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4.xml" ContentType="application/vnd.openxmlformats-officedocument.presentationml.notesSlide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6.xml" ContentType="application/vnd.openxmlformats-officedocument.presentationml.notesSlide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2.xml" ContentType="application/vnd.openxmlformats-officedocument.presentationml.tags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73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74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75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76.xml" ContentType="application/vnd.openxmlformats-officedocument.presentationml.tags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notesSlides/notesSlide24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1215" r:id="rId3"/>
    <p:sldId id="267" r:id="rId4"/>
    <p:sldId id="272" r:id="rId5"/>
    <p:sldId id="1269" r:id="rId6"/>
    <p:sldId id="1270" r:id="rId7"/>
    <p:sldId id="1271" r:id="rId8"/>
    <p:sldId id="1272" r:id="rId9"/>
    <p:sldId id="1273" r:id="rId10"/>
    <p:sldId id="1274" r:id="rId11"/>
    <p:sldId id="1275" r:id="rId12"/>
    <p:sldId id="1276" r:id="rId13"/>
    <p:sldId id="1277" r:id="rId14"/>
    <p:sldId id="1311" r:id="rId15"/>
    <p:sldId id="1278" r:id="rId16"/>
    <p:sldId id="1279" r:id="rId17"/>
    <p:sldId id="1280" r:id="rId18"/>
    <p:sldId id="1281" r:id="rId19"/>
    <p:sldId id="1282" r:id="rId20"/>
    <p:sldId id="1283" r:id="rId21"/>
    <p:sldId id="1284" r:id="rId22"/>
    <p:sldId id="1285" r:id="rId23"/>
    <p:sldId id="1286" r:id="rId24"/>
    <p:sldId id="1287" r:id="rId25"/>
    <p:sldId id="1288" r:id="rId26"/>
    <p:sldId id="1289" r:id="rId27"/>
    <p:sldId id="1290" r:id="rId28"/>
    <p:sldId id="1291" r:id="rId29"/>
    <p:sldId id="1292" r:id="rId30"/>
    <p:sldId id="1293" r:id="rId31"/>
    <p:sldId id="1294" r:id="rId32"/>
    <p:sldId id="1295" r:id="rId33"/>
    <p:sldId id="1296" r:id="rId34"/>
    <p:sldId id="1297" r:id="rId35"/>
    <p:sldId id="1298" r:id="rId36"/>
    <p:sldId id="1299" r:id="rId37"/>
    <p:sldId id="1300" r:id="rId38"/>
    <p:sldId id="1301" r:id="rId39"/>
    <p:sldId id="1302" r:id="rId40"/>
    <p:sldId id="1303" r:id="rId41"/>
    <p:sldId id="1304" r:id="rId42"/>
    <p:sldId id="1305" r:id="rId43"/>
    <p:sldId id="1306" r:id="rId44"/>
    <p:sldId id="1307" r:id="rId45"/>
    <p:sldId id="1308" r:id="rId46"/>
    <p:sldId id="1309" r:id="rId47"/>
    <p:sldId id="1310" r:id="rId48"/>
    <p:sldId id="1216" r:id="rId49"/>
    <p:sldId id="1217" r:id="rId50"/>
    <p:sldId id="1218" r:id="rId51"/>
    <p:sldId id="1219" r:id="rId52"/>
    <p:sldId id="1220" r:id="rId53"/>
    <p:sldId id="1221" r:id="rId54"/>
    <p:sldId id="1222" r:id="rId55"/>
    <p:sldId id="1223" r:id="rId56"/>
    <p:sldId id="1224" r:id="rId57"/>
    <p:sldId id="1225" r:id="rId58"/>
    <p:sldId id="1226" r:id="rId59"/>
    <p:sldId id="1227" r:id="rId60"/>
    <p:sldId id="1228" r:id="rId61"/>
    <p:sldId id="1229" r:id="rId62"/>
    <p:sldId id="1230" r:id="rId63"/>
    <p:sldId id="1231" r:id="rId64"/>
    <p:sldId id="1232" r:id="rId65"/>
    <p:sldId id="1233" r:id="rId66"/>
    <p:sldId id="1234" r:id="rId67"/>
    <p:sldId id="1235" r:id="rId68"/>
    <p:sldId id="1236" r:id="rId69"/>
    <p:sldId id="1237" r:id="rId70"/>
    <p:sldId id="1238" r:id="rId71"/>
    <p:sldId id="1239" r:id="rId72"/>
    <p:sldId id="1240" r:id="rId73"/>
    <p:sldId id="1241" r:id="rId74"/>
    <p:sldId id="1242" r:id="rId75"/>
    <p:sldId id="1243" r:id="rId76"/>
    <p:sldId id="1244" r:id="rId77"/>
    <p:sldId id="1245" r:id="rId78"/>
    <p:sldId id="1246" r:id="rId79"/>
    <p:sldId id="1247" r:id="rId80"/>
    <p:sldId id="1248" r:id="rId81"/>
    <p:sldId id="1249" r:id="rId82"/>
    <p:sldId id="1250" r:id="rId83"/>
    <p:sldId id="1251" r:id="rId84"/>
    <p:sldId id="1252" r:id="rId85"/>
    <p:sldId id="1253" r:id="rId86"/>
    <p:sldId id="1254" r:id="rId87"/>
    <p:sldId id="1255" r:id="rId88"/>
    <p:sldId id="1256" r:id="rId89"/>
    <p:sldId id="1257" r:id="rId90"/>
    <p:sldId id="1258" r:id="rId91"/>
    <p:sldId id="1259" r:id="rId92"/>
    <p:sldId id="1260" r:id="rId93"/>
    <p:sldId id="1261" r:id="rId94"/>
    <p:sldId id="1262" r:id="rId95"/>
    <p:sldId id="1263" r:id="rId96"/>
    <p:sldId id="1264" r:id="rId97"/>
    <p:sldId id="1265" r:id="rId98"/>
    <p:sldId id="1266" r:id="rId99"/>
    <p:sldId id="1267" r:id="rId100"/>
    <p:sldId id="1268" r:id="rId101"/>
    <p:sldId id="261" r:id="rId102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 autoAdjust="0"/>
    <p:restoredTop sz="67956" autoAdjust="0"/>
  </p:normalViewPr>
  <p:slideViewPr>
    <p:cSldViewPr snapToGrid="0" snapToObjects="1">
      <p:cViewPr>
        <p:scale>
          <a:sx n="50" d="100"/>
          <a:sy n="50" d="100"/>
        </p:scale>
        <p:origin x="-16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77588-D1D4-4248-BFB5-E0809AA80699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34405BE0-4ECF-47A2-8B7F-1B9E51D85BE5}">
      <dgm:prSet phldrT="[文本]" custT="1"/>
      <dgm:spPr/>
      <dgm:t>
        <a:bodyPr/>
        <a:lstStyle/>
        <a:p>
          <a:r>
            <a:rPr lang="zh-CN" altLang="en-US" sz="2400" smtClean="0">
              <a:latin typeface="手札体-简粗体" panose="03000700000000000000" pitchFamily="66" charset="-122"/>
              <a:ea typeface="手札体-简粗体" panose="03000700000000000000" pitchFamily="66" charset="-122"/>
              <a:sym typeface="Wingdings" panose="05000000000000000000" pitchFamily="2" charset="2"/>
            </a:rPr>
            <a:t>关系数据结构</a:t>
          </a:r>
          <a:endParaRPr lang="zh-CN" altLang="en-US" sz="2400" dirty="0"/>
        </a:p>
      </dgm:t>
    </dgm:pt>
    <dgm:pt modelId="{14E4A54D-28FC-467D-A7E2-9F3F5FF8663B}" type="parTrans" cxnId="{6D2FC349-0EA6-45D9-AC4E-83A29FC51FCC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38C6E83F-5418-4326-8C1B-6061699D3FB4}" type="sibTrans" cxnId="{6D2FC349-0EA6-45D9-AC4E-83A29FC51FCC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7FC24ECC-59CF-46FC-8855-609CE6C87F7D}">
      <dgm:prSet phldrT="[文本]" custT="1"/>
      <dgm:spPr/>
      <dgm:t>
        <a:bodyPr/>
        <a:lstStyle/>
        <a:p>
          <a:r>
            <a:rPr lang="zh-CN" altLang="en-US" sz="2400" smtClean="0">
              <a:latin typeface="手札体-简粗体" panose="03000700000000000000" pitchFamily="66" charset="-122"/>
              <a:ea typeface="手札体-简粗体" panose="03000700000000000000" pitchFamily="66" charset="-122"/>
              <a:sym typeface="Wingdings" panose="05000000000000000000" pitchFamily="2" charset="2"/>
            </a:rPr>
            <a:t>关系操作集合</a:t>
          </a:r>
          <a:endParaRPr lang="zh-CN" altLang="en-US" sz="2400" dirty="0"/>
        </a:p>
      </dgm:t>
    </dgm:pt>
    <dgm:pt modelId="{5EE2CD6B-8912-4469-821E-6ADE69FEB6DC}" type="parTrans" cxnId="{B7DD70A3-E392-474E-BD92-463B580176B6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4EF3C293-E60E-4567-B7E3-D5A4F96C77AD}" type="sibTrans" cxnId="{B7DD70A3-E392-474E-BD92-463B580176B6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49AFF716-F277-4836-9D12-6031CB7FA61F}">
      <dgm:prSet phldrT="[文本]" custT="1"/>
      <dgm:spPr/>
      <dgm:t>
        <a:bodyPr/>
        <a:lstStyle/>
        <a:p>
          <a:r>
            <a:rPr lang="zh-CN" altLang="en-US" sz="2400" smtClean="0">
              <a:latin typeface="手札体-简粗体" panose="03000700000000000000" pitchFamily="66" charset="-122"/>
              <a:ea typeface="手札体-简粗体" panose="03000700000000000000" pitchFamily="66" charset="-122"/>
              <a:sym typeface="Wingdings" panose="05000000000000000000" pitchFamily="2" charset="2"/>
            </a:rPr>
            <a:t>关系完整性约束</a:t>
          </a:r>
          <a:endParaRPr lang="zh-CN" altLang="en-US" sz="2400" dirty="0"/>
        </a:p>
      </dgm:t>
    </dgm:pt>
    <dgm:pt modelId="{4C521079-7765-4047-9F0D-83545AD961BC}" type="parTrans" cxnId="{A750D627-4468-4ADA-9A36-005EABC225AA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C94AEA28-4E3D-44AB-8CBB-E67D08A3EA17}" type="sibTrans" cxnId="{A750D627-4468-4ADA-9A36-005EABC225AA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5F2604EA-21F8-4686-9550-60DB386F1F2A}" type="pres">
      <dgm:prSet presAssocID="{42977588-D1D4-4248-BFB5-E0809AA8069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1FF671-A171-40B0-8A66-9B5F3C653792}" type="pres">
      <dgm:prSet presAssocID="{34405BE0-4ECF-47A2-8B7F-1B9E51D85B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F8F20-1310-4314-ADD7-00C895D726B7}" type="pres">
      <dgm:prSet presAssocID="{38C6E83F-5418-4326-8C1B-6061699D3FB4}" presName="sibTrans" presStyleCnt="0"/>
      <dgm:spPr/>
    </dgm:pt>
    <dgm:pt modelId="{31B01B1D-267C-4D4C-A685-57FF4C0A601F}" type="pres">
      <dgm:prSet presAssocID="{7FC24ECC-59CF-46FC-8855-609CE6C87F7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B78390-E5D9-460C-88C6-A4A3B7110208}" type="pres">
      <dgm:prSet presAssocID="{4EF3C293-E60E-4567-B7E3-D5A4F96C77AD}" presName="sibTrans" presStyleCnt="0"/>
      <dgm:spPr/>
    </dgm:pt>
    <dgm:pt modelId="{273688F5-2E43-489B-BB41-3EFA0836455A}" type="pres">
      <dgm:prSet presAssocID="{49AFF716-F277-4836-9D12-6031CB7FA61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DD70A3-E392-474E-BD92-463B580176B6}" srcId="{42977588-D1D4-4248-BFB5-E0809AA80699}" destId="{7FC24ECC-59CF-46FC-8855-609CE6C87F7D}" srcOrd="1" destOrd="0" parTransId="{5EE2CD6B-8912-4469-821E-6ADE69FEB6DC}" sibTransId="{4EF3C293-E60E-4567-B7E3-D5A4F96C77AD}"/>
    <dgm:cxn modelId="{490218D4-2B58-4890-9AB2-AF611F34125F}" type="presOf" srcId="{49AFF716-F277-4836-9D12-6031CB7FA61F}" destId="{273688F5-2E43-489B-BB41-3EFA0836455A}" srcOrd="0" destOrd="0" presId="urn:microsoft.com/office/officeart/2005/8/layout/default"/>
    <dgm:cxn modelId="{B321A106-756C-4B73-A85E-BA1503BF7D18}" type="presOf" srcId="{34405BE0-4ECF-47A2-8B7F-1B9E51D85BE5}" destId="{F01FF671-A171-40B0-8A66-9B5F3C653792}" srcOrd="0" destOrd="0" presId="urn:microsoft.com/office/officeart/2005/8/layout/default"/>
    <dgm:cxn modelId="{B33AE7C4-3EDC-4B70-AA97-5D2011113B32}" type="presOf" srcId="{42977588-D1D4-4248-BFB5-E0809AA80699}" destId="{5F2604EA-21F8-4686-9550-60DB386F1F2A}" srcOrd="0" destOrd="0" presId="urn:microsoft.com/office/officeart/2005/8/layout/default"/>
    <dgm:cxn modelId="{A750D627-4468-4ADA-9A36-005EABC225AA}" srcId="{42977588-D1D4-4248-BFB5-E0809AA80699}" destId="{49AFF716-F277-4836-9D12-6031CB7FA61F}" srcOrd="2" destOrd="0" parTransId="{4C521079-7765-4047-9F0D-83545AD961BC}" sibTransId="{C94AEA28-4E3D-44AB-8CBB-E67D08A3EA17}"/>
    <dgm:cxn modelId="{6D2FC349-0EA6-45D9-AC4E-83A29FC51FCC}" srcId="{42977588-D1D4-4248-BFB5-E0809AA80699}" destId="{34405BE0-4ECF-47A2-8B7F-1B9E51D85BE5}" srcOrd="0" destOrd="0" parTransId="{14E4A54D-28FC-467D-A7E2-9F3F5FF8663B}" sibTransId="{38C6E83F-5418-4326-8C1B-6061699D3FB4}"/>
    <dgm:cxn modelId="{95464FD5-E8C8-4797-9243-31B8AA883E35}" type="presOf" srcId="{7FC24ECC-59CF-46FC-8855-609CE6C87F7D}" destId="{31B01B1D-267C-4D4C-A685-57FF4C0A601F}" srcOrd="0" destOrd="0" presId="urn:microsoft.com/office/officeart/2005/8/layout/default"/>
    <dgm:cxn modelId="{B29D0247-6E93-40B6-900D-D5735BB78D25}" type="presParOf" srcId="{5F2604EA-21F8-4686-9550-60DB386F1F2A}" destId="{F01FF671-A171-40B0-8A66-9B5F3C653792}" srcOrd="0" destOrd="0" presId="urn:microsoft.com/office/officeart/2005/8/layout/default"/>
    <dgm:cxn modelId="{3F886C2A-F415-4EFF-B79A-99AB4C39FFC9}" type="presParOf" srcId="{5F2604EA-21F8-4686-9550-60DB386F1F2A}" destId="{F35F8F20-1310-4314-ADD7-00C895D726B7}" srcOrd="1" destOrd="0" presId="urn:microsoft.com/office/officeart/2005/8/layout/default"/>
    <dgm:cxn modelId="{E7D69461-18BE-4775-992C-8538B66897BB}" type="presParOf" srcId="{5F2604EA-21F8-4686-9550-60DB386F1F2A}" destId="{31B01B1D-267C-4D4C-A685-57FF4C0A601F}" srcOrd="2" destOrd="0" presId="urn:microsoft.com/office/officeart/2005/8/layout/default"/>
    <dgm:cxn modelId="{3A17790C-F0D7-413C-BFE4-D755A0CABDCF}" type="presParOf" srcId="{5F2604EA-21F8-4686-9550-60DB386F1F2A}" destId="{0AB78390-E5D9-460C-88C6-A4A3B7110208}" srcOrd="3" destOrd="0" presId="urn:microsoft.com/office/officeart/2005/8/layout/default"/>
    <dgm:cxn modelId="{3E8AE77D-04D0-40B7-A94F-E884CC33A194}" type="presParOf" srcId="{5F2604EA-21F8-4686-9550-60DB386F1F2A}" destId="{273688F5-2E43-489B-BB41-3EFA0836455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2E9952-9E9A-433C-83F0-C73B7BDFBFF5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2F6B7E4-9D30-46C3-8320-E0BA460D2255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基本关系</a:t>
          </a:r>
          <a:endParaRPr lang="en-US" altLang="zh-CN" sz="24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（基本表、基表）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8680425-CE37-4A69-9F58-A88258627C8E}" type="parTrans" cxnId="{D7AC0863-85ED-410C-8078-B62741FB3F8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D10F18-DF8C-4C0B-981E-D1C27BF69A55}" type="sibTrans" cxnId="{D7AC0863-85ED-410C-8078-B62741FB3F8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460BF1A-6709-4EA2-B8F7-139F85BEC562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查询表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E47B376-AAAD-4566-8C49-A0783065CC67}" type="parTrans" cxnId="{FFBA5B3E-3613-4A80-8B38-2FBB081D8580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C39C285-03EB-4F06-9516-2986BC1DF934}" type="sibTrans" cxnId="{FFBA5B3E-3613-4A80-8B38-2FBB081D8580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CFCCEC0-EB81-445F-8BCF-1AA142F11931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视图表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31E75CF-5920-49B8-A781-EEF6A16BE2F7}" type="parTrans" cxnId="{A13E57B4-19C3-44E7-AD53-F16F313E584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672F1FF-A6CF-4ABD-B4BB-73D5EEF0169C}" type="sibTrans" cxnId="{A13E57B4-19C3-44E7-AD53-F16F313E584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7020C8-C751-4FC8-A289-0D2754A825C9}" type="pres">
      <dgm:prSet presAssocID="{752E9952-9E9A-433C-83F0-C73B7BDFBF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CF03D9-0191-4BBD-BAC9-78284B916015}" type="pres">
      <dgm:prSet presAssocID="{D2F6B7E4-9D30-46C3-8320-E0BA460D2255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443B20-FE25-48A1-A54E-316411F48EEA}" type="pres">
      <dgm:prSet presAssocID="{A8D10F18-DF8C-4C0B-981E-D1C27BF69A55}" presName="space" presStyleCnt="0"/>
      <dgm:spPr/>
    </dgm:pt>
    <dgm:pt modelId="{4E1BB24D-C455-4620-873F-49290697FD86}" type="pres">
      <dgm:prSet presAssocID="{2460BF1A-6709-4EA2-B8F7-139F85BEC562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E4A067-5C0D-4ECD-9DA5-3EB8DEF06653}" type="pres">
      <dgm:prSet presAssocID="{3C39C285-03EB-4F06-9516-2986BC1DF934}" presName="space" presStyleCnt="0"/>
      <dgm:spPr/>
    </dgm:pt>
    <dgm:pt modelId="{85C08D7E-D09D-4C1D-A330-AA6331881710}" type="pres">
      <dgm:prSet presAssocID="{ACFCCEC0-EB81-445F-8BCF-1AA142F11931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AE9793-58CD-4239-9B34-AF1A463F63C3}" type="presOf" srcId="{2460BF1A-6709-4EA2-B8F7-139F85BEC562}" destId="{4E1BB24D-C455-4620-873F-49290697FD86}" srcOrd="0" destOrd="0" presId="urn:microsoft.com/office/officeart/2005/8/layout/venn3"/>
    <dgm:cxn modelId="{6325C3DC-DCEA-4729-9F0B-853249AB9E75}" type="presOf" srcId="{ACFCCEC0-EB81-445F-8BCF-1AA142F11931}" destId="{85C08D7E-D09D-4C1D-A330-AA6331881710}" srcOrd="0" destOrd="0" presId="urn:microsoft.com/office/officeart/2005/8/layout/venn3"/>
    <dgm:cxn modelId="{60EA78EA-3CCB-47C1-80FA-2198C82E35AB}" type="presOf" srcId="{D2F6B7E4-9D30-46C3-8320-E0BA460D2255}" destId="{18CF03D9-0191-4BBD-BAC9-78284B916015}" srcOrd="0" destOrd="0" presId="urn:microsoft.com/office/officeart/2005/8/layout/venn3"/>
    <dgm:cxn modelId="{D7AC0863-85ED-410C-8078-B62741FB3F8B}" srcId="{752E9952-9E9A-433C-83F0-C73B7BDFBFF5}" destId="{D2F6B7E4-9D30-46C3-8320-E0BA460D2255}" srcOrd="0" destOrd="0" parTransId="{88680425-CE37-4A69-9F58-A88258627C8E}" sibTransId="{A8D10F18-DF8C-4C0B-981E-D1C27BF69A55}"/>
    <dgm:cxn modelId="{FFBA5B3E-3613-4A80-8B38-2FBB081D8580}" srcId="{752E9952-9E9A-433C-83F0-C73B7BDFBFF5}" destId="{2460BF1A-6709-4EA2-B8F7-139F85BEC562}" srcOrd="1" destOrd="0" parTransId="{3E47B376-AAAD-4566-8C49-A0783065CC67}" sibTransId="{3C39C285-03EB-4F06-9516-2986BC1DF934}"/>
    <dgm:cxn modelId="{4BFB6AE3-9D6A-4C46-93E6-49DFAD4FA589}" type="presOf" srcId="{752E9952-9E9A-433C-83F0-C73B7BDFBFF5}" destId="{E27020C8-C751-4FC8-A289-0D2754A825C9}" srcOrd="0" destOrd="0" presId="urn:microsoft.com/office/officeart/2005/8/layout/venn3"/>
    <dgm:cxn modelId="{A13E57B4-19C3-44E7-AD53-F16F313E584D}" srcId="{752E9952-9E9A-433C-83F0-C73B7BDFBFF5}" destId="{ACFCCEC0-EB81-445F-8BCF-1AA142F11931}" srcOrd="2" destOrd="0" parTransId="{031E75CF-5920-49B8-A781-EEF6A16BE2F7}" sibTransId="{A672F1FF-A6CF-4ABD-B4BB-73D5EEF0169C}"/>
    <dgm:cxn modelId="{BB6B683B-93B5-42AB-9C0C-DA3A04C2AA27}" type="presParOf" srcId="{E27020C8-C751-4FC8-A289-0D2754A825C9}" destId="{18CF03D9-0191-4BBD-BAC9-78284B916015}" srcOrd="0" destOrd="0" presId="urn:microsoft.com/office/officeart/2005/8/layout/venn3"/>
    <dgm:cxn modelId="{08A630E5-B819-416D-A0CE-1B33996EC49E}" type="presParOf" srcId="{E27020C8-C751-4FC8-A289-0D2754A825C9}" destId="{6D443B20-FE25-48A1-A54E-316411F48EEA}" srcOrd="1" destOrd="0" presId="urn:microsoft.com/office/officeart/2005/8/layout/venn3"/>
    <dgm:cxn modelId="{98A022F9-B0CC-4556-867F-D56BEAE57623}" type="presParOf" srcId="{E27020C8-C751-4FC8-A289-0D2754A825C9}" destId="{4E1BB24D-C455-4620-873F-49290697FD86}" srcOrd="2" destOrd="0" presId="urn:microsoft.com/office/officeart/2005/8/layout/venn3"/>
    <dgm:cxn modelId="{141EC995-A789-4B1F-81B3-953BD1447435}" type="presParOf" srcId="{E27020C8-C751-4FC8-A289-0D2754A825C9}" destId="{66E4A067-5C0D-4ECD-9DA5-3EB8DEF06653}" srcOrd="3" destOrd="0" presId="urn:microsoft.com/office/officeart/2005/8/layout/venn3"/>
    <dgm:cxn modelId="{D493BAB3-3BDF-44FD-8D81-88F481C7D8C0}" type="presParOf" srcId="{E27020C8-C751-4FC8-A289-0D2754A825C9}" destId="{85C08D7E-D09D-4C1D-A330-AA6331881710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F619B9-97D0-4436-9990-B813157481E3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FE7A4A4B-65E9-41B5-A494-BA0ADD78ECCF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查询</a:t>
          </a:r>
          <a:endParaRPr lang="en-US" altLang="zh-CN" sz="24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r>
            <a: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Query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4112DB-2691-419B-88C1-CF8FA56D570A}" type="parTrans" cxnId="{16124F73-F37D-4CE4-837B-ED7CB4A38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F2F413-C3CD-4BB9-96D8-857274A97C78}" type="sibTrans" cxnId="{16124F73-F37D-4CE4-837B-ED7CB4A38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7AE33B8-CC97-43B6-AFC7-FED9BEAB16BB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插入</a:t>
          </a:r>
          <a:endParaRPr lang="en-US" altLang="zh-CN" sz="24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r>
            <a: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Insert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7D1821E-C5DE-42A2-B1F0-040C4B55867E}" type="parTrans" cxnId="{1C893062-D3F8-4E3E-A3D1-8FF8E410808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909B7CC-8014-4758-B2E6-CABA310991A9}" type="sibTrans" cxnId="{1C893062-D3F8-4E3E-A3D1-8FF8E410808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7D72056-F170-4EC6-92B7-D6702951375B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删除</a:t>
          </a:r>
          <a:endParaRPr lang="en-US" altLang="zh-CN" sz="24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r>
            <a: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Delete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51A6E4D-96A1-4DB6-AE08-8EB4AF3AB241}" type="parTrans" cxnId="{C033CB44-4366-4B59-AE39-CE219785F59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6EAEB19-C711-47F7-8006-8B1A1DC88008}" type="sibTrans" cxnId="{C033CB44-4366-4B59-AE39-CE219785F59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F0DE21F-6F27-4A97-9E8B-BDF8734F37FC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修改</a:t>
          </a:r>
          <a:endParaRPr lang="en-US" altLang="zh-CN" sz="24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r>
            <a: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Update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4DAD874-5D99-4514-93DA-3CAC7AE8AB0D}" type="parTrans" cxnId="{653D12F4-E88A-43B9-988F-F810C1B15B96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37C558D-477A-4133-8279-F293415CAF8F}" type="sibTrans" cxnId="{653D12F4-E88A-43B9-988F-F810C1B15B96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57F1C41-0499-4A3D-99DC-E2DC5B245F92}" type="pres">
      <dgm:prSet presAssocID="{A1F619B9-97D0-4436-9990-B813157481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3D8B56-3F58-4B0A-B6BE-6FB6D9D19B78}" type="pres">
      <dgm:prSet presAssocID="{FE7A4A4B-65E9-41B5-A494-BA0ADD78ECCF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01EDA-D8F9-4347-A2DE-45C6329AC44A}" type="pres">
      <dgm:prSet presAssocID="{52F2F413-C3CD-4BB9-96D8-857274A97C78}" presName="space" presStyleCnt="0"/>
      <dgm:spPr/>
    </dgm:pt>
    <dgm:pt modelId="{27C41893-E021-40DA-97E2-4F6E4B34647D}" type="pres">
      <dgm:prSet presAssocID="{07AE33B8-CC97-43B6-AFC7-FED9BEAB16BB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ECD82E-7093-46F0-8FE7-C708A8989788}" type="pres">
      <dgm:prSet presAssocID="{B909B7CC-8014-4758-B2E6-CABA310991A9}" presName="space" presStyleCnt="0"/>
      <dgm:spPr/>
    </dgm:pt>
    <dgm:pt modelId="{970D1CB4-4E9C-45F7-B5DD-60A6DA7D5F27}" type="pres">
      <dgm:prSet presAssocID="{C7D72056-F170-4EC6-92B7-D6702951375B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D9C17C-1C42-4F05-82C6-834AAC34DBB9}" type="pres">
      <dgm:prSet presAssocID="{B6EAEB19-C711-47F7-8006-8B1A1DC88008}" presName="space" presStyleCnt="0"/>
      <dgm:spPr/>
    </dgm:pt>
    <dgm:pt modelId="{B44C71FD-3659-4C01-80DF-642DB35D971B}" type="pres">
      <dgm:prSet presAssocID="{3F0DE21F-6F27-4A97-9E8B-BDF8734F37FC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1B7881-6879-4F6F-B237-AA5CDD05DED2}" type="presOf" srcId="{3F0DE21F-6F27-4A97-9E8B-BDF8734F37FC}" destId="{B44C71FD-3659-4C01-80DF-642DB35D971B}" srcOrd="0" destOrd="0" presId="urn:microsoft.com/office/officeart/2005/8/layout/venn3"/>
    <dgm:cxn modelId="{C033CB44-4366-4B59-AE39-CE219785F59C}" srcId="{A1F619B9-97D0-4436-9990-B813157481E3}" destId="{C7D72056-F170-4EC6-92B7-D6702951375B}" srcOrd="2" destOrd="0" parTransId="{E51A6E4D-96A1-4DB6-AE08-8EB4AF3AB241}" sibTransId="{B6EAEB19-C711-47F7-8006-8B1A1DC88008}"/>
    <dgm:cxn modelId="{D5872C90-D060-46F8-B93F-8326464834DF}" type="presOf" srcId="{07AE33B8-CC97-43B6-AFC7-FED9BEAB16BB}" destId="{27C41893-E021-40DA-97E2-4F6E4B34647D}" srcOrd="0" destOrd="0" presId="urn:microsoft.com/office/officeart/2005/8/layout/venn3"/>
    <dgm:cxn modelId="{E51E769B-80E0-4F91-A950-EF72756CA830}" type="presOf" srcId="{C7D72056-F170-4EC6-92B7-D6702951375B}" destId="{970D1CB4-4E9C-45F7-B5DD-60A6DA7D5F27}" srcOrd="0" destOrd="0" presId="urn:microsoft.com/office/officeart/2005/8/layout/venn3"/>
    <dgm:cxn modelId="{D4669102-BC6D-4463-99C6-676F63728C0C}" type="presOf" srcId="{A1F619B9-97D0-4436-9990-B813157481E3}" destId="{E57F1C41-0499-4A3D-99DC-E2DC5B245F92}" srcOrd="0" destOrd="0" presId="urn:microsoft.com/office/officeart/2005/8/layout/venn3"/>
    <dgm:cxn modelId="{16124F73-F37D-4CE4-837B-ED7CB4A38A62}" srcId="{A1F619B9-97D0-4436-9990-B813157481E3}" destId="{FE7A4A4B-65E9-41B5-A494-BA0ADD78ECCF}" srcOrd="0" destOrd="0" parTransId="{1D4112DB-2691-419B-88C1-CF8FA56D570A}" sibTransId="{52F2F413-C3CD-4BB9-96D8-857274A97C78}"/>
    <dgm:cxn modelId="{1C893062-D3F8-4E3E-A3D1-8FF8E410808B}" srcId="{A1F619B9-97D0-4436-9990-B813157481E3}" destId="{07AE33B8-CC97-43B6-AFC7-FED9BEAB16BB}" srcOrd="1" destOrd="0" parTransId="{D7D1821E-C5DE-42A2-B1F0-040C4B55867E}" sibTransId="{B909B7CC-8014-4758-B2E6-CABA310991A9}"/>
    <dgm:cxn modelId="{653D12F4-E88A-43B9-988F-F810C1B15B96}" srcId="{A1F619B9-97D0-4436-9990-B813157481E3}" destId="{3F0DE21F-6F27-4A97-9E8B-BDF8734F37FC}" srcOrd="3" destOrd="0" parTransId="{64DAD874-5D99-4514-93DA-3CAC7AE8AB0D}" sibTransId="{537C558D-477A-4133-8279-F293415CAF8F}"/>
    <dgm:cxn modelId="{E5771A1D-5744-4B98-8FE3-9BC4980BAF50}" type="presOf" srcId="{FE7A4A4B-65E9-41B5-A494-BA0ADD78ECCF}" destId="{223D8B56-3F58-4B0A-B6BE-6FB6D9D19B78}" srcOrd="0" destOrd="0" presId="urn:microsoft.com/office/officeart/2005/8/layout/venn3"/>
    <dgm:cxn modelId="{101160AD-DBC9-4DC9-97F0-77DD8DE55453}" type="presParOf" srcId="{E57F1C41-0499-4A3D-99DC-E2DC5B245F92}" destId="{223D8B56-3F58-4B0A-B6BE-6FB6D9D19B78}" srcOrd="0" destOrd="0" presId="urn:microsoft.com/office/officeart/2005/8/layout/venn3"/>
    <dgm:cxn modelId="{24EC180C-5BE1-40A0-86D9-1D94A3FC3612}" type="presParOf" srcId="{E57F1C41-0499-4A3D-99DC-E2DC5B245F92}" destId="{F3401EDA-D8F9-4347-A2DE-45C6329AC44A}" srcOrd="1" destOrd="0" presId="urn:microsoft.com/office/officeart/2005/8/layout/venn3"/>
    <dgm:cxn modelId="{BF42192B-6825-495E-AB14-FD538D0FF908}" type="presParOf" srcId="{E57F1C41-0499-4A3D-99DC-E2DC5B245F92}" destId="{27C41893-E021-40DA-97E2-4F6E4B34647D}" srcOrd="2" destOrd="0" presId="urn:microsoft.com/office/officeart/2005/8/layout/venn3"/>
    <dgm:cxn modelId="{ED1C262F-03A1-4212-82F9-0841C84523F9}" type="presParOf" srcId="{E57F1C41-0499-4A3D-99DC-E2DC5B245F92}" destId="{3DECD82E-7093-46F0-8FE7-C708A8989788}" srcOrd="3" destOrd="0" presId="urn:microsoft.com/office/officeart/2005/8/layout/venn3"/>
    <dgm:cxn modelId="{7E6ACA62-2A9F-4D64-B6AB-E05912125286}" type="presParOf" srcId="{E57F1C41-0499-4A3D-99DC-E2DC5B245F92}" destId="{970D1CB4-4E9C-45F7-B5DD-60A6DA7D5F27}" srcOrd="4" destOrd="0" presId="urn:microsoft.com/office/officeart/2005/8/layout/venn3"/>
    <dgm:cxn modelId="{2F690022-8C8B-4CEB-880F-7FB610033208}" type="presParOf" srcId="{E57F1C41-0499-4A3D-99DC-E2DC5B245F92}" destId="{B8D9C17C-1C42-4F05-82C6-834AAC34DBB9}" srcOrd="5" destOrd="0" presId="urn:microsoft.com/office/officeart/2005/8/layout/venn3"/>
    <dgm:cxn modelId="{F4EF9591-523C-4CEC-861A-3DF2AAFB88FA}" type="presParOf" srcId="{E57F1C41-0499-4A3D-99DC-E2DC5B245F92}" destId="{B44C71FD-3659-4C01-80DF-642DB35D971B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F619B9-97D0-4436-9990-B813157481E3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FE7A4A4B-65E9-41B5-A494-BA0ADD78ECCF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查询</a:t>
          </a:r>
          <a:endParaRPr lang="en-US" altLang="zh-CN" sz="24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r>
            <a: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Query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4112DB-2691-419B-88C1-CF8FA56D570A}" type="parTrans" cxnId="{16124F73-F37D-4CE4-837B-ED7CB4A38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F2F413-C3CD-4BB9-96D8-857274A97C78}" type="sibTrans" cxnId="{16124F73-F37D-4CE4-837B-ED7CB4A38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57F1C41-0499-4A3D-99DC-E2DC5B245F92}" type="pres">
      <dgm:prSet presAssocID="{A1F619B9-97D0-4436-9990-B813157481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3D8B56-3F58-4B0A-B6BE-6FB6D9D19B78}" type="pres">
      <dgm:prSet presAssocID="{FE7A4A4B-65E9-41B5-A494-BA0ADD78ECCF}" presName="Name5" presStyleLbl="vennNode1" presStyleIdx="0" presStyleCnt="1" custLinFactNeighborY="7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A83AC4-D35D-4FAA-BF4A-20E506BB46B2}" type="presOf" srcId="{FE7A4A4B-65E9-41B5-A494-BA0ADD78ECCF}" destId="{223D8B56-3F58-4B0A-B6BE-6FB6D9D19B78}" srcOrd="0" destOrd="0" presId="urn:microsoft.com/office/officeart/2005/8/layout/venn3"/>
    <dgm:cxn modelId="{16124F73-F37D-4CE4-837B-ED7CB4A38A62}" srcId="{A1F619B9-97D0-4436-9990-B813157481E3}" destId="{FE7A4A4B-65E9-41B5-A494-BA0ADD78ECCF}" srcOrd="0" destOrd="0" parTransId="{1D4112DB-2691-419B-88C1-CF8FA56D570A}" sibTransId="{52F2F413-C3CD-4BB9-96D8-857274A97C78}"/>
    <dgm:cxn modelId="{4FD9E376-4D0D-41B8-9E66-B4FD4E9C91AF}" type="presOf" srcId="{A1F619B9-97D0-4436-9990-B813157481E3}" destId="{E57F1C41-0499-4A3D-99DC-E2DC5B245F92}" srcOrd="0" destOrd="0" presId="urn:microsoft.com/office/officeart/2005/8/layout/venn3"/>
    <dgm:cxn modelId="{4B57594E-8DA7-4867-9139-77DA046AE845}" type="presParOf" srcId="{E57F1C41-0499-4A3D-99DC-E2DC5B245F92}" destId="{223D8B56-3F58-4B0A-B6BE-6FB6D9D19B78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F619B9-97D0-4436-9990-B813157481E3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57F1C41-0499-4A3D-99DC-E2DC5B245F92}" type="pres">
      <dgm:prSet presAssocID="{A1F619B9-97D0-4436-9990-B813157481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9C29C7-6971-43BF-A1A1-95C41E56C553}" type="presOf" srcId="{A1F619B9-97D0-4436-9990-B813157481E3}" destId="{E57F1C41-0499-4A3D-99DC-E2DC5B245F92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B6F7EF-0533-4FCF-A41E-F6E6782D4216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DDD9EEC-25B9-4C90-B40B-437168214F01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关系代数语言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2710BA7-66AA-4424-944D-7032ACA9CC82}" type="parTrans" cxnId="{3A4BE101-5C99-4023-A9AF-C852E641A1A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BB3FDA8-7D39-4D53-86EC-8E5BF88E8ABE}" type="sibTrans" cxnId="{3A4BE101-5C99-4023-A9AF-C852E641A1A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1D2BDD4-0527-4C87-9FA6-249D7050A718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关系演算语言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51BD1B8-1590-4D48-92DB-AFE8AA8DEF49}" type="parTrans" cxnId="{EBD6726B-278A-4C32-A9A0-7D01358A2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A2E01DE-8F93-47DC-BF28-E5184D2EF1DB}" type="sibTrans" cxnId="{EBD6726B-278A-4C32-A9A0-7D01358A2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6E8A0D1-64D7-419C-8ED3-2047B228BC99}">
      <dgm:prSet phldrT="[文本]" custT="1"/>
      <dgm:spPr>
        <a:ln>
          <a:noFill/>
        </a:ln>
      </dgm:spPr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SQL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70E7FEF-214B-472D-8AB5-18F199BB5C50}" type="parTrans" cxnId="{E11B60F1-E5A6-4BD8-85BF-E8BCB956CE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32213DC-2507-4695-BF3C-83D37639E2C7}" type="sibTrans" cxnId="{E11B60F1-E5A6-4BD8-85BF-E8BCB956CE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95E2F16-AC51-4A20-B480-3986B4CB0879}" type="pres">
      <dgm:prSet presAssocID="{BFB6F7EF-0533-4FCF-A41E-F6E6782D421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06D118-425C-411F-916E-2F125B0BB5B3}" type="pres">
      <dgm:prSet presAssocID="{5DDD9EEC-25B9-4C90-B40B-437168214F0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DD096-2F63-4A94-B2A3-427E58F89C62}" type="pres">
      <dgm:prSet presAssocID="{1BB3FDA8-7D39-4D53-86EC-8E5BF88E8ABE}" presName="sibTrans" presStyleCnt="0"/>
      <dgm:spPr/>
    </dgm:pt>
    <dgm:pt modelId="{41C7FC95-5984-4A2D-85BF-CDA144AF06B8}" type="pres">
      <dgm:prSet presAssocID="{B1D2BDD4-0527-4C87-9FA6-249D7050A71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524746-0941-4E43-A477-9F58A2349D7A}" type="pres">
      <dgm:prSet presAssocID="{BA2E01DE-8F93-47DC-BF28-E5184D2EF1DB}" presName="sibTrans" presStyleCnt="0"/>
      <dgm:spPr/>
    </dgm:pt>
    <dgm:pt modelId="{A94A3AFD-C6AB-4210-8759-62DF26449CC2}" type="pres">
      <dgm:prSet presAssocID="{96E8A0D1-64D7-419C-8ED3-2047B228BC9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1B60F1-E5A6-4BD8-85BF-E8BCB956CED1}" srcId="{BFB6F7EF-0533-4FCF-A41E-F6E6782D4216}" destId="{96E8A0D1-64D7-419C-8ED3-2047B228BC99}" srcOrd="2" destOrd="0" parTransId="{870E7FEF-214B-472D-8AB5-18F199BB5C50}" sibTransId="{B32213DC-2507-4695-BF3C-83D37639E2C7}"/>
    <dgm:cxn modelId="{B4ECDE20-A589-444D-81A1-C6002B10E324}" type="presOf" srcId="{5DDD9EEC-25B9-4C90-B40B-437168214F01}" destId="{5706D118-425C-411F-916E-2F125B0BB5B3}" srcOrd="0" destOrd="0" presId="urn:microsoft.com/office/officeart/2005/8/layout/default"/>
    <dgm:cxn modelId="{D270B478-FA15-47FF-BF13-9F315A975914}" type="presOf" srcId="{BFB6F7EF-0533-4FCF-A41E-F6E6782D4216}" destId="{C95E2F16-AC51-4A20-B480-3986B4CB0879}" srcOrd="0" destOrd="0" presId="urn:microsoft.com/office/officeart/2005/8/layout/default"/>
    <dgm:cxn modelId="{EBD6726B-278A-4C32-A9A0-7D01358A2A62}" srcId="{BFB6F7EF-0533-4FCF-A41E-F6E6782D4216}" destId="{B1D2BDD4-0527-4C87-9FA6-249D7050A718}" srcOrd="1" destOrd="0" parTransId="{D51BD1B8-1590-4D48-92DB-AFE8AA8DEF49}" sibTransId="{BA2E01DE-8F93-47DC-BF28-E5184D2EF1DB}"/>
    <dgm:cxn modelId="{AB900444-AEB0-41BB-813F-7658F3B1C53F}" type="presOf" srcId="{96E8A0D1-64D7-419C-8ED3-2047B228BC99}" destId="{A94A3AFD-C6AB-4210-8759-62DF26449CC2}" srcOrd="0" destOrd="0" presId="urn:microsoft.com/office/officeart/2005/8/layout/default"/>
    <dgm:cxn modelId="{95540D72-BE15-4C32-BEA5-083EC2193E3B}" type="presOf" srcId="{B1D2BDD4-0527-4C87-9FA6-249D7050A718}" destId="{41C7FC95-5984-4A2D-85BF-CDA144AF06B8}" srcOrd="0" destOrd="0" presId="urn:microsoft.com/office/officeart/2005/8/layout/default"/>
    <dgm:cxn modelId="{3A4BE101-5C99-4023-A9AF-C852E641A1AE}" srcId="{BFB6F7EF-0533-4FCF-A41E-F6E6782D4216}" destId="{5DDD9EEC-25B9-4C90-B40B-437168214F01}" srcOrd="0" destOrd="0" parTransId="{F2710BA7-66AA-4424-944D-7032ACA9CC82}" sibTransId="{1BB3FDA8-7D39-4D53-86EC-8E5BF88E8ABE}"/>
    <dgm:cxn modelId="{98F35512-A383-4F5E-885D-A1F3831E0601}" type="presParOf" srcId="{C95E2F16-AC51-4A20-B480-3986B4CB0879}" destId="{5706D118-425C-411F-916E-2F125B0BB5B3}" srcOrd="0" destOrd="0" presId="urn:microsoft.com/office/officeart/2005/8/layout/default"/>
    <dgm:cxn modelId="{29730902-B68D-45D0-A4E9-42F1FB297CCD}" type="presParOf" srcId="{C95E2F16-AC51-4A20-B480-3986B4CB0879}" destId="{FBADD096-2F63-4A94-B2A3-427E58F89C62}" srcOrd="1" destOrd="0" presId="urn:microsoft.com/office/officeart/2005/8/layout/default"/>
    <dgm:cxn modelId="{6B8D201A-0C0C-43A3-8D80-8214DDE3B615}" type="presParOf" srcId="{C95E2F16-AC51-4A20-B480-3986B4CB0879}" destId="{41C7FC95-5984-4A2D-85BF-CDA144AF06B8}" srcOrd="2" destOrd="0" presId="urn:microsoft.com/office/officeart/2005/8/layout/default"/>
    <dgm:cxn modelId="{A1EA1129-CBB4-43DF-9080-8914EDFF60AD}" type="presParOf" srcId="{C95E2F16-AC51-4A20-B480-3986B4CB0879}" destId="{59524746-0941-4E43-A477-9F58A2349D7A}" srcOrd="3" destOrd="0" presId="urn:microsoft.com/office/officeart/2005/8/layout/default"/>
    <dgm:cxn modelId="{862B6657-23EF-4B8C-B6E6-BAE08696E37C}" type="presParOf" srcId="{C95E2F16-AC51-4A20-B480-3986B4CB0879}" destId="{A94A3AFD-C6AB-4210-8759-62DF26449CC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B6F7EF-0533-4FCF-A41E-F6E6782D4216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DDD9EEC-25B9-4C90-B40B-437168214F01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关系代数语言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2710BA7-66AA-4424-944D-7032ACA9CC82}" type="parTrans" cxnId="{3A4BE101-5C99-4023-A9AF-C852E641A1A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BB3FDA8-7D39-4D53-86EC-8E5BF88E8ABE}" type="sibTrans" cxnId="{3A4BE101-5C99-4023-A9AF-C852E641A1A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1D2BDD4-0527-4C87-9FA6-249D7050A718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关系演算语言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51BD1B8-1590-4D48-92DB-AFE8AA8DEF49}" type="parTrans" cxnId="{EBD6726B-278A-4C32-A9A0-7D01358A2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A2E01DE-8F93-47DC-BF28-E5184D2EF1DB}" type="sibTrans" cxnId="{EBD6726B-278A-4C32-A9A0-7D01358A2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6E8A0D1-64D7-419C-8ED3-2047B228BC99}">
      <dgm:prSet phldrT="[文本]" custT="1"/>
      <dgm:spPr>
        <a:ln>
          <a:noFill/>
        </a:ln>
      </dgm:spPr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SQL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70E7FEF-214B-472D-8AB5-18F199BB5C50}" type="parTrans" cxnId="{E11B60F1-E5A6-4BD8-85BF-E8BCB956CE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32213DC-2507-4695-BF3C-83D37639E2C7}" type="sibTrans" cxnId="{E11B60F1-E5A6-4BD8-85BF-E8BCB956CE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95E2F16-AC51-4A20-B480-3986B4CB0879}" type="pres">
      <dgm:prSet presAssocID="{BFB6F7EF-0533-4FCF-A41E-F6E6782D421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06D118-425C-411F-916E-2F125B0BB5B3}" type="pres">
      <dgm:prSet presAssocID="{5DDD9EEC-25B9-4C90-B40B-437168214F0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DD096-2F63-4A94-B2A3-427E58F89C62}" type="pres">
      <dgm:prSet presAssocID="{1BB3FDA8-7D39-4D53-86EC-8E5BF88E8ABE}" presName="sibTrans" presStyleCnt="0"/>
      <dgm:spPr/>
    </dgm:pt>
    <dgm:pt modelId="{41C7FC95-5984-4A2D-85BF-CDA144AF06B8}" type="pres">
      <dgm:prSet presAssocID="{B1D2BDD4-0527-4C87-9FA6-249D7050A718}" presName="node" presStyleLbl="node1" presStyleIdx="1" presStyleCnt="3" custLinFactX="10551" custLinFactNeighborX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524746-0941-4E43-A477-9F58A2349D7A}" type="pres">
      <dgm:prSet presAssocID="{BA2E01DE-8F93-47DC-BF28-E5184D2EF1DB}" presName="sibTrans" presStyleCnt="0"/>
      <dgm:spPr/>
    </dgm:pt>
    <dgm:pt modelId="{A94A3AFD-C6AB-4210-8759-62DF26449CC2}" type="pres">
      <dgm:prSet presAssocID="{96E8A0D1-64D7-419C-8ED3-2047B228BC99}" presName="node" presStyleLbl="node1" presStyleIdx="2" presStyleCnt="3" custLinFactX="-12404" custLinFactNeighborX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D737CB-0C79-48B0-9A48-017655708F54}" type="presOf" srcId="{5DDD9EEC-25B9-4C90-B40B-437168214F01}" destId="{5706D118-425C-411F-916E-2F125B0BB5B3}" srcOrd="0" destOrd="0" presId="urn:microsoft.com/office/officeart/2005/8/layout/default"/>
    <dgm:cxn modelId="{5D0E432D-26B2-4E1B-8C2B-F1745BE1E1BE}" type="presOf" srcId="{96E8A0D1-64D7-419C-8ED3-2047B228BC99}" destId="{A94A3AFD-C6AB-4210-8759-62DF26449CC2}" srcOrd="0" destOrd="0" presId="urn:microsoft.com/office/officeart/2005/8/layout/default"/>
    <dgm:cxn modelId="{E11B60F1-E5A6-4BD8-85BF-E8BCB956CED1}" srcId="{BFB6F7EF-0533-4FCF-A41E-F6E6782D4216}" destId="{96E8A0D1-64D7-419C-8ED3-2047B228BC99}" srcOrd="2" destOrd="0" parTransId="{870E7FEF-214B-472D-8AB5-18F199BB5C50}" sibTransId="{B32213DC-2507-4695-BF3C-83D37639E2C7}"/>
    <dgm:cxn modelId="{EBD6726B-278A-4C32-A9A0-7D01358A2A62}" srcId="{BFB6F7EF-0533-4FCF-A41E-F6E6782D4216}" destId="{B1D2BDD4-0527-4C87-9FA6-249D7050A718}" srcOrd="1" destOrd="0" parTransId="{D51BD1B8-1590-4D48-92DB-AFE8AA8DEF49}" sibTransId="{BA2E01DE-8F93-47DC-BF28-E5184D2EF1DB}"/>
    <dgm:cxn modelId="{73914A93-3C19-431B-A3D6-D2F257F6945E}" type="presOf" srcId="{B1D2BDD4-0527-4C87-9FA6-249D7050A718}" destId="{41C7FC95-5984-4A2D-85BF-CDA144AF06B8}" srcOrd="0" destOrd="0" presId="urn:microsoft.com/office/officeart/2005/8/layout/default"/>
    <dgm:cxn modelId="{BC359006-7ABB-4227-96BE-6E4D1FB33AC7}" type="presOf" srcId="{BFB6F7EF-0533-4FCF-A41E-F6E6782D4216}" destId="{C95E2F16-AC51-4A20-B480-3986B4CB0879}" srcOrd="0" destOrd="0" presId="urn:microsoft.com/office/officeart/2005/8/layout/default"/>
    <dgm:cxn modelId="{3A4BE101-5C99-4023-A9AF-C852E641A1AE}" srcId="{BFB6F7EF-0533-4FCF-A41E-F6E6782D4216}" destId="{5DDD9EEC-25B9-4C90-B40B-437168214F01}" srcOrd="0" destOrd="0" parTransId="{F2710BA7-66AA-4424-944D-7032ACA9CC82}" sibTransId="{1BB3FDA8-7D39-4D53-86EC-8E5BF88E8ABE}"/>
    <dgm:cxn modelId="{8C7209E5-5AD8-43F2-A901-3A2AF455EF6D}" type="presParOf" srcId="{C95E2F16-AC51-4A20-B480-3986B4CB0879}" destId="{5706D118-425C-411F-916E-2F125B0BB5B3}" srcOrd="0" destOrd="0" presId="urn:microsoft.com/office/officeart/2005/8/layout/default"/>
    <dgm:cxn modelId="{B176779C-EE15-456E-A874-4A5A6562B782}" type="presParOf" srcId="{C95E2F16-AC51-4A20-B480-3986B4CB0879}" destId="{FBADD096-2F63-4A94-B2A3-427E58F89C62}" srcOrd="1" destOrd="0" presId="urn:microsoft.com/office/officeart/2005/8/layout/default"/>
    <dgm:cxn modelId="{D9C505A0-B58C-4225-9DA5-3292EA01E5D8}" type="presParOf" srcId="{C95E2F16-AC51-4A20-B480-3986B4CB0879}" destId="{41C7FC95-5984-4A2D-85BF-CDA144AF06B8}" srcOrd="2" destOrd="0" presId="urn:microsoft.com/office/officeart/2005/8/layout/default"/>
    <dgm:cxn modelId="{97300322-B9E7-4EC3-A60C-14A459B3301E}" type="presParOf" srcId="{C95E2F16-AC51-4A20-B480-3986B4CB0879}" destId="{59524746-0941-4E43-A477-9F58A2349D7A}" srcOrd="3" destOrd="0" presId="urn:microsoft.com/office/officeart/2005/8/layout/default"/>
    <dgm:cxn modelId="{48DE910D-B5FE-4F70-A7E8-D6ED08692542}" type="presParOf" srcId="{C95E2F16-AC51-4A20-B480-3986B4CB0879}" destId="{A94A3AFD-C6AB-4210-8759-62DF26449CC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B6F7EF-0533-4FCF-A41E-F6E6782D4216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DDD9EEC-25B9-4C90-B40B-437168214F01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关系代数语言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F2710BA7-66AA-4424-944D-7032ACA9CC82}" type="parTrans" cxnId="{3A4BE101-5C99-4023-A9AF-C852E641A1A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BB3FDA8-7D39-4D53-86EC-8E5BF88E8ABE}" type="sibTrans" cxnId="{3A4BE101-5C99-4023-A9AF-C852E641A1A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1D2BDD4-0527-4C87-9FA6-249D7050A718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关系演算语言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51BD1B8-1590-4D48-92DB-AFE8AA8DEF49}" type="parTrans" cxnId="{EBD6726B-278A-4C32-A9A0-7D01358A2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A2E01DE-8F93-47DC-BF28-E5184D2EF1DB}" type="sibTrans" cxnId="{EBD6726B-278A-4C32-A9A0-7D01358A2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6E8A0D1-64D7-419C-8ED3-2047B228BC99}">
      <dgm:prSet phldrT="[文本]" custT="1"/>
      <dgm:spPr/>
      <dgm:t>
        <a:bodyPr/>
        <a:lstStyle/>
        <a:p>
          <a:r>
            <a: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SQL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70E7FEF-214B-472D-8AB5-18F199BB5C50}" type="parTrans" cxnId="{E11B60F1-E5A6-4BD8-85BF-E8BCB956CE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32213DC-2507-4695-BF3C-83D37639E2C7}" type="sibTrans" cxnId="{E11B60F1-E5A6-4BD8-85BF-E8BCB956CE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95E2F16-AC51-4A20-B480-3986B4CB0879}" type="pres">
      <dgm:prSet presAssocID="{BFB6F7EF-0533-4FCF-A41E-F6E6782D421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06D118-425C-411F-916E-2F125B0BB5B3}" type="pres">
      <dgm:prSet presAssocID="{5DDD9EEC-25B9-4C90-B40B-437168214F0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ADD096-2F63-4A94-B2A3-427E58F89C62}" type="pres">
      <dgm:prSet presAssocID="{1BB3FDA8-7D39-4D53-86EC-8E5BF88E8ABE}" presName="sibTrans" presStyleCnt="0"/>
      <dgm:spPr/>
    </dgm:pt>
    <dgm:pt modelId="{41C7FC95-5984-4A2D-85BF-CDA144AF06B8}" type="pres">
      <dgm:prSet presAssocID="{B1D2BDD4-0527-4C87-9FA6-249D7050A718}" presName="node" presStyleLbl="node1" presStyleIdx="1" presStyleCnt="3" custLinFactX="10551" custLinFactNeighborX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524746-0941-4E43-A477-9F58A2349D7A}" type="pres">
      <dgm:prSet presAssocID="{BA2E01DE-8F93-47DC-BF28-E5184D2EF1DB}" presName="sibTrans" presStyleCnt="0"/>
      <dgm:spPr/>
    </dgm:pt>
    <dgm:pt modelId="{A94A3AFD-C6AB-4210-8759-62DF26449CC2}" type="pres">
      <dgm:prSet presAssocID="{96E8A0D1-64D7-419C-8ED3-2047B228BC99}" presName="node" presStyleLbl="node1" presStyleIdx="2" presStyleCnt="3" custLinFactX="-9649" custLinFactNeighborX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EF7A62-A1F7-4CA9-A150-948957B83608}" type="presOf" srcId="{BFB6F7EF-0533-4FCF-A41E-F6E6782D4216}" destId="{C95E2F16-AC51-4A20-B480-3986B4CB0879}" srcOrd="0" destOrd="0" presId="urn:microsoft.com/office/officeart/2005/8/layout/default"/>
    <dgm:cxn modelId="{86BBB533-3740-4A5B-9179-658F8786DEF6}" type="presOf" srcId="{96E8A0D1-64D7-419C-8ED3-2047B228BC99}" destId="{A94A3AFD-C6AB-4210-8759-62DF26449CC2}" srcOrd="0" destOrd="0" presId="urn:microsoft.com/office/officeart/2005/8/layout/default"/>
    <dgm:cxn modelId="{E11B60F1-E5A6-4BD8-85BF-E8BCB956CED1}" srcId="{BFB6F7EF-0533-4FCF-A41E-F6E6782D4216}" destId="{96E8A0D1-64D7-419C-8ED3-2047B228BC99}" srcOrd="2" destOrd="0" parTransId="{870E7FEF-214B-472D-8AB5-18F199BB5C50}" sibTransId="{B32213DC-2507-4695-BF3C-83D37639E2C7}"/>
    <dgm:cxn modelId="{EBD6726B-278A-4C32-A9A0-7D01358A2A62}" srcId="{BFB6F7EF-0533-4FCF-A41E-F6E6782D4216}" destId="{B1D2BDD4-0527-4C87-9FA6-249D7050A718}" srcOrd="1" destOrd="0" parTransId="{D51BD1B8-1590-4D48-92DB-AFE8AA8DEF49}" sibTransId="{BA2E01DE-8F93-47DC-BF28-E5184D2EF1DB}"/>
    <dgm:cxn modelId="{3989117B-66EC-473B-8182-0A0C871CD30C}" type="presOf" srcId="{5DDD9EEC-25B9-4C90-B40B-437168214F01}" destId="{5706D118-425C-411F-916E-2F125B0BB5B3}" srcOrd="0" destOrd="0" presId="urn:microsoft.com/office/officeart/2005/8/layout/default"/>
    <dgm:cxn modelId="{D7990258-144B-4F9A-A75C-2B4CF5FF7F17}" type="presOf" srcId="{B1D2BDD4-0527-4C87-9FA6-249D7050A718}" destId="{41C7FC95-5984-4A2D-85BF-CDA144AF06B8}" srcOrd="0" destOrd="0" presId="urn:microsoft.com/office/officeart/2005/8/layout/default"/>
    <dgm:cxn modelId="{3A4BE101-5C99-4023-A9AF-C852E641A1AE}" srcId="{BFB6F7EF-0533-4FCF-A41E-F6E6782D4216}" destId="{5DDD9EEC-25B9-4C90-B40B-437168214F01}" srcOrd="0" destOrd="0" parTransId="{F2710BA7-66AA-4424-944D-7032ACA9CC82}" sibTransId="{1BB3FDA8-7D39-4D53-86EC-8E5BF88E8ABE}"/>
    <dgm:cxn modelId="{4A2A0F22-5904-439A-8E2E-3DF2690C848C}" type="presParOf" srcId="{C95E2F16-AC51-4A20-B480-3986B4CB0879}" destId="{5706D118-425C-411F-916E-2F125B0BB5B3}" srcOrd="0" destOrd="0" presId="urn:microsoft.com/office/officeart/2005/8/layout/default"/>
    <dgm:cxn modelId="{1A602212-B939-4172-9F56-49E498C8110B}" type="presParOf" srcId="{C95E2F16-AC51-4A20-B480-3986B4CB0879}" destId="{FBADD096-2F63-4A94-B2A3-427E58F89C62}" srcOrd="1" destOrd="0" presId="urn:microsoft.com/office/officeart/2005/8/layout/default"/>
    <dgm:cxn modelId="{7B3C7BAB-E94B-48EB-B899-4B726E10B7A7}" type="presParOf" srcId="{C95E2F16-AC51-4A20-B480-3986B4CB0879}" destId="{41C7FC95-5984-4A2D-85BF-CDA144AF06B8}" srcOrd="2" destOrd="0" presId="urn:microsoft.com/office/officeart/2005/8/layout/default"/>
    <dgm:cxn modelId="{F89EB4CA-2753-4BE1-9EA2-5EF6DA659D99}" type="presParOf" srcId="{C95E2F16-AC51-4A20-B480-3986B4CB0879}" destId="{59524746-0941-4E43-A477-9F58A2349D7A}" srcOrd="3" destOrd="0" presId="urn:microsoft.com/office/officeart/2005/8/layout/default"/>
    <dgm:cxn modelId="{05AEC40E-FD75-4791-B80D-988BF5105C68}" type="presParOf" srcId="{C95E2F16-AC51-4A20-B480-3986B4CB0879}" destId="{A94A3AFD-C6AB-4210-8759-62DF26449CC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F619B9-97D0-4436-9990-B813157481E3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FE7A4A4B-65E9-41B5-A494-BA0ADD78ECCF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并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4112DB-2691-419B-88C1-CF8FA56D570A}" type="parTrans" cxnId="{16124F73-F37D-4CE4-837B-ED7CB4A38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F2F413-C3CD-4BB9-96D8-857274A97C78}" type="sibTrans" cxnId="{16124F73-F37D-4CE4-837B-ED7CB4A38A62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7AE33B8-CC97-43B6-AFC7-FED9BEAB16BB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差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7D1821E-C5DE-42A2-B1F0-040C4B55867E}" type="parTrans" cxnId="{1C893062-D3F8-4E3E-A3D1-8FF8E410808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909B7CC-8014-4758-B2E6-CABA310991A9}" type="sibTrans" cxnId="{1C893062-D3F8-4E3E-A3D1-8FF8E410808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C7D72056-F170-4EC6-92B7-D6702951375B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交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51A6E4D-96A1-4DB6-AE08-8EB4AF3AB241}" type="parTrans" cxnId="{C033CB44-4366-4B59-AE39-CE219785F59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6EAEB19-C711-47F7-8006-8B1A1DC88008}" type="sibTrans" cxnId="{C033CB44-4366-4B59-AE39-CE219785F59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F0DE21F-6F27-4A97-9E8B-BDF8734F37FC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笛卡尔积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4DAD874-5D99-4514-93DA-3CAC7AE8AB0D}" type="parTrans" cxnId="{653D12F4-E88A-43B9-988F-F810C1B15B96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37C558D-477A-4133-8279-F293415CAF8F}" type="sibTrans" cxnId="{653D12F4-E88A-43B9-988F-F810C1B15B96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57F1C41-0499-4A3D-99DC-E2DC5B245F92}" type="pres">
      <dgm:prSet presAssocID="{A1F619B9-97D0-4436-9990-B813157481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3D8B56-3F58-4B0A-B6BE-6FB6D9D19B78}" type="pres">
      <dgm:prSet presAssocID="{FE7A4A4B-65E9-41B5-A494-BA0ADD78ECCF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01EDA-D8F9-4347-A2DE-45C6329AC44A}" type="pres">
      <dgm:prSet presAssocID="{52F2F413-C3CD-4BB9-96D8-857274A97C78}" presName="space" presStyleCnt="0"/>
      <dgm:spPr/>
    </dgm:pt>
    <dgm:pt modelId="{27C41893-E021-40DA-97E2-4F6E4B34647D}" type="pres">
      <dgm:prSet presAssocID="{07AE33B8-CC97-43B6-AFC7-FED9BEAB16BB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ECD82E-7093-46F0-8FE7-C708A8989788}" type="pres">
      <dgm:prSet presAssocID="{B909B7CC-8014-4758-B2E6-CABA310991A9}" presName="space" presStyleCnt="0"/>
      <dgm:spPr/>
    </dgm:pt>
    <dgm:pt modelId="{970D1CB4-4E9C-45F7-B5DD-60A6DA7D5F27}" type="pres">
      <dgm:prSet presAssocID="{C7D72056-F170-4EC6-92B7-D6702951375B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D9C17C-1C42-4F05-82C6-834AAC34DBB9}" type="pres">
      <dgm:prSet presAssocID="{B6EAEB19-C711-47F7-8006-8B1A1DC88008}" presName="space" presStyleCnt="0"/>
      <dgm:spPr/>
    </dgm:pt>
    <dgm:pt modelId="{B44C71FD-3659-4C01-80DF-642DB35D971B}" type="pres">
      <dgm:prSet presAssocID="{3F0DE21F-6F27-4A97-9E8B-BDF8734F37FC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124F73-F37D-4CE4-837B-ED7CB4A38A62}" srcId="{A1F619B9-97D0-4436-9990-B813157481E3}" destId="{FE7A4A4B-65E9-41B5-A494-BA0ADD78ECCF}" srcOrd="0" destOrd="0" parTransId="{1D4112DB-2691-419B-88C1-CF8FA56D570A}" sibTransId="{52F2F413-C3CD-4BB9-96D8-857274A97C78}"/>
    <dgm:cxn modelId="{993D681C-DB2C-4DE3-BC3D-294CCECE456E}" type="presOf" srcId="{3F0DE21F-6F27-4A97-9E8B-BDF8734F37FC}" destId="{B44C71FD-3659-4C01-80DF-642DB35D971B}" srcOrd="0" destOrd="0" presId="urn:microsoft.com/office/officeart/2005/8/layout/venn3"/>
    <dgm:cxn modelId="{DC4BC799-5902-4696-8153-BA8007556CE0}" type="presOf" srcId="{07AE33B8-CC97-43B6-AFC7-FED9BEAB16BB}" destId="{27C41893-E021-40DA-97E2-4F6E4B34647D}" srcOrd="0" destOrd="0" presId="urn:microsoft.com/office/officeart/2005/8/layout/venn3"/>
    <dgm:cxn modelId="{1C893062-D3F8-4E3E-A3D1-8FF8E410808B}" srcId="{A1F619B9-97D0-4436-9990-B813157481E3}" destId="{07AE33B8-CC97-43B6-AFC7-FED9BEAB16BB}" srcOrd="1" destOrd="0" parTransId="{D7D1821E-C5DE-42A2-B1F0-040C4B55867E}" sibTransId="{B909B7CC-8014-4758-B2E6-CABA310991A9}"/>
    <dgm:cxn modelId="{653D12F4-E88A-43B9-988F-F810C1B15B96}" srcId="{A1F619B9-97D0-4436-9990-B813157481E3}" destId="{3F0DE21F-6F27-4A97-9E8B-BDF8734F37FC}" srcOrd="3" destOrd="0" parTransId="{64DAD874-5D99-4514-93DA-3CAC7AE8AB0D}" sibTransId="{537C558D-477A-4133-8279-F293415CAF8F}"/>
    <dgm:cxn modelId="{F7026C7B-145A-4FEF-9DC3-BF18B93A5862}" type="presOf" srcId="{C7D72056-F170-4EC6-92B7-D6702951375B}" destId="{970D1CB4-4E9C-45F7-B5DD-60A6DA7D5F27}" srcOrd="0" destOrd="0" presId="urn:microsoft.com/office/officeart/2005/8/layout/venn3"/>
    <dgm:cxn modelId="{C033CB44-4366-4B59-AE39-CE219785F59C}" srcId="{A1F619B9-97D0-4436-9990-B813157481E3}" destId="{C7D72056-F170-4EC6-92B7-D6702951375B}" srcOrd="2" destOrd="0" parTransId="{E51A6E4D-96A1-4DB6-AE08-8EB4AF3AB241}" sibTransId="{B6EAEB19-C711-47F7-8006-8B1A1DC88008}"/>
    <dgm:cxn modelId="{1F124B53-1EF9-4052-BD0A-C7220A15D842}" type="presOf" srcId="{A1F619B9-97D0-4436-9990-B813157481E3}" destId="{E57F1C41-0499-4A3D-99DC-E2DC5B245F92}" srcOrd="0" destOrd="0" presId="urn:microsoft.com/office/officeart/2005/8/layout/venn3"/>
    <dgm:cxn modelId="{9E99E8E8-B6D0-4150-935F-79D116639563}" type="presOf" srcId="{FE7A4A4B-65E9-41B5-A494-BA0ADD78ECCF}" destId="{223D8B56-3F58-4B0A-B6BE-6FB6D9D19B78}" srcOrd="0" destOrd="0" presId="urn:microsoft.com/office/officeart/2005/8/layout/venn3"/>
    <dgm:cxn modelId="{D4ED613E-A8A3-45BF-A8DA-1A1FFED7AC7E}" type="presParOf" srcId="{E57F1C41-0499-4A3D-99DC-E2DC5B245F92}" destId="{223D8B56-3F58-4B0A-B6BE-6FB6D9D19B78}" srcOrd="0" destOrd="0" presId="urn:microsoft.com/office/officeart/2005/8/layout/venn3"/>
    <dgm:cxn modelId="{5273CF00-EEAE-43E9-82E0-12CF1FBC6575}" type="presParOf" srcId="{E57F1C41-0499-4A3D-99DC-E2DC5B245F92}" destId="{F3401EDA-D8F9-4347-A2DE-45C6329AC44A}" srcOrd="1" destOrd="0" presId="urn:microsoft.com/office/officeart/2005/8/layout/venn3"/>
    <dgm:cxn modelId="{B8A9603F-5D2D-45CC-9C98-59EA1E27EDA7}" type="presParOf" srcId="{E57F1C41-0499-4A3D-99DC-E2DC5B245F92}" destId="{27C41893-E021-40DA-97E2-4F6E4B34647D}" srcOrd="2" destOrd="0" presId="urn:microsoft.com/office/officeart/2005/8/layout/venn3"/>
    <dgm:cxn modelId="{E1B463D0-A7F6-4350-A25B-813313A9E2E9}" type="presParOf" srcId="{E57F1C41-0499-4A3D-99DC-E2DC5B245F92}" destId="{3DECD82E-7093-46F0-8FE7-C708A8989788}" srcOrd="3" destOrd="0" presId="urn:microsoft.com/office/officeart/2005/8/layout/venn3"/>
    <dgm:cxn modelId="{80430BC4-6D81-4E30-824E-83D7339DC939}" type="presParOf" srcId="{E57F1C41-0499-4A3D-99DC-E2DC5B245F92}" destId="{970D1CB4-4E9C-45F7-B5DD-60A6DA7D5F27}" srcOrd="4" destOrd="0" presId="urn:microsoft.com/office/officeart/2005/8/layout/venn3"/>
    <dgm:cxn modelId="{D16A1A1F-9D3A-4B39-89F2-061AE91F1019}" type="presParOf" srcId="{E57F1C41-0499-4A3D-99DC-E2DC5B245F92}" destId="{B8D9C17C-1C42-4F05-82C6-834AAC34DBB9}" srcOrd="5" destOrd="0" presId="urn:microsoft.com/office/officeart/2005/8/layout/venn3"/>
    <dgm:cxn modelId="{819DC273-0F87-4500-ABC3-389C66107E25}" type="presParOf" srcId="{E57F1C41-0499-4A3D-99DC-E2DC5B245F92}" destId="{B44C71FD-3659-4C01-80DF-642DB35D971B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FF671-A171-40B0-8A66-9B5F3C653792}">
      <dsp:nvSpPr>
        <dsp:cNvPr id="0" name=""/>
        <dsp:cNvSpPr/>
      </dsp:nvSpPr>
      <dsp:spPr>
        <a:xfrm>
          <a:off x="0" y="272713"/>
          <a:ext cx="2827226" cy="16963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手札体-简粗体" panose="03000700000000000000" pitchFamily="66" charset="-122"/>
              <a:ea typeface="手札体-简粗体" panose="03000700000000000000" pitchFamily="66" charset="-122"/>
              <a:sym typeface="Wingdings" panose="05000000000000000000" pitchFamily="2" charset="2"/>
            </a:rPr>
            <a:t>关系数据结构</a:t>
          </a:r>
          <a:endParaRPr lang="zh-CN" altLang="en-US" sz="2400" kern="1200" dirty="0"/>
        </a:p>
      </dsp:txBody>
      <dsp:txXfrm>
        <a:off x="0" y="272713"/>
        <a:ext cx="2827226" cy="1696336"/>
      </dsp:txXfrm>
    </dsp:sp>
    <dsp:sp modelId="{31B01B1D-267C-4D4C-A685-57FF4C0A601F}">
      <dsp:nvSpPr>
        <dsp:cNvPr id="0" name=""/>
        <dsp:cNvSpPr/>
      </dsp:nvSpPr>
      <dsp:spPr>
        <a:xfrm>
          <a:off x="3109949" y="272713"/>
          <a:ext cx="2827226" cy="16963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手札体-简粗体" panose="03000700000000000000" pitchFamily="66" charset="-122"/>
              <a:ea typeface="手札体-简粗体" panose="03000700000000000000" pitchFamily="66" charset="-122"/>
              <a:sym typeface="Wingdings" panose="05000000000000000000" pitchFamily="2" charset="2"/>
            </a:rPr>
            <a:t>关系操作集合</a:t>
          </a:r>
          <a:endParaRPr lang="zh-CN" altLang="en-US" sz="2400" kern="1200" dirty="0"/>
        </a:p>
      </dsp:txBody>
      <dsp:txXfrm>
        <a:off x="3109949" y="272713"/>
        <a:ext cx="2827226" cy="1696336"/>
      </dsp:txXfrm>
    </dsp:sp>
    <dsp:sp modelId="{273688F5-2E43-489B-BB41-3EFA0836455A}">
      <dsp:nvSpPr>
        <dsp:cNvPr id="0" name=""/>
        <dsp:cNvSpPr/>
      </dsp:nvSpPr>
      <dsp:spPr>
        <a:xfrm>
          <a:off x="6219899" y="272713"/>
          <a:ext cx="2827226" cy="16963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latin typeface="手札体-简粗体" panose="03000700000000000000" pitchFamily="66" charset="-122"/>
              <a:ea typeface="手札体-简粗体" panose="03000700000000000000" pitchFamily="66" charset="-122"/>
              <a:sym typeface="Wingdings" panose="05000000000000000000" pitchFamily="2" charset="2"/>
            </a:rPr>
            <a:t>关系完整性约束</a:t>
          </a:r>
          <a:endParaRPr lang="zh-CN" altLang="en-US" sz="2400" kern="1200" dirty="0"/>
        </a:p>
      </dsp:txBody>
      <dsp:txXfrm>
        <a:off x="6219899" y="272713"/>
        <a:ext cx="2827226" cy="1696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F03D9-0191-4BBD-BAC9-78284B916015}">
      <dsp:nvSpPr>
        <dsp:cNvPr id="0" name=""/>
        <dsp:cNvSpPr/>
      </dsp:nvSpPr>
      <dsp:spPr>
        <a:xfrm>
          <a:off x="1396603" y="119"/>
          <a:ext cx="2051843" cy="205184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920" tIns="30480" rIns="1129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基本关系</a:t>
          </a:r>
          <a:endParaRPr lang="en-US" altLang="zh-CN" sz="2400" kern="12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（基本表、基表）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1697088" y="300604"/>
        <a:ext cx="1450873" cy="1450873"/>
      </dsp:txXfrm>
    </dsp:sp>
    <dsp:sp modelId="{4E1BB24D-C455-4620-873F-49290697FD86}">
      <dsp:nvSpPr>
        <dsp:cNvPr id="0" name=""/>
        <dsp:cNvSpPr/>
      </dsp:nvSpPr>
      <dsp:spPr>
        <a:xfrm>
          <a:off x="3038078" y="119"/>
          <a:ext cx="2051843" cy="205184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920" tIns="30480" rIns="1129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查询表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338563" y="300604"/>
        <a:ext cx="1450873" cy="1450873"/>
      </dsp:txXfrm>
    </dsp:sp>
    <dsp:sp modelId="{85C08D7E-D09D-4C1D-A330-AA6331881710}">
      <dsp:nvSpPr>
        <dsp:cNvPr id="0" name=""/>
        <dsp:cNvSpPr/>
      </dsp:nvSpPr>
      <dsp:spPr>
        <a:xfrm>
          <a:off x="4679553" y="119"/>
          <a:ext cx="2051843" cy="205184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920" tIns="30480" rIns="1129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视图表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980038" y="300604"/>
        <a:ext cx="1450873" cy="1450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D8B56-3F58-4B0A-B6BE-6FB6D9D19B78}">
      <dsp:nvSpPr>
        <dsp:cNvPr id="0" name=""/>
        <dsp:cNvSpPr/>
      </dsp:nvSpPr>
      <dsp:spPr>
        <a:xfrm>
          <a:off x="2381" y="731572"/>
          <a:ext cx="2389187" cy="238918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485" tIns="30480" rIns="131485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查询</a:t>
          </a:r>
          <a:endParaRPr lang="en-US" altLang="zh-CN" sz="2400" kern="12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Query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52269" y="1081460"/>
        <a:ext cx="1689411" cy="1689411"/>
      </dsp:txXfrm>
    </dsp:sp>
    <dsp:sp modelId="{27C41893-E021-40DA-97E2-4F6E4B34647D}">
      <dsp:nvSpPr>
        <dsp:cNvPr id="0" name=""/>
        <dsp:cNvSpPr/>
      </dsp:nvSpPr>
      <dsp:spPr>
        <a:xfrm>
          <a:off x="1913731" y="731572"/>
          <a:ext cx="2389187" cy="238918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485" tIns="30480" rIns="131485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插入</a:t>
          </a:r>
          <a:endParaRPr lang="en-US" altLang="zh-CN" sz="2400" kern="12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Insert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263619" y="1081460"/>
        <a:ext cx="1689411" cy="1689411"/>
      </dsp:txXfrm>
    </dsp:sp>
    <dsp:sp modelId="{970D1CB4-4E9C-45F7-B5DD-60A6DA7D5F27}">
      <dsp:nvSpPr>
        <dsp:cNvPr id="0" name=""/>
        <dsp:cNvSpPr/>
      </dsp:nvSpPr>
      <dsp:spPr>
        <a:xfrm>
          <a:off x="3825081" y="731572"/>
          <a:ext cx="2389187" cy="238918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485" tIns="30480" rIns="131485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删除</a:t>
          </a:r>
          <a:endParaRPr lang="en-US" altLang="zh-CN" sz="2400" kern="12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Delete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174969" y="1081460"/>
        <a:ext cx="1689411" cy="1689411"/>
      </dsp:txXfrm>
    </dsp:sp>
    <dsp:sp modelId="{B44C71FD-3659-4C01-80DF-642DB35D971B}">
      <dsp:nvSpPr>
        <dsp:cNvPr id="0" name=""/>
        <dsp:cNvSpPr/>
      </dsp:nvSpPr>
      <dsp:spPr>
        <a:xfrm>
          <a:off x="5736431" y="731572"/>
          <a:ext cx="2389187" cy="238918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485" tIns="30480" rIns="131485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修改</a:t>
          </a:r>
          <a:endParaRPr lang="en-US" altLang="zh-CN" sz="2400" kern="12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Update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6086319" y="1081460"/>
        <a:ext cx="1689411" cy="1689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D8B56-3F58-4B0A-B6BE-6FB6D9D19B78}">
      <dsp:nvSpPr>
        <dsp:cNvPr id="0" name=""/>
        <dsp:cNvSpPr/>
      </dsp:nvSpPr>
      <dsp:spPr>
        <a:xfrm>
          <a:off x="894635" y="2092"/>
          <a:ext cx="2403437" cy="240343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269" tIns="30480" rIns="132269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查询</a:t>
          </a:r>
          <a:endParaRPr lang="en-US" altLang="zh-CN" sz="2400" kern="12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Query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1246610" y="354067"/>
        <a:ext cx="1699487" cy="16994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6D118-425C-411F-916E-2F125B0BB5B3}">
      <dsp:nvSpPr>
        <dsp:cNvPr id="0" name=""/>
        <dsp:cNvSpPr/>
      </dsp:nvSpPr>
      <dsp:spPr>
        <a:xfrm>
          <a:off x="0" y="439368"/>
          <a:ext cx="2859345" cy="1715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关系代数语言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439368"/>
        <a:ext cx="2859345" cy="1715607"/>
      </dsp:txXfrm>
    </dsp:sp>
    <dsp:sp modelId="{41C7FC95-5984-4A2D-85BF-CDA144AF06B8}">
      <dsp:nvSpPr>
        <dsp:cNvPr id="0" name=""/>
        <dsp:cNvSpPr/>
      </dsp:nvSpPr>
      <dsp:spPr>
        <a:xfrm>
          <a:off x="3145280" y="439368"/>
          <a:ext cx="2859345" cy="1715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关系演算语言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145280" y="439368"/>
        <a:ext cx="2859345" cy="1715607"/>
      </dsp:txXfrm>
    </dsp:sp>
    <dsp:sp modelId="{A94A3AFD-C6AB-4210-8759-62DF26449CC2}">
      <dsp:nvSpPr>
        <dsp:cNvPr id="0" name=""/>
        <dsp:cNvSpPr/>
      </dsp:nvSpPr>
      <dsp:spPr>
        <a:xfrm>
          <a:off x="6290561" y="439368"/>
          <a:ext cx="2859345" cy="1715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SQL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6290561" y="439368"/>
        <a:ext cx="2859345" cy="17156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6D118-425C-411F-916E-2F125B0BB5B3}">
      <dsp:nvSpPr>
        <dsp:cNvPr id="0" name=""/>
        <dsp:cNvSpPr/>
      </dsp:nvSpPr>
      <dsp:spPr>
        <a:xfrm>
          <a:off x="0" y="439368"/>
          <a:ext cx="2859345" cy="1715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关系代数语言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439368"/>
        <a:ext cx="2859345" cy="1715607"/>
      </dsp:txXfrm>
    </dsp:sp>
    <dsp:sp modelId="{41C7FC95-5984-4A2D-85BF-CDA144AF06B8}">
      <dsp:nvSpPr>
        <dsp:cNvPr id="0" name=""/>
        <dsp:cNvSpPr/>
      </dsp:nvSpPr>
      <dsp:spPr>
        <a:xfrm>
          <a:off x="6290561" y="439368"/>
          <a:ext cx="2859345" cy="1715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关系演算语言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6290561" y="439368"/>
        <a:ext cx="2859345" cy="1715607"/>
      </dsp:txXfrm>
    </dsp:sp>
    <dsp:sp modelId="{A94A3AFD-C6AB-4210-8759-62DF26449CC2}">
      <dsp:nvSpPr>
        <dsp:cNvPr id="0" name=""/>
        <dsp:cNvSpPr/>
      </dsp:nvSpPr>
      <dsp:spPr>
        <a:xfrm>
          <a:off x="3076541" y="439368"/>
          <a:ext cx="2859345" cy="1715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SQL</a:t>
          </a:r>
          <a:endParaRPr lang="zh-CN" altLang="en-US" sz="2400" kern="12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076541" y="439368"/>
        <a:ext cx="2859345" cy="17156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6D118-425C-411F-916E-2F125B0BB5B3}">
      <dsp:nvSpPr>
        <dsp:cNvPr id="0" name=""/>
        <dsp:cNvSpPr/>
      </dsp:nvSpPr>
      <dsp:spPr>
        <a:xfrm>
          <a:off x="0" y="439368"/>
          <a:ext cx="2859345" cy="1715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关系代数语言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0" y="439368"/>
        <a:ext cx="2859345" cy="1715607"/>
      </dsp:txXfrm>
    </dsp:sp>
    <dsp:sp modelId="{41C7FC95-5984-4A2D-85BF-CDA144AF06B8}">
      <dsp:nvSpPr>
        <dsp:cNvPr id="0" name=""/>
        <dsp:cNvSpPr/>
      </dsp:nvSpPr>
      <dsp:spPr>
        <a:xfrm>
          <a:off x="6290561" y="439368"/>
          <a:ext cx="2859345" cy="1715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关系演算语言</a:t>
          </a:r>
          <a:endParaRPr lang="zh-CN" altLang="en-US" sz="2400" kern="12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6290561" y="439368"/>
        <a:ext cx="2859345" cy="1715607"/>
      </dsp:txXfrm>
    </dsp:sp>
    <dsp:sp modelId="{A94A3AFD-C6AB-4210-8759-62DF26449CC2}">
      <dsp:nvSpPr>
        <dsp:cNvPr id="0" name=""/>
        <dsp:cNvSpPr/>
      </dsp:nvSpPr>
      <dsp:spPr>
        <a:xfrm>
          <a:off x="3155316" y="439368"/>
          <a:ext cx="2859345" cy="1715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SQL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155316" y="439368"/>
        <a:ext cx="2859345" cy="17156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D8B56-3F58-4B0A-B6BE-6FB6D9D19B78}">
      <dsp:nvSpPr>
        <dsp:cNvPr id="0" name=""/>
        <dsp:cNvSpPr/>
      </dsp:nvSpPr>
      <dsp:spPr>
        <a:xfrm>
          <a:off x="2381" y="731572"/>
          <a:ext cx="2389187" cy="238918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485" tIns="30480" rIns="131485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并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352269" y="1081460"/>
        <a:ext cx="1689411" cy="1689411"/>
      </dsp:txXfrm>
    </dsp:sp>
    <dsp:sp modelId="{27C41893-E021-40DA-97E2-4F6E4B34647D}">
      <dsp:nvSpPr>
        <dsp:cNvPr id="0" name=""/>
        <dsp:cNvSpPr/>
      </dsp:nvSpPr>
      <dsp:spPr>
        <a:xfrm>
          <a:off x="1913731" y="731572"/>
          <a:ext cx="2389187" cy="238918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485" tIns="30480" rIns="131485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差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2263619" y="1081460"/>
        <a:ext cx="1689411" cy="1689411"/>
      </dsp:txXfrm>
    </dsp:sp>
    <dsp:sp modelId="{970D1CB4-4E9C-45F7-B5DD-60A6DA7D5F27}">
      <dsp:nvSpPr>
        <dsp:cNvPr id="0" name=""/>
        <dsp:cNvSpPr/>
      </dsp:nvSpPr>
      <dsp:spPr>
        <a:xfrm>
          <a:off x="3825081" y="731572"/>
          <a:ext cx="2389187" cy="238918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485" tIns="30480" rIns="131485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交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4174969" y="1081460"/>
        <a:ext cx="1689411" cy="1689411"/>
      </dsp:txXfrm>
    </dsp:sp>
    <dsp:sp modelId="{B44C71FD-3659-4C01-80DF-642DB35D971B}">
      <dsp:nvSpPr>
        <dsp:cNvPr id="0" name=""/>
        <dsp:cNvSpPr/>
      </dsp:nvSpPr>
      <dsp:spPr>
        <a:xfrm>
          <a:off x="5736431" y="731572"/>
          <a:ext cx="2389187" cy="238918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485" tIns="30480" rIns="131485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笛卡尔积</a:t>
          </a:r>
          <a:endParaRPr lang="zh-CN" altLang="en-US" sz="2400" kern="12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sp:txBody>
      <dsp:txXfrm>
        <a:off x="6086319" y="1081460"/>
        <a:ext cx="1689411" cy="1689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7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1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20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2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9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97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85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99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25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18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91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BA39A-AC55-444D-B767-F7BFDC7741B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24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7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83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64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64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1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4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86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18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32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0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46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4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8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19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6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20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6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21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7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22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1" y="125413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447800" y="3833813"/>
            <a:ext cx="7151688" cy="989012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480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392555" y="5180330"/>
            <a:ext cx="4891088" cy="487363"/>
          </a:xfrm>
        </p:spPr>
        <p:txBody>
          <a:bodyPr vert="horz" wrap="square" lIns="91440" tIns="45720" rIns="91440" bIns="45720" anchor="t"/>
          <a:lstStyle/>
          <a:p>
            <a:pPr algn="l" defTabSz="914400"/>
            <a:r>
              <a:rPr lang="en-US" altLang="zh-CN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238" y="3429000"/>
            <a:ext cx="1374775" cy="546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3554413"/>
            <a:ext cx="1206500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392238" y="4159250"/>
            <a:ext cx="55563" cy="1020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1465263" y="6129338"/>
            <a:ext cx="48910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学习是一种信仰！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LEARING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WE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TRUST</a:t>
            </a:r>
            <a:endParaRPr lang="zh-CN" altLang="en-US" sz="160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4" y="2138093"/>
            <a:ext cx="6465753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Column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也称为字段（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Field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）或属性（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Attribute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9" name="圆角矩形标注 18"/>
          <p:cNvSpPr/>
          <p:nvPr/>
        </p:nvSpPr>
        <p:spPr>
          <a:xfrm>
            <a:off x="4831878" y="3349526"/>
            <a:ext cx="2764599" cy="577706"/>
          </a:xfrm>
          <a:prstGeom prst="wedgeRoundRectCallout">
            <a:avLst>
              <a:gd name="adj1" fmla="val 5605"/>
              <a:gd name="adj2" fmla="val 838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列名、字段名、属性名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8663187" y="3408019"/>
            <a:ext cx="1905581" cy="563252"/>
          </a:xfrm>
          <a:prstGeom prst="wedgeRoundRectCallout">
            <a:avLst>
              <a:gd name="adj1" fmla="val 16440"/>
              <a:gd name="adj2" fmla="val 838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数据类型 相同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08350"/>
              </p:ext>
            </p:extLst>
          </p:nvPr>
        </p:nvGraphicFramePr>
        <p:xfrm>
          <a:off x="1438748" y="3971271"/>
          <a:ext cx="9926976" cy="208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316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2.2.1.3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Column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02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设有两个关系：学生关系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（学号，姓名，年龄，性别）和选课关系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（学号，课号，成绩），试用关系代数表达式检索没有选修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B5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课程的学生姓名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答案：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07" y="4082568"/>
            <a:ext cx="6125024" cy="8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7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7" y="-3552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246438" y="2722563"/>
            <a:ext cx="5208587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CN" altLang="en-US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6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4414437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Column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也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称为字段（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Field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）或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属性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Attribute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883702"/>
              </p:ext>
            </p:extLst>
          </p:nvPr>
        </p:nvGraphicFramePr>
        <p:xfrm>
          <a:off x="5709683" y="2615874"/>
          <a:ext cx="5518298" cy="3461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9250"/>
                <a:gridCol w="1791122"/>
                <a:gridCol w="1477926"/>
              </a:tblGrid>
              <a:tr h="4950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中文字段名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宽度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日期型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506858" y="1967167"/>
            <a:ext cx="435961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学生基本信息登记表的结构定义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4061697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旗黑-65S" pitchFamily="18" charset="-122"/>
                <a:ea typeface="汉仪旗黑-65S" pitchFamily="18" charset="-122"/>
              </a:rPr>
              <a:t>表</a:t>
            </a:r>
            <a:r>
              <a:rPr lang="zh-CN" altLang="en-US" sz="2000" dirty="0" smtClean="0">
                <a:latin typeface="汉仪旗黑-65S" pitchFamily="18" charset="-122"/>
                <a:ea typeface="汉仪旗黑-65S" pitchFamily="18" charset="-122"/>
              </a:rPr>
              <a:t>名必须唯一；</a:t>
            </a:r>
            <a:endParaRPr lang="en-US" altLang="zh-CN" sz="2000" dirty="0" smtClean="0">
              <a:latin typeface="汉仪旗黑-65S" pitchFamily="18" charset="-122"/>
              <a:ea typeface="汉仪旗黑-65S" pitchFamily="18" charset="-122"/>
            </a:endParaRPr>
          </a:p>
          <a:p>
            <a:r>
              <a:rPr lang="zh-CN" altLang="en-US" sz="2000" dirty="0" smtClean="0">
                <a:latin typeface="汉仪旗黑-65S" pitchFamily="18" charset="-122"/>
                <a:ea typeface="汉仪旗黑-65S" pitchFamily="18" charset="-122"/>
              </a:rPr>
              <a:t>字段名必须唯一，</a:t>
            </a:r>
            <a:endParaRPr lang="en-US" altLang="zh-CN" sz="2000" dirty="0" smtClean="0">
              <a:latin typeface="汉仪旗黑-65S" pitchFamily="18" charset="-122"/>
              <a:ea typeface="汉仪旗黑-65S" pitchFamily="18" charset="-122"/>
            </a:endParaRPr>
          </a:p>
          <a:p>
            <a:r>
              <a:rPr lang="zh-CN" altLang="en-US" sz="2000" dirty="0" smtClean="0">
                <a:latin typeface="汉仪旗黑-65S" pitchFamily="18" charset="-122"/>
                <a:ea typeface="汉仪旗黑-65S" pitchFamily="18" charset="-122"/>
              </a:rPr>
              <a:t>不同表中可以出现相同的字段名；</a:t>
            </a:r>
            <a:endParaRPr lang="zh-CN" altLang="en-US" sz="2000" dirty="0">
              <a:latin typeface="汉仪旗黑-65S" pitchFamily="18" charset="-122"/>
              <a:ea typeface="汉仪旗黑-65S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25" idx="1"/>
            <a:endCxn id="1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6" idx="1"/>
            <a:endCxn id="1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1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96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属性（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Attribute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属性的个数称为关系的元或度，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列的值称为属性值，其取值范围称为值域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76573"/>
              </p:ext>
            </p:extLst>
          </p:nvPr>
        </p:nvGraphicFramePr>
        <p:xfrm>
          <a:off x="1438748" y="3971271"/>
          <a:ext cx="9926976" cy="208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316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75907" y="3833042"/>
            <a:ext cx="10207256" cy="568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7037252" y="3184449"/>
            <a:ext cx="1901796" cy="563252"/>
          </a:xfrm>
          <a:prstGeom prst="wedgeRoundRectCallout">
            <a:avLst>
              <a:gd name="adj1" fmla="val 36440"/>
              <a:gd name="adj2" fmla="val 7817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元（度）关系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03395" y="2221090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汉仪旗黑-65S" pitchFamily="18" charset="-122"/>
                <a:ea typeface="汉仪旗黑-65S" pitchFamily="18" charset="-122"/>
              </a:rPr>
              <a:t>=</a:t>
            </a:r>
            <a:r>
              <a:rPr lang="zh-CN" altLang="en-US" sz="2000" dirty="0" smtClean="0">
                <a:latin typeface="汉仪旗黑-65S" pitchFamily="18" charset="-122"/>
                <a:ea typeface="汉仪旗黑-65S" pitchFamily="18" charset="-122"/>
              </a:rPr>
              <a:t>列</a:t>
            </a:r>
            <a:endParaRPr lang="zh-CN" altLang="en-US" sz="2000" dirty="0">
              <a:latin typeface="汉仪旗黑-65S" pitchFamily="18" charset="-122"/>
              <a:ea typeface="汉仪旗黑-65S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287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2.2.1.4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Attribute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86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行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Row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也称为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元组（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Tuple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或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记录（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Record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。表中的数据按行存储。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868018"/>
              </p:ext>
            </p:extLst>
          </p:nvPr>
        </p:nvGraphicFramePr>
        <p:xfrm>
          <a:off x="1416047" y="3550094"/>
          <a:ext cx="9926976" cy="2372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9402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445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445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445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44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53206" y="4164404"/>
            <a:ext cx="10207256" cy="3650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854991" y="3396058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个元组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2.2.1.5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Row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006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行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Row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也称为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元组（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Tuple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或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记录（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Record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。表中的数据按行存储。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69458"/>
              </p:ext>
            </p:extLst>
          </p:nvPr>
        </p:nvGraphicFramePr>
        <p:xfrm>
          <a:off x="1416047" y="3550094"/>
          <a:ext cx="9926976" cy="2372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9402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445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445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445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44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53206" y="4164404"/>
            <a:ext cx="10207256" cy="3650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854991" y="3396058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个元组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47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2.2.1.6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元组（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Tuple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016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分量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Component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元组（行）中的一个属性值，称为分量。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16255"/>
              </p:ext>
            </p:extLst>
          </p:nvPr>
        </p:nvGraphicFramePr>
        <p:xfrm>
          <a:off x="1416047" y="3550095"/>
          <a:ext cx="9926976" cy="2425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0733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53206" y="4164404"/>
            <a:ext cx="1819603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854991" y="3396058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分量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3" name="矩形 12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50108" y="2258638"/>
            <a:ext cx="1896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汉仪旗黑-65S" pitchFamily="18" charset="-122"/>
                <a:ea typeface="汉仪旗黑-65S" pitchFamily="18" charset="-122"/>
              </a:rPr>
              <a:t>=</a:t>
            </a:r>
            <a:r>
              <a:rPr lang="zh-CN" altLang="en-US" sz="2000" dirty="0" smtClean="0">
                <a:latin typeface="汉仪旗黑-65S" pitchFamily="18" charset="-122"/>
                <a:ea typeface="汉仪旗黑-65S" pitchFamily="18" charset="-122"/>
              </a:rPr>
              <a:t>具体的数据项</a:t>
            </a:r>
            <a:endParaRPr lang="zh-CN" altLang="en-US" sz="2000" dirty="0">
              <a:latin typeface="汉仪旗黑-65S" pitchFamily="18" charset="-122"/>
              <a:ea typeface="汉仪旗黑-65S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2.2.1.7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表中的行，也称为（     ）或记录。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18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表中的行，也称为（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元组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）或记录。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41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元组中的一个属性值，称为（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35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元组中的一个属性值，称为（ 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分量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58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53431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数据库系统概述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253431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数据库设计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1253431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关系数据库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253431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与关系数据库基本操作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4316" y="435018"/>
            <a:ext cx="2218344" cy="77642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课程章节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371235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数据库编程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371235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数据库应用设计与开发实例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6371235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数据库安全与保护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371235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数据管理技术的发展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6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知识点回顾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10968"/>
              </p:ext>
            </p:extLst>
          </p:nvPr>
        </p:nvGraphicFramePr>
        <p:xfrm>
          <a:off x="1416047" y="2761795"/>
          <a:ext cx="9926976" cy="2425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0733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145890" y="3697950"/>
            <a:ext cx="1819603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3" name="矩形 12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113294" y="2005478"/>
            <a:ext cx="3596857" cy="52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621" y="211256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ea typeface="手札体-简粗体"/>
              </a:rPr>
              <a:t>关系</a:t>
            </a:r>
            <a:endParaRPr lang="zh-CN" altLang="en-US" sz="2000" dirty="0">
              <a:ea typeface="手札体-简粗体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2721634" y="2044571"/>
            <a:ext cx="1571665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列（属性）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78830" y="3134698"/>
            <a:ext cx="1571665" cy="563252"/>
          </a:xfrm>
          <a:prstGeom prst="wedgeRoundRectCallout">
            <a:avLst>
              <a:gd name="adj1" fmla="val 50503"/>
              <a:gd name="adj2" fmla="val 11189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行</a:t>
            </a:r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（元组）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4819797" y="3132514"/>
            <a:ext cx="1026721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分 量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8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码或键（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Key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属性（或属性组）的值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都能用来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唯一标识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该关系的元组，则称这些属性（或属性组）为该关系的码或键。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20928"/>
              </p:ext>
            </p:extLst>
          </p:nvPr>
        </p:nvGraphicFramePr>
        <p:xfrm>
          <a:off x="1438748" y="3817093"/>
          <a:ext cx="9926976" cy="227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6881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388577" y="4355782"/>
            <a:ext cx="1705498" cy="416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21665" y="4345135"/>
            <a:ext cx="3700130" cy="416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51102" y="4345120"/>
            <a:ext cx="852749" cy="4164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7008237" y="3565453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？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84920" y="4857824"/>
            <a:ext cx="1718931" cy="3414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标注 14"/>
          <p:cNvSpPr/>
          <p:nvPr/>
        </p:nvSpPr>
        <p:spPr>
          <a:xfrm>
            <a:off x="5555121" y="5243769"/>
            <a:ext cx="1366674" cy="563252"/>
          </a:xfrm>
          <a:prstGeom prst="wedgeRoundRectCallout">
            <a:avLst>
              <a:gd name="adj1" fmla="val 62891"/>
              <a:gd name="adj2" fmla="val -671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？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7" name="矩形 1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10176801" y="4355782"/>
            <a:ext cx="1188924" cy="502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31" idx="1"/>
            <a:endCxn id="2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2" idx="1"/>
            <a:endCxn id="2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3" idx="1"/>
            <a:endCxn id="2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6115" y="174153"/>
            <a:ext cx="25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2.2.1.8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码或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键（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7685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码或键（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Key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属性（或属性组）的值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都能用来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唯一标识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该关系的元组，则称这些属性（或属性组）为该关系的码或键。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73014"/>
              </p:ext>
            </p:extLst>
          </p:nvPr>
        </p:nvGraphicFramePr>
        <p:xfrm>
          <a:off x="1438748" y="3817093"/>
          <a:ext cx="9926976" cy="227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6881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7" name="矩形 1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1391200" y="3846323"/>
            <a:ext cx="1705498" cy="416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221665" y="3859217"/>
            <a:ext cx="3689662" cy="416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51308" y="3816337"/>
            <a:ext cx="1188924" cy="502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4" idx="1"/>
            <a:endCxn id="2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5" idx="1"/>
            <a:endCxn id="2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6115" y="17415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2.2.1.8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码或键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2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超码或超键（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Super Key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在码中去除某个属性，它仍然是这个关系的码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303812"/>
              </p:ext>
            </p:extLst>
          </p:nvPr>
        </p:nvGraphicFramePr>
        <p:xfrm>
          <a:off x="1438748" y="3338616"/>
          <a:ext cx="9926976" cy="2721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8158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318437" y="4047419"/>
            <a:ext cx="2987749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38749" y="4940539"/>
            <a:ext cx="6471874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4" name="矩形 1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368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2.2.1.9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超码或超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键（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Super Key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9246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超码或超键（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Super Key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在码中去除某个属性，它仍然是这个关系的码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38780"/>
              </p:ext>
            </p:extLst>
          </p:nvPr>
        </p:nvGraphicFramePr>
        <p:xfrm>
          <a:off x="1438748" y="3338616"/>
          <a:ext cx="9926976" cy="2721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8158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-5704" y="3091655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超码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18437" y="3391397"/>
            <a:ext cx="2987749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0024340" y="2528403"/>
            <a:ext cx="1366674" cy="563252"/>
          </a:xfrm>
          <a:prstGeom prst="wedgeRoundRectCallout">
            <a:avLst>
              <a:gd name="adj1" fmla="val -21131"/>
              <a:gd name="adj2" fmla="val 6684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超码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2861" y="3391397"/>
            <a:ext cx="9664354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4" name="矩形 1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2.2.1.9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超码或超键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如果在关系的一个码中移去某个属性，它仍然是这个关系的码，则称这样的码或键为该关系的（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候选码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70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如果在关系的一个码中移去某个属性，它仍然是这个关系的码，则称这样的码或键为该关系的（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超码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候选码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45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候选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码或候选键（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Candidate Key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在码中不能从中移去任何一个属性，否则它就不再是这个关系的码或键。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候选码或候选键是这个关系的最小超码或超键。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64270"/>
              </p:ext>
            </p:extLst>
          </p:nvPr>
        </p:nvGraphicFramePr>
        <p:xfrm>
          <a:off x="1438748" y="3754682"/>
          <a:ext cx="9926976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388577" y="4323161"/>
            <a:ext cx="1705498" cy="4182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066084" y="4256299"/>
            <a:ext cx="1149751" cy="422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6" name="矩形 15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3094075" y="5185009"/>
            <a:ext cx="2051815" cy="875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30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2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6115" y="174153"/>
            <a:ext cx="476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候选码或候选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键（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Candidate Key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8772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候选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码或候选键（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Candidate Key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在码中不能从中移去任何一个属性，否则它就不再是这个关系的码或键。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候选码或候选键是这个关系的最小超码或超键。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95414"/>
              </p:ext>
            </p:extLst>
          </p:nvPr>
        </p:nvGraphicFramePr>
        <p:xfrm>
          <a:off x="1438748" y="3754682"/>
          <a:ext cx="9926976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433202" y="3825714"/>
            <a:ext cx="1705498" cy="4182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6" name="矩形 15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3148920" y="3825714"/>
            <a:ext cx="1933172" cy="4182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231820" y="3825714"/>
            <a:ext cx="1123713" cy="4182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31" idx="1"/>
            <a:endCxn id="2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2" idx="1"/>
            <a:endCxn id="2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3" idx="1"/>
            <a:endCxn id="2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6115" y="17415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候选码或候选键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15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10971"/>
              </p:ext>
            </p:extLst>
          </p:nvPr>
        </p:nvGraphicFramePr>
        <p:xfrm>
          <a:off x="1438748" y="3597022"/>
          <a:ext cx="9926976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主属性（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Primary Attribute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）或非主属性（</a:t>
            </a:r>
            <a:r>
              <a:rPr lang="en-US" altLang="zh-CN" sz="2400" dirty="0" err="1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Nonprimary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Attribute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包含在任何一个候选码中的属性称为主属性或码属性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8577" y="4260097"/>
            <a:ext cx="1705498" cy="38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9650092" y="2904544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主属性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66084" y="4256299"/>
            <a:ext cx="1149751" cy="38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3" name="矩形 12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4" name="圆角矩形标注 23"/>
          <p:cNvSpPr/>
          <p:nvPr/>
        </p:nvSpPr>
        <p:spPr>
          <a:xfrm>
            <a:off x="5846518" y="3033770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非主属性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1513370" y="3186170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主属性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75" y="97953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属性（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Primary Attribute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）和非主属性（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Nonprimary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Attribute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3047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章：关系数据库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在关系的一个码或键中，不能从中移去任何一个属性，否则它就不是这个关系的码或键，称这样的码或键为该关系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的（                  ）。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35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在关系的一个码或键中，不能从中移去任何一个属性，否则它就不是这个关系的码或键，称这样的码或键为该关系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的（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候选码或候选键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58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一个关系的候选码或候选键是这个关系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的（     ）超码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或超键。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19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一个关系的候选码或候选键是这个关系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的（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）超码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或超键。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79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在数据库中，关系中包含在任何一个候选码中的属性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）。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51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在数据库中，关系中包含在任何一个候选码中的属性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主属性或码属性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36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65306"/>
              </p:ext>
            </p:extLst>
          </p:nvPr>
        </p:nvGraphicFramePr>
        <p:xfrm>
          <a:off x="1438748" y="3597022"/>
          <a:ext cx="9926976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码或主键（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Primary Key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在若干个候选码中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指定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一个唯一标识关系的元组（行）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8577" y="4068711"/>
            <a:ext cx="1705498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854991" y="3349261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主码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952595" y="219513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65S" pitchFamily="18" charset="-122"/>
                <a:ea typeface="汉仪旗黑-65S" pitchFamily="18" charset="-122"/>
              </a:rPr>
              <a:t>主观意愿指定的</a:t>
            </a:r>
            <a:endParaRPr lang="zh-CN" altLang="en-US" sz="2000" dirty="0">
              <a:latin typeface="汉仪旗黑-65S" pitchFamily="18" charset="-122"/>
              <a:ea typeface="汉仪旗黑-65S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26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403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主码或主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键（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Primary Key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4825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2"/>
            <a:ext cx="4712882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全码或全键（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All Key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个关系模式的所有属性集合是这个关系的主码或主键，这样的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主码或主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键称为全码或全键。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73705"/>
              </p:ext>
            </p:extLst>
          </p:nvPr>
        </p:nvGraphicFramePr>
        <p:xfrm>
          <a:off x="5891778" y="2005478"/>
          <a:ext cx="5964864" cy="3927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288"/>
                <a:gridCol w="1988288"/>
                <a:gridCol w="1988288"/>
              </a:tblGrid>
              <a:tr h="5546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授课老师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上课学生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59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中国近现代史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怀北老师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59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中国近现代史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怀北老师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en-US" altLang="zh-CN" b="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69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中国近现代史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阿珂老师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69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中国近现代史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阿珂老师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6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毛中特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阿珂老师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6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毛中特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阿珂老师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6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毛中特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怀北老师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6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毛中特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怀北老师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23" idx="1"/>
            <a:endCxn id="1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1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115" y="174153"/>
            <a:ext cx="348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全码或全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键（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All-Key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8447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外码或外键（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Foreign Key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某个属性（或属性组）不是这个关系的主码或候选码，而是另一个关系的主码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71555"/>
              </p:ext>
            </p:extLst>
          </p:nvPr>
        </p:nvGraphicFramePr>
        <p:xfrm>
          <a:off x="1819349" y="3912781"/>
          <a:ext cx="87706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3560"/>
                <a:gridCol w="2923560"/>
                <a:gridCol w="2923560"/>
              </a:tblGrid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班级名称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入学时间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0529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0530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0529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4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0528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5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0530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0968" y="3402419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班级表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8158" y="3912781"/>
            <a:ext cx="1524744" cy="308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401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外码或外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键（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Foreign Key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1438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28594"/>
              </p:ext>
            </p:extLst>
          </p:nvPr>
        </p:nvGraphicFramePr>
        <p:xfrm>
          <a:off x="1438748" y="3801980"/>
          <a:ext cx="9926976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外码或外键（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Foreign Key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某个属性（或属性组）不是这个关系的主码或候选码，而是另一个关系的主码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2339" y="3383721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41526" y="3897015"/>
            <a:ext cx="1248406" cy="4700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1" name="圆角矩形标注 20"/>
          <p:cNvSpPr/>
          <p:nvPr/>
        </p:nvSpPr>
        <p:spPr>
          <a:xfrm>
            <a:off x="8283418" y="3129143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外码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外码或外键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8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646674" y="1895588"/>
            <a:ext cx="4803" cy="3311967"/>
          </a:xfrm>
          <a:prstGeom prst="line">
            <a:avLst/>
          </a:prstGeom>
          <a:solidFill>
            <a:srgbClr val="B680DA"/>
          </a:solidFill>
          <a:ln w="6350">
            <a:solidFill>
              <a:srgbClr val="A50021"/>
            </a:solidFill>
            <a:miter lim="800000"/>
          </a:ln>
        </p:spPr>
        <p:txBody>
          <a:bodyPr>
            <a:normAutofit fontScale="25000" lnSpcReduction="20000"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73452" y="2255627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1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关系数据库概述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73452" y="3191731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关系数据模型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关系数据库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2484526" y="4127835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关系数据库的规范化理论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椭圆 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参照关系（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Referencing Relation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）和被参照关系（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Referenced Relation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参照关系也称为从关系，被参照关系也称为主关系，它们是指以外码相关联的两个关系。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48567"/>
              </p:ext>
            </p:extLst>
          </p:nvPr>
        </p:nvGraphicFramePr>
        <p:xfrm>
          <a:off x="1154960" y="4130564"/>
          <a:ext cx="9926976" cy="2094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20810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圆角矩形标注 19"/>
          <p:cNvSpPr/>
          <p:nvPr/>
        </p:nvSpPr>
        <p:spPr>
          <a:xfrm>
            <a:off x="8026814" y="3358592"/>
            <a:ext cx="1623278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参照关系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965" y="59853"/>
            <a:ext cx="888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关系（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Referencing Relation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）和被参照关系（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Referenced Relation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560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参照关系（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Referencing Relation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）和被参照关系（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Referenced Relation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参照关系也称为从关系，被参照关系也称为主关系，它们是指以外码相关联的两个关系。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圆角矩形标注 19"/>
          <p:cNvSpPr/>
          <p:nvPr/>
        </p:nvSpPr>
        <p:spPr>
          <a:xfrm>
            <a:off x="3076442" y="3356947"/>
            <a:ext cx="1623278" cy="563252"/>
          </a:xfrm>
          <a:prstGeom prst="wedgeRoundRectCallout">
            <a:avLst>
              <a:gd name="adj1" fmla="val 11956"/>
              <a:gd name="adj2" fmla="val 8390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被参照关系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692"/>
              </p:ext>
            </p:extLst>
          </p:nvPr>
        </p:nvGraphicFramePr>
        <p:xfrm>
          <a:off x="1819349" y="4014255"/>
          <a:ext cx="87706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3560"/>
                <a:gridCol w="2923560"/>
                <a:gridCol w="29235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班级名称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入学时间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298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0529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298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0530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298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0529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298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4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0528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298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5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0530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1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1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1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参照关系和被参照关系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75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当关系有多个候选码时，选定一个作为主键，若主键为全码，应包含（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单个属性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全部属性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5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当关系有多个候选码时，选定一个作为主键，若主键为全码，应包含（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单个属性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全部属性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02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当关系中的某个属性（或属性组）不是这个关系的主码或候选码，而是另一个关系的主码时，称该属性（或属性组）为这个关系的（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5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当关系中的某个属性（或属性组）不是这个关系的主码或候选码，而是另一个关系的主码时，称该属性（或属性组）为这个关系的（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73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在关系数据结构中，参照关系也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         )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54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在关系数据结构中，参照关系也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从关系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17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域（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Domain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表示属性的取值范围。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205797"/>
              </p:ext>
            </p:extLst>
          </p:nvPr>
        </p:nvGraphicFramePr>
        <p:xfrm>
          <a:off x="1438748" y="3391785"/>
          <a:ext cx="9926976" cy="2721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8158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2.2.1.16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68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在关系数据结构中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，（      ）表示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属性的取值范围。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93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关系数据模型的组成要素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33124" y="2529677"/>
            <a:ext cx="2155904" cy="2504701"/>
            <a:chOff x="2567608" y="2360526"/>
            <a:chExt cx="2155904" cy="250470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94" t="21765" r="25816" b="22077"/>
            <a:stretch>
              <a:fillRect/>
            </a:stretch>
          </p:blipFill>
          <p:spPr>
            <a:xfrm>
              <a:off x="2567608" y="2360526"/>
              <a:ext cx="2155904" cy="250470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999282" y="3496015"/>
              <a:ext cx="1576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回忆一下</a:t>
              </a:r>
              <a:endParaRPr lang="zh-CN" altLang="en-US" sz="2400" b="1" dirty="0">
                <a:solidFill>
                  <a:schemeClr val="bg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93170" y="3410423"/>
            <a:ext cx="6856077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数据模型的要素包括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  <a:sym typeface="Wingdings" panose="05000000000000000000" pitchFamily="2" charset="2"/>
              </a:rPr>
              <a:t>：（   ）、（   ）、（   ）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454065" y="34937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70S" pitchFamily="18" charset="-122"/>
                <a:ea typeface="汉仪旗黑-70S" pitchFamily="18" charset="-122"/>
              </a:rPr>
              <a:t>数据结构</a:t>
            </a:r>
            <a:endParaRPr lang="zh-CN" altLang="en-US" sz="2000" dirty="0">
              <a:latin typeface="汉仪旗黑-70S" pitchFamily="18" charset="-122"/>
              <a:ea typeface="汉仪旗黑-70S" pitchFamily="18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19686" y="35002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70S" pitchFamily="18" charset="-122"/>
                <a:ea typeface="汉仪旗黑-70S" pitchFamily="18" charset="-122"/>
              </a:rPr>
              <a:t>数据操作</a:t>
            </a:r>
            <a:endParaRPr lang="zh-CN" altLang="en-US" sz="2000" dirty="0">
              <a:latin typeface="汉仪旗黑-70S" pitchFamily="18" charset="-122"/>
              <a:ea typeface="汉仪旗黑-70S" pitchFamily="18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21341" y="35002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70S" pitchFamily="18" charset="-122"/>
                <a:ea typeface="汉仪旗黑-70S" pitchFamily="18" charset="-122"/>
              </a:rPr>
              <a:t>数据约束</a:t>
            </a:r>
            <a:endParaRPr lang="zh-CN" altLang="en-US" sz="2000" dirty="0">
              <a:latin typeface="汉仪旗黑-70S" pitchFamily="18" charset="-122"/>
              <a:ea typeface="汉仪旗黑-70S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47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在关系数据结构中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，（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域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）表示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属性的取值范围。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285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数据类型（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Data Type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每个列都有相应的数据类型，它用于限制（或容许）该列中存储的数据。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25855"/>
              </p:ext>
            </p:extLst>
          </p:nvPr>
        </p:nvGraphicFramePr>
        <p:xfrm>
          <a:off x="1438748" y="3413051"/>
          <a:ext cx="9926976" cy="2721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8158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219257" y="4036807"/>
            <a:ext cx="969971" cy="1524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3868401" y="3413051"/>
            <a:ext cx="1366674" cy="563252"/>
          </a:xfrm>
          <a:prstGeom prst="wedgeRoundRectCallout">
            <a:avLst>
              <a:gd name="adj1" fmla="val -35913"/>
              <a:gd name="adj2" fmla="val 7062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字符型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3" name="矩形 12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5235076" y="4048152"/>
            <a:ext cx="1386030" cy="1524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标注 22"/>
          <p:cNvSpPr/>
          <p:nvPr/>
        </p:nvSpPr>
        <p:spPr>
          <a:xfrm>
            <a:off x="6136120" y="3424282"/>
            <a:ext cx="1366674" cy="563252"/>
          </a:xfrm>
          <a:prstGeom prst="wedgeRoundRectCallout">
            <a:avLst>
              <a:gd name="adj1" fmla="val -35913"/>
              <a:gd name="adj2" fmla="val 7062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日期</a:t>
            </a:r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型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肘形连接符 24"/>
          <p:cNvCxnSpPr>
            <a:stCxn id="28" idx="1"/>
            <a:endCxn id="24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4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4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6115" y="17415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2.2.1.17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数据类型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42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4734147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关系模式（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Relation Schema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关系模式是型（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type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），关系是值（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value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），即关系模式是对关系的描述。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关系模式是静态的、稳定的，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关系是动态的、随时间不断变化的。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93012"/>
              </p:ext>
            </p:extLst>
          </p:nvPr>
        </p:nvGraphicFramePr>
        <p:xfrm>
          <a:off x="6295912" y="2712327"/>
          <a:ext cx="4932067" cy="3398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0303"/>
                <a:gridCol w="1600844"/>
                <a:gridCol w="1320920"/>
              </a:tblGrid>
              <a:tr h="472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中文字段名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宽度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日期型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411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3304" y="2053911"/>
            <a:ext cx="435961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学生基本信息登记表的结构定义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67308" y="2240414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汉仪旗黑-65S" pitchFamily="18" charset="-122"/>
                <a:ea typeface="汉仪旗黑-65S" pitchFamily="18" charset="-122"/>
              </a:rPr>
              <a:t>=</a:t>
            </a:r>
            <a:r>
              <a:rPr lang="zh-CN" altLang="en-US" sz="2000" dirty="0" smtClean="0">
                <a:latin typeface="汉仪旗黑-65S" pitchFamily="18" charset="-122"/>
                <a:ea typeface="汉仪旗黑-65S" pitchFamily="18" charset="-122"/>
              </a:rPr>
              <a:t>表头</a:t>
            </a:r>
            <a:endParaRPr lang="zh-CN" altLang="en-US" sz="2000" dirty="0">
              <a:latin typeface="汉仪旗黑-65S" pitchFamily="18" charset="-122"/>
              <a:ea typeface="汉仪旗黑-65S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2.2.1.18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15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Relation Database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所有关系的集合，构成一个关系数据库。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以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关系模型作为数据的逻辑模型，并采用关系作为数据组织方式的一类数据库，其数据库操作建立在关系代数的基础上。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6" name="矩形 15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0315" y="97953"/>
            <a:ext cx="471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2.2.1.19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关系数据库（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Relation Database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9759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Relation Database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013204"/>
              </p:ext>
            </p:extLst>
          </p:nvPr>
        </p:nvGraphicFramePr>
        <p:xfrm>
          <a:off x="1367478" y="3448859"/>
          <a:ext cx="4453860" cy="2519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001"/>
                <a:gridCol w="1473115"/>
                <a:gridCol w="1222744"/>
              </a:tblGrid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中文字段名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宽度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班级名称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所属院系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入学时间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日期型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班级最大人数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数值型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35878" y="2938497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班级表的结构定义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59438"/>
              </p:ext>
            </p:extLst>
          </p:nvPr>
        </p:nvGraphicFramePr>
        <p:xfrm>
          <a:off x="7108675" y="3448695"/>
          <a:ext cx="4453860" cy="2519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001"/>
                <a:gridCol w="1473115"/>
                <a:gridCol w="1222744"/>
              </a:tblGrid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字段名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宽度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C_NO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C_NAME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DTM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E_time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日期型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9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C_NUM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数值型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77075" y="2938333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</a:t>
            </a:r>
            <a:r>
              <a:rPr lang="en-US" altLang="zh-CN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tb_class</a:t>
            </a:r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的结构定义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199918" y="4284914"/>
            <a:ext cx="700615" cy="669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6" name="矩形 15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115" y="17415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2.2.1.19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29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关系数据库对关系的限定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/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要求：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）每一个属性都是不可分解的（不允许表中有表）；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）每一个关系仅仅有一种关系模式；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）每一个关系模式中的属性必须命名，属性名不同；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）同一个关系中不允许出现候选码或候选键值完全相同的元组；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5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）在关系中元组的顺序（即行序）是无关紧要的，可以任意交换；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6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）在关系中属性的顺序（即列序）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是无关紧要的，可以任意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交换。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8" name="矩形 7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2.2.1.19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91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关系数据库对关系的限定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/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要求：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个（ ）都是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不可分解的（不允许表中有表）；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）每一个关系仅仅有（ ）关系模式；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）每一个关系模式中的属性必须命名，属性名（ ）；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）同一个关系中（ ）出现候选码或候选键值完全相同的元组；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5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）在关系中（ ）的顺序（即行序）是无关紧要的，可以任意交换；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6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）在关系中（ ）的顺序（即列序）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是无关紧要的，可以任意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交换。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8" name="矩形 7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2.2.1.19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3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关系数据库对关系的限定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/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要求：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）每一个属性都是不可分解的（不允许表中有表）；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）每一个关系仅仅有一种关系模式；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）每一个关系模式中的属性必须命名，属性名不同；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）同一个关系中不允许出现候选码或候选键值完全相同的元组；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5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）在关系中元组的顺序（即行序）是无关紧要的，可以任意交换；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6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）在关系中属性的顺序（即列序）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是无关紧要的，可以任意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交换。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8" name="矩形 7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2.2.1.19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0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下面关于关系的描述中，不正确的说法是（ 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在关系中，每一行数据是可以任意交换的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一列数据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是可以任意交换的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，任意两行数据是不允许重复的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，任意两个属性名是不允许重名的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9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下面关于关系的描述中，不正确的说法是（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在关系中，每一行数据是可以任意交换的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一列数据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是可以任意交换的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，任意两行数据是不允许重复的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，任意两个属性名是不允许重名的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4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关系数据模型的组成要素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13898309"/>
              </p:ext>
            </p:extLst>
          </p:nvPr>
        </p:nvGraphicFramePr>
        <p:xfrm>
          <a:off x="1698644" y="2702377"/>
          <a:ext cx="9047126" cy="224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8" name="矩形 7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5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（课程号，课程名，学分，专业号）和专业关系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Speciality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（专业号，专业名），则课程关系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的外键是（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学分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专业名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专业号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12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（课程号，课程名，学分，专业号）和专业关系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Speciality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（专业号，专业名），则课程关系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的外键是（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学分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专业名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专业号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58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关系数据库对关系的限定有哪些具体要求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18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关系数据库对关系的限定有哪些具体要求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对关系是有限定的，具体要求如下：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每一个属性都是不可分解的。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每一个关系仅仅有一种关系模式。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每一个关系模式中的属性必须命名，在同一个关系模式中，属性名必须是不同的。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同一个关系中不允许出现候选码或候选键值完全相同的元组。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在关系中元组的顺序是无关紧要的，可以任意交换。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在关系中属性的顺序是无关紧要的，可以任意交换。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4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基本的关系操作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28652606"/>
              </p:ext>
            </p:extLst>
          </p:nvPr>
        </p:nvGraphicFramePr>
        <p:xfrm>
          <a:off x="1936307" y="2037376"/>
          <a:ext cx="8128000" cy="385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7" name="右大括号 16"/>
          <p:cNvSpPr/>
          <p:nvPr/>
        </p:nvSpPr>
        <p:spPr>
          <a:xfrm rot="5400000" flipH="1">
            <a:off x="6700084" y="452092"/>
            <a:ext cx="674335" cy="45557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688438" y="180542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旗黑-65S" pitchFamily="18" charset="-122"/>
                <a:ea typeface="汉仪旗黑-65S" pitchFamily="18" charset="-122"/>
              </a:rPr>
              <a:t>更新</a:t>
            </a:r>
          </a:p>
        </p:txBody>
      </p:sp>
      <p:sp>
        <p:nvSpPr>
          <p:cNvPr id="19" name="五角星 18"/>
          <p:cNvSpPr/>
          <p:nvPr/>
        </p:nvSpPr>
        <p:spPr>
          <a:xfrm>
            <a:off x="2932330" y="2900855"/>
            <a:ext cx="425725" cy="47296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基本的关系操作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98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基本的关系操作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5620826"/>
              </p:ext>
            </p:extLst>
          </p:nvPr>
        </p:nvGraphicFramePr>
        <p:xfrm>
          <a:off x="1050487" y="2758974"/>
          <a:ext cx="4192709" cy="240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9" name="左大括号 18"/>
          <p:cNvSpPr/>
          <p:nvPr/>
        </p:nvSpPr>
        <p:spPr>
          <a:xfrm>
            <a:off x="4587766" y="2490952"/>
            <a:ext cx="558124" cy="286932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6295" y="2490952"/>
            <a:ext cx="1415772" cy="2815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汉仪旗黑-50S" pitchFamily="18" charset="-122"/>
                <a:ea typeface="汉仪旗黑-50S" pitchFamily="18" charset="-122"/>
              </a:rPr>
              <a:t>选择</a:t>
            </a:r>
            <a:endParaRPr lang="en-US" altLang="zh-CN" sz="2400" dirty="0" smtClean="0">
              <a:latin typeface="汉仪旗黑-50S" pitchFamily="18" charset="-122"/>
              <a:ea typeface="汉仪旗黑-50S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汉仪旗黑-50S" pitchFamily="18" charset="-122"/>
                <a:ea typeface="汉仪旗黑-50S" pitchFamily="18" charset="-122"/>
              </a:rPr>
              <a:t>投影</a:t>
            </a:r>
            <a:endParaRPr lang="en-US" altLang="zh-CN" sz="2400" dirty="0" smtClean="0">
              <a:latin typeface="汉仪旗黑-50S" pitchFamily="18" charset="-122"/>
              <a:ea typeface="汉仪旗黑-50S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汉仪旗黑-50S" pitchFamily="18" charset="-122"/>
                <a:ea typeface="汉仪旗黑-50S" pitchFamily="18" charset="-122"/>
              </a:rPr>
              <a:t>并</a:t>
            </a:r>
            <a:endParaRPr lang="en-US" altLang="zh-CN" sz="2400" dirty="0" smtClean="0">
              <a:latin typeface="汉仪旗黑-50S" pitchFamily="18" charset="-122"/>
              <a:ea typeface="汉仪旗黑-50S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汉仪旗黑-50S" pitchFamily="18" charset="-122"/>
                <a:ea typeface="汉仪旗黑-50S" pitchFamily="18" charset="-122"/>
              </a:rPr>
              <a:t>差</a:t>
            </a:r>
            <a:endParaRPr lang="en-US" altLang="zh-CN" sz="2400" dirty="0" smtClean="0">
              <a:latin typeface="汉仪旗黑-50S" pitchFamily="18" charset="-122"/>
              <a:ea typeface="汉仪旗黑-50S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汉仪旗黑-50S" pitchFamily="18" charset="-122"/>
                <a:ea typeface="汉仪旗黑-50S" pitchFamily="18" charset="-122"/>
              </a:rPr>
              <a:t>笛卡尔积</a:t>
            </a:r>
          </a:p>
        </p:txBody>
      </p:sp>
      <p:sp>
        <p:nvSpPr>
          <p:cNvPr id="21" name="右箭头 20"/>
          <p:cNvSpPr/>
          <p:nvPr/>
        </p:nvSpPr>
        <p:spPr>
          <a:xfrm>
            <a:off x="6911327" y="3641834"/>
            <a:ext cx="910060" cy="2837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40828" y="2906561"/>
            <a:ext cx="800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汉仪旗黑-50S" pitchFamily="18" charset="-122"/>
                <a:ea typeface="汉仪旗黑-50S" pitchFamily="18" charset="-122"/>
              </a:rPr>
              <a:t>连接</a:t>
            </a:r>
            <a:endParaRPr lang="en-US" altLang="zh-CN" sz="2400" dirty="0" smtClean="0">
              <a:latin typeface="汉仪旗黑-50S" pitchFamily="18" charset="-122"/>
              <a:ea typeface="汉仪旗黑-50S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汉仪旗黑-50S" pitchFamily="18" charset="-122"/>
                <a:ea typeface="汉仪旗黑-50S" pitchFamily="18" charset="-122"/>
              </a:rPr>
              <a:t>除</a:t>
            </a:r>
            <a:endParaRPr lang="en-US" altLang="zh-CN" sz="2400" dirty="0" smtClean="0">
              <a:latin typeface="汉仪旗黑-50S" pitchFamily="18" charset="-122"/>
              <a:ea typeface="汉仪旗黑-50S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汉仪旗黑-50S" pitchFamily="18" charset="-122"/>
                <a:ea typeface="汉仪旗黑-50S" pitchFamily="18" charset="-122"/>
              </a:rPr>
              <a:t>交</a:t>
            </a:r>
          </a:p>
        </p:txBody>
      </p: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基本的关系操作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99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基本的关系操作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70291999"/>
              </p:ext>
            </p:extLst>
          </p:nvPr>
        </p:nvGraphicFramePr>
        <p:xfrm>
          <a:off x="1050487" y="2758974"/>
          <a:ext cx="4192709" cy="2405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2490952" y="2317531"/>
            <a:ext cx="7065648" cy="26801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/>
                </a:solidFill>
                <a:latin typeface="汉仪旗黑-50S" pitchFamily="18" charset="-122"/>
                <a:ea typeface="汉仪旗黑-50S" pitchFamily="18" charset="-122"/>
              </a:rPr>
              <a:t>特点：集合操作方式</a:t>
            </a:r>
            <a:endParaRPr lang="zh-CN" altLang="en-US" sz="3600" dirty="0">
              <a:solidFill>
                <a:schemeClr val="tx1"/>
              </a:solidFill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17" name="爆炸形 2 16"/>
          <p:cNvSpPr/>
          <p:nvPr/>
        </p:nvSpPr>
        <p:spPr>
          <a:xfrm>
            <a:off x="7600778" y="1529108"/>
            <a:ext cx="3949690" cy="2538248"/>
          </a:xfrm>
          <a:prstGeom prst="irregularSeal2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汉仪旗黑-65S" pitchFamily="18" charset="-122"/>
                <a:ea typeface="汉仪旗黑-65S" pitchFamily="18" charset="-122"/>
              </a:rPr>
              <a:t>一次一集合</a:t>
            </a:r>
            <a:endParaRPr lang="zh-CN" altLang="en-US" sz="2000" dirty="0">
              <a:solidFill>
                <a:schemeClr val="tx1"/>
              </a:solidFill>
              <a:latin typeface="汉仪旗黑-65S" pitchFamily="18" charset="-122"/>
              <a:ea typeface="汉仪旗黑-65S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关系操作集合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85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关系数据语言的分类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56473694"/>
              </p:ext>
            </p:extLst>
          </p:nvPr>
        </p:nvGraphicFramePr>
        <p:xfrm>
          <a:off x="1595863" y="2286000"/>
          <a:ext cx="9149907" cy="259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关系数据语言的分类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16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关系数据语言的分类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743102618"/>
              </p:ext>
            </p:extLst>
          </p:nvPr>
        </p:nvGraphicFramePr>
        <p:xfrm>
          <a:off x="1595863" y="2286000"/>
          <a:ext cx="9149907" cy="259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直接连接符 5"/>
          <p:cNvCxnSpPr/>
          <p:nvPr/>
        </p:nvCxnSpPr>
        <p:spPr>
          <a:xfrm flipH="1">
            <a:off x="8841619" y="4455041"/>
            <a:ext cx="520996" cy="531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6867269" y="4997304"/>
            <a:ext cx="2434856" cy="92503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元组关系演算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359183" y="4997302"/>
            <a:ext cx="2434856" cy="92503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域关系演算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9364053" y="4444410"/>
            <a:ext cx="540821" cy="54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8" name="矩形 17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肘形连接符 36"/>
          <p:cNvCxnSpPr>
            <a:stCxn id="40" idx="1"/>
            <a:endCxn id="3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1" idx="1"/>
            <a:endCxn id="3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42" idx="1"/>
            <a:endCxn id="3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6115" y="174153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关系数据语言的分类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6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关系数据语言的分类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916536992"/>
              </p:ext>
            </p:extLst>
          </p:nvPr>
        </p:nvGraphicFramePr>
        <p:xfrm>
          <a:off x="1595863" y="2286000"/>
          <a:ext cx="9149907" cy="259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28094" y="4585715"/>
            <a:ext cx="3407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结构化查询语言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99890" y="5047380"/>
            <a:ext cx="8392041" cy="96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手札体-简粗体"/>
              </a:rPr>
              <a:t>共同特点：具有完备的表达能力，是非过程化的集合操作语言，功能强，</a:t>
            </a:r>
            <a:endParaRPr lang="en-US" altLang="zh-CN" sz="2000" dirty="0" smtClean="0">
              <a:ea typeface="手札体-简粗体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手札体-简粗体"/>
              </a:rPr>
              <a:t>                      能够独立使用也可以嵌入高级语言中使用。</a:t>
            </a:r>
            <a:endParaRPr lang="zh-CN" altLang="en-US" sz="2000" dirty="0">
              <a:ea typeface="手札体-简粗体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关系数据语言的分类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4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标注 7"/>
          <p:cNvSpPr/>
          <p:nvPr/>
        </p:nvSpPr>
        <p:spPr>
          <a:xfrm>
            <a:off x="7477468" y="3071204"/>
            <a:ext cx="1169581" cy="563252"/>
          </a:xfrm>
          <a:prstGeom prst="wedgeRoundRectCallout">
            <a:avLst>
              <a:gd name="adj1" fmla="val -76914"/>
              <a:gd name="adj2" fmla="val 6138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表名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680485" y="868255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1565152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Table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也称为关系，是一个二维的数据结构，由表名、列、若干行数据组成。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每个表有唯一的表名，表中每一行数据描述一条具体的记录值。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26291"/>
              </p:ext>
            </p:extLst>
          </p:nvPr>
        </p:nvGraphicFramePr>
        <p:xfrm>
          <a:off x="1438748" y="3948629"/>
          <a:ext cx="9926976" cy="2090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150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45890" y="3371444"/>
            <a:ext cx="3596857" cy="52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610442" y="3312070"/>
            <a:ext cx="1169581" cy="563252"/>
          </a:xfrm>
          <a:prstGeom prst="wedgeRoundRectCallout">
            <a:avLst>
              <a:gd name="adj1" fmla="val 16440"/>
              <a:gd name="adj2" fmla="val 838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99730" y="4317092"/>
            <a:ext cx="820240" cy="563252"/>
          </a:xfrm>
          <a:prstGeom prst="wedgeRoundRectCallout">
            <a:avLst>
              <a:gd name="adj1" fmla="val 69167"/>
              <a:gd name="adj2" fmla="val 3475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行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2" name="矩形 21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肘形连接符 30"/>
          <p:cNvCxnSpPr>
            <a:stCxn id="3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388" y="81738"/>
            <a:ext cx="222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2.2.1.1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0162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关系代数的运算符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7240" y="2311514"/>
            <a:ext cx="4734147" cy="222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任何一种操作都包含三大要素：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操作对象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操作符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操作结果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关系代数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56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3468780"/>
              </p:ext>
            </p:extLst>
          </p:nvPr>
        </p:nvGraphicFramePr>
        <p:xfrm>
          <a:off x="1936307" y="2037376"/>
          <a:ext cx="8128000" cy="3852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7" name="矩形 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关系代数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3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4734147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并（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UNION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）：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∪</a:t>
            </a:r>
            <a:r>
              <a:rPr lang="en-US" altLang="zh-CN" sz="2400" dirty="0" smtClean="0">
                <a:latin typeface="手札体-简粗体"/>
                <a:ea typeface="手札体-简粗体"/>
              </a:rPr>
              <a:t>R2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AutoShape 2" descr="https://wx2.qq.com/cgi-bin/mmwebwx-bin/webwxgetmsgimg?&amp;MsgID=3145176019389521152&amp;skey=%40crypt_bf6d7c16_0acea214949d09ed84e3eb76d5a5a3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s://wx2.qq.com/cgi-bin/mmwebwx-bin/webwxgetmsgimg?&amp;MsgID=3145176019389521152&amp;skey=%40crypt_bf6d7c16_0acea214949d09ed84e3eb76d5a5a3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12455"/>
              </p:ext>
            </p:extLst>
          </p:nvPr>
        </p:nvGraphicFramePr>
        <p:xfrm>
          <a:off x="1914972" y="3176537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41313" y="2596239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06525"/>
              </p:ext>
            </p:extLst>
          </p:nvPr>
        </p:nvGraphicFramePr>
        <p:xfrm>
          <a:off x="1946602" y="4968946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972943" y="4388648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11511"/>
              </p:ext>
            </p:extLst>
          </p:nvPr>
        </p:nvGraphicFramePr>
        <p:xfrm>
          <a:off x="7652807" y="3770268"/>
          <a:ext cx="3583634" cy="1613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679148" y="3189970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en-US" altLang="zh-CN" sz="2000" dirty="0" smtClean="0">
                <a:latin typeface="手札体-简粗体"/>
                <a:ea typeface="手札体-简粗体"/>
              </a:rPr>
              <a:t>∪</a:t>
            </a:r>
            <a:r>
              <a:rPr lang="en-US" altLang="zh-CN" sz="2000" dirty="0">
                <a:latin typeface="手札体-简粗体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sp>
        <p:nvSpPr>
          <p:cNvPr id="18" name="右箭头 17"/>
          <p:cNvSpPr/>
          <p:nvPr/>
        </p:nvSpPr>
        <p:spPr>
          <a:xfrm>
            <a:off x="6021038" y="4050931"/>
            <a:ext cx="1318437" cy="121626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并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30" name="矩形 2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83256" y="2252838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汉仪旗黑-85S" pitchFamily="18" charset="-122"/>
                <a:ea typeface="汉仪旗黑-85S" pitchFamily="18" charset="-122"/>
              </a:rPr>
              <a:t>两个关系必须有</a:t>
            </a:r>
            <a:endParaRPr lang="en-US" altLang="zh-CN" sz="2400" dirty="0" smtClean="0">
              <a:solidFill>
                <a:srgbClr val="FF0000"/>
              </a:solidFill>
              <a:latin typeface="汉仪旗黑-85S" pitchFamily="18" charset="-122"/>
              <a:ea typeface="汉仪旗黑-85S" pitchFamily="18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汉仪旗黑-85S" pitchFamily="18" charset="-122"/>
                <a:ea typeface="汉仪旗黑-85S" pitchFamily="18" charset="-122"/>
              </a:rPr>
              <a:t>相同的属性个数</a:t>
            </a:r>
            <a:endParaRPr lang="zh-CN" altLang="en-US" sz="2400" dirty="0">
              <a:solidFill>
                <a:srgbClr val="FF0000"/>
              </a:solidFill>
              <a:latin typeface="汉仪旗黑-85S" pitchFamily="18" charset="-122"/>
              <a:ea typeface="汉仪旗黑-85S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39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0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41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关系代数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02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/>
      <p:bldP spid="17" grpId="0"/>
      <p:bldP spid="18" grpId="0" animBg="1"/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差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DIFFERENCE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）：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-</a:t>
            </a:r>
            <a:r>
              <a:rPr lang="en-US" altLang="zh-CN" sz="2400" dirty="0" smtClean="0">
                <a:latin typeface="手札体-简粗体"/>
                <a:ea typeface="手札体-简粗体"/>
              </a:rPr>
              <a:t>R2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13809"/>
              </p:ext>
            </p:extLst>
          </p:nvPr>
        </p:nvGraphicFramePr>
        <p:xfrm>
          <a:off x="1914972" y="3176255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41313" y="2595957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32039"/>
              </p:ext>
            </p:extLst>
          </p:nvPr>
        </p:nvGraphicFramePr>
        <p:xfrm>
          <a:off x="1946602" y="4926132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2943" y="4345834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36973"/>
              </p:ext>
            </p:extLst>
          </p:nvPr>
        </p:nvGraphicFramePr>
        <p:xfrm>
          <a:off x="7612703" y="4234237"/>
          <a:ext cx="3583634" cy="806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70130" y="3701237"/>
            <a:ext cx="1940335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R1</a:t>
            </a:r>
            <a:r>
              <a:rPr lang="en-US" altLang="zh-CN" sz="2000" dirty="0" smtClean="0">
                <a:latin typeface="手札体-简粗体"/>
                <a:ea typeface="手札体-简粗体"/>
              </a:rPr>
              <a:t>-</a:t>
            </a:r>
            <a:r>
              <a:rPr lang="en-US" altLang="zh-CN" sz="2000" dirty="0">
                <a:latin typeface="手札体-简粗体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sp>
        <p:nvSpPr>
          <p:cNvPr id="12" name="右箭头 11"/>
          <p:cNvSpPr/>
          <p:nvPr/>
        </p:nvSpPr>
        <p:spPr>
          <a:xfrm>
            <a:off x="6000578" y="4000274"/>
            <a:ext cx="1318437" cy="121626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差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4" name="矩形 2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483256" y="2252838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汉仪旗黑-85S" pitchFamily="18" charset="-122"/>
                <a:ea typeface="汉仪旗黑-85S" pitchFamily="18" charset="-122"/>
              </a:rPr>
              <a:t>两个关系必须有</a:t>
            </a:r>
            <a:endParaRPr lang="en-US" altLang="zh-CN" sz="2400" dirty="0" smtClean="0">
              <a:solidFill>
                <a:srgbClr val="FF0000"/>
              </a:solidFill>
              <a:latin typeface="汉仪旗黑-85S" pitchFamily="18" charset="-122"/>
              <a:ea typeface="汉仪旗黑-85S" pitchFamily="18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汉仪旗黑-85S" pitchFamily="18" charset="-122"/>
                <a:ea typeface="汉仪旗黑-85S" pitchFamily="18" charset="-122"/>
              </a:rPr>
              <a:t>相同的属性个数</a:t>
            </a:r>
            <a:endParaRPr lang="zh-CN" altLang="en-US" sz="2400" dirty="0">
              <a:solidFill>
                <a:srgbClr val="FF0000"/>
              </a:solidFill>
              <a:latin typeface="汉仪旗黑-85S" pitchFamily="18" charset="-122"/>
              <a:ea typeface="汉仪旗黑-85S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肘形连接符 34"/>
          <p:cNvCxnSpPr>
            <a:stCxn id="38" idx="1"/>
            <a:endCxn id="34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9" idx="1"/>
            <a:endCxn id="34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0" idx="1"/>
            <a:endCxn id="34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关系代数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84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交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INTERSECTION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）：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∩</a:t>
            </a:r>
            <a:r>
              <a:rPr lang="en-US" altLang="zh-CN" sz="2400" dirty="0" smtClean="0">
                <a:latin typeface="手札体-简粗体"/>
                <a:ea typeface="手札体-简粗体"/>
              </a:rPr>
              <a:t>R2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7520"/>
              </p:ext>
            </p:extLst>
          </p:nvPr>
        </p:nvGraphicFramePr>
        <p:xfrm>
          <a:off x="1914972" y="3176255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41313" y="2595957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62544"/>
              </p:ext>
            </p:extLst>
          </p:nvPr>
        </p:nvGraphicFramePr>
        <p:xfrm>
          <a:off x="1946602" y="4958031"/>
          <a:ext cx="3583634" cy="120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2943" y="4377733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4757"/>
              </p:ext>
            </p:extLst>
          </p:nvPr>
        </p:nvGraphicFramePr>
        <p:xfrm>
          <a:off x="7633163" y="4250370"/>
          <a:ext cx="3583634" cy="806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03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911760" y="3670072"/>
            <a:ext cx="1940335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en-US" altLang="zh-CN" sz="2000" dirty="0" smtClean="0">
                <a:latin typeface="手札体-简粗体"/>
                <a:ea typeface="手札体-简粗体"/>
              </a:rPr>
              <a:t>∩</a:t>
            </a:r>
            <a:r>
              <a:rPr lang="en-US" altLang="zh-CN" sz="2000" dirty="0">
                <a:latin typeface="手札体-简粗体"/>
                <a:ea typeface="手札体-简粗体" panose="03000700000000000000" pitchFamily="66" charset="-122"/>
              </a:rPr>
              <a:t>R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</a:p>
        </p:txBody>
      </p:sp>
      <p:sp>
        <p:nvSpPr>
          <p:cNvPr id="12" name="右箭头 11"/>
          <p:cNvSpPr/>
          <p:nvPr/>
        </p:nvSpPr>
        <p:spPr>
          <a:xfrm>
            <a:off x="6021038" y="4032173"/>
            <a:ext cx="1318437" cy="121626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交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4" name="矩形 2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483256" y="2252838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汉仪旗黑-85S" pitchFamily="18" charset="-122"/>
                <a:ea typeface="汉仪旗黑-85S" pitchFamily="18" charset="-122"/>
              </a:rPr>
              <a:t>两个关系必须有</a:t>
            </a:r>
            <a:endParaRPr lang="en-US" altLang="zh-CN" sz="2400" dirty="0" smtClean="0">
              <a:solidFill>
                <a:srgbClr val="FF0000"/>
              </a:solidFill>
              <a:latin typeface="汉仪旗黑-85S" pitchFamily="18" charset="-122"/>
              <a:ea typeface="汉仪旗黑-85S" pitchFamily="18" charset="-122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汉仪旗黑-85S" pitchFamily="18" charset="-122"/>
                <a:ea typeface="汉仪旗黑-85S" pitchFamily="18" charset="-122"/>
              </a:rPr>
              <a:t>相同的属性个数</a:t>
            </a:r>
            <a:endParaRPr lang="zh-CN" altLang="en-US" sz="2400" dirty="0">
              <a:solidFill>
                <a:srgbClr val="FF0000"/>
              </a:solidFill>
              <a:latin typeface="汉仪旗黑-85S" pitchFamily="18" charset="-122"/>
              <a:ea typeface="汉仪旗黑-85S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肘形连接符 34"/>
          <p:cNvCxnSpPr>
            <a:stCxn id="38" idx="1"/>
            <a:endCxn id="34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9" idx="1"/>
            <a:endCxn id="34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0" idx="1"/>
            <a:endCxn id="34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关系代数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00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传统的集合运算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笛卡尔积（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CARTESIAN PRODUCT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）：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R3=R1</a:t>
            </a:r>
            <a:r>
              <a:rPr lang="en-US" altLang="zh-CN" sz="2400" b="1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×</a:t>
            </a:r>
            <a:r>
              <a:rPr lang="en-US" altLang="zh-CN" sz="2400" dirty="0" smtClean="0">
                <a:latin typeface="手札体-简粗体"/>
                <a:ea typeface="手札体-简粗体"/>
              </a:rPr>
              <a:t>R2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83994"/>
              </p:ext>
            </p:extLst>
          </p:nvPr>
        </p:nvGraphicFramePr>
        <p:xfrm>
          <a:off x="2638016" y="3240053"/>
          <a:ext cx="358363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17"/>
                <a:gridCol w="1791817"/>
              </a:tblGrid>
              <a:tr h="327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27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27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64357" y="2659755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16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endParaRPr lang="en-US" altLang="zh-CN" sz="16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960074"/>
              </p:ext>
            </p:extLst>
          </p:nvPr>
        </p:nvGraphicFramePr>
        <p:xfrm>
          <a:off x="6719807" y="3251187"/>
          <a:ext cx="40416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698"/>
                <a:gridCol w="2180980"/>
              </a:tblGrid>
              <a:tr h="3620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课程号（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CNO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课程名（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CNAME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620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操作系统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62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数据库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04192" y="2670889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16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课程</a:t>
            </a:r>
            <a:r>
              <a:rPr lang="zh-CN" altLang="en-US" sz="16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信息表</a:t>
            </a:r>
            <a:endParaRPr lang="en-US" altLang="zh-CN" sz="16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27888"/>
              </p:ext>
            </p:extLst>
          </p:nvPr>
        </p:nvGraphicFramePr>
        <p:xfrm>
          <a:off x="2360436" y="4944159"/>
          <a:ext cx="8931348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0185"/>
                <a:gridCol w="2222205"/>
                <a:gridCol w="2062716"/>
                <a:gridCol w="2626242"/>
              </a:tblGrid>
              <a:tr h="299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99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操作系统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998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数据库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99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操作系统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99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数据库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00563" y="4363861"/>
            <a:ext cx="1940335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16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学生选课表</a:t>
            </a:r>
            <a:endParaRPr lang="en-US" altLang="zh-CN" sz="16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3" name="左弧形箭头 12"/>
          <p:cNvSpPr/>
          <p:nvPr/>
        </p:nvSpPr>
        <p:spPr>
          <a:xfrm>
            <a:off x="1626841" y="3600391"/>
            <a:ext cx="722992" cy="175437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990637" y="3767959"/>
            <a:ext cx="8570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990637" y="3767959"/>
            <a:ext cx="857067" cy="4256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肘形连接符 16"/>
          <p:cNvCxnSpPr>
            <a:stCxn id="20" idx="1"/>
            <a:endCxn id="1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1" idx="1"/>
            <a:endCxn id="1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关系代数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68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下列操作中，不属于关系操作的是（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复制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62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下列操作中，不属于关系操作的是（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复制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675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下列不属于操作要素的是（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操作对象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操作符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操作结果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操作过程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55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下列不属于操作要素的是（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操作对象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操作符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操作结果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操作过程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24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Relation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一个关系逻辑上对应一张二维表，可以为每个关系取一个名称进行表示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19367"/>
              </p:ext>
            </p:extLst>
          </p:nvPr>
        </p:nvGraphicFramePr>
        <p:xfrm>
          <a:off x="1438748" y="3917097"/>
          <a:ext cx="9926976" cy="2090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150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45890" y="3324146"/>
            <a:ext cx="3596857" cy="52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29996" y="3321768"/>
            <a:ext cx="3596857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43801" y="225863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汉仪旗黑-70S" pitchFamily="18" charset="-122"/>
                <a:ea typeface="汉仪旗黑-70S" pitchFamily="18" charset="-122"/>
              </a:rPr>
              <a:t>=</a:t>
            </a:r>
            <a:r>
              <a:rPr lang="zh-CN" altLang="en-US" sz="2000" dirty="0" smtClean="0">
                <a:latin typeface="汉仪旗黑-70S" pitchFamily="18" charset="-122"/>
                <a:ea typeface="汉仪旗黑-70S" pitchFamily="18" charset="-122"/>
              </a:rPr>
              <a:t>表</a:t>
            </a:r>
            <a:endParaRPr lang="zh-CN" altLang="en-US" sz="2000" dirty="0">
              <a:latin typeface="汉仪旗黑-70S" pitchFamily="18" charset="-122"/>
              <a:ea typeface="汉仪旗黑-70S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7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8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78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2.2.1.2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关系（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Relation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0591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  <a:r>
              <a:rPr lang="zh-CN" altLang="en-US" sz="2400" b="0" dirty="0" smtClean="0">
                <a:solidFill>
                  <a:schemeClr val="tx1"/>
                </a:solidFill>
                <a:latin typeface="手札体-简粗体"/>
                <a:ea typeface="手札体-简粗体"/>
              </a:rPr>
              <a:t>∪的含义是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35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  <a:r>
              <a:rPr lang="zh-CN" altLang="en-US" sz="2400" b="0" dirty="0" smtClean="0">
                <a:solidFill>
                  <a:schemeClr val="tx1"/>
                </a:solidFill>
                <a:latin typeface="手札体-简粗体"/>
                <a:ea typeface="手札体-简粗体"/>
              </a:rPr>
              <a:t>∪的含义是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07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如下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表：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83" y="2093839"/>
            <a:ext cx="102679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41283" y="3641834"/>
            <a:ext cx="3126220" cy="630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R-S</a:t>
            </a:r>
            <a:r>
              <a:rPr lang="zh-CN" altLang="en-US" sz="2400" dirty="0" smtClean="0">
                <a:solidFill>
                  <a:schemeClr val="tx1"/>
                </a:solidFill>
              </a:rPr>
              <a:t>的结果是（）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如下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表：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83" y="2077613"/>
            <a:ext cx="102679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8372" y="560573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手札体-简粗体"/>
                <a:ea typeface="手札体-简粗体"/>
              </a:rPr>
              <a:t>√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941283" y="3641834"/>
            <a:ext cx="3126220" cy="630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R-S</a:t>
            </a:r>
            <a:r>
              <a:rPr lang="zh-CN" altLang="en-US" sz="2400" dirty="0" smtClean="0">
                <a:solidFill>
                  <a:schemeClr val="tx1"/>
                </a:solidFill>
              </a:rPr>
              <a:t>的结果是（）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2247" y="372631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84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5995" y="2147367"/>
            <a:ext cx="8668194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选择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投影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连接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除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7" name="矩形 1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1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1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1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关系代数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2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选择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）：</a:t>
            </a:r>
            <a:r>
              <a:rPr lang="el-GR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σ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F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2860158"/>
            <a:ext cx="7559748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       SELECT  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关系名  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WHERE  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条件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582093" y="3296093"/>
            <a:ext cx="0" cy="9037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07805" y="4236245"/>
            <a:ext cx="982941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由常数、属性名或列名、比较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操作符（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&gt;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&lt;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=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、≥、≤、≠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）及逻辑操作符（</a:t>
            </a:r>
            <a:r>
              <a:rPr lang="en-US" altLang="zh-CN" sz="2400" dirty="0" smtClean="0">
                <a:latin typeface="手札体-简粗体"/>
                <a:ea typeface="手札体-简粗体"/>
              </a:rPr>
              <a:t>¬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、</a:t>
            </a:r>
            <a:r>
              <a:rPr lang="en-US" altLang="zh-CN" sz="2400" dirty="0" smtClean="0">
                <a:latin typeface="手札体-简粗体"/>
                <a:ea typeface="手札体-简粗体"/>
              </a:rPr>
              <a:t>∧</a:t>
            </a:r>
            <a:r>
              <a:rPr lang="zh-CN" altLang="en-US" sz="2400" dirty="0" smtClean="0">
                <a:latin typeface="手札体-简粗体"/>
                <a:ea typeface="手札体-简粗体"/>
              </a:rPr>
              <a:t>、</a:t>
            </a:r>
            <a:r>
              <a:rPr lang="en-US" altLang="zh-CN" sz="2400" dirty="0" smtClean="0">
                <a:latin typeface="手札体-简粗体"/>
                <a:ea typeface="手札体-简粗体"/>
              </a:rPr>
              <a:t>∨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）组成的条件表达式。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7" name="矩形 1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30" idx="1"/>
            <a:endCxn id="2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2" idx="1"/>
            <a:endCxn id="2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关系代数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54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选择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）：</a:t>
            </a:r>
            <a:r>
              <a:rPr lang="el-GR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σ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F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5" y="2860158"/>
            <a:ext cx="7559748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       SELECT  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关系名  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WHERE  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条件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940369"/>
              </p:ext>
            </p:extLst>
          </p:nvPr>
        </p:nvGraphicFramePr>
        <p:xfrm>
          <a:off x="1344549" y="3814212"/>
          <a:ext cx="601318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394"/>
                <a:gridCol w="2004394"/>
                <a:gridCol w="2004394"/>
              </a:tblGrid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SSEX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24628"/>
              </p:ext>
            </p:extLst>
          </p:nvPr>
        </p:nvGraphicFramePr>
        <p:xfrm>
          <a:off x="1333914" y="5350930"/>
          <a:ext cx="602381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7939"/>
                <a:gridCol w="2007939"/>
                <a:gridCol w="2007939"/>
              </a:tblGrid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SSEX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右弧形箭头 8"/>
          <p:cNvSpPr/>
          <p:nvPr/>
        </p:nvSpPr>
        <p:spPr>
          <a:xfrm>
            <a:off x="7474673" y="4682183"/>
            <a:ext cx="329609" cy="946298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21256" y="4773225"/>
            <a:ext cx="4070497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 SELECT  S1</a:t>
            </a:r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WHERE  </a:t>
            </a:r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性别</a:t>
            </a:r>
            <a:r>
              <a:rPr lang="en-US" altLang="zh-CN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“男”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9948" y="222144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75W" pitchFamily="18" charset="-122"/>
                <a:ea typeface="汉仪旗黑-75W" pitchFamily="18" charset="-122"/>
              </a:rPr>
              <a:t>选出来的行</a:t>
            </a:r>
            <a:endParaRPr lang="zh-CN" altLang="en-US" sz="2000" dirty="0">
              <a:latin typeface="汉仪旗黑-75W" pitchFamily="18" charset="-122"/>
              <a:ea typeface="汉仪旗黑-75W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关系代数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20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投影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PROJECTION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）：</a:t>
            </a:r>
            <a:r>
              <a:rPr lang="el-GR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π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4" y="2860158"/>
            <a:ext cx="9016410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      PROJECTION  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关系名 （属性名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，属性名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/>
                <a:ea typeface="手札体-简粗体"/>
              </a:rPr>
              <a:t>，属性名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/>
                <a:ea typeface="手札体-简粗体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3598"/>
              </p:ext>
            </p:extLst>
          </p:nvPr>
        </p:nvGraphicFramePr>
        <p:xfrm>
          <a:off x="1344549" y="3814212"/>
          <a:ext cx="601318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394"/>
                <a:gridCol w="2004394"/>
                <a:gridCol w="2004394"/>
              </a:tblGrid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SSEX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71928"/>
              </p:ext>
            </p:extLst>
          </p:nvPr>
        </p:nvGraphicFramePr>
        <p:xfrm>
          <a:off x="3341853" y="5350930"/>
          <a:ext cx="401587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7939"/>
                <a:gridCol w="2007939"/>
              </a:tblGrid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901001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钟义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901002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海燕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2426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901003</a:t>
                      </a:r>
                      <a:endParaRPr lang="zh-CN" altLang="en-US" sz="16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赵月</a:t>
                      </a:r>
                      <a:endParaRPr lang="zh-CN" altLang="en-US" sz="16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右弧形箭头 8"/>
          <p:cNvSpPr/>
          <p:nvPr/>
        </p:nvSpPr>
        <p:spPr>
          <a:xfrm>
            <a:off x="7474673" y="4682183"/>
            <a:ext cx="329609" cy="946298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21256" y="4773225"/>
            <a:ext cx="4070497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PROJECTION </a:t>
            </a:r>
            <a:r>
              <a:rPr lang="en-US" altLang="zh-CN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 S1</a:t>
            </a:r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（学号，姓名）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9948" y="222144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75W" pitchFamily="18" charset="-122"/>
                <a:ea typeface="汉仪旗黑-75W" pitchFamily="18" charset="-122"/>
              </a:rPr>
              <a:t>选出来的列</a:t>
            </a:r>
            <a:endParaRPr lang="zh-CN" altLang="en-US" sz="2000" dirty="0">
              <a:latin typeface="汉仪旗黑-75W" pitchFamily="18" charset="-122"/>
              <a:ea typeface="汉仪旗黑-75W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关系代数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2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连接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JOIN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），也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称</a:t>
            </a:r>
            <a:r>
              <a:rPr lang="el-GR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θ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连接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：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90" y="2034656"/>
            <a:ext cx="1681422" cy="5862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07804" y="2860158"/>
            <a:ext cx="9016410" cy="627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    JOIN  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关系名 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  AND  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</a:t>
            </a:r>
            <a:r>
              <a: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名 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  WHERE  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条件</a:t>
            </a:r>
            <a:r>
              <a:rPr lang="en-US" altLang="zh-CN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1" name="矩形 2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56585"/>
              </p:ext>
            </p:extLst>
          </p:nvPr>
        </p:nvGraphicFramePr>
        <p:xfrm>
          <a:off x="1382224" y="3786015"/>
          <a:ext cx="1257300" cy="1619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/>
                <a:gridCol w="419100"/>
                <a:gridCol w="4191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b4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12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37334"/>
              </p:ext>
            </p:extLst>
          </p:nvPr>
        </p:nvGraphicFramePr>
        <p:xfrm>
          <a:off x="3193715" y="3786015"/>
          <a:ext cx="838200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/>
                <a:gridCol w="4191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3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59317"/>
              </p:ext>
            </p:extLst>
          </p:nvPr>
        </p:nvGraphicFramePr>
        <p:xfrm>
          <a:off x="4641007" y="3801781"/>
          <a:ext cx="2247900" cy="1619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/>
                <a:gridCol w="558800"/>
                <a:gridCol w="292100"/>
                <a:gridCol w="558800"/>
                <a:gridCol w="4191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R.B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S.B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22697"/>
              </p:ext>
            </p:extLst>
          </p:nvPr>
        </p:nvGraphicFramePr>
        <p:xfrm>
          <a:off x="7206374" y="3801781"/>
          <a:ext cx="1689100" cy="1619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/>
                <a:gridCol w="558800"/>
                <a:gridCol w="292100"/>
                <a:gridCol w="4191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576885" y="543909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50S" pitchFamily="18" charset="-122"/>
                <a:ea typeface="汉仪旗黑-50S" pitchFamily="18" charset="-122"/>
              </a:rPr>
              <a:t>关系</a:t>
            </a:r>
            <a:r>
              <a:rPr lang="en-US" altLang="zh-CN" sz="2000" dirty="0" smtClean="0">
                <a:latin typeface="汉仪旗黑-50S" pitchFamily="18" charset="-122"/>
                <a:ea typeface="汉仪旗黑-50S" pitchFamily="18" charset="-122"/>
              </a:rPr>
              <a:t>R</a:t>
            </a:r>
            <a:endParaRPr lang="zh-CN" altLang="en-US" sz="2000" dirty="0"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2766" y="5729115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50S" pitchFamily="18" charset="-122"/>
                <a:ea typeface="汉仪旗黑-50S" pitchFamily="18" charset="-122"/>
              </a:rPr>
              <a:t>关系</a:t>
            </a:r>
            <a:r>
              <a:rPr lang="en-US" altLang="zh-CN" sz="2000" dirty="0">
                <a:latin typeface="汉仪旗黑-50S" pitchFamily="18" charset="-122"/>
                <a:ea typeface="汉仪旗黑-50S" pitchFamily="18" charset="-122"/>
              </a:rPr>
              <a:t>S</a:t>
            </a:r>
            <a:endParaRPr lang="zh-CN" altLang="en-US" sz="2000" dirty="0"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4268" y="5523166"/>
            <a:ext cx="27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50S" pitchFamily="18" charset="-122"/>
                <a:ea typeface="汉仪旗黑-50S" pitchFamily="18" charset="-122"/>
              </a:rPr>
              <a:t>等值连接（</a:t>
            </a:r>
            <a:r>
              <a:rPr lang="en-US" altLang="zh-CN" sz="2000" dirty="0" smtClean="0">
                <a:latin typeface="汉仪旗黑-50S" pitchFamily="18" charset="-122"/>
                <a:ea typeface="汉仪旗黑-50S" pitchFamily="18" charset="-122"/>
              </a:rPr>
              <a:t>R.B=S.B</a:t>
            </a:r>
            <a:r>
              <a:rPr lang="zh-CN" altLang="en-US" sz="2000" dirty="0" smtClean="0">
                <a:latin typeface="汉仪旗黑-50S" pitchFamily="18" charset="-122"/>
                <a:ea typeface="汉仪旗黑-50S" pitchFamily="18" charset="-122"/>
              </a:rPr>
              <a:t>）</a:t>
            </a:r>
            <a:endParaRPr lang="zh-CN" altLang="en-US" sz="2000" dirty="0"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45497" y="553956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50S" pitchFamily="18" charset="-122"/>
                <a:ea typeface="汉仪旗黑-50S" pitchFamily="18" charset="-122"/>
              </a:rPr>
              <a:t>自然连接</a:t>
            </a:r>
            <a:endParaRPr lang="zh-CN" altLang="en-US" sz="2000" dirty="0">
              <a:latin typeface="汉仪旗黑-50S" pitchFamily="18" charset="-122"/>
              <a:ea typeface="汉仪旗黑-50S" pitchFamily="18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46118" y="3884824"/>
            <a:ext cx="25715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ea typeface="手札体-简粗体"/>
              </a:rPr>
              <a:t>1.</a:t>
            </a:r>
            <a:r>
              <a:rPr lang="zh-CN" altLang="en-US" sz="2400" dirty="0">
                <a:solidFill>
                  <a:srgbClr val="FF0000"/>
                </a:solidFill>
                <a:ea typeface="手札体-简粗体"/>
              </a:rPr>
              <a:t>笛卡尔积</a:t>
            </a:r>
            <a:endParaRPr lang="en-US" altLang="zh-CN" sz="2400" dirty="0" smtClean="0">
              <a:solidFill>
                <a:srgbClr val="FF0000"/>
              </a:solidFill>
              <a:ea typeface="手札体-简粗体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ea typeface="手札体-简粗体"/>
              </a:rPr>
              <a:t>2.</a:t>
            </a:r>
            <a:r>
              <a:rPr lang="zh-CN" altLang="en-US" sz="2400" dirty="0" smtClean="0">
                <a:solidFill>
                  <a:srgbClr val="FF0000"/>
                </a:solidFill>
                <a:ea typeface="手札体-简粗体"/>
              </a:rPr>
              <a:t>只留属性值相等</a:t>
            </a:r>
            <a:endParaRPr lang="en-US" altLang="zh-CN" sz="2400" dirty="0" smtClean="0">
              <a:solidFill>
                <a:srgbClr val="FF0000"/>
              </a:solidFill>
              <a:ea typeface="手札体-简粗体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ea typeface="手札体-简粗体"/>
              </a:rPr>
              <a:t>3.</a:t>
            </a:r>
            <a:r>
              <a:rPr lang="zh-CN" altLang="en-US" sz="2400" dirty="0" smtClean="0">
                <a:solidFill>
                  <a:srgbClr val="FF0000"/>
                </a:solidFill>
                <a:ea typeface="手札体-简粗体"/>
              </a:rPr>
              <a:t>去掉重复列</a:t>
            </a:r>
            <a:endParaRPr lang="zh-CN" altLang="en-US" sz="2400" dirty="0">
              <a:solidFill>
                <a:srgbClr val="FF0000"/>
              </a:solidFill>
              <a:ea typeface="手札体-简粗体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7361642" y="1570019"/>
            <a:ext cx="229404" cy="11683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06333" y="1529107"/>
            <a:ext cx="1699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=         </a:t>
            </a:r>
            <a:r>
              <a:rPr lang="zh-CN" altLang="en-US" dirty="0" smtClean="0"/>
              <a:t>等值连接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其他  自然连接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39524" y="4256690"/>
            <a:ext cx="52324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3"/>
          </p:cNvCxnSpPr>
          <p:nvPr/>
        </p:nvCxnSpPr>
        <p:spPr>
          <a:xfrm>
            <a:off x="2639524" y="4595640"/>
            <a:ext cx="5541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3"/>
          </p:cNvCxnSpPr>
          <p:nvPr/>
        </p:nvCxnSpPr>
        <p:spPr>
          <a:xfrm>
            <a:off x="2639524" y="4595640"/>
            <a:ext cx="523242" cy="3074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639524" y="4903077"/>
            <a:ext cx="523242" cy="315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肘形连接符 37"/>
          <p:cNvCxnSpPr>
            <a:stCxn id="42" idx="1"/>
            <a:endCxn id="3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43" idx="1"/>
            <a:endCxn id="3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44" idx="1"/>
            <a:endCxn id="3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关系代数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01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1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除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DIVISION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）：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latin typeface="手札体-简粗体"/>
                <a:ea typeface="手札体-简粗体"/>
              </a:rPr>
              <a:t>÷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68" y="2751575"/>
            <a:ext cx="2992894" cy="282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666" y="3231203"/>
            <a:ext cx="3379619" cy="187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21387" y="3230492"/>
            <a:ext cx="3090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和关系</a:t>
            </a:r>
            <a:r>
              <a:rPr lang="en-US" altLang="zh-CN" dirty="0" smtClean="0"/>
              <a:t>S</a:t>
            </a:r>
            <a:r>
              <a:rPr lang="zh-CN" altLang="en-US" dirty="0" smtClean="0"/>
              <a:t>拥有共同的属性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R-S</a:t>
            </a:r>
            <a:r>
              <a:rPr lang="zh-CN" altLang="en-US" dirty="0" smtClean="0"/>
              <a:t>得到的属性值就是关系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包含而关系</a:t>
            </a:r>
            <a:r>
              <a:rPr lang="en-US" altLang="zh-CN" dirty="0" smtClean="0"/>
              <a:t>S</a:t>
            </a:r>
            <a:r>
              <a:rPr lang="zh-CN" altLang="en-US" dirty="0" smtClean="0"/>
              <a:t>不包含的属性，即</a:t>
            </a:r>
            <a:r>
              <a:rPr lang="en-US" altLang="zh-CN" dirty="0" smtClean="0"/>
              <a:t>A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关系代数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4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Relation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关系的三种类型。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922716921"/>
              </p:ext>
            </p:extLst>
          </p:nvPr>
        </p:nvGraphicFramePr>
        <p:xfrm>
          <a:off x="1949487" y="3625702"/>
          <a:ext cx="8128000" cy="2052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87526" y="445077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65S" pitchFamily="18" charset="-122"/>
                <a:ea typeface="汉仪旗黑-65S" pitchFamily="18" charset="-122"/>
              </a:rPr>
              <a:t>实际存在的表</a:t>
            </a:r>
            <a:endParaRPr lang="zh-CN" altLang="en-US" sz="2000" dirty="0">
              <a:latin typeface="汉仪旗黑-65S" pitchFamily="18" charset="-122"/>
              <a:ea typeface="汉仪旗黑-65S" pitchFamily="18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24980" y="445077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旗黑-65S" pitchFamily="18" charset="-122"/>
                <a:ea typeface="汉仪旗黑-65S" pitchFamily="18" charset="-122"/>
              </a:rPr>
              <a:t>导</a:t>
            </a:r>
            <a:r>
              <a:rPr lang="zh-CN" altLang="en-US" sz="2000" dirty="0" smtClean="0">
                <a:latin typeface="汉仪旗黑-65S" pitchFamily="18" charset="-122"/>
                <a:ea typeface="汉仪旗黑-65S" pitchFamily="18" charset="-122"/>
              </a:rPr>
              <a:t>出的虚表</a:t>
            </a:r>
            <a:endParaRPr lang="zh-CN" altLang="en-US" sz="2000" dirty="0">
              <a:latin typeface="汉仪旗黑-65S" pitchFamily="18" charset="-122"/>
              <a:ea typeface="汉仪旗黑-65S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8" grpId="0"/>
      <p:bldP spid="1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专门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的关系运算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8668194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除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DIVISION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）：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latin typeface="手札体-简粗体"/>
                <a:ea typeface="手札体-简粗体"/>
              </a:rPr>
              <a:t>÷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7" y="2751575"/>
            <a:ext cx="2992894" cy="282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75" y="3230492"/>
            <a:ext cx="3379619" cy="187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95" y="1582907"/>
            <a:ext cx="5785692" cy="3933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2" idx="1"/>
            <a:endCxn id="18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8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2.2.2.3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关系代数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68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关系代数运算“投影”的运算符是（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65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关系代数运算“投影”的运算符是（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投影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笛卡尔积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09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l-GR" altLang="zh-CN" sz="2400" b="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π</a:t>
            </a:r>
            <a:r>
              <a:rPr lang="en-US" altLang="zh-CN" sz="2400" b="0" baseline="-25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zh-CN" altLang="en-US" sz="2400" b="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被运算关系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90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l-GR" altLang="zh-CN" sz="2400" b="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π</a:t>
            </a:r>
            <a:r>
              <a:rPr lang="en-US" altLang="zh-CN" sz="2400" b="0" baseline="-25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</a:t>
            </a:r>
            <a:r>
              <a:rPr lang="zh-CN" altLang="en-US" sz="2400" b="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序列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被运算关系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66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关系代数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中投影运算是对关系进行的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垂直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水平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结合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先垂直分解后水平分解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85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关系代数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中投影运算是对关系进行的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垂直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水平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结合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先垂直分解后水平分解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5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分别包含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个属性，分别含有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个元组，则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R×S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（）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r+s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个属性和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m+n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r+s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个属性和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m×n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r×s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个属性和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m+n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r×s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个属性和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m×n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</a:t>
            </a: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001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分别包含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个属性，分别含有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个元组，则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R×S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（）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r+s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个属性和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m+n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b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r+s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个属性和</a:t>
            </a:r>
            <a:r>
              <a:rPr lang="en-US" altLang="zh-CN" sz="2400" b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m×n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r×s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个属性和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m+n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r×s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个属性和</a:t>
            </a:r>
            <a:r>
              <a:rPr lang="en-US" altLang="zh-CN" sz="2400" b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m×n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个元组</a:t>
            </a: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答案：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5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设有两个关系：学生关系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（学号，姓名，年龄，性别）和选课关系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（学号，课号，成绩），试用关系代数表达式检索没有选修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B5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课程的学生姓名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9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7245</Words>
  <Application>Microsoft Office PowerPoint</Application>
  <PresentationFormat>自定义</PresentationFormat>
  <Paragraphs>2376</Paragraphs>
  <Slides>101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02" baseType="lpstr">
      <vt:lpstr>Office 主题</vt:lpstr>
      <vt:lpstr>数据库系统原理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xt256.com</cp:lastModifiedBy>
  <cp:revision>689</cp:revision>
  <dcterms:created xsi:type="dcterms:W3CDTF">2017-03-21T09:44:00Z</dcterms:created>
  <dcterms:modified xsi:type="dcterms:W3CDTF">2019-07-04T10:20:31Z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