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6" r:id="rId3"/>
    <p:sldId id="267" r:id="rId4"/>
    <p:sldId id="1327" r:id="rId5"/>
    <p:sldId id="1337" r:id="rId6"/>
    <p:sldId id="268" r:id="rId7"/>
    <p:sldId id="272" r:id="rId8"/>
    <p:sldId id="1329" r:id="rId9"/>
    <p:sldId id="1330" r:id="rId10"/>
    <p:sldId id="1316" r:id="rId11"/>
    <p:sldId id="1331" r:id="rId12"/>
    <p:sldId id="1317" r:id="rId13"/>
    <p:sldId id="930" r:id="rId14"/>
    <p:sldId id="1308" r:id="rId15"/>
    <p:sldId id="1279" r:id="rId16"/>
    <p:sldId id="1301" r:id="rId17"/>
    <p:sldId id="1302" r:id="rId18"/>
    <p:sldId id="1303" r:id="rId19"/>
    <p:sldId id="1304" r:id="rId20"/>
    <p:sldId id="1307" r:id="rId21"/>
    <p:sldId id="1333" r:id="rId22"/>
    <p:sldId id="1334" r:id="rId23"/>
    <p:sldId id="1332" r:id="rId24"/>
    <p:sldId id="1293" r:id="rId25"/>
    <p:sldId id="1306" r:id="rId26"/>
    <p:sldId id="1309" r:id="rId27"/>
    <p:sldId id="1335" r:id="rId28"/>
    <p:sldId id="1336" r:id="rId29"/>
    <p:sldId id="261" r:id="rId3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2"/>
    <p:restoredTop sz="78453" autoAdjust="0"/>
  </p:normalViewPr>
  <p:slideViewPr>
    <p:cSldViewPr snapToGrid="0" snapToObjects="1">
      <p:cViewPr>
        <p:scale>
          <a:sx n="60" d="100"/>
          <a:sy n="60" d="100"/>
        </p:scale>
        <p:origin x="-75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11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12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15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66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71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71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7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BA39A-AC55-444D-B767-F7BFDC7741B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7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8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9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10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3.jp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39255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数据库应用设计与开发实例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5025" y="1571271"/>
            <a:ext cx="1000219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实例：高校在线选课系统数据库设计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AutoShape 2" descr="https://wx2.qq.com/cgi-bin/mmwebwx-bin/webwxgetmsgimg?&amp;MsgID=83865433480822324&amp;skey=%40crypt_bf6d7c16_23b0b9978d3e478421d37c491676933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02184" y="2809815"/>
            <a:ext cx="1723549" cy="2799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质量要求：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）可靠性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）正确性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）兼容性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）健壮性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t="19540" r="26822" b="5111"/>
          <a:stretch/>
        </p:blipFill>
        <p:spPr>
          <a:xfrm rot="16200000">
            <a:off x="5963197" y="1264412"/>
            <a:ext cx="3866010" cy="58899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肘形连接符 7"/>
          <p:cNvCxnSpPr>
            <a:stCxn id="12" idx="1"/>
            <a:endCxn id="7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3" idx="1"/>
            <a:endCxn id="7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4" idx="1"/>
            <a:endCxn id="7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7" idx="3"/>
            <a:endCxn id="15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功能模块设计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6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数据库应用设计与开发实例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5025" y="1571271"/>
            <a:ext cx="1000219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实例：高校在线选课系统数据库设计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AutoShape 2" descr="https://wx2.qq.com/cgi-bin/mmwebwx-bin/webwxgetmsgimg?&amp;MsgID=83865433480822324&amp;skey=%40crypt_bf6d7c16_23b0b9978d3e478421d37c491676933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0409" y="2667925"/>
            <a:ext cx="1723549" cy="2799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质量要求：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）可靠性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）正确性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）兼容性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）健壮性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39" y="3153105"/>
            <a:ext cx="9084390" cy="242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2" idx="1"/>
            <a:endCxn id="17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7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7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7" idx="3"/>
            <a:endCxn id="25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功能模块设计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1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数据库应用设计与开发实例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5025" y="1571271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实例：高校在线选课系统数据库设计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系统模块如下图所示：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AutoShape 2" descr="https://wx2.qq.com/cgi-bin/mmwebwx-bin/webwxgetmsgimg?&amp;MsgID=83865433480822324&amp;skey=%40crypt_bf6d7c16_23b0b9978d3e478421d37c491676933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t="19540" r="26822" b="5111"/>
          <a:stretch/>
        </p:blipFill>
        <p:spPr>
          <a:xfrm rot="16200000">
            <a:off x="3986406" y="1746124"/>
            <a:ext cx="3866010" cy="58899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5794" y="44602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数据库设计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27512" y="446024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功能模块设计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24" idx="1"/>
            <a:endCxn id="19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9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9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9" idx="3"/>
            <a:endCxn id="27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功能模块设计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48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33979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确定实体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9" name="Picture 2" descr="D:\图灵学院\信息资源管理课件图片\思考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348" y="3188162"/>
            <a:ext cx="1630633" cy="209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212572" y="5470491"/>
            <a:ext cx="4448183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根据功能模块，有哪些实体？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t="19540" r="26822" b="5111"/>
          <a:stretch/>
        </p:blipFill>
        <p:spPr>
          <a:xfrm rot="16200000">
            <a:off x="6893624" y="1290075"/>
            <a:ext cx="3866010" cy="588990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4" name="矩形 3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确定实体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1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229100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确定实体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、学生（学号、姓名、性别、密码）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、教师（教师工号、姓名、性别、年龄、职称、密码）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、课程（课程号、课程名、学分、时间、地点、类别、开课学院、限选人数）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、院系（院系名称、办公地点、教师人数）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5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、系统管理员（姓名、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号、密码）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13" name="矩形 12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5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5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5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肘形连接符 32"/>
          <p:cNvCxnSpPr>
            <a:stCxn id="25" idx="3"/>
            <a:endCxn id="32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确定实体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13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74881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E-R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图描述局部信息结构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8" name="Picture 2" descr="D:\图灵学院\信息资源管理课件图片\思考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32" y="3401683"/>
            <a:ext cx="1630633" cy="209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90975" y="4005785"/>
            <a:ext cx="5977221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上述实体存在哪些相互联系？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11" name="矩形 10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肘形连接符 30"/>
          <p:cNvCxnSpPr>
            <a:stCxn id="23" idx="3"/>
            <a:endCxn id="30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局部信息结构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2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266045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E-R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图描述局部信息结构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900"/>
              </a:lnSpc>
            </a:pP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、学生</a:t>
            </a: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</a:t>
            </a:r>
            <a:endParaRPr lang="en-US" altLang="zh-CN" sz="22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900"/>
              </a:lnSpc>
            </a:pP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、教师</a:t>
            </a: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</a:t>
            </a:r>
            <a:endParaRPr lang="en-US" altLang="zh-CN" sz="22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900"/>
              </a:lnSpc>
            </a:pP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、教师</a:t>
            </a: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院系</a:t>
            </a:r>
            <a:endParaRPr lang="en-US" altLang="zh-CN" sz="22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900"/>
              </a:lnSpc>
            </a:pP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、学生</a:t>
            </a: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院系</a:t>
            </a:r>
            <a:endParaRPr lang="en-US" altLang="zh-CN" sz="22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900"/>
              </a:lnSpc>
            </a:pP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5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、系统管理员</a:t>
            </a: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</a:t>
            </a:r>
            <a:endParaRPr lang="en-US" altLang="zh-CN" sz="22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900"/>
              </a:lnSpc>
            </a:pP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6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、系统管理员</a:t>
            </a: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教师</a:t>
            </a:r>
            <a:endParaRPr lang="en-US" altLang="zh-CN" sz="22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900"/>
              </a:lnSpc>
            </a:pP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7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、系统管理员</a:t>
            </a: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</a:t>
            </a:r>
            <a:endParaRPr lang="en-US" altLang="zh-CN" sz="22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900"/>
              </a:lnSpc>
            </a:pP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8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、系统管理员</a:t>
            </a:r>
            <a:r>
              <a:rPr lang="en-US" altLang="zh-CN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</a:t>
            </a:r>
            <a:r>
              <a:rPr lang="zh-CN" altLang="en-US" sz="2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院系</a:t>
            </a:r>
            <a:endParaRPr lang="en-US" altLang="zh-CN" sz="22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20" idx="3"/>
            <a:endCxn id="27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局部信息结构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34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229100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E-R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图描述局部信息结构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6" name="Picture 2" descr="D:\图灵学院\信息资源管理课件图片\思考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32" y="3401683"/>
            <a:ext cx="1630633" cy="209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90975" y="4005785"/>
            <a:ext cx="5977221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-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E-R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图如何构建？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10" name="矩形 9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肘形连接符 29"/>
          <p:cNvCxnSpPr>
            <a:stCxn id="22" idx="3"/>
            <a:endCxn id="29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局部信息结构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9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3979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E-R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图描述局部信息结构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10624" y="3877341"/>
            <a:ext cx="1297172" cy="5635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2288" y="3877341"/>
            <a:ext cx="1297172" cy="5635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5620746" y="3749750"/>
            <a:ext cx="1477925" cy="818706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选修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2" name="直接连接符 11"/>
          <p:cNvCxnSpPr>
            <a:stCxn id="9" idx="3"/>
            <a:endCxn id="10" idx="1"/>
          </p:cNvCxnSpPr>
          <p:nvPr/>
        </p:nvCxnSpPr>
        <p:spPr>
          <a:xfrm flipV="1">
            <a:off x="4809460" y="4159103"/>
            <a:ext cx="81128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7098671" y="4159104"/>
            <a:ext cx="81128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14" name="矩形 13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30" idx="1"/>
            <a:endCxn id="26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6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2" idx="1"/>
            <a:endCxn id="26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肘形连接符 33"/>
          <p:cNvCxnSpPr>
            <a:stCxn id="26" idx="3"/>
            <a:endCxn id="33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局部信息结构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7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213334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E-R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图描述局部信息结构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10624" y="3877341"/>
            <a:ext cx="1297172" cy="5635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2288" y="3877341"/>
            <a:ext cx="1297172" cy="5635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5620746" y="3749750"/>
            <a:ext cx="1477925" cy="818706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选修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2" name="直接连接符 11"/>
          <p:cNvCxnSpPr>
            <a:stCxn id="9" idx="3"/>
            <a:endCxn id="10" idx="1"/>
          </p:cNvCxnSpPr>
          <p:nvPr/>
        </p:nvCxnSpPr>
        <p:spPr>
          <a:xfrm flipV="1">
            <a:off x="4809460" y="4159103"/>
            <a:ext cx="81128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7098671" y="4159104"/>
            <a:ext cx="81128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106645" y="4159102"/>
            <a:ext cx="40564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809473" y="3877342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学号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7" name="直接连接符 16"/>
          <p:cNvCxnSpPr>
            <a:endCxn id="9" idx="2"/>
          </p:cNvCxnSpPr>
          <p:nvPr/>
        </p:nvCxnSpPr>
        <p:spPr>
          <a:xfrm flipV="1">
            <a:off x="3512290" y="4440866"/>
            <a:ext cx="648584" cy="50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523792" y="4892753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姓名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9" idx="2"/>
          </p:cNvCxnSpPr>
          <p:nvPr/>
        </p:nvCxnSpPr>
        <p:spPr>
          <a:xfrm flipH="1" flipV="1">
            <a:off x="4160874" y="4440866"/>
            <a:ext cx="648588" cy="505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917931" y="4945913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性别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 flipV="1">
            <a:off x="4160874" y="3624819"/>
            <a:ext cx="2" cy="252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12290" y="3061294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密码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6359708" y="4568456"/>
            <a:ext cx="1" cy="377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711123" y="4945913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成绩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 flipV="1">
            <a:off x="7909957" y="3343056"/>
            <a:ext cx="654236" cy="534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613452" y="3001650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课程号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37" name="直接连接符 36"/>
          <p:cNvCxnSpPr>
            <a:stCxn id="5" idx="0"/>
          </p:cNvCxnSpPr>
          <p:nvPr/>
        </p:nvCxnSpPr>
        <p:spPr>
          <a:xfrm flipV="1">
            <a:off x="8559210" y="3343056"/>
            <a:ext cx="361506" cy="534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237075" y="2779531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课程名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41" name="直接连接符 40"/>
          <p:cNvCxnSpPr>
            <a:endCxn id="43" idx="2"/>
          </p:cNvCxnSpPr>
          <p:nvPr/>
        </p:nvCxnSpPr>
        <p:spPr>
          <a:xfrm flipV="1">
            <a:off x="9207796" y="3473751"/>
            <a:ext cx="435934" cy="403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9643730" y="3191988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学分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9207796" y="4159102"/>
            <a:ext cx="606055" cy="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829410" y="3877339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时间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9207795" y="4440865"/>
            <a:ext cx="606055" cy="4518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9813850" y="4580869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地点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52" name="直接连接符 51"/>
          <p:cNvCxnSpPr>
            <a:endCxn id="54" idx="0"/>
          </p:cNvCxnSpPr>
          <p:nvPr/>
        </p:nvCxnSpPr>
        <p:spPr>
          <a:xfrm>
            <a:off x="8559210" y="4440867"/>
            <a:ext cx="217184" cy="127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8127808" y="5718548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开课学院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7504314" y="4440864"/>
            <a:ext cx="527448" cy="1277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6612785" y="5718547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限选人数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79582" y="3681309"/>
            <a:ext cx="73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85412" y="3749750"/>
            <a:ext cx="73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直接连接符 61"/>
          <p:cNvCxnSpPr>
            <a:stCxn id="64" idx="1"/>
          </p:cNvCxnSpPr>
          <p:nvPr/>
        </p:nvCxnSpPr>
        <p:spPr>
          <a:xfrm flipH="1" flipV="1">
            <a:off x="8920716" y="4440867"/>
            <a:ext cx="1037791" cy="1360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9768541" y="5718548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类别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42" name="矩形 41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8" name="肘形连接符 67"/>
          <p:cNvCxnSpPr>
            <a:stCxn id="71" idx="1"/>
            <a:endCxn id="67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72" idx="1"/>
            <a:endCxn id="67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73" idx="1"/>
            <a:endCxn id="67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5" name="肘形连接符 74"/>
          <p:cNvCxnSpPr>
            <a:stCxn id="67" idx="3"/>
            <a:endCxn id="74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局部信息结构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1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53431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数据库系统概述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253431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数据库设计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253431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关系数据库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253431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与关系数据库基本操作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4316" y="435018"/>
            <a:ext cx="2218344" cy="77642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课程章节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371235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数据库编程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371235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数据库应用设计与开发实例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6371235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数据库安全与保护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371235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数据管理技术的发展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85354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E-R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图描述局部信息结构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10624" y="3877341"/>
            <a:ext cx="1297172" cy="5635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2288" y="3877341"/>
            <a:ext cx="1297172" cy="5635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5620746" y="3749750"/>
            <a:ext cx="1477925" cy="818706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选修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2" name="直接连接符 11"/>
          <p:cNvCxnSpPr>
            <a:stCxn id="9" idx="3"/>
            <a:endCxn id="10" idx="1"/>
          </p:cNvCxnSpPr>
          <p:nvPr/>
        </p:nvCxnSpPr>
        <p:spPr>
          <a:xfrm flipV="1">
            <a:off x="4809460" y="4159103"/>
            <a:ext cx="81128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7098671" y="4159104"/>
            <a:ext cx="81128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106645" y="4159102"/>
            <a:ext cx="40564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809473" y="3877342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学号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7" name="直接连接符 16"/>
          <p:cNvCxnSpPr>
            <a:endCxn id="9" idx="2"/>
          </p:cNvCxnSpPr>
          <p:nvPr/>
        </p:nvCxnSpPr>
        <p:spPr>
          <a:xfrm flipV="1">
            <a:off x="3512290" y="4440866"/>
            <a:ext cx="648584" cy="50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523792" y="4892753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姓名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9" idx="2"/>
          </p:cNvCxnSpPr>
          <p:nvPr/>
        </p:nvCxnSpPr>
        <p:spPr>
          <a:xfrm flipH="1" flipV="1">
            <a:off x="4160874" y="4440866"/>
            <a:ext cx="648588" cy="505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917931" y="4945913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性别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 flipV="1">
            <a:off x="4160874" y="3624819"/>
            <a:ext cx="2" cy="252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12290" y="3061294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密码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6359708" y="4568456"/>
            <a:ext cx="1" cy="377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711123" y="4945913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成绩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 flipV="1">
            <a:off x="7909957" y="3343056"/>
            <a:ext cx="654236" cy="534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613452" y="3001650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课程号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37" name="直接连接符 36"/>
          <p:cNvCxnSpPr>
            <a:stCxn id="5" idx="0"/>
          </p:cNvCxnSpPr>
          <p:nvPr/>
        </p:nvCxnSpPr>
        <p:spPr>
          <a:xfrm flipV="1">
            <a:off x="8559210" y="3343056"/>
            <a:ext cx="361506" cy="534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237075" y="2779531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课程名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41" name="直接连接符 40"/>
          <p:cNvCxnSpPr>
            <a:endCxn id="43" idx="2"/>
          </p:cNvCxnSpPr>
          <p:nvPr/>
        </p:nvCxnSpPr>
        <p:spPr>
          <a:xfrm flipV="1">
            <a:off x="9207796" y="3473751"/>
            <a:ext cx="435934" cy="403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9643730" y="3191988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学分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9207796" y="4159102"/>
            <a:ext cx="606055" cy="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829410" y="3877339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时间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9207795" y="4440865"/>
            <a:ext cx="606055" cy="4518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9813850" y="4580869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地点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52" name="直接连接符 51"/>
          <p:cNvCxnSpPr>
            <a:endCxn id="54" idx="0"/>
          </p:cNvCxnSpPr>
          <p:nvPr/>
        </p:nvCxnSpPr>
        <p:spPr>
          <a:xfrm>
            <a:off x="8559210" y="4440867"/>
            <a:ext cx="217184" cy="1277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8127808" y="5718548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开课学院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7504314" y="4440864"/>
            <a:ext cx="527448" cy="1277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6612785" y="5718547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限选人数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62" name="直接连接符 61"/>
          <p:cNvCxnSpPr>
            <a:stCxn id="64" idx="1"/>
          </p:cNvCxnSpPr>
          <p:nvPr/>
        </p:nvCxnSpPr>
        <p:spPr>
          <a:xfrm flipH="1" flipV="1">
            <a:off x="8920716" y="4440867"/>
            <a:ext cx="1037791" cy="1360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9768541" y="5718548"/>
            <a:ext cx="1297172" cy="563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类别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79582" y="3681309"/>
            <a:ext cx="73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5412" y="3749750"/>
            <a:ext cx="73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47" name="矩形 46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8" name="肘形连接符 67"/>
          <p:cNvCxnSpPr>
            <a:stCxn id="71" idx="1"/>
            <a:endCxn id="67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72" idx="1"/>
            <a:endCxn id="67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73" idx="1"/>
            <a:endCxn id="67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5" name="肘形连接符 74"/>
          <p:cNvCxnSpPr>
            <a:stCxn id="67" idx="3"/>
            <a:endCxn id="74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局部信息结构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6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85354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06" y="2327620"/>
            <a:ext cx="10002190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E-R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图描述全局信息结构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在构建出局部信息结构的基础上，通过采用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逐步合并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进行累加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的方式，以消除可能存在的属性冲突、命名冲突和结构冲突，最终形成一个本系统的全局信息结构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10" name="矩形 9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肘形连接符 31"/>
          <p:cNvCxnSpPr>
            <a:stCxn id="35" idx="1"/>
            <a:endCxn id="3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6" idx="1"/>
            <a:endCxn id="3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7" idx="1"/>
            <a:endCxn id="3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肘形连接符 38"/>
          <p:cNvCxnSpPr>
            <a:stCxn id="31" idx="3"/>
            <a:endCxn id="3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7.2.2.3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3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85354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06" y="1806964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E-R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图描述全局信息结构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10" name="矩形 9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94" y="1185354"/>
            <a:ext cx="7677806" cy="544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3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13" idx="3"/>
            <a:endCxn id="21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7.2.2.3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0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85354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06" y="1806964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E-R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图描述全局信息结构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10" name="矩形 9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76" y="1028502"/>
            <a:ext cx="7363466" cy="564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3" idx="3"/>
            <a:endCxn id="20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7.2.2.3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3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85354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06" y="3053408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E-R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图描述全局信息结构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10" name="矩形 9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848" y="1875478"/>
            <a:ext cx="602932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3" idx="3"/>
            <a:endCxn id="20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7.2.2.3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2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229100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逻辑结构与规范化设计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6" name="Picture 2" descr="D:\图灵学院\信息资源管理课件图片\思考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32" y="3401683"/>
            <a:ext cx="1630633" cy="209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90975" y="4005785"/>
            <a:ext cx="5977221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如何将全局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E-R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图转换为关系模式？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9" name="矩形 8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882777" y="1167045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、系统设计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3" idx="3"/>
            <a:endCxn id="20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6115" y="174153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逻辑结构与规范化设计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7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232987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逻辑结构与规范化设计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学生（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、姓名、性别、登录密码、院系编号）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院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系（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院系编号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、系名、学生人数、教师人数、办公地点）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教师（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职工号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、姓名、性别、年龄、职称、登录密码、院系编号）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课程（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、课程名称、课程类别、学分、上课时间、上课地点、开课学院、限选人数、职工号）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系统管理员（</a:t>
            </a:r>
            <a:r>
              <a:rPr lang="en-US" altLang="zh-CN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姓名、登录密码）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选修（</a:t>
            </a:r>
            <a:r>
              <a:rPr lang="zh-CN" altLang="en-US" sz="2000" u="sng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学号、课程号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、成绩）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管理学生（</a:t>
            </a:r>
            <a:r>
              <a:rPr lang="zh-CN" altLang="en-US" sz="2000" u="sng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管理员</a:t>
            </a:r>
            <a:r>
              <a:rPr lang="en-US" altLang="zh-CN" sz="2000" u="sng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000" u="sng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号、学号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、操作时间）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管理院系（</a:t>
            </a:r>
            <a:r>
              <a:rPr lang="zh-CN" altLang="en-US" sz="2000" u="sng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管理员</a:t>
            </a:r>
            <a:r>
              <a:rPr lang="en-US" altLang="zh-CN" sz="2000" u="sng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000" u="sng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号、院系编号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、操作时间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管理教师（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管理员</a:t>
            </a:r>
            <a:r>
              <a:rPr lang="en-US" altLang="zh-CN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号、职工号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、操作时间）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管理课程（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管理员</a:t>
            </a:r>
            <a:r>
              <a:rPr lang="en-US" altLang="zh-CN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号、课程号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、操作时间）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9" name="矩形 8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12" idx="3"/>
            <a:endCxn id="19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逻辑结构与规范化设计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232987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逻辑结构与规范化设计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学生（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、姓名、性别、登录密码、院系编号）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院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系（</a:t>
            </a:r>
            <a:r>
              <a:rPr lang="zh-CN" altLang="en-US" sz="2000" u="sng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院系编号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、系名、学生人数、教师人数、办公地点）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教师（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职工号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、姓名、性别、年龄、职称、登录密码、院系编号）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课程（</a:t>
            </a:r>
            <a:r>
              <a:rPr lang="zh-CN" altLang="en-US" sz="2000" u="sng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课程号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、课程名称、课程类别、学分、上课时间、上课地点、开课学院、限选人数、职工号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系统管理员（</a:t>
            </a:r>
            <a:r>
              <a:rPr lang="en-US" altLang="zh-CN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姓名、登录密码）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选修（</a:t>
            </a:r>
            <a:r>
              <a:rPr lang="zh-CN" altLang="en-US" sz="2000" u="sng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学号、课程号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、成绩）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管理学生（</a:t>
            </a:r>
            <a:r>
              <a:rPr lang="zh-CN" altLang="en-US" sz="2000" u="sng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管理员</a:t>
            </a:r>
            <a:r>
              <a:rPr lang="en-US" altLang="zh-CN" sz="2000" u="sng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000" u="sng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号、学号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、操作时间）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管理院系（</a:t>
            </a:r>
            <a:r>
              <a:rPr lang="zh-CN" altLang="en-US" sz="2000" u="sng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管理员</a:t>
            </a:r>
            <a:r>
              <a:rPr lang="en-US" altLang="zh-CN" sz="2000" u="sng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000" u="sng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号、院系编号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、操作时间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管理教师（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管理员</a:t>
            </a:r>
            <a:r>
              <a:rPr lang="en-US" altLang="zh-CN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号、职工号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、操作时间）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管理课程（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管理员</a:t>
            </a:r>
            <a:r>
              <a:rPr lang="en-US" altLang="zh-CN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号、课程号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、操作时间）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9" name="矩形 8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12" idx="3"/>
            <a:endCxn id="19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逻辑结构与规范化设计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3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232987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数据库设计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逻辑结构与规范化设计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院系（</a:t>
            </a:r>
            <a:r>
              <a:rPr lang="zh-CN" altLang="en-US" sz="2000" u="sng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院系编号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、系名、学生人数、教师人数、办公地点）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院系编码（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院系编号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、系名）  院系（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院系编号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、学生人数、教师人数、办公地点）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400"/>
              </a:lnSpc>
            </a:pP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课程（</a:t>
            </a:r>
            <a:r>
              <a:rPr lang="zh-CN" altLang="en-US" sz="2000" u="sng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课程号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、课程名称、课程类别、学分、上课时间、上课地点、开课学院、限选人数、职工号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课程编码（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、课程名称）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课程（</a:t>
            </a:r>
            <a:r>
              <a:rPr lang="zh-CN" altLang="en-US" sz="2000" u="sng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课程号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、课程类别、学分、上课时间、上课地点、开课学院、限选人数、职工号）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9" name="矩形 8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12" idx="3"/>
            <a:endCxn id="19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7.2.2.4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逻辑结构与规范化设计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0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-24003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章：数据库应用设计与开发实例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章   数据库应用设计与开发实例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5387" y="2349451"/>
            <a:ext cx="9249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以数据库的生命周期为演化主线，数据库应用软件的设计与开发过程可由（  ）、（  ）、（  ）、（   ）等阶段构成。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3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章   数据库应用设计与开发实例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5387" y="2349451"/>
            <a:ext cx="9249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以数据库的生命周期为演化主线，数据库应用软件的设计与开发过程可由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系统功能与数据库的设计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系统功能与数据库的实现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测试与维护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等阶段构成。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08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章   数据库应用设计与开发实例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本章知识点：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、需求描述与分析（领会）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、系统设计（综合应用）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、系统实现（综合应用）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、系统测试与维护（识记）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数据库应用设计与开发实例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5025" y="1571271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实例：高校在线选课系统数据库设计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系统模块如下图所示：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AutoShape 2" descr="https://wx2.qq.com/cgi-bin/mmwebwx-bin/webwxgetmsgimg?&amp;MsgID=83865433480822324&amp;skey=%40crypt_bf6d7c16_23b0b9978d3e478421d37c491676933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t="19540" r="26822" b="5111"/>
          <a:stretch/>
        </p:blipFill>
        <p:spPr>
          <a:xfrm rot="16200000">
            <a:off x="1460751" y="1600634"/>
            <a:ext cx="3866010" cy="588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82909" y="30676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功能性需求</a:t>
            </a:r>
            <a:endParaRPr lang="en-US" altLang="zh-CN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82909" y="427988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非功能性需求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4" idx="1"/>
            <a:endCxn id="10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5" idx="1"/>
            <a:endCxn id="10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7" idx="1"/>
            <a:endCxn id="10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0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7.1.0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数据库应用设计与开发实例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5025" y="1571271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实例：高校在线选课系统数据库设计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系统模块如下图所示：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AutoShape 2" descr="https://wx2.qq.com/cgi-bin/mmwebwx-bin/webwxgetmsgimg?&amp;MsgID=83865433480822324&amp;skey=%40crypt_bf6d7c16_23b0b9978d3e478421d37c491676933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t="19540" r="26822" b="5111"/>
          <a:stretch/>
        </p:blipFill>
        <p:spPr>
          <a:xfrm rot="16200000">
            <a:off x="1460751" y="1600634"/>
            <a:ext cx="3866010" cy="588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82909" y="3067660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功能性需求</a:t>
            </a:r>
            <a:endParaRPr lang="en-US" altLang="zh-CN" sz="2400" dirty="0" smtClean="0"/>
          </a:p>
          <a:p>
            <a:r>
              <a:rPr lang="zh-CN" altLang="en-US" sz="2400" dirty="0" smtClean="0"/>
              <a:t>用户类型：教务管理员、学生和教师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082909" y="431475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非功能性需求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4" idx="1"/>
            <a:endCxn id="10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5" idx="1"/>
            <a:endCxn id="10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7" idx="1"/>
            <a:endCxn id="10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0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功能性需求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3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数据库应用设计与开发实例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5025" y="1571271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实例：高校在线选课系统数据库设计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系统模块如下图所示：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AutoShape 2" descr="https://wx2.qq.com/cgi-bin/mmwebwx-bin/webwxgetmsgimg?&amp;MsgID=83865433480822324&amp;skey=%40crypt_bf6d7c16_23b0b9978d3e478421d37c491676933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t="19540" r="26822" b="5111"/>
          <a:stretch/>
        </p:blipFill>
        <p:spPr>
          <a:xfrm rot="16200000">
            <a:off x="1460751" y="1600634"/>
            <a:ext cx="3866010" cy="588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82909" y="3067660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功能性需求</a:t>
            </a:r>
            <a:endParaRPr lang="en-US" altLang="zh-CN" sz="2400" dirty="0" smtClean="0"/>
          </a:p>
          <a:p>
            <a:r>
              <a:rPr lang="zh-CN" altLang="en-US" sz="2400" dirty="0" smtClean="0"/>
              <a:t>用户类型：教务管理员、学生和教师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082909" y="4314754"/>
            <a:ext cx="4423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非功能性需求</a:t>
            </a:r>
            <a:endParaRPr lang="en-US" altLang="zh-CN" sz="2400" dirty="0" smtClean="0"/>
          </a:p>
          <a:p>
            <a:r>
              <a:rPr lang="zh-CN" altLang="en-US" sz="2400" dirty="0" smtClean="0"/>
              <a:t>采用浏览器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服务器（</a:t>
            </a:r>
            <a:r>
              <a:rPr lang="en-US" altLang="zh-CN" sz="2400" dirty="0" smtClean="0"/>
              <a:t>B/S</a:t>
            </a:r>
            <a:r>
              <a:rPr lang="zh-CN" altLang="en-US" sz="2400" dirty="0" smtClean="0"/>
              <a:t>）结构</a:t>
            </a:r>
            <a:endParaRPr lang="en-US" altLang="zh-CN" sz="2400" dirty="0" smtClean="0"/>
          </a:p>
          <a:p>
            <a:r>
              <a:rPr lang="zh-CN" altLang="en-US" sz="2400" dirty="0" smtClean="0"/>
              <a:t>客户端：支持</a:t>
            </a:r>
            <a:r>
              <a:rPr lang="en-US" altLang="zh-CN" sz="2400" dirty="0" smtClean="0"/>
              <a:t>IE</a:t>
            </a:r>
            <a:r>
              <a:rPr lang="zh-CN" altLang="en-US" sz="2400" dirty="0" smtClean="0"/>
              <a:t>的浏览器 网卡</a:t>
            </a:r>
            <a:endParaRPr lang="en-US" altLang="zh-CN" sz="2400" dirty="0" smtClean="0"/>
          </a:p>
          <a:p>
            <a:r>
              <a:rPr lang="zh-CN" altLang="en-US" sz="2400" dirty="0" smtClean="0"/>
              <a:t>服务器：</a:t>
            </a:r>
            <a:r>
              <a:rPr lang="en-US" altLang="zh-CN" sz="2400" dirty="0" smtClean="0"/>
              <a:t>WAMP</a:t>
            </a:r>
            <a:r>
              <a:rPr lang="zh-CN" altLang="en-US" sz="2400" dirty="0" smtClean="0"/>
              <a:t>环境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4" idx="1"/>
            <a:endCxn id="10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5" idx="1"/>
            <a:endCxn id="10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7" idx="1"/>
            <a:endCxn id="10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0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非功能性需求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96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2023</Words>
  <Application>Microsoft Office PowerPoint</Application>
  <PresentationFormat>自定义</PresentationFormat>
  <Paragraphs>393</Paragraphs>
  <Slides>29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xt256.com</cp:lastModifiedBy>
  <cp:revision>701</cp:revision>
  <dcterms:created xsi:type="dcterms:W3CDTF">2017-03-21T09:44:00Z</dcterms:created>
  <dcterms:modified xsi:type="dcterms:W3CDTF">2019-07-04T10:46:52Z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