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5.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6.xml" ContentType="application/vnd.openxmlformats-officedocument.presentationml.tags+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7.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8.xml" ContentType="application/vnd.openxmlformats-officedocument.presentationml.tag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9.xml" ContentType="application/vnd.openxmlformats-officedocument.presentationml.tag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0.xml" ContentType="application/vnd.openxmlformats-officedocument.presentationml.tags+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1.xml" ContentType="application/vnd.openxmlformats-officedocument.presentationml.tags+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24.xml" ContentType="application/vnd.openxmlformats-officedocument.presentationml.tags+xml"/>
  <Override PartName="/ppt/notesSlides/notesSlide10.xml" ContentType="application/vnd.openxmlformats-officedocument.presentationml.notesSlide+xml"/>
  <Override PartName="/ppt/tags/tag25.xml" ContentType="application/vnd.openxmlformats-officedocument.presentationml.tags+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4.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5.xml" ContentType="application/vnd.openxmlformats-officedocument.presentationml.notesSlide+xml"/>
  <Override PartName="/ppt/tags/tag38.xml" ContentType="application/vnd.openxmlformats-officedocument.presentationml.tags+xml"/>
  <Override PartName="/ppt/notesSlides/notesSlide1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1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8.xml" ContentType="application/vnd.openxmlformats-officedocument.presentationml.notesSlide+xml"/>
  <Override PartName="/ppt/tags/tag58.xml" ContentType="application/vnd.openxmlformats-officedocument.presentationml.tags+xml"/>
  <Override PartName="/ppt/notesSlides/notesSlide19.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20.xml" ContentType="application/vnd.openxmlformats-officedocument.presentationml.notesSlide+xml"/>
  <Override PartName="/ppt/tags/tag65.xml" ContentType="application/vnd.openxmlformats-officedocument.presentationml.tags+xml"/>
  <Override PartName="/ppt/notesSlides/notesSlide2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2.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23.xml" ContentType="application/vnd.openxmlformats-officedocument.presentationml.notesSlide+xml"/>
  <Override PartName="/ppt/tags/tag71.xml" ContentType="application/vnd.openxmlformats-officedocument.presentationml.tags+xml"/>
  <Override PartName="/ppt/notesSlides/notesSlide24.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25.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2"/>
  </p:notesMasterIdLst>
  <p:handoutMasterIdLst>
    <p:handoutMasterId r:id="rId83"/>
  </p:handoutMasterIdLst>
  <p:sldIdLst>
    <p:sldId id="256" r:id="rId2"/>
    <p:sldId id="1215" r:id="rId3"/>
    <p:sldId id="267" r:id="rId4"/>
    <p:sldId id="272" r:id="rId5"/>
    <p:sldId id="1216" r:id="rId6"/>
    <p:sldId id="1217" r:id="rId7"/>
    <p:sldId id="1218" r:id="rId8"/>
    <p:sldId id="1219" r:id="rId9"/>
    <p:sldId id="1220" r:id="rId10"/>
    <p:sldId id="1221" r:id="rId11"/>
    <p:sldId id="1222" r:id="rId12"/>
    <p:sldId id="1223" r:id="rId13"/>
    <p:sldId id="1224" r:id="rId14"/>
    <p:sldId id="1225" r:id="rId15"/>
    <p:sldId id="1226" r:id="rId16"/>
    <p:sldId id="1227" r:id="rId17"/>
    <p:sldId id="1228" r:id="rId18"/>
    <p:sldId id="1229" r:id="rId19"/>
    <p:sldId id="1230" r:id="rId20"/>
    <p:sldId id="1231" r:id="rId21"/>
    <p:sldId id="1232" r:id="rId22"/>
    <p:sldId id="1233" r:id="rId23"/>
    <p:sldId id="1234" r:id="rId24"/>
    <p:sldId id="1235" r:id="rId25"/>
    <p:sldId id="1236" r:id="rId26"/>
    <p:sldId id="1237" r:id="rId27"/>
    <p:sldId id="1238" r:id="rId28"/>
    <p:sldId id="1239" r:id="rId29"/>
    <p:sldId id="1240" r:id="rId30"/>
    <p:sldId id="1241" r:id="rId31"/>
    <p:sldId id="1029" r:id="rId32"/>
    <p:sldId id="1123" r:id="rId33"/>
    <p:sldId id="1043" r:id="rId34"/>
    <p:sldId id="1124" r:id="rId35"/>
    <p:sldId id="1030" r:id="rId36"/>
    <p:sldId id="1150" r:id="rId37"/>
    <p:sldId id="1127" r:id="rId38"/>
    <p:sldId id="1128" r:id="rId39"/>
    <p:sldId id="1031" r:id="rId40"/>
    <p:sldId id="1129" r:id="rId41"/>
    <p:sldId id="1130" r:id="rId42"/>
    <p:sldId id="1032" r:id="rId43"/>
    <p:sldId id="1151" r:id="rId44"/>
    <p:sldId id="1131" r:id="rId45"/>
    <p:sldId id="1132" r:id="rId46"/>
    <p:sldId id="1133" r:id="rId47"/>
    <p:sldId id="1033" r:id="rId48"/>
    <p:sldId id="1125" r:id="rId49"/>
    <p:sldId id="1126" r:id="rId50"/>
    <p:sldId id="1242" r:id="rId51"/>
    <p:sldId id="1243" r:id="rId52"/>
    <p:sldId id="1244" r:id="rId53"/>
    <p:sldId id="1245" r:id="rId54"/>
    <p:sldId id="1246" r:id="rId55"/>
    <p:sldId id="1247" r:id="rId56"/>
    <p:sldId id="1248" r:id="rId57"/>
    <p:sldId id="1249" r:id="rId58"/>
    <p:sldId id="1250" r:id="rId59"/>
    <p:sldId id="1251" r:id="rId60"/>
    <p:sldId id="1252" r:id="rId61"/>
    <p:sldId id="1253" r:id="rId62"/>
    <p:sldId id="1254" r:id="rId63"/>
    <p:sldId id="1255" r:id="rId64"/>
    <p:sldId id="1256" r:id="rId65"/>
    <p:sldId id="1257" r:id="rId66"/>
    <p:sldId id="1258" r:id="rId67"/>
    <p:sldId id="1259" r:id="rId68"/>
    <p:sldId id="1260" r:id="rId69"/>
    <p:sldId id="1261" r:id="rId70"/>
    <p:sldId id="1262" r:id="rId71"/>
    <p:sldId id="1263" r:id="rId72"/>
    <p:sldId id="1264" r:id="rId73"/>
    <p:sldId id="1265" r:id="rId74"/>
    <p:sldId id="1266" r:id="rId75"/>
    <p:sldId id="1267" r:id="rId76"/>
    <p:sldId id="1268" r:id="rId77"/>
    <p:sldId id="1269" r:id="rId78"/>
    <p:sldId id="1270" r:id="rId79"/>
    <p:sldId id="1271" r:id="rId80"/>
    <p:sldId id="261" r:id="rId81"/>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85" autoAdjust="0"/>
    <p:restoredTop sz="82815" autoAdjust="0"/>
  </p:normalViewPr>
  <p:slideViewPr>
    <p:cSldViewPr snapToGrid="0" snapToObjects="1">
      <p:cViewPr varScale="1">
        <p:scale>
          <a:sx n="58" d="100"/>
          <a:sy n="58" d="100"/>
        </p:scale>
        <p:origin x="-130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C51F4F-BA94-4E54-AEAE-6B663E3283F5}" type="doc">
      <dgm:prSet loTypeId="urn:microsoft.com/office/officeart/2005/8/layout/default" loCatId="list" qsTypeId="urn:microsoft.com/office/officeart/2005/8/quickstyle/simple2" qsCatId="simple" csTypeId="urn:microsoft.com/office/officeart/2005/8/colors/accent2_1" csCatId="accent2" phldr="1"/>
      <dgm:spPr/>
      <dgm:t>
        <a:bodyPr/>
        <a:lstStyle/>
        <a:p>
          <a:endParaRPr lang="zh-CN" altLang="en-US"/>
        </a:p>
      </dgm:t>
    </dgm:pt>
    <dgm:pt modelId="{574AF7EB-884F-454F-94EF-A6F331C60732}">
      <dgm:prSet phldrT="[文本]" custT="1"/>
      <dgm:spPr/>
      <dgm:t>
        <a:bodyPr/>
        <a:lstStyle/>
        <a:p>
          <a:pPr>
            <a:lnSpc>
              <a:spcPts val="2400"/>
            </a:lnSpc>
          </a:pPr>
          <a:r>
            <a:rPr lang="zh-CN" altLang="en-US" sz="2400" dirty="0" smtClean="0">
              <a:latin typeface="手札体-简粗体" panose="03000700000000000000" pitchFamily="66" charset="-122"/>
              <a:ea typeface="手札体-简粗体" panose="03000700000000000000" pitchFamily="66" charset="-122"/>
            </a:rPr>
            <a:t>实体完整性约束</a:t>
          </a:r>
          <a:endParaRPr lang="en-US" altLang="zh-CN" sz="2400" dirty="0" smtClean="0">
            <a:latin typeface="手札体-简粗体" panose="03000700000000000000" pitchFamily="66" charset="-122"/>
            <a:ea typeface="手札体-简粗体" panose="03000700000000000000" pitchFamily="66" charset="-122"/>
          </a:endParaRPr>
        </a:p>
        <a:p>
          <a:pPr>
            <a:lnSpc>
              <a:spcPts val="2400"/>
            </a:lnSpc>
          </a:pPr>
          <a:r>
            <a:rPr lang="en-US" altLang="zh-CN" sz="2400" dirty="0" smtClean="0">
              <a:latin typeface="手札体-简粗体" panose="03000700000000000000" pitchFamily="66" charset="-122"/>
              <a:ea typeface="手札体-简粗体" panose="03000700000000000000" pitchFamily="66" charset="-122"/>
            </a:rPr>
            <a:t>Entity Integrity Constraint</a:t>
          </a:r>
          <a:endParaRPr lang="zh-CN" altLang="en-US" sz="2400" dirty="0">
            <a:latin typeface="手札体-简粗体" panose="03000700000000000000" pitchFamily="66" charset="-122"/>
            <a:ea typeface="手札体-简粗体" panose="03000700000000000000" pitchFamily="66" charset="-122"/>
          </a:endParaRPr>
        </a:p>
      </dgm:t>
    </dgm:pt>
    <dgm:pt modelId="{B5578596-B988-4D46-8D61-06D865E7260C}" type="parTrans" cxnId="{FA56606D-3B65-43A0-92C5-B31BAE8116A3}">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A4DA793A-2807-4221-948D-0B3449E856DA}" type="sibTrans" cxnId="{FA56606D-3B65-43A0-92C5-B31BAE8116A3}">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658A37A6-F1E8-4185-99F6-46F34A93FBEE}">
      <dgm:prSet phldrT="[文本]" custT="1"/>
      <dgm:spPr>
        <a:ln>
          <a:noFill/>
        </a:ln>
      </dgm:spPr>
      <dgm:t>
        <a:bodyPr/>
        <a:lstStyle/>
        <a:p>
          <a:pPr>
            <a:lnSpc>
              <a:spcPts val="2400"/>
            </a:lnSpc>
          </a:pPr>
          <a:r>
            <a:rPr lang="zh-CN" altLang="en-US" sz="2400" dirty="0" smtClean="0">
              <a:solidFill>
                <a:schemeClr val="bg1"/>
              </a:solidFill>
              <a:latin typeface="手札体-简粗体" panose="03000700000000000000" pitchFamily="66" charset="-122"/>
              <a:ea typeface="手札体-简粗体" panose="03000700000000000000" pitchFamily="66" charset="-122"/>
            </a:rPr>
            <a:t>参照完整性约束</a:t>
          </a:r>
          <a:endParaRPr lang="en-US" altLang="zh-CN" sz="2400" dirty="0" smtClean="0">
            <a:solidFill>
              <a:schemeClr val="bg1"/>
            </a:solidFill>
            <a:latin typeface="手札体-简粗体" panose="03000700000000000000" pitchFamily="66" charset="-122"/>
            <a:ea typeface="手札体-简粗体" panose="03000700000000000000" pitchFamily="66" charset="-122"/>
          </a:endParaRPr>
        </a:p>
        <a:p>
          <a:pPr>
            <a:lnSpc>
              <a:spcPts val="2400"/>
            </a:lnSpc>
          </a:pPr>
          <a:r>
            <a:rPr lang="en-US" altLang="zh-CN" sz="2400" dirty="0" smtClean="0">
              <a:solidFill>
                <a:schemeClr val="bg1"/>
              </a:solidFill>
              <a:latin typeface="手札体-简粗体" panose="03000700000000000000" pitchFamily="66" charset="-122"/>
              <a:ea typeface="手札体-简粗体" panose="03000700000000000000" pitchFamily="66" charset="-122"/>
            </a:rPr>
            <a:t>Referential Integrity Constraint</a:t>
          </a:r>
          <a:endParaRPr lang="zh-CN" altLang="en-US" sz="2400" dirty="0">
            <a:solidFill>
              <a:schemeClr val="bg1"/>
            </a:solidFill>
            <a:latin typeface="手札体-简粗体" panose="03000700000000000000" pitchFamily="66" charset="-122"/>
            <a:ea typeface="手札体-简粗体" panose="03000700000000000000" pitchFamily="66" charset="-122"/>
          </a:endParaRPr>
        </a:p>
      </dgm:t>
    </dgm:pt>
    <dgm:pt modelId="{EEC5E3A7-BCC8-4BDB-AE8A-E9BA60C0E627}" type="parTrans" cxnId="{EB28BF35-A097-4BB8-9F74-989041A0B741}">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13622B7B-5A11-4EB1-99EF-34A04CBF9169}" type="sibTrans" cxnId="{EB28BF35-A097-4BB8-9F74-989041A0B741}">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DC1ED2BB-B659-4765-83FA-5DE84BC7D1CB}">
      <dgm:prSet phldrT="[文本]" custT="1"/>
      <dgm:spPr>
        <a:ln>
          <a:noFill/>
        </a:ln>
      </dgm:spPr>
      <dgm:t>
        <a:bodyPr/>
        <a:lstStyle/>
        <a:p>
          <a:pPr>
            <a:lnSpc>
              <a:spcPts val="2400"/>
            </a:lnSpc>
          </a:pPr>
          <a:r>
            <a:rPr lang="zh-CN" altLang="en-US" sz="2400" dirty="0" smtClean="0">
              <a:solidFill>
                <a:schemeClr val="bg1"/>
              </a:solidFill>
              <a:latin typeface="手札体-简粗体" panose="03000700000000000000" pitchFamily="66" charset="-122"/>
              <a:ea typeface="手札体-简粗体" panose="03000700000000000000" pitchFamily="66" charset="-122"/>
            </a:rPr>
            <a:t>用户定义完整性约束</a:t>
          </a:r>
          <a:endParaRPr lang="en-US" altLang="zh-CN" sz="2400" dirty="0" smtClean="0">
            <a:solidFill>
              <a:schemeClr val="bg1"/>
            </a:solidFill>
            <a:latin typeface="手札体-简粗体" panose="03000700000000000000" pitchFamily="66" charset="-122"/>
            <a:ea typeface="手札体-简粗体" panose="03000700000000000000" pitchFamily="66" charset="-122"/>
          </a:endParaRPr>
        </a:p>
        <a:p>
          <a:pPr>
            <a:lnSpc>
              <a:spcPts val="2400"/>
            </a:lnSpc>
          </a:pPr>
          <a:r>
            <a:rPr lang="en-US" altLang="zh-CN" sz="2400" dirty="0" smtClean="0">
              <a:solidFill>
                <a:schemeClr val="bg1"/>
              </a:solidFill>
              <a:latin typeface="手札体-简粗体" panose="03000700000000000000" pitchFamily="66" charset="-122"/>
              <a:ea typeface="手札体-简粗体" panose="03000700000000000000" pitchFamily="66" charset="-122"/>
            </a:rPr>
            <a:t>User-defined Integrity Constraint</a:t>
          </a:r>
          <a:endParaRPr lang="zh-CN" altLang="en-US" sz="2400" dirty="0">
            <a:solidFill>
              <a:schemeClr val="bg1"/>
            </a:solidFill>
            <a:latin typeface="手札体-简粗体" panose="03000700000000000000" pitchFamily="66" charset="-122"/>
            <a:ea typeface="手札体-简粗体" panose="03000700000000000000" pitchFamily="66" charset="-122"/>
          </a:endParaRPr>
        </a:p>
      </dgm:t>
    </dgm:pt>
    <dgm:pt modelId="{BD2F83BB-B780-4AA4-8E23-6F671D0E4337}" type="parTrans" cxnId="{71E42877-4513-4602-ADB3-6A9E3037A0A8}">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FBEBB619-9E91-42BC-9948-4B8A26CAC806}" type="sibTrans" cxnId="{71E42877-4513-4602-ADB3-6A9E3037A0A8}">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757292EB-B5BF-4E3D-A906-B6EC3216FE17}" type="pres">
      <dgm:prSet presAssocID="{8CC51F4F-BA94-4E54-AEAE-6B663E3283F5}" presName="diagram" presStyleCnt="0">
        <dgm:presLayoutVars>
          <dgm:dir/>
          <dgm:resizeHandles val="exact"/>
        </dgm:presLayoutVars>
      </dgm:prSet>
      <dgm:spPr/>
      <dgm:t>
        <a:bodyPr/>
        <a:lstStyle/>
        <a:p>
          <a:endParaRPr lang="zh-CN" altLang="en-US"/>
        </a:p>
      </dgm:t>
    </dgm:pt>
    <dgm:pt modelId="{336946BC-28A8-4C22-AF3D-120FE42C9D67}" type="pres">
      <dgm:prSet presAssocID="{574AF7EB-884F-454F-94EF-A6F331C60732}" presName="node" presStyleLbl="node1" presStyleIdx="0" presStyleCnt="3">
        <dgm:presLayoutVars>
          <dgm:bulletEnabled val="1"/>
        </dgm:presLayoutVars>
      </dgm:prSet>
      <dgm:spPr/>
      <dgm:t>
        <a:bodyPr/>
        <a:lstStyle/>
        <a:p>
          <a:endParaRPr lang="zh-CN" altLang="en-US"/>
        </a:p>
      </dgm:t>
    </dgm:pt>
    <dgm:pt modelId="{7BC66627-A6A7-41D9-91A8-DC448CBFEFF6}" type="pres">
      <dgm:prSet presAssocID="{A4DA793A-2807-4221-948D-0B3449E856DA}" presName="sibTrans" presStyleCnt="0"/>
      <dgm:spPr/>
    </dgm:pt>
    <dgm:pt modelId="{9B218A8A-53B5-4AC7-90AB-FAF47F000DA7}" type="pres">
      <dgm:prSet presAssocID="{658A37A6-F1E8-4185-99F6-46F34A93FBEE}" presName="node" presStyleLbl="node1" presStyleIdx="1" presStyleCnt="3">
        <dgm:presLayoutVars>
          <dgm:bulletEnabled val="1"/>
        </dgm:presLayoutVars>
      </dgm:prSet>
      <dgm:spPr/>
      <dgm:t>
        <a:bodyPr/>
        <a:lstStyle/>
        <a:p>
          <a:endParaRPr lang="zh-CN" altLang="en-US"/>
        </a:p>
      </dgm:t>
    </dgm:pt>
    <dgm:pt modelId="{1707BA95-35E2-4D49-9CA9-2951F6F5C8B1}" type="pres">
      <dgm:prSet presAssocID="{13622B7B-5A11-4EB1-99EF-34A04CBF9169}" presName="sibTrans" presStyleCnt="0"/>
      <dgm:spPr/>
    </dgm:pt>
    <dgm:pt modelId="{AF9650C8-2B68-4681-BCD1-08F68583944C}" type="pres">
      <dgm:prSet presAssocID="{DC1ED2BB-B659-4765-83FA-5DE84BC7D1CB}" presName="node" presStyleLbl="node1" presStyleIdx="2" presStyleCnt="3">
        <dgm:presLayoutVars>
          <dgm:bulletEnabled val="1"/>
        </dgm:presLayoutVars>
      </dgm:prSet>
      <dgm:spPr/>
      <dgm:t>
        <a:bodyPr/>
        <a:lstStyle/>
        <a:p>
          <a:endParaRPr lang="zh-CN" altLang="en-US"/>
        </a:p>
      </dgm:t>
    </dgm:pt>
  </dgm:ptLst>
  <dgm:cxnLst>
    <dgm:cxn modelId="{E0E23B9A-19DA-4869-A484-E65AFB99AAB2}" type="presOf" srcId="{DC1ED2BB-B659-4765-83FA-5DE84BC7D1CB}" destId="{AF9650C8-2B68-4681-BCD1-08F68583944C}" srcOrd="0" destOrd="0" presId="urn:microsoft.com/office/officeart/2005/8/layout/default"/>
    <dgm:cxn modelId="{EB28BF35-A097-4BB8-9F74-989041A0B741}" srcId="{8CC51F4F-BA94-4E54-AEAE-6B663E3283F5}" destId="{658A37A6-F1E8-4185-99F6-46F34A93FBEE}" srcOrd="1" destOrd="0" parTransId="{EEC5E3A7-BCC8-4BDB-AE8A-E9BA60C0E627}" sibTransId="{13622B7B-5A11-4EB1-99EF-34A04CBF9169}"/>
    <dgm:cxn modelId="{AD035E33-AAA3-47D1-9690-40261F64A78C}" type="presOf" srcId="{8CC51F4F-BA94-4E54-AEAE-6B663E3283F5}" destId="{757292EB-B5BF-4E3D-A906-B6EC3216FE17}" srcOrd="0" destOrd="0" presId="urn:microsoft.com/office/officeart/2005/8/layout/default"/>
    <dgm:cxn modelId="{71E42877-4513-4602-ADB3-6A9E3037A0A8}" srcId="{8CC51F4F-BA94-4E54-AEAE-6B663E3283F5}" destId="{DC1ED2BB-B659-4765-83FA-5DE84BC7D1CB}" srcOrd="2" destOrd="0" parTransId="{BD2F83BB-B780-4AA4-8E23-6F671D0E4337}" sibTransId="{FBEBB619-9E91-42BC-9948-4B8A26CAC806}"/>
    <dgm:cxn modelId="{0463450E-FE23-4749-846D-F23F60AE5804}" type="presOf" srcId="{658A37A6-F1E8-4185-99F6-46F34A93FBEE}" destId="{9B218A8A-53B5-4AC7-90AB-FAF47F000DA7}" srcOrd="0" destOrd="0" presId="urn:microsoft.com/office/officeart/2005/8/layout/default"/>
    <dgm:cxn modelId="{2017A1A3-4B77-43B6-9A7A-549874C4A16C}" type="presOf" srcId="{574AF7EB-884F-454F-94EF-A6F331C60732}" destId="{336946BC-28A8-4C22-AF3D-120FE42C9D67}" srcOrd="0" destOrd="0" presId="urn:microsoft.com/office/officeart/2005/8/layout/default"/>
    <dgm:cxn modelId="{FA56606D-3B65-43A0-92C5-B31BAE8116A3}" srcId="{8CC51F4F-BA94-4E54-AEAE-6B663E3283F5}" destId="{574AF7EB-884F-454F-94EF-A6F331C60732}" srcOrd="0" destOrd="0" parTransId="{B5578596-B988-4D46-8D61-06D865E7260C}" sibTransId="{A4DA793A-2807-4221-948D-0B3449E856DA}"/>
    <dgm:cxn modelId="{141012CC-B1AE-4527-9136-DB7424EC932B}" type="presParOf" srcId="{757292EB-B5BF-4E3D-A906-B6EC3216FE17}" destId="{336946BC-28A8-4C22-AF3D-120FE42C9D67}" srcOrd="0" destOrd="0" presId="urn:microsoft.com/office/officeart/2005/8/layout/default"/>
    <dgm:cxn modelId="{F6ACAEFD-26ED-4BC3-B73B-21E3880DA611}" type="presParOf" srcId="{757292EB-B5BF-4E3D-A906-B6EC3216FE17}" destId="{7BC66627-A6A7-41D9-91A8-DC448CBFEFF6}" srcOrd="1" destOrd="0" presId="urn:microsoft.com/office/officeart/2005/8/layout/default"/>
    <dgm:cxn modelId="{881AFDA0-53C0-4C85-87F0-1950B67F0438}" type="presParOf" srcId="{757292EB-B5BF-4E3D-A906-B6EC3216FE17}" destId="{9B218A8A-53B5-4AC7-90AB-FAF47F000DA7}" srcOrd="2" destOrd="0" presId="urn:microsoft.com/office/officeart/2005/8/layout/default"/>
    <dgm:cxn modelId="{78F3BC03-4621-4BB9-A134-75CD38DC83BC}" type="presParOf" srcId="{757292EB-B5BF-4E3D-A906-B6EC3216FE17}" destId="{1707BA95-35E2-4D49-9CA9-2951F6F5C8B1}" srcOrd="3" destOrd="0" presId="urn:microsoft.com/office/officeart/2005/8/layout/default"/>
    <dgm:cxn modelId="{E6FF1D61-26F9-4FC0-8D86-066BC559A012}" type="presParOf" srcId="{757292EB-B5BF-4E3D-A906-B6EC3216FE17}" destId="{AF9650C8-2B68-4681-BCD1-08F68583944C}"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9AADDDB-6EF8-4556-9857-A0BD4803DD85}" type="doc">
      <dgm:prSet loTypeId="urn:microsoft.com/office/officeart/2005/8/layout/chevron1" loCatId="process" qsTypeId="urn:microsoft.com/office/officeart/2005/8/quickstyle/simple2" qsCatId="simple" csTypeId="urn:microsoft.com/office/officeart/2005/8/colors/accent2_1" csCatId="accent2" phldr="1"/>
      <dgm:spPr/>
    </dgm:pt>
    <dgm:pt modelId="{83DE3395-9A3D-48FD-A3F0-82F10DF3E2A9}">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检查实体完整性约束</a:t>
          </a:r>
          <a:endParaRPr lang="zh-CN" altLang="en-US" sz="2000" dirty="0">
            <a:latin typeface="手札体-简粗体" panose="03000700000000000000" pitchFamily="66" charset="-122"/>
            <a:ea typeface="手札体-简粗体" panose="03000700000000000000" pitchFamily="66" charset="-122"/>
          </a:endParaRPr>
        </a:p>
      </dgm:t>
    </dgm:pt>
    <dgm:pt modelId="{CBE93EC6-AF82-4CB9-A638-F92122BFBE72}" type="parTrans" cxnId="{0B870A98-9DA8-4C9F-90BF-BDF8F4B77CF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08A7C6EA-B471-4616-996D-8D80E2791D0B}" type="sibTrans" cxnId="{0B870A98-9DA8-4C9F-90BF-BDF8F4B77CF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C54FC8D-4A9D-4454-942D-5723A7B3C310}">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检查参照完整性约束</a:t>
          </a:r>
          <a:endParaRPr lang="zh-CN" altLang="en-US" sz="2000" dirty="0">
            <a:latin typeface="手札体-简粗体" panose="03000700000000000000" pitchFamily="66" charset="-122"/>
            <a:ea typeface="手札体-简粗体" panose="03000700000000000000" pitchFamily="66" charset="-122"/>
          </a:endParaRPr>
        </a:p>
      </dgm:t>
    </dgm:pt>
    <dgm:pt modelId="{BBD420E8-C246-48F9-9193-59F586828744}" type="parTrans" cxnId="{013E54FD-D4C2-415C-865C-7344502567C9}">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99656F51-EC3C-4786-8F32-074473A530CC}" type="sibTrans" cxnId="{013E54FD-D4C2-415C-865C-7344502567C9}">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90505DEF-DD81-4027-AD90-968EA86DBA8D}">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检查用户定义完整性约束</a:t>
          </a:r>
          <a:endParaRPr lang="zh-CN" altLang="en-US" sz="2000" dirty="0">
            <a:latin typeface="手札体-简粗体" panose="03000700000000000000" pitchFamily="66" charset="-122"/>
            <a:ea typeface="手札体-简粗体" panose="03000700000000000000" pitchFamily="66" charset="-122"/>
          </a:endParaRPr>
        </a:p>
      </dgm:t>
    </dgm:pt>
    <dgm:pt modelId="{73AA982D-028E-46EA-B19B-A87343965981}" type="parTrans" cxnId="{DC163236-4A72-41A7-A6AE-E20BBA1E3A7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CF37B05-16E3-4C5F-ACA8-17528BD1EA14}" type="sibTrans" cxnId="{DC163236-4A72-41A7-A6AE-E20BBA1E3A7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AD70E9B-80D5-44D9-8B1D-8E395D7B62C7}" type="pres">
      <dgm:prSet presAssocID="{89AADDDB-6EF8-4556-9857-A0BD4803DD85}" presName="Name0" presStyleCnt="0">
        <dgm:presLayoutVars>
          <dgm:dir/>
          <dgm:animLvl val="lvl"/>
          <dgm:resizeHandles val="exact"/>
        </dgm:presLayoutVars>
      </dgm:prSet>
      <dgm:spPr/>
    </dgm:pt>
    <dgm:pt modelId="{2B812467-14E5-4ECA-82DD-B7293CB58DFB}" type="pres">
      <dgm:prSet presAssocID="{83DE3395-9A3D-48FD-A3F0-82F10DF3E2A9}" presName="parTxOnly" presStyleLbl="node1" presStyleIdx="0" presStyleCnt="3">
        <dgm:presLayoutVars>
          <dgm:chMax val="0"/>
          <dgm:chPref val="0"/>
          <dgm:bulletEnabled val="1"/>
        </dgm:presLayoutVars>
      </dgm:prSet>
      <dgm:spPr/>
      <dgm:t>
        <a:bodyPr/>
        <a:lstStyle/>
        <a:p>
          <a:endParaRPr lang="zh-CN" altLang="en-US"/>
        </a:p>
      </dgm:t>
    </dgm:pt>
    <dgm:pt modelId="{DBF4A60D-BA0A-42E4-803B-4BC8A050DC83}" type="pres">
      <dgm:prSet presAssocID="{08A7C6EA-B471-4616-996D-8D80E2791D0B}" presName="parTxOnlySpace" presStyleCnt="0"/>
      <dgm:spPr/>
    </dgm:pt>
    <dgm:pt modelId="{F60FEC0B-519D-4A26-BAB2-344FC8959584}" type="pres">
      <dgm:prSet presAssocID="{EC54FC8D-4A9D-4454-942D-5723A7B3C310}" presName="parTxOnly" presStyleLbl="node1" presStyleIdx="1" presStyleCnt="3">
        <dgm:presLayoutVars>
          <dgm:chMax val="0"/>
          <dgm:chPref val="0"/>
          <dgm:bulletEnabled val="1"/>
        </dgm:presLayoutVars>
      </dgm:prSet>
      <dgm:spPr/>
      <dgm:t>
        <a:bodyPr/>
        <a:lstStyle/>
        <a:p>
          <a:endParaRPr lang="zh-CN" altLang="en-US"/>
        </a:p>
      </dgm:t>
    </dgm:pt>
    <dgm:pt modelId="{FB0025EC-CE8B-4F24-A48C-BF23449EC1C9}" type="pres">
      <dgm:prSet presAssocID="{99656F51-EC3C-4786-8F32-074473A530CC}" presName="parTxOnlySpace" presStyleCnt="0"/>
      <dgm:spPr/>
    </dgm:pt>
    <dgm:pt modelId="{F8128E04-EBD6-4487-94CD-C942585FDA68}" type="pres">
      <dgm:prSet presAssocID="{90505DEF-DD81-4027-AD90-968EA86DBA8D}" presName="parTxOnly" presStyleLbl="node1" presStyleIdx="2" presStyleCnt="3">
        <dgm:presLayoutVars>
          <dgm:chMax val="0"/>
          <dgm:chPref val="0"/>
          <dgm:bulletEnabled val="1"/>
        </dgm:presLayoutVars>
      </dgm:prSet>
      <dgm:spPr/>
      <dgm:t>
        <a:bodyPr/>
        <a:lstStyle/>
        <a:p>
          <a:endParaRPr lang="zh-CN" altLang="en-US"/>
        </a:p>
      </dgm:t>
    </dgm:pt>
  </dgm:ptLst>
  <dgm:cxnLst>
    <dgm:cxn modelId="{CEACAC4D-199F-4DAD-AF8E-6E3B232995AE}" type="presOf" srcId="{83DE3395-9A3D-48FD-A3F0-82F10DF3E2A9}" destId="{2B812467-14E5-4ECA-82DD-B7293CB58DFB}" srcOrd="0" destOrd="0" presId="urn:microsoft.com/office/officeart/2005/8/layout/chevron1"/>
    <dgm:cxn modelId="{013E54FD-D4C2-415C-865C-7344502567C9}" srcId="{89AADDDB-6EF8-4556-9857-A0BD4803DD85}" destId="{EC54FC8D-4A9D-4454-942D-5723A7B3C310}" srcOrd="1" destOrd="0" parTransId="{BBD420E8-C246-48F9-9193-59F586828744}" sibTransId="{99656F51-EC3C-4786-8F32-074473A530CC}"/>
    <dgm:cxn modelId="{0B870A98-9DA8-4C9F-90BF-BDF8F4B77CF5}" srcId="{89AADDDB-6EF8-4556-9857-A0BD4803DD85}" destId="{83DE3395-9A3D-48FD-A3F0-82F10DF3E2A9}" srcOrd="0" destOrd="0" parTransId="{CBE93EC6-AF82-4CB9-A638-F92122BFBE72}" sibTransId="{08A7C6EA-B471-4616-996D-8D80E2791D0B}"/>
    <dgm:cxn modelId="{37049197-A9E6-4C25-BB4A-CBB15D7FCF91}" type="presOf" srcId="{EC54FC8D-4A9D-4454-942D-5723A7B3C310}" destId="{F60FEC0B-519D-4A26-BAB2-344FC8959584}" srcOrd="0" destOrd="0" presId="urn:microsoft.com/office/officeart/2005/8/layout/chevron1"/>
    <dgm:cxn modelId="{D2498C76-CCAD-4724-8738-916A44B9FA89}" type="presOf" srcId="{89AADDDB-6EF8-4556-9857-A0BD4803DD85}" destId="{EAD70E9B-80D5-44D9-8B1D-8E395D7B62C7}" srcOrd="0" destOrd="0" presId="urn:microsoft.com/office/officeart/2005/8/layout/chevron1"/>
    <dgm:cxn modelId="{15483D51-DFEF-40BE-AA3C-AA9151C6862C}" type="presOf" srcId="{90505DEF-DD81-4027-AD90-968EA86DBA8D}" destId="{F8128E04-EBD6-4487-94CD-C942585FDA68}" srcOrd="0" destOrd="0" presId="urn:microsoft.com/office/officeart/2005/8/layout/chevron1"/>
    <dgm:cxn modelId="{DC163236-4A72-41A7-A6AE-E20BBA1E3A71}" srcId="{89AADDDB-6EF8-4556-9857-A0BD4803DD85}" destId="{90505DEF-DD81-4027-AD90-968EA86DBA8D}" srcOrd="2" destOrd="0" parTransId="{73AA982D-028E-46EA-B19B-A87343965981}" sibTransId="{ECF37B05-16E3-4C5F-ACA8-17528BD1EA14}"/>
    <dgm:cxn modelId="{BDAAD36A-AE6A-49E3-B142-9E2D0F8023CA}" type="presParOf" srcId="{EAD70E9B-80D5-44D9-8B1D-8E395D7B62C7}" destId="{2B812467-14E5-4ECA-82DD-B7293CB58DFB}" srcOrd="0" destOrd="0" presId="urn:microsoft.com/office/officeart/2005/8/layout/chevron1"/>
    <dgm:cxn modelId="{BC737992-8F0F-4888-BAEC-855A6546EE70}" type="presParOf" srcId="{EAD70E9B-80D5-44D9-8B1D-8E395D7B62C7}" destId="{DBF4A60D-BA0A-42E4-803B-4BC8A050DC83}" srcOrd="1" destOrd="0" presId="urn:microsoft.com/office/officeart/2005/8/layout/chevron1"/>
    <dgm:cxn modelId="{E973317D-24CA-4981-8DD8-34BA77E964B7}" type="presParOf" srcId="{EAD70E9B-80D5-44D9-8B1D-8E395D7B62C7}" destId="{F60FEC0B-519D-4A26-BAB2-344FC8959584}" srcOrd="2" destOrd="0" presId="urn:microsoft.com/office/officeart/2005/8/layout/chevron1"/>
    <dgm:cxn modelId="{01F2E530-6484-4727-BE0A-4A213E3A266C}" type="presParOf" srcId="{EAD70E9B-80D5-44D9-8B1D-8E395D7B62C7}" destId="{FB0025EC-CE8B-4F24-A48C-BF23449EC1C9}" srcOrd="3" destOrd="0" presId="urn:microsoft.com/office/officeart/2005/8/layout/chevron1"/>
    <dgm:cxn modelId="{B1D47DD6-D017-4436-84DD-A0BA34C1FCF2}" type="presParOf" srcId="{EAD70E9B-80D5-44D9-8B1D-8E395D7B62C7}" destId="{F8128E04-EBD6-4487-94CD-C942585FDA68}"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C51F4F-BA94-4E54-AEAE-6B663E3283F5}" type="doc">
      <dgm:prSet loTypeId="urn:microsoft.com/office/officeart/2005/8/layout/default" loCatId="list" qsTypeId="urn:microsoft.com/office/officeart/2005/8/quickstyle/simple2" qsCatId="simple" csTypeId="urn:microsoft.com/office/officeart/2005/8/colors/accent2_1" csCatId="accent2" phldr="1"/>
      <dgm:spPr/>
      <dgm:t>
        <a:bodyPr/>
        <a:lstStyle/>
        <a:p>
          <a:endParaRPr lang="zh-CN" altLang="en-US"/>
        </a:p>
      </dgm:t>
    </dgm:pt>
    <dgm:pt modelId="{574AF7EB-884F-454F-94EF-A6F331C60732}">
      <dgm:prSet phldrT="[文本]" custT="1"/>
      <dgm:spPr>
        <a:ln>
          <a:solidFill>
            <a:schemeClr val="tx1">
              <a:lumMod val="50000"/>
              <a:lumOff val="50000"/>
            </a:schemeClr>
          </a:solidFill>
        </a:ln>
      </dgm:spPr>
      <dgm:t>
        <a:bodyPr/>
        <a:lstStyle/>
        <a:p>
          <a:pPr>
            <a:lnSpc>
              <a:spcPts val="2400"/>
            </a:lnSpc>
          </a:pPr>
          <a:r>
            <a:rPr lang="zh-CN" altLang="en-US"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实体完整性约束</a:t>
          </a:r>
          <a:endParaRPr lang="en-US" altLang="zh-CN"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endParaRPr>
        </a:p>
        <a:p>
          <a:pPr>
            <a:lnSpc>
              <a:spcPts val="2400"/>
            </a:lnSpc>
          </a:pPr>
          <a:r>
            <a:rPr lang="en-US" altLang="zh-CN"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Entity Integrity Constraint</a:t>
          </a:r>
          <a:endParaRPr lang="zh-CN" altLang="en-US" sz="24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gm:t>
    </dgm:pt>
    <dgm:pt modelId="{B5578596-B988-4D46-8D61-06D865E7260C}" type="parTrans" cxnId="{FA56606D-3B65-43A0-92C5-B31BAE8116A3}">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A4DA793A-2807-4221-948D-0B3449E856DA}" type="sibTrans" cxnId="{FA56606D-3B65-43A0-92C5-B31BAE8116A3}">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658A37A6-F1E8-4185-99F6-46F34A93FBEE}">
      <dgm:prSet phldrT="[文本]" custT="1"/>
      <dgm:spPr>
        <a:ln>
          <a:solidFill>
            <a:schemeClr val="bg1"/>
          </a:solidFill>
        </a:ln>
      </dgm:spPr>
      <dgm:t>
        <a:bodyPr/>
        <a:lstStyle/>
        <a:p>
          <a:pPr>
            <a:lnSpc>
              <a:spcPts val="2400"/>
            </a:lnSpc>
          </a:pPr>
          <a:r>
            <a:rPr lang="zh-CN" altLang="en-US" sz="2400" dirty="0" smtClean="0">
              <a:solidFill>
                <a:schemeClr val="bg1"/>
              </a:solidFill>
              <a:latin typeface="手札体-简粗体" panose="03000700000000000000" pitchFamily="66" charset="-122"/>
              <a:ea typeface="手札体-简粗体" panose="03000700000000000000" pitchFamily="66" charset="-122"/>
            </a:rPr>
            <a:t>参照完整性约束</a:t>
          </a:r>
          <a:endParaRPr lang="en-US" altLang="zh-CN" sz="2400" dirty="0" smtClean="0">
            <a:solidFill>
              <a:schemeClr val="bg1"/>
            </a:solidFill>
            <a:latin typeface="手札体-简粗体" panose="03000700000000000000" pitchFamily="66" charset="-122"/>
            <a:ea typeface="手札体-简粗体" panose="03000700000000000000" pitchFamily="66" charset="-122"/>
          </a:endParaRPr>
        </a:p>
        <a:p>
          <a:pPr>
            <a:lnSpc>
              <a:spcPts val="2400"/>
            </a:lnSpc>
          </a:pPr>
          <a:r>
            <a:rPr lang="en-US" altLang="zh-CN" sz="2400" dirty="0" smtClean="0">
              <a:solidFill>
                <a:schemeClr val="bg1"/>
              </a:solidFill>
              <a:latin typeface="手札体-简粗体" panose="03000700000000000000" pitchFamily="66" charset="-122"/>
              <a:ea typeface="手札体-简粗体" panose="03000700000000000000" pitchFamily="66" charset="-122"/>
            </a:rPr>
            <a:t>Referential Integrity Constraint</a:t>
          </a:r>
          <a:endParaRPr lang="zh-CN" altLang="en-US" sz="2400" dirty="0">
            <a:solidFill>
              <a:schemeClr val="bg1"/>
            </a:solidFill>
            <a:latin typeface="手札体-简粗体" panose="03000700000000000000" pitchFamily="66" charset="-122"/>
            <a:ea typeface="手札体-简粗体" panose="03000700000000000000" pitchFamily="66" charset="-122"/>
          </a:endParaRPr>
        </a:p>
      </dgm:t>
    </dgm:pt>
    <dgm:pt modelId="{EEC5E3A7-BCC8-4BDB-AE8A-E9BA60C0E627}" type="parTrans" cxnId="{EB28BF35-A097-4BB8-9F74-989041A0B741}">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13622B7B-5A11-4EB1-99EF-34A04CBF9169}" type="sibTrans" cxnId="{EB28BF35-A097-4BB8-9F74-989041A0B741}">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DC1ED2BB-B659-4765-83FA-5DE84BC7D1CB}">
      <dgm:prSet phldrT="[文本]" custT="1"/>
      <dgm:spPr>
        <a:ln>
          <a:noFill/>
        </a:ln>
      </dgm:spPr>
      <dgm:t>
        <a:bodyPr/>
        <a:lstStyle/>
        <a:p>
          <a:pPr>
            <a:lnSpc>
              <a:spcPts val="2400"/>
            </a:lnSpc>
          </a:pPr>
          <a:r>
            <a:rPr lang="zh-CN" altLang="en-US" sz="2400" dirty="0" smtClean="0">
              <a:solidFill>
                <a:schemeClr val="bg1"/>
              </a:solidFill>
              <a:latin typeface="手札体-简粗体" panose="03000700000000000000" pitchFamily="66" charset="-122"/>
              <a:ea typeface="手札体-简粗体" panose="03000700000000000000" pitchFamily="66" charset="-122"/>
            </a:rPr>
            <a:t>用户定义完整性约束</a:t>
          </a:r>
          <a:endParaRPr lang="en-US" altLang="zh-CN" sz="2400" dirty="0" smtClean="0">
            <a:solidFill>
              <a:schemeClr val="bg1"/>
            </a:solidFill>
            <a:latin typeface="手札体-简粗体" panose="03000700000000000000" pitchFamily="66" charset="-122"/>
            <a:ea typeface="手札体-简粗体" panose="03000700000000000000" pitchFamily="66" charset="-122"/>
          </a:endParaRPr>
        </a:p>
        <a:p>
          <a:pPr>
            <a:lnSpc>
              <a:spcPts val="2400"/>
            </a:lnSpc>
          </a:pPr>
          <a:r>
            <a:rPr lang="en-US" altLang="zh-CN" sz="2400" dirty="0" smtClean="0">
              <a:solidFill>
                <a:schemeClr val="bg1"/>
              </a:solidFill>
              <a:latin typeface="手札体-简粗体" panose="03000700000000000000" pitchFamily="66" charset="-122"/>
              <a:ea typeface="手札体-简粗体" panose="03000700000000000000" pitchFamily="66" charset="-122"/>
            </a:rPr>
            <a:t>User-defined Integrity Constraint</a:t>
          </a:r>
          <a:endParaRPr lang="zh-CN" altLang="en-US" sz="2400" dirty="0">
            <a:solidFill>
              <a:schemeClr val="bg1"/>
            </a:solidFill>
            <a:latin typeface="手札体-简粗体" panose="03000700000000000000" pitchFamily="66" charset="-122"/>
            <a:ea typeface="手札体-简粗体" panose="03000700000000000000" pitchFamily="66" charset="-122"/>
          </a:endParaRPr>
        </a:p>
      </dgm:t>
    </dgm:pt>
    <dgm:pt modelId="{BD2F83BB-B780-4AA4-8E23-6F671D0E4337}" type="parTrans" cxnId="{71E42877-4513-4602-ADB3-6A9E3037A0A8}">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FBEBB619-9E91-42BC-9948-4B8A26CAC806}" type="sibTrans" cxnId="{71E42877-4513-4602-ADB3-6A9E3037A0A8}">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757292EB-B5BF-4E3D-A906-B6EC3216FE17}" type="pres">
      <dgm:prSet presAssocID="{8CC51F4F-BA94-4E54-AEAE-6B663E3283F5}" presName="diagram" presStyleCnt="0">
        <dgm:presLayoutVars>
          <dgm:dir/>
          <dgm:resizeHandles val="exact"/>
        </dgm:presLayoutVars>
      </dgm:prSet>
      <dgm:spPr/>
      <dgm:t>
        <a:bodyPr/>
        <a:lstStyle/>
        <a:p>
          <a:endParaRPr lang="zh-CN" altLang="en-US"/>
        </a:p>
      </dgm:t>
    </dgm:pt>
    <dgm:pt modelId="{336946BC-28A8-4C22-AF3D-120FE42C9D67}" type="pres">
      <dgm:prSet presAssocID="{574AF7EB-884F-454F-94EF-A6F331C60732}" presName="node" presStyleLbl="node1" presStyleIdx="0" presStyleCnt="3">
        <dgm:presLayoutVars>
          <dgm:bulletEnabled val="1"/>
        </dgm:presLayoutVars>
      </dgm:prSet>
      <dgm:spPr/>
      <dgm:t>
        <a:bodyPr/>
        <a:lstStyle/>
        <a:p>
          <a:endParaRPr lang="zh-CN" altLang="en-US"/>
        </a:p>
      </dgm:t>
    </dgm:pt>
    <dgm:pt modelId="{7BC66627-A6A7-41D9-91A8-DC448CBFEFF6}" type="pres">
      <dgm:prSet presAssocID="{A4DA793A-2807-4221-948D-0B3449E856DA}" presName="sibTrans" presStyleCnt="0"/>
      <dgm:spPr/>
    </dgm:pt>
    <dgm:pt modelId="{9B218A8A-53B5-4AC7-90AB-FAF47F000DA7}" type="pres">
      <dgm:prSet presAssocID="{658A37A6-F1E8-4185-99F6-46F34A93FBEE}" presName="node" presStyleLbl="node1" presStyleIdx="1" presStyleCnt="3">
        <dgm:presLayoutVars>
          <dgm:bulletEnabled val="1"/>
        </dgm:presLayoutVars>
      </dgm:prSet>
      <dgm:spPr/>
      <dgm:t>
        <a:bodyPr/>
        <a:lstStyle/>
        <a:p>
          <a:endParaRPr lang="zh-CN" altLang="en-US"/>
        </a:p>
      </dgm:t>
    </dgm:pt>
    <dgm:pt modelId="{1707BA95-35E2-4D49-9CA9-2951F6F5C8B1}" type="pres">
      <dgm:prSet presAssocID="{13622B7B-5A11-4EB1-99EF-34A04CBF9169}" presName="sibTrans" presStyleCnt="0"/>
      <dgm:spPr/>
    </dgm:pt>
    <dgm:pt modelId="{AF9650C8-2B68-4681-BCD1-08F68583944C}" type="pres">
      <dgm:prSet presAssocID="{DC1ED2BB-B659-4765-83FA-5DE84BC7D1CB}" presName="node" presStyleLbl="node1" presStyleIdx="2" presStyleCnt="3">
        <dgm:presLayoutVars>
          <dgm:bulletEnabled val="1"/>
        </dgm:presLayoutVars>
      </dgm:prSet>
      <dgm:spPr/>
      <dgm:t>
        <a:bodyPr/>
        <a:lstStyle/>
        <a:p>
          <a:endParaRPr lang="zh-CN" altLang="en-US"/>
        </a:p>
      </dgm:t>
    </dgm:pt>
  </dgm:ptLst>
  <dgm:cxnLst>
    <dgm:cxn modelId="{3BE15866-37AB-4236-8D87-5A44A8A411D5}" type="presOf" srcId="{658A37A6-F1E8-4185-99F6-46F34A93FBEE}" destId="{9B218A8A-53B5-4AC7-90AB-FAF47F000DA7}" srcOrd="0" destOrd="0" presId="urn:microsoft.com/office/officeart/2005/8/layout/default"/>
    <dgm:cxn modelId="{7D43AA9C-C696-45ED-BFA2-1D6F33594573}" type="presOf" srcId="{8CC51F4F-BA94-4E54-AEAE-6B663E3283F5}" destId="{757292EB-B5BF-4E3D-A906-B6EC3216FE17}" srcOrd="0" destOrd="0" presId="urn:microsoft.com/office/officeart/2005/8/layout/default"/>
    <dgm:cxn modelId="{EA2753FA-2BA1-4A45-9BB7-5E01BDF9B60A}" type="presOf" srcId="{574AF7EB-884F-454F-94EF-A6F331C60732}" destId="{336946BC-28A8-4C22-AF3D-120FE42C9D67}" srcOrd="0" destOrd="0" presId="urn:microsoft.com/office/officeart/2005/8/layout/default"/>
    <dgm:cxn modelId="{EB28BF35-A097-4BB8-9F74-989041A0B741}" srcId="{8CC51F4F-BA94-4E54-AEAE-6B663E3283F5}" destId="{658A37A6-F1E8-4185-99F6-46F34A93FBEE}" srcOrd="1" destOrd="0" parTransId="{EEC5E3A7-BCC8-4BDB-AE8A-E9BA60C0E627}" sibTransId="{13622B7B-5A11-4EB1-99EF-34A04CBF9169}"/>
    <dgm:cxn modelId="{71E42877-4513-4602-ADB3-6A9E3037A0A8}" srcId="{8CC51F4F-BA94-4E54-AEAE-6B663E3283F5}" destId="{DC1ED2BB-B659-4765-83FA-5DE84BC7D1CB}" srcOrd="2" destOrd="0" parTransId="{BD2F83BB-B780-4AA4-8E23-6F671D0E4337}" sibTransId="{FBEBB619-9E91-42BC-9948-4B8A26CAC806}"/>
    <dgm:cxn modelId="{4C86102C-89E7-4393-A9DC-905A42C5745E}" type="presOf" srcId="{DC1ED2BB-B659-4765-83FA-5DE84BC7D1CB}" destId="{AF9650C8-2B68-4681-BCD1-08F68583944C}" srcOrd="0" destOrd="0" presId="urn:microsoft.com/office/officeart/2005/8/layout/default"/>
    <dgm:cxn modelId="{FA56606D-3B65-43A0-92C5-B31BAE8116A3}" srcId="{8CC51F4F-BA94-4E54-AEAE-6B663E3283F5}" destId="{574AF7EB-884F-454F-94EF-A6F331C60732}" srcOrd="0" destOrd="0" parTransId="{B5578596-B988-4D46-8D61-06D865E7260C}" sibTransId="{A4DA793A-2807-4221-948D-0B3449E856DA}"/>
    <dgm:cxn modelId="{9B4767A0-87D0-476B-8D0D-72540D5192F7}" type="presParOf" srcId="{757292EB-B5BF-4E3D-A906-B6EC3216FE17}" destId="{336946BC-28A8-4C22-AF3D-120FE42C9D67}" srcOrd="0" destOrd="0" presId="urn:microsoft.com/office/officeart/2005/8/layout/default"/>
    <dgm:cxn modelId="{276FC05F-F1F4-402F-B421-45D964D380A8}" type="presParOf" srcId="{757292EB-B5BF-4E3D-A906-B6EC3216FE17}" destId="{7BC66627-A6A7-41D9-91A8-DC448CBFEFF6}" srcOrd="1" destOrd="0" presId="urn:microsoft.com/office/officeart/2005/8/layout/default"/>
    <dgm:cxn modelId="{961D237B-B2C2-417A-8A1A-AAAE03A47361}" type="presParOf" srcId="{757292EB-B5BF-4E3D-A906-B6EC3216FE17}" destId="{9B218A8A-53B5-4AC7-90AB-FAF47F000DA7}" srcOrd="2" destOrd="0" presId="urn:microsoft.com/office/officeart/2005/8/layout/default"/>
    <dgm:cxn modelId="{2EEB5471-C2CC-468E-B97E-0E8A4F149E5B}" type="presParOf" srcId="{757292EB-B5BF-4E3D-A906-B6EC3216FE17}" destId="{1707BA95-35E2-4D49-9CA9-2951F6F5C8B1}" srcOrd="3" destOrd="0" presId="urn:microsoft.com/office/officeart/2005/8/layout/default"/>
    <dgm:cxn modelId="{884D4E29-CD17-446D-9CAC-9F2CF032C730}" type="presParOf" srcId="{757292EB-B5BF-4E3D-A906-B6EC3216FE17}" destId="{AF9650C8-2B68-4681-BCD1-08F68583944C}"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C51F4F-BA94-4E54-AEAE-6B663E3283F5}" type="doc">
      <dgm:prSet loTypeId="urn:microsoft.com/office/officeart/2005/8/layout/default" loCatId="list" qsTypeId="urn:microsoft.com/office/officeart/2005/8/quickstyle/simple2" qsCatId="simple" csTypeId="urn:microsoft.com/office/officeart/2005/8/colors/accent2_1" csCatId="accent2" phldr="1"/>
      <dgm:spPr/>
      <dgm:t>
        <a:bodyPr/>
        <a:lstStyle/>
        <a:p>
          <a:endParaRPr lang="zh-CN" altLang="en-US"/>
        </a:p>
      </dgm:t>
    </dgm:pt>
    <dgm:pt modelId="{574AF7EB-884F-454F-94EF-A6F331C60732}">
      <dgm:prSet phldrT="[文本]" custT="1"/>
      <dgm:spPr>
        <a:ln>
          <a:solidFill>
            <a:schemeClr val="tx1">
              <a:lumMod val="50000"/>
              <a:lumOff val="50000"/>
            </a:schemeClr>
          </a:solidFill>
        </a:ln>
      </dgm:spPr>
      <dgm:t>
        <a:bodyPr/>
        <a:lstStyle/>
        <a:p>
          <a:pPr>
            <a:lnSpc>
              <a:spcPts val="2400"/>
            </a:lnSpc>
          </a:pPr>
          <a:r>
            <a:rPr lang="zh-CN" altLang="en-US"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实体完整性约束</a:t>
          </a:r>
          <a:endParaRPr lang="en-US" altLang="zh-CN"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endParaRPr>
        </a:p>
        <a:p>
          <a:pPr>
            <a:lnSpc>
              <a:spcPts val="2400"/>
            </a:lnSpc>
          </a:pPr>
          <a:r>
            <a:rPr lang="en-US" altLang="zh-CN"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Entity Integrity Constraint</a:t>
          </a:r>
          <a:endParaRPr lang="zh-CN" altLang="en-US" sz="24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gm:t>
    </dgm:pt>
    <dgm:pt modelId="{B5578596-B988-4D46-8D61-06D865E7260C}" type="parTrans" cxnId="{FA56606D-3B65-43A0-92C5-B31BAE8116A3}">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A4DA793A-2807-4221-948D-0B3449E856DA}" type="sibTrans" cxnId="{FA56606D-3B65-43A0-92C5-B31BAE8116A3}">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658A37A6-F1E8-4185-99F6-46F34A93FBEE}">
      <dgm:prSet phldrT="[文本]" custT="1"/>
      <dgm:spPr/>
      <dgm:t>
        <a:bodyPr/>
        <a:lstStyle/>
        <a:p>
          <a:pPr>
            <a:lnSpc>
              <a:spcPts val="2400"/>
            </a:lnSpc>
          </a:pPr>
          <a:r>
            <a:rPr lang="zh-CN" altLang="en-US" sz="2400" dirty="0" smtClean="0">
              <a:latin typeface="手札体-简粗体" panose="03000700000000000000" pitchFamily="66" charset="-122"/>
              <a:ea typeface="手札体-简粗体" panose="03000700000000000000" pitchFamily="66" charset="-122"/>
            </a:rPr>
            <a:t>参照完整性约束</a:t>
          </a:r>
          <a:endParaRPr lang="en-US" altLang="zh-CN" sz="2400" dirty="0" smtClean="0">
            <a:latin typeface="手札体-简粗体" panose="03000700000000000000" pitchFamily="66" charset="-122"/>
            <a:ea typeface="手札体-简粗体" panose="03000700000000000000" pitchFamily="66" charset="-122"/>
          </a:endParaRPr>
        </a:p>
        <a:p>
          <a:pPr>
            <a:lnSpc>
              <a:spcPts val="2400"/>
            </a:lnSpc>
          </a:pPr>
          <a:r>
            <a:rPr lang="en-US" altLang="zh-CN" sz="2400" dirty="0" smtClean="0">
              <a:latin typeface="手札体-简粗体" panose="03000700000000000000" pitchFamily="66" charset="-122"/>
              <a:ea typeface="手札体-简粗体" panose="03000700000000000000" pitchFamily="66" charset="-122"/>
            </a:rPr>
            <a:t>Referential Integrity Constraint</a:t>
          </a:r>
          <a:endParaRPr lang="zh-CN" altLang="en-US" sz="2400" dirty="0">
            <a:latin typeface="手札体-简粗体" panose="03000700000000000000" pitchFamily="66" charset="-122"/>
            <a:ea typeface="手札体-简粗体" panose="03000700000000000000" pitchFamily="66" charset="-122"/>
          </a:endParaRPr>
        </a:p>
      </dgm:t>
    </dgm:pt>
    <dgm:pt modelId="{EEC5E3A7-BCC8-4BDB-AE8A-E9BA60C0E627}" type="parTrans" cxnId="{EB28BF35-A097-4BB8-9F74-989041A0B741}">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13622B7B-5A11-4EB1-99EF-34A04CBF9169}" type="sibTrans" cxnId="{EB28BF35-A097-4BB8-9F74-989041A0B741}">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DC1ED2BB-B659-4765-83FA-5DE84BC7D1CB}">
      <dgm:prSet phldrT="[文本]" custT="1"/>
      <dgm:spPr>
        <a:ln>
          <a:noFill/>
        </a:ln>
      </dgm:spPr>
      <dgm:t>
        <a:bodyPr/>
        <a:lstStyle/>
        <a:p>
          <a:pPr>
            <a:lnSpc>
              <a:spcPts val="2400"/>
            </a:lnSpc>
          </a:pPr>
          <a:r>
            <a:rPr lang="zh-CN" altLang="en-US" sz="2400" dirty="0" smtClean="0">
              <a:solidFill>
                <a:schemeClr val="bg1"/>
              </a:solidFill>
              <a:latin typeface="手札体-简粗体" panose="03000700000000000000" pitchFamily="66" charset="-122"/>
              <a:ea typeface="手札体-简粗体" panose="03000700000000000000" pitchFamily="66" charset="-122"/>
            </a:rPr>
            <a:t>用户定义完整性约束</a:t>
          </a:r>
          <a:endParaRPr lang="en-US" altLang="zh-CN" sz="2400" dirty="0" smtClean="0">
            <a:solidFill>
              <a:schemeClr val="bg1"/>
            </a:solidFill>
            <a:latin typeface="手札体-简粗体" panose="03000700000000000000" pitchFamily="66" charset="-122"/>
            <a:ea typeface="手札体-简粗体" panose="03000700000000000000" pitchFamily="66" charset="-122"/>
          </a:endParaRPr>
        </a:p>
        <a:p>
          <a:pPr>
            <a:lnSpc>
              <a:spcPts val="2400"/>
            </a:lnSpc>
          </a:pPr>
          <a:r>
            <a:rPr lang="en-US" altLang="zh-CN" sz="2400" dirty="0" smtClean="0">
              <a:solidFill>
                <a:schemeClr val="bg1"/>
              </a:solidFill>
              <a:latin typeface="手札体-简粗体" panose="03000700000000000000" pitchFamily="66" charset="-122"/>
              <a:ea typeface="手札体-简粗体" panose="03000700000000000000" pitchFamily="66" charset="-122"/>
            </a:rPr>
            <a:t>User-defined Integrity Constraint</a:t>
          </a:r>
          <a:endParaRPr lang="zh-CN" altLang="en-US" sz="2400" dirty="0">
            <a:solidFill>
              <a:schemeClr val="bg1"/>
            </a:solidFill>
            <a:latin typeface="手札体-简粗体" panose="03000700000000000000" pitchFamily="66" charset="-122"/>
            <a:ea typeface="手札体-简粗体" panose="03000700000000000000" pitchFamily="66" charset="-122"/>
          </a:endParaRPr>
        </a:p>
      </dgm:t>
    </dgm:pt>
    <dgm:pt modelId="{BD2F83BB-B780-4AA4-8E23-6F671D0E4337}" type="parTrans" cxnId="{71E42877-4513-4602-ADB3-6A9E3037A0A8}">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FBEBB619-9E91-42BC-9948-4B8A26CAC806}" type="sibTrans" cxnId="{71E42877-4513-4602-ADB3-6A9E3037A0A8}">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757292EB-B5BF-4E3D-A906-B6EC3216FE17}" type="pres">
      <dgm:prSet presAssocID="{8CC51F4F-BA94-4E54-AEAE-6B663E3283F5}" presName="diagram" presStyleCnt="0">
        <dgm:presLayoutVars>
          <dgm:dir/>
          <dgm:resizeHandles val="exact"/>
        </dgm:presLayoutVars>
      </dgm:prSet>
      <dgm:spPr/>
      <dgm:t>
        <a:bodyPr/>
        <a:lstStyle/>
        <a:p>
          <a:endParaRPr lang="zh-CN" altLang="en-US"/>
        </a:p>
      </dgm:t>
    </dgm:pt>
    <dgm:pt modelId="{336946BC-28A8-4C22-AF3D-120FE42C9D67}" type="pres">
      <dgm:prSet presAssocID="{574AF7EB-884F-454F-94EF-A6F331C60732}" presName="node" presStyleLbl="node1" presStyleIdx="0" presStyleCnt="3">
        <dgm:presLayoutVars>
          <dgm:bulletEnabled val="1"/>
        </dgm:presLayoutVars>
      </dgm:prSet>
      <dgm:spPr/>
      <dgm:t>
        <a:bodyPr/>
        <a:lstStyle/>
        <a:p>
          <a:endParaRPr lang="zh-CN" altLang="en-US"/>
        </a:p>
      </dgm:t>
    </dgm:pt>
    <dgm:pt modelId="{7BC66627-A6A7-41D9-91A8-DC448CBFEFF6}" type="pres">
      <dgm:prSet presAssocID="{A4DA793A-2807-4221-948D-0B3449E856DA}" presName="sibTrans" presStyleCnt="0"/>
      <dgm:spPr/>
    </dgm:pt>
    <dgm:pt modelId="{9B218A8A-53B5-4AC7-90AB-FAF47F000DA7}" type="pres">
      <dgm:prSet presAssocID="{658A37A6-F1E8-4185-99F6-46F34A93FBEE}" presName="node" presStyleLbl="node1" presStyleIdx="1" presStyleCnt="3">
        <dgm:presLayoutVars>
          <dgm:bulletEnabled val="1"/>
        </dgm:presLayoutVars>
      </dgm:prSet>
      <dgm:spPr/>
      <dgm:t>
        <a:bodyPr/>
        <a:lstStyle/>
        <a:p>
          <a:endParaRPr lang="zh-CN" altLang="en-US"/>
        </a:p>
      </dgm:t>
    </dgm:pt>
    <dgm:pt modelId="{1707BA95-35E2-4D49-9CA9-2951F6F5C8B1}" type="pres">
      <dgm:prSet presAssocID="{13622B7B-5A11-4EB1-99EF-34A04CBF9169}" presName="sibTrans" presStyleCnt="0"/>
      <dgm:spPr/>
    </dgm:pt>
    <dgm:pt modelId="{AF9650C8-2B68-4681-BCD1-08F68583944C}" type="pres">
      <dgm:prSet presAssocID="{DC1ED2BB-B659-4765-83FA-5DE84BC7D1CB}" presName="node" presStyleLbl="node1" presStyleIdx="2" presStyleCnt="3">
        <dgm:presLayoutVars>
          <dgm:bulletEnabled val="1"/>
        </dgm:presLayoutVars>
      </dgm:prSet>
      <dgm:spPr/>
      <dgm:t>
        <a:bodyPr/>
        <a:lstStyle/>
        <a:p>
          <a:endParaRPr lang="zh-CN" altLang="en-US"/>
        </a:p>
      </dgm:t>
    </dgm:pt>
  </dgm:ptLst>
  <dgm:cxnLst>
    <dgm:cxn modelId="{EB28BF35-A097-4BB8-9F74-989041A0B741}" srcId="{8CC51F4F-BA94-4E54-AEAE-6B663E3283F5}" destId="{658A37A6-F1E8-4185-99F6-46F34A93FBEE}" srcOrd="1" destOrd="0" parTransId="{EEC5E3A7-BCC8-4BDB-AE8A-E9BA60C0E627}" sibTransId="{13622B7B-5A11-4EB1-99EF-34A04CBF9169}"/>
    <dgm:cxn modelId="{EB13EABA-5CC7-4B5E-8878-192E387CCDAF}" type="presOf" srcId="{574AF7EB-884F-454F-94EF-A6F331C60732}" destId="{336946BC-28A8-4C22-AF3D-120FE42C9D67}" srcOrd="0" destOrd="0" presId="urn:microsoft.com/office/officeart/2005/8/layout/default"/>
    <dgm:cxn modelId="{798CC3E9-28FE-4980-8B0B-C8CB80E368FA}" type="presOf" srcId="{DC1ED2BB-B659-4765-83FA-5DE84BC7D1CB}" destId="{AF9650C8-2B68-4681-BCD1-08F68583944C}" srcOrd="0" destOrd="0" presId="urn:microsoft.com/office/officeart/2005/8/layout/default"/>
    <dgm:cxn modelId="{3524A734-5F15-4A62-A9FA-D13F6322C6CE}" type="presOf" srcId="{8CC51F4F-BA94-4E54-AEAE-6B663E3283F5}" destId="{757292EB-B5BF-4E3D-A906-B6EC3216FE17}" srcOrd="0" destOrd="0" presId="urn:microsoft.com/office/officeart/2005/8/layout/default"/>
    <dgm:cxn modelId="{71E42877-4513-4602-ADB3-6A9E3037A0A8}" srcId="{8CC51F4F-BA94-4E54-AEAE-6B663E3283F5}" destId="{DC1ED2BB-B659-4765-83FA-5DE84BC7D1CB}" srcOrd="2" destOrd="0" parTransId="{BD2F83BB-B780-4AA4-8E23-6F671D0E4337}" sibTransId="{FBEBB619-9E91-42BC-9948-4B8A26CAC806}"/>
    <dgm:cxn modelId="{737B285E-DD32-45A9-9D72-C00EEE42D9F2}" type="presOf" srcId="{658A37A6-F1E8-4185-99F6-46F34A93FBEE}" destId="{9B218A8A-53B5-4AC7-90AB-FAF47F000DA7}" srcOrd="0" destOrd="0" presId="urn:microsoft.com/office/officeart/2005/8/layout/default"/>
    <dgm:cxn modelId="{FA56606D-3B65-43A0-92C5-B31BAE8116A3}" srcId="{8CC51F4F-BA94-4E54-AEAE-6B663E3283F5}" destId="{574AF7EB-884F-454F-94EF-A6F331C60732}" srcOrd="0" destOrd="0" parTransId="{B5578596-B988-4D46-8D61-06D865E7260C}" sibTransId="{A4DA793A-2807-4221-948D-0B3449E856DA}"/>
    <dgm:cxn modelId="{94F5342D-20B6-45EB-9F22-011B428F3E2A}" type="presParOf" srcId="{757292EB-B5BF-4E3D-A906-B6EC3216FE17}" destId="{336946BC-28A8-4C22-AF3D-120FE42C9D67}" srcOrd="0" destOrd="0" presId="urn:microsoft.com/office/officeart/2005/8/layout/default"/>
    <dgm:cxn modelId="{C2F77534-E481-4F43-8820-CBE2245A56D7}" type="presParOf" srcId="{757292EB-B5BF-4E3D-A906-B6EC3216FE17}" destId="{7BC66627-A6A7-41D9-91A8-DC448CBFEFF6}" srcOrd="1" destOrd="0" presId="urn:microsoft.com/office/officeart/2005/8/layout/default"/>
    <dgm:cxn modelId="{F640C834-3D56-440F-AC0C-41DFFECF8313}" type="presParOf" srcId="{757292EB-B5BF-4E3D-A906-B6EC3216FE17}" destId="{9B218A8A-53B5-4AC7-90AB-FAF47F000DA7}" srcOrd="2" destOrd="0" presId="urn:microsoft.com/office/officeart/2005/8/layout/default"/>
    <dgm:cxn modelId="{6F892B8E-45DC-4352-92D3-FE3949DAA34F}" type="presParOf" srcId="{757292EB-B5BF-4E3D-A906-B6EC3216FE17}" destId="{1707BA95-35E2-4D49-9CA9-2951F6F5C8B1}" srcOrd="3" destOrd="0" presId="urn:microsoft.com/office/officeart/2005/8/layout/default"/>
    <dgm:cxn modelId="{05A48928-69BD-4CC1-B478-D93029EFFA46}" type="presParOf" srcId="{757292EB-B5BF-4E3D-A906-B6EC3216FE17}" destId="{AF9650C8-2B68-4681-BCD1-08F68583944C}"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C51F4F-BA94-4E54-AEAE-6B663E3283F5}" type="doc">
      <dgm:prSet loTypeId="urn:microsoft.com/office/officeart/2005/8/layout/default" loCatId="list" qsTypeId="urn:microsoft.com/office/officeart/2005/8/quickstyle/simple2" qsCatId="simple" csTypeId="urn:microsoft.com/office/officeart/2005/8/colors/accent2_1" csCatId="accent2" phldr="1"/>
      <dgm:spPr/>
      <dgm:t>
        <a:bodyPr/>
        <a:lstStyle/>
        <a:p>
          <a:endParaRPr lang="zh-CN" altLang="en-US"/>
        </a:p>
      </dgm:t>
    </dgm:pt>
    <dgm:pt modelId="{574AF7EB-884F-454F-94EF-A6F331C60732}">
      <dgm:prSet phldrT="[文本]" custT="1"/>
      <dgm:spPr>
        <a:ln>
          <a:solidFill>
            <a:schemeClr val="tx1">
              <a:lumMod val="50000"/>
              <a:lumOff val="50000"/>
            </a:schemeClr>
          </a:solidFill>
        </a:ln>
      </dgm:spPr>
      <dgm:t>
        <a:bodyPr/>
        <a:lstStyle/>
        <a:p>
          <a:pPr>
            <a:lnSpc>
              <a:spcPts val="2400"/>
            </a:lnSpc>
          </a:pPr>
          <a:r>
            <a:rPr lang="zh-CN" altLang="en-US"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实体完整性约束</a:t>
          </a:r>
          <a:endParaRPr lang="en-US" altLang="zh-CN"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endParaRPr>
        </a:p>
        <a:p>
          <a:pPr>
            <a:lnSpc>
              <a:spcPts val="2400"/>
            </a:lnSpc>
          </a:pPr>
          <a:r>
            <a:rPr lang="en-US" altLang="zh-CN"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Entity Integrity Constraint</a:t>
          </a:r>
          <a:endParaRPr lang="zh-CN" altLang="en-US" sz="24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gm:t>
    </dgm:pt>
    <dgm:pt modelId="{B5578596-B988-4D46-8D61-06D865E7260C}" type="parTrans" cxnId="{FA56606D-3B65-43A0-92C5-B31BAE8116A3}">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A4DA793A-2807-4221-948D-0B3449E856DA}" type="sibTrans" cxnId="{FA56606D-3B65-43A0-92C5-B31BAE8116A3}">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658A37A6-F1E8-4185-99F6-46F34A93FBEE}">
      <dgm:prSet phldrT="[文本]" custT="1"/>
      <dgm:spPr/>
      <dgm:t>
        <a:bodyPr/>
        <a:lstStyle/>
        <a:p>
          <a:pPr>
            <a:lnSpc>
              <a:spcPts val="2400"/>
            </a:lnSpc>
          </a:pPr>
          <a:r>
            <a:rPr lang="zh-CN" altLang="en-US" sz="2400" dirty="0" smtClean="0">
              <a:latin typeface="手札体-简粗体" panose="03000700000000000000" pitchFamily="66" charset="-122"/>
              <a:ea typeface="手札体-简粗体" panose="03000700000000000000" pitchFamily="66" charset="-122"/>
            </a:rPr>
            <a:t>参照完整性约束</a:t>
          </a:r>
          <a:endParaRPr lang="en-US" altLang="zh-CN" sz="2400" dirty="0" smtClean="0">
            <a:latin typeface="手札体-简粗体" panose="03000700000000000000" pitchFamily="66" charset="-122"/>
            <a:ea typeface="手札体-简粗体" panose="03000700000000000000" pitchFamily="66" charset="-122"/>
          </a:endParaRPr>
        </a:p>
        <a:p>
          <a:pPr>
            <a:lnSpc>
              <a:spcPts val="2400"/>
            </a:lnSpc>
          </a:pPr>
          <a:r>
            <a:rPr lang="en-US" altLang="zh-CN" sz="2400" dirty="0" smtClean="0">
              <a:latin typeface="手札体-简粗体" panose="03000700000000000000" pitchFamily="66" charset="-122"/>
              <a:ea typeface="手札体-简粗体" panose="03000700000000000000" pitchFamily="66" charset="-122"/>
            </a:rPr>
            <a:t>Referential Integrity Constraint</a:t>
          </a:r>
          <a:endParaRPr lang="zh-CN" altLang="en-US" sz="2400" dirty="0">
            <a:latin typeface="手札体-简粗体" panose="03000700000000000000" pitchFamily="66" charset="-122"/>
            <a:ea typeface="手札体-简粗体" panose="03000700000000000000" pitchFamily="66" charset="-122"/>
          </a:endParaRPr>
        </a:p>
      </dgm:t>
    </dgm:pt>
    <dgm:pt modelId="{EEC5E3A7-BCC8-4BDB-AE8A-E9BA60C0E627}" type="parTrans" cxnId="{EB28BF35-A097-4BB8-9F74-989041A0B741}">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13622B7B-5A11-4EB1-99EF-34A04CBF9169}" type="sibTrans" cxnId="{EB28BF35-A097-4BB8-9F74-989041A0B741}">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DC1ED2BB-B659-4765-83FA-5DE84BC7D1CB}">
      <dgm:prSet phldrT="[文本]" custT="1"/>
      <dgm:spPr>
        <a:ln>
          <a:noFill/>
        </a:ln>
      </dgm:spPr>
      <dgm:t>
        <a:bodyPr/>
        <a:lstStyle/>
        <a:p>
          <a:pPr>
            <a:lnSpc>
              <a:spcPts val="2400"/>
            </a:lnSpc>
          </a:pPr>
          <a:r>
            <a:rPr lang="zh-CN" altLang="en-US" sz="2400" dirty="0" smtClean="0">
              <a:solidFill>
                <a:schemeClr val="bg1"/>
              </a:solidFill>
              <a:latin typeface="手札体-简粗体" panose="03000700000000000000" pitchFamily="66" charset="-122"/>
              <a:ea typeface="手札体-简粗体" panose="03000700000000000000" pitchFamily="66" charset="-122"/>
            </a:rPr>
            <a:t>用户定义完整性约束</a:t>
          </a:r>
          <a:endParaRPr lang="en-US" altLang="zh-CN" sz="2400" dirty="0" smtClean="0">
            <a:solidFill>
              <a:schemeClr val="bg1"/>
            </a:solidFill>
            <a:latin typeface="手札体-简粗体" panose="03000700000000000000" pitchFamily="66" charset="-122"/>
            <a:ea typeface="手札体-简粗体" panose="03000700000000000000" pitchFamily="66" charset="-122"/>
          </a:endParaRPr>
        </a:p>
        <a:p>
          <a:pPr>
            <a:lnSpc>
              <a:spcPts val="2400"/>
            </a:lnSpc>
          </a:pPr>
          <a:r>
            <a:rPr lang="en-US" altLang="zh-CN" sz="2400" dirty="0" smtClean="0">
              <a:solidFill>
                <a:schemeClr val="bg1"/>
              </a:solidFill>
              <a:latin typeface="手札体-简粗体" panose="03000700000000000000" pitchFamily="66" charset="-122"/>
              <a:ea typeface="手札体-简粗体" panose="03000700000000000000" pitchFamily="66" charset="-122"/>
            </a:rPr>
            <a:t>User-defined Integrity Constraint</a:t>
          </a:r>
          <a:endParaRPr lang="zh-CN" altLang="en-US" sz="2400" dirty="0">
            <a:solidFill>
              <a:schemeClr val="bg1"/>
            </a:solidFill>
            <a:latin typeface="手札体-简粗体" panose="03000700000000000000" pitchFamily="66" charset="-122"/>
            <a:ea typeface="手札体-简粗体" panose="03000700000000000000" pitchFamily="66" charset="-122"/>
          </a:endParaRPr>
        </a:p>
      </dgm:t>
    </dgm:pt>
    <dgm:pt modelId="{BD2F83BB-B780-4AA4-8E23-6F671D0E4337}" type="parTrans" cxnId="{71E42877-4513-4602-ADB3-6A9E3037A0A8}">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FBEBB619-9E91-42BC-9948-4B8A26CAC806}" type="sibTrans" cxnId="{71E42877-4513-4602-ADB3-6A9E3037A0A8}">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757292EB-B5BF-4E3D-A906-B6EC3216FE17}" type="pres">
      <dgm:prSet presAssocID="{8CC51F4F-BA94-4E54-AEAE-6B663E3283F5}" presName="diagram" presStyleCnt="0">
        <dgm:presLayoutVars>
          <dgm:dir/>
          <dgm:resizeHandles val="exact"/>
        </dgm:presLayoutVars>
      </dgm:prSet>
      <dgm:spPr/>
      <dgm:t>
        <a:bodyPr/>
        <a:lstStyle/>
        <a:p>
          <a:endParaRPr lang="zh-CN" altLang="en-US"/>
        </a:p>
      </dgm:t>
    </dgm:pt>
    <dgm:pt modelId="{336946BC-28A8-4C22-AF3D-120FE42C9D67}" type="pres">
      <dgm:prSet presAssocID="{574AF7EB-884F-454F-94EF-A6F331C60732}" presName="node" presStyleLbl="node1" presStyleIdx="0" presStyleCnt="3">
        <dgm:presLayoutVars>
          <dgm:bulletEnabled val="1"/>
        </dgm:presLayoutVars>
      </dgm:prSet>
      <dgm:spPr/>
      <dgm:t>
        <a:bodyPr/>
        <a:lstStyle/>
        <a:p>
          <a:endParaRPr lang="zh-CN" altLang="en-US"/>
        </a:p>
      </dgm:t>
    </dgm:pt>
    <dgm:pt modelId="{7BC66627-A6A7-41D9-91A8-DC448CBFEFF6}" type="pres">
      <dgm:prSet presAssocID="{A4DA793A-2807-4221-948D-0B3449E856DA}" presName="sibTrans" presStyleCnt="0"/>
      <dgm:spPr/>
    </dgm:pt>
    <dgm:pt modelId="{9B218A8A-53B5-4AC7-90AB-FAF47F000DA7}" type="pres">
      <dgm:prSet presAssocID="{658A37A6-F1E8-4185-99F6-46F34A93FBEE}" presName="node" presStyleLbl="node1" presStyleIdx="1" presStyleCnt="3">
        <dgm:presLayoutVars>
          <dgm:bulletEnabled val="1"/>
        </dgm:presLayoutVars>
      </dgm:prSet>
      <dgm:spPr/>
      <dgm:t>
        <a:bodyPr/>
        <a:lstStyle/>
        <a:p>
          <a:endParaRPr lang="zh-CN" altLang="en-US"/>
        </a:p>
      </dgm:t>
    </dgm:pt>
    <dgm:pt modelId="{1707BA95-35E2-4D49-9CA9-2951F6F5C8B1}" type="pres">
      <dgm:prSet presAssocID="{13622B7B-5A11-4EB1-99EF-34A04CBF9169}" presName="sibTrans" presStyleCnt="0"/>
      <dgm:spPr/>
    </dgm:pt>
    <dgm:pt modelId="{AF9650C8-2B68-4681-BCD1-08F68583944C}" type="pres">
      <dgm:prSet presAssocID="{DC1ED2BB-B659-4765-83FA-5DE84BC7D1CB}" presName="node" presStyleLbl="node1" presStyleIdx="2" presStyleCnt="3">
        <dgm:presLayoutVars>
          <dgm:bulletEnabled val="1"/>
        </dgm:presLayoutVars>
      </dgm:prSet>
      <dgm:spPr/>
      <dgm:t>
        <a:bodyPr/>
        <a:lstStyle/>
        <a:p>
          <a:endParaRPr lang="zh-CN" altLang="en-US"/>
        </a:p>
      </dgm:t>
    </dgm:pt>
  </dgm:ptLst>
  <dgm:cxnLst>
    <dgm:cxn modelId="{796EEF90-BE50-4A55-A283-B92C78BC320D}" type="presOf" srcId="{574AF7EB-884F-454F-94EF-A6F331C60732}" destId="{336946BC-28A8-4C22-AF3D-120FE42C9D67}" srcOrd="0" destOrd="0" presId="urn:microsoft.com/office/officeart/2005/8/layout/default"/>
    <dgm:cxn modelId="{CA489581-F5DC-4AF4-9FD1-19B4C1E19E23}" type="presOf" srcId="{658A37A6-F1E8-4185-99F6-46F34A93FBEE}" destId="{9B218A8A-53B5-4AC7-90AB-FAF47F000DA7}" srcOrd="0" destOrd="0" presId="urn:microsoft.com/office/officeart/2005/8/layout/default"/>
    <dgm:cxn modelId="{C01F37DD-EA8B-4206-BAF1-4FA2605BB38C}" type="presOf" srcId="{DC1ED2BB-B659-4765-83FA-5DE84BC7D1CB}" destId="{AF9650C8-2B68-4681-BCD1-08F68583944C}" srcOrd="0" destOrd="0" presId="urn:microsoft.com/office/officeart/2005/8/layout/default"/>
    <dgm:cxn modelId="{EB28BF35-A097-4BB8-9F74-989041A0B741}" srcId="{8CC51F4F-BA94-4E54-AEAE-6B663E3283F5}" destId="{658A37A6-F1E8-4185-99F6-46F34A93FBEE}" srcOrd="1" destOrd="0" parTransId="{EEC5E3A7-BCC8-4BDB-AE8A-E9BA60C0E627}" sibTransId="{13622B7B-5A11-4EB1-99EF-34A04CBF9169}"/>
    <dgm:cxn modelId="{F9BB23FB-DDA3-41F8-AACC-1CE179E90C6A}" type="presOf" srcId="{8CC51F4F-BA94-4E54-AEAE-6B663E3283F5}" destId="{757292EB-B5BF-4E3D-A906-B6EC3216FE17}" srcOrd="0" destOrd="0" presId="urn:microsoft.com/office/officeart/2005/8/layout/default"/>
    <dgm:cxn modelId="{71E42877-4513-4602-ADB3-6A9E3037A0A8}" srcId="{8CC51F4F-BA94-4E54-AEAE-6B663E3283F5}" destId="{DC1ED2BB-B659-4765-83FA-5DE84BC7D1CB}" srcOrd="2" destOrd="0" parTransId="{BD2F83BB-B780-4AA4-8E23-6F671D0E4337}" sibTransId="{FBEBB619-9E91-42BC-9948-4B8A26CAC806}"/>
    <dgm:cxn modelId="{FA56606D-3B65-43A0-92C5-B31BAE8116A3}" srcId="{8CC51F4F-BA94-4E54-AEAE-6B663E3283F5}" destId="{574AF7EB-884F-454F-94EF-A6F331C60732}" srcOrd="0" destOrd="0" parTransId="{B5578596-B988-4D46-8D61-06D865E7260C}" sibTransId="{A4DA793A-2807-4221-948D-0B3449E856DA}"/>
    <dgm:cxn modelId="{B085CE07-7778-4B79-9173-A95F5077E51F}" type="presParOf" srcId="{757292EB-B5BF-4E3D-A906-B6EC3216FE17}" destId="{336946BC-28A8-4C22-AF3D-120FE42C9D67}" srcOrd="0" destOrd="0" presId="urn:microsoft.com/office/officeart/2005/8/layout/default"/>
    <dgm:cxn modelId="{791B392C-8533-4BDC-8E27-9E6AB760CD39}" type="presParOf" srcId="{757292EB-B5BF-4E3D-A906-B6EC3216FE17}" destId="{7BC66627-A6A7-41D9-91A8-DC448CBFEFF6}" srcOrd="1" destOrd="0" presId="urn:microsoft.com/office/officeart/2005/8/layout/default"/>
    <dgm:cxn modelId="{8B0C7E54-00BE-44EC-8235-B9BDA500CD24}" type="presParOf" srcId="{757292EB-B5BF-4E3D-A906-B6EC3216FE17}" destId="{9B218A8A-53B5-4AC7-90AB-FAF47F000DA7}" srcOrd="2" destOrd="0" presId="urn:microsoft.com/office/officeart/2005/8/layout/default"/>
    <dgm:cxn modelId="{22B7B058-F92C-4103-B698-94A3FA54FB1F}" type="presParOf" srcId="{757292EB-B5BF-4E3D-A906-B6EC3216FE17}" destId="{1707BA95-35E2-4D49-9CA9-2951F6F5C8B1}" srcOrd="3" destOrd="0" presId="urn:microsoft.com/office/officeart/2005/8/layout/default"/>
    <dgm:cxn modelId="{BD353247-EB47-4B21-B36A-83C5343C1FB7}" type="presParOf" srcId="{757292EB-B5BF-4E3D-A906-B6EC3216FE17}" destId="{AF9650C8-2B68-4681-BCD1-08F68583944C}"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C51F4F-BA94-4E54-AEAE-6B663E3283F5}" type="doc">
      <dgm:prSet loTypeId="urn:microsoft.com/office/officeart/2005/8/layout/default" loCatId="list" qsTypeId="urn:microsoft.com/office/officeart/2005/8/quickstyle/simple2" qsCatId="simple" csTypeId="urn:microsoft.com/office/officeart/2005/8/colors/accent2_1" csCatId="accent2" phldr="1"/>
      <dgm:spPr/>
      <dgm:t>
        <a:bodyPr/>
        <a:lstStyle/>
        <a:p>
          <a:endParaRPr lang="zh-CN" altLang="en-US"/>
        </a:p>
      </dgm:t>
    </dgm:pt>
    <dgm:pt modelId="{574AF7EB-884F-454F-94EF-A6F331C60732}">
      <dgm:prSet phldrT="[文本]" custT="1"/>
      <dgm:spPr>
        <a:ln>
          <a:solidFill>
            <a:schemeClr val="tx1">
              <a:lumMod val="50000"/>
              <a:lumOff val="50000"/>
            </a:schemeClr>
          </a:solidFill>
        </a:ln>
      </dgm:spPr>
      <dgm:t>
        <a:bodyPr/>
        <a:lstStyle/>
        <a:p>
          <a:pPr>
            <a:lnSpc>
              <a:spcPts val="2400"/>
            </a:lnSpc>
          </a:pPr>
          <a:r>
            <a:rPr lang="zh-CN" altLang="en-US"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实体完整性约束</a:t>
          </a:r>
          <a:endParaRPr lang="en-US" altLang="zh-CN"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endParaRPr>
        </a:p>
        <a:p>
          <a:pPr>
            <a:lnSpc>
              <a:spcPts val="2400"/>
            </a:lnSpc>
          </a:pPr>
          <a:r>
            <a:rPr lang="en-US" altLang="zh-CN"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Entity Integrity Constraint</a:t>
          </a:r>
          <a:endParaRPr lang="zh-CN" altLang="en-US" sz="24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gm:t>
    </dgm:pt>
    <dgm:pt modelId="{B5578596-B988-4D46-8D61-06D865E7260C}" type="parTrans" cxnId="{FA56606D-3B65-43A0-92C5-B31BAE8116A3}">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A4DA793A-2807-4221-948D-0B3449E856DA}" type="sibTrans" cxnId="{FA56606D-3B65-43A0-92C5-B31BAE8116A3}">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658A37A6-F1E8-4185-99F6-46F34A93FBEE}">
      <dgm:prSet phldrT="[文本]" custT="1"/>
      <dgm:spPr/>
      <dgm:t>
        <a:bodyPr/>
        <a:lstStyle/>
        <a:p>
          <a:pPr>
            <a:lnSpc>
              <a:spcPts val="2400"/>
            </a:lnSpc>
          </a:pPr>
          <a:r>
            <a:rPr lang="zh-CN" altLang="en-US" sz="2400" dirty="0" smtClean="0">
              <a:latin typeface="手札体-简粗体" panose="03000700000000000000" pitchFamily="66" charset="-122"/>
              <a:ea typeface="手札体-简粗体" panose="03000700000000000000" pitchFamily="66" charset="-122"/>
            </a:rPr>
            <a:t>参照完整性约束</a:t>
          </a:r>
          <a:endParaRPr lang="en-US" altLang="zh-CN" sz="2400" dirty="0" smtClean="0">
            <a:latin typeface="手札体-简粗体" panose="03000700000000000000" pitchFamily="66" charset="-122"/>
            <a:ea typeface="手札体-简粗体" panose="03000700000000000000" pitchFamily="66" charset="-122"/>
          </a:endParaRPr>
        </a:p>
        <a:p>
          <a:pPr>
            <a:lnSpc>
              <a:spcPts val="2400"/>
            </a:lnSpc>
          </a:pPr>
          <a:r>
            <a:rPr lang="en-US" altLang="zh-CN" sz="2400" dirty="0" smtClean="0">
              <a:latin typeface="手札体-简粗体" panose="03000700000000000000" pitchFamily="66" charset="-122"/>
              <a:ea typeface="手札体-简粗体" panose="03000700000000000000" pitchFamily="66" charset="-122"/>
            </a:rPr>
            <a:t>Referential Integrity Constraint</a:t>
          </a:r>
          <a:endParaRPr lang="zh-CN" altLang="en-US" sz="2400" dirty="0">
            <a:latin typeface="手札体-简粗体" panose="03000700000000000000" pitchFamily="66" charset="-122"/>
            <a:ea typeface="手札体-简粗体" panose="03000700000000000000" pitchFamily="66" charset="-122"/>
          </a:endParaRPr>
        </a:p>
      </dgm:t>
    </dgm:pt>
    <dgm:pt modelId="{EEC5E3A7-BCC8-4BDB-AE8A-E9BA60C0E627}" type="parTrans" cxnId="{EB28BF35-A097-4BB8-9F74-989041A0B741}">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13622B7B-5A11-4EB1-99EF-34A04CBF9169}" type="sibTrans" cxnId="{EB28BF35-A097-4BB8-9F74-989041A0B741}">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DC1ED2BB-B659-4765-83FA-5DE84BC7D1CB}">
      <dgm:prSet phldrT="[文本]" custT="1"/>
      <dgm:spPr>
        <a:ln>
          <a:noFill/>
        </a:ln>
      </dgm:spPr>
      <dgm:t>
        <a:bodyPr/>
        <a:lstStyle/>
        <a:p>
          <a:pPr>
            <a:lnSpc>
              <a:spcPts val="2400"/>
            </a:lnSpc>
          </a:pPr>
          <a:r>
            <a:rPr lang="zh-CN" altLang="en-US" sz="2400" dirty="0" smtClean="0">
              <a:solidFill>
                <a:schemeClr val="bg1"/>
              </a:solidFill>
              <a:latin typeface="手札体-简粗体" panose="03000700000000000000" pitchFamily="66" charset="-122"/>
              <a:ea typeface="手札体-简粗体" panose="03000700000000000000" pitchFamily="66" charset="-122"/>
            </a:rPr>
            <a:t>用户定义完整性约束</a:t>
          </a:r>
          <a:endParaRPr lang="en-US" altLang="zh-CN" sz="2400" dirty="0" smtClean="0">
            <a:solidFill>
              <a:schemeClr val="bg1"/>
            </a:solidFill>
            <a:latin typeface="手札体-简粗体" panose="03000700000000000000" pitchFamily="66" charset="-122"/>
            <a:ea typeface="手札体-简粗体" panose="03000700000000000000" pitchFamily="66" charset="-122"/>
          </a:endParaRPr>
        </a:p>
        <a:p>
          <a:pPr>
            <a:lnSpc>
              <a:spcPts val="2400"/>
            </a:lnSpc>
          </a:pPr>
          <a:r>
            <a:rPr lang="en-US" altLang="zh-CN" sz="2400" dirty="0" smtClean="0">
              <a:solidFill>
                <a:schemeClr val="bg1"/>
              </a:solidFill>
              <a:latin typeface="手札体-简粗体" panose="03000700000000000000" pitchFamily="66" charset="-122"/>
              <a:ea typeface="手札体-简粗体" panose="03000700000000000000" pitchFamily="66" charset="-122"/>
            </a:rPr>
            <a:t>User-defined Integrity Constraint</a:t>
          </a:r>
          <a:endParaRPr lang="zh-CN" altLang="en-US" sz="2400" dirty="0">
            <a:solidFill>
              <a:schemeClr val="bg1"/>
            </a:solidFill>
            <a:latin typeface="手札体-简粗体" panose="03000700000000000000" pitchFamily="66" charset="-122"/>
            <a:ea typeface="手札体-简粗体" panose="03000700000000000000" pitchFamily="66" charset="-122"/>
          </a:endParaRPr>
        </a:p>
      </dgm:t>
    </dgm:pt>
    <dgm:pt modelId="{BD2F83BB-B780-4AA4-8E23-6F671D0E4337}" type="parTrans" cxnId="{71E42877-4513-4602-ADB3-6A9E3037A0A8}">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FBEBB619-9E91-42BC-9948-4B8A26CAC806}" type="sibTrans" cxnId="{71E42877-4513-4602-ADB3-6A9E3037A0A8}">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757292EB-B5BF-4E3D-A906-B6EC3216FE17}" type="pres">
      <dgm:prSet presAssocID="{8CC51F4F-BA94-4E54-AEAE-6B663E3283F5}" presName="diagram" presStyleCnt="0">
        <dgm:presLayoutVars>
          <dgm:dir/>
          <dgm:resizeHandles val="exact"/>
        </dgm:presLayoutVars>
      </dgm:prSet>
      <dgm:spPr/>
      <dgm:t>
        <a:bodyPr/>
        <a:lstStyle/>
        <a:p>
          <a:endParaRPr lang="zh-CN" altLang="en-US"/>
        </a:p>
      </dgm:t>
    </dgm:pt>
    <dgm:pt modelId="{336946BC-28A8-4C22-AF3D-120FE42C9D67}" type="pres">
      <dgm:prSet presAssocID="{574AF7EB-884F-454F-94EF-A6F331C60732}" presName="node" presStyleLbl="node1" presStyleIdx="0" presStyleCnt="3">
        <dgm:presLayoutVars>
          <dgm:bulletEnabled val="1"/>
        </dgm:presLayoutVars>
      </dgm:prSet>
      <dgm:spPr/>
      <dgm:t>
        <a:bodyPr/>
        <a:lstStyle/>
        <a:p>
          <a:endParaRPr lang="zh-CN" altLang="en-US"/>
        </a:p>
      </dgm:t>
    </dgm:pt>
    <dgm:pt modelId="{7BC66627-A6A7-41D9-91A8-DC448CBFEFF6}" type="pres">
      <dgm:prSet presAssocID="{A4DA793A-2807-4221-948D-0B3449E856DA}" presName="sibTrans" presStyleCnt="0"/>
      <dgm:spPr/>
    </dgm:pt>
    <dgm:pt modelId="{9B218A8A-53B5-4AC7-90AB-FAF47F000DA7}" type="pres">
      <dgm:prSet presAssocID="{658A37A6-F1E8-4185-99F6-46F34A93FBEE}" presName="node" presStyleLbl="node1" presStyleIdx="1" presStyleCnt="3">
        <dgm:presLayoutVars>
          <dgm:bulletEnabled val="1"/>
        </dgm:presLayoutVars>
      </dgm:prSet>
      <dgm:spPr/>
      <dgm:t>
        <a:bodyPr/>
        <a:lstStyle/>
        <a:p>
          <a:endParaRPr lang="zh-CN" altLang="en-US"/>
        </a:p>
      </dgm:t>
    </dgm:pt>
    <dgm:pt modelId="{1707BA95-35E2-4D49-9CA9-2951F6F5C8B1}" type="pres">
      <dgm:prSet presAssocID="{13622B7B-5A11-4EB1-99EF-34A04CBF9169}" presName="sibTrans" presStyleCnt="0"/>
      <dgm:spPr/>
    </dgm:pt>
    <dgm:pt modelId="{AF9650C8-2B68-4681-BCD1-08F68583944C}" type="pres">
      <dgm:prSet presAssocID="{DC1ED2BB-B659-4765-83FA-5DE84BC7D1CB}" presName="node" presStyleLbl="node1" presStyleIdx="2" presStyleCnt="3">
        <dgm:presLayoutVars>
          <dgm:bulletEnabled val="1"/>
        </dgm:presLayoutVars>
      </dgm:prSet>
      <dgm:spPr/>
      <dgm:t>
        <a:bodyPr/>
        <a:lstStyle/>
        <a:p>
          <a:endParaRPr lang="zh-CN" altLang="en-US"/>
        </a:p>
      </dgm:t>
    </dgm:pt>
  </dgm:ptLst>
  <dgm:cxnLst>
    <dgm:cxn modelId="{D2B286CB-2EB6-4CEF-9425-E4BB8AEBF26C}" type="presOf" srcId="{DC1ED2BB-B659-4765-83FA-5DE84BC7D1CB}" destId="{AF9650C8-2B68-4681-BCD1-08F68583944C}" srcOrd="0" destOrd="0" presId="urn:microsoft.com/office/officeart/2005/8/layout/default"/>
    <dgm:cxn modelId="{6D55C7CC-2BDC-4B0C-9384-DCF84855EAE4}" type="presOf" srcId="{574AF7EB-884F-454F-94EF-A6F331C60732}" destId="{336946BC-28A8-4C22-AF3D-120FE42C9D67}" srcOrd="0" destOrd="0" presId="urn:microsoft.com/office/officeart/2005/8/layout/default"/>
    <dgm:cxn modelId="{EB28BF35-A097-4BB8-9F74-989041A0B741}" srcId="{8CC51F4F-BA94-4E54-AEAE-6B663E3283F5}" destId="{658A37A6-F1E8-4185-99F6-46F34A93FBEE}" srcOrd="1" destOrd="0" parTransId="{EEC5E3A7-BCC8-4BDB-AE8A-E9BA60C0E627}" sibTransId="{13622B7B-5A11-4EB1-99EF-34A04CBF9169}"/>
    <dgm:cxn modelId="{FBFEA1B6-C997-47D0-B66D-A19D04EDBDA2}" type="presOf" srcId="{8CC51F4F-BA94-4E54-AEAE-6B663E3283F5}" destId="{757292EB-B5BF-4E3D-A906-B6EC3216FE17}" srcOrd="0" destOrd="0" presId="urn:microsoft.com/office/officeart/2005/8/layout/default"/>
    <dgm:cxn modelId="{71E42877-4513-4602-ADB3-6A9E3037A0A8}" srcId="{8CC51F4F-BA94-4E54-AEAE-6B663E3283F5}" destId="{DC1ED2BB-B659-4765-83FA-5DE84BC7D1CB}" srcOrd="2" destOrd="0" parTransId="{BD2F83BB-B780-4AA4-8E23-6F671D0E4337}" sibTransId="{FBEBB619-9E91-42BC-9948-4B8A26CAC806}"/>
    <dgm:cxn modelId="{FBE72E2A-664B-4CFD-A8BA-885576124D49}" type="presOf" srcId="{658A37A6-F1E8-4185-99F6-46F34A93FBEE}" destId="{9B218A8A-53B5-4AC7-90AB-FAF47F000DA7}" srcOrd="0" destOrd="0" presId="urn:microsoft.com/office/officeart/2005/8/layout/default"/>
    <dgm:cxn modelId="{FA56606D-3B65-43A0-92C5-B31BAE8116A3}" srcId="{8CC51F4F-BA94-4E54-AEAE-6B663E3283F5}" destId="{574AF7EB-884F-454F-94EF-A6F331C60732}" srcOrd="0" destOrd="0" parTransId="{B5578596-B988-4D46-8D61-06D865E7260C}" sibTransId="{A4DA793A-2807-4221-948D-0B3449E856DA}"/>
    <dgm:cxn modelId="{068C2F8A-22DD-47A1-9486-A62BED7C4F79}" type="presParOf" srcId="{757292EB-B5BF-4E3D-A906-B6EC3216FE17}" destId="{336946BC-28A8-4C22-AF3D-120FE42C9D67}" srcOrd="0" destOrd="0" presId="urn:microsoft.com/office/officeart/2005/8/layout/default"/>
    <dgm:cxn modelId="{B8CA27EB-8160-4721-9F94-F867BE0C1EB7}" type="presParOf" srcId="{757292EB-B5BF-4E3D-A906-B6EC3216FE17}" destId="{7BC66627-A6A7-41D9-91A8-DC448CBFEFF6}" srcOrd="1" destOrd="0" presId="urn:microsoft.com/office/officeart/2005/8/layout/default"/>
    <dgm:cxn modelId="{410437B1-E441-48E9-857C-DFD83F62FD60}" type="presParOf" srcId="{757292EB-B5BF-4E3D-A906-B6EC3216FE17}" destId="{9B218A8A-53B5-4AC7-90AB-FAF47F000DA7}" srcOrd="2" destOrd="0" presId="urn:microsoft.com/office/officeart/2005/8/layout/default"/>
    <dgm:cxn modelId="{AA26701B-1350-4283-9647-A2FAAC04A9B0}" type="presParOf" srcId="{757292EB-B5BF-4E3D-A906-B6EC3216FE17}" destId="{1707BA95-35E2-4D49-9CA9-2951F6F5C8B1}" srcOrd="3" destOrd="0" presId="urn:microsoft.com/office/officeart/2005/8/layout/default"/>
    <dgm:cxn modelId="{EC37E743-F8A1-4F85-B916-1C7DB14C24E7}" type="presParOf" srcId="{757292EB-B5BF-4E3D-A906-B6EC3216FE17}" destId="{AF9650C8-2B68-4681-BCD1-08F68583944C}"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CC51F4F-BA94-4E54-AEAE-6B663E3283F5}" type="doc">
      <dgm:prSet loTypeId="urn:microsoft.com/office/officeart/2005/8/layout/default" loCatId="list" qsTypeId="urn:microsoft.com/office/officeart/2005/8/quickstyle/simple2" qsCatId="simple" csTypeId="urn:microsoft.com/office/officeart/2005/8/colors/accent2_1" csCatId="accent2" phldr="1"/>
      <dgm:spPr/>
      <dgm:t>
        <a:bodyPr/>
        <a:lstStyle/>
        <a:p>
          <a:endParaRPr lang="zh-CN" altLang="en-US"/>
        </a:p>
      </dgm:t>
    </dgm:pt>
    <dgm:pt modelId="{574AF7EB-884F-454F-94EF-A6F331C60732}">
      <dgm:prSet phldrT="[文本]" custT="1"/>
      <dgm:spPr>
        <a:ln>
          <a:solidFill>
            <a:schemeClr val="tx1">
              <a:lumMod val="50000"/>
              <a:lumOff val="50000"/>
            </a:schemeClr>
          </a:solidFill>
        </a:ln>
      </dgm:spPr>
      <dgm:t>
        <a:bodyPr/>
        <a:lstStyle/>
        <a:p>
          <a:pPr>
            <a:lnSpc>
              <a:spcPts val="2400"/>
            </a:lnSpc>
          </a:pPr>
          <a:r>
            <a:rPr lang="zh-CN" altLang="en-US"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实体完整性约束</a:t>
          </a:r>
          <a:endParaRPr lang="en-US" altLang="zh-CN"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endParaRPr>
        </a:p>
        <a:p>
          <a:pPr>
            <a:lnSpc>
              <a:spcPts val="2400"/>
            </a:lnSpc>
          </a:pPr>
          <a:r>
            <a:rPr lang="en-US" altLang="zh-CN"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Entity Integrity Constraint</a:t>
          </a:r>
          <a:endParaRPr lang="zh-CN" altLang="en-US" sz="24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gm:t>
    </dgm:pt>
    <dgm:pt modelId="{B5578596-B988-4D46-8D61-06D865E7260C}" type="parTrans" cxnId="{FA56606D-3B65-43A0-92C5-B31BAE8116A3}">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A4DA793A-2807-4221-948D-0B3449E856DA}" type="sibTrans" cxnId="{FA56606D-3B65-43A0-92C5-B31BAE8116A3}">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658A37A6-F1E8-4185-99F6-46F34A93FBEE}">
      <dgm:prSet phldrT="[文本]" custT="1"/>
      <dgm:spPr>
        <a:ln>
          <a:solidFill>
            <a:schemeClr val="tx1">
              <a:lumMod val="50000"/>
              <a:lumOff val="50000"/>
            </a:schemeClr>
          </a:solidFill>
        </a:ln>
      </dgm:spPr>
      <dgm:t>
        <a:bodyPr/>
        <a:lstStyle/>
        <a:p>
          <a:pPr>
            <a:lnSpc>
              <a:spcPts val="2400"/>
            </a:lnSpc>
          </a:pPr>
          <a:r>
            <a:rPr lang="zh-CN" altLang="en-US"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参照完整性约束</a:t>
          </a:r>
          <a:endParaRPr lang="en-US" altLang="zh-CN"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endParaRPr>
        </a:p>
        <a:p>
          <a:pPr>
            <a:lnSpc>
              <a:spcPts val="2400"/>
            </a:lnSpc>
          </a:pPr>
          <a:r>
            <a:rPr lang="en-US" altLang="zh-CN"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Referential Integrity Constraint</a:t>
          </a:r>
          <a:endParaRPr lang="zh-CN" altLang="en-US" sz="24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gm:t>
    </dgm:pt>
    <dgm:pt modelId="{EEC5E3A7-BCC8-4BDB-AE8A-E9BA60C0E627}" type="parTrans" cxnId="{EB28BF35-A097-4BB8-9F74-989041A0B741}">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13622B7B-5A11-4EB1-99EF-34A04CBF9169}" type="sibTrans" cxnId="{EB28BF35-A097-4BB8-9F74-989041A0B741}">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DC1ED2BB-B659-4765-83FA-5DE84BC7D1CB}">
      <dgm:prSet phldrT="[文本]" custT="1"/>
      <dgm:spPr/>
      <dgm:t>
        <a:bodyPr/>
        <a:lstStyle/>
        <a:p>
          <a:pPr>
            <a:lnSpc>
              <a:spcPts val="2400"/>
            </a:lnSpc>
          </a:pPr>
          <a:r>
            <a:rPr lang="zh-CN" altLang="en-US" sz="2400" dirty="0" smtClean="0">
              <a:latin typeface="手札体-简粗体" panose="03000700000000000000" pitchFamily="66" charset="-122"/>
              <a:ea typeface="手札体-简粗体" panose="03000700000000000000" pitchFamily="66" charset="-122"/>
            </a:rPr>
            <a:t>用户定义完整性约束</a:t>
          </a:r>
          <a:endParaRPr lang="en-US" altLang="zh-CN" sz="2400" dirty="0" smtClean="0">
            <a:latin typeface="手札体-简粗体" panose="03000700000000000000" pitchFamily="66" charset="-122"/>
            <a:ea typeface="手札体-简粗体" panose="03000700000000000000" pitchFamily="66" charset="-122"/>
          </a:endParaRPr>
        </a:p>
        <a:p>
          <a:pPr>
            <a:lnSpc>
              <a:spcPts val="2400"/>
            </a:lnSpc>
          </a:pPr>
          <a:r>
            <a:rPr lang="en-US" altLang="zh-CN" sz="2400" dirty="0" smtClean="0">
              <a:latin typeface="手札体-简粗体" panose="03000700000000000000" pitchFamily="66" charset="-122"/>
              <a:ea typeface="手札体-简粗体" panose="03000700000000000000" pitchFamily="66" charset="-122"/>
            </a:rPr>
            <a:t>User-defined Integrity Constraint</a:t>
          </a:r>
          <a:endParaRPr lang="zh-CN" altLang="en-US" sz="2400" dirty="0">
            <a:latin typeface="手札体-简粗体" panose="03000700000000000000" pitchFamily="66" charset="-122"/>
            <a:ea typeface="手札体-简粗体" panose="03000700000000000000" pitchFamily="66" charset="-122"/>
          </a:endParaRPr>
        </a:p>
      </dgm:t>
    </dgm:pt>
    <dgm:pt modelId="{BD2F83BB-B780-4AA4-8E23-6F671D0E4337}" type="parTrans" cxnId="{71E42877-4513-4602-ADB3-6A9E3037A0A8}">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FBEBB619-9E91-42BC-9948-4B8A26CAC806}" type="sibTrans" cxnId="{71E42877-4513-4602-ADB3-6A9E3037A0A8}">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757292EB-B5BF-4E3D-A906-B6EC3216FE17}" type="pres">
      <dgm:prSet presAssocID="{8CC51F4F-BA94-4E54-AEAE-6B663E3283F5}" presName="diagram" presStyleCnt="0">
        <dgm:presLayoutVars>
          <dgm:dir/>
          <dgm:resizeHandles val="exact"/>
        </dgm:presLayoutVars>
      </dgm:prSet>
      <dgm:spPr/>
      <dgm:t>
        <a:bodyPr/>
        <a:lstStyle/>
        <a:p>
          <a:endParaRPr lang="zh-CN" altLang="en-US"/>
        </a:p>
      </dgm:t>
    </dgm:pt>
    <dgm:pt modelId="{336946BC-28A8-4C22-AF3D-120FE42C9D67}" type="pres">
      <dgm:prSet presAssocID="{574AF7EB-884F-454F-94EF-A6F331C60732}" presName="node" presStyleLbl="node1" presStyleIdx="0" presStyleCnt="3">
        <dgm:presLayoutVars>
          <dgm:bulletEnabled val="1"/>
        </dgm:presLayoutVars>
      </dgm:prSet>
      <dgm:spPr/>
      <dgm:t>
        <a:bodyPr/>
        <a:lstStyle/>
        <a:p>
          <a:endParaRPr lang="zh-CN" altLang="en-US"/>
        </a:p>
      </dgm:t>
    </dgm:pt>
    <dgm:pt modelId="{7BC66627-A6A7-41D9-91A8-DC448CBFEFF6}" type="pres">
      <dgm:prSet presAssocID="{A4DA793A-2807-4221-948D-0B3449E856DA}" presName="sibTrans" presStyleCnt="0"/>
      <dgm:spPr/>
    </dgm:pt>
    <dgm:pt modelId="{9B218A8A-53B5-4AC7-90AB-FAF47F000DA7}" type="pres">
      <dgm:prSet presAssocID="{658A37A6-F1E8-4185-99F6-46F34A93FBEE}" presName="node" presStyleLbl="node1" presStyleIdx="1" presStyleCnt="3">
        <dgm:presLayoutVars>
          <dgm:bulletEnabled val="1"/>
        </dgm:presLayoutVars>
      </dgm:prSet>
      <dgm:spPr/>
      <dgm:t>
        <a:bodyPr/>
        <a:lstStyle/>
        <a:p>
          <a:endParaRPr lang="zh-CN" altLang="en-US"/>
        </a:p>
      </dgm:t>
    </dgm:pt>
    <dgm:pt modelId="{1707BA95-35E2-4D49-9CA9-2951F6F5C8B1}" type="pres">
      <dgm:prSet presAssocID="{13622B7B-5A11-4EB1-99EF-34A04CBF9169}" presName="sibTrans" presStyleCnt="0"/>
      <dgm:spPr/>
    </dgm:pt>
    <dgm:pt modelId="{AF9650C8-2B68-4681-BCD1-08F68583944C}" type="pres">
      <dgm:prSet presAssocID="{DC1ED2BB-B659-4765-83FA-5DE84BC7D1CB}" presName="node" presStyleLbl="node1" presStyleIdx="2" presStyleCnt="3">
        <dgm:presLayoutVars>
          <dgm:bulletEnabled val="1"/>
        </dgm:presLayoutVars>
      </dgm:prSet>
      <dgm:spPr/>
      <dgm:t>
        <a:bodyPr/>
        <a:lstStyle/>
        <a:p>
          <a:endParaRPr lang="zh-CN" altLang="en-US"/>
        </a:p>
      </dgm:t>
    </dgm:pt>
  </dgm:ptLst>
  <dgm:cxnLst>
    <dgm:cxn modelId="{A96A73B6-934B-4FF9-B313-D57322117770}" type="presOf" srcId="{DC1ED2BB-B659-4765-83FA-5DE84BC7D1CB}" destId="{AF9650C8-2B68-4681-BCD1-08F68583944C}" srcOrd="0" destOrd="0" presId="urn:microsoft.com/office/officeart/2005/8/layout/default"/>
    <dgm:cxn modelId="{5F5FBF1A-0300-4266-88DC-BF7E16571885}" type="presOf" srcId="{658A37A6-F1E8-4185-99F6-46F34A93FBEE}" destId="{9B218A8A-53B5-4AC7-90AB-FAF47F000DA7}" srcOrd="0" destOrd="0" presId="urn:microsoft.com/office/officeart/2005/8/layout/default"/>
    <dgm:cxn modelId="{EB28BF35-A097-4BB8-9F74-989041A0B741}" srcId="{8CC51F4F-BA94-4E54-AEAE-6B663E3283F5}" destId="{658A37A6-F1E8-4185-99F6-46F34A93FBEE}" srcOrd="1" destOrd="0" parTransId="{EEC5E3A7-BCC8-4BDB-AE8A-E9BA60C0E627}" sibTransId="{13622B7B-5A11-4EB1-99EF-34A04CBF9169}"/>
    <dgm:cxn modelId="{71E42877-4513-4602-ADB3-6A9E3037A0A8}" srcId="{8CC51F4F-BA94-4E54-AEAE-6B663E3283F5}" destId="{DC1ED2BB-B659-4765-83FA-5DE84BC7D1CB}" srcOrd="2" destOrd="0" parTransId="{BD2F83BB-B780-4AA4-8E23-6F671D0E4337}" sibTransId="{FBEBB619-9E91-42BC-9948-4B8A26CAC806}"/>
    <dgm:cxn modelId="{0234431F-A2B9-41F8-B613-520E3482579F}" type="presOf" srcId="{8CC51F4F-BA94-4E54-AEAE-6B663E3283F5}" destId="{757292EB-B5BF-4E3D-A906-B6EC3216FE17}" srcOrd="0" destOrd="0" presId="urn:microsoft.com/office/officeart/2005/8/layout/default"/>
    <dgm:cxn modelId="{FA56606D-3B65-43A0-92C5-B31BAE8116A3}" srcId="{8CC51F4F-BA94-4E54-AEAE-6B663E3283F5}" destId="{574AF7EB-884F-454F-94EF-A6F331C60732}" srcOrd="0" destOrd="0" parTransId="{B5578596-B988-4D46-8D61-06D865E7260C}" sibTransId="{A4DA793A-2807-4221-948D-0B3449E856DA}"/>
    <dgm:cxn modelId="{2AEF923B-41E8-4198-81B7-C15CA2A22B29}" type="presOf" srcId="{574AF7EB-884F-454F-94EF-A6F331C60732}" destId="{336946BC-28A8-4C22-AF3D-120FE42C9D67}" srcOrd="0" destOrd="0" presId="urn:microsoft.com/office/officeart/2005/8/layout/default"/>
    <dgm:cxn modelId="{A0335241-BEA8-451E-9FD2-6113B02846D2}" type="presParOf" srcId="{757292EB-B5BF-4E3D-A906-B6EC3216FE17}" destId="{336946BC-28A8-4C22-AF3D-120FE42C9D67}" srcOrd="0" destOrd="0" presId="urn:microsoft.com/office/officeart/2005/8/layout/default"/>
    <dgm:cxn modelId="{E2542242-46D6-4EBE-A648-0A6FBBC70674}" type="presParOf" srcId="{757292EB-B5BF-4E3D-A906-B6EC3216FE17}" destId="{7BC66627-A6A7-41D9-91A8-DC448CBFEFF6}" srcOrd="1" destOrd="0" presId="urn:microsoft.com/office/officeart/2005/8/layout/default"/>
    <dgm:cxn modelId="{F510B717-AA08-4954-ACA8-01B4BF92A465}" type="presParOf" srcId="{757292EB-B5BF-4E3D-A906-B6EC3216FE17}" destId="{9B218A8A-53B5-4AC7-90AB-FAF47F000DA7}" srcOrd="2" destOrd="0" presId="urn:microsoft.com/office/officeart/2005/8/layout/default"/>
    <dgm:cxn modelId="{247D0411-B1A6-4691-AA72-E3B45CF2BC16}" type="presParOf" srcId="{757292EB-B5BF-4E3D-A906-B6EC3216FE17}" destId="{1707BA95-35E2-4D49-9CA9-2951F6F5C8B1}" srcOrd="3" destOrd="0" presId="urn:microsoft.com/office/officeart/2005/8/layout/default"/>
    <dgm:cxn modelId="{C3228BBD-CF13-45BB-B0FC-F9730825A2FA}" type="presParOf" srcId="{757292EB-B5BF-4E3D-A906-B6EC3216FE17}" destId="{AF9650C8-2B68-4681-BCD1-08F68583944C}"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CC51F4F-BA94-4E54-AEAE-6B663E3283F5}" type="doc">
      <dgm:prSet loTypeId="urn:microsoft.com/office/officeart/2005/8/layout/default" loCatId="list" qsTypeId="urn:microsoft.com/office/officeart/2005/8/quickstyle/simple2" qsCatId="simple" csTypeId="urn:microsoft.com/office/officeart/2005/8/colors/accent2_1" csCatId="accent2" phldr="1"/>
      <dgm:spPr/>
      <dgm:t>
        <a:bodyPr/>
        <a:lstStyle/>
        <a:p>
          <a:endParaRPr lang="zh-CN" altLang="en-US"/>
        </a:p>
      </dgm:t>
    </dgm:pt>
    <dgm:pt modelId="{574AF7EB-884F-454F-94EF-A6F331C60732}">
      <dgm:prSet phldrT="[文本]" custT="1"/>
      <dgm:spPr>
        <a:ln>
          <a:solidFill>
            <a:schemeClr val="tx1">
              <a:lumMod val="50000"/>
              <a:lumOff val="50000"/>
            </a:schemeClr>
          </a:solidFill>
        </a:ln>
      </dgm:spPr>
      <dgm:t>
        <a:bodyPr/>
        <a:lstStyle/>
        <a:p>
          <a:pPr>
            <a:lnSpc>
              <a:spcPts val="2400"/>
            </a:lnSpc>
          </a:pPr>
          <a:r>
            <a:rPr lang="zh-CN" altLang="en-US"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实体完整性约束</a:t>
          </a:r>
          <a:endParaRPr lang="en-US" altLang="zh-CN"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endParaRPr>
        </a:p>
        <a:p>
          <a:pPr>
            <a:lnSpc>
              <a:spcPts val="2400"/>
            </a:lnSpc>
          </a:pPr>
          <a:r>
            <a:rPr lang="en-US" altLang="zh-CN"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Entity Integrity Constraint</a:t>
          </a:r>
          <a:endParaRPr lang="zh-CN" altLang="en-US" sz="24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gm:t>
    </dgm:pt>
    <dgm:pt modelId="{B5578596-B988-4D46-8D61-06D865E7260C}" type="parTrans" cxnId="{FA56606D-3B65-43A0-92C5-B31BAE8116A3}">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A4DA793A-2807-4221-948D-0B3449E856DA}" type="sibTrans" cxnId="{FA56606D-3B65-43A0-92C5-B31BAE8116A3}">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658A37A6-F1E8-4185-99F6-46F34A93FBEE}">
      <dgm:prSet phldrT="[文本]" custT="1"/>
      <dgm:spPr>
        <a:ln>
          <a:solidFill>
            <a:schemeClr val="tx1">
              <a:lumMod val="50000"/>
              <a:lumOff val="50000"/>
            </a:schemeClr>
          </a:solidFill>
        </a:ln>
      </dgm:spPr>
      <dgm:t>
        <a:bodyPr/>
        <a:lstStyle/>
        <a:p>
          <a:pPr>
            <a:lnSpc>
              <a:spcPts val="2400"/>
            </a:lnSpc>
          </a:pPr>
          <a:r>
            <a:rPr lang="zh-CN" altLang="en-US"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参照完整性约束</a:t>
          </a:r>
          <a:endParaRPr lang="en-US" altLang="zh-CN"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endParaRPr>
        </a:p>
        <a:p>
          <a:pPr>
            <a:lnSpc>
              <a:spcPts val="2400"/>
            </a:lnSpc>
          </a:pPr>
          <a:r>
            <a:rPr lang="en-US" altLang="zh-CN" sz="24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Referential Integrity Constraint</a:t>
          </a:r>
          <a:endParaRPr lang="zh-CN" altLang="en-US" sz="24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gm:t>
    </dgm:pt>
    <dgm:pt modelId="{EEC5E3A7-BCC8-4BDB-AE8A-E9BA60C0E627}" type="parTrans" cxnId="{EB28BF35-A097-4BB8-9F74-989041A0B741}">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13622B7B-5A11-4EB1-99EF-34A04CBF9169}" type="sibTrans" cxnId="{EB28BF35-A097-4BB8-9F74-989041A0B741}">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DC1ED2BB-B659-4765-83FA-5DE84BC7D1CB}">
      <dgm:prSet phldrT="[文本]" custT="1"/>
      <dgm:spPr/>
      <dgm:t>
        <a:bodyPr/>
        <a:lstStyle/>
        <a:p>
          <a:pPr>
            <a:lnSpc>
              <a:spcPts val="2400"/>
            </a:lnSpc>
          </a:pPr>
          <a:r>
            <a:rPr lang="zh-CN" altLang="en-US" sz="2400" dirty="0" smtClean="0">
              <a:latin typeface="手札体-简粗体" panose="03000700000000000000" pitchFamily="66" charset="-122"/>
              <a:ea typeface="手札体-简粗体" panose="03000700000000000000" pitchFamily="66" charset="-122"/>
            </a:rPr>
            <a:t>用户定义完整性约束</a:t>
          </a:r>
          <a:endParaRPr lang="en-US" altLang="zh-CN" sz="2400" dirty="0" smtClean="0">
            <a:latin typeface="手札体-简粗体" panose="03000700000000000000" pitchFamily="66" charset="-122"/>
            <a:ea typeface="手札体-简粗体" panose="03000700000000000000" pitchFamily="66" charset="-122"/>
          </a:endParaRPr>
        </a:p>
        <a:p>
          <a:pPr>
            <a:lnSpc>
              <a:spcPts val="2400"/>
            </a:lnSpc>
          </a:pPr>
          <a:r>
            <a:rPr lang="en-US" altLang="zh-CN" sz="2400" dirty="0" smtClean="0">
              <a:latin typeface="手札体-简粗体" panose="03000700000000000000" pitchFamily="66" charset="-122"/>
              <a:ea typeface="手札体-简粗体" panose="03000700000000000000" pitchFamily="66" charset="-122"/>
            </a:rPr>
            <a:t>User-defined Integrity Constraint</a:t>
          </a:r>
          <a:endParaRPr lang="zh-CN" altLang="en-US" sz="2400" dirty="0">
            <a:latin typeface="手札体-简粗体" panose="03000700000000000000" pitchFamily="66" charset="-122"/>
            <a:ea typeface="手札体-简粗体" panose="03000700000000000000" pitchFamily="66" charset="-122"/>
          </a:endParaRPr>
        </a:p>
      </dgm:t>
    </dgm:pt>
    <dgm:pt modelId="{BD2F83BB-B780-4AA4-8E23-6F671D0E4337}" type="parTrans" cxnId="{71E42877-4513-4602-ADB3-6A9E3037A0A8}">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FBEBB619-9E91-42BC-9948-4B8A26CAC806}" type="sibTrans" cxnId="{71E42877-4513-4602-ADB3-6A9E3037A0A8}">
      <dgm:prSet/>
      <dgm:spPr/>
      <dgm:t>
        <a:bodyPr/>
        <a:lstStyle/>
        <a:p>
          <a:pPr>
            <a:lnSpc>
              <a:spcPts val="2400"/>
            </a:lnSpc>
          </a:pPr>
          <a:endParaRPr lang="zh-CN" altLang="en-US" sz="2400">
            <a:latin typeface="手札体-简粗体" panose="03000700000000000000" pitchFamily="66" charset="-122"/>
            <a:ea typeface="手札体-简粗体" panose="03000700000000000000" pitchFamily="66" charset="-122"/>
          </a:endParaRPr>
        </a:p>
      </dgm:t>
    </dgm:pt>
    <dgm:pt modelId="{757292EB-B5BF-4E3D-A906-B6EC3216FE17}" type="pres">
      <dgm:prSet presAssocID="{8CC51F4F-BA94-4E54-AEAE-6B663E3283F5}" presName="diagram" presStyleCnt="0">
        <dgm:presLayoutVars>
          <dgm:dir/>
          <dgm:resizeHandles val="exact"/>
        </dgm:presLayoutVars>
      </dgm:prSet>
      <dgm:spPr/>
      <dgm:t>
        <a:bodyPr/>
        <a:lstStyle/>
        <a:p>
          <a:endParaRPr lang="zh-CN" altLang="en-US"/>
        </a:p>
      </dgm:t>
    </dgm:pt>
    <dgm:pt modelId="{336946BC-28A8-4C22-AF3D-120FE42C9D67}" type="pres">
      <dgm:prSet presAssocID="{574AF7EB-884F-454F-94EF-A6F331C60732}" presName="node" presStyleLbl="node1" presStyleIdx="0" presStyleCnt="3">
        <dgm:presLayoutVars>
          <dgm:bulletEnabled val="1"/>
        </dgm:presLayoutVars>
      </dgm:prSet>
      <dgm:spPr/>
      <dgm:t>
        <a:bodyPr/>
        <a:lstStyle/>
        <a:p>
          <a:endParaRPr lang="zh-CN" altLang="en-US"/>
        </a:p>
      </dgm:t>
    </dgm:pt>
    <dgm:pt modelId="{7BC66627-A6A7-41D9-91A8-DC448CBFEFF6}" type="pres">
      <dgm:prSet presAssocID="{A4DA793A-2807-4221-948D-0B3449E856DA}" presName="sibTrans" presStyleCnt="0"/>
      <dgm:spPr/>
    </dgm:pt>
    <dgm:pt modelId="{9B218A8A-53B5-4AC7-90AB-FAF47F000DA7}" type="pres">
      <dgm:prSet presAssocID="{658A37A6-F1E8-4185-99F6-46F34A93FBEE}" presName="node" presStyleLbl="node1" presStyleIdx="1" presStyleCnt="3">
        <dgm:presLayoutVars>
          <dgm:bulletEnabled val="1"/>
        </dgm:presLayoutVars>
      </dgm:prSet>
      <dgm:spPr/>
      <dgm:t>
        <a:bodyPr/>
        <a:lstStyle/>
        <a:p>
          <a:endParaRPr lang="zh-CN" altLang="en-US"/>
        </a:p>
      </dgm:t>
    </dgm:pt>
    <dgm:pt modelId="{1707BA95-35E2-4D49-9CA9-2951F6F5C8B1}" type="pres">
      <dgm:prSet presAssocID="{13622B7B-5A11-4EB1-99EF-34A04CBF9169}" presName="sibTrans" presStyleCnt="0"/>
      <dgm:spPr/>
    </dgm:pt>
    <dgm:pt modelId="{AF9650C8-2B68-4681-BCD1-08F68583944C}" type="pres">
      <dgm:prSet presAssocID="{DC1ED2BB-B659-4765-83FA-5DE84BC7D1CB}" presName="node" presStyleLbl="node1" presStyleIdx="2" presStyleCnt="3">
        <dgm:presLayoutVars>
          <dgm:bulletEnabled val="1"/>
        </dgm:presLayoutVars>
      </dgm:prSet>
      <dgm:spPr/>
      <dgm:t>
        <a:bodyPr/>
        <a:lstStyle/>
        <a:p>
          <a:endParaRPr lang="zh-CN" altLang="en-US"/>
        </a:p>
      </dgm:t>
    </dgm:pt>
  </dgm:ptLst>
  <dgm:cxnLst>
    <dgm:cxn modelId="{E84CBA8A-BB05-40FC-BB8C-BC5BC8DF73DD}" type="presOf" srcId="{658A37A6-F1E8-4185-99F6-46F34A93FBEE}" destId="{9B218A8A-53B5-4AC7-90AB-FAF47F000DA7}" srcOrd="0" destOrd="0" presId="urn:microsoft.com/office/officeart/2005/8/layout/default"/>
    <dgm:cxn modelId="{EB28BF35-A097-4BB8-9F74-989041A0B741}" srcId="{8CC51F4F-BA94-4E54-AEAE-6B663E3283F5}" destId="{658A37A6-F1E8-4185-99F6-46F34A93FBEE}" srcOrd="1" destOrd="0" parTransId="{EEC5E3A7-BCC8-4BDB-AE8A-E9BA60C0E627}" sibTransId="{13622B7B-5A11-4EB1-99EF-34A04CBF9169}"/>
    <dgm:cxn modelId="{71E42877-4513-4602-ADB3-6A9E3037A0A8}" srcId="{8CC51F4F-BA94-4E54-AEAE-6B663E3283F5}" destId="{DC1ED2BB-B659-4765-83FA-5DE84BC7D1CB}" srcOrd="2" destOrd="0" parTransId="{BD2F83BB-B780-4AA4-8E23-6F671D0E4337}" sibTransId="{FBEBB619-9E91-42BC-9948-4B8A26CAC806}"/>
    <dgm:cxn modelId="{025CE0DD-67BA-42FE-AE69-C6071CD9CF63}" type="presOf" srcId="{DC1ED2BB-B659-4765-83FA-5DE84BC7D1CB}" destId="{AF9650C8-2B68-4681-BCD1-08F68583944C}" srcOrd="0" destOrd="0" presId="urn:microsoft.com/office/officeart/2005/8/layout/default"/>
    <dgm:cxn modelId="{35B9CCA9-78B8-4F63-AFA5-9814DD0EAD54}" type="presOf" srcId="{574AF7EB-884F-454F-94EF-A6F331C60732}" destId="{336946BC-28A8-4C22-AF3D-120FE42C9D67}" srcOrd="0" destOrd="0" presId="urn:microsoft.com/office/officeart/2005/8/layout/default"/>
    <dgm:cxn modelId="{FA56606D-3B65-43A0-92C5-B31BAE8116A3}" srcId="{8CC51F4F-BA94-4E54-AEAE-6B663E3283F5}" destId="{574AF7EB-884F-454F-94EF-A6F331C60732}" srcOrd="0" destOrd="0" parTransId="{B5578596-B988-4D46-8D61-06D865E7260C}" sibTransId="{A4DA793A-2807-4221-948D-0B3449E856DA}"/>
    <dgm:cxn modelId="{3810A571-E63C-47C9-856E-5059A64CF926}" type="presOf" srcId="{8CC51F4F-BA94-4E54-AEAE-6B663E3283F5}" destId="{757292EB-B5BF-4E3D-A906-B6EC3216FE17}" srcOrd="0" destOrd="0" presId="urn:microsoft.com/office/officeart/2005/8/layout/default"/>
    <dgm:cxn modelId="{7E52A5B7-DFE8-43FC-99F1-5B5E9F14267B}" type="presParOf" srcId="{757292EB-B5BF-4E3D-A906-B6EC3216FE17}" destId="{336946BC-28A8-4C22-AF3D-120FE42C9D67}" srcOrd="0" destOrd="0" presId="urn:microsoft.com/office/officeart/2005/8/layout/default"/>
    <dgm:cxn modelId="{C4A87D37-DBAD-4BBB-A113-A38487639842}" type="presParOf" srcId="{757292EB-B5BF-4E3D-A906-B6EC3216FE17}" destId="{7BC66627-A6A7-41D9-91A8-DC448CBFEFF6}" srcOrd="1" destOrd="0" presId="urn:microsoft.com/office/officeart/2005/8/layout/default"/>
    <dgm:cxn modelId="{468F0B04-F2B5-48E3-8C4D-EEB32DB7E658}" type="presParOf" srcId="{757292EB-B5BF-4E3D-A906-B6EC3216FE17}" destId="{9B218A8A-53B5-4AC7-90AB-FAF47F000DA7}" srcOrd="2" destOrd="0" presId="urn:microsoft.com/office/officeart/2005/8/layout/default"/>
    <dgm:cxn modelId="{A7360E7C-3F76-45FC-8697-0E5D0F362371}" type="presParOf" srcId="{757292EB-B5BF-4E3D-A906-B6EC3216FE17}" destId="{1707BA95-35E2-4D49-9CA9-2951F6F5C8B1}" srcOrd="3" destOrd="0" presId="urn:microsoft.com/office/officeart/2005/8/layout/default"/>
    <dgm:cxn modelId="{330D4B5A-94DC-4710-90F8-732808F66DE2}" type="presParOf" srcId="{757292EB-B5BF-4E3D-A906-B6EC3216FE17}" destId="{AF9650C8-2B68-4681-BCD1-08F68583944C}"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9AADDDB-6EF8-4556-9857-A0BD4803DD85}" type="doc">
      <dgm:prSet loTypeId="urn:microsoft.com/office/officeart/2005/8/layout/chevron1" loCatId="process" qsTypeId="urn:microsoft.com/office/officeart/2005/8/quickstyle/simple2" qsCatId="simple" csTypeId="urn:microsoft.com/office/officeart/2005/8/colors/accent2_1" csCatId="accent2" phldr="1"/>
      <dgm:spPr/>
    </dgm:pt>
    <dgm:pt modelId="{83DE3395-9A3D-48FD-A3F0-82F10DF3E2A9}">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检查实体完整性约束</a:t>
          </a:r>
          <a:endParaRPr lang="zh-CN" altLang="en-US" sz="2000" dirty="0">
            <a:latin typeface="手札体-简粗体" panose="03000700000000000000" pitchFamily="66" charset="-122"/>
            <a:ea typeface="手札体-简粗体" panose="03000700000000000000" pitchFamily="66" charset="-122"/>
          </a:endParaRPr>
        </a:p>
      </dgm:t>
    </dgm:pt>
    <dgm:pt modelId="{CBE93EC6-AF82-4CB9-A638-F92122BFBE72}" type="parTrans" cxnId="{0B870A98-9DA8-4C9F-90BF-BDF8F4B77CF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08A7C6EA-B471-4616-996D-8D80E2791D0B}" type="sibTrans" cxnId="{0B870A98-9DA8-4C9F-90BF-BDF8F4B77CF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90505DEF-DD81-4027-AD90-968EA86DBA8D}">
      <dgm:prSet phldrT="[文本]" custT="1"/>
      <dgm:spPr>
        <a:ln>
          <a:noFill/>
        </a:ln>
      </dgm:spPr>
      <dgm:t>
        <a:bodyPr/>
        <a:lstStyle/>
        <a:p>
          <a:endParaRPr lang="zh-CN" altLang="en-US" sz="2000" dirty="0">
            <a:latin typeface="手札体-简粗体" panose="03000700000000000000" pitchFamily="66" charset="-122"/>
            <a:ea typeface="手札体-简粗体" panose="03000700000000000000" pitchFamily="66" charset="-122"/>
          </a:endParaRPr>
        </a:p>
      </dgm:t>
    </dgm:pt>
    <dgm:pt modelId="{73AA982D-028E-46EA-B19B-A87343965981}" type="parTrans" cxnId="{DC163236-4A72-41A7-A6AE-E20BBA1E3A7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CF37B05-16E3-4C5F-ACA8-17528BD1EA14}" type="sibTrans" cxnId="{DC163236-4A72-41A7-A6AE-E20BBA1E3A7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C54FC8D-4A9D-4454-942D-5723A7B3C310}">
      <dgm:prSet phldrT="[文本]" custT="1"/>
      <dgm:spPr>
        <a:ln>
          <a:noFill/>
        </a:ln>
      </dgm:spPr>
      <dgm:t>
        <a:bodyPr/>
        <a:lstStyle/>
        <a:p>
          <a:r>
            <a:rPr lang="zh-CN" altLang="en-US" sz="2000" dirty="0" smtClean="0">
              <a:latin typeface="手札体-简粗体" panose="03000700000000000000" pitchFamily="66" charset="-122"/>
              <a:ea typeface="手札体-简粗体" panose="03000700000000000000" pitchFamily="66" charset="-122"/>
            </a:rPr>
            <a:t> </a:t>
          </a:r>
          <a:endParaRPr lang="zh-CN" altLang="en-US" sz="2000" dirty="0">
            <a:latin typeface="手札体-简粗体" panose="03000700000000000000" pitchFamily="66" charset="-122"/>
            <a:ea typeface="手札体-简粗体" panose="03000700000000000000" pitchFamily="66" charset="-122"/>
          </a:endParaRPr>
        </a:p>
      </dgm:t>
    </dgm:pt>
    <dgm:pt modelId="{99656F51-EC3C-4786-8F32-074473A530CC}" type="sibTrans" cxnId="{013E54FD-D4C2-415C-865C-7344502567C9}">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BBD420E8-C246-48F9-9193-59F586828744}" type="parTrans" cxnId="{013E54FD-D4C2-415C-865C-7344502567C9}">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AD70E9B-80D5-44D9-8B1D-8E395D7B62C7}" type="pres">
      <dgm:prSet presAssocID="{89AADDDB-6EF8-4556-9857-A0BD4803DD85}" presName="Name0" presStyleCnt="0">
        <dgm:presLayoutVars>
          <dgm:dir/>
          <dgm:animLvl val="lvl"/>
          <dgm:resizeHandles val="exact"/>
        </dgm:presLayoutVars>
      </dgm:prSet>
      <dgm:spPr/>
    </dgm:pt>
    <dgm:pt modelId="{2B812467-14E5-4ECA-82DD-B7293CB58DFB}" type="pres">
      <dgm:prSet presAssocID="{83DE3395-9A3D-48FD-A3F0-82F10DF3E2A9}" presName="parTxOnly" presStyleLbl="node1" presStyleIdx="0" presStyleCnt="3">
        <dgm:presLayoutVars>
          <dgm:chMax val="0"/>
          <dgm:chPref val="0"/>
          <dgm:bulletEnabled val="1"/>
        </dgm:presLayoutVars>
      </dgm:prSet>
      <dgm:spPr/>
      <dgm:t>
        <a:bodyPr/>
        <a:lstStyle/>
        <a:p>
          <a:endParaRPr lang="zh-CN" altLang="en-US"/>
        </a:p>
      </dgm:t>
    </dgm:pt>
    <dgm:pt modelId="{DBF4A60D-BA0A-42E4-803B-4BC8A050DC83}" type="pres">
      <dgm:prSet presAssocID="{08A7C6EA-B471-4616-996D-8D80E2791D0B}" presName="parTxOnlySpace" presStyleCnt="0"/>
      <dgm:spPr/>
    </dgm:pt>
    <dgm:pt modelId="{F8128E04-EBD6-4487-94CD-C942585FDA68}" type="pres">
      <dgm:prSet presAssocID="{90505DEF-DD81-4027-AD90-968EA86DBA8D}" presName="parTxOnly" presStyleLbl="node1" presStyleIdx="1" presStyleCnt="3">
        <dgm:presLayoutVars>
          <dgm:chMax val="0"/>
          <dgm:chPref val="0"/>
          <dgm:bulletEnabled val="1"/>
        </dgm:presLayoutVars>
      </dgm:prSet>
      <dgm:spPr/>
      <dgm:t>
        <a:bodyPr/>
        <a:lstStyle/>
        <a:p>
          <a:endParaRPr lang="zh-CN" altLang="en-US"/>
        </a:p>
      </dgm:t>
    </dgm:pt>
    <dgm:pt modelId="{5C4F9E53-80AA-41BE-A404-22A3B601D4CA}" type="pres">
      <dgm:prSet presAssocID="{ECF37B05-16E3-4C5F-ACA8-17528BD1EA14}" presName="parTxOnlySpace" presStyleCnt="0"/>
      <dgm:spPr/>
    </dgm:pt>
    <dgm:pt modelId="{F60FEC0B-519D-4A26-BAB2-344FC8959584}" type="pres">
      <dgm:prSet presAssocID="{EC54FC8D-4A9D-4454-942D-5723A7B3C310}" presName="parTxOnly" presStyleLbl="node1" presStyleIdx="2" presStyleCnt="3">
        <dgm:presLayoutVars>
          <dgm:chMax val="0"/>
          <dgm:chPref val="0"/>
          <dgm:bulletEnabled val="1"/>
        </dgm:presLayoutVars>
      </dgm:prSet>
      <dgm:spPr/>
      <dgm:t>
        <a:bodyPr/>
        <a:lstStyle/>
        <a:p>
          <a:endParaRPr lang="zh-CN" altLang="en-US"/>
        </a:p>
      </dgm:t>
    </dgm:pt>
  </dgm:ptLst>
  <dgm:cxnLst>
    <dgm:cxn modelId="{A703ABFF-B476-45B7-8138-F79BB8D10C44}" type="presOf" srcId="{EC54FC8D-4A9D-4454-942D-5723A7B3C310}" destId="{F60FEC0B-519D-4A26-BAB2-344FC8959584}" srcOrd="0" destOrd="0" presId="urn:microsoft.com/office/officeart/2005/8/layout/chevron1"/>
    <dgm:cxn modelId="{013E54FD-D4C2-415C-865C-7344502567C9}" srcId="{89AADDDB-6EF8-4556-9857-A0BD4803DD85}" destId="{EC54FC8D-4A9D-4454-942D-5723A7B3C310}" srcOrd="2" destOrd="0" parTransId="{BBD420E8-C246-48F9-9193-59F586828744}" sibTransId="{99656F51-EC3C-4786-8F32-074473A530CC}"/>
    <dgm:cxn modelId="{A48A0183-E2DB-45D9-8394-01108475C80A}" type="presOf" srcId="{83DE3395-9A3D-48FD-A3F0-82F10DF3E2A9}" destId="{2B812467-14E5-4ECA-82DD-B7293CB58DFB}" srcOrd="0" destOrd="0" presId="urn:microsoft.com/office/officeart/2005/8/layout/chevron1"/>
    <dgm:cxn modelId="{0B870A98-9DA8-4C9F-90BF-BDF8F4B77CF5}" srcId="{89AADDDB-6EF8-4556-9857-A0BD4803DD85}" destId="{83DE3395-9A3D-48FD-A3F0-82F10DF3E2A9}" srcOrd="0" destOrd="0" parTransId="{CBE93EC6-AF82-4CB9-A638-F92122BFBE72}" sibTransId="{08A7C6EA-B471-4616-996D-8D80E2791D0B}"/>
    <dgm:cxn modelId="{43F679EE-C408-471A-BED3-9874E14EF628}" type="presOf" srcId="{90505DEF-DD81-4027-AD90-968EA86DBA8D}" destId="{F8128E04-EBD6-4487-94CD-C942585FDA68}" srcOrd="0" destOrd="0" presId="urn:microsoft.com/office/officeart/2005/8/layout/chevron1"/>
    <dgm:cxn modelId="{7BC31014-FB88-474A-8DFE-B898936A3E05}" type="presOf" srcId="{89AADDDB-6EF8-4556-9857-A0BD4803DD85}" destId="{EAD70E9B-80D5-44D9-8B1D-8E395D7B62C7}" srcOrd="0" destOrd="0" presId="urn:microsoft.com/office/officeart/2005/8/layout/chevron1"/>
    <dgm:cxn modelId="{DC163236-4A72-41A7-A6AE-E20BBA1E3A71}" srcId="{89AADDDB-6EF8-4556-9857-A0BD4803DD85}" destId="{90505DEF-DD81-4027-AD90-968EA86DBA8D}" srcOrd="1" destOrd="0" parTransId="{73AA982D-028E-46EA-B19B-A87343965981}" sibTransId="{ECF37B05-16E3-4C5F-ACA8-17528BD1EA14}"/>
    <dgm:cxn modelId="{C0899C89-A1F4-4A75-86FA-403B9D18B602}" type="presParOf" srcId="{EAD70E9B-80D5-44D9-8B1D-8E395D7B62C7}" destId="{2B812467-14E5-4ECA-82DD-B7293CB58DFB}" srcOrd="0" destOrd="0" presId="urn:microsoft.com/office/officeart/2005/8/layout/chevron1"/>
    <dgm:cxn modelId="{DA1A6BDC-D79B-4599-9161-DD838638DA29}" type="presParOf" srcId="{EAD70E9B-80D5-44D9-8B1D-8E395D7B62C7}" destId="{DBF4A60D-BA0A-42E4-803B-4BC8A050DC83}" srcOrd="1" destOrd="0" presId="urn:microsoft.com/office/officeart/2005/8/layout/chevron1"/>
    <dgm:cxn modelId="{7E83056D-6145-40FB-8254-CE86DAD2AEB3}" type="presParOf" srcId="{EAD70E9B-80D5-44D9-8B1D-8E395D7B62C7}" destId="{F8128E04-EBD6-4487-94CD-C942585FDA68}" srcOrd="2" destOrd="0" presId="urn:microsoft.com/office/officeart/2005/8/layout/chevron1"/>
    <dgm:cxn modelId="{E6E9CA5C-9ECA-45BB-9008-4CBBCA079DC9}" type="presParOf" srcId="{EAD70E9B-80D5-44D9-8B1D-8E395D7B62C7}" destId="{5C4F9E53-80AA-41BE-A404-22A3B601D4CA}" srcOrd="3" destOrd="0" presId="urn:microsoft.com/office/officeart/2005/8/layout/chevron1"/>
    <dgm:cxn modelId="{F65A364C-0A02-4FD0-8FF5-E804F04F9EE7}" type="presParOf" srcId="{EAD70E9B-80D5-44D9-8B1D-8E395D7B62C7}" destId="{F60FEC0B-519D-4A26-BAB2-344FC8959584}"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9AADDDB-6EF8-4556-9857-A0BD4803DD85}" type="doc">
      <dgm:prSet loTypeId="urn:microsoft.com/office/officeart/2005/8/layout/chevron1" loCatId="process" qsTypeId="urn:microsoft.com/office/officeart/2005/8/quickstyle/simple2" qsCatId="simple" csTypeId="urn:microsoft.com/office/officeart/2005/8/colors/accent2_1" csCatId="accent2" phldr="1"/>
      <dgm:spPr/>
    </dgm:pt>
    <dgm:pt modelId="{83DE3395-9A3D-48FD-A3F0-82F10DF3E2A9}">
      <dgm:prSet phldrT="[文本]" custT="1"/>
      <dgm:spPr/>
      <dgm:t>
        <a:bodyPr/>
        <a:lstStyle/>
        <a:p>
          <a:r>
            <a:rPr lang="zh-CN" altLang="en-US" sz="2000" dirty="0" smtClean="0">
              <a:latin typeface="手札体-简粗体" panose="03000700000000000000" pitchFamily="66" charset="-122"/>
              <a:ea typeface="手札体-简粗体" panose="03000700000000000000" pitchFamily="66" charset="-122"/>
            </a:rPr>
            <a:t>检查实体完整性约束</a:t>
          </a:r>
          <a:endParaRPr lang="zh-CN" altLang="en-US" sz="2000" dirty="0">
            <a:latin typeface="手札体-简粗体" panose="03000700000000000000" pitchFamily="66" charset="-122"/>
            <a:ea typeface="手札体-简粗体" panose="03000700000000000000" pitchFamily="66" charset="-122"/>
          </a:endParaRPr>
        </a:p>
      </dgm:t>
    </dgm:pt>
    <dgm:pt modelId="{CBE93EC6-AF82-4CB9-A638-F92122BFBE72}" type="parTrans" cxnId="{0B870A98-9DA8-4C9F-90BF-BDF8F4B77CF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08A7C6EA-B471-4616-996D-8D80E2791D0B}" type="sibTrans" cxnId="{0B870A98-9DA8-4C9F-90BF-BDF8F4B77CF5}">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C54FC8D-4A9D-4454-942D-5723A7B3C310}">
      <dgm:prSet phldrT="[文本]" custT="1"/>
      <dgm:spPr/>
      <dgm:t>
        <a:bodyPr/>
        <a:lstStyle/>
        <a:p>
          <a:r>
            <a:rPr lang="zh-CN" altLang="en-US" sz="2000" smtClean="0">
              <a:latin typeface="手札体-简粗体" panose="03000700000000000000" pitchFamily="66" charset="-122"/>
              <a:ea typeface="手札体-简粗体" panose="03000700000000000000" pitchFamily="66" charset="-122"/>
            </a:rPr>
            <a:t>检查参照完整性约束</a:t>
          </a:r>
          <a:endParaRPr lang="zh-CN" altLang="en-US" sz="2000" dirty="0">
            <a:latin typeface="手札体-简粗体" panose="03000700000000000000" pitchFamily="66" charset="-122"/>
            <a:ea typeface="手札体-简粗体" panose="03000700000000000000" pitchFamily="66" charset="-122"/>
          </a:endParaRPr>
        </a:p>
      </dgm:t>
    </dgm:pt>
    <dgm:pt modelId="{BBD420E8-C246-48F9-9193-59F586828744}" type="parTrans" cxnId="{013E54FD-D4C2-415C-865C-7344502567C9}">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99656F51-EC3C-4786-8F32-074473A530CC}" type="sibTrans" cxnId="{013E54FD-D4C2-415C-865C-7344502567C9}">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90505DEF-DD81-4027-AD90-968EA86DBA8D}">
      <dgm:prSet phldrT="[文本]" custT="1"/>
      <dgm:spPr>
        <a:ln>
          <a:noFill/>
        </a:ln>
      </dgm:spPr>
      <dgm:t>
        <a:bodyPr/>
        <a:lstStyle/>
        <a:p>
          <a:endParaRPr lang="zh-CN" altLang="en-US" sz="2000" dirty="0">
            <a:latin typeface="手札体-简粗体" panose="03000700000000000000" pitchFamily="66" charset="-122"/>
            <a:ea typeface="手札体-简粗体" panose="03000700000000000000" pitchFamily="66" charset="-122"/>
          </a:endParaRPr>
        </a:p>
      </dgm:t>
    </dgm:pt>
    <dgm:pt modelId="{ECF37B05-16E3-4C5F-ACA8-17528BD1EA14}" type="sibTrans" cxnId="{DC163236-4A72-41A7-A6AE-E20BBA1E3A7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73AA982D-028E-46EA-B19B-A87343965981}" type="parTrans" cxnId="{DC163236-4A72-41A7-A6AE-E20BBA1E3A71}">
      <dgm:prSet/>
      <dgm:spPr/>
      <dgm:t>
        <a:bodyPr/>
        <a:lstStyle/>
        <a:p>
          <a:endParaRPr lang="zh-CN" altLang="en-US" sz="2000">
            <a:latin typeface="手札体-简粗体" panose="03000700000000000000" pitchFamily="66" charset="-122"/>
            <a:ea typeface="手札体-简粗体" panose="03000700000000000000" pitchFamily="66" charset="-122"/>
          </a:endParaRPr>
        </a:p>
      </dgm:t>
    </dgm:pt>
    <dgm:pt modelId="{EAD70E9B-80D5-44D9-8B1D-8E395D7B62C7}" type="pres">
      <dgm:prSet presAssocID="{89AADDDB-6EF8-4556-9857-A0BD4803DD85}" presName="Name0" presStyleCnt="0">
        <dgm:presLayoutVars>
          <dgm:dir/>
          <dgm:animLvl val="lvl"/>
          <dgm:resizeHandles val="exact"/>
        </dgm:presLayoutVars>
      </dgm:prSet>
      <dgm:spPr/>
    </dgm:pt>
    <dgm:pt modelId="{2B812467-14E5-4ECA-82DD-B7293CB58DFB}" type="pres">
      <dgm:prSet presAssocID="{83DE3395-9A3D-48FD-A3F0-82F10DF3E2A9}" presName="parTxOnly" presStyleLbl="node1" presStyleIdx="0" presStyleCnt="3">
        <dgm:presLayoutVars>
          <dgm:chMax val="0"/>
          <dgm:chPref val="0"/>
          <dgm:bulletEnabled val="1"/>
        </dgm:presLayoutVars>
      </dgm:prSet>
      <dgm:spPr/>
      <dgm:t>
        <a:bodyPr/>
        <a:lstStyle/>
        <a:p>
          <a:endParaRPr lang="zh-CN" altLang="en-US"/>
        </a:p>
      </dgm:t>
    </dgm:pt>
    <dgm:pt modelId="{DBF4A60D-BA0A-42E4-803B-4BC8A050DC83}" type="pres">
      <dgm:prSet presAssocID="{08A7C6EA-B471-4616-996D-8D80E2791D0B}" presName="parTxOnlySpace" presStyleCnt="0"/>
      <dgm:spPr/>
    </dgm:pt>
    <dgm:pt modelId="{F60FEC0B-519D-4A26-BAB2-344FC8959584}" type="pres">
      <dgm:prSet presAssocID="{EC54FC8D-4A9D-4454-942D-5723A7B3C310}" presName="parTxOnly" presStyleLbl="node1" presStyleIdx="1" presStyleCnt="3">
        <dgm:presLayoutVars>
          <dgm:chMax val="0"/>
          <dgm:chPref val="0"/>
          <dgm:bulletEnabled val="1"/>
        </dgm:presLayoutVars>
      </dgm:prSet>
      <dgm:spPr/>
      <dgm:t>
        <a:bodyPr/>
        <a:lstStyle/>
        <a:p>
          <a:endParaRPr lang="zh-CN" altLang="en-US"/>
        </a:p>
      </dgm:t>
    </dgm:pt>
    <dgm:pt modelId="{FB0025EC-CE8B-4F24-A48C-BF23449EC1C9}" type="pres">
      <dgm:prSet presAssocID="{99656F51-EC3C-4786-8F32-074473A530CC}" presName="parTxOnlySpace" presStyleCnt="0"/>
      <dgm:spPr/>
    </dgm:pt>
    <dgm:pt modelId="{F8128E04-EBD6-4487-94CD-C942585FDA68}" type="pres">
      <dgm:prSet presAssocID="{90505DEF-DD81-4027-AD90-968EA86DBA8D}" presName="parTxOnly" presStyleLbl="node1" presStyleIdx="2" presStyleCnt="3">
        <dgm:presLayoutVars>
          <dgm:chMax val="0"/>
          <dgm:chPref val="0"/>
          <dgm:bulletEnabled val="1"/>
        </dgm:presLayoutVars>
      </dgm:prSet>
      <dgm:spPr/>
      <dgm:t>
        <a:bodyPr/>
        <a:lstStyle/>
        <a:p>
          <a:endParaRPr lang="zh-CN" altLang="en-US"/>
        </a:p>
      </dgm:t>
    </dgm:pt>
  </dgm:ptLst>
  <dgm:cxnLst>
    <dgm:cxn modelId="{B4104C48-DB7C-4FCA-B621-258A25A21415}" type="presOf" srcId="{83DE3395-9A3D-48FD-A3F0-82F10DF3E2A9}" destId="{2B812467-14E5-4ECA-82DD-B7293CB58DFB}" srcOrd="0" destOrd="0" presId="urn:microsoft.com/office/officeart/2005/8/layout/chevron1"/>
    <dgm:cxn modelId="{013E54FD-D4C2-415C-865C-7344502567C9}" srcId="{89AADDDB-6EF8-4556-9857-A0BD4803DD85}" destId="{EC54FC8D-4A9D-4454-942D-5723A7B3C310}" srcOrd="1" destOrd="0" parTransId="{BBD420E8-C246-48F9-9193-59F586828744}" sibTransId="{99656F51-EC3C-4786-8F32-074473A530CC}"/>
    <dgm:cxn modelId="{2C739E22-7414-4B22-B058-D420799E947E}" type="presOf" srcId="{89AADDDB-6EF8-4556-9857-A0BD4803DD85}" destId="{EAD70E9B-80D5-44D9-8B1D-8E395D7B62C7}" srcOrd="0" destOrd="0" presId="urn:microsoft.com/office/officeart/2005/8/layout/chevron1"/>
    <dgm:cxn modelId="{0B870A98-9DA8-4C9F-90BF-BDF8F4B77CF5}" srcId="{89AADDDB-6EF8-4556-9857-A0BD4803DD85}" destId="{83DE3395-9A3D-48FD-A3F0-82F10DF3E2A9}" srcOrd="0" destOrd="0" parTransId="{CBE93EC6-AF82-4CB9-A638-F92122BFBE72}" sibTransId="{08A7C6EA-B471-4616-996D-8D80E2791D0B}"/>
    <dgm:cxn modelId="{5C75E92E-DBB5-4ACF-B612-964BDBCA4640}" type="presOf" srcId="{90505DEF-DD81-4027-AD90-968EA86DBA8D}" destId="{F8128E04-EBD6-4487-94CD-C942585FDA68}" srcOrd="0" destOrd="0" presId="urn:microsoft.com/office/officeart/2005/8/layout/chevron1"/>
    <dgm:cxn modelId="{2BE8283E-E052-4606-A343-E14791BD027D}" type="presOf" srcId="{EC54FC8D-4A9D-4454-942D-5723A7B3C310}" destId="{F60FEC0B-519D-4A26-BAB2-344FC8959584}" srcOrd="0" destOrd="0" presId="urn:microsoft.com/office/officeart/2005/8/layout/chevron1"/>
    <dgm:cxn modelId="{DC163236-4A72-41A7-A6AE-E20BBA1E3A71}" srcId="{89AADDDB-6EF8-4556-9857-A0BD4803DD85}" destId="{90505DEF-DD81-4027-AD90-968EA86DBA8D}" srcOrd="2" destOrd="0" parTransId="{73AA982D-028E-46EA-B19B-A87343965981}" sibTransId="{ECF37B05-16E3-4C5F-ACA8-17528BD1EA14}"/>
    <dgm:cxn modelId="{0D0D6242-27A9-4D81-BF9C-A2C1D843FD42}" type="presParOf" srcId="{EAD70E9B-80D5-44D9-8B1D-8E395D7B62C7}" destId="{2B812467-14E5-4ECA-82DD-B7293CB58DFB}" srcOrd="0" destOrd="0" presId="urn:microsoft.com/office/officeart/2005/8/layout/chevron1"/>
    <dgm:cxn modelId="{B22DED6E-8402-4843-BC7A-7B4FF78F9F96}" type="presParOf" srcId="{EAD70E9B-80D5-44D9-8B1D-8E395D7B62C7}" destId="{DBF4A60D-BA0A-42E4-803B-4BC8A050DC83}" srcOrd="1" destOrd="0" presId="urn:microsoft.com/office/officeart/2005/8/layout/chevron1"/>
    <dgm:cxn modelId="{E5ACF430-BC21-4323-B758-BC520CB4B1F1}" type="presParOf" srcId="{EAD70E9B-80D5-44D9-8B1D-8E395D7B62C7}" destId="{F60FEC0B-519D-4A26-BAB2-344FC8959584}" srcOrd="2" destOrd="0" presId="urn:microsoft.com/office/officeart/2005/8/layout/chevron1"/>
    <dgm:cxn modelId="{9CF091A7-097E-4DC4-BC78-408C1D9303AA}" type="presParOf" srcId="{EAD70E9B-80D5-44D9-8B1D-8E395D7B62C7}" destId="{FB0025EC-CE8B-4F24-A48C-BF23449EC1C9}" srcOrd="3" destOrd="0" presId="urn:microsoft.com/office/officeart/2005/8/layout/chevron1"/>
    <dgm:cxn modelId="{B61C69C8-C508-4DFC-A842-781E72D84511}" type="presParOf" srcId="{EAD70E9B-80D5-44D9-8B1D-8E395D7B62C7}" destId="{F8128E04-EBD6-4487-94CD-C942585FDA68}"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946BC-28A8-4C22-AF3D-120FE42C9D67}">
      <dsp:nvSpPr>
        <dsp:cNvPr id="0" name=""/>
        <dsp:cNvSpPr/>
      </dsp:nvSpPr>
      <dsp:spPr>
        <a:xfrm>
          <a:off x="0" y="415334"/>
          <a:ext cx="3116668" cy="1870000"/>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ts val="24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实体完整性约束</a:t>
          </a:r>
          <a:endParaRPr lang="en-US" altLang="zh-CN" sz="2400" kern="1200" dirty="0" smtClean="0">
            <a:latin typeface="手札体-简粗体" panose="03000700000000000000" pitchFamily="66" charset="-122"/>
            <a:ea typeface="手札体-简粗体" panose="03000700000000000000" pitchFamily="66" charset="-122"/>
          </a:endParaRPr>
        </a:p>
        <a:p>
          <a:pPr lvl="0" algn="ctr" defTabSz="1066800">
            <a:lnSpc>
              <a:spcPts val="2400"/>
            </a:lnSpc>
            <a:spcBef>
              <a:spcPct val="0"/>
            </a:spcBef>
            <a:spcAft>
              <a:spcPct val="35000"/>
            </a:spcAft>
          </a:pPr>
          <a:r>
            <a:rPr lang="en-US" altLang="zh-CN" sz="2400" kern="1200" dirty="0" smtClean="0">
              <a:latin typeface="手札体-简粗体" panose="03000700000000000000" pitchFamily="66" charset="-122"/>
              <a:ea typeface="手札体-简粗体" panose="03000700000000000000" pitchFamily="66" charset="-122"/>
            </a:rPr>
            <a:t>Entity Integrity Constraint</a:t>
          </a:r>
          <a:endParaRPr lang="zh-CN" altLang="en-US" sz="2400" kern="1200" dirty="0">
            <a:latin typeface="手札体-简粗体" panose="03000700000000000000" pitchFamily="66" charset="-122"/>
            <a:ea typeface="手札体-简粗体" panose="03000700000000000000" pitchFamily="66" charset="-122"/>
          </a:endParaRPr>
        </a:p>
      </dsp:txBody>
      <dsp:txXfrm>
        <a:off x="0" y="415334"/>
        <a:ext cx="3116668" cy="1870000"/>
      </dsp:txXfrm>
    </dsp:sp>
    <dsp:sp modelId="{9B218A8A-53B5-4AC7-90AB-FAF47F000DA7}">
      <dsp:nvSpPr>
        <dsp:cNvPr id="0" name=""/>
        <dsp:cNvSpPr/>
      </dsp:nvSpPr>
      <dsp:spPr>
        <a:xfrm>
          <a:off x="3428334" y="415334"/>
          <a:ext cx="3116668" cy="1870000"/>
        </a:xfrm>
        <a:prstGeom prst="rect">
          <a:avLst/>
        </a:prstGeom>
        <a:solidFill>
          <a:schemeClr val="lt1">
            <a:hueOff val="0"/>
            <a:satOff val="0"/>
            <a:lumOff val="0"/>
            <a:alphaOff val="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ts val="2400"/>
            </a:lnSpc>
            <a:spcBef>
              <a:spcPct val="0"/>
            </a:spcBef>
            <a:spcAft>
              <a:spcPct val="35000"/>
            </a:spcAft>
          </a:pPr>
          <a:r>
            <a:rPr lang="zh-CN" altLang="en-US" sz="2400" kern="1200" dirty="0" smtClean="0">
              <a:solidFill>
                <a:schemeClr val="bg1"/>
              </a:solidFill>
              <a:latin typeface="手札体-简粗体" panose="03000700000000000000" pitchFamily="66" charset="-122"/>
              <a:ea typeface="手札体-简粗体" panose="03000700000000000000" pitchFamily="66" charset="-122"/>
            </a:rPr>
            <a:t>参照完整性约束</a:t>
          </a:r>
          <a:endParaRPr lang="en-US" altLang="zh-CN" sz="2400" kern="1200" dirty="0" smtClean="0">
            <a:solidFill>
              <a:schemeClr val="bg1"/>
            </a:solidFill>
            <a:latin typeface="手札体-简粗体" panose="03000700000000000000" pitchFamily="66" charset="-122"/>
            <a:ea typeface="手札体-简粗体" panose="03000700000000000000" pitchFamily="66" charset="-122"/>
          </a:endParaRPr>
        </a:p>
        <a:p>
          <a:pPr lvl="0" algn="ctr" defTabSz="1066800">
            <a:lnSpc>
              <a:spcPts val="2400"/>
            </a:lnSpc>
            <a:spcBef>
              <a:spcPct val="0"/>
            </a:spcBef>
            <a:spcAft>
              <a:spcPct val="35000"/>
            </a:spcAft>
          </a:pPr>
          <a:r>
            <a:rPr lang="en-US" altLang="zh-CN" sz="2400" kern="1200" dirty="0" smtClean="0">
              <a:solidFill>
                <a:schemeClr val="bg1"/>
              </a:solidFill>
              <a:latin typeface="手札体-简粗体" panose="03000700000000000000" pitchFamily="66" charset="-122"/>
              <a:ea typeface="手札体-简粗体" panose="03000700000000000000" pitchFamily="66" charset="-122"/>
            </a:rPr>
            <a:t>Referential Integrity Constraint</a:t>
          </a:r>
          <a:endParaRPr lang="zh-CN" altLang="en-US" sz="2400" kern="1200" dirty="0">
            <a:solidFill>
              <a:schemeClr val="bg1"/>
            </a:solidFill>
            <a:latin typeface="手札体-简粗体" panose="03000700000000000000" pitchFamily="66" charset="-122"/>
            <a:ea typeface="手札体-简粗体" panose="03000700000000000000" pitchFamily="66" charset="-122"/>
          </a:endParaRPr>
        </a:p>
      </dsp:txBody>
      <dsp:txXfrm>
        <a:off x="3428334" y="415334"/>
        <a:ext cx="3116668" cy="1870000"/>
      </dsp:txXfrm>
    </dsp:sp>
    <dsp:sp modelId="{AF9650C8-2B68-4681-BCD1-08F68583944C}">
      <dsp:nvSpPr>
        <dsp:cNvPr id="0" name=""/>
        <dsp:cNvSpPr/>
      </dsp:nvSpPr>
      <dsp:spPr>
        <a:xfrm>
          <a:off x="6856669" y="415334"/>
          <a:ext cx="3116668" cy="1870000"/>
        </a:xfrm>
        <a:prstGeom prst="rect">
          <a:avLst/>
        </a:prstGeom>
        <a:solidFill>
          <a:schemeClr val="lt1">
            <a:hueOff val="0"/>
            <a:satOff val="0"/>
            <a:lumOff val="0"/>
            <a:alphaOff val="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ts val="2400"/>
            </a:lnSpc>
            <a:spcBef>
              <a:spcPct val="0"/>
            </a:spcBef>
            <a:spcAft>
              <a:spcPct val="35000"/>
            </a:spcAft>
          </a:pPr>
          <a:r>
            <a:rPr lang="zh-CN" altLang="en-US" sz="2400" kern="1200" dirty="0" smtClean="0">
              <a:solidFill>
                <a:schemeClr val="bg1"/>
              </a:solidFill>
              <a:latin typeface="手札体-简粗体" panose="03000700000000000000" pitchFamily="66" charset="-122"/>
              <a:ea typeface="手札体-简粗体" panose="03000700000000000000" pitchFamily="66" charset="-122"/>
            </a:rPr>
            <a:t>用户定义完整性约束</a:t>
          </a:r>
          <a:endParaRPr lang="en-US" altLang="zh-CN" sz="2400" kern="1200" dirty="0" smtClean="0">
            <a:solidFill>
              <a:schemeClr val="bg1"/>
            </a:solidFill>
            <a:latin typeface="手札体-简粗体" panose="03000700000000000000" pitchFamily="66" charset="-122"/>
            <a:ea typeface="手札体-简粗体" panose="03000700000000000000" pitchFamily="66" charset="-122"/>
          </a:endParaRPr>
        </a:p>
        <a:p>
          <a:pPr lvl="0" algn="ctr" defTabSz="1066800">
            <a:lnSpc>
              <a:spcPts val="2400"/>
            </a:lnSpc>
            <a:spcBef>
              <a:spcPct val="0"/>
            </a:spcBef>
            <a:spcAft>
              <a:spcPct val="35000"/>
            </a:spcAft>
          </a:pPr>
          <a:r>
            <a:rPr lang="en-US" altLang="zh-CN" sz="2400" kern="1200" dirty="0" smtClean="0">
              <a:solidFill>
                <a:schemeClr val="bg1"/>
              </a:solidFill>
              <a:latin typeface="手札体-简粗体" panose="03000700000000000000" pitchFamily="66" charset="-122"/>
              <a:ea typeface="手札体-简粗体" panose="03000700000000000000" pitchFamily="66" charset="-122"/>
            </a:rPr>
            <a:t>User-defined Integrity Constraint</a:t>
          </a:r>
          <a:endParaRPr lang="zh-CN" altLang="en-US" sz="2400" kern="1200" dirty="0">
            <a:solidFill>
              <a:schemeClr val="bg1"/>
            </a:solidFill>
            <a:latin typeface="手札体-简粗体" panose="03000700000000000000" pitchFamily="66" charset="-122"/>
            <a:ea typeface="手札体-简粗体" panose="03000700000000000000" pitchFamily="66" charset="-122"/>
          </a:endParaRPr>
        </a:p>
      </dsp:txBody>
      <dsp:txXfrm>
        <a:off x="6856669" y="415334"/>
        <a:ext cx="3116668" cy="187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12467-14E5-4ECA-82DD-B7293CB58DFB}">
      <dsp:nvSpPr>
        <dsp:cNvPr id="0" name=""/>
        <dsp:cNvSpPr/>
      </dsp:nvSpPr>
      <dsp:spPr>
        <a:xfrm>
          <a:off x="2710" y="702290"/>
          <a:ext cx="3301752" cy="1320700"/>
        </a:xfrm>
        <a:prstGeom prst="chevron">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检查实体完整性约束</a:t>
          </a:r>
          <a:endParaRPr lang="zh-CN" altLang="en-US" sz="2000" kern="1200" dirty="0">
            <a:latin typeface="手札体-简粗体" panose="03000700000000000000" pitchFamily="66" charset="-122"/>
            <a:ea typeface="手札体-简粗体" panose="03000700000000000000" pitchFamily="66" charset="-122"/>
          </a:endParaRPr>
        </a:p>
      </dsp:txBody>
      <dsp:txXfrm>
        <a:off x="663060" y="702290"/>
        <a:ext cx="1981052" cy="1320700"/>
      </dsp:txXfrm>
    </dsp:sp>
    <dsp:sp modelId="{F60FEC0B-519D-4A26-BAB2-344FC8959584}">
      <dsp:nvSpPr>
        <dsp:cNvPr id="0" name=""/>
        <dsp:cNvSpPr/>
      </dsp:nvSpPr>
      <dsp:spPr>
        <a:xfrm>
          <a:off x="2974286" y="702290"/>
          <a:ext cx="3301752" cy="1320700"/>
        </a:xfrm>
        <a:prstGeom prst="chevron">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检查参照完整性约束</a:t>
          </a:r>
          <a:endParaRPr lang="zh-CN" altLang="en-US" sz="2000" kern="1200" dirty="0">
            <a:latin typeface="手札体-简粗体" panose="03000700000000000000" pitchFamily="66" charset="-122"/>
            <a:ea typeface="手札体-简粗体" panose="03000700000000000000" pitchFamily="66" charset="-122"/>
          </a:endParaRPr>
        </a:p>
      </dsp:txBody>
      <dsp:txXfrm>
        <a:off x="3634636" y="702290"/>
        <a:ext cx="1981052" cy="1320700"/>
      </dsp:txXfrm>
    </dsp:sp>
    <dsp:sp modelId="{F8128E04-EBD6-4487-94CD-C942585FDA68}">
      <dsp:nvSpPr>
        <dsp:cNvPr id="0" name=""/>
        <dsp:cNvSpPr/>
      </dsp:nvSpPr>
      <dsp:spPr>
        <a:xfrm>
          <a:off x="5945863" y="702290"/>
          <a:ext cx="3301752" cy="1320700"/>
        </a:xfrm>
        <a:prstGeom prst="chevron">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检查用户定义完整性约束</a:t>
          </a:r>
          <a:endParaRPr lang="zh-CN" altLang="en-US" sz="2000" kern="1200" dirty="0">
            <a:latin typeface="手札体-简粗体" panose="03000700000000000000" pitchFamily="66" charset="-122"/>
            <a:ea typeface="手札体-简粗体" panose="03000700000000000000" pitchFamily="66" charset="-122"/>
          </a:endParaRPr>
        </a:p>
      </dsp:txBody>
      <dsp:txXfrm>
        <a:off x="6606213" y="702290"/>
        <a:ext cx="1981052" cy="1320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946BC-28A8-4C22-AF3D-120FE42C9D67}">
      <dsp:nvSpPr>
        <dsp:cNvPr id="0" name=""/>
        <dsp:cNvSpPr/>
      </dsp:nvSpPr>
      <dsp:spPr>
        <a:xfrm>
          <a:off x="0" y="415334"/>
          <a:ext cx="3116668" cy="1870000"/>
        </a:xfrm>
        <a:prstGeom prst="rect">
          <a:avLst/>
        </a:prstGeom>
        <a:solidFill>
          <a:schemeClr val="lt1">
            <a:hueOff val="0"/>
            <a:satOff val="0"/>
            <a:lumOff val="0"/>
            <a:alphaOff val="0"/>
          </a:schemeClr>
        </a:solidFill>
        <a:ln w="19050" cap="flat" cmpd="sng" algn="ctr">
          <a:solidFill>
            <a:schemeClr val="tx1">
              <a:lumMod val="50000"/>
              <a:lumOff val="50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ts val="2400"/>
            </a:lnSpc>
            <a:spcBef>
              <a:spcPct val="0"/>
            </a:spcBef>
            <a:spcAft>
              <a:spcPct val="35000"/>
            </a:spcAft>
          </a:pPr>
          <a:r>
            <a:rPr lang="zh-CN" altLang="en-US"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实体完整性约束</a:t>
          </a:r>
          <a:endParaRPr lang="en-US" altLang="zh-CN"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endParaRPr>
        </a:p>
        <a:p>
          <a:pPr lvl="0" algn="ctr" defTabSz="1066800">
            <a:lnSpc>
              <a:spcPts val="2400"/>
            </a:lnSpc>
            <a:spcBef>
              <a:spcPct val="0"/>
            </a:spcBef>
            <a:spcAft>
              <a:spcPct val="35000"/>
            </a:spcAft>
          </a:pPr>
          <a:r>
            <a:rPr lang="en-US" altLang="zh-CN"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Entity Integrity Constraint</a:t>
          </a:r>
          <a:endParaRPr lang="zh-CN" altLang="en-US" sz="2400" kern="12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sp:txBody>
      <dsp:txXfrm>
        <a:off x="0" y="415334"/>
        <a:ext cx="3116668" cy="1870000"/>
      </dsp:txXfrm>
    </dsp:sp>
    <dsp:sp modelId="{9B218A8A-53B5-4AC7-90AB-FAF47F000DA7}">
      <dsp:nvSpPr>
        <dsp:cNvPr id="0" name=""/>
        <dsp:cNvSpPr/>
      </dsp:nvSpPr>
      <dsp:spPr>
        <a:xfrm>
          <a:off x="3428334" y="415334"/>
          <a:ext cx="3116668" cy="1870000"/>
        </a:xfrm>
        <a:prstGeom prst="rect">
          <a:avLst/>
        </a:prstGeom>
        <a:solidFill>
          <a:schemeClr val="lt1">
            <a:hueOff val="0"/>
            <a:satOff val="0"/>
            <a:lumOff val="0"/>
            <a:alphaOff val="0"/>
          </a:schemeClr>
        </a:solidFill>
        <a:ln w="19050" cap="flat" cmpd="sng" algn="ctr">
          <a:solidFill>
            <a:schemeClr val="bg1"/>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ts val="2400"/>
            </a:lnSpc>
            <a:spcBef>
              <a:spcPct val="0"/>
            </a:spcBef>
            <a:spcAft>
              <a:spcPct val="35000"/>
            </a:spcAft>
          </a:pPr>
          <a:r>
            <a:rPr lang="zh-CN" altLang="en-US" sz="2400" kern="1200" dirty="0" smtClean="0">
              <a:solidFill>
                <a:schemeClr val="bg1"/>
              </a:solidFill>
              <a:latin typeface="手札体-简粗体" panose="03000700000000000000" pitchFamily="66" charset="-122"/>
              <a:ea typeface="手札体-简粗体" panose="03000700000000000000" pitchFamily="66" charset="-122"/>
            </a:rPr>
            <a:t>参照完整性约束</a:t>
          </a:r>
          <a:endParaRPr lang="en-US" altLang="zh-CN" sz="2400" kern="1200" dirty="0" smtClean="0">
            <a:solidFill>
              <a:schemeClr val="bg1"/>
            </a:solidFill>
            <a:latin typeface="手札体-简粗体" panose="03000700000000000000" pitchFamily="66" charset="-122"/>
            <a:ea typeface="手札体-简粗体" panose="03000700000000000000" pitchFamily="66" charset="-122"/>
          </a:endParaRPr>
        </a:p>
        <a:p>
          <a:pPr lvl="0" algn="ctr" defTabSz="1066800">
            <a:lnSpc>
              <a:spcPts val="2400"/>
            </a:lnSpc>
            <a:spcBef>
              <a:spcPct val="0"/>
            </a:spcBef>
            <a:spcAft>
              <a:spcPct val="35000"/>
            </a:spcAft>
          </a:pPr>
          <a:r>
            <a:rPr lang="en-US" altLang="zh-CN" sz="2400" kern="1200" dirty="0" smtClean="0">
              <a:solidFill>
                <a:schemeClr val="bg1"/>
              </a:solidFill>
              <a:latin typeface="手札体-简粗体" panose="03000700000000000000" pitchFamily="66" charset="-122"/>
              <a:ea typeface="手札体-简粗体" panose="03000700000000000000" pitchFamily="66" charset="-122"/>
            </a:rPr>
            <a:t>Referential Integrity Constraint</a:t>
          </a:r>
          <a:endParaRPr lang="zh-CN" altLang="en-US" sz="2400" kern="1200" dirty="0">
            <a:solidFill>
              <a:schemeClr val="bg1"/>
            </a:solidFill>
            <a:latin typeface="手札体-简粗体" panose="03000700000000000000" pitchFamily="66" charset="-122"/>
            <a:ea typeface="手札体-简粗体" panose="03000700000000000000" pitchFamily="66" charset="-122"/>
          </a:endParaRPr>
        </a:p>
      </dsp:txBody>
      <dsp:txXfrm>
        <a:off x="3428334" y="415334"/>
        <a:ext cx="3116668" cy="1870000"/>
      </dsp:txXfrm>
    </dsp:sp>
    <dsp:sp modelId="{AF9650C8-2B68-4681-BCD1-08F68583944C}">
      <dsp:nvSpPr>
        <dsp:cNvPr id="0" name=""/>
        <dsp:cNvSpPr/>
      </dsp:nvSpPr>
      <dsp:spPr>
        <a:xfrm>
          <a:off x="6856669" y="415334"/>
          <a:ext cx="3116668" cy="1870000"/>
        </a:xfrm>
        <a:prstGeom prst="rect">
          <a:avLst/>
        </a:prstGeom>
        <a:solidFill>
          <a:schemeClr val="lt1">
            <a:hueOff val="0"/>
            <a:satOff val="0"/>
            <a:lumOff val="0"/>
            <a:alphaOff val="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ts val="2400"/>
            </a:lnSpc>
            <a:spcBef>
              <a:spcPct val="0"/>
            </a:spcBef>
            <a:spcAft>
              <a:spcPct val="35000"/>
            </a:spcAft>
          </a:pPr>
          <a:r>
            <a:rPr lang="zh-CN" altLang="en-US" sz="2400" kern="1200" dirty="0" smtClean="0">
              <a:solidFill>
                <a:schemeClr val="bg1"/>
              </a:solidFill>
              <a:latin typeface="手札体-简粗体" panose="03000700000000000000" pitchFamily="66" charset="-122"/>
              <a:ea typeface="手札体-简粗体" panose="03000700000000000000" pitchFamily="66" charset="-122"/>
            </a:rPr>
            <a:t>用户定义完整性约束</a:t>
          </a:r>
          <a:endParaRPr lang="en-US" altLang="zh-CN" sz="2400" kern="1200" dirty="0" smtClean="0">
            <a:solidFill>
              <a:schemeClr val="bg1"/>
            </a:solidFill>
            <a:latin typeface="手札体-简粗体" panose="03000700000000000000" pitchFamily="66" charset="-122"/>
            <a:ea typeface="手札体-简粗体" panose="03000700000000000000" pitchFamily="66" charset="-122"/>
          </a:endParaRPr>
        </a:p>
        <a:p>
          <a:pPr lvl="0" algn="ctr" defTabSz="1066800">
            <a:lnSpc>
              <a:spcPts val="2400"/>
            </a:lnSpc>
            <a:spcBef>
              <a:spcPct val="0"/>
            </a:spcBef>
            <a:spcAft>
              <a:spcPct val="35000"/>
            </a:spcAft>
          </a:pPr>
          <a:r>
            <a:rPr lang="en-US" altLang="zh-CN" sz="2400" kern="1200" dirty="0" smtClean="0">
              <a:solidFill>
                <a:schemeClr val="bg1"/>
              </a:solidFill>
              <a:latin typeface="手札体-简粗体" panose="03000700000000000000" pitchFamily="66" charset="-122"/>
              <a:ea typeface="手札体-简粗体" panose="03000700000000000000" pitchFamily="66" charset="-122"/>
            </a:rPr>
            <a:t>User-defined Integrity Constraint</a:t>
          </a:r>
          <a:endParaRPr lang="zh-CN" altLang="en-US" sz="2400" kern="1200" dirty="0">
            <a:solidFill>
              <a:schemeClr val="bg1"/>
            </a:solidFill>
            <a:latin typeface="手札体-简粗体" panose="03000700000000000000" pitchFamily="66" charset="-122"/>
            <a:ea typeface="手札体-简粗体" panose="03000700000000000000" pitchFamily="66" charset="-122"/>
          </a:endParaRPr>
        </a:p>
      </dsp:txBody>
      <dsp:txXfrm>
        <a:off x="6856669" y="415334"/>
        <a:ext cx="3116668" cy="187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946BC-28A8-4C22-AF3D-120FE42C9D67}">
      <dsp:nvSpPr>
        <dsp:cNvPr id="0" name=""/>
        <dsp:cNvSpPr/>
      </dsp:nvSpPr>
      <dsp:spPr>
        <a:xfrm>
          <a:off x="0" y="415334"/>
          <a:ext cx="3116668" cy="1870000"/>
        </a:xfrm>
        <a:prstGeom prst="rect">
          <a:avLst/>
        </a:prstGeom>
        <a:solidFill>
          <a:schemeClr val="lt1">
            <a:hueOff val="0"/>
            <a:satOff val="0"/>
            <a:lumOff val="0"/>
            <a:alphaOff val="0"/>
          </a:schemeClr>
        </a:solidFill>
        <a:ln w="19050" cap="flat" cmpd="sng" algn="ctr">
          <a:solidFill>
            <a:schemeClr val="tx1">
              <a:lumMod val="50000"/>
              <a:lumOff val="50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ts val="2400"/>
            </a:lnSpc>
            <a:spcBef>
              <a:spcPct val="0"/>
            </a:spcBef>
            <a:spcAft>
              <a:spcPct val="35000"/>
            </a:spcAft>
          </a:pPr>
          <a:r>
            <a:rPr lang="zh-CN" altLang="en-US"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实体完整性约束</a:t>
          </a:r>
          <a:endParaRPr lang="en-US" altLang="zh-CN"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endParaRPr>
        </a:p>
        <a:p>
          <a:pPr lvl="0" algn="ctr" defTabSz="1066800">
            <a:lnSpc>
              <a:spcPts val="2400"/>
            </a:lnSpc>
            <a:spcBef>
              <a:spcPct val="0"/>
            </a:spcBef>
            <a:spcAft>
              <a:spcPct val="35000"/>
            </a:spcAft>
          </a:pPr>
          <a:r>
            <a:rPr lang="en-US" altLang="zh-CN"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Entity Integrity Constraint</a:t>
          </a:r>
          <a:endParaRPr lang="zh-CN" altLang="en-US" sz="2400" kern="12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sp:txBody>
      <dsp:txXfrm>
        <a:off x="0" y="415334"/>
        <a:ext cx="3116668" cy="1870000"/>
      </dsp:txXfrm>
    </dsp:sp>
    <dsp:sp modelId="{9B218A8A-53B5-4AC7-90AB-FAF47F000DA7}">
      <dsp:nvSpPr>
        <dsp:cNvPr id="0" name=""/>
        <dsp:cNvSpPr/>
      </dsp:nvSpPr>
      <dsp:spPr>
        <a:xfrm>
          <a:off x="3428334" y="415334"/>
          <a:ext cx="3116668" cy="1870000"/>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ts val="24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参照完整性约束</a:t>
          </a:r>
          <a:endParaRPr lang="en-US" altLang="zh-CN" sz="2400" kern="1200" dirty="0" smtClean="0">
            <a:latin typeface="手札体-简粗体" panose="03000700000000000000" pitchFamily="66" charset="-122"/>
            <a:ea typeface="手札体-简粗体" panose="03000700000000000000" pitchFamily="66" charset="-122"/>
          </a:endParaRPr>
        </a:p>
        <a:p>
          <a:pPr lvl="0" algn="ctr" defTabSz="1066800">
            <a:lnSpc>
              <a:spcPts val="2400"/>
            </a:lnSpc>
            <a:spcBef>
              <a:spcPct val="0"/>
            </a:spcBef>
            <a:spcAft>
              <a:spcPct val="35000"/>
            </a:spcAft>
          </a:pPr>
          <a:r>
            <a:rPr lang="en-US" altLang="zh-CN" sz="2400" kern="1200" dirty="0" smtClean="0">
              <a:latin typeface="手札体-简粗体" panose="03000700000000000000" pitchFamily="66" charset="-122"/>
              <a:ea typeface="手札体-简粗体" panose="03000700000000000000" pitchFamily="66" charset="-122"/>
            </a:rPr>
            <a:t>Referential Integrity Constraint</a:t>
          </a:r>
          <a:endParaRPr lang="zh-CN" altLang="en-US" sz="2400" kern="1200" dirty="0">
            <a:latin typeface="手札体-简粗体" panose="03000700000000000000" pitchFamily="66" charset="-122"/>
            <a:ea typeface="手札体-简粗体" panose="03000700000000000000" pitchFamily="66" charset="-122"/>
          </a:endParaRPr>
        </a:p>
      </dsp:txBody>
      <dsp:txXfrm>
        <a:off x="3428334" y="415334"/>
        <a:ext cx="3116668" cy="1870000"/>
      </dsp:txXfrm>
    </dsp:sp>
    <dsp:sp modelId="{AF9650C8-2B68-4681-BCD1-08F68583944C}">
      <dsp:nvSpPr>
        <dsp:cNvPr id="0" name=""/>
        <dsp:cNvSpPr/>
      </dsp:nvSpPr>
      <dsp:spPr>
        <a:xfrm>
          <a:off x="6856669" y="415334"/>
          <a:ext cx="3116668" cy="1870000"/>
        </a:xfrm>
        <a:prstGeom prst="rect">
          <a:avLst/>
        </a:prstGeom>
        <a:solidFill>
          <a:schemeClr val="lt1">
            <a:hueOff val="0"/>
            <a:satOff val="0"/>
            <a:lumOff val="0"/>
            <a:alphaOff val="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ts val="2400"/>
            </a:lnSpc>
            <a:spcBef>
              <a:spcPct val="0"/>
            </a:spcBef>
            <a:spcAft>
              <a:spcPct val="35000"/>
            </a:spcAft>
          </a:pPr>
          <a:r>
            <a:rPr lang="zh-CN" altLang="en-US" sz="2400" kern="1200" dirty="0" smtClean="0">
              <a:solidFill>
                <a:schemeClr val="bg1"/>
              </a:solidFill>
              <a:latin typeface="手札体-简粗体" panose="03000700000000000000" pitchFamily="66" charset="-122"/>
              <a:ea typeface="手札体-简粗体" panose="03000700000000000000" pitchFamily="66" charset="-122"/>
            </a:rPr>
            <a:t>用户定义完整性约束</a:t>
          </a:r>
          <a:endParaRPr lang="en-US" altLang="zh-CN" sz="2400" kern="1200" dirty="0" smtClean="0">
            <a:solidFill>
              <a:schemeClr val="bg1"/>
            </a:solidFill>
            <a:latin typeface="手札体-简粗体" panose="03000700000000000000" pitchFamily="66" charset="-122"/>
            <a:ea typeface="手札体-简粗体" panose="03000700000000000000" pitchFamily="66" charset="-122"/>
          </a:endParaRPr>
        </a:p>
        <a:p>
          <a:pPr lvl="0" algn="ctr" defTabSz="1066800">
            <a:lnSpc>
              <a:spcPts val="2400"/>
            </a:lnSpc>
            <a:spcBef>
              <a:spcPct val="0"/>
            </a:spcBef>
            <a:spcAft>
              <a:spcPct val="35000"/>
            </a:spcAft>
          </a:pPr>
          <a:r>
            <a:rPr lang="en-US" altLang="zh-CN" sz="2400" kern="1200" dirty="0" smtClean="0">
              <a:solidFill>
                <a:schemeClr val="bg1"/>
              </a:solidFill>
              <a:latin typeface="手札体-简粗体" panose="03000700000000000000" pitchFamily="66" charset="-122"/>
              <a:ea typeface="手札体-简粗体" panose="03000700000000000000" pitchFamily="66" charset="-122"/>
            </a:rPr>
            <a:t>User-defined Integrity Constraint</a:t>
          </a:r>
          <a:endParaRPr lang="zh-CN" altLang="en-US" sz="2400" kern="1200" dirty="0">
            <a:solidFill>
              <a:schemeClr val="bg1"/>
            </a:solidFill>
            <a:latin typeface="手札体-简粗体" panose="03000700000000000000" pitchFamily="66" charset="-122"/>
            <a:ea typeface="手札体-简粗体" panose="03000700000000000000" pitchFamily="66" charset="-122"/>
          </a:endParaRPr>
        </a:p>
      </dsp:txBody>
      <dsp:txXfrm>
        <a:off x="6856669" y="415334"/>
        <a:ext cx="3116668" cy="187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946BC-28A8-4C22-AF3D-120FE42C9D67}">
      <dsp:nvSpPr>
        <dsp:cNvPr id="0" name=""/>
        <dsp:cNvSpPr/>
      </dsp:nvSpPr>
      <dsp:spPr>
        <a:xfrm>
          <a:off x="0" y="415334"/>
          <a:ext cx="3116668" cy="1870000"/>
        </a:xfrm>
        <a:prstGeom prst="rect">
          <a:avLst/>
        </a:prstGeom>
        <a:solidFill>
          <a:schemeClr val="lt1">
            <a:hueOff val="0"/>
            <a:satOff val="0"/>
            <a:lumOff val="0"/>
            <a:alphaOff val="0"/>
          </a:schemeClr>
        </a:solidFill>
        <a:ln w="19050" cap="flat" cmpd="sng" algn="ctr">
          <a:solidFill>
            <a:schemeClr val="tx1">
              <a:lumMod val="50000"/>
              <a:lumOff val="50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ts val="2400"/>
            </a:lnSpc>
            <a:spcBef>
              <a:spcPct val="0"/>
            </a:spcBef>
            <a:spcAft>
              <a:spcPct val="35000"/>
            </a:spcAft>
          </a:pPr>
          <a:r>
            <a:rPr lang="zh-CN" altLang="en-US"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实体完整性约束</a:t>
          </a:r>
          <a:endParaRPr lang="en-US" altLang="zh-CN"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endParaRPr>
        </a:p>
        <a:p>
          <a:pPr lvl="0" algn="ctr" defTabSz="1066800">
            <a:lnSpc>
              <a:spcPts val="2400"/>
            </a:lnSpc>
            <a:spcBef>
              <a:spcPct val="0"/>
            </a:spcBef>
            <a:spcAft>
              <a:spcPct val="35000"/>
            </a:spcAft>
          </a:pPr>
          <a:r>
            <a:rPr lang="en-US" altLang="zh-CN"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Entity Integrity Constraint</a:t>
          </a:r>
          <a:endParaRPr lang="zh-CN" altLang="en-US" sz="2400" kern="12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sp:txBody>
      <dsp:txXfrm>
        <a:off x="0" y="415334"/>
        <a:ext cx="3116668" cy="1870000"/>
      </dsp:txXfrm>
    </dsp:sp>
    <dsp:sp modelId="{9B218A8A-53B5-4AC7-90AB-FAF47F000DA7}">
      <dsp:nvSpPr>
        <dsp:cNvPr id="0" name=""/>
        <dsp:cNvSpPr/>
      </dsp:nvSpPr>
      <dsp:spPr>
        <a:xfrm>
          <a:off x="3428334" y="415334"/>
          <a:ext cx="3116668" cy="1870000"/>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ts val="24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参照完整性约束</a:t>
          </a:r>
          <a:endParaRPr lang="en-US" altLang="zh-CN" sz="2400" kern="1200" dirty="0" smtClean="0">
            <a:latin typeface="手札体-简粗体" panose="03000700000000000000" pitchFamily="66" charset="-122"/>
            <a:ea typeface="手札体-简粗体" panose="03000700000000000000" pitchFamily="66" charset="-122"/>
          </a:endParaRPr>
        </a:p>
        <a:p>
          <a:pPr lvl="0" algn="ctr" defTabSz="1066800">
            <a:lnSpc>
              <a:spcPts val="2400"/>
            </a:lnSpc>
            <a:spcBef>
              <a:spcPct val="0"/>
            </a:spcBef>
            <a:spcAft>
              <a:spcPct val="35000"/>
            </a:spcAft>
          </a:pPr>
          <a:r>
            <a:rPr lang="en-US" altLang="zh-CN" sz="2400" kern="1200" dirty="0" smtClean="0">
              <a:latin typeface="手札体-简粗体" panose="03000700000000000000" pitchFamily="66" charset="-122"/>
              <a:ea typeface="手札体-简粗体" panose="03000700000000000000" pitchFamily="66" charset="-122"/>
            </a:rPr>
            <a:t>Referential Integrity Constraint</a:t>
          </a:r>
          <a:endParaRPr lang="zh-CN" altLang="en-US" sz="2400" kern="1200" dirty="0">
            <a:latin typeface="手札体-简粗体" panose="03000700000000000000" pitchFamily="66" charset="-122"/>
            <a:ea typeface="手札体-简粗体" panose="03000700000000000000" pitchFamily="66" charset="-122"/>
          </a:endParaRPr>
        </a:p>
      </dsp:txBody>
      <dsp:txXfrm>
        <a:off x="3428334" y="415334"/>
        <a:ext cx="3116668" cy="1870000"/>
      </dsp:txXfrm>
    </dsp:sp>
    <dsp:sp modelId="{AF9650C8-2B68-4681-BCD1-08F68583944C}">
      <dsp:nvSpPr>
        <dsp:cNvPr id="0" name=""/>
        <dsp:cNvSpPr/>
      </dsp:nvSpPr>
      <dsp:spPr>
        <a:xfrm>
          <a:off x="6856669" y="415334"/>
          <a:ext cx="3116668" cy="1870000"/>
        </a:xfrm>
        <a:prstGeom prst="rect">
          <a:avLst/>
        </a:prstGeom>
        <a:solidFill>
          <a:schemeClr val="lt1">
            <a:hueOff val="0"/>
            <a:satOff val="0"/>
            <a:lumOff val="0"/>
            <a:alphaOff val="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ts val="2400"/>
            </a:lnSpc>
            <a:spcBef>
              <a:spcPct val="0"/>
            </a:spcBef>
            <a:spcAft>
              <a:spcPct val="35000"/>
            </a:spcAft>
          </a:pPr>
          <a:r>
            <a:rPr lang="zh-CN" altLang="en-US" sz="2400" kern="1200" dirty="0" smtClean="0">
              <a:solidFill>
                <a:schemeClr val="bg1"/>
              </a:solidFill>
              <a:latin typeface="手札体-简粗体" panose="03000700000000000000" pitchFamily="66" charset="-122"/>
              <a:ea typeface="手札体-简粗体" panose="03000700000000000000" pitchFamily="66" charset="-122"/>
            </a:rPr>
            <a:t>用户定义完整性约束</a:t>
          </a:r>
          <a:endParaRPr lang="en-US" altLang="zh-CN" sz="2400" kern="1200" dirty="0" smtClean="0">
            <a:solidFill>
              <a:schemeClr val="bg1"/>
            </a:solidFill>
            <a:latin typeface="手札体-简粗体" panose="03000700000000000000" pitchFamily="66" charset="-122"/>
            <a:ea typeface="手札体-简粗体" panose="03000700000000000000" pitchFamily="66" charset="-122"/>
          </a:endParaRPr>
        </a:p>
        <a:p>
          <a:pPr lvl="0" algn="ctr" defTabSz="1066800">
            <a:lnSpc>
              <a:spcPts val="2400"/>
            </a:lnSpc>
            <a:spcBef>
              <a:spcPct val="0"/>
            </a:spcBef>
            <a:spcAft>
              <a:spcPct val="35000"/>
            </a:spcAft>
          </a:pPr>
          <a:r>
            <a:rPr lang="en-US" altLang="zh-CN" sz="2400" kern="1200" dirty="0" smtClean="0">
              <a:solidFill>
                <a:schemeClr val="bg1"/>
              </a:solidFill>
              <a:latin typeface="手札体-简粗体" panose="03000700000000000000" pitchFamily="66" charset="-122"/>
              <a:ea typeface="手札体-简粗体" panose="03000700000000000000" pitchFamily="66" charset="-122"/>
            </a:rPr>
            <a:t>User-defined Integrity Constraint</a:t>
          </a:r>
          <a:endParaRPr lang="zh-CN" altLang="en-US" sz="2400" kern="1200" dirty="0">
            <a:solidFill>
              <a:schemeClr val="bg1"/>
            </a:solidFill>
            <a:latin typeface="手札体-简粗体" panose="03000700000000000000" pitchFamily="66" charset="-122"/>
            <a:ea typeface="手札体-简粗体" panose="03000700000000000000" pitchFamily="66" charset="-122"/>
          </a:endParaRPr>
        </a:p>
      </dsp:txBody>
      <dsp:txXfrm>
        <a:off x="6856669" y="415334"/>
        <a:ext cx="3116668" cy="187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946BC-28A8-4C22-AF3D-120FE42C9D67}">
      <dsp:nvSpPr>
        <dsp:cNvPr id="0" name=""/>
        <dsp:cNvSpPr/>
      </dsp:nvSpPr>
      <dsp:spPr>
        <a:xfrm>
          <a:off x="0" y="415334"/>
          <a:ext cx="3116668" cy="1870000"/>
        </a:xfrm>
        <a:prstGeom prst="rect">
          <a:avLst/>
        </a:prstGeom>
        <a:solidFill>
          <a:schemeClr val="lt1">
            <a:hueOff val="0"/>
            <a:satOff val="0"/>
            <a:lumOff val="0"/>
            <a:alphaOff val="0"/>
          </a:schemeClr>
        </a:solidFill>
        <a:ln w="19050" cap="flat" cmpd="sng" algn="ctr">
          <a:solidFill>
            <a:schemeClr val="tx1">
              <a:lumMod val="50000"/>
              <a:lumOff val="50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ts val="2400"/>
            </a:lnSpc>
            <a:spcBef>
              <a:spcPct val="0"/>
            </a:spcBef>
            <a:spcAft>
              <a:spcPct val="35000"/>
            </a:spcAft>
          </a:pPr>
          <a:r>
            <a:rPr lang="zh-CN" altLang="en-US"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实体完整性约束</a:t>
          </a:r>
          <a:endParaRPr lang="en-US" altLang="zh-CN"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endParaRPr>
        </a:p>
        <a:p>
          <a:pPr lvl="0" algn="ctr" defTabSz="1066800">
            <a:lnSpc>
              <a:spcPts val="2400"/>
            </a:lnSpc>
            <a:spcBef>
              <a:spcPct val="0"/>
            </a:spcBef>
            <a:spcAft>
              <a:spcPct val="35000"/>
            </a:spcAft>
          </a:pPr>
          <a:r>
            <a:rPr lang="en-US" altLang="zh-CN"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Entity Integrity Constraint</a:t>
          </a:r>
          <a:endParaRPr lang="zh-CN" altLang="en-US" sz="2400" kern="12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sp:txBody>
      <dsp:txXfrm>
        <a:off x="0" y="415334"/>
        <a:ext cx="3116668" cy="1870000"/>
      </dsp:txXfrm>
    </dsp:sp>
    <dsp:sp modelId="{9B218A8A-53B5-4AC7-90AB-FAF47F000DA7}">
      <dsp:nvSpPr>
        <dsp:cNvPr id="0" name=""/>
        <dsp:cNvSpPr/>
      </dsp:nvSpPr>
      <dsp:spPr>
        <a:xfrm>
          <a:off x="3428334" y="415334"/>
          <a:ext cx="3116668" cy="1870000"/>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ts val="24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参照完整性约束</a:t>
          </a:r>
          <a:endParaRPr lang="en-US" altLang="zh-CN" sz="2400" kern="1200" dirty="0" smtClean="0">
            <a:latin typeface="手札体-简粗体" panose="03000700000000000000" pitchFamily="66" charset="-122"/>
            <a:ea typeface="手札体-简粗体" panose="03000700000000000000" pitchFamily="66" charset="-122"/>
          </a:endParaRPr>
        </a:p>
        <a:p>
          <a:pPr lvl="0" algn="ctr" defTabSz="1066800">
            <a:lnSpc>
              <a:spcPts val="2400"/>
            </a:lnSpc>
            <a:spcBef>
              <a:spcPct val="0"/>
            </a:spcBef>
            <a:spcAft>
              <a:spcPct val="35000"/>
            </a:spcAft>
          </a:pPr>
          <a:r>
            <a:rPr lang="en-US" altLang="zh-CN" sz="2400" kern="1200" dirty="0" smtClean="0">
              <a:latin typeface="手札体-简粗体" panose="03000700000000000000" pitchFamily="66" charset="-122"/>
              <a:ea typeface="手札体-简粗体" panose="03000700000000000000" pitchFamily="66" charset="-122"/>
            </a:rPr>
            <a:t>Referential Integrity Constraint</a:t>
          </a:r>
          <a:endParaRPr lang="zh-CN" altLang="en-US" sz="2400" kern="1200" dirty="0">
            <a:latin typeface="手札体-简粗体" panose="03000700000000000000" pitchFamily="66" charset="-122"/>
            <a:ea typeface="手札体-简粗体" panose="03000700000000000000" pitchFamily="66" charset="-122"/>
          </a:endParaRPr>
        </a:p>
      </dsp:txBody>
      <dsp:txXfrm>
        <a:off x="3428334" y="415334"/>
        <a:ext cx="3116668" cy="1870000"/>
      </dsp:txXfrm>
    </dsp:sp>
    <dsp:sp modelId="{AF9650C8-2B68-4681-BCD1-08F68583944C}">
      <dsp:nvSpPr>
        <dsp:cNvPr id="0" name=""/>
        <dsp:cNvSpPr/>
      </dsp:nvSpPr>
      <dsp:spPr>
        <a:xfrm>
          <a:off x="6856669" y="415334"/>
          <a:ext cx="3116668" cy="1870000"/>
        </a:xfrm>
        <a:prstGeom prst="rect">
          <a:avLst/>
        </a:prstGeom>
        <a:solidFill>
          <a:schemeClr val="lt1">
            <a:hueOff val="0"/>
            <a:satOff val="0"/>
            <a:lumOff val="0"/>
            <a:alphaOff val="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ts val="2400"/>
            </a:lnSpc>
            <a:spcBef>
              <a:spcPct val="0"/>
            </a:spcBef>
            <a:spcAft>
              <a:spcPct val="35000"/>
            </a:spcAft>
          </a:pPr>
          <a:r>
            <a:rPr lang="zh-CN" altLang="en-US" sz="2400" kern="1200" dirty="0" smtClean="0">
              <a:solidFill>
                <a:schemeClr val="bg1"/>
              </a:solidFill>
              <a:latin typeface="手札体-简粗体" panose="03000700000000000000" pitchFamily="66" charset="-122"/>
              <a:ea typeface="手札体-简粗体" panose="03000700000000000000" pitchFamily="66" charset="-122"/>
            </a:rPr>
            <a:t>用户定义完整性约束</a:t>
          </a:r>
          <a:endParaRPr lang="en-US" altLang="zh-CN" sz="2400" kern="1200" dirty="0" smtClean="0">
            <a:solidFill>
              <a:schemeClr val="bg1"/>
            </a:solidFill>
            <a:latin typeface="手札体-简粗体" panose="03000700000000000000" pitchFamily="66" charset="-122"/>
            <a:ea typeface="手札体-简粗体" panose="03000700000000000000" pitchFamily="66" charset="-122"/>
          </a:endParaRPr>
        </a:p>
        <a:p>
          <a:pPr lvl="0" algn="ctr" defTabSz="1066800">
            <a:lnSpc>
              <a:spcPts val="2400"/>
            </a:lnSpc>
            <a:spcBef>
              <a:spcPct val="0"/>
            </a:spcBef>
            <a:spcAft>
              <a:spcPct val="35000"/>
            </a:spcAft>
          </a:pPr>
          <a:r>
            <a:rPr lang="en-US" altLang="zh-CN" sz="2400" kern="1200" dirty="0" smtClean="0">
              <a:solidFill>
                <a:schemeClr val="bg1"/>
              </a:solidFill>
              <a:latin typeface="手札体-简粗体" panose="03000700000000000000" pitchFamily="66" charset="-122"/>
              <a:ea typeface="手札体-简粗体" panose="03000700000000000000" pitchFamily="66" charset="-122"/>
            </a:rPr>
            <a:t>User-defined Integrity Constraint</a:t>
          </a:r>
          <a:endParaRPr lang="zh-CN" altLang="en-US" sz="2400" kern="1200" dirty="0">
            <a:solidFill>
              <a:schemeClr val="bg1"/>
            </a:solidFill>
            <a:latin typeface="手札体-简粗体" panose="03000700000000000000" pitchFamily="66" charset="-122"/>
            <a:ea typeface="手札体-简粗体" panose="03000700000000000000" pitchFamily="66" charset="-122"/>
          </a:endParaRPr>
        </a:p>
      </dsp:txBody>
      <dsp:txXfrm>
        <a:off x="6856669" y="415334"/>
        <a:ext cx="3116668" cy="187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946BC-28A8-4C22-AF3D-120FE42C9D67}">
      <dsp:nvSpPr>
        <dsp:cNvPr id="0" name=""/>
        <dsp:cNvSpPr/>
      </dsp:nvSpPr>
      <dsp:spPr>
        <a:xfrm>
          <a:off x="0" y="415334"/>
          <a:ext cx="3116668" cy="1870000"/>
        </a:xfrm>
        <a:prstGeom prst="rect">
          <a:avLst/>
        </a:prstGeom>
        <a:solidFill>
          <a:schemeClr val="lt1">
            <a:hueOff val="0"/>
            <a:satOff val="0"/>
            <a:lumOff val="0"/>
            <a:alphaOff val="0"/>
          </a:schemeClr>
        </a:solidFill>
        <a:ln w="19050" cap="flat" cmpd="sng" algn="ctr">
          <a:solidFill>
            <a:schemeClr val="tx1">
              <a:lumMod val="50000"/>
              <a:lumOff val="50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ts val="2400"/>
            </a:lnSpc>
            <a:spcBef>
              <a:spcPct val="0"/>
            </a:spcBef>
            <a:spcAft>
              <a:spcPct val="35000"/>
            </a:spcAft>
          </a:pPr>
          <a:r>
            <a:rPr lang="zh-CN" altLang="en-US"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实体完整性约束</a:t>
          </a:r>
          <a:endParaRPr lang="en-US" altLang="zh-CN"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endParaRPr>
        </a:p>
        <a:p>
          <a:pPr lvl="0" algn="ctr" defTabSz="1066800">
            <a:lnSpc>
              <a:spcPts val="2400"/>
            </a:lnSpc>
            <a:spcBef>
              <a:spcPct val="0"/>
            </a:spcBef>
            <a:spcAft>
              <a:spcPct val="35000"/>
            </a:spcAft>
          </a:pPr>
          <a:r>
            <a:rPr lang="en-US" altLang="zh-CN"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Entity Integrity Constraint</a:t>
          </a:r>
          <a:endParaRPr lang="zh-CN" altLang="en-US" sz="2400" kern="12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sp:txBody>
      <dsp:txXfrm>
        <a:off x="0" y="415334"/>
        <a:ext cx="3116668" cy="1870000"/>
      </dsp:txXfrm>
    </dsp:sp>
    <dsp:sp modelId="{9B218A8A-53B5-4AC7-90AB-FAF47F000DA7}">
      <dsp:nvSpPr>
        <dsp:cNvPr id="0" name=""/>
        <dsp:cNvSpPr/>
      </dsp:nvSpPr>
      <dsp:spPr>
        <a:xfrm>
          <a:off x="3428334" y="415334"/>
          <a:ext cx="3116668" cy="1870000"/>
        </a:xfrm>
        <a:prstGeom prst="rect">
          <a:avLst/>
        </a:prstGeom>
        <a:solidFill>
          <a:schemeClr val="lt1">
            <a:hueOff val="0"/>
            <a:satOff val="0"/>
            <a:lumOff val="0"/>
            <a:alphaOff val="0"/>
          </a:schemeClr>
        </a:solidFill>
        <a:ln w="19050" cap="flat" cmpd="sng" algn="ctr">
          <a:solidFill>
            <a:schemeClr val="tx1">
              <a:lumMod val="50000"/>
              <a:lumOff val="50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ts val="2400"/>
            </a:lnSpc>
            <a:spcBef>
              <a:spcPct val="0"/>
            </a:spcBef>
            <a:spcAft>
              <a:spcPct val="35000"/>
            </a:spcAft>
          </a:pPr>
          <a:r>
            <a:rPr lang="zh-CN" altLang="en-US"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参照完整性约束</a:t>
          </a:r>
          <a:endParaRPr lang="en-US" altLang="zh-CN"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endParaRPr>
        </a:p>
        <a:p>
          <a:pPr lvl="0" algn="ctr" defTabSz="1066800">
            <a:lnSpc>
              <a:spcPts val="2400"/>
            </a:lnSpc>
            <a:spcBef>
              <a:spcPct val="0"/>
            </a:spcBef>
            <a:spcAft>
              <a:spcPct val="35000"/>
            </a:spcAft>
          </a:pPr>
          <a:r>
            <a:rPr lang="en-US" altLang="zh-CN"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Referential Integrity Constraint</a:t>
          </a:r>
          <a:endParaRPr lang="zh-CN" altLang="en-US" sz="2400" kern="12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sp:txBody>
      <dsp:txXfrm>
        <a:off x="3428334" y="415334"/>
        <a:ext cx="3116668" cy="1870000"/>
      </dsp:txXfrm>
    </dsp:sp>
    <dsp:sp modelId="{AF9650C8-2B68-4681-BCD1-08F68583944C}">
      <dsp:nvSpPr>
        <dsp:cNvPr id="0" name=""/>
        <dsp:cNvSpPr/>
      </dsp:nvSpPr>
      <dsp:spPr>
        <a:xfrm>
          <a:off x="6856669" y="415334"/>
          <a:ext cx="3116668" cy="1870000"/>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ts val="24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用户定义完整性约束</a:t>
          </a:r>
          <a:endParaRPr lang="en-US" altLang="zh-CN" sz="2400" kern="1200" dirty="0" smtClean="0">
            <a:latin typeface="手札体-简粗体" panose="03000700000000000000" pitchFamily="66" charset="-122"/>
            <a:ea typeface="手札体-简粗体" panose="03000700000000000000" pitchFamily="66" charset="-122"/>
          </a:endParaRPr>
        </a:p>
        <a:p>
          <a:pPr lvl="0" algn="ctr" defTabSz="1066800">
            <a:lnSpc>
              <a:spcPts val="2400"/>
            </a:lnSpc>
            <a:spcBef>
              <a:spcPct val="0"/>
            </a:spcBef>
            <a:spcAft>
              <a:spcPct val="35000"/>
            </a:spcAft>
          </a:pPr>
          <a:r>
            <a:rPr lang="en-US" altLang="zh-CN" sz="2400" kern="1200" dirty="0" smtClean="0">
              <a:latin typeface="手札体-简粗体" panose="03000700000000000000" pitchFamily="66" charset="-122"/>
              <a:ea typeface="手札体-简粗体" panose="03000700000000000000" pitchFamily="66" charset="-122"/>
            </a:rPr>
            <a:t>User-defined Integrity Constraint</a:t>
          </a:r>
          <a:endParaRPr lang="zh-CN" altLang="en-US" sz="2400" kern="1200" dirty="0">
            <a:latin typeface="手札体-简粗体" panose="03000700000000000000" pitchFamily="66" charset="-122"/>
            <a:ea typeface="手札体-简粗体" panose="03000700000000000000" pitchFamily="66" charset="-122"/>
          </a:endParaRPr>
        </a:p>
      </dsp:txBody>
      <dsp:txXfrm>
        <a:off x="6856669" y="415334"/>
        <a:ext cx="3116668" cy="187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946BC-28A8-4C22-AF3D-120FE42C9D67}">
      <dsp:nvSpPr>
        <dsp:cNvPr id="0" name=""/>
        <dsp:cNvSpPr/>
      </dsp:nvSpPr>
      <dsp:spPr>
        <a:xfrm>
          <a:off x="0" y="415334"/>
          <a:ext cx="3116668" cy="1870000"/>
        </a:xfrm>
        <a:prstGeom prst="rect">
          <a:avLst/>
        </a:prstGeom>
        <a:solidFill>
          <a:schemeClr val="lt1">
            <a:hueOff val="0"/>
            <a:satOff val="0"/>
            <a:lumOff val="0"/>
            <a:alphaOff val="0"/>
          </a:schemeClr>
        </a:solidFill>
        <a:ln w="19050" cap="flat" cmpd="sng" algn="ctr">
          <a:solidFill>
            <a:schemeClr val="tx1">
              <a:lumMod val="50000"/>
              <a:lumOff val="50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ts val="2400"/>
            </a:lnSpc>
            <a:spcBef>
              <a:spcPct val="0"/>
            </a:spcBef>
            <a:spcAft>
              <a:spcPct val="35000"/>
            </a:spcAft>
          </a:pPr>
          <a:r>
            <a:rPr lang="zh-CN" altLang="en-US"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实体完整性约束</a:t>
          </a:r>
          <a:endParaRPr lang="en-US" altLang="zh-CN"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endParaRPr>
        </a:p>
        <a:p>
          <a:pPr lvl="0" algn="ctr" defTabSz="1066800">
            <a:lnSpc>
              <a:spcPts val="2400"/>
            </a:lnSpc>
            <a:spcBef>
              <a:spcPct val="0"/>
            </a:spcBef>
            <a:spcAft>
              <a:spcPct val="35000"/>
            </a:spcAft>
          </a:pPr>
          <a:r>
            <a:rPr lang="en-US" altLang="zh-CN"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Entity Integrity Constraint</a:t>
          </a:r>
          <a:endParaRPr lang="zh-CN" altLang="en-US" sz="2400" kern="12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sp:txBody>
      <dsp:txXfrm>
        <a:off x="0" y="415334"/>
        <a:ext cx="3116668" cy="1870000"/>
      </dsp:txXfrm>
    </dsp:sp>
    <dsp:sp modelId="{9B218A8A-53B5-4AC7-90AB-FAF47F000DA7}">
      <dsp:nvSpPr>
        <dsp:cNvPr id="0" name=""/>
        <dsp:cNvSpPr/>
      </dsp:nvSpPr>
      <dsp:spPr>
        <a:xfrm>
          <a:off x="3428334" y="415334"/>
          <a:ext cx="3116668" cy="1870000"/>
        </a:xfrm>
        <a:prstGeom prst="rect">
          <a:avLst/>
        </a:prstGeom>
        <a:solidFill>
          <a:schemeClr val="lt1">
            <a:hueOff val="0"/>
            <a:satOff val="0"/>
            <a:lumOff val="0"/>
            <a:alphaOff val="0"/>
          </a:schemeClr>
        </a:solidFill>
        <a:ln w="19050" cap="flat" cmpd="sng" algn="ctr">
          <a:solidFill>
            <a:schemeClr val="tx1">
              <a:lumMod val="50000"/>
              <a:lumOff val="50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ts val="2400"/>
            </a:lnSpc>
            <a:spcBef>
              <a:spcPct val="0"/>
            </a:spcBef>
            <a:spcAft>
              <a:spcPct val="35000"/>
            </a:spcAft>
          </a:pPr>
          <a:r>
            <a:rPr lang="zh-CN" altLang="en-US"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参照完整性约束</a:t>
          </a:r>
          <a:endParaRPr lang="en-US" altLang="zh-CN"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endParaRPr>
        </a:p>
        <a:p>
          <a:pPr lvl="0" algn="ctr" defTabSz="1066800">
            <a:lnSpc>
              <a:spcPts val="2400"/>
            </a:lnSpc>
            <a:spcBef>
              <a:spcPct val="0"/>
            </a:spcBef>
            <a:spcAft>
              <a:spcPct val="35000"/>
            </a:spcAft>
          </a:pPr>
          <a:r>
            <a:rPr lang="en-US" altLang="zh-CN" sz="2400" kern="12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Referential Integrity Constraint</a:t>
          </a:r>
          <a:endParaRPr lang="zh-CN" altLang="en-US" sz="2400" kern="1200" dirty="0">
            <a:solidFill>
              <a:schemeClr val="tx1">
                <a:lumMod val="50000"/>
                <a:lumOff val="50000"/>
              </a:schemeClr>
            </a:solidFill>
            <a:latin typeface="手札体-简粗体" panose="03000700000000000000" pitchFamily="66" charset="-122"/>
            <a:ea typeface="手札体-简粗体" panose="03000700000000000000" pitchFamily="66" charset="-122"/>
          </a:endParaRPr>
        </a:p>
      </dsp:txBody>
      <dsp:txXfrm>
        <a:off x="3428334" y="415334"/>
        <a:ext cx="3116668" cy="1870000"/>
      </dsp:txXfrm>
    </dsp:sp>
    <dsp:sp modelId="{AF9650C8-2B68-4681-BCD1-08F68583944C}">
      <dsp:nvSpPr>
        <dsp:cNvPr id="0" name=""/>
        <dsp:cNvSpPr/>
      </dsp:nvSpPr>
      <dsp:spPr>
        <a:xfrm>
          <a:off x="6856669" y="415334"/>
          <a:ext cx="3116668" cy="1870000"/>
        </a:xfrm>
        <a:prstGeom prst="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ts val="2400"/>
            </a:lnSpc>
            <a:spcBef>
              <a:spcPct val="0"/>
            </a:spcBef>
            <a:spcAft>
              <a:spcPct val="35000"/>
            </a:spcAft>
          </a:pPr>
          <a:r>
            <a:rPr lang="zh-CN" altLang="en-US" sz="2400" kern="1200" dirty="0" smtClean="0">
              <a:latin typeface="手札体-简粗体" panose="03000700000000000000" pitchFamily="66" charset="-122"/>
              <a:ea typeface="手札体-简粗体" panose="03000700000000000000" pitchFamily="66" charset="-122"/>
            </a:rPr>
            <a:t>用户定义完整性约束</a:t>
          </a:r>
          <a:endParaRPr lang="en-US" altLang="zh-CN" sz="2400" kern="1200" dirty="0" smtClean="0">
            <a:latin typeface="手札体-简粗体" panose="03000700000000000000" pitchFamily="66" charset="-122"/>
            <a:ea typeface="手札体-简粗体" panose="03000700000000000000" pitchFamily="66" charset="-122"/>
          </a:endParaRPr>
        </a:p>
        <a:p>
          <a:pPr lvl="0" algn="ctr" defTabSz="1066800">
            <a:lnSpc>
              <a:spcPts val="2400"/>
            </a:lnSpc>
            <a:spcBef>
              <a:spcPct val="0"/>
            </a:spcBef>
            <a:spcAft>
              <a:spcPct val="35000"/>
            </a:spcAft>
          </a:pPr>
          <a:r>
            <a:rPr lang="en-US" altLang="zh-CN" sz="2400" kern="1200" dirty="0" smtClean="0">
              <a:latin typeface="手札体-简粗体" panose="03000700000000000000" pitchFamily="66" charset="-122"/>
              <a:ea typeface="手札体-简粗体" panose="03000700000000000000" pitchFamily="66" charset="-122"/>
            </a:rPr>
            <a:t>User-defined Integrity Constraint</a:t>
          </a:r>
          <a:endParaRPr lang="zh-CN" altLang="en-US" sz="2400" kern="1200" dirty="0">
            <a:latin typeface="手札体-简粗体" panose="03000700000000000000" pitchFamily="66" charset="-122"/>
            <a:ea typeface="手札体-简粗体" panose="03000700000000000000" pitchFamily="66" charset="-122"/>
          </a:endParaRPr>
        </a:p>
      </dsp:txBody>
      <dsp:txXfrm>
        <a:off x="6856669" y="415334"/>
        <a:ext cx="3116668" cy="187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12467-14E5-4ECA-82DD-B7293CB58DFB}">
      <dsp:nvSpPr>
        <dsp:cNvPr id="0" name=""/>
        <dsp:cNvSpPr/>
      </dsp:nvSpPr>
      <dsp:spPr>
        <a:xfrm>
          <a:off x="2710" y="702290"/>
          <a:ext cx="3301752" cy="1320700"/>
        </a:xfrm>
        <a:prstGeom prst="chevron">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检查实体完整性约束</a:t>
          </a:r>
          <a:endParaRPr lang="zh-CN" altLang="en-US" sz="2000" kern="1200" dirty="0">
            <a:latin typeface="手札体-简粗体" panose="03000700000000000000" pitchFamily="66" charset="-122"/>
            <a:ea typeface="手札体-简粗体" panose="03000700000000000000" pitchFamily="66" charset="-122"/>
          </a:endParaRPr>
        </a:p>
      </dsp:txBody>
      <dsp:txXfrm>
        <a:off x="663060" y="702290"/>
        <a:ext cx="1981052" cy="1320700"/>
      </dsp:txXfrm>
    </dsp:sp>
    <dsp:sp modelId="{F8128E04-EBD6-4487-94CD-C942585FDA68}">
      <dsp:nvSpPr>
        <dsp:cNvPr id="0" name=""/>
        <dsp:cNvSpPr/>
      </dsp:nvSpPr>
      <dsp:spPr>
        <a:xfrm>
          <a:off x="2974286" y="702290"/>
          <a:ext cx="3301752" cy="1320700"/>
        </a:xfrm>
        <a:prstGeom prst="chevron">
          <a:avLst/>
        </a:prstGeom>
        <a:solidFill>
          <a:schemeClr val="lt1">
            <a:hueOff val="0"/>
            <a:satOff val="0"/>
            <a:lumOff val="0"/>
            <a:alphaOff val="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endParaRPr lang="zh-CN" altLang="en-US" sz="2000" kern="1200" dirty="0">
            <a:latin typeface="手札体-简粗体" panose="03000700000000000000" pitchFamily="66" charset="-122"/>
            <a:ea typeface="手札体-简粗体" panose="03000700000000000000" pitchFamily="66" charset="-122"/>
          </a:endParaRPr>
        </a:p>
      </dsp:txBody>
      <dsp:txXfrm>
        <a:off x="3634636" y="702290"/>
        <a:ext cx="1981052" cy="1320700"/>
      </dsp:txXfrm>
    </dsp:sp>
    <dsp:sp modelId="{F60FEC0B-519D-4A26-BAB2-344FC8959584}">
      <dsp:nvSpPr>
        <dsp:cNvPr id="0" name=""/>
        <dsp:cNvSpPr/>
      </dsp:nvSpPr>
      <dsp:spPr>
        <a:xfrm>
          <a:off x="5945863" y="702290"/>
          <a:ext cx="3301752" cy="1320700"/>
        </a:xfrm>
        <a:prstGeom prst="chevron">
          <a:avLst/>
        </a:prstGeom>
        <a:solidFill>
          <a:schemeClr val="lt1">
            <a:hueOff val="0"/>
            <a:satOff val="0"/>
            <a:lumOff val="0"/>
            <a:alphaOff val="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 </a:t>
          </a:r>
          <a:endParaRPr lang="zh-CN" altLang="en-US" sz="2000" kern="1200" dirty="0">
            <a:latin typeface="手札体-简粗体" panose="03000700000000000000" pitchFamily="66" charset="-122"/>
            <a:ea typeface="手札体-简粗体" panose="03000700000000000000" pitchFamily="66" charset="-122"/>
          </a:endParaRPr>
        </a:p>
      </dsp:txBody>
      <dsp:txXfrm>
        <a:off x="6606213" y="702290"/>
        <a:ext cx="1981052" cy="13207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12467-14E5-4ECA-82DD-B7293CB58DFB}">
      <dsp:nvSpPr>
        <dsp:cNvPr id="0" name=""/>
        <dsp:cNvSpPr/>
      </dsp:nvSpPr>
      <dsp:spPr>
        <a:xfrm>
          <a:off x="2710" y="702290"/>
          <a:ext cx="3301752" cy="1320700"/>
        </a:xfrm>
        <a:prstGeom prst="chevron">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手札体-简粗体" panose="03000700000000000000" pitchFamily="66" charset="-122"/>
              <a:ea typeface="手札体-简粗体" panose="03000700000000000000" pitchFamily="66" charset="-122"/>
            </a:rPr>
            <a:t>检查实体完整性约束</a:t>
          </a:r>
          <a:endParaRPr lang="zh-CN" altLang="en-US" sz="2000" kern="1200" dirty="0">
            <a:latin typeface="手札体-简粗体" panose="03000700000000000000" pitchFamily="66" charset="-122"/>
            <a:ea typeface="手札体-简粗体" panose="03000700000000000000" pitchFamily="66" charset="-122"/>
          </a:endParaRPr>
        </a:p>
      </dsp:txBody>
      <dsp:txXfrm>
        <a:off x="663060" y="702290"/>
        <a:ext cx="1981052" cy="1320700"/>
      </dsp:txXfrm>
    </dsp:sp>
    <dsp:sp modelId="{F60FEC0B-519D-4A26-BAB2-344FC8959584}">
      <dsp:nvSpPr>
        <dsp:cNvPr id="0" name=""/>
        <dsp:cNvSpPr/>
      </dsp:nvSpPr>
      <dsp:spPr>
        <a:xfrm>
          <a:off x="2974286" y="702290"/>
          <a:ext cx="3301752" cy="1320700"/>
        </a:xfrm>
        <a:prstGeom prst="chevron">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zh-CN" altLang="en-US" sz="2000" kern="1200" smtClean="0">
              <a:latin typeface="手札体-简粗体" panose="03000700000000000000" pitchFamily="66" charset="-122"/>
              <a:ea typeface="手札体-简粗体" panose="03000700000000000000" pitchFamily="66" charset="-122"/>
            </a:rPr>
            <a:t>检查参照完整性约束</a:t>
          </a:r>
          <a:endParaRPr lang="zh-CN" altLang="en-US" sz="2000" kern="1200" dirty="0">
            <a:latin typeface="手札体-简粗体" panose="03000700000000000000" pitchFamily="66" charset="-122"/>
            <a:ea typeface="手札体-简粗体" panose="03000700000000000000" pitchFamily="66" charset="-122"/>
          </a:endParaRPr>
        </a:p>
      </dsp:txBody>
      <dsp:txXfrm>
        <a:off x="3634636" y="702290"/>
        <a:ext cx="1981052" cy="1320700"/>
      </dsp:txXfrm>
    </dsp:sp>
    <dsp:sp modelId="{F8128E04-EBD6-4487-94CD-C942585FDA68}">
      <dsp:nvSpPr>
        <dsp:cNvPr id="0" name=""/>
        <dsp:cNvSpPr/>
      </dsp:nvSpPr>
      <dsp:spPr>
        <a:xfrm>
          <a:off x="5945863" y="702290"/>
          <a:ext cx="3301752" cy="1320700"/>
        </a:xfrm>
        <a:prstGeom prst="chevron">
          <a:avLst/>
        </a:prstGeom>
        <a:solidFill>
          <a:schemeClr val="lt1">
            <a:hueOff val="0"/>
            <a:satOff val="0"/>
            <a:lumOff val="0"/>
            <a:alphaOff val="0"/>
          </a:schemeClr>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endParaRPr lang="zh-CN" altLang="en-US" sz="2000" kern="1200" dirty="0">
            <a:latin typeface="手札体-简粗体" panose="03000700000000000000" pitchFamily="66" charset="-122"/>
            <a:ea typeface="手札体-简粗体" panose="03000700000000000000" pitchFamily="66" charset="-122"/>
          </a:endParaRPr>
        </a:p>
      </dsp:txBody>
      <dsp:txXfrm>
        <a:off x="6606213" y="702290"/>
        <a:ext cx="1981052" cy="13207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2019/7/4 Thursday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415767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2019/7/4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66811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925745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925745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1903713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130426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1720300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31</a:t>
            </a:fld>
            <a:endParaRPr lang="zh-CN" altLang="en-US"/>
          </a:p>
        </p:txBody>
      </p:sp>
    </p:spTree>
    <p:extLst>
      <p:ext uri="{BB962C8B-B14F-4D97-AF65-F5344CB8AC3E}">
        <p14:creationId xmlns:p14="http://schemas.microsoft.com/office/powerpoint/2010/main" val="1563708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1563708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15637080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51</a:t>
            </a:fld>
            <a:endParaRPr lang="zh-CN" altLang="en-US"/>
          </a:p>
        </p:txBody>
      </p:sp>
    </p:spTree>
    <p:extLst>
      <p:ext uri="{BB962C8B-B14F-4D97-AF65-F5344CB8AC3E}">
        <p14:creationId xmlns:p14="http://schemas.microsoft.com/office/powerpoint/2010/main" val="3301753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52</a:t>
            </a:fld>
            <a:endParaRPr lang="zh-CN" altLang="en-US"/>
          </a:p>
        </p:txBody>
      </p:sp>
    </p:spTree>
    <p:extLst>
      <p:ext uri="{BB962C8B-B14F-4D97-AF65-F5344CB8AC3E}">
        <p14:creationId xmlns:p14="http://schemas.microsoft.com/office/powerpoint/2010/main" val="3301753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2BA39A-AC55-444D-B767-F7BFDC7741B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58</a:t>
            </a:fld>
            <a:endParaRPr lang="zh-CN" altLang="en-US"/>
          </a:p>
        </p:txBody>
      </p:sp>
    </p:spTree>
    <p:extLst>
      <p:ext uri="{BB962C8B-B14F-4D97-AF65-F5344CB8AC3E}">
        <p14:creationId xmlns:p14="http://schemas.microsoft.com/office/powerpoint/2010/main" val="1317411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59</a:t>
            </a:fld>
            <a:endParaRPr lang="zh-CN" altLang="en-US"/>
          </a:p>
        </p:txBody>
      </p:sp>
    </p:spTree>
    <p:extLst>
      <p:ext uri="{BB962C8B-B14F-4D97-AF65-F5344CB8AC3E}">
        <p14:creationId xmlns:p14="http://schemas.microsoft.com/office/powerpoint/2010/main" val="16540727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62</a:t>
            </a:fld>
            <a:endParaRPr lang="zh-CN" altLang="en-US"/>
          </a:p>
        </p:txBody>
      </p:sp>
    </p:spTree>
    <p:extLst>
      <p:ext uri="{BB962C8B-B14F-4D97-AF65-F5344CB8AC3E}">
        <p14:creationId xmlns:p14="http://schemas.microsoft.com/office/powerpoint/2010/main" val="1654072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64</a:t>
            </a:fld>
            <a:endParaRPr lang="zh-CN" altLang="en-US"/>
          </a:p>
        </p:txBody>
      </p:sp>
    </p:spTree>
    <p:extLst>
      <p:ext uri="{BB962C8B-B14F-4D97-AF65-F5344CB8AC3E}">
        <p14:creationId xmlns:p14="http://schemas.microsoft.com/office/powerpoint/2010/main" val="1654072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65</a:t>
            </a:fld>
            <a:endParaRPr lang="zh-CN" altLang="en-US"/>
          </a:p>
        </p:txBody>
      </p:sp>
    </p:spTree>
    <p:extLst>
      <p:ext uri="{BB962C8B-B14F-4D97-AF65-F5344CB8AC3E}">
        <p14:creationId xmlns:p14="http://schemas.microsoft.com/office/powerpoint/2010/main" val="1654072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68</a:t>
            </a:fld>
            <a:endParaRPr lang="zh-CN" altLang="en-US"/>
          </a:p>
        </p:txBody>
      </p:sp>
    </p:spTree>
    <p:extLst>
      <p:ext uri="{BB962C8B-B14F-4D97-AF65-F5344CB8AC3E}">
        <p14:creationId xmlns:p14="http://schemas.microsoft.com/office/powerpoint/2010/main" val="2724976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A53FA1B-AC57-414E-A6A6-D79E06144809}" type="slidenum">
              <a:rPr lang="zh-CN" altLang="en-US" smtClean="0">
                <a:solidFill>
                  <a:prstClr val="black"/>
                </a:solidFill>
                <a:latin typeface="Calibri" panose="020F0502020204030204" charset="0"/>
              </a:rPr>
              <a:t>4</a:t>
            </a:fld>
            <a:endParaRPr lang="en-US" altLang="zh-CN" smtClean="0">
              <a:solidFill>
                <a:prstClr val="black"/>
              </a:solidFill>
              <a:latin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45031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332955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782678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925745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925745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925745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a:buNone/>
              <a:defRPr/>
            </a:pPr>
            <a:endParaRPr kumimoji="1"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7.xml"/><Relationship Id="rId1" Type="http://schemas.openxmlformats.org/officeDocument/2006/relationships/tags" Target="../tags/tag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7.xml"/><Relationship Id="rId1" Type="http://schemas.openxmlformats.org/officeDocument/2006/relationships/tags" Target="../tags/tag1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Layout" Target="../slideLayouts/slideLayout7.xml"/><Relationship Id="rId1" Type="http://schemas.openxmlformats.org/officeDocument/2006/relationships/tags" Target="../tags/tag1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6.xml"/><Relationship Id="rId7" Type="http://schemas.openxmlformats.org/officeDocument/2006/relationships/diagramColors" Target="../diagrams/colors7.xml"/><Relationship Id="rId2" Type="http://schemas.openxmlformats.org/officeDocument/2006/relationships/slideLayout" Target="../slideLayouts/slideLayout7.xml"/><Relationship Id="rId1" Type="http://schemas.openxmlformats.org/officeDocument/2006/relationships/tags" Target="../tags/tag20.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4.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7.xml"/><Relationship Id="rId7" Type="http://schemas.openxmlformats.org/officeDocument/2006/relationships/diagramColors" Target="../diagrams/colors8.xml"/><Relationship Id="rId2" Type="http://schemas.openxmlformats.org/officeDocument/2006/relationships/slideLayout" Target="../slideLayouts/slideLayout7.xml"/><Relationship Id="rId1" Type="http://schemas.openxmlformats.org/officeDocument/2006/relationships/tags" Target="../tags/tag21.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16.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9.xml"/><Relationship Id="rId7" Type="http://schemas.openxmlformats.org/officeDocument/2006/relationships/diagramColors" Target="../diagrams/colors9.xml"/><Relationship Id="rId2" Type="http://schemas.openxmlformats.org/officeDocument/2006/relationships/slideLayout" Target="../slideLayouts/slideLayout7.xml"/><Relationship Id="rId1" Type="http://schemas.openxmlformats.org/officeDocument/2006/relationships/tags" Target="../tags/tag23.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18.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11.xml"/><Relationship Id="rId7" Type="http://schemas.openxmlformats.org/officeDocument/2006/relationships/diagramColors" Target="../diagrams/colors10.xml"/><Relationship Id="rId2" Type="http://schemas.openxmlformats.org/officeDocument/2006/relationships/slideLayout" Target="../slideLayouts/slideLayout7.xml"/><Relationship Id="rId1" Type="http://schemas.openxmlformats.org/officeDocument/2006/relationships/tags" Target="../tags/tag25.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0.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notesSlide" Target="../notesSlides/notesSlide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3.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57.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4.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1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4.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7.xml"/><Relationship Id="rId1" Type="http://schemas.openxmlformats.org/officeDocument/2006/relationships/tags" Target="../tags/tag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5.xml"/><Relationship Id="rId7" Type="http://schemas.openxmlformats.org/officeDocument/2006/relationships/diagramColors" Target="../diagrams/colors3.xml"/><Relationship Id="rId2" Type="http://schemas.openxmlformats.org/officeDocument/2006/relationships/slideLayout" Target="../slideLayouts/slideLayout7.xml"/><Relationship Id="rId1" Type="http://schemas.openxmlformats.org/officeDocument/2006/relationships/tags" Target="../tags/tag1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图片 10"/>
          <p:cNvPicPr>
            <a:picLocks noChangeAspect="1"/>
          </p:cNvPicPr>
          <p:nvPr/>
        </p:nvPicPr>
        <p:blipFill>
          <a:blip r:embed="rId3"/>
          <a:stretch>
            <a:fillRect/>
          </a:stretch>
        </p:blipFill>
        <p:spPr>
          <a:xfrm>
            <a:off x="260351" y="125413"/>
            <a:ext cx="12192000" cy="6858000"/>
          </a:xfrm>
          <a:prstGeom prst="rect">
            <a:avLst/>
          </a:prstGeom>
          <a:noFill/>
          <a:ln w="9525">
            <a:noFill/>
          </a:ln>
        </p:spPr>
      </p:pic>
      <p:sp>
        <p:nvSpPr>
          <p:cNvPr id="2050" name="标题 1"/>
          <p:cNvSpPr>
            <a:spLocks noGrp="1"/>
          </p:cNvSpPr>
          <p:nvPr>
            <p:ph type="ctrTitle"/>
          </p:nvPr>
        </p:nvSpPr>
        <p:spPr>
          <a:xfrm>
            <a:off x="1447800" y="3833813"/>
            <a:ext cx="7151688" cy="989012"/>
          </a:xfrm>
        </p:spPr>
        <p:txBody>
          <a:bodyPr vert="horz" wrap="square" lIns="91440" tIns="45720" rIns="91440" bIns="45720" anchor="b"/>
          <a:lstStyle/>
          <a:p>
            <a:pPr algn="l" defTabSz="914400">
              <a:buNone/>
            </a:pPr>
            <a:r>
              <a:rPr lang="zh-CN" altLang="en-US" sz="4800" kern="1200" dirty="0" smtClean="0">
                <a:latin typeface="黑体" panose="02010609060101010101" pitchFamily="49" charset="-122"/>
                <a:ea typeface="黑体" panose="02010609060101010101" pitchFamily="49" charset="-122"/>
              </a:rPr>
              <a:t>数据库系统原理</a:t>
            </a:r>
            <a:endParaRPr lang="zh-CN" altLang="en-US" sz="4800" kern="1200" dirty="0">
              <a:latin typeface="黑体" panose="02010609060101010101" pitchFamily="49" charset="-122"/>
              <a:ea typeface="黑体" panose="02010609060101010101" pitchFamily="49" charset="-122"/>
            </a:endParaRPr>
          </a:p>
        </p:txBody>
      </p:sp>
      <p:sp>
        <p:nvSpPr>
          <p:cNvPr id="2051" name="副标题 2"/>
          <p:cNvSpPr>
            <a:spLocks noGrp="1"/>
          </p:cNvSpPr>
          <p:nvPr>
            <p:ph type="subTitle" idx="1"/>
          </p:nvPr>
        </p:nvSpPr>
        <p:spPr>
          <a:xfrm>
            <a:off x="1392555" y="5180330"/>
            <a:ext cx="4891088" cy="487363"/>
          </a:xfrm>
        </p:spPr>
        <p:txBody>
          <a:bodyPr vert="horz" wrap="square" lIns="91440" tIns="45720" rIns="91440" bIns="45720" anchor="t"/>
          <a:lstStyle/>
          <a:p>
            <a:pPr algn="l" defTabSz="914400"/>
            <a:r>
              <a:rPr lang="en-US" altLang="zh-CN" kern="1200" dirty="0" smtClean="0">
                <a:latin typeface="黑体" panose="02010609060101010101" pitchFamily="49" charset="-122"/>
                <a:ea typeface="黑体" panose="02010609060101010101" pitchFamily="49" charset="-122"/>
              </a:rPr>
              <a:t> </a:t>
            </a:r>
            <a:endParaRPr lang="zh-CN" altLang="en-US" kern="1200" dirty="0">
              <a:latin typeface="黑体" panose="02010609060101010101" pitchFamily="49" charset="-122"/>
              <a:ea typeface="黑体" panose="02010609060101010101" pitchFamily="49" charset="-122"/>
            </a:endParaRPr>
          </a:p>
        </p:txBody>
      </p:sp>
      <p:sp>
        <p:nvSpPr>
          <p:cNvPr id="7" name="矩形 6"/>
          <p:cNvSpPr/>
          <p:nvPr/>
        </p:nvSpPr>
        <p:spPr>
          <a:xfrm>
            <a:off x="1392238" y="3429000"/>
            <a:ext cx="1374775" cy="5461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53" name="图片 7"/>
          <p:cNvPicPr>
            <a:picLocks noChangeAspect="1"/>
          </p:cNvPicPr>
          <p:nvPr/>
        </p:nvPicPr>
        <p:blipFill>
          <a:blip r:embed="rId4"/>
          <a:stretch>
            <a:fillRect/>
          </a:stretch>
        </p:blipFill>
        <p:spPr>
          <a:xfrm>
            <a:off x="1470025" y="3554413"/>
            <a:ext cx="1206500" cy="295275"/>
          </a:xfrm>
          <a:prstGeom prst="rect">
            <a:avLst/>
          </a:prstGeom>
          <a:noFill/>
          <a:ln w="9525">
            <a:noFill/>
          </a:ln>
        </p:spPr>
      </p:pic>
      <p:sp>
        <p:nvSpPr>
          <p:cNvPr id="9" name="矩形 8"/>
          <p:cNvSpPr/>
          <p:nvPr/>
        </p:nvSpPr>
        <p:spPr>
          <a:xfrm>
            <a:off x="1392238" y="4159250"/>
            <a:ext cx="55563" cy="102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副标题 2"/>
          <p:cNvSpPr txBox="1"/>
          <p:nvPr/>
        </p:nvSpPr>
        <p:spPr>
          <a:xfrm>
            <a:off x="1465263" y="6129338"/>
            <a:ext cx="4891088" cy="487363"/>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buNone/>
            </a:pPr>
            <a:r>
              <a:rPr lang="zh-CN" altLang="en-US" sz="1600">
                <a:solidFill>
                  <a:srgbClr val="A6A6A6"/>
                </a:solidFill>
                <a:latin typeface="微软雅黑" panose="020B0503020204020204" charset="-122"/>
                <a:ea typeface="微软雅黑" panose="020B0503020204020204" charset="-122"/>
              </a:rPr>
              <a:t>学习是一种信仰！ </a:t>
            </a:r>
            <a:r>
              <a:rPr lang="en-US" altLang="zh-CN" sz="1600">
                <a:solidFill>
                  <a:srgbClr val="A6A6A6"/>
                </a:solidFill>
                <a:latin typeface="微软雅黑" panose="020B0503020204020204" charset="-122"/>
                <a:ea typeface="微软雅黑" panose="020B0503020204020204" charset="-122"/>
              </a:rPr>
              <a:t>IN</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LEARING</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WE</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TRUST</a:t>
            </a:r>
            <a:endParaRPr lang="zh-CN" altLang="en-US" sz="1600">
              <a:solidFill>
                <a:srgbClr val="A6A6A6"/>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2.2 </a:t>
            </a:r>
            <a:r>
              <a:rPr lang="zh-CN" altLang="en-US" sz="2800" b="1" dirty="0">
                <a:latin typeface="黑体" panose="02010609060101010101" pitchFamily="49" charset="-122"/>
                <a:ea typeface="黑体" panose="02010609060101010101" pitchFamily="49" charset="-122"/>
                <a:sym typeface="+mn-ea"/>
              </a:rPr>
              <a:t>关系数据模型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关系的完整性约束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（简单应用）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图示 5"/>
          <p:cNvGraphicFramePr/>
          <p:nvPr>
            <p:extLst>
              <p:ext uri="{D42A27DB-BD31-4B8C-83A1-F6EECF244321}">
                <p14:modId xmlns:p14="http://schemas.microsoft.com/office/powerpoint/2010/main" val="2267239152"/>
              </p:ext>
            </p:extLst>
          </p:nvPr>
        </p:nvGraphicFramePr>
        <p:xfrm>
          <a:off x="1477927" y="2987749"/>
          <a:ext cx="9973338" cy="27006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4544374" y="5497396"/>
            <a:ext cx="7207437" cy="967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900"/>
              </a:lnSpc>
            </a:pPr>
            <a:r>
              <a:rPr lang="zh-CN" altLang="en-US" sz="2000" dirty="0" smtClean="0">
                <a:solidFill>
                  <a:schemeClr val="tx1"/>
                </a:solidFill>
                <a:latin typeface="手札体-简粗体" panose="03000700000000000000" pitchFamily="66" charset="-122"/>
                <a:ea typeface="手札体-简粗体" panose="03000700000000000000" pitchFamily="66" charset="-122"/>
              </a:rPr>
              <a:t>定义外码和主码之间的引用规则</a:t>
            </a:r>
            <a:endParaRPr lang="en-US" altLang="zh-CN" sz="2000" dirty="0" smtClean="0">
              <a:solidFill>
                <a:schemeClr val="tx1"/>
              </a:solidFill>
              <a:latin typeface="手札体-简粗体" panose="03000700000000000000" pitchFamily="66" charset="-122"/>
              <a:ea typeface="手札体-简粗体" panose="03000700000000000000" pitchFamily="66" charset="-122"/>
            </a:endParaRPr>
          </a:p>
          <a:p>
            <a:pPr>
              <a:lnSpc>
                <a:spcPts val="2900"/>
              </a:lnSpc>
            </a:pPr>
            <a:r>
              <a:rPr lang="zh-CN" altLang="en-US" sz="2000" dirty="0" smtClean="0">
                <a:solidFill>
                  <a:schemeClr val="tx1"/>
                </a:solidFill>
                <a:latin typeface="手札体-简粗体" panose="03000700000000000000" pitchFamily="66" charset="-122"/>
                <a:ea typeface="手札体-简粗体" panose="03000700000000000000" pitchFamily="66" charset="-122"/>
              </a:rPr>
              <a:t>要么外码等于主码中某个元组的主码值，要么为空值（</a:t>
            </a:r>
            <a:r>
              <a:rPr lang="en-US" altLang="zh-CN" sz="2000" dirty="0" smtClean="0">
                <a:solidFill>
                  <a:schemeClr val="tx1"/>
                </a:solidFill>
                <a:latin typeface="手札体-简粗体" panose="03000700000000000000" pitchFamily="66" charset="-122"/>
                <a:ea typeface="手札体-简粗体" panose="03000700000000000000" pitchFamily="66" charset="-122"/>
              </a:rPr>
              <a:t>NULL</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8" name="TextBox 7"/>
          <p:cNvSpPr txBox="1"/>
          <p:nvPr/>
        </p:nvSpPr>
        <p:spPr>
          <a:xfrm>
            <a:off x="1426599" y="2250006"/>
            <a:ext cx="1112805" cy="461665"/>
          </a:xfrm>
          <a:prstGeom prst="rect">
            <a:avLst/>
          </a:prstGeom>
          <a:noFill/>
        </p:spPr>
        <p:txBody>
          <a:bodyPr wrap="none" rtlCol="0">
            <a:spAutoFit/>
          </a:bodyPr>
          <a:lstStyle/>
          <a:p>
            <a:r>
              <a:rPr lang="zh-CN" altLang="en-US" sz="2400" b="1" dirty="0" smtClean="0">
                <a:solidFill>
                  <a:srgbClr val="FF0000"/>
                </a:solidFill>
                <a:ea typeface="手札体-简粗体"/>
              </a:rPr>
              <a:t>分类：</a:t>
            </a:r>
            <a:endParaRPr lang="zh-CN" altLang="en-US" sz="2400" b="1" dirty="0">
              <a:solidFill>
                <a:srgbClr val="FF0000"/>
              </a:solidFill>
              <a:ea typeface="手札体-简粗体"/>
            </a:endParaRPr>
          </a:p>
        </p:txBody>
      </p:sp>
      <p:sp>
        <p:nvSpPr>
          <p:cNvPr id="9" name="矩形 8"/>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0" name="肘形连接符 9"/>
          <p:cNvCxnSpPr>
            <a:stCxn id="13" idx="1"/>
            <a:endCxn id="9"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14" idx="1"/>
            <a:endCxn id="9"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15" idx="1"/>
            <a:endCxn id="9"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14" name="矩形 13"/>
          <p:cNvSpPr/>
          <p:nvPr/>
        </p:nvSpPr>
        <p:spPr>
          <a:xfrm>
            <a:off x="9280834" y="446705"/>
            <a:ext cx="1633914" cy="237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关系数据模型</a:t>
            </a:r>
            <a:endParaRPr lang="zh-CN" altLang="en-US" dirty="0">
              <a:solidFill>
                <a:schemeClr val="bg1"/>
              </a:solidFill>
              <a:latin typeface="微软雅黑" pitchFamily="34" charset="-122"/>
              <a:ea typeface="微软雅黑" pitchFamily="34" charset="-122"/>
            </a:endParaRPr>
          </a:p>
        </p:txBody>
      </p:sp>
      <p:sp>
        <p:nvSpPr>
          <p:cNvPr id="15" name="矩形 14"/>
          <p:cNvSpPr/>
          <p:nvPr/>
        </p:nvSpPr>
        <p:spPr>
          <a:xfrm>
            <a:off x="9295205" y="759601"/>
            <a:ext cx="2780685"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关系数据库的规范化理论</a:t>
            </a:r>
            <a:endParaRPr lang="zh-CN" altLang="en-US" dirty="0">
              <a:solidFill>
                <a:srgbClr val="C00000"/>
              </a:solidFill>
              <a:latin typeface="微软雅黑" pitchFamily="34" charset="-122"/>
              <a:ea typeface="微软雅黑" pitchFamily="34" charset="-122"/>
            </a:endParaRPr>
          </a:p>
        </p:txBody>
      </p:sp>
      <p:sp>
        <p:nvSpPr>
          <p:cNvPr id="16" name="TextBox 15"/>
          <p:cNvSpPr txBox="1"/>
          <p:nvPr/>
        </p:nvSpPr>
        <p:spPr>
          <a:xfrm>
            <a:off x="876115" y="174153"/>
            <a:ext cx="2576346"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2.2.3.2 </a:t>
            </a:r>
            <a:r>
              <a:rPr lang="zh-CN" altLang="en-US" dirty="0">
                <a:latin typeface="微软雅黑" pitchFamily="34" charset="-122"/>
                <a:ea typeface="微软雅黑" pitchFamily="34" charset="-122"/>
              </a:rPr>
              <a:t>参照</a:t>
            </a:r>
            <a:r>
              <a:rPr lang="zh-CN" altLang="en-US" dirty="0" smtClean="0">
                <a:latin typeface="微软雅黑" pitchFamily="34" charset="-122"/>
                <a:ea typeface="微软雅黑" pitchFamily="34" charset="-122"/>
              </a:rPr>
              <a:t>完整性约束</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845379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2.2 </a:t>
            </a:r>
            <a:r>
              <a:rPr lang="zh-CN" altLang="en-US" sz="2800" b="1" dirty="0">
                <a:latin typeface="黑体" panose="02010609060101010101" pitchFamily="49" charset="-122"/>
                <a:ea typeface="黑体" panose="02010609060101010101" pitchFamily="49" charset="-122"/>
                <a:sym typeface="+mn-ea"/>
              </a:rPr>
              <a:t>关系数据模型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关系的完整性约束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（简单应用）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图示 5"/>
          <p:cNvGraphicFramePr/>
          <p:nvPr>
            <p:extLst>
              <p:ext uri="{D42A27DB-BD31-4B8C-83A1-F6EECF244321}">
                <p14:modId xmlns:p14="http://schemas.microsoft.com/office/powerpoint/2010/main" val="3241055933"/>
              </p:ext>
            </p:extLst>
          </p:nvPr>
        </p:nvGraphicFramePr>
        <p:xfrm>
          <a:off x="1477927" y="2987749"/>
          <a:ext cx="9973338" cy="27006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4544374" y="5497396"/>
            <a:ext cx="7207437" cy="967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900"/>
              </a:lnSpc>
            </a:pPr>
            <a:r>
              <a:rPr lang="zh-CN" altLang="en-US" sz="2000" dirty="0" smtClean="0">
                <a:solidFill>
                  <a:schemeClr val="tx1"/>
                </a:solidFill>
                <a:latin typeface="手札体-简粗体" panose="03000700000000000000" pitchFamily="66" charset="-122"/>
                <a:ea typeface="手札体-简粗体" panose="03000700000000000000" pitchFamily="66" charset="-122"/>
              </a:rPr>
              <a:t>定义外码和主码之间的引用规则</a:t>
            </a:r>
            <a:endParaRPr lang="en-US" altLang="zh-CN" sz="2000" dirty="0" smtClean="0">
              <a:solidFill>
                <a:schemeClr val="tx1"/>
              </a:solidFill>
              <a:latin typeface="手札体-简粗体" panose="03000700000000000000" pitchFamily="66" charset="-122"/>
              <a:ea typeface="手札体-简粗体" panose="03000700000000000000" pitchFamily="66" charset="-122"/>
            </a:endParaRPr>
          </a:p>
          <a:p>
            <a:pPr>
              <a:lnSpc>
                <a:spcPts val="2900"/>
              </a:lnSpc>
            </a:pPr>
            <a:r>
              <a:rPr lang="zh-CN" altLang="en-US" sz="2000" dirty="0" smtClean="0">
                <a:solidFill>
                  <a:schemeClr val="tx1"/>
                </a:solidFill>
                <a:latin typeface="手札体-简粗体" panose="03000700000000000000" pitchFamily="66" charset="-122"/>
                <a:ea typeface="手札体-简粗体" panose="03000700000000000000" pitchFamily="66" charset="-122"/>
              </a:rPr>
              <a:t>要么外码等于主码中某个元组的主码值，要么为空值（</a:t>
            </a:r>
            <a:r>
              <a:rPr lang="en-US" altLang="zh-CN" sz="2000" dirty="0" smtClean="0">
                <a:solidFill>
                  <a:schemeClr val="tx1"/>
                </a:solidFill>
                <a:latin typeface="手札体-简粗体" panose="03000700000000000000" pitchFamily="66" charset="-122"/>
                <a:ea typeface="手札体-简粗体" panose="03000700000000000000" pitchFamily="66" charset="-122"/>
              </a:rPr>
              <a:t>NULL</a:t>
            </a:r>
            <a:r>
              <a:rPr lang="zh-CN" altLang="en-US" sz="2000" dirty="0" smtClean="0">
                <a:solidFill>
                  <a:schemeClr val="tx1"/>
                </a:solidFill>
                <a:latin typeface="手札体-简粗体" panose="03000700000000000000" pitchFamily="66" charset="-122"/>
                <a:ea typeface="手札体-简粗体" panose="03000700000000000000" pitchFamily="66" charset="-122"/>
              </a:rPr>
              <a:t>）</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8" name="TextBox 7"/>
          <p:cNvSpPr txBox="1"/>
          <p:nvPr/>
        </p:nvSpPr>
        <p:spPr>
          <a:xfrm>
            <a:off x="1426599" y="2250006"/>
            <a:ext cx="1112805" cy="461665"/>
          </a:xfrm>
          <a:prstGeom prst="rect">
            <a:avLst/>
          </a:prstGeom>
          <a:noFill/>
        </p:spPr>
        <p:txBody>
          <a:bodyPr wrap="none" rtlCol="0">
            <a:spAutoFit/>
          </a:bodyPr>
          <a:lstStyle/>
          <a:p>
            <a:r>
              <a:rPr lang="zh-CN" altLang="en-US" sz="2400" b="1" dirty="0" smtClean="0">
                <a:solidFill>
                  <a:srgbClr val="FF0000"/>
                </a:solidFill>
                <a:ea typeface="手札体-简粗体"/>
              </a:rPr>
              <a:t>分类：</a:t>
            </a:r>
            <a:endParaRPr lang="zh-CN" altLang="en-US" sz="2400" b="1" dirty="0">
              <a:solidFill>
                <a:srgbClr val="FF0000"/>
              </a:solidFill>
              <a:ea typeface="手札体-简粗体"/>
            </a:endParaRPr>
          </a:p>
        </p:txBody>
      </p:sp>
      <p:sp>
        <p:nvSpPr>
          <p:cNvPr id="9" name="椭圆形标注 8"/>
          <p:cNvSpPr/>
          <p:nvPr/>
        </p:nvSpPr>
        <p:spPr>
          <a:xfrm>
            <a:off x="3433171" y="1825967"/>
            <a:ext cx="3803201" cy="1762481"/>
          </a:xfrm>
          <a:prstGeom prst="wedgeEllipseCallou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FF0000"/>
                </a:solidFill>
                <a:latin typeface="汉仪旗黑-85S" pitchFamily="18" charset="-122"/>
                <a:ea typeface="汉仪旗黑-85S" pitchFamily="18" charset="-122"/>
              </a:rPr>
              <a:t>关系的两个不变性</a:t>
            </a:r>
            <a:endParaRPr lang="zh-CN" altLang="en-US" sz="2400" dirty="0">
              <a:solidFill>
                <a:srgbClr val="FF0000"/>
              </a:solidFill>
              <a:latin typeface="汉仪旗黑-85S" pitchFamily="18" charset="-122"/>
              <a:ea typeface="汉仪旗黑-85S" pitchFamily="18" charset="-122"/>
            </a:endParaRPr>
          </a:p>
        </p:txBody>
      </p:sp>
      <p:sp>
        <p:nvSpPr>
          <p:cNvPr id="10" name="矩形 9"/>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1" name="肘形连接符 10"/>
          <p:cNvCxnSpPr>
            <a:stCxn id="14" idx="1"/>
            <a:endCxn id="10"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15" idx="1"/>
            <a:endCxn id="10"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6" idx="1"/>
            <a:endCxn id="10"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15" name="矩形 14"/>
          <p:cNvSpPr/>
          <p:nvPr/>
        </p:nvSpPr>
        <p:spPr>
          <a:xfrm>
            <a:off x="9280834" y="446705"/>
            <a:ext cx="1633914" cy="237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关系数据模型</a:t>
            </a:r>
            <a:endParaRPr lang="zh-CN" altLang="en-US" dirty="0">
              <a:solidFill>
                <a:schemeClr val="bg1"/>
              </a:solidFill>
              <a:latin typeface="微软雅黑" pitchFamily="34" charset="-122"/>
              <a:ea typeface="微软雅黑" pitchFamily="34" charset="-122"/>
            </a:endParaRPr>
          </a:p>
        </p:txBody>
      </p:sp>
      <p:sp>
        <p:nvSpPr>
          <p:cNvPr id="16" name="矩形 15"/>
          <p:cNvSpPr/>
          <p:nvPr/>
        </p:nvSpPr>
        <p:spPr>
          <a:xfrm>
            <a:off x="9295205" y="759601"/>
            <a:ext cx="2780685"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关系数据库的规范化理论</a:t>
            </a:r>
            <a:endParaRPr lang="zh-CN" altLang="en-US" dirty="0">
              <a:solidFill>
                <a:srgbClr val="C00000"/>
              </a:solidFill>
              <a:latin typeface="微软雅黑" pitchFamily="34" charset="-122"/>
              <a:ea typeface="微软雅黑" pitchFamily="34" charset="-122"/>
            </a:endParaRPr>
          </a:p>
        </p:txBody>
      </p:sp>
      <p:sp>
        <p:nvSpPr>
          <p:cNvPr id="17" name="TextBox 16"/>
          <p:cNvSpPr txBox="1"/>
          <p:nvPr/>
        </p:nvSpPr>
        <p:spPr>
          <a:xfrm>
            <a:off x="876115" y="174153"/>
            <a:ext cx="2576346"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2.2.3.2 </a:t>
            </a:r>
            <a:r>
              <a:rPr lang="zh-CN" altLang="en-US" dirty="0">
                <a:latin typeface="微软雅黑" pitchFamily="34" charset="-122"/>
                <a:ea typeface="微软雅黑" pitchFamily="34" charset="-122"/>
              </a:rPr>
              <a:t>参照</a:t>
            </a:r>
            <a:r>
              <a:rPr lang="zh-CN" altLang="en-US" dirty="0" smtClean="0">
                <a:latin typeface="微软雅黑" pitchFamily="34" charset="-122"/>
                <a:ea typeface="微软雅黑" pitchFamily="34" charset="-122"/>
              </a:rPr>
              <a:t>完整性约束</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803678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2.2 </a:t>
            </a:r>
            <a:r>
              <a:rPr lang="zh-CN" altLang="en-US" sz="2800" b="1" dirty="0">
                <a:latin typeface="黑体" panose="02010609060101010101" pitchFamily="49" charset="-122"/>
                <a:ea typeface="黑体" panose="02010609060101010101" pitchFamily="49" charset="-122"/>
                <a:sym typeface="+mn-ea"/>
              </a:rPr>
              <a:t>关系数据模型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关系的完整性约束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（简单应用）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图示 5"/>
          <p:cNvGraphicFramePr/>
          <p:nvPr>
            <p:extLst>
              <p:ext uri="{D42A27DB-BD31-4B8C-83A1-F6EECF244321}">
                <p14:modId xmlns:p14="http://schemas.microsoft.com/office/powerpoint/2010/main" val="2549569731"/>
              </p:ext>
            </p:extLst>
          </p:nvPr>
        </p:nvGraphicFramePr>
        <p:xfrm>
          <a:off x="1477927" y="2987749"/>
          <a:ext cx="9973338" cy="27006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组合 7"/>
          <p:cNvGrpSpPr/>
          <p:nvPr/>
        </p:nvGrpSpPr>
        <p:grpSpPr>
          <a:xfrm>
            <a:off x="0" y="6283840"/>
            <a:ext cx="12192000" cy="574160"/>
            <a:chOff x="0" y="6283840"/>
            <a:chExt cx="12192000" cy="574160"/>
          </a:xfrm>
        </p:grpSpPr>
        <p:sp>
          <p:nvSpPr>
            <p:cNvPr id="9" name="矩形 8"/>
            <p:cNvSpPr/>
            <p:nvPr/>
          </p:nvSpPr>
          <p:spPr>
            <a:xfrm>
              <a:off x="1382224" y="6294473"/>
              <a:ext cx="152885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关系数据结构</a:t>
              </a:r>
            </a:p>
          </p:txBody>
        </p:sp>
        <p:cxnSp>
          <p:nvCxnSpPr>
            <p:cNvPr id="10" name="直接连接符 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731417" y="6294474"/>
              <a:ext cx="183735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专门的关系运算</a:t>
              </a:r>
            </a:p>
          </p:txBody>
        </p:sp>
        <p:sp>
          <p:nvSpPr>
            <p:cNvPr id="12" name="矩形 11"/>
            <p:cNvSpPr/>
            <p:nvPr/>
          </p:nvSpPr>
          <p:spPr>
            <a:xfrm>
              <a:off x="10590029" y="6294474"/>
              <a:ext cx="1601971"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完整性约束</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6932624" y="6294474"/>
              <a:ext cx="177752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传统的集合</a:t>
              </a:r>
              <a:r>
                <a:rPr lang="zh-CN" altLang="en-US" sz="1600" kern="900" spc="-100" dirty="0">
                  <a:solidFill>
                    <a:schemeClr val="bg1"/>
                  </a:solidFill>
                  <a:latin typeface="黑体" panose="02010609060101010101" pitchFamily="49" charset="-122"/>
                  <a:ea typeface="黑体" panose="02010609060101010101" pitchFamily="49" charset="-122"/>
                </a:rPr>
                <a:t>运算</a:t>
              </a:r>
            </a:p>
          </p:txBody>
        </p:sp>
        <p:sp>
          <p:nvSpPr>
            <p:cNvPr id="14" name="矩形 13"/>
            <p:cNvSpPr/>
            <p:nvPr/>
          </p:nvSpPr>
          <p:spPr>
            <a:xfrm>
              <a:off x="0"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组成要素</a:t>
              </a:r>
            </a:p>
          </p:txBody>
        </p:sp>
        <p:sp>
          <p:nvSpPr>
            <p:cNvPr id="15" name="矩形 14"/>
            <p:cNvSpPr/>
            <p:nvPr/>
          </p:nvSpPr>
          <p:spPr>
            <a:xfrm>
              <a:off x="2932330"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关系操作</a:t>
              </a:r>
            </a:p>
          </p:txBody>
        </p:sp>
        <p:sp>
          <p:nvSpPr>
            <p:cNvPr id="16" name="矩形 15"/>
            <p:cNvSpPr/>
            <p:nvPr/>
          </p:nvSpPr>
          <p:spPr>
            <a:xfrm>
              <a:off x="4317666" y="6294474"/>
              <a:ext cx="1528852"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关系数据语言</a:t>
              </a:r>
            </a:p>
          </p:txBody>
        </p:sp>
        <p:sp>
          <p:nvSpPr>
            <p:cNvPr id="17" name="矩形 16"/>
            <p:cNvSpPr/>
            <p:nvPr/>
          </p:nvSpPr>
          <p:spPr>
            <a:xfrm>
              <a:off x="5871597" y="6294474"/>
              <a:ext cx="103973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运算符</a:t>
              </a:r>
            </a:p>
          </p:txBody>
        </p:sp>
      </p:grpSp>
      <p:sp>
        <p:nvSpPr>
          <p:cNvPr id="18" name="TextBox 17"/>
          <p:cNvSpPr txBox="1"/>
          <p:nvPr/>
        </p:nvSpPr>
        <p:spPr>
          <a:xfrm>
            <a:off x="1426599" y="2250006"/>
            <a:ext cx="1112805" cy="461665"/>
          </a:xfrm>
          <a:prstGeom prst="rect">
            <a:avLst/>
          </a:prstGeom>
          <a:noFill/>
        </p:spPr>
        <p:txBody>
          <a:bodyPr wrap="none" rtlCol="0">
            <a:spAutoFit/>
          </a:bodyPr>
          <a:lstStyle/>
          <a:p>
            <a:r>
              <a:rPr lang="zh-CN" altLang="en-US" sz="2400" b="1" dirty="0" smtClean="0">
                <a:solidFill>
                  <a:srgbClr val="FF0000"/>
                </a:solidFill>
                <a:ea typeface="手札体-简粗体"/>
              </a:rPr>
              <a:t>分类：</a:t>
            </a:r>
            <a:endParaRPr lang="zh-CN" altLang="en-US" sz="2400" b="1" dirty="0">
              <a:solidFill>
                <a:srgbClr val="FF0000"/>
              </a:solidFill>
              <a:ea typeface="手札体-简粗体"/>
            </a:endParaRPr>
          </a:p>
        </p:txBody>
      </p:sp>
      <p:sp>
        <p:nvSpPr>
          <p:cNvPr id="19" name="矩形 18"/>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20" name="肘形连接符 19"/>
          <p:cNvCxnSpPr>
            <a:stCxn id="23" idx="1"/>
            <a:endCxn id="19"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9"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19"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4" name="矩形 23"/>
          <p:cNvSpPr/>
          <p:nvPr/>
        </p:nvSpPr>
        <p:spPr>
          <a:xfrm>
            <a:off x="9280834" y="446705"/>
            <a:ext cx="1633914" cy="237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关系数据模型</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295205" y="759601"/>
            <a:ext cx="2780685"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关系数据库的规范化理论</a:t>
            </a:r>
            <a:endParaRPr lang="zh-CN" altLang="en-US" dirty="0">
              <a:solidFill>
                <a:srgbClr val="C00000"/>
              </a:solidFill>
              <a:latin typeface="微软雅黑" pitchFamily="34" charset="-122"/>
              <a:ea typeface="微软雅黑" pitchFamily="34" charset="-122"/>
            </a:endParaRPr>
          </a:p>
        </p:txBody>
      </p:sp>
      <p:sp>
        <p:nvSpPr>
          <p:cNvPr id="26" name="TextBox 25"/>
          <p:cNvSpPr txBox="1"/>
          <p:nvPr/>
        </p:nvSpPr>
        <p:spPr>
          <a:xfrm>
            <a:off x="876115" y="174153"/>
            <a:ext cx="303801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2.2.3.3 </a:t>
            </a:r>
            <a:r>
              <a:rPr lang="zh-CN" altLang="en-US" dirty="0" smtClean="0">
                <a:latin typeface="微软雅黑" pitchFamily="34" charset="-122"/>
                <a:ea typeface="微软雅黑" pitchFamily="34" charset="-122"/>
              </a:rPr>
              <a:t>用户定义完整性约束</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272573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2.2 </a:t>
            </a:r>
            <a:r>
              <a:rPr lang="zh-CN" altLang="en-US" sz="2800" b="1" dirty="0">
                <a:latin typeface="黑体" panose="02010609060101010101" pitchFamily="49" charset="-122"/>
                <a:ea typeface="黑体" panose="02010609060101010101" pitchFamily="49" charset="-122"/>
                <a:sym typeface="+mn-ea"/>
              </a:rPr>
              <a:t>关系数据模型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关系的完整性约束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（简单应用）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图示 5"/>
          <p:cNvGraphicFramePr/>
          <p:nvPr>
            <p:extLst>
              <p:ext uri="{D42A27DB-BD31-4B8C-83A1-F6EECF244321}">
                <p14:modId xmlns:p14="http://schemas.microsoft.com/office/powerpoint/2010/main" val="4061351098"/>
              </p:ext>
            </p:extLst>
          </p:nvPr>
        </p:nvGraphicFramePr>
        <p:xfrm>
          <a:off x="1477927" y="2987749"/>
          <a:ext cx="9973338" cy="2700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p:cNvSpPr txBox="1"/>
          <p:nvPr/>
        </p:nvSpPr>
        <p:spPr>
          <a:xfrm>
            <a:off x="3767959" y="5515002"/>
            <a:ext cx="7821771" cy="566822"/>
          </a:xfrm>
          <a:prstGeom prst="rect">
            <a:avLst/>
          </a:prstGeom>
          <a:noFill/>
        </p:spPr>
        <p:txBody>
          <a:bodyPr wrap="square" rtlCol="0">
            <a:spAutoFit/>
          </a:bodyPr>
          <a:lstStyle/>
          <a:p>
            <a:pPr algn="r">
              <a:lnSpc>
                <a:spcPts val="3700"/>
              </a:lnSpc>
            </a:pPr>
            <a:r>
              <a:rPr lang="zh-CN" altLang="en-US" sz="2400" dirty="0" smtClean="0">
                <a:latin typeface="手札体-简粗体" panose="03000700000000000000" pitchFamily="66" charset="-122"/>
                <a:ea typeface="手札体-简粗体" panose="03000700000000000000" pitchFamily="66" charset="-122"/>
              </a:rPr>
              <a:t>域完整性约束（针对某一应用环境的完整性约束）、其他</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8" name="组合 7"/>
          <p:cNvGrpSpPr/>
          <p:nvPr/>
        </p:nvGrpSpPr>
        <p:grpSpPr>
          <a:xfrm>
            <a:off x="0" y="6283840"/>
            <a:ext cx="12192000" cy="574160"/>
            <a:chOff x="0" y="6283840"/>
            <a:chExt cx="12192000" cy="574160"/>
          </a:xfrm>
        </p:grpSpPr>
        <p:sp>
          <p:nvSpPr>
            <p:cNvPr id="9" name="矩形 8"/>
            <p:cNvSpPr/>
            <p:nvPr/>
          </p:nvSpPr>
          <p:spPr>
            <a:xfrm>
              <a:off x="1382224" y="6294473"/>
              <a:ext cx="152885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关系数据结构</a:t>
              </a:r>
            </a:p>
          </p:txBody>
        </p:sp>
        <p:cxnSp>
          <p:nvCxnSpPr>
            <p:cNvPr id="10" name="直接连接符 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731417" y="6294474"/>
              <a:ext cx="183735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专门的关系运算</a:t>
              </a:r>
            </a:p>
          </p:txBody>
        </p:sp>
        <p:sp>
          <p:nvSpPr>
            <p:cNvPr id="12" name="矩形 11"/>
            <p:cNvSpPr/>
            <p:nvPr/>
          </p:nvSpPr>
          <p:spPr>
            <a:xfrm>
              <a:off x="10590029" y="6294474"/>
              <a:ext cx="1601971"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完整性约束</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6932624" y="6294474"/>
              <a:ext cx="177752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传统的集合</a:t>
              </a:r>
              <a:r>
                <a:rPr lang="zh-CN" altLang="en-US" sz="1600" kern="900" spc="-100" dirty="0">
                  <a:solidFill>
                    <a:schemeClr val="bg1"/>
                  </a:solidFill>
                  <a:latin typeface="黑体" panose="02010609060101010101" pitchFamily="49" charset="-122"/>
                  <a:ea typeface="黑体" panose="02010609060101010101" pitchFamily="49" charset="-122"/>
                </a:rPr>
                <a:t>运算</a:t>
              </a:r>
            </a:p>
          </p:txBody>
        </p:sp>
        <p:sp>
          <p:nvSpPr>
            <p:cNvPr id="14" name="矩形 13"/>
            <p:cNvSpPr/>
            <p:nvPr/>
          </p:nvSpPr>
          <p:spPr>
            <a:xfrm>
              <a:off x="0"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组成要素</a:t>
              </a:r>
            </a:p>
          </p:txBody>
        </p:sp>
        <p:sp>
          <p:nvSpPr>
            <p:cNvPr id="15" name="矩形 14"/>
            <p:cNvSpPr/>
            <p:nvPr/>
          </p:nvSpPr>
          <p:spPr>
            <a:xfrm>
              <a:off x="2932330"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关系操作</a:t>
              </a:r>
            </a:p>
          </p:txBody>
        </p:sp>
        <p:sp>
          <p:nvSpPr>
            <p:cNvPr id="16" name="矩形 15"/>
            <p:cNvSpPr/>
            <p:nvPr/>
          </p:nvSpPr>
          <p:spPr>
            <a:xfrm>
              <a:off x="4317666" y="6294474"/>
              <a:ext cx="1528852"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关系数据语言</a:t>
              </a:r>
            </a:p>
          </p:txBody>
        </p:sp>
        <p:sp>
          <p:nvSpPr>
            <p:cNvPr id="17" name="矩形 16"/>
            <p:cNvSpPr/>
            <p:nvPr/>
          </p:nvSpPr>
          <p:spPr>
            <a:xfrm>
              <a:off x="5871597" y="6294474"/>
              <a:ext cx="103973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运算符</a:t>
              </a:r>
            </a:p>
          </p:txBody>
        </p:sp>
      </p:grpSp>
      <p:sp>
        <p:nvSpPr>
          <p:cNvPr id="18" name="TextBox 17"/>
          <p:cNvSpPr txBox="1"/>
          <p:nvPr/>
        </p:nvSpPr>
        <p:spPr>
          <a:xfrm>
            <a:off x="1426599" y="2250006"/>
            <a:ext cx="1112805" cy="461665"/>
          </a:xfrm>
          <a:prstGeom prst="rect">
            <a:avLst/>
          </a:prstGeom>
          <a:noFill/>
        </p:spPr>
        <p:txBody>
          <a:bodyPr wrap="none" rtlCol="0">
            <a:spAutoFit/>
          </a:bodyPr>
          <a:lstStyle/>
          <a:p>
            <a:r>
              <a:rPr lang="zh-CN" altLang="en-US" sz="2400" b="1" dirty="0" smtClean="0">
                <a:solidFill>
                  <a:srgbClr val="FF0000"/>
                </a:solidFill>
                <a:ea typeface="手札体-简粗体"/>
              </a:rPr>
              <a:t>分类：</a:t>
            </a:r>
            <a:endParaRPr lang="zh-CN" altLang="en-US" sz="2400" b="1" dirty="0">
              <a:solidFill>
                <a:srgbClr val="FF0000"/>
              </a:solidFill>
              <a:ea typeface="手札体-简粗体"/>
            </a:endParaRPr>
          </a:p>
        </p:txBody>
      </p:sp>
      <p:sp>
        <p:nvSpPr>
          <p:cNvPr id="19" name="矩形 18"/>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20" name="肘形连接符 19"/>
          <p:cNvCxnSpPr>
            <a:stCxn id="23" idx="1"/>
            <a:endCxn id="19"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9"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19"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4" name="矩形 23"/>
          <p:cNvSpPr/>
          <p:nvPr/>
        </p:nvSpPr>
        <p:spPr>
          <a:xfrm>
            <a:off x="9280834" y="446705"/>
            <a:ext cx="1633914" cy="237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关系数据模型</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295205" y="759601"/>
            <a:ext cx="2780685"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关系数据库的规范化理论</a:t>
            </a:r>
            <a:endParaRPr lang="zh-CN" altLang="en-US" dirty="0">
              <a:solidFill>
                <a:srgbClr val="C00000"/>
              </a:solidFill>
              <a:latin typeface="微软雅黑" pitchFamily="34" charset="-122"/>
              <a:ea typeface="微软雅黑" pitchFamily="34" charset="-122"/>
            </a:endParaRPr>
          </a:p>
        </p:txBody>
      </p:sp>
      <p:sp>
        <p:nvSpPr>
          <p:cNvPr id="26" name="TextBox 25"/>
          <p:cNvSpPr txBox="1"/>
          <p:nvPr/>
        </p:nvSpPr>
        <p:spPr>
          <a:xfrm>
            <a:off x="876115" y="174153"/>
            <a:ext cx="303801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2.2.3.3 </a:t>
            </a:r>
            <a:r>
              <a:rPr lang="zh-CN" altLang="en-US" dirty="0" smtClean="0">
                <a:latin typeface="微软雅黑" pitchFamily="34" charset="-122"/>
                <a:ea typeface="微软雅黑" pitchFamily="34" charset="-122"/>
              </a:rPr>
              <a:t>用户定义完整性约束</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847436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2.2 </a:t>
            </a:r>
            <a:r>
              <a:rPr lang="zh-CN" altLang="en-US" sz="2800" b="1" dirty="0">
                <a:latin typeface="黑体" panose="02010609060101010101" pitchFamily="49" charset="-122"/>
                <a:ea typeface="黑体" panose="02010609060101010101" pitchFamily="49" charset="-122"/>
                <a:sym typeface="+mn-ea"/>
              </a:rPr>
              <a:t>关系数据模型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关系的完整性约束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（简单应用）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4" y="2138093"/>
            <a:ext cx="2979775"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执行插入操作的检验</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aphicFrame>
        <p:nvGraphicFramePr>
          <p:cNvPr id="47" name="图示 46"/>
          <p:cNvGraphicFramePr/>
          <p:nvPr>
            <p:extLst>
              <p:ext uri="{D42A27DB-BD31-4B8C-83A1-F6EECF244321}">
                <p14:modId xmlns:p14="http://schemas.microsoft.com/office/powerpoint/2010/main" val="4023886066"/>
              </p:ext>
            </p:extLst>
          </p:nvPr>
        </p:nvGraphicFramePr>
        <p:xfrm>
          <a:off x="1584251" y="2966483"/>
          <a:ext cx="9250326" cy="27252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48" name="组合 47"/>
          <p:cNvGrpSpPr/>
          <p:nvPr/>
        </p:nvGrpSpPr>
        <p:grpSpPr>
          <a:xfrm>
            <a:off x="0" y="6283840"/>
            <a:ext cx="12192000" cy="574160"/>
            <a:chOff x="0" y="6283840"/>
            <a:chExt cx="12192000" cy="574160"/>
          </a:xfrm>
        </p:grpSpPr>
        <p:sp>
          <p:nvSpPr>
            <p:cNvPr id="49" name="矩形 48"/>
            <p:cNvSpPr/>
            <p:nvPr/>
          </p:nvSpPr>
          <p:spPr>
            <a:xfrm>
              <a:off x="1382224" y="6294473"/>
              <a:ext cx="152885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关系数据结构</a:t>
              </a:r>
            </a:p>
          </p:txBody>
        </p:sp>
        <p:cxnSp>
          <p:nvCxnSpPr>
            <p:cNvPr id="50" name="直接连接符 4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8731417" y="6294474"/>
              <a:ext cx="183735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专门的关系运算</a:t>
              </a:r>
            </a:p>
          </p:txBody>
        </p:sp>
        <p:sp>
          <p:nvSpPr>
            <p:cNvPr id="52" name="矩形 51"/>
            <p:cNvSpPr/>
            <p:nvPr/>
          </p:nvSpPr>
          <p:spPr>
            <a:xfrm>
              <a:off x="10590029" y="6294474"/>
              <a:ext cx="1601971"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完整性约束</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53" name="矩形 52"/>
            <p:cNvSpPr/>
            <p:nvPr/>
          </p:nvSpPr>
          <p:spPr>
            <a:xfrm>
              <a:off x="6932624" y="6294474"/>
              <a:ext cx="177752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传统的集合</a:t>
              </a:r>
              <a:r>
                <a:rPr lang="zh-CN" altLang="en-US" sz="1600" kern="900" spc="-100" dirty="0">
                  <a:solidFill>
                    <a:schemeClr val="bg1"/>
                  </a:solidFill>
                  <a:latin typeface="黑体" panose="02010609060101010101" pitchFamily="49" charset="-122"/>
                  <a:ea typeface="黑体" panose="02010609060101010101" pitchFamily="49" charset="-122"/>
                </a:rPr>
                <a:t>运算</a:t>
              </a:r>
            </a:p>
          </p:txBody>
        </p:sp>
        <p:sp>
          <p:nvSpPr>
            <p:cNvPr id="54" name="矩形 53"/>
            <p:cNvSpPr/>
            <p:nvPr/>
          </p:nvSpPr>
          <p:spPr>
            <a:xfrm>
              <a:off x="0"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组成要素</a:t>
              </a:r>
            </a:p>
          </p:txBody>
        </p:sp>
        <p:sp>
          <p:nvSpPr>
            <p:cNvPr id="55" name="矩形 54"/>
            <p:cNvSpPr/>
            <p:nvPr/>
          </p:nvSpPr>
          <p:spPr>
            <a:xfrm>
              <a:off x="2932330"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关系操作</a:t>
              </a:r>
            </a:p>
          </p:txBody>
        </p:sp>
        <p:sp>
          <p:nvSpPr>
            <p:cNvPr id="56" name="矩形 55"/>
            <p:cNvSpPr/>
            <p:nvPr/>
          </p:nvSpPr>
          <p:spPr>
            <a:xfrm>
              <a:off x="4317666" y="6294474"/>
              <a:ext cx="1528852"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关系数据语言</a:t>
              </a:r>
            </a:p>
          </p:txBody>
        </p:sp>
        <p:sp>
          <p:nvSpPr>
            <p:cNvPr id="57" name="矩形 56"/>
            <p:cNvSpPr/>
            <p:nvPr/>
          </p:nvSpPr>
          <p:spPr>
            <a:xfrm>
              <a:off x="5871597" y="6294474"/>
              <a:ext cx="103973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运算符</a:t>
              </a:r>
            </a:p>
          </p:txBody>
        </p:sp>
      </p:grpSp>
      <p:sp>
        <p:nvSpPr>
          <p:cNvPr id="16" name="矩形 15"/>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7" name="肘形连接符 16"/>
          <p:cNvCxnSpPr>
            <a:stCxn id="20" idx="1"/>
            <a:endCxn id="16"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6"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6"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280834" y="446705"/>
            <a:ext cx="1633914" cy="237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关系数据模型</a:t>
            </a:r>
            <a:endParaRPr lang="zh-CN" altLang="en-US" dirty="0">
              <a:solidFill>
                <a:schemeClr val="bg1"/>
              </a:solidFill>
              <a:latin typeface="微软雅黑" pitchFamily="34" charset="-122"/>
              <a:ea typeface="微软雅黑" pitchFamily="34" charset="-122"/>
            </a:endParaRPr>
          </a:p>
        </p:txBody>
      </p:sp>
      <p:sp>
        <p:nvSpPr>
          <p:cNvPr id="22" name="矩形 21"/>
          <p:cNvSpPr/>
          <p:nvPr/>
        </p:nvSpPr>
        <p:spPr>
          <a:xfrm>
            <a:off x="9295205" y="759601"/>
            <a:ext cx="2780685"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关系数据库的规范化理论</a:t>
            </a:r>
            <a:endParaRPr lang="zh-CN" altLang="en-US" dirty="0">
              <a:solidFill>
                <a:srgbClr val="C00000"/>
              </a:solidFill>
              <a:latin typeface="微软雅黑" pitchFamily="34" charset="-122"/>
              <a:ea typeface="微软雅黑" pitchFamily="34" charset="-122"/>
            </a:endParaRPr>
          </a:p>
        </p:txBody>
      </p:sp>
      <p:sp>
        <p:nvSpPr>
          <p:cNvPr id="23" name="TextBox 22"/>
          <p:cNvSpPr txBox="1"/>
          <p:nvPr/>
        </p:nvSpPr>
        <p:spPr>
          <a:xfrm>
            <a:off x="876115" y="174153"/>
            <a:ext cx="3730508"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2.2.3.4 </a:t>
            </a:r>
            <a:r>
              <a:rPr lang="zh-CN" altLang="en-US" dirty="0" smtClean="0">
                <a:latin typeface="微软雅黑" pitchFamily="34" charset="-122"/>
                <a:ea typeface="微软雅黑" pitchFamily="34" charset="-122"/>
              </a:rPr>
              <a:t>关系模型完整性约束的检验</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38835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7"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2.2 </a:t>
            </a:r>
            <a:r>
              <a:rPr lang="zh-CN" altLang="en-US" sz="2800" b="1" dirty="0">
                <a:latin typeface="黑体" panose="02010609060101010101" pitchFamily="49" charset="-122"/>
                <a:ea typeface="黑体" panose="02010609060101010101" pitchFamily="49" charset="-122"/>
                <a:sym typeface="+mn-ea"/>
              </a:rPr>
              <a:t>关系数据模型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关系的完整性约束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（简单应用）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4" y="2138093"/>
            <a:ext cx="3158275"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检查实体完整性约束</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48" name="组合 47"/>
          <p:cNvGrpSpPr/>
          <p:nvPr/>
        </p:nvGrpSpPr>
        <p:grpSpPr>
          <a:xfrm>
            <a:off x="0" y="6283840"/>
            <a:ext cx="12192000" cy="574160"/>
            <a:chOff x="0" y="6283840"/>
            <a:chExt cx="12192000" cy="574160"/>
          </a:xfrm>
        </p:grpSpPr>
        <p:sp>
          <p:nvSpPr>
            <p:cNvPr id="49" name="矩形 48"/>
            <p:cNvSpPr/>
            <p:nvPr/>
          </p:nvSpPr>
          <p:spPr>
            <a:xfrm>
              <a:off x="1382224" y="6294473"/>
              <a:ext cx="152885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关系数据结构</a:t>
              </a:r>
            </a:p>
          </p:txBody>
        </p:sp>
        <p:cxnSp>
          <p:nvCxnSpPr>
            <p:cNvPr id="50" name="直接连接符 4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8731417" y="6294474"/>
              <a:ext cx="183735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专门的关系运算</a:t>
              </a:r>
            </a:p>
          </p:txBody>
        </p:sp>
        <p:sp>
          <p:nvSpPr>
            <p:cNvPr id="52" name="矩形 51"/>
            <p:cNvSpPr/>
            <p:nvPr/>
          </p:nvSpPr>
          <p:spPr>
            <a:xfrm>
              <a:off x="10590029" y="6294474"/>
              <a:ext cx="1601971"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完整性约束</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53" name="矩形 52"/>
            <p:cNvSpPr/>
            <p:nvPr/>
          </p:nvSpPr>
          <p:spPr>
            <a:xfrm>
              <a:off x="6932624" y="6294474"/>
              <a:ext cx="177752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传统的集合</a:t>
              </a:r>
              <a:r>
                <a:rPr lang="zh-CN" altLang="en-US" sz="1600" kern="900" spc="-100" dirty="0">
                  <a:solidFill>
                    <a:schemeClr val="bg1"/>
                  </a:solidFill>
                  <a:latin typeface="黑体" panose="02010609060101010101" pitchFamily="49" charset="-122"/>
                  <a:ea typeface="黑体" panose="02010609060101010101" pitchFamily="49" charset="-122"/>
                </a:rPr>
                <a:t>运算</a:t>
              </a:r>
            </a:p>
          </p:txBody>
        </p:sp>
        <p:sp>
          <p:nvSpPr>
            <p:cNvPr id="54" name="矩形 53"/>
            <p:cNvSpPr/>
            <p:nvPr/>
          </p:nvSpPr>
          <p:spPr>
            <a:xfrm>
              <a:off x="0"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组成要素</a:t>
              </a:r>
            </a:p>
          </p:txBody>
        </p:sp>
        <p:sp>
          <p:nvSpPr>
            <p:cNvPr id="55" name="矩形 54"/>
            <p:cNvSpPr/>
            <p:nvPr/>
          </p:nvSpPr>
          <p:spPr>
            <a:xfrm>
              <a:off x="2932330"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关系操作</a:t>
              </a:r>
            </a:p>
          </p:txBody>
        </p:sp>
        <p:sp>
          <p:nvSpPr>
            <p:cNvPr id="56" name="矩形 55"/>
            <p:cNvSpPr/>
            <p:nvPr/>
          </p:nvSpPr>
          <p:spPr>
            <a:xfrm>
              <a:off x="4317666" y="6294474"/>
              <a:ext cx="1528852"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关系数据语言</a:t>
              </a:r>
            </a:p>
          </p:txBody>
        </p:sp>
        <p:sp>
          <p:nvSpPr>
            <p:cNvPr id="57" name="矩形 56"/>
            <p:cNvSpPr/>
            <p:nvPr/>
          </p:nvSpPr>
          <p:spPr>
            <a:xfrm>
              <a:off x="5871597" y="6294474"/>
              <a:ext cx="103973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运算符</a:t>
              </a:r>
            </a:p>
          </p:txBody>
        </p:sp>
      </p:grpSp>
      <p:graphicFrame>
        <p:nvGraphicFramePr>
          <p:cNvPr id="7" name="表格 6"/>
          <p:cNvGraphicFramePr>
            <a:graphicFrameLocks noGrp="1"/>
          </p:cNvGraphicFramePr>
          <p:nvPr>
            <p:extLst>
              <p:ext uri="{D42A27DB-BD31-4B8C-83A1-F6EECF244321}">
                <p14:modId xmlns:p14="http://schemas.microsoft.com/office/powerpoint/2010/main" val="104767867"/>
              </p:ext>
            </p:extLst>
          </p:nvPr>
        </p:nvGraphicFramePr>
        <p:xfrm>
          <a:off x="2989905" y="3144904"/>
          <a:ext cx="5969401" cy="2641040"/>
        </p:xfrm>
        <a:graphic>
          <a:graphicData uri="http://schemas.openxmlformats.org/drawingml/2006/table">
            <a:tbl>
              <a:tblPr>
                <a:tableStyleId>{5C22544A-7EE6-4342-B048-85BDC9FD1C3A}</a:tableStyleId>
              </a:tblPr>
              <a:tblGrid>
                <a:gridCol w="1143381"/>
                <a:gridCol w="1643610"/>
                <a:gridCol w="3182410"/>
              </a:tblGrid>
              <a:tr h="660260">
                <a:tc>
                  <a:txBody>
                    <a:bodyPr/>
                    <a:lstStyle/>
                    <a:p>
                      <a:pPr algn="ctr" fontAlgn="ctr"/>
                      <a:r>
                        <a:rPr lang="zh-CN" altLang="en-US" sz="2400" u="none" strike="noStrike" dirty="0">
                          <a:effectLst/>
                        </a:rPr>
                        <a:t>学号</a:t>
                      </a:r>
                      <a:endParaRPr lang="zh-CN" altLang="en-US" sz="2400" b="0" i="0" u="none" strike="noStrike" dirty="0">
                        <a:solidFill>
                          <a:srgbClr val="000000"/>
                        </a:solidFill>
                        <a:effectLst/>
                        <a:latin typeface="宋体"/>
                      </a:endParaRPr>
                    </a:p>
                  </a:txBody>
                  <a:tcPr marL="9525" marR="9525" marT="9525" marB="0" anchor="ctr"/>
                </a:tc>
                <a:tc>
                  <a:txBody>
                    <a:bodyPr/>
                    <a:lstStyle/>
                    <a:p>
                      <a:pPr algn="ctr" fontAlgn="ctr"/>
                      <a:r>
                        <a:rPr lang="zh-CN" altLang="en-US" sz="2400" u="none" strike="noStrike" dirty="0">
                          <a:effectLst/>
                        </a:rPr>
                        <a:t>姓名</a:t>
                      </a:r>
                      <a:endParaRPr lang="zh-CN" altLang="en-US" sz="2400" b="0" i="0" u="none" strike="noStrike" dirty="0">
                        <a:solidFill>
                          <a:srgbClr val="000000"/>
                        </a:solidFill>
                        <a:effectLst/>
                        <a:latin typeface="宋体"/>
                      </a:endParaRPr>
                    </a:p>
                  </a:txBody>
                  <a:tcPr marL="9525" marR="9525" marT="9525" marB="0" anchor="ctr"/>
                </a:tc>
                <a:tc>
                  <a:txBody>
                    <a:bodyPr/>
                    <a:lstStyle/>
                    <a:p>
                      <a:pPr algn="ctr" fontAlgn="ctr"/>
                      <a:r>
                        <a:rPr lang="zh-CN" altLang="en-US" sz="2400" u="none" strike="noStrike" dirty="0" smtClean="0">
                          <a:effectLst/>
                        </a:rPr>
                        <a:t>课程编号</a:t>
                      </a:r>
                      <a:endParaRPr lang="zh-CN" altLang="en-US" sz="2400" b="0" i="0" u="none" strike="noStrike" dirty="0">
                        <a:solidFill>
                          <a:srgbClr val="000000"/>
                        </a:solidFill>
                        <a:effectLst/>
                        <a:latin typeface="宋体"/>
                      </a:endParaRPr>
                    </a:p>
                  </a:txBody>
                  <a:tcPr marL="9525" marR="9525" marT="9525" marB="0" anchor="ctr"/>
                </a:tc>
              </a:tr>
              <a:tr h="660260">
                <a:tc>
                  <a:txBody>
                    <a:bodyPr/>
                    <a:lstStyle/>
                    <a:p>
                      <a:pPr algn="ctr" fontAlgn="ctr"/>
                      <a:r>
                        <a:rPr lang="en-US" sz="2400" u="none" strike="noStrike">
                          <a:effectLst/>
                        </a:rPr>
                        <a:t>tl01</a:t>
                      </a:r>
                      <a:endParaRPr lang="en-US" sz="2400" b="0" i="0" u="none" strike="noStrike">
                        <a:solidFill>
                          <a:srgbClr val="000000"/>
                        </a:solidFill>
                        <a:effectLst/>
                        <a:latin typeface="宋体"/>
                      </a:endParaRPr>
                    </a:p>
                  </a:txBody>
                  <a:tcPr marL="9525" marR="9525" marT="9525" marB="0" anchor="ctr"/>
                </a:tc>
                <a:tc>
                  <a:txBody>
                    <a:bodyPr/>
                    <a:lstStyle/>
                    <a:p>
                      <a:pPr algn="ctr" fontAlgn="ctr"/>
                      <a:r>
                        <a:rPr lang="zh-CN" altLang="en-US" sz="2400" u="none" strike="noStrike" dirty="0">
                          <a:effectLst/>
                        </a:rPr>
                        <a:t>王月</a:t>
                      </a:r>
                      <a:endParaRPr lang="zh-CN" altLang="en-US" sz="2400" b="0" i="0" u="none" strike="noStrike" dirty="0">
                        <a:solidFill>
                          <a:srgbClr val="000000"/>
                        </a:solidFill>
                        <a:effectLst/>
                        <a:latin typeface="宋体"/>
                      </a:endParaRPr>
                    </a:p>
                  </a:txBody>
                  <a:tcPr marL="9525" marR="9525" marT="9525" marB="0" anchor="ctr"/>
                </a:tc>
                <a:tc>
                  <a:txBody>
                    <a:bodyPr/>
                    <a:lstStyle/>
                    <a:p>
                      <a:pPr algn="ctr" fontAlgn="ctr"/>
                      <a:r>
                        <a:rPr lang="en-US" sz="2400" u="none" strike="noStrike" dirty="0">
                          <a:effectLst/>
                        </a:rPr>
                        <a:t>kc01</a:t>
                      </a:r>
                      <a:endParaRPr lang="en-US" sz="2400" b="0" i="0" u="none" strike="noStrike" dirty="0">
                        <a:solidFill>
                          <a:srgbClr val="000000"/>
                        </a:solidFill>
                        <a:effectLst/>
                        <a:latin typeface="宋体"/>
                      </a:endParaRPr>
                    </a:p>
                  </a:txBody>
                  <a:tcPr marL="9525" marR="9525" marT="9525" marB="0" anchor="ctr"/>
                </a:tc>
              </a:tr>
              <a:tr h="660260">
                <a:tc>
                  <a:txBody>
                    <a:bodyPr/>
                    <a:lstStyle/>
                    <a:p>
                      <a:pPr algn="ctr" fontAlgn="ctr"/>
                      <a:r>
                        <a:rPr lang="en-US" sz="2400" u="none" strike="noStrike">
                          <a:effectLst/>
                        </a:rPr>
                        <a:t>tl02</a:t>
                      </a:r>
                      <a:endParaRPr lang="en-US" sz="2400" b="0" i="0" u="none" strike="noStrike">
                        <a:solidFill>
                          <a:srgbClr val="000000"/>
                        </a:solidFill>
                        <a:effectLst/>
                        <a:latin typeface="宋体"/>
                      </a:endParaRPr>
                    </a:p>
                  </a:txBody>
                  <a:tcPr marL="9525" marR="9525" marT="9525" marB="0" anchor="ctr"/>
                </a:tc>
                <a:tc>
                  <a:txBody>
                    <a:bodyPr/>
                    <a:lstStyle/>
                    <a:p>
                      <a:pPr algn="ctr" fontAlgn="ctr"/>
                      <a:r>
                        <a:rPr lang="zh-CN" altLang="en-US" sz="2400" u="none" strike="noStrike">
                          <a:effectLst/>
                        </a:rPr>
                        <a:t>闫怀北</a:t>
                      </a:r>
                      <a:endParaRPr lang="zh-CN" altLang="en-US" sz="2400" b="0" i="0" u="none" strike="noStrike">
                        <a:solidFill>
                          <a:srgbClr val="000000"/>
                        </a:solidFill>
                        <a:effectLst/>
                        <a:latin typeface="宋体"/>
                      </a:endParaRPr>
                    </a:p>
                  </a:txBody>
                  <a:tcPr marL="9525" marR="9525" marT="9525" marB="0" anchor="ctr"/>
                </a:tc>
                <a:tc>
                  <a:txBody>
                    <a:bodyPr/>
                    <a:lstStyle/>
                    <a:p>
                      <a:pPr algn="ctr" fontAlgn="ctr"/>
                      <a:r>
                        <a:rPr lang="en-US" sz="2400" u="none" strike="noStrike" dirty="0">
                          <a:effectLst/>
                        </a:rPr>
                        <a:t>kc02</a:t>
                      </a:r>
                      <a:endParaRPr lang="en-US" sz="2400" b="0" i="0" u="none" strike="noStrike" dirty="0">
                        <a:solidFill>
                          <a:srgbClr val="000000"/>
                        </a:solidFill>
                        <a:effectLst/>
                        <a:latin typeface="宋体"/>
                      </a:endParaRPr>
                    </a:p>
                  </a:txBody>
                  <a:tcPr marL="9525" marR="9525" marT="9525" marB="0" anchor="ctr"/>
                </a:tc>
              </a:tr>
              <a:tr h="660260">
                <a:tc>
                  <a:txBody>
                    <a:bodyPr/>
                    <a:lstStyle/>
                    <a:p>
                      <a:pPr algn="ctr" fontAlgn="ctr"/>
                      <a:r>
                        <a:rPr lang="en-US" sz="2400" u="none" strike="noStrike">
                          <a:effectLst/>
                        </a:rPr>
                        <a:t>tl03</a:t>
                      </a:r>
                      <a:endParaRPr lang="en-US" sz="2400" b="0" i="0" u="none" strike="noStrike">
                        <a:solidFill>
                          <a:srgbClr val="000000"/>
                        </a:solidFill>
                        <a:effectLst/>
                        <a:latin typeface="宋体"/>
                      </a:endParaRPr>
                    </a:p>
                  </a:txBody>
                  <a:tcPr marL="9525" marR="9525" marT="9525" marB="0" anchor="ctr"/>
                </a:tc>
                <a:tc>
                  <a:txBody>
                    <a:bodyPr/>
                    <a:lstStyle/>
                    <a:p>
                      <a:pPr algn="ctr" fontAlgn="ctr"/>
                      <a:r>
                        <a:rPr lang="zh-CN" altLang="en-US" sz="2400" u="none" strike="noStrike">
                          <a:effectLst/>
                        </a:rPr>
                        <a:t>赵珂卉</a:t>
                      </a:r>
                      <a:endParaRPr lang="zh-CN" altLang="en-US" sz="2400" b="0" i="0" u="none" strike="noStrike">
                        <a:solidFill>
                          <a:srgbClr val="000000"/>
                        </a:solidFill>
                        <a:effectLst/>
                        <a:latin typeface="宋体"/>
                      </a:endParaRPr>
                    </a:p>
                  </a:txBody>
                  <a:tcPr marL="9525" marR="9525" marT="9525" marB="0" anchor="ctr"/>
                </a:tc>
                <a:tc>
                  <a:txBody>
                    <a:bodyPr/>
                    <a:lstStyle/>
                    <a:p>
                      <a:pPr algn="ctr" fontAlgn="ctr"/>
                      <a:r>
                        <a:rPr lang="en-US" sz="2400" u="none" strike="noStrike" dirty="0">
                          <a:effectLst/>
                        </a:rPr>
                        <a:t>kc03</a:t>
                      </a:r>
                      <a:endParaRPr lang="en-US" sz="2400" b="0" i="0" u="none" strike="noStrike" dirty="0">
                        <a:solidFill>
                          <a:srgbClr val="000000"/>
                        </a:solidFill>
                        <a:effectLst/>
                        <a:latin typeface="宋体"/>
                      </a:endParaRPr>
                    </a:p>
                  </a:txBody>
                  <a:tcPr marL="9525" marR="9525" marT="9525" marB="0" anchor="ct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612827901"/>
              </p:ext>
            </p:extLst>
          </p:nvPr>
        </p:nvGraphicFramePr>
        <p:xfrm>
          <a:off x="5464722" y="2280900"/>
          <a:ext cx="5676899" cy="400050"/>
        </p:xfrm>
        <a:graphic>
          <a:graphicData uri="http://schemas.openxmlformats.org/drawingml/2006/table">
            <a:tbl>
              <a:tblPr>
                <a:tableStyleId>{5C22544A-7EE6-4342-B048-85BDC9FD1C3A}</a:tableStyleId>
              </a:tblPr>
              <a:tblGrid>
                <a:gridCol w="2119714"/>
                <a:gridCol w="1437471"/>
                <a:gridCol w="2119714"/>
              </a:tblGrid>
              <a:tr h="400050">
                <a:tc>
                  <a:txBody>
                    <a:bodyPr/>
                    <a:lstStyle/>
                    <a:p>
                      <a:pPr algn="ctr" fontAlgn="ctr"/>
                      <a:r>
                        <a:rPr lang="en-US" sz="2400" u="none" strike="noStrike" dirty="0">
                          <a:effectLst/>
                        </a:rPr>
                        <a:t>tl04</a:t>
                      </a:r>
                      <a:endParaRPr lang="en-US" sz="2400" b="0" i="0" u="none" strike="noStrike" dirty="0">
                        <a:solidFill>
                          <a:srgbClr val="000000"/>
                        </a:solidFill>
                        <a:effectLst/>
                        <a:latin typeface="宋体"/>
                      </a:endParaRPr>
                    </a:p>
                  </a:txBody>
                  <a:tcPr marL="9525" marR="9525" marT="9525" marB="0" anchor="ctr"/>
                </a:tc>
                <a:tc>
                  <a:txBody>
                    <a:bodyPr/>
                    <a:lstStyle/>
                    <a:p>
                      <a:pPr algn="ctr" fontAlgn="ctr"/>
                      <a:r>
                        <a:rPr lang="zh-CN" altLang="en-US" sz="2400" b="0" i="0" u="none" strike="noStrike" dirty="0" smtClean="0">
                          <a:solidFill>
                            <a:srgbClr val="000000"/>
                          </a:solidFill>
                          <a:effectLst/>
                          <a:latin typeface="宋体"/>
                        </a:rPr>
                        <a:t>孙小涵</a:t>
                      </a:r>
                      <a:endParaRPr lang="zh-CN" altLang="en-US" sz="2400" b="0" i="0" u="none" strike="noStrike" dirty="0">
                        <a:solidFill>
                          <a:srgbClr val="000000"/>
                        </a:solidFill>
                        <a:effectLst/>
                        <a:latin typeface="宋体"/>
                      </a:endParaRPr>
                    </a:p>
                  </a:txBody>
                  <a:tcPr marL="9525" marR="9525" marT="9525" marB="0" anchor="ctr"/>
                </a:tc>
                <a:tc>
                  <a:txBody>
                    <a:bodyPr/>
                    <a:lstStyle/>
                    <a:p>
                      <a:pPr algn="ctr" fontAlgn="ctr"/>
                      <a:r>
                        <a:rPr lang="en-US" altLang="zh-CN" sz="2400" b="0" i="0" u="none" strike="noStrike" dirty="0" smtClean="0">
                          <a:solidFill>
                            <a:srgbClr val="000000"/>
                          </a:solidFill>
                          <a:effectLst/>
                          <a:latin typeface="宋体"/>
                        </a:rPr>
                        <a:t>kc01</a:t>
                      </a:r>
                      <a:endParaRPr lang="zh-CN" altLang="en-US" sz="2400" b="0" i="0" u="none" strike="noStrike" dirty="0">
                        <a:solidFill>
                          <a:srgbClr val="000000"/>
                        </a:solidFill>
                        <a:effectLst/>
                        <a:latin typeface="宋体"/>
                      </a:endParaRPr>
                    </a:p>
                  </a:txBody>
                  <a:tcPr marL="9525" marR="9525" marT="9525" marB="0" anchor="ctr"/>
                </a:tc>
              </a:tr>
            </a:tbl>
          </a:graphicData>
        </a:graphic>
      </p:graphicFrame>
      <p:sp>
        <p:nvSpPr>
          <p:cNvPr id="17" name="矩形 16"/>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8" name="肘形连接符 17"/>
          <p:cNvCxnSpPr>
            <a:stCxn id="21" idx="1"/>
            <a:endCxn id="17"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7"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7"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2" name="矩形 21"/>
          <p:cNvSpPr/>
          <p:nvPr/>
        </p:nvSpPr>
        <p:spPr>
          <a:xfrm>
            <a:off x="9280834" y="446705"/>
            <a:ext cx="1633914" cy="237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关系数据模型</a:t>
            </a:r>
            <a:endParaRPr lang="zh-CN" altLang="en-US" dirty="0">
              <a:solidFill>
                <a:schemeClr val="bg1"/>
              </a:solidFill>
              <a:latin typeface="微软雅黑" pitchFamily="34" charset="-122"/>
              <a:ea typeface="微软雅黑" pitchFamily="34" charset="-122"/>
            </a:endParaRPr>
          </a:p>
        </p:txBody>
      </p:sp>
      <p:sp>
        <p:nvSpPr>
          <p:cNvPr id="23" name="矩形 22"/>
          <p:cNvSpPr/>
          <p:nvPr/>
        </p:nvSpPr>
        <p:spPr>
          <a:xfrm>
            <a:off x="9295205" y="759601"/>
            <a:ext cx="2780685"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关系数据库的规范化理论</a:t>
            </a:r>
            <a:endParaRPr lang="zh-CN" altLang="en-US" dirty="0">
              <a:solidFill>
                <a:srgbClr val="C00000"/>
              </a:solidFill>
              <a:latin typeface="微软雅黑" pitchFamily="34" charset="-122"/>
              <a:ea typeface="微软雅黑" pitchFamily="34" charset="-122"/>
            </a:endParaRPr>
          </a:p>
        </p:txBody>
      </p:sp>
      <p:sp>
        <p:nvSpPr>
          <p:cNvPr id="24" name="TextBox 23"/>
          <p:cNvSpPr txBox="1"/>
          <p:nvPr/>
        </p:nvSpPr>
        <p:spPr>
          <a:xfrm>
            <a:off x="876115" y="174153"/>
            <a:ext cx="3730508"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2.2.3.4 </a:t>
            </a:r>
            <a:r>
              <a:rPr lang="zh-CN" altLang="en-US" dirty="0" smtClean="0">
                <a:latin typeface="微软雅黑" pitchFamily="34" charset="-122"/>
                <a:ea typeface="微软雅黑" pitchFamily="34" charset="-122"/>
              </a:rPr>
              <a:t>关系模型完整性约束的检验</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61955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2.2 </a:t>
            </a:r>
            <a:r>
              <a:rPr lang="zh-CN" altLang="en-US" sz="2800" b="1" dirty="0">
                <a:latin typeface="黑体" panose="02010609060101010101" pitchFamily="49" charset="-122"/>
                <a:ea typeface="黑体" panose="02010609060101010101" pitchFamily="49" charset="-122"/>
                <a:sym typeface="+mn-ea"/>
              </a:rPr>
              <a:t>关系数据模型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关系的完整性约束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（简单应用）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2533208"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执行插入操作</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aphicFrame>
        <p:nvGraphicFramePr>
          <p:cNvPr id="47" name="图示 46"/>
          <p:cNvGraphicFramePr/>
          <p:nvPr>
            <p:extLst>
              <p:ext uri="{D42A27DB-BD31-4B8C-83A1-F6EECF244321}">
                <p14:modId xmlns:p14="http://schemas.microsoft.com/office/powerpoint/2010/main" val="1987711854"/>
              </p:ext>
            </p:extLst>
          </p:nvPr>
        </p:nvGraphicFramePr>
        <p:xfrm>
          <a:off x="1584251" y="2966483"/>
          <a:ext cx="9250326" cy="27252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48" name="组合 47"/>
          <p:cNvGrpSpPr/>
          <p:nvPr/>
        </p:nvGrpSpPr>
        <p:grpSpPr>
          <a:xfrm>
            <a:off x="0" y="6283840"/>
            <a:ext cx="12192000" cy="574160"/>
            <a:chOff x="0" y="6283840"/>
            <a:chExt cx="12192000" cy="574160"/>
          </a:xfrm>
        </p:grpSpPr>
        <p:sp>
          <p:nvSpPr>
            <p:cNvPr id="49" name="矩形 48"/>
            <p:cNvSpPr/>
            <p:nvPr/>
          </p:nvSpPr>
          <p:spPr>
            <a:xfrm>
              <a:off x="1382224" y="6294473"/>
              <a:ext cx="152885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关系数据结构</a:t>
              </a:r>
            </a:p>
          </p:txBody>
        </p:sp>
        <p:cxnSp>
          <p:nvCxnSpPr>
            <p:cNvPr id="50" name="直接连接符 4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8731417" y="6294474"/>
              <a:ext cx="183735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专门的关系运算</a:t>
              </a:r>
            </a:p>
          </p:txBody>
        </p:sp>
        <p:sp>
          <p:nvSpPr>
            <p:cNvPr id="52" name="矩形 51"/>
            <p:cNvSpPr/>
            <p:nvPr/>
          </p:nvSpPr>
          <p:spPr>
            <a:xfrm>
              <a:off x="10590029" y="6294474"/>
              <a:ext cx="1601971"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完整性约束</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53" name="矩形 52"/>
            <p:cNvSpPr/>
            <p:nvPr/>
          </p:nvSpPr>
          <p:spPr>
            <a:xfrm>
              <a:off x="6932624" y="6294474"/>
              <a:ext cx="177752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传统的集合</a:t>
              </a:r>
              <a:r>
                <a:rPr lang="zh-CN" altLang="en-US" sz="1600" kern="900" spc="-100" dirty="0">
                  <a:solidFill>
                    <a:schemeClr val="bg1"/>
                  </a:solidFill>
                  <a:latin typeface="黑体" panose="02010609060101010101" pitchFamily="49" charset="-122"/>
                  <a:ea typeface="黑体" panose="02010609060101010101" pitchFamily="49" charset="-122"/>
                </a:rPr>
                <a:t>运算</a:t>
              </a:r>
            </a:p>
          </p:txBody>
        </p:sp>
        <p:sp>
          <p:nvSpPr>
            <p:cNvPr id="54" name="矩形 53"/>
            <p:cNvSpPr/>
            <p:nvPr/>
          </p:nvSpPr>
          <p:spPr>
            <a:xfrm>
              <a:off x="0"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组成要素</a:t>
              </a:r>
            </a:p>
          </p:txBody>
        </p:sp>
        <p:sp>
          <p:nvSpPr>
            <p:cNvPr id="55" name="矩形 54"/>
            <p:cNvSpPr/>
            <p:nvPr/>
          </p:nvSpPr>
          <p:spPr>
            <a:xfrm>
              <a:off x="2932330"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关系操作</a:t>
              </a:r>
            </a:p>
          </p:txBody>
        </p:sp>
        <p:sp>
          <p:nvSpPr>
            <p:cNvPr id="56" name="矩形 55"/>
            <p:cNvSpPr/>
            <p:nvPr/>
          </p:nvSpPr>
          <p:spPr>
            <a:xfrm>
              <a:off x="4317666" y="6294474"/>
              <a:ext cx="1528852"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关系数据语言</a:t>
              </a:r>
            </a:p>
          </p:txBody>
        </p:sp>
        <p:sp>
          <p:nvSpPr>
            <p:cNvPr id="57" name="矩形 56"/>
            <p:cNvSpPr/>
            <p:nvPr/>
          </p:nvSpPr>
          <p:spPr>
            <a:xfrm>
              <a:off x="5871597" y="6294474"/>
              <a:ext cx="103973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运算符</a:t>
              </a:r>
            </a:p>
          </p:txBody>
        </p:sp>
      </p:grpSp>
      <p:sp>
        <p:nvSpPr>
          <p:cNvPr id="6" name="椭圆形标注 5"/>
          <p:cNvSpPr/>
          <p:nvPr/>
        </p:nvSpPr>
        <p:spPr>
          <a:xfrm>
            <a:off x="5601690" y="1543324"/>
            <a:ext cx="2871123" cy="1972385"/>
          </a:xfrm>
          <a:prstGeom prst="wedgeEllipseCallou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汉仪旗黑-85S" pitchFamily="18" charset="-122"/>
                <a:ea typeface="汉仪旗黑-85S" pitchFamily="18" charset="-122"/>
              </a:rPr>
              <a:t>向</a:t>
            </a:r>
            <a:r>
              <a:rPr lang="zh-CN" altLang="en-US" sz="2800" dirty="0" smtClean="0">
                <a:solidFill>
                  <a:srgbClr val="FF0000"/>
                </a:solidFill>
                <a:latin typeface="汉仪旗黑-85S" pitchFamily="18" charset="-122"/>
                <a:ea typeface="汉仪旗黑-85S" pitchFamily="18" charset="-122"/>
              </a:rPr>
              <a:t>参照关系</a:t>
            </a:r>
            <a:r>
              <a:rPr lang="zh-CN" altLang="en-US" sz="2800" dirty="0" smtClean="0">
                <a:solidFill>
                  <a:schemeClr val="tx1"/>
                </a:solidFill>
                <a:latin typeface="汉仪旗黑-85S" pitchFamily="18" charset="-122"/>
                <a:ea typeface="汉仪旗黑-85S" pitchFamily="18" charset="-122"/>
              </a:rPr>
              <a:t>插入</a:t>
            </a:r>
            <a:endParaRPr lang="zh-CN" altLang="en-US" sz="2800" dirty="0">
              <a:solidFill>
                <a:schemeClr val="tx1"/>
              </a:solidFill>
              <a:latin typeface="汉仪旗黑-85S" pitchFamily="18" charset="-122"/>
              <a:ea typeface="汉仪旗黑-85S" pitchFamily="18" charset="-122"/>
            </a:endParaRPr>
          </a:p>
        </p:txBody>
      </p:sp>
      <p:sp>
        <p:nvSpPr>
          <p:cNvPr id="17" name="矩形 16"/>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8" name="肘形连接符 17"/>
          <p:cNvCxnSpPr>
            <a:stCxn id="21" idx="1"/>
            <a:endCxn id="17"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7"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7"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2" name="矩形 21"/>
          <p:cNvSpPr/>
          <p:nvPr/>
        </p:nvSpPr>
        <p:spPr>
          <a:xfrm>
            <a:off x="9280834" y="446705"/>
            <a:ext cx="1633914" cy="237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关系数据模型</a:t>
            </a:r>
            <a:endParaRPr lang="zh-CN" altLang="en-US" dirty="0">
              <a:solidFill>
                <a:schemeClr val="bg1"/>
              </a:solidFill>
              <a:latin typeface="微软雅黑" pitchFamily="34" charset="-122"/>
              <a:ea typeface="微软雅黑" pitchFamily="34" charset="-122"/>
            </a:endParaRPr>
          </a:p>
        </p:txBody>
      </p:sp>
      <p:sp>
        <p:nvSpPr>
          <p:cNvPr id="23" name="矩形 22"/>
          <p:cNvSpPr/>
          <p:nvPr/>
        </p:nvSpPr>
        <p:spPr>
          <a:xfrm>
            <a:off x="9295205" y="759601"/>
            <a:ext cx="2780685"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关系数据库的规范化理论</a:t>
            </a:r>
            <a:endParaRPr lang="zh-CN" altLang="en-US" dirty="0">
              <a:solidFill>
                <a:srgbClr val="C00000"/>
              </a:solidFill>
              <a:latin typeface="微软雅黑" pitchFamily="34" charset="-122"/>
              <a:ea typeface="微软雅黑" pitchFamily="34" charset="-122"/>
            </a:endParaRPr>
          </a:p>
        </p:txBody>
      </p:sp>
      <p:sp>
        <p:nvSpPr>
          <p:cNvPr id="24" name="TextBox 23"/>
          <p:cNvSpPr txBox="1"/>
          <p:nvPr/>
        </p:nvSpPr>
        <p:spPr>
          <a:xfrm>
            <a:off x="876115" y="174153"/>
            <a:ext cx="3730508"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2.2.3.4 </a:t>
            </a:r>
            <a:r>
              <a:rPr lang="zh-CN" altLang="en-US" dirty="0" smtClean="0">
                <a:latin typeface="微软雅黑" pitchFamily="34" charset="-122"/>
                <a:ea typeface="微软雅黑" pitchFamily="34" charset="-122"/>
              </a:rPr>
              <a:t>关系模型完整性约束的检验</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19109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2.2 </a:t>
            </a:r>
            <a:r>
              <a:rPr lang="zh-CN" altLang="en-US" sz="2800" b="1" dirty="0">
                <a:latin typeface="黑体" panose="02010609060101010101" pitchFamily="49" charset="-122"/>
                <a:ea typeface="黑体" panose="02010609060101010101" pitchFamily="49" charset="-122"/>
                <a:sym typeface="+mn-ea"/>
              </a:rPr>
              <a:t>关系数据模型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关系的完整性约束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（简单应用）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2932478"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检查参照完整性约束</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48" name="组合 47"/>
          <p:cNvGrpSpPr/>
          <p:nvPr/>
        </p:nvGrpSpPr>
        <p:grpSpPr>
          <a:xfrm>
            <a:off x="0" y="6283840"/>
            <a:ext cx="12192000" cy="574160"/>
            <a:chOff x="0" y="6283840"/>
            <a:chExt cx="12192000" cy="574160"/>
          </a:xfrm>
        </p:grpSpPr>
        <p:sp>
          <p:nvSpPr>
            <p:cNvPr id="49" name="矩形 48"/>
            <p:cNvSpPr/>
            <p:nvPr/>
          </p:nvSpPr>
          <p:spPr>
            <a:xfrm>
              <a:off x="1382224" y="6294473"/>
              <a:ext cx="152885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关系数据结构</a:t>
              </a:r>
            </a:p>
          </p:txBody>
        </p:sp>
        <p:cxnSp>
          <p:nvCxnSpPr>
            <p:cNvPr id="50" name="直接连接符 4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8731417" y="6294474"/>
              <a:ext cx="183735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专门的关系运算</a:t>
              </a:r>
            </a:p>
          </p:txBody>
        </p:sp>
        <p:sp>
          <p:nvSpPr>
            <p:cNvPr id="52" name="矩形 51"/>
            <p:cNvSpPr/>
            <p:nvPr/>
          </p:nvSpPr>
          <p:spPr>
            <a:xfrm>
              <a:off x="10590029" y="6294474"/>
              <a:ext cx="1601971"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完整性约束</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53" name="矩形 52"/>
            <p:cNvSpPr/>
            <p:nvPr/>
          </p:nvSpPr>
          <p:spPr>
            <a:xfrm>
              <a:off x="6932624" y="6294474"/>
              <a:ext cx="177752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传统的集合</a:t>
              </a:r>
              <a:r>
                <a:rPr lang="zh-CN" altLang="en-US" sz="1600" kern="900" spc="-100" dirty="0">
                  <a:solidFill>
                    <a:schemeClr val="bg1"/>
                  </a:solidFill>
                  <a:latin typeface="黑体" panose="02010609060101010101" pitchFamily="49" charset="-122"/>
                  <a:ea typeface="黑体" panose="02010609060101010101" pitchFamily="49" charset="-122"/>
                </a:rPr>
                <a:t>运算</a:t>
              </a:r>
            </a:p>
          </p:txBody>
        </p:sp>
        <p:sp>
          <p:nvSpPr>
            <p:cNvPr id="54" name="矩形 53"/>
            <p:cNvSpPr/>
            <p:nvPr/>
          </p:nvSpPr>
          <p:spPr>
            <a:xfrm>
              <a:off x="0"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组成要素</a:t>
              </a:r>
            </a:p>
          </p:txBody>
        </p:sp>
        <p:sp>
          <p:nvSpPr>
            <p:cNvPr id="55" name="矩形 54"/>
            <p:cNvSpPr/>
            <p:nvPr/>
          </p:nvSpPr>
          <p:spPr>
            <a:xfrm>
              <a:off x="2932330"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关系操作</a:t>
              </a:r>
            </a:p>
          </p:txBody>
        </p:sp>
        <p:sp>
          <p:nvSpPr>
            <p:cNvPr id="56" name="矩形 55"/>
            <p:cNvSpPr/>
            <p:nvPr/>
          </p:nvSpPr>
          <p:spPr>
            <a:xfrm>
              <a:off x="4317666" y="6294474"/>
              <a:ext cx="1528852"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关系数据语言</a:t>
              </a:r>
            </a:p>
          </p:txBody>
        </p:sp>
        <p:sp>
          <p:nvSpPr>
            <p:cNvPr id="57" name="矩形 56"/>
            <p:cNvSpPr/>
            <p:nvPr/>
          </p:nvSpPr>
          <p:spPr>
            <a:xfrm>
              <a:off x="5871597" y="6294474"/>
              <a:ext cx="103973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运算符</a:t>
              </a:r>
            </a:p>
          </p:txBody>
        </p:sp>
      </p:grpSp>
      <p:graphicFrame>
        <p:nvGraphicFramePr>
          <p:cNvPr id="18" name="表格 17"/>
          <p:cNvGraphicFramePr>
            <a:graphicFrameLocks noGrp="1"/>
          </p:cNvGraphicFramePr>
          <p:nvPr>
            <p:extLst>
              <p:ext uri="{D42A27DB-BD31-4B8C-83A1-F6EECF244321}">
                <p14:modId xmlns:p14="http://schemas.microsoft.com/office/powerpoint/2010/main" val="4262003979"/>
              </p:ext>
            </p:extLst>
          </p:nvPr>
        </p:nvGraphicFramePr>
        <p:xfrm>
          <a:off x="877326" y="3215532"/>
          <a:ext cx="3789267" cy="2514916"/>
        </p:xfrm>
        <a:graphic>
          <a:graphicData uri="http://schemas.openxmlformats.org/drawingml/2006/table">
            <a:tbl>
              <a:tblPr>
                <a:tableStyleId>{5C22544A-7EE6-4342-B048-85BDC9FD1C3A}</a:tableStyleId>
              </a:tblPr>
              <a:tblGrid>
                <a:gridCol w="725797"/>
                <a:gridCol w="1043334"/>
                <a:gridCol w="2020136"/>
              </a:tblGrid>
              <a:tr h="628729">
                <a:tc>
                  <a:txBody>
                    <a:bodyPr/>
                    <a:lstStyle/>
                    <a:p>
                      <a:pPr algn="ctr" fontAlgn="ctr"/>
                      <a:r>
                        <a:rPr lang="zh-CN" altLang="en-US" sz="2400" u="none" strike="noStrike" dirty="0">
                          <a:effectLst/>
                        </a:rPr>
                        <a:t>学号</a:t>
                      </a:r>
                      <a:endParaRPr lang="zh-CN" altLang="en-US" sz="2400" b="0" i="0" u="none" strike="noStrike" dirty="0">
                        <a:solidFill>
                          <a:srgbClr val="000000"/>
                        </a:solidFill>
                        <a:effectLst/>
                        <a:latin typeface="宋体"/>
                      </a:endParaRPr>
                    </a:p>
                  </a:txBody>
                  <a:tcPr marL="9525" marR="9525" marT="9525" marB="0" anchor="ctr"/>
                </a:tc>
                <a:tc>
                  <a:txBody>
                    <a:bodyPr/>
                    <a:lstStyle/>
                    <a:p>
                      <a:pPr algn="ctr" fontAlgn="ctr"/>
                      <a:r>
                        <a:rPr lang="zh-CN" altLang="en-US" sz="2400" u="none" strike="noStrike" dirty="0">
                          <a:effectLst/>
                        </a:rPr>
                        <a:t>姓名</a:t>
                      </a:r>
                      <a:endParaRPr lang="zh-CN" altLang="en-US" sz="2400" b="0" i="0" u="none" strike="noStrike" dirty="0">
                        <a:solidFill>
                          <a:srgbClr val="000000"/>
                        </a:solidFill>
                        <a:effectLst/>
                        <a:latin typeface="宋体"/>
                      </a:endParaRPr>
                    </a:p>
                  </a:txBody>
                  <a:tcPr marL="9525" marR="9525" marT="9525" marB="0" anchor="ctr"/>
                </a:tc>
                <a:tc>
                  <a:txBody>
                    <a:bodyPr/>
                    <a:lstStyle/>
                    <a:p>
                      <a:pPr algn="ctr" fontAlgn="ctr"/>
                      <a:r>
                        <a:rPr lang="zh-CN" altLang="en-US" sz="2400" u="none" strike="noStrike" dirty="0" smtClean="0">
                          <a:effectLst/>
                        </a:rPr>
                        <a:t>课程编号</a:t>
                      </a:r>
                      <a:endParaRPr lang="zh-CN" altLang="en-US" sz="2400" b="0" i="0" u="none" strike="noStrike" dirty="0">
                        <a:solidFill>
                          <a:srgbClr val="000000"/>
                        </a:solidFill>
                        <a:effectLst/>
                        <a:latin typeface="宋体"/>
                      </a:endParaRPr>
                    </a:p>
                  </a:txBody>
                  <a:tcPr marL="9525" marR="9525" marT="9525" marB="0" anchor="ctr"/>
                </a:tc>
              </a:tr>
              <a:tr h="628729">
                <a:tc>
                  <a:txBody>
                    <a:bodyPr/>
                    <a:lstStyle/>
                    <a:p>
                      <a:pPr algn="ctr" fontAlgn="ctr"/>
                      <a:r>
                        <a:rPr lang="en-US" sz="2400" u="none" strike="noStrike">
                          <a:effectLst/>
                        </a:rPr>
                        <a:t>tl01</a:t>
                      </a:r>
                      <a:endParaRPr lang="en-US" sz="2400" b="0" i="0" u="none" strike="noStrike">
                        <a:solidFill>
                          <a:srgbClr val="000000"/>
                        </a:solidFill>
                        <a:effectLst/>
                        <a:latin typeface="宋体"/>
                      </a:endParaRPr>
                    </a:p>
                  </a:txBody>
                  <a:tcPr marL="9525" marR="9525" marT="9525" marB="0" anchor="ctr"/>
                </a:tc>
                <a:tc>
                  <a:txBody>
                    <a:bodyPr/>
                    <a:lstStyle/>
                    <a:p>
                      <a:pPr algn="ctr" fontAlgn="ctr"/>
                      <a:r>
                        <a:rPr lang="zh-CN" altLang="en-US" sz="2400" u="none" strike="noStrike" dirty="0">
                          <a:effectLst/>
                        </a:rPr>
                        <a:t>王月</a:t>
                      </a:r>
                      <a:endParaRPr lang="zh-CN" altLang="en-US" sz="2400" b="0" i="0" u="none" strike="noStrike" dirty="0">
                        <a:solidFill>
                          <a:srgbClr val="000000"/>
                        </a:solidFill>
                        <a:effectLst/>
                        <a:latin typeface="宋体"/>
                      </a:endParaRPr>
                    </a:p>
                  </a:txBody>
                  <a:tcPr marL="9525" marR="9525" marT="9525" marB="0" anchor="ctr"/>
                </a:tc>
                <a:tc>
                  <a:txBody>
                    <a:bodyPr/>
                    <a:lstStyle/>
                    <a:p>
                      <a:pPr algn="ctr" fontAlgn="ctr"/>
                      <a:r>
                        <a:rPr lang="en-US" sz="2400" u="none" strike="noStrike" dirty="0">
                          <a:effectLst/>
                        </a:rPr>
                        <a:t>kc01</a:t>
                      </a:r>
                      <a:endParaRPr lang="en-US" sz="2400" b="0" i="0" u="none" strike="noStrike" dirty="0">
                        <a:solidFill>
                          <a:srgbClr val="000000"/>
                        </a:solidFill>
                        <a:effectLst/>
                        <a:latin typeface="宋体"/>
                      </a:endParaRPr>
                    </a:p>
                  </a:txBody>
                  <a:tcPr marL="9525" marR="9525" marT="9525" marB="0" anchor="ctr"/>
                </a:tc>
              </a:tr>
              <a:tr h="628729">
                <a:tc>
                  <a:txBody>
                    <a:bodyPr/>
                    <a:lstStyle/>
                    <a:p>
                      <a:pPr algn="ctr" fontAlgn="ctr"/>
                      <a:r>
                        <a:rPr lang="en-US" sz="2400" u="none" strike="noStrike">
                          <a:effectLst/>
                        </a:rPr>
                        <a:t>tl02</a:t>
                      </a:r>
                      <a:endParaRPr lang="en-US" sz="2400" b="0" i="0" u="none" strike="noStrike">
                        <a:solidFill>
                          <a:srgbClr val="000000"/>
                        </a:solidFill>
                        <a:effectLst/>
                        <a:latin typeface="宋体"/>
                      </a:endParaRPr>
                    </a:p>
                  </a:txBody>
                  <a:tcPr marL="9525" marR="9525" marT="9525" marB="0" anchor="ctr"/>
                </a:tc>
                <a:tc>
                  <a:txBody>
                    <a:bodyPr/>
                    <a:lstStyle/>
                    <a:p>
                      <a:pPr algn="ctr" fontAlgn="ctr"/>
                      <a:r>
                        <a:rPr lang="zh-CN" altLang="en-US" sz="2400" u="none" strike="noStrike">
                          <a:effectLst/>
                        </a:rPr>
                        <a:t>闫怀北</a:t>
                      </a:r>
                      <a:endParaRPr lang="zh-CN" altLang="en-US" sz="2400" b="0" i="0" u="none" strike="noStrike">
                        <a:solidFill>
                          <a:srgbClr val="000000"/>
                        </a:solidFill>
                        <a:effectLst/>
                        <a:latin typeface="宋体"/>
                      </a:endParaRPr>
                    </a:p>
                  </a:txBody>
                  <a:tcPr marL="9525" marR="9525" marT="9525" marB="0" anchor="ctr"/>
                </a:tc>
                <a:tc>
                  <a:txBody>
                    <a:bodyPr/>
                    <a:lstStyle/>
                    <a:p>
                      <a:pPr algn="ctr" fontAlgn="ctr"/>
                      <a:r>
                        <a:rPr lang="en-US" sz="2400" u="none" strike="noStrike" dirty="0">
                          <a:effectLst/>
                        </a:rPr>
                        <a:t>kc02</a:t>
                      </a:r>
                      <a:endParaRPr lang="en-US" sz="2400" b="0" i="0" u="none" strike="noStrike" dirty="0">
                        <a:solidFill>
                          <a:srgbClr val="000000"/>
                        </a:solidFill>
                        <a:effectLst/>
                        <a:latin typeface="宋体"/>
                      </a:endParaRPr>
                    </a:p>
                  </a:txBody>
                  <a:tcPr marL="9525" marR="9525" marT="9525" marB="0" anchor="ctr"/>
                </a:tc>
              </a:tr>
              <a:tr h="628729">
                <a:tc>
                  <a:txBody>
                    <a:bodyPr/>
                    <a:lstStyle/>
                    <a:p>
                      <a:pPr algn="ctr" fontAlgn="ctr"/>
                      <a:r>
                        <a:rPr lang="en-US" sz="2400" u="none" strike="noStrike">
                          <a:effectLst/>
                        </a:rPr>
                        <a:t>tl03</a:t>
                      </a:r>
                      <a:endParaRPr lang="en-US" sz="2400" b="0" i="0" u="none" strike="noStrike">
                        <a:solidFill>
                          <a:srgbClr val="000000"/>
                        </a:solidFill>
                        <a:effectLst/>
                        <a:latin typeface="宋体"/>
                      </a:endParaRPr>
                    </a:p>
                  </a:txBody>
                  <a:tcPr marL="9525" marR="9525" marT="9525" marB="0" anchor="ctr"/>
                </a:tc>
                <a:tc>
                  <a:txBody>
                    <a:bodyPr/>
                    <a:lstStyle/>
                    <a:p>
                      <a:pPr algn="ctr" fontAlgn="ctr"/>
                      <a:r>
                        <a:rPr lang="zh-CN" altLang="en-US" sz="2400" u="none" strike="noStrike">
                          <a:effectLst/>
                        </a:rPr>
                        <a:t>赵珂卉</a:t>
                      </a:r>
                      <a:endParaRPr lang="zh-CN" altLang="en-US" sz="2400" b="0" i="0" u="none" strike="noStrike">
                        <a:solidFill>
                          <a:srgbClr val="000000"/>
                        </a:solidFill>
                        <a:effectLst/>
                        <a:latin typeface="宋体"/>
                      </a:endParaRPr>
                    </a:p>
                  </a:txBody>
                  <a:tcPr marL="9525" marR="9525" marT="9525" marB="0" anchor="ctr"/>
                </a:tc>
                <a:tc>
                  <a:txBody>
                    <a:bodyPr/>
                    <a:lstStyle/>
                    <a:p>
                      <a:pPr algn="ctr" fontAlgn="ctr"/>
                      <a:r>
                        <a:rPr lang="en-US" sz="2400" u="none" strike="noStrike" dirty="0">
                          <a:effectLst/>
                        </a:rPr>
                        <a:t>kc03</a:t>
                      </a:r>
                      <a:endParaRPr lang="en-US" sz="2400" b="0" i="0" u="none" strike="noStrike" dirty="0">
                        <a:solidFill>
                          <a:srgbClr val="000000"/>
                        </a:solidFill>
                        <a:effectLst/>
                        <a:latin typeface="宋体"/>
                      </a:endParaRPr>
                    </a:p>
                  </a:txBody>
                  <a:tcPr marL="9525" marR="9525" marT="9525" marB="0" anchor="ct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051115486"/>
              </p:ext>
            </p:extLst>
          </p:nvPr>
        </p:nvGraphicFramePr>
        <p:xfrm>
          <a:off x="4871542" y="3199764"/>
          <a:ext cx="6779172" cy="2554644"/>
        </p:xfrm>
        <a:graphic>
          <a:graphicData uri="http://schemas.openxmlformats.org/drawingml/2006/table">
            <a:tbl>
              <a:tblPr>
                <a:tableStyleId>{5C22544A-7EE6-4342-B048-85BDC9FD1C3A}</a:tableStyleId>
              </a:tblPr>
              <a:tblGrid>
                <a:gridCol w="2531295"/>
                <a:gridCol w="1716582"/>
                <a:gridCol w="2531295"/>
              </a:tblGrid>
              <a:tr h="638661">
                <a:tc>
                  <a:txBody>
                    <a:bodyPr/>
                    <a:lstStyle/>
                    <a:p>
                      <a:pPr algn="ctr" fontAlgn="ctr"/>
                      <a:r>
                        <a:rPr lang="zh-CN" altLang="en-US" sz="2400" u="none" strike="noStrike" dirty="0">
                          <a:effectLst/>
                        </a:rPr>
                        <a:t>课程名</a:t>
                      </a:r>
                      <a:endParaRPr lang="zh-CN" altLang="en-US" sz="2400" b="0" i="0" u="none" strike="noStrike" dirty="0">
                        <a:solidFill>
                          <a:srgbClr val="000000"/>
                        </a:solidFill>
                        <a:effectLst/>
                        <a:latin typeface="宋体"/>
                      </a:endParaRPr>
                    </a:p>
                  </a:txBody>
                  <a:tcPr marL="9525" marR="9525" marT="9525" marB="0" anchor="ctr"/>
                </a:tc>
                <a:tc>
                  <a:txBody>
                    <a:bodyPr/>
                    <a:lstStyle/>
                    <a:p>
                      <a:pPr algn="ctr" fontAlgn="ctr"/>
                      <a:r>
                        <a:rPr lang="zh-CN" altLang="en-US" sz="2400" u="none" strike="noStrike" dirty="0">
                          <a:effectLst/>
                        </a:rPr>
                        <a:t>课程编号</a:t>
                      </a:r>
                      <a:endParaRPr lang="zh-CN" altLang="en-US" sz="2400" b="0" i="0" u="none" strike="noStrike" dirty="0">
                        <a:solidFill>
                          <a:srgbClr val="000000"/>
                        </a:solidFill>
                        <a:effectLst/>
                        <a:latin typeface="宋体"/>
                      </a:endParaRPr>
                    </a:p>
                  </a:txBody>
                  <a:tcPr marL="9525" marR="9525" marT="9525" marB="0" anchor="ctr"/>
                </a:tc>
                <a:tc>
                  <a:txBody>
                    <a:bodyPr/>
                    <a:lstStyle/>
                    <a:p>
                      <a:pPr algn="ctr" fontAlgn="ctr"/>
                      <a:r>
                        <a:rPr lang="zh-CN" altLang="en-US" sz="2400" u="none" strike="noStrike">
                          <a:effectLst/>
                        </a:rPr>
                        <a:t>开课时间</a:t>
                      </a:r>
                      <a:endParaRPr lang="zh-CN" altLang="en-US" sz="2400" b="0" i="0" u="none" strike="noStrike">
                        <a:solidFill>
                          <a:srgbClr val="000000"/>
                        </a:solidFill>
                        <a:effectLst/>
                        <a:latin typeface="宋体"/>
                      </a:endParaRPr>
                    </a:p>
                  </a:txBody>
                  <a:tcPr marL="9525" marR="9525" marT="9525" marB="0" anchor="ctr"/>
                </a:tc>
              </a:tr>
              <a:tr h="638661">
                <a:tc>
                  <a:txBody>
                    <a:bodyPr/>
                    <a:lstStyle/>
                    <a:p>
                      <a:pPr algn="ctr" fontAlgn="ctr"/>
                      <a:r>
                        <a:rPr lang="zh-CN" altLang="en-US" sz="2400" u="none" strike="noStrike">
                          <a:effectLst/>
                        </a:rPr>
                        <a:t>中国近现代史</a:t>
                      </a:r>
                      <a:endParaRPr lang="zh-CN" altLang="en-US" sz="2400" b="0" i="0" u="none" strike="noStrike">
                        <a:solidFill>
                          <a:srgbClr val="000000"/>
                        </a:solidFill>
                        <a:effectLst/>
                        <a:latin typeface="宋体"/>
                      </a:endParaRPr>
                    </a:p>
                  </a:txBody>
                  <a:tcPr marL="9525" marR="9525" marT="9525" marB="0" anchor="ctr"/>
                </a:tc>
                <a:tc>
                  <a:txBody>
                    <a:bodyPr/>
                    <a:lstStyle/>
                    <a:p>
                      <a:pPr algn="ctr" fontAlgn="ctr"/>
                      <a:r>
                        <a:rPr lang="en-US" sz="2400" u="none" strike="noStrike" dirty="0">
                          <a:effectLst/>
                        </a:rPr>
                        <a:t>kc01</a:t>
                      </a:r>
                      <a:endParaRPr lang="en-US" sz="2400" b="0" i="0" u="none" strike="noStrike" dirty="0">
                        <a:solidFill>
                          <a:srgbClr val="000000"/>
                        </a:solidFill>
                        <a:effectLst/>
                        <a:latin typeface="宋体"/>
                      </a:endParaRPr>
                    </a:p>
                  </a:txBody>
                  <a:tcPr marL="9525" marR="9525" marT="9525" marB="0" anchor="ctr"/>
                </a:tc>
                <a:tc>
                  <a:txBody>
                    <a:bodyPr/>
                    <a:lstStyle/>
                    <a:p>
                      <a:pPr algn="ctr" fontAlgn="ctr"/>
                      <a:r>
                        <a:rPr lang="en-US" altLang="zh-CN" sz="2400" u="none" strike="noStrike">
                          <a:effectLst/>
                        </a:rPr>
                        <a:t>6</a:t>
                      </a:r>
                      <a:r>
                        <a:rPr lang="zh-CN" altLang="en-US" sz="2400" u="none" strike="noStrike">
                          <a:effectLst/>
                        </a:rPr>
                        <a:t>月份</a:t>
                      </a:r>
                      <a:endParaRPr lang="zh-CN" altLang="en-US" sz="2400" b="0" i="0" u="none" strike="noStrike">
                        <a:solidFill>
                          <a:srgbClr val="000000"/>
                        </a:solidFill>
                        <a:effectLst/>
                        <a:latin typeface="宋体"/>
                      </a:endParaRPr>
                    </a:p>
                  </a:txBody>
                  <a:tcPr marL="9525" marR="9525" marT="9525" marB="0" anchor="ctr"/>
                </a:tc>
              </a:tr>
              <a:tr h="638661">
                <a:tc>
                  <a:txBody>
                    <a:bodyPr/>
                    <a:lstStyle/>
                    <a:p>
                      <a:pPr algn="ctr" fontAlgn="ctr"/>
                      <a:r>
                        <a:rPr lang="zh-CN" altLang="en-US" sz="2400" u="none" strike="noStrike" dirty="0">
                          <a:effectLst/>
                        </a:rPr>
                        <a:t>马原</a:t>
                      </a:r>
                      <a:endParaRPr lang="zh-CN" altLang="en-US" sz="2400" b="0" i="0" u="none" strike="noStrike" dirty="0">
                        <a:solidFill>
                          <a:srgbClr val="000000"/>
                        </a:solidFill>
                        <a:effectLst/>
                        <a:latin typeface="宋体"/>
                      </a:endParaRPr>
                    </a:p>
                  </a:txBody>
                  <a:tcPr marL="9525" marR="9525" marT="9525" marB="0" anchor="ctr"/>
                </a:tc>
                <a:tc>
                  <a:txBody>
                    <a:bodyPr/>
                    <a:lstStyle/>
                    <a:p>
                      <a:pPr algn="ctr" fontAlgn="ctr"/>
                      <a:r>
                        <a:rPr lang="en-US" sz="2400" u="none" strike="noStrike" dirty="0">
                          <a:effectLst/>
                        </a:rPr>
                        <a:t>kc02</a:t>
                      </a:r>
                      <a:endParaRPr lang="en-US" sz="2400" b="0" i="0" u="none" strike="noStrike" dirty="0">
                        <a:solidFill>
                          <a:srgbClr val="000000"/>
                        </a:solidFill>
                        <a:effectLst/>
                        <a:latin typeface="宋体"/>
                      </a:endParaRPr>
                    </a:p>
                  </a:txBody>
                  <a:tcPr marL="9525" marR="9525" marT="9525" marB="0" anchor="ctr"/>
                </a:tc>
                <a:tc>
                  <a:txBody>
                    <a:bodyPr/>
                    <a:lstStyle/>
                    <a:p>
                      <a:pPr algn="ctr" fontAlgn="ctr"/>
                      <a:r>
                        <a:rPr lang="en-US" altLang="zh-CN" sz="2400" u="none" strike="noStrike" dirty="0">
                          <a:effectLst/>
                        </a:rPr>
                        <a:t>7</a:t>
                      </a:r>
                      <a:r>
                        <a:rPr lang="zh-CN" altLang="en-US" sz="2400" u="none" strike="noStrike" dirty="0">
                          <a:effectLst/>
                        </a:rPr>
                        <a:t>月份</a:t>
                      </a:r>
                      <a:endParaRPr lang="zh-CN" altLang="en-US" sz="2400" b="0" i="0" u="none" strike="noStrike" dirty="0">
                        <a:solidFill>
                          <a:srgbClr val="000000"/>
                        </a:solidFill>
                        <a:effectLst/>
                        <a:latin typeface="宋体"/>
                      </a:endParaRPr>
                    </a:p>
                  </a:txBody>
                  <a:tcPr marL="9525" marR="9525" marT="9525" marB="0" anchor="ctr"/>
                </a:tc>
              </a:tr>
              <a:tr h="638661">
                <a:tc>
                  <a:txBody>
                    <a:bodyPr/>
                    <a:lstStyle/>
                    <a:p>
                      <a:pPr algn="ctr" fontAlgn="ctr"/>
                      <a:r>
                        <a:rPr lang="zh-CN" altLang="en-US" sz="2400" u="none" strike="noStrike">
                          <a:effectLst/>
                        </a:rPr>
                        <a:t>毛中特</a:t>
                      </a:r>
                      <a:endParaRPr lang="zh-CN" altLang="en-US" sz="2400" b="0" i="0" u="none" strike="noStrike">
                        <a:solidFill>
                          <a:srgbClr val="000000"/>
                        </a:solidFill>
                        <a:effectLst/>
                        <a:latin typeface="宋体"/>
                      </a:endParaRPr>
                    </a:p>
                  </a:txBody>
                  <a:tcPr marL="9525" marR="9525" marT="9525" marB="0" anchor="ctr"/>
                </a:tc>
                <a:tc>
                  <a:txBody>
                    <a:bodyPr/>
                    <a:lstStyle/>
                    <a:p>
                      <a:pPr algn="ctr" fontAlgn="ctr"/>
                      <a:r>
                        <a:rPr lang="en-US" sz="2400" u="none" strike="noStrike" dirty="0">
                          <a:effectLst/>
                        </a:rPr>
                        <a:t>kc03</a:t>
                      </a:r>
                      <a:endParaRPr lang="en-US" sz="2400" b="0" i="0" u="none" strike="noStrike" dirty="0">
                        <a:solidFill>
                          <a:srgbClr val="000000"/>
                        </a:solidFill>
                        <a:effectLst/>
                        <a:latin typeface="宋体"/>
                      </a:endParaRPr>
                    </a:p>
                  </a:txBody>
                  <a:tcPr marL="9525" marR="9525" marT="9525" marB="0" anchor="ctr"/>
                </a:tc>
                <a:tc>
                  <a:txBody>
                    <a:bodyPr/>
                    <a:lstStyle/>
                    <a:p>
                      <a:pPr algn="ctr" fontAlgn="ctr"/>
                      <a:r>
                        <a:rPr lang="en-US" altLang="zh-CN" sz="2400" u="none" strike="noStrike" dirty="0">
                          <a:effectLst/>
                        </a:rPr>
                        <a:t>8</a:t>
                      </a:r>
                      <a:r>
                        <a:rPr lang="zh-CN" altLang="en-US" sz="2400" u="none" strike="noStrike" dirty="0">
                          <a:effectLst/>
                        </a:rPr>
                        <a:t>月份</a:t>
                      </a:r>
                      <a:endParaRPr lang="zh-CN" altLang="en-US" sz="2400" b="0" i="0" u="none" strike="noStrike" dirty="0">
                        <a:solidFill>
                          <a:srgbClr val="000000"/>
                        </a:solidFill>
                        <a:effectLst/>
                        <a:latin typeface="宋体"/>
                      </a:endParaRPr>
                    </a:p>
                  </a:txBody>
                  <a:tcPr marL="9525" marR="9525" marT="9525" marB="0" anchor="ctr"/>
                </a:tc>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val="1656908383"/>
              </p:ext>
            </p:extLst>
          </p:nvPr>
        </p:nvGraphicFramePr>
        <p:xfrm>
          <a:off x="5464722" y="2280900"/>
          <a:ext cx="5676899" cy="400050"/>
        </p:xfrm>
        <a:graphic>
          <a:graphicData uri="http://schemas.openxmlformats.org/drawingml/2006/table">
            <a:tbl>
              <a:tblPr>
                <a:tableStyleId>{5C22544A-7EE6-4342-B048-85BDC9FD1C3A}</a:tableStyleId>
              </a:tblPr>
              <a:tblGrid>
                <a:gridCol w="2119714"/>
                <a:gridCol w="1437471"/>
                <a:gridCol w="2119714"/>
              </a:tblGrid>
              <a:tr h="400050">
                <a:tc>
                  <a:txBody>
                    <a:bodyPr/>
                    <a:lstStyle/>
                    <a:p>
                      <a:pPr algn="ctr" fontAlgn="ctr"/>
                      <a:r>
                        <a:rPr lang="en-US" sz="2400" u="none" strike="noStrike" dirty="0">
                          <a:effectLst/>
                        </a:rPr>
                        <a:t>tl04</a:t>
                      </a:r>
                      <a:endParaRPr lang="en-US" sz="2400" b="0" i="0" u="none" strike="noStrike" dirty="0">
                        <a:solidFill>
                          <a:srgbClr val="000000"/>
                        </a:solidFill>
                        <a:effectLst/>
                        <a:latin typeface="宋体"/>
                      </a:endParaRPr>
                    </a:p>
                  </a:txBody>
                  <a:tcPr marL="9525" marR="9525" marT="9525" marB="0" anchor="ctr"/>
                </a:tc>
                <a:tc>
                  <a:txBody>
                    <a:bodyPr/>
                    <a:lstStyle/>
                    <a:p>
                      <a:pPr algn="ctr" fontAlgn="ctr"/>
                      <a:r>
                        <a:rPr lang="zh-CN" altLang="en-US" sz="2400" b="0" i="0" u="none" strike="noStrike" dirty="0" smtClean="0">
                          <a:solidFill>
                            <a:srgbClr val="000000"/>
                          </a:solidFill>
                          <a:effectLst/>
                          <a:latin typeface="宋体"/>
                        </a:rPr>
                        <a:t>孙小涵</a:t>
                      </a:r>
                      <a:endParaRPr lang="zh-CN" altLang="en-US" sz="2400" b="0" i="0" u="none" strike="noStrike" dirty="0">
                        <a:solidFill>
                          <a:srgbClr val="000000"/>
                        </a:solidFill>
                        <a:effectLst/>
                        <a:latin typeface="宋体"/>
                      </a:endParaRPr>
                    </a:p>
                  </a:txBody>
                  <a:tcPr marL="9525" marR="9525" marT="9525" marB="0" anchor="ctr"/>
                </a:tc>
                <a:tc>
                  <a:txBody>
                    <a:bodyPr/>
                    <a:lstStyle/>
                    <a:p>
                      <a:pPr algn="ctr" fontAlgn="ctr"/>
                      <a:r>
                        <a:rPr lang="en-US" altLang="zh-CN" sz="2400" b="0" i="0" u="none" strike="noStrike" dirty="0" smtClean="0">
                          <a:solidFill>
                            <a:srgbClr val="000000"/>
                          </a:solidFill>
                          <a:effectLst/>
                          <a:latin typeface="宋体"/>
                        </a:rPr>
                        <a:t>kc01</a:t>
                      </a:r>
                      <a:endParaRPr lang="zh-CN" altLang="en-US" sz="2400" b="0" i="0" u="none" strike="noStrike" dirty="0">
                        <a:solidFill>
                          <a:srgbClr val="000000"/>
                        </a:solidFill>
                        <a:effectLst/>
                        <a:latin typeface="宋体"/>
                      </a:endParaRPr>
                    </a:p>
                  </a:txBody>
                  <a:tcPr marL="9525" marR="9525" marT="9525" marB="0" anchor="ctr"/>
                </a:tc>
              </a:tr>
            </a:tbl>
          </a:graphicData>
        </a:graphic>
      </p:graphicFrame>
      <p:sp>
        <p:nvSpPr>
          <p:cNvPr id="19" name="矩形 18"/>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24" idx="1"/>
            <a:endCxn id="19"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19"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19"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280834" y="446705"/>
            <a:ext cx="1633914" cy="237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关系数据模型</a:t>
            </a:r>
            <a:endParaRPr lang="zh-CN" altLang="en-US" dirty="0">
              <a:solidFill>
                <a:schemeClr val="bg1"/>
              </a:solidFill>
              <a:latin typeface="微软雅黑" pitchFamily="34" charset="-122"/>
              <a:ea typeface="微软雅黑" pitchFamily="34" charset="-122"/>
            </a:endParaRPr>
          </a:p>
        </p:txBody>
      </p:sp>
      <p:sp>
        <p:nvSpPr>
          <p:cNvPr id="26" name="矩形 25"/>
          <p:cNvSpPr/>
          <p:nvPr/>
        </p:nvSpPr>
        <p:spPr>
          <a:xfrm>
            <a:off x="9295205" y="759601"/>
            <a:ext cx="2780685"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关系数据库的规范化理论</a:t>
            </a:r>
            <a:endParaRPr lang="zh-CN" altLang="en-US" dirty="0">
              <a:solidFill>
                <a:srgbClr val="C00000"/>
              </a:solidFill>
              <a:latin typeface="微软雅黑" pitchFamily="34" charset="-122"/>
              <a:ea typeface="微软雅黑" pitchFamily="34" charset="-122"/>
            </a:endParaRPr>
          </a:p>
        </p:txBody>
      </p:sp>
      <p:sp>
        <p:nvSpPr>
          <p:cNvPr id="27" name="TextBox 26"/>
          <p:cNvSpPr txBox="1"/>
          <p:nvPr/>
        </p:nvSpPr>
        <p:spPr>
          <a:xfrm>
            <a:off x="876115" y="174153"/>
            <a:ext cx="3730508"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2.2.3.4 </a:t>
            </a:r>
            <a:r>
              <a:rPr lang="zh-CN" altLang="en-US" dirty="0" smtClean="0">
                <a:latin typeface="微软雅黑" pitchFamily="34" charset="-122"/>
                <a:ea typeface="微软雅黑" pitchFamily="34" charset="-122"/>
              </a:rPr>
              <a:t>关系模型完整性约束的检验</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00157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2.2 </a:t>
            </a:r>
            <a:r>
              <a:rPr lang="zh-CN" altLang="en-US" sz="2800" b="1" dirty="0">
                <a:latin typeface="黑体" panose="02010609060101010101" pitchFamily="49" charset="-122"/>
                <a:ea typeface="黑体" panose="02010609060101010101" pitchFamily="49" charset="-122"/>
                <a:sym typeface="+mn-ea"/>
              </a:rPr>
              <a:t>关系数据模型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关系的完整性约束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（简单应用）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2533208"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执行插入操作</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aphicFrame>
        <p:nvGraphicFramePr>
          <p:cNvPr id="47" name="图示 46"/>
          <p:cNvGraphicFramePr/>
          <p:nvPr>
            <p:extLst>
              <p:ext uri="{D42A27DB-BD31-4B8C-83A1-F6EECF244321}">
                <p14:modId xmlns:p14="http://schemas.microsoft.com/office/powerpoint/2010/main" val="1486823055"/>
              </p:ext>
            </p:extLst>
          </p:nvPr>
        </p:nvGraphicFramePr>
        <p:xfrm>
          <a:off x="1584251" y="2966483"/>
          <a:ext cx="9250326" cy="27252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48" name="组合 47"/>
          <p:cNvGrpSpPr/>
          <p:nvPr/>
        </p:nvGrpSpPr>
        <p:grpSpPr>
          <a:xfrm>
            <a:off x="0" y="6283840"/>
            <a:ext cx="12192000" cy="574160"/>
            <a:chOff x="0" y="6283840"/>
            <a:chExt cx="12192000" cy="574160"/>
          </a:xfrm>
        </p:grpSpPr>
        <p:sp>
          <p:nvSpPr>
            <p:cNvPr id="49" name="矩形 48"/>
            <p:cNvSpPr/>
            <p:nvPr/>
          </p:nvSpPr>
          <p:spPr>
            <a:xfrm>
              <a:off x="1382224" y="6294473"/>
              <a:ext cx="152885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关系数据结构</a:t>
              </a:r>
            </a:p>
          </p:txBody>
        </p:sp>
        <p:cxnSp>
          <p:nvCxnSpPr>
            <p:cNvPr id="50" name="直接连接符 4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8731417" y="6294474"/>
              <a:ext cx="183735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专门的关系运算</a:t>
              </a:r>
            </a:p>
          </p:txBody>
        </p:sp>
        <p:sp>
          <p:nvSpPr>
            <p:cNvPr id="52" name="矩形 51"/>
            <p:cNvSpPr/>
            <p:nvPr/>
          </p:nvSpPr>
          <p:spPr>
            <a:xfrm>
              <a:off x="10590029" y="6294474"/>
              <a:ext cx="1601971"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完整性约束</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53" name="矩形 52"/>
            <p:cNvSpPr/>
            <p:nvPr/>
          </p:nvSpPr>
          <p:spPr>
            <a:xfrm>
              <a:off x="6932624" y="6294474"/>
              <a:ext cx="177752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传统的集合</a:t>
              </a:r>
              <a:r>
                <a:rPr lang="zh-CN" altLang="en-US" sz="1600" kern="900" spc="-100" dirty="0">
                  <a:solidFill>
                    <a:schemeClr val="bg1"/>
                  </a:solidFill>
                  <a:latin typeface="黑体" panose="02010609060101010101" pitchFamily="49" charset="-122"/>
                  <a:ea typeface="黑体" panose="02010609060101010101" pitchFamily="49" charset="-122"/>
                </a:rPr>
                <a:t>运算</a:t>
              </a:r>
            </a:p>
          </p:txBody>
        </p:sp>
        <p:sp>
          <p:nvSpPr>
            <p:cNvPr id="54" name="矩形 53"/>
            <p:cNvSpPr/>
            <p:nvPr/>
          </p:nvSpPr>
          <p:spPr>
            <a:xfrm>
              <a:off x="0"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组成要素</a:t>
              </a:r>
            </a:p>
          </p:txBody>
        </p:sp>
        <p:sp>
          <p:nvSpPr>
            <p:cNvPr id="55" name="矩形 54"/>
            <p:cNvSpPr/>
            <p:nvPr/>
          </p:nvSpPr>
          <p:spPr>
            <a:xfrm>
              <a:off x="2932330"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关系操作</a:t>
              </a:r>
            </a:p>
          </p:txBody>
        </p:sp>
        <p:sp>
          <p:nvSpPr>
            <p:cNvPr id="56" name="矩形 55"/>
            <p:cNvSpPr/>
            <p:nvPr/>
          </p:nvSpPr>
          <p:spPr>
            <a:xfrm>
              <a:off x="4317666" y="6294474"/>
              <a:ext cx="1528852"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关系数据语言</a:t>
              </a:r>
            </a:p>
          </p:txBody>
        </p:sp>
        <p:sp>
          <p:nvSpPr>
            <p:cNvPr id="57" name="矩形 56"/>
            <p:cNvSpPr/>
            <p:nvPr/>
          </p:nvSpPr>
          <p:spPr>
            <a:xfrm>
              <a:off x="5871597" y="6294474"/>
              <a:ext cx="103973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运算符</a:t>
              </a:r>
            </a:p>
          </p:txBody>
        </p:sp>
      </p:grpSp>
      <p:sp>
        <p:nvSpPr>
          <p:cNvPr id="16" name="矩形 15"/>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7" name="肘形连接符 16"/>
          <p:cNvCxnSpPr>
            <a:stCxn id="20" idx="1"/>
            <a:endCxn id="16"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6"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6"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280834" y="446705"/>
            <a:ext cx="1633914" cy="237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关系数据模型</a:t>
            </a:r>
            <a:endParaRPr lang="zh-CN" altLang="en-US" dirty="0">
              <a:solidFill>
                <a:schemeClr val="bg1"/>
              </a:solidFill>
              <a:latin typeface="微软雅黑" pitchFamily="34" charset="-122"/>
              <a:ea typeface="微软雅黑" pitchFamily="34" charset="-122"/>
            </a:endParaRPr>
          </a:p>
        </p:txBody>
      </p:sp>
      <p:sp>
        <p:nvSpPr>
          <p:cNvPr id="22" name="矩形 21"/>
          <p:cNvSpPr/>
          <p:nvPr/>
        </p:nvSpPr>
        <p:spPr>
          <a:xfrm>
            <a:off x="9295205" y="759601"/>
            <a:ext cx="2780685"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关系数据库的规范化理论</a:t>
            </a:r>
            <a:endParaRPr lang="zh-CN" altLang="en-US" dirty="0">
              <a:solidFill>
                <a:srgbClr val="C00000"/>
              </a:solidFill>
              <a:latin typeface="微软雅黑" pitchFamily="34" charset="-122"/>
              <a:ea typeface="微软雅黑" pitchFamily="34" charset="-122"/>
            </a:endParaRPr>
          </a:p>
        </p:txBody>
      </p:sp>
      <p:sp>
        <p:nvSpPr>
          <p:cNvPr id="23" name="TextBox 22"/>
          <p:cNvSpPr txBox="1"/>
          <p:nvPr/>
        </p:nvSpPr>
        <p:spPr>
          <a:xfrm>
            <a:off x="876115" y="174153"/>
            <a:ext cx="3730508"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2.2.3.4 </a:t>
            </a:r>
            <a:r>
              <a:rPr lang="zh-CN" altLang="en-US" dirty="0" smtClean="0">
                <a:latin typeface="微软雅黑" pitchFamily="34" charset="-122"/>
                <a:ea typeface="微软雅黑" pitchFamily="34" charset="-122"/>
              </a:rPr>
              <a:t>关系模型完整性约束的检验</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683194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2.2 </a:t>
            </a:r>
            <a:r>
              <a:rPr lang="zh-CN" altLang="en-US" sz="2800" b="1" dirty="0">
                <a:latin typeface="黑体" panose="02010609060101010101" pitchFamily="49" charset="-122"/>
                <a:ea typeface="黑体" panose="02010609060101010101" pitchFamily="49" charset="-122"/>
                <a:sym typeface="+mn-ea"/>
              </a:rPr>
              <a:t>关系数据模型</a:t>
            </a:r>
          </a:p>
        </p:txBody>
      </p:sp>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关系的完整性约束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（简单应用）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4" y="2138093"/>
            <a:ext cx="9146659" cy="2464777"/>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执行删除操作</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一般只需要对被参照关系检查参照完整性约束。</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endParaRPr lang="en-US" altLang="zh-CN" sz="2400" dirty="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执行</a:t>
            </a:r>
            <a:r>
              <a:rPr lang="zh-CN" altLang="en-US" sz="2400" dirty="0">
                <a:solidFill>
                  <a:srgbClr val="FF0000"/>
                </a:solidFill>
                <a:latin typeface="手札体-简粗体" panose="03000700000000000000" pitchFamily="66" charset="-122"/>
                <a:ea typeface="手札体-简粗体" panose="03000700000000000000" pitchFamily="66" charset="-122"/>
              </a:rPr>
              <a:t>更新</a:t>
            </a:r>
            <a:r>
              <a:rPr lang="zh-CN" altLang="en-US" sz="2400" dirty="0" smtClean="0">
                <a:solidFill>
                  <a:srgbClr val="FF0000"/>
                </a:solidFill>
                <a:latin typeface="手札体-简粗体" panose="03000700000000000000" pitchFamily="66" charset="-122"/>
                <a:ea typeface="手札体-简粗体" panose="03000700000000000000" pitchFamily="66" charset="-122"/>
              </a:rPr>
              <a:t>操作</a:t>
            </a:r>
            <a:endParaRPr lang="en-US" altLang="zh-CN" sz="2400" dirty="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上述两种情况的综合。</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5" name="组合 4"/>
          <p:cNvGrpSpPr/>
          <p:nvPr/>
        </p:nvGrpSpPr>
        <p:grpSpPr>
          <a:xfrm>
            <a:off x="0" y="6283840"/>
            <a:ext cx="12192000" cy="574160"/>
            <a:chOff x="0" y="6283840"/>
            <a:chExt cx="12192000" cy="574160"/>
          </a:xfrm>
        </p:grpSpPr>
        <p:sp>
          <p:nvSpPr>
            <p:cNvPr id="6" name="矩形 5"/>
            <p:cNvSpPr/>
            <p:nvPr/>
          </p:nvSpPr>
          <p:spPr>
            <a:xfrm>
              <a:off x="1382224" y="6294473"/>
              <a:ext cx="152885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关系数据结构</a:t>
              </a:r>
            </a:p>
          </p:txBody>
        </p:sp>
        <p:cxnSp>
          <p:nvCxnSpPr>
            <p:cNvPr id="7" name="直接连接符 6"/>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731417" y="6294474"/>
              <a:ext cx="183735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专门的关系运算</a:t>
              </a:r>
            </a:p>
          </p:txBody>
        </p:sp>
        <p:sp>
          <p:nvSpPr>
            <p:cNvPr id="9" name="矩形 8"/>
            <p:cNvSpPr/>
            <p:nvPr/>
          </p:nvSpPr>
          <p:spPr>
            <a:xfrm>
              <a:off x="10590029" y="6294474"/>
              <a:ext cx="1601971"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完整性约束</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0" name="矩形 9"/>
            <p:cNvSpPr/>
            <p:nvPr/>
          </p:nvSpPr>
          <p:spPr>
            <a:xfrm>
              <a:off x="6932624" y="6294474"/>
              <a:ext cx="177752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传统的集合</a:t>
              </a:r>
              <a:r>
                <a:rPr lang="zh-CN" altLang="en-US" sz="1600" kern="900" spc="-100" dirty="0">
                  <a:solidFill>
                    <a:schemeClr val="bg1"/>
                  </a:solidFill>
                  <a:latin typeface="黑体" panose="02010609060101010101" pitchFamily="49" charset="-122"/>
                  <a:ea typeface="黑体" panose="02010609060101010101" pitchFamily="49" charset="-122"/>
                </a:rPr>
                <a:t>运算</a:t>
              </a:r>
            </a:p>
          </p:txBody>
        </p:sp>
        <p:sp>
          <p:nvSpPr>
            <p:cNvPr id="11" name="矩形 10"/>
            <p:cNvSpPr/>
            <p:nvPr/>
          </p:nvSpPr>
          <p:spPr>
            <a:xfrm>
              <a:off x="0"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组成要素</a:t>
              </a:r>
            </a:p>
          </p:txBody>
        </p:sp>
        <p:sp>
          <p:nvSpPr>
            <p:cNvPr id="12" name="矩形 11"/>
            <p:cNvSpPr/>
            <p:nvPr/>
          </p:nvSpPr>
          <p:spPr>
            <a:xfrm>
              <a:off x="2932330"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关系操作</a:t>
              </a:r>
            </a:p>
          </p:txBody>
        </p:sp>
        <p:sp>
          <p:nvSpPr>
            <p:cNvPr id="13" name="矩形 12"/>
            <p:cNvSpPr/>
            <p:nvPr/>
          </p:nvSpPr>
          <p:spPr>
            <a:xfrm>
              <a:off x="4317666" y="6294474"/>
              <a:ext cx="1528852"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关系数据语言</a:t>
              </a:r>
            </a:p>
          </p:txBody>
        </p:sp>
        <p:sp>
          <p:nvSpPr>
            <p:cNvPr id="14" name="矩形 13"/>
            <p:cNvSpPr/>
            <p:nvPr/>
          </p:nvSpPr>
          <p:spPr>
            <a:xfrm>
              <a:off x="5871597" y="6294474"/>
              <a:ext cx="103973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运算符</a:t>
              </a:r>
            </a:p>
          </p:txBody>
        </p:sp>
      </p:grpSp>
      <p:sp>
        <p:nvSpPr>
          <p:cNvPr id="15" name="TextBox 14"/>
          <p:cNvSpPr txBox="1"/>
          <p:nvPr/>
        </p:nvSpPr>
        <p:spPr>
          <a:xfrm>
            <a:off x="3612814" y="2212823"/>
            <a:ext cx="1723549" cy="461665"/>
          </a:xfrm>
          <a:prstGeom prst="rect">
            <a:avLst/>
          </a:prstGeom>
          <a:noFill/>
        </p:spPr>
        <p:txBody>
          <a:bodyPr wrap="none" rtlCol="0">
            <a:spAutoFit/>
          </a:bodyPr>
          <a:lstStyle/>
          <a:p>
            <a:r>
              <a:rPr lang="zh-CN" altLang="en-US" sz="2400" dirty="0" smtClean="0">
                <a:latin typeface="汉仪旗黑-85S" pitchFamily="18" charset="-122"/>
                <a:ea typeface="汉仪旗黑-85S" pitchFamily="18" charset="-122"/>
              </a:rPr>
              <a:t>是否被引用</a:t>
            </a:r>
            <a:endParaRPr lang="zh-CN" altLang="en-US" sz="2400" dirty="0">
              <a:latin typeface="汉仪旗黑-85S" pitchFamily="18" charset="-122"/>
              <a:ea typeface="汉仪旗黑-85S" pitchFamily="18" charset="-122"/>
            </a:endParaRPr>
          </a:p>
        </p:txBody>
      </p:sp>
      <p:sp>
        <p:nvSpPr>
          <p:cNvPr id="16" name="矩形 15"/>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7" name="肘形连接符 16"/>
          <p:cNvCxnSpPr>
            <a:stCxn id="20" idx="1"/>
            <a:endCxn id="16"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6"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6"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280834" y="446705"/>
            <a:ext cx="1633914" cy="237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关系数据模型</a:t>
            </a:r>
            <a:endParaRPr lang="zh-CN" altLang="en-US" dirty="0">
              <a:solidFill>
                <a:schemeClr val="bg1"/>
              </a:solidFill>
              <a:latin typeface="微软雅黑" pitchFamily="34" charset="-122"/>
              <a:ea typeface="微软雅黑" pitchFamily="34" charset="-122"/>
            </a:endParaRPr>
          </a:p>
        </p:txBody>
      </p:sp>
      <p:sp>
        <p:nvSpPr>
          <p:cNvPr id="22" name="矩形 21"/>
          <p:cNvSpPr/>
          <p:nvPr/>
        </p:nvSpPr>
        <p:spPr>
          <a:xfrm>
            <a:off x="9295205" y="759601"/>
            <a:ext cx="2780685"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关系数据库的规范化理论</a:t>
            </a:r>
            <a:endParaRPr lang="zh-CN" altLang="en-US" dirty="0">
              <a:solidFill>
                <a:srgbClr val="C00000"/>
              </a:solidFill>
              <a:latin typeface="微软雅黑" pitchFamily="34" charset="-122"/>
              <a:ea typeface="微软雅黑" pitchFamily="34" charset="-122"/>
            </a:endParaRPr>
          </a:p>
        </p:txBody>
      </p:sp>
      <p:sp>
        <p:nvSpPr>
          <p:cNvPr id="23" name="TextBox 22"/>
          <p:cNvSpPr txBox="1"/>
          <p:nvPr/>
        </p:nvSpPr>
        <p:spPr>
          <a:xfrm>
            <a:off x="876115" y="174153"/>
            <a:ext cx="3730508"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2.2.3.4 </a:t>
            </a:r>
            <a:r>
              <a:rPr lang="zh-CN" altLang="en-US" dirty="0" smtClean="0">
                <a:latin typeface="微软雅黑" pitchFamily="34" charset="-122"/>
                <a:ea typeface="微软雅黑" pitchFamily="34" charset="-122"/>
              </a:rPr>
              <a:t>关系模型完整性约束的检验</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97990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1253431" y="1725954"/>
            <a:ext cx="4554500" cy="87037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1</a:t>
            </a:r>
            <a:r>
              <a:rPr lang="zh-CN" altLang="en-US" sz="2000" b="1" dirty="0" smtClean="0">
                <a:solidFill>
                  <a:schemeClr val="tx1"/>
                </a:solidFill>
                <a:latin typeface="黑体" panose="02010609060101010101" pitchFamily="49" charset="-122"/>
                <a:ea typeface="黑体" panose="02010609060101010101" pitchFamily="49" charset="-122"/>
              </a:rPr>
              <a:t>章  数据库系统概述</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3" name="任意多边形 2"/>
          <p:cNvSpPr/>
          <p:nvPr/>
        </p:nvSpPr>
        <p:spPr>
          <a:xfrm>
            <a:off x="1253431" y="3777626"/>
            <a:ext cx="4554500" cy="87037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3</a:t>
            </a:r>
            <a:r>
              <a:rPr lang="zh-CN" altLang="en-US" sz="2000" b="1" dirty="0" smtClean="0">
                <a:solidFill>
                  <a:schemeClr val="tx1"/>
                </a:solidFill>
                <a:latin typeface="黑体" panose="02010609060101010101" pitchFamily="49" charset="-122"/>
                <a:ea typeface="黑体" panose="02010609060101010101" pitchFamily="49" charset="-122"/>
              </a:rPr>
              <a:t>章  数据库设计</a:t>
            </a:r>
          </a:p>
        </p:txBody>
      </p:sp>
      <p:sp>
        <p:nvSpPr>
          <p:cNvPr id="5" name="任意多边形 4"/>
          <p:cNvSpPr/>
          <p:nvPr/>
        </p:nvSpPr>
        <p:spPr>
          <a:xfrm>
            <a:off x="1253431" y="2757562"/>
            <a:ext cx="4554500" cy="87037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2</a:t>
            </a:r>
            <a:r>
              <a:rPr lang="zh-CN" altLang="en-US" sz="2000" b="1" dirty="0" smtClean="0">
                <a:solidFill>
                  <a:schemeClr val="tx1"/>
                </a:solidFill>
                <a:latin typeface="黑体" panose="02010609060101010101" pitchFamily="49" charset="-122"/>
                <a:ea typeface="黑体" panose="02010609060101010101" pitchFamily="49" charset="-122"/>
              </a:rPr>
              <a:t>章  关系数据库</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6" name="任意多边形 5"/>
          <p:cNvSpPr/>
          <p:nvPr/>
        </p:nvSpPr>
        <p:spPr>
          <a:xfrm>
            <a:off x="1253431" y="4797689"/>
            <a:ext cx="4554500" cy="87037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4</a:t>
            </a:r>
            <a:r>
              <a:rPr lang="zh-CN" altLang="en-US" sz="2000" b="1" dirty="0" smtClean="0">
                <a:solidFill>
                  <a:schemeClr val="tx1"/>
                </a:solidFill>
                <a:latin typeface="黑体" panose="02010609060101010101" pitchFamily="49" charset="-122"/>
                <a:ea typeface="黑体" panose="02010609060101010101" pitchFamily="49" charset="-122"/>
              </a:rPr>
              <a:t>章  </a:t>
            </a:r>
            <a:r>
              <a:rPr lang="en-US" altLang="zh-CN" sz="2000" b="1" dirty="0" smtClean="0">
                <a:solidFill>
                  <a:schemeClr val="tx1"/>
                </a:solidFill>
                <a:latin typeface="黑体" panose="02010609060101010101" pitchFamily="49" charset="-122"/>
                <a:ea typeface="黑体" panose="02010609060101010101" pitchFamily="49" charset="-122"/>
              </a:rPr>
              <a:t>SQL</a:t>
            </a:r>
            <a:r>
              <a:rPr lang="zh-CN" altLang="en-US" sz="2000" b="1" dirty="0" smtClean="0">
                <a:solidFill>
                  <a:schemeClr val="tx1"/>
                </a:solidFill>
                <a:latin typeface="黑体" panose="02010609060101010101" pitchFamily="49" charset="-122"/>
                <a:ea typeface="黑体" panose="02010609060101010101" pitchFamily="49" charset="-122"/>
              </a:rPr>
              <a:t>与关系数据库基本操作</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16" name="圆角矩形 15"/>
          <p:cNvSpPr/>
          <p:nvPr/>
        </p:nvSpPr>
        <p:spPr>
          <a:xfrm>
            <a:off x="674316" y="435018"/>
            <a:ext cx="2218344" cy="77642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smtClean="0">
                <a:latin typeface="黑体" panose="02010609060101010101" pitchFamily="49" charset="-122"/>
                <a:ea typeface="黑体" panose="02010609060101010101" pitchFamily="49" charset="-122"/>
              </a:rPr>
              <a:t>课程章节</a:t>
            </a:r>
            <a:endParaRPr lang="zh-CN" altLang="en-US" sz="2800" b="1" dirty="0">
              <a:latin typeface="黑体" panose="02010609060101010101" pitchFamily="49" charset="-122"/>
              <a:ea typeface="黑体" panose="02010609060101010101" pitchFamily="49" charset="-122"/>
            </a:endParaRPr>
          </a:p>
        </p:txBody>
      </p:sp>
      <p:sp>
        <p:nvSpPr>
          <p:cNvPr id="15" name="任意多边形 14"/>
          <p:cNvSpPr/>
          <p:nvPr/>
        </p:nvSpPr>
        <p:spPr>
          <a:xfrm>
            <a:off x="6371235" y="1725954"/>
            <a:ext cx="4554500" cy="87037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5</a:t>
            </a:r>
            <a:r>
              <a:rPr lang="zh-CN" altLang="en-US" sz="2000" b="1" dirty="0" smtClean="0">
                <a:solidFill>
                  <a:schemeClr val="tx1"/>
                </a:solidFill>
                <a:latin typeface="黑体" panose="02010609060101010101" pitchFamily="49" charset="-122"/>
                <a:ea typeface="黑体" panose="02010609060101010101" pitchFamily="49" charset="-122"/>
              </a:rPr>
              <a:t>章  数据库编程</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17" name="任意多边形 16"/>
          <p:cNvSpPr/>
          <p:nvPr/>
        </p:nvSpPr>
        <p:spPr>
          <a:xfrm>
            <a:off x="6371235" y="3777626"/>
            <a:ext cx="4554500" cy="87037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7</a:t>
            </a:r>
            <a:r>
              <a:rPr lang="zh-CN" altLang="en-US" sz="2000" b="1" dirty="0" smtClean="0">
                <a:solidFill>
                  <a:schemeClr val="tx1"/>
                </a:solidFill>
                <a:latin typeface="黑体" panose="02010609060101010101" pitchFamily="49" charset="-122"/>
                <a:ea typeface="黑体" panose="02010609060101010101" pitchFamily="49" charset="-122"/>
              </a:rPr>
              <a:t>章  数据库应用设计与开发实例</a:t>
            </a:r>
          </a:p>
        </p:txBody>
      </p:sp>
      <p:sp>
        <p:nvSpPr>
          <p:cNvPr id="18" name="任意多边形 17"/>
          <p:cNvSpPr/>
          <p:nvPr/>
        </p:nvSpPr>
        <p:spPr>
          <a:xfrm>
            <a:off x="6371235" y="2757562"/>
            <a:ext cx="4554500" cy="87037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6</a:t>
            </a:r>
            <a:r>
              <a:rPr lang="zh-CN" altLang="en-US" sz="2000" b="1" dirty="0" smtClean="0">
                <a:solidFill>
                  <a:schemeClr val="tx1"/>
                </a:solidFill>
                <a:latin typeface="黑体" panose="02010609060101010101" pitchFamily="49" charset="-122"/>
                <a:ea typeface="黑体" panose="02010609060101010101" pitchFamily="49" charset="-122"/>
              </a:rPr>
              <a:t>章  数据库安全与保护</a:t>
            </a:r>
            <a:endParaRPr lang="zh-CN" altLang="en-US" sz="2000" b="1" dirty="0">
              <a:solidFill>
                <a:schemeClr val="tx1"/>
              </a:solidFill>
              <a:latin typeface="黑体" panose="02010609060101010101" pitchFamily="49" charset="-122"/>
              <a:ea typeface="黑体" panose="02010609060101010101" pitchFamily="49" charset="-122"/>
            </a:endParaRPr>
          </a:p>
        </p:txBody>
      </p:sp>
      <p:sp>
        <p:nvSpPr>
          <p:cNvPr id="19" name="任意多边形 18"/>
          <p:cNvSpPr/>
          <p:nvPr/>
        </p:nvSpPr>
        <p:spPr>
          <a:xfrm>
            <a:off x="6371235" y="4797689"/>
            <a:ext cx="4554500" cy="870377"/>
          </a:xfrm>
          <a:custGeom>
            <a:avLst/>
            <a:gdLst>
              <a:gd name="connsiteX0" fmla="*/ 0 w 3501630"/>
              <a:gd name="connsiteY0" fmla="*/ 64870 h 648695"/>
              <a:gd name="connsiteX1" fmla="*/ 64870 w 3501630"/>
              <a:gd name="connsiteY1" fmla="*/ 0 h 648695"/>
              <a:gd name="connsiteX2" fmla="*/ 3436761 w 3501630"/>
              <a:gd name="connsiteY2" fmla="*/ 0 h 648695"/>
              <a:gd name="connsiteX3" fmla="*/ 3501631 w 3501630"/>
              <a:gd name="connsiteY3" fmla="*/ 64870 h 648695"/>
              <a:gd name="connsiteX4" fmla="*/ 3501630 w 3501630"/>
              <a:gd name="connsiteY4" fmla="*/ 583826 h 648695"/>
              <a:gd name="connsiteX5" fmla="*/ 3436760 w 3501630"/>
              <a:gd name="connsiteY5" fmla="*/ 648696 h 648695"/>
              <a:gd name="connsiteX6" fmla="*/ 64870 w 3501630"/>
              <a:gd name="connsiteY6" fmla="*/ 648695 h 648695"/>
              <a:gd name="connsiteX7" fmla="*/ 0 w 3501630"/>
              <a:gd name="connsiteY7" fmla="*/ 583825 h 648695"/>
              <a:gd name="connsiteX8" fmla="*/ 0 w 3501630"/>
              <a:gd name="connsiteY8" fmla="*/ 64870 h 64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1630" h="648695">
                <a:moveTo>
                  <a:pt x="0" y="64870"/>
                </a:moveTo>
                <a:cubicBezTo>
                  <a:pt x="0" y="29043"/>
                  <a:pt x="29043" y="0"/>
                  <a:pt x="64870" y="0"/>
                </a:cubicBezTo>
                <a:lnTo>
                  <a:pt x="3436761" y="0"/>
                </a:lnTo>
                <a:cubicBezTo>
                  <a:pt x="3472588" y="0"/>
                  <a:pt x="3501631" y="29043"/>
                  <a:pt x="3501631" y="64870"/>
                </a:cubicBezTo>
                <a:cubicBezTo>
                  <a:pt x="3501631" y="237855"/>
                  <a:pt x="3501630" y="410841"/>
                  <a:pt x="3501630" y="583826"/>
                </a:cubicBezTo>
                <a:cubicBezTo>
                  <a:pt x="3501630" y="619653"/>
                  <a:pt x="3472587" y="648696"/>
                  <a:pt x="3436760" y="648696"/>
                </a:cubicBezTo>
                <a:lnTo>
                  <a:pt x="64870" y="648695"/>
                </a:lnTo>
                <a:cubicBezTo>
                  <a:pt x="29043" y="648695"/>
                  <a:pt x="0" y="619652"/>
                  <a:pt x="0" y="583825"/>
                </a:cubicBezTo>
                <a:lnTo>
                  <a:pt x="0" y="64870"/>
                </a:lnTo>
                <a:close/>
              </a:path>
            </a:pathLst>
          </a:custGeom>
          <a:noFill/>
          <a:ln w="19050">
            <a:solidFill>
              <a:srgbClr val="C00000"/>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1700" tIns="31700" rIns="31700" bIns="31700" numCol="1" spcCol="1270" anchor="ctr" anchorCtr="0">
            <a:noAutofit/>
          </a:bodyPr>
          <a:lstStyle/>
          <a:p>
            <a:pPr algn="ctr" defTabSz="666750">
              <a:lnSpc>
                <a:spcPct val="90000"/>
              </a:lnSpc>
              <a:spcBef>
                <a:spcPct val="0"/>
              </a:spcBef>
              <a:spcAft>
                <a:spcPct val="35000"/>
              </a:spcAft>
            </a:pPr>
            <a:r>
              <a:rPr lang="zh-CN" altLang="en-US" sz="2000" b="1" dirty="0" smtClean="0">
                <a:solidFill>
                  <a:schemeClr val="tx1"/>
                </a:solidFill>
                <a:latin typeface="黑体" panose="02010609060101010101" pitchFamily="49" charset="-122"/>
                <a:ea typeface="黑体" panose="02010609060101010101" pitchFamily="49" charset="-122"/>
              </a:rPr>
              <a:t>第</a:t>
            </a:r>
            <a:r>
              <a:rPr lang="en-US" altLang="zh-CN" sz="2000" b="1" dirty="0" smtClean="0">
                <a:solidFill>
                  <a:schemeClr val="tx1"/>
                </a:solidFill>
                <a:latin typeface="黑体" panose="02010609060101010101" pitchFamily="49" charset="-122"/>
                <a:ea typeface="黑体" panose="02010609060101010101" pitchFamily="49" charset="-122"/>
              </a:rPr>
              <a:t>8</a:t>
            </a:r>
            <a:r>
              <a:rPr lang="zh-CN" altLang="en-US" sz="2000" b="1" dirty="0" smtClean="0">
                <a:solidFill>
                  <a:schemeClr val="tx1"/>
                </a:solidFill>
                <a:latin typeface="黑体" panose="02010609060101010101" pitchFamily="49" charset="-122"/>
                <a:ea typeface="黑体" panose="02010609060101010101" pitchFamily="49" charset="-122"/>
              </a:rPr>
              <a:t>章  数据管理技术的发展</a:t>
            </a:r>
            <a:endParaRPr lang="zh-CN" altLang="en-US" sz="2000" b="1"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15612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83852"/>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设有关系</a:t>
            </a:r>
            <a:r>
              <a:rPr lang="en-US" altLang="zh-CN" sz="2400" b="0" dirty="0">
                <a:solidFill>
                  <a:schemeClr val="tx1"/>
                </a:solidFill>
                <a:latin typeface="黑体" panose="02010609060101010101" pitchFamily="49" charset="-122"/>
                <a:ea typeface="黑体" panose="02010609060101010101" pitchFamily="49" charset="-122"/>
              </a:rPr>
              <a:t>WORK</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ENO</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CNO</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PAY</a:t>
            </a:r>
            <a:r>
              <a:rPr lang="zh-CN" altLang="en-US" sz="2400" b="0" dirty="0">
                <a:solidFill>
                  <a:schemeClr val="tx1"/>
                </a:solidFill>
                <a:latin typeface="黑体" panose="02010609060101010101" pitchFamily="49" charset="-122"/>
                <a:ea typeface="黑体" panose="02010609060101010101" pitchFamily="49" charset="-122"/>
              </a:rPr>
              <a:t>），主码为（</a:t>
            </a:r>
            <a:r>
              <a:rPr lang="en-US" altLang="zh-CN" sz="2400" b="0" dirty="0">
                <a:solidFill>
                  <a:schemeClr val="tx1"/>
                </a:solidFill>
                <a:latin typeface="黑体" panose="02010609060101010101" pitchFamily="49" charset="-122"/>
                <a:ea typeface="黑体" panose="02010609060101010101" pitchFamily="49" charset="-122"/>
              </a:rPr>
              <a:t>ENO</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CNO</a:t>
            </a:r>
            <a:r>
              <a:rPr lang="zh-CN" altLang="en-US" sz="2400" b="0" dirty="0">
                <a:solidFill>
                  <a:schemeClr val="tx1"/>
                </a:solidFill>
                <a:latin typeface="黑体" panose="02010609060101010101" pitchFamily="49" charset="-122"/>
                <a:ea typeface="黑体" panose="02010609060101010101" pitchFamily="49" charset="-122"/>
              </a:rPr>
              <a:t>）。按照实体完整性规则</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a:t>
            </a:r>
            <a:endParaRPr lang="en-US" altLang="zh-CN" sz="2400" b="0" dirty="0" smtClean="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只有</a:t>
            </a:r>
            <a:r>
              <a:rPr lang="en-US" altLang="zh-CN" sz="2400" b="0" dirty="0">
                <a:solidFill>
                  <a:schemeClr val="tx1"/>
                </a:solidFill>
                <a:latin typeface="黑体" panose="02010609060101010101" pitchFamily="49" charset="-122"/>
                <a:ea typeface="黑体" panose="02010609060101010101" pitchFamily="49" charset="-122"/>
              </a:rPr>
              <a:t>ENO</a:t>
            </a:r>
            <a:r>
              <a:rPr lang="zh-CN" altLang="en-US" sz="2400" b="0" dirty="0">
                <a:solidFill>
                  <a:schemeClr val="tx1"/>
                </a:solidFill>
                <a:latin typeface="黑体" panose="02010609060101010101" pitchFamily="49" charset="-122"/>
                <a:ea typeface="黑体" panose="02010609060101010101" pitchFamily="49" charset="-122"/>
              </a:rPr>
              <a:t>不能取</a:t>
            </a:r>
            <a:r>
              <a:rPr lang="zh-CN" altLang="en-US" sz="2400" b="0" dirty="0" smtClean="0">
                <a:solidFill>
                  <a:schemeClr val="tx1"/>
                </a:solidFill>
                <a:latin typeface="黑体" panose="02010609060101010101" pitchFamily="49" charset="-122"/>
                <a:ea typeface="黑体" panose="02010609060101010101" pitchFamily="49" charset="-122"/>
              </a:rPr>
              <a:t>空值</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只有</a:t>
            </a:r>
            <a:r>
              <a:rPr lang="en-US" altLang="zh-CN" sz="2400" b="0" dirty="0">
                <a:solidFill>
                  <a:schemeClr val="tx1"/>
                </a:solidFill>
                <a:latin typeface="黑体" panose="02010609060101010101" pitchFamily="49" charset="-122"/>
                <a:ea typeface="黑体" panose="02010609060101010101" pitchFamily="49" charset="-122"/>
              </a:rPr>
              <a:t>CNO</a:t>
            </a:r>
            <a:r>
              <a:rPr lang="zh-CN" altLang="en-US" sz="2400" b="0" dirty="0">
                <a:solidFill>
                  <a:schemeClr val="tx1"/>
                </a:solidFill>
                <a:latin typeface="黑体" panose="02010609060101010101" pitchFamily="49" charset="-122"/>
                <a:ea typeface="黑体" panose="02010609060101010101" pitchFamily="49" charset="-122"/>
              </a:rPr>
              <a:t>不能取</a:t>
            </a:r>
            <a:r>
              <a:rPr lang="zh-CN" altLang="en-US" sz="2400" b="0" dirty="0" smtClean="0">
                <a:solidFill>
                  <a:schemeClr val="tx1"/>
                </a:solidFill>
                <a:latin typeface="黑体" panose="02010609060101010101" pitchFamily="49" charset="-122"/>
                <a:ea typeface="黑体" panose="02010609060101010101" pitchFamily="49" charset="-122"/>
              </a:rPr>
              <a:t>空值</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只有</a:t>
            </a:r>
            <a:r>
              <a:rPr lang="en-US" altLang="zh-CN" sz="2400" b="0" dirty="0">
                <a:solidFill>
                  <a:schemeClr val="tx1"/>
                </a:solidFill>
                <a:latin typeface="黑体" panose="02010609060101010101" pitchFamily="49" charset="-122"/>
                <a:ea typeface="黑体" panose="02010609060101010101" pitchFamily="49" charset="-122"/>
              </a:rPr>
              <a:t>PAY</a:t>
            </a:r>
            <a:r>
              <a:rPr lang="zh-CN" altLang="en-US" sz="2400" b="0" dirty="0">
                <a:solidFill>
                  <a:schemeClr val="tx1"/>
                </a:solidFill>
                <a:latin typeface="黑体" panose="02010609060101010101" pitchFamily="49" charset="-122"/>
                <a:ea typeface="黑体" panose="02010609060101010101" pitchFamily="49" charset="-122"/>
              </a:rPr>
              <a:t>不能取</a:t>
            </a:r>
            <a:r>
              <a:rPr lang="zh-CN" altLang="en-US" sz="2400" b="0" dirty="0" smtClean="0">
                <a:solidFill>
                  <a:schemeClr val="tx1"/>
                </a:solidFill>
                <a:latin typeface="黑体" panose="02010609060101010101" pitchFamily="49" charset="-122"/>
                <a:ea typeface="黑体" panose="02010609060101010101" pitchFamily="49" charset="-122"/>
              </a:rPr>
              <a:t>空值</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D:ENO</a:t>
            </a:r>
            <a:r>
              <a:rPr lang="zh-CN" altLang="en-US" sz="2400" b="0" dirty="0">
                <a:solidFill>
                  <a:schemeClr val="tx1"/>
                </a:solidFill>
                <a:latin typeface="黑体" panose="02010609060101010101" pitchFamily="49" charset="-122"/>
                <a:ea typeface="黑体" panose="02010609060101010101" pitchFamily="49" charset="-122"/>
              </a:rPr>
              <a:t>与</a:t>
            </a:r>
            <a:r>
              <a:rPr lang="en-US" altLang="zh-CN" sz="2400" b="0" dirty="0">
                <a:solidFill>
                  <a:schemeClr val="tx1"/>
                </a:solidFill>
                <a:latin typeface="黑体" panose="02010609060101010101" pitchFamily="49" charset="-122"/>
                <a:ea typeface="黑体" panose="02010609060101010101" pitchFamily="49" charset="-122"/>
              </a:rPr>
              <a:t>CNO</a:t>
            </a:r>
            <a:r>
              <a:rPr lang="zh-CN" altLang="en-US" sz="2400" b="0" dirty="0">
                <a:solidFill>
                  <a:schemeClr val="tx1"/>
                </a:solidFill>
                <a:latin typeface="黑体" panose="02010609060101010101" pitchFamily="49" charset="-122"/>
                <a:ea typeface="黑体" panose="02010609060101010101" pitchFamily="49" charset="-122"/>
              </a:rPr>
              <a:t>都不能取空值</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3243262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83852"/>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设有关系</a:t>
            </a:r>
            <a:r>
              <a:rPr lang="en-US" altLang="zh-CN" sz="2400" b="0" dirty="0">
                <a:solidFill>
                  <a:schemeClr val="tx1"/>
                </a:solidFill>
                <a:latin typeface="黑体" panose="02010609060101010101" pitchFamily="49" charset="-122"/>
                <a:ea typeface="黑体" panose="02010609060101010101" pitchFamily="49" charset="-122"/>
              </a:rPr>
              <a:t>WORK</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ENO</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CNO</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PAY</a:t>
            </a:r>
            <a:r>
              <a:rPr lang="zh-CN" altLang="en-US" sz="2400" b="0" dirty="0">
                <a:solidFill>
                  <a:schemeClr val="tx1"/>
                </a:solidFill>
                <a:latin typeface="黑体" panose="02010609060101010101" pitchFamily="49" charset="-122"/>
                <a:ea typeface="黑体" panose="02010609060101010101" pitchFamily="49" charset="-122"/>
              </a:rPr>
              <a:t>），主码为（</a:t>
            </a:r>
            <a:r>
              <a:rPr lang="en-US" altLang="zh-CN" sz="2400" b="0" dirty="0">
                <a:solidFill>
                  <a:schemeClr val="tx1"/>
                </a:solidFill>
                <a:latin typeface="黑体" panose="02010609060101010101" pitchFamily="49" charset="-122"/>
                <a:ea typeface="黑体" panose="02010609060101010101" pitchFamily="49" charset="-122"/>
              </a:rPr>
              <a:t>ENO</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CNO</a:t>
            </a:r>
            <a:r>
              <a:rPr lang="zh-CN" altLang="en-US" sz="2400" b="0" dirty="0">
                <a:solidFill>
                  <a:schemeClr val="tx1"/>
                </a:solidFill>
                <a:latin typeface="黑体" panose="02010609060101010101" pitchFamily="49" charset="-122"/>
                <a:ea typeface="黑体" panose="02010609060101010101" pitchFamily="49" charset="-122"/>
              </a:rPr>
              <a:t>）。按照实体完整性规则</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D</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a:t>
            </a:r>
            <a:endParaRPr lang="en-US" altLang="zh-CN" sz="2400" b="0" dirty="0" smtClean="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只有</a:t>
            </a:r>
            <a:r>
              <a:rPr lang="en-US" altLang="zh-CN" sz="2400" b="0" dirty="0">
                <a:solidFill>
                  <a:schemeClr val="tx1"/>
                </a:solidFill>
                <a:latin typeface="黑体" panose="02010609060101010101" pitchFamily="49" charset="-122"/>
                <a:ea typeface="黑体" panose="02010609060101010101" pitchFamily="49" charset="-122"/>
              </a:rPr>
              <a:t>ENO</a:t>
            </a:r>
            <a:r>
              <a:rPr lang="zh-CN" altLang="en-US" sz="2400" b="0" dirty="0">
                <a:solidFill>
                  <a:schemeClr val="tx1"/>
                </a:solidFill>
                <a:latin typeface="黑体" panose="02010609060101010101" pitchFamily="49" charset="-122"/>
                <a:ea typeface="黑体" panose="02010609060101010101" pitchFamily="49" charset="-122"/>
              </a:rPr>
              <a:t>不能取</a:t>
            </a:r>
            <a:r>
              <a:rPr lang="zh-CN" altLang="en-US" sz="2400" b="0" dirty="0" smtClean="0">
                <a:solidFill>
                  <a:schemeClr val="tx1"/>
                </a:solidFill>
                <a:latin typeface="黑体" panose="02010609060101010101" pitchFamily="49" charset="-122"/>
                <a:ea typeface="黑体" panose="02010609060101010101" pitchFamily="49" charset="-122"/>
              </a:rPr>
              <a:t>空值</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只有</a:t>
            </a:r>
            <a:r>
              <a:rPr lang="en-US" altLang="zh-CN" sz="2400" b="0" dirty="0">
                <a:solidFill>
                  <a:schemeClr val="tx1"/>
                </a:solidFill>
                <a:latin typeface="黑体" panose="02010609060101010101" pitchFamily="49" charset="-122"/>
                <a:ea typeface="黑体" panose="02010609060101010101" pitchFamily="49" charset="-122"/>
              </a:rPr>
              <a:t>CNO</a:t>
            </a:r>
            <a:r>
              <a:rPr lang="zh-CN" altLang="en-US" sz="2400" b="0" dirty="0">
                <a:solidFill>
                  <a:schemeClr val="tx1"/>
                </a:solidFill>
                <a:latin typeface="黑体" panose="02010609060101010101" pitchFamily="49" charset="-122"/>
                <a:ea typeface="黑体" panose="02010609060101010101" pitchFamily="49" charset="-122"/>
              </a:rPr>
              <a:t>不能取</a:t>
            </a:r>
            <a:r>
              <a:rPr lang="zh-CN" altLang="en-US" sz="2400" b="0" dirty="0" smtClean="0">
                <a:solidFill>
                  <a:schemeClr val="tx1"/>
                </a:solidFill>
                <a:latin typeface="黑体" panose="02010609060101010101" pitchFamily="49" charset="-122"/>
                <a:ea typeface="黑体" panose="02010609060101010101" pitchFamily="49" charset="-122"/>
              </a:rPr>
              <a:t>空值</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只有</a:t>
            </a:r>
            <a:r>
              <a:rPr lang="en-US" altLang="zh-CN" sz="2400" b="0" dirty="0">
                <a:solidFill>
                  <a:schemeClr val="tx1"/>
                </a:solidFill>
                <a:latin typeface="黑体" panose="02010609060101010101" pitchFamily="49" charset="-122"/>
                <a:ea typeface="黑体" panose="02010609060101010101" pitchFamily="49" charset="-122"/>
              </a:rPr>
              <a:t>PAY</a:t>
            </a:r>
            <a:r>
              <a:rPr lang="zh-CN" altLang="en-US" sz="2400" b="0" dirty="0">
                <a:solidFill>
                  <a:schemeClr val="tx1"/>
                </a:solidFill>
                <a:latin typeface="黑体" panose="02010609060101010101" pitchFamily="49" charset="-122"/>
                <a:ea typeface="黑体" panose="02010609060101010101" pitchFamily="49" charset="-122"/>
              </a:rPr>
              <a:t>不能取</a:t>
            </a:r>
            <a:r>
              <a:rPr lang="zh-CN" altLang="en-US" sz="2400" b="0" dirty="0" smtClean="0">
                <a:solidFill>
                  <a:schemeClr val="tx1"/>
                </a:solidFill>
                <a:latin typeface="黑体" panose="02010609060101010101" pitchFamily="49" charset="-122"/>
                <a:ea typeface="黑体" panose="02010609060101010101" pitchFamily="49" charset="-122"/>
              </a:rPr>
              <a:t>空值</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D:ENO</a:t>
            </a:r>
            <a:r>
              <a:rPr lang="zh-CN" altLang="en-US" sz="2400" b="0" dirty="0">
                <a:solidFill>
                  <a:srgbClr val="FF0000"/>
                </a:solidFill>
                <a:latin typeface="黑体" panose="02010609060101010101" pitchFamily="49" charset="-122"/>
                <a:ea typeface="黑体" panose="02010609060101010101" pitchFamily="49" charset="-122"/>
              </a:rPr>
              <a:t>与</a:t>
            </a:r>
            <a:r>
              <a:rPr lang="en-US" altLang="zh-CN" sz="2400" b="0" dirty="0">
                <a:solidFill>
                  <a:srgbClr val="FF0000"/>
                </a:solidFill>
                <a:latin typeface="黑体" panose="02010609060101010101" pitchFamily="49" charset="-122"/>
                <a:ea typeface="黑体" panose="02010609060101010101" pitchFamily="49" charset="-122"/>
              </a:rPr>
              <a:t>CNO</a:t>
            </a:r>
            <a:r>
              <a:rPr lang="zh-CN" altLang="en-US" sz="2400" b="0" dirty="0">
                <a:solidFill>
                  <a:srgbClr val="FF0000"/>
                </a:solidFill>
                <a:latin typeface="黑体" panose="02010609060101010101" pitchFamily="49" charset="-122"/>
                <a:ea typeface="黑体" panose="02010609060101010101" pitchFamily="49" charset="-122"/>
              </a:rPr>
              <a:t>都不能取空值</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4331108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83852"/>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有关系</a:t>
            </a:r>
            <a:r>
              <a:rPr lang="en-US" altLang="zh-CN" sz="2400" b="0" dirty="0">
                <a:solidFill>
                  <a:schemeClr val="tx1"/>
                </a:solidFill>
                <a:latin typeface="黑体" panose="02010609060101010101" pitchFamily="49" charset="-122"/>
                <a:ea typeface="黑体" panose="02010609060101010101" pitchFamily="49" charset="-122"/>
              </a:rPr>
              <a:t>R(A</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，主码为</a:t>
            </a:r>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S(D</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，主码为</a:t>
            </a: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，外码为</a:t>
            </a:r>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，参照</a:t>
            </a:r>
            <a:r>
              <a:rPr lang="en-US" altLang="zh-CN" sz="2400" b="0" dirty="0">
                <a:solidFill>
                  <a:schemeClr val="tx1"/>
                </a:solidFill>
                <a:latin typeface="黑体" panose="02010609060101010101" pitchFamily="49" charset="-122"/>
                <a:ea typeface="黑体" panose="02010609060101010101" pitchFamily="49" charset="-122"/>
              </a:rPr>
              <a:t>R</a:t>
            </a:r>
            <a:r>
              <a:rPr lang="zh-CN" altLang="en-US" sz="2400" b="0" dirty="0">
                <a:solidFill>
                  <a:schemeClr val="tx1"/>
                </a:solidFill>
                <a:latin typeface="黑体" panose="02010609060101010101" pitchFamily="49" charset="-122"/>
                <a:ea typeface="黑体" panose="02010609060101010101" pitchFamily="49" charset="-122"/>
              </a:rPr>
              <a:t>中的属性</a:t>
            </a:r>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。关系</a:t>
            </a:r>
            <a:r>
              <a:rPr lang="en-US" altLang="zh-CN" sz="2400" b="0" dirty="0">
                <a:solidFill>
                  <a:schemeClr val="tx1"/>
                </a:solidFill>
                <a:latin typeface="黑体" panose="02010609060101010101" pitchFamily="49" charset="-122"/>
                <a:ea typeface="黑体" panose="02010609060101010101" pitchFamily="49" charset="-122"/>
              </a:rPr>
              <a:t>R</a:t>
            </a:r>
            <a:r>
              <a:rPr lang="zh-CN" altLang="en-US" sz="2400" b="0" dirty="0">
                <a:solidFill>
                  <a:schemeClr val="tx1"/>
                </a:solidFill>
                <a:latin typeface="黑体" panose="02010609060101010101" pitchFamily="49" charset="-122"/>
                <a:ea typeface="黑体" panose="02010609060101010101" pitchFamily="49" charset="-122"/>
              </a:rPr>
              <a:t>和</a:t>
            </a:r>
            <a:r>
              <a:rPr lang="en-US" altLang="zh-CN" sz="2400" b="0" dirty="0">
                <a:solidFill>
                  <a:schemeClr val="tx1"/>
                </a:solidFill>
                <a:latin typeface="黑体" panose="02010609060101010101" pitchFamily="49" charset="-122"/>
                <a:ea typeface="黑体" panose="02010609060101010101" pitchFamily="49" charset="-122"/>
              </a:rPr>
              <a:t>S</a:t>
            </a:r>
            <a:r>
              <a:rPr lang="zh-CN" altLang="en-US" sz="2400" b="0" dirty="0">
                <a:solidFill>
                  <a:schemeClr val="tx1"/>
                </a:solidFill>
                <a:latin typeface="黑体" panose="02010609060101010101" pitchFamily="49" charset="-122"/>
                <a:ea typeface="黑体" panose="02010609060101010101" pitchFamily="49" charset="-122"/>
              </a:rPr>
              <a:t>的元组如下表所示。关系</a:t>
            </a:r>
            <a:r>
              <a:rPr lang="en-US" altLang="zh-CN" sz="2400" b="0" dirty="0">
                <a:solidFill>
                  <a:schemeClr val="tx1"/>
                </a:solidFill>
                <a:latin typeface="黑体" panose="02010609060101010101" pitchFamily="49" charset="-122"/>
                <a:ea typeface="黑体" panose="02010609060101010101" pitchFamily="49" charset="-122"/>
              </a:rPr>
              <a:t>s</a:t>
            </a:r>
            <a:r>
              <a:rPr lang="zh-CN" altLang="en-US" sz="2400" b="0" dirty="0">
                <a:solidFill>
                  <a:schemeClr val="tx1"/>
                </a:solidFill>
                <a:latin typeface="黑体" panose="02010609060101010101" pitchFamily="49" charset="-122"/>
                <a:ea typeface="黑体" panose="02010609060101010101" pitchFamily="49" charset="-122"/>
              </a:rPr>
              <a:t>中违反参照完整性规则的元组是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a:t>
            </a:r>
            <a:endParaRPr lang="en-US" altLang="zh-CN" sz="2400" b="0" dirty="0" smtClean="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d1</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d2</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NULL</a:t>
            </a:r>
            <a:r>
              <a:rPr lang="zh-CN" altLang="en-US" sz="2400" b="0" dirty="0" smtClean="0">
                <a:solidFill>
                  <a:schemeClr val="tx1"/>
                </a:solidFill>
                <a:latin typeface="黑体" panose="02010609060101010101" pitchFamily="49" charset="-122"/>
                <a:ea typeface="黑体" panose="02010609060101010101" pitchFamily="49" charset="-122"/>
              </a:rPr>
              <a:t>）</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d3</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4</a:t>
            </a:r>
            <a:r>
              <a:rPr lang="zh-CN" altLang="en-US" sz="2400" b="0" dirty="0" smtClean="0">
                <a:solidFill>
                  <a:schemeClr val="tx1"/>
                </a:solidFill>
                <a:latin typeface="黑体" panose="02010609060101010101" pitchFamily="49" charset="-122"/>
                <a:ea typeface="黑体" panose="02010609060101010101" pitchFamily="49" charset="-122"/>
              </a:rPr>
              <a:t>）</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d4</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543" y="2513160"/>
            <a:ext cx="6486525"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74823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83852"/>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有关系</a:t>
            </a:r>
            <a:r>
              <a:rPr lang="en-US" altLang="zh-CN" sz="2400" b="0" dirty="0">
                <a:solidFill>
                  <a:schemeClr val="tx1"/>
                </a:solidFill>
                <a:latin typeface="黑体" panose="02010609060101010101" pitchFamily="49" charset="-122"/>
                <a:ea typeface="黑体" panose="02010609060101010101" pitchFamily="49" charset="-122"/>
              </a:rPr>
              <a:t>R(A</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，主码为</a:t>
            </a:r>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S(D</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，主码为</a:t>
            </a:r>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，外码为</a:t>
            </a:r>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，参照</a:t>
            </a:r>
            <a:r>
              <a:rPr lang="en-US" altLang="zh-CN" sz="2400" b="0" dirty="0">
                <a:solidFill>
                  <a:schemeClr val="tx1"/>
                </a:solidFill>
                <a:latin typeface="黑体" panose="02010609060101010101" pitchFamily="49" charset="-122"/>
                <a:ea typeface="黑体" panose="02010609060101010101" pitchFamily="49" charset="-122"/>
              </a:rPr>
              <a:t>R</a:t>
            </a:r>
            <a:r>
              <a:rPr lang="zh-CN" altLang="en-US" sz="2400" b="0" dirty="0">
                <a:solidFill>
                  <a:schemeClr val="tx1"/>
                </a:solidFill>
                <a:latin typeface="黑体" panose="02010609060101010101" pitchFamily="49" charset="-122"/>
                <a:ea typeface="黑体" panose="02010609060101010101" pitchFamily="49" charset="-122"/>
              </a:rPr>
              <a:t>中的属性</a:t>
            </a:r>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。关系</a:t>
            </a:r>
            <a:r>
              <a:rPr lang="en-US" altLang="zh-CN" sz="2400" b="0" dirty="0">
                <a:solidFill>
                  <a:schemeClr val="tx1"/>
                </a:solidFill>
                <a:latin typeface="黑体" panose="02010609060101010101" pitchFamily="49" charset="-122"/>
                <a:ea typeface="黑体" panose="02010609060101010101" pitchFamily="49" charset="-122"/>
              </a:rPr>
              <a:t>R</a:t>
            </a:r>
            <a:r>
              <a:rPr lang="zh-CN" altLang="en-US" sz="2400" b="0" dirty="0">
                <a:solidFill>
                  <a:schemeClr val="tx1"/>
                </a:solidFill>
                <a:latin typeface="黑体" panose="02010609060101010101" pitchFamily="49" charset="-122"/>
                <a:ea typeface="黑体" panose="02010609060101010101" pitchFamily="49" charset="-122"/>
              </a:rPr>
              <a:t>和</a:t>
            </a:r>
            <a:r>
              <a:rPr lang="en-US" altLang="zh-CN" sz="2400" b="0" dirty="0">
                <a:solidFill>
                  <a:schemeClr val="tx1"/>
                </a:solidFill>
                <a:latin typeface="黑体" panose="02010609060101010101" pitchFamily="49" charset="-122"/>
                <a:ea typeface="黑体" panose="02010609060101010101" pitchFamily="49" charset="-122"/>
              </a:rPr>
              <a:t>S</a:t>
            </a:r>
            <a:r>
              <a:rPr lang="zh-CN" altLang="en-US" sz="2400" b="0" dirty="0">
                <a:solidFill>
                  <a:schemeClr val="tx1"/>
                </a:solidFill>
                <a:latin typeface="黑体" panose="02010609060101010101" pitchFamily="49" charset="-122"/>
                <a:ea typeface="黑体" panose="02010609060101010101" pitchFamily="49" charset="-122"/>
              </a:rPr>
              <a:t>的元组如下表所示。关系</a:t>
            </a:r>
            <a:r>
              <a:rPr lang="en-US" altLang="zh-CN" sz="2400" b="0" dirty="0">
                <a:solidFill>
                  <a:schemeClr val="tx1"/>
                </a:solidFill>
                <a:latin typeface="黑体" panose="02010609060101010101" pitchFamily="49" charset="-122"/>
                <a:ea typeface="黑体" panose="02010609060101010101" pitchFamily="49" charset="-122"/>
              </a:rPr>
              <a:t>s</a:t>
            </a:r>
            <a:r>
              <a:rPr lang="zh-CN" altLang="en-US" sz="2400" b="0" dirty="0">
                <a:solidFill>
                  <a:schemeClr val="tx1"/>
                </a:solidFill>
                <a:latin typeface="黑体" panose="02010609060101010101" pitchFamily="49" charset="-122"/>
                <a:ea typeface="黑体" panose="02010609060101010101" pitchFamily="49" charset="-122"/>
              </a:rPr>
              <a:t>中违反参照完整性规则的元组是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a:t>
            </a:r>
            <a:endParaRPr lang="en-US" altLang="zh-CN" sz="2400" b="0" dirty="0" smtClean="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d1</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d2</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NULL</a:t>
            </a:r>
            <a:r>
              <a:rPr lang="zh-CN" altLang="en-US" sz="2400" b="0" dirty="0" smtClean="0">
                <a:solidFill>
                  <a:schemeClr val="tx1"/>
                </a:solidFill>
                <a:latin typeface="黑体" panose="02010609060101010101" pitchFamily="49" charset="-122"/>
                <a:ea typeface="黑体" panose="02010609060101010101" pitchFamily="49" charset="-122"/>
              </a:rPr>
              <a:t>）</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a:t>
            </a:r>
            <a:r>
              <a:rPr lang="en-US" altLang="zh-CN" sz="2400" b="0" dirty="0">
                <a:solidFill>
                  <a:srgbClr val="FF0000"/>
                </a:solidFill>
                <a:latin typeface="黑体" panose="02010609060101010101" pitchFamily="49" charset="-122"/>
                <a:ea typeface="黑体" panose="02010609060101010101" pitchFamily="49" charset="-122"/>
              </a:rPr>
              <a:t>d3</a:t>
            </a:r>
            <a:r>
              <a:rPr lang="zh-CN" altLang="en-US" sz="2400" b="0" dirty="0">
                <a:solidFill>
                  <a:srgbClr val="FF0000"/>
                </a:solidFill>
                <a:latin typeface="黑体" panose="02010609060101010101" pitchFamily="49" charset="-122"/>
                <a:ea typeface="黑体" panose="02010609060101010101" pitchFamily="49" charset="-122"/>
              </a:rPr>
              <a:t>，</a:t>
            </a:r>
            <a:r>
              <a:rPr lang="en-US" altLang="zh-CN" sz="2400" b="0" dirty="0">
                <a:solidFill>
                  <a:srgbClr val="FF0000"/>
                </a:solidFill>
                <a:latin typeface="黑体" panose="02010609060101010101" pitchFamily="49" charset="-122"/>
                <a:ea typeface="黑体" panose="02010609060101010101" pitchFamily="49" charset="-122"/>
              </a:rPr>
              <a:t>4</a:t>
            </a:r>
            <a:r>
              <a:rPr lang="zh-CN" altLang="en-US" sz="2400" b="0" dirty="0" smtClean="0">
                <a:solidFill>
                  <a:srgbClr val="FF0000"/>
                </a:solidFill>
                <a:latin typeface="黑体" panose="02010609060101010101" pitchFamily="49" charset="-122"/>
                <a:ea typeface="黑体" panose="02010609060101010101" pitchFamily="49" charset="-122"/>
              </a:rPr>
              <a:t>）</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d4</a:t>
            </a:r>
            <a:r>
              <a:rPr lang="zh-CN" altLang="en-US" sz="2400" b="0" dirty="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1</a:t>
            </a:r>
            <a:r>
              <a:rPr lang="zh-CN" altLang="en-US" sz="2400" b="0" dirty="0">
                <a:solidFill>
                  <a:schemeClr val="tx1"/>
                </a:solidFill>
                <a:latin typeface="黑体" panose="02010609060101010101" pitchFamily="49" charset="-122"/>
                <a:ea typeface="黑体" panose="02010609060101010101" pitchFamily="49" charset="-122"/>
              </a:rPr>
              <a:t>）</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0543" y="2513160"/>
            <a:ext cx="6486525"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7214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en-US" altLang="zh-CN" sz="2800" b="1" dirty="0" smtClean="0">
                <a:latin typeface="黑体" panose="02010609060101010101" pitchFamily="49" charset="-122"/>
                <a:ea typeface="黑体" panose="02010609060101010101" pitchFamily="49" charset="-122"/>
                <a:sym typeface="+mn-ea"/>
              </a:rPr>
              <a:t>2.3 </a:t>
            </a:r>
            <a:r>
              <a:rPr lang="zh-CN" altLang="en-US" sz="2800" b="1" dirty="0" smtClean="0">
                <a:latin typeface="黑体" panose="02010609060101010101" pitchFamily="49" charset="-122"/>
                <a:ea typeface="黑体" panose="02010609060101010101" pitchFamily="49" charset="-122"/>
                <a:sym typeface="+mn-ea"/>
              </a:rPr>
              <a:t>关系数据库的规范化理论</a:t>
            </a:r>
            <a:endParaRPr lang="zh-CN" altLang="en-US" sz="2800" b="1" dirty="0">
              <a:latin typeface="黑体" panose="02010609060101010101" pitchFamily="49" charset="-122"/>
              <a:ea typeface="黑体" panose="02010609060101010101" pitchFamily="49" charset="-122"/>
              <a:sym typeface="+mn-ea"/>
            </a:endParaRP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smtClean="0">
                <a:latin typeface="黑体" panose="02010609060101010101" pitchFamily="49" charset="-122"/>
                <a:ea typeface="黑体" panose="02010609060101010101" pitchFamily="49" charset="-122"/>
                <a:sym typeface="+mn-ea"/>
              </a:rPr>
              <a:t>本节知识点：</a:t>
            </a:r>
            <a:endParaRPr lang="en-US" altLang="zh-CN" sz="2400" b="1" dirty="0" smtClean="0">
              <a:latin typeface="黑体" panose="02010609060101010101" pitchFamily="49" charset="-122"/>
              <a:ea typeface="黑体" panose="02010609060101010101" pitchFamily="49" charset="-122"/>
              <a:sym typeface="+mn-ea"/>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410" y="2304164"/>
            <a:ext cx="9744075"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03770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1</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关系模式中可能存在的冗余和异常问题</a:t>
            </a:r>
            <a:r>
              <a:rPr lang="zh-CN" altLang="en-US" sz="2800" b="0" dirty="0" smtClean="0">
                <a:solidFill>
                  <a:schemeClr val="tx1"/>
                </a:solidFill>
                <a:latin typeface="黑体" panose="02010609060101010101" pitchFamily="49" charset="-122"/>
                <a:ea typeface="黑体" panose="02010609060101010101" pitchFamily="49" charset="-122"/>
                <a:sym typeface="+mn-ea"/>
              </a:rPr>
              <a:t>（简单应用）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6" name="椭圆 5"/>
          <p:cNvSpPr/>
          <p:nvPr/>
        </p:nvSpPr>
        <p:spPr>
          <a:xfrm>
            <a:off x="1924492" y="2838893"/>
            <a:ext cx="1892595" cy="189259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数据冗余</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grpSp>
        <p:nvGrpSpPr>
          <p:cNvPr id="11" name="组合 10"/>
          <p:cNvGrpSpPr/>
          <p:nvPr/>
        </p:nvGrpSpPr>
        <p:grpSpPr>
          <a:xfrm>
            <a:off x="0" y="0"/>
            <a:ext cx="563526" cy="6858000"/>
            <a:chOff x="0" y="0"/>
            <a:chExt cx="563526" cy="6858000"/>
          </a:xfrm>
        </p:grpSpPr>
        <p:sp>
          <p:nvSpPr>
            <p:cNvPr id="8" name="矩形 7"/>
            <p:cNvSpPr/>
            <p:nvPr/>
          </p:nvSpPr>
          <p:spPr>
            <a:xfrm>
              <a:off x="0" y="0"/>
              <a:ext cx="563526" cy="214777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冗余和异常问题</a:t>
              </a:r>
            </a:p>
          </p:txBody>
        </p:sp>
        <p:sp>
          <p:nvSpPr>
            <p:cNvPr id="9" name="矩形 8"/>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0" name="矩形 9"/>
            <p:cNvSpPr/>
            <p:nvPr/>
          </p:nvSpPr>
          <p:spPr>
            <a:xfrm>
              <a:off x="0" y="4359345"/>
              <a:ext cx="563526" cy="2498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范式与关系规范化过程</a:t>
              </a:r>
            </a:p>
          </p:txBody>
        </p:sp>
      </p:grpSp>
      <p:sp>
        <p:nvSpPr>
          <p:cNvPr id="3" name="TextBox 2"/>
          <p:cNvSpPr txBox="1"/>
          <p:nvPr/>
        </p:nvSpPr>
        <p:spPr>
          <a:xfrm>
            <a:off x="1924492" y="5435863"/>
            <a:ext cx="4185761" cy="461665"/>
          </a:xfrm>
          <a:prstGeom prst="rect">
            <a:avLst/>
          </a:prstGeom>
          <a:noFill/>
        </p:spPr>
        <p:txBody>
          <a:bodyPr wrap="none" rtlCol="0">
            <a:spAutoFit/>
          </a:bodyPr>
          <a:lstStyle/>
          <a:p>
            <a:r>
              <a:rPr lang="zh-CN" altLang="en-US" sz="2400" dirty="0" smtClean="0">
                <a:ea typeface="手札体-简粗体"/>
              </a:rPr>
              <a:t>指同一数据被反复存储的情况</a:t>
            </a:r>
            <a:endParaRPr lang="zh-CN" altLang="en-US" sz="2400" dirty="0">
              <a:ea typeface="手札体-简粗体"/>
            </a:endParaRPr>
          </a:p>
        </p:txBody>
      </p:sp>
      <p:sp>
        <p:nvSpPr>
          <p:cNvPr id="12" name="矩形 11"/>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17" name="矩形 16"/>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19" name="TextBox 18"/>
          <p:cNvSpPr txBox="1"/>
          <p:nvPr/>
        </p:nvSpPr>
        <p:spPr>
          <a:xfrm>
            <a:off x="876115" y="174153"/>
            <a:ext cx="488467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2.2.3.1 </a:t>
            </a:r>
            <a:r>
              <a:rPr lang="zh-CN" altLang="en-US" dirty="0" smtClean="0">
                <a:latin typeface="微软雅黑" pitchFamily="34" charset="-122"/>
                <a:ea typeface="微软雅黑" pitchFamily="34" charset="-122"/>
              </a:rPr>
              <a:t>关系模式中可能存在的冗余和异常问题</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64945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1</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关系模式中可能存在的冗余和异常问题</a:t>
            </a:r>
            <a:r>
              <a:rPr lang="zh-CN" altLang="en-US" sz="2800" b="0" dirty="0" smtClean="0">
                <a:solidFill>
                  <a:schemeClr val="tx1"/>
                </a:solidFill>
                <a:latin typeface="黑体" panose="02010609060101010101" pitchFamily="49" charset="-122"/>
                <a:ea typeface="黑体" panose="02010609060101010101" pitchFamily="49" charset="-122"/>
                <a:sym typeface="+mn-ea"/>
              </a:rPr>
              <a:t>（简单应用）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6" name="椭圆 5"/>
          <p:cNvSpPr/>
          <p:nvPr/>
        </p:nvSpPr>
        <p:spPr>
          <a:xfrm>
            <a:off x="1924492" y="2838893"/>
            <a:ext cx="1892595" cy="189259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数据冗余</a:t>
            </a:r>
            <a:endParaRPr lang="zh-CN" altLang="en-US" sz="2000" dirty="0">
              <a:solidFill>
                <a:schemeClr val="tx1">
                  <a:lumMod val="50000"/>
                  <a:lumOff val="50000"/>
                </a:schemeClr>
              </a:solidFill>
              <a:latin typeface="手札体-简粗体" panose="03000700000000000000" pitchFamily="66" charset="-122"/>
              <a:ea typeface="手札体-简粗体" panose="03000700000000000000" pitchFamily="66" charset="-122"/>
            </a:endParaRPr>
          </a:p>
        </p:txBody>
      </p:sp>
      <p:sp>
        <p:nvSpPr>
          <p:cNvPr id="7" name="椭圆 6"/>
          <p:cNvSpPr/>
          <p:nvPr/>
        </p:nvSpPr>
        <p:spPr>
          <a:xfrm>
            <a:off x="4199592" y="2838891"/>
            <a:ext cx="1892595" cy="189259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更新异常</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grpSp>
        <p:nvGrpSpPr>
          <p:cNvPr id="8" name="组合 7"/>
          <p:cNvGrpSpPr/>
          <p:nvPr/>
        </p:nvGrpSpPr>
        <p:grpSpPr>
          <a:xfrm>
            <a:off x="0" y="0"/>
            <a:ext cx="563526" cy="6858000"/>
            <a:chOff x="0" y="0"/>
            <a:chExt cx="563526" cy="6858000"/>
          </a:xfrm>
        </p:grpSpPr>
        <p:sp>
          <p:nvSpPr>
            <p:cNvPr id="9" name="矩形 8"/>
            <p:cNvSpPr/>
            <p:nvPr/>
          </p:nvSpPr>
          <p:spPr>
            <a:xfrm>
              <a:off x="0" y="0"/>
              <a:ext cx="563526" cy="214777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冗余和异常问题</a:t>
              </a:r>
            </a:p>
          </p:txBody>
        </p:sp>
        <p:sp>
          <p:nvSpPr>
            <p:cNvPr id="10" name="矩形 9"/>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1" name="矩形 10"/>
            <p:cNvSpPr/>
            <p:nvPr/>
          </p:nvSpPr>
          <p:spPr>
            <a:xfrm>
              <a:off x="0" y="4359345"/>
              <a:ext cx="563526" cy="2498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范式与关系规范化过程</a:t>
              </a:r>
            </a:p>
          </p:txBody>
        </p:sp>
      </p:grpSp>
      <p:sp>
        <p:nvSpPr>
          <p:cNvPr id="12" name="TextBox 11"/>
          <p:cNvSpPr txBox="1"/>
          <p:nvPr/>
        </p:nvSpPr>
        <p:spPr>
          <a:xfrm>
            <a:off x="3989838" y="5435863"/>
            <a:ext cx="6032421" cy="461665"/>
          </a:xfrm>
          <a:prstGeom prst="rect">
            <a:avLst/>
          </a:prstGeom>
          <a:noFill/>
        </p:spPr>
        <p:txBody>
          <a:bodyPr wrap="none" rtlCol="0">
            <a:spAutoFit/>
          </a:bodyPr>
          <a:lstStyle/>
          <a:p>
            <a:r>
              <a:rPr lang="zh-CN" altLang="en-US" sz="2400" dirty="0" smtClean="0">
                <a:ea typeface="手札体-简粗体"/>
              </a:rPr>
              <a:t>数据冗余造成的，多个内容更改使操作错误</a:t>
            </a:r>
            <a:endParaRPr lang="zh-CN" altLang="en-US" sz="2400" dirty="0">
              <a:ea typeface="手札体-简粗体"/>
            </a:endParaRPr>
          </a:p>
        </p:txBody>
      </p:sp>
      <p:sp>
        <p:nvSpPr>
          <p:cNvPr id="13" name="矩形 12"/>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13"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3"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3"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20" name="TextBox 19"/>
          <p:cNvSpPr txBox="1"/>
          <p:nvPr/>
        </p:nvSpPr>
        <p:spPr>
          <a:xfrm>
            <a:off x="876115" y="174153"/>
            <a:ext cx="469391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2.3.1 </a:t>
            </a:r>
            <a:r>
              <a:rPr lang="zh-CN" altLang="en-US" dirty="0" smtClean="0">
                <a:latin typeface="微软雅黑" pitchFamily="34" charset="-122"/>
                <a:ea typeface="微软雅黑" pitchFamily="34" charset="-122"/>
              </a:rPr>
              <a:t>关系模式中可能存在的冗余和异常问题</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066349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1</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关系模式中可能存在的冗余和异常问题</a:t>
            </a:r>
            <a:r>
              <a:rPr lang="zh-CN" altLang="en-US" sz="2800" b="0" dirty="0" smtClean="0">
                <a:solidFill>
                  <a:schemeClr val="tx1"/>
                </a:solidFill>
                <a:latin typeface="黑体" panose="02010609060101010101" pitchFamily="49" charset="-122"/>
                <a:ea typeface="黑体" panose="02010609060101010101" pitchFamily="49" charset="-122"/>
                <a:sym typeface="+mn-ea"/>
              </a:rPr>
              <a:t>（简单应用）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6" name="椭圆 5"/>
          <p:cNvSpPr/>
          <p:nvPr/>
        </p:nvSpPr>
        <p:spPr>
          <a:xfrm>
            <a:off x="1924492" y="2838893"/>
            <a:ext cx="1892595" cy="189259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数据冗余</a:t>
            </a:r>
            <a:endParaRPr lang="zh-CN" altLang="en-US" sz="2000" dirty="0">
              <a:solidFill>
                <a:schemeClr val="tx1">
                  <a:lumMod val="50000"/>
                  <a:lumOff val="50000"/>
                </a:schemeClr>
              </a:solidFill>
              <a:latin typeface="手札体-简粗体" panose="03000700000000000000" pitchFamily="66" charset="-122"/>
              <a:ea typeface="手札体-简粗体" panose="03000700000000000000" pitchFamily="66" charset="-122"/>
            </a:endParaRPr>
          </a:p>
        </p:txBody>
      </p:sp>
      <p:sp>
        <p:nvSpPr>
          <p:cNvPr id="7" name="椭圆 6"/>
          <p:cNvSpPr/>
          <p:nvPr/>
        </p:nvSpPr>
        <p:spPr>
          <a:xfrm>
            <a:off x="4199592" y="2838891"/>
            <a:ext cx="1892595" cy="189259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更新异常</a:t>
            </a:r>
            <a:endParaRPr lang="zh-CN" altLang="en-US" sz="2000" dirty="0">
              <a:solidFill>
                <a:schemeClr val="tx1">
                  <a:lumMod val="50000"/>
                  <a:lumOff val="50000"/>
                </a:schemeClr>
              </a:solidFill>
              <a:latin typeface="手札体-简粗体" panose="03000700000000000000" pitchFamily="66" charset="-122"/>
              <a:ea typeface="手札体-简粗体" panose="03000700000000000000" pitchFamily="66" charset="-122"/>
            </a:endParaRPr>
          </a:p>
        </p:txBody>
      </p:sp>
      <p:sp>
        <p:nvSpPr>
          <p:cNvPr id="8" name="椭圆 7"/>
          <p:cNvSpPr/>
          <p:nvPr/>
        </p:nvSpPr>
        <p:spPr>
          <a:xfrm>
            <a:off x="6467872" y="2838890"/>
            <a:ext cx="1892595" cy="189259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插入异常</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grpSp>
        <p:nvGrpSpPr>
          <p:cNvPr id="9" name="组合 8"/>
          <p:cNvGrpSpPr/>
          <p:nvPr/>
        </p:nvGrpSpPr>
        <p:grpSpPr>
          <a:xfrm>
            <a:off x="0" y="0"/>
            <a:ext cx="563526" cy="6858000"/>
            <a:chOff x="0" y="0"/>
            <a:chExt cx="563526" cy="6858000"/>
          </a:xfrm>
        </p:grpSpPr>
        <p:sp>
          <p:nvSpPr>
            <p:cNvPr id="10" name="矩形 9"/>
            <p:cNvSpPr/>
            <p:nvPr/>
          </p:nvSpPr>
          <p:spPr>
            <a:xfrm>
              <a:off x="0" y="0"/>
              <a:ext cx="563526" cy="214777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冗余和异常问题</a:t>
              </a:r>
            </a:p>
          </p:txBody>
        </p:sp>
        <p:sp>
          <p:nvSpPr>
            <p:cNvPr id="11" name="矩形 10"/>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2" name="矩形 11"/>
            <p:cNvSpPr/>
            <p:nvPr/>
          </p:nvSpPr>
          <p:spPr>
            <a:xfrm>
              <a:off x="0" y="4359345"/>
              <a:ext cx="563526" cy="2498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范式与关系规范化过程</a:t>
              </a:r>
            </a:p>
          </p:txBody>
        </p:sp>
      </p:grpSp>
      <p:graphicFrame>
        <p:nvGraphicFramePr>
          <p:cNvPr id="3" name="表格 2"/>
          <p:cNvGraphicFramePr>
            <a:graphicFrameLocks noGrp="1"/>
          </p:cNvGraphicFramePr>
          <p:nvPr>
            <p:extLst>
              <p:ext uri="{D42A27DB-BD31-4B8C-83A1-F6EECF244321}">
                <p14:modId xmlns:p14="http://schemas.microsoft.com/office/powerpoint/2010/main" val="3082277109"/>
              </p:ext>
            </p:extLst>
          </p:nvPr>
        </p:nvGraphicFramePr>
        <p:xfrm>
          <a:off x="6092187" y="4950466"/>
          <a:ext cx="5676899" cy="1600200"/>
        </p:xfrm>
        <a:graphic>
          <a:graphicData uri="http://schemas.openxmlformats.org/drawingml/2006/table">
            <a:tbl>
              <a:tblPr>
                <a:tableStyleId>{5C22544A-7EE6-4342-B048-85BDC9FD1C3A}</a:tableStyleId>
              </a:tblPr>
              <a:tblGrid>
                <a:gridCol w="2119714"/>
                <a:gridCol w="1437471"/>
                <a:gridCol w="2119714"/>
              </a:tblGrid>
              <a:tr h="400050">
                <a:tc>
                  <a:txBody>
                    <a:bodyPr/>
                    <a:lstStyle/>
                    <a:p>
                      <a:pPr algn="ctr" fontAlgn="ctr"/>
                      <a:r>
                        <a:rPr lang="zh-CN" altLang="en-US" sz="2400" u="none" strike="noStrike" dirty="0">
                          <a:effectLst/>
                        </a:rPr>
                        <a:t>供应商</a:t>
                      </a:r>
                      <a:endParaRPr lang="zh-CN" altLang="en-US" sz="2400" b="0" i="0" u="none" strike="noStrike" dirty="0">
                        <a:solidFill>
                          <a:srgbClr val="000000"/>
                        </a:solidFill>
                        <a:effectLst/>
                        <a:latin typeface="宋体"/>
                      </a:endParaRPr>
                    </a:p>
                  </a:txBody>
                  <a:tcPr marL="9525" marR="9525" marT="9525" marB="0" anchor="ctr"/>
                </a:tc>
                <a:tc>
                  <a:txBody>
                    <a:bodyPr/>
                    <a:lstStyle/>
                    <a:p>
                      <a:pPr algn="ctr" fontAlgn="ctr"/>
                      <a:r>
                        <a:rPr lang="zh-CN" altLang="en-US" sz="2400" u="none" strike="noStrike">
                          <a:effectLst/>
                        </a:rPr>
                        <a:t>货物名称</a:t>
                      </a:r>
                      <a:endParaRPr lang="zh-CN" altLang="en-US" sz="2400" b="0" i="0" u="none" strike="noStrike">
                        <a:solidFill>
                          <a:srgbClr val="000000"/>
                        </a:solidFill>
                        <a:effectLst/>
                        <a:latin typeface="宋体"/>
                      </a:endParaRPr>
                    </a:p>
                  </a:txBody>
                  <a:tcPr marL="9525" marR="9525" marT="9525" marB="0" anchor="ctr"/>
                </a:tc>
                <a:tc>
                  <a:txBody>
                    <a:bodyPr/>
                    <a:lstStyle/>
                    <a:p>
                      <a:pPr algn="ctr" fontAlgn="ctr"/>
                      <a:r>
                        <a:rPr lang="zh-CN" altLang="en-US" sz="2400" b="0" i="0" u="none" strike="noStrike" dirty="0" smtClean="0">
                          <a:solidFill>
                            <a:schemeClr val="dk1"/>
                          </a:solidFill>
                          <a:effectLst/>
                          <a:latin typeface="+mn-lt"/>
                        </a:rPr>
                        <a:t>地址</a:t>
                      </a:r>
                      <a:endParaRPr lang="zh-CN" altLang="en-US" sz="2400" b="0" i="0" u="none" strike="noStrike" dirty="0">
                        <a:solidFill>
                          <a:srgbClr val="000000"/>
                        </a:solidFill>
                        <a:effectLst/>
                        <a:latin typeface="宋体"/>
                      </a:endParaRPr>
                    </a:p>
                  </a:txBody>
                  <a:tcPr marL="9525" marR="9525" marT="9525" marB="0" anchor="ctr"/>
                </a:tc>
              </a:tr>
              <a:tr h="400050">
                <a:tc>
                  <a:txBody>
                    <a:bodyPr/>
                    <a:lstStyle/>
                    <a:p>
                      <a:pPr algn="ctr" fontAlgn="ctr"/>
                      <a:r>
                        <a:rPr lang="zh-CN" altLang="en-US" sz="2400" u="none" strike="noStrike" dirty="0">
                          <a:effectLst/>
                        </a:rPr>
                        <a:t>小供应商</a:t>
                      </a:r>
                      <a:endParaRPr lang="zh-CN" altLang="en-US" sz="2400" b="0" i="0" u="none" strike="noStrike" dirty="0">
                        <a:solidFill>
                          <a:srgbClr val="000000"/>
                        </a:solidFill>
                        <a:effectLst/>
                        <a:latin typeface="宋体"/>
                      </a:endParaRPr>
                    </a:p>
                  </a:txBody>
                  <a:tcPr marL="9525" marR="9525" marT="9525" marB="0" anchor="ctr"/>
                </a:tc>
                <a:tc>
                  <a:txBody>
                    <a:bodyPr/>
                    <a:lstStyle/>
                    <a:p>
                      <a:pPr algn="ctr" fontAlgn="ctr"/>
                      <a:r>
                        <a:rPr lang="zh-CN" altLang="en-US" sz="2400" u="none" strike="noStrike">
                          <a:effectLst/>
                        </a:rPr>
                        <a:t>樱桃</a:t>
                      </a:r>
                      <a:endParaRPr lang="zh-CN" altLang="en-US" sz="2400" b="0" i="0" u="none" strike="noStrike">
                        <a:solidFill>
                          <a:srgbClr val="000000"/>
                        </a:solidFill>
                        <a:effectLst/>
                        <a:latin typeface="宋体"/>
                      </a:endParaRPr>
                    </a:p>
                  </a:txBody>
                  <a:tcPr marL="9525" marR="9525" marT="9525" marB="0" anchor="ctr"/>
                </a:tc>
                <a:tc>
                  <a:txBody>
                    <a:bodyPr/>
                    <a:lstStyle/>
                    <a:p>
                      <a:pPr algn="ctr" fontAlgn="ctr"/>
                      <a:r>
                        <a:rPr lang="zh-CN" altLang="en-US" sz="2400" b="0" i="0" u="none" strike="noStrike" dirty="0" smtClean="0">
                          <a:solidFill>
                            <a:schemeClr val="dk1"/>
                          </a:solidFill>
                          <a:effectLst/>
                          <a:latin typeface="+mn-lt"/>
                        </a:rPr>
                        <a:t>北京</a:t>
                      </a:r>
                      <a:endParaRPr lang="en-US" altLang="zh-CN" sz="2400" b="0" i="0" u="none" strike="noStrike" dirty="0">
                        <a:solidFill>
                          <a:srgbClr val="000000"/>
                        </a:solidFill>
                        <a:effectLst/>
                        <a:latin typeface="宋体"/>
                      </a:endParaRPr>
                    </a:p>
                  </a:txBody>
                  <a:tcPr marL="9525" marR="9525" marT="9525" marB="0" anchor="ctr"/>
                </a:tc>
              </a:tr>
              <a:tr h="400050">
                <a:tc>
                  <a:txBody>
                    <a:bodyPr/>
                    <a:lstStyle/>
                    <a:p>
                      <a:pPr algn="ctr" fontAlgn="ctr"/>
                      <a:r>
                        <a:rPr lang="zh-CN" altLang="en-US" sz="2400" u="none" strike="noStrike">
                          <a:effectLst/>
                        </a:rPr>
                        <a:t>小供应商</a:t>
                      </a:r>
                      <a:endParaRPr lang="zh-CN" altLang="en-US" sz="2400" b="0" i="0" u="none" strike="noStrike">
                        <a:solidFill>
                          <a:srgbClr val="000000"/>
                        </a:solidFill>
                        <a:effectLst/>
                        <a:latin typeface="宋体"/>
                      </a:endParaRPr>
                    </a:p>
                  </a:txBody>
                  <a:tcPr marL="9525" marR="9525" marT="9525" marB="0" anchor="ctr"/>
                </a:tc>
                <a:tc>
                  <a:txBody>
                    <a:bodyPr/>
                    <a:lstStyle/>
                    <a:p>
                      <a:pPr algn="ctr" fontAlgn="ctr"/>
                      <a:r>
                        <a:rPr lang="zh-CN" altLang="en-US" sz="2400" u="none" strike="noStrike">
                          <a:effectLst/>
                        </a:rPr>
                        <a:t>草莓</a:t>
                      </a:r>
                      <a:endParaRPr lang="zh-CN" altLang="en-US" sz="2400" b="0" i="0" u="none" strike="noStrike">
                        <a:solidFill>
                          <a:srgbClr val="000000"/>
                        </a:solidFill>
                        <a:effectLst/>
                        <a:latin typeface="宋体"/>
                      </a:endParaRPr>
                    </a:p>
                  </a:txBody>
                  <a:tcPr marL="9525" marR="9525" marT="9525" marB="0" anchor="ctr"/>
                </a:tc>
                <a:tc>
                  <a:txBody>
                    <a:bodyPr/>
                    <a:lstStyle/>
                    <a:p>
                      <a:pPr algn="ctr" fontAlgn="ctr"/>
                      <a:r>
                        <a:rPr lang="zh-CN" altLang="en-US" sz="2400" b="0" i="0" u="none" strike="noStrike" dirty="0" smtClean="0">
                          <a:solidFill>
                            <a:schemeClr val="dk1"/>
                          </a:solidFill>
                          <a:effectLst/>
                          <a:latin typeface="+mn-lt"/>
                        </a:rPr>
                        <a:t>北京</a:t>
                      </a:r>
                      <a:endParaRPr lang="en-US" altLang="zh-CN" sz="2400" b="0" i="0" u="none" strike="noStrike" dirty="0">
                        <a:solidFill>
                          <a:srgbClr val="000000"/>
                        </a:solidFill>
                        <a:effectLst/>
                        <a:latin typeface="宋体"/>
                      </a:endParaRPr>
                    </a:p>
                  </a:txBody>
                  <a:tcPr marL="9525" marR="9525" marT="9525" marB="0" anchor="ctr"/>
                </a:tc>
              </a:tr>
              <a:tr h="400050">
                <a:tc>
                  <a:txBody>
                    <a:bodyPr/>
                    <a:lstStyle/>
                    <a:p>
                      <a:pPr algn="ctr" fontAlgn="ctr"/>
                      <a:r>
                        <a:rPr lang="zh-CN" altLang="en-US" sz="2400" u="none" strike="noStrike">
                          <a:effectLst/>
                        </a:rPr>
                        <a:t>大供应商</a:t>
                      </a:r>
                      <a:endParaRPr lang="zh-CN" altLang="en-US" sz="2400" b="0" i="0" u="none" strike="noStrike">
                        <a:solidFill>
                          <a:srgbClr val="000000"/>
                        </a:solidFill>
                        <a:effectLst/>
                        <a:latin typeface="宋体"/>
                      </a:endParaRPr>
                    </a:p>
                  </a:txBody>
                  <a:tcPr marL="9525" marR="9525" marT="9525" marB="0" anchor="ctr"/>
                </a:tc>
                <a:tc>
                  <a:txBody>
                    <a:bodyPr/>
                    <a:lstStyle/>
                    <a:p>
                      <a:pPr algn="ctr" fontAlgn="ctr"/>
                      <a:r>
                        <a:rPr lang="zh-CN" altLang="en-US" sz="2400" u="none" strike="noStrike">
                          <a:effectLst/>
                        </a:rPr>
                        <a:t>樱桃</a:t>
                      </a:r>
                      <a:endParaRPr lang="zh-CN" altLang="en-US" sz="2400" b="0" i="0" u="none" strike="noStrike">
                        <a:solidFill>
                          <a:srgbClr val="000000"/>
                        </a:solidFill>
                        <a:effectLst/>
                        <a:latin typeface="宋体"/>
                      </a:endParaRPr>
                    </a:p>
                  </a:txBody>
                  <a:tcPr marL="9525" marR="9525" marT="9525" marB="0" anchor="ctr"/>
                </a:tc>
                <a:tc>
                  <a:txBody>
                    <a:bodyPr/>
                    <a:lstStyle/>
                    <a:p>
                      <a:pPr algn="ctr" fontAlgn="ctr"/>
                      <a:r>
                        <a:rPr lang="zh-CN" altLang="en-US" sz="2400" b="0" i="0" u="none" strike="noStrike" dirty="0" smtClean="0">
                          <a:solidFill>
                            <a:srgbClr val="000000"/>
                          </a:solidFill>
                          <a:effectLst/>
                          <a:latin typeface="宋体"/>
                        </a:rPr>
                        <a:t>广州</a:t>
                      </a:r>
                      <a:endParaRPr lang="en-US" altLang="zh-CN" sz="2400" b="0" i="0" u="none" strike="noStrike" dirty="0">
                        <a:solidFill>
                          <a:srgbClr val="000000"/>
                        </a:solidFill>
                        <a:effectLst/>
                        <a:latin typeface="宋体"/>
                      </a:endParaRPr>
                    </a:p>
                  </a:txBody>
                  <a:tcPr marL="9525" marR="9525" marT="9525" marB="0" anchor="ctr"/>
                </a:tc>
              </a:tr>
            </a:tbl>
          </a:graphicData>
        </a:graphic>
      </p:graphicFrame>
      <p:sp>
        <p:nvSpPr>
          <p:cNvPr id="13" name="TextBox 12"/>
          <p:cNvSpPr txBox="1"/>
          <p:nvPr/>
        </p:nvSpPr>
        <p:spPr>
          <a:xfrm>
            <a:off x="3568650" y="5347062"/>
            <a:ext cx="902811" cy="523220"/>
          </a:xfrm>
          <a:prstGeom prst="rect">
            <a:avLst/>
          </a:prstGeom>
          <a:noFill/>
        </p:spPr>
        <p:txBody>
          <a:bodyPr wrap="none" rtlCol="0">
            <a:spAutoFit/>
          </a:bodyPr>
          <a:lstStyle/>
          <a:p>
            <a:r>
              <a:rPr lang="zh-CN" altLang="en-US" sz="2800" dirty="0" smtClean="0">
                <a:solidFill>
                  <a:srgbClr val="FF0000"/>
                </a:solidFill>
                <a:latin typeface="汉仪旗黑-65S" pitchFamily="18" charset="-122"/>
                <a:ea typeface="汉仪旗黑-65S" pitchFamily="18" charset="-122"/>
              </a:rPr>
              <a:t>张三</a:t>
            </a:r>
            <a:endParaRPr lang="zh-CN" altLang="en-US" sz="2800" dirty="0">
              <a:solidFill>
                <a:srgbClr val="FF0000"/>
              </a:solidFill>
              <a:latin typeface="汉仪旗黑-65S" pitchFamily="18" charset="-122"/>
              <a:ea typeface="汉仪旗黑-65S" pitchFamily="18" charset="-122"/>
            </a:endParaRPr>
          </a:p>
        </p:txBody>
      </p:sp>
      <p:sp>
        <p:nvSpPr>
          <p:cNvPr id="16" name="直角上箭头 15"/>
          <p:cNvSpPr/>
          <p:nvPr/>
        </p:nvSpPr>
        <p:spPr>
          <a:xfrm rot="1997846">
            <a:off x="4218455" y="5997430"/>
            <a:ext cx="1709715" cy="426253"/>
          </a:xfrm>
          <a:prstGeom prst="bentUpArrow">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9" idx="1"/>
            <a:endCxn id="14"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4"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22" name="TextBox 21"/>
          <p:cNvSpPr txBox="1"/>
          <p:nvPr/>
        </p:nvSpPr>
        <p:spPr>
          <a:xfrm>
            <a:off x="876115" y="174153"/>
            <a:ext cx="469391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2.3.1 </a:t>
            </a:r>
            <a:r>
              <a:rPr lang="zh-CN" altLang="en-US" dirty="0" smtClean="0">
                <a:latin typeface="微软雅黑" pitchFamily="34" charset="-122"/>
                <a:ea typeface="微软雅黑" pitchFamily="34" charset="-122"/>
              </a:rPr>
              <a:t>关系模式中可能存在的冗余和异常问题</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8855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5"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1</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关系模式中可能存在的冗余和异常问题</a:t>
            </a:r>
            <a:r>
              <a:rPr lang="zh-CN" altLang="en-US" sz="2800" b="0" dirty="0" smtClean="0">
                <a:solidFill>
                  <a:schemeClr val="tx1"/>
                </a:solidFill>
                <a:latin typeface="黑体" panose="02010609060101010101" pitchFamily="49" charset="-122"/>
                <a:ea typeface="黑体" panose="02010609060101010101" pitchFamily="49" charset="-122"/>
                <a:sym typeface="+mn-ea"/>
              </a:rPr>
              <a:t>（简单应用）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7" name="椭圆 6"/>
          <p:cNvSpPr/>
          <p:nvPr/>
        </p:nvSpPr>
        <p:spPr>
          <a:xfrm>
            <a:off x="1924492" y="2838893"/>
            <a:ext cx="1892595" cy="189259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数据冗余</a:t>
            </a:r>
            <a:endParaRPr lang="zh-CN" altLang="en-US" sz="2000" dirty="0">
              <a:solidFill>
                <a:schemeClr val="tx1">
                  <a:lumMod val="50000"/>
                  <a:lumOff val="50000"/>
                </a:schemeClr>
              </a:solidFill>
              <a:latin typeface="手札体-简粗体" panose="03000700000000000000" pitchFamily="66" charset="-122"/>
              <a:ea typeface="手札体-简粗体" panose="03000700000000000000" pitchFamily="66" charset="-122"/>
            </a:endParaRPr>
          </a:p>
        </p:txBody>
      </p:sp>
      <p:sp>
        <p:nvSpPr>
          <p:cNvPr id="8" name="椭圆 7"/>
          <p:cNvSpPr/>
          <p:nvPr/>
        </p:nvSpPr>
        <p:spPr>
          <a:xfrm>
            <a:off x="4199592" y="2838891"/>
            <a:ext cx="1892595" cy="189259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更新异常</a:t>
            </a:r>
            <a:endParaRPr lang="zh-CN" altLang="en-US" sz="2000" dirty="0">
              <a:solidFill>
                <a:schemeClr val="tx1">
                  <a:lumMod val="50000"/>
                  <a:lumOff val="50000"/>
                </a:schemeClr>
              </a:solidFill>
              <a:latin typeface="手札体-简粗体" panose="03000700000000000000" pitchFamily="66" charset="-122"/>
              <a:ea typeface="手札体-简粗体" panose="03000700000000000000" pitchFamily="66" charset="-122"/>
            </a:endParaRPr>
          </a:p>
        </p:txBody>
      </p:sp>
      <p:sp>
        <p:nvSpPr>
          <p:cNvPr id="9" name="椭圆 8"/>
          <p:cNvSpPr/>
          <p:nvPr/>
        </p:nvSpPr>
        <p:spPr>
          <a:xfrm>
            <a:off x="6467872" y="2838890"/>
            <a:ext cx="1892595" cy="189259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lumMod val="50000"/>
                    <a:lumOff val="50000"/>
                  </a:schemeClr>
                </a:solidFill>
                <a:latin typeface="手札体-简粗体" panose="03000700000000000000" pitchFamily="66" charset="-122"/>
                <a:ea typeface="手札体-简粗体" panose="03000700000000000000" pitchFamily="66" charset="-122"/>
              </a:rPr>
              <a:t>插入异常</a:t>
            </a:r>
            <a:endParaRPr lang="zh-CN" altLang="en-US" sz="2000" dirty="0">
              <a:solidFill>
                <a:schemeClr val="tx1">
                  <a:lumMod val="50000"/>
                  <a:lumOff val="50000"/>
                </a:schemeClr>
              </a:solidFill>
              <a:latin typeface="手札体-简粗体" panose="03000700000000000000" pitchFamily="66" charset="-122"/>
              <a:ea typeface="手札体-简粗体" panose="03000700000000000000" pitchFamily="66" charset="-122"/>
            </a:endParaRPr>
          </a:p>
        </p:txBody>
      </p:sp>
      <p:sp>
        <p:nvSpPr>
          <p:cNvPr id="10" name="椭圆 9"/>
          <p:cNvSpPr/>
          <p:nvPr/>
        </p:nvSpPr>
        <p:spPr>
          <a:xfrm>
            <a:off x="8725584" y="2838888"/>
            <a:ext cx="1892595" cy="189259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手札体-简粗体" panose="03000700000000000000" pitchFamily="66" charset="-122"/>
                <a:ea typeface="手札体-简粗体" panose="03000700000000000000" pitchFamily="66" charset="-122"/>
              </a:rPr>
              <a:t>删除</a:t>
            </a:r>
            <a:r>
              <a:rPr lang="zh-CN" altLang="en-US" sz="2000" dirty="0" smtClean="0">
                <a:solidFill>
                  <a:schemeClr val="tx1"/>
                </a:solidFill>
                <a:latin typeface="手札体-简粗体" panose="03000700000000000000" pitchFamily="66" charset="-122"/>
                <a:ea typeface="手札体-简粗体" panose="03000700000000000000" pitchFamily="66" charset="-122"/>
              </a:rPr>
              <a:t>异常</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grpSp>
        <p:nvGrpSpPr>
          <p:cNvPr id="11" name="组合 10"/>
          <p:cNvGrpSpPr/>
          <p:nvPr/>
        </p:nvGrpSpPr>
        <p:grpSpPr>
          <a:xfrm>
            <a:off x="0" y="0"/>
            <a:ext cx="563526" cy="6858000"/>
            <a:chOff x="0" y="0"/>
            <a:chExt cx="563526" cy="6858000"/>
          </a:xfrm>
        </p:grpSpPr>
        <p:sp>
          <p:nvSpPr>
            <p:cNvPr id="12" name="矩形 11"/>
            <p:cNvSpPr/>
            <p:nvPr/>
          </p:nvSpPr>
          <p:spPr>
            <a:xfrm>
              <a:off x="0" y="0"/>
              <a:ext cx="563526" cy="214777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冗余和异常问题</a:t>
              </a:r>
            </a:p>
          </p:txBody>
        </p:sp>
        <p:sp>
          <p:nvSpPr>
            <p:cNvPr id="13" name="矩形 12"/>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4" name="矩形 13"/>
            <p:cNvSpPr/>
            <p:nvPr/>
          </p:nvSpPr>
          <p:spPr>
            <a:xfrm>
              <a:off x="0" y="4359345"/>
              <a:ext cx="563526" cy="2498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范式与关系规范化过程</a:t>
              </a:r>
            </a:p>
          </p:txBody>
        </p:sp>
      </p:grpSp>
      <p:graphicFrame>
        <p:nvGraphicFramePr>
          <p:cNvPr id="16" name="表格 15"/>
          <p:cNvGraphicFramePr>
            <a:graphicFrameLocks noGrp="1"/>
          </p:cNvGraphicFramePr>
          <p:nvPr>
            <p:extLst>
              <p:ext uri="{D42A27DB-BD31-4B8C-83A1-F6EECF244321}">
                <p14:modId xmlns:p14="http://schemas.microsoft.com/office/powerpoint/2010/main" val="2263669879"/>
              </p:ext>
            </p:extLst>
          </p:nvPr>
        </p:nvGraphicFramePr>
        <p:xfrm>
          <a:off x="6092187" y="4950466"/>
          <a:ext cx="5676899" cy="1600200"/>
        </p:xfrm>
        <a:graphic>
          <a:graphicData uri="http://schemas.openxmlformats.org/drawingml/2006/table">
            <a:tbl>
              <a:tblPr>
                <a:tableStyleId>{5C22544A-7EE6-4342-B048-85BDC9FD1C3A}</a:tableStyleId>
              </a:tblPr>
              <a:tblGrid>
                <a:gridCol w="2119714"/>
                <a:gridCol w="1437471"/>
                <a:gridCol w="2119714"/>
              </a:tblGrid>
              <a:tr h="400050">
                <a:tc>
                  <a:txBody>
                    <a:bodyPr/>
                    <a:lstStyle/>
                    <a:p>
                      <a:pPr algn="ctr" fontAlgn="ctr"/>
                      <a:r>
                        <a:rPr lang="zh-CN" altLang="en-US" sz="2400" u="none" strike="noStrike" dirty="0">
                          <a:effectLst/>
                        </a:rPr>
                        <a:t>供应商</a:t>
                      </a:r>
                      <a:endParaRPr lang="zh-CN" altLang="en-US" sz="2400" b="0" i="0" u="none" strike="noStrike" dirty="0">
                        <a:solidFill>
                          <a:srgbClr val="000000"/>
                        </a:solidFill>
                        <a:effectLst/>
                        <a:latin typeface="宋体"/>
                      </a:endParaRPr>
                    </a:p>
                  </a:txBody>
                  <a:tcPr marL="9525" marR="9525" marT="9525" marB="0" anchor="ctr"/>
                </a:tc>
                <a:tc>
                  <a:txBody>
                    <a:bodyPr/>
                    <a:lstStyle/>
                    <a:p>
                      <a:pPr algn="ctr" fontAlgn="ctr"/>
                      <a:r>
                        <a:rPr lang="zh-CN" altLang="en-US" sz="2400" u="none" strike="noStrike">
                          <a:effectLst/>
                        </a:rPr>
                        <a:t>货物名称</a:t>
                      </a:r>
                      <a:endParaRPr lang="zh-CN" altLang="en-US" sz="2400" b="0" i="0" u="none" strike="noStrike">
                        <a:solidFill>
                          <a:srgbClr val="000000"/>
                        </a:solidFill>
                        <a:effectLst/>
                        <a:latin typeface="宋体"/>
                      </a:endParaRPr>
                    </a:p>
                  </a:txBody>
                  <a:tcPr marL="9525" marR="9525" marT="9525" marB="0" anchor="ctr"/>
                </a:tc>
                <a:tc>
                  <a:txBody>
                    <a:bodyPr/>
                    <a:lstStyle/>
                    <a:p>
                      <a:pPr algn="ctr" fontAlgn="ctr"/>
                      <a:r>
                        <a:rPr lang="zh-CN" altLang="en-US" sz="2400" b="0" i="0" u="none" strike="noStrike" dirty="0" smtClean="0">
                          <a:solidFill>
                            <a:schemeClr val="dk1"/>
                          </a:solidFill>
                          <a:effectLst/>
                          <a:latin typeface="+mn-lt"/>
                        </a:rPr>
                        <a:t>地址</a:t>
                      </a:r>
                      <a:endParaRPr lang="zh-CN" altLang="en-US" sz="2400" b="0" i="0" u="none" strike="noStrike" dirty="0">
                        <a:solidFill>
                          <a:srgbClr val="000000"/>
                        </a:solidFill>
                        <a:effectLst/>
                        <a:latin typeface="宋体"/>
                      </a:endParaRPr>
                    </a:p>
                  </a:txBody>
                  <a:tcPr marL="9525" marR="9525" marT="9525" marB="0" anchor="ctr"/>
                </a:tc>
              </a:tr>
              <a:tr h="400050">
                <a:tc>
                  <a:txBody>
                    <a:bodyPr/>
                    <a:lstStyle/>
                    <a:p>
                      <a:pPr algn="ctr" fontAlgn="ctr"/>
                      <a:r>
                        <a:rPr lang="zh-CN" altLang="en-US" sz="2400" u="none" strike="noStrike">
                          <a:effectLst/>
                        </a:rPr>
                        <a:t>小供应商</a:t>
                      </a:r>
                      <a:endParaRPr lang="zh-CN" altLang="en-US" sz="2400" b="0" i="0" u="none" strike="noStrike">
                        <a:solidFill>
                          <a:srgbClr val="000000"/>
                        </a:solidFill>
                        <a:effectLst/>
                        <a:latin typeface="宋体"/>
                      </a:endParaRPr>
                    </a:p>
                  </a:txBody>
                  <a:tcPr marL="9525" marR="9525" marT="9525" marB="0" anchor="ctr"/>
                </a:tc>
                <a:tc>
                  <a:txBody>
                    <a:bodyPr/>
                    <a:lstStyle/>
                    <a:p>
                      <a:pPr algn="ctr" fontAlgn="ctr"/>
                      <a:r>
                        <a:rPr lang="zh-CN" altLang="en-US" sz="2400" u="none" strike="noStrike">
                          <a:effectLst/>
                        </a:rPr>
                        <a:t>樱桃</a:t>
                      </a:r>
                      <a:endParaRPr lang="zh-CN" altLang="en-US" sz="2400" b="0" i="0" u="none" strike="noStrike">
                        <a:solidFill>
                          <a:srgbClr val="000000"/>
                        </a:solidFill>
                        <a:effectLst/>
                        <a:latin typeface="宋体"/>
                      </a:endParaRPr>
                    </a:p>
                  </a:txBody>
                  <a:tcPr marL="9525" marR="9525" marT="9525" marB="0" anchor="ctr"/>
                </a:tc>
                <a:tc>
                  <a:txBody>
                    <a:bodyPr/>
                    <a:lstStyle/>
                    <a:p>
                      <a:pPr algn="ctr" fontAlgn="ctr"/>
                      <a:r>
                        <a:rPr lang="zh-CN" altLang="en-US" sz="2400" b="0" i="0" u="none" strike="noStrike" dirty="0" smtClean="0">
                          <a:solidFill>
                            <a:schemeClr val="dk1"/>
                          </a:solidFill>
                          <a:effectLst/>
                          <a:latin typeface="+mn-lt"/>
                        </a:rPr>
                        <a:t>北京</a:t>
                      </a:r>
                      <a:endParaRPr lang="en-US" altLang="zh-CN" sz="2400" b="0" i="0" u="none" strike="noStrike" dirty="0">
                        <a:solidFill>
                          <a:srgbClr val="000000"/>
                        </a:solidFill>
                        <a:effectLst/>
                        <a:latin typeface="宋体"/>
                      </a:endParaRPr>
                    </a:p>
                  </a:txBody>
                  <a:tcPr marL="9525" marR="9525" marT="9525" marB="0" anchor="ctr"/>
                </a:tc>
              </a:tr>
              <a:tr h="400050">
                <a:tc>
                  <a:txBody>
                    <a:bodyPr/>
                    <a:lstStyle/>
                    <a:p>
                      <a:pPr algn="ctr" fontAlgn="ctr"/>
                      <a:r>
                        <a:rPr lang="zh-CN" altLang="en-US" sz="2400" u="none" strike="noStrike">
                          <a:effectLst/>
                        </a:rPr>
                        <a:t>小供应商</a:t>
                      </a:r>
                      <a:endParaRPr lang="zh-CN" altLang="en-US" sz="2400" b="0" i="0" u="none" strike="noStrike">
                        <a:solidFill>
                          <a:srgbClr val="000000"/>
                        </a:solidFill>
                        <a:effectLst/>
                        <a:latin typeface="宋体"/>
                      </a:endParaRPr>
                    </a:p>
                  </a:txBody>
                  <a:tcPr marL="9525" marR="9525" marT="9525" marB="0" anchor="ctr"/>
                </a:tc>
                <a:tc>
                  <a:txBody>
                    <a:bodyPr/>
                    <a:lstStyle/>
                    <a:p>
                      <a:pPr algn="ctr" fontAlgn="ctr"/>
                      <a:r>
                        <a:rPr lang="zh-CN" altLang="en-US" sz="2400" u="none" strike="noStrike">
                          <a:effectLst/>
                        </a:rPr>
                        <a:t>草莓</a:t>
                      </a:r>
                      <a:endParaRPr lang="zh-CN" altLang="en-US" sz="2400" b="0" i="0" u="none" strike="noStrike">
                        <a:solidFill>
                          <a:srgbClr val="000000"/>
                        </a:solidFill>
                        <a:effectLst/>
                        <a:latin typeface="宋体"/>
                      </a:endParaRPr>
                    </a:p>
                  </a:txBody>
                  <a:tcPr marL="9525" marR="9525" marT="9525" marB="0" anchor="ctr"/>
                </a:tc>
                <a:tc>
                  <a:txBody>
                    <a:bodyPr/>
                    <a:lstStyle/>
                    <a:p>
                      <a:pPr algn="ctr" fontAlgn="ctr"/>
                      <a:r>
                        <a:rPr lang="zh-CN" altLang="en-US" sz="2400" b="0" i="0" u="none" strike="noStrike" dirty="0" smtClean="0">
                          <a:solidFill>
                            <a:schemeClr val="dk1"/>
                          </a:solidFill>
                          <a:effectLst/>
                          <a:latin typeface="+mn-lt"/>
                        </a:rPr>
                        <a:t>北京</a:t>
                      </a:r>
                      <a:endParaRPr lang="en-US" altLang="zh-CN" sz="2400" b="0" i="0" u="none" strike="noStrike" dirty="0">
                        <a:solidFill>
                          <a:srgbClr val="000000"/>
                        </a:solidFill>
                        <a:effectLst/>
                        <a:latin typeface="宋体"/>
                      </a:endParaRPr>
                    </a:p>
                  </a:txBody>
                  <a:tcPr marL="9525" marR="9525" marT="9525" marB="0" anchor="ctr"/>
                </a:tc>
              </a:tr>
              <a:tr h="400050">
                <a:tc>
                  <a:txBody>
                    <a:bodyPr/>
                    <a:lstStyle/>
                    <a:p>
                      <a:pPr algn="ctr" fontAlgn="ctr"/>
                      <a:r>
                        <a:rPr lang="zh-CN" altLang="en-US" sz="2400" u="none" strike="noStrike">
                          <a:effectLst/>
                        </a:rPr>
                        <a:t>大供应商</a:t>
                      </a:r>
                      <a:endParaRPr lang="zh-CN" altLang="en-US" sz="2400" b="0" i="0" u="none" strike="noStrike">
                        <a:solidFill>
                          <a:srgbClr val="000000"/>
                        </a:solidFill>
                        <a:effectLst/>
                        <a:latin typeface="宋体"/>
                      </a:endParaRPr>
                    </a:p>
                  </a:txBody>
                  <a:tcPr marL="9525" marR="9525" marT="9525" marB="0" anchor="ctr"/>
                </a:tc>
                <a:tc>
                  <a:txBody>
                    <a:bodyPr/>
                    <a:lstStyle/>
                    <a:p>
                      <a:pPr algn="ctr" fontAlgn="ctr"/>
                      <a:r>
                        <a:rPr lang="zh-CN" altLang="en-US" sz="2400" u="none" strike="noStrike">
                          <a:effectLst/>
                        </a:rPr>
                        <a:t>樱桃</a:t>
                      </a:r>
                      <a:endParaRPr lang="zh-CN" altLang="en-US" sz="2400" b="0" i="0" u="none" strike="noStrike">
                        <a:solidFill>
                          <a:srgbClr val="000000"/>
                        </a:solidFill>
                        <a:effectLst/>
                        <a:latin typeface="宋体"/>
                      </a:endParaRPr>
                    </a:p>
                  </a:txBody>
                  <a:tcPr marL="9525" marR="9525" marT="9525" marB="0" anchor="ctr"/>
                </a:tc>
                <a:tc>
                  <a:txBody>
                    <a:bodyPr/>
                    <a:lstStyle/>
                    <a:p>
                      <a:pPr algn="ctr" fontAlgn="ctr"/>
                      <a:r>
                        <a:rPr lang="zh-CN" altLang="en-US" sz="2400" b="0" i="0" u="none" strike="noStrike" dirty="0" smtClean="0">
                          <a:solidFill>
                            <a:srgbClr val="000000"/>
                          </a:solidFill>
                          <a:effectLst/>
                          <a:latin typeface="宋体"/>
                        </a:rPr>
                        <a:t>广州</a:t>
                      </a:r>
                      <a:endParaRPr lang="en-US" altLang="zh-CN" sz="2400" b="0" i="0" u="none" strike="noStrike" dirty="0">
                        <a:solidFill>
                          <a:srgbClr val="000000"/>
                        </a:solidFill>
                        <a:effectLst/>
                        <a:latin typeface="宋体"/>
                      </a:endParaRPr>
                    </a:p>
                  </a:txBody>
                  <a:tcPr marL="9525" marR="9525" marT="9525" marB="0" anchor="ctr"/>
                </a:tc>
              </a:tr>
            </a:tbl>
          </a:graphicData>
        </a:graphic>
      </p:graphicFrame>
      <p:sp>
        <p:nvSpPr>
          <p:cNvPr id="3" name="爆炸形 1 2"/>
          <p:cNvSpPr/>
          <p:nvPr/>
        </p:nvSpPr>
        <p:spPr>
          <a:xfrm>
            <a:off x="4770900" y="4844044"/>
            <a:ext cx="1907627" cy="1529255"/>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汉仪旗黑-75W" pitchFamily="18" charset="-122"/>
                <a:ea typeface="汉仪旗黑-75W" pitchFamily="18" charset="-122"/>
              </a:rPr>
              <a:t>关键字</a:t>
            </a:r>
            <a:endParaRPr lang="zh-CN" altLang="en-US" sz="2000" dirty="0">
              <a:latin typeface="汉仪旗黑-75W" pitchFamily="18" charset="-122"/>
              <a:ea typeface="汉仪旗黑-75W" pitchFamily="18" charset="-122"/>
            </a:endParaRPr>
          </a:p>
        </p:txBody>
      </p:sp>
      <p:sp>
        <p:nvSpPr>
          <p:cNvPr id="15" name="矩形 14"/>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7" name="肘形连接符 16"/>
          <p:cNvCxnSpPr>
            <a:stCxn id="20" idx="1"/>
            <a:endCxn id="15"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5"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5"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23" name="TextBox 22"/>
          <p:cNvSpPr txBox="1"/>
          <p:nvPr/>
        </p:nvSpPr>
        <p:spPr>
          <a:xfrm>
            <a:off x="876115" y="174153"/>
            <a:ext cx="469391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2.3.1 </a:t>
            </a:r>
            <a:r>
              <a:rPr lang="zh-CN" altLang="en-US" dirty="0" smtClean="0">
                <a:latin typeface="微软雅黑" pitchFamily="34" charset="-122"/>
                <a:ea typeface="微软雅黑" pitchFamily="34" charset="-122"/>
              </a:rPr>
              <a:t>关系模式中可能存在的冗余和异常问题</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0267165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83852"/>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关系模式有“好”与“不好”之分，“不好”的关系模式可能存在的问题</a:t>
            </a:r>
            <a:r>
              <a:rPr lang="zh-CN" altLang="en-US" sz="2400" b="0" dirty="0" smtClean="0">
                <a:solidFill>
                  <a:schemeClr val="tx1"/>
                </a:solidFill>
                <a:latin typeface="黑体" panose="02010609060101010101" pitchFamily="49" charset="-122"/>
                <a:ea typeface="黑体" panose="02010609060101010101" pitchFamily="49" charset="-122"/>
              </a:rPr>
              <a:t>有</a:t>
            </a:r>
            <a:r>
              <a:rPr lang="zh-CN" altLang="en-US" sz="2400" b="0" dirty="0" smtClean="0">
                <a:solidFill>
                  <a:schemeClr val="tx1"/>
                </a:solidFill>
                <a:latin typeface="黑体" panose="02010609060101010101" pitchFamily="49" charset="-122"/>
                <a:ea typeface="黑体" panose="02010609060101010101" pitchFamily="49" charset="-122"/>
                <a:sym typeface="Wingdings" pitchFamily="2" charset="2"/>
              </a:rPr>
              <a:t>：（           </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更新异常、插入异常和删除异常。</a:t>
            </a:r>
            <a:r>
              <a:rPr lang="zh-CN" altLang="en-US" sz="2400" b="0" dirty="0" smtClean="0">
                <a:solidFill>
                  <a:srgbClr val="FF0000"/>
                </a:solidFill>
                <a:latin typeface="黑体" panose="02010609060101010101" pitchFamily="49" charset="-122"/>
                <a:ea typeface="黑体" panose="02010609060101010101" pitchFamily="49" charset="-122"/>
              </a:rPr>
              <a:t>填空题</a:t>
            </a:r>
            <a:endParaRPr lang="en-US" altLang="zh-CN" sz="2400" b="0" dirty="0" smtClean="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3066971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2861" y="2691766"/>
            <a:ext cx="8466281" cy="934085"/>
            <a:chOff x="3988" y="4665"/>
            <a:chExt cx="11228" cy="1471"/>
          </a:xfrm>
        </p:grpSpPr>
        <p:sp>
          <p:nvSpPr>
            <p:cNvPr id="3" name="矩形 2"/>
            <p:cNvSpPr/>
            <p:nvPr/>
          </p:nvSpPr>
          <p:spPr>
            <a:xfrm>
              <a:off x="4756" y="4665"/>
              <a:ext cx="9687" cy="147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2</a:t>
              </a:r>
              <a:r>
                <a:rPr lang="zh-CN" altLang="en-US" sz="2800" b="1" dirty="0" smtClean="0">
                  <a:latin typeface="黑体" panose="02010609060101010101" pitchFamily="49" charset="-122"/>
                  <a:ea typeface="黑体" panose="02010609060101010101" pitchFamily="49" charset="-122"/>
                </a:rPr>
                <a:t>章：关系数据库</a:t>
              </a:r>
              <a:endParaRPr lang="zh-CN" altLang="en-US" sz="2800" b="1" dirty="0">
                <a:latin typeface="黑体" panose="02010609060101010101" pitchFamily="49" charset="-122"/>
                <a:ea typeface="黑体" panose="02010609060101010101" pitchFamily="49" charset="-122"/>
              </a:endParaRPr>
            </a:p>
          </p:txBody>
        </p:sp>
        <p:sp>
          <p:nvSpPr>
            <p:cNvPr id="4" name="矩形 3"/>
            <p:cNvSpPr/>
            <p:nvPr/>
          </p:nvSpPr>
          <p:spPr>
            <a:xfrm>
              <a:off x="4272" y="4665"/>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矩形 4"/>
            <p:cNvSpPr/>
            <p:nvPr/>
          </p:nvSpPr>
          <p:spPr>
            <a:xfrm>
              <a:off x="14443" y="4666"/>
              <a:ext cx="484"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矩形 5"/>
            <p:cNvSpPr/>
            <p:nvPr/>
          </p:nvSpPr>
          <p:spPr>
            <a:xfrm>
              <a:off x="3988"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矩形 6"/>
            <p:cNvSpPr/>
            <p:nvPr/>
          </p:nvSpPr>
          <p:spPr>
            <a:xfrm>
              <a:off x="15060" y="4665"/>
              <a:ext cx="156" cy="147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83852"/>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关系模式有“好”与“不好”之分，“不好”的关系模式可能存在的问题</a:t>
            </a:r>
            <a:r>
              <a:rPr lang="zh-CN" altLang="en-US" sz="2400" b="0" dirty="0" smtClean="0">
                <a:solidFill>
                  <a:schemeClr val="tx1"/>
                </a:solidFill>
                <a:latin typeface="黑体" panose="02010609060101010101" pitchFamily="49" charset="-122"/>
                <a:ea typeface="黑体" panose="02010609060101010101" pitchFamily="49" charset="-122"/>
              </a:rPr>
              <a:t>有</a:t>
            </a:r>
            <a:r>
              <a:rPr lang="zh-CN" altLang="en-US" sz="2400" b="0" dirty="0" smtClean="0">
                <a:solidFill>
                  <a:schemeClr val="tx1"/>
                </a:solidFill>
                <a:latin typeface="黑体" panose="02010609060101010101" pitchFamily="49" charset="-122"/>
                <a:ea typeface="黑体" panose="02010609060101010101" pitchFamily="49" charset="-122"/>
                <a:sym typeface="Wingdings" pitchFamily="2" charset="2"/>
              </a:rPr>
              <a:t>：（  </a:t>
            </a:r>
            <a:r>
              <a:rPr lang="zh-CN" altLang="en-US" sz="2400" b="0" dirty="0" smtClean="0">
                <a:solidFill>
                  <a:srgbClr val="FF0000"/>
                </a:solidFill>
                <a:latin typeface="黑体" panose="02010609060101010101" pitchFamily="49" charset="-122"/>
                <a:ea typeface="黑体" panose="02010609060101010101" pitchFamily="49" charset="-122"/>
                <a:sym typeface="Wingdings" pitchFamily="2" charset="2"/>
              </a:rPr>
              <a:t>数据冗余</a:t>
            </a:r>
            <a:r>
              <a:rPr lang="zh-CN" altLang="en-US" sz="2400" b="0" dirty="0" smtClean="0">
                <a:solidFill>
                  <a:schemeClr val="tx1"/>
                </a:solidFill>
                <a:latin typeface="黑体" panose="02010609060101010101" pitchFamily="49" charset="-122"/>
                <a:ea typeface="黑体" panose="02010609060101010101" pitchFamily="49" charset="-122"/>
                <a:sym typeface="Wingdings" pitchFamily="2" charset="2"/>
              </a:rPr>
              <a:t> </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更新异常、插入异常和删除异常。</a:t>
            </a:r>
            <a:r>
              <a:rPr lang="zh-CN" altLang="en-US" sz="2400" b="0" dirty="0" smtClean="0">
                <a:solidFill>
                  <a:srgbClr val="FF0000"/>
                </a:solidFill>
                <a:latin typeface="黑体" panose="02010609060101010101" pitchFamily="49" charset="-122"/>
                <a:ea typeface="黑体" panose="02010609060101010101" pitchFamily="49" charset="-122"/>
              </a:rPr>
              <a:t>填空题</a:t>
            </a:r>
            <a:endParaRPr lang="en-US" altLang="zh-CN" sz="2400" b="0" dirty="0" smtClean="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6994038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函数依赖与关键字</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8" name="组合 7"/>
          <p:cNvGrpSpPr/>
          <p:nvPr/>
        </p:nvGrpSpPr>
        <p:grpSpPr>
          <a:xfrm>
            <a:off x="0" y="0"/>
            <a:ext cx="563526" cy="6858000"/>
            <a:chOff x="0" y="0"/>
            <a:chExt cx="563526" cy="6858000"/>
          </a:xfrm>
        </p:grpSpPr>
        <p:sp>
          <p:nvSpPr>
            <p:cNvPr id="9" name="矩形 8"/>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0" name="矩形 9"/>
            <p:cNvSpPr/>
            <p:nvPr/>
          </p:nvSpPr>
          <p:spPr>
            <a:xfrm>
              <a:off x="0" y="2171758"/>
              <a:ext cx="563526" cy="216632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函数依赖与关键字</a:t>
              </a:r>
            </a:p>
          </p:txBody>
        </p:sp>
        <p:sp>
          <p:nvSpPr>
            <p:cNvPr id="11" name="矩形 10"/>
            <p:cNvSpPr/>
            <p:nvPr/>
          </p:nvSpPr>
          <p:spPr>
            <a:xfrm>
              <a:off x="0" y="4359345"/>
              <a:ext cx="563526" cy="2498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范式与关系规范化过程</a:t>
              </a:r>
            </a:p>
          </p:txBody>
        </p:sp>
      </p:grpSp>
      <p:sp>
        <p:nvSpPr>
          <p:cNvPr id="12" name="TextBox 11"/>
          <p:cNvSpPr txBox="1"/>
          <p:nvPr/>
        </p:nvSpPr>
        <p:spPr>
          <a:xfrm>
            <a:off x="3435692" y="3277996"/>
            <a:ext cx="5262979" cy="646331"/>
          </a:xfrm>
          <a:prstGeom prst="rect">
            <a:avLst/>
          </a:prstGeom>
          <a:noFill/>
        </p:spPr>
        <p:txBody>
          <a:bodyPr wrap="none" rtlCol="0">
            <a:spAutoFit/>
          </a:bodyPr>
          <a:lstStyle/>
          <a:p>
            <a:r>
              <a:rPr lang="zh-CN" altLang="en-US" sz="3600" dirty="0" smtClean="0"/>
              <a:t>关系中属性间的对应关系</a:t>
            </a:r>
            <a:endParaRPr lang="zh-CN" altLang="en-US" sz="3600" dirty="0"/>
          </a:p>
        </p:txBody>
      </p:sp>
      <p:sp>
        <p:nvSpPr>
          <p:cNvPr id="15" name="TextBox 14"/>
          <p:cNvSpPr txBox="1"/>
          <p:nvPr/>
        </p:nvSpPr>
        <p:spPr>
          <a:xfrm>
            <a:off x="1700466" y="2347236"/>
            <a:ext cx="2031325" cy="646331"/>
          </a:xfrm>
          <a:prstGeom prst="rect">
            <a:avLst/>
          </a:prstGeom>
          <a:noFill/>
        </p:spPr>
        <p:txBody>
          <a:bodyPr wrap="none" rtlCol="0">
            <a:spAutoFit/>
          </a:bodyPr>
          <a:lstStyle/>
          <a:p>
            <a:r>
              <a:rPr lang="zh-CN" altLang="en-US" sz="3600" dirty="0" smtClean="0">
                <a:solidFill>
                  <a:srgbClr val="FF0000"/>
                </a:solidFill>
              </a:rPr>
              <a:t>函数依赖</a:t>
            </a:r>
            <a:endParaRPr lang="zh-CN" altLang="en-US" sz="3600" dirty="0">
              <a:solidFill>
                <a:srgbClr val="FF0000"/>
              </a:solidFill>
            </a:endParaRPr>
          </a:p>
        </p:txBody>
      </p:sp>
      <p:graphicFrame>
        <p:nvGraphicFramePr>
          <p:cNvPr id="13" name="表格 12"/>
          <p:cNvGraphicFramePr>
            <a:graphicFrameLocks noGrp="1"/>
          </p:cNvGraphicFramePr>
          <p:nvPr>
            <p:extLst>
              <p:ext uri="{D42A27DB-BD31-4B8C-83A1-F6EECF244321}">
                <p14:modId xmlns:p14="http://schemas.microsoft.com/office/powerpoint/2010/main" val="3328571393"/>
              </p:ext>
            </p:extLst>
          </p:nvPr>
        </p:nvGraphicFramePr>
        <p:xfrm>
          <a:off x="3435692" y="4512972"/>
          <a:ext cx="5676899" cy="1200150"/>
        </p:xfrm>
        <a:graphic>
          <a:graphicData uri="http://schemas.openxmlformats.org/drawingml/2006/table">
            <a:tbl>
              <a:tblPr>
                <a:tableStyleId>{5C22544A-7EE6-4342-B048-85BDC9FD1C3A}</a:tableStyleId>
              </a:tblPr>
              <a:tblGrid>
                <a:gridCol w="2119714"/>
                <a:gridCol w="1437471"/>
                <a:gridCol w="2119714"/>
              </a:tblGrid>
              <a:tr h="400050">
                <a:tc>
                  <a:txBody>
                    <a:bodyPr/>
                    <a:lstStyle/>
                    <a:p>
                      <a:pPr algn="ctr" fontAlgn="ctr"/>
                      <a:r>
                        <a:rPr lang="zh-CN" altLang="en-US" sz="2400" u="none" strike="noStrike" dirty="0">
                          <a:effectLst/>
                        </a:rPr>
                        <a:t>供应商</a:t>
                      </a:r>
                      <a:endParaRPr lang="zh-CN" altLang="en-US" sz="2400" b="0" i="0" u="none" strike="noStrike" dirty="0">
                        <a:solidFill>
                          <a:srgbClr val="000000"/>
                        </a:solidFill>
                        <a:effectLst/>
                        <a:latin typeface="宋体"/>
                      </a:endParaRPr>
                    </a:p>
                  </a:txBody>
                  <a:tcPr marL="9525" marR="9525" marT="9525" marB="0" anchor="ctr"/>
                </a:tc>
                <a:tc>
                  <a:txBody>
                    <a:bodyPr/>
                    <a:lstStyle/>
                    <a:p>
                      <a:pPr algn="ctr" fontAlgn="ctr"/>
                      <a:r>
                        <a:rPr lang="zh-CN" altLang="en-US" sz="2400" u="none" strike="noStrike">
                          <a:effectLst/>
                        </a:rPr>
                        <a:t>货物名称</a:t>
                      </a:r>
                      <a:endParaRPr lang="zh-CN" altLang="en-US" sz="2400" b="0" i="0" u="none" strike="noStrike">
                        <a:solidFill>
                          <a:srgbClr val="000000"/>
                        </a:solidFill>
                        <a:effectLst/>
                        <a:latin typeface="宋体"/>
                      </a:endParaRPr>
                    </a:p>
                  </a:txBody>
                  <a:tcPr marL="9525" marR="9525" marT="9525" marB="0" anchor="ctr"/>
                </a:tc>
                <a:tc>
                  <a:txBody>
                    <a:bodyPr/>
                    <a:lstStyle/>
                    <a:p>
                      <a:pPr algn="ctr" fontAlgn="ctr"/>
                      <a:r>
                        <a:rPr lang="zh-CN" altLang="en-US" sz="2400" b="0" i="0" u="none" strike="noStrike" dirty="0" smtClean="0">
                          <a:solidFill>
                            <a:schemeClr val="dk1"/>
                          </a:solidFill>
                          <a:effectLst/>
                          <a:latin typeface="+mn-lt"/>
                        </a:rPr>
                        <a:t>地址</a:t>
                      </a:r>
                      <a:endParaRPr lang="zh-CN" altLang="en-US" sz="2400" b="0" i="0" u="none" strike="noStrike" dirty="0">
                        <a:solidFill>
                          <a:srgbClr val="000000"/>
                        </a:solidFill>
                        <a:effectLst/>
                        <a:latin typeface="宋体"/>
                      </a:endParaRPr>
                    </a:p>
                  </a:txBody>
                  <a:tcPr marL="9525" marR="9525" marT="9525" marB="0" anchor="ctr"/>
                </a:tc>
              </a:tr>
              <a:tr h="400050">
                <a:tc>
                  <a:txBody>
                    <a:bodyPr/>
                    <a:lstStyle/>
                    <a:p>
                      <a:pPr algn="ctr" fontAlgn="ctr"/>
                      <a:r>
                        <a:rPr lang="zh-CN" altLang="en-US" sz="2400" u="none" strike="noStrike" dirty="0">
                          <a:effectLst/>
                        </a:rPr>
                        <a:t>小供应商</a:t>
                      </a:r>
                      <a:endParaRPr lang="zh-CN" altLang="en-US" sz="2400" b="0" i="0" u="none" strike="noStrike" dirty="0">
                        <a:solidFill>
                          <a:srgbClr val="000000"/>
                        </a:solidFill>
                        <a:effectLst/>
                        <a:latin typeface="宋体"/>
                      </a:endParaRPr>
                    </a:p>
                  </a:txBody>
                  <a:tcPr marL="9525" marR="9525" marT="9525" marB="0" anchor="ctr"/>
                </a:tc>
                <a:tc>
                  <a:txBody>
                    <a:bodyPr/>
                    <a:lstStyle/>
                    <a:p>
                      <a:pPr algn="ctr" fontAlgn="ctr"/>
                      <a:r>
                        <a:rPr lang="zh-CN" altLang="en-US" sz="2400" u="none" strike="noStrike">
                          <a:effectLst/>
                        </a:rPr>
                        <a:t>樱桃</a:t>
                      </a:r>
                      <a:endParaRPr lang="zh-CN" altLang="en-US" sz="2400" b="0" i="0" u="none" strike="noStrike">
                        <a:solidFill>
                          <a:srgbClr val="000000"/>
                        </a:solidFill>
                        <a:effectLst/>
                        <a:latin typeface="宋体"/>
                      </a:endParaRPr>
                    </a:p>
                  </a:txBody>
                  <a:tcPr marL="9525" marR="9525" marT="9525" marB="0" anchor="ctr"/>
                </a:tc>
                <a:tc>
                  <a:txBody>
                    <a:bodyPr/>
                    <a:lstStyle/>
                    <a:p>
                      <a:pPr algn="ctr" fontAlgn="ctr"/>
                      <a:r>
                        <a:rPr lang="zh-CN" altLang="en-US" sz="2400" b="0" i="0" u="none" strike="noStrike" dirty="0" smtClean="0">
                          <a:solidFill>
                            <a:schemeClr val="dk1"/>
                          </a:solidFill>
                          <a:effectLst/>
                          <a:latin typeface="+mn-lt"/>
                        </a:rPr>
                        <a:t>北京</a:t>
                      </a:r>
                      <a:endParaRPr lang="en-US" altLang="zh-CN" sz="2400" b="0" i="0" u="none" strike="noStrike" dirty="0">
                        <a:solidFill>
                          <a:srgbClr val="000000"/>
                        </a:solidFill>
                        <a:effectLst/>
                        <a:latin typeface="宋体"/>
                      </a:endParaRPr>
                    </a:p>
                  </a:txBody>
                  <a:tcPr marL="9525" marR="9525" marT="9525" marB="0" anchor="ctr"/>
                </a:tc>
              </a:tr>
              <a:tr h="400050">
                <a:tc>
                  <a:txBody>
                    <a:bodyPr/>
                    <a:lstStyle/>
                    <a:p>
                      <a:pPr algn="ctr" fontAlgn="ctr"/>
                      <a:r>
                        <a:rPr lang="zh-CN" altLang="en-US" sz="2400" u="none" strike="noStrike" dirty="0" smtClean="0">
                          <a:effectLst/>
                        </a:rPr>
                        <a:t>大供应</a:t>
                      </a:r>
                      <a:r>
                        <a:rPr lang="zh-CN" altLang="en-US" sz="2400" u="none" strike="noStrike" dirty="0">
                          <a:effectLst/>
                        </a:rPr>
                        <a:t>商</a:t>
                      </a:r>
                      <a:endParaRPr lang="zh-CN" altLang="en-US" sz="2400" b="0" i="0" u="none" strike="noStrike" dirty="0">
                        <a:solidFill>
                          <a:srgbClr val="000000"/>
                        </a:solidFill>
                        <a:effectLst/>
                        <a:latin typeface="宋体"/>
                      </a:endParaRPr>
                    </a:p>
                  </a:txBody>
                  <a:tcPr marL="9525" marR="9525" marT="9525" marB="0" anchor="ctr"/>
                </a:tc>
                <a:tc>
                  <a:txBody>
                    <a:bodyPr/>
                    <a:lstStyle/>
                    <a:p>
                      <a:pPr algn="ctr" fontAlgn="ctr"/>
                      <a:r>
                        <a:rPr lang="zh-CN" altLang="en-US" sz="2400" u="none" strike="noStrike">
                          <a:effectLst/>
                        </a:rPr>
                        <a:t>草莓</a:t>
                      </a:r>
                      <a:endParaRPr lang="zh-CN" altLang="en-US" sz="2400" b="0" i="0" u="none" strike="noStrike">
                        <a:solidFill>
                          <a:srgbClr val="000000"/>
                        </a:solidFill>
                        <a:effectLst/>
                        <a:latin typeface="宋体"/>
                      </a:endParaRPr>
                    </a:p>
                  </a:txBody>
                  <a:tcPr marL="9525" marR="9525" marT="9525" marB="0" anchor="ctr"/>
                </a:tc>
                <a:tc>
                  <a:txBody>
                    <a:bodyPr/>
                    <a:lstStyle/>
                    <a:p>
                      <a:pPr algn="ctr" fontAlgn="ctr"/>
                      <a:r>
                        <a:rPr lang="zh-CN" altLang="en-US" sz="2400" b="0" i="0" u="none" strike="noStrike" dirty="0" smtClean="0">
                          <a:solidFill>
                            <a:srgbClr val="000000"/>
                          </a:solidFill>
                          <a:effectLst/>
                          <a:latin typeface="宋体"/>
                        </a:rPr>
                        <a:t>广州</a:t>
                      </a:r>
                      <a:endParaRPr lang="en-US" altLang="zh-CN" sz="2400" b="0" i="0" u="none" strike="noStrike" dirty="0">
                        <a:solidFill>
                          <a:srgbClr val="000000"/>
                        </a:solidFill>
                        <a:effectLst/>
                        <a:latin typeface="宋体"/>
                      </a:endParaRPr>
                    </a:p>
                  </a:txBody>
                  <a:tcPr marL="9525" marR="9525" marT="9525" marB="0" anchor="ctr"/>
                </a:tc>
              </a:tr>
            </a:tbl>
          </a:graphicData>
        </a:graphic>
      </p:graphicFrame>
      <p:sp>
        <p:nvSpPr>
          <p:cNvPr id="14" name="TextBox 13"/>
          <p:cNvSpPr txBox="1"/>
          <p:nvPr/>
        </p:nvSpPr>
        <p:spPr>
          <a:xfrm>
            <a:off x="876115" y="174153"/>
            <a:ext cx="280717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2.3.2.0 </a:t>
            </a:r>
            <a:r>
              <a:rPr lang="zh-CN" altLang="en-US" dirty="0" smtClean="0">
                <a:latin typeface="微软雅黑" pitchFamily="34" charset="-122"/>
                <a:ea typeface="微软雅黑" pitchFamily="34" charset="-122"/>
              </a:rPr>
              <a:t>函数依赖与关键字</a:t>
            </a:r>
            <a:endParaRPr lang="zh-CN" altLang="en-US" dirty="0">
              <a:latin typeface="微软雅黑" pitchFamily="34" charset="-122"/>
              <a:ea typeface="微软雅黑" pitchFamily="34" charset="-122"/>
            </a:endParaRPr>
          </a:p>
        </p:txBody>
      </p:sp>
      <p:sp>
        <p:nvSpPr>
          <p:cNvPr id="16" name="矩形 15"/>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7" name="肘形连接符 16"/>
          <p:cNvCxnSpPr>
            <a:stCxn id="20" idx="1"/>
            <a:endCxn id="16"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6"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6"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68064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函数依赖与关键字</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515800"/>
          </a:xfrm>
          <a:prstGeom prst="rect">
            <a:avLst/>
          </a:prstGeom>
          <a:noFill/>
        </p:spPr>
        <p:txBody>
          <a:bodyPr wrap="square" rtlCol="0">
            <a:spAutoFit/>
          </a:bodyPr>
          <a:lstStyle/>
          <a:p>
            <a:pPr>
              <a:lnSpc>
                <a:spcPts val="3700"/>
              </a:lnSpc>
            </a:pPr>
            <a:r>
              <a:rPr lang="zh-CN" altLang="zh-CN" sz="2400" dirty="0" smtClean="0">
                <a:latin typeface="手札体-简粗体" panose="03000700000000000000" pitchFamily="66" charset="-122"/>
                <a:ea typeface="手札体-简粗体" panose="03000700000000000000" pitchFamily="66" charset="-122"/>
              </a:rPr>
              <a:t>设</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为任一给定关系，如果对于</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中属性</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的每一个值，</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中的属性</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只有唯一值与之对应，则称</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函数决定</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或称</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函数依赖于</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，记作</a:t>
            </a:r>
            <a:r>
              <a:rPr lang="en-US" altLang="zh-CN" sz="2400" dirty="0">
                <a:solidFill>
                  <a:srgbClr val="FF0000"/>
                </a:solidFill>
                <a:latin typeface="手札体-简粗体" panose="03000700000000000000" pitchFamily="66" charset="-122"/>
                <a:ea typeface="手札体-简粗体" panose="03000700000000000000" pitchFamily="66" charset="-122"/>
              </a:rPr>
              <a:t>X</a:t>
            </a:r>
            <a:r>
              <a:rPr lang="zh-CN" altLang="zh-CN" sz="2400" dirty="0">
                <a:solidFill>
                  <a:srgbClr val="FF0000"/>
                </a:solidFill>
                <a:latin typeface="手札体-简粗体" panose="03000700000000000000" pitchFamily="66" charset="-122"/>
                <a:ea typeface="手札体-简粗体" panose="03000700000000000000" pitchFamily="66" charset="-122"/>
              </a:rPr>
              <a:t>→</a:t>
            </a:r>
            <a:r>
              <a:rPr lang="en-US" altLang="zh-CN" sz="2400" dirty="0">
                <a:solidFill>
                  <a:srgbClr val="FF0000"/>
                </a:solidFill>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。其中</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称为</a:t>
            </a:r>
            <a:r>
              <a:rPr lang="zh-CN" altLang="zh-CN" sz="2400" dirty="0">
                <a:solidFill>
                  <a:srgbClr val="FF0000"/>
                </a:solidFill>
                <a:latin typeface="手札体-简粗体" panose="03000700000000000000" pitchFamily="66" charset="-122"/>
                <a:ea typeface="手札体-简粗体" panose="03000700000000000000" pitchFamily="66" charset="-122"/>
              </a:rPr>
              <a:t>决定因素</a:t>
            </a:r>
            <a:r>
              <a:rPr lang="zh-CN" altLang="zh-CN"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854365743"/>
              </p:ext>
            </p:extLst>
          </p:nvPr>
        </p:nvGraphicFramePr>
        <p:xfrm>
          <a:off x="1597038" y="4058052"/>
          <a:ext cx="6013182" cy="1821752"/>
        </p:xfrm>
        <a:graphic>
          <a:graphicData uri="http://schemas.openxmlformats.org/drawingml/2006/table">
            <a:tbl>
              <a:tblPr firstRow="1" bandRow="1">
                <a:tableStyleId>{5940675A-B579-460E-94D1-54222C63F5DA}</a:tableStyleId>
              </a:tblPr>
              <a:tblGrid>
                <a:gridCol w="2004394"/>
                <a:gridCol w="2004394"/>
                <a:gridCol w="2004394"/>
              </a:tblGrid>
              <a:tr h="455438">
                <a:tc>
                  <a:txBody>
                    <a:bodyPr/>
                    <a:lstStyle/>
                    <a:p>
                      <a:pPr algn="ctr"/>
                      <a:r>
                        <a:rPr lang="zh-CN" altLang="en-US" sz="1600" dirty="0" smtClean="0">
                          <a:latin typeface="手札体-简粗体" panose="03000700000000000000" pitchFamily="66" charset="-122"/>
                          <a:ea typeface="手札体-简粗体" panose="03000700000000000000" pitchFamily="66" charset="-122"/>
                        </a:rPr>
                        <a:t>学号（</a:t>
                      </a:r>
                      <a:r>
                        <a:rPr lang="en-US" altLang="zh-CN" sz="1600" dirty="0" smtClean="0">
                          <a:latin typeface="手札体-简粗体" panose="03000700000000000000" pitchFamily="66" charset="-122"/>
                          <a:ea typeface="手札体-简粗体" panose="03000700000000000000" pitchFamily="66" charset="-122"/>
                        </a:rPr>
                        <a:t>SNO</a:t>
                      </a:r>
                      <a:r>
                        <a:rPr lang="zh-CN" altLang="en-US" sz="1600" dirty="0" smtClean="0">
                          <a:latin typeface="手札体-简粗体" panose="03000700000000000000" pitchFamily="66" charset="-122"/>
                          <a:ea typeface="手札体-简粗体" panose="03000700000000000000" pitchFamily="66" charset="-122"/>
                        </a:rPr>
                        <a:t>）</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姓名（</a:t>
                      </a:r>
                      <a:r>
                        <a:rPr lang="en-US" altLang="zh-CN" sz="1600" dirty="0" smtClean="0">
                          <a:latin typeface="手札体-简粗体" panose="03000700000000000000" pitchFamily="66" charset="-122"/>
                          <a:ea typeface="手札体-简粗体" panose="03000700000000000000" pitchFamily="66" charset="-122"/>
                        </a:rPr>
                        <a:t>SNAME</a:t>
                      </a:r>
                      <a:r>
                        <a:rPr lang="zh-CN" altLang="en-US" sz="1600" dirty="0" smtClean="0">
                          <a:latin typeface="手札体-简粗体" panose="03000700000000000000" pitchFamily="66" charset="-122"/>
                          <a:ea typeface="手札体-简粗体" panose="03000700000000000000" pitchFamily="66" charset="-122"/>
                        </a:rPr>
                        <a:t>）</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性别（</a:t>
                      </a:r>
                      <a:r>
                        <a:rPr lang="en-US" altLang="zh-CN" sz="1600" dirty="0" smtClean="0">
                          <a:latin typeface="手札体-简粗体" panose="03000700000000000000" pitchFamily="66" charset="-122"/>
                          <a:ea typeface="手札体-简粗体" panose="03000700000000000000" pitchFamily="66" charset="-122"/>
                        </a:rPr>
                        <a:t>SSEX</a:t>
                      </a:r>
                      <a:r>
                        <a:rPr lang="zh-CN" altLang="en-US" sz="1600" dirty="0" smtClean="0">
                          <a:latin typeface="手札体-简粗体" panose="03000700000000000000" pitchFamily="66" charset="-122"/>
                          <a:ea typeface="手札体-简粗体" panose="03000700000000000000" pitchFamily="66" charset="-122"/>
                        </a:rPr>
                        <a:t>）</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algn="ctr"/>
                      <a:r>
                        <a:rPr lang="en-US" altLang="zh-CN" sz="1600" dirty="0" smtClean="0">
                          <a:latin typeface="手札体-简粗体" panose="03000700000000000000" pitchFamily="66" charset="-122"/>
                          <a:ea typeface="手札体-简粗体" panose="03000700000000000000" pitchFamily="66" charset="-122"/>
                        </a:rPr>
                        <a:t>901001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钟义</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男</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901002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海燕</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女</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901003</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赵月</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男</a:t>
                      </a:r>
                      <a:endParaRPr lang="zh-CN" altLang="en-US" sz="1600" dirty="0">
                        <a:latin typeface="手札体-简粗体" panose="03000700000000000000" pitchFamily="66" charset="-122"/>
                        <a:ea typeface="手札体-简粗体" panose="03000700000000000000" pitchFamily="66" charset="-122"/>
                      </a:endParaRPr>
                    </a:p>
                  </a:txBody>
                  <a:tcPr anchor="ctr"/>
                </a:tc>
              </a:tr>
            </a:tbl>
          </a:graphicData>
        </a:graphic>
      </p:graphicFrame>
      <p:sp>
        <p:nvSpPr>
          <p:cNvPr id="7" name="TextBox 6"/>
          <p:cNvSpPr txBox="1"/>
          <p:nvPr/>
        </p:nvSpPr>
        <p:spPr>
          <a:xfrm>
            <a:off x="8060364" y="4377933"/>
            <a:ext cx="3624817" cy="1515800"/>
          </a:xfrm>
          <a:prstGeom prst="rect">
            <a:avLst/>
          </a:prstGeom>
          <a:noFill/>
        </p:spPr>
        <p:txBody>
          <a:bodyPr wrap="square" rtlCol="0">
            <a:spAutoFit/>
          </a:bodyPr>
          <a:lstStyle/>
          <a:p>
            <a:pPr>
              <a:lnSpc>
                <a:spcPts val="3700"/>
              </a:lnSpc>
            </a:pPr>
            <a:r>
              <a:rPr lang="en-US" altLang="zh-CN" sz="2400" dirty="0" smtClean="0">
                <a:latin typeface="手札体-简粗体" panose="03000700000000000000" pitchFamily="66" charset="-122"/>
                <a:ea typeface="手札体-简粗体" panose="03000700000000000000" pitchFamily="66" charset="-122"/>
              </a:rPr>
              <a:t>SNO</a:t>
            </a:r>
            <a:r>
              <a:rPr lang="zh-CN" altLang="zh-CN" sz="2400" dirty="0">
                <a:latin typeface="手札体-简粗体" panose="03000700000000000000" pitchFamily="66" charset="-122"/>
                <a:ea typeface="手札体-简粗体" panose="03000700000000000000" pitchFamily="66" charset="-122"/>
              </a:rPr>
              <a:t> </a:t>
            </a:r>
            <a:r>
              <a:rPr lang="zh-CN" altLang="zh-CN" sz="2400" dirty="0" smtClean="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SNAME</a:t>
            </a:r>
          </a:p>
          <a:p>
            <a:pPr>
              <a:lnSpc>
                <a:spcPts val="3700"/>
              </a:lnSpc>
            </a:pPr>
            <a:r>
              <a:rPr lang="en-US" altLang="zh-CN" sz="2400" dirty="0">
                <a:latin typeface="手札体-简粗体" panose="03000700000000000000" pitchFamily="66" charset="-122"/>
                <a:ea typeface="手札体-简粗体" panose="03000700000000000000" pitchFamily="66" charset="-122"/>
              </a:rPr>
              <a:t>SNO</a:t>
            </a:r>
            <a:r>
              <a:rPr lang="zh-CN" altLang="zh-CN" sz="2400" dirty="0">
                <a:latin typeface="手札体-简粗体" panose="03000700000000000000" pitchFamily="66" charset="-122"/>
                <a:ea typeface="手札体-简粗体" panose="03000700000000000000" pitchFamily="66" charset="-122"/>
              </a:rPr>
              <a:t> </a:t>
            </a:r>
            <a:r>
              <a:rPr lang="zh-CN" altLang="zh-CN" sz="2400" dirty="0" smtClean="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SSEX</a:t>
            </a:r>
          </a:p>
          <a:p>
            <a:pPr>
              <a:lnSpc>
                <a:spcPts val="3700"/>
              </a:lnSpc>
            </a:pPr>
            <a:endParaRPr lang="en-US" altLang="zh-CN" sz="2400" dirty="0">
              <a:latin typeface="手札体-简粗体" panose="03000700000000000000" pitchFamily="66" charset="-122"/>
              <a:ea typeface="手札体-简粗体" panose="03000700000000000000" pitchFamily="66" charset="-122"/>
            </a:endParaRPr>
          </a:p>
        </p:txBody>
      </p:sp>
      <p:grpSp>
        <p:nvGrpSpPr>
          <p:cNvPr id="8" name="组合 7"/>
          <p:cNvGrpSpPr/>
          <p:nvPr/>
        </p:nvGrpSpPr>
        <p:grpSpPr>
          <a:xfrm>
            <a:off x="0" y="0"/>
            <a:ext cx="563526" cy="6858000"/>
            <a:chOff x="0" y="0"/>
            <a:chExt cx="563526" cy="6858000"/>
          </a:xfrm>
        </p:grpSpPr>
        <p:sp>
          <p:nvSpPr>
            <p:cNvPr id="9" name="矩形 8"/>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0" name="矩形 9"/>
            <p:cNvSpPr/>
            <p:nvPr/>
          </p:nvSpPr>
          <p:spPr>
            <a:xfrm>
              <a:off x="0" y="2171758"/>
              <a:ext cx="563526" cy="216632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函数依赖与关键字</a:t>
              </a:r>
            </a:p>
          </p:txBody>
        </p:sp>
        <p:sp>
          <p:nvSpPr>
            <p:cNvPr id="11" name="矩形 10"/>
            <p:cNvSpPr/>
            <p:nvPr/>
          </p:nvSpPr>
          <p:spPr>
            <a:xfrm>
              <a:off x="0" y="4359345"/>
              <a:ext cx="563526" cy="2498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范式与关系规范化过程</a:t>
              </a:r>
            </a:p>
          </p:txBody>
        </p:sp>
      </p:grpSp>
      <p:sp>
        <p:nvSpPr>
          <p:cNvPr id="12" name="TextBox 11"/>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2.3.2.1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2.1</a:t>
            </a:r>
            <a:endParaRPr lang="zh-CN" altLang="en-US" dirty="0">
              <a:latin typeface="微软雅黑" pitchFamily="34" charset="-122"/>
              <a:ea typeface="微软雅黑" pitchFamily="34" charset="-122"/>
            </a:endParaRPr>
          </a:p>
        </p:txBody>
      </p:sp>
      <p:sp>
        <p:nvSpPr>
          <p:cNvPr id="13" name="矩形 12"/>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13"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3"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3"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06069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函数依赖与关键字</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640318889"/>
              </p:ext>
            </p:extLst>
          </p:nvPr>
        </p:nvGraphicFramePr>
        <p:xfrm>
          <a:off x="1768499" y="3313773"/>
          <a:ext cx="6013182" cy="1821752"/>
        </p:xfrm>
        <a:graphic>
          <a:graphicData uri="http://schemas.openxmlformats.org/drawingml/2006/table">
            <a:tbl>
              <a:tblPr firstRow="1" bandRow="1">
                <a:tableStyleId>{5940675A-B579-460E-94D1-54222C63F5DA}</a:tableStyleId>
              </a:tblPr>
              <a:tblGrid>
                <a:gridCol w="2004394"/>
                <a:gridCol w="2004394"/>
                <a:gridCol w="2004394"/>
              </a:tblGrid>
              <a:tr h="455438">
                <a:tc>
                  <a:txBody>
                    <a:bodyPr/>
                    <a:lstStyle/>
                    <a:p>
                      <a:pPr algn="ctr"/>
                      <a:r>
                        <a:rPr lang="zh-CN" altLang="en-US" sz="1600" dirty="0" smtClean="0">
                          <a:latin typeface="手札体-简粗体" panose="03000700000000000000" pitchFamily="66" charset="-122"/>
                          <a:ea typeface="手札体-简粗体" panose="03000700000000000000" pitchFamily="66" charset="-122"/>
                        </a:rPr>
                        <a:t>学号（</a:t>
                      </a:r>
                      <a:r>
                        <a:rPr lang="en-US" altLang="zh-CN" sz="1600" dirty="0" smtClean="0">
                          <a:latin typeface="手札体-简粗体" panose="03000700000000000000" pitchFamily="66" charset="-122"/>
                          <a:ea typeface="手札体-简粗体" panose="03000700000000000000" pitchFamily="66" charset="-122"/>
                        </a:rPr>
                        <a:t>SNO</a:t>
                      </a:r>
                      <a:r>
                        <a:rPr lang="zh-CN" altLang="en-US" sz="1600" dirty="0" smtClean="0">
                          <a:latin typeface="手札体-简粗体" panose="03000700000000000000" pitchFamily="66" charset="-122"/>
                          <a:ea typeface="手札体-简粗体" panose="03000700000000000000" pitchFamily="66" charset="-122"/>
                        </a:rPr>
                        <a:t>）</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姓名（</a:t>
                      </a:r>
                      <a:r>
                        <a:rPr lang="en-US" altLang="zh-CN" sz="1600" dirty="0" smtClean="0">
                          <a:latin typeface="手札体-简粗体" panose="03000700000000000000" pitchFamily="66" charset="-122"/>
                          <a:ea typeface="手札体-简粗体" panose="03000700000000000000" pitchFamily="66" charset="-122"/>
                        </a:rPr>
                        <a:t>SNAME</a:t>
                      </a:r>
                      <a:r>
                        <a:rPr lang="zh-CN" altLang="en-US" sz="1600" dirty="0" smtClean="0">
                          <a:latin typeface="手札体-简粗体" panose="03000700000000000000" pitchFamily="66" charset="-122"/>
                          <a:ea typeface="手札体-简粗体" panose="03000700000000000000" pitchFamily="66" charset="-122"/>
                        </a:rPr>
                        <a:t>）</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性别（</a:t>
                      </a:r>
                      <a:r>
                        <a:rPr lang="en-US" altLang="zh-CN" sz="1600" dirty="0" smtClean="0">
                          <a:latin typeface="手札体-简粗体" panose="03000700000000000000" pitchFamily="66" charset="-122"/>
                          <a:ea typeface="手札体-简粗体" panose="03000700000000000000" pitchFamily="66" charset="-122"/>
                        </a:rPr>
                        <a:t>SSEX</a:t>
                      </a:r>
                      <a:r>
                        <a:rPr lang="zh-CN" altLang="en-US" sz="1600" dirty="0" smtClean="0">
                          <a:latin typeface="手札体-简粗体" panose="03000700000000000000" pitchFamily="66" charset="-122"/>
                          <a:ea typeface="手札体-简粗体" panose="03000700000000000000" pitchFamily="66" charset="-122"/>
                        </a:rPr>
                        <a:t>）</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algn="ctr"/>
                      <a:r>
                        <a:rPr lang="en-US" altLang="zh-CN" sz="1600" dirty="0" smtClean="0">
                          <a:latin typeface="手札体-简粗体" panose="03000700000000000000" pitchFamily="66" charset="-122"/>
                          <a:ea typeface="手札体-简粗体" panose="03000700000000000000" pitchFamily="66" charset="-122"/>
                        </a:rPr>
                        <a:t>901001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钟义</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男</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901002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海燕</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女</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901003</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赵月</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男</a:t>
                      </a:r>
                      <a:endParaRPr lang="zh-CN" altLang="en-US" sz="1600" dirty="0">
                        <a:latin typeface="手札体-简粗体" panose="03000700000000000000" pitchFamily="66" charset="-122"/>
                        <a:ea typeface="手札体-简粗体" panose="03000700000000000000" pitchFamily="66" charset="-122"/>
                      </a:endParaRPr>
                    </a:p>
                  </a:txBody>
                  <a:tcPr anchor="ctr"/>
                </a:tc>
              </a:tr>
            </a:tbl>
          </a:graphicData>
        </a:graphic>
      </p:graphicFrame>
      <p:grpSp>
        <p:nvGrpSpPr>
          <p:cNvPr id="14" name="组合 13"/>
          <p:cNvGrpSpPr/>
          <p:nvPr/>
        </p:nvGrpSpPr>
        <p:grpSpPr>
          <a:xfrm>
            <a:off x="1135025" y="2138093"/>
            <a:ext cx="10002190" cy="566822"/>
            <a:chOff x="1135025" y="2138093"/>
            <a:chExt cx="10002190" cy="566822"/>
          </a:xfrm>
        </p:grpSpPr>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对于关系</a:t>
              </a:r>
              <a:r>
                <a:rPr lang="en-US" altLang="zh-CN" sz="2400" dirty="0" smtClean="0">
                  <a:latin typeface="手札体-简粗体" panose="03000700000000000000" pitchFamily="66" charset="-122"/>
                  <a:ea typeface="手札体-简粗体" panose="03000700000000000000" pitchFamily="66" charset="-122"/>
                </a:rPr>
                <a:t>R</a:t>
              </a:r>
              <a:r>
                <a:rPr lang="zh-CN" altLang="en-US" sz="2400" dirty="0" smtClean="0">
                  <a:latin typeface="手札体-简粗体" panose="03000700000000000000" pitchFamily="66" charset="-122"/>
                  <a:ea typeface="手札体-简粗体" panose="03000700000000000000" pitchFamily="66" charset="-122"/>
                </a:rPr>
                <a:t>中的属性</a:t>
              </a:r>
              <a:r>
                <a:rPr lang="en-US" altLang="zh-CN" sz="2400" dirty="0" smtClean="0">
                  <a:latin typeface="手札体-简粗体" panose="03000700000000000000" pitchFamily="66" charset="-122"/>
                  <a:ea typeface="手札体-简粗体" panose="03000700000000000000" pitchFamily="66" charset="-122"/>
                </a:rPr>
                <a:t>X</a:t>
              </a:r>
              <a:r>
                <a:rPr lang="zh-CN" altLang="en-US" sz="2400" dirty="0" smtClean="0">
                  <a:latin typeface="手札体-简粗体" panose="03000700000000000000" pitchFamily="66" charset="-122"/>
                  <a:ea typeface="手札体-简粗体" panose="03000700000000000000" pitchFamily="66" charset="-122"/>
                </a:rPr>
                <a:t>和</a:t>
              </a:r>
              <a:r>
                <a:rPr lang="en-US" altLang="zh-CN" sz="2400" dirty="0" smtClean="0">
                  <a:latin typeface="手札体-简粗体" panose="03000700000000000000" pitchFamily="66" charset="-122"/>
                  <a:ea typeface="手札体-简粗体" panose="03000700000000000000" pitchFamily="66" charset="-122"/>
                </a:rPr>
                <a:t>Y</a:t>
              </a:r>
              <a:r>
                <a:rPr lang="zh-CN" altLang="zh-CN" sz="2400" dirty="0" smtClean="0">
                  <a:latin typeface="手札体-简粗体" panose="03000700000000000000" pitchFamily="66" charset="-122"/>
                  <a:ea typeface="手札体-简粗体" panose="03000700000000000000" pitchFamily="66" charset="-122"/>
                </a:rPr>
                <a:t>，</a:t>
              </a:r>
              <a:r>
                <a:rPr lang="zh-CN" altLang="en-US" sz="2400" dirty="0" smtClean="0">
                  <a:latin typeface="手札体-简粗体" panose="03000700000000000000" pitchFamily="66" charset="-122"/>
                  <a:ea typeface="手札体-简粗体" panose="03000700000000000000" pitchFamily="66" charset="-122"/>
                </a:rPr>
                <a:t>若</a:t>
              </a:r>
              <a:r>
                <a:rPr lang="en-US" altLang="zh-CN" sz="2400" dirty="0" smtClean="0">
                  <a:latin typeface="手札体-简粗体" panose="03000700000000000000" pitchFamily="66" charset="-122"/>
                  <a:ea typeface="手札体-简粗体" panose="03000700000000000000" pitchFamily="66" charset="-122"/>
                </a:rPr>
                <a:t>X</a:t>
              </a:r>
              <a:r>
                <a:rPr lang="zh-CN" altLang="en-US" sz="2400" dirty="0" smtClean="0">
                  <a:latin typeface="手札体-简粗体" panose="03000700000000000000" pitchFamily="66" charset="-122"/>
                  <a:ea typeface="手札体-简粗体" panose="03000700000000000000" pitchFamily="66" charset="-122"/>
                </a:rPr>
                <a:t>不能函数</a:t>
              </a:r>
              <a:r>
                <a:rPr lang="zh-CN" altLang="zh-CN" sz="2400" dirty="0" smtClean="0">
                  <a:latin typeface="手札体-简粗体" panose="03000700000000000000" pitchFamily="66" charset="-122"/>
                  <a:ea typeface="手札体-简粗体" panose="03000700000000000000" pitchFamily="66" charset="-122"/>
                </a:rPr>
                <a:t>决定</a:t>
              </a:r>
              <a:r>
                <a:rPr lang="en-US" altLang="zh-CN" sz="2400" dirty="0" smtClean="0">
                  <a:latin typeface="手札体-简粗体" panose="03000700000000000000" pitchFamily="66" charset="-122"/>
                  <a:ea typeface="手札体-简粗体" panose="03000700000000000000" pitchFamily="66" charset="-122"/>
                </a:rPr>
                <a:t>Y</a:t>
              </a:r>
              <a:r>
                <a:rPr lang="zh-CN" altLang="en-US" sz="2400" dirty="0" smtClean="0">
                  <a:latin typeface="手札体-简粗体" panose="03000700000000000000" pitchFamily="66" charset="-122"/>
                  <a:ea typeface="手札体-简粗体" panose="03000700000000000000" pitchFamily="66" charset="-122"/>
                </a:rPr>
                <a:t>，</a:t>
              </a:r>
              <a:r>
                <a:rPr lang="zh-CN" altLang="zh-CN" sz="2400" dirty="0" smtClean="0">
                  <a:latin typeface="手札体-简粗体" panose="03000700000000000000" pitchFamily="66" charset="-122"/>
                  <a:ea typeface="手札体-简粗体" panose="03000700000000000000" pitchFamily="66" charset="-122"/>
                </a:rPr>
                <a:t>记</a:t>
              </a:r>
              <a:r>
                <a:rPr lang="zh-CN" altLang="zh-CN" sz="2400" dirty="0">
                  <a:latin typeface="手札体-简粗体" panose="03000700000000000000" pitchFamily="66" charset="-122"/>
                  <a:ea typeface="手札体-简粗体" panose="03000700000000000000" pitchFamily="66" charset="-122"/>
                </a:rPr>
                <a:t>作</a:t>
              </a:r>
              <a:r>
                <a:rPr lang="en-US" altLang="zh-CN" sz="2400" dirty="0">
                  <a:solidFill>
                    <a:srgbClr val="FF0000"/>
                  </a:solidFill>
                  <a:latin typeface="手札体-简粗体" panose="03000700000000000000" pitchFamily="66" charset="-122"/>
                  <a:ea typeface="手札体-简粗体" panose="03000700000000000000" pitchFamily="66" charset="-122"/>
                </a:rPr>
                <a:t>X</a:t>
              </a:r>
              <a:r>
                <a:rPr lang="zh-CN" altLang="zh-CN" sz="2400" dirty="0">
                  <a:solidFill>
                    <a:srgbClr val="FF0000"/>
                  </a:solidFill>
                  <a:latin typeface="手札体-简粗体" panose="03000700000000000000" pitchFamily="66" charset="-122"/>
                  <a:ea typeface="手札体-简粗体" panose="03000700000000000000" pitchFamily="66" charset="-122"/>
                </a:rPr>
                <a:t>→</a:t>
              </a:r>
              <a:r>
                <a:rPr lang="en-US" altLang="zh-CN" sz="2400" dirty="0">
                  <a:solidFill>
                    <a:srgbClr val="FF0000"/>
                  </a:solidFill>
                  <a:latin typeface="手札体-简粗体" panose="03000700000000000000" pitchFamily="66" charset="-122"/>
                  <a:ea typeface="手札体-简粗体" panose="03000700000000000000" pitchFamily="66" charset="-122"/>
                </a:rPr>
                <a:t>Y</a:t>
              </a:r>
              <a:r>
                <a:rPr lang="zh-CN" altLang="zh-CN"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p:txBody>
        </p:sp>
        <p:cxnSp>
          <p:nvCxnSpPr>
            <p:cNvPr id="9" name="直接连接符 8"/>
            <p:cNvCxnSpPr/>
            <p:nvPr/>
          </p:nvCxnSpPr>
          <p:spPr>
            <a:xfrm flipH="1">
              <a:off x="8350561" y="2339102"/>
              <a:ext cx="96578" cy="1648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8231825" y="3633654"/>
            <a:ext cx="3624817" cy="1041311"/>
            <a:chOff x="8231825" y="3633654"/>
            <a:chExt cx="3624817" cy="1041311"/>
          </a:xfrm>
        </p:grpSpPr>
        <p:sp>
          <p:nvSpPr>
            <p:cNvPr id="7" name="TextBox 6"/>
            <p:cNvSpPr txBox="1"/>
            <p:nvPr/>
          </p:nvSpPr>
          <p:spPr>
            <a:xfrm>
              <a:off x="8231825" y="3633654"/>
              <a:ext cx="3624817" cy="1041311"/>
            </a:xfrm>
            <a:prstGeom prst="rect">
              <a:avLst/>
            </a:prstGeom>
            <a:noFill/>
          </p:spPr>
          <p:txBody>
            <a:bodyPr wrap="square" rtlCol="0">
              <a:spAutoFit/>
            </a:bodyPr>
            <a:lstStyle/>
            <a:p>
              <a:pPr>
                <a:lnSpc>
                  <a:spcPts val="3700"/>
                </a:lnSpc>
              </a:pPr>
              <a:r>
                <a:rPr lang="en-US" altLang="zh-CN" sz="2400" dirty="0">
                  <a:latin typeface="手札体-简粗体" panose="03000700000000000000" pitchFamily="66" charset="-122"/>
                  <a:ea typeface="手札体-简粗体" panose="03000700000000000000" pitchFamily="66" charset="-122"/>
                </a:rPr>
                <a:t>SSEX</a:t>
              </a:r>
              <a:r>
                <a:rPr lang="zh-CN" altLang="zh-CN" sz="2400" dirty="0" smtClean="0">
                  <a:latin typeface="手札体-简粗体" panose="03000700000000000000" pitchFamily="66" charset="-122"/>
                  <a:ea typeface="手札体-简粗体" panose="03000700000000000000" pitchFamily="66" charset="-122"/>
                </a:rPr>
                <a:t> →</a:t>
              </a:r>
              <a:r>
                <a:rPr lang="en-US" altLang="zh-CN" sz="2400" dirty="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SNAME</a:t>
              </a:r>
            </a:p>
            <a:p>
              <a:pPr>
                <a:lnSpc>
                  <a:spcPts val="3700"/>
                </a:lnSpc>
              </a:pPr>
              <a:r>
                <a:rPr lang="en-US" altLang="zh-CN" sz="2400" dirty="0" smtClean="0">
                  <a:latin typeface="手札体-简粗体" panose="03000700000000000000" pitchFamily="66" charset="-122"/>
                  <a:ea typeface="手札体-简粗体" panose="03000700000000000000" pitchFamily="66" charset="-122"/>
                </a:rPr>
                <a:t>SSEX </a:t>
              </a:r>
              <a:r>
                <a:rPr lang="zh-CN" altLang="zh-CN"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 SNO</a:t>
              </a:r>
              <a:endParaRPr lang="en-US" altLang="zh-CN" sz="2400" dirty="0">
                <a:latin typeface="手札体-简粗体" panose="03000700000000000000" pitchFamily="66" charset="-122"/>
                <a:ea typeface="手札体-简粗体" panose="03000700000000000000" pitchFamily="66" charset="-122"/>
              </a:endParaRPr>
            </a:p>
          </p:txBody>
        </p:sp>
        <p:cxnSp>
          <p:nvCxnSpPr>
            <p:cNvPr id="12" name="直接连接符 11"/>
            <p:cNvCxnSpPr/>
            <p:nvPr/>
          </p:nvCxnSpPr>
          <p:spPr>
            <a:xfrm flipH="1">
              <a:off x="9141068" y="3841838"/>
              <a:ext cx="96578" cy="164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9143067" y="4320302"/>
              <a:ext cx="96578" cy="164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0" y="0"/>
            <a:ext cx="563526" cy="6858000"/>
            <a:chOff x="0" y="0"/>
            <a:chExt cx="563526" cy="6858000"/>
          </a:xfrm>
        </p:grpSpPr>
        <p:sp>
          <p:nvSpPr>
            <p:cNvPr id="17" name="矩形 16"/>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8" name="矩形 17"/>
            <p:cNvSpPr/>
            <p:nvPr/>
          </p:nvSpPr>
          <p:spPr>
            <a:xfrm>
              <a:off x="0" y="2171758"/>
              <a:ext cx="563526" cy="216632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函数依赖与关键字</a:t>
              </a:r>
            </a:p>
          </p:txBody>
        </p:sp>
        <p:sp>
          <p:nvSpPr>
            <p:cNvPr id="19" name="矩形 18"/>
            <p:cNvSpPr/>
            <p:nvPr/>
          </p:nvSpPr>
          <p:spPr>
            <a:xfrm>
              <a:off x="0" y="4359345"/>
              <a:ext cx="563526" cy="2498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范式与关系规范化过程</a:t>
              </a:r>
            </a:p>
          </p:txBody>
        </p:sp>
      </p:grpSp>
      <p:sp>
        <p:nvSpPr>
          <p:cNvPr id="20" name="TextBox 19"/>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2.3.2.1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2.1</a:t>
            </a:r>
            <a:endParaRPr lang="zh-CN" altLang="en-US" dirty="0">
              <a:latin typeface="微软雅黑" pitchFamily="34" charset="-122"/>
              <a:ea typeface="微软雅黑" pitchFamily="34" charset="-122"/>
            </a:endParaRPr>
          </a:p>
        </p:txBody>
      </p:sp>
      <p:sp>
        <p:nvSpPr>
          <p:cNvPr id="21" name="矩形 20"/>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25" idx="1"/>
            <a:endCxn id="21"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21"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7" idx="1"/>
            <a:endCxn id="21"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6" name="矩形 25"/>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38931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函数依赖与关键字</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8" name="组合 7"/>
          <p:cNvGrpSpPr/>
          <p:nvPr/>
        </p:nvGrpSpPr>
        <p:grpSpPr>
          <a:xfrm>
            <a:off x="0" y="0"/>
            <a:ext cx="563526" cy="6858000"/>
            <a:chOff x="0" y="0"/>
            <a:chExt cx="563526" cy="6858000"/>
          </a:xfrm>
        </p:grpSpPr>
        <p:sp>
          <p:nvSpPr>
            <p:cNvPr id="9" name="矩形 8"/>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0" name="矩形 9"/>
            <p:cNvSpPr/>
            <p:nvPr/>
          </p:nvSpPr>
          <p:spPr>
            <a:xfrm>
              <a:off x="0" y="2171758"/>
              <a:ext cx="563526" cy="216632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函数依赖与关键字</a:t>
              </a:r>
            </a:p>
          </p:txBody>
        </p:sp>
        <p:sp>
          <p:nvSpPr>
            <p:cNvPr id="11" name="矩形 10"/>
            <p:cNvSpPr/>
            <p:nvPr/>
          </p:nvSpPr>
          <p:spPr>
            <a:xfrm>
              <a:off x="0" y="4359345"/>
              <a:ext cx="563526" cy="2498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范式与关系规范化过程</a:t>
              </a:r>
            </a:p>
          </p:txBody>
        </p:sp>
      </p:grpSp>
      <p:sp>
        <p:nvSpPr>
          <p:cNvPr id="12" name="TextBox 11"/>
          <p:cNvSpPr txBox="1"/>
          <p:nvPr/>
        </p:nvSpPr>
        <p:spPr>
          <a:xfrm>
            <a:off x="4818583" y="3066683"/>
            <a:ext cx="2954655" cy="2585323"/>
          </a:xfrm>
          <a:prstGeom prst="rect">
            <a:avLst/>
          </a:prstGeom>
          <a:noFill/>
        </p:spPr>
        <p:txBody>
          <a:bodyPr wrap="none" rtlCol="0">
            <a:spAutoFit/>
          </a:bodyPr>
          <a:lstStyle/>
          <a:p>
            <a:pPr>
              <a:lnSpc>
                <a:spcPct val="150000"/>
              </a:lnSpc>
            </a:pPr>
            <a:r>
              <a:rPr lang="zh-CN" altLang="en-US" sz="3600" dirty="0" smtClean="0">
                <a:ea typeface="手札体-简粗体"/>
              </a:rPr>
              <a:t>完全函数依赖</a:t>
            </a:r>
            <a:endParaRPr lang="en-US" altLang="zh-CN" sz="3600" dirty="0" smtClean="0">
              <a:ea typeface="手札体-简粗体"/>
            </a:endParaRPr>
          </a:p>
          <a:p>
            <a:pPr>
              <a:lnSpc>
                <a:spcPct val="150000"/>
              </a:lnSpc>
            </a:pPr>
            <a:r>
              <a:rPr lang="zh-CN" altLang="en-US" sz="3600" dirty="0" smtClean="0">
                <a:ea typeface="手札体-简粗体"/>
              </a:rPr>
              <a:t>部分函数依赖</a:t>
            </a:r>
            <a:endParaRPr lang="en-US" altLang="zh-CN" sz="3600" dirty="0" smtClean="0">
              <a:ea typeface="手札体-简粗体"/>
            </a:endParaRPr>
          </a:p>
          <a:p>
            <a:pPr>
              <a:lnSpc>
                <a:spcPct val="150000"/>
              </a:lnSpc>
            </a:pPr>
            <a:r>
              <a:rPr lang="zh-CN" altLang="en-US" sz="3600" dirty="0" smtClean="0">
                <a:ea typeface="手札体-简粗体"/>
              </a:rPr>
              <a:t>传递函数依赖</a:t>
            </a:r>
            <a:endParaRPr lang="zh-CN" altLang="en-US" sz="3600" dirty="0">
              <a:ea typeface="手札体-简粗体"/>
            </a:endParaRPr>
          </a:p>
        </p:txBody>
      </p:sp>
      <p:sp>
        <p:nvSpPr>
          <p:cNvPr id="15" name="TextBox 14"/>
          <p:cNvSpPr txBox="1"/>
          <p:nvPr/>
        </p:nvSpPr>
        <p:spPr>
          <a:xfrm>
            <a:off x="1700466" y="2347236"/>
            <a:ext cx="1569660" cy="646331"/>
          </a:xfrm>
          <a:prstGeom prst="rect">
            <a:avLst/>
          </a:prstGeom>
          <a:noFill/>
        </p:spPr>
        <p:txBody>
          <a:bodyPr wrap="none" rtlCol="0">
            <a:spAutoFit/>
          </a:bodyPr>
          <a:lstStyle/>
          <a:p>
            <a:r>
              <a:rPr lang="zh-CN" altLang="en-US" sz="3600" dirty="0" smtClean="0">
                <a:solidFill>
                  <a:srgbClr val="FF0000"/>
                </a:solidFill>
              </a:rPr>
              <a:t>分类：</a:t>
            </a:r>
            <a:endParaRPr lang="zh-CN" altLang="en-US" sz="3600" dirty="0">
              <a:solidFill>
                <a:srgbClr val="FF0000"/>
              </a:solidFill>
            </a:endParaRPr>
          </a:p>
        </p:txBody>
      </p:sp>
      <p:sp>
        <p:nvSpPr>
          <p:cNvPr id="13" name="TextBox 12"/>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2.3.2.1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2.1</a:t>
            </a:r>
            <a:endParaRPr lang="zh-CN" altLang="en-US" dirty="0">
              <a:latin typeface="微软雅黑" pitchFamily="34" charset="-122"/>
              <a:ea typeface="微软雅黑" pitchFamily="34" charset="-122"/>
            </a:endParaRPr>
          </a:p>
        </p:txBody>
      </p:sp>
      <p:sp>
        <p:nvSpPr>
          <p:cNvPr id="14" name="矩形 13"/>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6" name="肘形连接符 15"/>
          <p:cNvCxnSpPr>
            <a:stCxn id="19" idx="1"/>
            <a:endCxn id="14"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4"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18987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函数依赖与关键字</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7" name="组合 6"/>
          <p:cNvGrpSpPr/>
          <p:nvPr/>
        </p:nvGrpSpPr>
        <p:grpSpPr>
          <a:xfrm>
            <a:off x="1135025" y="2138093"/>
            <a:ext cx="10002190" cy="1515800"/>
            <a:chOff x="1135025" y="2138093"/>
            <a:chExt cx="10002190" cy="1515800"/>
          </a:xfrm>
        </p:grpSpPr>
        <p:sp>
          <p:nvSpPr>
            <p:cNvPr id="5" name="TextBox 4"/>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完全函数依赖</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zh-CN" sz="2400" dirty="0">
                  <a:latin typeface="手札体-简粗体" panose="03000700000000000000" pitchFamily="66" charset="-122"/>
                  <a:ea typeface="手札体-简粗体" panose="03000700000000000000" pitchFamily="66" charset="-122"/>
                </a:rPr>
                <a:t>设</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为任一给定关系，</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为其属性集，若</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，且对</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中的任何真子集</a:t>
              </a:r>
              <a:r>
                <a:rPr lang="en-US" altLang="zh-CN" sz="2400" dirty="0" smtClean="0">
                  <a:latin typeface="手札体-简粗体" panose="03000700000000000000" pitchFamily="66" charset="-122"/>
                  <a:ea typeface="手札体-简粗体" panose="03000700000000000000" pitchFamily="66" charset="-122"/>
                </a:rPr>
                <a:t>X</a:t>
              </a:r>
              <a:r>
                <a:rPr lang="en-US" altLang="zh-CN" sz="2400" baseline="30000" dirty="0" smtClean="0">
                  <a:latin typeface="手札体-简粗体" panose="03000700000000000000" pitchFamily="66" charset="-122"/>
                  <a:ea typeface="手札体-简粗体" panose="03000700000000000000" pitchFamily="66" charset="-122"/>
                </a:rPr>
                <a:t>’</a:t>
              </a:r>
              <a:r>
                <a:rPr lang="zh-CN" altLang="zh-CN" sz="2400" dirty="0">
                  <a:latin typeface="手札体-简粗体" panose="03000700000000000000" pitchFamily="66" charset="-122"/>
                  <a:ea typeface="手札体-简粗体" panose="03000700000000000000" pitchFamily="66" charset="-122"/>
                </a:rPr>
                <a:t> ，</a:t>
              </a:r>
              <a:r>
                <a:rPr lang="zh-CN" altLang="zh-CN" sz="2400" dirty="0" smtClean="0">
                  <a:latin typeface="手札体-简粗体" panose="03000700000000000000" pitchFamily="66" charset="-122"/>
                  <a:ea typeface="手札体-简粗体" panose="03000700000000000000" pitchFamily="66" charset="-122"/>
                </a:rPr>
                <a:t>都</a:t>
              </a:r>
              <a:r>
                <a:rPr lang="zh-CN" altLang="zh-CN" sz="2400" dirty="0">
                  <a:latin typeface="手札体-简粗体" panose="03000700000000000000" pitchFamily="66" charset="-122"/>
                  <a:ea typeface="手札体-简粗体" panose="03000700000000000000" pitchFamily="66" charset="-122"/>
                </a:rPr>
                <a:t>有</a:t>
              </a:r>
              <a:r>
                <a:rPr lang="en-US" altLang="zh-CN" sz="2400" dirty="0" smtClean="0">
                  <a:latin typeface="手札体-简粗体" panose="03000700000000000000" pitchFamily="66" charset="-122"/>
                  <a:ea typeface="手札体-简粗体" panose="03000700000000000000" pitchFamily="66" charset="-122"/>
                </a:rPr>
                <a:t>X’</a:t>
              </a:r>
              <a:r>
                <a:rPr lang="zh-CN" altLang="zh-CN" sz="2400" dirty="0" smtClean="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，则称</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完全函数依赖于</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cxnSp>
          <p:nvCxnSpPr>
            <p:cNvPr id="6" name="直接连接符 5"/>
            <p:cNvCxnSpPr/>
            <p:nvPr/>
          </p:nvCxnSpPr>
          <p:spPr>
            <a:xfrm flipH="1">
              <a:off x="2678333" y="3278311"/>
              <a:ext cx="96578" cy="164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153681" y="3997659"/>
            <a:ext cx="7668733" cy="1515800"/>
          </a:xfrm>
          <a:prstGeom prst="rect">
            <a:avLst/>
          </a:prstGeom>
          <a:noFill/>
        </p:spPr>
        <p:txBody>
          <a:bodyPr wrap="square" rtlCol="0">
            <a:spAutoFit/>
          </a:bodyPr>
          <a:lstStyle/>
          <a:p>
            <a:pPr>
              <a:lnSpc>
                <a:spcPts val="3700"/>
              </a:lnSpc>
            </a:pPr>
            <a:r>
              <a:rPr lang="en-US" altLang="zh-CN" sz="2400" dirty="0" smtClean="0">
                <a:latin typeface="手札体-简粗体" panose="03000700000000000000" pitchFamily="66" charset="-122"/>
                <a:ea typeface="手札体-简粗体" panose="03000700000000000000" pitchFamily="66" charset="-122"/>
              </a:rPr>
              <a:t>SC</a:t>
            </a: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SNO,CNO,CTITLE,INAME,IPLACE,GRADE</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SNO,CNO</a:t>
            </a:r>
            <a:r>
              <a:rPr lang="zh-CN" altLang="en-US" sz="2400" dirty="0" smtClean="0">
                <a:latin typeface="手札体-简粗体" panose="03000700000000000000" pitchFamily="66" charset="-122"/>
                <a:ea typeface="手札体-简粗体" panose="03000700000000000000" pitchFamily="66" charset="-122"/>
              </a:rPr>
              <a:t>）</a:t>
            </a:r>
            <a:r>
              <a:rPr lang="zh-CN" altLang="zh-CN"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 GRADE </a:t>
            </a:r>
          </a:p>
        </p:txBody>
      </p:sp>
      <p:grpSp>
        <p:nvGrpSpPr>
          <p:cNvPr id="10" name="组合 9"/>
          <p:cNvGrpSpPr/>
          <p:nvPr/>
        </p:nvGrpSpPr>
        <p:grpSpPr>
          <a:xfrm>
            <a:off x="0" y="0"/>
            <a:ext cx="563526" cy="6858000"/>
            <a:chOff x="0" y="0"/>
            <a:chExt cx="563526" cy="6858000"/>
          </a:xfrm>
        </p:grpSpPr>
        <p:sp>
          <p:nvSpPr>
            <p:cNvPr id="11" name="矩形 10"/>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2" name="矩形 11"/>
            <p:cNvSpPr/>
            <p:nvPr/>
          </p:nvSpPr>
          <p:spPr>
            <a:xfrm>
              <a:off x="0" y="2171758"/>
              <a:ext cx="563526" cy="216632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函数依赖与关键字</a:t>
              </a:r>
            </a:p>
          </p:txBody>
        </p:sp>
        <p:sp>
          <p:nvSpPr>
            <p:cNvPr id="13" name="矩形 12"/>
            <p:cNvSpPr/>
            <p:nvPr/>
          </p:nvSpPr>
          <p:spPr>
            <a:xfrm>
              <a:off x="0" y="4359345"/>
              <a:ext cx="563526" cy="2498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范式与关系规范化过程</a:t>
              </a:r>
            </a:p>
          </p:txBody>
        </p:sp>
      </p:grpSp>
      <p:sp>
        <p:nvSpPr>
          <p:cNvPr id="9" name="TextBox 8"/>
          <p:cNvSpPr txBox="1"/>
          <p:nvPr/>
        </p:nvSpPr>
        <p:spPr>
          <a:xfrm>
            <a:off x="2153681" y="4517971"/>
            <a:ext cx="6596678" cy="400110"/>
          </a:xfrm>
          <a:prstGeom prst="rect">
            <a:avLst/>
          </a:prstGeom>
          <a:noFill/>
        </p:spPr>
        <p:txBody>
          <a:bodyPr wrap="none" rtlCol="0">
            <a:spAutoFit/>
          </a:bodyPr>
          <a:lstStyle/>
          <a:p>
            <a:r>
              <a:rPr lang="zh-CN" altLang="en-US" sz="2000" dirty="0" smtClean="0">
                <a:ea typeface="手札体-简粗体"/>
              </a:rPr>
              <a:t>（学号，课程号，课程名，授课老师，授课地址，成绩）</a:t>
            </a:r>
            <a:endParaRPr lang="zh-CN" altLang="en-US" sz="2000" dirty="0">
              <a:ea typeface="手札体-简粗体"/>
            </a:endParaRPr>
          </a:p>
        </p:txBody>
      </p:sp>
      <p:sp>
        <p:nvSpPr>
          <p:cNvPr id="14" name="TextBox 13"/>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2.3.2.2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2.2</a:t>
            </a:r>
            <a:endParaRPr lang="zh-CN" altLang="en-US" dirty="0">
              <a:latin typeface="微软雅黑" pitchFamily="34" charset="-122"/>
              <a:ea typeface="微软雅黑" pitchFamily="34" charset="-122"/>
            </a:endParaRPr>
          </a:p>
        </p:txBody>
      </p:sp>
      <p:sp>
        <p:nvSpPr>
          <p:cNvPr id="15" name="矩形 14"/>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6" name="肘形连接符 15"/>
          <p:cNvCxnSpPr>
            <a:stCxn id="19" idx="1"/>
            <a:endCxn id="15"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5"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5"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68064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函数依赖与关键字</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7" name="组合 6"/>
          <p:cNvGrpSpPr/>
          <p:nvPr/>
        </p:nvGrpSpPr>
        <p:grpSpPr>
          <a:xfrm>
            <a:off x="1135025" y="2138093"/>
            <a:ext cx="10002190" cy="1515800"/>
            <a:chOff x="1135025" y="2138093"/>
            <a:chExt cx="10002190" cy="1515800"/>
          </a:xfrm>
        </p:grpSpPr>
        <p:sp>
          <p:nvSpPr>
            <p:cNvPr id="5" name="TextBox 4"/>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完全函数依赖</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zh-CN" sz="2400" dirty="0">
                  <a:latin typeface="手札体-简粗体" panose="03000700000000000000" pitchFamily="66" charset="-122"/>
                  <a:ea typeface="手札体-简粗体" panose="03000700000000000000" pitchFamily="66" charset="-122"/>
                </a:rPr>
                <a:t>设</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为任一给定关系，</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为其属性集，若</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，且对</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中的任何真子集</a:t>
              </a:r>
              <a:r>
                <a:rPr lang="en-US" altLang="zh-CN" sz="2400" dirty="0" smtClean="0">
                  <a:latin typeface="手札体-简粗体" panose="03000700000000000000" pitchFamily="66" charset="-122"/>
                  <a:ea typeface="手札体-简粗体" panose="03000700000000000000" pitchFamily="66" charset="-122"/>
                </a:rPr>
                <a:t>X</a:t>
              </a:r>
              <a:r>
                <a:rPr lang="en-US" altLang="zh-CN" sz="2400" baseline="30000" dirty="0" smtClean="0">
                  <a:latin typeface="手札体-简粗体" panose="03000700000000000000" pitchFamily="66" charset="-122"/>
                  <a:ea typeface="手札体-简粗体" panose="03000700000000000000" pitchFamily="66" charset="-122"/>
                </a:rPr>
                <a:t>’</a:t>
              </a:r>
              <a:r>
                <a:rPr lang="zh-CN" altLang="zh-CN" sz="2400" dirty="0">
                  <a:latin typeface="手札体-简粗体" panose="03000700000000000000" pitchFamily="66" charset="-122"/>
                  <a:ea typeface="手札体-简粗体" panose="03000700000000000000" pitchFamily="66" charset="-122"/>
                </a:rPr>
                <a:t> ，</a:t>
              </a:r>
              <a:r>
                <a:rPr lang="zh-CN" altLang="zh-CN" sz="2400" dirty="0" smtClean="0">
                  <a:latin typeface="手札体-简粗体" panose="03000700000000000000" pitchFamily="66" charset="-122"/>
                  <a:ea typeface="手札体-简粗体" panose="03000700000000000000" pitchFamily="66" charset="-122"/>
                </a:rPr>
                <a:t>都</a:t>
              </a:r>
              <a:r>
                <a:rPr lang="zh-CN" altLang="zh-CN" sz="2400" dirty="0">
                  <a:latin typeface="手札体-简粗体" panose="03000700000000000000" pitchFamily="66" charset="-122"/>
                  <a:ea typeface="手札体-简粗体" panose="03000700000000000000" pitchFamily="66" charset="-122"/>
                </a:rPr>
                <a:t>有</a:t>
              </a:r>
              <a:r>
                <a:rPr lang="en-US" altLang="zh-CN" sz="2400" dirty="0" smtClean="0">
                  <a:latin typeface="手札体-简粗体" panose="03000700000000000000" pitchFamily="66" charset="-122"/>
                  <a:ea typeface="手札体-简粗体" panose="03000700000000000000" pitchFamily="66" charset="-122"/>
                </a:rPr>
                <a:t>X’</a:t>
              </a:r>
              <a:r>
                <a:rPr lang="zh-CN" altLang="zh-CN" sz="2400" dirty="0" smtClean="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，则称</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完全函数依赖于</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cxnSp>
          <p:nvCxnSpPr>
            <p:cNvPr id="6" name="直接连接符 5"/>
            <p:cNvCxnSpPr/>
            <p:nvPr/>
          </p:nvCxnSpPr>
          <p:spPr>
            <a:xfrm flipH="1">
              <a:off x="2678333" y="3278311"/>
              <a:ext cx="96578" cy="164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153681" y="3997659"/>
            <a:ext cx="7668733" cy="2464777"/>
          </a:xfrm>
          <a:prstGeom prst="rect">
            <a:avLst/>
          </a:prstGeom>
          <a:noFill/>
        </p:spPr>
        <p:txBody>
          <a:bodyPr wrap="square" rtlCol="0">
            <a:spAutoFit/>
          </a:bodyPr>
          <a:lstStyle/>
          <a:p>
            <a:pPr>
              <a:lnSpc>
                <a:spcPts val="3700"/>
              </a:lnSpc>
            </a:pPr>
            <a:r>
              <a:rPr lang="en-US" altLang="zh-CN" sz="2400" dirty="0" smtClean="0">
                <a:latin typeface="手札体-简粗体" panose="03000700000000000000" pitchFamily="66" charset="-122"/>
                <a:ea typeface="手札体-简粗体" panose="03000700000000000000" pitchFamily="66" charset="-122"/>
              </a:rPr>
              <a:t>SC</a:t>
            </a: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SNO,CNO,CTITLE,INAME,IPLACE,GRADE</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SNO,CNO</a:t>
            </a:r>
            <a:r>
              <a:rPr lang="zh-CN" altLang="en-US" sz="2400" dirty="0" smtClean="0">
                <a:latin typeface="手札体-简粗体" panose="03000700000000000000" pitchFamily="66" charset="-122"/>
                <a:ea typeface="手札体-简粗体" panose="03000700000000000000" pitchFamily="66" charset="-122"/>
              </a:rPr>
              <a:t>）</a:t>
            </a:r>
            <a:r>
              <a:rPr lang="zh-CN" altLang="zh-CN"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 GRADE </a:t>
            </a:r>
          </a:p>
          <a:p>
            <a:pPr>
              <a:lnSpc>
                <a:spcPts val="3700"/>
              </a:lnSpc>
            </a:pPr>
            <a:r>
              <a:rPr lang="en-US" altLang="zh-CN" sz="2400" dirty="0" smtClean="0">
                <a:latin typeface="手札体-简粗体" panose="03000700000000000000" pitchFamily="66" charset="-122"/>
                <a:ea typeface="手札体-简粗体" panose="03000700000000000000" pitchFamily="66" charset="-122"/>
              </a:rPr>
              <a:t>SNO</a:t>
            </a:r>
            <a:r>
              <a:rPr lang="zh-CN" altLang="zh-CN" sz="2400" dirty="0">
                <a:latin typeface="手札体-简粗体" panose="03000700000000000000" pitchFamily="66" charset="-122"/>
                <a:ea typeface="手札体-简粗体" panose="03000700000000000000" pitchFamily="66" charset="-122"/>
              </a:rPr>
              <a:t> →</a:t>
            </a:r>
            <a:r>
              <a:rPr lang="en-US" altLang="zh-CN" sz="2400" dirty="0">
                <a:latin typeface="手札体-简粗体" panose="03000700000000000000" pitchFamily="66" charset="-122"/>
                <a:ea typeface="手札体-简粗体" panose="03000700000000000000" pitchFamily="66" charset="-122"/>
              </a:rPr>
              <a:t> GRADE </a:t>
            </a:r>
            <a:r>
              <a:rPr lang="en-US" altLang="zh-CN" sz="2400" dirty="0" smtClean="0">
                <a:latin typeface="手札体-简粗体" panose="03000700000000000000" pitchFamily="66" charset="-122"/>
                <a:ea typeface="手札体-简粗体" panose="03000700000000000000" pitchFamily="66" charset="-122"/>
              </a:rPr>
              <a:t>       CNO</a:t>
            </a:r>
            <a:r>
              <a:rPr lang="zh-CN" altLang="zh-CN" sz="2400" dirty="0">
                <a:latin typeface="手札体-简粗体" panose="03000700000000000000" pitchFamily="66" charset="-122"/>
                <a:ea typeface="手札体-简粗体" panose="03000700000000000000" pitchFamily="66" charset="-122"/>
              </a:rPr>
              <a:t> →</a:t>
            </a:r>
            <a:r>
              <a:rPr lang="en-US" altLang="zh-CN" sz="2400" dirty="0">
                <a:latin typeface="手札体-简粗体" panose="03000700000000000000" pitchFamily="66" charset="-122"/>
                <a:ea typeface="手札体-简粗体" panose="03000700000000000000" pitchFamily="66" charset="-122"/>
              </a:rPr>
              <a:t> GRADE </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           </a:t>
            </a:r>
            <a:r>
              <a:rPr lang="zh-CN" altLang="en-US" sz="2400" dirty="0" smtClean="0">
                <a:latin typeface="手札体-简粗体" panose="03000700000000000000" pitchFamily="66" charset="-122"/>
                <a:ea typeface="手札体-简粗体" panose="03000700000000000000" pitchFamily="66" charset="-122"/>
              </a:rPr>
              <a:t>完全函数依赖</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0"/>
            <a:ext cx="563526" cy="6858000"/>
            <a:chOff x="0" y="0"/>
            <a:chExt cx="563526" cy="6858000"/>
          </a:xfrm>
        </p:grpSpPr>
        <p:sp>
          <p:nvSpPr>
            <p:cNvPr id="11" name="矩形 10"/>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2" name="矩形 11"/>
            <p:cNvSpPr/>
            <p:nvPr/>
          </p:nvSpPr>
          <p:spPr>
            <a:xfrm>
              <a:off x="0" y="2171758"/>
              <a:ext cx="563526" cy="216632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函数依赖与关键字</a:t>
              </a:r>
            </a:p>
          </p:txBody>
        </p:sp>
        <p:sp>
          <p:nvSpPr>
            <p:cNvPr id="13" name="矩形 12"/>
            <p:cNvSpPr/>
            <p:nvPr/>
          </p:nvSpPr>
          <p:spPr>
            <a:xfrm>
              <a:off x="0" y="4359345"/>
              <a:ext cx="563526" cy="2498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范式与关系规范化过程</a:t>
              </a:r>
            </a:p>
          </p:txBody>
        </p:sp>
      </p:grpSp>
      <p:sp>
        <p:nvSpPr>
          <p:cNvPr id="9" name="TextBox 8"/>
          <p:cNvSpPr txBox="1"/>
          <p:nvPr/>
        </p:nvSpPr>
        <p:spPr>
          <a:xfrm>
            <a:off x="2153681" y="4517971"/>
            <a:ext cx="6596678" cy="400110"/>
          </a:xfrm>
          <a:prstGeom prst="rect">
            <a:avLst/>
          </a:prstGeom>
          <a:noFill/>
        </p:spPr>
        <p:txBody>
          <a:bodyPr wrap="none" rtlCol="0">
            <a:spAutoFit/>
          </a:bodyPr>
          <a:lstStyle/>
          <a:p>
            <a:r>
              <a:rPr lang="zh-CN" altLang="en-US" sz="2000" dirty="0" smtClean="0">
                <a:ea typeface="手札体-简粗体"/>
              </a:rPr>
              <a:t>（学号，课程号，课程名，授课老师，授课地址，成绩）</a:t>
            </a:r>
            <a:endParaRPr lang="zh-CN" altLang="en-US" sz="2000" dirty="0">
              <a:ea typeface="手札体-简粗体"/>
            </a:endParaRPr>
          </a:p>
        </p:txBody>
      </p:sp>
      <p:cxnSp>
        <p:nvCxnSpPr>
          <p:cNvPr id="15" name="直接连接符 14"/>
          <p:cNvCxnSpPr/>
          <p:nvPr/>
        </p:nvCxnSpPr>
        <p:spPr>
          <a:xfrm>
            <a:off x="2932386" y="5612520"/>
            <a:ext cx="78828" cy="2207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948633" y="5623031"/>
            <a:ext cx="78828" cy="2207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2.3.2.2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2.2</a:t>
            </a:r>
            <a:endParaRPr lang="zh-CN" altLang="en-US" dirty="0">
              <a:latin typeface="微软雅黑" pitchFamily="34" charset="-122"/>
              <a:ea typeface="微软雅黑" pitchFamily="34" charset="-122"/>
            </a:endParaRPr>
          </a:p>
        </p:txBody>
      </p:sp>
      <p:sp>
        <p:nvSpPr>
          <p:cNvPr id="18" name="矩形 17"/>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9" name="肘形连接符 18"/>
          <p:cNvCxnSpPr>
            <a:stCxn id="22" idx="1"/>
            <a:endCxn id="18"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8"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8"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3" name="矩形 22"/>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07999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函数依赖与关键字</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完全函数依赖</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zh-CN" sz="2400" dirty="0">
                <a:latin typeface="手札体-简粗体" panose="03000700000000000000" pitchFamily="66" charset="-122"/>
                <a:ea typeface="手札体-简粗体" panose="03000700000000000000" pitchFamily="66" charset="-122"/>
              </a:rPr>
              <a:t>设</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为任一给定关系，</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为其属性集，</a:t>
            </a:r>
            <a:r>
              <a:rPr lang="zh-CN" altLang="zh-CN" sz="2400" dirty="0" smtClean="0">
                <a:latin typeface="手札体-简粗体" panose="03000700000000000000" pitchFamily="66" charset="-122"/>
                <a:ea typeface="手札体-简粗体" panose="03000700000000000000" pitchFamily="66" charset="-122"/>
              </a:rPr>
              <a:t>若</a:t>
            </a:r>
            <a:r>
              <a:rPr lang="zh-CN" altLang="en-US" sz="2400" dirty="0" smtClean="0">
                <a:latin typeface="手札体-简粗体" panose="03000700000000000000" pitchFamily="66" charset="-122"/>
                <a:ea typeface="手札体-简粗体" panose="03000700000000000000" pitchFamily="66" charset="-122"/>
              </a:rPr>
              <a:t>（）</a:t>
            </a:r>
            <a:r>
              <a:rPr lang="zh-CN" altLang="zh-CN" sz="2400" dirty="0" smtClean="0">
                <a:latin typeface="手札体-简粗体" panose="03000700000000000000" pitchFamily="66" charset="-122"/>
                <a:ea typeface="手札体-简粗体" panose="03000700000000000000" pitchFamily="66" charset="-122"/>
              </a:rPr>
              <a:t>，</a:t>
            </a:r>
            <a:r>
              <a:rPr lang="zh-CN" altLang="zh-CN" sz="2400" dirty="0">
                <a:latin typeface="手札体-简粗体" panose="03000700000000000000" pitchFamily="66" charset="-122"/>
                <a:ea typeface="手札体-简粗体" panose="03000700000000000000" pitchFamily="66" charset="-122"/>
              </a:rPr>
              <a:t>且对</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中的任何真子集</a:t>
            </a:r>
            <a:r>
              <a:rPr lang="en-US" altLang="zh-CN" sz="2400" dirty="0" smtClean="0">
                <a:latin typeface="手札体-简粗体" panose="03000700000000000000" pitchFamily="66" charset="-122"/>
                <a:ea typeface="手札体-简粗体" panose="03000700000000000000" pitchFamily="66" charset="-122"/>
              </a:rPr>
              <a:t>X</a:t>
            </a:r>
            <a:r>
              <a:rPr lang="en-US" altLang="zh-CN" sz="2400" baseline="30000" dirty="0" smtClean="0">
                <a:latin typeface="手札体-简粗体" panose="03000700000000000000" pitchFamily="66" charset="-122"/>
                <a:ea typeface="手札体-简粗体" panose="03000700000000000000" pitchFamily="66" charset="-122"/>
              </a:rPr>
              <a:t>’</a:t>
            </a:r>
            <a:r>
              <a:rPr lang="zh-CN" altLang="zh-CN" sz="2400" dirty="0">
                <a:latin typeface="手札体-简粗体" panose="03000700000000000000" pitchFamily="66" charset="-122"/>
                <a:ea typeface="手札体-简粗体" panose="03000700000000000000" pitchFamily="66" charset="-122"/>
              </a:rPr>
              <a:t> ，</a:t>
            </a:r>
            <a:r>
              <a:rPr lang="zh-CN" altLang="zh-CN" sz="2400" dirty="0" smtClean="0">
                <a:latin typeface="手札体-简粗体" panose="03000700000000000000" pitchFamily="66" charset="-122"/>
                <a:ea typeface="手札体-简粗体" panose="03000700000000000000" pitchFamily="66" charset="-122"/>
              </a:rPr>
              <a:t>都有</a:t>
            </a:r>
            <a:r>
              <a:rPr lang="zh-CN" altLang="en-US" sz="2400" dirty="0" smtClean="0">
                <a:latin typeface="手札体-简粗体" panose="03000700000000000000" pitchFamily="66" charset="-122"/>
                <a:ea typeface="手札体-简粗体" panose="03000700000000000000" pitchFamily="66" charset="-122"/>
              </a:rPr>
              <a:t>（   ）</a:t>
            </a:r>
            <a:r>
              <a:rPr lang="zh-CN" altLang="zh-CN" sz="2400" dirty="0" smtClean="0">
                <a:latin typeface="手札体-简粗体" panose="03000700000000000000" pitchFamily="66" charset="-122"/>
                <a:ea typeface="手札体-简粗体" panose="03000700000000000000" pitchFamily="66" charset="-122"/>
              </a:rPr>
              <a:t>，</a:t>
            </a:r>
            <a:r>
              <a:rPr lang="zh-CN" altLang="zh-CN" sz="2400" dirty="0">
                <a:latin typeface="手札体-简粗体" panose="03000700000000000000" pitchFamily="66" charset="-122"/>
                <a:ea typeface="手札体-简粗体" panose="03000700000000000000" pitchFamily="66" charset="-122"/>
              </a:rPr>
              <a:t>则</a:t>
            </a:r>
            <a:r>
              <a:rPr lang="zh-CN" altLang="zh-CN" sz="2400" dirty="0" smtClean="0">
                <a:latin typeface="手札体-简粗体" panose="03000700000000000000" pitchFamily="66" charset="-122"/>
                <a:ea typeface="手札体-简粗体" panose="03000700000000000000" pitchFamily="66" charset="-122"/>
              </a:rPr>
              <a:t>称</a:t>
            </a:r>
            <a:r>
              <a:rPr lang="zh-CN" altLang="en-US" sz="2400" dirty="0" smtClean="0">
                <a:latin typeface="手札体-简粗体" panose="03000700000000000000" pitchFamily="66" charset="-122"/>
                <a:ea typeface="手札体-简粗体" panose="03000700000000000000" pitchFamily="66" charset="-122"/>
              </a:rPr>
              <a:t>（     ）</a:t>
            </a:r>
            <a:r>
              <a:rPr lang="zh-CN" altLang="zh-CN" sz="2400" dirty="0" smtClean="0">
                <a:latin typeface="手札体-简粗体" panose="03000700000000000000" pitchFamily="66" charset="-122"/>
                <a:ea typeface="手札体-简粗体" panose="03000700000000000000" pitchFamily="66" charset="-122"/>
              </a:rPr>
              <a:t>。</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8" name="TextBox 7"/>
          <p:cNvSpPr txBox="1"/>
          <p:nvPr/>
        </p:nvSpPr>
        <p:spPr>
          <a:xfrm>
            <a:off x="2461544" y="4149318"/>
            <a:ext cx="7668733" cy="1515800"/>
          </a:xfrm>
          <a:prstGeom prst="rect">
            <a:avLst/>
          </a:prstGeom>
          <a:noFill/>
        </p:spPr>
        <p:txBody>
          <a:bodyPr wrap="square" rtlCol="0">
            <a:spAutoFit/>
          </a:bodyPr>
          <a:lstStyle/>
          <a:p>
            <a:pPr>
              <a:lnSpc>
                <a:spcPts val="3700"/>
              </a:lnSpc>
            </a:pPr>
            <a:r>
              <a:rPr lang="en-US" altLang="zh-CN" sz="2400" dirty="0" smtClean="0">
                <a:latin typeface="手札体-简粗体" panose="03000700000000000000" pitchFamily="66" charset="-122"/>
                <a:ea typeface="手札体-简粗体" panose="03000700000000000000" pitchFamily="66" charset="-122"/>
              </a:rPr>
              <a:t>SC</a:t>
            </a: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SNO,CNO,CTITLE,INAME,IPLACE,GRADE</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endParaRPr lang="en-US" altLang="zh-CN" sz="2400" dirty="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SNO,CNO</a:t>
            </a:r>
            <a:r>
              <a:rPr lang="zh-CN" altLang="en-US" sz="2400" dirty="0" smtClean="0">
                <a:latin typeface="手札体-简粗体" panose="03000700000000000000" pitchFamily="66" charset="-122"/>
                <a:ea typeface="手札体-简粗体" panose="03000700000000000000" pitchFamily="66" charset="-122"/>
              </a:rPr>
              <a:t>）</a:t>
            </a:r>
            <a:r>
              <a:rPr lang="zh-CN" altLang="zh-CN"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 GRADE </a:t>
            </a:r>
            <a:r>
              <a:rPr lang="zh-CN" altLang="en-US" sz="2400" dirty="0" smtClean="0">
                <a:latin typeface="手札体-简粗体" panose="03000700000000000000" pitchFamily="66" charset="-122"/>
                <a:ea typeface="手札体-简粗体" panose="03000700000000000000" pitchFamily="66" charset="-122"/>
              </a:rPr>
              <a:t>为完全函数依赖</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0"/>
            <a:ext cx="563526" cy="6858000"/>
            <a:chOff x="0" y="0"/>
            <a:chExt cx="563526" cy="6858000"/>
          </a:xfrm>
        </p:grpSpPr>
        <p:sp>
          <p:nvSpPr>
            <p:cNvPr id="11" name="矩形 10"/>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2" name="矩形 11"/>
            <p:cNvSpPr/>
            <p:nvPr/>
          </p:nvSpPr>
          <p:spPr>
            <a:xfrm>
              <a:off x="0" y="2171758"/>
              <a:ext cx="563526" cy="216632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函数依赖与关键字</a:t>
              </a:r>
            </a:p>
          </p:txBody>
        </p:sp>
        <p:sp>
          <p:nvSpPr>
            <p:cNvPr id="13" name="矩形 12"/>
            <p:cNvSpPr/>
            <p:nvPr/>
          </p:nvSpPr>
          <p:spPr>
            <a:xfrm>
              <a:off x="0" y="4359345"/>
              <a:ext cx="563526" cy="2498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范式与关系规范化过程</a:t>
              </a:r>
            </a:p>
          </p:txBody>
        </p:sp>
      </p:grpSp>
      <p:sp>
        <p:nvSpPr>
          <p:cNvPr id="9" name="TextBox 8"/>
          <p:cNvSpPr txBox="1"/>
          <p:nvPr/>
        </p:nvSpPr>
        <p:spPr>
          <a:xfrm>
            <a:off x="2153681" y="4707163"/>
            <a:ext cx="6596678" cy="400110"/>
          </a:xfrm>
          <a:prstGeom prst="rect">
            <a:avLst/>
          </a:prstGeom>
          <a:noFill/>
        </p:spPr>
        <p:txBody>
          <a:bodyPr wrap="none" rtlCol="0">
            <a:spAutoFit/>
          </a:bodyPr>
          <a:lstStyle/>
          <a:p>
            <a:r>
              <a:rPr lang="zh-CN" altLang="en-US" sz="2000" dirty="0" smtClean="0">
                <a:ea typeface="手札体-简粗体"/>
              </a:rPr>
              <a:t>（学号，课程号，课程名，授课老师，授课地址，成绩）</a:t>
            </a:r>
            <a:endParaRPr lang="zh-CN" altLang="en-US" sz="2000" dirty="0">
              <a:ea typeface="手札体-简粗体"/>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686" y="5627096"/>
            <a:ext cx="5334668" cy="866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2.3.2.2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2.2</a:t>
            </a:r>
            <a:endParaRPr lang="zh-CN" altLang="en-US" dirty="0">
              <a:latin typeface="微软雅黑" pitchFamily="34" charset="-122"/>
              <a:ea typeface="微软雅黑" pitchFamily="34" charset="-122"/>
            </a:endParaRPr>
          </a:p>
        </p:txBody>
      </p:sp>
      <p:sp>
        <p:nvSpPr>
          <p:cNvPr id="15" name="矩形 14"/>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6" name="肘形连接符 15"/>
          <p:cNvCxnSpPr>
            <a:stCxn id="19" idx="1"/>
            <a:endCxn id="15"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5"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5"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858018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函数依赖与关键字</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7" name="组合 6"/>
          <p:cNvGrpSpPr/>
          <p:nvPr/>
        </p:nvGrpSpPr>
        <p:grpSpPr>
          <a:xfrm>
            <a:off x="1135025" y="2138093"/>
            <a:ext cx="10002190" cy="1515800"/>
            <a:chOff x="1135025" y="2138093"/>
            <a:chExt cx="10002190" cy="1515800"/>
          </a:xfrm>
        </p:grpSpPr>
        <p:sp>
          <p:nvSpPr>
            <p:cNvPr id="5" name="TextBox 4"/>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完全函数依赖</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zh-CN" sz="2400" dirty="0">
                  <a:latin typeface="手札体-简粗体" panose="03000700000000000000" pitchFamily="66" charset="-122"/>
                  <a:ea typeface="手札体-简粗体" panose="03000700000000000000" pitchFamily="66" charset="-122"/>
                </a:rPr>
                <a:t>设</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为任一给定关系，</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为其属性集，若</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，且对</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中的任何真子集</a:t>
              </a:r>
              <a:r>
                <a:rPr lang="en-US" altLang="zh-CN" sz="2400" dirty="0" smtClean="0">
                  <a:latin typeface="手札体-简粗体" panose="03000700000000000000" pitchFamily="66" charset="-122"/>
                  <a:ea typeface="手札体-简粗体" panose="03000700000000000000" pitchFamily="66" charset="-122"/>
                </a:rPr>
                <a:t>X</a:t>
              </a:r>
              <a:r>
                <a:rPr lang="en-US" altLang="zh-CN" sz="2400" baseline="30000" dirty="0" smtClean="0">
                  <a:latin typeface="手札体-简粗体" panose="03000700000000000000" pitchFamily="66" charset="-122"/>
                  <a:ea typeface="手札体-简粗体" panose="03000700000000000000" pitchFamily="66" charset="-122"/>
                </a:rPr>
                <a:t>’</a:t>
              </a:r>
              <a:r>
                <a:rPr lang="zh-CN" altLang="zh-CN" sz="2400" dirty="0">
                  <a:latin typeface="手札体-简粗体" panose="03000700000000000000" pitchFamily="66" charset="-122"/>
                  <a:ea typeface="手札体-简粗体" panose="03000700000000000000" pitchFamily="66" charset="-122"/>
                </a:rPr>
                <a:t> ，</a:t>
              </a:r>
              <a:r>
                <a:rPr lang="zh-CN" altLang="zh-CN" sz="2400" dirty="0" smtClean="0">
                  <a:latin typeface="手札体-简粗体" panose="03000700000000000000" pitchFamily="66" charset="-122"/>
                  <a:ea typeface="手札体-简粗体" panose="03000700000000000000" pitchFamily="66" charset="-122"/>
                </a:rPr>
                <a:t>都</a:t>
              </a:r>
              <a:r>
                <a:rPr lang="zh-CN" altLang="zh-CN" sz="2400" dirty="0">
                  <a:latin typeface="手札体-简粗体" panose="03000700000000000000" pitchFamily="66" charset="-122"/>
                  <a:ea typeface="手札体-简粗体" panose="03000700000000000000" pitchFamily="66" charset="-122"/>
                </a:rPr>
                <a:t>有</a:t>
              </a:r>
              <a:r>
                <a:rPr lang="en-US" altLang="zh-CN" sz="2400" dirty="0" smtClean="0">
                  <a:latin typeface="手札体-简粗体" panose="03000700000000000000" pitchFamily="66" charset="-122"/>
                  <a:ea typeface="手札体-简粗体" panose="03000700000000000000" pitchFamily="66" charset="-122"/>
                </a:rPr>
                <a:t>X’</a:t>
              </a:r>
              <a:r>
                <a:rPr lang="zh-CN" altLang="zh-CN" sz="2400" dirty="0" smtClean="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，则称</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完全函数依赖于</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cxnSp>
          <p:nvCxnSpPr>
            <p:cNvPr id="6" name="直接连接符 5"/>
            <p:cNvCxnSpPr/>
            <p:nvPr/>
          </p:nvCxnSpPr>
          <p:spPr>
            <a:xfrm flipH="1">
              <a:off x="2678333" y="3278311"/>
              <a:ext cx="96578" cy="164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153681" y="4123787"/>
            <a:ext cx="7668733" cy="1515800"/>
          </a:xfrm>
          <a:prstGeom prst="rect">
            <a:avLst/>
          </a:prstGeom>
          <a:noFill/>
        </p:spPr>
        <p:txBody>
          <a:bodyPr wrap="square" rtlCol="0">
            <a:spAutoFit/>
          </a:bodyPr>
          <a:lstStyle/>
          <a:p>
            <a:pPr>
              <a:lnSpc>
                <a:spcPts val="3700"/>
              </a:lnSpc>
            </a:pPr>
            <a:r>
              <a:rPr lang="en-US" altLang="zh-CN" sz="2400" dirty="0" smtClean="0">
                <a:latin typeface="手札体-简粗体" panose="03000700000000000000" pitchFamily="66" charset="-122"/>
                <a:ea typeface="手札体-简粗体" panose="03000700000000000000" pitchFamily="66" charset="-122"/>
              </a:rPr>
              <a:t>SC</a:t>
            </a: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SNO,CNO,CTITLE,INAME,IPLACE,GRADE</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endParaRPr lang="en-US" altLang="zh-CN" sz="2400" dirty="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SNO,CNO</a:t>
            </a:r>
            <a:r>
              <a:rPr lang="zh-CN" altLang="en-US" sz="2400" dirty="0" smtClean="0">
                <a:latin typeface="手札体-简粗体" panose="03000700000000000000" pitchFamily="66" charset="-122"/>
                <a:ea typeface="手札体-简粗体" panose="03000700000000000000" pitchFamily="66" charset="-122"/>
              </a:rPr>
              <a:t>）</a:t>
            </a:r>
            <a:r>
              <a:rPr lang="zh-CN" altLang="zh-CN"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 GRADE </a:t>
            </a:r>
            <a:r>
              <a:rPr lang="zh-CN" altLang="en-US" sz="2400" dirty="0" smtClean="0">
                <a:latin typeface="手札体-简粗体" panose="03000700000000000000" pitchFamily="66" charset="-122"/>
                <a:ea typeface="手札体-简粗体" panose="03000700000000000000" pitchFamily="66" charset="-122"/>
              </a:rPr>
              <a:t>为完全函数依赖</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10" name="组合 9"/>
          <p:cNvGrpSpPr/>
          <p:nvPr/>
        </p:nvGrpSpPr>
        <p:grpSpPr>
          <a:xfrm>
            <a:off x="0" y="0"/>
            <a:ext cx="563526" cy="6858000"/>
            <a:chOff x="0" y="0"/>
            <a:chExt cx="563526" cy="6858000"/>
          </a:xfrm>
        </p:grpSpPr>
        <p:sp>
          <p:nvSpPr>
            <p:cNvPr id="11" name="矩形 10"/>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2" name="矩形 11"/>
            <p:cNvSpPr/>
            <p:nvPr/>
          </p:nvSpPr>
          <p:spPr>
            <a:xfrm>
              <a:off x="0" y="2171758"/>
              <a:ext cx="563526" cy="216632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函数依赖与关键字</a:t>
              </a:r>
            </a:p>
          </p:txBody>
        </p:sp>
        <p:sp>
          <p:nvSpPr>
            <p:cNvPr id="13" name="矩形 12"/>
            <p:cNvSpPr/>
            <p:nvPr/>
          </p:nvSpPr>
          <p:spPr>
            <a:xfrm>
              <a:off x="0" y="4359345"/>
              <a:ext cx="563526" cy="2498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范式与关系规范化过程</a:t>
              </a:r>
            </a:p>
          </p:txBody>
        </p:sp>
      </p:grpSp>
      <p:sp>
        <p:nvSpPr>
          <p:cNvPr id="9" name="TextBox 8"/>
          <p:cNvSpPr txBox="1"/>
          <p:nvPr/>
        </p:nvSpPr>
        <p:spPr>
          <a:xfrm>
            <a:off x="2153681" y="4707163"/>
            <a:ext cx="6596678" cy="400110"/>
          </a:xfrm>
          <a:prstGeom prst="rect">
            <a:avLst/>
          </a:prstGeom>
          <a:noFill/>
        </p:spPr>
        <p:txBody>
          <a:bodyPr wrap="none" rtlCol="0">
            <a:spAutoFit/>
          </a:bodyPr>
          <a:lstStyle/>
          <a:p>
            <a:r>
              <a:rPr lang="zh-CN" altLang="en-US" sz="2000" dirty="0" smtClean="0">
                <a:ea typeface="手札体-简粗体"/>
              </a:rPr>
              <a:t>（学号，课程号，课程名，授课老师，授课地址，成绩）</a:t>
            </a:r>
            <a:endParaRPr lang="zh-CN" altLang="en-US" sz="2000" dirty="0">
              <a:ea typeface="手札体-简粗体"/>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6293" y="5698742"/>
            <a:ext cx="5339194" cy="867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2.3.2.2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2.2</a:t>
            </a:r>
            <a:endParaRPr lang="zh-CN" altLang="en-US" dirty="0">
              <a:latin typeface="微软雅黑" pitchFamily="34" charset="-122"/>
              <a:ea typeface="微软雅黑" pitchFamily="34" charset="-122"/>
            </a:endParaRPr>
          </a:p>
        </p:txBody>
      </p:sp>
      <p:sp>
        <p:nvSpPr>
          <p:cNvPr id="15" name="矩形 14"/>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6" name="肘形连接符 15"/>
          <p:cNvCxnSpPr>
            <a:stCxn id="19" idx="1"/>
            <a:endCxn id="15"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5"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5"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2176544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函数依赖与关键字</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6" name="TextBox 5"/>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部分</a:t>
            </a:r>
            <a:r>
              <a:rPr lang="zh-CN" altLang="en-US" sz="2400" dirty="0" smtClean="0">
                <a:solidFill>
                  <a:srgbClr val="FF0000"/>
                </a:solidFill>
                <a:latin typeface="手札体-简粗体" panose="03000700000000000000" pitchFamily="66" charset="-122"/>
                <a:ea typeface="手札体-简粗体" panose="03000700000000000000" pitchFamily="66" charset="-122"/>
              </a:rPr>
              <a:t>函数依赖</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zh-CN" sz="2400" dirty="0">
                <a:latin typeface="手札体-简粗体" panose="03000700000000000000" pitchFamily="66" charset="-122"/>
                <a:ea typeface="手札体-简粗体" panose="03000700000000000000" pitchFamily="66" charset="-122"/>
              </a:rPr>
              <a:t>设</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为任一给定关系，</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为其属性集，若</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，且</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中存在一个真子集</a:t>
            </a:r>
            <a:r>
              <a:rPr lang="en-US" altLang="zh-CN" sz="2400" dirty="0" smtClean="0">
                <a:latin typeface="手札体-简粗体" panose="03000700000000000000" pitchFamily="66" charset="-122"/>
                <a:ea typeface="手札体-简粗体" panose="03000700000000000000" pitchFamily="66" charset="-122"/>
              </a:rPr>
              <a:t>X’</a:t>
            </a:r>
            <a:r>
              <a:rPr lang="zh-CN" altLang="en-US" sz="2400" dirty="0" smtClean="0">
                <a:latin typeface="手札体-简粗体" panose="03000700000000000000" pitchFamily="66" charset="-122"/>
                <a:ea typeface="手札体-简粗体" panose="03000700000000000000" pitchFamily="66" charset="-122"/>
              </a:rPr>
              <a:t>，</a:t>
            </a:r>
            <a:r>
              <a:rPr lang="zh-CN" altLang="zh-CN" sz="2400" dirty="0" smtClean="0">
                <a:latin typeface="手札体-简粗体" panose="03000700000000000000" pitchFamily="66" charset="-122"/>
                <a:ea typeface="手札体-简粗体" panose="03000700000000000000" pitchFamily="66" charset="-122"/>
              </a:rPr>
              <a:t>满足</a:t>
            </a:r>
            <a:r>
              <a:rPr lang="en-US" altLang="zh-CN" sz="2400" dirty="0" smtClean="0">
                <a:latin typeface="手札体-简粗体" panose="03000700000000000000" pitchFamily="66" charset="-122"/>
                <a:ea typeface="手札体-简粗体" panose="03000700000000000000" pitchFamily="66" charset="-122"/>
              </a:rPr>
              <a:t>X’</a:t>
            </a:r>
            <a:r>
              <a:rPr lang="zh-CN" altLang="zh-CN" sz="2400" dirty="0" smtClean="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smtClean="0">
                <a:latin typeface="手札体-简粗体" panose="03000700000000000000" pitchFamily="66" charset="-122"/>
                <a:ea typeface="手札体-简粗体" panose="03000700000000000000" pitchFamily="66" charset="-122"/>
              </a:rPr>
              <a:t>，</a:t>
            </a:r>
            <a:r>
              <a:rPr lang="zh-CN" altLang="zh-CN" sz="2400" dirty="0">
                <a:latin typeface="手札体-简粗体" panose="03000700000000000000" pitchFamily="66" charset="-122"/>
                <a:ea typeface="手札体-简粗体" panose="03000700000000000000" pitchFamily="66" charset="-122"/>
              </a:rPr>
              <a:t>则称</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部分函数依赖于</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endParaRPr lang="en-US" altLang="zh-CN" sz="2400" dirty="0">
              <a:latin typeface="手札体-简粗体" panose="03000700000000000000" pitchFamily="66" charset="-122"/>
              <a:ea typeface="手札体-简粗体" panose="03000700000000000000" pitchFamily="66" charset="-122"/>
            </a:endParaRPr>
          </a:p>
        </p:txBody>
      </p:sp>
      <p:graphicFrame>
        <p:nvGraphicFramePr>
          <p:cNvPr id="13" name="表格 12"/>
          <p:cNvGraphicFramePr>
            <a:graphicFrameLocks noGrp="1"/>
          </p:cNvGraphicFramePr>
          <p:nvPr>
            <p:extLst>
              <p:ext uri="{D42A27DB-BD31-4B8C-83A1-F6EECF244321}">
                <p14:modId xmlns:p14="http://schemas.microsoft.com/office/powerpoint/2010/main" val="3746826554"/>
              </p:ext>
            </p:extLst>
          </p:nvPr>
        </p:nvGraphicFramePr>
        <p:xfrm>
          <a:off x="1597038" y="4058052"/>
          <a:ext cx="5356656" cy="1821752"/>
        </p:xfrm>
        <a:graphic>
          <a:graphicData uri="http://schemas.openxmlformats.org/drawingml/2006/table">
            <a:tbl>
              <a:tblPr firstRow="1" bandRow="1">
                <a:tableStyleId>{5940675A-B579-460E-94D1-54222C63F5DA}</a:tableStyleId>
              </a:tblPr>
              <a:tblGrid>
                <a:gridCol w="1785552"/>
                <a:gridCol w="1785552"/>
                <a:gridCol w="1785552"/>
              </a:tblGrid>
              <a:tr h="455438">
                <a:tc>
                  <a:txBody>
                    <a:bodyPr/>
                    <a:lstStyle/>
                    <a:p>
                      <a:pPr algn="ctr"/>
                      <a:r>
                        <a:rPr lang="zh-CN" altLang="en-US" sz="1600" dirty="0" smtClean="0">
                          <a:latin typeface="手札体-简粗体" panose="03000700000000000000" pitchFamily="66" charset="-122"/>
                          <a:ea typeface="手札体-简粗体" panose="03000700000000000000" pitchFamily="66" charset="-122"/>
                        </a:rPr>
                        <a:t>学号（</a:t>
                      </a:r>
                      <a:r>
                        <a:rPr lang="en-US" altLang="zh-CN" sz="1600" dirty="0" smtClean="0">
                          <a:latin typeface="手札体-简粗体" panose="03000700000000000000" pitchFamily="66" charset="-122"/>
                          <a:ea typeface="手札体-简粗体" panose="03000700000000000000" pitchFamily="66" charset="-122"/>
                        </a:rPr>
                        <a:t>SNO</a:t>
                      </a:r>
                      <a:r>
                        <a:rPr lang="zh-CN" altLang="en-US" sz="1600" dirty="0" smtClean="0">
                          <a:latin typeface="手札体-简粗体" panose="03000700000000000000" pitchFamily="66" charset="-122"/>
                          <a:ea typeface="手札体-简粗体" panose="03000700000000000000" pitchFamily="66" charset="-122"/>
                        </a:rPr>
                        <a:t>）</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姓名（</a:t>
                      </a:r>
                      <a:r>
                        <a:rPr lang="en-US" altLang="zh-CN" sz="1600" dirty="0" smtClean="0">
                          <a:latin typeface="手札体-简粗体" panose="03000700000000000000" pitchFamily="66" charset="-122"/>
                          <a:ea typeface="手札体-简粗体" panose="03000700000000000000" pitchFamily="66" charset="-122"/>
                        </a:rPr>
                        <a:t>SNAME</a:t>
                      </a:r>
                      <a:r>
                        <a:rPr lang="zh-CN" altLang="en-US" sz="1600" dirty="0" smtClean="0">
                          <a:latin typeface="手札体-简粗体" panose="03000700000000000000" pitchFamily="66" charset="-122"/>
                          <a:ea typeface="手札体-简粗体" panose="03000700000000000000" pitchFamily="66" charset="-122"/>
                        </a:rPr>
                        <a:t>）</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性别（</a:t>
                      </a:r>
                      <a:r>
                        <a:rPr lang="en-US" altLang="zh-CN" sz="1600" dirty="0" smtClean="0">
                          <a:latin typeface="手札体-简粗体" panose="03000700000000000000" pitchFamily="66" charset="-122"/>
                          <a:ea typeface="手札体-简粗体" panose="03000700000000000000" pitchFamily="66" charset="-122"/>
                        </a:rPr>
                        <a:t>SSEX</a:t>
                      </a:r>
                      <a:r>
                        <a:rPr lang="zh-CN" altLang="en-US" sz="1600" dirty="0" smtClean="0">
                          <a:latin typeface="手札体-简粗体" panose="03000700000000000000" pitchFamily="66" charset="-122"/>
                          <a:ea typeface="手札体-简粗体" panose="03000700000000000000" pitchFamily="66" charset="-122"/>
                        </a:rPr>
                        <a:t>）</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algn="ctr"/>
                      <a:r>
                        <a:rPr lang="en-US" altLang="zh-CN" sz="1600" dirty="0" smtClean="0">
                          <a:latin typeface="手札体-简粗体" panose="03000700000000000000" pitchFamily="66" charset="-122"/>
                          <a:ea typeface="手札体-简粗体" panose="03000700000000000000" pitchFamily="66" charset="-122"/>
                        </a:rPr>
                        <a:t>901001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钟义</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男</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901002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海燕</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女</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901003</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赵月</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男</a:t>
                      </a:r>
                      <a:endParaRPr lang="zh-CN" altLang="en-US" sz="1600" dirty="0">
                        <a:latin typeface="手札体-简粗体" panose="03000700000000000000" pitchFamily="66" charset="-122"/>
                        <a:ea typeface="手札体-简粗体" panose="03000700000000000000" pitchFamily="66" charset="-122"/>
                      </a:endParaRPr>
                    </a:p>
                  </a:txBody>
                  <a:tcPr anchor="ctr"/>
                </a:tc>
              </a:tr>
            </a:tbl>
          </a:graphicData>
        </a:graphic>
      </p:graphicFrame>
      <p:sp>
        <p:nvSpPr>
          <p:cNvPr id="14" name="TextBox 13"/>
          <p:cNvSpPr txBox="1"/>
          <p:nvPr/>
        </p:nvSpPr>
        <p:spPr>
          <a:xfrm>
            <a:off x="7336466" y="4377933"/>
            <a:ext cx="4348716" cy="1041311"/>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SNO,</a:t>
            </a:r>
            <a:r>
              <a:rPr lang="en-US" altLang="zh-CN" sz="2400" dirty="0">
                <a:latin typeface="手札体-简粗体" panose="03000700000000000000" pitchFamily="66" charset="-122"/>
                <a:ea typeface="手札体-简粗体" panose="03000700000000000000" pitchFamily="66" charset="-122"/>
              </a:rPr>
              <a:t> SNAME </a:t>
            </a:r>
            <a:r>
              <a:rPr lang="zh-CN" altLang="en-US" sz="2400" dirty="0" smtClean="0">
                <a:latin typeface="手札体-简粗体" panose="03000700000000000000" pitchFamily="66" charset="-122"/>
                <a:ea typeface="手札体-简粗体" panose="03000700000000000000" pitchFamily="66" charset="-122"/>
              </a:rPr>
              <a:t>）</a:t>
            </a:r>
            <a:r>
              <a:rPr lang="zh-CN" altLang="zh-CN"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 SSEX</a:t>
            </a:r>
          </a:p>
          <a:p>
            <a:pPr>
              <a:lnSpc>
                <a:spcPts val="3700"/>
              </a:lnSpc>
            </a:pPr>
            <a:r>
              <a:rPr lang="en-US" altLang="zh-CN" sz="2400" dirty="0" smtClean="0">
                <a:latin typeface="手札体-简粗体" panose="03000700000000000000" pitchFamily="66" charset="-122"/>
                <a:ea typeface="手札体-简粗体" panose="03000700000000000000" pitchFamily="66" charset="-122"/>
              </a:rPr>
              <a:t>SNO</a:t>
            </a:r>
            <a:r>
              <a:rPr lang="zh-CN" altLang="zh-CN" sz="2400" dirty="0" smtClean="0">
                <a:latin typeface="手札体-简粗体" panose="03000700000000000000" pitchFamily="66" charset="-122"/>
                <a:ea typeface="手札体-简粗体" panose="03000700000000000000" pitchFamily="66" charset="-122"/>
              </a:rPr>
              <a:t> →</a:t>
            </a:r>
            <a:r>
              <a:rPr lang="en-US" altLang="zh-CN" sz="2400" dirty="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SSEX</a:t>
            </a:r>
          </a:p>
        </p:txBody>
      </p:sp>
      <p:sp>
        <p:nvSpPr>
          <p:cNvPr id="15" name="圆角矩形标注 14"/>
          <p:cNvSpPr/>
          <p:nvPr/>
        </p:nvSpPr>
        <p:spPr>
          <a:xfrm>
            <a:off x="8559209" y="3639553"/>
            <a:ext cx="2186561" cy="563252"/>
          </a:xfrm>
          <a:prstGeom prst="wedgeRoundRectCallout">
            <a:avLst>
              <a:gd name="adj1" fmla="val 35265"/>
              <a:gd name="adj2" fmla="val 117817"/>
              <a:gd name="adj3" fmla="val 16667"/>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部分函数依赖</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grpSp>
        <p:nvGrpSpPr>
          <p:cNvPr id="16" name="组合 15"/>
          <p:cNvGrpSpPr/>
          <p:nvPr/>
        </p:nvGrpSpPr>
        <p:grpSpPr>
          <a:xfrm>
            <a:off x="0" y="0"/>
            <a:ext cx="563526" cy="6858000"/>
            <a:chOff x="0" y="0"/>
            <a:chExt cx="563526" cy="6858000"/>
          </a:xfrm>
        </p:grpSpPr>
        <p:sp>
          <p:nvSpPr>
            <p:cNvPr id="17" name="矩形 16"/>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8" name="矩形 17"/>
            <p:cNvSpPr/>
            <p:nvPr/>
          </p:nvSpPr>
          <p:spPr>
            <a:xfrm>
              <a:off x="0" y="2171758"/>
              <a:ext cx="563526" cy="216632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函数依赖与关键字</a:t>
              </a:r>
            </a:p>
          </p:txBody>
        </p:sp>
        <p:sp>
          <p:nvSpPr>
            <p:cNvPr id="19" name="矩形 18"/>
            <p:cNvSpPr/>
            <p:nvPr/>
          </p:nvSpPr>
          <p:spPr>
            <a:xfrm>
              <a:off x="0" y="4359345"/>
              <a:ext cx="563526" cy="2498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范式与关系规范化过程</a:t>
              </a:r>
            </a:p>
          </p:txBody>
        </p:sp>
      </p:grpSp>
      <p:sp>
        <p:nvSpPr>
          <p:cNvPr id="12" name="TextBox 11"/>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2.3.2.3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2.3</a:t>
            </a:r>
            <a:endParaRPr lang="zh-CN" altLang="en-US" dirty="0">
              <a:latin typeface="微软雅黑" pitchFamily="34" charset="-122"/>
              <a:ea typeface="微软雅黑" pitchFamily="34" charset="-122"/>
            </a:endParaRPr>
          </a:p>
        </p:txBody>
      </p:sp>
      <p:sp>
        <p:nvSpPr>
          <p:cNvPr id="20" name="矩形 19"/>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24" idx="1"/>
            <a:endCxn id="20"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20"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20"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68064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直接连接符 7"/>
          <p:cNvSpPr>
            <a:spLocks noChangeShapeType="1"/>
          </p:cNvSpPr>
          <p:nvPr>
            <p:custDataLst>
              <p:tags r:id="rId2"/>
            </p:custDataLst>
          </p:nvPr>
        </p:nvSpPr>
        <p:spPr bwMode="auto">
          <a:xfrm flipH="1">
            <a:off x="2646674" y="1895588"/>
            <a:ext cx="4803" cy="3311967"/>
          </a:xfrm>
          <a:prstGeom prst="line">
            <a:avLst/>
          </a:prstGeom>
          <a:solidFill>
            <a:srgbClr val="B680DA"/>
          </a:solidFill>
          <a:ln w="6350">
            <a:solidFill>
              <a:srgbClr val="A50021"/>
            </a:solidFill>
            <a:miter lim="800000"/>
          </a:ln>
        </p:spPr>
        <p:txBody>
          <a:bodyPr>
            <a:normAutofit fontScale="25000" lnSpcReduction="20000"/>
          </a:bodyPr>
          <a:lstStyle/>
          <a:p>
            <a:endParaRPr lang="zh-CN" altLang="en-US">
              <a:latin typeface="黑体" panose="02010609060101010101" pitchFamily="49" charset="-122"/>
              <a:ea typeface="黑体" panose="02010609060101010101" pitchFamily="49" charset="-122"/>
              <a:sym typeface="Arial" panose="020B0604020202020204" pitchFamily="34" charset="0"/>
            </a:endParaRPr>
          </a:p>
        </p:txBody>
      </p:sp>
      <p:grpSp>
        <p:nvGrpSpPr>
          <p:cNvPr id="14" name="组合 13"/>
          <p:cNvGrpSpPr/>
          <p:nvPr>
            <p:custDataLst>
              <p:tags r:id="rId3"/>
            </p:custDataLst>
          </p:nvPr>
        </p:nvGrpSpPr>
        <p:grpSpPr>
          <a:xfrm>
            <a:off x="2473452" y="2255627"/>
            <a:ext cx="6851834" cy="546147"/>
            <a:chOff x="2217049" y="1938958"/>
            <a:chExt cx="5199005" cy="394210"/>
          </a:xfrm>
          <a:solidFill>
            <a:srgbClr val="C00000"/>
          </a:solidFill>
        </p:grpSpPr>
        <p:sp>
          <p:nvSpPr>
            <p:cNvPr id="8" name="椭圆 2"/>
            <p:cNvSpPr>
              <a:spLocks noChangeArrowheads="1"/>
            </p:cNvSpPr>
            <p:nvPr>
              <p:custDataLst>
                <p:tags r:id="rId10"/>
              </p:custDataLst>
            </p:nvPr>
          </p:nvSpPr>
          <p:spPr bwMode="auto">
            <a:xfrm>
              <a:off x="2217049" y="2023530"/>
              <a:ext cx="255588" cy="255588"/>
            </a:xfrm>
            <a:prstGeom prst="ellipse">
              <a:avLst/>
            </a:prstGeom>
            <a:grpFill/>
            <a:ln w="12700" cmpd="sng">
              <a:solidFill>
                <a:srgbClr val="FF0000"/>
              </a:solidFill>
              <a:prstDash val="solid"/>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a:solidFill>
                  <a:srgbClr val="FFFFFF"/>
                </a:solidFill>
                <a:latin typeface="黑体" panose="02010609060101010101" pitchFamily="49" charset="-122"/>
                <a:ea typeface="黑体" panose="02010609060101010101" pitchFamily="49" charset="-122"/>
                <a:sym typeface="Arial" panose="020B0604020202020204" pitchFamily="34" charset="0"/>
              </a:endParaRPr>
            </a:p>
          </p:txBody>
        </p:sp>
        <p:sp>
          <p:nvSpPr>
            <p:cNvPr id="9" name="矩形 8"/>
            <p:cNvSpPr/>
            <p:nvPr>
              <p:custDataLst>
                <p:tags r:id="rId11"/>
              </p:custDataLst>
            </p:nvPr>
          </p:nvSpPr>
          <p:spPr bwMode="auto">
            <a:xfrm>
              <a:off x="2844054" y="1938958"/>
              <a:ext cx="4572000" cy="394210"/>
            </a:xfrm>
            <a:prstGeom prst="rect">
              <a:avLst/>
            </a:prstGeom>
            <a:grpFill/>
            <a:ln w="12700" cmpd="sng">
              <a:solidFill>
                <a:srgbClr val="FF0000"/>
              </a:solidFill>
              <a:prstDash val="solid"/>
              <a:round/>
            </a:ln>
          </p:spPr>
          <p:txBody>
            <a:bodyPr anchor="ctr">
              <a:no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关系数据库概述</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grpSp>
      <p:grpSp>
        <p:nvGrpSpPr>
          <p:cNvPr id="15" name="组合 14"/>
          <p:cNvGrpSpPr/>
          <p:nvPr>
            <p:custDataLst>
              <p:tags r:id="rId4"/>
            </p:custDataLst>
          </p:nvPr>
        </p:nvGrpSpPr>
        <p:grpSpPr>
          <a:xfrm>
            <a:off x="2473452" y="3191731"/>
            <a:ext cx="6851834" cy="546147"/>
            <a:chOff x="2217049" y="3096485"/>
            <a:chExt cx="5199005" cy="394210"/>
          </a:xfrm>
          <a:solidFill>
            <a:srgbClr val="C00000"/>
          </a:solidFill>
        </p:grpSpPr>
        <p:sp>
          <p:nvSpPr>
            <p:cNvPr id="10" name="矩形 9"/>
            <p:cNvSpPr/>
            <p:nvPr>
              <p:custDataLst>
                <p:tags r:id="rId8"/>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关系数据模型</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11" name="椭圆 2"/>
            <p:cNvSpPr>
              <a:spLocks noChangeArrowheads="1"/>
            </p:cNvSpPr>
            <p:nvPr>
              <p:custDataLst>
                <p:tags r:id="rId9"/>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sp>
        <p:nvSpPr>
          <p:cNvPr id="16" name="圆角矩形 15"/>
          <p:cNvSpPr/>
          <p:nvPr/>
        </p:nvSpPr>
        <p:spPr>
          <a:xfrm>
            <a:off x="674228" y="435118"/>
            <a:ext cx="7221972" cy="776605"/>
          </a:xfrm>
          <a:prstGeom prst="roundRect">
            <a:avLst/>
          </a:prstGeom>
          <a:noFill/>
          <a:ln>
            <a:no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lstStyle/>
          <a:p>
            <a:pPr algn="just"/>
            <a:r>
              <a:rPr lang="zh-CN" altLang="en-US" sz="2800" b="1" dirty="0" smtClean="0">
                <a:latin typeface="黑体" panose="02010609060101010101" pitchFamily="49" charset="-122"/>
                <a:ea typeface="黑体" panose="02010609060101010101" pitchFamily="49" charset="-122"/>
              </a:rPr>
              <a:t>第</a:t>
            </a:r>
            <a:r>
              <a:rPr lang="en-US" altLang="zh-CN" sz="2800" b="1" dirty="0" smtClean="0">
                <a:latin typeface="黑体" panose="02010609060101010101" pitchFamily="49" charset="-122"/>
                <a:ea typeface="黑体" panose="02010609060101010101" pitchFamily="49" charset="-122"/>
              </a:rPr>
              <a:t>2</a:t>
            </a:r>
            <a:r>
              <a:rPr lang="zh-CN" altLang="en-US" sz="2800" b="1" dirty="0" smtClean="0">
                <a:latin typeface="黑体" panose="02010609060101010101" pitchFamily="49" charset="-122"/>
                <a:ea typeface="黑体" panose="02010609060101010101" pitchFamily="49" charset="-122"/>
              </a:rPr>
              <a:t>章   关系数据库</a:t>
            </a:r>
            <a:endParaRPr lang="zh-CN" altLang="en-US" sz="2800" b="1" dirty="0">
              <a:latin typeface="黑体" panose="02010609060101010101" pitchFamily="49" charset="-122"/>
              <a:ea typeface="黑体" panose="02010609060101010101" pitchFamily="49" charset="-122"/>
            </a:endParaRPr>
          </a:p>
        </p:txBody>
      </p:sp>
      <p:grpSp>
        <p:nvGrpSpPr>
          <p:cNvPr id="12" name="组合 11"/>
          <p:cNvGrpSpPr/>
          <p:nvPr>
            <p:custDataLst>
              <p:tags r:id="rId5"/>
            </p:custDataLst>
          </p:nvPr>
        </p:nvGrpSpPr>
        <p:grpSpPr>
          <a:xfrm>
            <a:off x="2484526" y="4127835"/>
            <a:ext cx="6851834" cy="546147"/>
            <a:chOff x="2217049" y="3096485"/>
            <a:chExt cx="5199005" cy="394210"/>
          </a:xfrm>
          <a:solidFill>
            <a:srgbClr val="C00000"/>
          </a:solidFill>
        </p:grpSpPr>
        <p:sp>
          <p:nvSpPr>
            <p:cNvPr id="13" name="矩形 12"/>
            <p:cNvSpPr/>
            <p:nvPr>
              <p:custDataLst>
                <p:tags r:id="rId6"/>
              </p:custDataLst>
            </p:nvPr>
          </p:nvSpPr>
          <p:spPr bwMode="auto">
            <a:xfrm>
              <a:off x="2844054" y="3096485"/>
              <a:ext cx="4572000" cy="394210"/>
            </a:xfrm>
            <a:prstGeom prst="rect">
              <a:avLst/>
            </a:prstGeom>
            <a:grpFill/>
            <a:ln w="9525">
              <a:noFill/>
              <a:round/>
            </a:ln>
          </p:spPr>
          <p:txBody>
            <a:bodyPr anchor="ctr">
              <a:normAutofit/>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lnSpc>
                  <a:spcPct val="100000"/>
                </a:lnSpc>
                <a:buNone/>
              </a:pPr>
              <a:r>
                <a:rPr lang="zh-CN" altLang="en-US" sz="2400" b="1" dirty="0" smtClean="0">
                  <a:solidFill>
                    <a:schemeClr val="bg1"/>
                  </a:solidFill>
                  <a:latin typeface="黑体" panose="02010609060101010101" pitchFamily="49" charset="-122"/>
                  <a:ea typeface="黑体" panose="02010609060101010101" pitchFamily="49" charset="-122"/>
                  <a:sym typeface="+mn-ea"/>
                </a:rPr>
                <a:t>关系数据库的规范化理论</a:t>
              </a:r>
              <a:endParaRPr lang="zh-CN" altLang="en-US" sz="2400" b="1" dirty="0">
                <a:solidFill>
                  <a:schemeClr val="bg1"/>
                </a:solidFill>
                <a:latin typeface="黑体" panose="02010609060101010101" pitchFamily="49" charset="-122"/>
                <a:ea typeface="黑体" panose="02010609060101010101" pitchFamily="49" charset="-122"/>
                <a:sym typeface="+mn-ea"/>
              </a:endParaRPr>
            </a:p>
          </p:txBody>
        </p:sp>
        <p:sp>
          <p:nvSpPr>
            <p:cNvPr id="17" name="椭圆 2"/>
            <p:cNvSpPr>
              <a:spLocks noChangeArrowheads="1"/>
            </p:cNvSpPr>
            <p:nvPr>
              <p:custDataLst>
                <p:tags r:id="rId7"/>
              </p:custDataLst>
            </p:nvPr>
          </p:nvSpPr>
          <p:spPr bwMode="auto">
            <a:xfrm>
              <a:off x="2217049" y="3181057"/>
              <a:ext cx="255588" cy="255588"/>
            </a:xfrm>
            <a:prstGeom prst="ellipse">
              <a:avLst/>
            </a:prstGeom>
            <a:grpFill/>
            <a:ln w="9525">
              <a:noFill/>
              <a:round/>
            </a:ln>
          </p:spPr>
          <p:txBody>
            <a:bodyPr anchor="ctr">
              <a:normAutofit fontScale="60000" lnSpcReduction="20000"/>
            </a:bodyPr>
            <a:lstStyle>
              <a:lvl1pPr>
                <a:lnSpc>
                  <a:spcPct val="90000"/>
                </a:lnSpc>
                <a:spcBef>
                  <a:spcPts val="1000"/>
                </a:spcBef>
                <a:buFont typeface="Arial" panose="020B0604020202020204" pitchFamily="34" charset="0"/>
                <a:buChar char="•"/>
                <a:defRPr sz="2800">
                  <a:solidFill>
                    <a:srgbClr val="5F5F5F"/>
                  </a:solidFill>
                  <a:latin typeface="Calibri" panose="020F0502020204030204" charset="0"/>
                  <a:ea typeface="微软雅黑" panose="020B0503020204020204" charset="-122"/>
                  <a:sym typeface="Calibri" panose="020F0502020204030204" charset="0"/>
                </a:defRPr>
              </a:lvl1pPr>
              <a:lvl2pPr marL="742950" indent="-285750">
                <a:lnSpc>
                  <a:spcPct val="90000"/>
                </a:lnSpc>
                <a:spcBef>
                  <a:spcPts val="500"/>
                </a:spcBef>
                <a:buFont typeface="Arial" panose="020B0604020202020204" pitchFamily="34" charset="0"/>
                <a:buChar char="•"/>
                <a:defRPr sz="2400">
                  <a:solidFill>
                    <a:srgbClr val="5F5F5F"/>
                  </a:solidFill>
                  <a:latin typeface="Calibri" panose="020F0502020204030204" charset="0"/>
                  <a:ea typeface="微软雅黑" panose="020B0503020204020204" charset="-122"/>
                  <a:sym typeface="Calibri" panose="020F0502020204030204" charset="0"/>
                </a:defRPr>
              </a:lvl2pPr>
              <a:lvl3pPr marL="1143000" indent="-228600">
                <a:lnSpc>
                  <a:spcPct val="90000"/>
                </a:lnSpc>
                <a:spcBef>
                  <a:spcPts val="500"/>
                </a:spcBef>
                <a:buFont typeface="Arial" panose="020B0604020202020204" pitchFamily="34" charset="0"/>
                <a:buChar char="•"/>
                <a:defRPr sz="2000">
                  <a:solidFill>
                    <a:srgbClr val="5F5F5F"/>
                  </a:solidFill>
                  <a:latin typeface="Calibri" panose="020F0502020204030204" charset="0"/>
                  <a:ea typeface="微软雅黑" panose="020B0503020204020204" charset="-122"/>
                  <a:sym typeface="Calibri" panose="020F0502020204030204" charset="0"/>
                </a:defRPr>
              </a:lvl3pPr>
              <a:lvl4pPr marL="16002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4pPr>
              <a:lvl5pPr marL="2057400" indent="-228600">
                <a:lnSpc>
                  <a:spcPct val="90000"/>
                </a:lnSpc>
                <a:spcBef>
                  <a:spcPts val="500"/>
                </a:spcBef>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rgbClr val="5F5F5F"/>
                  </a:solidFill>
                  <a:latin typeface="Calibri" panose="020F0502020204030204" charset="0"/>
                  <a:ea typeface="微软雅黑" panose="020B0503020204020204" charset="-122"/>
                  <a:sym typeface="Calibri" panose="020F0502020204030204" charset="0"/>
                </a:defRPr>
              </a:lvl9pPr>
            </a:lstStyle>
            <a:p>
              <a:pPr lvl="0" algn="ctr">
                <a:buNone/>
              </a:pPr>
              <a:endParaRPr lang="zh-CN" altLang="zh-CN" sz="2400" b="1">
                <a:solidFill>
                  <a:schemeClr val="bg1"/>
                </a:solidFill>
                <a:latin typeface="黑体" panose="02010609060101010101" pitchFamily="49" charset="-122"/>
                <a:ea typeface="黑体" panose="02010609060101010101" pitchFamily="49" charset="-122"/>
                <a:sym typeface="Arial" panose="020B0604020202020204" pitchFamily="34" charset="0"/>
              </a:endParaRPr>
            </a:p>
          </p:txBody>
        </p:sp>
      </p:gr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函数依赖与关键字</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6" name="TextBox 5"/>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部分</a:t>
            </a:r>
            <a:r>
              <a:rPr lang="zh-CN" altLang="en-US" sz="2400" dirty="0" smtClean="0">
                <a:solidFill>
                  <a:srgbClr val="FF0000"/>
                </a:solidFill>
                <a:latin typeface="手札体-简粗体" panose="03000700000000000000" pitchFamily="66" charset="-122"/>
                <a:ea typeface="手札体-简粗体" panose="03000700000000000000" pitchFamily="66" charset="-122"/>
              </a:rPr>
              <a:t>函数依赖</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zh-CN" sz="2400" dirty="0">
                <a:latin typeface="手札体-简粗体" panose="03000700000000000000" pitchFamily="66" charset="-122"/>
                <a:ea typeface="手札体-简粗体" panose="03000700000000000000" pitchFamily="66" charset="-122"/>
              </a:rPr>
              <a:t>设</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为任一给定关系，</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为其属性集，若</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，且</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中存在一个真子集</a:t>
            </a:r>
            <a:r>
              <a:rPr lang="en-US" altLang="zh-CN" sz="2400" dirty="0" smtClean="0">
                <a:latin typeface="手札体-简粗体" panose="03000700000000000000" pitchFamily="66" charset="-122"/>
                <a:ea typeface="手札体-简粗体" panose="03000700000000000000" pitchFamily="66" charset="-122"/>
              </a:rPr>
              <a:t>X’</a:t>
            </a:r>
            <a:r>
              <a:rPr lang="zh-CN" altLang="en-US" sz="2400" dirty="0" smtClean="0">
                <a:latin typeface="手札体-简粗体" panose="03000700000000000000" pitchFamily="66" charset="-122"/>
                <a:ea typeface="手札体-简粗体" panose="03000700000000000000" pitchFamily="66" charset="-122"/>
              </a:rPr>
              <a:t>，</a:t>
            </a:r>
            <a:r>
              <a:rPr lang="zh-CN" altLang="zh-CN" sz="2400" dirty="0" smtClean="0">
                <a:latin typeface="手札体-简粗体" panose="03000700000000000000" pitchFamily="66" charset="-122"/>
                <a:ea typeface="手札体-简粗体" panose="03000700000000000000" pitchFamily="66" charset="-122"/>
              </a:rPr>
              <a:t>满足</a:t>
            </a:r>
            <a:r>
              <a:rPr lang="zh-CN" altLang="en-US" sz="2400" dirty="0" smtClean="0">
                <a:latin typeface="手札体-简粗体" panose="03000700000000000000" pitchFamily="66" charset="-122"/>
                <a:ea typeface="手札体-简粗体" panose="03000700000000000000" pitchFamily="66" charset="-122"/>
              </a:rPr>
              <a:t>（ ）</a:t>
            </a:r>
            <a:r>
              <a:rPr lang="zh-CN" altLang="zh-CN" sz="2400" dirty="0" smtClean="0">
                <a:latin typeface="手札体-简粗体" panose="03000700000000000000" pitchFamily="66" charset="-122"/>
                <a:ea typeface="手札体-简粗体" panose="03000700000000000000" pitchFamily="66" charset="-122"/>
              </a:rPr>
              <a:t>，</a:t>
            </a:r>
            <a:r>
              <a:rPr lang="zh-CN" altLang="zh-CN" sz="2400" dirty="0">
                <a:latin typeface="手札体-简粗体" panose="03000700000000000000" pitchFamily="66" charset="-122"/>
                <a:ea typeface="手札体-简粗体" panose="03000700000000000000" pitchFamily="66" charset="-122"/>
              </a:rPr>
              <a:t>则</a:t>
            </a:r>
            <a:r>
              <a:rPr lang="zh-CN" altLang="zh-CN" sz="2400" dirty="0" smtClean="0">
                <a:latin typeface="手札体-简粗体" panose="03000700000000000000" pitchFamily="66" charset="-122"/>
                <a:ea typeface="手札体-简粗体" panose="03000700000000000000" pitchFamily="66" charset="-122"/>
              </a:rPr>
              <a:t>称</a:t>
            </a:r>
            <a:r>
              <a:rPr lang="zh-CN" altLang="en-US" sz="2400" dirty="0" smtClean="0">
                <a:latin typeface="手札体-简粗体" panose="03000700000000000000" pitchFamily="66" charset="-122"/>
                <a:ea typeface="手札体-简粗体" panose="03000700000000000000" pitchFamily="66" charset="-122"/>
              </a:rPr>
              <a:t>（     ）</a:t>
            </a:r>
            <a:r>
              <a:rPr lang="zh-CN" altLang="zh-CN" sz="2400" dirty="0" smtClean="0">
                <a:latin typeface="手札体-简粗体" panose="03000700000000000000" pitchFamily="66" charset="-122"/>
                <a:ea typeface="手札体-简粗体" panose="03000700000000000000" pitchFamily="66" charset="-122"/>
              </a:rPr>
              <a:t>。</a:t>
            </a:r>
            <a:endParaRPr lang="en-US" altLang="zh-CN" sz="2400" dirty="0">
              <a:latin typeface="手札体-简粗体" panose="03000700000000000000" pitchFamily="66" charset="-122"/>
              <a:ea typeface="手札体-简粗体" panose="03000700000000000000" pitchFamily="66" charset="-122"/>
            </a:endParaRPr>
          </a:p>
        </p:txBody>
      </p:sp>
      <p:graphicFrame>
        <p:nvGraphicFramePr>
          <p:cNvPr id="13" name="表格 12"/>
          <p:cNvGraphicFramePr>
            <a:graphicFrameLocks noGrp="1"/>
          </p:cNvGraphicFramePr>
          <p:nvPr>
            <p:extLst>
              <p:ext uri="{D42A27DB-BD31-4B8C-83A1-F6EECF244321}">
                <p14:modId xmlns:p14="http://schemas.microsoft.com/office/powerpoint/2010/main" val="2658114306"/>
              </p:ext>
            </p:extLst>
          </p:nvPr>
        </p:nvGraphicFramePr>
        <p:xfrm>
          <a:off x="1597038" y="4058052"/>
          <a:ext cx="5356656" cy="1821752"/>
        </p:xfrm>
        <a:graphic>
          <a:graphicData uri="http://schemas.openxmlformats.org/drawingml/2006/table">
            <a:tbl>
              <a:tblPr firstRow="1" bandRow="1">
                <a:tableStyleId>{5940675A-B579-460E-94D1-54222C63F5DA}</a:tableStyleId>
              </a:tblPr>
              <a:tblGrid>
                <a:gridCol w="1785552"/>
                <a:gridCol w="1785552"/>
                <a:gridCol w="1785552"/>
              </a:tblGrid>
              <a:tr h="455438">
                <a:tc>
                  <a:txBody>
                    <a:bodyPr/>
                    <a:lstStyle/>
                    <a:p>
                      <a:pPr algn="ctr"/>
                      <a:r>
                        <a:rPr lang="zh-CN" altLang="en-US" sz="1600" dirty="0" smtClean="0">
                          <a:latin typeface="手札体-简粗体" panose="03000700000000000000" pitchFamily="66" charset="-122"/>
                          <a:ea typeface="手札体-简粗体" panose="03000700000000000000" pitchFamily="66" charset="-122"/>
                        </a:rPr>
                        <a:t>学号（</a:t>
                      </a:r>
                      <a:r>
                        <a:rPr lang="en-US" altLang="zh-CN" sz="1600" dirty="0" smtClean="0">
                          <a:latin typeface="手札体-简粗体" panose="03000700000000000000" pitchFamily="66" charset="-122"/>
                          <a:ea typeface="手札体-简粗体" panose="03000700000000000000" pitchFamily="66" charset="-122"/>
                        </a:rPr>
                        <a:t>SNO</a:t>
                      </a:r>
                      <a:r>
                        <a:rPr lang="zh-CN" altLang="en-US" sz="1600" dirty="0" smtClean="0">
                          <a:latin typeface="手札体-简粗体" panose="03000700000000000000" pitchFamily="66" charset="-122"/>
                          <a:ea typeface="手札体-简粗体" panose="03000700000000000000" pitchFamily="66" charset="-122"/>
                        </a:rPr>
                        <a:t>）</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姓名（</a:t>
                      </a:r>
                      <a:r>
                        <a:rPr lang="en-US" altLang="zh-CN" sz="1600" dirty="0" smtClean="0">
                          <a:latin typeface="手札体-简粗体" panose="03000700000000000000" pitchFamily="66" charset="-122"/>
                          <a:ea typeface="手札体-简粗体" panose="03000700000000000000" pitchFamily="66" charset="-122"/>
                        </a:rPr>
                        <a:t>SNAME</a:t>
                      </a:r>
                      <a:r>
                        <a:rPr lang="zh-CN" altLang="en-US" sz="1600" dirty="0" smtClean="0">
                          <a:latin typeface="手札体-简粗体" panose="03000700000000000000" pitchFamily="66" charset="-122"/>
                          <a:ea typeface="手札体-简粗体" panose="03000700000000000000" pitchFamily="66" charset="-122"/>
                        </a:rPr>
                        <a:t>）</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性别（</a:t>
                      </a:r>
                      <a:r>
                        <a:rPr lang="en-US" altLang="zh-CN" sz="1600" dirty="0" smtClean="0">
                          <a:latin typeface="手札体-简粗体" panose="03000700000000000000" pitchFamily="66" charset="-122"/>
                          <a:ea typeface="手札体-简粗体" panose="03000700000000000000" pitchFamily="66" charset="-122"/>
                        </a:rPr>
                        <a:t>SSEX</a:t>
                      </a:r>
                      <a:r>
                        <a:rPr lang="zh-CN" altLang="en-US" sz="1600" dirty="0" smtClean="0">
                          <a:latin typeface="手札体-简粗体" panose="03000700000000000000" pitchFamily="66" charset="-122"/>
                          <a:ea typeface="手札体-简粗体" panose="03000700000000000000" pitchFamily="66" charset="-122"/>
                        </a:rPr>
                        <a:t>）</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algn="ctr"/>
                      <a:r>
                        <a:rPr lang="en-US" altLang="zh-CN" sz="1600" dirty="0" smtClean="0">
                          <a:latin typeface="手札体-简粗体" panose="03000700000000000000" pitchFamily="66" charset="-122"/>
                          <a:ea typeface="手札体-简粗体" panose="03000700000000000000" pitchFamily="66" charset="-122"/>
                        </a:rPr>
                        <a:t>901001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钟义</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男</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901002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海燕</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女</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901003</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赵月</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男</a:t>
                      </a:r>
                      <a:endParaRPr lang="zh-CN" altLang="en-US" sz="1600" dirty="0">
                        <a:latin typeface="手札体-简粗体" panose="03000700000000000000" pitchFamily="66" charset="-122"/>
                        <a:ea typeface="手札体-简粗体" panose="03000700000000000000" pitchFamily="66" charset="-122"/>
                      </a:endParaRPr>
                    </a:p>
                  </a:txBody>
                  <a:tcPr anchor="ctr"/>
                </a:tc>
              </a:tr>
            </a:tbl>
          </a:graphicData>
        </a:graphic>
      </p:graphicFrame>
      <p:sp>
        <p:nvSpPr>
          <p:cNvPr id="14" name="TextBox 13"/>
          <p:cNvSpPr txBox="1"/>
          <p:nvPr/>
        </p:nvSpPr>
        <p:spPr>
          <a:xfrm>
            <a:off x="7336466" y="4377933"/>
            <a:ext cx="4348716" cy="1041311"/>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SNO,</a:t>
            </a:r>
            <a:r>
              <a:rPr lang="en-US" altLang="zh-CN" sz="2400" dirty="0">
                <a:latin typeface="手札体-简粗体" panose="03000700000000000000" pitchFamily="66" charset="-122"/>
                <a:ea typeface="手札体-简粗体" panose="03000700000000000000" pitchFamily="66" charset="-122"/>
              </a:rPr>
              <a:t> SNAME </a:t>
            </a:r>
            <a:r>
              <a:rPr lang="zh-CN" altLang="en-US" sz="2400" dirty="0" smtClean="0">
                <a:latin typeface="手札体-简粗体" panose="03000700000000000000" pitchFamily="66" charset="-122"/>
                <a:ea typeface="手札体-简粗体" panose="03000700000000000000" pitchFamily="66" charset="-122"/>
              </a:rPr>
              <a:t>）</a:t>
            </a:r>
            <a:r>
              <a:rPr lang="zh-CN" altLang="zh-CN"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 SSEX</a:t>
            </a:r>
          </a:p>
          <a:p>
            <a:pPr>
              <a:lnSpc>
                <a:spcPts val="3700"/>
              </a:lnSpc>
            </a:pPr>
            <a:r>
              <a:rPr lang="en-US" altLang="zh-CN" sz="2400" dirty="0" smtClean="0">
                <a:latin typeface="手札体-简粗体" panose="03000700000000000000" pitchFamily="66" charset="-122"/>
                <a:ea typeface="手札体-简粗体" panose="03000700000000000000" pitchFamily="66" charset="-122"/>
              </a:rPr>
              <a:t>SNO</a:t>
            </a:r>
            <a:r>
              <a:rPr lang="zh-CN" altLang="zh-CN" sz="2400" dirty="0" smtClean="0">
                <a:latin typeface="手札体-简粗体" panose="03000700000000000000" pitchFamily="66" charset="-122"/>
                <a:ea typeface="手札体-简粗体" panose="03000700000000000000" pitchFamily="66" charset="-122"/>
              </a:rPr>
              <a:t> →</a:t>
            </a:r>
            <a:r>
              <a:rPr lang="en-US" altLang="zh-CN" sz="2400" dirty="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SSEX</a:t>
            </a:r>
          </a:p>
        </p:txBody>
      </p:sp>
      <p:sp>
        <p:nvSpPr>
          <p:cNvPr id="15" name="圆角矩形标注 14"/>
          <p:cNvSpPr/>
          <p:nvPr/>
        </p:nvSpPr>
        <p:spPr>
          <a:xfrm>
            <a:off x="8559209" y="3639553"/>
            <a:ext cx="2186561" cy="563252"/>
          </a:xfrm>
          <a:prstGeom prst="wedgeRoundRectCallout">
            <a:avLst>
              <a:gd name="adj1" fmla="val 35265"/>
              <a:gd name="adj2" fmla="val 117817"/>
              <a:gd name="adj3" fmla="val 16667"/>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部分函数依赖</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grpSp>
        <p:nvGrpSpPr>
          <p:cNvPr id="16" name="组合 15"/>
          <p:cNvGrpSpPr/>
          <p:nvPr/>
        </p:nvGrpSpPr>
        <p:grpSpPr>
          <a:xfrm>
            <a:off x="0" y="0"/>
            <a:ext cx="563526" cy="6858000"/>
            <a:chOff x="0" y="0"/>
            <a:chExt cx="563526" cy="6858000"/>
          </a:xfrm>
        </p:grpSpPr>
        <p:sp>
          <p:nvSpPr>
            <p:cNvPr id="17" name="矩形 16"/>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8" name="矩形 17"/>
            <p:cNvSpPr/>
            <p:nvPr/>
          </p:nvSpPr>
          <p:spPr>
            <a:xfrm>
              <a:off x="0" y="2171758"/>
              <a:ext cx="563526" cy="216632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函数依赖与关键字</a:t>
              </a:r>
            </a:p>
          </p:txBody>
        </p:sp>
        <p:sp>
          <p:nvSpPr>
            <p:cNvPr id="19" name="矩形 18"/>
            <p:cNvSpPr/>
            <p:nvPr/>
          </p:nvSpPr>
          <p:spPr>
            <a:xfrm>
              <a:off x="0" y="4359345"/>
              <a:ext cx="563526" cy="2498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范式与关系规范化过程</a:t>
              </a:r>
            </a:p>
          </p:txBody>
        </p:sp>
      </p:grpSp>
      <p:sp>
        <p:nvSpPr>
          <p:cNvPr id="12" name="TextBox 11"/>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2.3.2.3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2.3</a:t>
            </a:r>
            <a:endParaRPr lang="zh-CN" altLang="en-US" dirty="0">
              <a:latin typeface="微软雅黑" pitchFamily="34" charset="-122"/>
              <a:ea typeface="微软雅黑" pitchFamily="34" charset="-122"/>
            </a:endParaRPr>
          </a:p>
        </p:txBody>
      </p:sp>
      <p:sp>
        <p:nvSpPr>
          <p:cNvPr id="20" name="矩形 19"/>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24" idx="1"/>
            <a:endCxn id="20"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20"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20"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893575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函数依赖与关键字</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6" name="TextBox 5"/>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部分</a:t>
            </a:r>
            <a:r>
              <a:rPr lang="zh-CN" altLang="en-US" sz="2400" dirty="0" smtClean="0">
                <a:solidFill>
                  <a:srgbClr val="FF0000"/>
                </a:solidFill>
                <a:latin typeface="手札体-简粗体" panose="03000700000000000000" pitchFamily="66" charset="-122"/>
                <a:ea typeface="手札体-简粗体" panose="03000700000000000000" pitchFamily="66" charset="-122"/>
              </a:rPr>
              <a:t>函数依赖</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zh-CN" sz="2400" dirty="0">
                <a:latin typeface="手札体-简粗体" panose="03000700000000000000" pitchFamily="66" charset="-122"/>
                <a:ea typeface="手札体-简粗体" panose="03000700000000000000" pitchFamily="66" charset="-122"/>
              </a:rPr>
              <a:t>设</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为任一给定关系，</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为其属性集，若</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，且</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中存在一个真子集</a:t>
            </a:r>
            <a:r>
              <a:rPr lang="en-US" altLang="zh-CN" sz="2400" dirty="0" smtClean="0">
                <a:latin typeface="手札体-简粗体" panose="03000700000000000000" pitchFamily="66" charset="-122"/>
                <a:ea typeface="手札体-简粗体" panose="03000700000000000000" pitchFamily="66" charset="-122"/>
              </a:rPr>
              <a:t>X’</a:t>
            </a:r>
            <a:r>
              <a:rPr lang="zh-CN" altLang="en-US" sz="2400" dirty="0" smtClean="0">
                <a:latin typeface="手札体-简粗体" panose="03000700000000000000" pitchFamily="66" charset="-122"/>
                <a:ea typeface="手札体-简粗体" panose="03000700000000000000" pitchFamily="66" charset="-122"/>
              </a:rPr>
              <a:t>，</a:t>
            </a:r>
            <a:r>
              <a:rPr lang="zh-CN" altLang="zh-CN" sz="2400" dirty="0" smtClean="0">
                <a:latin typeface="手札体-简粗体" panose="03000700000000000000" pitchFamily="66" charset="-122"/>
                <a:ea typeface="手札体-简粗体" panose="03000700000000000000" pitchFamily="66" charset="-122"/>
              </a:rPr>
              <a:t>满足</a:t>
            </a:r>
            <a:r>
              <a:rPr lang="en-US" altLang="zh-CN" sz="2400" dirty="0" smtClean="0">
                <a:latin typeface="手札体-简粗体" panose="03000700000000000000" pitchFamily="66" charset="-122"/>
                <a:ea typeface="手札体-简粗体" panose="03000700000000000000" pitchFamily="66" charset="-122"/>
              </a:rPr>
              <a:t>X’</a:t>
            </a:r>
            <a:r>
              <a:rPr lang="zh-CN" altLang="zh-CN" sz="2400" dirty="0" smtClean="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smtClean="0">
                <a:latin typeface="手札体-简粗体" panose="03000700000000000000" pitchFamily="66" charset="-122"/>
                <a:ea typeface="手札体-简粗体" panose="03000700000000000000" pitchFamily="66" charset="-122"/>
              </a:rPr>
              <a:t>，</a:t>
            </a:r>
            <a:r>
              <a:rPr lang="zh-CN" altLang="zh-CN" sz="2400" dirty="0">
                <a:latin typeface="手札体-简粗体" panose="03000700000000000000" pitchFamily="66" charset="-122"/>
                <a:ea typeface="手札体-简粗体" panose="03000700000000000000" pitchFamily="66" charset="-122"/>
              </a:rPr>
              <a:t>则称</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部分函数依赖于</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endParaRPr lang="en-US" altLang="zh-CN" sz="2400" dirty="0">
              <a:latin typeface="手札体-简粗体" panose="03000700000000000000" pitchFamily="66" charset="-122"/>
              <a:ea typeface="手札体-简粗体" panose="03000700000000000000" pitchFamily="66" charset="-122"/>
            </a:endParaRPr>
          </a:p>
        </p:txBody>
      </p:sp>
      <p:graphicFrame>
        <p:nvGraphicFramePr>
          <p:cNvPr id="13" name="表格 12"/>
          <p:cNvGraphicFramePr>
            <a:graphicFrameLocks noGrp="1"/>
          </p:cNvGraphicFramePr>
          <p:nvPr>
            <p:extLst>
              <p:ext uri="{D42A27DB-BD31-4B8C-83A1-F6EECF244321}">
                <p14:modId xmlns:p14="http://schemas.microsoft.com/office/powerpoint/2010/main" val="2658114306"/>
              </p:ext>
            </p:extLst>
          </p:nvPr>
        </p:nvGraphicFramePr>
        <p:xfrm>
          <a:off x="1597038" y="4058052"/>
          <a:ext cx="5356656" cy="1821752"/>
        </p:xfrm>
        <a:graphic>
          <a:graphicData uri="http://schemas.openxmlformats.org/drawingml/2006/table">
            <a:tbl>
              <a:tblPr firstRow="1" bandRow="1">
                <a:tableStyleId>{5940675A-B579-460E-94D1-54222C63F5DA}</a:tableStyleId>
              </a:tblPr>
              <a:tblGrid>
                <a:gridCol w="1785552"/>
                <a:gridCol w="1785552"/>
                <a:gridCol w="1785552"/>
              </a:tblGrid>
              <a:tr h="455438">
                <a:tc>
                  <a:txBody>
                    <a:bodyPr/>
                    <a:lstStyle/>
                    <a:p>
                      <a:pPr algn="ctr"/>
                      <a:r>
                        <a:rPr lang="zh-CN" altLang="en-US" sz="1600" dirty="0" smtClean="0">
                          <a:latin typeface="手札体-简粗体" panose="03000700000000000000" pitchFamily="66" charset="-122"/>
                          <a:ea typeface="手札体-简粗体" panose="03000700000000000000" pitchFamily="66" charset="-122"/>
                        </a:rPr>
                        <a:t>学号（</a:t>
                      </a:r>
                      <a:r>
                        <a:rPr lang="en-US" altLang="zh-CN" sz="1600" dirty="0" smtClean="0">
                          <a:latin typeface="手札体-简粗体" panose="03000700000000000000" pitchFamily="66" charset="-122"/>
                          <a:ea typeface="手札体-简粗体" panose="03000700000000000000" pitchFamily="66" charset="-122"/>
                        </a:rPr>
                        <a:t>SNO</a:t>
                      </a:r>
                      <a:r>
                        <a:rPr lang="zh-CN" altLang="en-US" sz="1600" dirty="0" smtClean="0">
                          <a:latin typeface="手札体-简粗体" panose="03000700000000000000" pitchFamily="66" charset="-122"/>
                          <a:ea typeface="手札体-简粗体" panose="03000700000000000000" pitchFamily="66" charset="-122"/>
                        </a:rPr>
                        <a:t>）</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姓名（</a:t>
                      </a:r>
                      <a:r>
                        <a:rPr lang="en-US" altLang="zh-CN" sz="1600" dirty="0" smtClean="0">
                          <a:latin typeface="手札体-简粗体" panose="03000700000000000000" pitchFamily="66" charset="-122"/>
                          <a:ea typeface="手札体-简粗体" panose="03000700000000000000" pitchFamily="66" charset="-122"/>
                        </a:rPr>
                        <a:t>SNAME</a:t>
                      </a:r>
                      <a:r>
                        <a:rPr lang="zh-CN" altLang="en-US" sz="1600" dirty="0" smtClean="0">
                          <a:latin typeface="手札体-简粗体" panose="03000700000000000000" pitchFamily="66" charset="-122"/>
                          <a:ea typeface="手札体-简粗体" panose="03000700000000000000" pitchFamily="66" charset="-122"/>
                        </a:rPr>
                        <a:t>）</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性别（</a:t>
                      </a:r>
                      <a:r>
                        <a:rPr lang="en-US" altLang="zh-CN" sz="1600" dirty="0" smtClean="0">
                          <a:latin typeface="手札体-简粗体" panose="03000700000000000000" pitchFamily="66" charset="-122"/>
                          <a:ea typeface="手札体-简粗体" panose="03000700000000000000" pitchFamily="66" charset="-122"/>
                        </a:rPr>
                        <a:t>SSEX</a:t>
                      </a:r>
                      <a:r>
                        <a:rPr lang="zh-CN" altLang="en-US" sz="1600" dirty="0" smtClean="0">
                          <a:latin typeface="手札体-简粗体" panose="03000700000000000000" pitchFamily="66" charset="-122"/>
                          <a:ea typeface="手札体-简粗体" panose="03000700000000000000" pitchFamily="66" charset="-122"/>
                        </a:rPr>
                        <a:t>）</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algn="ctr"/>
                      <a:r>
                        <a:rPr lang="en-US" altLang="zh-CN" sz="1600" dirty="0" smtClean="0">
                          <a:latin typeface="手札体-简粗体" panose="03000700000000000000" pitchFamily="66" charset="-122"/>
                          <a:ea typeface="手札体-简粗体" panose="03000700000000000000" pitchFamily="66" charset="-122"/>
                        </a:rPr>
                        <a:t>901001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钟义</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男</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901002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海燕</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女</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901003</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赵月</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男</a:t>
                      </a:r>
                      <a:endParaRPr lang="zh-CN" altLang="en-US" sz="1600" dirty="0">
                        <a:latin typeface="手札体-简粗体" panose="03000700000000000000" pitchFamily="66" charset="-122"/>
                        <a:ea typeface="手札体-简粗体" panose="03000700000000000000" pitchFamily="66" charset="-122"/>
                      </a:endParaRPr>
                    </a:p>
                  </a:txBody>
                  <a:tcPr anchor="ctr"/>
                </a:tc>
              </a:tr>
            </a:tbl>
          </a:graphicData>
        </a:graphic>
      </p:graphicFrame>
      <p:sp>
        <p:nvSpPr>
          <p:cNvPr id="14" name="TextBox 13"/>
          <p:cNvSpPr txBox="1"/>
          <p:nvPr/>
        </p:nvSpPr>
        <p:spPr>
          <a:xfrm>
            <a:off x="7336466" y="4377933"/>
            <a:ext cx="4348716" cy="1041311"/>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SNO,</a:t>
            </a:r>
            <a:r>
              <a:rPr lang="en-US" altLang="zh-CN" sz="2400" dirty="0">
                <a:latin typeface="手札体-简粗体" panose="03000700000000000000" pitchFamily="66" charset="-122"/>
                <a:ea typeface="手札体-简粗体" panose="03000700000000000000" pitchFamily="66" charset="-122"/>
              </a:rPr>
              <a:t> SNAME </a:t>
            </a:r>
            <a:r>
              <a:rPr lang="zh-CN" altLang="en-US" sz="2400" dirty="0" smtClean="0">
                <a:latin typeface="手札体-简粗体" panose="03000700000000000000" pitchFamily="66" charset="-122"/>
                <a:ea typeface="手札体-简粗体" panose="03000700000000000000" pitchFamily="66" charset="-122"/>
              </a:rPr>
              <a:t>）</a:t>
            </a:r>
            <a:r>
              <a:rPr lang="zh-CN" altLang="zh-CN"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 SSEX</a:t>
            </a:r>
          </a:p>
          <a:p>
            <a:pPr>
              <a:lnSpc>
                <a:spcPts val="3700"/>
              </a:lnSpc>
            </a:pPr>
            <a:r>
              <a:rPr lang="en-US" altLang="zh-CN" sz="2400" dirty="0" smtClean="0">
                <a:latin typeface="手札体-简粗体" panose="03000700000000000000" pitchFamily="66" charset="-122"/>
                <a:ea typeface="手札体-简粗体" panose="03000700000000000000" pitchFamily="66" charset="-122"/>
              </a:rPr>
              <a:t>SNO</a:t>
            </a:r>
            <a:r>
              <a:rPr lang="zh-CN" altLang="zh-CN" sz="2400" dirty="0" smtClean="0">
                <a:latin typeface="手札体-简粗体" panose="03000700000000000000" pitchFamily="66" charset="-122"/>
                <a:ea typeface="手札体-简粗体" panose="03000700000000000000" pitchFamily="66" charset="-122"/>
              </a:rPr>
              <a:t> →</a:t>
            </a:r>
            <a:r>
              <a:rPr lang="en-US" altLang="zh-CN" sz="2400" dirty="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SSEX</a:t>
            </a:r>
          </a:p>
        </p:txBody>
      </p:sp>
      <p:sp>
        <p:nvSpPr>
          <p:cNvPr id="15" name="圆角矩形标注 14"/>
          <p:cNvSpPr/>
          <p:nvPr/>
        </p:nvSpPr>
        <p:spPr>
          <a:xfrm>
            <a:off x="8559209" y="3639553"/>
            <a:ext cx="2186561" cy="563252"/>
          </a:xfrm>
          <a:prstGeom prst="wedgeRoundRectCallout">
            <a:avLst>
              <a:gd name="adj1" fmla="val 35265"/>
              <a:gd name="adj2" fmla="val 117817"/>
              <a:gd name="adj3" fmla="val 16667"/>
            </a:avLst>
          </a:prstGeom>
          <a:solidFill>
            <a:schemeClr val="accent2">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手札体-简粗体" panose="03000700000000000000" pitchFamily="66" charset="-122"/>
                <a:ea typeface="手札体-简粗体" panose="03000700000000000000" pitchFamily="66" charset="-122"/>
              </a:rPr>
              <a:t>部分函数依赖</a:t>
            </a:r>
            <a:endParaRPr lang="zh-CN" altLang="en-US" dirty="0">
              <a:solidFill>
                <a:schemeClr val="tx1"/>
              </a:solidFill>
              <a:latin typeface="手札体-简粗体" panose="03000700000000000000" pitchFamily="66" charset="-122"/>
              <a:ea typeface="手札体-简粗体" panose="03000700000000000000" pitchFamily="66" charset="-122"/>
            </a:endParaRPr>
          </a:p>
        </p:txBody>
      </p:sp>
      <p:grpSp>
        <p:nvGrpSpPr>
          <p:cNvPr id="16" name="组合 15"/>
          <p:cNvGrpSpPr/>
          <p:nvPr/>
        </p:nvGrpSpPr>
        <p:grpSpPr>
          <a:xfrm>
            <a:off x="0" y="0"/>
            <a:ext cx="563526" cy="6858000"/>
            <a:chOff x="0" y="0"/>
            <a:chExt cx="563526" cy="6858000"/>
          </a:xfrm>
        </p:grpSpPr>
        <p:sp>
          <p:nvSpPr>
            <p:cNvPr id="17" name="矩形 16"/>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8" name="矩形 17"/>
            <p:cNvSpPr/>
            <p:nvPr/>
          </p:nvSpPr>
          <p:spPr>
            <a:xfrm>
              <a:off x="0" y="2171758"/>
              <a:ext cx="563526" cy="216632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函数依赖与关键字</a:t>
              </a:r>
            </a:p>
          </p:txBody>
        </p:sp>
        <p:sp>
          <p:nvSpPr>
            <p:cNvPr id="19" name="矩形 18"/>
            <p:cNvSpPr/>
            <p:nvPr/>
          </p:nvSpPr>
          <p:spPr>
            <a:xfrm>
              <a:off x="0" y="4359345"/>
              <a:ext cx="563526" cy="2498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范式与关系规范化过程</a:t>
              </a:r>
            </a:p>
          </p:txBody>
        </p:sp>
      </p:grpSp>
      <p:sp>
        <p:nvSpPr>
          <p:cNvPr id="12" name="TextBox 11"/>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2.3.2.3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2.3</a:t>
            </a:r>
            <a:endParaRPr lang="zh-CN" altLang="en-US" dirty="0">
              <a:latin typeface="微软雅黑" pitchFamily="34" charset="-122"/>
              <a:ea typeface="微软雅黑" pitchFamily="34" charset="-122"/>
            </a:endParaRPr>
          </a:p>
        </p:txBody>
      </p:sp>
      <p:sp>
        <p:nvSpPr>
          <p:cNvPr id="20" name="矩形 19"/>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24" idx="1"/>
            <a:endCxn id="20"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20"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20"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5893575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函数依赖与关键字</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8" name="组合 7"/>
          <p:cNvGrpSpPr/>
          <p:nvPr/>
        </p:nvGrpSpPr>
        <p:grpSpPr>
          <a:xfrm>
            <a:off x="1135025" y="2138093"/>
            <a:ext cx="10002190" cy="2939266"/>
            <a:chOff x="1135025" y="2138093"/>
            <a:chExt cx="10002190" cy="2939266"/>
          </a:xfrm>
        </p:grpSpPr>
        <p:sp>
          <p:nvSpPr>
            <p:cNvPr id="5" name="TextBox 4"/>
            <p:cNvSpPr txBox="1"/>
            <p:nvPr/>
          </p:nvSpPr>
          <p:spPr>
            <a:xfrm>
              <a:off x="1135025" y="2138093"/>
              <a:ext cx="10002190" cy="2939266"/>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传递</a:t>
              </a:r>
              <a:r>
                <a:rPr lang="zh-CN" altLang="en-US" sz="2400" dirty="0" smtClean="0">
                  <a:solidFill>
                    <a:srgbClr val="FF0000"/>
                  </a:solidFill>
                  <a:latin typeface="手札体-简粗体" panose="03000700000000000000" pitchFamily="66" charset="-122"/>
                  <a:ea typeface="手札体-简粗体" panose="03000700000000000000" pitchFamily="66" charset="-122"/>
                </a:rPr>
                <a:t>函数依赖</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zh-CN" sz="2400" dirty="0">
                  <a:latin typeface="手札体-简粗体" panose="03000700000000000000" pitchFamily="66" charset="-122"/>
                  <a:ea typeface="手札体-简粗体" panose="03000700000000000000" pitchFamily="66" charset="-122"/>
                </a:rPr>
                <a:t>设</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为任一给定关系</a:t>
              </a:r>
              <a:r>
                <a:rPr lang="zh-CN" altLang="zh-CN" sz="2400" dirty="0" smtClean="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Z</a:t>
              </a:r>
              <a:r>
                <a:rPr lang="zh-CN" altLang="zh-CN" sz="2400" dirty="0" smtClean="0">
                  <a:latin typeface="手札体-简粗体" panose="03000700000000000000" pitchFamily="66" charset="-122"/>
                  <a:ea typeface="手札体-简粗体" panose="03000700000000000000" pitchFamily="66" charset="-122"/>
                </a:rPr>
                <a:t>为</a:t>
              </a:r>
              <a:r>
                <a:rPr lang="zh-CN" altLang="zh-CN" sz="2400" dirty="0">
                  <a:latin typeface="手札体-简粗体" panose="03000700000000000000" pitchFamily="66" charset="-122"/>
                  <a:ea typeface="手札体-简粗体" panose="03000700000000000000" pitchFamily="66" charset="-122"/>
                </a:rPr>
                <a:t>其不同属性子集，若</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 </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Z</a:t>
              </a:r>
              <a:r>
                <a:rPr lang="zh-CN" altLang="zh-CN" sz="2400" dirty="0">
                  <a:latin typeface="手札体-简粗体" panose="03000700000000000000" pitchFamily="66" charset="-122"/>
                  <a:ea typeface="手札体-简粗体" panose="03000700000000000000" pitchFamily="66" charset="-122"/>
                </a:rPr>
                <a:t>，则有</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Z</a:t>
              </a:r>
              <a:r>
                <a:rPr lang="zh-CN" altLang="zh-CN" sz="2400" dirty="0">
                  <a:latin typeface="手札体-简粗体" panose="03000700000000000000" pitchFamily="66" charset="-122"/>
                  <a:ea typeface="手札体-简粗体" panose="03000700000000000000" pitchFamily="66" charset="-122"/>
                </a:rPr>
                <a:t>，称为</a:t>
              </a:r>
              <a:r>
                <a:rPr lang="en-US" altLang="zh-CN" sz="2400" dirty="0">
                  <a:latin typeface="手札体-简粗体" panose="03000700000000000000" pitchFamily="66" charset="-122"/>
                  <a:ea typeface="手札体-简粗体" panose="03000700000000000000" pitchFamily="66" charset="-122"/>
                </a:rPr>
                <a:t>Z</a:t>
              </a:r>
              <a:r>
                <a:rPr lang="zh-CN" altLang="zh-CN" sz="2400" dirty="0">
                  <a:latin typeface="手札体-简粗体" panose="03000700000000000000" pitchFamily="66" charset="-122"/>
                  <a:ea typeface="手札体-简粗体" panose="03000700000000000000" pitchFamily="66" charset="-122"/>
                </a:rPr>
                <a:t>传递函数依赖于</a:t>
              </a:r>
              <a:r>
                <a:rPr lang="en-US" altLang="zh-CN" sz="2400" dirty="0">
                  <a:latin typeface="手札体-简粗体" panose="03000700000000000000" pitchFamily="66" charset="-122"/>
                  <a:ea typeface="手札体-简粗体" panose="03000700000000000000" pitchFamily="66" charset="-122"/>
                </a:rPr>
                <a:t>X</a:t>
              </a:r>
              <a:r>
                <a:rPr lang="zh-CN" altLang="zh-CN"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endParaRPr lang="en-US" altLang="zh-CN" sz="2400" dirty="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BOOKS</a:t>
              </a: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BNO,PNAME,PADDRESS</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  </a:t>
              </a:r>
              <a:r>
                <a:rPr lang="zh-CN" altLang="en-US" sz="2400" dirty="0" smtClean="0">
                  <a:latin typeface="手札体-简粗体" panose="03000700000000000000" pitchFamily="66" charset="-122"/>
                  <a:ea typeface="手札体-简粗体" panose="03000700000000000000" pitchFamily="66" charset="-122"/>
                </a:rPr>
                <a:t>（书号，出版社名，出版社地址）</a:t>
              </a:r>
              <a:endParaRPr lang="en-US" altLang="zh-CN" sz="2400" dirty="0">
                <a:latin typeface="手札体-简粗体" panose="03000700000000000000" pitchFamily="66" charset="-122"/>
                <a:ea typeface="手札体-简粗体" panose="03000700000000000000" pitchFamily="66" charset="-122"/>
              </a:endParaRPr>
            </a:p>
          </p:txBody>
        </p:sp>
        <p:cxnSp>
          <p:nvCxnSpPr>
            <p:cNvPr id="6" name="直接连接符 5"/>
            <p:cNvCxnSpPr/>
            <p:nvPr/>
          </p:nvCxnSpPr>
          <p:spPr>
            <a:xfrm flipH="1">
              <a:off x="9536332" y="2813591"/>
              <a:ext cx="96578" cy="164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0" y="0"/>
            <a:ext cx="563526" cy="6858000"/>
            <a:chOff x="0" y="0"/>
            <a:chExt cx="563526" cy="6858000"/>
          </a:xfrm>
        </p:grpSpPr>
        <p:sp>
          <p:nvSpPr>
            <p:cNvPr id="10" name="矩形 9"/>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1" name="矩形 10"/>
            <p:cNvSpPr/>
            <p:nvPr/>
          </p:nvSpPr>
          <p:spPr>
            <a:xfrm>
              <a:off x="0" y="2171758"/>
              <a:ext cx="563526" cy="216632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函数依赖与关键字</a:t>
              </a:r>
            </a:p>
          </p:txBody>
        </p:sp>
        <p:sp>
          <p:nvSpPr>
            <p:cNvPr id="12" name="矩形 11"/>
            <p:cNvSpPr/>
            <p:nvPr/>
          </p:nvSpPr>
          <p:spPr>
            <a:xfrm>
              <a:off x="0" y="4359345"/>
              <a:ext cx="563526" cy="2498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范式与关系规范化过程</a:t>
              </a:r>
            </a:p>
          </p:txBody>
        </p:sp>
      </p:grpSp>
      <p:sp>
        <p:nvSpPr>
          <p:cNvPr id="13" name="TextBox 12"/>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2.3.2.4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2.4</a:t>
            </a:r>
            <a:endParaRPr lang="zh-CN" altLang="en-US" dirty="0">
              <a:latin typeface="微软雅黑" pitchFamily="34" charset="-122"/>
              <a:ea typeface="微软雅黑" pitchFamily="34" charset="-122"/>
            </a:endParaRPr>
          </a:p>
        </p:txBody>
      </p:sp>
      <p:sp>
        <p:nvSpPr>
          <p:cNvPr id="14" name="矩形 13"/>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68064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函数依赖与关键字</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8" name="组合 7"/>
          <p:cNvGrpSpPr/>
          <p:nvPr/>
        </p:nvGrpSpPr>
        <p:grpSpPr>
          <a:xfrm>
            <a:off x="1135025" y="2138093"/>
            <a:ext cx="10002190" cy="3888244"/>
            <a:chOff x="1135025" y="2138093"/>
            <a:chExt cx="10002190" cy="3888244"/>
          </a:xfrm>
        </p:grpSpPr>
        <p:sp>
          <p:nvSpPr>
            <p:cNvPr id="5" name="TextBox 4"/>
            <p:cNvSpPr txBox="1"/>
            <p:nvPr/>
          </p:nvSpPr>
          <p:spPr>
            <a:xfrm>
              <a:off x="1135025" y="2138093"/>
              <a:ext cx="10002190" cy="3888244"/>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传递</a:t>
              </a:r>
              <a:r>
                <a:rPr lang="zh-CN" altLang="en-US" sz="2400" dirty="0" smtClean="0">
                  <a:solidFill>
                    <a:srgbClr val="FF0000"/>
                  </a:solidFill>
                  <a:latin typeface="手札体-简粗体" panose="03000700000000000000" pitchFamily="66" charset="-122"/>
                  <a:ea typeface="手札体-简粗体" panose="03000700000000000000" pitchFamily="66" charset="-122"/>
                </a:rPr>
                <a:t>函数依赖</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zh-CN" sz="2400" dirty="0">
                  <a:latin typeface="手札体-简粗体" panose="03000700000000000000" pitchFamily="66" charset="-122"/>
                  <a:ea typeface="手札体-简粗体" panose="03000700000000000000" pitchFamily="66" charset="-122"/>
                </a:rPr>
                <a:t>设</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为任一给定关系</a:t>
              </a:r>
              <a:r>
                <a:rPr lang="zh-CN" altLang="zh-CN" sz="2400" dirty="0" smtClean="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Z</a:t>
              </a:r>
              <a:r>
                <a:rPr lang="zh-CN" altLang="zh-CN" sz="2400" dirty="0" smtClean="0">
                  <a:latin typeface="手札体-简粗体" panose="03000700000000000000" pitchFamily="66" charset="-122"/>
                  <a:ea typeface="手札体-简粗体" panose="03000700000000000000" pitchFamily="66" charset="-122"/>
                </a:rPr>
                <a:t>为</a:t>
              </a:r>
              <a:r>
                <a:rPr lang="zh-CN" altLang="zh-CN" sz="2400" dirty="0">
                  <a:latin typeface="手札体-简粗体" panose="03000700000000000000" pitchFamily="66" charset="-122"/>
                  <a:ea typeface="手札体-简粗体" panose="03000700000000000000" pitchFamily="66" charset="-122"/>
                </a:rPr>
                <a:t>其不同属性子集，若</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 </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Z</a:t>
              </a:r>
              <a:r>
                <a:rPr lang="zh-CN" altLang="zh-CN" sz="2400" dirty="0">
                  <a:latin typeface="手札体-简粗体" panose="03000700000000000000" pitchFamily="66" charset="-122"/>
                  <a:ea typeface="手札体-简粗体" panose="03000700000000000000" pitchFamily="66" charset="-122"/>
                </a:rPr>
                <a:t>，则有</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Z</a:t>
              </a:r>
              <a:r>
                <a:rPr lang="zh-CN" altLang="zh-CN" sz="2400" dirty="0">
                  <a:latin typeface="手札体-简粗体" panose="03000700000000000000" pitchFamily="66" charset="-122"/>
                  <a:ea typeface="手札体-简粗体" panose="03000700000000000000" pitchFamily="66" charset="-122"/>
                </a:rPr>
                <a:t>，称为</a:t>
              </a:r>
              <a:r>
                <a:rPr lang="en-US" altLang="zh-CN" sz="2400" dirty="0">
                  <a:latin typeface="手札体-简粗体" panose="03000700000000000000" pitchFamily="66" charset="-122"/>
                  <a:ea typeface="手札体-简粗体" panose="03000700000000000000" pitchFamily="66" charset="-122"/>
                </a:rPr>
                <a:t>Z</a:t>
              </a:r>
              <a:r>
                <a:rPr lang="zh-CN" altLang="zh-CN" sz="2400" dirty="0">
                  <a:latin typeface="手札体-简粗体" panose="03000700000000000000" pitchFamily="66" charset="-122"/>
                  <a:ea typeface="手札体-简粗体" panose="03000700000000000000" pitchFamily="66" charset="-122"/>
                </a:rPr>
                <a:t>传递函数依赖于</a:t>
              </a:r>
              <a:r>
                <a:rPr lang="en-US" altLang="zh-CN" sz="2400" dirty="0">
                  <a:latin typeface="手札体-简粗体" panose="03000700000000000000" pitchFamily="66" charset="-122"/>
                  <a:ea typeface="手札体-简粗体" panose="03000700000000000000" pitchFamily="66" charset="-122"/>
                </a:rPr>
                <a:t>X</a:t>
              </a:r>
              <a:r>
                <a:rPr lang="zh-CN" altLang="zh-CN"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endParaRPr lang="en-US" altLang="zh-CN" sz="2400" dirty="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BOOKS</a:t>
              </a: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BNO,PNAME,PADDRESS</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  </a:t>
              </a:r>
              <a:r>
                <a:rPr lang="zh-CN" altLang="en-US" sz="2400" dirty="0" smtClean="0">
                  <a:latin typeface="手札体-简粗体" panose="03000700000000000000" pitchFamily="66" charset="-122"/>
                  <a:ea typeface="手札体-简粗体" panose="03000700000000000000" pitchFamily="66" charset="-122"/>
                </a:rPr>
                <a:t>（书号，出版社名，出版社地址）</a:t>
              </a:r>
              <a:endParaRPr lang="en-US" altLang="zh-CN" sz="2400" dirty="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BNO</a:t>
              </a:r>
              <a:r>
                <a:rPr lang="zh-CN" altLang="zh-CN"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PNAME</a:t>
              </a: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PNAME</a:t>
              </a:r>
              <a:r>
                <a:rPr lang="zh-CN" altLang="zh-CN" sz="2400" dirty="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BNO  PNAME</a:t>
              </a:r>
              <a:r>
                <a:rPr lang="zh-CN" altLang="zh-CN"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PADDRESS</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 </a:t>
              </a:r>
              <a:r>
                <a:rPr lang="zh-CN" altLang="en-US" sz="2400" dirty="0" smtClean="0">
                  <a:latin typeface="手札体-简粗体" panose="03000700000000000000" pitchFamily="66" charset="-122"/>
                  <a:ea typeface="手札体-简粗体" panose="03000700000000000000" pitchFamily="66" charset="-122"/>
                </a:rPr>
                <a:t>则</a:t>
              </a:r>
              <a:r>
                <a:rPr lang="en-US" altLang="zh-CN" sz="2400" dirty="0" smtClean="0">
                  <a:latin typeface="手札体-简粗体" panose="03000700000000000000" pitchFamily="66" charset="-122"/>
                  <a:ea typeface="手札体-简粗体" panose="03000700000000000000" pitchFamily="66" charset="-122"/>
                </a:rPr>
                <a:t>PADDRESS</a:t>
              </a:r>
              <a:r>
                <a:rPr lang="zh-CN" altLang="zh-CN" sz="2400" dirty="0">
                  <a:latin typeface="手札体-简粗体" panose="03000700000000000000" pitchFamily="66" charset="-122"/>
                  <a:ea typeface="手札体-简粗体" panose="03000700000000000000" pitchFamily="66" charset="-122"/>
                </a:rPr>
                <a:t>传递函数依赖</a:t>
              </a:r>
              <a:r>
                <a:rPr lang="zh-CN" altLang="zh-CN" sz="2400" dirty="0" smtClean="0">
                  <a:latin typeface="手札体-简粗体" panose="03000700000000000000" pitchFamily="66" charset="-122"/>
                  <a:ea typeface="手札体-简粗体" panose="03000700000000000000" pitchFamily="66" charset="-122"/>
                </a:rPr>
                <a:t>于</a:t>
              </a:r>
              <a:r>
                <a:rPr lang="en-US" altLang="zh-CN" sz="2400" dirty="0">
                  <a:latin typeface="手札体-简粗体" panose="03000700000000000000" pitchFamily="66" charset="-122"/>
                  <a:ea typeface="手札体-简粗体" panose="03000700000000000000" pitchFamily="66" charset="-122"/>
                </a:rPr>
                <a:t>BNO</a:t>
              </a:r>
            </a:p>
          </p:txBody>
        </p:sp>
        <p:cxnSp>
          <p:nvCxnSpPr>
            <p:cNvPr id="6" name="直接连接符 5"/>
            <p:cNvCxnSpPr/>
            <p:nvPr/>
          </p:nvCxnSpPr>
          <p:spPr>
            <a:xfrm flipH="1">
              <a:off x="9536332" y="2813591"/>
              <a:ext cx="96578" cy="164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3933378" y="5177199"/>
              <a:ext cx="96578" cy="164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0" y="0"/>
            <a:ext cx="563526" cy="6858000"/>
            <a:chOff x="0" y="0"/>
            <a:chExt cx="563526" cy="6858000"/>
          </a:xfrm>
        </p:grpSpPr>
        <p:sp>
          <p:nvSpPr>
            <p:cNvPr id="10" name="矩形 9"/>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1" name="矩形 10"/>
            <p:cNvSpPr/>
            <p:nvPr/>
          </p:nvSpPr>
          <p:spPr>
            <a:xfrm>
              <a:off x="0" y="2171758"/>
              <a:ext cx="563526" cy="216632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函数依赖与关键字</a:t>
              </a:r>
            </a:p>
          </p:txBody>
        </p:sp>
        <p:sp>
          <p:nvSpPr>
            <p:cNvPr id="12" name="矩形 11"/>
            <p:cNvSpPr/>
            <p:nvPr/>
          </p:nvSpPr>
          <p:spPr>
            <a:xfrm>
              <a:off x="0" y="4359345"/>
              <a:ext cx="563526" cy="2498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范式与关系规范化过程</a:t>
              </a:r>
            </a:p>
          </p:txBody>
        </p:sp>
      </p:grpSp>
      <p:sp>
        <p:nvSpPr>
          <p:cNvPr id="13" name="TextBox 12"/>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2.3.2.4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2.4</a:t>
            </a:r>
            <a:endParaRPr lang="zh-CN" altLang="en-US" dirty="0">
              <a:latin typeface="微软雅黑" pitchFamily="34" charset="-122"/>
              <a:ea typeface="微软雅黑" pitchFamily="34" charset="-122"/>
            </a:endParaRPr>
          </a:p>
        </p:txBody>
      </p:sp>
      <p:sp>
        <p:nvSpPr>
          <p:cNvPr id="14" name="矩形 13"/>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29244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函数依赖与关键字</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8" name="组合 7"/>
          <p:cNvGrpSpPr/>
          <p:nvPr/>
        </p:nvGrpSpPr>
        <p:grpSpPr>
          <a:xfrm>
            <a:off x="1135025" y="2138093"/>
            <a:ext cx="10002190" cy="3888244"/>
            <a:chOff x="1135025" y="2138093"/>
            <a:chExt cx="10002190" cy="3888244"/>
          </a:xfrm>
        </p:grpSpPr>
        <p:sp>
          <p:nvSpPr>
            <p:cNvPr id="5" name="TextBox 4"/>
            <p:cNvSpPr txBox="1"/>
            <p:nvPr/>
          </p:nvSpPr>
          <p:spPr>
            <a:xfrm>
              <a:off x="1135025" y="2138093"/>
              <a:ext cx="10002190" cy="3888244"/>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传递</a:t>
              </a:r>
              <a:r>
                <a:rPr lang="zh-CN" altLang="en-US" sz="2400" dirty="0" smtClean="0">
                  <a:solidFill>
                    <a:srgbClr val="FF0000"/>
                  </a:solidFill>
                  <a:latin typeface="手札体-简粗体" panose="03000700000000000000" pitchFamily="66" charset="-122"/>
                  <a:ea typeface="手札体-简粗体" panose="03000700000000000000" pitchFamily="66" charset="-122"/>
                </a:rPr>
                <a:t>函数依赖</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zh-CN" sz="2400" dirty="0">
                  <a:latin typeface="手札体-简粗体" panose="03000700000000000000" pitchFamily="66" charset="-122"/>
                  <a:ea typeface="手札体-简粗体" panose="03000700000000000000" pitchFamily="66" charset="-122"/>
                </a:rPr>
                <a:t>设</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为任一给定关系</a:t>
              </a:r>
              <a:r>
                <a:rPr lang="zh-CN" altLang="zh-CN" sz="2400" dirty="0" smtClean="0">
                  <a:latin typeface="手札体-简粗体" panose="03000700000000000000" pitchFamily="66" charset="-122"/>
                  <a:ea typeface="手札体-简粗体" panose="03000700000000000000" pitchFamily="66" charset="-122"/>
                </a:rPr>
                <a:t>，</a:t>
              </a:r>
              <a:r>
                <a:rPr lang="zh-CN" altLang="en-US" sz="2400" dirty="0" smtClean="0">
                  <a:latin typeface="手札体-简粗体" panose="03000700000000000000" pitchFamily="66" charset="-122"/>
                  <a:ea typeface="手札体-简粗体" panose="03000700000000000000" pitchFamily="66" charset="-122"/>
                </a:rPr>
                <a:t>（   ）</a:t>
              </a:r>
              <a:r>
                <a:rPr lang="zh-CN" altLang="zh-CN" sz="2400" dirty="0" smtClean="0">
                  <a:latin typeface="手札体-简粗体" panose="03000700000000000000" pitchFamily="66" charset="-122"/>
                  <a:ea typeface="手札体-简粗体" panose="03000700000000000000" pitchFamily="66" charset="-122"/>
                </a:rPr>
                <a:t>为</a:t>
              </a:r>
              <a:r>
                <a:rPr lang="zh-CN" altLang="zh-CN" sz="2400" dirty="0">
                  <a:latin typeface="手札体-简粗体" panose="03000700000000000000" pitchFamily="66" charset="-122"/>
                  <a:ea typeface="手札体-简粗体" panose="03000700000000000000" pitchFamily="66" charset="-122"/>
                </a:rPr>
                <a:t>其不同属性子集，</a:t>
              </a:r>
              <a:r>
                <a:rPr lang="zh-CN" altLang="zh-CN" sz="2400" dirty="0" smtClean="0">
                  <a:latin typeface="手札体-简粗体" panose="03000700000000000000" pitchFamily="66" charset="-122"/>
                  <a:ea typeface="手札体-简粗体" panose="03000700000000000000" pitchFamily="66" charset="-122"/>
                </a:rPr>
                <a:t>若</a:t>
              </a:r>
              <a:r>
                <a:rPr lang="zh-CN" altLang="en-US" sz="2400" dirty="0" smtClean="0">
                  <a:latin typeface="手札体-简粗体" panose="03000700000000000000" pitchFamily="66" charset="-122"/>
                  <a:ea typeface="手札体-简粗体" panose="03000700000000000000" pitchFamily="66" charset="-122"/>
                </a:rPr>
                <a:t>（）</a:t>
              </a:r>
              <a:r>
                <a:rPr lang="zh-CN" altLang="zh-CN" sz="2400" dirty="0" smtClean="0">
                  <a:latin typeface="手札体-简粗体" panose="03000700000000000000" pitchFamily="66" charset="-122"/>
                  <a:ea typeface="手札体-简粗体" panose="03000700000000000000" pitchFamily="66" charset="-122"/>
                </a:rPr>
                <a:t>，</a:t>
              </a:r>
              <a:r>
                <a:rPr lang="zh-CN" altLang="en-US" sz="2400" dirty="0" smtClean="0">
                  <a:latin typeface="手札体-简粗体" panose="03000700000000000000" pitchFamily="66" charset="-122"/>
                  <a:ea typeface="手札体-简粗体" panose="03000700000000000000" pitchFamily="66" charset="-122"/>
                </a:rPr>
                <a:t>（ ）</a:t>
              </a:r>
              <a:r>
                <a:rPr lang="zh-CN" altLang="zh-CN" sz="2400" dirty="0" smtClean="0">
                  <a:latin typeface="手札体-简粗体" panose="03000700000000000000" pitchFamily="66" charset="-122"/>
                  <a:ea typeface="手札体-简粗体" panose="03000700000000000000" pitchFamily="66" charset="-122"/>
                </a:rPr>
                <a:t>，</a:t>
              </a:r>
              <a:r>
                <a:rPr lang="zh-CN" altLang="en-US" sz="2400" dirty="0" smtClean="0">
                  <a:latin typeface="手札体-简粗体" panose="03000700000000000000" pitchFamily="66" charset="-122"/>
                  <a:ea typeface="手札体-简粗体" panose="03000700000000000000" pitchFamily="66" charset="-122"/>
                </a:rPr>
                <a:t>（ ）</a:t>
              </a:r>
              <a:r>
                <a:rPr lang="zh-CN" altLang="zh-CN" sz="2400" dirty="0" smtClean="0">
                  <a:latin typeface="手札体-简粗体" panose="03000700000000000000" pitchFamily="66" charset="-122"/>
                  <a:ea typeface="手札体-简粗体" panose="03000700000000000000" pitchFamily="66" charset="-122"/>
                </a:rPr>
                <a:t>，</a:t>
              </a:r>
              <a:r>
                <a:rPr lang="zh-CN" altLang="zh-CN" sz="2400" dirty="0">
                  <a:latin typeface="手札体-简粗体" panose="03000700000000000000" pitchFamily="66" charset="-122"/>
                  <a:ea typeface="手札体-简粗体" panose="03000700000000000000" pitchFamily="66" charset="-122"/>
                </a:rPr>
                <a:t>则</a:t>
              </a:r>
              <a:r>
                <a:rPr lang="zh-CN" altLang="zh-CN" sz="2400" dirty="0" smtClean="0">
                  <a:latin typeface="手札体-简粗体" panose="03000700000000000000" pitchFamily="66" charset="-122"/>
                  <a:ea typeface="手札体-简粗体" panose="03000700000000000000" pitchFamily="66" charset="-122"/>
                </a:rPr>
                <a:t>有</a:t>
              </a:r>
              <a:r>
                <a:rPr lang="zh-CN" altLang="en-US" sz="2400" dirty="0" smtClean="0">
                  <a:latin typeface="手札体-简粗体" panose="03000700000000000000" pitchFamily="66" charset="-122"/>
                  <a:ea typeface="手札体-简粗体" panose="03000700000000000000" pitchFamily="66" charset="-122"/>
                </a:rPr>
                <a:t>（ ）</a:t>
              </a:r>
              <a:r>
                <a:rPr lang="zh-CN" altLang="zh-CN" sz="2400" dirty="0" smtClean="0">
                  <a:latin typeface="手札体-简粗体" panose="03000700000000000000" pitchFamily="66" charset="-122"/>
                  <a:ea typeface="手札体-简粗体" panose="03000700000000000000" pitchFamily="66" charset="-122"/>
                </a:rPr>
                <a:t>，称为</a:t>
              </a:r>
              <a:r>
                <a:rPr lang="zh-CN" altLang="en-US" sz="2400" dirty="0" smtClean="0">
                  <a:latin typeface="手札体-简粗体" panose="03000700000000000000" pitchFamily="66" charset="-122"/>
                  <a:ea typeface="手札体-简粗体" panose="03000700000000000000" pitchFamily="66" charset="-122"/>
                </a:rPr>
                <a:t>（       ）</a:t>
              </a:r>
              <a:r>
                <a:rPr lang="zh-CN" altLang="zh-CN"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endParaRPr lang="en-US" altLang="zh-CN" sz="2400" dirty="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BOOKS</a:t>
              </a: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BNO,PNAME,PADDRESS</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  </a:t>
              </a:r>
              <a:r>
                <a:rPr lang="zh-CN" altLang="en-US" sz="2400" dirty="0" smtClean="0">
                  <a:latin typeface="手札体-简粗体" panose="03000700000000000000" pitchFamily="66" charset="-122"/>
                  <a:ea typeface="手札体-简粗体" panose="03000700000000000000" pitchFamily="66" charset="-122"/>
                </a:rPr>
                <a:t>（书号，出版社名，出版社地址）</a:t>
              </a:r>
              <a:endParaRPr lang="en-US" altLang="zh-CN" sz="2400" dirty="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BNO</a:t>
              </a:r>
              <a:r>
                <a:rPr lang="zh-CN" altLang="zh-CN"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PNAME</a:t>
              </a: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PNAME</a:t>
              </a:r>
              <a:r>
                <a:rPr lang="zh-CN" altLang="zh-CN" sz="2400" dirty="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BNO  PNAME</a:t>
              </a:r>
              <a:r>
                <a:rPr lang="zh-CN" altLang="zh-CN"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PADDRESS</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 </a:t>
              </a:r>
              <a:r>
                <a:rPr lang="zh-CN" altLang="en-US" sz="2400" dirty="0" smtClean="0">
                  <a:latin typeface="手札体-简粗体" panose="03000700000000000000" pitchFamily="66" charset="-122"/>
                  <a:ea typeface="手札体-简粗体" panose="03000700000000000000" pitchFamily="66" charset="-122"/>
                </a:rPr>
                <a:t>则</a:t>
              </a:r>
              <a:r>
                <a:rPr lang="en-US" altLang="zh-CN" sz="2400" dirty="0" smtClean="0">
                  <a:latin typeface="手札体-简粗体" panose="03000700000000000000" pitchFamily="66" charset="-122"/>
                  <a:ea typeface="手札体-简粗体" panose="03000700000000000000" pitchFamily="66" charset="-122"/>
                </a:rPr>
                <a:t>PADDRESS</a:t>
              </a:r>
              <a:r>
                <a:rPr lang="zh-CN" altLang="zh-CN" sz="2400" dirty="0">
                  <a:latin typeface="手札体-简粗体" panose="03000700000000000000" pitchFamily="66" charset="-122"/>
                  <a:ea typeface="手札体-简粗体" panose="03000700000000000000" pitchFamily="66" charset="-122"/>
                </a:rPr>
                <a:t>传递函数依赖</a:t>
              </a:r>
              <a:r>
                <a:rPr lang="zh-CN" altLang="zh-CN" sz="2400" dirty="0" smtClean="0">
                  <a:latin typeface="手札体-简粗体" panose="03000700000000000000" pitchFamily="66" charset="-122"/>
                  <a:ea typeface="手札体-简粗体" panose="03000700000000000000" pitchFamily="66" charset="-122"/>
                </a:rPr>
                <a:t>于</a:t>
              </a:r>
              <a:r>
                <a:rPr lang="en-US" altLang="zh-CN" sz="2400" dirty="0">
                  <a:latin typeface="手札体-简粗体" panose="03000700000000000000" pitchFamily="66" charset="-122"/>
                  <a:ea typeface="手札体-简粗体" panose="03000700000000000000" pitchFamily="66" charset="-122"/>
                </a:rPr>
                <a:t>BNO</a:t>
              </a:r>
            </a:p>
          </p:txBody>
        </p:sp>
        <p:cxnSp>
          <p:nvCxnSpPr>
            <p:cNvPr id="7" name="直接连接符 6"/>
            <p:cNvCxnSpPr/>
            <p:nvPr/>
          </p:nvCxnSpPr>
          <p:spPr>
            <a:xfrm flipH="1">
              <a:off x="3934369" y="5177212"/>
              <a:ext cx="96578" cy="164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0" y="0"/>
            <a:ext cx="563526" cy="6858000"/>
            <a:chOff x="0" y="0"/>
            <a:chExt cx="563526" cy="6858000"/>
          </a:xfrm>
        </p:grpSpPr>
        <p:sp>
          <p:nvSpPr>
            <p:cNvPr id="10" name="矩形 9"/>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1" name="矩形 10"/>
            <p:cNvSpPr/>
            <p:nvPr/>
          </p:nvSpPr>
          <p:spPr>
            <a:xfrm>
              <a:off x="0" y="2171758"/>
              <a:ext cx="563526" cy="216632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函数依赖与关键字</a:t>
              </a:r>
            </a:p>
          </p:txBody>
        </p:sp>
        <p:sp>
          <p:nvSpPr>
            <p:cNvPr id="12" name="矩形 11"/>
            <p:cNvSpPr/>
            <p:nvPr/>
          </p:nvSpPr>
          <p:spPr>
            <a:xfrm>
              <a:off x="0" y="4359345"/>
              <a:ext cx="563526" cy="2498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范式与关系规范化过程</a:t>
              </a:r>
            </a:p>
          </p:txBody>
        </p:sp>
      </p:grpSp>
      <p:sp>
        <p:nvSpPr>
          <p:cNvPr id="13" name="TextBox 12"/>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2.3.2.4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2.4</a:t>
            </a:r>
            <a:endParaRPr lang="zh-CN" altLang="en-US" dirty="0">
              <a:latin typeface="微软雅黑" pitchFamily="34" charset="-122"/>
              <a:ea typeface="微软雅黑" pitchFamily="34" charset="-122"/>
            </a:endParaRPr>
          </a:p>
        </p:txBody>
      </p:sp>
      <p:sp>
        <p:nvSpPr>
          <p:cNvPr id="14" name="矩形 13"/>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064938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函数依赖与关键字</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8" name="组合 7"/>
          <p:cNvGrpSpPr/>
          <p:nvPr/>
        </p:nvGrpSpPr>
        <p:grpSpPr>
          <a:xfrm>
            <a:off x="1135025" y="2138093"/>
            <a:ext cx="10002190" cy="3888244"/>
            <a:chOff x="1135025" y="2138093"/>
            <a:chExt cx="10002190" cy="3888244"/>
          </a:xfrm>
        </p:grpSpPr>
        <p:sp>
          <p:nvSpPr>
            <p:cNvPr id="5" name="TextBox 4"/>
            <p:cNvSpPr txBox="1"/>
            <p:nvPr/>
          </p:nvSpPr>
          <p:spPr>
            <a:xfrm>
              <a:off x="1135025" y="2138093"/>
              <a:ext cx="10002190" cy="3888244"/>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传递</a:t>
              </a:r>
              <a:r>
                <a:rPr lang="zh-CN" altLang="en-US" sz="2400" dirty="0" smtClean="0">
                  <a:solidFill>
                    <a:srgbClr val="FF0000"/>
                  </a:solidFill>
                  <a:latin typeface="手札体-简粗体" panose="03000700000000000000" pitchFamily="66" charset="-122"/>
                  <a:ea typeface="手札体-简粗体" panose="03000700000000000000" pitchFamily="66" charset="-122"/>
                </a:rPr>
                <a:t>函数依赖</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zh-CN" sz="2400" dirty="0">
                  <a:latin typeface="手札体-简粗体" panose="03000700000000000000" pitchFamily="66" charset="-122"/>
                  <a:ea typeface="手札体-简粗体" panose="03000700000000000000" pitchFamily="66" charset="-122"/>
                </a:rPr>
                <a:t>设</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为任一给定关系</a:t>
              </a:r>
              <a:r>
                <a:rPr lang="zh-CN" altLang="zh-CN" sz="2400" dirty="0" smtClean="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Z</a:t>
              </a:r>
              <a:r>
                <a:rPr lang="zh-CN" altLang="zh-CN" sz="2400" dirty="0" smtClean="0">
                  <a:latin typeface="手札体-简粗体" panose="03000700000000000000" pitchFamily="66" charset="-122"/>
                  <a:ea typeface="手札体-简粗体" panose="03000700000000000000" pitchFamily="66" charset="-122"/>
                </a:rPr>
                <a:t>为</a:t>
              </a:r>
              <a:r>
                <a:rPr lang="zh-CN" altLang="zh-CN" sz="2400" dirty="0">
                  <a:latin typeface="手札体-简粗体" panose="03000700000000000000" pitchFamily="66" charset="-122"/>
                  <a:ea typeface="手札体-简粗体" panose="03000700000000000000" pitchFamily="66" charset="-122"/>
                </a:rPr>
                <a:t>其不同属性子集，若</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 </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Z</a:t>
              </a:r>
              <a:r>
                <a:rPr lang="zh-CN" altLang="zh-CN" sz="2400" dirty="0">
                  <a:latin typeface="手札体-简粗体" panose="03000700000000000000" pitchFamily="66" charset="-122"/>
                  <a:ea typeface="手札体-简粗体" panose="03000700000000000000" pitchFamily="66" charset="-122"/>
                </a:rPr>
                <a:t>，则有</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Z</a:t>
              </a:r>
              <a:r>
                <a:rPr lang="zh-CN" altLang="zh-CN" sz="2400" dirty="0">
                  <a:latin typeface="手札体-简粗体" panose="03000700000000000000" pitchFamily="66" charset="-122"/>
                  <a:ea typeface="手札体-简粗体" panose="03000700000000000000" pitchFamily="66" charset="-122"/>
                </a:rPr>
                <a:t>，称为</a:t>
              </a:r>
              <a:r>
                <a:rPr lang="en-US" altLang="zh-CN" sz="2400" dirty="0">
                  <a:latin typeface="手札体-简粗体" panose="03000700000000000000" pitchFamily="66" charset="-122"/>
                  <a:ea typeface="手札体-简粗体" panose="03000700000000000000" pitchFamily="66" charset="-122"/>
                </a:rPr>
                <a:t>Z</a:t>
              </a:r>
              <a:r>
                <a:rPr lang="zh-CN" altLang="zh-CN" sz="2400" dirty="0">
                  <a:latin typeface="手札体-简粗体" panose="03000700000000000000" pitchFamily="66" charset="-122"/>
                  <a:ea typeface="手札体-简粗体" panose="03000700000000000000" pitchFamily="66" charset="-122"/>
                </a:rPr>
                <a:t>传递函数依赖于</a:t>
              </a:r>
              <a:r>
                <a:rPr lang="en-US" altLang="zh-CN" sz="2400" dirty="0">
                  <a:latin typeface="手札体-简粗体" panose="03000700000000000000" pitchFamily="66" charset="-122"/>
                  <a:ea typeface="手札体-简粗体" panose="03000700000000000000" pitchFamily="66" charset="-122"/>
                </a:rPr>
                <a:t>X</a:t>
              </a:r>
              <a:r>
                <a:rPr lang="zh-CN" altLang="zh-CN"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endParaRPr lang="en-US" altLang="zh-CN" sz="2400" dirty="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BOOKS</a:t>
              </a: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BNO,PNAME,PADDRESS</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  </a:t>
              </a:r>
              <a:r>
                <a:rPr lang="zh-CN" altLang="en-US" sz="2400" dirty="0" smtClean="0">
                  <a:latin typeface="手札体-简粗体" panose="03000700000000000000" pitchFamily="66" charset="-122"/>
                  <a:ea typeface="手札体-简粗体" panose="03000700000000000000" pitchFamily="66" charset="-122"/>
                </a:rPr>
                <a:t>（书号，出版社名，出版社地址）</a:t>
              </a:r>
              <a:endParaRPr lang="en-US" altLang="zh-CN" sz="2400" dirty="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BNO</a:t>
              </a:r>
              <a:r>
                <a:rPr lang="zh-CN" altLang="zh-CN"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PNAME</a:t>
              </a: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PNAME</a:t>
              </a:r>
              <a:r>
                <a:rPr lang="zh-CN" altLang="zh-CN" sz="2400" dirty="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BNO  PNAME</a:t>
              </a:r>
              <a:r>
                <a:rPr lang="zh-CN" altLang="zh-CN"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PADDRESS</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en-US" altLang="zh-CN" sz="2400" dirty="0" smtClean="0">
                  <a:latin typeface="手札体-简粗体" panose="03000700000000000000" pitchFamily="66" charset="-122"/>
                  <a:ea typeface="手札体-简粗体" panose="03000700000000000000" pitchFamily="66" charset="-122"/>
                </a:rPr>
                <a:t> </a:t>
              </a:r>
              <a:r>
                <a:rPr lang="zh-CN" altLang="en-US" sz="2400" dirty="0" smtClean="0">
                  <a:latin typeface="手札体-简粗体" panose="03000700000000000000" pitchFamily="66" charset="-122"/>
                  <a:ea typeface="手札体-简粗体" panose="03000700000000000000" pitchFamily="66" charset="-122"/>
                </a:rPr>
                <a:t>则</a:t>
              </a:r>
              <a:r>
                <a:rPr lang="en-US" altLang="zh-CN" sz="2400" dirty="0" smtClean="0">
                  <a:latin typeface="手札体-简粗体" panose="03000700000000000000" pitchFamily="66" charset="-122"/>
                  <a:ea typeface="手札体-简粗体" panose="03000700000000000000" pitchFamily="66" charset="-122"/>
                </a:rPr>
                <a:t>PADDRESS</a:t>
              </a:r>
              <a:r>
                <a:rPr lang="zh-CN" altLang="zh-CN" sz="2400" dirty="0">
                  <a:latin typeface="手札体-简粗体" panose="03000700000000000000" pitchFamily="66" charset="-122"/>
                  <a:ea typeface="手札体-简粗体" panose="03000700000000000000" pitchFamily="66" charset="-122"/>
                </a:rPr>
                <a:t>传递函数依赖</a:t>
              </a:r>
              <a:r>
                <a:rPr lang="zh-CN" altLang="zh-CN" sz="2400" dirty="0" smtClean="0">
                  <a:latin typeface="手札体-简粗体" panose="03000700000000000000" pitchFamily="66" charset="-122"/>
                  <a:ea typeface="手札体-简粗体" panose="03000700000000000000" pitchFamily="66" charset="-122"/>
                </a:rPr>
                <a:t>于</a:t>
              </a:r>
              <a:r>
                <a:rPr lang="en-US" altLang="zh-CN" sz="2400" dirty="0">
                  <a:latin typeface="手札体-简粗体" panose="03000700000000000000" pitchFamily="66" charset="-122"/>
                  <a:ea typeface="手札体-简粗体" panose="03000700000000000000" pitchFamily="66" charset="-122"/>
                </a:rPr>
                <a:t>BNO</a:t>
              </a:r>
            </a:p>
          </p:txBody>
        </p:sp>
        <p:cxnSp>
          <p:nvCxnSpPr>
            <p:cNvPr id="6" name="直接连接符 5"/>
            <p:cNvCxnSpPr/>
            <p:nvPr/>
          </p:nvCxnSpPr>
          <p:spPr>
            <a:xfrm flipH="1">
              <a:off x="9536332" y="2813591"/>
              <a:ext cx="96578" cy="164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3934369" y="5161446"/>
              <a:ext cx="96578" cy="164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0" y="0"/>
            <a:ext cx="563526" cy="6858000"/>
            <a:chOff x="0" y="0"/>
            <a:chExt cx="563526" cy="6858000"/>
          </a:xfrm>
        </p:grpSpPr>
        <p:sp>
          <p:nvSpPr>
            <p:cNvPr id="10" name="矩形 9"/>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1" name="矩形 10"/>
            <p:cNvSpPr/>
            <p:nvPr/>
          </p:nvSpPr>
          <p:spPr>
            <a:xfrm>
              <a:off x="0" y="2171758"/>
              <a:ext cx="563526" cy="216632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函数依赖与关键字</a:t>
              </a:r>
            </a:p>
          </p:txBody>
        </p:sp>
        <p:sp>
          <p:nvSpPr>
            <p:cNvPr id="12" name="矩形 11"/>
            <p:cNvSpPr/>
            <p:nvPr/>
          </p:nvSpPr>
          <p:spPr>
            <a:xfrm>
              <a:off x="0" y="4359345"/>
              <a:ext cx="563526" cy="2498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范式与关系规范化过程</a:t>
              </a:r>
            </a:p>
          </p:txBody>
        </p:sp>
      </p:grpSp>
      <p:sp>
        <p:nvSpPr>
          <p:cNvPr id="13" name="TextBox 12"/>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2.3.2.4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2.4</a:t>
            </a:r>
            <a:endParaRPr lang="zh-CN" altLang="en-US" dirty="0">
              <a:latin typeface="微软雅黑" pitchFamily="34" charset="-122"/>
              <a:ea typeface="微软雅黑" pitchFamily="34" charset="-122"/>
            </a:endParaRPr>
          </a:p>
        </p:txBody>
      </p:sp>
      <p:sp>
        <p:nvSpPr>
          <p:cNvPr id="14" name="矩形 13"/>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4442677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函数依赖与关键字</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8" name="组合 7"/>
          <p:cNvGrpSpPr/>
          <p:nvPr/>
        </p:nvGrpSpPr>
        <p:grpSpPr>
          <a:xfrm>
            <a:off x="1135025" y="1996199"/>
            <a:ext cx="10002190" cy="4837222"/>
            <a:chOff x="1135025" y="1996199"/>
            <a:chExt cx="10002190" cy="4837222"/>
          </a:xfrm>
        </p:grpSpPr>
        <p:sp>
          <p:nvSpPr>
            <p:cNvPr id="5" name="TextBox 4"/>
            <p:cNvSpPr txBox="1"/>
            <p:nvPr/>
          </p:nvSpPr>
          <p:spPr>
            <a:xfrm>
              <a:off x="1135025" y="1996199"/>
              <a:ext cx="10002190" cy="48372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完全函数依赖</a:t>
              </a:r>
              <a:endParaRPr lang="en-US" altLang="zh-CN" sz="2400" dirty="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zh-CN" sz="2400" dirty="0">
                  <a:latin typeface="手札体-简粗体" panose="03000700000000000000" pitchFamily="66" charset="-122"/>
                  <a:ea typeface="手札体-简粗体" panose="03000700000000000000" pitchFamily="66" charset="-122"/>
                </a:rPr>
                <a:t>设</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为任一给定关系，</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为其属性集，若</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，且对</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中的任何真子集</a:t>
              </a:r>
              <a:r>
                <a:rPr lang="en-US" altLang="zh-CN" sz="2400" dirty="0">
                  <a:latin typeface="手札体-简粗体" panose="03000700000000000000" pitchFamily="66" charset="-122"/>
                  <a:ea typeface="手札体-简粗体" panose="03000700000000000000" pitchFamily="66" charset="-122"/>
                </a:rPr>
                <a:t>X</a:t>
              </a:r>
              <a:r>
                <a:rPr lang="en-US" altLang="zh-CN" sz="2400" baseline="30000" dirty="0">
                  <a:latin typeface="手札体-简粗体" panose="03000700000000000000" pitchFamily="66" charset="-122"/>
                  <a:ea typeface="手札体-简粗体" panose="03000700000000000000" pitchFamily="66" charset="-122"/>
                </a:rPr>
                <a:t>’</a:t>
              </a:r>
              <a:r>
                <a:rPr lang="zh-CN" altLang="zh-CN" sz="2400" dirty="0">
                  <a:latin typeface="手札体-简粗体" panose="03000700000000000000" pitchFamily="66" charset="-122"/>
                  <a:ea typeface="手札体-简粗体" panose="03000700000000000000" pitchFamily="66" charset="-122"/>
                </a:rPr>
                <a:t> ，都有</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 </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，则称</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完全函数依赖于</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endParaRPr lang="en-US" altLang="zh-CN" sz="2400" dirty="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部分函数依赖</a:t>
              </a:r>
              <a:endParaRPr lang="en-US" altLang="zh-CN" sz="2400" dirty="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zh-CN" sz="2400" dirty="0">
                  <a:latin typeface="手札体-简粗体" panose="03000700000000000000" pitchFamily="66" charset="-122"/>
                  <a:ea typeface="手札体-简粗体" panose="03000700000000000000" pitchFamily="66" charset="-122"/>
                </a:rPr>
                <a:t>设</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为任一给定关系，</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为其属性集，若</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，且</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中存在一个真子集</a:t>
              </a:r>
              <a:r>
                <a:rPr lang="en-US" altLang="zh-CN" sz="2400" dirty="0">
                  <a:latin typeface="手札体-简粗体" panose="03000700000000000000" pitchFamily="66" charset="-122"/>
                  <a:ea typeface="手札体-简粗体" panose="03000700000000000000" pitchFamily="66" charset="-122"/>
                </a:rPr>
                <a:t>X’</a:t>
              </a:r>
              <a:r>
                <a:rPr lang="zh-CN" altLang="en-US" sz="2400" dirty="0">
                  <a:latin typeface="手札体-简粗体" panose="03000700000000000000" pitchFamily="66" charset="-122"/>
                  <a:ea typeface="手札体-简粗体" panose="03000700000000000000" pitchFamily="66" charset="-122"/>
                </a:rPr>
                <a:t>，</a:t>
              </a:r>
              <a:r>
                <a:rPr lang="zh-CN" altLang="zh-CN" sz="2400" dirty="0">
                  <a:latin typeface="手札体-简粗体" panose="03000700000000000000" pitchFamily="66" charset="-122"/>
                  <a:ea typeface="手札体-简粗体" panose="03000700000000000000" pitchFamily="66" charset="-122"/>
                </a:rPr>
                <a:t>满足</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，则称</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部分函数依赖于</a:t>
              </a:r>
              <a:r>
                <a:rPr lang="en-US" altLang="zh-CN" sz="2400" dirty="0">
                  <a:latin typeface="手札体-简粗体" panose="03000700000000000000" pitchFamily="66" charset="-122"/>
                  <a:ea typeface="手札体-简粗体" panose="03000700000000000000" pitchFamily="66" charset="-122"/>
                </a:rPr>
                <a:t>X</a:t>
              </a:r>
              <a:r>
                <a:rPr lang="zh-CN" altLang="zh-CN" sz="2400" dirty="0" smtClean="0">
                  <a:latin typeface="手札体-简粗体" panose="03000700000000000000" pitchFamily="66" charset="-122"/>
                  <a:ea typeface="手札体-简粗体" panose="03000700000000000000" pitchFamily="66" charset="-122"/>
                </a:rPr>
                <a:t>。</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传递函数依赖</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zh-CN" sz="2400" dirty="0">
                  <a:latin typeface="手札体-简粗体" panose="03000700000000000000" pitchFamily="66" charset="-122"/>
                  <a:ea typeface="手札体-简粗体" panose="03000700000000000000" pitchFamily="66" charset="-122"/>
                </a:rPr>
                <a:t>设</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为任一给定关系</a:t>
              </a:r>
              <a:r>
                <a:rPr lang="zh-CN" altLang="zh-CN" sz="2400" dirty="0" smtClean="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Z</a:t>
              </a:r>
              <a:r>
                <a:rPr lang="zh-CN" altLang="zh-CN" sz="2400" dirty="0" smtClean="0">
                  <a:latin typeface="手札体-简粗体" panose="03000700000000000000" pitchFamily="66" charset="-122"/>
                  <a:ea typeface="手札体-简粗体" panose="03000700000000000000" pitchFamily="66" charset="-122"/>
                </a:rPr>
                <a:t>为</a:t>
              </a:r>
              <a:r>
                <a:rPr lang="zh-CN" altLang="zh-CN" sz="2400" dirty="0">
                  <a:latin typeface="手札体-简粗体" panose="03000700000000000000" pitchFamily="66" charset="-122"/>
                  <a:ea typeface="手札体-简粗体" panose="03000700000000000000" pitchFamily="66" charset="-122"/>
                </a:rPr>
                <a:t>其不同属性子集，若</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 </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Z</a:t>
              </a:r>
              <a:r>
                <a:rPr lang="zh-CN" altLang="zh-CN" sz="2400" dirty="0">
                  <a:latin typeface="手札体-简粗体" panose="03000700000000000000" pitchFamily="66" charset="-122"/>
                  <a:ea typeface="手札体-简粗体" panose="03000700000000000000" pitchFamily="66" charset="-122"/>
                </a:rPr>
                <a:t>，则有</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Z</a:t>
              </a:r>
              <a:r>
                <a:rPr lang="zh-CN" altLang="zh-CN" sz="2400" dirty="0">
                  <a:latin typeface="手札体-简粗体" panose="03000700000000000000" pitchFamily="66" charset="-122"/>
                  <a:ea typeface="手札体-简粗体" panose="03000700000000000000" pitchFamily="66" charset="-122"/>
                </a:rPr>
                <a:t>，称为</a:t>
              </a:r>
              <a:r>
                <a:rPr lang="en-US" altLang="zh-CN" sz="2400" dirty="0">
                  <a:latin typeface="手札体-简粗体" panose="03000700000000000000" pitchFamily="66" charset="-122"/>
                  <a:ea typeface="手札体-简粗体" panose="03000700000000000000" pitchFamily="66" charset="-122"/>
                </a:rPr>
                <a:t>Z</a:t>
              </a:r>
              <a:r>
                <a:rPr lang="zh-CN" altLang="zh-CN" sz="2400" dirty="0">
                  <a:latin typeface="手札体-简粗体" panose="03000700000000000000" pitchFamily="66" charset="-122"/>
                  <a:ea typeface="手札体-简粗体" panose="03000700000000000000" pitchFamily="66" charset="-122"/>
                </a:rPr>
                <a:t>传递函数依赖于</a:t>
              </a:r>
              <a:r>
                <a:rPr lang="en-US" altLang="zh-CN" sz="2400" dirty="0">
                  <a:latin typeface="手札体-简粗体" panose="03000700000000000000" pitchFamily="66" charset="-122"/>
                  <a:ea typeface="手札体-简粗体" panose="03000700000000000000" pitchFamily="66" charset="-122"/>
                </a:rPr>
                <a:t>X</a:t>
              </a:r>
              <a:r>
                <a:rPr lang="zh-CN" altLang="zh-CN"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endParaRPr lang="en-US" altLang="zh-CN" sz="2400" dirty="0">
                <a:latin typeface="手札体-简粗体" panose="03000700000000000000" pitchFamily="66" charset="-122"/>
                <a:ea typeface="手札体-简粗体" panose="03000700000000000000" pitchFamily="66" charset="-122"/>
              </a:endParaRPr>
            </a:p>
          </p:txBody>
        </p:sp>
        <p:cxnSp>
          <p:nvCxnSpPr>
            <p:cNvPr id="6" name="直接连接符 5"/>
            <p:cNvCxnSpPr/>
            <p:nvPr/>
          </p:nvCxnSpPr>
          <p:spPr>
            <a:xfrm flipH="1">
              <a:off x="9539843" y="5486303"/>
              <a:ext cx="96578" cy="164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2673089" y="3127632"/>
              <a:ext cx="96578" cy="1648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0" y="0"/>
            <a:ext cx="563526" cy="6858000"/>
            <a:chOff x="0" y="0"/>
            <a:chExt cx="563526" cy="6858000"/>
          </a:xfrm>
        </p:grpSpPr>
        <p:sp>
          <p:nvSpPr>
            <p:cNvPr id="10" name="矩形 9"/>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1" name="矩形 10"/>
            <p:cNvSpPr/>
            <p:nvPr/>
          </p:nvSpPr>
          <p:spPr>
            <a:xfrm>
              <a:off x="0" y="2171758"/>
              <a:ext cx="563526" cy="216632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函数依赖与关键字</a:t>
              </a:r>
            </a:p>
          </p:txBody>
        </p:sp>
        <p:sp>
          <p:nvSpPr>
            <p:cNvPr id="12" name="矩形 11"/>
            <p:cNvSpPr/>
            <p:nvPr/>
          </p:nvSpPr>
          <p:spPr>
            <a:xfrm>
              <a:off x="0" y="4359345"/>
              <a:ext cx="563526" cy="2498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范式与关系规范化过程</a:t>
              </a:r>
            </a:p>
          </p:txBody>
        </p:sp>
      </p:grpSp>
      <p:sp>
        <p:nvSpPr>
          <p:cNvPr id="13" name="爆炸形 2 12"/>
          <p:cNvSpPr/>
          <p:nvPr/>
        </p:nvSpPr>
        <p:spPr>
          <a:xfrm>
            <a:off x="8198069" y="1124442"/>
            <a:ext cx="2939146" cy="1303448"/>
          </a:xfrm>
          <a:prstGeom prst="irregularSeal2">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汉仪旗黑-65S" pitchFamily="18" charset="-122"/>
                <a:ea typeface="汉仪旗黑-65S" pitchFamily="18" charset="-122"/>
              </a:rPr>
              <a:t>简答题</a:t>
            </a:r>
            <a:endParaRPr lang="zh-CN" altLang="en-US" sz="2400" b="1" dirty="0">
              <a:latin typeface="汉仪旗黑-65S" pitchFamily="18" charset="-122"/>
              <a:ea typeface="汉仪旗黑-65S" pitchFamily="18" charset="-122"/>
            </a:endParaRPr>
          </a:p>
        </p:txBody>
      </p:sp>
      <p:sp>
        <p:nvSpPr>
          <p:cNvPr id="14" name="TextBox 13"/>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2.3.2.4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2.4</a:t>
            </a:r>
            <a:endParaRPr lang="zh-CN" altLang="en-US" dirty="0">
              <a:latin typeface="微软雅黑" pitchFamily="34" charset="-122"/>
              <a:ea typeface="微软雅黑" pitchFamily="34" charset="-122"/>
            </a:endParaRPr>
          </a:p>
        </p:txBody>
      </p:sp>
      <p:sp>
        <p:nvSpPr>
          <p:cNvPr id="15" name="矩形 14"/>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6" name="肘形连接符 15"/>
          <p:cNvCxnSpPr>
            <a:stCxn id="19" idx="1"/>
            <a:endCxn id="15"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5"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5"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20955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函数依赖与关键字</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关键字的定义</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zh-CN" sz="2400" dirty="0">
                <a:latin typeface="手札体-简粗体" panose="03000700000000000000" pitchFamily="66" charset="-122"/>
                <a:ea typeface="手札体-简粗体" panose="03000700000000000000" pitchFamily="66" charset="-122"/>
              </a:rPr>
              <a:t>设</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为任一给定关系，</a:t>
            </a:r>
            <a:r>
              <a:rPr lang="en-US" altLang="zh-CN" sz="2400" dirty="0">
                <a:latin typeface="手札体-简粗体" panose="03000700000000000000" pitchFamily="66" charset="-122"/>
                <a:ea typeface="手札体-简粗体" panose="03000700000000000000" pitchFamily="66" charset="-122"/>
              </a:rPr>
              <a:t>U</a:t>
            </a:r>
            <a:r>
              <a:rPr lang="zh-CN" altLang="zh-CN" sz="2400" dirty="0">
                <a:latin typeface="手札体-简粗体" panose="03000700000000000000" pitchFamily="66" charset="-122"/>
                <a:ea typeface="手札体-简粗体" panose="03000700000000000000" pitchFamily="66" charset="-122"/>
              </a:rPr>
              <a:t>为其所含的全部属性集合，</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为</a:t>
            </a:r>
            <a:r>
              <a:rPr lang="en-US" altLang="zh-CN" sz="2400" dirty="0">
                <a:latin typeface="手札体-简粗体" panose="03000700000000000000" pitchFamily="66" charset="-122"/>
                <a:ea typeface="手札体-简粗体" panose="03000700000000000000" pitchFamily="66" charset="-122"/>
              </a:rPr>
              <a:t>U</a:t>
            </a:r>
            <a:r>
              <a:rPr lang="zh-CN" altLang="zh-CN" sz="2400" dirty="0">
                <a:latin typeface="手札体-简粗体" panose="03000700000000000000" pitchFamily="66" charset="-122"/>
                <a:ea typeface="手札体-简粗体" panose="03000700000000000000" pitchFamily="66" charset="-122"/>
              </a:rPr>
              <a:t>的子集，若有完全函数依赖</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U</a:t>
            </a:r>
            <a:r>
              <a:rPr lang="zh-CN" altLang="zh-CN" sz="2400" dirty="0">
                <a:latin typeface="手札体-简粗体" panose="03000700000000000000" pitchFamily="66" charset="-122"/>
                <a:ea typeface="手札体-简粗体" panose="03000700000000000000" pitchFamily="66" charset="-122"/>
              </a:rPr>
              <a:t>，则</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为</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的一个候选关键字。</a:t>
            </a:r>
            <a:endParaRPr lang="en-US" altLang="zh-CN" sz="2400" dirty="0">
              <a:latin typeface="手札体-简粗体" panose="03000700000000000000" pitchFamily="66" charset="-122"/>
              <a:ea typeface="手札体-简粗体" panose="03000700000000000000" pitchFamily="66" charset="-122"/>
            </a:endParaRPr>
          </a:p>
        </p:txBody>
      </p:sp>
      <p:sp>
        <p:nvSpPr>
          <p:cNvPr id="6" name="TextBox 5"/>
          <p:cNvSpPr txBox="1"/>
          <p:nvPr/>
        </p:nvSpPr>
        <p:spPr>
          <a:xfrm>
            <a:off x="1135025" y="4123787"/>
            <a:ext cx="8333856" cy="1990288"/>
          </a:xfrm>
          <a:prstGeom prst="rect">
            <a:avLst/>
          </a:prstGeom>
          <a:noFill/>
        </p:spPr>
        <p:txBody>
          <a:bodyPr wrap="square" rtlCol="0">
            <a:spAutoFit/>
          </a:bodyPr>
          <a:lstStyle/>
          <a:p>
            <a:pPr>
              <a:lnSpc>
                <a:spcPts val="3700"/>
              </a:lnSpc>
            </a:pPr>
            <a:r>
              <a:rPr lang="en-US" altLang="zh-CN" sz="2400" dirty="0" smtClean="0">
                <a:latin typeface="手札体-简粗体" panose="03000700000000000000" pitchFamily="66" charset="-122"/>
                <a:ea typeface="手札体-简粗体" panose="03000700000000000000" pitchFamily="66" charset="-122"/>
              </a:rPr>
              <a:t>SC</a:t>
            </a: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SNO,CNO,CTITLE,INAME,IPLACE,GRADE</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SNO,CNO</a:t>
            </a:r>
            <a:r>
              <a:rPr lang="zh-CN" altLang="en-US" sz="2400" dirty="0" smtClean="0">
                <a:latin typeface="手札体-简粗体" panose="03000700000000000000" pitchFamily="66" charset="-122"/>
                <a:ea typeface="手札体-简粗体" panose="03000700000000000000" pitchFamily="66" charset="-122"/>
              </a:rPr>
              <a:t>）</a:t>
            </a:r>
            <a:r>
              <a:rPr lang="zh-CN" altLang="zh-CN"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 CTITLE</a:t>
            </a:r>
            <a:r>
              <a:rPr lang="zh-CN" altLang="en-US" sz="2400" dirty="0">
                <a:latin typeface="手札体-简粗体" panose="03000700000000000000" pitchFamily="66" charset="-122"/>
                <a:ea typeface="手札体-简粗体" panose="03000700000000000000" pitchFamily="66" charset="-122"/>
              </a:rPr>
              <a:t>，</a:t>
            </a: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SNO,CNO</a:t>
            </a:r>
            <a:r>
              <a:rPr lang="zh-CN" altLang="en-US" sz="2400" dirty="0">
                <a:latin typeface="手札体-简粗体" panose="03000700000000000000" pitchFamily="66" charset="-122"/>
                <a:ea typeface="手札体-简粗体" panose="03000700000000000000" pitchFamily="66" charset="-122"/>
              </a:rPr>
              <a:t>）</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 INAME</a:t>
            </a:r>
            <a:r>
              <a:rPr lang="zh-CN" altLang="en-US"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zh-CN" altLang="en-US"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SNO,CNO</a:t>
            </a:r>
            <a:r>
              <a:rPr lang="zh-CN" altLang="en-US" sz="2400" dirty="0">
                <a:latin typeface="手札体-简粗体" panose="03000700000000000000" pitchFamily="66" charset="-122"/>
                <a:ea typeface="手札体-简粗体" panose="03000700000000000000" pitchFamily="66" charset="-122"/>
              </a:rPr>
              <a:t>）</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 </a:t>
            </a:r>
            <a:r>
              <a:rPr lang="en-US" altLang="zh-CN" sz="2400" dirty="0" smtClean="0">
                <a:latin typeface="手札体-简粗体" panose="03000700000000000000" pitchFamily="66" charset="-122"/>
                <a:ea typeface="手札体-简粗体" panose="03000700000000000000" pitchFamily="66" charset="-122"/>
              </a:rPr>
              <a:t>IPLACE</a:t>
            </a: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 </a:t>
            </a:r>
            <a:r>
              <a:rPr lang="zh-CN" altLang="en-US"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SNO,CNO</a:t>
            </a:r>
            <a:r>
              <a:rPr lang="zh-CN" altLang="en-US" sz="2400" dirty="0">
                <a:latin typeface="手札体-简粗体" panose="03000700000000000000" pitchFamily="66" charset="-122"/>
                <a:ea typeface="手札体-简粗体" panose="03000700000000000000" pitchFamily="66" charset="-122"/>
              </a:rPr>
              <a:t>）</a:t>
            </a:r>
            <a:r>
              <a:rPr lang="zh-CN" altLang="zh-CN" sz="2400" dirty="0" smtClean="0">
                <a:latin typeface="手札体-简粗体" panose="03000700000000000000" pitchFamily="66" charset="-122"/>
                <a:ea typeface="手札体-简粗体" panose="03000700000000000000" pitchFamily="66" charset="-122"/>
              </a:rPr>
              <a:t>→</a:t>
            </a:r>
            <a:r>
              <a:rPr lang="en-US" altLang="zh-CN" sz="2400" dirty="0" smtClean="0">
                <a:latin typeface="手札体-简粗体" panose="03000700000000000000" pitchFamily="66" charset="-122"/>
                <a:ea typeface="手札体-简粗体" panose="03000700000000000000" pitchFamily="66" charset="-122"/>
              </a:rPr>
              <a:t>GRADE</a:t>
            </a:r>
          </a:p>
          <a:p>
            <a:pPr>
              <a:lnSpc>
                <a:spcPts val="3700"/>
              </a:lnSpc>
            </a:pPr>
            <a:r>
              <a:rPr lang="zh-CN" altLang="en-US" sz="2400" dirty="0" smtClean="0">
                <a:latin typeface="手札体-简粗体" panose="03000700000000000000" pitchFamily="66" charset="-122"/>
                <a:ea typeface="手札体-简粗体" panose="03000700000000000000" pitchFamily="66" charset="-122"/>
              </a:rPr>
              <a:t>则</a:t>
            </a:r>
            <a:r>
              <a:rPr lang="zh-CN" altLang="en-US"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SNO,CNO</a:t>
            </a:r>
            <a:r>
              <a:rPr lang="zh-CN" altLang="en-US" sz="2400" dirty="0" smtClean="0">
                <a:latin typeface="手札体-简粗体" panose="03000700000000000000" pitchFamily="66" charset="-122"/>
                <a:ea typeface="手札体-简粗体" panose="03000700000000000000" pitchFamily="66" charset="-122"/>
              </a:rPr>
              <a:t>）为候选关键字</a:t>
            </a:r>
            <a:endParaRPr lang="en-US" altLang="zh-CN" sz="2400" dirty="0" smtClean="0">
              <a:latin typeface="手札体-简粗体" panose="03000700000000000000" pitchFamily="66" charset="-122"/>
              <a:ea typeface="手札体-简粗体" panose="03000700000000000000" pitchFamily="66" charset="-122"/>
            </a:endParaRPr>
          </a:p>
        </p:txBody>
      </p:sp>
      <p:grpSp>
        <p:nvGrpSpPr>
          <p:cNvPr id="7" name="组合 6"/>
          <p:cNvGrpSpPr/>
          <p:nvPr/>
        </p:nvGrpSpPr>
        <p:grpSpPr>
          <a:xfrm>
            <a:off x="0" y="0"/>
            <a:ext cx="563526" cy="6858000"/>
            <a:chOff x="0" y="0"/>
            <a:chExt cx="563526" cy="6858000"/>
          </a:xfrm>
        </p:grpSpPr>
        <p:sp>
          <p:nvSpPr>
            <p:cNvPr id="8" name="矩形 7"/>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9" name="矩形 8"/>
            <p:cNvSpPr/>
            <p:nvPr/>
          </p:nvSpPr>
          <p:spPr>
            <a:xfrm>
              <a:off x="0" y="2171758"/>
              <a:ext cx="563526" cy="216632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函数依赖与关键字</a:t>
              </a:r>
            </a:p>
          </p:txBody>
        </p:sp>
        <p:sp>
          <p:nvSpPr>
            <p:cNvPr id="10" name="矩形 9"/>
            <p:cNvSpPr/>
            <p:nvPr/>
          </p:nvSpPr>
          <p:spPr>
            <a:xfrm>
              <a:off x="0" y="4359345"/>
              <a:ext cx="563526" cy="249865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范式与关系规范化过程</a:t>
              </a:r>
            </a:p>
          </p:txBody>
        </p:sp>
      </p:grpSp>
      <p:sp>
        <p:nvSpPr>
          <p:cNvPr id="11" name="TextBox 10"/>
          <p:cNvSpPr txBox="1"/>
          <p:nvPr/>
        </p:nvSpPr>
        <p:spPr>
          <a:xfrm>
            <a:off x="7378262" y="3653893"/>
            <a:ext cx="1107996" cy="461665"/>
          </a:xfrm>
          <a:prstGeom prst="rect">
            <a:avLst/>
          </a:prstGeom>
          <a:noFill/>
        </p:spPr>
        <p:txBody>
          <a:bodyPr wrap="none" rtlCol="0">
            <a:spAutoFit/>
          </a:bodyPr>
          <a:lstStyle/>
          <a:p>
            <a:r>
              <a:rPr lang="zh-CN" altLang="en-US" sz="2400" dirty="0" smtClean="0">
                <a:solidFill>
                  <a:srgbClr val="FF0000"/>
                </a:solidFill>
                <a:latin typeface="汉仪旗黑-85S" pitchFamily="18" charset="-122"/>
                <a:ea typeface="汉仪旗黑-85S" pitchFamily="18" charset="-122"/>
              </a:rPr>
              <a:t>候选码</a:t>
            </a:r>
            <a:endParaRPr lang="zh-CN" altLang="en-US" sz="2400" dirty="0">
              <a:solidFill>
                <a:srgbClr val="FF0000"/>
              </a:solidFill>
              <a:latin typeface="汉仪旗黑-85S" pitchFamily="18" charset="-122"/>
              <a:ea typeface="汉仪旗黑-85S" pitchFamily="18" charset="-122"/>
            </a:endParaRPr>
          </a:p>
        </p:txBody>
      </p:sp>
      <p:sp>
        <p:nvSpPr>
          <p:cNvPr id="12" name="右箭头 11"/>
          <p:cNvSpPr/>
          <p:nvPr/>
        </p:nvSpPr>
        <p:spPr>
          <a:xfrm>
            <a:off x="5301953" y="5707113"/>
            <a:ext cx="515523" cy="26506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5994226" y="5640204"/>
            <a:ext cx="1107996" cy="461665"/>
          </a:xfrm>
          <a:prstGeom prst="rect">
            <a:avLst/>
          </a:prstGeom>
          <a:noFill/>
        </p:spPr>
        <p:txBody>
          <a:bodyPr wrap="none" rtlCol="0">
            <a:spAutoFit/>
          </a:bodyPr>
          <a:lstStyle/>
          <a:p>
            <a:r>
              <a:rPr lang="zh-CN" altLang="en-US" sz="2400" dirty="0" smtClean="0">
                <a:solidFill>
                  <a:srgbClr val="FF0000"/>
                </a:solidFill>
                <a:latin typeface="汉仪旗黑-85S" pitchFamily="18" charset="-122"/>
                <a:ea typeface="汉仪旗黑-85S" pitchFamily="18" charset="-122"/>
              </a:rPr>
              <a:t>主</a:t>
            </a:r>
            <a:r>
              <a:rPr lang="zh-CN" altLang="en-US" sz="2400" dirty="0">
                <a:solidFill>
                  <a:srgbClr val="FF0000"/>
                </a:solidFill>
                <a:latin typeface="汉仪旗黑-85S" pitchFamily="18" charset="-122"/>
                <a:ea typeface="汉仪旗黑-85S" pitchFamily="18" charset="-122"/>
              </a:rPr>
              <a:t>属性</a:t>
            </a:r>
          </a:p>
        </p:txBody>
      </p:sp>
      <p:sp>
        <p:nvSpPr>
          <p:cNvPr id="14" name="TextBox 13"/>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2.3.2.5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2.5</a:t>
            </a:r>
            <a:endParaRPr lang="zh-CN" altLang="en-US" dirty="0">
              <a:latin typeface="微软雅黑" pitchFamily="34" charset="-122"/>
              <a:ea typeface="微软雅黑" pitchFamily="34" charset="-122"/>
            </a:endParaRPr>
          </a:p>
        </p:txBody>
      </p:sp>
      <p:sp>
        <p:nvSpPr>
          <p:cNvPr id="15" name="矩形 14"/>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6" name="肘形连接符 15"/>
          <p:cNvCxnSpPr>
            <a:stCxn id="19" idx="1"/>
            <a:endCxn id="15"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5"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5"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68064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83852"/>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函数依赖根据不同性质可分为：完全函数依赖、部分函数依赖</a:t>
            </a:r>
            <a:r>
              <a:rPr lang="zh-CN" altLang="en-US" sz="2400" b="0" dirty="0" smtClean="0">
                <a:solidFill>
                  <a:schemeClr val="tx1"/>
                </a:solidFill>
                <a:latin typeface="黑体" panose="02010609060101010101" pitchFamily="49" charset="-122"/>
                <a:ea typeface="黑体" panose="02010609060101010101" pitchFamily="49" charset="-122"/>
              </a:rPr>
              <a:t>和</a:t>
            </a: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smtClean="0">
                <a:solidFill>
                  <a:srgbClr val="FF0000"/>
                </a:solidFill>
                <a:latin typeface="黑体" panose="02010609060101010101" pitchFamily="49" charset="-122"/>
                <a:ea typeface="黑体" panose="02010609060101010101" pitchFamily="49" charset="-122"/>
              </a:rPr>
              <a:t>填空题</a:t>
            </a:r>
            <a:endParaRPr lang="en-US" altLang="zh-CN" sz="2400" b="0" dirty="0" smtClean="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4334868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83852"/>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函数依赖根据不同性质可分为：完全函数依赖、部分函数依赖</a:t>
            </a:r>
            <a:r>
              <a:rPr lang="zh-CN" altLang="en-US" sz="2400" b="0" dirty="0" smtClean="0">
                <a:solidFill>
                  <a:schemeClr val="tx1"/>
                </a:solidFill>
                <a:latin typeface="黑体" panose="02010609060101010101" pitchFamily="49" charset="-122"/>
                <a:ea typeface="黑体" panose="02010609060101010101" pitchFamily="49" charset="-122"/>
              </a:rPr>
              <a:t>和</a:t>
            </a: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smtClean="0">
                <a:solidFill>
                  <a:srgbClr val="FF0000"/>
                </a:solidFill>
                <a:latin typeface="黑体" panose="02010609060101010101" pitchFamily="49" charset="-122"/>
                <a:ea typeface="黑体" panose="02010609060101010101" pitchFamily="49" charset="-122"/>
              </a:rPr>
              <a:t>传递函数依赖</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smtClean="0">
                <a:solidFill>
                  <a:srgbClr val="FF0000"/>
                </a:solidFill>
                <a:latin typeface="黑体" panose="02010609060101010101" pitchFamily="49" charset="-122"/>
                <a:ea typeface="黑体" panose="02010609060101010101" pitchFamily="49" charset="-122"/>
              </a:rPr>
              <a:t>填空题</a:t>
            </a:r>
            <a:endParaRPr lang="en-US" altLang="zh-CN" sz="2400" b="0" dirty="0" smtClean="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7475729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2.2 </a:t>
            </a:r>
            <a:r>
              <a:rPr lang="zh-CN" altLang="en-US" sz="2800" b="1" dirty="0">
                <a:latin typeface="黑体" panose="02010609060101010101" pitchFamily="49" charset="-122"/>
                <a:ea typeface="黑体" panose="02010609060101010101" pitchFamily="49" charset="-122"/>
                <a:sym typeface="+mn-ea"/>
              </a:rPr>
              <a:t>关系数据模型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关系的完整性约束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（简单应用）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数据库的数据完整性是指数据库中数据的</a:t>
            </a:r>
            <a:r>
              <a:rPr lang="zh-CN" altLang="en-US" sz="2400" dirty="0" smtClean="0">
                <a:solidFill>
                  <a:srgbClr val="FF0000"/>
                </a:solidFill>
                <a:latin typeface="手札体-简粗体" panose="03000700000000000000" pitchFamily="66" charset="-122"/>
                <a:ea typeface="手札体-简粗体" panose="03000700000000000000" pitchFamily="66" charset="-122"/>
              </a:rPr>
              <a:t>正确性、相容性、一致性。</a:t>
            </a:r>
            <a:endParaRPr lang="en-US" altLang="zh-CN" sz="2400" dirty="0">
              <a:solidFill>
                <a:srgbClr val="FF0000"/>
              </a:solidFill>
              <a:latin typeface="手札体-简粗体" panose="03000700000000000000" pitchFamily="66" charset="-122"/>
              <a:ea typeface="手札体-简粗体" panose="03000700000000000000" pitchFamily="66" charset="-122"/>
            </a:endParaRPr>
          </a:p>
        </p:txBody>
      </p:sp>
      <p:grpSp>
        <p:nvGrpSpPr>
          <p:cNvPr id="8" name="组合 7"/>
          <p:cNvGrpSpPr/>
          <p:nvPr/>
        </p:nvGrpSpPr>
        <p:grpSpPr>
          <a:xfrm>
            <a:off x="0" y="6283840"/>
            <a:ext cx="12192000" cy="574160"/>
            <a:chOff x="0" y="6283840"/>
            <a:chExt cx="12192000" cy="574160"/>
          </a:xfrm>
        </p:grpSpPr>
        <p:sp>
          <p:nvSpPr>
            <p:cNvPr id="9" name="矩形 8"/>
            <p:cNvSpPr/>
            <p:nvPr/>
          </p:nvSpPr>
          <p:spPr>
            <a:xfrm>
              <a:off x="1382224" y="6294473"/>
              <a:ext cx="152885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关系数据结构</a:t>
              </a:r>
            </a:p>
          </p:txBody>
        </p:sp>
        <p:cxnSp>
          <p:nvCxnSpPr>
            <p:cNvPr id="10" name="直接连接符 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731417" y="6294474"/>
              <a:ext cx="183735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专门的关系运算</a:t>
              </a:r>
            </a:p>
          </p:txBody>
        </p:sp>
        <p:sp>
          <p:nvSpPr>
            <p:cNvPr id="12" name="矩形 11"/>
            <p:cNvSpPr/>
            <p:nvPr/>
          </p:nvSpPr>
          <p:spPr>
            <a:xfrm>
              <a:off x="10590029" y="6294474"/>
              <a:ext cx="1601971"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完整性约束</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6932624" y="6294474"/>
              <a:ext cx="177752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传统的集合</a:t>
              </a:r>
              <a:r>
                <a:rPr lang="zh-CN" altLang="en-US" sz="1600" kern="900" spc="-100" dirty="0">
                  <a:solidFill>
                    <a:schemeClr val="bg1"/>
                  </a:solidFill>
                  <a:latin typeface="黑体" panose="02010609060101010101" pitchFamily="49" charset="-122"/>
                  <a:ea typeface="黑体" panose="02010609060101010101" pitchFamily="49" charset="-122"/>
                </a:rPr>
                <a:t>运算</a:t>
              </a:r>
            </a:p>
          </p:txBody>
        </p:sp>
        <p:sp>
          <p:nvSpPr>
            <p:cNvPr id="14" name="矩形 13"/>
            <p:cNvSpPr/>
            <p:nvPr/>
          </p:nvSpPr>
          <p:spPr>
            <a:xfrm>
              <a:off x="0"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组成要素</a:t>
              </a:r>
            </a:p>
          </p:txBody>
        </p:sp>
        <p:sp>
          <p:nvSpPr>
            <p:cNvPr id="15" name="矩形 14"/>
            <p:cNvSpPr/>
            <p:nvPr/>
          </p:nvSpPr>
          <p:spPr>
            <a:xfrm>
              <a:off x="2932330"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关系操作</a:t>
              </a:r>
            </a:p>
          </p:txBody>
        </p:sp>
        <p:sp>
          <p:nvSpPr>
            <p:cNvPr id="16" name="矩形 15"/>
            <p:cNvSpPr/>
            <p:nvPr/>
          </p:nvSpPr>
          <p:spPr>
            <a:xfrm>
              <a:off x="4317666" y="6294474"/>
              <a:ext cx="1528852"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关系数据语言</a:t>
              </a:r>
            </a:p>
          </p:txBody>
        </p:sp>
        <p:sp>
          <p:nvSpPr>
            <p:cNvPr id="17" name="矩形 16"/>
            <p:cNvSpPr/>
            <p:nvPr/>
          </p:nvSpPr>
          <p:spPr>
            <a:xfrm>
              <a:off x="5871597" y="6294474"/>
              <a:ext cx="103973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运算符</a:t>
              </a:r>
            </a:p>
          </p:txBody>
        </p:sp>
      </p:grpSp>
      <p:sp>
        <p:nvSpPr>
          <p:cNvPr id="18" name="TextBox 17"/>
          <p:cNvSpPr txBox="1"/>
          <p:nvPr/>
        </p:nvSpPr>
        <p:spPr>
          <a:xfrm>
            <a:off x="2506717" y="3815255"/>
            <a:ext cx="6340197" cy="1137106"/>
          </a:xfrm>
          <a:prstGeom prst="rect">
            <a:avLst/>
          </a:prstGeom>
          <a:noFill/>
        </p:spPr>
        <p:txBody>
          <a:bodyPr wrap="none" rtlCol="0">
            <a:spAutoFit/>
          </a:bodyPr>
          <a:lstStyle/>
          <a:p>
            <a:pPr>
              <a:lnSpc>
                <a:spcPct val="150000"/>
              </a:lnSpc>
            </a:pPr>
            <a:r>
              <a:rPr lang="zh-CN" altLang="en-US" sz="2400" dirty="0" smtClean="0">
                <a:ea typeface="手札体-简粗体"/>
              </a:rPr>
              <a:t>在一个关系表中，学生的学号必须是唯一的，</a:t>
            </a:r>
            <a:endParaRPr lang="en-US" altLang="zh-CN" sz="2400" dirty="0" smtClean="0">
              <a:ea typeface="手札体-简粗体"/>
            </a:endParaRPr>
          </a:p>
          <a:p>
            <a:pPr>
              <a:lnSpc>
                <a:spcPct val="150000"/>
              </a:lnSpc>
            </a:pPr>
            <a:r>
              <a:rPr lang="zh-CN" altLang="en-US" sz="2400" dirty="0" smtClean="0">
                <a:ea typeface="手札体-简粗体"/>
              </a:rPr>
              <a:t>性别必须是男女，不能是漂亮、美丽。</a:t>
            </a:r>
            <a:endParaRPr lang="zh-CN" altLang="en-US" sz="2400" dirty="0">
              <a:ea typeface="手札体-简粗体"/>
            </a:endParaRPr>
          </a:p>
        </p:txBody>
      </p:sp>
      <p:sp>
        <p:nvSpPr>
          <p:cNvPr id="19" name="矩形 18"/>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20" name="肘形连接符 19"/>
          <p:cNvCxnSpPr>
            <a:stCxn id="23" idx="1"/>
            <a:endCxn id="19"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9"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19"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4" name="矩形 23"/>
          <p:cNvSpPr/>
          <p:nvPr/>
        </p:nvSpPr>
        <p:spPr>
          <a:xfrm>
            <a:off x="9280834" y="446705"/>
            <a:ext cx="1633914" cy="237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关系数据模型</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295205" y="759601"/>
            <a:ext cx="2780685"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关系数据库的规范化理论</a:t>
            </a:r>
            <a:endParaRPr lang="zh-CN" altLang="en-US" dirty="0">
              <a:solidFill>
                <a:srgbClr val="C00000"/>
              </a:solidFill>
              <a:latin typeface="微软雅黑" pitchFamily="34" charset="-122"/>
              <a:ea typeface="微软雅黑" pitchFamily="34" charset="-122"/>
            </a:endParaRPr>
          </a:p>
        </p:txBody>
      </p:sp>
      <p:sp>
        <p:nvSpPr>
          <p:cNvPr id="26" name="TextBox 25"/>
          <p:cNvSpPr txBox="1"/>
          <p:nvPr/>
        </p:nvSpPr>
        <p:spPr>
          <a:xfrm>
            <a:off x="876115" y="174153"/>
            <a:ext cx="280717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2.2.3.0 </a:t>
            </a:r>
            <a:r>
              <a:rPr lang="zh-CN" altLang="en-US" dirty="0" smtClean="0">
                <a:latin typeface="微软雅黑" pitchFamily="34" charset="-122"/>
                <a:ea typeface="微软雅黑" pitchFamily="34" charset="-122"/>
              </a:rPr>
              <a:t>关系的完整性约束</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79073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范式与关系规范化过程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2" name="组合 11"/>
          <p:cNvGrpSpPr/>
          <p:nvPr/>
        </p:nvGrpSpPr>
        <p:grpSpPr>
          <a:xfrm>
            <a:off x="0" y="0"/>
            <a:ext cx="563526" cy="6858000"/>
            <a:chOff x="0" y="0"/>
            <a:chExt cx="563526" cy="6858000"/>
          </a:xfrm>
        </p:grpSpPr>
        <p:sp>
          <p:nvSpPr>
            <p:cNvPr id="13" name="矩形 12"/>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4" name="矩形 13"/>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5" name="矩形 14"/>
            <p:cNvSpPr/>
            <p:nvPr/>
          </p:nvSpPr>
          <p:spPr>
            <a:xfrm>
              <a:off x="0" y="4359345"/>
              <a:ext cx="563526" cy="24986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范式与关系规范化过程</a:t>
              </a:r>
            </a:p>
          </p:txBody>
        </p:sp>
      </p:grpSp>
      <p:sp>
        <p:nvSpPr>
          <p:cNvPr id="7" name="TextBox 6"/>
          <p:cNvSpPr txBox="1"/>
          <p:nvPr/>
        </p:nvSpPr>
        <p:spPr>
          <a:xfrm>
            <a:off x="1582021" y="2806254"/>
            <a:ext cx="9427779" cy="2031325"/>
          </a:xfrm>
          <a:prstGeom prst="rect">
            <a:avLst/>
          </a:prstGeom>
          <a:noFill/>
        </p:spPr>
        <p:txBody>
          <a:bodyPr wrap="square" rtlCol="0">
            <a:spAutoFit/>
          </a:bodyPr>
          <a:lstStyle/>
          <a:p>
            <a:pPr>
              <a:lnSpc>
                <a:spcPct val="150000"/>
              </a:lnSpc>
            </a:pPr>
            <a:r>
              <a:rPr lang="zh-CN" altLang="en-US" sz="2800" dirty="0" smtClean="0"/>
              <a:t>一个低一级范式的关系模式通过</a:t>
            </a:r>
            <a:r>
              <a:rPr lang="zh-CN" altLang="en-US" sz="2800" dirty="0" smtClean="0">
                <a:solidFill>
                  <a:srgbClr val="FF0000"/>
                </a:solidFill>
              </a:rPr>
              <a:t>模式分解（</a:t>
            </a:r>
            <a:r>
              <a:rPr lang="en-US" altLang="zh-CN" sz="2800" dirty="0" smtClean="0">
                <a:solidFill>
                  <a:srgbClr val="FF0000"/>
                </a:solidFill>
              </a:rPr>
              <a:t>Schema Decomposition</a:t>
            </a:r>
            <a:r>
              <a:rPr lang="zh-CN" altLang="en-US" sz="2800" dirty="0" smtClean="0">
                <a:solidFill>
                  <a:srgbClr val="FF0000"/>
                </a:solidFill>
              </a:rPr>
              <a:t>）</a:t>
            </a:r>
            <a:r>
              <a:rPr lang="zh-CN" altLang="en-US" sz="2800" dirty="0" smtClean="0"/>
              <a:t>可以转换为若干个高一级范式的关系模式的集合，这种过程就叫</a:t>
            </a:r>
            <a:r>
              <a:rPr lang="zh-CN" altLang="en-US" sz="2800" dirty="0" smtClean="0">
                <a:solidFill>
                  <a:srgbClr val="FF0000"/>
                </a:solidFill>
              </a:rPr>
              <a:t>规范化（</a:t>
            </a:r>
            <a:r>
              <a:rPr lang="en-US" altLang="zh-CN" sz="2800" dirty="0" smtClean="0">
                <a:solidFill>
                  <a:srgbClr val="FF0000"/>
                </a:solidFill>
              </a:rPr>
              <a:t>Normalization</a:t>
            </a:r>
            <a:r>
              <a:rPr lang="zh-CN" altLang="en-US" sz="2800" dirty="0" smtClean="0">
                <a:solidFill>
                  <a:srgbClr val="FF0000"/>
                </a:solidFill>
              </a:rPr>
              <a:t>）</a:t>
            </a:r>
            <a:r>
              <a:rPr lang="zh-CN" altLang="en-US" sz="2800" dirty="0"/>
              <a:t>。</a:t>
            </a:r>
          </a:p>
        </p:txBody>
      </p:sp>
      <p:sp>
        <p:nvSpPr>
          <p:cNvPr id="9" name="矩形 8"/>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0" name="肘形连接符 9"/>
          <p:cNvCxnSpPr>
            <a:stCxn id="17" idx="1"/>
            <a:endCxn id="9"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18" idx="1"/>
            <a:endCxn id="9"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9"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20" name="TextBox 19"/>
          <p:cNvSpPr txBox="1"/>
          <p:nvPr/>
        </p:nvSpPr>
        <p:spPr>
          <a:xfrm>
            <a:off x="876115" y="174153"/>
            <a:ext cx="280717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2.3.3.0 </a:t>
            </a:r>
            <a:r>
              <a:rPr lang="zh-CN" altLang="en-US" dirty="0" smtClean="0">
                <a:latin typeface="微软雅黑" pitchFamily="34" charset="-122"/>
                <a:ea typeface="微软雅黑" pitchFamily="34" charset="-122"/>
              </a:rPr>
              <a:t>范式与规范化过程</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87371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范式与关系规范化过程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3245589" cy="2939266"/>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第一范式</a:t>
            </a:r>
            <a:r>
              <a:rPr lang="en-US" altLang="zh-CN" sz="2400" dirty="0" smtClean="0">
                <a:solidFill>
                  <a:srgbClr val="FF0000"/>
                </a:solidFill>
                <a:latin typeface="手札体-简粗体" panose="03000700000000000000" pitchFamily="66" charset="-122"/>
                <a:ea typeface="手札体-简粗体" panose="03000700000000000000" pitchFamily="66" charset="-122"/>
              </a:rPr>
              <a:t>1NF</a:t>
            </a:r>
          </a:p>
          <a:p>
            <a:pPr>
              <a:lnSpc>
                <a:spcPts val="3700"/>
              </a:lnSpc>
            </a:pPr>
            <a:r>
              <a:rPr lang="zh-CN" altLang="zh-CN" sz="2400" dirty="0">
                <a:latin typeface="手札体-简粗体" panose="03000700000000000000" pitchFamily="66" charset="-122"/>
                <a:ea typeface="手札体-简粗体" panose="03000700000000000000" pitchFamily="66" charset="-122"/>
              </a:rPr>
              <a:t>设</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为任一给定关系，若果</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中每个列与行的交点处的取值都是不可再分的基本元素，则</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为第一范式。</a:t>
            </a:r>
            <a:endParaRPr lang="en-US" altLang="zh-CN" sz="2400" dirty="0">
              <a:latin typeface="手札体-简粗体" panose="03000700000000000000" pitchFamily="66" charset="-122"/>
              <a:ea typeface="手札体-简粗体" panose="03000700000000000000" pitchFamily="66" charset="-122"/>
            </a:endParaRPr>
          </a:p>
        </p:txBody>
      </p:sp>
      <p:grpSp>
        <p:nvGrpSpPr>
          <p:cNvPr id="14" name="组合 13"/>
          <p:cNvGrpSpPr/>
          <p:nvPr/>
        </p:nvGrpSpPr>
        <p:grpSpPr>
          <a:xfrm>
            <a:off x="0" y="0"/>
            <a:ext cx="563526" cy="6858000"/>
            <a:chOff x="0" y="0"/>
            <a:chExt cx="563526" cy="6858000"/>
          </a:xfrm>
        </p:grpSpPr>
        <p:sp>
          <p:nvSpPr>
            <p:cNvPr id="15" name="矩形 14"/>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6" name="矩形 15"/>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7" name="矩形 16"/>
            <p:cNvSpPr/>
            <p:nvPr/>
          </p:nvSpPr>
          <p:spPr>
            <a:xfrm>
              <a:off x="0" y="4359345"/>
              <a:ext cx="563526" cy="24986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范式与关系规范化过程</a:t>
              </a:r>
            </a:p>
          </p:txBody>
        </p:sp>
      </p:gr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9985" y="2612671"/>
            <a:ext cx="7728940" cy="246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1" name="肘形连接符 10"/>
          <p:cNvCxnSpPr>
            <a:stCxn id="18" idx="1"/>
            <a:endCxn id="10"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19" idx="1"/>
            <a:endCxn id="10"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20" idx="1"/>
            <a:endCxn id="10"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21" name="TextBox 20"/>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2.3.3.1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2.6</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40981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范式与关系规范化过程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3245589" cy="2939266"/>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第一范式</a:t>
            </a:r>
            <a:r>
              <a:rPr lang="en-US" altLang="zh-CN" sz="2400" dirty="0" smtClean="0">
                <a:solidFill>
                  <a:srgbClr val="FF0000"/>
                </a:solidFill>
                <a:latin typeface="手札体-简粗体" panose="03000700000000000000" pitchFamily="66" charset="-122"/>
                <a:ea typeface="手札体-简粗体" panose="03000700000000000000" pitchFamily="66" charset="-122"/>
              </a:rPr>
              <a:t>1NF</a:t>
            </a:r>
          </a:p>
          <a:p>
            <a:pPr>
              <a:lnSpc>
                <a:spcPts val="3700"/>
              </a:lnSpc>
            </a:pPr>
            <a:r>
              <a:rPr lang="zh-CN" altLang="zh-CN" sz="2400" dirty="0">
                <a:latin typeface="手札体-简粗体" panose="03000700000000000000" pitchFamily="66" charset="-122"/>
                <a:ea typeface="手札体-简粗体" panose="03000700000000000000" pitchFamily="66" charset="-122"/>
              </a:rPr>
              <a:t>设</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为任一给定关系，若果</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中每个列与行的交点处的取值都是不可再分的基本元素，则</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为第一范式。</a:t>
            </a:r>
            <a:endParaRPr lang="en-US" altLang="zh-CN" sz="2400" dirty="0">
              <a:latin typeface="手札体-简粗体" panose="03000700000000000000" pitchFamily="66" charset="-122"/>
              <a:ea typeface="手札体-简粗体" panose="03000700000000000000" pitchFamily="66"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841693756"/>
              </p:ext>
            </p:extLst>
          </p:nvPr>
        </p:nvGraphicFramePr>
        <p:xfrm>
          <a:off x="4744272" y="2805274"/>
          <a:ext cx="6887748" cy="1341120"/>
        </p:xfrm>
        <a:graphic>
          <a:graphicData uri="http://schemas.openxmlformats.org/drawingml/2006/table">
            <a:tbl>
              <a:tblPr firstRow="1" bandRow="1">
                <a:tableStyleId>{5940675A-B579-460E-94D1-54222C63F5DA}</a:tableStyleId>
              </a:tblPr>
              <a:tblGrid>
                <a:gridCol w="1147958"/>
                <a:gridCol w="1147958"/>
                <a:gridCol w="1147958"/>
                <a:gridCol w="1147958"/>
                <a:gridCol w="1147958"/>
                <a:gridCol w="1147958"/>
              </a:tblGrid>
              <a:tr h="298608">
                <a:tc>
                  <a:txBody>
                    <a:bodyPr/>
                    <a:lstStyle/>
                    <a:p>
                      <a:pPr algn="ctr"/>
                      <a:r>
                        <a:rPr lang="en-US" altLang="zh-CN" sz="1600" dirty="0" smtClean="0">
                          <a:latin typeface="手札体-简粗体" panose="03000700000000000000" pitchFamily="66" charset="-122"/>
                          <a:ea typeface="手札体-简粗体" panose="03000700000000000000" pitchFamily="66" charset="-122"/>
                        </a:rPr>
                        <a:t>SNO</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CNO</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CTITLE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INAME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IPLACE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GRADE</a:t>
                      </a:r>
                      <a:endParaRPr lang="zh-CN" altLang="en-US" sz="1600" dirty="0">
                        <a:latin typeface="手札体-简粗体" panose="03000700000000000000" pitchFamily="66" charset="-122"/>
                        <a:ea typeface="手札体-简粗体" panose="03000700000000000000" pitchFamily="66" charset="-122"/>
                      </a:endParaRPr>
                    </a:p>
                  </a:txBody>
                  <a:tcPr anchor="ctr"/>
                </a:tc>
              </a:tr>
              <a:tr h="298608">
                <a:tc>
                  <a:txBody>
                    <a:bodyPr/>
                    <a:lstStyle/>
                    <a:p>
                      <a:pPr algn="ctr"/>
                      <a:r>
                        <a:rPr lang="en-US" altLang="zh-CN" sz="1600" dirty="0" smtClean="0">
                          <a:latin typeface="手札体-简粗体" panose="03000700000000000000" pitchFamily="66" charset="-122"/>
                          <a:ea typeface="手札体-简粗体" panose="03000700000000000000" pitchFamily="66" charset="-122"/>
                        </a:rPr>
                        <a:t>901001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操作系统</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王中</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东</a:t>
                      </a:r>
                      <a:r>
                        <a:rPr lang="en-US" altLang="zh-CN" sz="1600" dirty="0" smtClean="0">
                          <a:latin typeface="手札体-简粗体" panose="03000700000000000000" pitchFamily="66" charset="-122"/>
                          <a:ea typeface="手札体-简粗体" panose="03000700000000000000" pitchFamily="66" charset="-122"/>
                        </a:rPr>
                        <a:t>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70</a:t>
                      </a:r>
                      <a:endParaRPr lang="zh-CN" altLang="en-US" sz="1600" dirty="0">
                        <a:latin typeface="手札体-简粗体" panose="03000700000000000000" pitchFamily="66" charset="-122"/>
                        <a:ea typeface="手札体-简粗体" panose="03000700000000000000" pitchFamily="66" charset="-122"/>
                      </a:endParaRPr>
                    </a:p>
                  </a:txBody>
                  <a:tcPr anchor="ctr"/>
                </a:tc>
              </a:tr>
              <a:tr h="298608">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901002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C01</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操作系统</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王中</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东</a:t>
                      </a:r>
                      <a:r>
                        <a:rPr lang="en-US" altLang="zh-CN" sz="1600" dirty="0" smtClean="0">
                          <a:latin typeface="手札体-简粗体" panose="03000700000000000000" pitchFamily="66" charset="-122"/>
                          <a:ea typeface="手札体-简粗体" panose="03000700000000000000" pitchFamily="66" charset="-122"/>
                        </a:rPr>
                        <a:t>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70</a:t>
                      </a:r>
                      <a:endParaRPr lang="zh-CN" altLang="en-US" sz="1600" dirty="0" smtClean="0">
                        <a:latin typeface="手札体-简粗体" panose="03000700000000000000" pitchFamily="66" charset="-122"/>
                        <a:ea typeface="手札体-简粗体" panose="03000700000000000000" pitchFamily="66" charset="-122"/>
                      </a:endParaRPr>
                    </a:p>
                  </a:txBody>
                  <a:tcPr anchor="ctr"/>
                </a:tc>
              </a:tr>
              <a:tr h="298608">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C02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数据库</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高国</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东</a:t>
                      </a:r>
                      <a:r>
                        <a:rPr lang="en-US" altLang="zh-CN" sz="1600" dirty="0" smtClean="0">
                          <a:latin typeface="手札体-简粗体" panose="03000700000000000000" pitchFamily="66" charset="-122"/>
                          <a:ea typeface="手札体-简粗体" panose="03000700000000000000" pitchFamily="66" charset="-122"/>
                        </a:rPr>
                        <a:t>02</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85</a:t>
                      </a:r>
                      <a:endParaRPr lang="zh-CN" altLang="en-US" sz="1600" dirty="0">
                        <a:latin typeface="手札体-简粗体" panose="03000700000000000000" pitchFamily="66" charset="-122"/>
                        <a:ea typeface="手札体-简粗体" panose="03000700000000000000" pitchFamily="66" charset="-122"/>
                      </a:endParaRPr>
                    </a:p>
                  </a:txBody>
                  <a:tcPr anchor="ctr"/>
                </a:tc>
              </a:tr>
            </a:tbl>
          </a:graphicData>
        </a:graphic>
      </p:graphicFrame>
      <p:sp>
        <p:nvSpPr>
          <p:cNvPr id="9" name="TextBox 8"/>
          <p:cNvSpPr txBox="1"/>
          <p:nvPr/>
        </p:nvSpPr>
        <p:spPr>
          <a:xfrm>
            <a:off x="7052807" y="2180625"/>
            <a:ext cx="3076601" cy="525144"/>
          </a:xfrm>
          <a:prstGeom prst="rect">
            <a:avLst/>
          </a:prstGeom>
          <a:noFill/>
        </p:spPr>
        <p:txBody>
          <a:bodyPr wrap="square" rtlCol="0">
            <a:spAutoFit/>
          </a:bodyPr>
          <a:lstStyle/>
          <a:p>
            <a:pPr>
              <a:lnSpc>
                <a:spcPts val="3700"/>
              </a:lnSpc>
            </a:pPr>
            <a:r>
              <a:rPr lang="zh-CN" altLang="en-US" dirty="0" smtClean="0">
                <a:latin typeface="手札体-简粗体" panose="03000700000000000000" pitchFamily="66" charset="-122"/>
                <a:ea typeface="手札体-简粗体" panose="03000700000000000000" pitchFamily="66" charset="-122"/>
              </a:rPr>
              <a:t>学生选课信息表</a:t>
            </a:r>
            <a:r>
              <a:rPr lang="en-US" altLang="zh-CN" dirty="0" smtClean="0">
                <a:latin typeface="手札体-简粗体" panose="03000700000000000000" pitchFamily="66" charset="-122"/>
                <a:ea typeface="手札体-简粗体" panose="03000700000000000000" pitchFamily="66" charset="-122"/>
              </a:rPr>
              <a:t>SC</a:t>
            </a:r>
            <a:endParaRPr lang="en-US" altLang="zh-CN" dirty="0">
              <a:latin typeface="手札体-简粗体" panose="03000700000000000000" pitchFamily="66" charset="-122"/>
              <a:ea typeface="手札体-简粗体" panose="03000700000000000000" pitchFamily="66" charset="-122"/>
            </a:endParaRPr>
          </a:p>
        </p:txBody>
      </p:sp>
      <p:sp>
        <p:nvSpPr>
          <p:cNvPr id="12" name="矩形标注 11"/>
          <p:cNvSpPr/>
          <p:nvPr/>
        </p:nvSpPr>
        <p:spPr>
          <a:xfrm>
            <a:off x="4625161" y="4837816"/>
            <a:ext cx="5135525" cy="776176"/>
          </a:xfrm>
          <a:prstGeom prst="wedgeRectCallout">
            <a:avLst>
              <a:gd name="adj1" fmla="val -33463"/>
              <a:gd name="adj2" fmla="val -977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手札体-简粗体" panose="03000700000000000000" pitchFamily="66" charset="-122"/>
                <a:ea typeface="手札体-简粗体" panose="03000700000000000000" pitchFamily="66" charset="-122"/>
              </a:rPr>
              <a:t>如何将其规范化？</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13" name="矩形 12"/>
          <p:cNvSpPr/>
          <p:nvPr/>
        </p:nvSpPr>
        <p:spPr>
          <a:xfrm>
            <a:off x="4625162" y="3423684"/>
            <a:ext cx="1360968" cy="8187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0" y="0"/>
            <a:ext cx="563526" cy="6858000"/>
            <a:chOff x="0" y="0"/>
            <a:chExt cx="563526" cy="6858000"/>
          </a:xfrm>
        </p:grpSpPr>
        <p:sp>
          <p:nvSpPr>
            <p:cNvPr id="15" name="矩形 14"/>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6" name="矩形 15"/>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7" name="矩形 16"/>
            <p:cNvSpPr/>
            <p:nvPr/>
          </p:nvSpPr>
          <p:spPr>
            <a:xfrm>
              <a:off x="0" y="4359345"/>
              <a:ext cx="563526" cy="24986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范式与关系规范化过程</a:t>
              </a:r>
            </a:p>
          </p:txBody>
        </p:sp>
      </p:grpSp>
      <p:sp>
        <p:nvSpPr>
          <p:cNvPr id="18" name="矩形 17"/>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9" name="肘形连接符 18"/>
          <p:cNvCxnSpPr>
            <a:stCxn id="22" idx="1"/>
            <a:endCxn id="18"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8"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8"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3" name="矩形 22"/>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25" name="TextBox 24"/>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2.3.3.1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2.6</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76717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范式与关系规范化过程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3245589" cy="2939266"/>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第一范式</a:t>
            </a:r>
            <a:r>
              <a:rPr lang="en-US" altLang="zh-CN" sz="2400" dirty="0" smtClean="0">
                <a:solidFill>
                  <a:srgbClr val="FF0000"/>
                </a:solidFill>
                <a:latin typeface="手札体-简粗体" panose="03000700000000000000" pitchFamily="66" charset="-122"/>
                <a:ea typeface="手札体-简粗体" panose="03000700000000000000" pitchFamily="66" charset="-122"/>
              </a:rPr>
              <a:t>1NF</a:t>
            </a:r>
          </a:p>
          <a:p>
            <a:pPr>
              <a:lnSpc>
                <a:spcPts val="3700"/>
              </a:lnSpc>
            </a:pPr>
            <a:r>
              <a:rPr lang="zh-CN" altLang="zh-CN" sz="2400" dirty="0">
                <a:latin typeface="手札体-简粗体" panose="03000700000000000000" pitchFamily="66" charset="-122"/>
                <a:ea typeface="手札体-简粗体" panose="03000700000000000000" pitchFamily="66" charset="-122"/>
              </a:rPr>
              <a:t>设</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为任一给定关系，若果</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中每个列与行的交点处的取值都是不可再分的基本元素，则</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为第一范式。</a:t>
            </a:r>
            <a:endParaRPr lang="en-US" altLang="zh-CN" sz="2400" dirty="0">
              <a:latin typeface="手札体-简粗体" panose="03000700000000000000" pitchFamily="66" charset="-122"/>
              <a:ea typeface="手札体-简粗体" panose="03000700000000000000" pitchFamily="66"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107098933"/>
              </p:ext>
            </p:extLst>
          </p:nvPr>
        </p:nvGraphicFramePr>
        <p:xfrm>
          <a:off x="4744272" y="2805274"/>
          <a:ext cx="6887748" cy="1341120"/>
        </p:xfrm>
        <a:graphic>
          <a:graphicData uri="http://schemas.openxmlformats.org/drawingml/2006/table">
            <a:tbl>
              <a:tblPr firstRow="1" bandRow="1">
                <a:tableStyleId>{5940675A-B579-460E-94D1-54222C63F5DA}</a:tableStyleId>
              </a:tblPr>
              <a:tblGrid>
                <a:gridCol w="1147958"/>
                <a:gridCol w="1147958"/>
                <a:gridCol w="1147958"/>
                <a:gridCol w="1147958"/>
                <a:gridCol w="1147958"/>
                <a:gridCol w="1147958"/>
              </a:tblGrid>
              <a:tr h="298608">
                <a:tc>
                  <a:txBody>
                    <a:bodyPr/>
                    <a:lstStyle/>
                    <a:p>
                      <a:pPr algn="ctr"/>
                      <a:r>
                        <a:rPr lang="en-US" altLang="zh-CN" sz="1600" dirty="0" smtClean="0">
                          <a:latin typeface="手札体-简粗体" panose="03000700000000000000" pitchFamily="66" charset="-122"/>
                          <a:ea typeface="手札体-简粗体" panose="03000700000000000000" pitchFamily="66" charset="-122"/>
                        </a:rPr>
                        <a:t>SNO</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CNO</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CTITLE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INAME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IPLACE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GRADE</a:t>
                      </a:r>
                      <a:endParaRPr lang="zh-CN" altLang="en-US" sz="1600" dirty="0">
                        <a:latin typeface="手札体-简粗体" panose="03000700000000000000" pitchFamily="66" charset="-122"/>
                        <a:ea typeface="手札体-简粗体" panose="03000700000000000000" pitchFamily="66" charset="-122"/>
                      </a:endParaRPr>
                    </a:p>
                  </a:txBody>
                  <a:tcPr anchor="ctr"/>
                </a:tc>
              </a:tr>
              <a:tr h="298608">
                <a:tc>
                  <a:txBody>
                    <a:bodyPr/>
                    <a:lstStyle/>
                    <a:p>
                      <a:pPr algn="ctr"/>
                      <a:r>
                        <a:rPr lang="en-US" altLang="zh-CN" sz="1600" dirty="0" smtClean="0">
                          <a:latin typeface="手札体-简粗体" panose="03000700000000000000" pitchFamily="66" charset="-122"/>
                          <a:ea typeface="手札体-简粗体" panose="03000700000000000000" pitchFamily="66" charset="-122"/>
                        </a:rPr>
                        <a:t>901001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操作系统</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王中</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东</a:t>
                      </a:r>
                      <a:r>
                        <a:rPr lang="en-US" altLang="zh-CN" sz="1600" dirty="0" smtClean="0">
                          <a:latin typeface="手札体-简粗体" panose="03000700000000000000" pitchFamily="66" charset="-122"/>
                          <a:ea typeface="手札体-简粗体" panose="03000700000000000000" pitchFamily="66" charset="-122"/>
                        </a:rPr>
                        <a:t>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70</a:t>
                      </a:r>
                      <a:endParaRPr lang="zh-CN" altLang="en-US" sz="1600" dirty="0">
                        <a:latin typeface="手札体-简粗体" panose="03000700000000000000" pitchFamily="66" charset="-122"/>
                        <a:ea typeface="手札体-简粗体" panose="03000700000000000000" pitchFamily="66" charset="-122"/>
                      </a:endParaRPr>
                    </a:p>
                  </a:txBody>
                  <a:tcPr anchor="ctr"/>
                </a:tc>
              </a:tr>
              <a:tr h="298608">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901002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C01</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操作系统</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王中</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东</a:t>
                      </a:r>
                      <a:r>
                        <a:rPr lang="en-US" altLang="zh-CN" sz="1600" dirty="0" smtClean="0">
                          <a:latin typeface="手札体-简粗体" panose="03000700000000000000" pitchFamily="66" charset="-122"/>
                          <a:ea typeface="手札体-简粗体" panose="03000700000000000000" pitchFamily="66" charset="-122"/>
                        </a:rPr>
                        <a:t>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70</a:t>
                      </a:r>
                      <a:endParaRPr lang="zh-CN" altLang="en-US" sz="1600" dirty="0" smtClean="0">
                        <a:latin typeface="手札体-简粗体" panose="03000700000000000000" pitchFamily="66" charset="-122"/>
                        <a:ea typeface="手札体-简粗体" panose="03000700000000000000" pitchFamily="66" charset="-122"/>
                      </a:endParaRPr>
                    </a:p>
                  </a:txBody>
                  <a:tcPr anchor="ctr"/>
                </a:tc>
              </a:tr>
              <a:tr h="298608">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C02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数据库</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高国</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东</a:t>
                      </a:r>
                      <a:r>
                        <a:rPr lang="en-US" altLang="zh-CN" sz="1600" dirty="0" smtClean="0">
                          <a:latin typeface="手札体-简粗体" panose="03000700000000000000" pitchFamily="66" charset="-122"/>
                          <a:ea typeface="手札体-简粗体" panose="03000700000000000000" pitchFamily="66" charset="-122"/>
                        </a:rPr>
                        <a:t>02</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85</a:t>
                      </a:r>
                      <a:endParaRPr lang="zh-CN" altLang="en-US" sz="1600" dirty="0">
                        <a:latin typeface="手札体-简粗体" panose="03000700000000000000" pitchFamily="66" charset="-122"/>
                        <a:ea typeface="手札体-简粗体" panose="03000700000000000000" pitchFamily="66" charset="-122"/>
                      </a:endParaRPr>
                    </a:p>
                  </a:txBody>
                  <a:tcPr anchor="ctr"/>
                </a:tc>
              </a:tr>
            </a:tbl>
          </a:graphicData>
        </a:graphic>
      </p:graphicFrame>
      <p:sp>
        <p:nvSpPr>
          <p:cNvPr id="8" name="右箭头 7"/>
          <p:cNvSpPr/>
          <p:nvPr/>
        </p:nvSpPr>
        <p:spPr>
          <a:xfrm rot="5400000">
            <a:off x="8060600" y="4206401"/>
            <a:ext cx="275554" cy="42530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7052807" y="2180625"/>
            <a:ext cx="3076601" cy="525144"/>
          </a:xfrm>
          <a:prstGeom prst="rect">
            <a:avLst/>
          </a:prstGeom>
          <a:noFill/>
        </p:spPr>
        <p:txBody>
          <a:bodyPr wrap="square" rtlCol="0">
            <a:spAutoFit/>
          </a:bodyPr>
          <a:lstStyle/>
          <a:p>
            <a:pPr>
              <a:lnSpc>
                <a:spcPts val="3700"/>
              </a:lnSpc>
            </a:pPr>
            <a:r>
              <a:rPr lang="zh-CN" altLang="en-US" dirty="0" smtClean="0">
                <a:latin typeface="手札体-简粗体" panose="03000700000000000000" pitchFamily="66" charset="-122"/>
                <a:ea typeface="手札体-简粗体" panose="03000700000000000000" pitchFamily="66" charset="-122"/>
              </a:rPr>
              <a:t>学生选课信息表</a:t>
            </a:r>
            <a:r>
              <a:rPr lang="en-US" altLang="zh-CN" dirty="0" smtClean="0">
                <a:latin typeface="手札体-简粗体" panose="03000700000000000000" pitchFamily="66" charset="-122"/>
                <a:ea typeface="手札体-简粗体" panose="03000700000000000000" pitchFamily="66" charset="-122"/>
              </a:rPr>
              <a:t>SC</a:t>
            </a:r>
            <a:endParaRPr lang="en-US" altLang="zh-CN" dirty="0">
              <a:latin typeface="手札体-简粗体" panose="03000700000000000000" pitchFamily="66" charset="-122"/>
              <a:ea typeface="手札体-简粗体" panose="03000700000000000000" pitchFamily="66" charset="-122"/>
            </a:endParaRPr>
          </a:p>
        </p:txBody>
      </p:sp>
      <p:sp>
        <p:nvSpPr>
          <p:cNvPr id="10" name="TextBox 9"/>
          <p:cNvSpPr txBox="1"/>
          <p:nvPr/>
        </p:nvSpPr>
        <p:spPr>
          <a:xfrm>
            <a:off x="7052808" y="4506445"/>
            <a:ext cx="2503792" cy="566822"/>
          </a:xfrm>
          <a:prstGeom prst="rect">
            <a:avLst/>
          </a:prstGeom>
          <a:noFill/>
        </p:spPr>
        <p:txBody>
          <a:bodyPr wrap="square" rtlCol="0">
            <a:spAutoFit/>
          </a:bodyPr>
          <a:lstStyle/>
          <a:p>
            <a:pPr>
              <a:lnSpc>
                <a:spcPts val="3700"/>
              </a:lnSpc>
            </a:pPr>
            <a:r>
              <a:rPr lang="zh-CN" altLang="en-US" dirty="0" smtClean="0">
                <a:latin typeface="手札体-简粗体" panose="03000700000000000000" pitchFamily="66" charset="-122"/>
                <a:ea typeface="手札体-简粗体" panose="03000700000000000000" pitchFamily="66" charset="-122"/>
              </a:rPr>
              <a:t>满足</a:t>
            </a:r>
            <a:r>
              <a:rPr lang="en-US" altLang="zh-CN" dirty="0" smtClean="0">
                <a:latin typeface="手札体-简粗体" panose="03000700000000000000" pitchFamily="66" charset="-122"/>
                <a:ea typeface="手札体-简粗体" panose="03000700000000000000" pitchFamily="66" charset="-122"/>
              </a:rPr>
              <a:t>1NF</a:t>
            </a:r>
            <a:r>
              <a:rPr lang="zh-CN" altLang="en-US" dirty="0" smtClean="0">
                <a:latin typeface="手札体-简粗体" panose="03000700000000000000" pitchFamily="66" charset="-122"/>
                <a:ea typeface="手札体-简粗体" panose="03000700000000000000" pitchFamily="66" charset="-122"/>
              </a:rPr>
              <a:t>的关系</a:t>
            </a:r>
            <a:r>
              <a:rPr lang="en-US" altLang="zh-CN" dirty="0" smtClean="0">
                <a:latin typeface="手札体-简粗体" panose="03000700000000000000" pitchFamily="66" charset="-122"/>
                <a:ea typeface="手札体-简粗体" panose="03000700000000000000" pitchFamily="66" charset="-122"/>
              </a:rPr>
              <a:t>SC</a:t>
            </a:r>
            <a:endParaRPr lang="en-US" altLang="zh-CN" dirty="0">
              <a:latin typeface="手札体-简粗体" panose="03000700000000000000" pitchFamily="66" charset="-122"/>
              <a:ea typeface="手札体-简粗体" panose="03000700000000000000" pitchFamily="66"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2566350619"/>
              </p:ext>
            </p:extLst>
          </p:nvPr>
        </p:nvGraphicFramePr>
        <p:xfrm>
          <a:off x="4744272" y="5110621"/>
          <a:ext cx="6887748" cy="1341120"/>
        </p:xfrm>
        <a:graphic>
          <a:graphicData uri="http://schemas.openxmlformats.org/drawingml/2006/table">
            <a:tbl>
              <a:tblPr firstRow="1" bandRow="1">
                <a:tableStyleId>{5940675A-B579-460E-94D1-54222C63F5DA}</a:tableStyleId>
              </a:tblPr>
              <a:tblGrid>
                <a:gridCol w="1147958"/>
                <a:gridCol w="1147958"/>
                <a:gridCol w="1147958"/>
                <a:gridCol w="1147958"/>
                <a:gridCol w="1147958"/>
                <a:gridCol w="1147958"/>
              </a:tblGrid>
              <a:tr h="298608">
                <a:tc>
                  <a:txBody>
                    <a:bodyPr/>
                    <a:lstStyle/>
                    <a:p>
                      <a:pPr algn="ctr"/>
                      <a:r>
                        <a:rPr lang="en-US" altLang="zh-CN" sz="1600" dirty="0" smtClean="0">
                          <a:latin typeface="手札体-简粗体" panose="03000700000000000000" pitchFamily="66" charset="-122"/>
                          <a:ea typeface="手札体-简粗体" panose="03000700000000000000" pitchFamily="66" charset="-122"/>
                        </a:rPr>
                        <a:t>SNO</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CNO</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CTITLE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INAME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IPLACE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GRADE</a:t>
                      </a:r>
                      <a:endParaRPr lang="zh-CN" altLang="en-US" sz="1600" dirty="0">
                        <a:latin typeface="手札体-简粗体" panose="03000700000000000000" pitchFamily="66" charset="-122"/>
                        <a:ea typeface="手札体-简粗体" panose="03000700000000000000" pitchFamily="66" charset="-122"/>
                      </a:endParaRPr>
                    </a:p>
                  </a:txBody>
                  <a:tcPr anchor="ctr"/>
                </a:tc>
              </a:tr>
              <a:tr h="298608">
                <a:tc>
                  <a:txBody>
                    <a:bodyPr/>
                    <a:lstStyle/>
                    <a:p>
                      <a:pPr algn="ctr"/>
                      <a:r>
                        <a:rPr lang="en-US" altLang="zh-CN" sz="1600" dirty="0" smtClean="0">
                          <a:latin typeface="手札体-简粗体" panose="03000700000000000000" pitchFamily="66" charset="-122"/>
                          <a:ea typeface="手札体-简粗体" panose="03000700000000000000" pitchFamily="66" charset="-122"/>
                        </a:rPr>
                        <a:t>901001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操作系统</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王中</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东</a:t>
                      </a:r>
                      <a:r>
                        <a:rPr lang="en-US" altLang="zh-CN" sz="1600" dirty="0" smtClean="0">
                          <a:latin typeface="手札体-简粗体" panose="03000700000000000000" pitchFamily="66" charset="-122"/>
                          <a:ea typeface="手札体-简粗体" panose="03000700000000000000" pitchFamily="66" charset="-122"/>
                        </a:rPr>
                        <a:t>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70</a:t>
                      </a:r>
                      <a:endParaRPr lang="zh-CN" altLang="en-US" sz="1600" dirty="0">
                        <a:latin typeface="手札体-简粗体" panose="03000700000000000000" pitchFamily="66" charset="-122"/>
                        <a:ea typeface="手札体-简粗体" panose="03000700000000000000" pitchFamily="66" charset="-122"/>
                      </a:endParaRPr>
                    </a:p>
                  </a:txBody>
                  <a:tcPr anchor="ctr"/>
                </a:tc>
              </a:tr>
              <a:tr h="2986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901002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C01</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操作系统</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王中</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东</a:t>
                      </a:r>
                      <a:r>
                        <a:rPr lang="en-US" altLang="zh-CN" sz="1600" dirty="0" smtClean="0">
                          <a:latin typeface="手札体-简粗体" panose="03000700000000000000" pitchFamily="66" charset="-122"/>
                          <a:ea typeface="手札体-简粗体" panose="03000700000000000000" pitchFamily="66" charset="-122"/>
                        </a:rPr>
                        <a:t>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70</a:t>
                      </a:r>
                      <a:endParaRPr lang="zh-CN" altLang="en-US" sz="1600" dirty="0" smtClean="0">
                        <a:latin typeface="手札体-简粗体" panose="03000700000000000000" pitchFamily="66" charset="-122"/>
                        <a:ea typeface="手札体-简粗体" panose="03000700000000000000" pitchFamily="66" charset="-122"/>
                      </a:endParaRPr>
                    </a:p>
                  </a:txBody>
                  <a:tcPr anchor="ctr"/>
                </a:tc>
              </a:tr>
              <a:tr h="2986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901002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C02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数据库</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高国</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东</a:t>
                      </a:r>
                      <a:r>
                        <a:rPr lang="en-US" altLang="zh-CN" sz="1600" dirty="0" smtClean="0">
                          <a:latin typeface="手札体-简粗体" panose="03000700000000000000" pitchFamily="66" charset="-122"/>
                          <a:ea typeface="手札体-简粗体" panose="03000700000000000000" pitchFamily="66" charset="-122"/>
                        </a:rPr>
                        <a:t>02</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85</a:t>
                      </a:r>
                      <a:endParaRPr lang="zh-CN" altLang="en-US" sz="1600" dirty="0">
                        <a:latin typeface="手札体-简粗体" panose="03000700000000000000" pitchFamily="66" charset="-122"/>
                        <a:ea typeface="手札体-简粗体" panose="03000700000000000000" pitchFamily="66" charset="-122"/>
                      </a:endParaRPr>
                    </a:p>
                  </a:txBody>
                  <a:tcPr anchor="ctr"/>
                </a:tc>
              </a:tr>
            </a:tbl>
          </a:graphicData>
        </a:graphic>
      </p:graphicFrame>
      <p:grpSp>
        <p:nvGrpSpPr>
          <p:cNvPr id="12" name="组合 11"/>
          <p:cNvGrpSpPr/>
          <p:nvPr/>
        </p:nvGrpSpPr>
        <p:grpSpPr>
          <a:xfrm>
            <a:off x="0" y="0"/>
            <a:ext cx="563526" cy="6858000"/>
            <a:chOff x="0" y="0"/>
            <a:chExt cx="563526" cy="6858000"/>
          </a:xfrm>
        </p:grpSpPr>
        <p:sp>
          <p:nvSpPr>
            <p:cNvPr id="13" name="矩形 12"/>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4" name="矩形 13"/>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5" name="矩形 14"/>
            <p:cNvSpPr/>
            <p:nvPr/>
          </p:nvSpPr>
          <p:spPr>
            <a:xfrm>
              <a:off x="0" y="4359345"/>
              <a:ext cx="563526" cy="24986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范式与关系规范化过程</a:t>
              </a:r>
            </a:p>
          </p:txBody>
        </p:sp>
      </p:grpSp>
      <p:sp>
        <p:nvSpPr>
          <p:cNvPr id="16" name="矩形 15"/>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7" name="肘形连接符 16"/>
          <p:cNvCxnSpPr>
            <a:stCxn id="20" idx="1"/>
            <a:endCxn id="16"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6"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6"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23" name="TextBox 22"/>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2.3.3.1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2.6</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96907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范式与关系规范化过程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2" name="组合 11"/>
          <p:cNvGrpSpPr/>
          <p:nvPr/>
        </p:nvGrpSpPr>
        <p:grpSpPr>
          <a:xfrm>
            <a:off x="0" y="0"/>
            <a:ext cx="563526" cy="6858000"/>
            <a:chOff x="0" y="0"/>
            <a:chExt cx="563526" cy="6858000"/>
          </a:xfrm>
        </p:grpSpPr>
        <p:sp>
          <p:nvSpPr>
            <p:cNvPr id="13" name="矩形 12"/>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4" name="矩形 13"/>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5" name="矩形 14"/>
            <p:cNvSpPr/>
            <p:nvPr/>
          </p:nvSpPr>
          <p:spPr>
            <a:xfrm>
              <a:off x="0" y="4359345"/>
              <a:ext cx="563526" cy="24986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范式与关系规范化过程</a:t>
              </a:r>
            </a:p>
          </p:txBody>
        </p:sp>
      </p:grpSp>
      <p:sp>
        <p:nvSpPr>
          <p:cNvPr id="7" name="TextBox 6"/>
          <p:cNvSpPr txBox="1"/>
          <p:nvPr/>
        </p:nvSpPr>
        <p:spPr>
          <a:xfrm>
            <a:off x="1582021" y="2806254"/>
            <a:ext cx="9427779" cy="2031325"/>
          </a:xfrm>
          <a:prstGeom prst="rect">
            <a:avLst/>
          </a:prstGeom>
          <a:noFill/>
        </p:spPr>
        <p:txBody>
          <a:bodyPr wrap="square" rtlCol="0">
            <a:spAutoFit/>
          </a:bodyPr>
          <a:lstStyle/>
          <a:p>
            <a:pPr>
              <a:lnSpc>
                <a:spcPct val="150000"/>
              </a:lnSpc>
            </a:pPr>
            <a:r>
              <a:rPr lang="zh-CN" altLang="en-US" sz="2800" dirty="0">
                <a:solidFill>
                  <a:srgbClr val="FF0000"/>
                </a:solidFill>
                <a:latin typeface="手札体-简粗体" panose="03000700000000000000" pitchFamily="66" charset="-122"/>
                <a:ea typeface="手札体-简粗体" panose="03000700000000000000" pitchFamily="66" charset="-122"/>
              </a:rPr>
              <a:t>第一范式</a:t>
            </a:r>
            <a:r>
              <a:rPr lang="en-US" altLang="zh-CN" sz="2800" dirty="0">
                <a:solidFill>
                  <a:srgbClr val="FF0000"/>
                </a:solidFill>
                <a:latin typeface="手札体-简粗体" panose="03000700000000000000" pitchFamily="66" charset="-122"/>
                <a:ea typeface="手札体-简粗体" panose="03000700000000000000" pitchFamily="66" charset="-122"/>
              </a:rPr>
              <a:t>1NF</a:t>
            </a:r>
          </a:p>
          <a:p>
            <a:pPr>
              <a:lnSpc>
                <a:spcPct val="150000"/>
              </a:lnSpc>
            </a:pPr>
            <a:r>
              <a:rPr lang="zh-CN" altLang="zh-CN" sz="2800" dirty="0">
                <a:latin typeface="手札体-简粗体" panose="03000700000000000000" pitchFamily="66" charset="-122"/>
                <a:ea typeface="手札体-简粗体" panose="03000700000000000000" pitchFamily="66" charset="-122"/>
              </a:rPr>
              <a:t>设</a:t>
            </a:r>
            <a:r>
              <a:rPr lang="en-US" altLang="zh-CN" sz="2800" dirty="0">
                <a:latin typeface="手札体-简粗体" panose="03000700000000000000" pitchFamily="66" charset="-122"/>
                <a:ea typeface="手札体-简粗体" panose="03000700000000000000" pitchFamily="66" charset="-122"/>
              </a:rPr>
              <a:t>R</a:t>
            </a:r>
            <a:r>
              <a:rPr lang="zh-CN" altLang="zh-CN" sz="2800" dirty="0">
                <a:latin typeface="手札体-简粗体" panose="03000700000000000000" pitchFamily="66" charset="-122"/>
                <a:ea typeface="手札体-简粗体" panose="03000700000000000000" pitchFamily="66" charset="-122"/>
              </a:rPr>
              <a:t>为任一给定关系，若果</a:t>
            </a:r>
            <a:r>
              <a:rPr lang="en-US" altLang="zh-CN" sz="2800" dirty="0">
                <a:latin typeface="手札体-简粗体" panose="03000700000000000000" pitchFamily="66" charset="-122"/>
                <a:ea typeface="手札体-简粗体" panose="03000700000000000000" pitchFamily="66" charset="-122"/>
              </a:rPr>
              <a:t>R</a:t>
            </a:r>
            <a:r>
              <a:rPr lang="zh-CN" altLang="zh-CN" sz="2800" dirty="0">
                <a:latin typeface="手札体-简粗体" panose="03000700000000000000" pitchFamily="66" charset="-122"/>
                <a:ea typeface="手札体-简粗体" panose="03000700000000000000" pitchFamily="66" charset="-122"/>
              </a:rPr>
              <a:t>中</a:t>
            </a:r>
            <a:r>
              <a:rPr lang="zh-CN" altLang="zh-CN" sz="2800" dirty="0" smtClean="0">
                <a:latin typeface="手札体-简粗体" panose="03000700000000000000" pitchFamily="66" charset="-122"/>
                <a:ea typeface="手札体-简粗体" panose="03000700000000000000" pitchFamily="66" charset="-122"/>
              </a:rPr>
              <a:t>每个</a:t>
            </a:r>
            <a:r>
              <a:rPr lang="zh-CN" altLang="en-US" sz="2800" dirty="0" smtClean="0">
                <a:latin typeface="手札体-简粗体" panose="03000700000000000000" pitchFamily="66" charset="-122"/>
                <a:ea typeface="手札体-简粗体" panose="03000700000000000000" pitchFamily="66" charset="-122"/>
              </a:rPr>
              <a:t>（           ）</a:t>
            </a:r>
            <a:r>
              <a:rPr lang="zh-CN" altLang="zh-CN" sz="2800" dirty="0" smtClean="0">
                <a:latin typeface="手札体-简粗体" panose="03000700000000000000" pitchFamily="66" charset="-122"/>
                <a:ea typeface="手札体-简粗体" panose="03000700000000000000" pitchFamily="66" charset="-122"/>
              </a:rPr>
              <a:t>的</a:t>
            </a:r>
            <a:r>
              <a:rPr lang="zh-CN" altLang="zh-CN" sz="2800" dirty="0">
                <a:latin typeface="手札体-简粗体" panose="03000700000000000000" pitchFamily="66" charset="-122"/>
                <a:ea typeface="手札体-简粗体" panose="03000700000000000000" pitchFamily="66" charset="-122"/>
              </a:rPr>
              <a:t>取值</a:t>
            </a:r>
            <a:r>
              <a:rPr lang="zh-CN" altLang="zh-CN" sz="2800" dirty="0" smtClean="0">
                <a:latin typeface="手札体-简粗体" panose="03000700000000000000" pitchFamily="66" charset="-122"/>
                <a:ea typeface="手札体-简粗体" panose="03000700000000000000" pitchFamily="66" charset="-122"/>
              </a:rPr>
              <a:t>都是</a:t>
            </a:r>
            <a:r>
              <a:rPr lang="zh-CN" altLang="en-US" sz="2800" dirty="0" smtClean="0">
                <a:latin typeface="手札体-简粗体" panose="03000700000000000000" pitchFamily="66" charset="-122"/>
                <a:ea typeface="手札体-简粗体" panose="03000700000000000000" pitchFamily="66" charset="-122"/>
              </a:rPr>
              <a:t>（  ）</a:t>
            </a:r>
            <a:r>
              <a:rPr lang="zh-CN" altLang="zh-CN" sz="2800" dirty="0" smtClean="0">
                <a:latin typeface="手札体-简粗体" panose="03000700000000000000" pitchFamily="66" charset="-122"/>
                <a:ea typeface="手札体-简粗体" panose="03000700000000000000" pitchFamily="66" charset="-122"/>
              </a:rPr>
              <a:t>再</a:t>
            </a:r>
            <a:r>
              <a:rPr lang="zh-CN" altLang="zh-CN" sz="2800" dirty="0">
                <a:latin typeface="手札体-简粗体" panose="03000700000000000000" pitchFamily="66" charset="-122"/>
                <a:ea typeface="手札体-简粗体" panose="03000700000000000000" pitchFamily="66" charset="-122"/>
              </a:rPr>
              <a:t>分的基本元素，则</a:t>
            </a:r>
            <a:r>
              <a:rPr lang="en-US" altLang="zh-CN" sz="2800" dirty="0">
                <a:latin typeface="手札体-简粗体" panose="03000700000000000000" pitchFamily="66" charset="-122"/>
                <a:ea typeface="手札体-简粗体" panose="03000700000000000000" pitchFamily="66" charset="-122"/>
              </a:rPr>
              <a:t>R</a:t>
            </a:r>
            <a:r>
              <a:rPr lang="zh-CN" altLang="zh-CN" sz="2800" dirty="0">
                <a:latin typeface="手札体-简粗体" panose="03000700000000000000" pitchFamily="66" charset="-122"/>
                <a:ea typeface="手札体-简粗体" panose="03000700000000000000" pitchFamily="66" charset="-122"/>
              </a:rPr>
              <a:t>为第一范式。</a:t>
            </a:r>
            <a:endParaRPr lang="en-US" altLang="zh-CN" sz="2800" dirty="0">
              <a:latin typeface="手札体-简粗体" panose="03000700000000000000" pitchFamily="66" charset="-122"/>
              <a:ea typeface="手札体-简粗体" panose="03000700000000000000" pitchFamily="66" charset="-122"/>
            </a:endParaRPr>
          </a:p>
        </p:txBody>
      </p:sp>
      <p:sp>
        <p:nvSpPr>
          <p:cNvPr id="9" name="矩形 8"/>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0" name="肘形连接符 9"/>
          <p:cNvCxnSpPr>
            <a:stCxn id="17" idx="1"/>
            <a:endCxn id="9"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18" idx="1"/>
            <a:endCxn id="9"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9"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20" name="TextBox 19"/>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2.3.3.1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2.6</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2828011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范式与关系规范化过程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2" name="组合 11"/>
          <p:cNvGrpSpPr/>
          <p:nvPr/>
        </p:nvGrpSpPr>
        <p:grpSpPr>
          <a:xfrm>
            <a:off x="0" y="0"/>
            <a:ext cx="563526" cy="6858000"/>
            <a:chOff x="0" y="0"/>
            <a:chExt cx="563526" cy="6858000"/>
          </a:xfrm>
        </p:grpSpPr>
        <p:sp>
          <p:nvSpPr>
            <p:cNvPr id="13" name="矩形 12"/>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4" name="矩形 13"/>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5" name="矩形 14"/>
            <p:cNvSpPr/>
            <p:nvPr/>
          </p:nvSpPr>
          <p:spPr>
            <a:xfrm>
              <a:off x="0" y="4359345"/>
              <a:ext cx="563526" cy="24986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范式与关系规范化过程</a:t>
              </a:r>
            </a:p>
          </p:txBody>
        </p:sp>
      </p:grpSp>
      <p:sp>
        <p:nvSpPr>
          <p:cNvPr id="7" name="TextBox 6"/>
          <p:cNvSpPr txBox="1"/>
          <p:nvPr/>
        </p:nvSpPr>
        <p:spPr>
          <a:xfrm>
            <a:off x="1582021" y="2806254"/>
            <a:ext cx="9427779" cy="2031325"/>
          </a:xfrm>
          <a:prstGeom prst="rect">
            <a:avLst/>
          </a:prstGeom>
          <a:noFill/>
        </p:spPr>
        <p:txBody>
          <a:bodyPr wrap="square" rtlCol="0">
            <a:spAutoFit/>
          </a:bodyPr>
          <a:lstStyle/>
          <a:p>
            <a:pPr>
              <a:lnSpc>
                <a:spcPct val="150000"/>
              </a:lnSpc>
            </a:pPr>
            <a:r>
              <a:rPr lang="zh-CN" altLang="en-US" sz="2800" dirty="0">
                <a:solidFill>
                  <a:srgbClr val="FF0000"/>
                </a:solidFill>
                <a:latin typeface="手札体-简粗体" panose="03000700000000000000" pitchFamily="66" charset="-122"/>
                <a:ea typeface="手札体-简粗体" panose="03000700000000000000" pitchFamily="66" charset="-122"/>
              </a:rPr>
              <a:t>第一范式</a:t>
            </a:r>
            <a:r>
              <a:rPr lang="en-US" altLang="zh-CN" sz="2800" dirty="0">
                <a:solidFill>
                  <a:srgbClr val="FF0000"/>
                </a:solidFill>
                <a:latin typeface="手札体-简粗体" panose="03000700000000000000" pitchFamily="66" charset="-122"/>
                <a:ea typeface="手札体-简粗体" panose="03000700000000000000" pitchFamily="66" charset="-122"/>
              </a:rPr>
              <a:t>1NF</a:t>
            </a:r>
          </a:p>
          <a:p>
            <a:pPr>
              <a:lnSpc>
                <a:spcPct val="150000"/>
              </a:lnSpc>
            </a:pPr>
            <a:r>
              <a:rPr lang="zh-CN" altLang="zh-CN" sz="2800" dirty="0">
                <a:latin typeface="手札体-简粗体" panose="03000700000000000000" pitchFamily="66" charset="-122"/>
                <a:ea typeface="手札体-简粗体" panose="03000700000000000000" pitchFamily="66" charset="-122"/>
              </a:rPr>
              <a:t>设</a:t>
            </a:r>
            <a:r>
              <a:rPr lang="en-US" altLang="zh-CN" sz="2800" dirty="0">
                <a:latin typeface="手札体-简粗体" panose="03000700000000000000" pitchFamily="66" charset="-122"/>
                <a:ea typeface="手札体-简粗体" panose="03000700000000000000" pitchFamily="66" charset="-122"/>
              </a:rPr>
              <a:t>R</a:t>
            </a:r>
            <a:r>
              <a:rPr lang="zh-CN" altLang="zh-CN" sz="2800" dirty="0">
                <a:latin typeface="手札体-简粗体" panose="03000700000000000000" pitchFamily="66" charset="-122"/>
                <a:ea typeface="手札体-简粗体" panose="03000700000000000000" pitchFamily="66" charset="-122"/>
              </a:rPr>
              <a:t>为任一给定关系，若果</a:t>
            </a:r>
            <a:r>
              <a:rPr lang="en-US" altLang="zh-CN" sz="2800" dirty="0">
                <a:latin typeface="手札体-简粗体" panose="03000700000000000000" pitchFamily="66" charset="-122"/>
                <a:ea typeface="手札体-简粗体" panose="03000700000000000000" pitchFamily="66" charset="-122"/>
              </a:rPr>
              <a:t>R</a:t>
            </a:r>
            <a:r>
              <a:rPr lang="zh-CN" altLang="zh-CN" sz="2800" dirty="0">
                <a:latin typeface="手札体-简粗体" panose="03000700000000000000" pitchFamily="66" charset="-122"/>
                <a:ea typeface="手札体-简粗体" panose="03000700000000000000" pitchFamily="66" charset="-122"/>
              </a:rPr>
              <a:t>中</a:t>
            </a:r>
            <a:r>
              <a:rPr lang="zh-CN" altLang="zh-CN" sz="2800" dirty="0" smtClean="0">
                <a:latin typeface="手札体-简粗体" panose="03000700000000000000" pitchFamily="66" charset="-122"/>
                <a:ea typeface="手札体-简粗体" panose="03000700000000000000" pitchFamily="66" charset="-122"/>
              </a:rPr>
              <a:t>每个</a:t>
            </a:r>
            <a:r>
              <a:rPr lang="zh-CN" altLang="en-US" sz="2800" dirty="0" smtClean="0">
                <a:latin typeface="手札体-简粗体" panose="03000700000000000000" pitchFamily="66" charset="-122"/>
                <a:ea typeface="手札体-简粗体" panose="03000700000000000000" pitchFamily="66" charset="-122"/>
              </a:rPr>
              <a:t>（           ）</a:t>
            </a:r>
            <a:r>
              <a:rPr lang="zh-CN" altLang="zh-CN" sz="2800" dirty="0" smtClean="0">
                <a:latin typeface="手札体-简粗体" panose="03000700000000000000" pitchFamily="66" charset="-122"/>
                <a:ea typeface="手札体-简粗体" panose="03000700000000000000" pitchFamily="66" charset="-122"/>
              </a:rPr>
              <a:t>的</a:t>
            </a:r>
            <a:r>
              <a:rPr lang="zh-CN" altLang="zh-CN" sz="2800" dirty="0">
                <a:latin typeface="手札体-简粗体" panose="03000700000000000000" pitchFamily="66" charset="-122"/>
                <a:ea typeface="手札体-简粗体" panose="03000700000000000000" pitchFamily="66" charset="-122"/>
              </a:rPr>
              <a:t>取值</a:t>
            </a:r>
            <a:r>
              <a:rPr lang="zh-CN" altLang="zh-CN" sz="2800" dirty="0" smtClean="0">
                <a:latin typeface="手札体-简粗体" panose="03000700000000000000" pitchFamily="66" charset="-122"/>
                <a:ea typeface="手札体-简粗体" panose="03000700000000000000" pitchFamily="66" charset="-122"/>
              </a:rPr>
              <a:t>都是</a:t>
            </a:r>
            <a:r>
              <a:rPr lang="zh-CN" altLang="en-US" sz="2800" dirty="0" smtClean="0">
                <a:latin typeface="手札体-简粗体" panose="03000700000000000000" pitchFamily="66" charset="-122"/>
                <a:ea typeface="手札体-简粗体" panose="03000700000000000000" pitchFamily="66" charset="-122"/>
              </a:rPr>
              <a:t>（  ）</a:t>
            </a:r>
            <a:r>
              <a:rPr lang="zh-CN" altLang="zh-CN" sz="2800" dirty="0" smtClean="0">
                <a:latin typeface="手札体-简粗体" panose="03000700000000000000" pitchFamily="66" charset="-122"/>
                <a:ea typeface="手札体-简粗体" panose="03000700000000000000" pitchFamily="66" charset="-122"/>
              </a:rPr>
              <a:t>再</a:t>
            </a:r>
            <a:r>
              <a:rPr lang="zh-CN" altLang="zh-CN" sz="2800" dirty="0">
                <a:latin typeface="手札体-简粗体" panose="03000700000000000000" pitchFamily="66" charset="-122"/>
                <a:ea typeface="手札体-简粗体" panose="03000700000000000000" pitchFamily="66" charset="-122"/>
              </a:rPr>
              <a:t>分的基本元素，则</a:t>
            </a:r>
            <a:r>
              <a:rPr lang="en-US" altLang="zh-CN" sz="2800" dirty="0">
                <a:latin typeface="手札体-简粗体" panose="03000700000000000000" pitchFamily="66" charset="-122"/>
                <a:ea typeface="手札体-简粗体" panose="03000700000000000000" pitchFamily="66" charset="-122"/>
              </a:rPr>
              <a:t>R</a:t>
            </a:r>
            <a:r>
              <a:rPr lang="zh-CN" altLang="zh-CN" sz="2800" dirty="0">
                <a:latin typeface="手札体-简粗体" panose="03000700000000000000" pitchFamily="66" charset="-122"/>
                <a:ea typeface="手札体-简粗体" panose="03000700000000000000" pitchFamily="66" charset="-122"/>
              </a:rPr>
              <a:t>为第一范式。</a:t>
            </a:r>
            <a:endParaRPr lang="en-US" altLang="zh-CN" sz="2800" dirty="0">
              <a:latin typeface="手札体-简粗体" panose="03000700000000000000" pitchFamily="66" charset="-122"/>
              <a:ea typeface="手札体-简粗体" panose="03000700000000000000" pitchFamily="66" charset="-122"/>
            </a:endParaRPr>
          </a:p>
        </p:txBody>
      </p:sp>
      <p:sp>
        <p:nvSpPr>
          <p:cNvPr id="10" name="TextBox 9"/>
          <p:cNvSpPr txBox="1"/>
          <p:nvPr/>
        </p:nvSpPr>
        <p:spPr>
          <a:xfrm>
            <a:off x="7189155" y="3591838"/>
            <a:ext cx="2339102" cy="523220"/>
          </a:xfrm>
          <a:prstGeom prst="rect">
            <a:avLst/>
          </a:prstGeom>
          <a:noFill/>
        </p:spPr>
        <p:txBody>
          <a:bodyPr wrap="none" rtlCol="0">
            <a:spAutoFit/>
          </a:bodyPr>
          <a:lstStyle/>
          <a:p>
            <a:r>
              <a:rPr lang="zh-CN" altLang="en-US" sz="2800" dirty="0" smtClean="0">
                <a:solidFill>
                  <a:srgbClr val="FF0000"/>
                </a:solidFill>
                <a:latin typeface="汉仪旗黑-70S" pitchFamily="18" charset="-122"/>
                <a:ea typeface="汉仪旗黑-70S" pitchFamily="18" charset="-122"/>
              </a:rPr>
              <a:t>列与行交点处</a:t>
            </a:r>
            <a:endParaRPr lang="zh-CN" altLang="en-US" sz="2800" dirty="0">
              <a:solidFill>
                <a:srgbClr val="FF0000"/>
              </a:solidFill>
              <a:latin typeface="汉仪旗黑-70S" pitchFamily="18" charset="-122"/>
              <a:ea typeface="汉仪旗黑-70S" pitchFamily="18" charset="-122"/>
            </a:endParaRPr>
          </a:p>
        </p:txBody>
      </p:sp>
      <p:sp>
        <p:nvSpPr>
          <p:cNvPr id="11" name="TextBox 10"/>
          <p:cNvSpPr txBox="1"/>
          <p:nvPr/>
        </p:nvSpPr>
        <p:spPr>
          <a:xfrm>
            <a:off x="2485776" y="4251692"/>
            <a:ext cx="902811" cy="523220"/>
          </a:xfrm>
          <a:prstGeom prst="rect">
            <a:avLst/>
          </a:prstGeom>
          <a:noFill/>
        </p:spPr>
        <p:txBody>
          <a:bodyPr wrap="none" rtlCol="0">
            <a:spAutoFit/>
          </a:bodyPr>
          <a:lstStyle/>
          <a:p>
            <a:r>
              <a:rPr lang="zh-CN" altLang="en-US" sz="2800" dirty="0" smtClean="0">
                <a:solidFill>
                  <a:srgbClr val="FF0000"/>
                </a:solidFill>
                <a:latin typeface="汉仪旗黑-70S" pitchFamily="18" charset="-122"/>
                <a:ea typeface="汉仪旗黑-70S" pitchFamily="18" charset="-122"/>
              </a:rPr>
              <a:t>不可</a:t>
            </a:r>
            <a:endParaRPr lang="zh-CN" altLang="en-US" sz="2800" dirty="0">
              <a:solidFill>
                <a:srgbClr val="FF0000"/>
              </a:solidFill>
              <a:latin typeface="汉仪旗黑-70S" pitchFamily="18" charset="-122"/>
              <a:ea typeface="汉仪旗黑-70S" pitchFamily="18" charset="-122"/>
            </a:endParaRPr>
          </a:p>
        </p:txBody>
      </p:sp>
      <p:sp>
        <p:nvSpPr>
          <p:cNvPr id="16" name="矩形 15"/>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7" name="肘形连接符 16"/>
          <p:cNvCxnSpPr>
            <a:stCxn id="20" idx="1"/>
            <a:endCxn id="16"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6"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6"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23" name="TextBox 22"/>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2.3.3.1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2.6</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6117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范式与关系规范化过程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327285"/>
            <a:ext cx="3245589" cy="2464777"/>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第一范式</a:t>
            </a:r>
            <a:r>
              <a:rPr lang="en-US" altLang="zh-CN" sz="2400" dirty="0" smtClean="0">
                <a:solidFill>
                  <a:srgbClr val="FF0000"/>
                </a:solidFill>
                <a:latin typeface="手札体-简粗体" panose="03000700000000000000" pitchFamily="66" charset="-122"/>
                <a:ea typeface="手札体-简粗体" panose="03000700000000000000" pitchFamily="66" charset="-122"/>
              </a:rPr>
              <a:t>1NF</a:t>
            </a:r>
          </a:p>
          <a:p>
            <a:pPr>
              <a:lnSpc>
                <a:spcPts val="3700"/>
              </a:lnSpc>
            </a:pP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冗余高</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插入操作异常</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删除操作异常</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10" name="TextBox 9"/>
          <p:cNvSpPr txBox="1"/>
          <p:nvPr/>
        </p:nvSpPr>
        <p:spPr>
          <a:xfrm>
            <a:off x="6926680" y="2866781"/>
            <a:ext cx="2503792" cy="566822"/>
          </a:xfrm>
          <a:prstGeom prst="rect">
            <a:avLst/>
          </a:prstGeom>
          <a:noFill/>
        </p:spPr>
        <p:txBody>
          <a:bodyPr wrap="square" rtlCol="0">
            <a:spAutoFit/>
          </a:bodyPr>
          <a:lstStyle/>
          <a:p>
            <a:pPr>
              <a:lnSpc>
                <a:spcPts val="3700"/>
              </a:lnSpc>
            </a:pPr>
            <a:r>
              <a:rPr lang="zh-CN" altLang="en-US" dirty="0" smtClean="0">
                <a:latin typeface="手札体-简粗体" panose="03000700000000000000" pitchFamily="66" charset="-122"/>
                <a:ea typeface="手札体-简粗体" panose="03000700000000000000" pitchFamily="66" charset="-122"/>
              </a:rPr>
              <a:t>       关系</a:t>
            </a:r>
            <a:r>
              <a:rPr lang="en-US" altLang="zh-CN" dirty="0" smtClean="0">
                <a:latin typeface="手札体-简粗体" panose="03000700000000000000" pitchFamily="66" charset="-122"/>
                <a:ea typeface="手札体-简粗体" panose="03000700000000000000" pitchFamily="66" charset="-122"/>
              </a:rPr>
              <a:t>SC</a:t>
            </a:r>
            <a:endParaRPr lang="en-US" altLang="zh-CN" dirty="0">
              <a:latin typeface="手札体-简粗体" panose="03000700000000000000" pitchFamily="66" charset="-122"/>
              <a:ea typeface="手札体-简粗体" panose="03000700000000000000" pitchFamily="66" charset="-122"/>
            </a:endParaRPr>
          </a:p>
        </p:txBody>
      </p:sp>
      <p:grpSp>
        <p:nvGrpSpPr>
          <p:cNvPr id="12" name="组合 11"/>
          <p:cNvGrpSpPr/>
          <p:nvPr/>
        </p:nvGrpSpPr>
        <p:grpSpPr>
          <a:xfrm>
            <a:off x="0" y="0"/>
            <a:ext cx="563526" cy="6858000"/>
            <a:chOff x="0" y="0"/>
            <a:chExt cx="563526" cy="6858000"/>
          </a:xfrm>
        </p:grpSpPr>
        <p:sp>
          <p:nvSpPr>
            <p:cNvPr id="13" name="矩形 12"/>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4" name="矩形 13"/>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5" name="矩形 14"/>
            <p:cNvSpPr/>
            <p:nvPr/>
          </p:nvSpPr>
          <p:spPr>
            <a:xfrm>
              <a:off x="0" y="4359345"/>
              <a:ext cx="563526" cy="24986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范式与关系规范化过程</a:t>
              </a:r>
            </a:p>
          </p:txBody>
        </p:sp>
      </p:grpSp>
      <p:graphicFrame>
        <p:nvGraphicFramePr>
          <p:cNvPr id="7" name="表格 6"/>
          <p:cNvGraphicFramePr>
            <a:graphicFrameLocks noGrp="1"/>
          </p:cNvGraphicFramePr>
          <p:nvPr>
            <p:extLst>
              <p:ext uri="{D42A27DB-BD31-4B8C-83A1-F6EECF244321}">
                <p14:modId xmlns:p14="http://schemas.microsoft.com/office/powerpoint/2010/main" val="2980042776"/>
              </p:ext>
            </p:extLst>
          </p:nvPr>
        </p:nvGraphicFramePr>
        <p:xfrm>
          <a:off x="4569922" y="3551299"/>
          <a:ext cx="7045909" cy="1284726"/>
        </p:xfrm>
        <a:graphic>
          <a:graphicData uri="http://schemas.openxmlformats.org/drawingml/2006/table">
            <a:tbl>
              <a:tblPr>
                <a:tableStyleId>{5C22544A-7EE6-4342-B048-85BDC9FD1C3A}</a:tableStyleId>
              </a:tblPr>
              <a:tblGrid>
                <a:gridCol w="2119166"/>
                <a:gridCol w="1437099"/>
                <a:gridCol w="2119166"/>
                <a:gridCol w="685239"/>
                <a:gridCol w="685239"/>
              </a:tblGrid>
              <a:tr h="484626">
                <a:tc>
                  <a:txBody>
                    <a:bodyPr/>
                    <a:lstStyle/>
                    <a:p>
                      <a:pPr algn="ctr" rtl="0" fontAlgn="ctr"/>
                      <a:r>
                        <a:rPr lang="en-US" sz="1600" u="none" strike="noStrike" dirty="0">
                          <a:effectLst/>
                        </a:rPr>
                        <a:t>SNO</a:t>
                      </a:r>
                      <a:endParaRPr lang="en-US" sz="1600" b="0" i="0" u="none" strike="noStrike" dirty="0">
                        <a:solidFill>
                          <a:srgbClr val="000000"/>
                        </a:solidFill>
                        <a:effectLst/>
                        <a:latin typeface="手札体-简粗体"/>
                      </a:endParaRPr>
                    </a:p>
                  </a:txBody>
                  <a:tcPr marL="9525" marR="9525" marT="9525" marB="0" anchor="ctr"/>
                </a:tc>
                <a:tc>
                  <a:txBody>
                    <a:bodyPr/>
                    <a:lstStyle/>
                    <a:p>
                      <a:pPr algn="ctr" rtl="0" fontAlgn="ctr"/>
                      <a:r>
                        <a:rPr lang="en-US" sz="1600" u="none" strike="noStrike">
                          <a:effectLst/>
                        </a:rPr>
                        <a:t>CNO</a:t>
                      </a:r>
                      <a:endParaRPr lang="en-US" sz="1600" b="0" i="0" u="none" strike="noStrike">
                        <a:solidFill>
                          <a:srgbClr val="000000"/>
                        </a:solidFill>
                        <a:effectLst/>
                        <a:latin typeface="手札体-简粗体"/>
                      </a:endParaRPr>
                    </a:p>
                  </a:txBody>
                  <a:tcPr marL="9525" marR="9525" marT="9525" marB="0" anchor="ctr"/>
                </a:tc>
                <a:tc>
                  <a:txBody>
                    <a:bodyPr/>
                    <a:lstStyle/>
                    <a:p>
                      <a:pPr algn="ctr" rtl="0" fontAlgn="ctr"/>
                      <a:r>
                        <a:rPr lang="en-US" sz="1600" u="none" strike="noStrike" dirty="0">
                          <a:effectLst/>
                        </a:rPr>
                        <a:t>CTITLE</a:t>
                      </a:r>
                      <a:endParaRPr lang="en-US" sz="1600" b="0" i="0" u="none" strike="noStrike" dirty="0">
                        <a:solidFill>
                          <a:srgbClr val="000000"/>
                        </a:solidFill>
                        <a:effectLst/>
                        <a:latin typeface="手札体-简粗体"/>
                      </a:endParaRPr>
                    </a:p>
                  </a:txBody>
                  <a:tcPr marL="9525" marR="9525" marT="9525" marB="0" anchor="ctr"/>
                </a:tc>
                <a:tc>
                  <a:txBody>
                    <a:bodyPr/>
                    <a:lstStyle/>
                    <a:p>
                      <a:pPr algn="ctr" rtl="0" fontAlgn="ctr"/>
                      <a:r>
                        <a:rPr lang="en-US" sz="1600" u="none" strike="noStrike">
                          <a:effectLst/>
                        </a:rPr>
                        <a:t>INAME</a:t>
                      </a:r>
                      <a:endParaRPr lang="en-US" sz="1600" b="0" i="0" u="none" strike="noStrike">
                        <a:solidFill>
                          <a:srgbClr val="000000"/>
                        </a:solidFill>
                        <a:effectLst/>
                        <a:latin typeface="手札体-简粗体"/>
                      </a:endParaRPr>
                    </a:p>
                  </a:txBody>
                  <a:tcPr marL="9525" marR="9525" marT="9525" marB="0" anchor="ctr"/>
                </a:tc>
                <a:tc>
                  <a:txBody>
                    <a:bodyPr/>
                    <a:lstStyle/>
                    <a:p>
                      <a:pPr algn="ctr" rtl="0" fontAlgn="ctr"/>
                      <a:r>
                        <a:rPr lang="en-US" sz="1600" u="none" strike="noStrike" dirty="0">
                          <a:effectLst/>
                        </a:rPr>
                        <a:t>GRADE</a:t>
                      </a:r>
                      <a:endParaRPr lang="en-US" sz="1600" b="0" i="0" u="none" strike="noStrike" dirty="0">
                        <a:solidFill>
                          <a:srgbClr val="000000"/>
                        </a:solidFill>
                        <a:effectLst/>
                        <a:latin typeface="手札体-简粗体"/>
                      </a:endParaRPr>
                    </a:p>
                  </a:txBody>
                  <a:tcPr marL="9525" marR="9525" marT="9525" marB="0" anchor="ctr"/>
                </a:tc>
              </a:tr>
              <a:tr h="266700">
                <a:tc>
                  <a:txBody>
                    <a:bodyPr/>
                    <a:lstStyle/>
                    <a:p>
                      <a:pPr algn="ctr" rtl="0" fontAlgn="ctr"/>
                      <a:r>
                        <a:rPr lang="en-US" altLang="zh-CN" sz="1600" u="none" strike="noStrike">
                          <a:effectLst/>
                        </a:rPr>
                        <a:t>901001</a:t>
                      </a:r>
                      <a:endParaRPr lang="en-US" altLang="zh-CN" sz="1600" b="0" i="0" u="none" strike="noStrike">
                        <a:solidFill>
                          <a:srgbClr val="000000"/>
                        </a:solidFill>
                        <a:effectLst/>
                        <a:latin typeface="手札体-简粗体"/>
                      </a:endParaRPr>
                    </a:p>
                  </a:txBody>
                  <a:tcPr marL="9525" marR="9525" marT="9525" marB="0" anchor="ctr"/>
                </a:tc>
                <a:tc>
                  <a:txBody>
                    <a:bodyPr/>
                    <a:lstStyle/>
                    <a:p>
                      <a:pPr algn="ctr" rtl="0" fontAlgn="ctr"/>
                      <a:r>
                        <a:rPr lang="en-US" sz="1600" u="none" strike="noStrike">
                          <a:effectLst/>
                        </a:rPr>
                        <a:t>C01</a:t>
                      </a:r>
                      <a:endParaRPr lang="en-US" sz="1600" b="0" i="0" u="none" strike="noStrike">
                        <a:solidFill>
                          <a:srgbClr val="000000"/>
                        </a:solidFill>
                        <a:effectLst/>
                        <a:latin typeface="手札体-简粗体"/>
                      </a:endParaRPr>
                    </a:p>
                  </a:txBody>
                  <a:tcPr marL="9525" marR="9525" marT="9525" marB="0" anchor="ctr"/>
                </a:tc>
                <a:tc>
                  <a:txBody>
                    <a:bodyPr/>
                    <a:lstStyle/>
                    <a:p>
                      <a:pPr algn="ctr" rtl="0" fontAlgn="ctr"/>
                      <a:r>
                        <a:rPr lang="zh-CN" altLang="en-US" sz="1600" u="none" strike="noStrike" dirty="0">
                          <a:effectLst/>
                        </a:rPr>
                        <a:t>操作系统</a:t>
                      </a:r>
                      <a:endParaRPr lang="zh-CN" altLang="en-US" sz="1600" b="0" i="0" u="none" strike="noStrike" dirty="0">
                        <a:solidFill>
                          <a:srgbClr val="000000"/>
                        </a:solidFill>
                        <a:effectLst/>
                        <a:latin typeface="手札体-简粗体"/>
                      </a:endParaRPr>
                    </a:p>
                  </a:txBody>
                  <a:tcPr marL="9525" marR="9525" marT="9525" marB="0" anchor="ctr"/>
                </a:tc>
                <a:tc>
                  <a:txBody>
                    <a:bodyPr/>
                    <a:lstStyle/>
                    <a:p>
                      <a:pPr algn="ctr" rtl="0" fontAlgn="ctr"/>
                      <a:r>
                        <a:rPr lang="zh-CN" altLang="en-US" sz="1600" u="none" strike="noStrike">
                          <a:effectLst/>
                        </a:rPr>
                        <a:t>王中</a:t>
                      </a:r>
                      <a:endParaRPr lang="zh-CN" altLang="en-US" sz="1600" b="0" i="0" u="none" strike="noStrike">
                        <a:solidFill>
                          <a:srgbClr val="000000"/>
                        </a:solidFill>
                        <a:effectLst/>
                        <a:latin typeface="手札体-简粗体"/>
                      </a:endParaRPr>
                    </a:p>
                  </a:txBody>
                  <a:tcPr marL="9525" marR="9525" marT="9525" marB="0" anchor="ctr"/>
                </a:tc>
                <a:tc>
                  <a:txBody>
                    <a:bodyPr/>
                    <a:lstStyle/>
                    <a:p>
                      <a:pPr algn="ctr" rtl="0" fontAlgn="ctr"/>
                      <a:r>
                        <a:rPr lang="en-US" altLang="zh-CN" sz="1600" u="none" strike="noStrike">
                          <a:effectLst/>
                        </a:rPr>
                        <a:t>70</a:t>
                      </a:r>
                      <a:endParaRPr lang="en-US" altLang="zh-CN" sz="1600" b="0" i="0" u="none" strike="noStrike">
                        <a:solidFill>
                          <a:srgbClr val="000000"/>
                        </a:solidFill>
                        <a:effectLst/>
                        <a:latin typeface="手札体-简粗体"/>
                      </a:endParaRPr>
                    </a:p>
                  </a:txBody>
                  <a:tcPr marL="9525" marR="9525" marT="9525" marB="0" anchor="ctr"/>
                </a:tc>
              </a:tr>
              <a:tr h="266700">
                <a:tc>
                  <a:txBody>
                    <a:bodyPr/>
                    <a:lstStyle/>
                    <a:p>
                      <a:pPr algn="ctr" rtl="0" fontAlgn="ctr"/>
                      <a:r>
                        <a:rPr lang="en-US" altLang="zh-CN" sz="1600" u="none" strike="noStrike">
                          <a:effectLst/>
                        </a:rPr>
                        <a:t>901002</a:t>
                      </a:r>
                      <a:endParaRPr lang="en-US" altLang="zh-CN" sz="1600" b="0" i="0" u="none" strike="noStrike">
                        <a:solidFill>
                          <a:srgbClr val="000000"/>
                        </a:solidFill>
                        <a:effectLst/>
                        <a:latin typeface="手札体-简粗体"/>
                      </a:endParaRPr>
                    </a:p>
                  </a:txBody>
                  <a:tcPr marL="9525" marR="9525" marT="9525" marB="0" anchor="ctr"/>
                </a:tc>
                <a:tc>
                  <a:txBody>
                    <a:bodyPr/>
                    <a:lstStyle/>
                    <a:p>
                      <a:pPr algn="ctr" rtl="0" fontAlgn="ctr"/>
                      <a:r>
                        <a:rPr lang="en-US" sz="1600" u="none" strike="noStrike">
                          <a:effectLst/>
                        </a:rPr>
                        <a:t>C01</a:t>
                      </a:r>
                      <a:endParaRPr lang="en-US" sz="1600" b="0" i="0" u="none" strike="noStrike">
                        <a:solidFill>
                          <a:srgbClr val="000000"/>
                        </a:solidFill>
                        <a:effectLst/>
                        <a:latin typeface="手札体-简粗体"/>
                      </a:endParaRPr>
                    </a:p>
                  </a:txBody>
                  <a:tcPr marL="9525" marR="9525" marT="9525" marB="0" anchor="ctr"/>
                </a:tc>
                <a:tc>
                  <a:txBody>
                    <a:bodyPr/>
                    <a:lstStyle/>
                    <a:p>
                      <a:pPr algn="ctr" rtl="0" fontAlgn="ctr"/>
                      <a:r>
                        <a:rPr lang="zh-CN" altLang="en-US" sz="1600" u="none" strike="noStrike">
                          <a:effectLst/>
                        </a:rPr>
                        <a:t>操作系统</a:t>
                      </a:r>
                      <a:endParaRPr lang="zh-CN" altLang="en-US" sz="1600" b="0" i="0" u="none" strike="noStrike">
                        <a:solidFill>
                          <a:srgbClr val="000000"/>
                        </a:solidFill>
                        <a:effectLst/>
                        <a:latin typeface="手札体-简粗体"/>
                      </a:endParaRPr>
                    </a:p>
                  </a:txBody>
                  <a:tcPr marL="9525" marR="9525" marT="9525" marB="0" anchor="ctr"/>
                </a:tc>
                <a:tc>
                  <a:txBody>
                    <a:bodyPr/>
                    <a:lstStyle/>
                    <a:p>
                      <a:pPr algn="ctr" rtl="0" fontAlgn="ctr"/>
                      <a:r>
                        <a:rPr lang="zh-CN" altLang="en-US" sz="1600" u="none" strike="noStrike">
                          <a:effectLst/>
                        </a:rPr>
                        <a:t>王中</a:t>
                      </a:r>
                      <a:endParaRPr lang="zh-CN" altLang="en-US" sz="1600" b="0" i="0" u="none" strike="noStrike">
                        <a:solidFill>
                          <a:srgbClr val="000000"/>
                        </a:solidFill>
                        <a:effectLst/>
                        <a:latin typeface="手札体-简粗体"/>
                      </a:endParaRPr>
                    </a:p>
                  </a:txBody>
                  <a:tcPr marL="9525" marR="9525" marT="9525" marB="0" anchor="ctr"/>
                </a:tc>
                <a:tc>
                  <a:txBody>
                    <a:bodyPr/>
                    <a:lstStyle/>
                    <a:p>
                      <a:pPr algn="ctr" rtl="0" fontAlgn="ctr"/>
                      <a:r>
                        <a:rPr lang="en-US" altLang="zh-CN" sz="1600" u="none" strike="noStrike">
                          <a:effectLst/>
                        </a:rPr>
                        <a:t>70</a:t>
                      </a:r>
                      <a:endParaRPr lang="en-US" altLang="zh-CN" sz="1600" b="0" i="0" u="none" strike="noStrike">
                        <a:solidFill>
                          <a:srgbClr val="000000"/>
                        </a:solidFill>
                        <a:effectLst/>
                        <a:latin typeface="手札体-简粗体"/>
                      </a:endParaRPr>
                    </a:p>
                  </a:txBody>
                  <a:tcPr marL="9525" marR="9525" marT="9525" marB="0" anchor="ctr"/>
                </a:tc>
              </a:tr>
              <a:tr h="266700">
                <a:tc>
                  <a:txBody>
                    <a:bodyPr/>
                    <a:lstStyle/>
                    <a:p>
                      <a:pPr algn="ctr" rtl="0" fontAlgn="ctr"/>
                      <a:r>
                        <a:rPr lang="en-US" altLang="zh-CN" sz="1600" u="none" strike="noStrike">
                          <a:effectLst/>
                        </a:rPr>
                        <a:t>901002</a:t>
                      </a:r>
                      <a:endParaRPr lang="en-US" altLang="zh-CN" sz="1600" b="0" i="0" u="none" strike="noStrike">
                        <a:solidFill>
                          <a:srgbClr val="000000"/>
                        </a:solidFill>
                        <a:effectLst/>
                        <a:latin typeface="手札体-简粗体"/>
                      </a:endParaRPr>
                    </a:p>
                  </a:txBody>
                  <a:tcPr marL="9525" marR="9525" marT="9525" marB="0" anchor="ctr"/>
                </a:tc>
                <a:tc>
                  <a:txBody>
                    <a:bodyPr/>
                    <a:lstStyle/>
                    <a:p>
                      <a:pPr algn="ctr" rtl="0" fontAlgn="ctr"/>
                      <a:r>
                        <a:rPr lang="en-US" sz="1600" u="none" strike="noStrike">
                          <a:effectLst/>
                        </a:rPr>
                        <a:t>C02</a:t>
                      </a:r>
                      <a:endParaRPr lang="en-US" sz="1600" b="0" i="0" u="none" strike="noStrike">
                        <a:solidFill>
                          <a:srgbClr val="000000"/>
                        </a:solidFill>
                        <a:effectLst/>
                        <a:latin typeface="手札体-简粗体"/>
                      </a:endParaRPr>
                    </a:p>
                  </a:txBody>
                  <a:tcPr marL="9525" marR="9525" marT="9525" marB="0" anchor="ctr"/>
                </a:tc>
                <a:tc>
                  <a:txBody>
                    <a:bodyPr/>
                    <a:lstStyle/>
                    <a:p>
                      <a:pPr algn="ctr" rtl="0" fontAlgn="ctr"/>
                      <a:r>
                        <a:rPr lang="zh-CN" altLang="en-US" sz="1600" u="none" strike="noStrike">
                          <a:effectLst/>
                        </a:rPr>
                        <a:t>数据库</a:t>
                      </a:r>
                      <a:endParaRPr lang="zh-CN" altLang="en-US" sz="1600" b="0" i="0" u="none" strike="noStrike">
                        <a:solidFill>
                          <a:srgbClr val="000000"/>
                        </a:solidFill>
                        <a:effectLst/>
                        <a:latin typeface="手札体-简粗体"/>
                      </a:endParaRPr>
                    </a:p>
                  </a:txBody>
                  <a:tcPr marL="9525" marR="9525" marT="9525" marB="0" anchor="ctr"/>
                </a:tc>
                <a:tc>
                  <a:txBody>
                    <a:bodyPr/>
                    <a:lstStyle/>
                    <a:p>
                      <a:pPr algn="ctr" rtl="0" fontAlgn="ctr"/>
                      <a:r>
                        <a:rPr lang="zh-CN" altLang="en-US" sz="1600" u="none" strike="noStrike">
                          <a:effectLst/>
                        </a:rPr>
                        <a:t>高国</a:t>
                      </a:r>
                      <a:endParaRPr lang="zh-CN" altLang="en-US" sz="1600" b="0" i="0" u="none" strike="noStrike">
                        <a:solidFill>
                          <a:srgbClr val="000000"/>
                        </a:solidFill>
                        <a:effectLst/>
                        <a:latin typeface="手札体-简粗体"/>
                      </a:endParaRPr>
                    </a:p>
                  </a:txBody>
                  <a:tcPr marL="9525" marR="9525" marT="9525" marB="0" anchor="ctr"/>
                </a:tc>
                <a:tc>
                  <a:txBody>
                    <a:bodyPr/>
                    <a:lstStyle/>
                    <a:p>
                      <a:pPr algn="ctr" rtl="0" fontAlgn="ctr"/>
                      <a:r>
                        <a:rPr lang="en-US" altLang="zh-CN" sz="1600" u="none" strike="noStrike" dirty="0">
                          <a:effectLst/>
                        </a:rPr>
                        <a:t>85</a:t>
                      </a:r>
                      <a:endParaRPr lang="en-US" altLang="zh-CN" sz="1600" b="0" i="0" u="none" strike="noStrike" dirty="0">
                        <a:solidFill>
                          <a:srgbClr val="000000"/>
                        </a:solidFill>
                        <a:effectLst/>
                        <a:latin typeface="手札体-简粗体"/>
                      </a:endParaRPr>
                    </a:p>
                  </a:txBody>
                  <a:tcPr marL="9525" marR="9525" marT="9525" marB="0" anchor="ctr"/>
                </a:tc>
              </a:tr>
            </a:tbl>
          </a:graphicData>
        </a:graphic>
      </p:graphicFrame>
      <p:sp>
        <p:nvSpPr>
          <p:cNvPr id="11" name="矩形 10"/>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6" name="肘形连接符 15"/>
          <p:cNvCxnSpPr>
            <a:stCxn id="19" idx="1"/>
            <a:endCxn id="11"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1"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1"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22" name="TextBox 21"/>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2.3.3.1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2.6</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60445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范式与关系规范化过程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第二范式</a:t>
            </a:r>
            <a:r>
              <a:rPr lang="en-US" altLang="zh-CN" sz="2400" dirty="0" smtClean="0">
                <a:solidFill>
                  <a:srgbClr val="FF0000"/>
                </a:solidFill>
                <a:latin typeface="手札体-简粗体" panose="03000700000000000000" pitchFamily="66" charset="-122"/>
                <a:ea typeface="手札体-简粗体" panose="03000700000000000000" pitchFamily="66" charset="-122"/>
              </a:rPr>
              <a:t>2NF</a:t>
            </a:r>
          </a:p>
          <a:p>
            <a:pPr>
              <a:lnSpc>
                <a:spcPts val="3700"/>
              </a:lnSpc>
            </a:pPr>
            <a:r>
              <a:rPr lang="zh-CN" altLang="zh-CN" sz="2400" dirty="0">
                <a:latin typeface="手札体-简粗体" panose="03000700000000000000" pitchFamily="66" charset="-122"/>
                <a:ea typeface="手札体-简粗体" panose="03000700000000000000" pitchFamily="66" charset="-122"/>
              </a:rPr>
              <a:t>设</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为任一给定关系，若</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a:t>
            </a:r>
            <a:r>
              <a:rPr lang="en-US" altLang="zh-CN" sz="2400" dirty="0">
                <a:latin typeface="手札体-简粗体" panose="03000700000000000000" pitchFamily="66" charset="-122"/>
                <a:ea typeface="手札体-简粗体" panose="03000700000000000000" pitchFamily="66" charset="-122"/>
              </a:rPr>
              <a:t>1NF</a:t>
            </a:r>
            <a:r>
              <a:rPr lang="zh-CN" altLang="zh-CN"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zh-CN" altLang="zh-CN" sz="2400" dirty="0" smtClean="0">
                <a:latin typeface="手札体-简粗体" panose="03000700000000000000" pitchFamily="66" charset="-122"/>
                <a:ea typeface="手札体-简粗体" panose="03000700000000000000" pitchFamily="66" charset="-122"/>
              </a:rPr>
              <a:t>且</a:t>
            </a:r>
            <a:r>
              <a:rPr lang="zh-CN" altLang="zh-CN" sz="2400" dirty="0">
                <a:latin typeface="手札体-简粗体" panose="03000700000000000000" pitchFamily="66" charset="-122"/>
                <a:ea typeface="手札体-简粗体" panose="03000700000000000000" pitchFamily="66" charset="-122"/>
              </a:rPr>
              <a:t>其所有非主属性都完全函数依赖于候选关键字，则</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为第二范式。</a:t>
            </a:r>
            <a:endParaRPr lang="en-US" altLang="zh-CN" sz="2400" dirty="0">
              <a:latin typeface="手札体-简粗体" panose="03000700000000000000" pitchFamily="66" charset="-122"/>
              <a:ea typeface="手札体-简粗体" panose="03000700000000000000" pitchFamily="66" charset="-122"/>
            </a:endParaRPr>
          </a:p>
        </p:txBody>
      </p:sp>
      <p:grpSp>
        <p:nvGrpSpPr>
          <p:cNvPr id="8" name="组合 7"/>
          <p:cNvGrpSpPr/>
          <p:nvPr/>
        </p:nvGrpSpPr>
        <p:grpSpPr>
          <a:xfrm>
            <a:off x="0" y="0"/>
            <a:ext cx="563526" cy="6858000"/>
            <a:chOff x="0" y="0"/>
            <a:chExt cx="563526" cy="6858000"/>
          </a:xfrm>
        </p:grpSpPr>
        <p:sp>
          <p:nvSpPr>
            <p:cNvPr id="9" name="矩形 8"/>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0" name="矩形 9"/>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1" name="矩形 10"/>
            <p:cNvSpPr/>
            <p:nvPr/>
          </p:nvSpPr>
          <p:spPr>
            <a:xfrm>
              <a:off x="0" y="4359345"/>
              <a:ext cx="563526" cy="24986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范式与关系规范化过程</a:t>
              </a:r>
            </a:p>
          </p:txBody>
        </p:sp>
      </p:grpSp>
      <p:sp>
        <p:nvSpPr>
          <p:cNvPr id="12" name="矩形 11"/>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17" name="矩形 16"/>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19" name="TextBox 18"/>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2.3.3.2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2.7</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952456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范式与关系规范化过程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4" y="2327285"/>
            <a:ext cx="4148175" cy="2464777"/>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第一范式</a:t>
            </a:r>
            <a:r>
              <a:rPr lang="en-US" altLang="zh-CN" sz="2400" dirty="0" smtClean="0">
                <a:solidFill>
                  <a:srgbClr val="FF0000"/>
                </a:solidFill>
                <a:latin typeface="手札体-简粗体" panose="03000700000000000000" pitchFamily="66" charset="-122"/>
                <a:ea typeface="手札体-简粗体" panose="03000700000000000000" pitchFamily="66" charset="-122"/>
              </a:rPr>
              <a:t>1NF</a:t>
            </a:r>
            <a:r>
              <a:rPr lang="zh-CN" altLang="en-US" sz="2400" dirty="0" smtClean="0">
                <a:solidFill>
                  <a:srgbClr val="FF0000"/>
                </a:solidFill>
                <a:latin typeface="手札体-简粗体" panose="03000700000000000000" pitchFamily="66" charset="-122"/>
                <a:ea typeface="手札体-简粗体" panose="03000700000000000000" pitchFamily="66" charset="-122"/>
              </a:rPr>
              <a:t>，进一步规范化</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冗余高</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插入操作异常</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zh-CN" altLang="en-US" sz="2400" dirty="0" smtClean="0">
                <a:latin typeface="手札体-简粗体" panose="03000700000000000000" pitchFamily="66" charset="-122"/>
                <a:ea typeface="手札体-简粗体" panose="03000700000000000000" pitchFamily="66" charset="-122"/>
              </a:rPr>
              <a:t>删除操作异常</a:t>
            </a:r>
            <a:endParaRPr lang="en-US" altLang="zh-CN" sz="2400" dirty="0" smtClean="0">
              <a:latin typeface="手札体-简粗体" panose="03000700000000000000" pitchFamily="66" charset="-122"/>
              <a:ea typeface="手札体-简粗体" panose="03000700000000000000" pitchFamily="66" charset="-122"/>
            </a:endParaRPr>
          </a:p>
        </p:txBody>
      </p:sp>
      <p:sp>
        <p:nvSpPr>
          <p:cNvPr id="10" name="TextBox 9"/>
          <p:cNvSpPr txBox="1"/>
          <p:nvPr/>
        </p:nvSpPr>
        <p:spPr>
          <a:xfrm>
            <a:off x="6926680" y="2866781"/>
            <a:ext cx="2503792" cy="566822"/>
          </a:xfrm>
          <a:prstGeom prst="rect">
            <a:avLst/>
          </a:prstGeom>
          <a:noFill/>
        </p:spPr>
        <p:txBody>
          <a:bodyPr wrap="square" rtlCol="0">
            <a:spAutoFit/>
          </a:bodyPr>
          <a:lstStyle/>
          <a:p>
            <a:pPr>
              <a:lnSpc>
                <a:spcPts val="3700"/>
              </a:lnSpc>
            </a:pPr>
            <a:r>
              <a:rPr lang="zh-CN" altLang="en-US" dirty="0" smtClean="0">
                <a:latin typeface="手札体-简粗体" panose="03000700000000000000" pitchFamily="66" charset="-122"/>
                <a:ea typeface="手札体-简粗体" panose="03000700000000000000" pitchFamily="66" charset="-122"/>
              </a:rPr>
              <a:t>       关系</a:t>
            </a:r>
            <a:r>
              <a:rPr lang="en-US" altLang="zh-CN" dirty="0" smtClean="0">
                <a:latin typeface="手札体-简粗体" panose="03000700000000000000" pitchFamily="66" charset="-122"/>
                <a:ea typeface="手札体-简粗体" panose="03000700000000000000" pitchFamily="66" charset="-122"/>
              </a:rPr>
              <a:t>SC</a:t>
            </a:r>
            <a:endParaRPr lang="en-US" altLang="zh-CN" dirty="0">
              <a:latin typeface="手札体-简粗体" panose="03000700000000000000" pitchFamily="66" charset="-122"/>
              <a:ea typeface="手札体-简粗体" panose="03000700000000000000" pitchFamily="66" charset="-122"/>
            </a:endParaRPr>
          </a:p>
        </p:txBody>
      </p:sp>
      <p:grpSp>
        <p:nvGrpSpPr>
          <p:cNvPr id="12" name="组合 11"/>
          <p:cNvGrpSpPr/>
          <p:nvPr/>
        </p:nvGrpSpPr>
        <p:grpSpPr>
          <a:xfrm>
            <a:off x="0" y="0"/>
            <a:ext cx="563526" cy="6858000"/>
            <a:chOff x="0" y="0"/>
            <a:chExt cx="563526" cy="6858000"/>
          </a:xfrm>
        </p:grpSpPr>
        <p:sp>
          <p:nvSpPr>
            <p:cNvPr id="13" name="矩形 12"/>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4" name="矩形 13"/>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5" name="矩形 14"/>
            <p:cNvSpPr/>
            <p:nvPr/>
          </p:nvSpPr>
          <p:spPr>
            <a:xfrm>
              <a:off x="0" y="4359345"/>
              <a:ext cx="563526" cy="24986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范式与关系规范化过程</a:t>
              </a:r>
            </a:p>
          </p:txBody>
        </p:sp>
      </p:grpSp>
      <p:graphicFrame>
        <p:nvGraphicFramePr>
          <p:cNvPr id="7" name="表格 6"/>
          <p:cNvGraphicFramePr>
            <a:graphicFrameLocks noGrp="1"/>
          </p:cNvGraphicFramePr>
          <p:nvPr>
            <p:extLst>
              <p:ext uri="{D42A27DB-BD31-4B8C-83A1-F6EECF244321}">
                <p14:modId xmlns:p14="http://schemas.microsoft.com/office/powerpoint/2010/main" val="2823703546"/>
              </p:ext>
            </p:extLst>
          </p:nvPr>
        </p:nvGraphicFramePr>
        <p:xfrm>
          <a:off x="4569922" y="3551299"/>
          <a:ext cx="7045909" cy="1284726"/>
        </p:xfrm>
        <a:graphic>
          <a:graphicData uri="http://schemas.openxmlformats.org/drawingml/2006/table">
            <a:tbl>
              <a:tblPr>
                <a:tableStyleId>{5C22544A-7EE6-4342-B048-85BDC9FD1C3A}</a:tableStyleId>
              </a:tblPr>
              <a:tblGrid>
                <a:gridCol w="2119166"/>
                <a:gridCol w="1437099"/>
                <a:gridCol w="2119166"/>
                <a:gridCol w="685239"/>
                <a:gridCol w="685239"/>
              </a:tblGrid>
              <a:tr h="484626">
                <a:tc>
                  <a:txBody>
                    <a:bodyPr/>
                    <a:lstStyle/>
                    <a:p>
                      <a:pPr algn="ctr" rtl="0" fontAlgn="ctr"/>
                      <a:r>
                        <a:rPr lang="en-US" sz="1600" u="none" strike="noStrike" dirty="0">
                          <a:effectLst/>
                        </a:rPr>
                        <a:t>SNO</a:t>
                      </a:r>
                      <a:endParaRPr lang="en-US" sz="1600" b="0" i="0" u="none" strike="noStrike" dirty="0">
                        <a:solidFill>
                          <a:srgbClr val="000000"/>
                        </a:solidFill>
                        <a:effectLst/>
                        <a:latin typeface="手札体-简粗体"/>
                      </a:endParaRPr>
                    </a:p>
                  </a:txBody>
                  <a:tcPr marL="9525" marR="9525" marT="9525" marB="0" anchor="ctr"/>
                </a:tc>
                <a:tc>
                  <a:txBody>
                    <a:bodyPr/>
                    <a:lstStyle/>
                    <a:p>
                      <a:pPr algn="ctr" rtl="0" fontAlgn="ctr"/>
                      <a:r>
                        <a:rPr lang="en-US" sz="1600" u="none" strike="noStrike">
                          <a:effectLst/>
                        </a:rPr>
                        <a:t>CNO</a:t>
                      </a:r>
                      <a:endParaRPr lang="en-US" sz="1600" b="0" i="0" u="none" strike="noStrike">
                        <a:solidFill>
                          <a:srgbClr val="000000"/>
                        </a:solidFill>
                        <a:effectLst/>
                        <a:latin typeface="手札体-简粗体"/>
                      </a:endParaRPr>
                    </a:p>
                  </a:txBody>
                  <a:tcPr marL="9525" marR="9525" marT="9525" marB="0" anchor="ctr"/>
                </a:tc>
                <a:tc>
                  <a:txBody>
                    <a:bodyPr/>
                    <a:lstStyle/>
                    <a:p>
                      <a:pPr algn="ctr" rtl="0" fontAlgn="ctr"/>
                      <a:r>
                        <a:rPr lang="en-US" sz="1600" u="none" strike="noStrike" dirty="0">
                          <a:effectLst/>
                        </a:rPr>
                        <a:t>CTITLE</a:t>
                      </a:r>
                      <a:endParaRPr lang="en-US" sz="1600" b="0" i="0" u="none" strike="noStrike" dirty="0">
                        <a:solidFill>
                          <a:srgbClr val="000000"/>
                        </a:solidFill>
                        <a:effectLst/>
                        <a:latin typeface="手札体-简粗体"/>
                      </a:endParaRPr>
                    </a:p>
                  </a:txBody>
                  <a:tcPr marL="9525" marR="9525" marT="9525" marB="0" anchor="ctr"/>
                </a:tc>
                <a:tc>
                  <a:txBody>
                    <a:bodyPr/>
                    <a:lstStyle/>
                    <a:p>
                      <a:pPr algn="ctr" rtl="0" fontAlgn="ctr"/>
                      <a:r>
                        <a:rPr lang="en-US" sz="1600" u="none" strike="noStrike">
                          <a:effectLst/>
                        </a:rPr>
                        <a:t>INAME</a:t>
                      </a:r>
                      <a:endParaRPr lang="en-US" sz="1600" b="0" i="0" u="none" strike="noStrike">
                        <a:solidFill>
                          <a:srgbClr val="000000"/>
                        </a:solidFill>
                        <a:effectLst/>
                        <a:latin typeface="手札体-简粗体"/>
                      </a:endParaRPr>
                    </a:p>
                  </a:txBody>
                  <a:tcPr marL="9525" marR="9525" marT="9525" marB="0" anchor="ctr"/>
                </a:tc>
                <a:tc>
                  <a:txBody>
                    <a:bodyPr/>
                    <a:lstStyle/>
                    <a:p>
                      <a:pPr algn="ctr" rtl="0" fontAlgn="ctr"/>
                      <a:r>
                        <a:rPr lang="en-US" sz="1600" u="none" strike="noStrike" dirty="0">
                          <a:effectLst/>
                        </a:rPr>
                        <a:t>GRADE</a:t>
                      </a:r>
                      <a:endParaRPr lang="en-US" sz="1600" b="0" i="0" u="none" strike="noStrike" dirty="0">
                        <a:solidFill>
                          <a:srgbClr val="000000"/>
                        </a:solidFill>
                        <a:effectLst/>
                        <a:latin typeface="手札体-简粗体"/>
                      </a:endParaRPr>
                    </a:p>
                  </a:txBody>
                  <a:tcPr marL="9525" marR="9525" marT="9525" marB="0" anchor="ctr"/>
                </a:tc>
              </a:tr>
              <a:tr h="266700">
                <a:tc>
                  <a:txBody>
                    <a:bodyPr/>
                    <a:lstStyle/>
                    <a:p>
                      <a:pPr algn="ctr" rtl="0" fontAlgn="ctr"/>
                      <a:r>
                        <a:rPr lang="en-US" altLang="zh-CN" sz="1600" u="none" strike="noStrike">
                          <a:effectLst/>
                        </a:rPr>
                        <a:t>901001</a:t>
                      </a:r>
                      <a:endParaRPr lang="en-US" altLang="zh-CN" sz="1600" b="0" i="0" u="none" strike="noStrike">
                        <a:solidFill>
                          <a:srgbClr val="000000"/>
                        </a:solidFill>
                        <a:effectLst/>
                        <a:latin typeface="手札体-简粗体"/>
                      </a:endParaRPr>
                    </a:p>
                  </a:txBody>
                  <a:tcPr marL="9525" marR="9525" marT="9525" marB="0" anchor="ctr"/>
                </a:tc>
                <a:tc>
                  <a:txBody>
                    <a:bodyPr/>
                    <a:lstStyle/>
                    <a:p>
                      <a:pPr algn="ctr" rtl="0" fontAlgn="ctr"/>
                      <a:r>
                        <a:rPr lang="en-US" sz="1600" u="none" strike="noStrike">
                          <a:effectLst/>
                        </a:rPr>
                        <a:t>C01</a:t>
                      </a:r>
                      <a:endParaRPr lang="en-US" sz="1600" b="0" i="0" u="none" strike="noStrike">
                        <a:solidFill>
                          <a:srgbClr val="000000"/>
                        </a:solidFill>
                        <a:effectLst/>
                        <a:latin typeface="手札体-简粗体"/>
                      </a:endParaRPr>
                    </a:p>
                  </a:txBody>
                  <a:tcPr marL="9525" marR="9525" marT="9525" marB="0" anchor="ctr"/>
                </a:tc>
                <a:tc>
                  <a:txBody>
                    <a:bodyPr/>
                    <a:lstStyle/>
                    <a:p>
                      <a:pPr algn="ctr" rtl="0" fontAlgn="ctr"/>
                      <a:r>
                        <a:rPr lang="zh-CN" altLang="en-US" sz="1600" u="none" strike="noStrike" dirty="0">
                          <a:effectLst/>
                        </a:rPr>
                        <a:t>操作系统</a:t>
                      </a:r>
                      <a:endParaRPr lang="zh-CN" altLang="en-US" sz="1600" b="0" i="0" u="none" strike="noStrike" dirty="0">
                        <a:solidFill>
                          <a:srgbClr val="000000"/>
                        </a:solidFill>
                        <a:effectLst/>
                        <a:latin typeface="手札体-简粗体"/>
                      </a:endParaRPr>
                    </a:p>
                  </a:txBody>
                  <a:tcPr marL="9525" marR="9525" marT="9525" marB="0" anchor="ctr"/>
                </a:tc>
                <a:tc>
                  <a:txBody>
                    <a:bodyPr/>
                    <a:lstStyle/>
                    <a:p>
                      <a:pPr algn="ctr" rtl="0" fontAlgn="ctr"/>
                      <a:r>
                        <a:rPr lang="zh-CN" altLang="en-US" sz="1600" u="none" strike="noStrike">
                          <a:effectLst/>
                        </a:rPr>
                        <a:t>王中</a:t>
                      </a:r>
                      <a:endParaRPr lang="zh-CN" altLang="en-US" sz="1600" b="0" i="0" u="none" strike="noStrike">
                        <a:solidFill>
                          <a:srgbClr val="000000"/>
                        </a:solidFill>
                        <a:effectLst/>
                        <a:latin typeface="手札体-简粗体"/>
                      </a:endParaRPr>
                    </a:p>
                  </a:txBody>
                  <a:tcPr marL="9525" marR="9525" marT="9525" marB="0" anchor="ctr"/>
                </a:tc>
                <a:tc>
                  <a:txBody>
                    <a:bodyPr/>
                    <a:lstStyle/>
                    <a:p>
                      <a:pPr algn="ctr" rtl="0" fontAlgn="ctr"/>
                      <a:r>
                        <a:rPr lang="en-US" altLang="zh-CN" sz="1600" u="none" strike="noStrike">
                          <a:effectLst/>
                        </a:rPr>
                        <a:t>70</a:t>
                      </a:r>
                      <a:endParaRPr lang="en-US" altLang="zh-CN" sz="1600" b="0" i="0" u="none" strike="noStrike">
                        <a:solidFill>
                          <a:srgbClr val="000000"/>
                        </a:solidFill>
                        <a:effectLst/>
                        <a:latin typeface="手札体-简粗体"/>
                      </a:endParaRPr>
                    </a:p>
                  </a:txBody>
                  <a:tcPr marL="9525" marR="9525" marT="9525" marB="0" anchor="ctr"/>
                </a:tc>
              </a:tr>
              <a:tr h="266700">
                <a:tc>
                  <a:txBody>
                    <a:bodyPr/>
                    <a:lstStyle/>
                    <a:p>
                      <a:pPr algn="ctr" rtl="0" fontAlgn="ctr"/>
                      <a:r>
                        <a:rPr lang="en-US" altLang="zh-CN" sz="1600" u="none" strike="noStrike">
                          <a:effectLst/>
                        </a:rPr>
                        <a:t>901002</a:t>
                      </a:r>
                      <a:endParaRPr lang="en-US" altLang="zh-CN" sz="1600" b="0" i="0" u="none" strike="noStrike">
                        <a:solidFill>
                          <a:srgbClr val="000000"/>
                        </a:solidFill>
                        <a:effectLst/>
                        <a:latin typeface="手札体-简粗体"/>
                      </a:endParaRPr>
                    </a:p>
                  </a:txBody>
                  <a:tcPr marL="9525" marR="9525" marT="9525" marB="0" anchor="ctr"/>
                </a:tc>
                <a:tc>
                  <a:txBody>
                    <a:bodyPr/>
                    <a:lstStyle/>
                    <a:p>
                      <a:pPr algn="ctr" rtl="0" fontAlgn="ctr"/>
                      <a:r>
                        <a:rPr lang="en-US" sz="1600" u="none" strike="noStrike">
                          <a:effectLst/>
                        </a:rPr>
                        <a:t>C01</a:t>
                      </a:r>
                      <a:endParaRPr lang="en-US" sz="1600" b="0" i="0" u="none" strike="noStrike">
                        <a:solidFill>
                          <a:srgbClr val="000000"/>
                        </a:solidFill>
                        <a:effectLst/>
                        <a:latin typeface="手札体-简粗体"/>
                      </a:endParaRPr>
                    </a:p>
                  </a:txBody>
                  <a:tcPr marL="9525" marR="9525" marT="9525" marB="0" anchor="ctr"/>
                </a:tc>
                <a:tc>
                  <a:txBody>
                    <a:bodyPr/>
                    <a:lstStyle/>
                    <a:p>
                      <a:pPr algn="ctr" rtl="0" fontAlgn="ctr"/>
                      <a:r>
                        <a:rPr lang="zh-CN" altLang="en-US" sz="1600" u="none" strike="noStrike">
                          <a:effectLst/>
                        </a:rPr>
                        <a:t>操作系统</a:t>
                      </a:r>
                      <a:endParaRPr lang="zh-CN" altLang="en-US" sz="1600" b="0" i="0" u="none" strike="noStrike">
                        <a:solidFill>
                          <a:srgbClr val="000000"/>
                        </a:solidFill>
                        <a:effectLst/>
                        <a:latin typeface="手札体-简粗体"/>
                      </a:endParaRPr>
                    </a:p>
                  </a:txBody>
                  <a:tcPr marL="9525" marR="9525" marT="9525" marB="0" anchor="ctr"/>
                </a:tc>
                <a:tc>
                  <a:txBody>
                    <a:bodyPr/>
                    <a:lstStyle/>
                    <a:p>
                      <a:pPr algn="ctr" rtl="0" fontAlgn="ctr"/>
                      <a:r>
                        <a:rPr lang="zh-CN" altLang="en-US" sz="1600" u="none" strike="noStrike">
                          <a:effectLst/>
                        </a:rPr>
                        <a:t>王中</a:t>
                      </a:r>
                      <a:endParaRPr lang="zh-CN" altLang="en-US" sz="1600" b="0" i="0" u="none" strike="noStrike">
                        <a:solidFill>
                          <a:srgbClr val="000000"/>
                        </a:solidFill>
                        <a:effectLst/>
                        <a:latin typeface="手札体-简粗体"/>
                      </a:endParaRPr>
                    </a:p>
                  </a:txBody>
                  <a:tcPr marL="9525" marR="9525" marT="9525" marB="0" anchor="ctr"/>
                </a:tc>
                <a:tc>
                  <a:txBody>
                    <a:bodyPr/>
                    <a:lstStyle/>
                    <a:p>
                      <a:pPr algn="ctr" rtl="0" fontAlgn="ctr"/>
                      <a:r>
                        <a:rPr lang="en-US" altLang="zh-CN" sz="1600" u="none" strike="noStrike">
                          <a:effectLst/>
                        </a:rPr>
                        <a:t>70</a:t>
                      </a:r>
                      <a:endParaRPr lang="en-US" altLang="zh-CN" sz="1600" b="0" i="0" u="none" strike="noStrike">
                        <a:solidFill>
                          <a:srgbClr val="000000"/>
                        </a:solidFill>
                        <a:effectLst/>
                        <a:latin typeface="手札体-简粗体"/>
                      </a:endParaRPr>
                    </a:p>
                  </a:txBody>
                  <a:tcPr marL="9525" marR="9525" marT="9525" marB="0" anchor="ctr"/>
                </a:tc>
              </a:tr>
              <a:tr h="266700">
                <a:tc>
                  <a:txBody>
                    <a:bodyPr/>
                    <a:lstStyle/>
                    <a:p>
                      <a:pPr algn="ctr" rtl="0" fontAlgn="ctr"/>
                      <a:r>
                        <a:rPr lang="en-US" altLang="zh-CN" sz="1600" u="none" strike="noStrike">
                          <a:effectLst/>
                        </a:rPr>
                        <a:t>901002</a:t>
                      </a:r>
                      <a:endParaRPr lang="en-US" altLang="zh-CN" sz="1600" b="0" i="0" u="none" strike="noStrike">
                        <a:solidFill>
                          <a:srgbClr val="000000"/>
                        </a:solidFill>
                        <a:effectLst/>
                        <a:latin typeface="手札体-简粗体"/>
                      </a:endParaRPr>
                    </a:p>
                  </a:txBody>
                  <a:tcPr marL="9525" marR="9525" marT="9525" marB="0" anchor="ctr"/>
                </a:tc>
                <a:tc>
                  <a:txBody>
                    <a:bodyPr/>
                    <a:lstStyle/>
                    <a:p>
                      <a:pPr algn="ctr" rtl="0" fontAlgn="ctr"/>
                      <a:r>
                        <a:rPr lang="en-US" sz="1600" u="none" strike="noStrike">
                          <a:effectLst/>
                        </a:rPr>
                        <a:t>C02</a:t>
                      </a:r>
                      <a:endParaRPr lang="en-US" sz="1600" b="0" i="0" u="none" strike="noStrike">
                        <a:solidFill>
                          <a:srgbClr val="000000"/>
                        </a:solidFill>
                        <a:effectLst/>
                        <a:latin typeface="手札体-简粗体"/>
                      </a:endParaRPr>
                    </a:p>
                  </a:txBody>
                  <a:tcPr marL="9525" marR="9525" marT="9525" marB="0" anchor="ctr"/>
                </a:tc>
                <a:tc>
                  <a:txBody>
                    <a:bodyPr/>
                    <a:lstStyle/>
                    <a:p>
                      <a:pPr algn="ctr" rtl="0" fontAlgn="ctr"/>
                      <a:r>
                        <a:rPr lang="zh-CN" altLang="en-US" sz="1600" u="none" strike="noStrike">
                          <a:effectLst/>
                        </a:rPr>
                        <a:t>数据库</a:t>
                      </a:r>
                      <a:endParaRPr lang="zh-CN" altLang="en-US" sz="1600" b="0" i="0" u="none" strike="noStrike">
                        <a:solidFill>
                          <a:srgbClr val="000000"/>
                        </a:solidFill>
                        <a:effectLst/>
                        <a:latin typeface="手札体-简粗体"/>
                      </a:endParaRPr>
                    </a:p>
                  </a:txBody>
                  <a:tcPr marL="9525" marR="9525" marT="9525" marB="0" anchor="ctr"/>
                </a:tc>
                <a:tc>
                  <a:txBody>
                    <a:bodyPr/>
                    <a:lstStyle/>
                    <a:p>
                      <a:pPr algn="ctr" rtl="0" fontAlgn="ctr"/>
                      <a:r>
                        <a:rPr lang="zh-CN" altLang="en-US" sz="1600" u="none" strike="noStrike">
                          <a:effectLst/>
                        </a:rPr>
                        <a:t>高国</a:t>
                      </a:r>
                      <a:endParaRPr lang="zh-CN" altLang="en-US" sz="1600" b="0" i="0" u="none" strike="noStrike">
                        <a:solidFill>
                          <a:srgbClr val="000000"/>
                        </a:solidFill>
                        <a:effectLst/>
                        <a:latin typeface="手札体-简粗体"/>
                      </a:endParaRPr>
                    </a:p>
                  </a:txBody>
                  <a:tcPr marL="9525" marR="9525" marT="9525" marB="0" anchor="ctr"/>
                </a:tc>
                <a:tc>
                  <a:txBody>
                    <a:bodyPr/>
                    <a:lstStyle/>
                    <a:p>
                      <a:pPr algn="ctr" rtl="0" fontAlgn="ctr"/>
                      <a:r>
                        <a:rPr lang="en-US" altLang="zh-CN" sz="1600" u="none" strike="noStrike" dirty="0">
                          <a:effectLst/>
                        </a:rPr>
                        <a:t>85</a:t>
                      </a:r>
                      <a:endParaRPr lang="en-US" altLang="zh-CN" sz="1600" b="0" i="0" u="none" strike="noStrike" dirty="0">
                        <a:solidFill>
                          <a:srgbClr val="000000"/>
                        </a:solidFill>
                        <a:effectLst/>
                        <a:latin typeface="手札体-简粗体"/>
                      </a:endParaRPr>
                    </a:p>
                  </a:txBody>
                  <a:tcPr marL="9525" marR="9525" marT="9525" marB="0" anchor="ctr"/>
                </a:tc>
              </a:tr>
            </a:tbl>
          </a:graphicData>
        </a:graphic>
      </p:graphicFrame>
      <p:sp>
        <p:nvSpPr>
          <p:cNvPr id="6" name="TextBox 5"/>
          <p:cNvSpPr txBox="1"/>
          <p:nvPr/>
        </p:nvSpPr>
        <p:spPr>
          <a:xfrm>
            <a:off x="2396808" y="5470633"/>
            <a:ext cx="9459834" cy="1015663"/>
          </a:xfrm>
          <a:prstGeom prst="rect">
            <a:avLst/>
          </a:prstGeom>
          <a:noFill/>
        </p:spPr>
        <p:txBody>
          <a:bodyPr wrap="none" rtlCol="0">
            <a:spAutoFit/>
          </a:bodyPr>
          <a:lstStyle/>
          <a:p>
            <a:r>
              <a:rPr lang="zh-CN" altLang="en-US" sz="2000" dirty="0" smtClean="0">
                <a:ea typeface="手札体-简粗体"/>
              </a:rPr>
              <a:t>原因：</a:t>
            </a:r>
            <a:endParaRPr lang="en-US" altLang="zh-CN" sz="2000" dirty="0" smtClean="0">
              <a:ea typeface="手札体-简粗体"/>
            </a:endParaRPr>
          </a:p>
          <a:p>
            <a:r>
              <a:rPr lang="en-US" altLang="zh-CN" sz="2000" dirty="0" smtClean="0">
                <a:ea typeface="手札体-简粗体"/>
              </a:rPr>
              <a:t>GRADE</a:t>
            </a:r>
            <a:r>
              <a:rPr lang="zh-CN" altLang="en-US" sz="2000" dirty="0" smtClean="0">
                <a:ea typeface="手札体-简粗体"/>
              </a:rPr>
              <a:t>完全函数依赖于（</a:t>
            </a:r>
            <a:r>
              <a:rPr lang="en-US" altLang="zh-CN" sz="2000" dirty="0" smtClean="0">
                <a:ea typeface="手札体-简粗体"/>
              </a:rPr>
              <a:t>SNO,CNO</a:t>
            </a:r>
            <a:r>
              <a:rPr lang="zh-CN" altLang="en-US" sz="2000" dirty="0" smtClean="0">
                <a:ea typeface="手札体-简粗体"/>
              </a:rPr>
              <a:t>）</a:t>
            </a:r>
            <a:r>
              <a:rPr lang="en-US" altLang="zh-CN" sz="2000" dirty="0" smtClean="0">
                <a:ea typeface="手札体-简粗体"/>
              </a:rPr>
              <a:t>;</a:t>
            </a:r>
          </a:p>
          <a:p>
            <a:r>
              <a:rPr lang="en-US" altLang="zh-CN" sz="2000" dirty="0" smtClean="0">
                <a:ea typeface="手札体-简粗体"/>
              </a:rPr>
              <a:t>CTITLE</a:t>
            </a:r>
            <a:r>
              <a:rPr lang="zh-CN" altLang="en-US" sz="2000" dirty="0" smtClean="0">
                <a:ea typeface="手札体-简粗体"/>
              </a:rPr>
              <a:t>、</a:t>
            </a:r>
            <a:r>
              <a:rPr lang="en-US" altLang="zh-CN" sz="2000" dirty="0" smtClean="0">
                <a:ea typeface="手札体-简粗体"/>
              </a:rPr>
              <a:t>INAME</a:t>
            </a:r>
            <a:r>
              <a:rPr lang="zh-CN" altLang="en-US" sz="2000" dirty="0" smtClean="0">
                <a:ea typeface="手札体-简粗体"/>
              </a:rPr>
              <a:t>、</a:t>
            </a:r>
            <a:r>
              <a:rPr lang="en-US" altLang="zh-CN" sz="2000" dirty="0" smtClean="0">
                <a:ea typeface="手札体-简粗体"/>
              </a:rPr>
              <a:t>IPLACE</a:t>
            </a:r>
            <a:r>
              <a:rPr lang="zh-CN" altLang="en-US" sz="2000" dirty="0" smtClean="0">
                <a:ea typeface="手札体-简粗体"/>
              </a:rPr>
              <a:t>都只函数依赖于</a:t>
            </a:r>
            <a:r>
              <a:rPr lang="en-US" altLang="zh-CN" sz="2000" dirty="0" smtClean="0">
                <a:ea typeface="手札体-简粗体"/>
              </a:rPr>
              <a:t>CNO,</a:t>
            </a:r>
            <a:r>
              <a:rPr lang="zh-CN" altLang="en-US" sz="2000" dirty="0" smtClean="0">
                <a:ea typeface="手札体-简粗体"/>
              </a:rPr>
              <a:t>即它们与（</a:t>
            </a:r>
            <a:r>
              <a:rPr lang="en-US" altLang="zh-CN" sz="2000" dirty="0" smtClean="0">
                <a:ea typeface="手札体-简粗体"/>
              </a:rPr>
              <a:t>SNO,CNO</a:t>
            </a:r>
            <a:r>
              <a:rPr lang="zh-CN" altLang="en-US" sz="2000" dirty="0" smtClean="0">
                <a:ea typeface="手札体-简粗体"/>
              </a:rPr>
              <a:t>）为部分函数依赖</a:t>
            </a:r>
            <a:endParaRPr lang="zh-CN" altLang="en-US" sz="2000" dirty="0">
              <a:ea typeface="手札体-简粗体"/>
            </a:endParaRPr>
          </a:p>
        </p:txBody>
      </p:sp>
      <p:sp>
        <p:nvSpPr>
          <p:cNvPr id="16" name="矩形 15"/>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7" name="肘形连接符 16"/>
          <p:cNvCxnSpPr>
            <a:stCxn id="20" idx="1"/>
            <a:endCxn id="16"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6"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6"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23" name="TextBox 22"/>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2.3.3.2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2.7</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77899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范式与关系规范化过程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2445485661"/>
              </p:ext>
            </p:extLst>
          </p:nvPr>
        </p:nvGraphicFramePr>
        <p:xfrm>
          <a:off x="1419174" y="5051269"/>
          <a:ext cx="4566957" cy="1366314"/>
        </p:xfrm>
        <a:graphic>
          <a:graphicData uri="http://schemas.openxmlformats.org/drawingml/2006/table">
            <a:tbl>
              <a:tblPr firstRow="1" bandRow="1">
                <a:tableStyleId>{5940675A-B579-460E-94D1-54222C63F5DA}</a:tableStyleId>
              </a:tblPr>
              <a:tblGrid>
                <a:gridCol w="1522319"/>
                <a:gridCol w="1522319"/>
                <a:gridCol w="1522319"/>
              </a:tblGrid>
              <a:tr h="455438">
                <a:tc>
                  <a:txBody>
                    <a:bodyPr/>
                    <a:lstStyle/>
                    <a:p>
                      <a:pPr algn="ctr"/>
                      <a:r>
                        <a:rPr lang="en-US" altLang="zh-CN" sz="1600" dirty="0" smtClean="0">
                          <a:latin typeface="手札体-简粗体" panose="03000700000000000000" pitchFamily="66" charset="-122"/>
                          <a:ea typeface="手札体-简粗体" panose="03000700000000000000" pitchFamily="66" charset="-122"/>
                        </a:rPr>
                        <a:t>SNO</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CNO</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GRADE</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algn="ctr"/>
                      <a:r>
                        <a:rPr lang="en-US" altLang="zh-CN" sz="1600" dirty="0" smtClean="0">
                          <a:latin typeface="手札体-简粗体" panose="03000700000000000000" pitchFamily="66" charset="-122"/>
                          <a:ea typeface="手札体-简粗体" panose="03000700000000000000" pitchFamily="66" charset="-122"/>
                        </a:rPr>
                        <a:t>901001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70</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901002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C02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85</a:t>
                      </a:r>
                      <a:endParaRPr lang="zh-CN" altLang="en-US" sz="1600" dirty="0">
                        <a:latin typeface="手札体-简粗体" panose="03000700000000000000" pitchFamily="66" charset="-122"/>
                        <a:ea typeface="手札体-简粗体" panose="03000700000000000000" pitchFamily="66" charset="-122"/>
                      </a:endParaRPr>
                    </a:p>
                  </a:txBody>
                  <a:tcPr anchor="ct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793349985"/>
              </p:ext>
            </p:extLst>
          </p:nvPr>
        </p:nvGraphicFramePr>
        <p:xfrm>
          <a:off x="6760262" y="5051269"/>
          <a:ext cx="4566956" cy="1366314"/>
        </p:xfrm>
        <a:graphic>
          <a:graphicData uri="http://schemas.openxmlformats.org/drawingml/2006/table">
            <a:tbl>
              <a:tblPr firstRow="1" bandRow="1">
                <a:tableStyleId>{5940675A-B579-460E-94D1-54222C63F5DA}</a:tableStyleId>
              </a:tblPr>
              <a:tblGrid>
                <a:gridCol w="1141739"/>
                <a:gridCol w="1141739"/>
                <a:gridCol w="1141739"/>
                <a:gridCol w="1141739"/>
              </a:tblGrid>
              <a:tr h="455438">
                <a:tc>
                  <a:txBody>
                    <a:bodyPr/>
                    <a:lstStyle/>
                    <a:p>
                      <a:pPr algn="ctr"/>
                      <a:r>
                        <a:rPr lang="en-US" altLang="zh-CN" sz="1600" dirty="0" smtClean="0">
                          <a:latin typeface="手札体-简粗体" panose="03000700000000000000" pitchFamily="66" charset="-122"/>
                          <a:ea typeface="手札体-简粗体" panose="03000700000000000000" pitchFamily="66" charset="-122"/>
                        </a:rPr>
                        <a:t>CNO</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CTITLE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INAME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IPLACE</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algn="ctr"/>
                      <a:r>
                        <a:rPr lang="en-US" altLang="zh-CN" sz="1600" dirty="0" smtClean="0">
                          <a:latin typeface="手札体-简粗体" panose="03000700000000000000" pitchFamily="66" charset="-122"/>
                          <a:ea typeface="手札体-简粗体" panose="03000700000000000000" pitchFamily="66" charset="-122"/>
                        </a:rPr>
                        <a:t>C01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操作系统</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王中</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东</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C02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数据库</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高国</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北</a:t>
                      </a:r>
                      <a:endParaRPr lang="zh-CN" altLang="en-US" sz="1600" dirty="0">
                        <a:latin typeface="手札体-简粗体" panose="03000700000000000000" pitchFamily="66" charset="-122"/>
                        <a:ea typeface="手札体-简粗体" panose="03000700000000000000" pitchFamily="66" charset="-122"/>
                      </a:endParaRPr>
                    </a:p>
                  </a:txBody>
                  <a:tcPr anchor="ctr"/>
                </a:tc>
              </a:tr>
            </a:tbl>
          </a:graphicData>
        </a:graphic>
      </p:graphicFrame>
      <p:grpSp>
        <p:nvGrpSpPr>
          <p:cNvPr id="8" name="组合 7"/>
          <p:cNvGrpSpPr/>
          <p:nvPr/>
        </p:nvGrpSpPr>
        <p:grpSpPr>
          <a:xfrm>
            <a:off x="0" y="0"/>
            <a:ext cx="563526" cy="6858000"/>
            <a:chOff x="0" y="0"/>
            <a:chExt cx="563526" cy="6858000"/>
          </a:xfrm>
        </p:grpSpPr>
        <p:sp>
          <p:nvSpPr>
            <p:cNvPr id="9" name="矩形 8"/>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0" name="矩形 9"/>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1" name="矩形 10"/>
            <p:cNvSpPr/>
            <p:nvPr/>
          </p:nvSpPr>
          <p:spPr>
            <a:xfrm>
              <a:off x="0" y="4359345"/>
              <a:ext cx="563526" cy="24986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范式与关系规范化过程</a:t>
              </a:r>
            </a:p>
          </p:txBody>
        </p:sp>
      </p:grpSp>
      <p:graphicFrame>
        <p:nvGraphicFramePr>
          <p:cNvPr id="13" name="表格 12"/>
          <p:cNvGraphicFramePr>
            <a:graphicFrameLocks noGrp="1"/>
          </p:cNvGraphicFramePr>
          <p:nvPr>
            <p:extLst>
              <p:ext uri="{D42A27DB-BD31-4B8C-83A1-F6EECF244321}">
                <p14:modId xmlns:p14="http://schemas.microsoft.com/office/powerpoint/2010/main" val="2921369676"/>
              </p:ext>
            </p:extLst>
          </p:nvPr>
        </p:nvGraphicFramePr>
        <p:xfrm>
          <a:off x="3496312" y="2171758"/>
          <a:ext cx="5739792" cy="1828800"/>
        </p:xfrm>
        <a:graphic>
          <a:graphicData uri="http://schemas.openxmlformats.org/drawingml/2006/table">
            <a:tbl>
              <a:tblPr firstRow="1" bandRow="1">
                <a:tableStyleId>{5940675A-B579-460E-94D1-54222C63F5DA}</a:tableStyleId>
              </a:tblPr>
              <a:tblGrid>
                <a:gridCol w="956632"/>
                <a:gridCol w="956632"/>
                <a:gridCol w="956632"/>
                <a:gridCol w="956632"/>
                <a:gridCol w="956632"/>
                <a:gridCol w="956632"/>
              </a:tblGrid>
              <a:tr h="298608">
                <a:tc>
                  <a:txBody>
                    <a:bodyPr/>
                    <a:lstStyle/>
                    <a:p>
                      <a:pPr algn="ctr"/>
                      <a:r>
                        <a:rPr lang="en-US" altLang="zh-CN" sz="1600" dirty="0" smtClean="0">
                          <a:latin typeface="手札体-简粗体" panose="03000700000000000000" pitchFamily="66" charset="-122"/>
                          <a:ea typeface="手札体-简粗体" panose="03000700000000000000" pitchFamily="66" charset="-122"/>
                        </a:rPr>
                        <a:t>SNO</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CNO</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CTITLE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INAME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GRADE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IPLACE</a:t>
                      </a:r>
                      <a:endParaRPr lang="zh-CN" altLang="en-US" sz="1600" dirty="0">
                        <a:latin typeface="手札体-简粗体" panose="03000700000000000000" pitchFamily="66" charset="-122"/>
                        <a:ea typeface="手札体-简粗体" panose="03000700000000000000" pitchFamily="66" charset="-122"/>
                      </a:endParaRPr>
                    </a:p>
                  </a:txBody>
                  <a:tcPr anchor="ctr"/>
                </a:tc>
              </a:tr>
              <a:tr h="358763">
                <a:tc>
                  <a:txBody>
                    <a:bodyPr/>
                    <a:lstStyle/>
                    <a:p>
                      <a:pPr algn="ctr"/>
                      <a:r>
                        <a:rPr lang="en-US" altLang="zh-CN" sz="1600" dirty="0" smtClean="0">
                          <a:latin typeface="手札体-简粗体" panose="03000700000000000000" pitchFamily="66" charset="-122"/>
                          <a:ea typeface="手札体-简粗体" panose="03000700000000000000" pitchFamily="66" charset="-122"/>
                        </a:rPr>
                        <a:t>901001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操作系统</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王中</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70</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东</a:t>
                      </a:r>
                      <a:endParaRPr lang="zh-CN" altLang="en-US" sz="1600" dirty="0">
                        <a:latin typeface="手札体-简粗体" panose="03000700000000000000" pitchFamily="66" charset="-122"/>
                        <a:ea typeface="手札体-简粗体" panose="03000700000000000000" pitchFamily="66" charset="-122"/>
                      </a:endParaRPr>
                    </a:p>
                  </a:txBody>
                  <a:tcPr anchor="ctr"/>
                </a:tc>
              </a:tr>
              <a:tr h="2986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901002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C01</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操作系统</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王中</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70</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手札体-简粗体" panose="03000700000000000000" pitchFamily="66" charset="-122"/>
                          <a:ea typeface="手札体-简粗体" panose="03000700000000000000" pitchFamily="66" charset="-122"/>
                        </a:rPr>
                        <a:t>东</a:t>
                      </a:r>
                    </a:p>
                  </a:txBody>
                  <a:tcPr anchor="ctr"/>
                </a:tc>
              </a:tr>
              <a:tr h="2986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901002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C02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数据库</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高国</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85</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北</a:t>
                      </a:r>
                      <a:endParaRPr lang="zh-CN" altLang="en-US" sz="1600" dirty="0">
                        <a:latin typeface="手札体-简粗体" panose="03000700000000000000" pitchFamily="66" charset="-122"/>
                        <a:ea typeface="手札体-简粗体" panose="03000700000000000000" pitchFamily="66" charset="-122"/>
                      </a:endParaRPr>
                    </a:p>
                  </a:txBody>
                  <a:tcPr anchor="ctr"/>
                </a:tc>
              </a:tr>
            </a:tbl>
          </a:graphicData>
        </a:graphic>
      </p:graphicFrame>
      <p:sp>
        <p:nvSpPr>
          <p:cNvPr id="12" name="矩形 11"/>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12"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2"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20" name="TextBox 19"/>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2.3.3.2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2.7</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170782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2.2 </a:t>
            </a:r>
            <a:r>
              <a:rPr lang="zh-CN" altLang="en-US" sz="2800" b="1" dirty="0">
                <a:latin typeface="黑体" panose="02010609060101010101" pitchFamily="49" charset="-122"/>
                <a:ea typeface="黑体" panose="02010609060101010101" pitchFamily="49" charset="-122"/>
                <a:sym typeface="+mn-ea"/>
              </a:rPr>
              <a:t>关系数据模型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关系的完整性约束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（简单应用）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latin typeface="手札体-简粗体" panose="03000700000000000000" pitchFamily="66" charset="-122"/>
                <a:ea typeface="手札体-简粗体" panose="03000700000000000000" pitchFamily="66" charset="-122"/>
              </a:rPr>
              <a:t>数据库的数据完整性是指数据库中数据的（    ）、（     ）、（   ）</a:t>
            </a:r>
            <a:endParaRPr lang="en-US" altLang="zh-CN" sz="2400" dirty="0">
              <a:solidFill>
                <a:srgbClr val="FF0000"/>
              </a:solidFill>
              <a:latin typeface="手札体-简粗体" panose="03000700000000000000" pitchFamily="66" charset="-122"/>
              <a:ea typeface="手札体-简粗体" panose="03000700000000000000" pitchFamily="66" charset="-122"/>
            </a:endParaRPr>
          </a:p>
        </p:txBody>
      </p:sp>
      <p:grpSp>
        <p:nvGrpSpPr>
          <p:cNvPr id="8" name="组合 7"/>
          <p:cNvGrpSpPr/>
          <p:nvPr/>
        </p:nvGrpSpPr>
        <p:grpSpPr>
          <a:xfrm>
            <a:off x="0" y="6283840"/>
            <a:ext cx="12192000" cy="574160"/>
            <a:chOff x="0" y="6283840"/>
            <a:chExt cx="12192000" cy="574160"/>
          </a:xfrm>
        </p:grpSpPr>
        <p:sp>
          <p:nvSpPr>
            <p:cNvPr id="9" name="矩形 8"/>
            <p:cNvSpPr/>
            <p:nvPr/>
          </p:nvSpPr>
          <p:spPr>
            <a:xfrm>
              <a:off x="1382224" y="6294473"/>
              <a:ext cx="152885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关系数据结构</a:t>
              </a:r>
            </a:p>
          </p:txBody>
        </p:sp>
        <p:cxnSp>
          <p:nvCxnSpPr>
            <p:cNvPr id="10" name="直接连接符 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731417" y="6294474"/>
              <a:ext cx="183735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专门的关系运算</a:t>
              </a:r>
            </a:p>
          </p:txBody>
        </p:sp>
        <p:sp>
          <p:nvSpPr>
            <p:cNvPr id="12" name="矩形 11"/>
            <p:cNvSpPr/>
            <p:nvPr/>
          </p:nvSpPr>
          <p:spPr>
            <a:xfrm>
              <a:off x="10590029" y="6294474"/>
              <a:ext cx="1601971"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完整性约束</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6932624" y="6294474"/>
              <a:ext cx="177752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传统的集合</a:t>
              </a:r>
              <a:r>
                <a:rPr lang="zh-CN" altLang="en-US" sz="1600" kern="900" spc="-100" dirty="0">
                  <a:solidFill>
                    <a:schemeClr val="bg1"/>
                  </a:solidFill>
                  <a:latin typeface="黑体" panose="02010609060101010101" pitchFamily="49" charset="-122"/>
                  <a:ea typeface="黑体" panose="02010609060101010101" pitchFamily="49" charset="-122"/>
                </a:rPr>
                <a:t>运算</a:t>
              </a:r>
            </a:p>
          </p:txBody>
        </p:sp>
        <p:sp>
          <p:nvSpPr>
            <p:cNvPr id="14" name="矩形 13"/>
            <p:cNvSpPr/>
            <p:nvPr/>
          </p:nvSpPr>
          <p:spPr>
            <a:xfrm>
              <a:off x="0"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组成要素</a:t>
              </a:r>
            </a:p>
          </p:txBody>
        </p:sp>
        <p:sp>
          <p:nvSpPr>
            <p:cNvPr id="15" name="矩形 14"/>
            <p:cNvSpPr/>
            <p:nvPr/>
          </p:nvSpPr>
          <p:spPr>
            <a:xfrm>
              <a:off x="2932330"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关系操作</a:t>
              </a:r>
            </a:p>
          </p:txBody>
        </p:sp>
        <p:sp>
          <p:nvSpPr>
            <p:cNvPr id="16" name="矩形 15"/>
            <p:cNvSpPr/>
            <p:nvPr/>
          </p:nvSpPr>
          <p:spPr>
            <a:xfrm>
              <a:off x="4317666" y="6294474"/>
              <a:ext cx="1528852"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关系数据语言</a:t>
              </a:r>
            </a:p>
          </p:txBody>
        </p:sp>
        <p:sp>
          <p:nvSpPr>
            <p:cNvPr id="17" name="矩形 16"/>
            <p:cNvSpPr/>
            <p:nvPr/>
          </p:nvSpPr>
          <p:spPr>
            <a:xfrm>
              <a:off x="5871597" y="6294474"/>
              <a:ext cx="103973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运算符</a:t>
              </a:r>
            </a:p>
          </p:txBody>
        </p:sp>
      </p:grpSp>
      <p:sp>
        <p:nvSpPr>
          <p:cNvPr id="6" name="TextBox 5"/>
          <p:cNvSpPr txBox="1"/>
          <p:nvPr/>
        </p:nvSpPr>
        <p:spPr>
          <a:xfrm>
            <a:off x="6765017" y="2211718"/>
            <a:ext cx="1107996" cy="461665"/>
          </a:xfrm>
          <a:prstGeom prst="rect">
            <a:avLst/>
          </a:prstGeom>
          <a:noFill/>
        </p:spPr>
        <p:txBody>
          <a:bodyPr wrap="none" rtlCol="0">
            <a:spAutoFit/>
          </a:bodyPr>
          <a:lstStyle/>
          <a:p>
            <a:r>
              <a:rPr lang="zh-CN" altLang="en-US" sz="2400" dirty="0" smtClean="0">
                <a:solidFill>
                  <a:srgbClr val="FF0000"/>
                </a:solidFill>
                <a:ea typeface="手札体-简粗体"/>
              </a:rPr>
              <a:t>正确性</a:t>
            </a:r>
            <a:endParaRPr lang="zh-CN" altLang="en-US" sz="2400" dirty="0">
              <a:solidFill>
                <a:srgbClr val="FF0000"/>
              </a:solidFill>
              <a:ea typeface="手札体-简粗体"/>
            </a:endParaRPr>
          </a:p>
        </p:txBody>
      </p:sp>
      <p:sp>
        <p:nvSpPr>
          <p:cNvPr id="19" name="TextBox 18"/>
          <p:cNvSpPr txBox="1"/>
          <p:nvPr/>
        </p:nvSpPr>
        <p:spPr>
          <a:xfrm>
            <a:off x="10014770" y="2227484"/>
            <a:ext cx="1107996" cy="461665"/>
          </a:xfrm>
          <a:prstGeom prst="rect">
            <a:avLst/>
          </a:prstGeom>
          <a:noFill/>
        </p:spPr>
        <p:txBody>
          <a:bodyPr wrap="none" rtlCol="0">
            <a:spAutoFit/>
          </a:bodyPr>
          <a:lstStyle/>
          <a:p>
            <a:r>
              <a:rPr lang="zh-CN" altLang="en-US" sz="2400" dirty="0">
                <a:solidFill>
                  <a:srgbClr val="FF0000"/>
                </a:solidFill>
                <a:ea typeface="手札体-简粗体"/>
              </a:rPr>
              <a:t>一致</a:t>
            </a:r>
            <a:r>
              <a:rPr lang="zh-CN" altLang="en-US" sz="2400" dirty="0" smtClean="0">
                <a:solidFill>
                  <a:srgbClr val="FF0000"/>
                </a:solidFill>
                <a:ea typeface="手札体-简粗体"/>
              </a:rPr>
              <a:t>性</a:t>
            </a:r>
            <a:endParaRPr lang="zh-CN" altLang="en-US" sz="2400" dirty="0">
              <a:solidFill>
                <a:srgbClr val="FF0000"/>
              </a:solidFill>
              <a:ea typeface="手札体-简粗体"/>
            </a:endParaRPr>
          </a:p>
        </p:txBody>
      </p:sp>
      <p:sp>
        <p:nvSpPr>
          <p:cNvPr id="20" name="TextBox 19"/>
          <p:cNvSpPr txBox="1"/>
          <p:nvPr/>
        </p:nvSpPr>
        <p:spPr>
          <a:xfrm>
            <a:off x="8340214" y="2215505"/>
            <a:ext cx="1107996" cy="461665"/>
          </a:xfrm>
          <a:prstGeom prst="rect">
            <a:avLst/>
          </a:prstGeom>
          <a:noFill/>
        </p:spPr>
        <p:txBody>
          <a:bodyPr wrap="none" rtlCol="0">
            <a:spAutoFit/>
          </a:bodyPr>
          <a:lstStyle/>
          <a:p>
            <a:r>
              <a:rPr lang="zh-CN" altLang="en-US" sz="2400" dirty="0">
                <a:solidFill>
                  <a:srgbClr val="FF0000"/>
                </a:solidFill>
                <a:ea typeface="手札体-简粗体"/>
              </a:rPr>
              <a:t>相容</a:t>
            </a:r>
            <a:r>
              <a:rPr lang="zh-CN" altLang="en-US" sz="2400" dirty="0" smtClean="0">
                <a:solidFill>
                  <a:srgbClr val="FF0000"/>
                </a:solidFill>
                <a:ea typeface="手札体-简粗体"/>
              </a:rPr>
              <a:t>性</a:t>
            </a:r>
            <a:endParaRPr lang="zh-CN" altLang="en-US" sz="2400" dirty="0">
              <a:solidFill>
                <a:srgbClr val="FF0000"/>
              </a:solidFill>
              <a:ea typeface="手札体-简粗体"/>
            </a:endParaRPr>
          </a:p>
        </p:txBody>
      </p:sp>
      <p:sp>
        <p:nvSpPr>
          <p:cNvPr id="18" name="TextBox 17"/>
          <p:cNvSpPr txBox="1"/>
          <p:nvPr/>
        </p:nvSpPr>
        <p:spPr>
          <a:xfrm>
            <a:off x="876115" y="174153"/>
            <a:ext cx="280717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2.2.3.0 </a:t>
            </a:r>
            <a:r>
              <a:rPr lang="zh-CN" altLang="en-US" dirty="0" smtClean="0">
                <a:latin typeface="微软雅黑" pitchFamily="34" charset="-122"/>
                <a:ea typeface="微软雅黑" pitchFamily="34" charset="-122"/>
              </a:rPr>
              <a:t>关系的完整性约束</a:t>
            </a:r>
            <a:endParaRPr lang="zh-CN" altLang="en-US" dirty="0">
              <a:latin typeface="微软雅黑" pitchFamily="34" charset="-122"/>
              <a:ea typeface="微软雅黑" pitchFamily="34" charset="-122"/>
            </a:endParaRPr>
          </a:p>
        </p:txBody>
      </p:sp>
      <p:sp>
        <p:nvSpPr>
          <p:cNvPr id="21" name="矩形 20"/>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25" idx="1"/>
            <a:endCxn id="21"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21"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7" idx="1"/>
            <a:endCxn id="21"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6" name="矩形 25"/>
          <p:cNvSpPr/>
          <p:nvPr/>
        </p:nvSpPr>
        <p:spPr>
          <a:xfrm>
            <a:off x="9280834" y="446705"/>
            <a:ext cx="1633914" cy="237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关系数据模型</a:t>
            </a:r>
            <a:endParaRPr lang="zh-CN" altLang="en-US" dirty="0">
              <a:solidFill>
                <a:schemeClr val="bg1"/>
              </a:solidFill>
              <a:latin typeface="微软雅黑" pitchFamily="34" charset="-122"/>
              <a:ea typeface="微软雅黑" pitchFamily="34" charset="-122"/>
            </a:endParaRPr>
          </a:p>
        </p:txBody>
      </p:sp>
      <p:sp>
        <p:nvSpPr>
          <p:cNvPr id="27" name="矩形 26"/>
          <p:cNvSpPr/>
          <p:nvPr/>
        </p:nvSpPr>
        <p:spPr>
          <a:xfrm>
            <a:off x="9295205" y="759601"/>
            <a:ext cx="2780685"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关系数据库的规范化理论</a:t>
            </a:r>
            <a:endParaRPr lang="zh-CN" altLang="en-US"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85525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P spid="2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范式与关系规范化过程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2" name="组合 11"/>
          <p:cNvGrpSpPr/>
          <p:nvPr/>
        </p:nvGrpSpPr>
        <p:grpSpPr>
          <a:xfrm>
            <a:off x="0" y="0"/>
            <a:ext cx="563526" cy="6858000"/>
            <a:chOff x="0" y="0"/>
            <a:chExt cx="563526" cy="6858000"/>
          </a:xfrm>
        </p:grpSpPr>
        <p:sp>
          <p:nvSpPr>
            <p:cNvPr id="13" name="矩形 12"/>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4" name="矩形 13"/>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5" name="矩形 14"/>
            <p:cNvSpPr/>
            <p:nvPr/>
          </p:nvSpPr>
          <p:spPr>
            <a:xfrm>
              <a:off x="0" y="4359345"/>
              <a:ext cx="563526" cy="24986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范式与关系规范化过程</a:t>
              </a:r>
            </a:p>
          </p:txBody>
        </p:sp>
      </p:grpSp>
      <p:sp>
        <p:nvSpPr>
          <p:cNvPr id="7" name="TextBox 6"/>
          <p:cNvSpPr txBox="1"/>
          <p:nvPr/>
        </p:nvSpPr>
        <p:spPr>
          <a:xfrm>
            <a:off x="1582021" y="2806254"/>
            <a:ext cx="9427779" cy="2677656"/>
          </a:xfrm>
          <a:prstGeom prst="rect">
            <a:avLst/>
          </a:prstGeom>
          <a:noFill/>
        </p:spPr>
        <p:txBody>
          <a:bodyPr wrap="square" rtlCol="0">
            <a:spAutoFit/>
          </a:bodyPr>
          <a:lstStyle/>
          <a:p>
            <a:pPr>
              <a:lnSpc>
                <a:spcPct val="150000"/>
              </a:lnSpc>
            </a:pPr>
            <a:r>
              <a:rPr lang="zh-CN" altLang="en-US" sz="2800" dirty="0">
                <a:solidFill>
                  <a:srgbClr val="FF0000"/>
                </a:solidFill>
                <a:latin typeface="手札体-简粗体" panose="03000700000000000000" pitchFamily="66" charset="-122"/>
                <a:ea typeface="手札体-简粗体" panose="03000700000000000000" pitchFamily="66" charset="-122"/>
              </a:rPr>
              <a:t>第二范式</a:t>
            </a:r>
            <a:r>
              <a:rPr lang="en-US" altLang="zh-CN" sz="2800" dirty="0">
                <a:solidFill>
                  <a:srgbClr val="FF0000"/>
                </a:solidFill>
                <a:latin typeface="手札体-简粗体" panose="03000700000000000000" pitchFamily="66" charset="-122"/>
                <a:ea typeface="手札体-简粗体" panose="03000700000000000000" pitchFamily="66" charset="-122"/>
              </a:rPr>
              <a:t>2NF</a:t>
            </a:r>
          </a:p>
          <a:p>
            <a:pPr>
              <a:lnSpc>
                <a:spcPct val="150000"/>
              </a:lnSpc>
            </a:pPr>
            <a:r>
              <a:rPr lang="zh-CN" altLang="zh-CN" sz="2800" dirty="0">
                <a:latin typeface="手札体-简粗体" panose="03000700000000000000" pitchFamily="66" charset="-122"/>
                <a:ea typeface="手札体-简粗体" panose="03000700000000000000" pitchFamily="66" charset="-122"/>
              </a:rPr>
              <a:t>设</a:t>
            </a:r>
            <a:r>
              <a:rPr lang="en-US" altLang="zh-CN" sz="2800" dirty="0">
                <a:latin typeface="手札体-简粗体" panose="03000700000000000000" pitchFamily="66" charset="-122"/>
                <a:ea typeface="手札体-简粗体" panose="03000700000000000000" pitchFamily="66" charset="-122"/>
              </a:rPr>
              <a:t>R</a:t>
            </a:r>
            <a:r>
              <a:rPr lang="zh-CN" altLang="zh-CN" sz="2800" dirty="0">
                <a:latin typeface="手札体-简粗体" panose="03000700000000000000" pitchFamily="66" charset="-122"/>
                <a:ea typeface="手札体-简粗体" panose="03000700000000000000" pitchFamily="66" charset="-122"/>
              </a:rPr>
              <a:t>为任一给定关系，若</a:t>
            </a:r>
            <a:r>
              <a:rPr lang="en-US" altLang="zh-CN" sz="2800" dirty="0">
                <a:latin typeface="手札体-简粗体" panose="03000700000000000000" pitchFamily="66" charset="-122"/>
                <a:ea typeface="手札体-简粗体" panose="03000700000000000000" pitchFamily="66" charset="-122"/>
              </a:rPr>
              <a:t>R</a:t>
            </a:r>
            <a:r>
              <a:rPr lang="zh-CN" altLang="zh-CN" sz="2800" dirty="0" smtClean="0">
                <a:latin typeface="手札体-简粗体" panose="03000700000000000000" pitchFamily="66" charset="-122"/>
                <a:ea typeface="手札体-简粗体" panose="03000700000000000000" pitchFamily="66" charset="-122"/>
              </a:rPr>
              <a:t>为</a:t>
            </a:r>
            <a:r>
              <a:rPr lang="zh-CN" altLang="en-US" sz="2800" dirty="0" smtClean="0">
                <a:latin typeface="手札体-简粗体" panose="03000700000000000000" pitchFamily="66" charset="-122"/>
                <a:ea typeface="手札体-简粗体" panose="03000700000000000000" pitchFamily="66" charset="-122"/>
              </a:rPr>
              <a:t>（    ）</a:t>
            </a:r>
            <a:r>
              <a:rPr lang="zh-CN" altLang="zh-CN" sz="2800" dirty="0" smtClean="0">
                <a:latin typeface="手札体-简粗体" panose="03000700000000000000" pitchFamily="66" charset="-122"/>
                <a:ea typeface="手札体-简粗体" panose="03000700000000000000" pitchFamily="66" charset="-122"/>
              </a:rPr>
              <a:t>，</a:t>
            </a:r>
            <a:endParaRPr lang="en-US" altLang="zh-CN" sz="2800" dirty="0">
              <a:latin typeface="手札体-简粗体" panose="03000700000000000000" pitchFamily="66" charset="-122"/>
              <a:ea typeface="手札体-简粗体" panose="03000700000000000000" pitchFamily="66" charset="-122"/>
            </a:endParaRPr>
          </a:p>
          <a:p>
            <a:pPr>
              <a:lnSpc>
                <a:spcPct val="150000"/>
              </a:lnSpc>
            </a:pPr>
            <a:r>
              <a:rPr lang="zh-CN" altLang="zh-CN" sz="2800" dirty="0">
                <a:latin typeface="手札体-简粗体" panose="03000700000000000000" pitchFamily="66" charset="-122"/>
                <a:ea typeface="手札体-简粗体" panose="03000700000000000000" pitchFamily="66" charset="-122"/>
              </a:rPr>
              <a:t>且其所有非主属性</a:t>
            </a:r>
            <a:r>
              <a:rPr lang="zh-CN" altLang="zh-CN" sz="2800" dirty="0" smtClean="0">
                <a:latin typeface="手札体-简粗体" panose="03000700000000000000" pitchFamily="66" charset="-122"/>
                <a:ea typeface="手札体-简粗体" panose="03000700000000000000" pitchFamily="66" charset="-122"/>
              </a:rPr>
              <a:t>都</a:t>
            </a:r>
            <a:r>
              <a:rPr lang="en-US" altLang="zh-CN" sz="2800" dirty="0" smtClean="0">
                <a:latin typeface="手札体-简粗体" panose="03000700000000000000" pitchFamily="66" charset="-122"/>
                <a:ea typeface="手札体-简粗体" panose="03000700000000000000" pitchFamily="66" charset="-122"/>
              </a:rPr>
              <a:t>(            )</a:t>
            </a:r>
            <a:r>
              <a:rPr lang="zh-CN" altLang="zh-CN" sz="2800" dirty="0" smtClean="0">
                <a:latin typeface="手札体-简粗体" panose="03000700000000000000" pitchFamily="66" charset="-122"/>
                <a:ea typeface="手札体-简粗体" panose="03000700000000000000" pitchFamily="66" charset="-122"/>
              </a:rPr>
              <a:t>于</a:t>
            </a:r>
            <a:r>
              <a:rPr lang="zh-CN" altLang="en-US" sz="2800" dirty="0" smtClean="0">
                <a:latin typeface="手札体-简粗体" panose="03000700000000000000" pitchFamily="66" charset="-122"/>
                <a:ea typeface="手札体-简粗体" panose="03000700000000000000" pitchFamily="66" charset="-122"/>
              </a:rPr>
              <a:t>（         ）</a:t>
            </a:r>
            <a:r>
              <a:rPr lang="zh-CN" altLang="zh-CN" sz="2800" dirty="0" smtClean="0">
                <a:latin typeface="手札体-简粗体" panose="03000700000000000000" pitchFamily="66" charset="-122"/>
                <a:ea typeface="手札体-简粗体" panose="03000700000000000000" pitchFamily="66" charset="-122"/>
              </a:rPr>
              <a:t>，</a:t>
            </a:r>
            <a:r>
              <a:rPr lang="zh-CN" altLang="zh-CN" sz="2800" dirty="0">
                <a:latin typeface="手札体-简粗体" panose="03000700000000000000" pitchFamily="66" charset="-122"/>
                <a:ea typeface="手札体-简粗体" panose="03000700000000000000" pitchFamily="66" charset="-122"/>
              </a:rPr>
              <a:t>则</a:t>
            </a:r>
            <a:r>
              <a:rPr lang="en-US" altLang="zh-CN" sz="2800" dirty="0">
                <a:latin typeface="手札体-简粗体" panose="03000700000000000000" pitchFamily="66" charset="-122"/>
                <a:ea typeface="手札体-简粗体" panose="03000700000000000000" pitchFamily="66" charset="-122"/>
              </a:rPr>
              <a:t>R</a:t>
            </a:r>
            <a:r>
              <a:rPr lang="zh-CN" altLang="zh-CN" sz="2800" dirty="0">
                <a:latin typeface="手札体-简粗体" panose="03000700000000000000" pitchFamily="66" charset="-122"/>
                <a:ea typeface="手札体-简粗体" panose="03000700000000000000" pitchFamily="66" charset="-122"/>
              </a:rPr>
              <a:t>为第二范式。</a:t>
            </a:r>
            <a:endParaRPr lang="en-US" altLang="zh-CN" sz="2800" dirty="0">
              <a:latin typeface="手札体-简粗体" panose="03000700000000000000" pitchFamily="66" charset="-122"/>
              <a:ea typeface="手札体-简粗体" panose="03000700000000000000" pitchFamily="66" charset="-122"/>
            </a:endParaRPr>
          </a:p>
        </p:txBody>
      </p:sp>
      <p:sp>
        <p:nvSpPr>
          <p:cNvPr id="9" name="矩形 8"/>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0" name="肘形连接符 9"/>
          <p:cNvCxnSpPr>
            <a:stCxn id="17" idx="1"/>
            <a:endCxn id="9"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18" idx="1"/>
            <a:endCxn id="9"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9"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20" name="TextBox 19"/>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2.3.3.2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2.7</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9346701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范式与关系规范化过程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2" name="组合 11"/>
          <p:cNvGrpSpPr/>
          <p:nvPr/>
        </p:nvGrpSpPr>
        <p:grpSpPr>
          <a:xfrm>
            <a:off x="0" y="0"/>
            <a:ext cx="563526" cy="6858000"/>
            <a:chOff x="0" y="0"/>
            <a:chExt cx="563526" cy="6858000"/>
          </a:xfrm>
        </p:grpSpPr>
        <p:sp>
          <p:nvSpPr>
            <p:cNvPr id="13" name="矩形 12"/>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4" name="矩形 13"/>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5" name="矩形 14"/>
            <p:cNvSpPr/>
            <p:nvPr/>
          </p:nvSpPr>
          <p:spPr>
            <a:xfrm>
              <a:off x="0" y="4359345"/>
              <a:ext cx="563526" cy="24986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范式与关系规范化过程</a:t>
              </a:r>
            </a:p>
          </p:txBody>
        </p:sp>
      </p:grpSp>
      <p:sp>
        <p:nvSpPr>
          <p:cNvPr id="7" name="TextBox 6"/>
          <p:cNvSpPr txBox="1"/>
          <p:nvPr/>
        </p:nvSpPr>
        <p:spPr>
          <a:xfrm>
            <a:off x="1582021" y="2806254"/>
            <a:ext cx="9427779" cy="2677656"/>
          </a:xfrm>
          <a:prstGeom prst="rect">
            <a:avLst/>
          </a:prstGeom>
          <a:noFill/>
        </p:spPr>
        <p:txBody>
          <a:bodyPr wrap="square" rtlCol="0">
            <a:spAutoFit/>
          </a:bodyPr>
          <a:lstStyle/>
          <a:p>
            <a:pPr>
              <a:lnSpc>
                <a:spcPct val="150000"/>
              </a:lnSpc>
            </a:pPr>
            <a:r>
              <a:rPr lang="zh-CN" altLang="en-US" sz="2800" dirty="0">
                <a:solidFill>
                  <a:srgbClr val="FF0000"/>
                </a:solidFill>
                <a:latin typeface="手札体-简粗体" panose="03000700000000000000" pitchFamily="66" charset="-122"/>
                <a:ea typeface="手札体-简粗体" panose="03000700000000000000" pitchFamily="66" charset="-122"/>
              </a:rPr>
              <a:t>第二范式</a:t>
            </a:r>
            <a:r>
              <a:rPr lang="en-US" altLang="zh-CN" sz="2800" dirty="0">
                <a:solidFill>
                  <a:srgbClr val="FF0000"/>
                </a:solidFill>
                <a:latin typeface="手札体-简粗体" panose="03000700000000000000" pitchFamily="66" charset="-122"/>
                <a:ea typeface="手札体-简粗体" panose="03000700000000000000" pitchFamily="66" charset="-122"/>
              </a:rPr>
              <a:t>2NF</a:t>
            </a:r>
          </a:p>
          <a:p>
            <a:pPr>
              <a:lnSpc>
                <a:spcPct val="150000"/>
              </a:lnSpc>
            </a:pPr>
            <a:r>
              <a:rPr lang="zh-CN" altLang="zh-CN" sz="2800" dirty="0">
                <a:latin typeface="手札体-简粗体" panose="03000700000000000000" pitchFamily="66" charset="-122"/>
                <a:ea typeface="手札体-简粗体" panose="03000700000000000000" pitchFamily="66" charset="-122"/>
              </a:rPr>
              <a:t>设</a:t>
            </a:r>
            <a:r>
              <a:rPr lang="en-US" altLang="zh-CN" sz="2800" dirty="0">
                <a:latin typeface="手札体-简粗体" panose="03000700000000000000" pitchFamily="66" charset="-122"/>
                <a:ea typeface="手札体-简粗体" panose="03000700000000000000" pitchFamily="66" charset="-122"/>
              </a:rPr>
              <a:t>R</a:t>
            </a:r>
            <a:r>
              <a:rPr lang="zh-CN" altLang="zh-CN" sz="2800" dirty="0">
                <a:latin typeface="手札体-简粗体" panose="03000700000000000000" pitchFamily="66" charset="-122"/>
                <a:ea typeface="手札体-简粗体" panose="03000700000000000000" pitchFamily="66" charset="-122"/>
              </a:rPr>
              <a:t>为任一给定关系，若</a:t>
            </a:r>
            <a:r>
              <a:rPr lang="en-US" altLang="zh-CN" sz="2800" dirty="0">
                <a:latin typeface="手札体-简粗体" panose="03000700000000000000" pitchFamily="66" charset="-122"/>
                <a:ea typeface="手札体-简粗体" panose="03000700000000000000" pitchFamily="66" charset="-122"/>
              </a:rPr>
              <a:t>R</a:t>
            </a:r>
            <a:r>
              <a:rPr lang="zh-CN" altLang="zh-CN" sz="2800" dirty="0" smtClean="0">
                <a:latin typeface="手札体-简粗体" panose="03000700000000000000" pitchFamily="66" charset="-122"/>
                <a:ea typeface="手札体-简粗体" panose="03000700000000000000" pitchFamily="66" charset="-122"/>
              </a:rPr>
              <a:t>为</a:t>
            </a:r>
            <a:r>
              <a:rPr lang="zh-CN" altLang="en-US" sz="2800" dirty="0" smtClean="0">
                <a:latin typeface="手札体-简粗体" panose="03000700000000000000" pitchFamily="66" charset="-122"/>
                <a:ea typeface="手札体-简粗体" panose="03000700000000000000" pitchFamily="66" charset="-122"/>
              </a:rPr>
              <a:t>（    ）</a:t>
            </a:r>
            <a:r>
              <a:rPr lang="zh-CN" altLang="zh-CN" sz="2800" dirty="0" smtClean="0">
                <a:latin typeface="手札体-简粗体" panose="03000700000000000000" pitchFamily="66" charset="-122"/>
                <a:ea typeface="手札体-简粗体" panose="03000700000000000000" pitchFamily="66" charset="-122"/>
              </a:rPr>
              <a:t>，</a:t>
            </a:r>
            <a:endParaRPr lang="en-US" altLang="zh-CN" sz="2800" dirty="0">
              <a:latin typeface="手札体-简粗体" panose="03000700000000000000" pitchFamily="66" charset="-122"/>
              <a:ea typeface="手札体-简粗体" panose="03000700000000000000" pitchFamily="66" charset="-122"/>
            </a:endParaRPr>
          </a:p>
          <a:p>
            <a:pPr>
              <a:lnSpc>
                <a:spcPct val="150000"/>
              </a:lnSpc>
            </a:pPr>
            <a:r>
              <a:rPr lang="zh-CN" altLang="zh-CN" sz="2800" dirty="0">
                <a:latin typeface="手札体-简粗体" panose="03000700000000000000" pitchFamily="66" charset="-122"/>
                <a:ea typeface="手札体-简粗体" panose="03000700000000000000" pitchFamily="66" charset="-122"/>
              </a:rPr>
              <a:t>且其所有非主属性</a:t>
            </a:r>
            <a:r>
              <a:rPr lang="zh-CN" altLang="zh-CN" sz="2800" dirty="0" smtClean="0">
                <a:latin typeface="手札体-简粗体" panose="03000700000000000000" pitchFamily="66" charset="-122"/>
                <a:ea typeface="手札体-简粗体" panose="03000700000000000000" pitchFamily="66" charset="-122"/>
              </a:rPr>
              <a:t>都</a:t>
            </a:r>
            <a:r>
              <a:rPr lang="en-US" altLang="zh-CN" sz="2800" dirty="0" smtClean="0">
                <a:latin typeface="手札体-简粗体" panose="03000700000000000000" pitchFamily="66" charset="-122"/>
                <a:ea typeface="手札体-简粗体" panose="03000700000000000000" pitchFamily="66" charset="-122"/>
              </a:rPr>
              <a:t>(            )</a:t>
            </a:r>
            <a:r>
              <a:rPr lang="zh-CN" altLang="zh-CN" sz="2800" dirty="0" smtClean="0">
                <a:latin typeface="手札体-简粗体" panose="03000700000000000000" pitchFamily="66" charset="-122"/>
                <a:ea typeface="手札体-简粗体" panose="03000700000000000000" pitchFamily="66" charset="-122"/>
              </a:rPr>
              <a:t>于</a:t>
            </a:r>
            <a:r>
              <a:rPr lang="zh-CN" altLang="en-US" sz="2800" dirty="0" smtClean="0">
                <a:latin typeface="手札体-简粗体" panose="03000700000000000000" pitchFamily="66" charset="-122"/>
                <a:ea typeface="手札体-简粗体" panose="03000700000000000000" pitchFamily="66" charset="-122"/>
              </a:rPr>
              <a:t>（         ）</a:t>
            </a:r>
            <a:r>
              <a:rPr lang="zh-CN" altLang="zh-CN" sz="2800" dirty="0" smtClean="0">
                <a:latin typeface="手札体-简粗体" panose="03000700000000000000" pitchFamily="66" charset="-122"/>
                <a:ea typeface="手札体-简粗体" panose="03000700000000000000" pitchFamily="66" charset="-122"/>
              </a:rPr>
              <a:t>，</a:t>
            </a:r>
            <a:r>
              <a:rPr lang="zh-CN" altLang="zh-CN" sz="2800" dirty="0">
                <a:latin typeface="手札体-简粗体" panose="03000700000000000000" pitchFamily="66" charset="-122"/>
                <a:ea typeface="手札体-简粗体" panose="03000700000000000000" pitchFamily="66" charset="-122"/>
              </a:rPr>
              <a:t>则</a:t>
            </a:r>
            <a:r>
              <a:rPr lang="en-US" altLang="zh-CN" sz="2800" dirty="0">
                <a:latin typeface="手札体-简粗体" panose="03000700000000000000" pitchFamily="66" charset="-122"/>
                <a:ea typeface="手札体-简粗体" panose="03000700000000000000" pitchFamily="66" charset="-122"/>
              </a:rPr>
              <a:t>R</a:t>
            </a:r>
            <a:r>
              <a:rPr lang="zh-CN" altLang="zh-CN" sz="2800" dirty="0">
                <a:latin typeface="手札体-简粗体" panose="03000700000000000000" pitchFamily="66" charset="-122"/>
                <a:ea typeface="手札体-简粗体" panose="03000700000000000000" pitchFamily="66" charset="-122"/>
              </a:rPr>
              <a:t>为第二范式。</a:t>
            </a:r>
            <a:endParaRPr lang="en-US" altLang="zh-CN" sz="2800" dirty="0">
              <a:latin typeface="手札体-简粗体" panose="03000700000000000000" pitchFamily="66" charset="-122"/>
              <a:ea typeface="手札体-简粗体" panose="03000700000000000000" pitchFamily="66" charset="-122"/>
            </a:endParaRPr>
          </a:p>
        </p:txBody>
      </p:sp>
      <p:sp>
        <p:nvSpPr>
          <p:cNvPr id="10" name="TextBox 9"/>
          <p:cNvSpPr txBox="1"/>
          <p:nvPr/>
        </p:nvSpPr>
        <p:spPr>
          <a:xfrm>
            <a:off x="6177256" y="3590330"/>
            <a:ext cx="957313" cy="523220"/>
          </a:xfrm>
          <a:prstGeom prst="rect">
            <a:avLst/>
          </a:prstGeom>
          <a:noFill/>
        </p:spPr>
        <p:txBody>
          <a:bodyPr wrap="none" rtlCol="0">
            <a:spAutoFit/>
          </a:bodyPr>
          <a:lstStyle/>
          <a:p>
            <a:r>
              <a:rPr lang="en-US" altLang="zh-CN" sz="2800" dirty="0" smtClean="0">
                <a:solidFill>
                  <a:srgbClr val="FF0000"/>
                </a:solidFill>
                <a:latin typeface="汉仪旗黑-70S" pitchFamily="18" charset="-122"/>
                <a:ea typeface="汉仪旗黑-70S" pitchFamily="18" charset="-122"/>
              </a:rPr>
              <a:t>1NF</a:t>
            </a:r>
            <a:endParaRPr lang="zh-CN" altLang="en-US" sz="2800" dirty="0">
              <a:solidFill>
                <a:srgbClr val="FF0000"/>
              </a:solidFill>
              <a:latin typeface="汉仪旗黑-70S" pitchFamily="18" charset="-122"/>
              <a:ea typeface="汉仪旗黑-70S" pitchFamily="18" charset="-122"/>
            </a:endParaRPr>
          </a:p>
        </p:txBody>
      </p:sp>
      <p:sp>
        <p:nvSpPr>
          <p:cNvPr id="11" name="TextBox 10"/>
          <p:cNvSpPr txBox="1"/>
          <p:nvPr/>
        </p:nvSpPr>
        <p:spPr>
          <a:xfrm>
            <a:off x="5007705" y="4244786"/>
            <a:ext cx="2339102" cy="523220"/>
          </a:xfrm>
          <a:prstGeom prst="rect">
            <a:avLst/>
          </a:prstGeom>
          <a:noFill/>
        </p:spPr>
        <p:txBody>
          <a:bodyPr wrap="none" rtlCol="0">
            <a:spAutoFit/>
          </a:bodyPr>
          <a:lstStyle/>
          <a:p>
            <a:r>
              <a:rPr lang="zh-CN" altLang="en-US" sz="2800" dirty="0" smtClean="0">
                <a:solidFill>
                  <a:srgbClr val="FF0000"/>
                </a:solidFill>
                <a:latin typeface="汉仪旗黑-70S" pitchFamily="18" charset="-122"/>
                <a:ea typeface="汉仪旗黑-70S" pitchFamily="18" charset="-122"/>
              </a:rPr>
              <a:t>完全函数依赖</a:t>
            </a:r>
            <a:endParaRPr lang="zh-CN" altLang="en-US" sz="2800" dirty="0">
              <a:solidFill>
                <a:srgbClr val="FF0000"/>
              </a:solidFill>
              <a:latin typeface="汉仪旗黑-70S" pitchFamily="18" charset="-122"/>
              <a:ea typeface="汉仪旗黑-70S" pitchFamily="18" charset="-122"/>
            </a:endParaRPr>
          </a:p>
        </p:txBody>
      </p:sp>
      <p:sp>
        <p:nvSpPr>
          <p:cNvPr id="16" name="TextBox 15"/>
          <p:cNvSpPr txBox="1"/>
          <p:nvPr/>
        </p:nvSpPr>
        <p:spPr>
          <a:xfrm>
            <a:off x="7906211" y="4250184"/>
            <a:ext cx="1980029" cy="523220"/>
          </a:xfrm>
          <a:prstGeom prst="rect">
            <a:avLst/>
          </a:prstGeom>
          <a:noFill/>
        </p:spPr>
        <p:txBody>
          <a:bodyPr wrap="none" rtlCol="0">
            <a:spAutoFit/>
          </a:bodyPr>
          <a:lstStyle/>
          <a:p>
            <a:r>
              <a:rPr lang="zh-CN" altLang="en-US" sz="2800" dirty="0" smtClean="0">
                <a:solidFill>
                  <a:srgbClr val="FF0000"/>
                </a:solidFill>
                <a:latin typeface="汉仪旗黑-70S" pitchFamily="18" charset="-122"/>
                <a:ea typeface="汉仪旗黑-70S" pitchFamily="18" charset="-122"/>
              </a:rPr>
              <a:t>候选关键字</a:t>
            </a:r>
            <a:endParaRPr lang="zh-CN" altLang="en-US" sz="2800" dirty="0">
              <a:solidFill>
                <a:srgbClr val="FF0000"/>
              </a:solidFill>
              <a:latin typeface="汉仪旗黑-70S" pitchFamily="18" charset="-122"/>
              <a:ea typeface="汉仪旗黑-70S" pitchFamily="18" charset="-122"/>
            </a:endParaRPr>
          </a:p>
        </p:txBody>
      </p:sp>
      <p:sp>
        <p:nvSpPr>
          <p:cNvPr id="17" name="矩形 16"/>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8" name="肘形连接符 17"/>
          <p:cNvCxnSpPr>
            <a:stCxn id="21" idx="1"/>
            <a:endCxn id="17"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7"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7"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2" name="矩形 21"/>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24" name="TextBox 23"/>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2.3.3.2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2.7</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25755400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范式与关系规范化过程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第二范式</a:t>
            </a:r>
            <a:r>
              <a:rPr lang="en-US" altLang="zh-CN" sz="2400" dirty="0" smtClean="0">
                <a:solidFill>
                  <a:srgbClr val="FF0000"/>
                </a:solidFill>
                <a:latin typeface="手札体-简粗体" panose="03000700000000000000" pitchFamily="66" charset="-122"/>
                <a:ea typeface="手札体-简粗体" panose="03000700000000000000" pitchFamily="66" charset="-122"/>
              </a:rPr>
              <a:t>2NF</a:t>
            </a:r>
            <a:r>
              <a:rPr lang="zh-CN" altLang="en-US" sz="2400" dirty="0" smtClean="0">
                <a:solidFill>
                  <a:srgbClr val="FF0000"/>
                </a:solidFill>
                <a:latin typeface="手札体-简粗体" panose="03000700000000000000" pitchFamily="66" charset="-122"/>
                <a:ea typeface="手札体-简粗体" panose="03000700000000000000" pitchFamily="66" charset="-122"/>
              </a:rPr>
              <a:t>，进一步规范化</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1415712037"/>
              </p:ext>
            </p:extLst>
          </p:nvPr>
        </p:nvGraphicFramePr>
        <p:xfrm>
          <a:off x="1419174" y="5051269"/>
          <a:ext cx="4566957" cy="1366314"/>
        </p:xfrm>
        <a:graphic>
          <a:graphicData uri="http://schemas.openxmlformats.org/drawingml/2006/table">
            <a:tbl>
              <a:tblPr firstRow="1" bandRow="1">
                <a:tableStyleId>{5940675A-B579-460E-94D1-54222C63F5DA}</a:tableStyleId>
              </a:tblPr>
              <a:tblGrid>
                <a:gridCol w="1522319"/>
                <a:gridCol w="1522319"/>
                <a:gridCol w="1522319"/>
              </a:tblGrid>
              <a:tr h="455438">
                <a:tc>
                  <a:txBody>
                    <a:bodyPr/>
                    <a:lstStyle/>
                    <a:p>
                      <a:pPr algn="ctr"/>
                      <a:r>
                        <a:rPr lang="en-US" altLang="zh-CN" sz="1600" dirty="0" smtClean="0">
                          <a:latin typeface="手札体-简粗体" panose="03000700000000000000" pitchFamily="66" charset="-122"/>
                          <a:ea typeface="手札体-简粗体" panose="03000700000000000000" pitchFamily="66" charset="-122"/>
                        </a:rPr>
                        <a:t>SNO</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CNO</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GRADE</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algn="ctr"/>
                      <a:r>
                        <a:rPr lang="en-US" altLang="zh-CN" sz="1600" dirty="0" smtClean="0">
                          <a:latin typeface="手札体-简粗体" panose="03000700000000000000" pitchFamily="66" charset="-122"/>
                          <a:ea typeface="手札体-简粗体" panose="03000700000000000000" pitchFamily="66" charset="-122"/>
                        </a:rPr>
                        <a:t>901001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70</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901002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C02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85</a:t>
                      </a:r>
                      <a:endParaRPr lang="zh-CN" altLang="en-US" sz="1600" dirty="0">
                        <a:latin typeface="手札体-简粗体" panose="03000700000000000000" pitchFamily="66" charset="-122"/>
                        <a:ea typeface="手札体-简粗体" panose="03000700000000000000" pitchFamily="66" charset="-122"/>
                      </a:endParaRPr>
                    </a:p>
                  </a:txBody>
                  <a:tcPr anchor="ct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573968438"/>
              </p:ext>
            </p:extLst>
          </p:nvPr>
        </p:nvGraphicFramePr>
        <p:xfrm>
          <a:off x="6760262" y="5051269"/>
          <a:ext cx="4566956" cy="1366314"/>
        </p:xfrm>
        <a:graphic>
          <a:graphicData uri="http://schemas.openxmlformats.org/drawingml/2006/table">
            <a:tbl>
              <a:tblPr firstRow="1" bandRow="1">
                <a:tableStyleId>{5940675A-B579-460E-94D1-54222C63F5DA}</a:tableStyleId>
              </a:tblPr>
              <a:tblGrid>
                <a:gridCol w="1141739"/>
                <a:gridCol w="1141739"/>
                <a:gridCol w="1141739"/>
                <a:gridCol w="1141739"/>
              </a:tblGrid>
              <a:tr h="455438">
                <a:tc>
                  <a:txBody>
                    <a:bodyPr/>
                    <a:lstStyle/>
                    <a:p>
                      <a:pPr algn="ctr"/>
                      <a:r>
                        <a:rPr lang="en-US" altLang="zh-CN" sz="1600" dirty="0" smtClean="0">
                          <a:latin typeface="手札体-简粗体" panose="03000700000000000000" pitchFamily="66" charset="-122"/>
                          <a:ea typeface="手札体-简粗体" panose="03000700000000000000" pitchFamily="66" charset="-122"/>
                        </a:rPr>
                        <a:t>CNO</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CTITLE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INAME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IPLACE</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algn="ctr"/>
                      <a:r>
                        <a:rPr lang="en-US" altLang="zh-CN" sz="1600" dirty="0" smtClean="0">
                          <a:latin typeface="手札体-简粗体" panose="03000700000000000000" pitchFamily="66" charset="-122"/>
                          <a:ea typeface="手札体-简粗体" panose="03000700000000000000" pitchFamily="66" charset="-122"/>
                        </a:rPr>
                        <a:t>C01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操作系统</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王中</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东</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C02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数据库</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高国</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北</a:t>
                      </a:r>
                      <a:endParaRPr lang="zh-CN" altLang="en-US" sz="1600" dirty="0">
                        <a:latin typeface="手札体-简粗体" panose="03000700000000000000" pitchFamily="66" charset="-122"/>
                        <a:ea typeface="手札体-简粗体" panose="03000700000000000000" pitchFamily="66" charset="-122"/>
                      </a:endParaRPr>
                    </a:p>
                  </a:txBody>
                  <a:tcPr anchor="ctr"/>
                </a:tc>
              </a:tr>
            </a:tbl>
          </a:graphicData>
        </a:graphic>
      </p:graphicFrame>
      <p:grpSp>
        <p:nvGrpSpPr>
          <p:cNvPr id="8" name="组合 7"/>
          <p:cNvGrpSpPr/>
          <p:nvPr/>
        </p:nvGrpSpPr>
        <p:grpSpPr>
          <a:xfrm>
            <a:off x="0" y="0"/>
            <a:ext cx="563526" cy="6858000"/>
            <a:chOff x="0" y="0"/>
            <a:chExt cx="563526" cy="6858000"/>
          </a:xfrm>
        </p:grpSpPr>
        <p:sp>
          <p:nvSpPr>
            <p:cNvPr id="9" name="矩形 8"/>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0" name="矩形 9"/>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1" name="矩形 10"/>
            <p:cNvSpPr/>
            <p:nvPr/>
          </p:nvSpPr>
          <p:spPr>
            <a:xfrm>
              <a:off x="0" y="4359345"/>
              <a:ext cx="563526" cy="24986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范式与关系规范化过程</a:t>
              </a:r>
            </a:p>
          </p:txBody>
        </p:sp>
      </p:grpSp>
      <p:graphicFrame>
        <p:nvGraphicFramePr>
          <p:cNvPr id="13" name="表格 12"/>
          <p:cNvGraphicFramePr>
            <a:graphicFrameLocks noGrp="1"/>
          </p:cNvGraphicFramePr>
          <p:nvPr>
            <p:extLst>
              <p:ext uri="{D42A27DB-BD31-4B8C-83A1-F6EECF244321}">
                <p14:modId xmlns:p14="http://schemas.microsoft.com/office/powerpoint/2010/main" val="4083443837"/>
              </p:ext>
            </p:extLst>
          </p:nvPr>
        </p:nvGraphicFramePr>
        <p:xfrm>
          <a:off x="2108946" y="2822067"/>
          <a:ext cx="5739792" cy="1828800"/>
        </p:xfrm>
        <a:graphic>
          <a:graphicData uri="http://schemas.openxmlformats.org/drawingml/2006/table">
            <a:tbl>
              <a:tblPr firstRow="1" bandRow="1">
                <a:tableStyleId>{5940675A-B579-460E-94D1-54222C63F5DA}</a:tableStyleId>
              </a:tblPr>
              <a:tblGrid>
                <a:gridCol w="956632"/>
                <a:gridCol w="956632"/>
                <a:gridCol w="956632"/>
                <a:gridCol w="956632"/>
                <a:gridCol w="956632"/>
                <a:gridCol w="956632"/>
              </a:tblGrid>
              <a:tr h="298608">
                <a:tc>
                  <a:txBody>
                    <a:bodyPr/>
                    <a:lstStyle/>
                    <a:p>
                      <a:pPr algn="ctr"/>
                      <a:r>
                        <a:rPr lang="en-US" altLang="zh-CN" sz="1600" dirty="0" smtClean="0">
                          <a:latin typeface="手札体-简粗体" panose="03000700000000000000" pitchFamily="66" charset="-122"/>
                          <a:ea typeface="手札体-简粗体" panose="03000700000000000000" pitchFamily="66" charset="-122"/>
                        </a:rPr>
                        <a:t>SNO</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CNO</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CTITLE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INAME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GRADE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IPLACE</a:t>
                      </a:r>
                      <a:endParaRPr lang="zh-CN" altLang="en-US" sz="1600" dirty="0">
                        <a:latin typeface="手札体-简粗体" panose="03000700000000000000" pitchFamily="66" charset="-122"/>
                        <a:ea typeface="手札体-简粗体" panose="03000700000000000000" pitchFamily="66" charset="-122"/>
                      </a:endParaRPr>
                    </a:p>
                  </a:txBody>
                  <a:tcPr anchor="ctr"/>
                </a:tc>
              </a:tr>
              <a:tr h="358763">
                <a:tc>
                  <a:txBody>
                    <a:bodyPr/>
                    <a:lstStyle/>
                    <a:p>
                      <a:pPr algn="ctr"/>
                      <a:r>
                        <a:rPr lang="en-US" altLang="zh-CN" sz="1600" dirty="0" smtClean="0">
                          <a:latin typeface="手札体-简粗体" panose="03000700000000000000" pitchFamily="66" charset="-122"/>
                          <a:ea typeface="手札体-简粗体" panose="03000700000000000000" pitchFamily="66" charset="-122"/>
                        </a:rPr>
                        <a:t>901001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操作系统</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王中</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70</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东</a:t>
                      </a:r>
                      <a:endParaRPr lang="zh-CN" altLang="en-US" sz="1600" dirty="0">
                        <a:latin typeface="手札体-简粗体" panose="03000700000000000000" pitchFamily="66" charset="-122"/>
                        <a:ea typeface="手札体-简粗体" panose="03000700000000000000" pitchFamily="66" charset="-122"/>
                      </a:endParaRPr>
                    </a:p>
                  </a:txBody>
                  <a:tcPr anchor="ctr"/>
                </a:tc>
              </a:tr>
              <a:tr h="2986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901002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C01</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操作系统</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王中</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70</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手札体-简粗体" panose="03000700000000000000" pitchFamily="66" charset="-122"/>
                          <a:ea typeface="手札体-简粗体" panose="03000700000000000000" pitchFamily="66" charset="-122"/>
                        </a:rPr>
                        <a:t>东</a:t>
                      </a:r>
                    </a:p>
                  </a:txBody>
                  <a:tcPr anchor="ctr"/>
                </a:tc>
              </a:tr>
              <a:tr h="2986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901002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C02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数据库</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高国</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85</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北</a:t>
                      </a:r>
                      <a:endParaRPr lang="zh-CN" altLang="en-US" sz="1600" dirty="0">
                        <a:latin typeface="手札体-简粗体" panose="03000700000000000000" pitchFamily="66" charset="-122"/>
                        <a:ea typeface="手札体-简粗体" panose="03000700000000000000" pitchFamily="66" charset="-122"/>
                      </a:endParaRPr>
                    </a:p>
                  </a:txBody>
                  <a:tcPr anchor="ctr"/>
                </a:tc>
              </a:tr>
            </a:tbl>
          </a:graphicData>
        </a:graphic>
      </p:graphicFrame>
      <p:sp>
        <p:nvSpPr>
          <p:cNvPr id="12" name="TextBox 11"/>
          <p:cNvSpPr txBox="1"/>
          <p:nvPr/>
        </p:nvSpPr>
        <p:spPr>
          <a:xfrm>
            <a:off x="8356698" y="4004536"/>
            <a:ext cx="3499944" cy="646331"/>
          </a:xfrm>
          <a:prstGeom prst="rect">
            <a:avLst/>
          </a:prstGeom>
          <a:noFill/>
        </p:spPr>
        <p:txBody>
          <a:bodyPr wrap="square" rtlCol="0">
            <a:spAutoFit/>
          </a:bodyPr>
          <a:lstStyle/>
          <a:p>
            <a:r>
              <a:rPr lang="zh-CN" altLang="en-US" dirty="0" smtClean="0"/>
              <a:t>思考一下：如果</a:t>
            </a:r>
            <a:r>
              <a:rPr lang="zh-CN" altLang="en-US" dirty="0"/>
              <a:t>来了一个新老师，没有分配科目</a:t>
            </a:r>
            <a:r>
              <a:rPr lang="zh-CN" altLang="en-US" dirty="0" smtClean="0"/>
              <a:t>课程？</a:t>
            </a:r>
            <a:endParaRPr lang="zh-CN" altLang="en-US" dirty="0"/>
          </a:p>
        </p:txBody>
      </p:sp>
      <p:sp>
        <p:nvSpPr>
          <p:cNvPr id="14" name="矩形 13"/>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21" name="TextBox 20"/>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2.3.3.2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2.7</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3869802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范式与关系规范化过程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第</a:t>
            </a:r>
            <a:r>
              <a:rPr lang="zh-CN" altLang="en-US" sz="2400" dirty="0">
                <a:solidFill>
                  <a:srgbClr val="FF0000"/>
                </a:solidFill>
                <a:latin typeface="手札体-简粗体" panose="03000700000000000000" pitchFamily="66" charset="-122"/>
                <a:ea typeface="手札体-简粗体" panose="03000700000000000000" pitchFamily="66" charset="-122"/>
              </a:rPr>
              <a:t>三</a:t>
            </a:r>
            <a:r>
              <a:rPr lang="zh-CN" altLang="en-US" sz="2400" dirty="0" smtClean="0">
                <a:solidFill>
                  <a:srgbClr val="FF0000"/>
                </a:solidFill>
                <a:latin typeface="手札体-简粗体" panose="03000700000000000000" pitchFamily="66" charset="-122"/>
                <a:ea typeface="手札体-简粗体" panose="03000700000000000000" pitchFamily="66" charset="-122"/>
              </a:rPr>
              <a:t>范式</a:t>
            </a:r>
            <a:r>
              <a:rPr lang="en-US" altLang="zh-CN" sz="2400" dirty="0">
                <a:solidFill>
                  <a:srgbClr val="FF0000"/>
                </a:solidFill>
                <a:latin typeface="手札体-简粗体" panose="03000700000000000000" pitchFamily="66" charset="-122"/>
                <a:ea typeface="手札体-简粗体" panose="03000700000000000000" pitchFamily="66" charset="-122"/>
              </a:rPr>
              <a:t>3</a:t>
            </a:r>
            <a:r>
              <a:rPr lang="en-US" altLang="zh-CN" sz="2400" dirty="0" smtClean="0">
                <a:solidFill>
                  <a:srgbClr val="FF0000"/>
                </a:solidFill>
                <a:latin typeface="手札体-简粗体" panose="03000700000000000000" pitchFamily="66" charset="-122"/>
                <a:ea typeface="手札体-简粗体" panose="03000700000000000000" pitchFamily="66" charset="-122"/>
              </a:rPr>
              <a:t>NF</a:t>
            </a:r>
          </a:p>
          <a:p>
            <a:pPr>
              <a:lnSpc>
                <a:spcPts val="3700"/>
              </a:lnSpc>
            </a:pPr>
            <a:r>
              <a:rPr lang="zh-CN" altLang="zh-CN" sz="2400" dirty="0">
                <a:latin typeface="手札体-简粗体" panose="03000700000000000000" pitchFamily="66" charset="-122"/>
                <a:ea typeface="手札体-简粗体" panose="03000700000000000000" pitchFamily="66" charset="-122"/>
              </a:rPr>
              <a:t>设</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为任一给定关系，若</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a:t>
            </a:r>
            <a:r>
              <a:rPr lang="en-US" altLang="zh-CN" sz="2400" dirty="0">
                <a:latin typeface="手札体-简粗体" panose="03000700000000000000" pitchFamily="66" charset="-122"/>
                <a:ea typeface="手札体-简粗体" panose="03000700000000000000" pitchFamily="66" charset="-122"/>
              </a:rPr>
              <a:t>2NF</a:t>
            </a:r>
            <a:r>
              <a:rPr lang="zh-CN" altLang="zh-CN" sz="2400" dirty="0" smtClean="0">
                <a:latin typeface="手札体-简粗体" panose="03000700000000000000" pitchFamily="66" charset="-122"/>
                <a:ea typeface="手札体-简粗体" panose="03000700000000000000" pitchFamily="66" charset="-122"/>
              </a:rPr>
              <a:t>，</a:t>
            </a:r>
            <a:endParaRPr lang="en-US" altLang="zh-CN" sz="2400" dirty="0" smtClean="0">
              <a:latin typeface="手札体-简粗体" panose="03000700000000000000" pitchFamily="66" charset="-122"/>
              <a:ea typeface="手札体-简粗体" panose="03000700000000000000" pitchFamily="66" charset="-122"/>
            </a:endParaRPr>
          </a:p>
          <a:p>
            <a:pPr>
              <a:lnSpc>
                <a:spcPts val="3700"/>
              </a:lnSpc>
            </a:pPr>
            <a:r>
              <a:rPr lang="zh-CN" altLang="zh-CN" sz="2400" dirty="0" smtClean="0">
                <a:latin typeface="手札体-简粗体" panose="03000700000000000000" pitchFamily="66" charset="-122"/>
                <a:ea typeface="手札体-简粗体" panose="03000700000000000000" pitchFamily="66" charset="-122"/>
              </a:rPr>
              <a:t>且</a:t>
            </a:r>
            <a:r>
              <a:rPr lang="zh-CN" altLang="zh-CN" sz="2400" dirty="0">
                <a:latin typeface="手札体-简粗体" panose="03000700000000000000" pitchFamily="66" charset="-122"/>
                <a:ea typeface="手札体-简粗体" panose="03000700000000000000" pitchFamily="66" charset="-122"/>
              </a:rPr>
              <a:t>其每一个非主属性都不传递函数依赖于候选关键字，则</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为第三范式。</a:t>
            </a:r>
            <a:endParaRPr lang="en-US" altLang="zh-CN" sz="2400" dirty="0">
              <a:latin typeface="手札体-简粗体" panose="03000700000000000000" pitchFamily="66" charset="-122"/>
              <a:ea typeface="手札体-简粗体" panose="03000700000000000000" pitchFamily="66" charset="-122"/>
            </a:endParaRPr>
          </a:p>
        </p:txBody>
      </p:sp>
      <p:grpSp>
        <p:nvGrpSpPr>
          <p:cNvPr id="8" name="组合 7"/>
          <p:cNvGrpSpPr/>
          <p:nvPr/>
        </p:nvGrpSpPr>
        <p:grpSpPr>
          <a:xfrm>
            <a:off x="0" y="0"/>
            <a:ext cx="563526" cy="6858000"/>
            <a:chOff x="0" y="0"/>
            <a:chExt cx="563526" cy="6858000"/>
          </a:xfrm>
        </p:grpSpPr>
        <p:sp>
          <p:nvSpPr>
            <p:cNvPr id="9" name="矩形 8"/>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0" name="矩形 9"/>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1" name="矩形 10"/>
            <p:cNvSpPr/>
            <p:nvPr/>
          </p:nvSpPr>
          <p:spPr>
            <a:xfrm>
              <a:off x="0" y="4359345"/>
              <a:ext cx="563526" cy="24986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范式与关系规范化过程</a:t>
              </a:r>
            </a:p>
          </p:txBody>
        </p:sp>
      </p:grpSp>
      <p:sp>
        <p:nvSpPr>
          <p:cNvPr id="12" name="矩形 11"/>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17" name="矩形 16"/>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19" name="TextBox 18"/>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2.3.3.3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2.8</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4052796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范式与关系规范化过程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第二范式</a:t>
            </a:r>
            <a:r>
              <a:rPr lang="en-US" altLang="zh-CN" sz="2400" dirty="0" smtClean="0">
                <a:solidFill>
                  <a:srgbClr val="FF0000"/>
                </a:solidFill>
                <a:latin typeface="手札体-简粗体" panose="03000700000000000000" pitchFamily="66" charset="-122"/>
                <a:ea typeface="手札体-简粗体" panose="03000700000000000000" pitchFamily="66" charset="-122"/>
              </a:rPr>
              <a:t>2NF</a:t>
            </a:r>
            <a:r>
              <a:rPr lang="zh-CN" altLang="en-US" sz="2400" dirty="0" smtClean="0">
                <a:solidFill>
                  <a:srgbClr val="FF0000"/>
                </a:solidFill>
                <a:latin typeface="手札体-简粗体" panose="03000700000000000000" pitchFamily="66" charset="-122"/>
                <a:ea typeface="手札体-简粗体" panose="03000700000000000000" pitchFamily="66" charset="-122"/>
              </a:rPr>
              <a:t>，进一步规范化</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4065861899"/>
              </p:ext>
            </p:extLst>
          </p:nvPr>
        </p:nvGraphicFramePr>
        <p:xfrm>
          <a:off x="1305393" y="3254918"/>
          <a:ext cx="4566956" cy="1366314"/>
        </p:xfrm>
        <a:graphic>
          <a:graphicData uri="http://schemas.openxmlformats.org/drawingml/2006/table">
            <a:tbl>
              <a:tblPr firstRow="1" bandRow="1">
                <a:tableStyleId>{5940675A-B579-460E-94D1-54222C63F5DA}</a:tableStyleId>
              </a:tblPr>
              <a:tblGrid>
                <a:gridCol w="1141739"/>
                <a:gridCol w="1141739"/>
                <a:gridCol w="1141739"/>
                <a:gridCol w="1141739"/>
              </a:tblGrid>
              <a:tr h="455438">
                <a:tc>
                  <a:txBody>
                    <a:bodyPr/>
                    <a:lstStyle/>
                    <a:p>
                      <a:pPr algn="ctr"/>
                      <a:r>
                        <a:rPr lang="en-US" altLang="zh-CN" sz="1600" dirty="0" smtClean="0">
                          <a:latin typeface="手札体-简粗体" panose="03000700000000000000" pitchFamily="66" charset="-122"/>
                          <a:ea typeface="手札体-简粗体" panose="03000700000000000000" pitchFamily="66" charset="-122"/>
                        </a:rPr>
                        <a:t>CNO</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CTITLE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INAME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IPLACE</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algn="ctr"/>
                      <a:r>
                        <a:rPr lang="en-US" altLang="zh-CN" sz="1600" dirty="0" smtClean="0">
                          <a:latin typeface="手札体-简粗体" panose="03000700000000000000" pitchFamily="66" charset="-122"/>
                          <a:ea typeface="手札体-简粗体" panose="03000700000000000000" pitchFamily="66" charset="-122"/>
                        </a:rPr>
                        <a:t>C01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操作系统</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王中</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东</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C02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数据库</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高国</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北</a:t>
                      </a:r>
                      <a:endParaRPr lang="zh-CN" altLang="en-US" sz="1600" dirty="0">
                        <a:latin typeface="手札体-简粗体" panose="03000700000000000000" pitchFamily="66" charset="-122"/>
                        <a:ea typeface="手札体-简粗体" panose="03000700000000000000" pitchFamily="66" charset="-122"/>
                      </a:endParaRPr>
                    </a:p>
                  </a:txBody>
                  <a:tcPr anchor="ctr"/>
                </a:tc>
              </a:tr>
            </a:tbl>
          </a:graphicData>
        </a:graphic>
      </p:graphicFrame>
      <p:grpSp>
        <p:nvGrpSpPr>
          <p:cNvPr id="8" name="组合 7"/>
          <p:cNvGrpSpPr/>
          <p:nvPr/>
        </p:nvGrpSpPr>
        <p:grpSpPr>
          <a:xfrm>
            <a:off x="0" y="0"/>
            <a:ext cx="563526" cy="6858000"/>
            <a:chOff x="0" y="0"/>
            <a:chExt cx="563526" cy="6858000"/>
          </a:xfrm>
        </p:grpSpPr>
        <p:sp>
          <p:nvSpPr>
            <p:cNvPr id="9" name="矩形 8"/>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0" name="矩形 9"/>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1" name="矩形 10"/>
            <p:cNvSpPr/>
            <p:nvPr/>
          </p:nvSpPr>
          <p:spPr>
            <a:xfrm>
              <a:off x="0" y="4359345"/>
              <a:ext cx="563526" cy="24986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范式与关系规范化过程</a:t>
              </a:r>
            </a:p>
          </p:txBody>
        </p:sp>
      </p:grpSp>
      <p:sp>
        <p:nvSpPr>
          <p:cNvPr id="12" name="TextBox 11"/>
          <p:cNvSpPr txBox="1"/>
          <p:nvPr/>
        </p:nvSpPr>
        <p:spPr>
          <a:xfrm>
            <a:off x="7094483" y="3345900"/>
            <a:ext cx="4225158" cy="1477328"/>
          </a:xfrm>
          <a:prstGeom prst="rect">
            <a:avLst/>
          </a:prstGeom>
          <a:noFill/>
        </p:spPr>
        <p:txBody>
          <a:bodyPr wrap="square" rtlCol="0">
            <a:spAutoFit/>
          </a:bodyPr>
          <a:lstStyle/>
          <a:p>
            <a:r>
              <a:rPr lang="en-US" altLang="zh-CN" dirty="0" smtClean="0"/>
              <a:t>CNO</a:t>
            </a:r>
            <a:r>
              <a:rPr lang="zh-CN" altLang="zh-CN" dirty="0" smtClean="0">
                <a:latin typeface="手札体-简粗体" panose="03000700000000000000" pitchFamily="66" charset="-122"/>
                <a:ea typeface="手札体-简粗体" panose="03000700000000000000" pitchFamily="66" charset="-122"/>
              </a:rPr>
              <a:t>→</a:t>
            </a:r>
            <a:r>
              <a:rPr lang="en-US" altLang="zh-CN" dirty="0" smtClean="0">
                <a:latin typeface="手札体-简粗体" panose="03000700000000000000" pitchFamily="66" charset="-122"/>
                <a:ea typeface="手札体-简粗体" panose="03000700000000000000" pitchFamily="66" charset="-122"/>
              </a:rPr>
              <a:t>INAME</a:t>
            </a:r>
          </a:p>
          <a:p>
            <a:r>
              <a:rPr lang="en-US" altLang="zh-CN" dirty="0" smtClean="0">
                <a:latin typeface="手札体-简粗体" panose="03000700000000000000" pitchFamily="66" charset="-122"/>
                <a:ea typeface="手札体-简粗体" panose="03000700000000000000" pitchFamily="66" charset="-122"/>
              </a:rPr>
              <a:t>INAME</a:t>
            </a:r>
            <a:r>
              <a:rPr lang="zh-CN" altLang="zh-CN" dirty="0" smtClean="0">
                <a:latin typeface="手札体-简粗体" panose="03000700000000000000" pitchFamily="66" charset="-122"/>
                <a:ea typeface="手札体-简粗体" panose="03000700000000000000" pitchFamily="66" charset="-122"/>
              </a:rPr>
              <a:t>→</a:t>
            </a:r>
            <a:r>
              <a:rPr lang="en-US" altLang="zh-CN" dirty="0" smtClean="0">
                <a:latin typeface="手札体-简粗体" panose="03000700000000000000" pitchFamily="66" charset="-122"/>
                <a:ea typeface="手札体-简粗体" panose="03000700000000000000" pitchFamily="66" charset="-122"/>
              </a:rPr>
              <a:t>CNO</a:t>
            </a:r>
            <a:r>
              <a:rPr lang="en-US" altLang="zh-CN" dirty="0">
                <a:latin typeface="手札体-简粗体" panose="03000700000000000000" pitchFamily="66" charset="-122"/>
                <a:ea typeface="手札体-简粗体" panose="03000700000000000000" pitchFamily="66" charset="-122"/>
              </a:rPr>
              <a:t> </a:t>
            </a:r>
            <a:endParaRPr lang="en-US" altLang="zh-CN" dirty="0" smtClean="0">
              <a:latin typeface="手札体-简粗体" panose="03000700000000000000" pitchFamily="66" charset="-122"/>
              <a:ea typeface="手札体-简粗体" panose="03000700000000000000" pitchFamily="66" charset="-122"/>
            </a:endParaRPr>
          </a:p>
          <a:p>
            <a:r>
              <a:rPr lang="en-US" altLang="zh-CN" dirty="0" smtClean="0">
                <a:latin typeface="手札体-简粗体" panose="03000700000000000000" pitchFamily="66" charset="-122"/>
                <a:ea typeface="手札体-简粗体" panose="03000700000000000000" pitchFamily="66" charset="-122"/>
              </a:rPr>
              <a:t>INAME</a:t>
            </a:r>
            <a:r>
              <a:rPr lang="zh-CN" altLang="zh-CN" dirty="0" smtClean="0">
                <a:latin typeface="手札体-简粗体" panose="03000700000000000000" pitchFamily="66" charset="-122"/>
                <a:ea typeface="手札体-简粗体" panose="03000700000000000000" pitchFamily="66" charset="-122"/>
              </a:rPr>
              <a:t> </a:t>
            </a:r>
            <a:r>
              <a:rPr lang="zh-CN" altLang="zh-CN" dirty="0">
                <a:latin typeface="手札体-简粗体" panose="03000700000000000000" pitchFamily="66" charset="-122"/>
                <a:ea typeface="手札体-简粗体" panose="03000700000000000000" pitchFamily="66" charset="-122"/>
              </a:rPr>
              <a:t>→</a:t>
            </a:r>
            <a:r>
              <a:rPr lang="en-US" altLang="zh-CN" dirty="0">
                <a:latin typeface="手札体-简粗体" panose="03000700000000000000" pitchFamily="66" charset="-122"/>
                <a:ea typeface="手札体-简粗体" panose="03000700000000000000" pitchFamily="66" charset="-122"/>
              </a:rPr>
              <a:t> </a:t>
            </a:r>
            <a:r>
              <a:rPr lang="en-US" altLang="zh-CN" dirty="0" smtClean="0">
                <a:latin typeface="手札体-简粗体" panose="03000700000000000000" pitchFamily="66" charset="-122"/>
                <a:ea typeface="手札体-简粗体" panose="03000700000000000000" pitchFamily="66" charset="-122"/>
              </a:rPr>
              <a:t>IPLACE</a:t>
            </a:r>
          </a:p>
          <a:p>
            <a:r>
              <a:rPr lang="zh-CN" altLang="en-US" dirty="0" smtClean="0">
                <a:ea typeface="手札体-简粗体" panose="03000700000000000000" pitchFamily="66" charset="-122"/>
              </a:rPr>
              <a:t>消除非主属性对候选关键字的传递函数依赖</a:t>
            </a:r>
            <a:endParaRPr lang="zh-CN" altLang="en-US" dirty="0"/>
          </a:p>
        </p:txBody>
      </p:sp>
      <p:cxnSp>
        <p:nvCxnSpPr>
          <p:cNvPr id="15" name="直接连接符 14"/>
          <p:cNvCxnSpPr/>
          <p:nvPr/>
        </p:nvCxnSpPr>
        <p:spPr>
          <a:xfrm flipH="1">
            <a:off x="7805690" y="3703583"/>
            <a:ext cx="78827" cy="1819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6" name="表格 15"/>
          <p:cNvGraphicFramePr>
            <a:graphicFrameLocks noGrp="1"/>
          </p:cNvGraphicFramePr>
          <p:nvPr>
            <p:extLst>
              <p:ext uri="{D42A27DB-BD31-4B8C-83A1-F6EECF244321}">
                <p14:modId xmlns:p14="http://schemas.microsoft.com/office/powerpoint/2010/main" val="333393348"/>
              </p:ext>
            </p:extLst>
          </p:nvPr>
        </p:nvGraphicFramePr>
        <p:xfrm>
          <a:off x="1305393" y="5251883"/>
          <a:ext cx="3425217" cy="1366314"/>
        </p:xfrm>
        <a:graphic>
          <a:graphicData uri="http://schemas.openxmlformats.org/drawingml/2006/table">
            <a:tbl>
              <a:tblPr firstRow="1" bandRow="1">
                <a:tableStyleId>{5940675A-B579-460E-94D1-54222C63F5DA}</a:tableStyleId>
              </a:tblPr>
              <a:tblGrid>
                <a:gridCol w="1141739"/>
                <a:gridCol w="1141739"/>
                <a:gridCol w="1141739"/>
              </a:tblGrid>
              <a:tr h="455438">
                <a:tc>
                  <a:txBody>
                    <a:bodyPr/>
                    <a:lstStyle/>
                    <a:p>
                      <a:pPr algn="ctr"/>
                      <a:r>
                        <a:rPr lang="en-US" altLang="zh-CN" sz="1600" dirty="0" smtClean="0">
                          <a:latin typeface="手札体-简粗体" panose="03000700000000000000" pitchFamily="66" charset="-122"/>
                          <a:ea typeface="手札体-简粗体" panose="03000700000000000000" pitchFamily="66" charset="-122"/>
                        </a:rPr>
                        <a:t>CNO</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CTITLE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INAME</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algn="ctr"/>
                      <a:r>
                        <a:rPr lang="en-US" altLang="zh-CN" sz="1600" dirty="0" smtClean="0">
                          <a:latin typeface="手札体-简粗体" panose="03000700000000000000" pitchFamily="66" charset="-122"/>
                          <a:ea typeface="手札体-简粗体" panose="03000700000000000000" pitchFamily="66" charset="-122"/>
                        </a:rPr>
                        <a:t>C01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操作系统</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王中</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C02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数据库</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高国</a:t>
                      </a:r>
                      <a:endParaRPr lang="zh-CN" altLang="en-US" sz="1600" dirty="0">
                        <a:latin typeface="手札体-简粗体" panose="03000700000000000000" pitchFamily="66" charset="-122"/>
                        <a:ea typeface="手札体-简粗体" panose="03000700000000000000" pitchFamily="66" charset="-122"/>
                      </a:endParaRPr>
                    </a:p>
                  </a:txBody>
                  <a:tcPr anchor="ct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641916172"/>
              </p:ext>
            </p:extLst>
          </p:nvPr>
        </p:nvGraphicFramePr>
        <p:xfrm>
          <a:off x="5554506" y="5251883"/>
          <a:ext cx="2283478" cy="1366314"/>
        </p:xfrm>
        <a:graphic>
          <a:graphicData uri="http://schemas.openxmlformats.org/drawingml/2006/table">
            <a:tbl>
              <a:tblPr firstRow="1" bandRow="1">
                <a:tableStyleId>{5940675A-B579-460E-94D1-54222C63F5DA}</a:tableStyleId>
              </a:tblPr>
              <a:tblGrid>
                <a:gridCol w="1141739"/>
                <a:gridCol w="1141739"/>
              </a:tblGrid>
              <a:tr h="455438">
                <a:tc>
                  <a:txBody>
                    <a:bodyPr/>
                    <a:lstStyle/>
                    <a:p>
                      <a:pPr algn="ctr"/>
                      <a:r>
                        <a:rPr lang="en-US" altLang="zh-CN" sz="1600" dirty="0" smtClean="0">
                          <a:latin typeface="手札体-简粗体" panose="03000700000000000000" pitchFamily="66" charset="-122"/>
                          <a:ea typeface="手札体-简粗体" panose="03000700000000000000" pitchFamily="66" charset="-122"/>
                        </a:rPr>
                        <a:t>INAME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IPLACE</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algn="ctr"/>
                      <a:r>
                        <a:rPr lang="zh-CN" altLang="en-US" sz="1600" dirty="0" smtClean="0">
                          <a:latin typeface="手札体-简粗体" panose="03000700000000000000" pitchFamily="66" charset="-122"/>
                          <a:ea typeface="手札体-简粗体" panose="03000700000000000000" pitchFamily="66" charset="-122"/>
                        </a:rPr>
                        <a:t>王中</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东</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algn="ctr"/>
                      <a:r>
                        <a:rPr lang="zh-CN" altLang="en-US" sz="1600" dirty="0" smtClean="0">
                          <a:latin typeface="手札体-简粗体" panose="03000700000000000000" pitchFamily="66" charset="-122"/>
                          <a:ea typeface="手札体-简粗体" panose="03000700000000000000" pitchFamily="66" charset="-122"/>
                        </a:rPr>
                        <a:t>高国</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北</a:t>
                      </a:r>
                      <a:endParaRPr lang="zh-CN" altLang="en-US" sz="1600" dirty="0">
                        <a:latin typeface="手札体-简粗体" panose="03000700000000000000" pitchFamily="66" charset="-122"/>
                        <a:ea typeface="手札体-简粗体" panose="03000700000000000000" pitchFamily="66" charset="-122"/>
                      </a:endParaRPr>
                    </a:p>
                  </a:txBody>
                  <a:tcPr anchor="ctr"/>
                </a:tc>
              </a:tr>
            </a:tbl>
          </a:graphicData>
        </a:graphic>
      </p:graphicFrame>
      <p:sp>
        <p:nvSpPr>
          <p:cNvPr id="14" name="矩形 13"/>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8" name="肘形连接符 17"/>
          <p:cNvCxnSpPr>
            <a:stCxn id="21" idx="1"/>
            <a:endCxn id="14"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4"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4"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2" name="矩形 21"/>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24" name="TextBox 23"/>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2.3.3.3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2.8</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2199564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范式与关系规范化过程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表格 5"/>
          <p:cNvGraphicFramePr>
            <a:graphicFrameLocks noGrp="1"/>
          </p:cNvGraphicFramePr>
          <p:nvPr>
            <p:extLst>
              <p:ext uri="{D42A27DB-BD31-4B8C-83A1-F6EECF244321}">
                <p14:modId xmlns:p14="http://schemas.microsoft.com/office/powerpoint/2010/main" val="1148707322"/>
              </p:ext>
            </p:extLst>
          </p:nvPr>
        </p:nvGraphicFramePr>
        <p:xfrm>
          <a:off x="735180" y="4073807"/>
          <a:ext cx="4566957" cy="1366314"/>
        </p:xfrm>
        <a:graphic>
          <a:graphicData uri="http://schemas.openxmlformats.org/drawingml/2006/table">
            <a:tbl>
              <a:tblPr firstRow="1" bandRow="1">
                <a:tableStyleId>{5940675A-B579-460E-94D1-54222C63F5DA}</a:tableStyleId>
              </a:tblPr>
              <a:tblGrid>
                <a:gridCol w="1522319"/>
                <a:gridCol w="1522319"/>
                <a:gridCol w="1522319"/>
              </a:tblGrid>
              <a:tr h="455438">
                <a:tc>
                  <a:txBody>
                    <a:bodyPr/>
                    <a:lstStyle/>
                    <a:p>
                      <a:pPr algn="ctr"/>
                      <a:r>
                        <a:rPr lang="en-US" altLang="zh-CN" sz="1600" dirty="0" smtClean="0">
                          <a:latin typeface="手札体-简粗体" panose="03000700000000000000" pitchFamily="66" charset="-122"/>
                          <a:ea typeface="手札体-简粗体" panose="03000700000000000000" pitchFamily="66" charset="-122"/>
                        </a:rPr>
                        <a:t>SNO</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CNO</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GRADE</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algn="ctr"/>
                      <a:r>
                        <a:rPr lang="en-US" altLang="zh-CN" sz="1600" dirty="0" smtClean="0">
                          <a:latin typeface="手札体-简粗体" panose="03000700000000000000" pitchFamily="66" charset="-122"/>
                          <a:ea typeface="手札体-简粗体" panose="03000700000000000000" pitchFamily="66" charset="-122"/>
                        </a:rPr>
                        <a:t>901001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70</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901002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C02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85</a:t>
                      </a:r>
                      <a:endParaRPr lang="zh-CN" altLang="en-US" sz="1600" dirty="0">
                        <a:latin typeface="手札体-简粗体" panose="03000700000000000000" pitchFamily="66" charset="-122"/>
                        <a:ea typeface="手札体-简粗体" panose="03000700000000000000" pitchFamily="66" charset="-122"/>
                      </a:endParaRPr>
                    </a:p>
                  </a:txBody>
                  <a:tcPr anchor="ctr"/>
                </a:tc>
              </a:tr>
            </a:tbl>
          </a:graphicData>
        </a:graphic>
      </p:graphicFrame>
      <p:grpSp>
        <p:nvGrpSpPr>
          <p:cNvPr id="8" name="组合 7"/>
          <p:cNvGrpSpPr/>
          <p:nvPr/>
        </p:nvGrpSpPr>
        <p:grpSpPr>
          <a:xfrm>
            <a:off x="0" y="0"/>
            <a:ext cx="563526" cy="6858000"/>
            <a:chOff x="0" y="0"/>
            <a:chExt cx="563526" cy="6858000"/>
          </a:xfrm>
        </p:grpSpPr>
        <p:sp>
          <p:nvSpPr>
            <p:cNvPr id="9" name="矩形 8"/>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0" name="矩形 9"/>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1" name="矩形 10"/>
            <p:cNvSpPr/>
            <p:nvPr/>
          </p:nvSpPr>
          <p:spPr>
            <a:xfrm>
              <a:off x="0" y="4359345"/>
              <a:ext cx="563526" cy="24986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范式与关系规范化过程</a:t>
              </a:r>
            </a:p>
          </p:txBody>
        </p:sp>
      </p:grpSp>
      <p:graphicFrame>
        <p:nvGraphicFramePr>
          <p:cNvPr id="13" name="表格 12"/>
          <p:cNvGraphicFramePr>
            <a:graphicFrameLocks noGrp="1"/>
          </p:cNvGraphicFramePr>
          <p:nvPr>
            <p:extLst>
              <p:ext uri="{D42A27DB-BD31-4B8C-83A1-F6EECF244321}">
                <p14:modId xmlns:p14="http://schemas.microsoft.com/office/powerpoint/2010/main" val="828557801"/>
              </p:ext>
            </p:extLst>
          </p:nvPr>
        </p:nvGraphicFramePr>
        <p:xfrm>
          <a:off x="3116235" y="2005478"/>
          <a:ext cx="5739792" cy="1828800"/>
        </p:xfrm>
        <a:graphic>
          <a:graphicData uri="http://schemas.openxmlformats.org/drawingml/2006/table">
            <a:tbl>
              <a:tblPr firstRow="1" bandRow="1">
                <a:tableStyleId>{5940675A-B579-460E-94D1-54222C63F5DA}</a:tableStyleId>
              </a:tblPr>
              <a:tblGrid>
                <a:gridCol w="956632"/>
                <a:gridCol w="956632"/>
                <a:gridCol w="956632"/>
                <a:gridCol w="956632"/>
                <a:gridCol w="956632"/>
                <a:gridCol w="956632"/>
              </a:tblGrid>
              <a:tr h="298608">
                <a:tc>
                  <a:txBody>
                    <a:bodyPr/>
                    <a:lstStyle/>
                    <a:p>
                      <a:pPr algn="ctr"/>
                      <a:r>
                        <a:rPr lang="en-US" altLang="zh-CN" sz="1600" dirty="0" smtClean="0">
                          <a:latin typeface="手札体-简粗体" panose="03000700000000000000" pitchFamily="66" charset="-122"/>
                          <a:ea typeface="手札体-简粗体" panose="03000700000000000000" pitchFamily="66" charset="-122"/>
                        </a:rPr>
                        <a:t>SNO</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CNO</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CTITLE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INAME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GRADE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IPLACE</a:t>
                      </a:r>
                      <a:endParaRPr lang="zh-CN" altLang="en-US" sz="1600" dirty="0">
                        <a:latin typeface="手札体-简粗体" panose="03000700000000000000" pitchFamily="66" charset="-122"/>
                        <a:ea typeface="手札体-简粗体" panose="03000700000000000000" pitchFamily="66" charset="-122"/>
                      </a:endParaRPr>
                    </a:p>
                  </a:txBody>
                  <a:tcPr anchor="ctr"/>
                </a:tc>
              </a:tr>
              <a:tr h="358763">
                <a:tc>
                  <a:txBody>
                    <a:bodyPr/>
                    <a:lstStyle/>
                    <a:p>
                      <a:pPr algn="ctr"/>
                      <a:r>
                        <a:rPr lang="en-US" altLang="zh-CN" sz="1600" dirty="0" smtClean="0">
                          <a:latin typeface="手札体-简粗体" panose="03000700000000000000" pitchFamily="66" charset="-122"/>
                          <a:ea typeface="手札体-简粗体" panose="03000700000000000000" pitchFamily="66" charset="-122"/>
                        </a:rPr>
                        <a:t>901001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操作系统</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王中</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70</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东</a:t>
                      </a:r>
                      <a:endParaRPr lang="zh-CN" altLang="en-US" sz="1600" dirty="0">
                        <a:latin typeface="手札体-简粗体" panose="03000700000000000000" pitchFamily="66" charset="-122"/>
                        <a:ea typeface="手札体-简粗体" panose="03000700000000000000" pitchFamily="66" charset="-122"/>
                      </a:endParaRPr>
                    </a:p>
                  </a:txBody>
                  <a:tcPr anchor="ctr"/>
                </a:tc>
              </a:tr>
              <a:tr h="2986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901002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C01</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操作系统</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王中</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70</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smtClean="0">
                          <a:latin typeface="手札体-简粗体" panose="03000700000000000000" pitchFamily="66" charset="-122"/>
                          <a:ea typeface="手札体-简粗体" panose="03000700000000000000" pitchFamily="66" charset="-122"/>
                        </a:rPr>
                        <a:t>东</a:t>
                      </a:r>
                    </a:p>
                  </a:txBody>
                  <a:tcPr anchor="ctr"/>
                </a:tc>
              </a:tr>
              <a:tr h="2986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901002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C02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数据库</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高国</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85</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北</a:t>
                      </a:r>
                      <a:endParaRPr lang="zh-CN" altLang="en-US" sz="1600" dirty="0">
                        <a:latin typeface="手札体-简粗体" panose="03000700000000000000" pitchFamily="66" charset="-122"/>
                        <a:ea typeface="手札体-简粗体" panose="03000700000000000000" pitchFamily="66" charset="-122"/>
                      </a:endParaRPr>
                    </a:p>
                  </a:txBody>
                  <a:tcPr anchor="ct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710732849"/>
              </p:ext>
            </p:extLst>
          </p:nvPr>
        </p:nvGraphicFramePr>
        <p:xfrm>
          <a:off x="5767035" y="4073807"/>
          <a:ext cx="3425217" cy="1366314"/>
        </p:xfrm>
        <a:graphic>
          <a:graphicData uri="http://schemas.openxmlformats.org/drawingml/2006/table">
            <a:tbl>
              <a:tblPr firstRow="1" bandRow="1">
                <a:tableStyleId>{5940675A-B579-460E-94D1-54222C63F5DA}</a:tableStyleId>
              </a:tblPr>
              <a:tblGrid>
                <a:gridCol w="1141739"/>
                <a:gridCol w="1141739"/>
                <a:gridCol w="1141739"/>
              </a:tblGrid>
              <a:tr h="455438">
                <a:tc>
                  <a:txBody>
                    <a:bodyPr/>
                    <a:lstStyle/>
                    <a:p>
                      <a:pPr algn="ctr"/>
                      <a:r>
                        <a:rPr lang="en-US" altLang="zh-CN" sz="1600" dirty="0" smtClean="0">
                          <a:latin typeface="手札体-简粗体" panose="03000700000000000000" pitchFamily="66" charset="-122"/>
                          <a:ea typeface="手札体-简粗体" panose="03000700000000000000" pitchFamily="66" charset="-122"/>
                        </a:rPr>
                        <a:t>CNO</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CTITLE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INAME</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algn="ctr"/>
                      <a:r>
                        <a:rPr lang="en-US" altLang="zh-CN" sz="1600" dirty="0" smtClean="0">
                          <a:latin typeface="手札体-简粗体" panose="03000700000000000000" pitchFamily="66" charset="-122"/>
                          <a:ea typeface="手札体-简粗体" panose="03000700000000000000" pitchFamily="66" charset="-122"/>
                        </a:rPr>
                        <a:t>C01</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操作系统</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王中</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手札体-简粗体" panose="03000700000000000000" pitchFamily="66" charset="-122"/>
                          <a:ea typeface="手札体-简粗体" panose="03000700000000000000" pitchFamily="66" charset="-122"/>
                        </a:rPr>
                        <a:t>C02</a:t>
                      </a:r>
                      <a:endParaRPr lang="zh-CN" altLang="en-US" sz="1600" dirty="0" smtClean="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数据库</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高国</a:t>
                      </a:r>
                      <a:endParaRPr lang="zh-CN" altLang="en-US" sz="1600" dirty="0">
                        <a:latin typeface="手札体-简粗体" panose="03000700000000000000" pitchFamily="66" charset="-122"/>
                        <a:ea typeface="手札体-简粗体" panose="03000700000000000000" pitchFamily="66" charset="-122"/>
                      </a:endParaRPr>
                    </a:p>
                  </a:txBody>
                  <a:tcPr anchor="ct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349723960"/>
              </p:ext>
            </p:extLst>
          </p:nvPr>
        </p:nvGraphicFramePr>
        <p:xfrm>
          <a:off x="9556600" y="4073807"/>
          <a:ext cx="2283478" cy="1366314"/>
        </p:xfrm>
        <a:graphic>
          <a:graphicData uri="http://schemas.openxmlformats.org/drawingml/2006/table">
            <a:tbl>
              <a:tblPr firstRow="1" bandRow="1">
                <a:tableStyleId>{5940675A-B579-460E-94D1-54222C63F5DA}</a:tableStyleId>
              </a:tblPr>
              <a:tblGrid>
                <a:gridCol w="1141739"/>
                <a:gridCol w="1141739"/>
              </a:tblGrid>
              <a:tr h="455438">
                <a:tc>
                  <a:txBody>
                    <a:bodyPr/>
                    <a:lstStyle/>
                    <a:p>
                      <a:pPr algn="ctr"/>
                      <a:r>
                        <a:rPr lang="en-US" altLang="zh-CN" sz="1600" dirty="0" smtClean="0">
                          <a:latin typeface="手札体-简粗体" panose="03000700000000000000" pitchFamily="66" charset="-122"/>
                          <a:ea typeface="手札体-简粗体" panose="03000700000000000000" pitchFamily="66" charset="-122"/>
                        </a:rPr>
                        <a:t>INAME</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en-US" altLang="zh-CN" sz="1600" dirty="0" smtClean="0">
                          <a:latin typeface="手札体-简粗体" panose="03000700000000000000" pitchFamily="66" charset="-122"/>
                          <a:ea typeface="手札体-简粗体" panose="03000700000000000000" pitchFamily="66" charset="-122"/>
                        </a:rPr>
                        <a:t>IPLACE</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algn="ctr"/>
                      <a:r>
                        <a:rPr lang="zh-CN" altLang="en-US" sz="1600" dirty="0" smtClean="0">
                          <a:latin typeface="手札体-简粗体" panose="03000700000000000000" pitchFamily="66" charset="-122"/>
                          <a:ea typeface="手札体-简粗体" panose="03000700000000000000" pitchFamily="66" charset="-122"/>
                        </a:rPr>
                        <a:t>王中</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东</a:t>
                      </a:r>
                      <a:endParaRPr lang="zh-CN" altLang="en-US" sz="1600" dirty="0">
                        <a:latin typeface="手札体-简粗体" panose="03000700000000000000" pitchFamily="66" charset="-122"/>
                        <a:ea typeface="手札体-简粗体" panose="03000700000000000000" pitchFamily="66" charset="-122"/>
                      </a:endParaRPr>
                    </a:p>
                  </a:txBody>
                  <a:tcPr anchor="ctr"/>
                </a:tc>
              </a:tr>
              <a:tr h="455438">
                <a:tc>
                  <a:txBody>
                    <a:bodyPr/>
                    <a:lstStyle/>
                    <a:p>
                      <a:pPr algn="ctr"/>
                      <a:r>
                        <a:rPr lang="zh-CN" altLang="en-US" sz="1600" dirty="0" smtClean="0">
                          <a:latin typeface="手札体-简粗体" panose="03000700000000000000" pitchFamily="66" charset="-122"/>
                          <a:ea typeface="手札体-简粗体" panose="03000700000000000000" pitchFamily="66" charset="-122"/>
                        </a:rPr>
                        <a:t>高国</a:t>
                      </a:r>
                      <a:endParaRPr lang="zh-CN" altLang="en-US" sz="1600"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sz="1600" dirty="0" smtClean="0">
                          <a:latin typeface="手札体-简粗体" panose="03000700000000000000" pitchFamily="66" charset="-122"/>
                          <a:ea typeface="手札体-简粗体" panose="03000700000000000000" pitchFamily="66" charset="-122"/>
                        </a:rPr>
                        <a:t>北</a:t>
                      </a:r>
                      <a:endParaRPr lang="zh-CN" altLang="en-US" sz="1600" dirty="0">
                        <a:latin typeface="手札体-简粗体" panose="03000700000000000000" pitchFamily="66" charset="-122"/>
                        <a:ea typeface="手札体-简粗体" panose="03000700000000000000" pitchFamily="66" charset="-122"/>
                      </a:endParaRPr>
                    </a:p>
                  </a:txBody>
                  <a:tcPr anchor="ctr"/>
                </a:tc>
              </a:tr>
            </a:tbl>
          </a:graphicData>
        </a:graphic>
      </p:graphicFrame>
      <p:sp>
        <p:nvSpPr>
          <p:cNvPr id="15" name="TextBox 14"/>
          <p:cNvSpPr txBox="1"/>
          <p:nvPr/>
        </p:nvSpPr>
        <p:spPr>
          <a:xfrm>
            <a:off x="898543" y="1921689"/>
            <a:ext cx="10002190" cy="500137"/>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第三范式</a:t>
            </a:r>
            <a:r>
              <a:rPr lang="en-US" altLang="zh-CN" sz="2400" dirty="0">
                <a:solidFill>
                  <a:srgbClr val="FF0000"/>
                </a:solidFill>
                <a:latin typeface="手札体-简粗体" panose="03000700000000000000" pitchFamily="66" charset="-122"/>
                <a:ea typeface="手札体-简粗体" panose="03000700000000000000" pitchFamily="66" charset="-122"/>
              </a:rPr>
              <a:t>3</a:t>
            </a:r>
            <a:r>
              <a:rPr lang="en-US" altLang="zh-CN" sz="2400" dirty="0" smtClean="0">
                <a:solidFill>
                  <a:srgbClr val="FF0000"/>
                </a:solidFill>
                <a:latin typeface="手札体-简粗体" panose="03000700000000000000" pitchFamily="66" charset="-122"/>
                <a:ea typeface="手札体-简粗体" panose="03000700000000000000" pitchFamily="66" charset="-122"/>
              </a:rPr>
              <a:t>NF</a:t>
            </a:r>
          </a:p>
        </p:txBody>
      </p:sp>
      <p:sp>
        <p:nvSpPr>
          <p:cNvPr id="16" name="矩形 15"/>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7" name="肘形连接符 16"/>
          <p:cNvCxnSpPr>
            <a:stCxn id="20" idx="1"/>
            <a:endCxn id="16"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6"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6"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23" name="TextBox 22"/>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2.3.3.3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2.8</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43255172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范式与关系规范化过程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2" name="组合 11"/>
          <p:cNvGrpSpPr/>
          <p:nvPr/>
        </p:nvGrpSpPr>
        <p:grpSpPr>
          <a:xfrm>
            <a:off x="0" y="0"/>
            <a:ext cx="563526" cy="6858000"/>
            <a:chOff x="0" y="0"/>
            <a:chExt cx="563526" cy="6858000"/>
          </a:xfrm>
        </p:grpSpPr>
        <p:sp>
          <p:nvSpPr>
            <p:cNvPr id="13" name="矩形 12"/>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4" name="矩形 13"/>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5" name="矩形 14"/>
            <p:cNvSpPr/>
            <p:nvPr/>
          </p:nvSpPr>
          <p:spPr>
            <a:xfrm>
              <a:off x="0" y="4359345"/>
              <a:ext cx="563526" cy="24986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范式与关系规范化过程</a:t>
              </a:r>
            </a:p>
          </p:txBody>
        </p:sp>
      </p:grpSp>
      <p:sp>
        <p:nvSpPr>
          <p:cNvPr id="7" name="TextBox 6"/>
          <p:cNvSpPr txBox="1"/>
          <p:nvPr/>
        </p:nvSpPr>
        <p:spPr>
          <a:xfrm>
            <a:off x="1582021" y="2806254"/>
            <a:ext cx="9427779" cy="2677656"/>
          </a:xfrm>
          <a:prstGeom prst="rect">
            <a:avLst/>
          </a:prstGeom>
          <a:noFill/>
        </p:spPr>
        <p:txBody>
          <a:bodyPr wrap="square" rtlCol="0">
            <a:spAutoFit/>
          </a:bodyPr>
          <a:lstStyle/>
          <a:p>
            <a:pPr>
              <a:lnSpc>
                <a:spcPct val="150000"/>
              </a:lnSpc>
            </a:pPr>
            <a:r>
              <a:rPr lang="zh-CN" altLang="en-US" sz="2800" dirty="0">
                <a:solidFill>
                  <a:srgbClr val="FF0000"/>
                </a:solidFill>
                <a:latin typeface="手札体-简粗体" panose="03000700000000000000" pitchFamily="66" charset="-122"/>
                <a:ea typeface="手札体-简粗体" panose="03000700000000000000" pitchFamily="66" charset="-122"/>
              </a:rPr>
              <a:t>第三范式</a:t>
            </a:r>
            <a:r>
              <a:rPr lang="en-US" altLang="zh-CN" sz="2800" dirty="0">
                <a:solidFill>
                  <a:srgbClr val="FF0000"/>
                </a:solidFill>
                <a:latin typeface="手札体-简粗体" panose="03000700000000000000" pitchFamily="66" charset="-122"/>
                <a:ea typeface="手札体-简粗体" panose="03000700000000000000" pitchFamily="66" charset="-122"/>
              </a:rPr>
              <a:t>3NF</a:t>
            </a:r>
          </a:p>
          <a:p>
            <a:pPr>
              <a:lnSpc>
                <a:spcPct val="150000"/>
              </a:lnSpc>
            </a:pPr>
            <a:r>
              <a:rPr lang="zh-CN" altLang="zh-CN" sz="2800" dirty="0">
                <a:latin typeface="手札体-简粗体" panose="03000700000000000000" pitchFamily="66" charset="-122"/>
                <a:ea typeface="手札体-简粗体" panose="03000700000000000000" pitchFamily="66" charset="-122"/>
              </a:rPr>
              <a:t>设</a:t>
            </a:r>
            <a:r>
              <a:rPr lang="en-US" altLang="zh-CN" sz="2800" dirty="0">
                <a:latin typeface="手札体-简粗体" panose="03000700000000000000" pitchFamily="66" charset="-122"/>
                <a:ea typeface="手札体-简粗体" panose="03000700000000000000" pitchFamily="66" charset="-122"/>
              </a:rPr>
              <a:t>R</a:t>
            </a:r>
            <a:r>
              <a:rPr lang="zh-CN" altLang="zh-CN" sz="2800" dirty="0">
                <a:latin typeface="手札体-简粗体" panose="03000700000000000000" pitchFamily="66" charset="-122"/>
                <a:ea typeface="手札体-简粗体" panose="03000700000000000000" pitchFamily="66" charset="-122"/>
              </a:rPr>
              <a:t>为任一给定关系，若</a:t>
            </a:r>
            <a:r>
              <a:rPr lang="en-US" altLang="zh-CN" sz="2800" dirty="0">
                <a:latin typeface="手札体-简粗体" panose="03000700000000000000" pitchFamily="66" charset="-122"/>
                <a:ea typeface="手札体-简粗体" panose="03000700000000000000" pitchFamily="66" charset="-122"/>
              </a:rPr>
              <a:t>R</a:t>
            </a:r>
            <a:r>
              <a:rPr lang="zh-CN" altLang="zh-CN" sz="2800" dirty="0" smtClean="0">
                <a:latin typeface="手札体-简粗体" panose="03000700000000000000" pitchFamily="66" charset="-122"/>
                <a:ea typeface="手札体-简粗体" panose="03000700000000000000" pitchFamily="66" charset="-122"/>
              </a:rPr>
              <a:t>为</a:t>
            </a:r>
            <a:r>
              <a:rPr lang="en-US" altLang="zh-CN" sz="2800" dirty="0" smtClean="0">
                <a:latin typeface="手札体-简粗体" panose="03000700000000000000" pitchFamily="66" charset="-122"/>
                <a:ea typeface="手札体-简粗体" panose="03000700000000000000" pitchFamily="66" charset="-122"/>
              </a:rPr>
              <a:t>(      )</a:t>
            </a:r>
            <a:r>
              <a:rPr lang="zh-CN" altLang="zh-CN" sz="2800" dirty="0" smtClean="0">
                <a:latin typeface="手札体-简粗体" panose="03000700000000000000" pitchFamily="66" charset="-122"/>
                <a:ea typeface="手札体-简粗体" panose="03000700000000000000" pitchFamily="66" charset="-122"/>
              </a:rPr>
              <a:t>，</a:t>
            </a:r>
            <a:endParaRPr lang="en-US" altLang="zh-CN" sz="2800" dirty="0">
              <a:latin typeface="手札体-简粗体" panose="03000700000000000000" pitchFamily="66" charset="-122"/>
              <a:ea typeface="手札体-简粗体" panose="03000700000000000000" pitchFamily="66" charset="-122"/>
            </a:endParaRPr>
          </a:p>
          <a:p>
            <a:pPr>
              <a:lnSpc>
                <a:spcPct val="150000"/>
              </a:lnSpc>
            </a:pPr>
            <a:r>
              <a:rPr lang="zh-CN" altLang="zh-CN" sz="2800" dirty="0">
                <a:latin typeface="手札体-简粗体" panose="03000700000000000000" pitchFamily="66" charset="-122"/>
                <a:ea typeface="手札体-简粗体" panose="03000700000000000000" pitchFamily="66" charset="-122"/>
              </a:rPr>
              <a:t>且其每一个非主属性</a:t>
            </a:r>
            <a:r>
              <a:rPr lang="zh-CN" altLang="zh-CN" sz="2800" dirty="0" smtClean="0">
                <a:latin typeface="手札体-简粗体" panose="03000700000000000000" pitchFamily="66" charset="-122"/>
                <a:ea typeface="手札体-简粗体" panose="03000700000000000000" pitchFamily="66" charset="-122"/>
              </a:rPr>
              <a:t>都</a:t>
            </a:r>
            <a:r>
              <a:rPr lang="en-US" altLang="zh-CN" sz="2800" dirty="0" smtClean="0">
                <a:latin typeface="手札体-简粗体" panose="03000700000000000000" pitchFamily="66" charset="-122"/>
                <a:ea typeface="手札体-简粗体" panose="03000700000000000000" pitchFamily="66" charset="-122"/>
              </a:rPr>
              <a:t>(               )</a:t>
            </a:r>
            <a:r>
              <a:rPr lang="zh-CN" altLang="zh-CN" sz="2800" dirty="0" smtClean="0">
                <a:latin typeface="手札体-简粗体" panose="03000700000000000000" pitchFamily="66" charset="-122"/>
                <a:ea typeface="手札体-简粗体" panose="03000700000000000000" pitchFamily="66" charset="-122"/>
              </a:rPr>
              <a:t>于</a:t>
            </a:r>
            <a:r>
              <a:rPr lang="zh-CN" altLang="en-US" sz="2800" dirty="0" smtClean="0">
                <a:latin typeface="手札体-简粗体" panose="03000700000000000000" pitchFamily="66" charset="-122"/>
                <a:ea typeface="手札体-简粗体" panose="03000700000000000000" pitchFamily="66" charset="-122"/>
              </a:rPr>
              <a:t>（          ）</a:t>
            </a:r>
            <a:r>
              <a:rPr lang="zh-CN" altLang="zh-CN" sz="2800" dirty="0" smtClean="0">
                <a:latin typeface="手札体-简粗体" panose="03000700000000000000" pitchFamily="66" charset="-122"/>
                <a:ea typeface="手札体-简粗体" panose="03000700000000000000" pitchFamily="66" charset="-122"/>
              </a:rPr>
              <a:t>，</a:t>
            </a:r>
            <a:r>
              <a:rPr lang="zh-CN" altLang="zh-CN" sz="2800" dirty="0">
                <a:latin typeface="手札体-简粗体" panose="03000700000000000000" pitchFamily="66" charset="-122"/>
                <a:ea typeface="手札体-简粗体" panose="03000700000000000000" pitchFamily="66" charset="-122"/>
              </a:rPr>
              <a:t>则</a:t>
            </a:r>
            <a:r>
              <a:rPr lang="en-US" altLang="zh-CN" sz="2800" dirty="0">
                <a:latin typeface="手札体-简粗体" panose="03000700000000000000" pitchFamily="66" charset="-122"/>
                <a:ea typeface="手札体-简粗体" panose="03000700000000000000" pitchFamily="66" charset="-122"/>
              </a:rPr>
              <a:t>R</a:t>
            </a:r>
            <a:r>
              <a:rPr lang="zh-CN" altLang="zh-CN" sz="2800" dirty="0">
                <a:latin typeface="手札体-简粗体" panose="03000700000000000000" pitchFamily="66" charset="-122"/>
                <a:ea typeface="手札体-简粗体" panose="03000700000000000000" pitchFamily="66" charset="-122"/>
              </a:rPr>
              <a:t>为第三范式。</a:t>
            </a:r>
            <a:endParaRPr lang="en-US" altLang="zh-CN" sz="2800" dirty="0">
              <a:latin typeface="手札体-简粗体" panose="03000700000000000000" pitchFamily="66" charset="-122"/>
              <a:ea typeface="手札体-简粗体" panose="03000700000000000000" pitchFamily="66" charset="-122"/>
            </a:endParaRPr>
          </a:p>
        </p:txBody>
      </p:sp>
      <p:sp>
        <p:nvSpPr>
          <p:cNvPr id="9" name="矩形 8"/>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0" name="肘形连接符 9"/>
          <p:cNvCxnSpPr>
            <a:stCxn id="17" idx="1"/>
            <a:endCxn id="9"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18" idx="1"/>
            <a:endCxn id="9"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9"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20" name="TextBox 19"/>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2.3.3.3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2.8</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0518196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范式与关系规范化过程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2" name="组合 11"/>
          <p:cNvGrpSpPr/>
          <p:nvPr/>
        </p:nvGrpSpPr>
        <p:grpSpPr>
          <a:xfrm>
            <a:off x="0" y="0"/>
            <a:ext cx="563526" cy="6858000"/>
            <a:chOff x="0" y="0"/>
            <a:chExt cx="563526" cy="6858000"/>
          </a:xfrm>
        </p:grpSpPr>
        <p:sp>
          <p:nvSpPr>
            <p:cNvPr id="13" name="矩形 12"/>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4" name="矩形 13"/>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5" name="矩形 14"/>
            <p:cNvSpPr/>
            <p:nvPr/>
          </p:nvSpPr>
          <p:spPr>
            <a:xfrm>
              <a:off x="0" y="4359345"/>
              <a:ext cx="563526" cy="24986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范式与关系规范化过程</a:t>
              </a:r>
            </a:p>
          </p:txBody>
        </p:sp>
      </p:grpSp>
      <p:sp>
        <p:nvSpPr>
          <p:cNvPr id="7" name="TextBox 6"/>
          <p:cNvSpPr txBox="1"/>
          <p:nvPr/>
        </p:nvSpPr>
        <p:spPr>
          <a:xfrm>
            <a:off x="1582021" y="2806254"/>
            <a:ext cx="9427779" cy="2677656"/>
          </a:xfrm>
          <a:prstGeom prst="rect">
            <a:avLst/>
          </a:prstGeom>
          <a:noFill/>
        </p:spPr>
        <p:txBody>
          <a:bodyPr wrap="square" rtlCol="0">
            <a:spAutoFit/>
          </a:bodyPr>
          <a:lstStyle/>
          <a:p>
            <a:pPr>
              <a:lnSpc>
                <a:spcPct val="150000"/>
              </a:lnSpc>
            </a:pPr>
            <a:r>
              <a:rPr lang="zh-CN" altLang="en-US" sz="2800" dirty="0">
                <a:solidFill>
                  <a:srgbClr val="FF0000"/>
                </a:solidFill>
                <a:latin typeface="手札体-简粗体" panose="03000700000000000000" pitchFamily="66" charset="-122"/>
                <a:ea typeface="手札体-简粗体" panose="03000700000000000000" pitchFamily="66" charset="-122"/>
              </a:rPr>
              <a:t>第三范式</a:t>
            </a:r>
            <a:r>
              <a:rPr lang="en-US" altLang="zh-CN" sz="2800" dirty="0">
                <a:solidFill>
                  <a:srgbClr val="FF0000"/>
                </a:solidFill>
                <a:latin typeface="手札体-简粗体" panose="03000700000000000000" pitchFamily="66" charset="-122"/>
                <a:ea typeface="手札体-简粗体" panose="03000700000000000000" pitchFamily="66" charset="-122"/>
              </a:rPr>
              <a:t>3NF</a:t>
            </a:r>
          </a:p>
          <a:p>
            <a:pPr>
              <a:lnSpc>
                <a:spcPct val="150000"/>
              </a:lnSpc>
            </a:pPr>
            <a:r>
              <a:rPr lang="zh-CN" altLang="zh-CN" sz="2800" dirty="0">
                <a:latin typeface="手札体-简粗体" panose="03000700000000000000" pitchFamily="66" charset="-122"/>
                <a:ea typeface="手札体-简粗体" panose="03000700000000000000" pitchFamily="66" charset="-122"/>
              </a:rPr>
              <a:t>设</a:t>
            </a:r>
            <a:r>
              <a:rPr lang="en-US" altLang="zh-CN" sz="2800" dirty="0">
                <a:latin typeface="手札体-简粗体" panose="03000700000000000000" pitchFamily="66" charset="-122"/>
                <a:ea typeface="手札体-简粗体" panose="03000700000000000000" pitchFamily="66" charset="-122"/>
              </a:rPr>
              <a:t>R</a:t>
            </a:r>
            <a:r>
              <a:rPr lang="zh-CN" altLang="zh-CN" sz="2800" dirty="0">
                <a:latin typeface="手札体-简粗体" panose="03000700000000000000" pitchFamily="66" charset="-122"/>
                <a:ea typeface="手札体-简粗体" panose="03000700000000000000" pitchFamily="66" charset="-122"/>
              </a:rPr>
              <a:t>为任一给定关系，若</a:t>
            </a:r>
            <a:r>
              <a:rPr lang="en-US" altLang="zh-CN" sz="2800" dirty="0">
                <a:latin typeface="手札体-简粗体" panose="03000700000000000000" pitchFamily="66" charset="-122"/>
                <a:ea typeface="手札体-简粗体" panose="03000700000000000000" pitchFamily="66" charset="-122"/>
              </a:rPr>
              <a:t>R</a:t>
            </a:r>
            <a:r>
              <a:rPr lang="zh-CN" altLang="zh-CN" sz="2800" dirty="0" smtClean="0">
                <a:latin typeface="手札体-简粗体" panose="03000700000000000000" pitchFamily="66" charset="-122"/>
                <a:ea typeface="手札体-简粗体" panose="03000700000000000000" pitchFamily="66" charset="-122"/>
              </a:rPr>
              <a:t>为</a:t>
            </a:r>
            <a:r>
              <a:rPr lang="en-US" altLang="zh-CN" sz="2800" dirty="0" smtClean="0">
                <a:latin typeface="手札体-简粗体" panose="03000700000000000000" pitchFamily="66" charset="-122"/>
                <a:ea typeface="手札体-简粗体" panose="03000700000000000000" pitchFamily="66" charset="-122"/>
              </a:rPr>
              <a:t>(      )</a:t>
            </a:r>
            <a:r>
              <a:rPr lang="zh-CN" altLang="zh-CN" sz="2800" dirty="0" smtClean="0">
                <a:latin typeface="手札体-简粗体" panose="03000700000000000000" pitchFamily="66" charset="-122"/>
                <a:ea typeface="手札体-简粗体" panose="03000700000000000000" pitchFamily="66" charset="-122"/>
              </a:rPr>
              <a:t>，</a:t>
            </a:r>
            <a:endParaRPr lang="en-US" altLang="zh-CN" sz="2800" dirty="0">
              <a:latin typeface="手札体-简粗体" panose="03000700000000000000" pitchFamily="66" charset="-122"/>
              <a:ea typeface="手札体-简粗体" panose="03000700000000000000" pitchFamily="66" charset="-122"/>
            </a:endParaRPr>
          </a:p>
          <a:p>
            <a:pPr>
              <a:lnSpc>
                <a:spcPct val="150000"/>
              </a:lnSpc>
            </a:pPr>
            <a:r>
              <a:rPr lang="zh-CN" altLang="zh-CN" sz="2800" dirty="0">
                <a:latin typeface="手札体-简粗体" panose="03000700000000000000" pitchFamily="66" charset="-122"/>
                <a:ea typeface="手札体-简粗体" panose="03000700000000000000" pitchFamily="66" charset="-122"/>
              </a:rPr>
              <a:t>且其每一个非主属性</a:t>
            </a:r>
            <a:r>
              <a:rPr lang="zh-CN" altLang="zh-CN" sz="2800" dirty="0" smtClean="0">
                <a:latin typeface="手札体-简粗体" panose="03000700000000000000" pitchFamily="66" charset="-122"/>
                <a:ea typeface="手札体-简粗体" panose="03000700000000000000" pitchFamily="66" charset="-122"/>
              </a:rPr>
              <a:t>都</a:t>
            </a:r>
            <a:r>
              <a:rPr lang="en-US" altLang="zh-CN" sz="2800" dirty="0" smtClean="0">
                <a:latin typeface="手札体-简粗体" panose="03000700000000000000" pitchFamily="66" charset="-122"/>
                <a:ea typeface="手札体-简粗体" panose="03000700000000000000" pitchFamily="66" charset="-122"/>
              </a:rPr>
              <a:t>(               )</a:t>
            </a:r>
            <a:r>
              <a:rPr lang="zh-CN" altLang="zh-CN" sz="2800" dirty="0" smtClean="0">
                <a:latin typeface="手札体-简粗体" panose="03000700000000000000" pitchFamily="66" charset="-122"/>
                <a:ea typeface="手札体-简粗体" panose="03000700000000000000" pitchFamily="66" charset="-122"/>
              </a:rPr>
              <a:t>于</a:t>
            </a:r>
            <a:r>
              <a:rPr lang="zh-CN" altLang="en-US" sz="2800" dirty="0" smtClean="0">
                <a:latin typeface="手札体-简粗体" panose="03000700000000000000" pitchFamily="66" charset="-122"/>
                <a:ea typeface="手札体-简粗体" panose="03000700000000000000" pitchFamily="66" charset="-122"/>
              </a:rPr>
              <a:t>（          ）</a:t>
            </a:r>
            <a:r>
              <a:rPr lang="zh-CN" altLang="zh-CN" sz="2800" dirty="0" smtClean="0">
                <a:latin typeface="手札体-简粗体" panose="03000700000000000000" pitchFamily="66" charset="-122"/>
                <a:ea typeface="手札体-简粗体" panose="03000700000000000000" pitchFamily="66" charset="-122"/>
              </a:rPr>
              <a:t>，</a:t>
            </a:r>
            <a:r>
              <a:rPr lang="zh-CN" altLang="zh-CN" sz="2800" dirty="0">
                <a:latin typeface="手札体-简粗体" panose="03000700000000000000" pitchFamily="66" charset="-122"/>
                <a:ea typeface="手札体-简粗体" panose="03000700000000000000" pitchFamily="66" charset="-122"/>
              </a:rPr>
              <a:t>则</a:t>
            </a:r>
            <a:r>
              <a:rPr lang="en-US" altLang="zh-CN" sz="2800" dirty="0">
                <a:latin typeface="手札体-简粗体" panose="03000700000000000000" pitchFamily="66" charset="-122"/>
                <a:ea typeface="手札体-简粗体" panose="03000700000000000000" pitchFamily="66" charset="-122"/>
              </a:rPr>
              <a:t>R</a:t>
            </a:r>
            <a:r>
              <a:rPr lang="zh-CN" altLang="zh-CN" sz="2800" dirty="0">
                <a:latin typeface="手札体-简粗体" panose="03000700000000000000" pitchFamily="66" charset="-122"/>
                <a:ea typeface="手札体-简粗体" panose="03000700000000000000" pitchFamily="66" charset="-122"/>
              </a:rPr>
              <a:t>为第三范式。</a:t>
            </a:r>
            <a:endParaRPr lang="en-US" altLang="zh-CN" sz="2800" dirty="0">
              <a:latin typeface="手札体-简粗体" panose="03000700000000000000" pitchFamily="66" charset="-122"/>
              <a:ea typeface="手札体-简粗体" panose="03000700000000000000" pitchFamily="66" charset="-122"/>
            </a:endParaRPr>
          </a:p>
        </p:txBody>
      </p:sp>
      <p:sp>
        <p:nvSpPr>
          <p:cNvPr id="10" name="TextBox 9"/>
          <p:cNvSpPr txBox="1"/>
          <p:nvPr/>
        </p:nvSpPr>
        <p:spPr>
          <a:xfrm>
            <a:off x="6177256" y="3590330"/>
            <a:ext cx="957313" cy="523220"/>
          </a:xfrm>
          <a:prstGeom prst="rect">
            <a:avLst/>
          </a:prstGeom>
          <a:noFill/>
        </p:spPr>
        <p:txBody>
          <a:bodyPr wrap="none" rtlCol="0">
            <a:spAutoFit/>
          </a:bodyPr>
          <a:lstStyle/>
          <a:p>
            <a:r>
              <a:rPr lang="en-US" altLang="zh-CN" sz="2800" dirty="0">
                <a:solidFill>
                  <a:srgbClr val="FF0000"/>
                </a:solidFill>
                <a:latin typeface="汉仪旗黑-70S" pitchFamily="18" charset="-122"/>
                <a:ea typeface="汉仪旗黑-70S" pitchFamily="18" charset="-122"/>
              </a:rPr>
              <a:t>2</a:t>
            </a:r>
            <a:r>
              <a:rPr lang="en-US" altLang="zh-CN" sz="2800" dirty="0" smtClean="0">
                <a:solidFill>
                  <a:srgbClr val="FF0000"/>
                </a:solidFill>
                <a:latin typeface="汉仪旗黑-70S" pitchFamily="18" charset="-122"/>
                <a:ea typeface="汉仪旗黑-70S" pitchFamily="18" charset="-122"/>
              </a:rPr>
              <a:t>NF</a:t>
            </a:r>
            <a:endParaRPr lang="zh-CN" altLang="en-US" sz="2800" dirty="0">
              <a:solidFill>
                <a:srgbClr val="FF0000"/>
              </a:solidFill>
              <a:latin typeface="汉仪旗黑-70S" pitchFamily="18" charset="-122"/>
              <a:ea typeface="汉仪旗黑-70S" pitchFamily="18" charset="-122"/>
            </a:endParaRPr>
          </a:p>
        </p:txBody>
      </p:sp>
      <p:sp>
        <p:nvSpPr>
          <p:cNvPr id="11" name="TextBox 10"/>
          <p:cNvSpPr txBox="1"/>
          <p:nvPr/>
        </p:nvSpPr>
        <p:spPr>
          <a:xfrm>
            <a:off x="5366609" y="4269863"/>
            <a:ext cx="2698175" cy="523220"/>
          </a:xfrm>
          <a:prstGeom prst="rect">
            <a:avLst/>
          </a:prstGeom>
          <a:noFill/>
        </p:spPr>
        <p:txBody>
          <a:bodyPr wrap="none" rtlCol="0">
            <a:spAutoFit/>
          </a:bodyPr>
          <a:lstStyle/>
          <a:p>
            <a:r>
              <a:rPr lang="zh-CN" altLang="en-US" sz="2800" dirty="0" smtClean="0">
                <a:solidFill>
                  <a:srgbClr val="FF0000"/>
                </a:solidFill>
                <a:latin typeface="汉仪旗黑-70S" pitchFamily="18" charset="-122"/>
                <a:ea typeface="汉仪旗黑-70S" pitchFamily="18" charset="-122"/>
              </a:rPr>
              <a:t>不传递函数依赖</a:t>
            </a:r>
            <a:endParaRPr lang="zh-CN" altLang="en-US" sz="2800" dirty="0">
              <a:solidFill>
                <a:srgbClr val="FF0000"/>
              </a:solidFill>
              <a:latin typeface="汉仪旗黑-70S" pitchFamily="18" charset="-122"/>
              <a:ea typeface="汉仪旗黑-70S" pitchFamily="18" charset="-122"/>
            </a:endParaRPr>
          </a:p>
        </p:txBody>
      </p:sp>
      <p:sp>
        <p:nvSpPr>
          <p:cNvPr id="16" name="TextBox 15"/>
          <p:cNvSpPr txBox="1"/>
          <p:nvPr/>
        </p:nvSpPr>
        <p:spPr>
          <a:xfrm>
            <a:off x="8715645" y="4269863"/>
            <a:ext cx="1980029" cy="523220"/>
          </a:xfrm>
          <a:prstGeom prst="rect">
            <a:avLst/>
          </a:prstGeom>
          <a:noFill/>
        </p:spPr>
        <p:txBody>
          <a:bodyPr wrap="none" rtlCol="0">
            <a:spAutoFit/>
          </a:bodyPr>
          <a:lstStyle/>
          <a:p>
            <a:r>
              <a:rPr lang="zh-CN" altLang="en-US" sz="2800" dirty="0" smtClean="0">
                <a:solidFill>
                  <a:srgbClr val="FF0000"/>
                </a:solidFill>
                <a:latin typeface="汉仪旗黑-70S" pitchFamily="18" charset="-122"/>
                <a:ea typeface="汉仪旗黑-70S" pitchFamily="18" charset="-122"/>
              </a:rPr>
              <a:t>候选关键字</a:t>
            </a:r>
            <a:endParaRPr lang="zh-CN" altLang="en-US" sz="2800" dirty="0">
              <a:solidFill>
                <a:srgbClr val="FF0000"/>
              </a:solidFill>
              <a:latin typeface="汉仪旗黑-70S" pitchFamily="18" charset="-122"/>
              <a:ea typeface="汉仪旗黑-70S" pitchFamily="18" charset="-122"/>
            </a:endParaRPr>
          </a:p>
        </p:txBody>
      </p:sp>
      <p:sp>
        <p:nvSpPr>
          <p:cNvPr id="17" name="矩形 16"/>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8" name="肘形连接符 17"/>
          <p:cNvCxnSpPr>
            <a:stCxn id="21" idx="1"/>
            <a:endCxn id="17"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7"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7"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2" name="矩形 21"/>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24" name="TextBox 23"/>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2.3.3.3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2.8</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9192206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范式与关系规范化过程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89" cy="1990288"/>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第</a:t>
            </a:r>
            <a:r>
              <a:rPr lang="zh-CN" altLang="en-US" sz="2400" dirty="0">
                <a:solidFill>
                  <a:srgbClr val="FF0000"/>
                </a:solidFill>
                <a:latin typeface="手札体-简粗体" panose="03000700000000000000" pitchFamily="66" charset="-122"/>
                <a:ea typeface="手札体-简粗体" panose="03000700000000000000" pitchFamily="66" charset="-122"/>
              </a:rPr>
              <a:t>三</a:t>
            </a:r>
            <a:r>
              <a:rPr lang="zh-CN" altLang="en-US" sz="2400" dirty="0" smtClean="0">
                <a:solidFill>
                  <a:srgbClr val="FF0000"/>
                </a:solidFill>
                <a:latin typeface="手札体-简粗体" panose="03000700000000000000" pitchFamily="66" charset="-122"/>
                <a:ea typeface="手札体-简粗体" panose="03000700000000000000" pitchFamily="66" charset="-122"/>
              </a:rPr>
              <a:t>范式的改进形式</a:t>
            </a:r>
            <a:r>
              <a:rPr lang="en-US" altLang="zh-CN" sz="2400" dirty="0" smtClean="0">
                <a:solidFill>
                  <a:srgbClr val="FF0000"/>
                </a:solidFill>
                <a:latin typeface="手札体-简粗体" panose="03000700000000000000" pitchFamily="66" charset="-122"/>
                <a:ea typeface="手札体-简粗体" panose="03000700000000000000" pitchFamily="66" charset="-122"/>
              </a:rPr>
              <a:t>BCNF</a:t>
            </a:r>
          </a:p>
          <a:p>
            <a:pPr>
              <a:lnSpc>
                <a:spcPts val="3700"/>
              </a:lnSpc>
            </a:pPr>
            <a:r>
              <a:rPr lang="zh-CN" altLang="zh-CN" sz="2400" dirty="0">
                <a:latin typeface="手札体-简粗体" panose="03000700000000000000" pitchFamily="66" charset="-122"/>
                <a:ea typeface="手札体-简粗体" panose="03000700000000000000" pitchFamily="66" charset="-122"/>
              </a:rPr>
              <a:t>设</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为任一给定关系，</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为其属性集，</a:t>
            </a:r>
            <a:r>
              <a:rPr lang="en-US" altLang="zh-CN" sz="2400" dirty="0">
                <a:latin typeface="手札体-简粗体" panose="03000700000000000000" pitchFamily="66" charset="-122"/>
                <a:ea typeface="手札体-简粗体" panose="03000700000000000000" pitchFamily="66" charset="-122"/>
              </a:rPr>
              <a:t>F</a:t>
            </a:r>
            <a:r>
              <a:rPr lang="zh-CN" altLang="zh-CN" sz="2400" dirty="0">
                <a:latin typeface="手札体-简粗体" panose="03000700000000000000" pitchFamily="66" charset="-122"/>
                <a:ea typeface="手札体-简粗体" panose="03000700000000000000" pitchFamily="66" charset="-122"/>
              </a:rPr>
              <a:t>为其函数依赖集，若</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a:t>
            </a:r>
            <a:r>
              <a:rPr lang="en-US" altLang="zh-CN" sz="2400" dirty="0">
                <a:latin typeface="手札体-简粗体" panose="03000700000000000000" pitchFamily="66" charset="-122"/>
                <a:ea typeface="手札体-简粗体" panose="03000700000000000000" pitchFamily="66" charset="-122"/>
              </a:rPr>
              <a:t>3NF</a:t>
            </a:r>
            <a:r>
              <a:rPr lang="zh-CN" altLang="zh-CN" sz="2400" dirty="0">
                <a:latin typeface="手札体-简粗体" panose="03000700000000000000" pitchFamily="66" charset="-122"/>
                <a:ea typeface="手札体-简粗体" panose="03000700000000000000" pitchFamily="66" charset="-122"/>
              </a:rPr>
              <a:t>，且其</a:t>
            </a:r>
            <a:r>
              <a:rPr lang="en-US" altLang="zh-CN" sz="2400" dirty="0">
                <a:latin typeface="手札体-简粗体" panose="03000700000000000000" pitchFamily="66" charset="-122"/>
                <a:ea typeface="手札体-简粗体" panose="03000700000000000000" pitchFamily="66" charset="-122"/>
              </a:rPr>
              <a:t>F</a:t>
            </a:r>
            <a:r>
              <a:rPr lang="zh-CN" altLang="zh-CN" sz="2400" dirty="0">
                <a:latin typeface="手札体-简粗体" panose="03000700000000000000" pitchFamily="66" charset="-122"/>
                <a:ea typeface="手札体-简粗体" panose="03000700000000000000" pitchFamily="66" charset="-122"/>
              </a:rPr>
              <a:t>中所有函数依赖</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Y(Y </a:t>
            </a:r>
            <a:r>
              <a:rPr lang="zh-CN" altLang="zh-CN" sz="2400" dirty="0">
                <a:latin typeface="手札体-简粗体" panose="03000700000000000000" pitchFamily="66" charset="-122"/>
                <a:ea typeface="手札体-简粗体" panose="03000700000000000000" pitchFamily="66" charset="-122"/>
              </a:rPr>
              <a:t>不属于</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中的</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必包含候选关键字，则</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a:t>
            </a:r>
            <a:r>
              <a:rPr lang="en-US" altLang="zh-CN" sz="2400" dirty="0">
                <a:latin typeface="手札体-简粗体" panose="03000700000000000000" pitchFamily="66" charset="-122"/>
                <a:ea typeface="手札体-简粗体" panose="03000700000000000000" pitchFamily="66" charset="-122"/>
              </a:rPr>
              <a:t>BCNF</a:t>
            </a:r>
            <a:r>
              <a:rPr lang="zh-CN" altLang="zh-CN" sz="2400" dirty="0">
                <a:latin typeface="手札体-简粗体" panose="03000700000000000000" pitchFamily="66" charset="-122"/>
                <a:ea typeface="手札体-简粗体" panose="03000700000000000000" pitchFamily="66" charset="-122"/>
              </a:rPr>
              <a:t>。</a:t>
            </a:r>
            <a:endParaRPr lang="en-US" altLang="zh-CN" sz="2400" dirty="0">
              <a:latin typeface="手札体-简粗体" panose="03000700000000000000" pitchFamily="66" charset="-122"/>
              <a:ea typeface="手札体-简粗体" panose="03000700000000000000" pitchFamily="66" charset="-122"/>
            </a:endParaRPr>
          </a:p>
        </p:txBody>
      </p:sp>
      <p:sp>
        <p:nvSpPr>
          <p:cNvPr id="1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grpSp>
        <p:nvGrpSpPr>
          <p:cNvPr id="13" name="组合 12"/>
          <p:cNvGrpSpPr/>
          <p:nvPr/>
        </p:nvGrpSpPr>
        <p:grpSpPr>
          <a:xfrm>
            <a:off x="0" y="0"/>
            <a:ext cx="563526" cy="6858000"/>
            <a:chOff x="0" y="0"/>
            <a:chExt cx="563526" cy="6858000"/>
          </a:xfrm>
        </p:grpSpPr>
        <p:sp>
          <p:nvSpPr>
            <p:cNvPr id="14" name="矩形 13"/>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5" name="矩形 14"/>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6" name="矩形 15"/>
            <p:cNvSpPr/>
            <p:nvPr/>
          </p:nvSpPr>
          <p:spPr>
            <a:xfrm>
              <a:off x="0" y="4359345"/>
              <a:ext cx="563526" cy="24986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范式与关系规范化过程</a:t>
              </a:r>
            </a:p>
          </p:txBody>
        </p:sp>
      </p:grpSp>
      <p:sp>
        <p:nvSpPr>
          <p:cNvPr id="17" name="TextBox 16"/>
          <p:cNvSpPr txBox="1"/>
          <p:nvPr/>
        </p:nvSpPr>
        <p:spPr>
          <a:xfrm>
            <a:off x="7501570" y="4442150"/>
            <a:ext cx="2563651" cy="523220"/>
          </a:xfrm>
          <a:prstGeom prst="rect">
            <a:avLst/>
          </a:prstGeom>
          <a:noFill/>
        </p:spPr>
        <p:txBody>
          <a:bodyPr wrap="none" rtlCol="0">
            <a:spAutoFit/>
          </a:bodyPr>
          <a:lstStyle/>
          <a:p>
            <a:r>
              <a:rPr lang="en-US" altLang="zh-CN" sz="2800" dirty="0" smtClean="0">
                <a:solidFill>
                  <a:srgbClr val="FF0000"/>
                </a:solidFill>
              </a:rPr>
              <a:t>INAME     CTITLE</a:t>
            </a:r>
            <a:endParaRPr lang="zh-CN" altLang="en-US" sz="2800" dirty="0">
              <a:solidFill>
                <a:srgbClr val="FF0000"/>
              </a:solidFill>
            </a:endParaRPr>
          </a:p>
        </p:txBody>
      </p:sp>
      <p:cxnSp>
        <p:nvCxnSpPr>
          <p:cNvPr id="6" name="直接箭头连接符 5"/>
          <p:cNvCxnSpPr/>
          <p:nvPr/>
        </p:nvCxnSpPr>
        <p:spPr>
          <a:xfrm>
            <a:off x="8673033" y="4703760"/>
            <a:ext cx="310499"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853145" y="5100086"/>
            <a:ext cx="1913922" cy="954107"/>
          </a:xfrm>
          <a:prstGeom prst="rect">
            <a:avLst/>
          </a:prstGeom>
          <a:noFill/>
        </p:spPr>
        <p:txBody>
          <a:bodyPr wrap="none" rtlCol="0">
            <a:spAutoFit/>
          </a:bodyPr>
          <a:lstStyle/>
          <a:p>
            <a:r>
              <a:rPr lang="en-US" altLang="zh-CN" sz="2800" dirty="0" smtClean="0">
                <a:solidFill>
                  <a:srgbClr val="FF0000"/>
                </a:solidFill>
              </a:rPr>
              <a:t>SNO,CTITLE</a:t>
            </a:r>
          </a:p>
          <a:p>
            <a:r>
              <a:rPr lang="en-US" altLang="zh-CN" sz="2800" dirty="0" smtClean="0">
                <a:solidFill>
                  <a:srgbClr val="FF0000"/>
                </a:solidFill>
              </a:rPr>
              <a:t>SNO,INAME</a:t>
            </a:r>
            <a:endParaRPr lang="zh-CN" altLang="en-US" sz="2800" dirty="0">
              <a:solidFill>
                <a:srgbClr val="FF0000"/>
              </a:solidFill>
            </a:endParaRPr>
          </a:p>
        </p:txBody>
      </p:sp>
      <p:graphicFrame>
        <p:nvGraphicFramePr>
          <p:cNvPr id="21" name="表格 20"/>
          <p:cNvGraphicFramePr>
            <a:graphicFrameLocks noGrp="1"/>
          </p:cNvGraphicFramePr>
          <p:nvPr>
            <p:extLst>
              <p:ext uri="{D42A27DB-BD31-4B8C-83A1-F6EECF244321}">
                <p14:modId xmlns:p14="http://schemas.microsoft.com/office/powerpoint/2010/main" val="4108372765"/>
              </p:ext>
            </p:extLst>
          </p:nvPr>
        </p:nvGraphicFramePr>
        <p:xfrm>
          <a:off x="1312866" y="4034085"/>
          <a:ext cx="3536733" cy="2408183"/>
        </p:xfrm>
        <a:graphic>
          <a:graphicData uri="http://schemas.openxmlformats.org/drawingml/2006/table">
            <a:tbl>
              <a:tblPr>
                <a:tableStyleId>{5C22544A-7EE6-4342-B048-85BDC9FD1C3A}</a:tableStyleId>
              </a:tblPr>
              <a:tblGrid>
                <a:gridCol w="1006539"/>
                <a:gridCol w="1436313"/>
                <a:gridCol w="1093881"/>
              </a:tblGrid>
              <a:tr h="393146">
                <a:tc>
                  <a:txBody>
                    <a:bodyPr/>
                    <a:lstStyle/>
                    <a:p>
                      <a:pPr algn="ctr" rtl="0" fontAlgn="ctr"/>
                      <a:r>
                        <a:rPr lang="en-US" sz="2400" u="none" strike="noStrike" dirty="0">
                          <a:effectLst/>
                        </a:rPr>
                        <a:t>SNO</a:t>
                      </a:r>
                      <a:endParaRPr lang="en-US" sz="2400" b="0" i="0" u="none" strike="noStrike" dirty="0">
                        <a:solidFill>
                          <a:srgbClr val="000000"/>
                        </a:solidFill>
                        <a:effectLst/>
                        <a:latin typeface="手札体-简粗体"/>
                      </a:endParaRPr>
                    </a:p>
                  </a:txBody>
                  <a:tcPr marL="9525" marR="9525" marT="9525" marB="0" anchor="ctr"/>
                </a:tc>
                <a:tc>
                  <a:txBody>
                    <a:bodyPr/>
                    <a:lstStyle/>
                    <a:p>
                      <a:pPr algn="ctr" rtl="0" fontAlgn="ctr"/>
                      <a:r>
                        <a:rPr lang="en-US" sz="2400" u="none" strike="noStrike">
                          <a:effectLst/>
                        </a:rPr>
                        <a:t>CTITLE</a:t>
                      </a:r>
                      <a:endParaRPr lang="en-US" sz="2400" b="0" i="0" u="none" strike="noStrike">
                        <a:solidFill>
                          <a:srgbClr val="000000"/>
                        </a:solidFill>
                        <a:effectLst/>
                        <a:latin typeface="手札体-简粗体"/>
                      </a:endParaRPr>
                    </a:p>
                  </a:txBody>
                  <a:tcPr marL="9525" marR="9525" marT="9525" marB="0" anchor="ctr"/>
                </a:tc>
                <a:tc>
                  <a:txBody>
                    <a:bodyPr/>
                    <a:lstStyle/>
                    <a:p>
                      <a:pPr algn="ctr" rtl="0" fontAlgn="ctr"/>
                      <a:r>
                        <a:rPr lang="en-US" sz="2400" u="none" strike="noStrike" dirty="0">
                          <a:effectLst/>
                        </a:rPr>
                        <a:t>INAME</a:t>
                      </a:r>
                      <a:endParaRPr lang="en-US" sz="2400" b="0" i="0" u="none" strike="noStrike" dirty="0">
                        <a:solidFill>
                          <a:srgbClr val="000000"/>
                        </a:solidFill>
                        <a:effectLst/>
                        <a:latin typeface="手札体-简粗体"/>
                      </a:endParaRPr>
                    </a:p>
                  </a:txBody>
                  <a:tcPr marL="9525" marR="9525" marT="9525" marB="0" anchor="ctr"/>
                </a:tc>
              </a:tr>
              <a:tr h="409575">
                <a:tc>
                  <a:txBody>
                    <a:bodyPr/>
                    <a:lstStyle/>
                    <a:p>
                      <a:pPr algn="ctr" rtl="0" fontAlgn="ctr"/>
                      <a:r>
                        <a:rPr lang="en-US" sz="2400" u="none" strike="noStrike" dirty="0">
                          <a:effectLst/>
                        </a:rPr>
                        <a:t>S01</a:t>
                      </a:r>
                      <a:endParaRPr lang="en-US" sz="2400" b="0" i="0" u="none" strike="noStrike" dirty="0">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rgbClr val="000000"/>
                          </a:solidFill>
                          <a:effectLst/>
                          <a:latin typeface="手札体-简粗体"/>
                        </a:rPr>
                        <a:t>英语</a:t>
                      </a:r>
                      <a:endParaRPr lang="zh-CN" altLang="en-US" sz="2400" b="0" i="0" u="none" strike="noStrike" dirty="0">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rgbClr val="000000"/>
                          </a:solidFill>
                          <a:effectLst/>
                          <a:latin typeface="手札体-简粗体"/>
                        </a:rPr>
                        <a:t>王华</a:t>
                      </a:r>
                      <a:endParaRPr lang="zh-CN" altLang="en-US" sz="2400" b="0" i="0" u="none" strike="noStrike" dirty="0">
                        <a:solidFill>
                          <a:srgbClr val="000000"/>
                        </a:solidFill>
                        <a:effectLst/>
                        <a:latin typeface="手札体-简粗体"/>
                      </a:endParaRPr>
                    </a:p>
                  </a:txBody>
                  <a:tcPr marL="9525" marR="9525" marT="9525" marB="0" anchor="ctr"/>
                </a:tc>
              </a:tr>
              <a:tr h="253569">
                <a:tc>
                  <a:txBody>
                    <a:bodyPr/>
                    <a:lstStyle/>
                    <a:p>
                      <a:pPr algn="ctr" rtl="0" fontAlgn="ctr"/>
                      <a:r>
                        <a:rPr lang="en-US" sz="2400" u="none" strike="noStrike">
                          <a:effectLst/>
                        </a:rPr>
                        <a:t>S01</a:t>
                      </a:r>
                      <a:endParaRPr lang="en-US" sz="2400" b="0" i="0" u="none" strike="noStrike">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chemeClr val="dk1"/>
                          </a:solidFill>
                          <a:effectLst/>
                          <a:latin typeface="+mn-lt"/>
                        </a:rPr>
                        <a:t>数学</a:t>
                      </a:r>
                      <a:endParaRPr lang="en-US" sz="2400" b="0" i="0" u="none" strike="noStrike" dirty="0">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chemeClr val="dk1"/>
                          </a:solidFill>
                          <a:effectLst/>
                          <a:latin typeface="+mn-lt"/>
                        </a:rPr>
                        <a:t>沈飞</a:t>
                      </a:r>
                      <a:endParaRPr lang="zh-CN" altLang="en-US" sz="2400" b="0" i="0" u="none" strike="noStrike" dirty="0">
                        <a:solidFill>
                          <a:srgbClr val="000000"/>
                        </a:solidFill>
                        <a:effectLst/>
                        <a:latin typeface="手札体-简粗体"/>
                      </a:endParaRPr>
                    </a:p>
                  </a:txBody>
                  <a:tcPr marL="9525" marR="9525" marT="9525" marB="0" anchor="ctr"/>
                </a:tc>
              </a:tr>
              <a:tr h="430077">
                <a:tc>
                  <a:txBody>
                    <a:bodyPr/>
                    <a:lstStyle/>
                    <a:p>
                      <a:pPr algn="ctr" rtl="0" fontAlgn="ctr"/>
                      <a:r>
                        <a:rPr lang="en-US" sz="2400" u="none" strike="noStrike" dirty="0">
                          <a:effectLst/>
                        </a:rPr>
                        <a:t>S02</a:t>
                      </a:r>
                      <a:endParaRPr lang="en-US" sz="2400" b="0" i="0" u="none" strike="noStrike" dirty="0">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chemeClr val="dk1"/>
                          </a:solidFill>
                          <a:effectLst/>
                          <a:latin typeface="+mn-lt"/>
                        </a:rPr>
                        <a:t>物理</a:t>
                      </a:r>
                      <a:endParaRPr lang="zh-CN" altLang="en-US" sz="2400" b="0" i="0" u="none" strike="noStrike" dirty="0">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rgbClr val="000000"/>
                          </a:solidFill>
                          <a:effectLst/>
                          <a:latin typeface="手札体-简粗体"/>
                        </a:rPr>
                        <a:t>高俊</a:t>
                      </a:r>
                      <a:endParaRPr lang="zh-CN" altLang="en-US" sz="2400" b="0" i="0" u="none" strike="noStrike" dirty="0">
                        <a:solidFill>
                          <a:srgbClr val="000000"/>
                        </a:solidFill>
                        <a:effectLst/>
                        <a:latin typeface="手札体-简粗体"/>
                      </a:endParaRPr>
                    </a:p>
                  </a:txBody>
                  <a:tcPr marL="9525" marR="9525" marT="9525" marB="0" anchor="ctr"/>
                </a:tc>
              </a:tr>
              <a:tr h="400050">
                <a:tc>
                  <a:txBody>
                    <a:bodyPr/>
                    <a:lstStyle/>
                    <a:p>
                      <a:pPr algn="ctr" rtl="0" fontAlgn="ctr"/>
                      <a:r>
                        <a:rPr lang="en-US" sz="2400" u="none" strike="noStrike">
                          <a:effectLst/>
                        </a:rPr>
                        <a:t>S03</a:t>
                      </a:r>
                      <a:endParaRPr lang="en-US" sz="2400" b="0" i="0" u="none" strike="noStrike">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rgbClr val="000000"/>
                          </a:solidFill>
                          <a:effectLst/>
                          <a:latin typeface="手札体-简粗体"/>
                        </a:rPr>
                        <a:t>语文</a:t>
                      </a:r>
                      <a:endParaRPr lang="zh-CN" altLang="en-US" sz="2400" b="0" i="0" u="none" strike="noStrike" dirty="0">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chemeClr val="dk1"/>
                          </a:solidFill>
                          <a:effectLst/>
                          <a:latin typeface="+mn-lt"/>
                        </a:rPr>
                        <a:t>袁晓</a:t>
                      </a:r>
                      <a:endParaRPr lang="zh-CN" altLang="en-US" sz="2400" b="0" i="0" u="none" strike="noStrike" dirty="0">
                        <a:solidFill>
                          <a:srgbClr val="000000"/>
                        </a:solidFill>
                        <a:effectLst/>
                        <a:latin typeface="手札体-简粗体"/>
                      </a:endParaRPr>
                    </a:p>
                  </a:txBody>
                  <a:tcPr marL="9525" marR="9525" marT="9525" marB="0" anchor="ctr"/>
                </a:tc>
              </a:tr>
              <a:tr h="400050">
                <a:tc>
                  <a:txBody>
                    <a:bodyPr/>
                    <a:lstStyle/>
                    <a:p>
                      <a:pPr algn="ctr" rtl="0" fontAlgn="ctr"/>
                      <a:r>
                        <a:rPr lang="en-US" sz="2400" u="none" strike="noStrike">
                          <a:effectLst/>
                        </a:rPr>
                        <a:t>S04</a:t>
                      </a:r>
                      <a:endParaRPr lang="en-US" sz="2400" b="0" i="0" u="none" strike="noStrike">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chemeClr val="dk1"/>
                          </a:solidFill>
                          <a:effectLst/>
                          <a:latin typeface="+mn-lt"/>
                        </a:rPr>
                        <a:t>英语</a:t>
                      </a:r>
                      <a:endParaRPr lang="zh-CN" altLang="en-US" sz="2400" b="0" i="0" u="none" strike="noStrike" dirty="0">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chemeClr val="dk1"/>
                          </a:solidFill>
                          <a:effectLst/>
                          <a:latin typeface="+mn-lt"/>
                        </a:rPr>
                        <a:t>王华</a:t>
                      </a:r>
                      <a:endParaRPr lang="zh-CN" altLang="en-US" sz="2400" b="0" i="0" u="none" strike="noStrike" dirty="0">
                        <a:solidFill>
                          <a:srgbClr val="000000"/>
                        </a:solidFill>
                        <a:effectLst/>
                        <a:latin typeface="手札体-简粗体"/>
                      </a:endParaRPr>
                    </a:p>
                  </a:txBody>
                  <a:tcPr marL="9525" marR="9525" marT="9525" marB="0" anchor="ctr"/>
                </a:tc>
              </a:tr>
            </a:tbl>
          </a:graphicData>
        </a:graphic>
      </p:graphicFrame>
      <p:sp>
        <p:nvSpPr>
          <p:cNvPr id="19" name="矩形 18"/>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20" name="肘形连接符 19"/>
          <p:cNvCxnSpPr>
            <a:stCxn id="24" idx="1"/>
            <a:endCxn id="19"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19"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19"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27" name="TextBox 26"/>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2.3.3.4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2.9</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85781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范式与关系规范化过程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4" name="TextBox 3"/>
          <p:cNvSpPr txBox="1"/>
          <p:nvPr/>
        </p:nvSpPr>
        <p:spPr>
          <a:xfrm>
            <a:off x="1135025" y="2138093"/>
            <a:ext cx="10002189" cy="1990288"/>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第</a:t>
            </a:r>
            <a:r>
              <a:rPr lang="zh-CN" altLang="en-US" sz="2400" dirty="0">
                <a:solidFill>
                  <a:srgbClr val="FF0000"/>
                </a:solidFill>
                <a:latin typeface="手札体-简粗体" panose="03000700000000000000" pitchFamily="66" charset="-122"/>
                <a:ea typeface="手札体-简粗体" panose="03000700000000000000" pitchFamily="66" charset="-122"/>
              </a:rPr>
              <a:t>三</a:t>
            </a:r>
            <a:r>
              <a:rPr lang="zh-CN" altLang="en-US" sz="2400" dirty="0" smtClean="0">
                <a:solidFill>
                  <a:srgbClr val="FF0000"/>
                </a:solidFill>
                <a:latin typeface="手札体-简粗体" panose="03000700000000000000" pitchFamily="66" charset="-122"/>
                <a:ea typeface="手札体-简粗体" panose="03000700000000000000" pitchFamily="66" charset="-122"/>
              </a:rPr>
              <a:t>范式的改进形式</a:t>
            </a:r>
            <a:r>
              <a:rPr lang="en-US" altLang="zh-CN" sz="2400" dirty="0" smtClean="0">
                <a:solidFill>
                  <a:srgbClr val="FF0000"/>
                </a:solidFill>
                <a:latin typeface="手札体-简粗体" panose="03000700000000000000" pitchFamily="66" charset="-122"/>
                <a:ea typeface="手札体-简粗体" panose="03000700000000000000" pitchFamily="66" charset="-122"/>
              </a:rPr>
              <a:t>BCNF</a:t>
            </a:r>
          </a:p>
          <a:p>
            <a:pPr>
              <a:lnSpc>
                <a:spcPts val="3700"/>
              </a:lnSpc>
            </a:pPr>
            <a:r>
              <a:rPr lang="zh-CN" altLang="zh-CN" sz="2400" dirty="0">
                <a:latin typeface="手札体-简粗体" panose="03000700000000000000" pitchFamily="66" charset="-122"/>
                <a:ea typeface="手札体-简粗体" panose="03000700000000000000" pitchFamily="66" charset="-122"/>
              </a:rPr>
              <a:t>设</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为任一给定关系，</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a:t>
            </a:r>
            <a:r>
              <a:rPr lang="zh-CN" altLang="zh-CN" sz="2400" dirty="0">
                <a:latin typeface="手札体-简粗体" panose="03000700000000000000" pitchFamily="66" charset="-122"/>
                <a:ea typeface="手札体-简粗体" panose="03000700000000000000" pitchFamily="66" charset="-122"/>
              </a:rPr>
              <a:t>为其属性集，</a:t>
            </a:r>
            <a:r>
              <a:rPr lang="en-US" altLang="zh-CN" sz="2400" dirty="0">
                <a:latin typeface="手札体-简粗体" panose="03000700000000000000" pitchFamily="66" charset="-122"/>
                <a:ea typeface="手札体-简粗体" panose="03000700000000000000" pitchFamily="66" charset="-122"/>
              </a:rPr>
              <a:t>F</a:t>
            </a:r>
            <a:r>
              <a:rPr lang="zh-CN" altLang="zh-CN" sz="2400" dirty="0">
                <a:latin typeface="手札体-简粗体" panose="03000700000000000000" pitchFamily="66" charset="-122"/>
                <a:ea typeface="手札体-简粗体" panose="03000700000000000000" pitchFamily="66" charset="-122"/>
              </a:rPr>
              <a:t>为其函数依赖集，若</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a:t>
            </a:r>
            <a:r>
              <a:rPr lang="en-US" altLang="zh-CN" sz="2400" dirty="0">
                <a:latin typeface="手札体-简粗体" panose="03000700000000000000" pitchFamily="66" charset="-122"/>
                <a:ea typeface="手札体-简粗体" panose="03000700000000000000" pitchFamily="66" charset="-122"/>
              </a:rPr>
              <a:t>3NF</a:t>
            </a:r>
            <a:r>
              <a:rPr lang="zh-CN" altLang="zh-CN" sz="2400" dirty="0">
                <a:latin typeface="手札体-简粗体" panose="03000700000000000000" pitchFamily="66" charset="-122"/>
                <a:ea typeface="手札体-简粗体" panose="03000700000000000000" pitchFamily="66" charset="-122"/>
              </a:rPr>
              <a:t>，且其</a:t>
            </a:r>
            <a:r>
              <a:rPr lang="en-US" altLang="zh-CN" sz="2400" dirty="0">
                <a:latin typeface="手札体-简粗体" panose="03000700000000000000" pitchFamily="66" charset="-122"/>
                <a:ea typeface="手札体-简粗体" panose="03000700000000000000" pitchFamily="66" charset="-122"/>
              </a:rPr>
              <a:t>F</a:t>
            </a:r>
            <a:r>
              <a:rPr lang="zh-CN" altLang="zh-CN" sz="2400" dirty="0">
                <a:latin typeface="手札体-简粗体" panose="03000700000000000000" pitchFamily="66" charset="-122"/>
                <a:ea typeface="手札体-简粗体" panose="03000700000000000000" pitchFamily="66" charset="-122"/>
              </a:rPr>
              <a:t>中所有函数依赖</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a:t>
            </a:r>
            <a:r>
              <a:rPr lang="en-US" altLang="zh-CN" sz="2400" dirty="0">
                <a:latin typeface="手札体-简粗体" panose="03000700000000000000" pitchFamily="66" charset="-122"/>
                <a:ea typeface="手札体-简粗体" panose="03000700000000000000" pitchFamily="66" charset="-122"/>
              </a:rPr>
              <a:t>Y(Y </a:t>
            </a:r>
            <a:r>
              <a:rPr lang="zh-CN" altLang="zh-CN" sz="2400" dirty="0">
                <a:latin typeface="手札体-简粗体" panose="03000700000000000000" pitchFamily="66" charset="-122"/>
                <a:ea typeface="手札体-简粗体" panose="03000700000000000000" pitchFamily="66" charset="-122"/>
              </a:rPr>
              <a:t>不属于</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中的</a:t>
            </a:r>
            <a:r>
              <a:rPr lang="en-US" altLang="zh-CN" sz="2400" dirty="0">
                <a:latin typeface="手札体-简粗体" panose="03000700000000000000" pitchFamily="66" charset="-122"/>
                <a:ea typeface="手札体-简粗体" panose="03000700000000000000" pitchFamily="66" charset="-122"/>
              </a:rPr>
              <a:t>X</a:t>
            </a:r>
            <a:r>
              <a:rPr lang="zh-CN" altLang="zh-CN" sz="2400" dirty="0">
                <a:latin typeface="手札体-简粗体" panose="03000700000000000000" pitchFamily="66" charset="-122"/>
                <a:ea typeface="手札体-简粗体" panose="03000700000000000000" pitchFamily="66" charset="-122"/>
              </a:rPr>
              <a:t>必包含候选关键字，则</a:t>
            </a:r>
            <a:r>
              <a:rPr lang="en-US" altLang="zh-CN" sz="2400" dirty="0">
                <a:latin typeface="手札体-简粗体" panose="03000700000000000000" pitchFamily="66" charset="-122"/>
                <a:ea typeface="手札体-简粗体" panose="03000700000000000000" pitchFamily="66" charset="-122"/>
              </a:rPr>
              <a:t>R</a:t>
            </a:r>
            <a:r>
              <a:rPr lang="zh-CN" altLang="zh-CN" sz="2400" dirty="0">
                <a:latin typeface="手札体-简粗体" panose="03000700000000000000" pitchFamily="66" charset="-122"/>
                <a:ea typeface="手札体-简粗体" panose="03000700000000000000" pitchFamily="66" charset="-122"/>
              </a:rPr>
              <a:t>为</a:t>
            </a:r>
            <a:r>
              <a:rPr lang="en-US" altLang="zh-CN" sz="2400" dirty="0">
                <a:latin typeface="手札体-简粗体" panose="03000700000000000000" pitchFamily="66" charset="-122"/>
                <a:ea typeface="手札体-简粗体" panose="03000700000000000000" pitchFamily="66" charset="-122"/>
              </a:rPr>
              <a:t>BCNF</a:t>
            </a:r>
            <a:r>
              <a:rPr lang="zh-CN" altLang="zh-CN" sz="2400" dirty="0">
                <a:latin typeface="手札体-简粗体" panose="03000700000000000000" pitchFamily="66" charset="-122"/>
                <a:ea typeface="手札体-简粗体" panose="03000700000000000000" pitchFamily="66" charset="-122"/>
              </a:rPr>
              <a:t>。</a:t>
            </a:r>
            <a:endParaRPr lang="en-US" altLang="zh-CN" sz="2400" dirty="0">
              <a:latin typeface="手札体-简粗体" panose="03000700000000000000" pitchFamily="66" charset="-122"/>
              <a:ea typeface="手札体-简粗体" panose="03000700000000000000" pitchFamily="66" charset="-122"/>
            </a:endParaRPr>
          </a:p>
        </p:txBody>
      </p:sp>
      <p:sp>
        <p:nvSpPr>
          <p:cNvPr id="12"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grpSp>
        <p:nvGrpSpPr>
          <p:cNvPr id="13" name="组合 12"/>
          <p:cNvGrpSpPr/>
          <p:nvPr/>
        </p:nvGrpSpPr>
        <p:grpSpPr>
          <a:xfrm>
            <a:off x="0" y="0"/>
            <a:ext cx="563526" cy="6858000"/>
            <a:chOff x="0" y="0"/>
            <a:chExt cx="563526" cy="6858000"/>
          </a:xfrm>
        </p:grpSpPr>
        <p:sp>
          <p:nvSpPr>
            <p:cNvPr id="14" name="矩形 13"/>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5" name="矩形 14"/>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6" name="矩形 15"/>
            <p:cNvSpPr/>
            <p:nvPr/>
          </p:nvSpPr>
          <p:spPr>
            <a:xfrm>
              <a:off x="0" y="4359345"/>
              <a:ext cx="563526" cy="24986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范式与关系规范化过程</a:t>
              </a:r>
            </a:p>
          </p:txBody>
        </p:sp>
      </p:grpSp>
      <p:graphicFrame>
        <p:nvGraphicFramePr>
          <p:cNvPr id="21" name="表格 20"/>
          <p:cNvGraphicFramePr>
            <a:graphicFrameLocks noGrp="1"/>
          </p:cNvGraphicFramePr>
          <p:nvPr>
            <p:extLst>
              <p:ext uri="{D42A27DB-BD31-4B8C-83A1-F6EECF244321}">
                <p14:modId xmlns:p14="http://schemas.microsoft.com/office/powerpoint/2010/main" val="2562212751"/>
              </p:ext>
            </p:extLst>
          </p:nvPr>
        </p:nvGraphicFramePr>
        <p:xfrm>
          <a:off x="5569580" y="4026510"/>
          <a:ext cx="2247681" cy="2404110"/>
        </p:xfrm>
        <a:graphic>
          <a:graphicData uri="http://schemas.openxmlformats.org/drawingml/2006/table">
            <a:tbl>
              <a:tblPr>
                <a:tableStyleId>{5C22544A-7EE6-4342-B048-85BDC9FD1C3A}</a:tableStyleId>
              </a:tblPr>
              <a:tblGrid>
                <a:gridCol w="1153387"/>
                <a:gridCol w="1094294"/>
              </a:tblGrid>
              <a:tr h="0">
                <a:tc>
                  <a:txBody>
                    <a:bodyPr/>
                    <a:lstStyle/>
                    <a:p>
                      <a:pPr algn="ctr" rtl="0" fontAlgn="ctr"/>
                      <a:r>
                        <a:rPr lang="en-US" sz="2400" u="none" strike="noStrike" dirty="0">
                          <a:effectLst/>
                        </a:rPr>
                        <a:t>SNO</a:t>
                      </a:r>
                      <a:endParaRPr lang="en-US" sz="2400" b="0" i="0" u="none" strike="noStrike" dirty="0">
                        <a:solidFill>
                          <a:srgbClr val="000000"/>
                        </a:solidFill>
                        <a:effectLst/>
                        <a:latin typeface="手札体-简粗体"/>
                      </a:endParaRPr>
                    </a:p>
                  </a:txBody>
                  <a:tcPr marL="9525" marR="9525" marT="9525" marB="0" anchor="ctr"/>
                </a:tc>
                <a:tc>
                  <a:txBody>
                    <a:bodyPr/>
                    <a:lstStyle/>
                    <a:p>
                      <a:pPr algn="ctr" rtl="0" fontAlgn="ctr"/>
                      <a:r>
                        <a:rPr lang="en-US" sz="2400" u="none" strike="noStrike" dirty="0">
                          <a:effectLst/>
                        </a:rPr>
                        <a:t>INAME</a:t>
                      </a:r>
                      <a:endParaRPr lang="en-US" sz="2400" b="0" i="0" u="none" strike="noStrike" dirty="0">
                        <a:solidFill>
                          <a:srgbClr val="000000"/>
                        </a:solidFill>
                        <a:effectLst/>
                        <a:latin typeface="手札体-简粗体"/>
                      </a:endParaRPr>
                    </a:p>
                  </a:txBody>
                  <a:tcPr marL="9525" marR="9525" marT="9525" marB="0" anchor="ctr"/>
                </a:tc>
              </a:tr>
              <a:tr h="409575">
                <a:tc>
                  <a:txBody>
                    <a:bodyPr/>
                    <a:lstStyle/>
                    <a:p>
                      <a:pPr algn="ctr" rtl="0" fontAlgn="ctr"/>
                      <a:r>
                        <a:rPr lang="en-US" sz="2400" u="none" strike="noStrike">
                          <a:effectLst/>
                        </a:rPr>
                        <a:t>S01</a:t>
                      </a:r>
                      <a:endParaRPr lang="en-US" sz="2400" b="0" i="0" u="none" strike="noStrike">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rgbClr val="000000"/>
                          </a:solidFill>
                          <a:effectLst/>
                          <a:latin typeface="手札体-简粗体"/>
                        </a:rPr>
                        <a:t>王华</a:t>
                      </a:r>
                      <a:endParaRPr lang="zh-CN" altLang="en-US" sz="2400" b="0" i="0" u="none" strike="noStrike" dirty="0">
                        <a:solidFill>
                          <a:srgbClr val="000000"/>
                        </a:solidFill>
                        <a:effectLst/>
                        <a:latin typeface="手札体-简粗体"/>
                      </a:endParaRPr>
                    </a:p>
                  </a:txBody>
                  <a:tcPr marL="9525" marR="9525" marT="9525" marB="0" anchor="ctr"/>
                </a:tc>
              </a:tr>
              <a:tr h="409575">
                <a:tc>
                  <a:txBody>
                    <a:bodyPr/>
                    <a:lstStyle/>
                    <a:p>
                      <a:pPr algn="ctr" rtl="0" fontAlgn="ctr"/>
                      <a:r>
                        <a:rPr lang="en-US" sz="2400" u="none" strike="noStrike">
                          <a:effectLst/>
                        </a:rPr>
                        <a:t>S01</a:t>
                      </a:r>
                      <a:endParaRPr lang="en-US" sz="2400" b="0" i="0" u="none" strike="noStrike">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chemeClr val="dk1"/>
                          </a:solidFill>
                          <a:effectLst/>
                          <a:latin typeface="+mn-lt"/>
                        </a:rPr>
                        <a:t>沈飞</a:t>
                      </a:r>
                      <a:endParaRPr lang="zh-CN" altLang="en-US" sz="2400" b="0" i="0" u="none" strike="noStrike" dirty="0">
                        <a:solidFill>
                          <a:srgbClr val="000000"/>
                        </a:solidFill>
                        <a:effectLst/>
                        <a:latin typeface="手札体-简粗体"/>
                      </a:endParaRPr>
                    </a:p>
                  </a:txBody>
                  <a:tcPr marL="9525" marR="9525" marT="9525" marB="0" anchor="ctr"/>
                </a:tc>
              </a:tr>
              <a:tr h="409575">
                <a:tc>
                  <a:txBody>
                    <a:bodyPr/>
                    <a:lstStyle/>
                    <a:p>
                      <a:pPr algn="ctr" rtl="0" fontAlgn="ctr"/>
                      <a:r>
                        <a:rPr lang="en-US" sz="2400" u="none" strike="noStrike">
                          <a:effectLst/>
                        </a:rPr>
                        <a:t>S02</a:t>
                      </a:r>
                      <a:endParaRPr lang="en-US" sz="2400" b="0" i="0" u="none" strike="noStrike">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rgbClr val="000000"/>
                          </a:solidFill>
                          <a:effectLst/>
                          <a:latin typeface="手札体-简粗体"/>
                        </a:rPr>
                        <a:t>高俊</a:t>
                      </a:r>
                      <a:endParaRPr lang="zh-CN" altLang="en-US" sz="2400" b="0" i="0" u="none" strike="noStrike" dirty="0">
                        <a:solidFill>
                          <a:srgbClr val="000000"/>
                        </a:solidFill>
                        <a:effectLst/>
                        <a:latin typeface="手札体-简粗体"/>
                      </a:endParaRPr>
                    </a:p>
                  </a:txBody>
                  <a:tcPr marL="9525" marR="9525" marT="9525" marB="0" anchor="ctr"/>
                </a:tc>
              </a:tr>
              <a:tr h="400050">
                <a:tc>
                  <a:txBody>
                    <a:bodyPr/>
                    <a:lstStyle/>
                    <a:p>
                      <a:pPr algn="ctr" rtl="0" fontAlgn="ctr"/>
                      <a:r>
                        <a:rPr lang="en-US" sz="2400" u="none" strike="noStrike">
                          <a:effectLst/>
                        </a:rPr>
                        <a:t>S03</a:t>
                      </a:r>
                      <a:endParaRPr lang="en-US" sz="2400" b="0" i="0" u="none" strike="noStrike">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chemeClr val="dk1"/>
                          </a:solidFill>
                          <a:effectLst/>
                          <a:latin typeface="+mn-lt"/>
                        </a:rPr>
                        <a:t>袁晓</a:t>
                      </a:r>
                      <a:endParaRPr lang="zh-CN" altLang="en-US" sz="2400" b="0" i="0" u="none" strike="noStrike" dirty="0">
                        <a:solidFill>
                          <a:srgbClr val="000000"/>
                        </a:solidFill>
                        <a:effectLst/>
                        <a:latin typeface="手札体-简粗体"/>
                      </a:endParaRPr>
                    </a:p>
                  </a:txBody>
                  <a:tcPr marL="9525" marR="9525" marT="9525" marB="0" anchor="ctr"/>
                </a:tc>
              </a:tr>
              <a:tr h="400050">
                <a:tc>
                  <a:txBody>
                    <a:bodyPr/>
                    <a:lstStyle/>
                    <a:p>
                      <a:pPr algn="ctr" rtl="0" fontAlgn="ctr"/>
                      <a:r>
                        <a:rPr lang="en-US" sz="2400" u="none" strike="noStrike" dirty="0">
                          <a:effectLst/>
                        </a:rPr>
                        <a:t>S04</a:t>
                      </a:r>
                      <a:endParaRPr lang="en-US" sz="2400" b="0" i="0" u="none" strike="noStrike" dirty="0">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chemeClr val="dk1"/>
                          </a:solidFill>
                          <a:effectLst/>
                          <a:latin typeface="+mn-lt"/>
                        </a:rPr>
                        <a:t>王华</a:t>
                      </a:r>
                      <a:endParaRPr lang="zh-CN" altLang="en-US" sz="2400" b="0" i="0" u="none" strike="noStrike" dirty="0">
                        <a:solidFill>
                          <a:srgbClr val="000000"/>
                        </a:solidFill>
                        <a:effectLst/>
                        <a:latin typeface="手札体-简粗体"/>
                      </a:endParaRPr>
                    </a:p>
                  </a:txBody>
                  <a:tcPr marL="9525" marR="9525" marT="9525" marB="0" anchor="ctr"/>
                </a:tc>
              </a:tr>
            </a:tbl>
          </a:graphicData>
        </a:graphic>
      </p:graphicFrame>
      <p:sp>
        <p:nvSpPr>
          <p:cNvPr id="22" name="右箭头 21"/>
          <p:cNvSpPr/>
          <p:nvPr/>
        </p:nvSpPr>
        <p:spPr>
          <a:xfrm>
            <a:off x="5017789" y="5074606"/>
            <a:ext cx="290111" cy="346841"/>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3" name="表格 22"/>
          <p:cNvGraphicFramePr>
            <a:graphicFrameLocks noGrp="1"/>
          </p:cNvGraphicFramePr>
          <p:nvPr>
            <p:extLst>
              <p:ext uri="{D42A27DB-BD31-4B8C-83A1-F6EECF244321}">
                <p14:modId xmlns:p14="http://schemas.microsoft.com/office/powerpoint/2010/main" val="1228763754"/>
              </p:ext>
            </p:extLst>
          </p:nvPr>
        </p:nvGraphicFramePr>
        <p:xfrm>
          <a:off x="8454960" y="4228851"/>
          <a:ext cx="2527300" cy="2038350"/>
        </p:xfrm>
        <a:graphic>
          <a:graphicData uri="http://schemas.openxmlformats.org/drawingml/2006/table">
            <a:tbl>
              <a:tblPr>
                <a:tableStyleId>{5C22544A-7EE6-4342-B048-85BDC9FD1C3A}</a:tableStyleId>
              </a:tblPr>
              <a:tblGrid>
                <a:gridCol w="1092630"/>
                <a:gridCol w="1434670"/>
              </a:tblGrid>
              <a:tr h="409575">
                <a:tc>
                  <a:txBody>
                    <a:bodyPr/>
                    <a:lstStyle/>
                    <a:p>
                      <a:pPr algn="ctr" rtl="0" fontAlgn="ctr"/>
                      <a:r>
                        <a:rPr lang="en-US" sz="2400" u="none" strike="noStrike" dirty="0">
                          <a:effectLst/>
                        </a:rPr>
                        <a:t>INAME</a:t>
                      </a:r>
                      <a:endParaRPr lang="en-US" sz="2400" b="0" i="0" u="none" strike="noStrike" dirty="0">
                        <a:solidFill>
                          <a:srgbClr val="000000"/>
                        </a:solidFill>
                        <a:effectLst/>
                        <a:latin typeface="手札体-简粗体"/>
                      </a:endParaRPr>
                    </a:p>
                  </a:txBody>
                  <a:tcPr marL="9525" marR="9525" marT="9525" marB="0" anchor="ctr"/>
                </a:tc>
                <a:tc>
                  <a:txBody>
                    <a:bodyPr/>
                    <a:lstStyle/>
                    <a:p>
                      <a:pPr algn="ctr" rtl="0" fontAlgn="ctr"/>
                      <a:r>
                        <a:rPr lang="en-US" sz="2400" u="none" strike="noStrike">
                          <a:effectLst/>
                        </a:rPr>
                        <a:t>CTITLE</a:t>
                      </a:r>
                      <a:endParaRPr lang="en-US" sz="2400" b="0" i="0" u="none" strike="noStrike">
                        <a:solidFill>
                          <a:srgbClr val="000000"/>
                        </a:solidFill>
                        <a:effectLst/>
                        <a:latin typeface="手札体-简粗体"/>
                      </a:endParaRPr>
                    </a:p>
                  </a:txBody>
                  <a:tcPr marL="9525" marR="9525" marT="9525" marB="0" anchor="ctr"/>
                </a:tc>
              </a:tr>
              <a:tr h="409575">
                <a:tc>
                  <a:txBody>
                    <a:bodyPr/>
                    <a:lstStyle/>
                    <a:p>
                      <a:pPr algn="ctr" rtl="0" fontAlgn="ctr"/>
                      <a:r>
                        <a:rPr lang="zh-CN" altLang="en-US" sz="2400" b="0" i="0" u="none" strike="noStrike" dirty="0" smtClean="0">
                          <a:solidFill>
                            <a:srgbClr val="000000"/>
                          </a:solidFill>
                          <a:effectLst/>
                          <a:latin typeface="手札体-简粗体"/>
                        </a:rPr>
                        <a:t>王华</a:t>
                      </a:r>
                      <a:endParaRPr lang="zh-CN" altLang="en-US" sz="2400" b="0" i="0" u="none" strike="noStrike" dirty="0">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chemeClr val="dk1"/>
                          </a:solidFill>
                          <a:effectLst/>
                          <a:latin typeface="+mn-lt"/>
                        </a:rPr>
                        <a:t>英语</a:t>
                      </a:r>
                      <a:endParaRPr lang="zh-CN" altLang="en-US" sz="2400" b="0" i="0" u="none" strike="noStrike" dirty="0">
                        <a:solidFill>
                          <a:srgbClr val="000000"/>
                        </a:solidFill>
                        <a:effectLst/>
                        <a:latin typeface="手札体-简粗体"/>
                      </a:endParaRPr>
                    </a:p>
                  </a:txBody>
                  <a:tcPr marL="9525" marR="9525" marT="9525" marB="0" anchor="ctr"/>
                </a:tc>
              </a:tr>
              <a:tr h="409575">
                <a:tc>
                  <a:txBody>
                    <a:bodyPr/>
                    <a:lstStyle/>
                    <a:p>
                      <a:pPr algn="ctr" rtl="0" fontAlgn="ctr"/>
                      <a:r>
                        <a:rPr lang="zh-CN" altLang="en-US" sz="2400" b="0" i="0" u="none" strike="noStrike" dirty="0" smtClean="0">
                          <a:solidFill>
                            <a:schemeClr val="dk1"/>
                          </a:solidFill>
                          <a:effectLst/>
                          <a:latin typeface="+mn-lt"/>
                        </a:rPr>
                        <a:t>沈飞</a:t>
                      </a:r>
                      <a:endParaRPr lang="zh-CN" altLang="en-US" sz="2400" b="0" i="0" u="none" strike="noStrike" dirty="0">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chemeClr val="dk1"/>
                          </a:solidFill>
                          <a:effectLst/>
                          <a:latin typeface="+mn-lt"/>
                        </a:rPr>
                        <a:t>数学</a:t>
                      </a:r>
                      <a:endParaRPr lang="en-US" sz="2400" b="0" i="0" u="none" strike="noStrike" dirty="0">
                        <a:solidFill>
                          <a:srgbClr val="000000"/>
                        </a:solidFill>
                        <a:effectLst/>
                        <a:latin typeface="手札体-简粗体"/>
                      </a:endParaRPr>
                    </a:p>
                  </a:txBody>
                  <a:tcPr marL="9525" marR="9525" marT="9525" marB="0" anchor="ctr"/>
                </a:tc>
              </a:tr>
              <a:tr h="409575">
                <a:tc>
                  <a:txBody>
                    <a:bodyPr/>
                    <a:lstStyle/>
                    <a:p>
                      <a:pPr algn="ctr" rtl="0" fontAlgn="ctr"/>
                      <a:r>
                        <a:rPr lang="zh-CN" altLang="en-US" sz="2400" b="0" i="0" u="none" strike="noStrike" dirty="0" smtClean="0">
                          <a:solidFill>
                            <a:srgbClr val="000000"/>
                          </a:solidFill>
                          <a:effectLst/>
                          <a:latin typeface="手札体-简粗体"/>
                        </a:rPr>
                        <a:t>高俊</a:t>
                      </a:r>
                      <a:endParaRPr lang="zh-CN" altLang="en-US" sz="2400" b="0" i="0" u="none" strike="noStrike" dirty="0">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chemeClr val="dk1"/>
                          </a:solidFill>
                          <a:effectLst/>
                          <a:latin typeface="+mn-lt"/>
                        </a:rPr>
                        <a:t>物理</a:t>
                      </a:r>
                      <a:endParaRPr lang="zh-CN" altLang="en-US" sz="2400" b="0" i="0" u="none" strike="noStrike" dirty="0">
                        <a:solidFill>
                          <a:srgbClr val="000000"/>
                        </a:solidFill>
                        <a:effectLst/>
                        <a:latin typeface="手札体-简粗体"/>
                      </a:endParaRPr>
                    </a:p>
                  </a:txBody>
                  <a:tcPr marL="9525" marR="9525" marT="9525" marB="0" anchor="ctr"/>
                </a:tc>
              </a:tr>
              <a:tr h="400050">
                <a:tc>
                  <a:txBody>
                    <a:bodyPr/>
                    <a:lstStyle/>
                    <a:p>
                      <a:pPr algn="ctr" rtl="0" fontAlgn="ctr"/>
                      <a:r>
                        <a:rPr lang="zh-CN" altLang="en-US" sz="2400" b="0" i="0" u="none" strike="noStrike" dirty="0" smtClean="0">
                          <a:solidFill>
                            <a:schemeClr val="dk1"/>
                          </a:solidFill>
                          <a:effectLst/>
                          <a:latin typeface="+mn-lt"/>
                        </a:rPr>
                        <a:t>袁晓</a:t>
                      </a:r>
                      <a:endParaRPr lang="zh-CN" altLang="en-US" sz="2400" b="0" i="0" u="none" strike="noStrike" dirty="0">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chemeClr val="dk1"/>
                          </a:solidFill>
                          <a:effectLst/>
                          <a:latin typeface="+mn-lt"/>
                        </a:rPr>
                        <a:t>语文</a:t>
                      </a:r>
                      <a:endParaRPr lang="zh-CN" altLang="en-US" sz="2400" b="0" i="0" u="none" strike="noStrike" dirty="0">
                        <a:solidFill>
                          <a:srgbClr val="000000"/>
                        </a:solidFill>
                        <a:effectLst/>
                        <a:latin typeface="手札体-简粗体"/>
                      </a:endParaRPr>
                    </a:p>
                  </a:txBody>
                  <a:tcPr marL="9525" marR="9525" marT="9525" marB="0" anchor="ctr"/>
                </a:tc>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3028153879"/>
              </p:ext>
            </p:extLst>
          </p:nvPr>
        </p:nvGraphicFramePr>
        <p:xfrm>
          <a:off x="1312866" y="4034085"/>
          <a:ext cx="3536733" cy="2408183"/>
        </p:xfrm>
        <a:graphic>
          <a:graphicData uri="http://schemas.openxmlformats.org/drawingml/2006/table">
            <a:tbl>
              <a:tblPr>
                <a:tableStyleId>{5C22544A-7EE6-4342-B048-85BDC9FD1C3A}</a:tableStyleId>
              </a:tblPr>
              <a:tblGrid>
                <a:gridCol w="1006539"/>
                <a:gridCol w="1436313"/>
                <a:gridCol w="1093881"/>
              </a:tblGrid>
              <a:tr h="393146">
                <a:tc>
                  <a:txBody>
                    <a:bodyPr/>
                    <a:lstStyle/>
                    <a:p>
                      <a:pPr algn="ctr" rtl="0" fontAlgn="ctr"/>
                      <a:r>
                        <a:rPr lang="en-US" sz="2400" u="none" strike="noStrike" dirty="0">
                          <a:effectLst/>
                        </a:rPr>
                        <a:t>SNO</a:t>
                      </a:r>
                      <a:endParaRPr lang="en-US" sz="2400" b="0" i="0" u="none" strike="noStrike" dirty="0">
                        <a:solidFill>
                          <a:srgbClr val="000000"/>
                        </a:solidFill>
                        <a:effectLst/>
                        <a:latin typeface="手札体-简粗体"/>
                      </a:endParaRPr>
                    </a:p>
                  </a:txBody>
                  <a:tcPr marL="9525" marR="9525" marT="9525" marB="0" anchor="ctr"/>
                </a:tc>
                <a:tc>
                  <a:txBody>
                    <a:bodyPr/>
                    <a:lstStyle/>
                    <a:p>
                      <a:pPr algn="ctr" rtl="0" fontAlgn="ctr"/>
                      <a:r>
                        <a:rPr lang="en-US" sz="2400" u="none" strike="noStrike">
                          <a:effectLst/>
                        </a:rPr>
                        <a:t>CTITLE</a:t>
                      </a:r>
                      <a:endParaRPr lang="en-US" sz="2400" b="0" i="0" u="none" strike="noStrike">
                        <a:solidFill>
                          <a:srgbClr val="000000"/>
                        </a:solidFill>
                        <a:effectLst/>
                        <a:latin typeface="手札体-简粗体"/>
                      </a:endParaRPr>
                    </a:p>
                  </a:txBody>
                  <a:tcPr marL="9525" marR="9525" marT="9525" marB="0" anchor="ctr"/>
                </a:tc>
                <a:tc>
                  <a:txBody>
                    <a:bodyPr/>
                    <a:lstStyle/>
                    <a:p>
                      <a:pPr algn="ctr" rtl="0" fontAlgn="ctr"/>
                      <a:r>
                        <a:rPr lang="en-US" sz="2400" u="none" strike="noStrike" dirty="0">
                          <a:effectLst/>
                        </a:rPr>
                        <a:t>INAME</a:t>
                      </a:r>
                      <a:endParaRPr lang="en-US" sz="2400" b="0" i="0" u="none" strike="noStrike" dirty="0">
                        <a:solidFill>
                          <a:srgbClr val="000000"/>
                        </a:solidFill>
                        <a:effectLst/>
                        <a:latin typeface="手札体-简粗体"/>
                      </a:endParaRPr>
                    </a:p>
                  </a:txBody>
                  <a:tcPr marL="9525" marR="9525" marT="9525" marB="0" anchor="ctr"/>
                </a:tc>
              </a:tr>
              <a:tr h="409575">
                <a:tc>
                  <a:txBody>
                    <a:bodyPr/>
                    <a:lstStyle/>
                    <a:p>
                      <a:pPr algn="ctr" rtl="0" fontAlgn="ctr"/>
                      <a:r>
                        <a:rPr lang="en-US" sz="2400" u="none" strike="noStrike" dirty="0">
                          <a:effectLst/>
                        </a:rPr>
                        <a:t>S01</a:t>
                      </a:r>
                      <a:endParaRPr lang="en-US" sz="2400" b="0" i="0" u="none" strike="noStrike" dirty="0">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rgbClr val="000000"/>
                          </a:solidFill>
                          <a:effectLst/>
                          <a:latin typeface="手札体-简粗体"/>
                        </a:rPr>
                        <a:t>英语</a:t>
                      </a:r>
                      <a:endParaRPr lang="zh-CN" altLang="en-US" sz="2400" b="0" i="0" u="none" strike="noStrike" dirty="0">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rgbClr val="000000"/>
                          </a:solidFill>
                          <a:effectLst/>
                          <a:latin typeface="手札体-简粗体"/>
                        </a:rPr>
                        <a:t>王华</a:t>
                      </a:r>
                      <a:endParaRPr lang="zh-CN" altLang="en-US" sz="2400" b="0" i="0" u="none" strike="noStrike" dirty="0">
                        <a:solidFill>
                          <a:srgbClr val="000000"/>
                        </a:solidFill>
                        <a:effectLst/>
                        <a:latin typeface="手札体-简粗体"/>
                      </a:endParaRPr>
                    </a:p>
                  </a:txBody>
                  <a:tcPr marL="9525" marR="9525" marT="9525" marB="0" anchor="ctr"/>
                </a:tc>
              </a:tr>
              <a:tr h="253569">
                <a:tc>
                  <a:txBody>
                    <a:bodyPr/>
                    <a:lstStyle/>
                    <a:p>
                      <a:pPr algn="ctr" rtl="0" fontAlgn="ctr"/>
                      <a:r>
                        <a:rPr lang="en-US" sz="2400" u="none" strike="noStrike">
                          <a:effectLst/>
                        </a:rPr>
                        <a:t>S01</a:t>
                      </a:r>
                      <a:endParaRPr lang="en-US" sz="2400" b="0" i="0" u="none" strike="noStrike">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chemeClr val="dk1"/>
                          </a:solidFill>
                          <a:effectLst/>
                          <a:latin typeface="+mn-lt"/>
                        </a:rPr>
                        <a:t>数学</a:t>
                      </a:r>
                      <a:endParaRPr lang="en-US" sz="2400" b="0" i="0" u="none" strike="noStrike" dirty="0">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chemeClr val="dk1"/>
                          </a:solidFill>
                          <a:effectLst/>
                          <a:latin typeface="+mn-lt"/>
                        </a:rPr>
                        <a:t>沈飞</a:t>
                      </a:r>
                      <a:endParaRPr lang="zh-CN" altLang="en-US" sz="2400" b="0" i="0" u="none" strike="noStrike" dirty="0">
                        <a:solidFill>
                          <a:srgbClr val="000000"/>
                        </a:solidFill>
                        <a:effectLst/>
                        <a:latin typeface="手札体-简粗体"/>
                      </a:endParaRPr>
                    </a:p>
                  </a:txBody>
                  <a:tcPr marL="9525" marR="9525" marT="9525" marB="0" anchor="ctr"/>
                </a:tc>
              </a:tr>
              <a:tr h="430077">
                <a:tc>
                  <a:txBody>
                    <a:bodyPr/>
                    <a:lstStyle/>
                    <a:p>
                      <a:pPr algn="ctr" rtl="0" fontAlgn="ctr"/>
                      <a:r>
                        <a:rPr lang="en-US" sz="2400" u="none" strike="noStrike" dirty="0">
                          <a:effectLst/>
                        </a:rPr>
                        <a:t>S02</a:t>
                      </a:r>
                      <a:endParaRPr lang="en-US" sz="2400" b="0" i="0" u="none" strike="noStrike" dirty="0">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chemeClr val="dk1"/>
                          </a:solidFill>
                          <a:effectLst/>
                          <a:latin typeface="+mn-lt"/>
                        </a:rPr>
                        <a:t>物理</a:t>
                      </a:r>
                      <a:endParaRPr lang="zh-CN" altLang="en-US" sz="2400" b="0" i="0" u="none" strike="noStrike" dirty="0">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rgbClr val="000000"/>
                          </a:solidFill>
                          <a:effectLst/>
                          <a:latin typeface="手札体-简粗体"/>
                        </a:rPr>
                        <a:t>高俊</a:t>
                      </a:r>
                      <a:endParaRPr lang="zh-CN" altLang="en-US" sz="2400" b="0" i="0" u="none" strike="noStrike" dirty="0">
                        <a:solidFill>
                          <a:srgbClr val="000000"/>
                        </a:solidFill>
                        <a:effectLst/>
                        <a:latin typeface="手札体-简粗体"/>
                      </a:endParaRPr>
                    </a:p>
                  </a:txBody>
                  <a:tcPr marL="9525" marR="9525" marT="9525" marB="0" anchor="ctr"/>
                </a:tc>
              </a:tr>
              <a:tr h="400050">
                <a:tc>
                  <a:txBody>
                    <a:bodyPr/>
                    <a:lstStyle/>
                    <a:p>
                      <a:pPr algn="ctr" rtl="0" fontAlgn="ctr"/>
                      <a:r>
                        <a:rPr lang="en-US" sz="2400" u="none" strike="noStrike">
                          <a:effectLst/>
                        </a:rPr>
                        <a:t>S03</a:t>
                      </a:r>
                      <a:endParaRPr lang="en-US" sz="2400" b="0" i="0" u="none" strike="noStrike">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rgbClr val="000000"/>
                          </a:solidFill>
                          <a:effectLst/>
                          <a:latin typeface="手札体-简粗体"/>
                        </a:rPr>
                        <a:t>语文</a:t>
                      </a:r>
                      <a:endParaRPr lang="zh-CN" altLang="en-US" sz="2400" b="0" i="0" u="none" strike="noStrike" dirty="0">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chemeClr val="dk1"/>
                          </a:solidFill>
                          <a:effectLst/>
                          <a:latin typeface="+mn-lt"/>
                        </a:rPr>
                        <a:t>袁晓</a:t>
                      </a:r>
                      <a:endParaRPr lang="zh-CN" altLang="en-US" sz="2400" b="0" i="0" u="none" strike="noStrike" dirty="0">
                        <a:solidFill>
                          <a:srgbClr val="000000"/>
                        </a:solidFill>
                        <a:effectLst/>
                        <a:latin typeface="手札体-简粗体"/>
                      </a:endParaRPr>
                    </a:p>
                  </a:txBody>
                  <a:tcPr marL="9525" marR="9525" marT="9525" marB="0" anchor="ctr"/>
                </a:tc>
              </a:tr>
              <a:tr h="400050">
                <a:tc>
                  <a:txBody>
                    <a:bodyPr/>
                    <a:lstStyle/>
                    <a:p>
                      <a:pPr algn="ctr" rtl="0" fontAlgn="ctr"/>
                      <a:r>
                        <a:rPr lang="en-US" sz="2400" u="none" strike="noStrike">
                          <a:effectLst/>
                        </a:rPr>
                        <a:t>S04</a:t>
                      </a:r>
                      <a:endParaRPr lang="en-US" sz="2400" b="0" i="0" u="none" strike="noStrike">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chemeClr val="dk1"/>
                          </a:solidFill>
                          <a:effectLst/>
                          <a:latin typeface="+mn-lt"/>
                        </a:rPr>
                        <a:t>英语</a:t>
                      </a:r>
                      <a:endParaRPr lang="zh-CN" altLang="en-US" sz="2400" b="0" i="0" u="none" strike="noStrike" dirty="0">
                        <a:solidFill>
                          <a:srgbClr val="000000"/>
                        </a:solidFill>
                        <a:effectLst/>
                        <a:latin typeface="手札体-简粗体"/>
                      </a:endParaRPr>
                    </a:p>
                  </a:txBody>
                  <a:tcPr marL="9525" marR="9525" marT="9525" marB="0" anchor="ctr"/>
                </a:tc>
                <a:tc>
                  <a:txBody>
                    <a:bodyPr/>
                    <a:lstStyle/>
                    <a:p>
                      <a:pPr algn="ctr" rtl="0" fontAlgn="ctr"/>
                      <a:r>
                        <a:rPr lang="zh-CN" altLang="en-US" sz="2400" b="0" i="0" u="none" strike="noStrike" dirty="0" smtClean="0">
                          <a:solidFill>
                            <a:schemeClr val="dk1"/>
                          </a:solidFill>
                          <a:effectLst/>
                          <a:latin typeface="+mn-lt"/>
                        </a:rPr>
                        <a:t>王华</a:t>
                      </a:r>
                      <a:endParaRPr lang="zh-CN" altLang="en-US" sz="2400" b="0" i="0" u="none" strike="noStrike" dirty="0">
                        <a:solidFill>
                          <a:srgbClr val="000000"/>
                        </a:solidFill>
                        <a:effectLst/>
                        <a:latin typeface="手札体-简粗体"/>
                      </a:endParaRPr>
                    </a:p>
                  </a:txBody>
                  <a:tcPr marL="9525" marR="9525" marT="9525" marB="0" anchor="ctr"/>
                </a:tc>
              </a:tr>
            </a:tbl>
          </a:graphicData>
        </a:graphic>
      </p:graphicFrame>
      <p:sp>
        <p:nvSpPr>
          <p:cNvPr id="17" name="矩形 16"/>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9" name="肘形连接符 18"/>
          <p:cNvCxnSpPr>
            <a:stCxn id="25" idx="1"/>
            <a:endCxn id="17"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6" idx="1"/>
            <a:endCxn id="17"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7" idx="1"/>
            <a:endCxn id="17"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6" name="矩形 25"/>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28" name="TextBox 27"/>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2.3.3.4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2.9</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43189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2.2 </a:t>
            </a:r>
            <a:r>
              <a:rPr lang="zh-CN" altLang="en-US" sz="2800" b="1" dirty="0">
                <a:latin typeface="黑体" panose="02010609060101010101" pitchFamily="49" charset="-122"/>
                <a:ea typeface="黑体" panose="02010609060101010101" pitchFamily="49" charset="-122"/>
                <a:sym typeface="+mn-ea"/>
              </a:rPr>
              <a:t>关系数据模型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关系的完整性约束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（简单应用）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图示 5"/>
          <p:cNvGraphicFramePr/>
          <p:nvPr>
            <p:extLst>
              <p:ext uri="{D42A27DB-BD31-4B8C-83A1-F6EECF244321}">
                <p14:modId xmlns:p14="http://schemas.microsoft.com/office/powerpoint/2010/main" val="2943089367"/>
              </p:ext>
            </p:extLst>
          </p:nvPr>
        </p:nvGraphicFramePr>
        <p:xfrm>
          <a:off x="1477927" y="2987749"/>
          <a:ext cx="9973338" cy="2700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p:cNvSpPr txBox="1"/>
          <p:nvPr/>
        </p:nvSpPr>
        <p:spPr>
          <a:xfrm>
            <a:off x="1387281" y="5515002"/>
            <a:ext cx="6339510" cy="566822"/>
          </a:xfrm>
          <a:prstGeom prst="rect">
            <a:avLst/>
          </a:prstGeom>
          <a:noFill/>
        </p:spPr>
        <p:txBody>
          <a:bodyPr wrap="square" rtlCol="0">
            <a:spAutoFit/>
          </a:bodyPr>
          <a:lstStyle/>
          <a:p>
            <a:pPr>
              <a:lnSpc>
                <a:spcPts val="3700"/>
              </a:lnSpc>
            </a:pPr>
            <a:r>
              <a:rPr lang="zh-CN" altLang="en-US" sz="2400" dirty="0">
                <a:latin typeface="手札体-简粗体" panose="03000700000000000000" pitchFamily="66" charset="-122"/>
                <a:ea typeface="手札体-简粗体" panose="03000700000000000000" pitchFamily="66" charset="-122"/>
              </a:rPr>
              <a:t>主</a:t>
            </a:r>
            <a:r>
              <a:rPr lang="zh-CN" altLang="en-US" sz="2400" dirty="0" smtClean="0">
                <a:latin typeface="手札体-简粗体" panose="03000700000000000000" pitchFamily="66" charset="-122"/>
                <a:ea typeface="手札体-简粗体" panose="03000700000000000000" pitchFamily="66" charset="-122"/>
              </a:rPr>
              <a:t>码的组成不能为空，主属性不能是空值</a:t>
            </a:r>
            <a:r>
              <a:rPr lang="en-US" altLang="zh-CN" sz="2400" dirty="0" smtClean="0">
                <a:latin typeface="手札体-简粗体" panose="03000700000000000000" pitchFamily="66" charset="-122"/>
                <a:ea typeface="手札体-简粗体" panose="03000700000000000000" pitchFamily="66" charset="-122"/>
              </a:rPr>
              <a:t>NULL</a:t>
            </a:r>
            <a:endParaRPr lang="en-US" altLang="zh-CN" sz="2400" dirty="0">
              <a:latin typeface="手札体-简粗体" panose="03000700000000000000" pitchFamily="66" charset="-122"/>
              <a:ea typeface="手札体-简粗体" panose="03000700000000000000" pitchFamily="66" charset="-122"/>
            </a:endParaRPr>
          </a:p>
        </p:txBody>
      </p:sp>
      <p:grpSp>
        <p:nvGrpSpPr>
          <p:cNvPr id="8" name="组合 7"/>
          <p:cNvGrpSpPr/>
          <p:nvPr/>
        </p:nvGrpSpPr>
        <p:grpSpPr>
          <a:xfrm>
            <a:off x="0" y="6283840"/>
            <a:ext cx="12192000" cy="574160"/>
            <a:chOff x="0" y="6283840"/>
            <a:chExt cx="12192000" cy="574160"/>
          </a:xfrm>
        </p:grpSpPr>
        <p:sp>
          <p:nvSpPr>
            <p:cNvPr id="9" name="矩形 8"/>
            <p:cNvSpPr/>
            <p:nvPr/>
          </p:nvSpPr>
          <p:spPr>
            <a:xfrm>
              <a:off x="1382224" y="6294473"/>
              <a:ext cx="152885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关系数据结构</a:t>
              </a:r>
            </a:p>
          </p:txBody>
        </p:sp>
        <p:cxnSp>
          <p:nvCxnSpPr>
            <p:cNvPr id="10" name="直接连接符 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8731417" y="6294474"/>
              <a:ext cx="183735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专门的关系运算</a:t>
              </a:r>
            </a:p>
          </p:txBody>
        </p:sp>
        <p:sp>
          <p:nvSpPr>
            <p:cNvPr id="12" name="矩形 11"/>
            <p:cNvSpPr/>
            <p:nvPr/>
          </p:nvSpPr>
          <p:spPr>
            <a:xfrm>
              <a:off x="10590029" y="6294474"/>
              <a:ext cx="1601971"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tx1"/>
                  </a:solidFill>
                  <a:latin typeface="黑体" panose="02010609060101010101" pitchFamily="49" charset="-122"/>
                  <a:ea typeface="黑体" panose="02010609060101010101" pitchFamily="49" charset="-122"/>
                </a:rPr>
                <a:t>完整性约束</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6932624" y="6294474"/>
              <a:ext cx="177752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smtClean="0">
                  <a:solidFill>
                    <a:schemeClr val="bg1"/>
                  </a:solidFill>
                  <a:latin typeface="黑体" panose="02010609060101010101" pitchFamily="49" charset="-122"/>
                  <a:ea typeface="黑体" panose="02010609060101010101" pitchFamily="49" charset="-122"/>
                </a:rPr>
                <a:t>传统的集合</a:t>
              </a:r>
              <a:r>
                <a:rPr lang="zh-CN" altLang="en-US" sz="1600" kern="900" spc="-100" dirty="0">
                  <a:solidFill>
                    <a:schemeClr val="bg1"/>
                  </a:solidFill>
                  <a:latin typeface="黑体" panose="02010609060101010101" pitchFamily="49" charset="-122"/>
                  <a:ea typeface="黑体" panose="02010609060101010101" pitchFamily="49" charset="-122"/>
                </a:rPr>
                <a:t>运算</a:t>
              </a:r>
            </a:p>
          </p:txBody>
        </p:sp>
        <p:sp>
          <p:nvSpPr>
            <p:cNvPr id="14" name="矩形 13"/>
            <p:cNvSpPr/>
            <p:nvPr/>
          </p:nvSpPr>
          <p:spPr>
            <a:xfrm>
              <a:off x="0"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组成要素</a:t>
              </a:r>
            </a:p>
          </p:txBody>
        </p:sp>
        <p:sp>
          <p:nvSpPr>
            <p:cNvPr id="15" name="矩形 14"/>
            <p:cNvSpPr/>
            <p:nvPr/>
          </p:nvSpPr>
          <p:spPr>
            <a:xfrm>
              <a:off x="2932330"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关系操作</a:t>
              </a:r>
            </a:p>
          </p:txBody>
        </p:sp>
        <p:sp>
          <p:nvSpPr>
            <p:cNvPr id="16" name="矩形 15"/>
            <p:cNvSpPr/>
            <p:nvPr/>
          </p:nvSpPr>
          <p:spPr>
            <a:xfrm>
              <a:off x="4317666" y="6294474"/>
              <a:ext cx="1528852"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关系数据语言</a:t>
              </a:r>
            </a:p>
          </p:txBody>
        </p:sp>
        <p:sp>
          <p:nvSpPr>
            <p:cNvPr id="17" name="矩形 16"/>
            <p:cNvSpPr/>
            <p:nvPr/>
          </p:nvSpPr>
          <p:spPr>
            <a:xfrm>
              <a:off x="5871597" y="6294474"/>
              <a:ext cx="103973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运算符</a:t>
              </a:r>
            </a:p>
          </p:txBody>
        </p:sp>
      </p:grpSp>
      <p:sp>
        <p:nvSpPr>
          <p:cNvPr id="18" name="TextBox 17"/>
          <p:cNvSpPr txBox="1"/>
          <p:nvPr/>
        </p:nvSpPr>
        <p:spPr>
          <a:xfrm>
            <a:off x="1426599" y="2250006"/>
            <a:ext cx="1112805" cy="461665"/>
          </a:xfrm>
          <a:prstGeom prst="rect">
            <a:avLst/>
          </a:prstGeom>
          <a:noFill/>
        </p:spPr>
        <p:txBody>
          <a:bodyPr wrap="none" rtlCol="0">
            <a:spAutoFit/>
          </a:bodyPr>
          <a:lstStyle/>
          <a:p>
            <a:r>
              <a:rPr lang="zh-CN" altLang="en-US" sz="2400" b="1" dirty="0" smtClean="0">
                <a:solidFill>
                  <a:srgbClr val="FF0000"/>
                </a:solidFill>
                <a:ea typeface="手札体-简粗体"/>
              </a:rPr>
              <a:t>分类：</a:t>
            </a:r>
            <a:endParaRPr lang="zh-CN" altLang="en-US" sz="2400" b="1" dirty="0">
              <a:solidFill>
                <a:srgbClr val="FF0000"/>
              </a:solidFill>
              <a:ea typeface="手札体-简粗体"/>
            </a:endParaRPr>
          </a:p>
        </p:txBody>
      </p:sp>
      <p:sp>
        <p:nvSpPr>
          <p:cNvPr id="19" name="TextBox 18"/>
          <p:cNvSpPr txBox="1"/>
          <p:nvPr/>
        </p:nvSpPr>
        <p:spPr>
          <a:xfrm>
            <a:off x="6391462" y="3783725"/>
            <a:ext cx="800219" cy="461665"/>
          </a:xfrm>
          <a:prstGeom prst="rect">
            <a:avLst/>
          </a:prstGeom>
          <a:noFill/>
        </p:spPr>
        <p:txBody>
          <a:bodyPr wrap="none" rtlCol="0">
            <a:spAutoFit/>
          </a:bodyPr>
          <a:lstStyle/>
          <a:p>
            <a:r>
              <a:rPr lang="zh-CN" altLang="en-US" sz="2400" dirty="0" smtClean="0">
                <a:latin typeface="汉仪旗黑-85S" pitchFamily="18" charset="-122"/>
                <a:ea typeface="汉仪旗黑-85S" pitchFamily="18" charset="-122"/>
              </a:rPr>
              <a:t>关系</a:t>
            </a:r>
            <a:endParaRPr lang="zh-CN" altLang="en-US" sz="2400" dirty="0">
              <a:latin typeface="汉仪旗黑-85S" pitchFamily="18" charset="-122"/>
              <a:ea typeface="汉仪旗黑-85S" pitchFamily="18" charset="-122"/>
            </a:endParaRPr>
          </a:p>
        </p:txBody>
      </p:sp>
      <p:sp>
        <p:nvSpPr>
          <p:cNvPr id="20" name="右箭头 19"/>
          <p:cNvSpPr/>
          <p:nvPr/>
        </p:nvSpPr>
        <p:spPr>
          <a:xfrm>
            <a:off x="7521948" y="3752193"/>
            <a:ext cx="849539" cy="46166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8888468" y="3767958"/>
            <a:ext cx="1107996" cy="461665"/>
          </a:xfrm>
          <a:prstGeom prst="rect">
            <a:avLst/>
          </a:prstGeom>
          <a:noFill/>
        </p:spPr>
        <p:txBody>
          <a:bodyPr wrap="none" rtlCol="0">
            <a:spAutoFit/>
          </a:bodyPr>
          <a:lstStyle/>
          <a:p>
            <a:r>
              <a:rPr lang="zh-CN" altLang="en-US" sz="2400" dirty="0">
                <a:latin typeface="汉仪旗黑-85S" pitchFamily="18" charset="-122"/>
                <a:ea typeface="汉仪旗黑-85S" pitchFamily="18" charset="-122"/>
              </a:rPr>
              <a:t>实体集</a:t>
            </a:r>
          </a:p>
        </p:txBody>
      </p:sp>
      <p:sp>
        <p:nvSpPr>
          <p:cNvPr id="22" name="矩形 21"/>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26" idx="1"/>
            <a:endCxn id="22"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7" idx="1"/>
            <a:endCxn id="22"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8" idx="1"/>
            <a:endCxn id="22"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7" name="矩形 26"/>
          <p:cNvSpPr/>
          <p:nvPr/>
        </p:nvSpPr>
        <p:spPr>
          <a:xfrm>
            <a:off x="9280834" y="446705"/>
            <a:ext cx="1633914" cy="237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关系数据模型</a:t>
            </a:r>
            <a:endParaRPr lang="zh-CN" altLang="en-US" dirty="0">
              <a:solidFill>
                <a:schemeClr val="bg1"/>
              </a:solidFill>
              <a:latin typeface="微软雅黑" pitchFamily="34" charset="-122"/>
              <a:ea typeface="微软雅黑" pitchFamily="34" charset="-122"/>
            </a:endParaRPr>
          </a:p>
        </p:txBody>
      </p:sp>
      <p:sp>
        <p:nvSpPr>
          <p:cNvPr id="28" name="矩形 27"/>
          <p:cNvSpPr/>
          <p:nvPr/>
        </p:nvSpPr>
        <p:spPr>
          <a:xfrm>
            <a:off x="9295205" y="759601"/>
            <a:ext cx="2780685"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关系数据库的规范化理论</a:t>
            </a:r>
            <a:endParaRPr lang="zh-CN" altLang="en-US" dirty="0">
              <a:solidFill>
                <a:srgbClr val="C00000"/>
              </a:solidFill>
              <a:latin typeface="微软雅黑" pitchFamily="34" charset="-122"/>
              <a:ea typeface="微软雅黑" pitchFamily="34" charset="-122"/>
            </a:endParaRPr>
          </a:p>
        </p:txBody>
      </p:sp>
      <p:sp>
        <p:nvSpPr>
          <p:cNvPr id="29" name="TextBox 28"/>
          <p:cNvSpPr txBox="1"/>
          <p:nvPr/>
        </p:nvSpPr>
        <p:spPr>
          <a:xfrm>
            <a:off x="876115" y="174153"/>
            <a:ext cx="587660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2.2.3.1 </a:t>
            </a:r>
            <a:r>
              <a:rPr lang="zh-CN" altLang="en-US" dirty="0" smtClean="0">
                <a:latin typeface="微软雅黑" pitchFamily="34" charset="-122"/>
                <a:ea typeface="微软雅黑" pitchFamily="34" charset="-122"/>
              </a:rPr>
              <a:t>实体完整性</a:t>
            </a:r>
            <a:r>
              <a:rPr lang="zh-CN" altLang="en-US" dirty="0">
                <a:latin typeface="微软雅黑" pitchFamily="34" charset="-122"/>
                <a:ea typeface="微软雅黑" pitchFamily="34" charset="-122"/>
              </a:rPr>
              <a:t>约束（</a:t>
            </a:r>
            <a:r>
              <a:rPr lang="en-US" altLang="zh-CN" dirty="0">
                <a:latin typeface="微软雅黑" pitchFamily="34" charset="-122"/>
                <a:ea typeface="微软雅黑" pitchFamily="34" charset="-122"/>
              </a:rPr>
              <a:t>Entity Integrity Constraint</a:t>
            </a:r>
            <a:r>
              <a:rPr lang="zh-CN" altLang="en-US" dirty="0">
                <a:latin typeface="微软雅黑" pitchFamily="34" charset="-122"/>
                <a:ea typeface="微软雅黑" pitchFamily="34" charset="-122"/>
              </a:rPr>
              <a:t>）</a:t>
            </a:r>
          </a:p>
        </p:txBody>
      </p:sp>
    </p:spTree>
    <p:extLst>
      <p:ext uri="{BB962C8B-B14F-4D97-AF65-F5344CB8AC3E}">
        <p14:creationId xmlns:p14="http://schemas.microsoft.com/office/powerpoint/2010/main" val="282688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P spid="19" grpId="0"/>
      <p:bldP spid="20" grpId="0" animBg="1"/>
      <p:bldP spid="2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范式与关系规范化过程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2" name="组合 11"/>
          <p:cNvGrpSpPr/>
          <p:nvPr/>
        </p:nvGrpSpPr>
        <p:grpSpPr>
          <a:xfrm>
            <a:off x="0" y="0"/>
            <a:ext cx="563526" cy="6858000"/>
            <a:chOff x="0" y="0"/>
            <a:chExt cx="563526" cy="6858000"/>
          </a:xfrm>
        </p:grpSpPr>
        <p:sp>
          <p:nvSpPr>
            <p:cNvPr id="13" name="矩形 12"/>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4" name="矩形 13"/>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5" name="矩形 14"/>
            <p:cNvSpPr/>
            <p:nvPr/>
          </p:nvSpPr>
          <p:spPr>
            <a:xfrm>
              <a:off x="0" y="4359345"/>
              <a:ext cx="563526" cy="24986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范式与关系规范化过程</a:t>
              </a:r>
            </a:p>
          </p:txBody>
        </p:sp>
      </p:grpSp>
      <p:sp>
        <p:nvSpPr>
          <p:cNvPr id="7" name="TextBox 6"/>
          <p:cNvSpPr txBox="1"/>
          <p:nvPr/>
        </p:nvSpPr>
        <p:spPr>
          <a:xfrm>
            <a:off x="1582021" y="2806254"/>
            <a:ext cx="9427779" cy="2636619"/>
          </a:xfrm>
          <a:prstGeom prst="rect">
            <a:avLst/>
          </a:prstGeom>
          <a:noFill/>
        </p:spPr>
        <p:txBody>
          <a:bodyPr wrap="square" rtlCol="0">
            <a:spAutoFit/>
          </a:bodyPr>
          <a:lstStyle/>
          <a:p>
            <a:pPr>
              <a:lnSpc>
                <a:spcPts val="3700"/>
              </a:lnSpc>
            </a:pPr>
            <a:r>
              <a:rPr lang="zh-CN" altLang="en-US" sz="2800" dirty="0">
                <a:solidFill>
                  <a:srgbClr val="FF0000"/>
                </a:solidFill>
                <a:latin typeface="手札体-简粗体" panose="03000700000000000000" pitchFamily="66" charset="-122"/>
                <a:ea typeface="手札体-简粗体" panose="03000700000000000000" pitchFamily="66" charset="-122"/>
              </a:rPr>
              <a:t>第三范式的改进形式</a:t>
            </a:r>
            <a:r>
              <a:rPr lang="en-US" altLang="zh-CN" sz="2800" dirty="0">
                <a:solidFill>
                  <a:srgbClr val="FF0000"/>
                </a:solidFill>
                <a:latin typeface="手札体-简粗体" panose="03000700000000000000" pitchFamily="66" charset="-122"/>
                <a:ea typeface="手札体-简粗体" panose="03000700000000000000" pitchFamily="66" charset="-122"/>
              </a:rPr>
              <a:t>BCNF</a:t>
            </a:r>
          </a:p>
          <a:p>
            <a:pPr>
              <a:lnSpc>
                <a:spcPts val="3700"/>
              </a:lnSpc>
            </a:pPr>
            <a:r>
              <a:rPr lang="zh-CN" altLang="zh-CN" sz="2800" dirty="0">
                <a:latin typeface="手札体-简粗体" panose="03000700000000000000" pitchFamily="66" charset="-122"/>
                <a:ea typeface="手札体-简粗体" panose="03000700000000000000" pitchFamily="66" charset="-122"/>
              </a:rPr>
              <a:t>设</a:t>
            </a:r>
            <a:r>
              <a:rPr lang="en-US" altLang="zh-CN" sz="2800" dirty="0">
                <a:latin typeface="手札体-简粗体" panose="03000700000000000000" pitchFamily="66" charset="-122"/>
                <a:ea typeface="手札体-简粗体" panose="03000700000000000000" pitchFamily="66" charset="-122"/>
              </a:rPr>
              <a:t>R</a:t>
            </a:r>
            <a:r>
              <a:rPr lang="zh-CN" altLang="zh-CN" sz="2800" dirty="0">
                <a:latin typeface="手札体-简粗体" panose="03000700000000000000" pitchFamily="66" charset="-122"/>
                <a:ea typeface="手札体-简粗体" panose="03000700000000000000" pitchFamily="66" charset="-122"/>
              </a:rPr>
              <a:t>为任一给定关系，</a:t>
            </a:r>
            <a:r>
              <a:rPr lang="en-US" altLang="zh-CN" sz="2800" dirty="0">
                <a:latin typeface="手札体-简粗体" panose="03000700000000000000" pitchFamily="66" charset="-122"/>
                <a:ea typeface="手札体-简粗体" panose="03000700000000000000" pitchFamily="66" charset="-122"/>
              </a:rPr>
              <a:t>X</a:t>
            </a:r>
            <a:r>
              <a:rPr lang="zh-CN" altLang="zh-CN" sz="2800" dirty="0">
                <a:latin typeface="手札体-简粗体" panose="03000700000000000000" pitchFamily="66" charset="-122"/>
                <a:ea typeface="手札体-简粗体" panose="03000700000000000000" pitchFamily="66" charset="-122"/>
              </a:rPr>
              <a:t>、</a:t>
            </a:r>
            <a:r>
              <a:rPr lang="en-US" altLang="zh-CN" sz="2800" dirty="0">
                <a:latin typeface="手札体-简粗体" panose="03000700000000000000" pitchFamily="66" charset="-122"/>
                <a:ea typeface="手札体-简粗体" panose="03000700000000000000" pitchFamily="66" charset="-122"/>
              </a:rPr>
              <a:t>Y</a:t>
            </a:r>
            <a:r>
              <a:rPr lang="zh-CN" altLang="zh-CN" sz="2800" dirty="0">
                <a:latin typeface="手札体-简粗体" panose="03000700000000000000" pitchFamily="66" charset="-122"/>
                <a:ea typeface="手札体-简粗体" panose="03000700000000000000" pitchFamily="66" charset="-122"/>
              </a:rPr>
              <a:t>为其属性集，</a:t>
            </a:r>
            <a:r>
              <a:rPr lang="en-US" altLang="zh-CN" sz="2800" dirty="0">
                <a:latin typeface="手札体-简粗体" panose="03000700000000000000" pitchFamily="66" charset="-122"/>
                <a:ea typeface="手札体-简粗体" panose="03000700000000000000" pitchFamily="66" charset="-122"/>
              </a:rPr>
              <a:t>F</a:t>
            </a:r>
            <a:r>
              <a:rPr lang="zh-CN" altLang="zh-CN" sz="2800" dirty="0">
                <a:latin typeface="手札体-简粗体" panose="03000700000000000000" pitchFamily="66" charset="-122"/>
                <a:ea typeface="手札体-简粗体" panose="03000700000000000000" pitchFamily="66" charset="-122"/>
              </a:rPr>
              <a:t>为</a:t>
            </a:r>
            <a:r>
              <a:rPr lang="zh-CN" altLang="zh-CN" sz="2800" dirty="0" smtClean="0">
                <a:latin typeface="手札体-简粗体" panose="03000700000000000000" pitchFamily="66" charset="-122"/>
                <a:ea typeface="手札体-简粗体" panose="03000700000000000000" pitchFamily="66" charset="-122"/>
              </a:rPr>
              <a:t>其</a:t>
            </a:r>
            <a:r>
              <a:rPr lang="zh-CN" altLang="en-US" sz="2800" dirty="0" smtClean="0">
                <a:latin typeface="手札体-简粗体" panose="03000700000000000000" pitchFamily="66" charset="-122"/>
                <a:ea typeface="手札体-简粗体" panose="03000700000000000000" pitchFamily="66" charset="-122"/>
              </a:rPr>
              <a:t>（       ）</a:t>
            </a:r>
            <a:r>
              <a:rPr lang="zh-CN" altLang="zh-CN" sz="2800" dirty="0" smtClean="0">
                <a:latin typeface="手札体-简粗体" panose="03000700000000000000" pitchFamily="66" charset="-122"/>
                <a:ea typeface="手札体-简粗体" panose="03000700000000000000" pitchFamily="66" charset="-122"/>
              </a:rPr>
              <a:t>，</a:t>
            </a:r>
            <a:r>
              <a:rPr lang="zh-CN" altLang="zh-CN" sz="2800" dirty="0">
                <a:latin typeface="手札体-简粗体" panose="03000700000000000000" pitchFamily="66" charset="-122"/>
                <a:ea typeface="手札体-简粗体" panose="03000700000000000000" pitchFamily="66" charset="-122"/>
              </a:rPr>
              <a:t>若</a:t>
            </a:r>
            <a:r>
              <a:rPr lang="en-US" altLang="zh-CN" sz="2800" dirty="0">
                <a:latin typeface="手札体-简粗体" panose="03000700000000000000" pitchFamily="66" charset="-122"/>
                <a:ea typeface="手札体-简粗体" panose="03000700000000000000" pitchFamily="66" charset="-122"/>
              </a:rPr>
              <a:t>R</a:t>
            </a:r>
            <a:r>
              <a:rPr lang="zh-CN" altLang="zh-CN" sz="2800" dirty="0" smtClean="0">
                <a:latin typeface="手札体-简粗体" panose="03000700000000000000" pitchFamily="66" charset="-122"/>
                <a:ea typeface="手札体-简粗体" panose="03000700000000000000" pitchFamily="66" charset="-122"/>
              </a:rPr>
              <a:t>为</a:t>
            </a:r>
            <a:r>
              <a:rPr lang="zh-CN" altLang="en-US" sz="2800" dirty="0" smtClean="0">
                <a:latin typeface="手札体-简粗体" panose="03000700000000000000" pitchFamily="66" charset="-122"/>
                <a:ea typeface="手札体-简粗体" panose="03000700000000000000" pitchFamily="66" charset="-122"/>
              </a:rPr>
              <a:t>（ ）</a:t>
            </a:r>
            <a:r>
              <a:rPr lang="zh-CN" altLang="zh-CN" sz="2800" dirty="0" smtClean="0">
                <a:latin typeface="手札体-简粗体" panose="03000700000000000000" pitchFamily="66" charset="-122"/>
                <a:ea typeface="手札体-简粗体" panose="03000700000000000000" pitchFamily="66" charset="-122"/>
              </a:rPr>
              <a:t>，</a:t>
            </a:r>
            <a:r>
              <a:rPr lang="zh-CN" altLang="zh-CN" sz="2800" dirty="0">
                <a:latin typeface="手札体-简粗体" panose="03000700000000000000" pitchFamily="66" charset="-122"/>
                <a:ea typeface="手札体-简粗体" panose="03000700000000000000" pitchFamily="66" charset="-122"/>
              </a:rPr>
              <a:t>且其</a:t>
            </a:r>
            <a:r>
              <a:rPr lang="en-US" altLang="zh-CN" sz="2800" dirty="0">
                <a:latin typeface="手札体-简粗体" panose="03000700000000000000" pitchFamily="66" charset="-122"/>
                <a:ea typeface="手札体-简粗体" panose="03000700000000000000" pitchFamily="66" charset="-122"/>
              </a:rPr>
              <a:t>F</a:t>
            </a:r>
            <a:r>
              <a:rPr lang="zh-CN" altLang="zh-CN" sz="2800" dirty="0">
                <a:latin typeface="手札体-简粗体" panose="03000700000000000000" pitchFamily="66" charset="-122"/>
                <a:ea typeface="手札体-简粗体" panose="03000700000000000000" pitchFamily="66" charset="-122"/>
              </a:rPr>
              <a:t>中所有函数依赖</a:t>
            </a:r>
            <a:r>
              <a:rPr lang="en-US" altLang="zh-CN" sz="2800" dirty="0">
                <a:latin typeface="手札体-简粗体" panose="03000700000000000000" pitchFamily="66" charset="-122"/>
                <a:ea typeface="手札体-简粗体" panose="03000700000000000000" pitchFamily="66" charset="-122"/>
              </a:rPr>
              <a:t>X</a:t>
            </a:r>
            <a:r>
              <a:rPr lang="zh-CN" altLang="zh-CN" sz="2800" dirty="0">
                <a:latin typeface="手札体-简粗体" panose="03000700000000000000" pitchFamily="66" charset="-122"/>
                <a:ea typeface="手札体-简粗体" panose="03000700000000000000" pitchFamily="66" charset="-122"/>
              </a:rPr>
              <a:t>→</a:t>
            </a:r>
            <a:r>
              <a:rPr lang="en-US" altLang="zh-CN" sz="2800" dirty="0">
                <a:latin typeface="手札体-简粗体" panose="03000700000000000000" pitchFamily="66" charset="-122"/>
                <a:ea typeface="手札体-简粗体" panose="03000700000000000000" pitchFamily="66" charset="-122"/>
              </a:rPr>
              <a:t>Y(Y </a:t>
            </a:r>
            <a:r>
              <a:rPr lang="zh-CN" altLang="zh-CN" sz="2800" dirty="0">
                <a:latin typeface="手札体-简粗体" panose="03000700000000000000" pitchFamily="66" charset="-122"/>
                <a:ea typeface="手札体-简粗体" panose="03000700000000000000" pitchFamily="66" charset="-122"/>
              </a:rPr>
              <a:t>不属于</a:t>
            </a:r>
            <a:r>
              <a:rPr lang="en-US" altLang="zh-CN" sz="2800" dirty="0">
                <a:latin typeface="手札体-简粗体" panose="03000700000000000000" pitchFamily="66" charset="-122"/>
                <a:ea typeface="手札体-简粗体" panose="03000700000000000000" pitchFamily="66" charset="-122"/>
              </a:rPr>
              <a:t>X)</a:t>
            </a:r>
            <a:r>
              <a:rPr lang="zh-CN" altLang="zh-CN" sz="2800" dirty="0">
                <a:latin typeface="手札体-简粗体" panose="03000700000000000000" pitchFamily="66" charset="-122"/>
                <a:ea typeface="手札体-简粗体" panose="03000700000000000000" pitchFamily="66" charset="-122"/>
              </a:rPr>
              <a:t>中的</a:t>
            </a:r>
            <a:r>
              <a:rPr lang="en-US" altLang="zh-CN" sz="2800" dirty="0">
                <a:latin typeface="手札体-简粗体" panose="03000700000000000000" pitchFamily="66" charset="-122"/>
                <a:ea typeface="手札体-简粗体" panose="03000700000000000000" pitchFamily="66" charset="-122"/>
              </a:rPr>
              <a:t>X</a:t>
            </a:r>
            <a:r>
              <a:rPr lang="zh-CN" altLang="zh-CN" sz="2800" dirty="0">
                <a:latin typeface="手札体-简粗体" panose="03000700000000000000" pitchFamily="66" charset="-122"/>
                <a:ea typeface="手札体-简粗体" panose="03000700000000000000" pitchFamily="66" charset="-122"/>
              </a:rPr>
              <a:t>必</a:t>
            </a:r>
            <a:r>
              <a:rPr lang="zh-CN" altLang="zh-CN" sz="2800" dirty="0" smtClean="0">
                <a:latin typeface="手札体-简粗体" panose="03000700000000000000" pitchFamily="66" charset="-122"/>
                <a:ea typeface="手札体-简粗体" panose="03000700000000000000" pitchFamily="66" charset="-122"/>
              </a:rPr>
              <a:t>包含</a:t>
            </a:r>
            <a:r>
              <a:rPr lang="zh-CN" altLang="en-US" sz="2800" dirty="0" smtClean="0">
                <a:latin typeface="手札体-简粗体" panose="03000700000000000000" pitchFamily="66" charset="-122"/>
                <a:ea typeface="手札体-简粗体" panose="03000700000000000000" pitchFamily="66" charset="-122"/>
              </a:rPr>
              <a:t>（      ）</a:t>
            </a:r>
            <a:r>
              <a:rPr lang="zh-CN" altLang="zh-CN" sz="2800" dirty="0" smtClean="0">
                <a:latin typeface="手札体-简粗体" panose="03000700000000000000" pitchFamily="66" charset="-122"/>
                <a:ea typeface="手札体-简粗体" panose="03000700000000000000" pitchFamily="66" charset="-122"/>
              </a:rPr>
              <a:t>，</a:t>
            </a:r>
            <a:r>
              <a:rPr lang="zh-CN" altLang="zh-CN" sz="2800" dirty="0">
                <a:latin typeface="手札体-简粗体" panose="03000700000000000000" pitchFamily="66" charset="-122"/>
                <a:ea typeface="手札体-简粗体" panose="03000700000000000000" pitchFamily="66" charset="-122"/>
              </a:rPr>
              <a:t>则</a:t>
            </a:r>
            <a:r>
              <a:rPr lang="en-US" altLang="zh-CN" sz="2800" dirty="0">
                <a:latin typeface="手札体-简粗体" panose="03000700000000000000" pitchFamily="66" charset="-122"/>
                <a:ea typeface="手札体-简粗体" panose="03000700000000000000" pitchFamily="66" charset="-122"/>
              </a:rPr>
              <a:t>R</a:t>
            </a:r>
            <a:r>
              <a:rPr lang="zh-CN" altLang="zh-CN" sz="2800" dirty="0" smtClean="0">
                <a:latin typeface="手札体-简粗体" panose="03000700000000000000" pitchFamily="66" charset="-122"/>
                <a:ea typeface="手札体-简粗体" panose="03000700000000000000" pitchFamily="66" charset="-122"/>
              </a:rPr>
              <a:t>为</a:t>
            </a:r>
            <a:r>
              <a:rPr lang="zh-CN" altLang="en-US" sz="2800" dirty="0" smtClean="0">
                <a:latin typeface="手札体-简粗体" panose="03000700000000000000" pitchFamily="66" charset="-122"/>
                <a:ea typeface="手札体-简粗体" panose="03000700000000000000" pitchFamily="66" charset="-122"/>
              </a:rPr>
              <a:t>（     ）</a:t>
            </a:r>
            <a:r>
              <a:rPr lang="zh-CN" altLang="zh-CN" sz="2800" dirty="0" smtClean="0">
                <a:latin typeface="手札体-简粗体" panose="03000700000000000000" pitchFamily="66" charset="-122"/>
                <a:ea typeface="手札体-简粗体" panose="03000700000000000000" pitchFamily="66" charset="-122"/>
              </a:rPr>
              <a:t>。</a:t>
            </a:r>
            <a:endParaRPr lang="en-US" altLang="zh-CN" sz="2800" dirty="0">
              <a:latin typeface="手札体-简粗体" panose="03000700000000000000" pitchFamily="66" charset="-122"/>
              <a:ea typeface="手札体-简粗体" panose="03000700000000000000" pitchFamily="66" charset="-122"/>
            </a:endParaRPr>
          </a:p>
          <a:p>
            <a:pPr>
              <a:lnSpc>
                <a:spcPct val="150000"/>
              </a:lnSpc>
            </a:pPr>
            <a:endParaRPr lang="en-US" altLang="zh-CN" sz="2800" dirty="0">
              <a:latin typeface="手札体-简粗体" panose="03000700000000000000" pitchFamily="66" charset="-122"/>
              <a:ea typeface="手札体-简粗体" panose="03000700000000000000" pitchFamily="66" charset="-122"/>
            </a:endParaRPr>
          </a:p>
        </p:txBody>
      </p:sp>
      <p:sp>
        <p:nvSpPr>
          <p:cNvPr id="9" name="矩形 8"/>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0" name="肘形连接符 9"/>
          <p:cNvCxnSpPr>
            <a:stCxn id="17" idx="1"/>
            <a:endCxn id="9"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18" idx="1"/>
            <a:endCxn id="9"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9"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20" name="TextBox 19"/>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2.3.3.4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2.9</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54614140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2.3 </a:t>
            </a:r>
            <a:r>
              <a:rPr lang="zh-CN" altLang="en-US" sz="2800" b="1" dirty="0">
                <a:latin typeface="黑体" panose="02010609060101010101" pitchFamily="49" charset="-122"/>
                <a:ea typeface="黑体" panose="02010609060101010101" pitchFamily="49" charset="-122"/>
                <a:sym typeface="+mn-ea"/>
              </a:rPr>
              <a:t>关系数据库的规范化理论</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范式与关系规范化过程</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12" name="组合 11"/>
          <p:cNvGrpSpPr/>
          <p:nvPr/>
        </p:nvGrpSpPr>
        <p:grpSpPr>
          <a:xfrm>
            <a:off x="0" y="0"/>
            <a:ext cx="563526" cy="6858000"/>
            <a:chOff x="0" y="0"/>
            <a:chExt cx="563526" cy="6858000"/>
          </a:xfrm>
        </p:grpSpPr>
        <p:sp>
          <p:nvSpPr>
            <p:cNvPr id="13" name="矩形 12"/>
            <p:cNvSpPr/>
            <p:nvPr/>
          </p:nvSpPr>
          <p:spPr>
            <a:xfrm>
              <a:off x="0" y="0"/>
              <a:ext cx="563526" cy="214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冗余和异常问题</a:t>
              </a:r>
            </a:p>
          </p:txBody>
        </p:sp>
        <p:sp>
          <p:nvSpPr>
            <p:cNvPr id="14" name="矩形 13"/>
            <p:cNvSpPr/>
            <p:nvPr/>
          </p:nvSpPr>
          <p:spPr>
            <a:xfrm>
              <a:off x="0" y="2171758"/>
              <a:ext cx="563526" cy="21663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bg1"/>
                  </a:solidFill>
                  <a:latin typeface="黑体" panose="02010609060101010101" pitchFamily="49" charset="-122"/>
                  <a:ea typeface="黑体" panose="02010609060101010101" pitchFamily="49" charset="-122"/>
                </a:rPr>
                <a:t>函数依赖与关键字</a:t>
              </a:r>
            </a:p>
          </p:txBody>
        </p:sp>
        <p:sp>
          <p:nvSpPr>
            <p:cNvPr id="15" name="矩形 14"/>
            <p:cNvSpPr/>
            <p:nvPr/>
          </p:nvSpPr>
          <p:spPr>
            <a:xfrm>
              <a:off x="0" y="4359345"/>
              <a:ext cx="563526" cy="249865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kern="900" spc="-100" dirty="0">
                  <a:solidFill>
                    <a:schemeClr val="tx1"/>
                  </a:solidFill>
                  <a:latin typeface="黑体" panose="02010609060101010101" pitchFamily="49" charset="-122"/>
                  <a:ea typeface="黑体" panose="02010609060101010101" pitchFamily="49" charset="-122"/>
                </a:rPr>
                <a:t>范式与关系规范化过程</a:t>
              </a:r>
            </a:p>
          </p:txBody>
        </p:sp>
      </p:grpSp>
      <p:sp>
        <p:nvSpPr>
          <p:cNvPr id="7" name="TextBox 6"/>
          <p:cNvSpPr txBox="1"/>
          <p:nvPr/>
        </p:nvSpPr>
        <p:spPr>
          <a:xfrm>
            <a:off x="1582021" y="2806254"/>
            <a:ext cx="9427779" cy="2636619"/>
          </a:xfrm>
          <a:prstGeom prst="rect">
            <a:avLst/>
          </a:prstGeom>
          <a:noFill/>
        </p:spPr>
        <p:txBody>
          <a:bodyPr wrap="square" rtlCol="0">
            <a:spAutoFit/>
          </a:bodyPr>
          <a:lstStyle/>
          <a:p>
            <a:pPr>
              <a:lnSpc>
                <a:spcPts val="3700"/>
              </a:lnSpc>
            </a:pPr>
            <a:r>
              <a:rPr lang="zh-CN" altLang="en-US" sz="2800" dirty="0">
                <a:solidFill>
                  <a:srgbClr val="FF0000"/>
                </a:solidFill>
                <a:latin typeface="手札体-简粗体" panose="03000700000000000000" pitchFamily="66" charset="-122"/>
                <a:ea typeface="手札体-简粗体" panose="03000700000000000000" pitchFamily="66" charset="-122"/>
              </a:rPr>
              <a:t>第三范式的改进形式</a:t>
            </a:r>
            <a:r>
              <a:rPr lang="en-US" altLang="zh-CN" sz="2800" dirty="0">
                <a:solidFill>
                  <a:srgbClr val="FF0000"/>
                </a:solidFill>
                <a:latin typeface="手札体-简粗体" panose="03000700000000000000" pitchFamily="66" charset="-122"/>
                <a:ea typeface="手札体-简粗体" panose="03000700000000000000" pitchFamily="66" charset="-122"/>
              </a:rPr>
              <a:t>BCNF</a:t>
            </a:r>
          </a:p>
          <a:p>
            <a:pPr>
              <a:lnSpc>
                <a:spcPts val="3700"/>
              </a:lnSpc>
            </a:pPr>
            <a:r>
              <a:rPr lang="zh-CN" altLang="zh-CN" sz="2800" dirty="0">
                <a:latin typeface="手札体-简粗体" panose="03000700000000000000" pitchFamily="66" charset="-122"/>
                <a:ea typeface="手札体-简粗体" panose="03000700000000000000" pitchFamily="66" charset="-122"/>
              </a:rPr>
              <a:t>设</a:t>
            </a:r>
            <a:r>
              <a:rPr lang="en-US" altLang="zh-CN" sz="2800" dirty="0">
                <a:latin typeface="手札体-简粗体" panose="03000700000000000000" pitchFamily="66" charset="-122"/>
                <a:ea typeface="手札体-简粗体" panose="03000700000000000000" pitchFamily="66" charset="-122"/>
              </a:rPr>
              <a:t>R</a:t>
            </a:r>
            <a:r>
              <a:rPr lang="zh-CN" altLang="zh-CN" sz="2800" dirty="0">
                <a:latin typeface="手札体-简粗体" panose="03000700000000000000" pitchFamily="66" charset="-122"/>
                <a:ea typeface="手札体-简粗体" panose="03000700000000000000" pitchFamily="66" charset="-122"/>
              </a:rPr>
              <a:t>为任一给定关系，</a:t>
            </a:r>
            <a:r>
              <a:rPr lang="en-US" altLang="zh-CN" sz="2800" dirty="0">
                <a:latin typeface="手札体-简粗体" panose="03000700000000000000" pitchFamily="66" charset="-122"/>
                <a:ea typeface="手札体-简粗体" panose="03000700000000000000" pitchFamily="66" charset="-122"/>
              </a:rPr>
              <a:t>X</a:t>
            </a:r>
            <a:r>
              <a:rPr lang="zh-CN" altLang="zh-CN" sz="2800" dirty="0">
                <a:latin typeface="手札体-简粗体" panose="03000700000000000000" pitchFamily="66" charset="-122"/>
                <a:ea typeface="手札体-简粗体" panose="03000700000000000000" pitchFamily="66" charset="-122"/>
              </a:rPr>
              <a:t>、</a:t>
            </a:r>
            <a:r>
              <a:rPr lang="en-US" altLang="zh-CN" sz="2800" dirty="0">
                <a:latin typeface="手札体-简粗体" panose="03000700000000000000" pitchFamily="66" charset="-122"/>
                <a:ea typeface="手札体-简粗体" panose="03000700000000000000" pitchFamily="66" charset="-122"/>
              </a:rPr>
              <a:t>Y</a:t>
            </a:r>
            <a:r>
              <a:rPr lang="zh-CN" altLang="zh-CN" sz="2800" dirty="0">
                <a:latin typeface="手札体-简粗体" panose="03000700000000000000" pitchFamily="66" charset="-122"/>
                <a:ea typeface="手札体-简粗体" panose="03000700000000000000" pitchFamily="66" charset="-122"/>
              </a:rPr>
              <a:t>为其属性集，</a:t>
            </a:r>
            <a:r>
              <a:rPr lang="en-US" altLang="zh-CN" sz="2800" dirty="0">
                <a:latin typeface="手札体-简粗体" panose="03000700000000000000" pitchFamily="66" charset="-122"/>
                <a:ea typeface="手札体-简粗体" panose="03000700000000000000" pitchFamily="66" charset="-122"/>
              </a:rPr>
              <a:t>F</a:t>
            </a:r>
            <a:r>
              <a:rPr lang="zh-CN" altLang="zh-CN" sz="2800" dirty="0">
                <a:latin typeface="手札体-简粗体" panose="03000700000000000000" pitchFamily="66" charset="-122"/>
                <a:ea typeface="手札体-简粗体" panose="03000700000000000000" pitchFamily="66" charset="-122"/>
              </a:rPr>
              <a:t>为</a:t>
            </a:r>
            <a:r>
              <a:rPr lang="zh-CN" altLang="zh-CN" sz="2800" dirty="0" smtClean="0">
                <a:latin typeface="手札体-简粗体" panose="03000700000000000000" pitchFamily="66" charset="-122"/>
                <a:ea typeface="手札体-简粗体" panose="03000700000000000000" pitchFamily="66" charset="-122"/>
              </a:rPr>
              <a:t>其</a:t>
            </a:r>
            <a:r>
              <a:rPr lang="zh-CN" altLang="en-US" sz="2800" dirty="0" smtClean="0">
                <a:latin typeface="手札体-简粗体" panose="03000700000000000000" pitchFamily="66" charset="-122"/>
                <a:ea typeface="手札体-简粗体" panose="03000700000000000000" pitchFamily="66" charset="-122"/>
              </a:rPr>
              <a:t>（       ）</a:t>
            </a:r>
            <a:r>
              <a:rPr lang="zh-CN" altLang="zh-CN" sz="2800" dirty="0" smtClean="0">
                <a:latin typeface="手札体-简粗体" panose="03000700000000000000" pitchFamily="66" charset="-122"/>
                <a:ea typeface="手札体-简粗体" panose="03000700000000000000" pitchFamily="66" charset="-122"/>
              </a:rPr>
              <a:t>，</a:t>
            </a:r>
            <a:r>
              <a:rPr lang="zh-CN" altLang="zh-CN" sz="2800" dirty="0">
                <a:latin typeface="手札体-简粗体" panose="03000700000000000000" pitchFamily="66" charset="-122"/>
                <a:ea typeface="手札体-简粗体" panose="03000700000000000000" pitchFamily="66" charset="-122"/>
              </a:rPr>
              <a:t>若</a:t>
            </a:r>
            <a:r>
              <a:rPr lang="en-US" altLang="zh-CN" sz="2800" dirty="0">
                <a:latin typeface="手札体-简粗体" panose="03000700000000000000" pitchFamily="66" charset="-122"/>
                <a:ea typeface="手札体-简粗体" panose="03000700000000000000" pitchFamily="66" charset="-122"/>
              </a:rPr>
              <a:t>R</a:t>
            </a:r>
            <a:r>
              <a:rPr lang="zh-CN" altLang="zh-CN" sz="2800" dirty="0" smtClean="0">
                <a:latin typeface="手札体-简粗体" panose="03000700000000000000" pitchFamily="66" charset="-122"/>
                <a:ea typeface="手札体-简粗体" panose="03000700000000000000" pitchFamily="66" charset="-122"/>
              </a:rPr>
              <a:t>为</a:t>
            </a:r>
            <a:r>
              <a:rPr lang="zh-CN" altLang="en-US" sz="2800" dirty="0" smtClean="0">
                <a:latin typeface="手札体-简粗体" panose="03000700000000000000" pitchFamily="66" charset="-122"/>
                <a:ea typeface="手札体-简粗体" panose="03000700000000000000" pitchFamily="66" charset="-122"/>
              </a:rPr>
              <a:t>（ ）</a:t>
            </a:r>
            <a:r>
              <a:rPr lang="zh-CN" altLang="zh-CN" sz="2800" dirty="0" smtClean="0">
                <a:latin typeface="手札体-简粗体" panose="03000700000000000000" pitchFamily="66" charset="-122"/>
                <a:ea typeface="手札体-简粗体" panose="03000700000000000000" pitchFamily="66" charset="-122"/>
              </a:rPr>
              <a:t>，</a:t>
            </a:r>
            <a:r>
              <a:rPr lang="zh-CN" altLang="zh-CN" sz="2800" dirty="0">
                <a:latin typeface="手札体-简粗体" panose="03000700000000000000" pitchFamily="66" charset="-122"/>
                <a:ea typeface="手札体-简粗体" panose="03000700000000000000" pitchFamily="66" charset="-122"/>
              </a:rPr>
              <a:t>且其</a:t>
            </a:r>
            <a:r>
              <a:rPr lang="en-US" altLang="zh-CN" sz="2800" dirty="0">
                <a:latin typeface="手札体-简粗体" panose="03000700000000000000" pitchFamily="66" charset="-122"/>
                <a:ea typeface="手札体-简粗体" panose="03000700000000000000" pitchFamily="66" charset="-122"/>
              </a:rPr>
              <a:t>F</a:t>
            </a:r>
            <a:r>
              <a:rPr lang="zh-CN" altLang="zh-CN" sz="2800" dirty="0">
                <a:latin typeface="手札体-简粗体" panose="03000700000000000000" pitchFamily="66" charset="-122"/>
                <a:ea typeface="手札体-简粗体" panose="03000700000000000000" pitchFamily="66" charset="-122"/>
              </a:rPr>
              <a:t>中所有函数依赖</a:t>
            </a:r>
            <a:r>
              <a:rPr lang="en-US" altLang="zh-CN" sz="2800" dirty="0">
                <a:latin typeface="手札体-简粗体" panose="03000700000000000000" pitchFamily="66" charset="-122"/>
                <a:ea typeface="手札体-简粗体" panose="03000700000000000000" pitchFamily="66" charset="-122"/>
              </a:rPr>
              <a:t>X</a:t>
            </a:r>
            <a:r>
              <a:rPr lang="zh-CN" altLang="zh-CN" sz="2800" dirty="0">
                <a:latin typeface="手札体-简粗体" panose="03000700000000000000" pitchFamily="66" charset="-122"/>
                <a:ea typeface="手札体-简粗体" panose="03000700000000000000" pitchFamily="66" charset="-122"/>
              </a:rPr>
              <a:t>→</a:t>
            </a:r>
            <a:r>
              <a:rPr lang="en-US" altLang="zh-CN" sz="2800" dirty="0">
                <a:latin typeface="手札体-简粗体" panose="03000700000000000000" pitchFamily="66" charset="-122"/>
                <a:ea typeface="手札体-简粗体" panose="03000700000000000000" pitchFamily="66" charset="-122"/>
              </a:rPr>
              <a:t>Y(Y </a:t>
            </a:r>
            <a:r>
              <a:rPr lang="zh-CN" altLang="zh-CN" sz="2800" dirty="0">
                <a:latin typeface="手札体-简粗体" panose="03000700000000000000" pitchFamily="66" charset="-122"/>
                <a:ea typeface="手札体-简粗体" panose="03000700000000000000" pitchFamily="66" charset="-122"/>
              </a:rPr>
              <a:t>不属于</a:t>
            </a:r>
            <a:r>
              <a:rPr lang="en-US" altLang="zh-CN" sz="2800" dirty="0">
                <a:latin typeface="手札体-简粗体" panose="03000700000000000000" pitchFamily="66" charset="-122"/>
                <a:ea typeface="手札体-简粗体" panose="03000700000000000000" pitchFamily="66" charset="-122"/>
              </a:rPr>
              <a:t>X)</a:t>
            </a:r>
            <a:r>
              <a:rPr lang="zh-CN" altLang="zh-CN" sz="2800" dirty="0">
                <a:latin typeface="手札体-简粗体" panose="03000700000000000000" pitchFamily="66" charset="-122"/>
                <a:ea typeface="手札体-简粗体" panose="03000700000000000000" pitchFamily="66" charset="-122"/>
              </a:rPr>
              <a:t>中的</a:t>
            </a:r>
            <a:r>
              <a:rPr lang="en-US" altLang="zh-CN" sz="2800" dirty="0">
                <a:latin typeface="手札体-简粗体" panose="03000700000000000000" pitchFamily="66" charset="-122"/>
                <a:ea typeface="手札体-简粗体" panose="03000700000000000000" pitchFamily="66" charset="-122"/>
              </a:rPr>
              <a:t>X</a:t>
            </a:r>
            <a:r>
              <a:rPr lang="zh-CN" altLang="zh-CN" sz="2800" dirty="0">
                <a:latin typeface="手札体-简粗体" panose="03000700000000000000" pitchFamily="66" charset="-122"/>
                <a:ea typeface="手札体-简粗体" panose="03000700000000000000" pitchFamily="66" charset="-122"/>
              </a:rPr>
              <a:t>必</a:t>
            </a:r>
            <a:r>
              <a:rPr lang="zh-CN" altLang="zh-CN" sz="2800" dirty="0" smtClean="0">
                <a:latin typeface="手札体-简粗体" panose="03000700000000000000" pitchFamily="66" charset="-122"/>
                <a:ea typeface="手札体-简粗体" panose="03000700000000000000" pitchFamily="66" charset="-122"/>
              </a:rPr>
              <a:t>包含</a:t>
            </a:r>
            <a:r>
              <a:rPr lang="zh-CN" altLang="en-US" sz="2800" dirty="0" smtClean="0">
                <a:latin typeface="手札体-简粗体" panose="03000700000000000000" pitchFamily="66" charset="-122"/>
                <a:ea typeface="手札体-简粗体" panose="03000700000000000000" pitchFamily="66" charset="-122"/>
              </a:rPr>
              <a:t>（      ）</a:t>
            </a:r>
            <a:r>
              <a:rPr lang="zh-CN" altLang="zh-CN" sz="2800" dirty="0" smtClean="0">
                <a:latin typeface="手札体-简粗体" panose="03000700000000000000" pitchFamily="66" charset="-122"/>
                <a:ea typeface="手札体-简粗体" panose="03000700000000000000" pitchFamily="66" charset="-122"/>
              </a:rPr>
              <a:t>，</a:t>
            </a:r>
            <a:r>
              <a:rPr lang="zh-CN" altLang="zh-CN" sz="2800" dirty="0">
                <a:latin typeface="手札体-简粗体" panose="03000700000000000000" pitchFamily="66" charset="-122"/>
                <a:ea typeface="手札体-简粗体" panose="03000700000000000000" pitchFamily="66" charset="-122"/>
              </a:rPr>
              <a:t>则</a:t>
            </a:r>
            <a:r>
              <a:rPr lang="en-US" altLang="zh-CN" sz="2800" dirty="0">
                <a:latin typeface="手札体-简粗体" panose="03000700000000000000" pitchFamily="66" charset="-122"/>
                <a:ea typeface="手札体-简粗体" panose="03000700000000000000" pitchFamily="66" charset="-122"/>
              </a:rPr>
              <a:t>R</a:t>
            </a:r>
            <a:r>
              <a:rPr lang="zh-CN" altLang="zh-CN" sz="2800" dirty="0" smtClean="0">
                <a:latin typeface="手札体-简粗体" panose="03000700000000000000" pitchFamily="66" charset="-122"/>
                <a:ea typeface="手札体-简粗体" panose="03000700000000000000" pitchFamily="66" charset="-122"/>
              </a:rPr>
              <a:t>为</a:t>
            </a:r>
            <a:r>
              <a:rPr lang="zh-CN" altLang="en-US" sz="2800" dirty="0" smtClean="0">
                <a:latin typeface="手札体-简粗体" panose="03000700000000000000" pitchFamily="66" charset="-122"/>
                <a:ea typeface="手札体-简粗体" panose="03000700000000000000" pitchFamily="66" charset="-122"/>
              </a:rPr>
              <a:t>（     ）</a:t>
            </a:r>
            <a:r>
              <a:rPr lang="zh-CN" altLang="zh-CN" sz="2800" dirty="0" smtClean="0">
                <a:latin typeface="手札体-简粗体" panose="03000700000000000000" pitchFamily="66" charset="-122"/>
                <a:ea typeface="手札体-简粗体" panose="03000700000000000000" pitchFamily="66" charset="-122"/>
              </a:rPr>
              <a:t>。</a:t>
            </a:r>
            <a:endParaRPr lang="en-US" altLang="zh-CN" sz="2800" dirty="0">
              <a:latin typeface="手札体-简粗体" panose="03000700000000000000" pitchFamily="66" charset="-122"/>
              <a:ea typeface="手札体-简粗体" panose="03000700000000000000" pitchFamily="66" charset="-122"/>
            </a:endParaRPr>
          </a:p>
          <a:p>
            <a:pPr>
              <a:lnSpc>
                <a:spcPct val="150000"/>
              </a:lnSpc>
            </a:pPr>
            <a:endParaRPr lang="en-US" altLang="zh-CN" sz="2800" dirty="0">
              <a:latin typeface="手札体-简粗体" panose="03000700000000000000" pitchFamily="66" charset="-122"/>
              <a:ea typeface="手札体-简粗体" panose="03000700000000000000" pitchFamily="66" charset="-122"/>
            </a:endParaRPr>
          </a:p>
        </p:txBody>
      </p:sp>
      <p:sp>
        <p:nvSpPr>
          <p:cNvPr id="10" name="TextBox 9"/>
          <p:cNvSpPr txBox="1"/>
          <p:nvPr/>
        </p:nvSpPr>
        <p:spPr>
          <a:xfrm>
            <a:off x="9077943" y="3298008"/>
            <a:ext cx="1980029" cy="523220"/>
          </a:xfrm>
          <a:prstGeom prst="rect">
            <a:avLst/>
          </a:prstGeom>
          <a:noFill/>
        </p:spPr>
        <p:txBody>
          <a:bodyPr wrap="none" rtlCol="0">
            <a:spAutoFit/>
          </a:bodyPr>
          <a:lstStyle/>
          <a:p>
            <a:r>
              <a:rPr lang="zh-CN" altLang="en-US" sz="2800" dirty="0" smtClean="0">
                <a:solidFill>
                  <a:srgbClr val="FF0000"/>
                </a:solidFill>
                <a:latin typeface="汉仪旗黑-70S" pitchFamily="18" charset="-122"/>
                <a:ea typeface="汉仪旗黑-70S" pitchFamily="18" charset="-122"/>
              </a:rPr>
              <a:t>函数依赖集</a:t>
            </a:r>
            <a:endParaRPr lang="zh-CN" altLang="en-US" sz="2800" dirty="0">
              <a:solidFill>
                <a:srgbClr val="FF0000"/>
              </a:solidFill>
              <a:latin typeface="汉仪旗黑-70S" pitchFamily="18" charset="-122"/>
              <a:ea typeface="汉仪旗黑-70S" pitchFamily="18" charset="-122"/>
            </a:endParaRPr>
          </a:p>
        </p:txBody>
      </p:sp>
      <p:sp>
        <p:nvSpPr>
          <p:cNvPr id="11" name="TextBox 10"/>
          <p:cNvSpPr txBox="1"/>
          <p:nvPr/>
        </p:nvSpPr>
        <p:spPr>
          <a:xfrm>
            <a:off x="6521852" y="4248866"/>
            <a:ext cx="1241045" cy="523220"/>
          </a:xfrm>
          <a:prstGeom prst="rect">
            <a:avLst/>
          </a:prstGeom>
          <a:noFill/>
        </p:spPr>
        <p:txBody>
          <a:bodyPr wrap="none" rtlCol="0">
            <a:spAutoFit/>
          </a:bodyPr>
          <a:lstStyle/>
          <a:p>
            <a:r>
              <a:rPr lang="en-US" altLang="zh-CN" sz="2800" dirty="0" smtClean="0">
                <a:solidFill>
                  <a:srgbClr val="FF0000"/>
                </a:solidFill>
                <a:latin typeface="汉仪旗黑-70S" pitchFamily="18" charset="-122"/>
                <a:ea typeface="汉仪旗黑-70S" pitchFamily="18" charset="-122"/>
              </a:rPr>
              <a:t>BCNF</a:t>
            </a:r>
            <a:endParaRPr lang="zh-CN" altLang="en-US" sz="2800" dirty="0">
              <a:solidFill>
                <a:srgbClr val="FF0000"/>
              </a:solidFill>
              <a:latin typeface="汉仪旗黑-70S" pitchFamily="18" charset="-122"/>
              <a:ea typeface="汉仪旗黑-70S" pitchFamily="18" charset="-122"/>
            </a:endParaRPr>
          </a:p>
        </p:txBody>
      </p:sp>
      <p:sp>
        <p:nvSpPr>
          <p:cNvPr id="16" name="TextBox 15"/>
          <p:cNvSpPr txBox="1"/>
          <p:nvPr/>
        </p:nvSpPr>
        <p:spPr>
          <a:xfrm>
            <a:off x="3534155" y="4248097"/>
            <a:ext cx="1980029" cy="523220"/>
          </a:xfrm>
          <a:prstGeom prst="rect">
            <a:avLst/>
          </a:prstGeom>
          <a:noFill/>
        </p:spPr>
        <p:txBody>
          <a:bodyPr wrap="none" rtlCol="0">
            <a:spAutoFit/>
          </a:bodyPr>
          <a:lstStyle/>
          <a:p>
            <a:r>
              <a:rPr lang="zh-CN" altLang="en-US" sz="2800" dirty="0" smtClean="0">
                <a:solidFill>
                  <a:srgbClr val="FF0000"/>
                </a:solidFill>
                <a:latin typeface="汉仪旗黑-70S" pitchFamily="18" charset="-122"/>
                <a:ea typeface="汉仪旗黑-70S" pitchFamily="18" charset="-122"/>
              </a:rPr>
              <a:t>候选关键字</a:t>
            </a:r>
            <a:endParaRPr lang="zh-CN" altLang="en-US" sz="2800" dirty="0">
              <a:solidFill>
                <a:srgbClr val="FF0000"/>
              </a:solidFill>
              <a:latin typeface="汉仪旗黑-70S" pitchFamily="18" charset="-122"/>
              <a:ea typeface="汉仪旗黑-70S" pitchFamily="18" charset="-122"/>
            </a:endParaRPr>
          </a:p>
        </p:txBody>
      </p:sp>
      <p:sp>
        <p:nvSpPr>
          <p:cNvPr id="17" name="TextBox 16"/>
          <p:cNvSpPr txBox="1"/>
          <p:nvPr/>
        </p:nvSpPr>
        <p:spPr>
          <a:xfrm>
            <a:off x="3071265" y="3793941"/>
            <a:ext cx="957313" cy="523220"/>
          </a:xfrm>
          <a:prstGeom prst="rect">
            <a:avLst/>
          </a:prstGeom>
          <a:noFill/>
        </p:spPr>
        <p:txBody>
          <a:bodyPr wrap="none" rtlCol="0">
            <a:spAutoFit/>
          </a:bodyPr>
          <a:lstStyle/>
          <a:p>
            <a:r>
              <a:rPr lang="en-US" altLang="zh-CN" sz="2800" dirty="0" smtClean="0">
                <a:solidFill>
                  <a:srgbClr val="FF0000"/>
                </a:solidFill>
                <a:latin typeface="汉仪旗黑-70S" pitchFamily="18" charset="-122"/>
                <a:ea typeface="汉仪旗黑-70S" pitchFamily="18" charset="-122"/>
              </a:rPr>
              <a:t>3NF</a:t>
            </a:r>
            <a:endParaRPr lang="zh-CN" altLang="en-US" sz="2800" dirty="0">
              <a:solidFill>
                <a:srgbClr val="FF0000"/>
              </a:solidFill>
              <a:latin typeface="汉仪旗黑-70S" pitchFamily="18" charset="-122"/>
              <a:ea typeface="汉仪旗黑-70S" pitchFamily="18" charset="-122"/>
            </a:endParaRPr>
          </a:p>
        </p:txBody>
      </p:sp>
      <p:sp>
        <p:nvSpPr>
          <p:cNvPr id="18" name="矩形 17"/>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9" name="肘形连接符 18"/>
          <p:cNvCxnSpPr>
            <a:stCxn id="22" idx="1"/>
            <a:endCxn id="18"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8"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8"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23" name="矩形 22"/>
          <p:cNvSpPr/>
          <p:nvPr/>
        </p:nvSpPr>
        <p:spPr>
          <a:xfrm>
            <a:off x="9280834" y="446705"/>
            <a:ext cx="1633914" cy="23788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关系数据模型</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295205" y="759601"/>
            <a:ext cx="2780685" cy="29313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关系数据库的规范化理论</a:t>
            </a:r>
            <a:endParaRPr lang="zh-CN" altLang="en-US" dirty="0">
              <a:solidFill>
                <a:schemeClr val="bg1"/>
              </a:solidFill>
              <a:latin typeface="微软雅黑" pitchFamily="34" charset="-122"/>
              <a:ea typeface="微软雅黑" pitchFamily="34" charset="-122"/>
            </a:endParaRPr>
          </a:p>
        </p:txBody>
      </p:sp>
      <p:sp>
        <p:nvSpPr>
          <p:cNvPr id="25" name="TextBox 24"/>
          <p:cNvSpPr txBox="1"/>
          <p:nvPr/>
        </p:nvSpPr>
        <p:spPr>
          <a:xfrm>
            <a:off x="876115" y="174153"/>
            <a:ext cx="1747594"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2.3.3.4 </a:t>
            </a:r>
            <a:r>
              <a:rPr lang="zh-CN" altLang="en-US" dirty="0" smtClean="0">
                <a:latin typeface="微软雅黑" pitchFamily="34" charset="-122"/>
                <a:ea typeface="微软雅黑" pitchFamily="34" charset="-122"/>
              </a:rPr>
              <a:t>定义</a:t>
            </a:r>
            <a:r>
              <a:rPr lang="en-US" altLang="zh-CN" dirty="0" smtClean="0">
                <a:latin typeface="微软雅黑" pitchFamily="34" charset="-122"/>
                <a:ea typeface="微软雅黑" pitchFamily="34" charset="-122"/>
              </a:rPr>
              <a:t>2.9</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43871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6" grpId="0"/>
      <p:bldP spid="1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83852"/>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关系</a:t>
            </a:r>
            <a:r>
              <a:rPr lang="zh-CN" altLang="en-US" sz="2400" b="0" dirty="0">
                <a:solidFill>
                  <a:schemeClr val="tx1"/>
                </a:solidFill>
                <a:latin typeface="黑体" panose="02010609060101010101" pitchFamily="49" charset="-122"/>
                <a:ea typeface="黑体" panose="02010609060101010101" pitchFamily="49" charset="-122"/>
              </a:rPr>
              <a:t>模式中满足</a:t>
            </a:r>
            <a:r>
              <a:rPr lang="en-US" altLang="zh-CN" sz="2400" b="0" dirty="0">
                <a:solidFill>
                  <a:schemeClr val="tx1"/>
                </a:solidFill>
                <a:latin typeface="黑体" panose="02010609060101010101" pitchFamily="49" charset="-122"/>
                <a:ea typeface="黑体" panose="02010609060101010101" pitchFamily="49" charset="-122"/>
              </a:rPr>
              <a:t>2NF</a:t>
            </a:r>
            <a:r>
              <a:rPr lang="zh-CN" altLang="en-US" sz="2400" b="0" dirty="0">
                <a:solidFill>
                  <a:schemeClr val="tx1"/>
                </a:solidFill>
                <a:latin typeface="黑体" panose="02010609060101010101" pitchFamily="49" charset="-122"/>
                <a:ea typeface="黑体" panose="02010609060101010101" pitchFamily="49" charset="-122"/>
              </a:rPr>
              <a:t>的模式</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a:t>
            </a:r>
            <a:endParaRPr lang="en-US" altLang="zh-CN" sz="2400" b="0" dirty="0" smtClean="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可能是</a:t>
            </a:r>
            <a:r>
              <a:rPr lang="en-US" altLang="zh-CN" sz="2400" b="0" dirty="0" err="1" smtClean="0">
                <a:solidFill>
                  <a:schemeClr val="tx1"/>
                </a:solidFill>
                <a:latin typeface="黑体" panose="02010609060101010101" pitchFamily="49" charset="-122"/>
                <a:ea typeface="黑体" panose="02010609060101010101" pitchFamily="49" charset="-122"/>
              </a:rPr>
              <a:t>lNF</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必定是</a:t>
            </a:r>
            <a:r>
              <a:rPr lang="en-US" altLang="zh-CN" sz="2400" b="0" dirty="0" err="1" smtClean="0">
                <a:solidFill>
                  <a:schemeClr val="tx1"/>
                </a:solidFill>
                <a:latin typeface="黑体" panose="02010609060101010101" pitchFamily="49" charset="-122"/>
                <a:ea typeface="黑体" panose="02010609060101010101" pitchFamily="49" charset="-122"/>
              </a:rPr>
              <a:t>lNF</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必定是</a:t>
            </a:r>
            <a:r>
              <a:rPr lang="en-US" altLang="zh-CN" sz="2400" b="0" dirty="0" smtClean="0">
                <a:solidFill>
                  <a:schemeClr val="tx1"/>
                </a:solidFill>
                <a:latin typeface="黑体" panose="02010609060101010101" pitchFamily="49" charset="-122"/>
                <a:ea typeface="黑体" panose="02010609060101010101" pitchFamily="49" charset="-122"/>
              </a:rPr>
              <a:t>3NF</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必定是</a:t>
            </a:r>
            <a:r>
              <a:rPr lang="en-US" altLang="zh-CN" sz="2400" b="0" dirty="0">
                <a:solidFill>
                  <a:schemeClr val="tx1"/>
                </a:solidFill>
                <a:latin typeface="黑体" panose="02010609060101010101" pitchFamily="49" charset="-122"/>
                <a:ea typeface="黑体" panose="02010609060101010101" pitchFamily="49" charset="-122"/>
              </a:rPr>
              <a:t>BCNF</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99256149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83852"/>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关系</a:t>
            </a:r>
            <a:r>
              <a:rPr lang="zh-CN" altLang="en-US" sz="2400" b="0" dirty="0">
                <a:solidFill>
                  <a:schemeClr val="tx1"/>
                </a:solidFill>
                <a:latin typeface="黑体" panose="02010609060101010101" pitchFamily="49" charset="-122"/>
                <a:ea typeface="黑体" panose="02010609060101010101" pitchFamily="49" charset="-122"/>
              </a:rPr>
              <a:t>模式中满足</a:t>
            </a:r>
            <a:r>
              <a:rPr lang="en-US" altLang="zh-CN" sz="2400" b="0" dirty="0">
                <a:solidFill>
                  <a:schemeClr val="tx1"/>
                </a:solidFill>
                <a:latin typeface="黑体" panose="02010609060101010101" pitchFamily="49" charset="-122"/>
                <a:ea typeface="黑体" panose="02010609060101010101" pitchFamily="49" charset="-122"/>
              </a:rPr>
              <a:t>2NF</a:t>
            </a:r>
            <a:r>
              <a:rPr lang="zh-CN" altLang="en-US" sz="2400" b="0" dirty="0">
                <a:solidFill>
                  <a:schemeClr val="tx1"/>
                </a:solidFill>
                <a:latin typeface="黑体" panose="02010609060101010101" pitchFamily="49" charset="-122"/>
                <a:ea typeface="黑体" panose="02010609060101010101" pitchFamily="49" charset="-122"/>
              </a:rPr>
              <a:t>的模式</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B</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a:t>
            </a:r>
            <a:endParaRPr lang="en-US" altLang="zh-CN" sz="2400" b="0" dirty="0" smtClean="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可能是</a:t>
            </a:r>
            <a:r>
              <a:rPr lang="en-US" altLang="zh-CN" sz="2400" b="0" dirty="0" err="1" smtClean="0">
                <a:solidFill>
                  <a:schemeClr val="tx1"/>
                </a:solidFill>
                <a:latin typeface="黑体" panose="02010609060101010101" pitchFamily="49" charset="-122"/>
                <a:ea typeface="黑体" panose="02010609060101010101" pitchFamily="49" charset="-122"/>
              </a:rPr>
              <a:t>lNF</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B:</a:t>
            </a:r>
            <a:r>
              <a:rPr lang="zh-CN" altLang="en-US" sz="2400" b="0" dirty="0">
                <a:solidFill>
                  <a:srgbClr val="FF0000"/>
                </a:solidFill>
                <a:latin typeface="黑体" panose="02010609060101010101" pitchFamily="49" charset="-122"/>
                <a:ea typeface="黑体" panose="02010609060101010101" pitchFamily="49" charset="-122"/>
              </a:rPr>
              <a:t>必定是</a:t>
            </a:r>
            <a:r>
              <a:rPr lang="en-US" altLang="zh-CN" sz="2400" b="0" dirty="0" err="1" smtClean="0">
                <a:solidFill>
                  <a:srgbClr val="FF0000"/>
                </a:solidFill>
                <a:latin typeface="黑体" panose="02010609060101010101" pitchFamily="49" charset="-122"/>
                <a:ea typeface="黑体" panose="02010609060101010101" pitchFamily="49" charset="-122"/>
              </a:rPr>
              <a:t>lNF</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必定是</a:t>
            </a:r>
            <a:r>
              <a:rPr lang="en-US" altLang="zh-CN" sz="2400" b="0" dirty="0" smtClean="0">
                <a:solidFill>
                  <a:schemeClr val="tx1"/>
                </a:solidFill>
                <a:latin typeface="黑体" panose="02010609060101010101" pitchFamily="49" charset="-122"/>
                <a:ea typeface="黑体" panose="02010609060101010101" pitchFamily="49" charset="-122"/>
              </a:rPr>
              <a:t>3NF</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必定是</a:t>
            </a:r>
            <a:r>
              <a:rPr lang="en-US" altLang="zh-CN" sz="2400" b="0" dirty="0">
                <a:solidFill>
                  <a:schemeClr val="tx1"/>
                </a:solidFill>
                <a:latin typeface="黑体" panose="02010609060101010101" pitchFamily="49" charset="-122"/>
                <a:ea typeface="黑体" panose="02010609060101010101" pitchFamily="49" charset="-122"/>
              </a:rPr>
              <a:t>BCNF</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73359622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83852"/>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下面</a:t>
            </a:r>
            <a:r>
              <a:rPr lang="zh-CN" altLang="en-US" sz="2400" b="0" dirty="0">
                <a:solidFill>
                  <a:schemeClr val="tx1"/>
                </a:solidFill>
                <a:latin typeface="黑体" panose="02010609060101010101" pitchFamily="49" charset="-122"/>
                <a:ea typeface="黑体" panose="02010609060101010101" pitchFamily="49" charset="-122"/>
              </a:rPr>
              <a:t>说法正确的是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a:t>
            </a:r>
            <a:endParaRPr lang="en-US" altLang="zh-CN" sz="2400" b="0" dirty="0" smtClean="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满足</a:t>
            </a:r>
            <a:r>
              <a:rPr lang="en-US" altLang="zh-CN" sz="2400" b="0" dirty="0">
                <a:solidFill>
                  <a:schemeClr val="tx1"/>
                </a:solidFill>
                <a:latin typeface="黑体" panose="02010609060101010101" pitchFamily="49" charset="-122"/>
                <a:ea typeface="黑体" panose="02010609060101010101" pitchFamily="49" charset="-122"/>
              </a:rPr>
              <a:t>4</a:t>
            </a:r>
            <a:r>
              <a:rPr lang="zh-CN" altLang="en-US" sz="2400" b="0" dirty="0">
                <a:solidFill>
                  <a:schemeClr val="tx1"/>
                </a:solidFill>
                <a:latin typeface="黑体" panose="02010609060101010101" pitchFamily="49" charset="-122"/>
                <a:ea typeface="黑体" panose="02010609060101010101" pitchFamily="49" charset="-122"/>
              </a:rPr>
              <a:t>范式不一定满足</a:t>
            </a:r>
            <a:r>
              <a:rPr lang="en-US" altLang="zh-CN" sz="2400" b="0" dirty="0">
                <a:solidFill>
                  <a:schemeClr val="tx1"/>
                </a:solidFill>
                <a:latin typeface="黑体" panose="02010609060101010101" pitchFamily="49" charset="-122"/>
                <a:ea typeface="黑体" panose="02010609060101010101" pitchFamily="49" charset="-122"/>
              </a:rPr>
              <a:t>BCNF</a:t>
            </a:r>
            <a:r>
              <a:rPr lang="zh-CN" altLang="en-US" sz="2400" b="0" dirty="0" smtClean="0">
                <a:solidFill>
                  <a:schemeClr val="tx1"/>
                </a:solidFill>
                <a:latin typeface="黑体" panose="02010609060101010101" pitchFamily="49" charset="-122"/>
                <a:ea typeface="黑体" panose="02010609060101010101" pitchFamily="49" charset="-122"/>
              </a:rPr>
              <a:t>范式</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满足</a:t>
            </a:r>
            <a:r>
              <a:rPr lang="en-US" altLang="zh-CN" sz="2400" b="0" dirty="0">
                <a:solidFill>
                  <a:schemeClr val="tx1"/>
                </a:solidFill>
                <a:latin typeface="黑体" panose="02010609060101010101" pitchFamily="49" charset="-122"/>
                <a:ea typeface="黑体" panose="02010609060101010101" pitchFamily="49" charset="-122"/>
              </a:rPr>
              <a:t>BCNF</a:t>
            </a:r>
            <a:r>
              <a:rPr lang="zh-CN" altLang="en-US" sz="2400" b="0" dirty="0">
                <a:solidFill>
                  <a:schemeClr val="tx1"/>
                </a:solidFill>
                <a:latin typeface="黑体" panose="02010609060101010101" pitchFamily="49" charset="-122"/>
                <a:ea typeface="黑体" panose="02010609060101010101" pitchFamily="49" charset="-122"/>
              </a:rPr>
              <a:t>范式一定满足</a:t>
            </a:r>
            <a:r>
              <a:rPr lang="en-US" altLang="zh-CN" sz="2400" b="0" dirty="0">
                <a:solidFill>
                  <a:schemeClr val="tx1"/>
                </a:solidFill>
                <a:latin typeface="黑体" panose="02010609060101010101" pitchFamily="49" charset="-122"/>
                <a:ea typeface="黑体" panose="02010609060101010101" pitchFamily="49" charset="-122"/>
              </a:rPr>
              <a:t>4</a:t>
            </a:r>
            <a:r>
              <a:rPr lang="zh-CN" altLang="en-US" sz="2400" b="0" dirty="0" smtClean="0">
                <a:solidFill>
                  <a:schemeClr val="tx1"/>
                </a:solidFill>
                <a:latin typeface="黑体" panose="02010609060101010101" pitchFamily="49" charset="-122"/>
                <a:ea typeface="黑体" panose="02010609060101010101" pitchFamily="49" charset="-122"/>
              </a:rPr>
              <a:t>范式</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满足</a:t>
            </a:r>
            <a:r>
              <a:rPr lang="en-US" altLang="zh-CN" sz="2400" b="0" dirty="0">
                <a:solidFill>
                  <a:schemeClr val="tx1"/>
                </a:solidFill>
                <a:latin typeface="黑体" panose="02010609060101010101" pitchFamily="49" charset="-122"/>
                <a:ea typeface="黑体" panose="02010609060101010101" pitchFamily="49" charset="-122"/>
              </a:rPr>
              <a:t>4</a:t>
            </a:r>
            <a:r>
              <a:rPr lang="zh-CN" altLang="en-US" sz="2400" b="0" dirty="0">
                <a:solidFill>
                  <a:schemeClr val="tx1"/>
                </a:solidFill>
                <a:latin typeface="黑体" panose="02010609060101010101" pitchFamily="49" charset="-122"/>
                <a:ea typeface="黑体" panose="02010609060101010101" pitchFamily="49" charset="-122"/>
              </a:rPr>
              <a:t>范式一定满足</a:t>
            </a:r>
            <a:r>
              <a:rPr lang="en-US" altLang="zh-CN" sz="2400" b="0" dirty="0">
                <a:solidFill>
                  <a:schemeClr val="tx1"/>
                </a:solidFill>
                <a:latin typeface="黑体" panose="02010609060101010101" pitchFamily="49" charset="-122"/>
                <a:ea typeface="黑体" panose="02010609060101010101" pitchFamily="49" charset="-122"/>
              </a:rPr>
              <a:t>BCNF</a:t>
            </a:r>
            <a:r>
              <a:rPr lang="zh-CN" altLang="en-US" sz="2400" b="0" dirty="0" smtClean="0">
                <a:solidFill>
                  <a:schemeClr val="tx1"/>
                </a:solidFill>
                <a:latin typeface="黑体" panose="02010609060101010101" pitchFamily="49" charset="-122"/>
                <a:ea typeface="黑体" panose="02010609060101010101" pitchFamily="49" charset="-122"/>
              </a:rPr>
              <a:t>范式</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D:BCNF</a:t>
            </a:r>
            <a:r>
              <a:rPr lang="zh-CN" altLang="en-US" sz="2400" b="0" dirty="0">
                <a:solidFill>
                  <a:schemeClr val="tx1"/>
                </a:solidFill>
                <a:latin typeface="黑体" panose="02010609060101010101" pitchFamily="49" charset="-122"/>
                <a:ea typeface="黑体" panose="02010609060101010101" pitchFamily="49" charset="-122"/>
              </a:rPr>
              <a:t>范式与</a:t>
            </a:r>
            <a:r>
              <a:rPr lang="en-US" altLang="zh-CN" sz="2400" b="0" dirty="0">
                <a:solidFill>
                  <a:schemeClr val="tx1"/>
                </a:solidFill>
                <a:latin typeface="黑体" panose="02010609060101010101" pitchFamily="49" charset="-122"/>
                <a:ea typeface="黑体" panose="02010609060101010101" pitchFamily="49" charset="-122"/>
              </a:rPr>
              <a:t>4</a:t>
            </a:r>
            <a:r>
              <a:rPr lang="zh-CN" altLang="en-US" sz="2400" b="0" dirty="0">
                <a:solidFill>
                  <a:schemeClr val="tx1"/>
                </a:solidFill>
                <a:latin typeface="黑体" panose="02010609060101010101" pitchFamily="49" charset="-122"/>
                <a:ea typeface="黑体" panose="02010609060101010101" pitchFamily="49" charset="-122"/>
              </a:rPr>
              <a:t>范式没有任何关系</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27088717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83852"/>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下面</a:t>
            </a:r>
            <a:r>
              <a:rPr lang="zh-CN" altLang="en-US" sz="2400" b="0" dirty="0">
                <a:solidFill>
                  <a:schemeClr val="tx1"/>
                </a:solidFill>
                <a:latin typeface="黑体" panose="02010609060101010101" pitchFamily="49" charset="-122"/>
                <a:ea typeface="黑体" panose="02010609060101010101" pitchFamily="49" charset="-122"/>
              </a:rPr>
              <a:t>说法正确的是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a:t>
            </a:r>
            <a:endParaRPr lang="en-US" altLang="zh-CN" sz="2400" b="0" dirty="0" smtClean="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满足</a:t>
            </a:r>
            <a:r>
              <a:rPr lang="en-US" altLang="zh-CN" sz="2400" b="0" dirty="0">
                <a:solidFill>
                  <a:schemeClr val="tx1"/>
                </a:solidFill>
                <a:latin typeface="黑体" panose="02010609060101010101" pitchFamily="49" charset="-122"/>
                <a:ea typeface="黑体" panose="02010609060101010101" pitchFamily="49" charset="-122"/>
              </a:rPr>
              <a:t>4</a:t>
            </a:r>
            <a:r>
              <a:rPr lang="zh-CN" altLang="en-US" sz="2400" b="0" dirty="0">
                <a:solidFill>
                  <a:schemeClr val="tx1"/>
                </a:solidFill>
                <a:latin typeface="黑体" panose="02010609060101010101" pitchFamily="49" charset="-122"/>
                <a:ea typeface="黑体" panose="02010609060101010101" pitchFamily="49" charset="-122"/>
              </a:rPr>
              <a:t>范式不一定满足</a:t>
            </a:r>
            <a:r>
              <a:rPr lang="en-US" altLang="zh-CN" sz="2400" b="0" dirty="0">
                <a:solidFill>
                  <a:schemeClr val="tx1"/>
                </a:solidFill>
                <a:latin typeface="黑体" panose="02010609060101010101" pitchFamily="49" charset="-122"/>
                <a:ea typeface="黑体" panose="02010609060101010101" pitchFamily="49" charset="-122"/>
              </a:rPr>
              <a:t>BCNF</a:t>
            </a:r>
            <a:r>
              <a:rPr lang="zh-CN" altLang="en-US" sz="2400" b="0" dirty="0" smtClean="0">
                <a:solidFill>
                  <a:schemeClr val="tx1"/>
                </a:solidFill>
                <a:latin typeface="黑体" panose="02010609060101010101" pitchFamily="49" charset="-122"/>
                <a:ea typeface="黑体" panose="02010609060101010101" pitchFamily="49" charset="-122"/>
              </a:rPr>
              <a:t>范式</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满足</a:t>
            </a:r>
            <a:r>
              <a:rPr lang="en-US" altLang="zh-CN" sz="2400" b="0" dirty="0">
                <a:solidFill>
                  <a:schemeClr val="tx1"/>
                </a:solidFill>
                <a:latin typeface="黑体" panose="02010609060101010101" pitchFamily="49" charset="-122"/>
                <a:ea typeface="黑体" panose="02010609060101010101" pitchFamily="49" charset="-122"/>
              </a:rPr>
              <a:t>BCNF</a:t>
            </a:r>
            <a:r>
              <a:rPr lang="zh-CN" altLang="en-US" sz="2400" b="0" dirty="0">
                <a:solidFill>
                  <a:schemeClr val="tx1"/>
                </a:solidFill>
                <a:latin typeface="黑体" panose="02010609060101010101" pitchFamily="49" charset="-122"/>
                <a:ea typeface="黑体" panose="02010609060101010101" pitchFamily="49" charset="-122"/>
              </a:rPr>
              <a:t>范式一定满足</a:t>
            </a:r>
            <a:r>
              <a:rPr lang="en-US" altLang="zh-CN" sz="2400" b="0" dirty="0">
                <a:solidFill>
                  <a:schemeClr val="tx1"/>
                </a:solidFill>
                <a:latin typeface="黑体" panose="02010609060101010101" pitchFamily="49" charset="-122"/>
                <a:ea typeface="黑体" panose="02010609060101010101" pitchFamily="49" charset="-122"/>
              </a:rPr>
              <a:t>4</a:t>
            </a:r>
            <a:r>
              <a:rPr lang="zh-CN" altLang="en-US" sz="2400" b="0" dirty="0" smtClean="0">
                <a:solidFill>
                  <a:schemeClr val="tx1"/>
                </a:solidFill>
                <a:latin typeface="黑体" panose="02010609060101010101" pitchFamily="49" charset="-122"/>
                <a:ea typeface="黑体" panose="02010609060101010101" pitchFamily="49" charset="-122"/>
              </a:rPr>
              <a:t>范式</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满足</a:t>
            </a:r>
            <a:r>
              <a:rPr lang="en-US" altLang="zh-CN" sz="2400" b="0" dirty="0">
                <a:solidFill>
                  <a:srgbClr val="FF0000"/>
                </a:solidFill>
                <a:latin typeface="黑体" panose="02010609060101010101" pitchFamily="49" charset="-122"/>
                <a:ea typeface="黑体" panose="02010609060101010101" pitchFamily="49" charset="-122"/>
              </a:rPr>
              <a:t>4</a:t>
            </a:r>
            <a:r>
              <a:rPr lang="zh-CN" altLang="en-US" sz="2400" b="0" dirty="0">
                <a:solidFill>
                  <a:srgbClr val="FF0000"/>
                </a:solidFill>
                <a:latin typeface="黑体" panose="02010609060101010101" pitchFamily="49" charset="-122"/>
                <a:ea typeface="黑体" panose="02010609060101010101" pitchFamily="49" charset="-122"/>
              </a:rPr>
              <a:t>范式一定满足</a:t>
            </a:r>
            <a:r>
              <a:rPr lang="en-US" altLang="zh-CN" sz="2400" b="0" dirty="0">
                <a:solidFill>
                  <a:srgbClr val="FF0000"/>
                </a:solidFill>
                <a:latin typeface="黑体" panose="02010609060101010101" pitchFamily="49" charset="-122"/>
                <a:ea typeface="黑体" panose="02010609060101010101" pitchFamily="49" charset="-122"/>
              </a:rPr>
              <a:t>BCNF</a:t>
            </a:r>
            <a:r>
              <a:rPr lang="zh-CN" altLang="en-US" sz="2400" b="0" dirty="0" smtClean="0">
                <a:solidFill>
                  <a:srgbClr val="FF0000"/>
                </a:solidFill>
                <a:latin typeface="黑体" panose="02010609060101010101" pitchFamily="49" charset="-122"/>
                <a:ea typeface="黑体" panose="02010609060101010101" pitchFamily="49" charset="-122"/>
              </a:rPr>
              <a:t>范式</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D:BCNF</a:t>
            </a:r>
            <a:r>
              <a:rPr lang="zh-CN" altLang="en-US" sz="2400" b="0" dirty="0">
                <a:solidFill>
                  <a:schemeClr val="tx1"/>
                </a:solidFill>
                <a:latin typeface="黑体" panose="02010609060101010101" pitchFamily="49" charset="-122"/>
                <a:ea typeface="黑体" panose="02010609060101010101" pitchFamily="49" charset="-122"/>
              </a:rPr>
              <a:t>范式与</a:t>
            </a:r>
            <a:r>
              <a:rPr lang="en-US" altLang="zh-CN" sz="2400" b="0" dirty="0">
                <a:solidFill>
                  <a:schemeClr val="tx1"/>
                </a:solidFill>
                <a:latin typeface="黑体" panose="02010609060101010101" pitchFamily="49" charset="-122"/>
                <a:ea typeface="黑体" panose="02010609060101010101" pitchFamily="49" charset="-122"/>
              </a:rPr>
              <a:t>4</a:t>
            </a:r>
            <a:r>
              <a:rPr lang="zh-CN" altLang="en-US" sz="2400" b="0" dirty="0">
                <a:solidFill>
                  <a:schemeClr val="tx1"/>
                </a:solidFill>
                <a:latin typeface="黑体" panose="02010609060101010101" pitchFamily="49" charset="-122"/>
                <a:ea typeface="黑体" panose="02010609060101010101" pitchFamily="49" charset="-122"/>
              </a:rPr>
              <a:t>范式没有任何关系</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0034466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83852"/>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“不好”</a:t>
            </a:r>
            <a:r>
              <a:rPr lang="zh-CN" altLang="en-US" sz="2400" b="0" dirty="0">
                <a:solidFill>
                  <a:schemeClr val="tx1"/>
                </a:solidFill>
                <a:latin typeface="黑体" panose="02010609060101010101" pitchFamily="49" charset="-122"/>
                <a:ea typeface="黑体" panose="02010609060101010101" pitchFamily="49" charset="-122"/>
              </a:rPr>
              <a:t>的关系模式可能存在的问题不包括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a:t>
            </a:r>
            <a:endParaRPr lang="en-US" altLang="zh-CN" sz="2400" b="0" dirty="0" smtClean="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数据冗余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插入</a:t>
            </a:r>
            <a:r>
              <a:rPr lang="zh-CN" altLang="en-US" sz="2400" b="0" dirty="0" smtClean="0">
                <a:solidFill>
                  <a:schemeClr val="tx1"/>
                </a:solidFill>
                <a:latin typeface="黑体" panose="02010609060101010101" pitchFamily="49" charset="-122"/>
                <a:ea typeface="黑体" panose="02010609060101010101" pitchFamily="49" charset="-122"/>
              </a:rPr>
              <a:t>异常</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更新</a:t>
            </a:r>
            <a:r>
              <a:rPr lang="zh-CN" altLang="en-US" sz="2400" b="0" dirty="0" smtClean="0">
                <a:solidFill>
                  <a:schemeClr val="tx1"/>
                </a:solidFill>
                <a:latin typeface="黑体" panose="02010609060101010101" pitchFamily="49" charset="-122"/>
                <a:ea typeface="黑体" panose="02010609060101010101" pitchFamily="49" charset="-122"/>
              </a:rPr>
              <a:t>慢</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删除异常</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397647449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83852"/>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“不好”</a:t>
            </a:r>
            <a:r>
              <a:rPr lang="zh-CN" altLang="en-US" sz="2400" b="0" dirty="0">
                <a:solidFill>
                  <a:schemeClr val="tx1"/>
                </a:solidFill>
                <a:latin typeface="黑体" panose="02010609060101010101" pitchFamily="49" charset="-122"/>
                <a:ea typeface="黑体" panose="02010609060101010101" pitchFamily="49" charset="-122"/>
              </a:rPr>
              <a:t>的关系模式可能存在的问题不包括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单</a:t>
            </a:r>
            <a:r>
              <a:rPr lang="zh-CN" altLang="en-US" sz="2400" b="0" dirty="0" smtClean="0">
                <a:solidFill>
                  <a:srgbClr val="FF0000"/>
                </a:solidFill>
                <a:latin typeface="黑体" panose="02010609060101010101" pitchFamily="49" charset="-122"/>
                <a:ea typeface="黑体" panose="02010609060101010101" pitchFamily="49" charset="-122"/>
              </a:rPr>
              <a:t>选题</a:t>
            </a:r>
            <a:endParaRPr lang="en-US" altLang="zh-CN" sz="2400" b="0" dirty="0" smtClean="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数据冗余</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插入</a:t>
            </a:r>
            <a:r>
              <a:rPr lang="zh-CN" altLang="en-US" sz="2400" b="0" dirty="0" smtClean="0">
                <a:solidFill>
                  <a:schemeClr val="tx1"/>
                </a:solidFill>
                <a:latin typeface="黑体" panose="02010609060101010101" pitchFamily="49" charset="-122"/>
                <a:ea typeface="黑体" panose="02010609060101010101" pitchFamily="49" charset="-122"/>
              </a:rPr>
              <a:t>异常</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更新</a:t>
            </a:r>
            <a:r>
              <a:rPr lang="zh-CN" altLang="en-US" sz="2400" b="0" dirty="0" smtClean="0">
                <a:solidFill>
                  <a:srgbClr val="FF0000"/>
                </a:solidFill>
                <a:latin typeface="黑体" panose="02010609060101010101" pitchFamily="49" charset="-122"/>
                <a:ea typeface="黑体" panose="02010609060101010101" pitchFamily="49" charset="-122"/>
              </a:rPr>
              <a:t>慢</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删除异常</a:t>
            </a: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344766707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83852"/>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5</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简述关系规范化过程</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简答</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329052823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83852"/>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5</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简述关系规范化过程</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简答</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rgbClr val="FF0000"/>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rgbClr val="FF0000"/>
              </a:solidFill>
              <a:latin typeface="黑体" panose="02010609060101010101" pitchFamily="49" charset="-122"/>
              <a:ea typeface="黑体" panose="02010609060101010101" pitchFamily="49" charset="-122"/>
            </a:endParaRPr>
          </a:p>
          <a:p>
            <a:pPr>
              <a:lnSpc>
                <a:spcPct val="150000"/>
              </a:lnSpc>
            </a:pPr>
            <a:r>
              <a:rPr lang="zh-CN" altLang="en-US" sz="2400" b="0" dirty="0">
                <a:solidFill>
                  <a:schemeClr val="tx1"/>
                </a:solidFill>
                <a:latin typeface="黑体" panose="02010609060101010101" pitchFamily="49" charset="-122"/>
                <a:ea typeface="黑体" panose="02010609060101010101" pitchFamily="49" charset="-122"/>
              </a:rPr>
              <a:t>一个低一级范式的关系模式通过模式分解可以转换为若干个高一级范式的关系模式的集合，这种过程就叫规范化。</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a:solidFill>
                <a:schemeClr val="tx1"/>
              </a:solidFill>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1814638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2.2 </a:t>
            </a:r>
            <a:r>
              <a:rPr lang="zh-CN" altLang="en-US" sz="2800" b="1" dirty="0">
                <a:latin typeface="黑体" panose="02010609060101010101" pitchFamily="49" charset="-122"/>
                <a:ea typeface="黑体" panose="02010609060101010101" pitchFamily="49" charset="-122"/>
                <a:sym typeface="+mn-ea"/>
              </a:rPr>
              <a:t>关系数据模型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关系的完整性约束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（简单应用）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图示 5"/>
          <p:cNvGraphicFramePr/>
          <p:nvPr>
            <p:extLst>
              <p:ext uri="{D42A27DB-BD31-4B8C-83A1-F6EECF244321}">
                <p14:modId xmlns:p14="http://schemas.microsoft.com/office/powerpoint/2010/main" val="546480109"/>
              </p:ext>
            </p:extLst>
          </p:nvPr>
        </p:nvGraphicFramePr>
        <p:xfrm>
          <a:off x="1477927" y="2987749"/>
          <a:ext cx="9973338" cy="27006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矩形 6"/>
          <p:cNvSpPr/>
          <p:nvPr/>
        </p:nvSpPr>
        <p:spPr>
          <a:xfrm>
            <a:off x="2692192" y="5528928"/>
            <a:ext cx="7207437" cy="9675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900"/>
              </a:lnSpc>
            </a:pPr>
            <a:r>
              <a:rPr lang="en-US" altLang="zh-CN" sz="2000" dirty="0" smtClean="0">
                <a:solidFill>
                  <a:schemeClr val="tx1"/>
                </a:solidFill>
                <a:latin typeface="手札体-简粗体" panose="03000700000000000000" pitchFamily="66" charset="-122"/>
                <a:ea typeface="手札体-简粗体" panose="03000700000000000000" pitchFamily="66" charset="-122"/>
              </a:rPr>
              <a:t>     </a:t>
            </a:r>
            <a:r>
              <a:rPr lang="zh-CN" altLang="en-US" sz="2000" dirty="0" smtClean="0">
                <a:solidFill>
                  <a:schemeClr val="tx1"/>
                </a:solidFill>
                <a:latin typeface="手札体-简粗体" panose="03000700000000000000" pitchFamily="66" charset="-122"/>
                <a:ea typeface="手札体-简粗体" panose="03000700000000000000" pitchFamily="66" charset="-122"/>
              </a:rPr>
              <a:t>教师（</a:t>
            </a:r>
            <a:r>
              <a:rPr lang="zh-CN" altLang="en-US" sz="2000" u="sng" dirty="0" smtClean="0">
                <a:solidFill>
                  <a:schemeClr val="tx1"/>
                </a:solidFill>
                <a:latin typeface="手札体-简粗体" panose="03000700000000000000" pitchFamily="66" charset="-122"/>
                <a:ea typeface="手札体-简粗体" panose="03000700000000000000" pitchFamily="66" charset="-122"/>
              </a:rPr>
              <a:t>职工号</a:t>
            </a:r>
            <a:r>
              <a:rPr lang="zh-CN" altLang="en-US" sz="2000" dirty="0" smtClean="0">
                <a:solidFill>
                  <a:schemeClr val="tx1"/>
                </a:solidFill>
                <a:latin typeface="手札体-简粗体" panose="03000700000000000000" pitchFamily="66" charset="-122"/>
                <a:ea typeface="手札体-简粗体" panose="03000700000000000000" pitchFamily="66" charset="-122"/>
              </a:rPr>
              <a:t>，姓名，性别，职称，系编号）</a:t>
            </a:r>
            <a:endParaRPr lang="en-US" altLang="zh-CN" sz="2000" dirty="0" smtClean="0">
              <a:solidFill>
                <a:schemeClr val="tx1"/>
              </a:solidFill>
              <a:latin typeface="手札体-简粗体" panose="03000700000000000000" pitchFamily="66" charset="-122"/>
              <a:ea typeface="手札体-简粗体" panose="03000700000000000000" pitchFamily="66" charset="-122"/>
            </a:endParaRPr>
          </a:p>
          <a:p>
            <a:pPr>
              <a:lnSpc>
                <a:spcPts val="2900"/>
              </a:lnSpc>
            </a:pPr>
            <a:r>
              <a:rPr lang="zh-CN" altLang="en-US" sz="2000" dirty="0" smtClean="0">
                <a:solidFill>
                  <a:schemeClr val="tx1"/>
                </a:solidFill>
                <a:latin typeface="手札体-简粗体" panose="03000700000000000000" pitchFamily="66" charset="-122"/>
                <a:ea typeface="手札体-简粗体" panose="03000700000000000000" pitchFamily="66" charset="-122"/>
              </a:rPr>
              <a:t>     系（</a:t>
            </a:r>
            <a:r>
              <a:rPr lang="zh-CN" altLang="en-US" sz="2000" u="sng" dirty="0" smtClean="0">
                <a:solidFill>
                  <a:schemeClr val="tx1"/>
                </a:solidFill>
                <a:latin typeface="手札体-简粗体" panose="03000700000000000000" pitchFamily="66" charset="-122"/>
                <a:ea typeface="手札体-简粗体" panose="03000700000000000000" pitchFamily="66" charset="-122"/>
              </a:rPr>
              <a:t>系编号</a:t>
            </a:r>
            <a:r>
              <a:rPr lang="zh-CN" altLang="en-US" sz="2000" dirty="0" smtClean="0">
                <a:solidFill>
                  <a:schemeClr val="tx1"/>
                </a:solidFill>
                <a:latin typeface="手札体-简粗体" panose="03000700000000000000" pitchFamily="66" charset="-122"/>
                <a:ea typeface="手札体-简粗体" panose="03000700000000000000" pitchFamily="66" charset="-122"/>
              </a:rPr>
              <a:t>，系名，办公地点，办公电话）</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8" name="TextBox 7"/>
          <p:cNvSpPr txBox="1"/>
          <p:nvPr/>
        </p:nvSpPr>
        <p:spPr>
          <a:xfrm>
            <a:off x="1426599" y="2250006"/>
            <a:ext cx="1112805" cy="461665"/>
          </a:xfrm>
          <a:prstGeom prst="rect">
            <a:avLst/>
          </a:prstGeom>
          <a:noFill/>
        </p:spPr>
        <p:txBody>
          <a:bodyPr wrap="none" rtlCol="0">
            <a:spAutoFit/>
          </a:bodyPr>
          <a:lstStyle/>
          <a:p>
            <a:r>
              <a:rPr lang="zh-CN" altLang="en-US" sz="2400" b="1" dirty="0" smtClean="0">
                <a:solidFill>
                  <a:srgbClr val="FF0000"/>
                </a:solidFill>
                <a:ea typeface="手札体-简粗体"/>
              </a:rPr>
              <a:t>分类：</a:t>
            </a:r>
            <a:endParaRPr lang="zh-CN" altLang="en-US" sz="2400" b="1" dirty="0">
              <a:solidFill>
                <a:srgbClr val="FF0000"/>
              </a:solidFill>
              <a:ea typeface="手札体-简粗体"/>
            </a:endParaRPr>
          </a:p>
        </p:txBody>
      </p:sp>
      <p:sp>
        <p:nvSpPr>
          <p:cNvPr id="9" name="矩形 8"/>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0" name="肘形连接符 9"/>
          <p:cNvCxnSpPr>
            <a:stCxn id="13" idx="1"/>
            <a:endCxn id="9"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14" idx="1"/>
            <a:endCxn id="9"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15" idx="1"/>
            <a:endCxn id="9"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14" name="矩形 13"/>
          <p:cNvSpPr/>
          <p:nvPr/>
        </p:nvSpPr>
        <p:spPr>
          <a:xfrm>
            <a:off x="9280834" y="446705"/>
            <a:ext cx="1633914" cy="237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关系数据模型</a:t>
            </a:r>
            <a:endParaRPr lang="zh-CN" altLang="en-US" dirty="0">
              <a:solidFill>
                <a:schemeClr val="bg1"/>
              </a:solidFill>
              <a:latin typeface="微软雅黑" pitchFamily="34" charset="-122"/>
              <a:ea typeface="微软雅黑" pitchFamily="34" charset="-122"/>
            </a:endParaRPr>
          </a:p>
        </p:txBody>
      </p:sp>
      <p:sp>
        <p:nvSpPr>
          <p:cNvPr id="15" name="矩形 14"/>
          <p:cNvSpPr/>
          <p:nvPr/>
        </p:nvSpPr>
        <p:spPr>
          <a:xfrm>
            <a:off x="9295205" y="759601"/>
            <a:ext cx="2780685"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关系数据库的规范化理论</a:t>
            </a:r>
            <a:endParaRPr lang="zh-CN" altLang="en-US" dirty="0">
              <a:solidFill>
                <a:srgbClr val="C00000"/>
              </a:solidFill>
              <a:latin typeface="微软雅黑" pitchFamily="34" charset="-122"/>
              <a:ea typeface="微软雅黑" pitchFamily="34" charset="-122"/>
            </a:endParaRPr>
          </a:p>
        </p:txBody>
      </p:sp>
      <p:sp>
        <p:nvSpPr>
          <p:cNvPr id="16" name="TextBox 15"/>
          <p:cNvSpPr txBox="1"/>
          <p:nvPr/>
        </p:nvSpPr>
        <p:spPr>
          <a:xfrm>
            <a:off x="876115" y="174153"/>
            <a:ext cx="2576346"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2.2.3.1 </a:t>
            </a:r>
            <a:r>
              <a:rPr lang="zh-CN" altLang="en-US" dirty="0" smtClean="0">
                <a:latin typeface="微软雅黑" pitchFamily="34" charset="-122"/>
                <a:ea typeface="微软雅黑" pitchFamily="34" charset="-122"/>
              </a:rPr>
              <a:t>实体完整性约束</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21696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29197" y="-3552"/>
            <a:ext cx="12192000" cy="6858000"/>
          </a:xfrm>
          <a:prstGeom prst="rect">
            <a:avLst/>
          </a:prstGeom>
          <a:noFill/>
          <a:ln w="9525">
            <a:noFill/>
          </a:ln>
        </p:spPr>
      </p:pic>
      <p:sp>
        <p:nvSpPr>
          <p:cNvPr id="13" name="矩形 12"/>
          <p:cNvSpPr/>
          <p:nvPr/>
        </p:nvSpPr>
        <p:spPr>
          <a:xfrm>
            <a:off x="4859338" y="2420938"/>
            <a:ext cx="1984375" cy="301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三角形 15"/>
          <p:cNvSpPr/>
          <p:nvPr/>
        </p:nvSpPr>
        <p:spPr>
          <a:xfrm rot="5400000">
            <a:off x="2782888"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8"/>
          <p:cNvSpPr txBox="1"/>
          <p:nvPr/>
        </p:nvSpPr>
        <p:spPr>
          <a:xfrm>
            <a:off x="3246438" y="2722563"/>
            <a:ext cx="5208587" cy="11080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r">
              <a:lnSpc>
                <a:spcPct val="100000"/>
              </a:lnSpc>
              <a:spcBef>
                <a:spcPct val="0"/>
              </a:spcBef>
              <a:buNone/>
            </a:pPr>
            <a:r>
              <a:rPr lang="en-US" altLang="zh-CN" sz="6600">
                <a:solidFill>
                  <a:srgbClr val="404040"/>
                </a:solidFill>
                <a:latin typeface="微软雅黑" panose="020B0503020204020204" charset="-122"/>
                <a:ea typeface="微软雅黑" panose="020B0503020204020204" charset="-122"/>
              </a:rPr>
              <a:t>THANK</a:t>
            </a:r>
            <a:r>
              <a:rPr lang="zh-CN" altLang="en-US" sz="6600">
                <a:solidFill>
                  <a:srgbClr val="404040"/>
                </a:solidFill>
                <a:latin typeface="微软雅黑" panose="020B0503020204020204" charset="-122"/>
                <a:ea typeface="微软雅黑" panose="020B0503020204020204" charset="-122"/>
              </a:rPr>
              <a:t> </a:t>
            </a:r>
            <a:r>
              <a:rPr lang="en-US" altLang="zh-CN" sz="6600">
                <a:solidFill>
                  <a:srgbClr val="404040"/>
                </a:solidFill>
                <a:latin typeface="微软雅黑" panose="020B0503020204020204" charset="-122"/>
                <a:ea typeface="微软雅黑" panose="020B0503020204020204" charset="-122"/>
              </a:rPr>
              <a:t>YOU</a:t>
            </a:r>
            <a:endParaRPr lang="zh-CN" altLang="en-US" sz="6600">
              <a:solidFill>
                <a:srgbClr val="404040"/>
              </a:solidFill>
              <a:latin typeface="微软雅黑" panose="020B0503020204020204" charset="-122"/>
              <a:ea typeface="微软雅黑" panose="020B0503020204020204" charset="-122"/>
            </a:endParaRPr>
          </a:p>
        </p:txBody>
      </p:sp>
      <p:sp>
        <p:nvSpPr>
          <p:cNvPr id="24" name="三角形 23"/>
          <p:cNvSpPr/>
          <p:nvPr/>
        </p:nvSpPr>
        <p:spPr>
          <a:xfrm rot="16200000">
            <a:off x="8763000"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50" name="图片 1"/>
          <p:cNvPicPr>
            <a:picLocks noChangeAspect="1"/>
          </p:cNvPicPr>
          <p:nvPr/>
        </p:nvPicPr>
        <p:blipFill>
          <a:blip r:embed="rId3"/>
          <a:stretch>
            <a:fillRect/>
          </a:stretch>
        </p:blipFill>
        <p:spPr>
          <a:xfrm>
            <a:off x="5222875" y="2403475"/>
            <a:ext cx="1300163" cy="319088"/>
          </a:xfrm>
          <a:prstGeom prst="rect">
            <a:avLst/>
          </a:prstGeom>
          <a:noFill/>
          <a:ln w="9525">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2.2 </a:t>
            </a:r>
            <a:r>
              <a:rPr lang="zh-CN" altLang="en-US" sz="2800" b="1" dirty="0">
                <a:latin typeface="黑体" panose="02010609060101010101" pitchFamily="49" charset="-122"/>
                <a:ea typeface="黑体" panose="02010609060101010101" pitchFamily="49" charset="-122"/>
                <a:sym typeface="+mn-ea"/>
              </a:rPr>
              <a:t>关系数据模型</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8</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关系的完整性约束</a:t>
            </a:r>
            <a:r>
              <a:rPr lang="zh-CN" altLang="en-US" sz="2800" b="0" dirty="0" smtClean="0">
                <a:solidFill>
                  <a:schemeClr val="tx1"/>
                </a:solidFill>
                <a:latin typeface="黑体" panose="02010609060101010101" pitchFamily="49" charset="-122"/>
                <a:ea typeface="黑体" panose="02010609060101010101" pitchFamily="49" charset="-122"/>
                <a:sym typeface="+mn-ea"/>
              </a:rPr>
              <a:t>（简单应用）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6" name="图示 5"/>
          <p:cNvGraphicFramePr/>
          <p:nvPr>
            <p:extLst>
              <p:ext uri="{D42A27DB-BD31-4B8C-83A1-F6EECF244321}">
                <p14:modId xmlns:p14="http://schemas.microsoft.com/office/powerpoint/2010/main" val="872817659"/>
              </p:ext>
            </p:extLst>
          </p:nvPr>
        </p:nvGraphicFramePr>
        <p:xfrm>
          <a:off x="1477927" y="2987749"/>
          <a:ext cx="9973338" cy="2700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矩形 6"/>
          <p:cNvSpPr/>
          <p:nvPr/>
        </p:nvSpPr>
        <p:spPr>
          <a:xfrm>
            <a:off x="2692192" y="5528928"/>
            <a:ext cx="7207437" cy="9675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900"/>
              </a:lnSpc>
            </a:pPr>
            <a:r>
              <a:rPr lang="en-US" altLang="zh-CN" sz="2000" dirty="0" smtClean="0">
                <a:solidFill>
                  <a:schemeClr val="tx1"/>
                </a:solidFill>
                <a:latin typeface="手札体-简粗体" panose="03000700000000000000" pitchFamily="66" charset="-122"/>
                <a:ea typeface="手札体-简粗体" panose="03000700000000000000" pitchFamily="66" charset="-122"/>
              </a:rPr>
              <a:t>     </a:t>
            </a:r>
            <a:r>
              <a:rPr lang="zh-CN" altLang="en-US" sz="2000" dirty="0" smtClean="0">
                <a:solidFill>
                  <a:schemeClr val="tx1"/>
                </a:solidFill>
                <a:latin typeface="手札体-简粗体" panose="03000700000000000000" pitchFamily="66" charset="-122"/>
                <a:ea typeface="手札体-简粗体" panose="03000700000000000000" pitchFamily="66" charset="-122"/>
              </a:rPr>
              <a:t>教师（</a:t>
            </a:r>
            <a:r>
              <a:rPr lang="zh-CN" altLang="en-US" sz="2000" u="sng" dirty="0" smtClean="0">
                <a:solidFill>
                  <a:schemeClr val="tx1"/>
                </a:solidFill>
                <a:latin typeface="手札体-简粗体" panose="03000700000000000000" pitchFamily="66" charset="-122"/>
                <a:ea typeface="手札体-简粗体" panose="03000700000000000000" pitchFamily="66" charset="-122"/>
              </a:rPr>
              <a:t>职工号</a:t>
            </a:r>
            <a:r>
              <a:rPr lang="zh-CN" altLang="en-US" sz="2000" dirty="0" smtClean="0">
                <a:solidFill>
                  <a:schemeClr val="tx1"/>
                </a:solidFill>
                <a:latin typeface="手札体-简粗体" panose="03000700000000000000" pitchFamily="66" charset="-122"/>
                <a:ea typeface="手札体-简粗体" panose="03000700000000000000" pitchFamily="66" charset="-122"/>
              </a:rPr>
              <a:t>，姓名，性别，职称，系编号）</a:t>
            </a:r>
            <a:endParaRPr lang="en-US" altLang="zh-CN" sz="2000" dirty="0" smtClean="0">
              <a:solidFill>
                <a:schemeClr val="tx1"/>
              </a:solidFill>
              <a:latin typeface="手札体-简粗体" panose="03000700000000000000" pitchFamily="66" charset="-122"/>
              <a:ea typeface="手札体-简粗体" panose="03000700000000000000" pitchFamily="66" charset="-122"/>
            </a:endParaRPr>
          </a:p>
          <a:p>
            <a:pPr>
              <a:lnSpc>
                <a:spcPts val="2900"/>
              </a:lnSpc>
            </a:pPr>
            <a:r>
              <a:rPr lang="zh-CN" altLang="en-US" sz="2000" dirty="0" smtClean="0">
                <a:solidFill>
                  <a:schemeClr val="tx1"/>
                </a:solidFill>
                <a:latin typeface="手札体-简粗体" panose="03000700000000000000" pitchFamily="66" charset="-122"/>
                <a:ea typeface="手札体-简粗体" panose="03000700000000000000" pitchFamily="66" charset="-122"/>
              </a:rPr>
              <a:t>     系（</a:t>
            </a:r>
            <a:r>
              <a:rPr lang="zh-CN" altLang="en-US" sz="2000" u="sng" dirty="0" smtClean="0">
                <a:solidFill>
                  <a:schemeClr val="tx1"/>
                </a:solidFill>
                <a:latin typeface="手札体-简粗体" panose="03000700000000000000" pitchFamily="66" charset="-122"/>
                <a:ea typeface="手札体-简粗体" panose="03000700000000000000" pitchFamily="66" charset="-122"/>
              </a:rPr>
              <a:t>系编号</a:t>
            </a:r>
            <a:r>
              <a:rPr lang="zh-CN" altLang="en-US" sz="2000" dirty="0" smtClean="0">
                <a:solidFill>
                  <a:schemeClr val="tx1"/>
                </a:solidFill>
                <a:latin typeface="手札体-简粗体" panose="03000700000000000000" pitchFamily="66" charset="-122"/>
                <a:ea typeface="手札体-简粗体" panose="03000700000000000000" pitchFamily="66" charset="-122"/>
              </a:rPr>
              <a:t>，系名，办公地点，办公电话）</a:t>
            </a:r>
            <a:endParaRPr lang="zh-CN" altLang="en-US" sz="2000" dirty="0">
              <a:solidFill>
                <a:schemeClr val="tx1"/>
              </a:solidFill>
              <a:latin typeface="手札体-简粗体" panose="03000700000000000000" pitchFamily="66" charset="-122"/>
              <a:ea typeface="手札体-简粗体" panose="03000700000000000000" pitchFamily="66" charset="-122"/>
            </a:endParaRPr>
          </a:p>
        </p:txBody>
      </p:sp>
      <p:sp>
        <p:nvSpPr>
          <p:cNvPr id="8" name="TextBox 7"/>
          <p:cNvSpPr txBox="1"/>
          <p:nvPr/>
        </p:nvSpPr>
        <p:spPr>
          <a:xfrm>
            <a:off x="1426599" y="2250006"/>
            <a:ext cx="1112805" cy="461665"/>
          </a:xfrm>
          <a:prstGeom prst="rect">
            <a:avLst/>
          </a:prstGeom>
          <a:noFill/>
        </p:spPr>
        <p:txBody>
          <a:bodyPr wrap="none" rtlCol="0">
            <a:spAutoFit/>
          </a:bodyPr>
          <a:lstStyle/>
          <a:p>
            <a:r>
              <a:rPr lang="zh-CN" altLang="en-US" sz="2400" b="1" dirty="0" smtClean="0">
                <a:solidFill>
                  <a:srgbClr val="FF0000"/>
                </a:solidFill>
                <a:ea typeface="手札体-简粗体"/>
              </a:rPr>
              <a:t>分类：</a:t>
            </a:r>
            <a:endParaRPr lang="zh-CN" altLang="en-US" sz="2400" b="1" dirty="0">
              <a:solidFill>
                <a:srgbClr val="FF0000"/>
              </a:solidFill>
              <a:ea typeface="手札体-简粗体"/>
            </a:endParaRPr>
          </a:p>
        </p:txBody>
      </p:sp>
      <p:sp>
        <p:nvSpPr>
          <p:cNvPr id="9" name="矩形 8"/>
          <p:cNvSpPr/>
          <p:nvPr/>
        </p:nvSpPr>
        <p:spPr>
          <a:xfrm>
            <a:off x="7351309" y="412560"/>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endParaRPr lang="zh-CN" altLang="en-US" dirty="0">
              <a:solidFill>
                <a:srgbClr val="C00000"/>
              </a:solidFill>
              <a:latin typeface="微软雅黑" pitchFamily="34" charset="-122"/>
              <a:ea typeface="微软雅黑" pitchFamily="34" charset="-122"/>
            </a:endParaRPr>
          </a:p>
        </p:txBody>
      </p:sp>
      <p:cxnSp>
        <p:nvCxnSpPr>
          <p:cNvPr id="10" name="肘形连接符 9"/>
          <p:cNvCxnSpPr>
            <a:stCxn id="13" idx="1"/>
            <a:endCxn id="9" idx="3"/>
          </p:cNvCxnSpPr>
          <p:nvPr/>
        </p:nvCxnSpPr>
        <p:spPr>
          <a:xfrm rot="10800000" flipV="1">
            <a:off x="9139754" y="233392"/>
            <a:ext cx="141081" cy="330822"/>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14" idx="1"/>
            <a:endCxn id="9" idx="3"/>
          </p:cNvCxnSpPr>
          <p:nvPr/>
        </p:nvCxnSpPr>
        <p:spPr>
          <a:xfrm rot="10800000">
            <a:off x="9139754" y="564214"/>
            <a:ext cx="141081" cy="143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15" idx="1"/>
            <a:endCxn id="9" idx="3"/>
          </p:cNvCxnSpPr>
          <p:nvPr/>
        </p:nvCxnSpPr>
        <p:spPr>
          <a:xfrm rot="10800000">
            <a:off x="9139753" y="564214"/>
            <a:ext cx="155452" cy="34195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280834" y="81738"/>
            <a:ext cx="1788444" cy="30330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a:t>
            </a:r>
            <a:r>
              <a:rPr lang="zh-CN" altLang="en-US" dirty="0" smtClean="0">
                <a:solidFill>
                  <a:schemeClr val="bg1"/>
                </a:solidFill>
                <a:latin typeface="微软雅黑" pitchFamily="34" charset="-122"/>
                <a:ea typeface="微软雅黑" pitchFamily="34" charset="-122"/>
              </a:rPr>
              <a:t>概述</a:t>
            </a:r>
            <a:endParaRPr lang="zh-CN" altLang="en-US" dirty="0">
              <a:solidFill>
                <a:schemeClr val="bg1"/>
              </a:solidFill>
              <a:latin typeface="微软雅黑" pitchFamily="34" charset="-122"/>
              <a:ea typeface="微软雅黑" pitchFamily="34" charset="-122"/>
            </a:endParaRPr>
          </a:p>
        </p:txBody>
      </p:sp>
      <p:sp>
        <p:nvSpPr>
          <p:cNvPr id="14" name="矩形 13"/>
          <p:cNvSpPr/>
          <p:nvPr/>
        </p:nvSpPr>
        <p:spPr>
          <a:xfrm>
            <a:off x="9280834" y="446705"/>
            <a:ext cx="1633914" cy="237889"/>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关系数据模型</a:t>
            </a:r>
            <a:endParaRPr lang="zh-CN" altLang="en-US" dirty="0">
              <a:solidFill>
                <a:schemeClr val="bg1"/>
              </a:solidFill>
              <a:latin typeface="微软雅黑" pitchFamily="34" charset="-122"/>
              <a:ea typeface="微软雅黑" pitchFamily="34" charset="-122"/>
            </a:endParaRPr>
          </a:p>
        </p:txBody>
      </p:sp>
      <p:sp>
        <p:nvSpPr>
          <p:cNvPr id="15" name="矩形 14"/>
          <p:cNvSpPr/>
          <p:nvPr/>
        </p:nvSpPr>
        <p:spPr>
          <a:xfrm>
            <a:off x="9295205" y="759601"/>
            <a:ext cx="2780685" cy="293137"/>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关系数据库的规范化理论</a:t>
            </a:r>
            <a:endParaRPr lang="zh-CN" altLang="en-US" dirty="0">
              <a:solidFill>
                <a:srgbClr val="C00000"/>
              </a:solidFill>
              <a:latin typeface="微软雅黑" pitchFamily="34" charset="-122"/>
              <a:ea typeface="微软雅黑" pitchFamily="34" charset="-122"/>
            </a:endParaRPr>
          </a:p>
        </p:txBody>
      </p:sp>
      <p:sp>
        <p:nvSpPr>
          <p:cNvPr id="16" name="TextBox 15"/>
          <p:cNvSpPr txBox="1"/>
          <p:nvPr/>
        </p:nvSpPr>
        <p:spPr>
          <a:xfrm>
            <a:off x="876115" y="174153"/>
            <a:ext cx="6433813"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2.2.3.2 </a:t>
            </a:r>
            <a:r>
              <a:rPr lang="zh-CN" altLang="en-US" dirty="0">
                <a:latin typeface="微软雅黑" pitchFamily="34" charset="-122"/>
                <a:ea typeface="微软雅黑" pitchFamily="34" charset="-122"/>
              </a:rPr>
              <a:t>参照</a:t>
            </a:r>
            <a:r>
              <a:rPr lang="zh-CN" altLang="en-US" dirty="0" smtClean="0">
                <a:latin typeface="微软雅黑" pitchFamily="34" charset="-122"/>
                <a:ea typeface="微软雅黑" pitchFamily="34" charset="-122"/>
              </a:rPr>
              <a:t>完整性</a:t>
            </a:r>
            <a:r>
              <a:rPr lang="zh-CN" altLang="en-US" dirty="0">
                <a:latin typeface="微软雅黑" pitchFamily="34" charset="-122"/>
                <a:ea typeface="微软雅黑" pitchFamily="34" charset="-122"/>
              </a:rPr>
              <a:t>约束（</a:t>
            </a:r>
            <a:r>
              <a:rPr lang="en-US" altLang="zh-CN" dirty="0">
                <a:latin typeface="微软雅黑" pitchFamily="34" charset="-122"/>
                <a:ea typeface="微软雅黑" pitchFamily="34" charset="-122"/>
              </a:rPr>
              <a:t>Referential Integrity Constraint</a:t>
            </a:r>
            <a:r>
              <a:rPr lang="zh-CN" altLang="en-US" dirty="0">
                <a:latin typeface="微软雅黑" pitchFamily="34" charset="-122"/>
                <a:ea typeface="微软雅黑" pitchFamily="34" charset="-122"/>
              </a:rPr>
              <a:t>）</a:t>
            </a:r>
          </a:p>
        </p:txBody>
      </p:sp>
    </p:spTree>
    <p:extLst>
      <p:ext uri="{BB962C8B-B14F-4D97-AF65-F5344CB8AC3E}">
        <p14:creationId xmlns:p14="http://schemas.microsoft.com/office/powerpoint/2010/main" val="372553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H" val="20151101165129"/>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2"/>
  <p:tag name="KSO_WM_UNIT_ID" val="diagram160061_4*m_i*1_2"/>
  <p:tag name="KSO_WM_UNIT_CLEAR" val="1"/>
  <p:tag name="KSO_WM_UNIT_LAYERLEVEL" val="1_1"/>
  <p:tag name="KSO_WM_DIAGRAM_GROUP_CODE" val="m1-1"/>
  <p:tag name="KSO_WM_UNIT_FILL_FORE_SCHEMECOLOR_INDEX" val="5"/>
  <p:tag name="KSO_WM_UNI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1_1"/>
  <p:tag name="KSO_WM_UNIT_ID" val="diagram160061_4*m_h_f*1_1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5"/>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1"/>
  <p:tag name="KSO_WM_UNIT_ID" val="diagram160061_4*m_i*1_1"/>
  <p:tag name="KSO_WM_UNIT_CLEAR" val="1"/>
  <p:tag name="KSO_WM_UNIT_LAYERLEVEL" val="1_1"/>
  <p:tag name="KSO_WM_DIAGRAM_GROUP_CODE" val="m1-1"/>
  <p:tag name="KSO_WM_UNIT_FILL_FORE_SCHEMECOLOR_INDEX" val="5"/>
  <p:tag name="KSO_WM_UNIT_FILL_TYPE" val="1"/>
  <p:tag name="KSO_WM_UNIT_LINE_FORE_SCHEMECOLOR_INDEX" val="5"/>
  <p:tag name="KSO_WM_UNIT_LINE_FILL_TYPE" val="2"/>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1"/>
  <p:tag name="KSO_WM_TEMPLATE_CATEGORY" val="diagram"/>
  <p:tag name="KSO_WM_TEMPLATE_INDEX" val="160061"/>
  <p:tag name="KSO_WM_UNIT_INDEX" val="1"/>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61_4*i*6"/>
  <p:tag name="KSO_WM_TEMPLATE_CATEGORY" val="diagram"/>
  <p:tag name="KSO_WM_TEMPLATE_INDEX" val="160061"/>
  <p:tag name="KSO_WM_UNIT_INDEX" val="6"/>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h_f"/>
  <p:tag name="KSO_WM_UNIT_INDEX" val="1_2_1"/>
  <p:tag name="KSO_WM_UNIT_ID" val="diagram160061_4*m_h_f*1_2_1"/>
  <p:tag name="KSO_WM_UNIT_CLEAR" val="1"/>
  <p:tag name="KSO_WM_UNIT_LAYERLEVEL" val="1_1_1"/>
  <p:tag name="KSO_WM_UNIT_VALUE" val="26"/>
  <p:tag name="KSO_WM_UNIT_HIGHLIGHT" val="0"/>
  <p:tag name="KSO_WM_UNIT_COMPATIBLE" val="0"/>
  <p:tag name="KSO_WM_UNIT_PRESET_TEXT_INDEX" val="4"/>
  <p:tag name="KSO_WM_UNIT_PRESET_TEXT_LEN" val="35"/>
  <p:tag name="KSO_WM_DIAGRAM_GROUP_CODE" val="m1-1"/>
  <p:tag name="KSO_WM_UNIT_TEXT_FILL_FORE_SCHEMECOLOR_INDEX" val="6"/>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61"/>
  <p:tag name="KSO_WM_UNIT_TYPE" val="m_i"/>
  <p:tag name="KSO_WM_UNIT_INDEX" val="1_3"/>
  <p:tag name="KSO_WM_UNIT_ID" val="diagram160061_4*m_i*1_3"/>
  <p:tag name="KSO_WM_UNIT_CLEAR" val="1"/>
  <p:tag name="KSO_WM_UNIT_LAYERLEVEL" val="1_1"/>
  <p:tag name="KSO_WM_DIAGRAM_GROUP_CODE" val="m1-1"/>
  <p:tag name="KSO_WM_UNIT_FILL_FORE_SCHEMECOLOR_INDEX" val="6"/>
  <p:tag name="KSO_WM_UNI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4343</TotalTime>
  <Words>6124</Words>
  <Application>Microsoft Office PowerPoint</Application>
  <PresentationFormat>自定义</PresentationFormat>
  <Paragraphs>1528</Paragraphs>
  <Slides>80</Slides>
  <Notes>25</Notes>
  <HiddenSlides>0</HiddenSlides>
  <MMClips>0</MMClips>
  <ScaleCrop>false</ScaleCrop>
  <HeadingPairs>
    <vt:vector size="4" baseType="variant">
      <vt:variant>
        <vt:lpstr>主题</vt:lpstr>
      </vt:variant>
      <vt:variant>
        <vt:i4>1</vt:i4>
      </vt:variant>
      <vt:variant>
        <vt:lpstr>幻灯片标题</vt:lpstr>
      </vt:variant>
      <vt:variant>
        <vt:i4>80</vt:i4>
      </vt:variant>
    </vt:vector>
  </HeadingPairs>
  <TitlesOfParts>
    <vt:vector size="81" baseType="lpstr">
      <vt:lpstr>Office 主题</vt:lpstr>
      <vt:lpstr>数据库系统原理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2017考期会计基础</dc:title>
  <dc:creator>Microsoft Office 用户</dc:creator>
  <cp:lastModifiedBy>xt256.com</cp:lastModifiedBy>
  <cp:revision>687</cp:revision>
  <dcterms:created xsi:type="dcterms:W3CDTF">2017-03-21T09:44:00Z</dcterms:created>
  <dcterms:modified xsi:type="dcterms:W3CDTF">2019-07-04T10:22:26Z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