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notesSlides/notesSlide26.xml" ContentType="application/vnd.openxmlformats-officedocument.presentationml.notesSlide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notesSlides/notesSlide2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9.xml" ContentType="application/vnd.openxmlformats-officedocument.presentationml.notesSlide+xml"/>
  <Override PartName="/ppt/tags/tag56.xml" ContentType="application/vnd.openxmlformats-officedocument.presentationml.tags+xml"/>
  <Override PartName="/ppt/notesSlides/notesSlide30.xml" ContentType="application/vnd.openxmlformats-officedocument.presentationml.notesSlide+xml"/>
  <Override PartName="/ppt/tags/tag57.xml" ContentType="application/vnd.openxmlformats-officedocument.presentationml.tags+xml"/>
  <Override PartName="/ppt/notesSlides/notesSlide31.xml" ContentType="application/vnd.openxmlformats-officedocument.presentationml.notesSlide+xml"/>
  <Override PartName="/ppt/tags/tag58.xml" ContentType="application/vnd.openxmlformats-officedocument.presentationml.tags+xml"/>
  <Override PartName="/ppt/notesSlides/notesSlide3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1215" r:id="rId3"/>
    <p:sldId id="1152" r:id="rId4"/>
    <p:sldId id="1153" r:id="rId5"/>
    <p:sldId id="1154" r:id="rId6"/>
    <p:sldId id="1155" r:id="rId7"/>
    <p:sldId id="1156" r:id="rId8"/>
    <p:sldId id="1157" r:id="rId9"/>
    <p:sldId id="1158" r:id="rId10"/>
    <p:sldId id="1159" r:id="rId11"/>
    <p:sldId id="1160" r:id="rId12"/>
    <p:sldId id="1161" r:id="rId13"/>
    <p:sldId id="1162" r:id="rId14"/>
    <p:sldId id="1163" r:id="rId15"/>
    <p:sldId id="1164" r:id="rId16"/>
    <p:sldId id="1165" r:id="rId17"/>
    <p:sldId id="1166" r:id="rId18"/>
    <p:sldId id="1167" r:id="rId19"/>
    <p:sldId id="1168" r:id="rId20"/>
    <p:sldId id="1169" r:id="rId21"/>
    <p:sldId id="1170" r:id="rId22"/>
    <p:sldId id="1171" r:id="rId23"/>
    <p:sldId id="1172" r:id="rId24"/>
    <p:sldId id="1173" r:id="rId25"/>
    <p:sldId id="1174" r:id="rId26"/>
    <p:sldId id="1175" r:id="rId27"/>
    <p:sldId id="1310" r:id="rId28"/>
    <p:sldId id="1176" r:id="rId29"/>
    <p:sldId id="1177" r:id="rId30"/>
    <p:sldId id="1178" r:id="rId31"/>
    <p:sldId id="1180" r:id="rId32"/>
    <p:sldId id="1300" r:id="rId33"/>
    <p:sldId id="1301" r:id="rId34"/>
    <p:sldId id="1181" r:id="rId35"/>
    <p:sldId id="1183" r:id="rId36"/>
    <p:sldId id="1185" r:id="rId37"/>
    <p:sldId id="1187" r:id="rId38"/>
    <p:sldId id="1189" r:id="rId39"/>
    <p:sldId id="1190" r:id="rId40"/>
    <p:sldId id="1191" r:id="rId41"/>
    <p:sldId id="1192" r:id="rId42"/>
    <p:sldId id="1193" r:id="rId43"/>
    <p:sldId id="1194" r:id="rId44"/>
    <p:sldId id="1195" r:id="rId45"/>
    <p:sldId id="1302" r:id="rId46"/>
    <p:sldId id="1198" r:id="rId47"/>
    <p:sldId id="1199" r:id="rId48"/>
    <p:sldId id="1303" r:id="rId49"/>
    <p:sldId id="1200" r:id="rId50"/>
    <p:sldId id="1201" r:id="rId51"/>
    <p:sldId id="1202" r:id="rId52"/>
    <p:sldId id="1203" r:id="rId53"/>
    <p:sldId id="1204" r:id="rId54"/>
    <p:sldId id="1205" r:id="rId55"/>
    <p:sldId id="1206" r:id="rId56"/>
    <p:sldId id="1207" r:id="rId57"/>
    <p:sldId id="1208" r:id="rId58"/>
    <p:sldId id="1209" r:id="rId59"/>
    <p:sldId id="1210" r:id="rId60"/>
    <p:sldId id="1211" r:id="rId61"/>
    <p:sldId id="1212" r:id="rId62"/>
    <p:sldId id="1213" r:id="rId63"/>
    <p:sldId id="1214" r:id="rId64"/>
    <p:sldId id="1311" r:id="rId65"/>
    <p:sldId id="1312" r:id="rId66"/>
    <p:sldId id="261" r:id="rId6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81215" autoAdjust="0"/>
  </p:normalViewPr>
  <p:slideViewPr>
    <p:cSldViewPr snapToGrid="0" snapToObjects="1">
      <p:cViewPr varScale="1">
        <p:scale>
          <a:sx n="57" d="100"/>
          <a:sy n="57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1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9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9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93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9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5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5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44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4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44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03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9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48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51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10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10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7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7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50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9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26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46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3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5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125413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1524293" y="2160813"/>
            <a:ext cx="9352814" cy="823680"/>
          </a:xfrm>
          <a:custGeom>
            <a:avLst/>
            <a:gdLst>
              <a:gd name="connsiteX0" fmla="*/ 0 w 9352814"/>
              <a:gd name="connsiteY0" fmla="*/ 137283 h 823680"/>
              <a:gd name="connsiteX1" fmla="*/ 137283 w 9352814"/>
              <a:gd name="connsiteY1" fmla="*/ 0 h 823680"/>
              <a:gd name="connsiteX2" fmla="*/ 9215531 w 9352814"/>
              <a:gd name="connsiteY2" fmla="*/ 0 h 823680"/>
              <a:gd name="connsiteX3" fmla="*/ 9352814 w 9352814"/>
              <a:gd name="connsiteY3" fmla="*/ 137283 h 823680"/>
              <a:gd name="connsiteX4" fmla="*/ 9352814 w 9352814"/>
              <a:gd name="connsiteY4" fmla="*/ 686397 h 823680"/>
              <a:gd name="connsiteX5" fmla="*/ 9215531 w 9352814"/>
              <a:gd name="connsiteY5" fmla="*/ 823680 h 823680"/>
              <a:gd name="connsiteX6" fmla="*/ 137283 w 9352814"/>
              <a:gd name="connsiteY6" fmla="*/ 823680 h 823680"/>
              <a:gd name="connsiteX7" fmla="*/ 0 w 9352814"/>
              <a:gd name="connsiteY7" fmla="*/ 686397 h 823680"/>
              <a:gd name="connsiteX8" fmla="*/ 0 w 9352814"/>
              <a:gd name="connsiteY8" fmla="*/ 137283 h 82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52814" h="823680">
                <a:moveTo>
                  <a:pt x="0" y="137283"/>
                </a:moveTo>
                <a:cubicBezTo>
                  <a:pt x="0" y="61464"/>
                  <a:pt x="61464" y="0"/>
                  <a:pt x="137283" y="0"/>
                </a:cubicBezTo>
                <a:lnTo>
                  <a:pt x="9215531" y="0"/>
                </a:lnTo>
                <a:cubicBezTo>
                  <a:pt x="9291350" y="0"/>
                  <a:pt x="9352814" y="61464"/>
                  <a:pt x="9352814" y="137283"/>
                </a:cubicBezTo>
                <a:lnTo>
                  <a:pt x="9352814" y="686397"/>
                </a:lnTo>
                <a:cubicBezTo>
                  <a:pt x="9352814" y="762216"/>
                  <a:pt x="9291350" y="823680"/>
                  <a:pt x="9215531" y="823680"/>
                </a:cubicBezTo>
                <a:lnTo>
                  <a:pt x="137283" y="823680"/>
                </a:lnTo>
                <a:cubicBezTo>
                  <a:pt x="61464" y="823680"/>
                  <a:pt x="0" y="762216"/>
                  <a:pt x="0" y="686397"/>
                </a:cubicBezTo>
                <a:lnTo>
                  <a:pt x="0" y="137283"/>
                </a:lnTo>
                <a:close/>
              </a:path>
            </a:pathLst>
          </a:cu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49" tIns="131649" rIns="131649" bIns="13164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直观设计法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524293" y="2984493"/>
            <a:ext cx="9352814" cy="728640"/>
          </a:xfrm>
          <a:custGeom>
            <a:avLst/>
            <a:gdLst>
              <a:gd name="connsiteX0" fmla="*/ 0 w 9352814"/>
              <a:gd name="connsiteY0" fmla="*/ 0 h 728640"/>
              <a:gd name="connsiteX1" fmla="*/ 9352814 w 9352814"/>
              <a:gd name="connsiteY1" fmla="*/ 0 h 728640"/>
              <a:gd name="connsiteX2" fmla="*/ 9352814 w 9352814"/>
              <a:gd name="connsiteY2" fmla="*/ 728640 h 728640"/>
              <a:gd name="connsiteX3" fmla="*/ 0 w 9352814"/>
              <a:gd name="connsiteY3" fmla="*/ 728640 h 728640"/>
              <a:gd name="connsiteX4" fmla="*/ 0 w 9352814"/>
              <a:gd name="connsiteY4" fmla="*/ 0 h 72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2814" h="728640">
                <a:moveTo>
                  <a:pt x="0" y="0"/>
                </a:moveTo>
                <a:lnTo>
                  <a:pt x="9352814" y="0"/>
                </a:lnTo>
                <a:lnTo>
                  <a:pt x="9352814" y="728640"/>
                </a:lnTo>
                <a:lnTo>
                  <a:pt x="0" y="7286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952" tIns="25400" rIns="142240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最原始的数据库设计方法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524293" y="3713133"/>
            <a:ext cx="9352814" cy="823680"/>
          </a:xfrm>
          <a:custGeom>
            <a:avLst/>
            <a:gdLst>
              <a:gd name="connsiteX0" fmla="*/ 0 w 9352814"/>
              <a:gd name="connsiteY0" fmla="*/ 137283 h 823680"/>
              <a:gd name="connsiteX1" fmla="*/ 137283 w 9352814"/>
              <a:gd name="connsiteY1" fmla="*/ 0 h 823680"/>
              <a:gd name="connsiteX2" fmla="*/ 9215531 w 9352814"/>
              <a:gd name="connsiteY2" fmla="*/ 0 h 823680"/>
              <a:gd name="connsiteX3" fmla="*/ 9352814 w 9352814"/>
              <a:gd name="connsiteY3" fmla="*/ 137283 h 823680"/>
              <a:gd name="connsiteX4" fmla="*/ 9352814 w 9352814"/>
              <a:gd name="connsiteY4" fmla="*/ 686397 h 823680"/>
              <a:gd name="connsiteX5" fmla="*/ 9215531 w 9352814"/>
              <a:gd name="connsiteY5" fmla="*/ 823680 h 823680"/>
              <a:gd name="connsiteX6" fmla="*/ 137283 w 9352814"/>
              <a:gd name="connsiteY6" fmla="*/ 823680 h 823680"/>
              <a:gd name="connsiteX7" fmla="*/ 0 w 9352814"/>
              <a:gd name="connsiteY7" fmla="*/ 686397 h 823680"/>
              <a:gd name="connsiteX8" fmla="*/ 0 w 9352814"/>
              <a:gd name="connsiteY8" fmla="*/ 137283 h 82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52814" h="823680">
                <a:moveTo>
                  <a:pt x="0" y="137283"/>
                </a:moveTo>
                <a:cubicBezTo>
                  <a:pt x="0" y="61464"/>
                  <a:pt x="61464" y="0"/>
                  <a:pt x="137283" y="0"/>
                </a:cubicBezTo>
                <a:lnTo>
                  <a:pt x="9215531" y="0"/>
                </a:lnTo>
                <a:cubicBezTo>
                  <a:pt x="9291350" y="0"/>
                  <a:pt x="9352814" y="61464"/>
                  <a:pt x="9352814" y="137283"/>
                </a:cubicBezTo>
                <a:lnTo>
                  <a:pt x="9352814" y="686397"/>
                </a:lnTo>
                <a:cubicBezTo>
                  <a:pt x="9352814" y="762216"/>
                  <a:pt x="9291350" y="823680"/>
                  <a:pt x="9215531" y="823680"/>
                </a:cubicBezTo>
                <a:lnTo>
                  <a:pt x="137283" y="823680"/>
                </a:lnTo>
                <a:cubicBezTo>
                  <a:pt x="61464" y="823680"/>
                  <a:pt x="0" y="762216"/>
                  <a:pt x="0" y="686397"/>
                </a:cubicBezTo>
                <a:lnTo>
                  <a:pt x="0" y="137283"/>
                </a:lnTo>
                <a:close/>
              </a:path>
            </a:pathLst>
          </a:cu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49" tIns="131649" rIns="131649" bIns="13164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规范设计法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24293" y="4536813"/>
            <a:ext cx="9352814" cy="1092960"/>
          </a:xfrm>
          <a:custGeom>
            <a:avLst/>
            <a:gdLst>
              <a:gd name="connsiteX0" fmla="*/ 0 w 9352814"/>
              <a:gd name="connsiteY0" fmla="*/ 0 h 1092960"/>
              <a:gd name="connsiteX1" fmla="*/ 9352814 w 9352814"/>
              <a:gd name="connsiteY1" fmla="*/ 0 h 1092960"/>
              <a:gd name="connsiteX2" fmla="*/ 9352814 w 9352814"/>
              <a:gd name="connsiteY2" fmla="*/ 1092960 h 1092960"/>
              <a:gd name="connsiteX3" fmla="*/ 0 w 9352814"/>
              <a:gd name="connsiteY3" fmla="*/ 1092960 h 1092960"/>
              <a:gd name="connsiteX4" fmla="*/ 0 w 9352814"/>
              <a:gd name="connsiteY4" fmla="*/ 0 h 109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2814" h="1092960">
                <a:moveTo>
                  <a:pt x="0" y="0"/>
                </a:moveTo>
                <a:lnTo>
                  <a:pt x="9352814" y="0"/>
                </a:lnTo>
                <a:lnTo>
                  <a:pt x="9352814" y="1092960"/>
                </a:lnTo>
                <a:lnTo>
                  <a:pt x="0" y="10929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952" tIns="25400" rIns="142240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新奥尔良设计方法：需求分析、概念结构设计、逻辑结构设计、物理结构设计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基于</a:t>
            </a:r>
            <a:r>
              <a:rPr lang="en-US" altLang="zh-CN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模型的数据库设计方法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基于第三范式的设计方法，是一类结构化设计方法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524293" y="5629773"/>
            <a:ext cx="9352814" cy="823680"/>
          </a:xfrm>
          <a:custGeom>
            <a:avLst/>
            <a:gdLst>
              <a:gd name="connsiteX0" fmla="*/ 0 w 9352814"/>
              <a:gd name="connsiteY0" fmla="*/ 137283 h 823680"/>
              <a:gd name="connsiteX1" fmla="*/ 137283 w 9352814"/>
              <a:gd name="connsiteY1" fmla="*/ 0 h 823680"/>
              <a:gd name="connsiteX2" fmla="*/ 9215531 w 9352814"/>
              <a:gd name="connsiteY2" fmla="*/ 0 h 823680"/>
              <a:gd name="connsiteX3" fmla="*/ 9352814 w 9352814"/>
              <a:gd name="connsiteY3" fmla="*/ 137283 h 823680"/>
              <a:gd name="connsiteX4" fmla="*/ 9352814 w 9352814"/>
              <a:gd name="connsiteY4" fmla="*/ 686397 h 823680"/>
              <a:gd name="connsiteX5" fmla="*/ 9215531 w 9352814"/>
              <a:gd name="connsiteY5" fmla="*/ 823680 h 823680"/>
              <a:gd name="connsiteX6" fmla="*/ 137283 w 9352814"/>
              <a:gd name="connsiteY6" fmla="*/ 823680 h 823680"/>
              <a:gd name="connsiteX7" fmla="*/ 0 w 9352814"/>
              <a:gd name="connsiteY7" fmla="*/ 686397 h 823680"/>
              <a:gd name="connsiteX8" fmla="*/ 0 w 9352814"/>
              <a:gd name="connsiteY8" fmla="*/ 137283 h 82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52814" h="823680">
                <a:moveTo>
                  <a:pt x="0" y="137283"/>
                </a:moveTo>
                <a:cubicBezTo>
                  <a:pt x="0" y="61464"/>
                  <a:pt x="61464" y="0"/>
                  <a:pt x="137283" y="0"/>
                </a:cubicBezTo>
                <a:lnTo>
                  <a:pt x="9215531" y="0"/>
                </a:lnTo>
                <a:cubicBezTo>
                  <a:pt x="9291350" y="0"/>
                  <a:pt x="9352814" y="61464"/>
                  <a:pt x="9352814" y="137283"/>
                </a:cubicBezTo>
                <a:lnTo>
                  <a:pt x="9352814" y="686397"/>
                </a:lnTo>
                <a:cubicBezTo>
                  <a:pt x="9352814" y="762216"/>
                  <a:pt x="9291350" y="823680"/>
                  <a:pt x="9215531" y="823680"/>
                </a:cubicBezTo>
                <a:lnTo>
                  <a:pt x="137283" y="823680"/>
                </a:lnTo>
                <a:cubicBezTo>
                  <a:pt x="61464" y="823680"/>
                  <a:pt x="0" y="762216"/>
                  <a:pt x="0" y="686397"/>
                </a:cubicBezTo>
                <a:lnTo>
                  <a:pt x="0" y="137283"/>
                </a:lnTo>
                <a:close/>
              </a:path>
            </a:pathLst>
          </a:cu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49" tIns="131649" rIns="131649" bIns="13164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计算机辅助设计法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5937" y="587309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辅助软件工程工具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数据库设计的方法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1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066998" y="2351685"/>
            <a:ext cx="2457825" cy="71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需求分析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3909" y="3431836"/>
            <a:ext cx="2457825" cy="71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结构设计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28188" y="3431836"/>
            <a:ext cx="2457825" cy="71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行为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设计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8106" y="4555307"/>
            <a:ext cx="2457825" cy="71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数据库实施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88105" y="5681437"/>
            <a:ext cx="2457825" cy="71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数据库运行与维护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箭头连接符 19"/>
          <p:cNvCxnSpPr>
            <a:stCxn id="13" idx="2"/>
            <a:endCxn id="14" idx="0"/>
          </p:cNvCxnSpPr>
          <p:nvPr/>
        </p:nvCxnSpPr>
        <p:spPr>
          <a:xfrm flipH="1">
            <a:off x="4002822" y="3064067"/>
            <a:ext cx="2293089" cy="367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16" idx="0"/>
          </p:cNvCxnSpPr>
          <p:nvPr/>
        </p:nvCxnSpPr>
        <p:spPr>
          <a:xfrm>
            <a:off x="6295911" y="3064067"/>
            <a:ext cx="2261190" cy="367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</p:cNvCxnSpPr>
          <p:nvPr/>
        </p:nvCxnSpPr>
        <p:spPr>
          <a:xfrm>
            <a:off x="4002822" y="4144218"/>
            <a:ext cx="1851253" cy="383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</p:cNvCxnSpPr>
          <p:nvPr/>
        </p:nvCxnSpPr>
        <p:spPr>
          <a:xfrm flipH="1">
            <a:off x="6683415" y="4144218"/>
            <a:ext cx="1873686" cy="3757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2"/>
            <a:endCxn id="18" idx="0"/>
          </p:cNvCxnSpPr>
          <p:nvPr/>
        </p:nvCxnSpPr>
        <p:spPr>
          <a:xfrm flipH="1">
            <a:off x="6217018" y="5267689"/>
            <a:ext cx="1" cy="413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7" idx="1"/>
            <a:endCxn id="22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2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0" idx="1"/>
            <a:endCxn id="22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00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8675" y="2324159"/>
            <a:ext cx="9665061" cy="4042134"/>
            <a:chOff x="1298675" y="2324159"/>
            <a:chExt cx="9665061" cy="4042134"/>
          </a:xfrm>
        </p:grpSpPr>
        <p:sp>
          <p:nvSpPr>
            <p:cNvPr id="13" name="矩形 12"/>
            <p:cNvSpPr/>
            <p:nvPr/>
          </p:nvSpPr>
          <p:spPr>
            <a:xfrm>
              <a:off x="6244721" y="2324159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需求分析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51632" y="3404310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05911" y="3404310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行为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65829" y="4527781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数据库实施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65828" y="5653911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数据库运行与维护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20" name="直接箭头连接符 19"/>
            <p:cNvCxnSpPr>
              <a:stCxn id="13" idx="2"/>
              <a:endCxn id="14" idx="0"/>
            </p:cNvCxnSpPr>
            <p:nvPr/>
          </p:nvCxnSpPr>
          <p:spPr>
            <a:xfrm flipH="1">
              <a:off x="5180545" y="3036541"/>
              <a:ext cx="2293089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2"/>
              <a:endCxn id="16" idx="0"/>
            </p:cNvCxnSpPr>
            <p:nvPr/>
          </p:nvCxnSpPr>
          <p:spPr>
            <a:xfrm>
              <a:off x="7473634" y="3036541"/>
              <a:ext cx="2261190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2"/>
            </p:cNvCxnSpPr>
            <p:nvPr/>
          </p:nvCxnSpPr>
          <p:spPr>
            <a:xfrm>
              <a:off x="5180545" y="4116692"/>
              <a:ext cx="1851253" cy="383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6" idx="2"/>
            </p:cNvCxnSpPr>
            <p:nvPr/>
          </p:nvCxnSpPr>
          <p:spPr>
            <a:xfrm flipH="1">
              <a:off x="7861138" y="4116692"/>
              <a:ext cx="1873686" cy="375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7" idx="2"/>
              <a:endCxn id="18" idx="0"/>
            </p:cNvCxnSpPr>
            <p:nvPr/>
          </p:nvCxnSpPr>
          <p:spPr>
            <a:xfrm flipH="1">
              <a:off x="7394741" y="5240163"/>
              <a:ext cx="1" cy="413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298675" y="2855610"/>
              <a:ext cx="2227656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概念结构设计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09307" y="3497934"/>
              <a:ext cx="2227656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逻辑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98675" y="4131426"/>
              <a:ext cx="2227656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物理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9" name="直接连接符 38"/>
            <p:cNvCxnSpPr>
              <a:stCxn id="34" idx="3"/>
              <a:endCxn id="14" idx="1"/>
            </p:cNvCxnSpPr>
            <p:nvPr/>
          </p:nvCxnSpPr>
          <p:spPr>
            <a:xfrm>
              <a:off x="3526331" y="3110972"/>
              <a:ext cx="425301" cy="6495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6" idx="3"/>
              <a:endCxn id="14" idx="1"/>
            </p:cNvCxnSpPr>
            <p:nvPr/>
          </p:nvCxnSpPr>
          <p:spPr>
            <a:xfrm>
              <a:off x="3536963" y="3753296"/>
              <a:ext cx="414669" cy="7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7" idx="3"/>
            </p:cNvCxnSpPr>
            <p:nvPr/>
          </p:nvCxnSpPr>
          <p:spPr>
            <a:xfrm flipH="1">
              <a:off x="3526331" y="3763930"/>
              <a:ext cx="425301" cy="622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肘形连接符 41"/>
          <p:cNvCxnSpPr>
            <a:stCxn id="45" idx="1"/>
            <a:endCxn id="41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47" idx="1"/>
            <a:endCxn id="41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8" idx="1"/>
            <a:endCxn id="41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76177" y="2439387"/>
            <a:ext cx="9742016" cy="4042134"/>
            <a:chOff x="1576177" y="2439387"/>
            <a:chExt cx="9742016" cy="4042134"/>
          </a:xfrm>
        </p:grpSpPr>
        <p:sp>
          <p:nvSpPr>
            <p:cNvPr id="13" name="矩形 12"/>
            <p:cNvSpPr/>
            <p:nvPr/>
          </p:nvSpPr>
          <p:spPr>
            <a:xfrm>
              <a:off x="3869266" y="2439387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需求分析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76177" y="3519538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30456" y="3519538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行为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790374" y="4643009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数据库实施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90373" y="5769139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数据库运行与维护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20" name="直接箭头连接符 19"/>
            <p:cNvCxnSpPr>
              <a:stCxn id="13" idx="2"/>
              <a:endCxn id="14" idx="0"/>
            </p:cNvCxnSpPr>
            <p:nvPr/>
          </p:nvCxnSpPr>
          <p:spPr>
            <a:xfrm flipH="1">
              <a:off x="2805090" y="3151769"/>
              <a:ext cx="2293089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2"/>
              <a:endCxn id="16" idx="0"/>
            </p:cNvCxnSpPr>
            <p:nvPr/>
          </p:nvCxnSpPr>
          <p:spPr>
            <a:xfrm>
              <a:off x="5098179" y="3151769"/>
              <a:ext cx="2261190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2"/>
            </p:cNvCxnSpPr>
            <p:nvPr/>
          </p:nvCxnSpPr>
          <p:spPr>
            <a:xfrm>
              <a:off x="2805090" y="4231920"/>
              <a:ext cx="1851253" cy="383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6" idx="2"/>
            </p:cNvCxnSpPr>
            <p:nvPr/>
          </p:nvCxnSpPr>
          <p:spPr>
            <a:xfrm flipH="1">
              <a:off x="5485683" y="4231920"/>
              <a:ext cx="1873686" cy="375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7" idx="2"/>
              <a:endCxn id="18" idx="0"/>
            </p:cNvCxnSpPr>
            <p:nvPr/>
          </p:nvCxnSpPr>
          <p:spPr>
            <a:xfrm flipH="1">
              <a:off x="5019286" y="5355391"/>
              <a:ext cx="1" cy="413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79905" y="3000313"/>
              <a:ext cx="2227656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功能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090537" y="3642637"/>
              <a:ext cx="2227656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事务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079905" y="4276129"/>
              <a:ext cx="2227656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程序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9" name="直接连接符 38"/>
            <p:cNvCxnSpPr>
              <a:stCxn id="34" idx="1"/>
              <a:endCxn id="16" idx="3"/>
            </p:cNvCxnSpPr>
            <p:nvPr/>
          </p:nvCxnSpPr>
          <p:spPr>
            <a:xfrm flipH="1">
              <a:off x="8588281" y="3255675"/>
              <a:ext cx="491624" cy="6200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8588281" y="3870090"/>
              <a:ext cx="491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7" idx="1"/>
              <a:endCxn id="16" idx="3"/>
            </p:cNvCxnSpPr>
            <p:nvPr/>
          </p:nvCxnSpPr>
          <p:spPr>
            <a:xfrm flipH="1" flipV="1">
              <a:off x="8588281" y="3875729"/>
              <a:ext cx="491624" cy="655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35" idx="1"/>
            <a:endCxn id="27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8" idx="1"/>
            <a:endCxn id="27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1" idx="1"/>
            <a:endCxn id="27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4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55953" y="2351685"/>
            <a:ext cx="7879914" cy="4042134"/>
            <a:chOff x="2773909" y="2351685"/>
            <a:chExt cx="7879914" cy="4042134"/>
          </a:xfrm>
        </p:grpSpPr>
        <p:sp>
          <p:nvSpPr>
            <p:cNvPr id="13" name="矩形 12"/>
            <p:cNvSpPr/>
            <p:nvPr/>
          </p:nvSpPr>
          <p:spPr>
            <a:xfrm>
              <a:off x="5066998" y="2351685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需求分析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3909" y="3431836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28188" y="3431836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行为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88106" y="4555307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数据库实施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88105" y="5681437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数据库运行与维护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20" name="直接箭头连接符 19"/>
            <p:cNvCxnSpPr>
              <a:stCxn id="13" idx="2"/>
              <a:endCxn id="14" idx="0"/>
            </p:cNvCxnSpPr>
            <p:nvPr/>
          </p:nvCxnSpPr>
          <p:spPr>
            <a:xfrm flipH="1">
              <a:off x="4002822" y="3064067"/>
              <a:ext cx="2293089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2"/>
              <a:endCxn id="16" idx="0"/>
            </p:cNvCxnSpPr>
            <p:nvPr/>
          </p:nvCxnSpPr>
          <p:spPr>
            <a:xfrm>
              <a:off x="6295911" y="3064067"/>
              <a:ext cx="2261190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2"/>
            </p:cNvCxnSpPr>
            <p:nvPr/>
          </p:nvCxnSpPr>
          <p:spPr>
            <a:xfrm>
              <a:off x="4002822" y="4144218"/>
              <a:ext cx="1851253" cy="383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6" idx="2"/>
            </p:cNvCxnSpPr>
            <p:nvPr/>
          </p:nvCxnSpPr>
          <p:spPr>
            <a:xfrm flipH="1">
              <a:off x="6683415" y="4144218"/>
              <a:ext cx="1873686" cy="375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7" idx="2"/>
              <a:endCxn id="18" idx="0"/>
            </p:cNvCxnSpPr>
            <p:nvPr/>
          </p:nvCxnSpPr>
          <p:spPr>
            <a:xfrm flipH="1">
              <a:off x="6217018" y="5267689"/>
              <a:ext cx="1" cy="413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111421" y="4492101"/>
              <a:ext cx="2531770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加载数据库数据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22053" y="5134425"/>
              <a:ext cx="2531770" cy="510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调试运行应用程序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25" name="直接连接符 24"/>
            <p:cNvCxnSpPr>
              <a:stCxn id="22" idx="1"/>
              <a:endCxn id="17" idx="3"/>
            </p:cNvCxnSpPr>
            <p:nvPr/>
          </p:nvCxnSpPr>
          <p:spPr>
            <a:xfrm flipH="1">
              <a:off x="7445931" y="4747463"/>
              <a:ext cx="665490" cy="1640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3" idx="1"/>
              <a:endCxn id="17" idx="3"/>
            </p:cNvCxnSpPr>
            <p:nvPr/>
          </p:nvCxnSpPr>
          <p:spPr>
            <a:xfrm flipH="1" flipV="1">
              <a:off x="7445931" y="4911498"/>
              <a:ext cx="676122" cy="478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34" idx="1"/>
            <a:endCxn id="26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6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6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9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38930" y="4493137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概念结构设计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8929" y="2647407"/>
            <a:ext cx="3914991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功能设计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050533" y="2716401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结构设计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50533" y="3815109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数据库实施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50533" y="4908757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行为设计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8931" y="3862598"/>
            <a:ext cx="2830082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程序设计</a:t>
            </a:r>
          </a:p>
        </p:txBody>
      </p:sp>
      <p:pic>
        <p:nvPicPr>
          <p:cNvPr id="20" name="Picture 2" descr="https://timgsa.baidu.com/timg?image&amp;quality=80&amp;size=b9999_10000&amp;sec=1522836045193&amp;di=f842e581320f6c8e0d90cd2827745804&amp;imgtype=0&amp;src=http%3A%2F%2Fwww.5577.com%2Fup%2F2013-9%2F2013951033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r="22030"/>
          <a:stretch>
            <a:fillRect/>
          </a:stretch>
        </p:blipFill>
        <p:spPr bwMode="auto">
          <a:xfrm>
            <a:off x="9556600" y="5484060"/>
            <a:ext cx="200151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38930" y="2085195"/>
            <a:ext cx="39149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加载数据库数据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8928" y="3255240"/>
            <a:ext cx="3914991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事务设计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8930" y="5067965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逻辑结构设计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8930" y="5616388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物理结构设计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38927" y="6131694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调试运行应用程序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30" idx="1"/>
            <a:endCxn id="26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6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6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0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38930" y="4493137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概念结构设计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8929" y="2647407"/>
            <a:ext cx="3914991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功能设计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050533" y="2716401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结构设计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50533" y="3815109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数据库实施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50533" y="4908757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行为设计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623613" y="3052829"/>
            <a:ext cx="1615011" cy="15101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3"/>
          </p:cNvCxnSpPr>
          <p:nvPr/>
        </p:nvCxnSpPr>
        <p:spPr>
          <a:xfrm flipV="1">
            <a:off x="4623613" y="3090313"/>
            <a:ext cx="1531413" cy="21923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38931" y="3862598"/>
            <a:ext cx="2830082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程序设计</a:t>
            </a:r>
          </a:p>
        </p:txBody>
      </p:sp>
      <p:pic>
        <p:nvPicPr>
          <p:cNvPr id="20" name="Picture 2" descr="https://timgsa.baidu.com/timg?image&amp;quality=80&amp;size=b9999_10000&amp;sec=1522836045193&amp;di=f842e581320f6c8e0d90cd2827745804&amp;imgtype=0&amp;src=http%3A%2F%2Fwww.5577.com%2Fup%2F2013-9%2F2013951033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r="22030"/>
          <a:stretch>
            <a:fillRect/>
          </a:stretch>
        </p:blipFill>
        <p:spPr bwMode="auto">
          <a:xfrm>
            <a:off x="9556600" y="5484060"/>
            <a:ext cx="200151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38930" y="2085195"/>
            <a:ext cx="39149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加载数据库数据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8928" y="3255240"/>
            <a:ext cx="3914991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事务设计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8930" y="5067965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逻辑结构设计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8930" y="5616388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物理结构设计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38927" y="6131694"/>
            <a:ext cx="36782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调试运行应用程序</a:t>
            </a:r>
            <a:endParaRPr lang="zh-CN" altLang="en-US" sz="2400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623612" y="2403219"/>
            <a:ext cx="1531414" cy="17858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623613" y="4189022"/>
            <a:ext cx="1531413" cy="21735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23613" y="3052829"/>
            <a:ext cx="1615011" cy="21467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623613" y="3058581"/>
            <a:ext cx="1531413" cy="26230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623613" y="3538651"/>
            <a:ext cx="1615011" cy="17601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5" idx="3"/>
          </p:cNvCxnSpPr>
          <p:nvPr/>
        </p:nvCxnSpPr>
        <p:spPr>
          <a:xfrm flipV="1">
            <a:off x="4623613" y="4189023"/>
            <a:ext cx="1531413" cy="10936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30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30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30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5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对于数据库的生命周期，属于数据库实现阶段的工作的是（  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数据库的修改与调整</a:t>
            </a:r>
          </a:p>
        </p:txBody>
      </p:sp>
    </p:spTree>
    <p:extLst>
      <p:ext uri="{BB962C8B-B14F-4D97-AF65-F5344CB8AC3E}">
        <p14:creationId xmlns:p14="http://schemas.microsoft.com/office/powerpoint/2010/main" val="37529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对于数据库的生命周期，属于数据库实现阶段的工作的是（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数据库的修改与调整</a:t>
            </a:r>
          </a:p>
        </p:txBody>
      </p:sp>
    </p:spTree>
    <p:extLst>
      <p:ext uri="{BB962C8B-B14F-4D97-AF65-F5344CB8AC3E}">
        <p14:creationId xmlns:p14="http://schemas.microsoft.com/office/powerpoint/2010/main" val="27813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、数据库设计有两个十分重要的目标，即满足（      ）和良好的数据库性能。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9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、数据库设计有两个十分重要的目标，即满足（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应用功能需求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）和良好的数据库性能。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4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、数据库设计方法可分为三类，即（      ）设计法、规范设计法、计算机辅助设计法。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、数据库设计方法可分为三类，即（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）设计法、规范设计法、计算机辅助设计法。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、数据库设计过程的第一个阶段是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</a:t>
            </a:r>
          </a:p>
        </p:txBody>
      </p:sp>
    </p:spTree>
    <p:extLst>
      <p:ext uri="{BB962C8B-B14F-4D97-AF65-F5344CB8AC3E}">
        <p14:creationId xmlns:p14="http://schemas.microsoft.com/office/powerpoint/2010/main" val="2842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、数据库设计过程的第一个阶段是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</a:t>
            </a:r>
          </a:p>
        </p:txBody>
      </p:sp>
    </p:spTree>
    <p:extLst>
      <p:ext uri="{BB962C8B-B14F-4D97-AF65-F5344CB8AC3E}">
        <p14:creationId xmlns:p14="http://schemas.microsoft.com/office/powerpoint/2010/main" val="40410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7" y="1662409"/>
            <a:ext cx="77628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0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8244" y="2837789"/>
            <a:ext cx="109568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目标</a:t>
            </a:r>
            <a:r>
              <a:rPr lang="zh-CN" altLang="en-US" sz="2400" dirty="0" smtClean="0"/>
              <a:t>：是了解与分析用户的信息及应用处理的要求，并将结果按一定格式整理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    而形成需求分析报告。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该分析报告是后续概念设计、逻辑设计、物理设计、数据库建立与维护的依据。</a:t>
            </a:r>
            <a:endParaRPr lang="zh-CN" altLang="en-US" sz="2400" dirty="0"/>
          </a:p>
        </p:txBody>
      </p:sp>
      <p:sp>
        <p:nvSpPr>
          <p:cNvPr id="8" name="爆炸形 1 7"/>
          <p:cNvSpPr/>
          <p:nvPr/>
        </p:nvSpPr>
        <p:spPr>
          <a:xfrm>
            <a:off x="7655404" y="903236"/>
            <a:ext cx="3294993" cy="1934553"/>
          </a:xfrm>
          <a:prstGeom prst="irregularSeal1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汉仪旗黑-60S" pitchFamily="18" charset="-122"/>
                <a:ea typeface="汉仪旗黑-60S" pitchFamily="18" charset="-122"/>
              </a:rPr>
              <a:t>简答题</a:t>
            </a:r>
            <a:endParaRPr lang="zh-CN" altLang="en-US" sz="2400" dirty="0">
              <a:latin typeface="汉仪旗黑-60S" pitchFamily="18" charset="-122"/>
              <a:ea typeface="汉仪旗黑-60S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5617" y="2251264"/>
            <a:ext cx="309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数据库设计的</a:t>
            </a:r>
            <a:r>
              <a:rPr lang="zh-CN" altLang="en-US" sz="2400" dirty="0">
                <a:solidFill>
                  <a:srgbClr val="FF0000"/>
                </a:solidFill>
              </a:rPr>
              <a:t>起点</a:t>
            </a:r>
          </a:p>
        </p:txBody>
      </p:sp>
      <p:sp>
        <p:nvSpPr>
          <p:cNvPr id="14" name="矩形 13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3" idx="1"/>
            <a:endCxn id="14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4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4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1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8244" y="2837789"/>
            <a:ext cx="11109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目标</a:t>
            </a:r>
            <a:r>
              <a:rPr lang="zh-CN" altLang="en-US" sz="2400" dirty="0" smtClean="0"/>
              <a:t>：是了解与分析用户的信息及应用处理的要求，并将结果按一定格式整理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    而形成需求分析报告。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该分析报告是后续（         ）、（          ）、（       ）、数据库（  ）与（  ）的依据。</a:t>
            </a:r>
            <a:endParaRPr lang="zh-CN" altLang="en-US" sz="2400" dirty="0"/>
          </a:p>
        </p:txBody>
      </p:sp>
      <p:sp>
        <p:nvSpPr>
          <p:cNvPr id="8" name="爆炸形 1 7"/>
          <p:cNvSpPr/>
          <p:nvPr/>
        </p:nvSpPr>
        <p:spPr>
          <a:xfrm>
            <a:off x="7655404" y="903236"/>
            <a:ext cx="3294993" cy="1934553"/>
          </a:xfrm>
          <a:prstGeom prst="irregularSeal1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汉仪旗黑-60S" pitchFamily="18" charset="-122"/>
                <a:ea typeface="汉仪旗黑-60S" pitchFamily="18" charset="-122"/>
              </a:rPr>
              <a:t>简答题</a:t>
            </a:r>
            <a:endParaRPr lang="zh-CN" altLang="en-US" sz="2400" dirty="0">
              <a:latin typeface="汉仪旗黑-60S" pitchFamily="18" charset="-122"/>
              <a:ea typeface="汉仪旗黑-60S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22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3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2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8244" y="2837789"/>
            <a:ext cx="11109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目标</a:t>
            </a:r>
            <a:r>
              <a:rPr lang="zh-CN" altLang="en-US" sz="2400" dirty="0" smtClean="0"/>
              <a:t>：是了解与分析用户的信息及应用处理的要求，并将结果按一定格式整理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    而形成需求分析报告。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该分析报告是后续（         ）、（          ）、（       ）、数据库（  ）与（  ）的依据。</a:t>
            </a:r>
            <a:endParaRPr lang="zh-CN" altLang="en-US" sz="2400" dirty="0"/>
          </a:p>
        </p:txBody>
      </p:sp>
      <p:sp>
        <p:nvSpPr>
          <p:cNvPr id="8" name="爆炸形 1 7"/>
          <p:cNvSpPr/>
          <p:nvPr/>
        </p:nvSpPr>
        <p:spPr>
          <a:xfrm>
            <a:off x="7655404" y="903236"/>
            <a:ext cx="3294993" cy="1934553"/>
          </a:xfrm>
          <a:prstGeom prst="irregularSeal1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汉仪旗黑-60S" pitchFamily="18" charset="-122"/>
                <a:ea typeface="汉仪旗黑-60S" pitchFamily="18" charset="-122"/>
              </a:rPr>
              <a:t>简答题</a:t>
            </a:r>
            <a:endParaRPr lang="zh-CN" altLang="en-US" sz="2400" dirty="0">
              <a:latin typeface="汉仪旗黑-60S" pitchFamily="18" charset="-122"/>
              <a:ea typeface="汉仪旗黑-60S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880" y="46564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概念设计</a:t>
            </a:r>
            <a:endParaRPr lang="zh-CN" altLang="en-US" sz="2400" dirty="0">
              <a:solidFill>
                <a:srgbClr val="FF0000"/>
              </a:solidFill>
              <a:latin typeface="汉仪旗黑-80W" pitchFamily="18" charset="-122"/>
              <a:ea typeface="汉仪旗黑-80W" pitchFamily="18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0139" y="46564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逻辑</a:t>
            </a:r>
            <a:r>
              <a:rPr lang="zh-CN" altLang="en-US" sz="2400" dirty="0" smtClean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设计</a:t>
            </a:r>
            <a:endParaRPr lang="zh-CN" altLang="en-US" sz="2400" dirty="0">
              <a:solidFill>
                <a:srgbClr val="FF0000"/>
              </a:solidFill>
              <a:latin typeface="汉仪旗黑-80W" pitchFamily="18" charset="-122"/>
              <a:ea typeface="汉仪旗黑-80W" pitchFamily="18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2809" y="46428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物理</a:t>
            </a:r>
            <a:r>
              <a:rPr lang="zh-CN" altLang="en-US" sz="2400" dirty="0" smtClean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设计</a:t>
            </a:r>
            <a:endParaRPr lang="zh-CN" altLang="en-US" sz="2400" dirty="0">
              <a:solidFill>
                <a:srgbClr val="FF0000"/>
              </a:solidFill>
              <a:latin typeface="汉仪旗黑-80W" pitchFamily="18" charset="-122"/>
              <a:ea typeface="汉仪旗黑-80W" pitchFamily="18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02790" y="46156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建立</a:t>
            </a:r>
            <a:endParaRPr lang="zh-CN" altLang="en-US" sz="2400" dirty="0">
              <a:solidFill>
                <a:srgbClr val="FF0000"/>
              </a:solidFill>
              <a:latin typeface="汉仪旗黑-80W" pitchFamily="18" charset="-122"/>
              <a:ea typeface="汉仪旗黑-80W" pitchFamily="18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5551" y="46224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汉仪旗黑-80W" pitchFamily="18" charset="-122"/>
                <a:ea typeface="汉仪旗黑-80W" pitchFamily="18" charset="-122"/>
              </a:rPr>
              <a:t>维护</a:t>
            </a:r>
          </a:p>
        </p:txBody>
      </p:sp>
      <p:sp>
        <p:nvSpPr>
          <p:cNvPr id="24" name="矩形 23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28" idx="1"/>
            <a:endCxn id="24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4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4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4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1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88595" y="2979504"/>
            <a:ext cx="2231687" cy="223180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任意多边形 8"/>
          <p:cNvSpPr/>
          <p:nvPr/>
        </p:nvSpPr>
        <p:spPr>
          <a:xfrm>
            <a:off x="8563240" y="3053910"/>
            <a:ext cx="2083354" cy="2082988"/>
          </a:xfrm>
          <a:custGeom>
            <a:avLst/>
            <a:gdLst>
              <a:gd name="connsiteX0" fmla="*/ 0 w 2083354"/>
              <a:gd name="connsiteY0" fmla="*/ 1041494 h 2082988"/>
              <a:gd name="connsiteX1" fmla="*/ 1041677 w 2083354"/>
              <a:gd name="connsiteY1" fmla="*/ 0 h 2082988"/>
              <a:gd name="connsiteX2" fmla="*/ 2083354 w 2083354"/>
              <a:gd name="connsiteY2" fmla="*/ 1041494 h 2082988"/>
              <a:gd name="connsiteX3" fmla="*/ 1041677 w 2083354"/>
              <a:gd name="connsiteY3" fmla="*/ 2082988 h 2082988"/>
              <a:gd name="connsiteX4" fmla="*/ 0 w 2083354"/>
              <a:gd name="connsiteY4" fmla="*/ 1041494 h 208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354" h="2082988">
                <a:moveTo>
                  <a:pt x="0" y="1041494"/>
                </a:moveTo>
                <a:cubicBezTo>
                  <a:pt x="0" y="466293"/>
                  <a:pt x="466375" y="0"/>
                  <a:pt x="1041677" y="0"/>
                </a:cubicBezTo>
                <a:cubicBezTo>
                  <a:pt x="1616979" y="0"/>
                  <a:pt x="2083354" y="466293"/>
                  <a:pt x="2083354" y="1041494"/>
                </a:cubicBezTo>
                <a:cubicBezTo>
                  <a:pt x="2083354" y="1616695"/>
                  <a:pt x="1616979" y="2082988"/>
                  <a:pt x="1041677" y="2082988"/>
                </a:cubicBezTo>
                <a:cubicBezTo>
                  <a:pt x="466375" y="2082988"/>
                  <a:pt x="0" y="1616695"/>
                  <a:pt x="0" y="1041494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02" tIns="328106" rIns="328102" bIns="328105" numCol="1" spcCol="1270" anchor="ctr" anchorCtr="0">
            <a:noAutofit/>
          </a:bodyPr>
          <a:lstStyle/>
          <a:p>
            <a:pPr lvl="0" algn="ctr" defTabSz="1066800">
              <a:lnSpc>
                <a:spcPts val="27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编写需求分析报告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泪滴形 9"/>
          <p:cNvSpPr/>
          <p:nvPr/>
        </p:nvSpPr>
        <p:spPr>
          <a:xfrm rot="2700000">
            <a:off x="6172675" y="2979347"/>
            <a:ext cx="2231723" cy="2231723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多边形 10"/>
          <p:cNvSpPr/>
          <p:nvPr/>
        </p:nvSpPr>
        <p:spPr>
          <a:xfrm>
            <a:off x="6256908" y="3053910"/>
            <a:ext cx="2083354" cy="2082988"/>
          </a:xfrm>
          <a:custGeom>
            <a:avLst/>
            <a:gdLst>
              <a:gd name="connsiteX0" fmla="*/ 0 w 2083354"/>
              <a:gd name="connsiteY0" fmla="*/ 1041494 h 2082988"/>
              <a:gd name="connsiteX1" fmla="*/ 1041677 w 2083354"/>
              <a:gd name="connsiteY1" fmla="*/ 0 h 2082988"/>
              <a:gd name="connsiteX2" fmla="*/ 2083354 w 2083354"/>
              <a:gd name="connsiteY2" fmla="*/ 1041494 h 2082988"/>
              <a:gd name="connsiteX3" fmla="*/ 1041677 w 2083354"/>
              <a:gd name="connsiteY3" fmla="*/ 2082988 h 2082988"/>
              <a:gd name="connsiteX4" fmla="*/ 0 w 2083354"/>
              <a:gd name="connsiteY4" fmla="*/ 1041494 h 208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354" h="2082988">
                <a:moveTo>
                  <a:pt x="0" y="1041494"/>
                </a:moveTo>
                <a:cubicBezTo>
                  <a:pt x="0" y="466293"/>
                  <a:pt x="466375" y="0"/>
                  <a:pt x="1041677" y="0"/>
                </a:cubicBezTo>
                <a:cubicBezTo>
                  <a:pt x="1616979" y="0"/>
                  <a:pt x="2083354" y="466293"/>
                  <a:pt x="2083354" y="1041494"/>
                </a:cubicBezTo>
                <a:cubicBezTo>
                  <a:pt x="2083354" y="1616695"/>
                  <a:pt x="1616979" y="2082988"/>
                  <a:pt x="1041677" y="2082988"/>
                </a:cubicBezTo>
                <a:cubicBezTo>
                  <a:pt x="466375" y="2082988"/>
                  <a:pt x="0" y="1616695"/>
                  <a:pt x="0" y="1041494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02" tIns="328106" rIns="328102" bIns="328105" numCol="1" spcCol="1270" anchor="ctr" anchorCtr="0">
            <a:noAutofit/>
          </a:bodyPr>
          <a:lstStyle/>
          <a:p>
            <a:pPr lvl="0" algn="ctr" defTabSz="1066800">
              <a:lnSpc>
                <a:spcPts val="27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收集与分析数据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泪滴形 12"/>
          <p:cNvSpPr/>
          <p:nvPr/>
        </p:nvSpPr>
        <p:spPr>
          <a:xfrm rot="2700000">
            <a:off x="3875913" y="2979347"/>
            <a:ext cx="2231723" cy="2231723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 13"/>
          <p:cNvSpPr/>
          <p:nvPr/>
        </p:nvSpPr>
        <p:spPr>
          <a:xfrm>
            <a:off x="3950576" y="3053910"/>
            <a:ext cx="2083354" cy="2082988"/>
          </a:xfrm>
          <a:custGeom>
            <a:avLst/>
            <a:gdLst>
              <a:gd name="connsiteX0" fmla="*/ 0 w 2083354"/>
              <a:gd name="connsiteY0" fmla="*/ 1041494 h 2082988"/>
              <a:gd name="connsiteX1" fmla="*/ 1041677 w 2083354"/>
              <a:gd name="connsiteY1" fmla="*/ 0 h 2082988"/>
              <a:gd name="connsiteX2" fmla="*/ 2083354 w 2083354"/>
              <a:gd name="connsiteY2" fmla="*/ 1041494 h 2082988"/>
              <a:gd name="connsiteX3" fmla="*/ 1041677 w 2083354"/>
              <a:gd name="connsiteY3" fmla="*/ 2082988 h 2082988"/>
              <a:gd name="connsiteX4" fmla="*/ 0 w 2083354"/>
              <a:gd name="connsiteY4" fmla="*/ 1041494 h 208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354" h="2082988">
                <a:moveTo>
                  <a:pt x="0" y="1041494"/>
                </a:moveTo>
                <a:cubicBezTo>
                  <a:pt x="0" y="466293"/>
                  <a:pt x="466375" y="0"/>
                  <a:pt x="1041677" y="0"/>
                </a:cubicBezTo>
                <a:cubicBezTo>
                  <a:pt x="1616979" y="0"/>
                  <a:pt x="2083354" y="466293"/>
                  <a:pt x="2083354" y="1041494"/>
                </a:cubicBezTo>
                <a:cubicBezTo>
                  <a:pt x="2083354" y="1616695"/>
                  <a:pt x="1616979" y="2082988"/>
                  <a:pt x="1041677" y="2082988"/>
                </a:cubicBezTo>
                <a:cubicBezTo>
                  <a:pt x="466375" y="2082988"/>
                  <a:pt x="0" y="1616695"/>
                  <a:pt x="0" y="1041494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03" tIns="328106" rIns="328101" bIns="328105" numCol="1" spcCol="1270" anchor="ctr" anchorCtr="0">
            <a:noAutofit/>
          </a:bodyPr>
          <a:lstStyle/>
          <a:p>
            <a:pPr lvl="0" algn="ctr" defTabSz="1066800">
              <a:lnSpc>
                <a:spcPts val="27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分析数据应用过程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泪滴形 14"/>
          <p:cNvSpPr/>
          <p:nvPr/>
        </p:nvSpPr>
        <p:spPr>
          <a:xfrm rot="2700000">
            <a:off x="1569581" y="2979347"/>
            <a:ext cx="2231723" cy="2231723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任意多边形 20"/>
          <p:cNvSpPr/>
          <p:nvPr/>
        </p:nvSpPr>
        <p:spPr>
          <a:xfrm>
            <a:off x="1644244" y="3053910"/>
            <a:ext cx="2083354" cy="2082988"/>
          </a:xfrm>
          <a:custGeom>
            <a:avLst/>
            <a:gdLst>
              <a:gd name="connsiteX0" fmla="*/ 0 w 2083354"/>
              <a:gd name="connsiteY0" fmla="*/ 1041494 h 2082988"/>
              <a:gd name="connsiteX1" fmla="*/ 1041677 w 2083354"/>
              <a:gd name="connsiteY1" fmla="*/ 0 h 2082988"/>
              <a:gd name="connsiteX2" fmla="*/ 2083354 w 2083354"/>
              <a:gd name="connsiteY2" fmla="*/ 1041494 h 2082988"/>
              <a:gd name="connsiteX3" fmla="*/ 1041677 w 2083354"/>
              <a:gd name="connsiteY3" fmla="*/ 2082988 h 2082988"/>
              <a:gd name="connsiteX4" fmla="*/ 0 w 2083354"/>
              <a:gd name="connsiteY4" fmla="*/ 1041494 h 208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354" h="2082988">
                <a:moveTo>
                  <a:pt x="0" y="1041494"/>
                </a:moveTo>
                <a:cubicBezTo>
                  <a:pt x="0" y="466293"/>
                  <a:pt x="466375" y="0"/>
                  <a:pt x="1041677" y="0"/>
                </a:cubicBezTo>
                <a:cubicBezTo>
                  <a:pt x="1616979" y="0"/>
                  <a:pt x="2083354" y="466293"/>
                  <a:pt x="2083354" y="1041494"/>
                </a:cubicBezTo>
                <a:cubicBezTo>
                  <a:pt x="2083354" y="1616695"/>
                  <a:pt x="1616979" y="2082988"/>
                  <a:pt x="1041677" y="2082988"/>
                </a:cubicBezTo>
                <a:cubicBezTo>
                  <a:pt x="466375" y="2082988"/>
                  <a:pt x="0" y="1616695"/>
                  <a:pt x="0" y="1041494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03" tIns="328106" rIns="328101" bIns="328105" numCol="1" spcCol="1270" anchor="ctr" anchorCtr="0">
            <a:noAutofit/>
          </a:bodyPr>
          <a:lstStyle/>
          <a:p>
            <a:pPr lvl="0" algn="ctr" defTabSz="1066800">
              <a:lnSpc>
                <a:spcPts val="27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确定数据范围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8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章：数据库设计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21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确定数据库范围（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数据库的第一项工作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8905" y="3392517"/>
            <a:ext cx="6619693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）有效地利用计算机设备及数据库系统的潜在能力；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）提高数据库的应变能力；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）避免应用过程中对数据库做太多或太大的修改；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）延长数据库的生命周期。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2" name="矩形 11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确定数据库范围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4452" y="5207731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应用过程分析的结果是数据库结构设计的重要依据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8905" y="3392517"/>
            <a:ext cx="661969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）用到哪些数据；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）数据使用的顺序；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）对数据作何处理和处理的策略以及结果；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2" name="矩形 11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87425" y="22904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应用过程分析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了解并分析数据与数据处理间的关系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应用过程分析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3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收集与分析数据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数据收集与分析的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任务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是了解并分析数据的组成格式及操作特征，每个数据元素的语义及关系等，并将它们收集起来整理归档。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2" name="矩形 11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3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收集与分析数据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静态结构  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 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不施加应用操作于其上时数据的原始状况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动态结构  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将应用操作施加于数据之上后数据的状况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  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使用数据时的特殊要求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2" name="矩形 11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9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静态结构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232" y="3115339"/>
            <a:ext cx="2169042" cy="744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数据分类表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50252"/>
              </p:ext>
            </p:extLst>
          </p:nvPr>
        </p:nvGraphicFramePr>
        <p:xfrm>
          <a:off x="1432588" y="4295847"/>
          <a:ext cx="9880560" cy="67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</a:tblGrid>
              <a:tr h="6731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用途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主人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来源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去向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存档时间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9369" y="3204067"/>
            <a:ext cx="356456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用于数据的总体描述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2" name="矩形 11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静态结构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232" y="3115339"/>
            <a:ext cx="2169042" cy="744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数据元素表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05908"/>
              </p:ext>
            </p:extLst>
          </p:nvPr>
        </p:nvGraphicFramePr>
        <p:xfrm>
          <a:off x="1432588" y="4295847"/>
          <a:ext cx="9891088" cy="892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386"/>
                <a:gridCol w="1236386"/>
                <a:gridCol w="1236386"/>
                <a:gridCol w="1236386"/>
                <a:gridCol w="1236386"/>
                <a:gridCol w="1236386"/>
                <a:gridCol w="1236386"/>
                <a:gridCol w="1236386"/>
              </a:tblGrid>
              <a:tr h="892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数据元素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元素名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意义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长度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算法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备注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9369" y="3204067"/>
            <a:ext cx="524451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指通常意义下的数据项或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7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动态结构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232" y="3115339"/>
            <a:ext cx="2169042" cy="744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任务分类表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6200"/>
              </p:ext>
            </p:extLst>
          </p:nvPr>
        </p:nvGraphicFramePr>
        <p:xfrm>
          <a:off x="1432588" y="4295847"/>
          <a:ext cx="9891090" cy="924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109"/>
                <a:gridCol w="989109"/>
                <a:gridCol w="989109"/>
                <a:gridCol w="989109"/>
                <a:gridCol w="989109"/>
                <a:gridCol w="989109"/>
                <a:gridCol w="989109"/>
                <a:gridCol w="989109"/>
                <a:gridCol w="989109"/>
                <a:gridCol w="989109"/>
              </a:tblGrid>
              <a:tr h="924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任务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功能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主人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执行日期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频率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操作过程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备注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9368" y="3204067"/>
            <a:ext cx="7328491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一个任务指为完成某一特定处理功能的相对独立的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操作序列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59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动态结构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232" y="3115339"/>
            <a:ext cx="2169042" cy="744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数据特征操作表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031"/>
              </p:ext>
            </p:extLst>
          </p:nvPr>
        </p:nvGraphicFramePr>
        <p:xfrm>
          <a:off x="1432588" y="4444410"/>
          <a:ext cx="9465784" cy="77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23"/>
                <a:gridCol w="1183223"/>
                <a:gridCol w="1183223"/>
                <a:gridCol w="1183223"/>
                <a:gridCol w="1183223"/>
                <a:gridCol w="1183223"/>
                <a:gridCol w="1183223"/>
                <a:gridCol w="1183223"/>
              </a:tblGrid>
              <a:tr h="776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任务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建立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查询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插入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修改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删除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9368" y="3151732"/>
            <a:ext cx="732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用以描述</a:t>
            </a:r>
            <a:r>
              <a:rPr lang="zh-CN" altLang="zh-CN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任务和数据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之间的关系，它包括不同任务对数据执行不同操作的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频率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3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收集与分析数据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数据的安全保密性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的完整性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响应时间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恢复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15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收集与分析数据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）（     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）（     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42314" y="1998779"/>
            <a:ext cx="1466" cy="3226906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381912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318016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数据库设计的基本步骤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数据库设计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254120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关系数据库设计方法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收集与分析数据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---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数据的安全保密性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的完整性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响应时间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恢复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收集与分析数据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编写需求分析报告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内容包括：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数据库的应用功能目标</a:t>
            </a: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标明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不同用户视图范围</a:t>
            </a: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处理过程需求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说明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包括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：数据流程图；任务分类表；数据操作特征表；操作过程说明书。</a:t>
            </a: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数据字典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数据库系统中存储三级结构定义的数据库，通常指的是数据库系统中各类数据详细描述的集合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功能是存储和检索各种数据描述，即元数据。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包括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数据分类表、数据元素表和各类原始资料。</a:t>
            </a: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量</a:t>
            </a: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约束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编写需求分析报告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2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概念结构设计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40339" y="2915522"/>
            <a:ext cx="2732566" cy="16799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概念模型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概念结构设计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2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概念结构设计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11567" y="3025884"/>
            <a:ext cx="2732566" cy="16799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实体分析法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（自顶向下法）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449244" y="3025884"/>
            <a:ext cx="2732566" cy="16799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属性综合法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（自底向上法）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9" idx="1"/>
            <a:endCxn id="14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4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概念结构设计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概念结构设计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42734" y="3025884"/>
            <a:ext cx="2732566" cy="16799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概念模型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（自顶向下）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854269" y="3025884"/>
            <a:ext cx="5449607" cy="16799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独立于任何软件与硬件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主要</a:t>
            </a:r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目标：最大限度的满足应用需求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9" idx="1"/>
            <a:endCxn id="14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4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4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概念结构设计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逻辑结构设计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9254" y="2965068"/>
            <a:ext cx="9238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逻辑结构设计的</a:t>
            </a:r>
            <a:r>
              <a:rPr lang="zh-CN" altLang="en-US" sz="2800" dirty="0" smtClean="0">
                <a:solidFill>
                  <a:srgbClr val="FF0000"/>
                </a:solidFill>
              </a:rPr>
              <a:t>目标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将</a:t>
            </a:r>
            <a:r>
              <a:rPr lang="zh-CN" altLang="en-US" sz="2800" dirty="0"/>
              <a:t>概念模型转换为等价的、并为特定</a:t>
            </a:r>
            <a:r>
              <a:rPr lang="en-US" altLang="zh-CN" sz="2800" dirty="0"/>
              <a:t>DBMS</a:t>
            </a:r>
            <a:r>
              <a:rPr lang="zh-CN" altLang="en-US" sz="2800" dirty="0"/>
              <a:t>所支持数据模型的结构。</a:t>
            </a:r>
          </a:p>
        </p:txBody>
      </p:sp>
      <p:sp>
        <p:nvSpPr>
          <p:cNvPr id="5" name="矩形 4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肘形连接符 5"/>
          <p:cNvCxnSpPr>
            <a:stCxn id="9" idx="1"/>
            <a:endCxn id="5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0" idx="1"/>
            <a:endCxn id="5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1" idx="1"/>
            <a:endCxn id="5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逻辑结构设计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17588" y="2050313"/>
            <a:ext cx="5217043" cy="4582632"/>
            <a:chOff x="3831265" y="2050313"/>
            <a:chExt cx="5217043" cy="4582632"/>
          </a:xfrm>
        </p:grpSpPr>
        <p:sp>
          <p:nvSpPr>
            <p:cNvPr id="5" name="椭圆 4"/>
            <p:cNvSpPr/>
            <p:nvPr/>
          </p:nvSpPr>
          <p:spPr>
            <a:xfrm>
              <a:off x="5082363" y="2050313"/>
              <a:ext cx="1860698" cy="80807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概念设计</a:t>
              </a:r>
              <a:endPara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61098" y="3145469"/>
              <a:ext cx="1903228" cy="535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模型转换</a:t>
              </a:r>
              <a:endPara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31265" y="4063409"/>
              <a:ext cx="1903228" cy="535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子模式设计</a:t>
              </a:r>
              <a:endPara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59032" y="4063408"/>
              <a:ext cx="2789276" cy="535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应用程序设计说明</a:t>
              </a:r>
              <a:endPara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61098" y="5002619"/>
              <a:ext cx="1903228" cy="535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设计评价</a:t>
              </a:r>
              <a:endPara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82363" y="5824871"/>
              <a:ext cx="1860698" cy="80807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物理</a:t>
              </a:r>
              <a:r>
                <a:rPr lang="zh-CN" altLang="en-US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2" name="直接箭头连接符 11"/>
            <p:cNvCxnSpPr>
              <a:stCxn id="5" idx="4"/>
              <a:endCxn id="6" idx="0"/>
            </p:cNvCxnSpPr>
            <p:nvPr/>
          </p:nvCxnSpPr>
          <p:spPr>
            <a:xfrm>
              <a:off x="6012712" y="2858387"/>
              <a:ext cx="0" cy="287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5390708" y="3680641"/>
              <a:ext cx="1" cy="3827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546111" y="3680641"/>
              <a:ext cx="0" cy="382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9" idx="1"/>
            </p:cNvCxnSpPr>
            <p:nvPr/>
          </p:nvCxnSpPr>
          <p:spPr>
            <a:xfrm>
              <a:off x="4540102" y="5270205"/>
              <a:ext cx="5209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6964326" y="5270204"/>
              <a:ext cx="5351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540102" y="4598580"/>
              <a:ext cx="0" cy="671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499497" y="4598579"/>
              <a:ext cx="0" cy="671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5989675" y="5537789"/>
              <a:ext cx="0" cy="287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295911" y="2438168"/>
            <a:ext cx="54085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逻辑结构设计的步骤： 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模型转换</a:t>
            </a:r>
            <a:r>
              <a:rPr lang="zh-CN" altLang="en-US" sz="2000" dirty="0"/>
              <a:t>是指将概念模型等价地转换为特定</a:t>
            </a:r>
            <a:r>
              <a:rPr lang="en-US" altLang="zh-CN" sz="2000" dirty="0"/>
              <a:t>DBMS</a:t>
            </a:r>
            <a:r>
              <a:rPr lang="zh-CN" altLang="en-US" sz="2000" dirty="0"/>
              <a:t>支持的关系模型、网状模型或层次模型表示。 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子模式设计</a:t>
            </a:r>
            <a:r>
              <a:rPr lang="zh-CN" altLang="en-US" sz="2000" dirty="0"/>
              <a:t>的目标是抽取或导出模式的子集，以构造不同用户使用的局部数据逻辑结构。 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编制应用程序设计说明</a:t>
            </a:r>
            <a:r>
              <a:rPr lang="zh-CN" altLang="en-US" sz="2000" dirty="0"/>
              <a:t>的目的是为可实际运行的应用程序设计提供依据与指导，并作为设计评价的基础。 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设计评价的任务</a:t>
            </a:r>
            <a:r>
              <a:rPr lang="zh-CN" altLang="en-US" sz="2000" dirty="0"/>
              <a:t>是分析并检验模式及子模式的正确性与合理性</a:t>
            </a:r>
            <a:endParaRPr lang="zh-CN" altLang="en-US" sz="2000" dirty="0"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0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3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物理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894861"/>
            <a:ext cx="1000219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具体任务主要是确定数据库在存储设备上的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存储结构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及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存取方法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因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的不同还可能包括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建立索引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聚集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，以及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物理块大小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缓冲区个数和大小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数据压缩的选择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4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物理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894861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具体任务主要是确定数据库在存储设备上的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及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因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的不同还可能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包括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，以及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04841" y="2349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9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物理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894861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具体任务主要是确定数据库在存储设备上的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及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因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的不同还可能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包括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，以及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       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04841" y="2349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7845" y="30269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存储结构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49223" y="302697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存储方法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0850" y="354119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建立索引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6955" y="354119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聚集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3617" y="358323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物理块大小 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6843" y="413949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缓冲区个数和大小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004" y="413949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数据压缩的选择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9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0" y="2256650"/>
            <a:ext cx="71628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数据库实施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002048" y="2808558"/>
            <a:ext cx="2169264" cy="2169264"/>
          </a:xfrm>
          <a:custGeom>
            <a:avLst/>
            <a:gdLst>
              <a:gd name="connsiteX0" fmla="*/ 0 w 2169264"/>
              <a:gd name="connsiteY0" fmla="*/ 1084632 h 2169264"/>
              <a:gd name="connsiteX1" fmla="*/ 1084632 w 2169264"/>
              <a:gd name="connsiteY1" fmla="*/ 0 h 2169264"/>
              <a:gd name="connsiteX2" fmla="*/ 2169264 w 2169264"/>
              <a:gd name="connsiteY2" fmla="*/ 1084632 h 2169264"/>
              <a:gd name="connsiteX3" fmla="*/ 1084632 w 2169264"/>
              <a:gd name="connsiteY3" fmla="*/ 2169264 h 2169264"/>
              <a:gd name="connsiteX4" fmla="*/ 0 w 2169264"/>
              <a:gd name="connsiteY4" fmla="*/ 1084632 h 21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264" h="2169264">
                <a:moveTo>
                  <a:pt x="0" y="1084632"/>
                </a:moveTo>
                <a:cubicBezTo>
                  <a:pt x="0" y="485606"/>
                  <a:pt x="485606" y="0"/>
                  <a:pt x="1084632" y="0"/>
                </a:cubicBezTo>
                <a:cubicBezTo>
                  <a:pt x="1683658" y="0"/>
                  <a:pt x="2169264" y="485606"/>
                  <a:pt x="2169264" y="1084632"/>
                </a:cubicBezTo>
                <a:cubicBezTo>
                  <a:pt x="2169264" y="1683658"/>
                  <a:pt x="1683658" y="2169264"/>
                  <a:pt x="1084632" y="2169264"/>
                </a:cubicBezTo>
                <a:cubicBezTo>
                  <a:pt x="485606" y="2169264"/>
                  <a:pt x="0" y="1683658"/>
                  <a:pt x="0" y="10846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063" tIns="348161" rIns="437063" bIns="3481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加载数据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140620" y="526122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a typeface="手札体-简粗体"/>
              </a:rPr>
              <a:t>收集、分类、整理、校验、输入等</a:t>
            </a:r>
            <a:endParaRPr lang="zh-CN" altLang="en-US" sz="2400" dirty="0">
              <a:ea typeface="手札体-简粗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6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数据库实施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002048" y="2808558"/>
            <a:ext cx="2169264" cy="2169264"/>
          </a:xfrm>
          <a:custGeom>
            <a:avLst/>
            <a:gdLst>
              <a:gd name="connsiteX0" fmla="*/ 0 w 2169264"/>
              <a:gd name="connsiteY0" fmla="*/ 1084632 h 2169264"/>
              <a:gd name="connsiteX1" fmla="*/ 1084632 w 2169264"/>
              <a:gd name="connsiteY1" fmla="*/ 0 h 2169264"/>
              <a:gd name="connsiteX2" fmla="*/ 2169264 w 2169264"/>
              <a:gd name="connsiteY2" fmla="*/ 1084632 h 2169264"/>
              <a:gd name="connsiteX3" fmla="*/ 1084632 w 2169264"/>
              <a:gd name="connsiteY3" fmla="*/ 2169264 h 2169264"/>
              <a:gd name="connsiteX4" fmla="*/ 0 w 2169264"/>
              <a:gd name="connsiteY4" fmla="*/ 1084632 h 21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264" h="2169264">
                <a:moveTo>
                  <a:pt x="0" y="1084632"/>
                </a:moveTo>
                <a:cubicBezTo>
                  <a:pt x="0" y="485606"/>
                  <a:pt x="485606" y="0"/>
                  <a:pt x="1084632" y="0"/>
                </a:cubicBezTo>
                <a:cubicBezTo>
                  <a:pt x="1683658" y="0"/>
                  <a:pt x="2169264" y="485606"/>
                  <a:pt x="2169264" y="1084632"/>
                </a:cubicBezTo>
                <a:cubicBezTo>
                  <a:pt x="2169264" y="1683658"/>
                  <a:pt x="1683658" y="2169264"/>
                  <a:pt x="1084632" y="2169264"/>
                </a:cubicBezTo>
                <a:cubicBezTo>
                  <a:pt x="485606" y="2169264"/>
                  <a:pt x="0" y="1683658"/>
                  <a:pt x="0" y="10846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063" tIns="348161" rIns="437063" bIns="3481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加载数据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737460" y="2808558"/>
            <a:ext cx="2169264" cy="2169264"/>
          </a:xfrm>
          <a:custGeom>
            <a:avLst/>
            <a:gdLst>
              <a:gd name="connsiteX0" fmla="*/ 0 w 2169264"/>
              <a:gd name="connsiteY0" fmla="*/ 1084632 h 2169264"/>
              <a:gd name="connsiteX1" fmla="*/ 1084632 w 2169264"/>
              <a:gd name="connsiteY1" fmla="*/ 0 h 2169264"/>
              <a:gd name="connsiteX2" fmla="*/ 2169264 w 2169264"/>
              <a:gd name="connsiteY2" fmla="*/ 1084632 h 2169264"/>
              <a:gd name="connsiteX3" fmla="*/ 1084632 w 2169264"/>
              <a:gd name="connsiteY3" fmla="*/ 2169264 h 2169264"/>
              <a:gd name="connsiteX4" fmla="*/ 0 w 2169264"/>
              <a:gd name="connsiteY4" fmla="*/ 1084632 h 21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264" h="2169264">
                <a:moveTo>
                  <a:pt x="0" y="1084632"/>
                </a:moveTo>
                <a:cubicBezTo>
                  <a:pt x="0" y="485606"/>
                  <a:pt x="485606" y="0"/>
                  <a:pt x="1084632" y="0"/>
                </a:cubicBezTo>
                <a:cubicBezTo>
                  <a:pt x="1683658" y="0"/>
                  <a:pt x="2169264" y="485606"/>
                  <a:pt x="2169264" y="1084632"/>
                </a:cubicBezTo>
                <a:cubicBezTo>
                  <a:pt x="2169264" y="1683658"/>
                  <a:pt x="1683658" y="2169264"/>
                  <a:pt x="1084632" y="2169264"/>
                </a:cubicBezTo>
                <a:cubicBezTo>
                  <a:pt x="485606" y="2169264"/>
                  <a:pt x="0" y="1683658"/>
                  <a:pt x="0" y="10846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063" tIns="348161" rIns="437063" bIns="3481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应用程序设计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3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3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9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数据库实施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002048" y="2808558"/>
            <a:ext cx="2169264" cy="2169264"/>
          </a:xfrm>
          <a:custGeom>
            <a:avLst/>
            <a:gdLst>
              <a:gd name="connsiteX0" fmla="*/ 0 w 2169264"/>
              <a:gd name="connsiteY0" fmla="*/ 1084632 h 2169264"/>
              <a:gd name="connsiteX1" fmla="*/ 1084632 w 2169264"/>
              <a:gd name="connsiteY1" fmla="*/ 0 h 2169264"/>
              <a:gd name="connsiteX2" fmla="*/ 2169264 w 2169264"/>
              <a:gd name="connsiteY2" fmla="*/ 1084632 h 2169264"/>
              <a:gd name="connsiteX3" fmla="*/ 1084632 w 2169264"/>
              <a:gd name="connsiteY3" fmla="*/ 2169264 h 2169264"/>
              <a:gd name="connsiteX4" fmla="*/ 0 w 2169264"/>
              <a:gd name="connsiteY4" fmla="*/ 1084632 h 21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264" h="2169264">
                <a:moveTo>
                  <a:pt x="0" y="1084632"/>
                </a:moveTo>
                <a:cubicBezTo>
                  <a:pt x="0" y="485606"/>
                  <a:pt x="485606" y="0"/>
                  <a:pt x="1084632" y="0"/>
                </a:cubicBezTo>
                <a:cubicBezTo>
                  <a:pt x="1683658" y="0"/>
                  <a:pt x="2169264" y="485606"/>
                  <a:pt x="2169264" y="1084632"/>
                </a:cubicBezTo>
                <a:cubicBezTo>
                  <a:pt x="2169264" y="1683658"/>
                  <a:pt x="1683658" y="2169264"/>
                  <a:pt x="1084632" y="2169264"/>
                </a:cubicBezTo>
                <a:cubicBezTo>
                  <a:pt x="485606" y="2169264"/>
                  <a:pt x="0" y="1683658"/>
                  <a:pt x="0" y="10846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063" tIns="348161" rIns="437063" bIns="3481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加载数据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737460" y="2808558"/>
            <a:ext cx="2169264" cy="2169264"/>
          </a:xfrm>
          <a:custGeom>
            <a:avLst/>
            <a:gdLst>
              <a:gd name="connsiteX0" fmla="*/ 0 w 2169264"/>
              <a:gd name="connsiteY0" fmla="*/ 1084632 h 2169264"/>
              <a:gd name="connsiteX1" fmla="*/ 1084632 w 2169264"/>
              <a:gd name="connsiteY1" fmla="*/ 0 h 2169264"/>
              <a:gd name="connsiteX2" fmla="*/ 2169264 w 2169264"/>
              <a:gd name="connsiteY2" fmla="*/ 1084632 h 2169264"/>
              <a:gd name="connsiteX3" fmla="*/ 1084632 w 2169264"/>
              <a:gd name="connsiteY3" fmla="*/ 2169264 h 2169264"/>
              <a:gd name="connsiteX4" fmla="*/ 0 w 2169264"/>
              <a:gd name="connsiteY4" fmla="*/ 1084632 h 21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264" h="2169264">
                <a:moveTo>
                  <a:pt x="0" y="1084632"/>
                </a:moveTo>
                <a:cubicBezTo>
                  <a:pt x="0" y="485606"/>
                  <a:pt x="485606" y="0"/>
                  <a:pt x="1084632" y="0"/>
                </a:cubicBezTo>
                <a:cubicBezTo>
                  <a:pt x="1683658" y="0"/>
                  <a:pt x="2169264" y="485606"/>
                  <a:pt x="2169264" y="1084632"/>
                </a:cubicBezTo>
                <a:cubicBezTo>
                  <a:pt x="2169264" y="1683658"/>
                  <a:pt x="1683658" y="2169264"/>
                  <a:pt x="1084632" y="2169264"/>
                </a:cubicBezTo>
                <a:cubicBezTo>
                  <a:pt x="485606" y="2169264"/>
                  <a:pt x="0" y="1683658"/>
                  <a:pt x="0" y="10846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063" tIns="348161" rIns="437063" bIns="3481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应用程序设计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472871" y="2808558"/>
            <a:ext cx="2169264" cy="2169264"/>
          </a:xfrm>
          <a:custGeom>
            <a:avLst/>
            <a:gdLst>
              <a:gd name="connsiteX0" fmla="*/ 0 w 2169264"/>
              <a:gd name="connsiteY0" fmla="*/ 1084632 h 2169264"/>
              <a:gd name="connsiteX1" fmla="*/ 1084632 w 2169264"/>
              <a:gd name="connsiteY1" fmla="*/ 0 h 2169264"/>
              <a:gd name="connsiteX2" fmla="*/ 2169264 w 2169264"/>
              <a:gd name="connsiteY2" fmla="*/ 1084632 h 2169264"/>
              <a:gd name="connsiteX3" fmla="*/ 1084632 w 2169264"/>
              <a:gd name="connsiteY3" fmla="*/ 2169264 h 2169264"/>
              <a:gd name="connsiteX4" fmla="*/ 0 w 2169264"/>
              <a:gd name="connsiteY4" fmla="*/ 1084632 h 21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264" h="2169264">
                <a:moveTo>
                  <a:pt x="0" y="1084632"/>
                </a:moveTo>
                <a:cubicBezTo>
                  <a:pt x="0" y="485606"/>
                  <a:pt x="485606" y="0"/>
                  <a:pt x="1084632" y="0"/>
                </a:cubicBezTo>
                <a:cubicBezTo>
                  <a:pt x="1683658" y="0"/>
                  <a:pt x="2169264" y="485606"/>
                  <a:pt x="2169264" y="1084632"/>
                </a:cubicBezTo>
                <a:cubicBezTo>
                  <a:pt x="2169264" y="1683658"/>
                  <a:pt x="1683658" y="2169264"/>
                  <a:pt x="1084632" y="2169264"/>
                </a:cubicBezTo>
                <a:cubicBezTo>
                  <a:pt x="485606" y="2169264"/>
                  <a:pt x="0" y="1683658"/>
                  <a:pt x="0" y="10846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063" tIns="348161" rIns="437063" bIns="3481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数据库试运行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45890" y="5198156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a typeface="手札体-简粗体"/>
              </a:rPr>
              <a:t>有利于工作人员掌握并熟悉系统；</a:t>
            </a:r>
            <a:endParaRPr lang="en-US" altLang="zh-CN" sz="2400" dirty="0" smtClean="0">
              <a:ea typeface="手札体-简粗体"/>
            </a:endParaRPr>
          </a:p>
          <a:p>
            <a:r>
              <a:rPr lang="zh-CN" altLang="en-US" sz="2400" dirty="0" smtClean="0">
                <a:ea typeface="手札体-简粗体"/>
              </a:rPr>
              <a:t>有利于正式运行时避免人为的操作不当等损害。</a:t>
            </a:r>
            <a:endParaRPr lang="zh-CN" altLang="en-US" sz="2400" dirty="0">
              <a:ea typeface="手札体-简粗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9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数据库运行与维护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5181" y="4934232"/>
            <a:ext cx="3869638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系统维护中最困难的工作是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数据库重组与重构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55788" y="2068489"/>
            <a:ext cx="7012104" cy="4042134"/>
            <a:chOff x="2773909" y="2351685"/>
            <a:chExt cx="7012104" cy="4042134"/>
          </a:xfrm>
        </p:grpSpPr>
        <p:sp>
          <p:nvSpPr>
            <p:cNvPr id="7" name="矩形 6"/>
            <p:cNvSpPr/>
            <p:nvPr/>
          </p:nvSpPr>
          <p:spPr>
            <a:xfrm>
              <a:off x="5066998" y="2351685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需求分析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73909" y="3431836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结构设计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28188" y="3431836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行为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设计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88106" y="4555307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数据库实施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88105" y="5681437"/>
              <a:ext cx="2457825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数据库运行与维护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8" idx="0"/>
            </p:cNvCxnSpPr>
            <p:nvPr/>
          </p:nvCxnSpPr>
          <p:spPr>
            <a:xfrm flipH="1">
              <a:off x="4002822" y="3064067"/>
              <a:ext cx="2293089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  <a:endCxn id="9" idx="0"/>
            </p:cNvCxnSpPr>
            <p:nvPr/>
          </p:nvCxnSpPr>
          <p:spPr>
            <a:xfrm>
              <a:off x="6295911" y="3064067"/>
              <a:ext cx="2261190" cy="367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2"/>
            </p:cNvCxnSpPr>
            <p:nvPr/>
          </p:nvCxnSpPr>
          <p:spPr>
            <a:xfrm>
              <a:off x="4002822" y="4144218"/>
              <a:ext cx="1851253" cy="383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</p:cNvCxnSpPr>
            <p:nvPr/>
          </p:nvCxnSpPr>
          <p:spPr>
            <a:xfrm flipH="1">
              <a:off x="6683415" y="4144218"/>
              <a:ext cx="1873686" cy="375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11" idx="0"/>
            </p:cNvCxnSpPr>
            <p:nvPr/>
          </p:nvCxnSpPr>
          <p:spPr>
            <a:xfrm flipH="1">
              <a:off x="6217018" y="5267689"/>
              <a:ext cx="1" cy="413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0" y="6294473"/>
            <a:ext cx="9757109" cy="563527"/>
            <a:chOff x="0" y="6294473"/>
            <a:chExt cx="9757109" cy="563527"/>
          </a:xfrm>
        </p:grpSpPr>
        <p:sp>
          <p:nvSpPr>
            <p:cNvPr id="18" name="矩形 17"/>
            <p:cNvSpPr/>
            <p:nvPr/>
          </p:nvSpPr>
          <p:spPr>
            <a:xfrm>
              <a:off x="1382224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62169" y="6294473"/>
              <a:ext cx="1658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45652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27877" y="6294474"/>
              <a:ext cx="150628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数据库实施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655404" y="6294473"/>
              <a:ext cx="210170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数据库运行与维护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爆炸形 1 23"/>
          <p:cNvSpPr/>
          <p:nvPr/>
        </p:nvSpPr>
        <p:spPr>
          <a:xfrm>
            <a:off x="7305181" y="2301766"/>
            <a:ext cx="4156350" cy="232653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汉仪旗黑-80W" pitchFamily="18" charset="-122"/>
                <a:ea typeface="汉仪旗黑-80W" pitchFamily="18" charset="-122"/>
              </a:rPr>
              <a:t>保证数据库的</a:t>
            </a:r>
            <a:endParaRPr lang="en-US" altLang="zh-CN" sz="2400" dirty="0" smtClean="0">
              <a:latin typeface="汉仪旗黑-80W" pitchFamily="18" charset="-122"/>
              <a:ea typeface="汉仪旗黑-80W" pitchFamily="18" charset="-122"/>
            </a:endParaRPr>
          </a:p>
          <a:p>
            <a:pPr algn="ctr"/>
            <a:r>
              <a:rPr lang="zh-CN" altLang="en-US" sz="2400" dirty="0" smtClean="0">
                <a:latin typeface="汉仪旗黑-80W" pitchFamily="18" charset="-122"/>
                <a:ea typeface="汉仪旗黑-80W" pitchFamily="18" charset="-122"/>
              </a:rPr>
              <a:t>正常运行</a:t>
            </a:r>
            <a:endParaRPr lang="zh-CN" altLang="en-US" sz="2400" dirty="0">
              <a:latin typeface="汉仪旗黑-80W" pitchFamily="18" charset="-122"/>
              <a:ea typeface="汉仪旗黑-80W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六、数据库运行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0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数据库物理设计完成后，进入（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）阶段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8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数据库物理设计完成后，进入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数据库实施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6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物理设计的具体任务主要是确定数据库在存储设备上的存储结构及（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物理设计的具体任务主要是确定数据库在存储设备上的存储结构及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存取方法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1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物理设计的内容因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的不同还可能包括建立索引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和（      ），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以及物理块大小、数据压缩等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8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物理设计的内容因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的不同还可能包括建立索引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聚集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以及物理块大小、数据压缩等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数据库的生命周期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89462" y="3984933"/>
            <a:ext cx="1317537" cy="666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93383" y="3984933"/>
            <a:ext cx="1265274" cy="666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2436" y="3984933"/>
            <a:ext cx="1317537" cy="666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191865" y="3984933"/>
            <a:ext cx="1317537" cy="666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44009" y="3984933"/>
            <a:ext cx="1317537" cy="666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90556" y="3984933"/>
            <a:ext cx="1265274" cy="666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82175" y="3984933"/>
            <a:ext cx="1265274" cy="666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1359" y="4801663"/>
            <a:ext cx="17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操作与监督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6496" y="4795703"/>
            <a:ext cx="144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概念设计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7567" y="4795703"/>
            <a:ext cx="144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逻辑设计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7547" y="4795703"/>
            <a:ext cx="144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物理设计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54532" y="4795703"/>
            <a:ext cx="103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实现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5532" y="4795703"/>
            <a:ext cx="144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需求分析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35619" y="4795703"/>
            <a:ext cx="17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修改与调整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89462" y="2736240"/>
            <a:ext cx="0" cy="122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893383" y="2736240"/>
            <a:ext cx="0" cy="122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730626" y="2736240"/>
            <a:ext cx="0" cy="122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60315" y="3144116"/>
            <a:ext cx="363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数据库分析与设计阶段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854" y="3144116"/>
            <a:ext cx="363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与操作阶段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489462" y="2955851"/>
            <a:ext cx="54039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893383" y="2955851"/>
            <a:ext cx="38372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肘形连接符 44"/>
          <p:cNvCxnSpPr>
            <a:stCxn id="48" idx="1"/>
            <a:endCxn id="39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9" idx="1"/>
            <a:endCxn id="39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50" idx="1"/>
            <a:endCxn id="39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数据库的生命周期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9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43" grpId="0"/>
      <p:bldP spid="4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、下表是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数据元素表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数据分类表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任务分类表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数据操作特征表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41276"/>
              </p:ext>
            </p:extLst>
          </p:nvPr>
        </p:nvGraphicFramePr>
        <p:xfrm>
          <a:off x="1031926" y="2126805"/>
          <a:ext cx="9880560" cy="67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</a:tblGrid>
              <a:tr h="6731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用途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主人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来源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去向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存档时间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0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、下表是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数据元素表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数据分类表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任务分类表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数据操作特征表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44161"/>
              </p:ext>
            </p:extLst>
          </p:nvPr>
        </p:nvGraphicFramePr>
        <p:xfrm>
          <a:off x="1031926" y="2126805"/>
          <a:ext cx="9880560" cy="67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  <a:gridCol w="1097840"/>
              </a:tblGrid>
              <a:tr h="6731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用途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主人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来源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去向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存档时间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、数据的（   ）是指不施加应用操作于其上时数据的原始状况，这可通过数据分类表和数据元素表进行说明。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5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静态结构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）是指不施加应用操作于其上时数据的原始状况，这可通过数据分类表和数据元素表进行说明。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4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0" y="2256650"/>
            <a:ext cx="71628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8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7" y="1662409"/>
            <a:ext cx="77628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数据库设计的基本步骤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6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" y="-35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数据库设计的目标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41182" y="2753217"/>
            <a:ext cx="2104978" cy="21049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满足应用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功能需求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1182" y="5174508"/>
            <a:ext cx="289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存、取、删、改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6948" y="5797365"/>
            <a:ext cx="289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增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查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、删、改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数据库设计的目标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8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数据库设计的目标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41182" y="2753217"/>
            <a:ext cx="2104978" cy="21049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满足应用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功能需求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1182" y="5174508"/>
            <a:ext cx="289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存、取、删、改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74736" y="2753217"/>
            <a:ext cx="2104978" cy="21049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良好的数据库性能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0698" y="5174508"/>
            <a:ext cx="548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数据的高效率存取和空间的节省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共享性、完整性、一致性、安全保密性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数据库设计的目标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7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63526" cy="19457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数据库的生命周期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201345"/>
              <a:ext cx="563526" cy="12121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设计内容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4438233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60060"/>
              <a:ext cx="563526" cy="11979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967965"/>
              <a:ext cx="563526" cy="12121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数据库设计的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内容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0805" y="3357155"/>
            <a:ext cx="256510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数据库结构设计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226800" y="2580398"/>
            <a:ext cx="287079" cy="212033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68791" y="2422097"/>
            <a:ext cx="3524963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数据库概念结构设计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物理结构设计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0805" y="5154020"/>
            <a:ext cx="256510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数据库行为设计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5181" y="4205168"/>
            <a:ext cx="279470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数据库设计的内容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386345" y="3539726"/>
            <a:ext cx="287079" cy="18977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783" y="39239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静态的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782" y="57574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动</a:t>
            </a:r>
            <a:r>
              <a:rPr lang="zh-CN" altLang="en-US" sz="2000" dirty="0" smtClean="0">
                <a:solidFill>
                  <a:srgbClr val="FF0000"/>
                </a:solidFill>
              </a:rPr>
              <a:t>态的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69658" y="412560"/>
            <a:ext cx="137009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139752" y="233392"/>
            <a:ext cx="141082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41081" cy="170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8" idx="3"/>
          </p:cNvCxnSpPr>
          <p:nvPr/>
        </p:nvCxnSpPr>
        <p:spPr>
          <a:xfrm rot="10800000">
            <a:off x="9139753" y="564214"/>
            <a:ext cx="155453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3" y="446705"/>
            <a:ext cx="2575809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数据库设计的基本步骤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355512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关系数据库设计方法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数据库设计的内容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3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5" grpId="0"/>
      <p:bldP spid="17" grpId="0" animBg="1"/>
      <p:bldP spid="12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3588</Words>
  <Application>Microsoft Office PowerPoint</Application>
  <PresentationFormat>自定义</PresentationFormat>
  <Paragraphs>905</Paragraphs>
  <Slides>66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706</cp:revision>
  <dcterms:created xsi:type="dcterms:W3CDTF">2017-03-21T09:44:00Z</dcterms:created>
  <dcterms:modified xsi:type="dcterms:W3CDTF">2019-07-04T10:23:35Z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