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7.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1.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2.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23.xml" ContentType="application/vnd.openxmlformats-officedocument.presentationml.tags+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24.xml" ContentType="application/vnd.openxmlformats-officedocument.presentationml.tags+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25.xml" ContentType="application/vnd.openxmlformats-officedocument.presentationml.tags+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26.xml" ContentType="application/vnd.openxmlformats-officedocument.presentationml.tags+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12.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13.xml" ContentType="application/vnd.openxmlformats-officedocument.presentationml.notesSlide+xml"/>
  <Override PartName="/ppt/tags/tag76.xml" ContentType="application/vnd.openxmlformats-officedocument.presentationml.tags+xml"/>
  <Override PartName="/ppt/notesSlides/notesSlide14.xml" ContentType="application/vnd.openxmlformats-officedocument.presentationml.notesSlide+xml"/>
  <Override PartName="/ppt/tags/tag77.xml" ContentType="application/vnd.openxmlformats-officedocument.presentationml.tags+xml"/>
  <Override PartName="/ppt/notesSlides/notesSlide15.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0"/>
  </p:notesMasterIdLst>
  <p:handoutMasterIdLst>
    <p:handoutMasterId r:id="rId81"/>
  </p:handoutMasterIdLst>
  <p:sldIdLst>
    <p:sldId id="256" r:id="rId2"/>
    <p:sldId id="1215" r:id="rId3"/>
    <p:sldId id="1152" r:id="rId4"/>
    <p:sldId id="1153" r:id="rId5"/>
    <p:sldId id="1246" r:id="rId6"/>
    <p:sldId id="1247" r:id="rId7"/>
    <p:sldId id="1311" r:id="rId8"/>
    <p:sldId id="1249" r:id="rId9"/>
    <p:sldId id="1250" r:id="rId10"/>
    <p:sldId id="1251" r:id="rId11"/>
    <p:sldId id="1252" r:id="rId12"/>
    <p:sldId id="1253" r:id="rId13"/>
    <p:sldId id="1254" r:id="rId14"/>
    <p:sldId id="1255" r:id="rId15"/>
    <p:sldId id="1256" r:id="rId16"/>
    <p:sldId id="1257" r:id="rId17"/>
    <p:sldId id="1258" r:id="rId18"/>
    <p:sldId id="1259" r:id="rId19"/>
    <p:sldId id="1260" r:id="rId20"/>
    <p:sldId id="1261" r:id="rId21"/>
    <p:sldId id="1262" r:id="rId22"/>
    <p:sldId id="1263" r:id="rId23"/>
    <p:sldId id="1264" r:id="rId24"/>
    <p:sldId id="1265" r:id="rId25"/>
    <p:sldId id="1266" r:id="rId26"/>
    <p:sldId id="1267" r:id="rId27"/>
    <p:sldId id="1268" r:id="rId28"/>
    <p:sldId id="1269" r:id="rId29"/>
    <p:sldId id="1270" r:id="rId30"/>
    <p:sldId id="1271" r:id="rId31"/>
    <p:sldId id="1272" r:id="rId32"/>
    <p:sldId id="1273" r:id="rId33"/>
    <p:sldId id="1274" r:id="rId34"/>
    <p:sldId id="1275" r:id="rId35"/>
    <p:sldId id="1276" r:id="rId36"/>
    <p:sldId id="1277" r:id="rId37"/>
    <p:sldId id="1278" r:id="rId38"/>
    <p:sldId id="1279" r:id="rId39"/>
    <p:sldId id="1280" r:id="rId40"/>
    <p:sldId id="1281" r:id="rId41"/>
    <p:sldId id="1282" r:id="rId42"/>
    <p:sldId id="1283" r:id="rId43"/>
    <p:sldId id="1284" r:id="rId44"/>
    <p:sldId id="1285" r:id="rId45"/>
    <p:sldId id="1286" r:id="rId46"/>
    <p:sldId id="1287" r:id="rId47"/>
    <p:sldId id="1288" r:id="rId48"/>
    <p:sldId id="1289" r:id="rId49"/>
    <p:sldId id="1290" r:id="rId50"/>
    <p:sldId id="1291" r:id="rId51"/>
    <p:sldId id="1292" r:id="rId52"/>
    <p:sldId id="1293" r:id="rId53"/>
    <p:sldId id="1294" r:id="rId54"/>
    <p:sldId id="1295" r:id="rId55"/>
    <p:sldId id="1296" r:id="rId56"/>
    <p:sldId id="1297" r:id="rId57"/>
    <p:sldId id="1298" r:id="rId58"/>
    <p:sldId id="1299" r:id="rId59"/>
    <p:sldId id="1313" r:id="rId60"/>
    <p:sldId id="1314" r:id="rId61"/>
    <p:sldId id="1315" r:id="rId62"/>
    <p:sldId id="1316" r:id="rId63"/>
    <p:sldId id="1317" r:id="rId64"/>
    <p:sldId id="1318" r:id="rId65"/>
    <p:sldId id="1319" r:id="rId66"/>
    <p:sldId id="1320" r:id="rId67"/>
    <p:sldId id="1321" r:id="rId68"/>
    <p:sldId id="1322" r:id="rId69"/>
    <p:sldId id="1323" r:id="rId70"/>
    <p:sldId id="1324" r:id="rId71"/>
    <p:sldId id="1325" r:id="rId72"/>
    <p:sldId id="1326" r:id="rId73"/>
    <p:sldId id="1327" r:id="rId74"/>
    <p:sldId id="1328" r:id="rId75"/>
    <p:sldId id="1329" r:id="rId76"/>
    <p:sldId id="1330" r:id="rId77"/>
    <p:sldId id="1312" r:id="rId78"/>
    <p:sldId id="261" r:id="rId79"/>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85" autoAdjust="0"/>
    <p:restoredTop sz="81215" autoAdjust="0"/>
  </p:normalViewPr>
  <p:slideViewPr>
    <p:cSldViewPr snapToGrid="0" snapToObjects="1">
      <p:cViewPr varScale="1">
        <p:scale>
          <a:sx n="57" d="100"/>
          <a:sy n="57" d="100"/>
        </p:scale>
        <p:origin x="-1344"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commentAuthors" Target="commentAuthor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86"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C5172C-48BB-4AAD-A08E-C5A09178E22E}" type="doc">
      <dgm:prSet loTypeId="urn:microsoft.com/office/officeart/2011/layout/CircleProcess" loCatId="process" qsTypeId="urn:microsoft.com/office/officeart/2005/8/quickstyle/simple1" qsCatId="simple" csTypeId="urn:microsoft.com/office/officeart/2005/8/colors/accent2_2" csCatId="accent2" phldr="1"/>
      <dgm:spPr/>
      <dgm:t>
        <a:bodyPr/>
        <a:lstStyle/>
        <a:p>
          <a:endParaRPr lang="zh-CN" altLang="en-US"/>
        </a:p>
      </dgm:t>
    </dgm:pt>
    <dgm:pt modelId="{BCDB6EE4-34BC-47F8-822E-E5A508F3EDB3}">
      <dgm:prSet phldrT="[文本]" custT="1"/>
      <dgm:spPr/>
      <dgm:t>
        <a:bodyPr/>
        <a:lstStyle/>
        <a:p>
          <a:pPr>
            <a:lnSpc>
              <a:spcPts val="2400"/>
            </a:lnSpc>
            <a:spcBef>
              <a:spcPts val="0"/>
            </a:spcBef>
            <a:spcAft>
              <a:spcPts val="0"/>
            </a:spcAft>
          </a:pPr>
          <a:r>
            <a:rPr lang="zh-CN" altLang="en-US" sz="2000" dirty="0" smtClean="0">
              <a:latin typeface="手札体-简粗体" panose="03000700000000000000" pitchFamily="66" charset="-122"/>
              <a:ea typeface="手札体-简粗体" panose="03000700000000000000" pitchFamily="66" charset="-122"/>
            </a:rPr>
            <a:t>确定局部范围</a:t>
          </a:r>
          <a:endParaRPr lang="zh-CN" altLang="en-US" sz="2000" dirty="0">
            <a:latin typeface="手札体-简粗体" panose="03000700000000000000" pitchFamily="66" charset="-122"/>
            <a:ea typeface="手札体-简粗体" panose="03000700000000000000" pitchFamily="66" charset="-122"/>
          </a:endParaRPr>
        </a:p>
      </dgm:t>
    </dgm:pt>
    <dgm:pt modelId="{4802ACA0-DFE3-4AA8-ABB5-B15635DD122A}" type="parTrans" cxnId="{4E37C6E4-3528-4C9B-9520-CE0DCB059DD2}">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54149BA4-C5A8-4A81-A317-E77C8929C353}" type="sibTrans" cxnId="{4E37C6E4-3528-4C9B-9520-CE0DCB059DD2}">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786056C3-67F5-49F8-9A26-04CF0B632F84}">
      <dgm:prSet phldrT="[文本]" custT="1"/>
      <dgm:spPr>
        <a:noFill/>
        <a:ln>
          <a:noFill/>
        </a:ln>
      </dgm:spPr>
      <dgm:t>
        <a:bodyPr/>
        <a:lstStyle/>
        <a:p>
          <a:pPr>
            <a:lnSpc>
              <a:spcPts val="2400"/>
            </a:lnSpc>
            <a:spcBef>
              <a:spcPts val="0"/>
            </a:spcBef>
            <a:spcAft>
              <a:spcPts val="0"/>
            </a:spcAft>
          </a:pPr>
          <a:r>
            <a:rPr lang="zh-CN" altLang="en-US" sz="2000" dirty="0" smtClean="0">
              <a:solidFill>
                <a:schemeClr val="bg1"/>
              </a:solidFill>
              <a:latin typeface="手札体-简粗体" panose="03000700000000000000" pitchFamily="66" charset="-122"/>
              <a:ea typeface="手札体-简粗体" panose="03000700000000000000" pitchFamily="66" charset="-122"/>
            </a:rPr>
            <a:t>选择实体</a:t>
          </a:r>
          <a:endParaRPr lang="zh-CN" altLang="en-US" sz="2000" dirty="0">
            <a:solidFill>
              <a:schemeClr val="bg1"/>
            </a:solidFill>
            <a:latin typeface="手札体-简粗体" panose="03000700000000000000" pitchFamily="66" charset="-122"/>
            <a:ea typeface="手札体-简粗体" panose="03000700000000000000" pitchFamily="66" charset="-122"/>
          </a:endParaRPr>
        </a:p>
      </dgm:t>
    </dgm:pt>
    <dgm:pt modelId="{54F0A4F7-2E40-456B-A2E4-2982FF0DADFB}" type="parTrans" cxnId="{A0FCC689-1ECD-4038-BDDE-B7430CDDADB9}">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54E5E389-401C-419C-8EED-DA6069CEC1D3}" type="sibTrans" cxnId="{A0FCC689-1ECD-4038-BDDE-B7430CDDADB9}">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8CC57E32-E3DC-4047-8455-F0FC20DA4D72}">
      <dgm:prSet phldrT="[文本]" custT="1"/>
      <dgm:spPr>
        <a:noFill/>
        <a:ln>
          <a:noFill/>
        </a:ln>
      </dgm:spPr>
      <dgm:t>
        <a:bodyPr/>
        <a:lstStyle/>
        <a:p>
          <a:pPr>
            <a:lnSpc>
              <a:spcPts val="2400"/>
            </a:lnSpc>
            <a:spcBef>
              <a:spcPts val="0"/>
            </a:spcBef>
            <a:spcAft>
              <a:spcPts val="0"/>
            </a:spcAft>
          </a:pPr>
          <a:r>
            <a:rPr lang="zh-CN" altLang="en-US" sz="2000" dirty="0" smtClean="0">
              <a:solidFill>
                <a:schemeClr val="bg1"/>
              </a:solidFill>
              <a:latin typeface="手札体-简粗体" panose="03000700000000000000" pitchFamily="66" charset="-122"/>
              <a:ea typeface="手札体-简粗体" panose="03000700000000000000" pitchFamily="66" charset="-122"/>
            </a:rPr>
            <a:t>选择实体的关键字属性</a:t>
          </a:r>
          <a:endParaRPr lang="zh-CN" altLang="en-US" sz="2000" dirty="0">
            <a:solidFill>
              <a:schemeClr val="bg1"/>
            </a:solidFill>
            <a:latin typeface="手札体-简粗体" panose="03000700000000000000" pitchFamily="66" charset="-122"/>
            <a:ea typeface="手札体-简粗体" panose="03000700000000000000" pitchFamily="66" charset="-122"/>
          </a:endParaRPr>
        </a:p>
      </dgm:t>
    </dgm:pt>
    <dgm:pt modelId="{7459526A-BA20-4872-9C62-C50CE8FED856}" type="parTrans" cxnId="{96B2F45F-2A49-4651-B69C-EEA339E4E099}">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E1E21CC9-3887-4525-BD45-6617D5AD997C}" type="sibTrans" cxnId="{96B2F45F-2A49-4651-B69C-EEA339E4E099}">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0AA50287-E075-4F5A-B427-A63B7254F6D0}">
      <dgm:prSet phldrT="[文本]" custT="1"/>
      <dgm:spPr>
        <a:noFill/>
        <a:ln>
          <a:noFill/>
        </a:ln>
      </dgm:spPr>
      <dgm:t>
        <a:bodyPr/>
        <a:lstStyle/>
        <a:p>
          <a:pPr>
            <a:lnSpc>
              <a:spcPts val="2400"/>
            </a:lnSpc>
            <a:spcBef>
              <a:spcPts val="0"/>
            </a:spcBef>
            <a:spcAft>
              <a:spcPts val="0"/>
            </a:spcAft>
          </a:pPr>
          <a:r>
            <a:rPr lang="zh-CN" altLang="en-US" sz="2000" dirty="0" smtClean="0">
              <a:solidFill>
                <a:schemeClr val="bg1"/>
              </a:solidFill>
              <a:latin typeface="手札体-简粗体" panose="03000700000000000000" pitchFamily="66" charset="-122"/>
              <a:ea typeface="手札体-简粗体" panose="03000700000000000000" pitchFamily="66" charset="-122"/>
            </a:rPr>
            <a:t>确定实体间联系</a:t>
          </a:r>
          <a:endParaRPr lang="zh-CN" altLang="en-US" sz="2000" dirty="0">
            <a:solidFill>
              <a:schemeClr val="bg1"/>
            </a:solidFill>
            <a:latin typeface="手札体-简粗体" panose="03000700000000000000" pitchFamily="66" charset="-122"/>
            <a:ea typeface="手札体-简粗体" panose="03000700000000000000" pitchFamily="66" charset="-122"/>
          </a:endParaRPr>
        </a:p>
      </dgm:t>
    </dgm:pt>
    <dgm:pt modelId="{BF6BF004-8D35-4552-98B9-2CBF23EEB38F}" type="parTrans" cxnId="{FEAC4606-4DBB-4370-98C4-0C0A83E8DECF}">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21D3F520-C66F-4C95-8C4C-4FEEDDE214FF}" type="sibTrans" cxnId="{FEAC4606-4DBB-4370-98C4-0C0A83E8DECF}">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E8B46C48-E1D5-4F96-8BCD-45694A5B88DD}">
      <dgm:prSet phldrT="[文本]" custT="1"/>
      <dgm:spPr>
        <a:noFill/>
        <a:ln>
          <a:noFill/>
        </a:ln>
      </dgm:spPr>
      <dgm:t>
        <a:bodyPr/>
        <a:lstStyle/>
        <a:p>
          <a:pPr>
            <a:lnSpc>
              <a:spcPts val="2400"/>
            </a:lnSpc>
            <a:spcBef>
              <a:spcPts val="0"/>
            </a:spcBef>
            <a:spcAft>
              <a:spcPts val="0"/>
            </a:spcAft>
          </a:pPr>
          <a:r>
            <a:rPr lang="zh-CN" altLang="en-US" sz="2000" dirty="0" smtClean="0">
              <a:solidFill>
                <a:schemeClr val="bg1"/>
              </a:solidFill>
              <a:latin typeface="手札体-简粗体" panose="03000700000000000000" pitchFamily="66" charset="-122"/>
              <a:ea typeface="手札体-简粗体" panose="03000700000000000000" pitchFamily="66" charset="-122"/>
            </a:rPr>
            <a:t>确定实体的属性</a:t>
          </a:r>
          <a:endParaRPr lang="zh-CN" altLang="en-US" sz="2000" dirty="0">
            <a:solidFill>
              <a:schemeClr val="bg1"/>
            </a:solidFill>
            <a:latin typeface="手札体-简粗体" panose="03000700000000000000" pitchFamily="66" charset="-122"/>
            <a:ea typeface="手札体-简粗体" panose="03000700000000000000" pitchFamily="66" charset="-122"/>
          </a:endParaRPr>
        </a:p>
      </dgm:t>
    </dgm:pt>
    <dgm:pt modelId="{1E675BFE-BEA1-4F5A-94C4-3E3117F102F5}" type="parTrans" cxnId="{43DBD270-CA6F-45F9-B6C3-709FFFA6671A}">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1C3AD608-DFF6-4DC2-BE56-DE3C01875962}" type="sibTrans" cxnId="{43DBD270-CA6F-45F9-B6C3-709FFFA6671A}">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9B58990B-453E-474A-ACEF-6386865550AF}" type="pres">
      <dgm:prSet presAssocID="{0EC5172C-48BB-4AAD-A08E-C5A09178E22E}" presName="Name0" presStyleCnt="0">
        <dgm:presLayoutVars>
          <dgm:chMax val="11"/>
          <dgm:chPref val="11"/>
          <dgm:dir/>
          <dgm:resizeHandles/>
        </dgm:presLayoutVars>
      </dgm:prSet>
      <dgm:spPr/>
      <dgm:t>
        <a:bodyPr/>
        <a:lstStyle/>
        <a:p>
          <a:endParaRPr lang="zh-CN" altLang="en-US"/>
        </a:p>
      </dgm:t>
    </dgm:pt>
    <dgm:pt modelId="{A91A8B5C-7A9C-48D3-8150-490C1E29FA0A}" type="pres">
      <dgm:prSet presAssocID="{E8B46C48-E1D5-4F96-8BCD-45694A5B88DD}" presName="Accent5" presStyleCnt="0"/>
      <dgm:spPr/>
    </dgm:pt>
    <dgm:pt modelId="{AAD48B53-1FF9-4F4B-AF80-907DA49C22D0}" type="pres">
      <dgm:prSet presAssocID="{E8B46C48-E1D5-4F96-8BCD-45694A5B88DD}" presName="Accent" presStyleLbl="node1" presStyleIdx="0" presStyleCnt="5"/>
      <dgm:spPr>
        <a:noFill/>
        <a:ln>
          <a:noFill/>
        </a:ln>
      </dgm:spPr>
    </dgm:pt>
    <dgm:pt modelId="{67F0131D-90D8-49B4-B9AD-9ECA2106BD58}" type="pres">
      <dgm:prSet presAssocID="{E8B46C48-E1D5-4F96-8BCD-45694A5B88DD}" presName="ParentBackground5" presStyleCnt="0"/>
      <dgm:spPr/>
    </dgm:pt>
    <dgm:pt modelId="{90F15E82-FE4D-4E2D-B1AC-671D62B4CF0B}" type="pres">
      <dgm:prSet presAssocID="{E8B46C48-E1D5-4F96-8BCD-45694A5B88DD}" presName="ParentBackground" presStyleLbl="fgAcc1" presStyleIdx="0" presStyleCnt="5"/>
      <dgm:spPr/>
      <dgm:t>
        <a:bodyPr/>
        <a:lstStyle/>
        <a:p>
          <a:endParaRPr lang="zh-CN" altLang="en-US"/>
        </a:p>
      </dgm:t>
    </dgm:pt>
    <dgm:pt modelId="{D771D81A-6342-48CD-B779-E2A5DA786C52}" type="pres">
      <dgm:prSet presAssocID="{E8B46C48-E1D5-4F96-8BCD-45694A5B88DD}" presName="Parent5" presStyleLbl="revTx" presStyleIdx="0" presStyleCnt="0">
        <dgm:presLayoutVars>
          <dgm:chMax val="1"/>
          <dgm:chPref val="1"/>
          <dgm:bulletEnabled val="1"/>
        </dgm:presLayoutVars>
      </dgm:prSet>
      <dgm:spPr/>
      <dgm:t>
        <a:bodyPr/>
        <a:lstStyle/>
        <a:p>
          <a:endParaRPr lang="zh-CN" altLang="en-US"/>
        </a:p>
      </dgm:t>
    </dgm:pt>
    <dgm:pt modelId="{A54018CE-D0D4-4269-BE6F-35E9DFCF5F97}" type="pres">
      <dgm:prSet presAssocID="{0AA50287-E075-4F5A-B427-A63B7254F6D0}" presName="Accent4" presStyleCnt="0"/>
      <dgm:spPr/>
    </dgm:pt>
    <dgm:pt modelId="{93FFA967-19D5-401A-B4EA-7FF526F860DE}" type="pres">
      <dgm:prSet presAssocID="{0AA50287-E075-4F5A-B427-A63B7254F6D0}" presName="Accent" presStyleLbl="node1" presStyleIdx="1" presStyleCnt="5"/>
      <dgm:spPr>
        <a:noFill/>
        <a:ln>
          <a:noFill/>
        </a:ln>
      </dgm:spPr>
    </dgm:pt>
    <dgm:pt modelId="{BAC404A8-961C-4590-ADB1-57E1A0C0C42B}" type="pres">
      <dgm:prSet presAssocID="{0AA50287-E075-4F5A-B427-A63B7254F6D0}" presName="ParentBackground4" presStyleCnt="0"/>
      <dgm:spPr/>
    </dgm:pt>
    <dgm:pt modelId="{E445EDE2-DBAA-40A6-A019-187D507D210D}" type="pres">
      <dgm:prSet presAssocID="{0AA50287-E075-4F5A-B427-A63B7254F6D0}" presName="ParentBackground" presStyleLbl="fgAcc1" presStyleIdx="1" presStyleCnt="5"/>
      <dgm:spPr/>
      <dgm:t>
        <a:bodyPr/>
        <a:lstStyle/>
        <a:p>
          <a:endParaRPr lang="zh-CN" altLang="en-US"/>
        </a:p>
      </dgm:t>
    </dgm:pt>
    <dgm:pt modelId="{33B48BB4-0F40-49B2-A4CB-860043C2EC47}" type="pres">
      <dgm:prSet presAssocID="{0AA50287-E075-4F5A-B427-A63B7254F6D0}" presName="Parent4" presStyleLbl="revTx" presStyleIdx="0" presStyleCnt="0">
        <dgm:presLayoutVars>
          <dgm:chMax val="1"/>
          <dgm:chPref val="1"/>
          <dgm:bulletEnabled val="1"/>
        </dgm:presLayoutVars>
      </dgm:prSet>
      <dgm:spPr/>
      <dgm:t>
        <a:bodyPr/>
        <a:lstStyle/>
        <a:p>
          <a:endParaRPr lang="zh-CN" altLang="en-US"/>
        </a:p>
      </dgm:t>
    </dgm:pt>
    <dgm:pt modelId="{A4B8505F-B18A-416E-A69D-F8446B732E17}" type="pres">
      <dgm:prSet presAssocID="{8CC57E32-E3DC-4047-8455-F0FC20DA4D72}" presName="Accent3" presStyleCnt="0"/>
      <dgm:spPr/>
    </dgm:pt>
    <dgm:pt modelId="{AB535637-A631-489E-810F-5F49D3C622DA}" type="pres">
      <dgm:prSet presAssocID="{8CC57E32-E3DC-4047-8455-F0FC20DA4D72}" presName="Accent" presStyleLbl="node1" presStyleIdx="2" presStyleCnt="5"/>
      <dgm:spPr>
        <a:noFill/>
        <a:ln>
          <a:noFill/>
        </a:ln>
      </dgm:spPr>
    </dgm:pt>
    <dgm:pt modelId="{EA6C319B-76C5-43D8-A39A-1A6E98A9F378}" type="pres">
      <dgm:prSet presAssocID="{8CC57E32-E3DC-4047-8455-F0FC20DA4D72}" presName="ParentBackground3" presStyleCnt="0"/>
      <dgm:spPr/>
    </dgm:pt>
    <dgm:pt modelId="{93FB9539-86CD-4617-951D-4FA2416CECE2}" type="pres">
      <dgm:prSet presAssocID="{8CC57E32-E3DC-4047-8455-F0FC20DA4D72}" presName="ParentBackground" presStyleLbl="fgAcc1" presStyleIdx="2" presStyleCnt="5"/>
      <dgm:spPr/>
      <dgm:t>
        <a:bodyPr/>
        <a:lstStyle/>
        <a:p>
          <a:endParaRPr lang="zh-CN" altLang="en-US"/>
        </a:p>
      </dgm:t>
    </dgm:pt>
    <dgm:pt modelId="{85CEEDDE-EE0D-4B82-96C0-B5A1974503DA}" type="pres">
      <dgm:prSet presAssocID="{8CC57E32-E3DC-4047-8455-F0FC20DA4D72}" presName="Parent3" presStyleLbl="revTx" presStyleIdx="0" presStyleCnt="0">
        <dgm:presLayoutVars>
          <dgm:chMax val="1"/>
          <dgm:chPref val="1"/>
          <dgm:bulletEnabled val="1"/>
        </dgm:presLayoutVars>
      </dgm:prSet>
      <dgm:spPr/>
      <dgm:t>
        <a:bodyPr/>
        <a:lstStyle/>
        <a:p>
          <a:endParaRPr lang="zh-CN" altLang="en-US"/>
        </a:p>
      </dgm:t>
    </dgm:pt>
    <dgm:pt modelId="{E8475C9B-BDE4-4E27-A279-D07FA46BBBFA}" type="pres">
      <dgm:prSet presAssocID="{786056C3-67F5-49F8-9A26-04CF0B632F84}" presName="Accent2" presStyleCnt="0"/>
      <dgm:spPr/>
    </dgm:pt>
    <dgm:pt modelId="{63C19050-94BA-4824-8A04-B3D3BD77F7ED}" type="pres">
      <dgm:prSet presAssocID="{786056C3-67F5-49F8-9A26-04CF0B632F84}" presName="Accent" presStyleLbl="node1" presStyleIdx="3" presStyleCnt="5"/>
      <dgm:spPr>
        <a:noFill/>
        <a:ln>
          <a:noFill/>
        </a:ln>
      </dgm:spPr>
    </dgm:pt>
    <dgm:pt modelId="{704E4479-4AF4-4291-8564-4D4E044D5BCC}" type="pres">
      <dgm:prSet presAssocID="{786056C3-67F5-49F8-9A26-04CF0B632F84}" presName="ParentBackground2" presStyleCnt="0"/>
      <dgm:spPr/>
    </dgm:pt>
    <dgm:pt modelId="{3E0B35A4-6158-4F5C-BD4F-12AD53483E76}" type="pres">
      <dgm:prSet presAssocID="{786056C3-67F5-49F8-9A26-04CF0B632F84}" presName="ParentBackground" presStyleLbl="fgAcc1" presStyleIdx="3" presStyleCnt="5"/>
      <dgm:spPr/>
      <dgm:t>
        <a:bodyPr/>
        <a:lstStyle/>
        <a:p>
          <a:endParaRPr lang="zh-CN" altLang="en-US"/>
        </a:p>
      </dgm:t>
    </dgm:pt>
    <dgm:pt modelId="{D1C365C1-4BA7-487C-BD5B-C60F302C9B17}" type="pres">
      <dgm:prSet presAssocID="{786056C3-67F5-49F8-9A26-04CF0B632F84}" presName="Parent2" presStyleLbl="revTx" presStyleIdx="0" presStyleCnt="0">
        <dgm:presLayoutVars>
          <dgm:chMax val="1"/>
          <dgm:chPref val="1"/>
          <dgm:bulletEnabled val="1"/>
        </dgm:presLayoutVars>
      </dgm:prSet>
      <dgm:spPr/>
      <dgm:t>
        <a:bodyPr/>
        <a:lstStyle/>
        <a:p>
          <a:endParaRPr lang="zh-CN" altLang="en-US"/>
        </a:p>
      </dgm:t>
    </dgm:pt>
    <dgm:pt modelId="{5DB02563-2086-4718-A21C-19ED5546E5FF}" type="pres">
      <dgm:prSet presAssocID="{BCDB6EE4-34BC-47F8-822E-E5A508F3EDB3}" presName="Accent1" presStyleCnt="0"/>
      <dgm:spPr/>
    </dgm:pt>
    <dgm:pt modelId="{2B365B09-F5E1-4946-912A-692E03864493}" type="pres">
      <dgm:prSet presAssocID="{BCDB6EE4-34BC-47F8-822E-E5A508F3EDB3}" presName="Accent" presStyleLbl="node1" presStyleIdx="4" presStyleCnt="5"/>
      <dgm:spPr/>
    </dgm:pt>
    <dgm:pt modelId="{FBBB842E-E907-4FC5-A4DC-BFC6684918B6}" type="pres">
      <dgm:prSet presAssocID="{BCDB6EE4-34BC-47F8-822E-E5A508F3EDB3}" presName="ParentBackground1" presStyleCnt="0"/>
      <dgm:spPr/>
    </dgm:pt>
    <dgm:pt modelId="{8CC9A559-B86A-4858-AFBB-BBAA70A6AE79}" type="pres">
      <dgm:prSet presAssocID="{BCDB6EE4-34BC-47F8-822E-E5A508F3EDB3}" presName="ParentBackground" presStyleLbl="fgAcc1" presStyleIdx="4" presStyleCnt="5"/>
      <dgm:spPr/>
      <dgm:t>
        <a:bodyPr/>
        <a:lstStyle/>
        <a:p>
          <a:endParaRPr lang="zh-CN" altLang="en-US"/>
        </a:p>
      </dgm:t>
    </dgm:pt>
    <dgm:pt modelId="{E27F7ED4-21DA-4BEE-85C8-440AD94CA50C}" type="pres">
      <dgm:prSet presAssocID="{BCDB6EE4-34BC-47F8-822E-E5A508F3EDB3}" presName="Parent1" presStyleLbl="revTx" presStyleIdx="0" presStyleCnt="0">
        <dgm:presLayoutVars>
          <dgm:chMax val="1"/>
          <dgm:chPref val="1"/>
          <dgm:bulletEnabled val="1"/>
        </dgm:presLayoutVars>
      </dgm:prSet>
      <dgm:spPr/>
      <dgm:t>
        <a:bodyPr/>
        <a:lstStyle/>
        <a:p>
          <a:endParaRPr lang="zh-CN" altLang="en-US"/>
        </a:p>
      </dgm:t>
    </dgm:pt>
  </dgm:ptLst>
  <dgm:cxnLst>
    <dgm:cxn modelId="{6DC446EC-1FD8-499B-B99B-59C58594F7B5}" type="presOf" srcId="{8CC57E32-E3DC-4047-8455-F0FC20DA4D72}" destId="{93FB9539-86CD-4617-951D-4FA2416CECE2}" srcOrd="0" destOrd="0" presId="urn:microsoft.com/office/officeart/2011/layout/CircleProcess"/>
    <dgm:cxn modelId="{6A17F78D-6EE9-4108-8128-4D45005E1F51}" type="presOf" srcId="{786056C3-67F5-49F8-9A26-04CF0B632F84}" destId="{D1C365C1-4BA7-487C-BD5B-C60F302C9B17}" srcOrd="1" destOrd="0" presId="urn:microsoft.com/office/officeart/2011/layout/CircleProcess"/>
    <dgm:cxn modelId="{87F5031D-DB39-4FBE-ABCB-8BAD23E9542C}" type="presOf" srcId="{BCDB6EE4-34BC-47F8-822E-E5A508F3EDB3}" destId="{8CC9A559-B86A-4858-AFBB-BBAA70A6AE79}" srcOrd="0" destOrd="0" presId="urn:microsoft.com/office/officeart/2011/layout/CircleProcess"/>
    <dgm:cxn modelId="{AF3A7A04-C13C-4546-BFBE-A0C631696463}" type="presOf" srcId="{E8B46C48-E1D5-4F96-8BCD-45694A5B88DD}" destId="{90F15E82-FE4D-4E2D-B1AC-671D62B4CF0B}" srcOrd="0" destOrd="0" presId="urn:microsoft.com/office/officeart/2011/layout/CircleProcess"/>
    <dgm:cxn modelId="{94A1E718-9E41-4B76-AD8C-F0B16757C75F}" type="presOf" srcId="{8CC57E32-E3DC-4047-8455-F0FC20DA4D72}" destId="{85CEEDDE-EE0D-4B82-96C0-B5A1974503DA}" srcOrd="1" destOrd="0" presId="urn:microsoft.com/office/officeart/2011/layout/CircleProcess"/>
    <dgm:cxn modelId="{708534DF-A177-47A6-8CDC-F94D430F2C16}" type="presOf" srcId="{0AA50287-E075-4F5A-B427-A63B7254F6D0}" destId="{E445EDE2-DBAA-40A6-A019-187D507D210D}" srcOrd="0" destOrd="0" presId="urn:microsoft.com/office/officeart/2011/layout/CircleProcess"/>
    <dgm:cxn modelId="{1C7EECA8-0F06-41E2-B1FB-9F8D1B72526C}" type="presOf" srcId="{786056C3-67F5-49F8-9A26-04CF0B632F84}" destId="{3E0B35A4-6158-4F5C-BD4F-12AD53483E76}" srcOrd="0" destOrd="0" presId="urn:microsoft.com/office/officeart/2011/layout/CircleProcess"/>
    <dgm:cxn modelId="{85DC5115-B1C6-43CE-8BFE-4D42BA5CB98A}" type="presOf" srcId="{E8B46C48-E1D5-4F96-8BCD-45694A5B88DD}" destId="{D771D81A-6342-48CD-B779-E2A5DA786C52}" srcOrd="1" destOrd="0" presId="urn:microsoft.com/office/officeart/2011/layout/CircleProcess"/>
    <dgm:cxn modelId="{96B2F45F-2A49-4651-B69C-EEA339E4E099}" srcId="{0EC5172C-48BB-4AAD-A08E-C5A09178E22E}" destId="{8CC57E32-E3DC-4047-8455-F0FC20DA4D72}" srcOrd="2" destOrd="0" parTransId="{7459526A-BA20-4872-9C62-C50CE8FED856}" sibTransId="{E1E21CC9-3887-4525-BD45-6617D5AD997C}"/>
    <dgm:cxn modelId="{FEAC4606-4DBB-4370-98C4-0C0A83E8DECF}" srcId="{0EC5172C-48BB-4AAD-A08E-C5A09178E22E}" destId="{0AA50287-E075-4F5A-B427-A63B7254F6D0}" srcOrd="3" destOrd="0" parTransId="{BF6BF004-8D35-4552-98B9-2CBF23EEB38F}" sibTransId="{21D3F520-C66F-4C95-8C4C-4FEEDDE214FF}"/>
    <dgm:cxn modelId="{A0FCC689-1ECD-4038-BDDE-B7430CDDADB9}" srcId="{0EC5172C-48BB-4AAD-A08E-C5A09178E22E}" destId="{786056C3-67F5-49F8-9A26-04CF0B632F84}" srcOrd="1" destOrd="0" parTransId="{54F0A4F7-2E40-456B-A2E4-2982FF0DADFB}" sibTransId="{54E5E389-401C-419C-8EED-DA6069CEC1D3}"/>
    <dgm:cxn modelId="{33E52CA8-16AB-4817-B35F-D85EA56A148E}" type="presOf" srcId="{BCDB6EE4-34BC-47F8-822E-E5A508F3EDB3}" destId="{E27F7ED4-21DA-4BEE-85C8-440AD94CA50C}" srcOrd="1" destOrd="0" presId="urn:microsoft.com/office/officeart/2011/layout/CircleProcess"/>
    <dgm:cxn modelId="{4E37C6E4-3528-4C9B-9520-CE0DCB059DD2}" srcId="{0EC5172C-48BB-4AAD-A08E-C5A09178E22E}" destId="{BCDB6EE4-34BC-47F8-822E-E5A508F3EDB3}" srcOrd="0" destOrd="0" parTransId="{4802ACA0-DFE3-4AA8-ABB5-B15635DD122A}" sibTransId="{54149BA4-C5A8-4A81-A317-E77C8929C353}"/>
    <dgm:cxn modelId="{43DBD270-CA6F-45F9-B6C3-709FFFA6671A}" srcId="{0EC5172C-48BB-4AAD-A08E-C5A09178E22E}" destId="{E8B46C48-E1D5-4F96-8BCD-45694A5B88DD}" srcOrd="4" destOrd="0" parTransId="{1E675BFE-BEA1-4F5A-94C4-3E3117F102F5}" sibTransId="{1C3AD608-DFF6-4DC2-BE56-DE3C01875962}"/>
    <dgm:cxn modelId="{C0E35235-6709-46B0-81A2-38F0FFC4573A}" type="presOf" srcId="{0AA50287-E075-4F5A-B427-A63B7254F6D0}" destId="{33B48BB4-0F40-49B2-A4CB-860043C2EC47}" srcOrd="1" destOrd="0" presId="urn:microsoft.com/office/officeart/2011/layout/CircleProcess"/>
    <dgm:cxn modelId="{D610BBAB-4AC0-47F9-AF70-0F133235D695}" type="presOf" srcId="{0EC5172C-48BB-4AAD-A08E-C5A09178E22E}" destId="{9B58990B-453E-474A-ACEF-6386865550AF}" srcOrd="0" destOrd="0" presId="urn:microsoft.com/office/officeart/2011/layout/CircleProcess"/>
    <dgm:cxn modelId="{D71203B4-078A-4D2B-8DD8-B8229BBB7DB0}" type="presParOf" srcId="{9B58990B-453E-474A-ACEF-6386865550AF}" destId="{A91A8B5C-7A9C-48D3-8150-490C1E29FA0A}" srcOrd="0" destOrd="0" presId="urn:microsoft.com/office/officeart/2011/layout/CircleProcess"/>
    <dgm:cxn modelId="{6AAED9B1-8ACC-482D-8B38-D73DDD8C6E67}" type="presParOf" srcId="{A91A8B5C-7A9C-48D3-8150-490C1E29FA0A}" destId="{AAD48B53-1FF9-4F4B-AF80-907DA49C22D0}" srcOrd="0" destOrd="0" presId="urn:microsoft.com/office/officeart/2011/layout/CircleProcess"/>
    <dgm:cxn modelId="{B7B03101-44A1-4F98-9F93-0EA829EFE2D3}" type="presParOf" srcId="{9B58990B-453E-474A-ACEF-6386865550AF}" destId="{67F0131D-90D8-49B4-B9AD-9ECA2106BD58}" srcOrd="1" destOrd="0" presId="urn:microsoft.com/office/officeart/2011/layout/CircleProcess"/>
    <dgm:cxn modelId="{3DAB4DDB-396E-4CAA-8922-3B9F7297DF69}" type="presParOf" srcId="{67F0131D-90D8-49B4-B9AD-9ECA2106BD58}" destId="{90F15E82-FE4D-4E2D-B1AC-671D62B4CF0B}" srcOrd="0" destOrd="0" presId="urn:microsoft.com/office/officeart/2011/layout/CircleProcess"/>
    <dgm:cxn modelId="{715B9AC4-0A97-4D99-BAC6-27526BB90E06}" type="presParOf" srcId="{9B58990B-453E-474A-ACEF-6386865550AF}" destId="{D771D81A-6342-48CD-B779-E2A5DA786C52}" srcOrd="2" destOrd="0" presId="urn:microsoft.com/office/officeart/2011/layout/CircleProcess"/>
    <dgm:cxn modelId="{B05132B6-91E8-40A4-8685-0C52DD86A90F}" type="presParOf" srcId="{9B58990B-453E-474A-ACEF-6386865550AF}" destId="{A54018CE-D0D4-4269-BE6F-35E9DFCF5F97}" srcOrd="3" destOrd="0" presId="urn:microsoft.com/office/officeart/2011/layout/CircleProcess"/>
    <dgm:cxn modelId="{BAD55E41-3FF4-45C3-BAC1-F6FFB2D9FD43}" type="presParOf" srcId="{A54018CE-D0D4-4269-BE6F-35E9DFCF5F97}" destId="{93FFA967-19D5-401A-B4EA-7FF526F860DE}" srcOrd="0" destOrd="0" presId="urn:microsoft.com/office/officeart/2011/layout/CircleProcess"/>
    <dgm:cxn modelId="{B79DB165-BA55-46CF-9CCE-7B6E6BC2DFFC}" type="presParOf" srcId="{9B58990B-453E-474A-ACEF-6386865550AF}" destId="{BAC404A8-961C-4590-ADB1-57E1A0C0C42B}" srcOrd="4" destOrd="0" presId="urn:microsoft.com/office/officeart/2011/layout/CircleProcess"/>
    <dgm:cxn modelId="{9A9D88F1-40D6-46EF-A44D-BCD68F46FBFE}" type="presParOf" srcId="{BAC404A8-961C-4590-ADB1-57E1A0C0C42B}" destId="{E445EDE2-DBAA-40A6-A019-187D507D210D}" srcOrd="0" destOrd="0" presId="urn:microsoft.com/office/officeart/2011/layout/CircleProcess"/>
    <dgm:cxn modelId="{933E2743-C8D6-4874-85CB-D9FBA6C2F6AB}" type="presParOf" srcId="{9B58990B-453E-474A-ACEF-6386865550AF}" destId="{33B48BB4-0F40-49B2-A4CB-860043C2EC47}" srcOrd="5" destOrd="0" presId="urn:microsoft.com/office/officeart/2011/layout/CircleProcess"/>
    <dgm:cxn modelId="{70DA906C-B61A-48BF-8389-6EDD1A064F29}" type="presParOf" srcId="{9B58990B-453E-474A-ACEF-6386865550AF}" destId="{A4B8505F-B18A-416E-A69D-F8446B732E17}" srcOrd="6" destOrd="0" presId="urn:microsoft.com/office/officeart/2011/layout/CircleProcess"/>
    <dgm:cxn modelId="{C5C5DD5C-6D27-46A6-8B44-B63A4204C8FF}" type="presParOf" srcId="{A4B8505F-B18A-416E-A69D-F8446B732E17}" destId="{AB535637-A631-489E-810F-5F49D3C622DA}" srcOrd="0" destOrd="0" presId="urn:microsoft.com/office/officeart/2011/layout/CircleProcess"/>
    <dgm:cxn modelId="{B4700BE1-D503-4546-9679-53F1A3D7FDAC}" type="presParOf" srcId="{9B58990B-453E-474A-ACEF-6386865550AF}" destId="{EA6C319B-76C5-43D8-A39A-1A6E98A9F378}" srcOrd="7" destOrd="0" presId="urn:microsoft.com/office/officeart/2011/layout/CircleProcess"/>
    <dgm:cxn modelId="{E6C8F4BD-17F4-4069-B6BB-B0D3A8634305}" type="presParOf" srcId="{EA6C319B-76C5-43D8-A39A-1A6E98A9F378}" destId="{93FB9539-86CD-4617-951D-4FA2416CECE2}" srcOrd="0" destOrd="0" presId="urn:microsoft.com/office/officeart/2011/layout/CircleProcess"/>
    <dgm:cxn modelId="{1CE9F110-3D99-4385-A1CC-201F8E2FC689}" type="presParOf" srcId="{9B58990B-453E-474A-ACEF-6386865550AF}" destId="{85CEEDDE-EE0D-4B82-96C0-B5A1974503DA}" srcOrd="8" destOrd="0" presId="urn:microsoft.com/office/officeart/2011/layout/CircleProcess"/>
    <dgm:cxn modelId="{E62709FC-24CA-4E99-8CFC-A4FFCB832D7E}" type="presParOf" srcId="{9B58990B-453E-474A-ACEF-6386865550AF}" destId="{E8475C9B-BDE4-4E27-A279-D07FA46BBBFA}" srcOrd="9" destOrd="0" presId="urn:microsoft.com/office/officeart/2011/layout/CircleProcess"/>
    <dgm:cxn modelId="{BAAA42A2-E061-466A-83B5-C0224D89E714}" type="presParOf" srcId="{E8475C9B-BDE4-4E27-A279-D07FA46BBBFA}" destId="{63C19050-94BA-4824-8A04-B3D3BD77F7ED}" srcOrd="0" destOrd="0" presId="urn:microsoft.com/office/officeart/2011/layout/CircleProcess"/>
    <dgm:cxn modelId="{459D7078-64DD-4877-98A1-E2478086BED1}" type="presParOf" srcId="{9B58990B-453E-474A-ACEF-6386865550AF}" destId="{704E4479-4AF4-4291-8564-4D4E044D5BCC}" srcOrd="10" destOrd="0" presId="urn:microsoft.com/office/officeart/2011/layout/CircleProcess"/>
    <dgm:cxn modelId="{7DDD7B73-12D1-4785-AC72-DD024A2B38B2}" type="presParOf" srcId="{704E4479-4AF4-4291-8564-4D4E044D5BCC}" destId="{3E0B35A4-6158-4F5C-BD4F-12AD53483E76}" srcOrd="0" destOrd="0" presId="urn:microsoft.com/office/officeart/2011/layout/CircleProcess"/>
    <dgm:cxn modelId="{CA1EDC45-6C69-4C93-8937-8899328FD01D}" type="presParOf" srcId="{9B58990B-453E-474A-ACEF-6386865550AF}" destId="{D1C365C1-4BA7-487C-BD5B-C60F302C9B17}" srcOrd="11" destOrd="0" presId="urn:microsoft.com/office/officeart/2011/layout/CircleProcess"/>
    <dgm:cxn modelId="{0543FCDD-28D0-451E-92D9-8A757352C90F}" type="presParOf" srcId="{9B58990B-453E-474A-ACEF-6386865550AF}" destId="{5DB02563-2086-4718-A21C-19ED5546E5FF}" srcOrd="12" destOrd="0" presId="urn:microsoft.com/office/officeart/2011/layout/CircleProcess"/>
    <dgm:cxn modelId="{C66BBBEA-72C1-4F7F-8513-6CB4BD400181}" type="presParOf" srcId="{5DB02563-2086-4718-A21C-19ED5546E5FF}" destId="{2B365B09-F5E1-4946-912A-692E03864493}" srcOrd="0" destOrd="0" presId="urn:microsoft.com/office/officeart/2011/layout/CircleProcess"/>
    <dgm:cxn modelId="{00CAC510-DBA0-4372-A455-DEB0D762423D}" type="presParOf" srcId="{9B58990B-453E-474A-ACEF-6386865550AF}" destId="{FBBB842E-E907-4FC5-A4DC-BFC6684918B6}" srcOrd="13" destOrd="0" presId="urn:microsoft.com/office/officeart/2011/layout/CircleProcess"/>
    <dgm:cxn modelId="{5BF9C9B9-5FCA-449A-8CB1-C7A55FDE1519}" type="presParOf" srcId="{FBBB842E-E907-4FC5-A4DC-BFC6684918B6}" destId="{8CC9A559-B86A-4858-AFBB-BBAA70A6AE79}" srcOrd="0" destOrd="0" presId="urn:microsoft.com/office/officeart/2011/layout/CircleProcess"/>
    <dgm:cxn modelId="{B0BC08AE-16FD-457E-9C4E-3F92139ED5F9}" type="presParOf" srcId="{9B58990B-453E-474A-ACEF-6386865550AF}" destId="{E27F7ED4-21DA-4BEE-85C8-440AD94CA50C}" srcOrd="14" destOrd="0" presId="urn:microsoft.com/office/officeart/2011/layout/Circle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C5172C-48BB-4AAD-A08E-C5A09178E22E}" type="doc">
      <dgm:prSet loTypeId="urn:microsoft.com/office/officeart/2011/layout/CircleProcess" loCatId="process" qsTypeId="urn:microsoft.com/office/officeart/2005/8/quickstyle/simple1" qsCatId="simple" csTypeId="urn:microsoft.com/office/officeart/2005/8/colors/accent2_2" csCatId="accent2" phldr="1"/>
      <dgm:spPr/>
      <dgm:t>
        <a:bodyPr/>
        <a:lstStyle/>
        <a:p>
          <a:endParaRPr lang="zh-CN" altLang="en-US"/>
        </a:p>
      </dgm:t>
    </dgm:pt>
    <dgm:pt modelId="{BCDB6EE4-34BC-47F8-822E-E5A508F3EDB3}">
      <dgm:prSet phldrT="[文本]" custT="1"/>
      <dgm:spPr/>
      <dgm:t>
        <a:bodyPr/>
        <a:lstStyle/>
        <a:p>
          <a:pPr>
            <a:lnSpc>
              <a:spcPts val="2400"/>
            </a:lnSpc>
            <a:spcBef>
              <a:spcPts val="0"/>
            </a:spcBef>
            <a:spcAft>
              <a:spcPts val="0"/>
            </a:spcAft>
          </a:pPr>
          <a:r>
            <a:rPr lang="zh-CN" altLang="en-US" sz="2000" dirty="0" smtClean="0">
              <a:latin typeface="手札体-简粗体" panose="03000700000000000000" pitchFamily="66" charset="-122"/>
              <a:ea typeface="手札体-简粗体" panose="03000700000000000000" pitchFamily="66" charset="-122"/>
            </a:rPr>
            <a:t>确定局部范围</a:t>
          </a:r>
          <a:endParaRPr lang="zh-CN" altLang="en-US" sz="2000" dirty="0">
            <a:latin typeface="手札体-简粗体" panose="03000700000000000000" pitchFamily="66" charset="-122"/>
            <a:ea typeface="手札体-简粗体" panose="03000700000000000000" pitchFamily="66" charset="-122"/>
          </a:endParaRPr>
        </a:p>
      </dgm:t>
    </dgm:pt>
    <dgm:pt modelId="{4802ACA0-DFE3-4AA8-ABB5-B15635DD122A}" type="parTrans" cxnId="{4E37C6E4-3528-4C9B-9520-CE0DCB059DD2}">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54149BA4-C5A8-4A81-A317-E77C8929C353}" type="sibTrans" cxnId="{4E37C6E4-3528-4C9B-9520-CE0DCB059DD2}">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786056C3-67F5-49F8-9A26-04CF0B632F84}">
      <dgm:prSet phldrT="[文本]" custT="1"/>
      <dgm:spPr>
        <a:noFill/>
        <a:ln>
          <a:noFill/>
        </a:ln>
      </dgm:spPr>
      <dgm:t>
        <a:bodyPr/>
        <a:lstStyle/>
        <a:p>
          <a:pPr>
            <a:lnSpc>
              <a:spcPts val="2400"/>
            </a:lnSpc>
            <a:spcBef>
              <a:spcPts val="0"/>
            </a:spcBef>
            <a:spcAft>
              <a:spcPts val="0"/>
            </a:spcAft>
          </a:pPr>
          <a:r>
            <a:rPr lang="zh-CN" altLang="en-US" sz="2000" dirty="0" smtClean="0">
              <a:solidFill>
                <a:schemeClr val="bg1"/>
              </a:solidFill>
              <a:latin typeface="手札体-简粗体" panose="03000700000000000000" pitchFamily="66" charset="-122"/>
              <a:ea typeface="手札体-简粗体" panose="03000700000000000000" pitchFamily="66" charset="-122"/>
            </a:rPr>
            <a:t>选择实体</a:t>
          </a:r>
          <a:endParaRPr lang="zh-CN" altLang="en-US" sz="2000" dirty="0">
            <a:solidFill>
              <a:schemeClr val="bg1"/>
            </a:solidFill>
            <a:latin typeface="手札体-简粗体" panose="03000700000000000000" pitchFamily="66" charset="-122"/>
            <a:ea typeface="手札体-简粗体" panose="03000700000000000000" pitchFamily="66" charset="-122"/>
          </a:endParaRPr>
        </a:p>
      </dgm:t>
    </dgm:pt>
    <dgm:pt modelId="{54F0A4F7-2E40-456B-A2E4-2982FF0DADFB}" type="parTrans" cxnId="{A0FCC689-1ECD-4038-BDDE-B7430CDDADB9}">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54E5E389-401C-419C-8EED-DA6069CEC1D3}" type="sibTrans" cxnId="{A0FCC689-1ECD-4038-BDDE-B7430CDDADB9}">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8CC57E32-E3DC-4047-8455-F0FC20DA4D72}">
      <dgm:prSet phldrT="[文本]" custT="1"/>
      <dgm:spPr>
        <a:noFill/>
        <a:ln>
          <a:noFill/>
        </a:ln>
      </dgm:spPr>
      <dgm:t>
        <a:bodyPr/>
        <a:lstStyle/>
        <a:p>
          <a:pPr>
            <a:lnSpc>
              <a:spcPts val="2400"/>
            </a:lnSpc>
            <a:spcBef>
              <a:spcPts val="0"/>
            </a:spcBef>
            <a:spcAft>
              <a:spcPts val="0"/>
            </a:spcAft>
          </a:pPr>
          <a:r>
            <a:rPr lang="zh-CN" altLang="en-US" sz="2000" dirty="0" smtClean="0">
              <a:solidFill>
                <a:schemeClr val="bg1"/>
              </a:solidFill>
              <a:latin typeface="手札体-简粗体" panose="03000700000000000000" pitchFamily="66" charset="-122"/>
              <a:ea typeface="手札体-简粗体" panose="03000700000000000000" pitchFamily="66" charset="-122"/>
            </a:rPr>
            <a:t>选择实体的关键字属性</a:t>
          </a:r>
          <a:endParaRPr lang="zh-CN" altLang="en-US" sz="2000" dirty="0">
            <a:solidFill>
              <a:schemeClr val="bg1"/>
            </a:solidFill>
            <a:latin typeface="手札体-简粗体" panose="03000700000000000000" pitchFamily="66" charset="-122"/>
            <a:ea typeface="手札体-简粗体" panose="03000700000000000000" pitchFamily="66" charset="-122"/>
          </a:endParaRPr>
        </a:p>
      </dgm:t>
    </dgm:pt>
    <dgm:pt modelId="{7459526A-BA20-4872-9C62-C50CE8FED856}" type="parTrans" cxnId="{96B2F45F-2A49-4651-B69C-EEA339E4E099}">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E1E21CC9-3887-4525-BD45-6617D5AD997C}" type="sibTrans" cxnId="{96B2F45F-2A49-4651-B69C-EEA339E4E099}">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0AA50287-E075-4F5A-B427-A63B7254F6D0}">
      <dgm:prSet phldrT="[文本]" custT="1"/>
      <dgm:spPr>
        <a:noFill/>
        <a:ln>
          <a:noFill/>
        </a:ln>
      </dgm:spPr>
      <dgm:t>
        <a:bodyPr/>
        <a:lstStyle/>
        <a:p>
          <a:pPr>
            <a:lnSpc>
              <a:spcPts val="2400"/>
            </a:lnSpc>
            <a:spcBef>
              <a:spcPts val="0"/>
            </a:spcBef>
            <a:spcAft>
              <a:spcPts val="0"/>
            </a:spcAft>
          </a:pPr>
          <a:r>
            <a:rPr lang="zh-CN" altLang="en-US" sz="2000" dirty="0" smtClean="0">
              <a:solidFill>
                <a:schemeClr val="bg1"/>
              </a:solidFill>
              <a:latin typeface="手札体-简粗体" panose="03000700000000000000" pitchFamily="66" charset="-122"/>
              <a:ea typeface="手札体-简粗体" panose="03000700000000000000" pitchFamily="66" charset="-122"/>
            </a:rPr>
            <a:t>确定实体间联系</a:t>
          </a:r>
          <a:endParaRPr lang="zh-CN" altLang="en-US" sz="2000" dirty="0">
            <a:solidFill>
              <a:schemeClr val="bg1"/>
            </a:solidFill>
            <a:latin typeface="手札体-简粗体" panose="03000700000000000000" pitchFamily="66" charset="-122"/>
            <a:ea typeface="手札体-简粗体" panose="03000700000000000000" pitchFamily="66" charset="-122"/>
          </a:endParaRPr>
        </a:p>
      </dgm:t>
    </dgm:pt>
    <dgm:pt modelId="{BF6BF004-8D35-4552-98B9-2CBF23EEB38F}" type="parTrans" cxnId="{FEAC4606-4DBB-4370-98C4-0C0A83E8DECF}">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21D3F520-C66F-4C95-8C4C-4FEEDDE214FF}" type="sibTrans" cxnId="{FEAC4606-4DBB-4370-98C4-0C0A83E8DECF}">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E8B46C48-E1D5-4F96-8BCD-45694A5B88DD}">
      <dgm:prSet phldrT="[文本]" custT="1"/>
      <dgm:spPr>
        <a:noFill/>
        <a:ln>
          <a:noFill/>
        </a:ln>
      </dgm:spPr>
      <dgm:t>
        <a:bodyPr/>
        <a:lstStyle/>
        <a:p>
          <a:pPr>
            <a:lnSpc>
              <a:spcPts val="2400"/>
            </a:lnSpc>
            <a:spcBef>
              <a:spcPts val="0"/>
            </a:spcBef>
            <a:spcAft>
              <a:spcPts val="0"/>
            </a:spcAft>
          </a:pPr>
          <a:r>
            <a:rPr lang="zh-CN" altLang="en-US" sz="2000" dirty="0" smtClean="0">
              <a:solidFill>
                <a:schemeClr val="bg1"/>
              </a:solidFill>
              <a:latin typeface="手札体-简粗体" panose="03000700000000000000" pitchFamily="66" charset="-122"/>
              <a:ea typeface="手札体-简粗体" panose="03000700000000000000" pitchFamily="66" charset="-122"/>
            </a:rPr>
            <a:t>确定实体的属性</a:t>
          </a:r>
          <a:endParaRPr lang="zh-CN" altLang="en-US" sz="2000" dirty="0">
            <a:solidFill>
              <a:schemeClr val="bg1"/>
            </a:solidFill>
            <a:latin typeface="手札体-简粗体" panose="03000700000000000000" pitchFamily="66" charset="-122"/>
            <a:ea typeface="手札体-简粗体" panose="03000700000000000000" pitchFamily="66" charset="-122"/>
          </a:endParaRPr>
        </a:p>
      </dgm:t>
    </dgm:pt>
    <dgm:pt modelId="{1E675BFE-BEA1-4F5A-94C4-3E3117F102F5}" type="parTrans" cxnId="{43DBD270-CA6F-45F9-B6C3-709FFFA6671A}">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1C3AD608-DFF6-4DC2-BE56-DE3C01875962}" type="sibTrans" cxnId="{43DBD270-CA6F-45F9-B6C3-709FFFA6671A}">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9B58990B-453E-474A-ACEF-6386865550AF}" type="pres">
      <dgm:prSet presAssocID="{0EC5172C-48BB-4AAD-A08E-C5A09178E22E}" presName="Name0" presStyleCnt="0">
        <dgm:presLayoutVars>
          <dgm:chMax val="11"/>
          <dgm:chPref val="11"/>
          <dgm:dir/>
          <dgm:resizeHandles/>
        </dgm:presLayoutVars>
      </dgm:prSet>
      <dgm:spPr/>
      <dgm:t>
        <a:bodyPr/>
        <a:lstStyle/>
        <a:p>
          <a:endParaRPr lang="zh-CN" altLang="en-US"/>
        </a:p>
      </dgm:t>
    </dgm:pt>
    <dgm:pt modelId="{A91A8B5C-7A9C-48D3-8150-490C1E29FA0A}" type="pres">
      <dgm:prSet presAssocID="{E8B46C48-E1D5-4F96-8BCD-45694A5B88DD}" presName="Accent5" presStyleCnt="0"/>
      <dgm:spPr/>
    </dgm:pt>
    <dgm:pt modelId="{AAD48B53-1FF9-4F4B-AF80-907DA49C22D0}" type="pres">
      <dgm:prSet presAssocID="{E8B46C48-E1D5-4F96-8BCD-45694A5B88DD}" presName="Accent" presStyleLbl="node1" presStyleIdx="0" presStyleCnt="5"/>
      <dgm:spPr>
        <a:noFill/>
        <a:ln>
          <a:noFill/>
        </a:ln>
      </dgm:spPr>
    </dgm:pt>
    <dgm:pt modelId="{67F0131D-90D8-49B4-B9AD-9ECA2106BD58}" type="pres">
      <dgm:prSet presAssocID="{E8B46C48-E1D5-4F96-8BCD-45694A5B88DD}" presName="ParentBackground5" presStyleCnt="0"/>
      <dgm:spPr/>
    </dgm:pt>
    <dgm:pt modelId="{90F15E82-FE4D-4E2D-B1AC-671D62B4CF0B}" type="pres">
      <dgm:prSet presAssocID="{E8B46C48-E1D5-4F96-8BCD-45694A5B88DD}" presName="ParentBackground" presStyleLbl="fgAcc1" presStyleIdx="0" presStyleCnt="5"/>
      <dgm:spPr/>
      <dgm:t>
        <a:bodyPr/>
        <a:lstStyle/>
        <a:p>
          <a:endParaRPr lang="zh-CN" altLang="en-US"/>
        </a:p>
      </dgm:t>
    </dgm:pt>
    <dgm:pt modelId="{D771D81A-6342-48CD-B779-E2A5DA786C52}" type="pres">
      <dgm:prSet presAssocID="{E8B46C48-E1D5-4F96-8BCD-45694A5B88DD}" presName="Parent5" presStyleLbl="revTx" presStyleIdx="0" presStyleCnt="0">
        <dgm:presLayoutVars>
          <dgm:chMax val="1"/>
          <dgm:chPref val="1"/>
          <dgm:bulletEnabled val="1"/>
        </dgm:presLayoutVars>
      </dgm:prSet>
      <dgm:spPr/>
      <dgm:t>
        <a:bodyPr/>
        <a:lstStyle/>
        <a:p>
          <a:endParaRPr lang="zh-CN" altLang="en-US"/>
        </a:p>
      </dgm:t>
    </dgm:pt>
    <dgm:pt modelId="{A54018CE-D0D4-4269-BE6F-35E9DFCF5F97}" type="pres">
      <dgm:prSet presAssocID="{0AA50287-E075-4F5A-B427-A63B7254F6D0}" presName="Accent4" presStyleCnt="0"/>
      <dgm:spPr/>
    </dgm:pt>
    <dgm:pt modelId="{93FFA967-19D5-401A-B4EA-7FF526F860DE}" type="pres">
      <dgm:prSet presAssocID="{0AA50287-E075-4F5A-B427-A63B7254F6D0}" presName="Accent" presStyleLbl="node1" presStyleIdx="1" presStyleCnt="5"/>
      <dgm:spPr>
        <a:noFill/>
        <a:ln>
          <a:noFill/>
        </a:ln>
      </dgm:spPr>
    </dgm:pt>
    <dgm:pt modelId="{BAC404A8-961C-4590-ADB1-57E1A0C0C42B}" type="pres">
      <dgm:prSet presAssocID="{0AA50287-E075-4F5A-B427-A63B7254F6D0}" presName="ParentBackground4" presStyleCnt="0"/>
      <dgm:spPr/>
    </dgm:pt>
    <dgm:pt modelId="{E445EDE2-DBAA-40A6-A019-187D507D210D}" type="pres">
      <dgm:prSet presAssocID="{0AA50287-E075-4F5A-B427-A63B7254F6D0}" presName="ParentBackground" presStyleLbl="fgAcc1" presStyleIdx="1" presStyleCnt="5"/>
      <dgm:spPr/>
      <dgm:t>
        <a:bodyPr/>
        <a:lstStyle/>
        <a:p>
          <a:endParaRPr lang="zh-CN" altLang="en-US"/>
        </a:p>
      </dgm:t>
    </dgm:pt>
    <dgm:pt modelId="{33B48BB4-0F40-49B2-A4CB-860043C2EC47}" type="pres">
      <dgm:prSet presAssocID="{0AA50287-E075-4F5A-B427-A63B7254F6D0}" presName="Parent4" presStyleLbl="revTx" presStyleIdx="0" presStyleCnt="0">
        <dgm:presLayoutVars>
          <dgm:chMax val="1"/>
          <dgm:chPref val="1"/>
          <dgm:bulletEnabled val="1"/>
        </dgm:presLayoutVars>
      </dgm:prSet>
      <dgm:spPr/>
      <dgm:t>
        <a:bodyPr/>
        <a:lstStyle/>
        <a:p>
          <a:endParaRPr lang="zh-CN" altLang="en-US"/>
        </a:p>
      </dgm:t>
    </dgm:pt>
    <dgm:pt modelId="{A4B8505F-B18A-416E-A69D-F8446B732E17}" type="pres">
      <dgm:prSet presAssocID="{8CC57E32-E3DC-4047-8455-F0FC20DA4D72}" presName="Accent3" presStyleCnt="0"/>
      <dgm:spPr/>
    </dgm:pt>
    <dgm:pt modelId="{AB535637-A631-489E-810F-5F49D3C622DA}" type="pres">
      <dgm:prSet presAssocID="{8CC57E32-E3DC-4047-8455-F0FC20DA4D72}" presName="Accent" presStyleLbl="node1" presStyleIdx="2" presStyleCnt="5"/>
      <dgm:spPr>
        <a:noFill/>
        <a:ln>
          <a:noFill/>
        </a:ln>
      </dgm:spPr>
    </dgm:pt>
    <dgm:pt modelId="{EA6C319B-76C5-43D8-A39A-1A6E98A9F378}" type="pres">
      <dgm:prSet presAssocID="{8CC57E32-E3DC-4047-8455-F0FC20DA4D72}" presName="ParentBackground3" presStyleCnt="0"/>
      <dgm:spPr/>
    </dgm:pt>
    <dgm:pt modelId="{93FB9539-86CD-4617-951D-4FA2416CECE2}" type="pres">
      <dgm:prSet presAssocID="{8CC57E32-E3DC-4047-8455-F0FC20DA4D72}" presName="ParentBackground" presStyleLbl="fgAcc1" presStyleIdx="2" presStyleCnt="5"/>
      <dgm:spPr/>
      <dgm:t>
        <a:bodyPr/>
        <a:lstStyle/>
        <a:p>
          <a:endParaRPr lang="zh-CN" altLang="en-US"/>
        </a:p>
      </dgm:t>
    </dgm:pt>
    <dgm:pt modelId="{85CEEDDE-EE0D-4B82-96C0-B5A1974503DA}" type="pres">
      <dgm:prSet presAssocID="{8CC57E32-E3DC-4047-8455-F0FC20DA4D72}" presName="Parent3" presStyleLbl="revTx" presStyleIdx="0" presStyleCnt="0">
        <dgm:presLayoutVars>
          <dgm:chMax val="1"/>
          <dgm:chPref val="1"/>
          <dgm:bulletEnabled val="1"/>
        </dgm:presLayoutVars>
      </dgm:prSet>
      <dgm:spPr/>
      <dgm:t>
        <a:bodyPr/>
        <a:lstStyle/>
        <a:p>
          <a:endParaRPr lang="zh-CN" altLang="en-US"/>
        </a:p>
      </dgm:t>
    </dgm:pt>
    <dgm:pt modelId="{E8475C9B-BDE4-4E27-A279-D07FA46BBBFA}" type="pres">
      <dgm:prSet presAssocID="{786056C3-67F5-49F8-9A26-04CF0B632F84}" presName="Accent2" presStyleCnt="0"/>
      <dgm:spPr/>
    </dgm:pt>
    <dgm:pt modelId="{63C19050-94BA-4824-8A04-B3D3BD77F7ED}" type="pres">
      <dgm:prSet presAssocID="{786056C3-67F5-49F8-9A26-04CF0B632F84}" presName="Accent" presStyleLbl="node1" presStyleIdx="3" presStyleCnt="5"/>
      <dgm:spPr>
        <a:noFill/>
        <a:ln>
          <a:noFill/>
        </a:ln>
      </dgm:spPr>
    </dgm:pt>
    <dgm:pt modelId="{704E4479-4AF4-4291-8564-4D4E044D5BCC}" type="pres">
      <dgm:prSet presAssocID="{786056C3-67F5-49F8-9A26-04CF0B632F84}" presName="ParentBackground2" presStyleCnt="0"/>
      <dgm:spPr/>
    </dgm:pt>
    <dgm:pt modelId="{3E0B35A4-6158-4F5C-BD4F-12AD53483E76}" type="pres">
      <dgm:prSet presAssocID="{786056C3-67F5-49F8-9A26-04CF0B632F84}" presName="ParentBackground" presStyleLbl="fgAcc1" presStyleIdx="3" presStyleCnt="5"/>
      <dgm:spPr/>
      <dgm:t>
        <a:bodyPr/>
        <a:lstStyle/>
        <a:p>
          <a:endParaRPr lang="zh-CN" altLang="en-US"/>
        </a:p>
      </dgm:t>
    </dgm:pt>
    <dgm:pt modelId="{D1C365C1-4BA7-487C-BD5B-C60F302C9B17}" type="pres">
      <dgm:prSet presAssocID="{786056C3-67F5-49F8-9A26-04CF0B632F84}" presName="Parent2" presStyleLbl="revTx" presStyleIdx="0" presStyleCnt="0">
        <dgm:presLayoutVars>
          <dgm:chMax val="1"/>
          <dgm:chPref val="1"/>
          <dgm:bulletEnabled val="1"/>
        </dgm:presLayoutVars>
      </dgm:prSet>
      <dgm:spPr/>
      <dgm:t>
        <a:bodyPr/>
        <a:lstStyle/>
        <a:p>
          <a:endParaRPr lang="zh-CN" altLang="en-US"/>
        </a:p>
      </dgm:t>
    </dgm:pt>
    <dgm:pt modelId="{5DB02563-2086-4718-A21C-19ED5546E5FF}" type="pres">
      <dgm:prSet presAssocID="{BCDB6EE4-34BC-47F8-822E-E5A508F3EDB3}" presName="Accent1" presStyleCnt="0"/>
      <dgm:spPr/>
    </dgm:pt>
    <dgm:pt modelId="{2B365B09-F5E1-4946-912A-692E03864493}" type="pres">
      <dgm:prSet presAssocID="{BCDB6EE4-34BC-47F8-822E-E5A508F3EDB3}" presName="Accent" presStyleLbl="node1" presStyleIdx="4" presStyleCnt="5"/>
      <dgm:spPr/>
    </dgm:pt>
    <dgm:pt modelId="{FBBB842E-E907-4FC5-A4DC-BFC6684918B6}" type="pres">
      <dgm:prSet presAssocID="{BCDB6EE4-34BC-47F8-822E-E5A508F3EDB3}" presName="ParentBackground1" presStyleCnt="0"/>
      <dgm:spPr/>
    </dgm:pt>
    <dgm:pt modelId="{8CC9A559-B86A-4858-AFBB-BBAA70A6AE79}" type="pres">
      <dgm:prSet presAssocID="{BCDB6EE4-34BC-47F8-822E-E5A508F3EDB3}" presName="ParentBackground" presStyleLbl="fgAcc1" presStyleIdx="4" presStyleCnt="5"/>
      <dgm:spPr/>
      <dgm:t>
        <a:bodyPr/>
        <a:lstStyle/>
        <a:p>
          <a:endParaRPr lang="zh-CN" altLang="en-US"/>
        </a:p>
      </dgm:t>
    </dgm:pt>
    <dgm:pt modelId="{E27F7ED4-21DA-4BEE-85C8-440AD94CA50C}" type="pres">
      <dgm:prSet presAssocID="{BCDB6EE4-34BC-47F8-822E-E5A508F3EDB3}" presName="Parent1" presStyleLbl="revTx" presStyleIdx="0" presStyleCnt="0">
        <dgm:presLayoutVars>
          <dgm:chMax val="1"/>
          <dgm:chPref val="1"/>
          <dgm:bulletEnabled val="1"/>
        </dgm:presLayoutVars>
      </dgm:prSet>
      <dgm:spPr/>
      <dgm:t>
        <a:bodyPr/>
        <a:lstStyle/>
        <a:p>
          <a:endParaRPr lang="zh-CN" altLang="en-US"/>
        </a:p>
      </dgm:t>
    </dgm:pt>
  </dgm:ptLst>
  <dgm:cxnLst>
    <dgm:cxn modelId="{4E37C6E4-3528-4C9B-9520-CE0DCB059DD2}" srcId="{0EC5172C-48BB-4AAD-A08E-C5A09178E22E}" destId="{BCDB6EE4-34BC-47F8-822E-E5A508F3EDB3}" srcOrd="0" destOrd="0" parTransId="{4802ACA0-DFE3-4AA8-ABB5-B15635DD122A}" sibTransId="{54149BA4-C5A8-4A81-A317-E77C8929C353}"/>
    <dgm:cxn modelId="{0A895832-6551-4319-B88D-0EA1E4604C0C}" type="presOf" srcId="{BCDB6EE4-34BC-47F8-822E-E5A508F3EDB3}" destId="{8CC9A559-B86A-4858-AFBB-BBAA70A6AE79}" srcOrd="0" destOrd="0" presId="urn:microsoft.com/office/officeart/2011/layout/CircleProcess"/>
    <dgm:cxn modelId="{714C1FC8-AC6F-4216-BAE1-878CF1A8E994}" type="presOf" srcId="{0AA50287-E075-4F5A-B427-A63B7254F6D0}" destId="{33B48BB4-0F40-49B2-A4CB-860043C2EC47}" srcOrd="1" destOrd="0" presId="urn:microsoft.com/office/officeart/2011/layout/CircleProcess"/>
    <dgm:cxn modelId="{9E04CCF0-3B54-46A8-931B-BA0CA7328B14}" type="presOf" srcId="{BCDB6EE4-34BC-47F8-822E-E5A508F3EDB3}" destId="{E27F7ED4-21DA-4BEE-85C8-440AD94CA50C}" srcOrd="1" destOrd="0" presId="urn:microsoft.com/office/officeart/2011/layout/CircleProcess"/>
    <dgm:cxn modelId="{56191BEE-2B3D-4634-949A-E031DC0D0E5B}" type="presOf" srcId="{0EC5172C-48BB-4AAD-A08E-C5A09178E22E}" destId="{9B58990B-453E-474A-ACEF-6386865550AF}" srcOrd="0" destOrd="0" presId="urn:microsoft.com/office/officeart/2011/layout/CircleProcess"/>
    <dgm:cxn modelId="{473EC5BE-03DC-4CF7-B592-34978319E20C}" type="presOf" srcId="{0AA50287-E075-4F5A-B427-A63B7254F6D0}" destId="{E445EDE2-DBAA-40A6-A019-187D507D210D}" srcOrd="0" destOrd="0" presId="urn:microsoft.com/office/officeart/2011/layout/CircleProcess"/>
    <dgm:cxn modelId="{F9DC7B8C-8D58-4CAD-B2CA-E2BD4C77DA5E}" type="presOf" srcId="{8CC57E32-E3DC-4047-8455-F0FC20DA4D72}" destId="{85CEEDDE-EE0D-4B82-96C0-B5A1974503DA}" srcOrd="1" destOrd="0" presId="urn:microsoft.com/office/officeart/2011/layout/CircleProcess"/>
    <dgm:cxn modelId="{A0FCC689-1ECD-4038-BDDE-B7430CDDADB9}" srcId="{0EC5172C-48BB-4AAD-A08E-C5A09178E22E}" destId="{786056C3-67F5-49F8-9A26-04CF0B632F84}" srcOrd="1" destOrd="0" parTransId="{54F0A4F7-2E40-456B-A2E4-2982FF0DADFB}" sibTransId="{54E5E389-401C-419C-8EED-DA6069CEC1D3}"/>
    <dgm:cxn modelId="{80E377B9-8D7D-444F-850B-1D9340618B0C}" type="presOf" srcId="{786056C3-67F5-49F8-9A26-04CF0B632F84}" destId="{D1C365C1-4BA7-487C-BD5B-C60F302C9B17}" srcOrd="1" destOrd="0" presId="urn:microsoft.com/office/officeart/2011/layout/CircleProcess"/>
    <dgm:cxn modelId="{96B2F45F-2A49-4651-B69C-EEA339E4E099}" srcId="{0EC5172C-48BB-4AAD-A08E-C5A09178E22E}" destId="{8CC57E32-E3DC-4047-8455-F0FC20DA4D72}" srcOrd="2" destOrd="0" parTransId="{7459526A-BA20-4872-9C62-C50CE8FED856}" sibTransId="{E1E21CC9-3887-4525-BD45-6617D5AD997C}"/>
    <dgm:cxn modelId="{5491DA7E-8ED9-4629-A301-595E2AE82F97}" type="presOf" srcId="{786056C3-67F5-49F8-9A26-04CF0B632F84}" destId="{3E0B35A4-6158-4F5C-BD4F-12AD53483E76}" srcOrd="0" destOrd="0" presId="urn:microsoft.com/office/officeart/2011/layout/CircleProcess"/>
    <dgm:cxn modelId="{66CDE4AF-EAD4-42A5-AC69-4865F94C3C83}" type="presOf" srcId="{E8B46C48-E1D5-4F96-8BCD-45694A5B88DD}" destId="{D771D81A-6342-48CD-B779-E2A5DA786C52}" srcOrd="1" destOrd="0" presId="urn:microsoft.com/office/officeart/2011/layout/CircleProcess"/>
    <dgm:cxn modelId="{43DBD270-CA6F-45F9-B6C3-709FFFA6671A}" srcId="{0EC5172C-48BB-4AAD-A08E-C5A09178E22E}" destId="{E8B46C48-E1D5-4F96-8BCD-45694A5B88DD}" srcOrd="4" destOrd="0" parTransId="{1E675BFE-BEA1-4F5A-94C4-3E3117F102F5}" sibTransId="{1C3AD608-DFF6-4DC2-BE56-DE3C01875962}"/>
    <dgm:cxn modelId="{FEAC4606-4DBB-4370-98C4-0C0A83E8DECF}" srcId="{0EC5172C-48BB-4AAD-A08E-C5A09178E22E}" destId="{0AA50287-E075-4F5A-B427-A63B7254F6D0}" srcOrd="3" destOrd="0" parTransId="{BF6BF004-8D35-4552-98B9-2CBF23EEB38F}" sibTransId="{21D3F520-C66F-4C95-8C4C-4FEEDDE214FF}"/>
    <dgm:cxn modelId="{CFEF59A1-9C11-49CC-9585-8EC21E0F6D63}" type="presOf" srcId="{E8B46C48-E1D5-4F96-8BCD-45694A5B88DD}" destId="{90F15E82-FE4D-4E2D-B1AC-671D62B4CF0B}" srcOrd="0" destOrd="0" presId="urn:microsoft.com/office/officeart/2011/layout/CircleProcess"/>
    <dgm:cxn modelId="{43B4C999-FF8C-4543-B2B1-EEEF3BC4FA4E}" type="presOf" srcId="{8CC57E32-E3DC-4047-8455-F0FC20DA4D72}" destId="{93FB9539-86CD-4617-951D-4FA2416CECE2}" srcOrd="0" destOrd="0" presId="urn:microsoft.com/office/officeart/2011/layout/CircleProcess"/>
    <dgm:cxn modelId="{4717E03D-7A74-4E0C-B859-62450731230F}" type="presParOf" srcId="{9B58990B-453E-474A-ACEF-6386865550AF}" destId="{A91A8B5C-7A9C-48D3-8150-490C1E29FA0A}" srcOrd="0" destOrd="0" presId="urn:microsoft.com/office/officeart/2011/layout/CircleProcess"/>
    <dgm:cxn modelId="{E611A6C4-CD59-400D-9E40-A1D7DC576A46}" type="presParOf" srcId="{A91A8B5C-7A9C-48D3-8150-490C1E29FA0A}" destId="{AAD48B53-1FF9-4F4B-AF80-907DA49C22D0}" srcOrd="0" destOrd="0" presId="urn:microsoft.com/office/officeart/2011/layout/CircleProcess"/>
    <dgm:cxn modelId="{A2B820F6-EE1D-4F75-891A-80A0360EE981}" type="presParOf" srcId="{9B58990B-453E-474A-ACEF-6386865550AF}" destId="{67F0131D-90D8-49B4-B9AD-9ECA2106BD58}" srcOrd="1" destOrd="0" presId="urn:microsoft.com/office/officeart/2011/layout/CircleProcess"/>
    <dgm:cxn modelId="{F6D8B2A2-FD8C-461D-8E57-95D0D28D9AF4}" type="presParOf" srcId="{67F0131D-90D8-49B4-B9AD-9ECA2106BD58}" destId="{90F15E82-FE4D-4E2D-B1AC-671D62B4CF0B}" srcOrd="0" destOrd="0" presId="urn:microsoft.com/office/officeart/2011/layout/CircleProcess"/>
    <dgm:cxn modelId="{E8FBA4B4-FDE6-4348-8A4C-0EDE30058868}" type="presParOf" srcId="{9B58990B-453E-474A-ACEF-6386865550AF}" destId="{D771D81A-6342-48CD-B779-E2A5DA786C52}" srcOrd="2" destOrd="0" presId="urn:microsoft.com/office/officeart/2011/layout/CircleProcess"/>
    <dgm:cxn modelId="{381A6E75-3532-4399-9789-2872AD1A4AB0}" type="presParOf" srcId="{9B58990B-453E-474A-ACEF-6386865550AF}" destId="{A54018CE-D0D4-4269-BE6F-35E9DFCF5F97}" srcOrd="3" destOrd="0" presId="urn:microsoft.com/office/officeart/2011/layout/CircleProcess"/>
    <dgm:cxn modelId="{9FDFF275-8CF5-4B39-9EE7-2DA46849848E}" type="presParOf" srcId="{A54018CE-D0D4-4269-BE6F-35E9DFCF5F97}" destId="{93FFA967-19D5-401A-B4EA-7FF526F860DE}" srcOrd="0" destOrd="0" presId="urn:microsoft.com/office/officeart/2011/layout/CircleProcess"/>
    <dgm:cxn modelId="{DFC79DCD-EBB0-4222-A228-50DC21843D4F}" type="presParOf" srcId="{9B58990B-453E-474A-ACEF-6386865550AF}" destId="{BAC404A8-961C-4590-ADB1-57E1A0C0C42B}" srcOrd="4" destOrd="0" presId="urn:microsoft.com/office/officeart/2011/layout/CircleProcess"/>
    <dgm:cxn modelId="{2EE2D61D-725A-4171-93D2-3604472F73EA}" type="presParOf" srcId="{BAC404A8-961C-4590-ADB1-57E1A0C0C42B}" destId="{E445EDE2-DBAA-40A6-A019-187D507D210D}" srcOrd="0" destOrd="0" presId="urn:microsoft.com/office/officeart/2011/layout/CircleProcess"/>
    <dgm:cxn modelId="{C82AF57E-894D-4F55-AE65-5368F5323F77}" type="presParOf" srcId="{9B58990B-453E-474A-ACEF-6386865550AF}" destId="{33B48BB4-0F40-49B2-A4CB-860043C2EC47}" srcOrd="5" destOrd="0" presId="urn:microsoft.com/office/officeart/2011/layout/CircleProcess"/>
    <dgm:cxn modelId="{83974039-8814-425A-960D-07E8C0FD149C}" type="presParOf" srcId="{9B58990B-453E-474A-ACEF-6386865550AF}" destId="{A4B8505F-B18A-416E-A69D-F8446B732E17}" srcOrd="6" destOrd="0" presId="urn:microsoft.com/office/officeart/2011/layout/CircleProcess"/>
    <dgm:cxn modelId="{B5EF586D-98AA-49E6-9FC2-C096055510FC}" type="presParOf" srcId="{A4B8505F-B18A-416E-A69D-F8446B732E17}" destId="{AB535637-A631-489E-810F-5F49D3C622DA}" srcOrd="0" destOrd="0" presId="urn:microsoft.com/office/officeart/2011/layout/CircleProcess"/>
    <dgm:cxn modelId="{6CB0412C-795A-43C6-9253-EE337F13D97E}" type="presParOf" srcId="{9B58990B-453E-474A-ACEF-6386865550AF}" destId="{EA6C319B-76C5-43D8-A39A-1A6E98A9F378}" srcOrd="7" destOrd="0" presId="urn:microsoft.com/office/officeart/2011/layout/CircleProcess"/>
    <dgm:cxn modelId="{7DAFBCEE-D0A6-4D4E-A704-7C6C1A4A5640}" type="presParOf" srcId="{EA6C319B-76C5-43D8-A39A-1A6E98A9F378}" destId="{93FB9539-86CD-4617-951D-4FA2416CECE2}" srcOrd="0" destOrd="0" presId="urn:microsoft.com/office/officeart/2011/layout/CircleProcess"/>
    <dgm:cxn modelId="{8EAC135B-703D-4FC4-B282-4411F59B3160}" type="presParOf" srcId="{9B58990B-453E-474A-ACEF-6386865550AF}" destId="{85CEEDDE-EE0D-4B82-96C0-B5A1974503DA}" srcOrd="8" destOrd="0" presId="urn:microsoft.com/office/officeart/2011/layout/CircleProcess"/>
    <dgm:cxn modelId="{A52AB7BF-81B5-4D68-BE33-29DA286F6392}" type="presParOf" srcId="{9B58990B-453E-474A-ACEF-6386865550AF}" destId="{E8475C9B-BDE4-4E27-A279-D07FA46BBBFA}" srcOrd="9" destOrd="0" presId="urn:microsoft.com/office/officeart/2011/layout/CircleProcess"/>
    <dgm:cxn modelId="{F58C5C6E-7378-4B68-9809-A935A708FA9B}" type="presParOf" srcId="{E8475C9B-BDE4-4E27-A279-D07FA46BBBFA}" destId="{63C19050-94BA-4824-8A04-B3D3BD77F7ED}" srcOrd="0" destOrd="0" presId="urn:microsoft.com/office/officeart/2011/layout/CircleProcess"/>
    <dgm:cxn modelId="{DD0AA65A-126B-40E9-8BBE-919E2549F0FE}" type="presParOf" srcId="{9B58990B-453E-474A-ACEF-6386865550AF}" destId="{704E4479-4AF4-4291-8564-4D4E044D5BCC}" srcOrd="10" destOrd="0" presId="urn:microsoft.com/office/officeart/2011/layout/CircleProcess"/>
    <dgm:cxn modelId="{A53F5A93-2976-46FA-B014-31FDA8DDA911}" type="presParOf" srcId="{704E4479-4AF4-4291-8564-4D4E044D5BCC}" destId="{3E0B35A4-6158-4F5C-BD4F-12AD53483E76}" srcOrd="0" destOrd="0" presId="urn:microsoft.com/office/officeart/2011/layout/CircleProcess"/>
    <dgm:cxn modelId="{B282D901-2754-46FA-A821-CFA07F576161}" type="presParOf" srcId="{9B58990B-453E-474A-ACEF-6386865550AF}" destId="{D1C365C1-4BA7-487C-BD5B-C60F302C9B17}" srcOrd="11" destOrd="0" presId="urn:microsoft.com/office/officeart/2011/layout/CircleProcess"/>
    <dgm:cxn modelId="{4DF62539-C5F8-4692-8189-3A086716C663}" type="presParOf" srcId="{9B58990B-453E-474A-ACEF-6386865550AF}" destId="{5DB02563-2086-4718-A21C-19ED5546E5FF}" srcOrd="12" destOrd="0" presId="urn:microsoft.com/office/officeart/2011/layout/CircleProcess"/>
    <dgm:cxn modelId="{08781DA7-AB80-4B30-9ADC-2F526F8A98A1}" type="presParOf" srcId="{5DB02563-2086-4718-A21C-19ED5546E5FF}" destId="{2B365B09-F5E1-4946-912A-692E03864493}" srcOrd="0" destOrd="0" presId="urn:microsoft.com/office/officeart/2011/layout/CircleProcess"/>
    <dgm:cxn modelId="{888BB9DF-2EFD-4CBD-B456-27DED1DCC75B}" type="presParOf" srcId="{9B58990B-453E-474A-ACEF-6386865550AF}" destId="{FBBB842E-E907-4FC5-A4DC-BFC6684918B6}" srcOrd="13" destOrd="0" presId="urn:microsoft.com/office/officeart/2011/layout/CircleProcess"/>
    <dgm:cxn modelId="{EFE2289E-DB2B-4595-855A-82ADAFD52B9C}" type="presParOf" srcId="{FBBB842E-E907-4FC5-A4DC-BFC6684918B6}" destId="{8CC9A559-B86A-4858-AFBB-BBAA70A6AE79}" srcOrd="0" destOrd="0" presId="urn:microsoft.com/office/officeart/2011/layout/CircleProcess"/>
    <dgm:cxn modelId="{A2C423B5-DD70-4B27-A9B6-8040693C1AD5}" type="presParOf" srcId="{9B58990B-453E-474A-ACEF-6386865550AF}" destId="{E27F7ED4-21DA-4BEE-85C8-440AD94CA50C}" srcOrd="14"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C5172C-48BB-4AAD-A08E-C5A09178E22E}" type="doc">
      <dgm:prSet loTypeId="urn:microsoft.com/office/officeart/2011/layout/CircleProcess" loCatId="process" qsTypeId="urn:microsoft.com/office/officeart/2005/8/quickstyle/simple1" qsCatId="simple" csTypeId="urn:microsoft.com/office/officeart/2005/8/colors/accent2_2" csCatId="accent2" phldr="1"/>
      <dgm:spPr/>
      <dgm:t>
        <a:bodyPr/>
        <a:lstStyle/>
        <a:p>
          <a:endParaRPr lang="zh-CN" altLang="en-US"/>
        </a:p>
      </dgm:t>
    </dgm:pt>
    <dgm:pt modelId="{BCDB6EE4-34BC-47F8-822E-E5A508F3EDB3}">
      <dgm:prSet phldrT="[文本]" custT="1"/>
      <dgm:spPr/>
      <dgm:t>
        <a:bodyPr/>
        <a:lstStyle/>
        <a:p>
          <a:pPr>
            <a:lnSpc>
              <a:spcPts val="2400"/>
            </a:lnSpc>
            <a:spcBef>
              <a:spcPts val="0"/>
            </a:spcBef>
            <a:spcAft>
              <a:spcPts val="0"/>
            </a:spcAft>
          </a:pPr>
          <a:r>
            <a:rPr lang="zh-CN" altLang="en-US" sz="2000" dirty="0" smtClean="0">
              <a:latin typeface="手札体-简粗体" panose="03000700000000000000" pitchFamily="66" charset="-122"/>
              <a:ea typeface="手札体-简粗体" panose="03000700000000000000" pitchFamily="66" charset="-122"/>
            </a:rPr>
            <a:t>确定局部范围</a:t>
          </a:r>
          <a:endParaRPr lang="zh-CN" altLang="en-US" sz="2000" dirty="0">
            <a:latin typeface="手札体-简粗体" panose="03000700000000000000" pitchFamily="66" charset="-122"/>
            <a:ea typeface="手札体-简粗体" panose="03000700000000000000" pitchFamily="66" charset="-122"/>
          </a:endParaRPr>
        </a:p>
      </dgm:t>
    </dgm:pt>
    <dgm:pt modelId="{4802ACA0-DFE3-4AA8-ABB5-B15635DD122A}" type="parTrans" cxnId="{4E37C6E4-3528-4C9B-9520-CE0DCB059DD2}">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54149BA4-C5A8-4A81-A317-E77C8929C353}" type="sibTrans" cxnId="{4E37C6E4-3528-4C9B-9520-CE0DCB059DD2}">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786056C3-67F5-49F8-9A26-04CF0B632F84}">
      <dgm:prSet phldrT="[文本]" custT="1"/>
      <dgm:spPr>
        <a:noFill/>
        <a:ln>
          <a:noFill/>
        </a:ln>
      </dgm:spPr>
      <dgm:t>
        <a:bodyPr/>
        <a:lstStyle/>
        <a:p>
          <a:pPr>
            <a:lnSpc>
              <a:spcPts val="2400"/>
            </a:lnSpc>
            <a:spcBef>
              <a:spcPts val="0"/>
            </a:spcBef>
            <a:spcAft>
              <a:spcPts val="0"/>
            </a:spcAft>
          </a:pPr>
          <a:r>
            <a:rPr lang="zh-CN" altLang="en-US" sz="2000" dirty="0" smtClean="0">
              <a:solidFill>
                <a:schemeClr val="bg1"/>
              </a:solidFill>
              <a:latin typeface="手札体-简粗体" panose="03000700000000000000" pitchFamily="66" charset="-122"/>
              <a:ea typeface="手札体-简粗体" panose="03000700000000000000" pitchFamily="66" charset="-122"/>
            </a:rPr>
            <a:t>选择实体</a:t>
          </a:r>
          <a:endParaRPr lang="zh-CN" altLang="en-US" sz="2000" dirty="0">
            <a:solidFill>
              <a:schemeClr val="bg1"/>
            </a:solidFill>
            <a:latin typeface="手札体-简粗体" panose="03000700000000000000" pitchFamily="66" charset="-122"/>
            <a:ea typeface="手札体-简粗体" panose="03000700000000000000" pitchFamily="66" charset="-122"/>
          </a:endParaRPr>
        </a:p>
      </dgm:t>
    </dgm:pt>
    <dgm:pt modelId="{54F0A4F7-2E40-456B-A2E4-2982FF0DADFB}" type="parTrans" cxnId="{A0FCC689-1ECD-4038-BDDE-B7430CDDADB9}">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54E5E389-401C-419C-8EED-DA6069CEC1D3}" type="sibTrans" cxnId="{A0FCC689-1ECD-4038-BDDE-B7430CDDADB9}">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8CC57E32-E3DC-4047-8455-F0FC20DA4D72}">
      <dgm:prSet phldrT="[文本]" custT="1"/>
      <dgm:spPr>
        <a:noFill/>
        <a:ln>
          <a:noFill/>
        </a:ln>
      </dgm:spPr>
      <dgm:t>
        <a:bodyPr/>
        <a:lstStyle/>
        <a:p>
          <a:pPr>
            <a:lnSpc>
              <a:spcPts val="2400"/>
            </a:lnSpc>
            <a:spcBef>
              <a:spcPts val="0"/>
            </a:spcBef>
            <a:spcAft>
              <a:spcPts val="0"/>
            </a:spcAft>
          </a:pPr>
          <a:r>
            <a:rPr lang="zh-CN" altLang="en-US" sz="2000" dirty="0" smtClean="0">
              <a:solidFill>
                <a:schemeClr val="bg1"/>
              </a:solidFill>
              <a:latin typeface="手札体-简粗体" panose="03000700000000000000" pitchFamily="66" charset="-122"/>
              <a:ea typeface="手札体-简粗体" panose="03000700000000000000" pitchFamily="66" charset="-122"/>
            </a:rPr>
            <a:t>选择实体的关键字属性</a:t>
          </a:r>
          <a:endParaRPr lang="zh-CN" altLang="en-US" sz="2000" dirty="0">
            <a:solidFill>
              <a:schemeClr val="bg1"/>
            </a:solidFill>
            <a:latin typeface="手札体-简粗体" panose="03000700000000000000" pitchFamily="66" charset="-122"/>
            <a:ea typeface="手札体-简粗体" panose="03000700000000000000" pitchFamily="66" charset="-122"/>
          </a:endParaRPr>
        </a:p>
      </dgm:t>
    </dgm:pt>
    <dgm:pt modelId="{7459526A-BA20-4872-9C62-C50CE8FED856}" type="parTrans" cxnId="{96B2F45F-2A49-4651-B69C-EEA339E4E099}">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E1E21CC9-3887-4525-BD45-6617D5AD997C}" type="sibTrans" cxnId="{96B2F45F-2A49-4651-B69C-EEA339E4E099}">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0AA50287-E075-4F5A-B427-A63B7254F6D0}">
      <dgm:prSet phldrT="[文本]" custT="1"/>
      <dgm:spPr>
        <a:noFill/>
        <a:ln>
          <a:noFill/>
        </a:ln>
      </dgm:spPr>
      <dgm:t>
        <a:bodyPr/>
        <a:lstStyle/>
        <a:p>
          <a:pPr>
            <a:lnSpc>
              <a:spcPts val="2400"/>
            </a:lnSpc>
            <a:spcBef>
              <a:spcPts val="0"/>
            </a:spcBef>
            <a:spcAft>
              <a:spcPts val="0"/>
            </a:spcAft>
          </a:pPr>
          <a:r>
            <a:rPr lang="zh-CN" altLang="en-US" sz="2000" dirty="0" smtClean="0">
              <a:solidFill>
                <a:schemeClr val="bg1"/>
              </a:solidFill>
              <a:latin typeface="手札体-简粗体" panose="03000700000000000000" pitchFamily="66" charset="-122"/>
              <a:ea typeface="手札体-简粗体" panose="03000700000000000000" pitchFamily="66" charset="-122"/>
            </a:rPr>
            <a:t>确定实体间联系</a:t>
          </a:r>
          <a:endParaRPr lang="zh-CN" altLang="en-US" sz="2000" dirty="0">
            <a:solidFill>
              <a:schemeClr val="bg1"/>
            </a:solidFill>
            <a:latin typeface="手札体-简粗体" panose="03000700000000000000" pitchFamily="66" charset="-122"/>
            <a:ea typeface="手札体-简粗体" panose="03000700000000000000" pitchFamily="66" charset="-122"/>
          </a:endParaRPr>
        </a:p>
      </dgm:t>
    </dgm:pt>
    <dgm:pt modelId="{BF6BF004-8D35-4552-98B9-2CBF23EEB38F}" type="parTrans" cxnId="{FEAC4606-4DBB-4370-98C4-0C0A83E8DECF}">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21D3F520-C66F-4C95-8C4C-4FEEDDE214FF}" type="sibTrans" cxnId="{FEAC4606-4DBB-4370-98C4-0C0A83E8DECF}">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E8B46C48-E1D5-4F96-8BCD-45694A5B88DD}">
      <dgm:prSet phldrT="[文本]" custT="1"/>
      <dgm:spPr>
        <a:noFill/>
        <a:ln>
          <a:noFill/>
        </a:ln>
      </dgm:spPr>
      <dgm:t>
        <a:bodyPr/>
        <a:lstStyle/>
        <a:p>
          <a:pPr>
            <a:lnSpc>
              <a:spcPts val="2400"/>
            </a:lnSpc>
            <a:spcBef>
              <a:spcPts val="0"/>
            </a:spcBef>
            <a:spcAft>
              <a:spcPts val="0"/>
            </a:spcAft>
          </a:pPr>
          <a:r>
            <a:rPr lang="zh-CN" altLang="en-US" sz="2000" dirty="0" smtClean="0">
              <a:solidFill>
                <a:schemeClr val="bg1"/>
              </a:solidFill>
              <a:latin typeface="手札体-简粗体" panose="03000700000000000000" pitchFamily="66" charset="-122"/>
              <a:ea typeface="手札体-简粗体" panose="03000700000000000000" pitchFamily="66" charset="-122"/>
            </a:rPr>
            <a:t>确定实体的属性</a:t>
          </a:r>
          <a:endParaRPr lang="zh-CN" altLang="en-US" sz="2000" dirty="0">
            <a:solidFill>
              <a:schemeClr val="bg1"/>
            </a:solidFill>
            <a:latin typeface="手札体-简粗体" panose="03000700000000000000" pitchFamily="66" charset="-122"/>
            <a:ea typeface="手札体-简粗体" panose="03000700000000000000" pitchFamily="66" charset="-122"/>
          </a:endParaRPr>
        </a:p>
      </dgm:t>
    </dgm:pt>
    <dgm:pt modelId="{1E675BFE-BEA1-4F5A-94C4-3E3117F102F5}" type="parTrans" cxnId="{43DBD270-CA6F-45F9-B6C3-709FFFA6671A}">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1C3AD608-DFF6-4DC2-BE56-DE3C01875962}" type="sibTrans" cxnId="{43DBD270-CA6F-45F9-B6C3-709FFFA6671A}">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9B58990B-453E-474A-ACEF-6386865550AF}" type="pres">
      <dgm:prSet presAssocID="{0EC5172C-48BB-4AAD-A08E-C5A09178E22E}" presName="Name0" presStyleCnt="0">
        <dgm:presLayoutVars>
          <dgm:chMax val="11"/>
          <dgm:chPref val="11"/>
          <dgm:dir/>
          <dgm:resizeHandles/>
        </dgm:presLayoutVars>
      </dgm:prSet>
      <dgm:spPr/>
      <dgm:t>
        <a:bodyPr/>
        <a:lstStyle/>
        <a:p>
          <a:endParaRPr lang="zh-CN" altLang="en-US"/>
        </a:p>
      </dgm:t>
    </dgm:pt>
    <dgm:pt modelId="{A91A8B5C-7A9C-48D3-8150-490C1E29FA0A}" type="pres">
      <dgm:prSet presAssocID="{E8B46C48-E1D5-4F96-8BCD-45694A5B88DD}" presName="Accent5" presStyleCnt="0"/>
      <dgm:spPr/>
    </dgm:pt>
    <dgm:pt modelId="{AAD48B53-1FF9-4F4B-AF80-907DA49C22D0}" type="pres">
      <dgm:prSet presAssocID="{E8B46C48-E1D5-4F96-8BCD-45694A5B88DD}" presName="Accent" presStyleLbl="node1" presStyleIdx="0" presStyleCnt="5"/>
      <dgm:spPr>
        <a:noFill/>
        <a:ln>
          <a:noFill/>
        </a:ln>
      </dgm:spPr>
    </dgm:pt>
    <dgm:pt modelId="{67F0131D-90D8-49B4-B9AD-9ECA2106BD58}" type="pres">
      <dgm:prSet presAssocID="{E8B46C48-E1D5-4F96-8BCD-45694A5B88DD}" presName="ParentBackground5" presStyleCnt="0"/>
      <dgm:spPr/>
    </dgm:pt>
    <dgm:pt modelId="{90F15E82-FE4D-4E2D-B1AC-671D62B4CF0B}" type="pres">
      <dgm:prSet presAssocID="{E8B46C48-E1D5-4F96-8BCD-45694A5B88DD}" presName="ParentBackground" presStyleLbl="fgAcc1" presStyleIdx="0" presStyleCnt="5"/>
      <dgm:spPr/>
      <dgm:t>
        <a:bodyPr/>
        <a:lstStyle/>
        <a:p>
          <a:endParaRPr lang="zh-CN" altLang="en-US"/>
        </a:p>
      </dgm:t>
    </dgm:pt>
    <dgm:pt modelId="{D771D81A-6342-48CD-B779-E2A5DA786C52}" type="pres">
      <dgm:prSet presAssocID="{E8B46C48-E1D5-4F96-8BCD-45694A5B88DD}" presName="Parent5" presStyleLbl="revTx" presStyleIdx="0" presStyleCnt="0">
        <dgm:presLayoutVars>
          <dgm:chMax val="1"/>
          <dgm:chPref val="1"/>
          <dgm:bulletEnabled val="1"/>
        </dgm:presLayoutVars>
      </dgm:prSet>
      <dgm:spPr/>
      <dgm:t>
        <a:bodyPr/>
        <a:lstStyle/>
        <a:p>
          <a:endParaRPr lang="zh-CN" altLang="en-US"/>
        </a:p>
      </dgm:t>
    </dgm:pt>
    <dgm:pt modelId="{A54018CE-D0D4-4269-BE6F-35E9DFCF5F97}" type="pres">
      <dgm:prSet presAssocID="{0AA50287-E075-4F5A-B427-A63B7254F6D0}" presName="Accent4" presStyleCnt="0"/>
      <dgm:spPr/>
    </dgm:pt>
    <dgm:pt modelId="{93FFA967-19D5-401A-B4EA-7FF526F860DE}" type="pres">
      <dgm:prSet presAssocID="{0AA50287-E075-4F5A-B427-A63B7254F6D0}" presName="Accent" presStyleLbl="node1" presStyleIdx="1" presStyleCnt="5"/>
      <dgm:spPr>
        <a:noFill/>
        <a:ln>
          <a:noFill/>
        </a:ln>
      </dgm:spPr>
    </dgm:pt>
    <dgm:pt modelId="{BAC404A8-961C-4590-ADB1-57E1A0C0C42B}" type="pres">
      <dgm:prSet presAssocID="{0AA50287-E075-4F5A-B427-A63B7254F6D0}" presName="ParentBackground4" presStyleCnt="0"/>
      <dgm:spPr/>
    </dgm:pt>
    <dgm:pt modelId="{E445EDE2-DBAA-40A6-A019-187D507D210D}" type="pres">
      <dgm:prSet presAssocID="{0AA50287-E075-4F5A-B427-A63B7254F6D0}" presName="ParentBackground" presStyleLbl="fgAcc1" presStyleIdx="1" presStyleCnt="5"/>
      <dgm:spPr/>
      <dgm:t>
        <a:bodyPr/>
        <a:lstStyle/>
        <a:p>
          <a:endParaRPr lang="zh-CN" altLang="en-US"/>
        </a:p>
      </dgm:t>
    </dgm:pt>
    <dgm:pt modelId="{33B48BB4-0F40-49B2-A4CB-860043C2EC47}" type="pres">
      <dgm:prSet presAssocID="{0AA50287-E075-4F5A-B427-A63B7254F6D0}" presName="Parent4" presStyleLbl="revTx" presStyleIdx="0" presStyleCnt="0">
        <dgm:presLayoutVars>
          <dgm:chMax val="1"/>
          <dgm:chPref val="1"/>
          <dgm:bulletEnabled val="1"/>
        </dgm:presLayoutVars>
      </dgm:prSet>
      <dgm:spPr/>
      <dgm:t>
        <a:bodyPr/>
        <a:lstStyle/>
        <a:p>
          <a:endParaRPr lang="zh-CN" altLang="en-US"/>
        </a:p>
      </dgm:t>
    </dgm:pt>
    <dgm:pt modelId="{A4B8505F-B18A-416E-A69D-F8446B732E17}" type="pres">
      <dgm:prSet presAssocID="{8CC57E32-E3DC-4047-8455-F0FC20DA4D72}" presName="Accent3" presStyleCnt="0"/>
      <dgm:spPr/>
    </dgm:pt>
    <dgm:pt modelId="{AB535637-A631-489E-810F-5F49D3C622DA}" type="pres">
      <dgm:prSet presAssocID="{8CC57E32-E3DC-4047-8455-F0FC20DA4D72}" presName="Accent" presStyleLbl="node1" presStyleIdx="2" presStyleCnt="5"/>
      <dgm:spPr>
        <a:noFill/>
        <a:ln>
          <a:noFill/>
        </a:ln>
      </dgm:spPr>
    </dgm:pt>
    <dgm:pt modelId="{EA6C319B-76C5-43D8-A39A-1A6E98A9F378}" type="pres">
      <dgm:prSet presAssocID="{8CC57E32-E3DC-4047-8455-F0FC20DA4D72}" presName="ParentBackground3" presStyleCnt="0"/>
      <dgm:spPr/>
    </dgm:pt>
    <dgm:pt modelId="{93FB9539-86CD-4617-951D-4FA2416CECE2}" type="pres">
      <dgm:prSet presAssocID="{8CC57E32-E3DC-4047-8455-F0FC20DA4D72}" presName="ParentBackground" presStyleLbl="fgAcc1" presStyleIdx="2" presStyleCnt="5"/>
      <dgm:spPr/>
      <dgm:t>
        <a:bodyPr/>
        <a:lstStyle/>
        <a:p>
          <a:endParaRPr lang="zh-CN" altLang="en-US"/>
        </a:p>
      </dgm:t>
    </dgm:pt>
    <dgm:pt modelId="{85CEEDDE-EE0D-4B82-96C0-B5A1974503DA}" type="pres">
      <dgm:prSet presAssocID="{8CC57E32-E3DC-4047-8455-F0FC20DA4D72}" presName="Parent3" presStyleLbl="revTx" presStyleIdx="0" presStyleCnt="0">
        <dgm:presLayoutVars>
          <dgm:chMax val="1"/>
          <dgm:chPref val="1"/>
          <dgm:bulletEnabled val="1"/>
        </dgm:presLayoutVars>
      </dgm:prSet>
      <dgm:spPr/>
      <dgm:t>
        <a:bodyPr/>
        <a:lstStyle/>
        <a:p>
          <a:endParaRPr lang="zh-CN" altLang="en-US"/>
        </a:p>
      </dgm:t>
    </dgm:pt>
    <dgm:pt modelId="{E8475C9B-BDE4-4E27-A279-D07FA46BBBFA}" type="pres">
      <dgm:prSet presAssocID="{786056C3-67F5-49F8-9A26-04CF0B632F84}" presName="Accent2" presStyleCnt="0"/>
      <dgm:spPr/>
    </dgm:pt>
    <dgm:pt modelId="{63C19050-94BA-4824-8A04-B3D3BD77F7ED}" type="pres">
      <dgm:prSet presAssocID="{786056C3-67F5-49F8-9A26-04CF0B632F84}" presName="Accent" presStyleLbl="node1" presStyleIdx="3" presStyleCnt="5"/>
      <dgm:spPr>
        <a:noFill/>
        <a:ln>
          <a:noFill/>
        </a:ln>
      </dgm:spPr>
    </dgm:pt>
    <dgm:pt modelId="{704E4479-4AF4-4291-8564-4D4E044D5BCC}" type="pres">
      <dgm:prSet presAssocID="{786056C3-67F5-49F8-9A26-04CF0B632F84}" presName="ParentBackground2" presStyleCnt="0"/>
      <dgm:spPr/>
    </dgm:pt>
    <dgm:pt modelId="{3E0B35A4-6158-4F5C-BD4F-12AD53483E76}" type="pres">
      <dgm:prSet presAssocID="{786056C3-67F5-49F8-9A26-04CF0B632F84}" presName="ParentBackground" presStyleLbl="fgAcc1" presStyleIdx="3" presStyleCnt="5"/>
      <dgm:spPr/>
      <dgm:t>
        <a:bodyPr/>
        <a:lstStyle/>
        <a:p>
          <a:endParaRPr lang="zh-CN" altLang="en-US"/>
        </a:p>
      </dgm:t>
    </dgm:pt>
    <dgm:pt modelId="{D1C365C1-4BA7-487C-BD5B-C60F302C9B17}" type="pres">
      <dgm:prSet presAssocID="{786056C3-67F5-49F8-9A26-04CF0B632F84}" presName="Parent2" presStyleLbl="revTx" presStyleIdx="0" presStyleCnt="0">
        <dgm:presLayoutVars>
          <dgm:chMax val="1"/>
          <dgm:chPref val="1"/>
          <dgm:bulletEnabled val="1"/>
        </dgm:presLayoutVars>
      </dgm:prSet>
      <dgm:spPr/>
      <dgm:t>
        <a:bodyPr/>
        <a:lstStyle/>
        <a:p>
          <a:endParaRPr lang="zh-CN" altLang="en-US"/>
        </a:p>
      </dgm:t>
    </dgm:pt>
    <dgm:pt modelId="{5DB02563-2086-4718-A21C-19ED5546E5FF}" type="pres">
      <dgm:prSet presAssocID="{BCDB6EE4-34BC-47F8-822E-E5A508F3EDB3}" presName="Accent1" presStyleCnt="0"/>
      <dgm:spPr/>
    </dgm:pt>
    <dgm:pt modelId="{2B365B09-F5E1-4946-912A-692E03864493}" type="pres">
      <dgm:prSet presAssocID="{BCDB6EE4-34BC-47F8-822E-E5A508F3EDB3}" presName="Accent" presStyleLbl="node1" presStyleIdx="4" presStyleCnt="5"/>
      <dgm:spPr/>
    </dgm:pt>
    <dgm:pt modelId="{FBBB842E-E907-4FC5-A4DC-BFC6684918B6}" type="pres">
      <dgm:prSet presAssocID="{BCDB6EE4-34BC-47F8-822E-E5A508F3EDB3}" presName="ParentBackground1" presStyleCnt="0"/>
      <dgm:spPr/>
    </dgm:pt>
    <dgm:pt modelId="{8CC9A559-B86A-4858-AFBB-BBAA70A6AE79}" type="pres">
      <dgm:prSet presAssocID="{BCDB6EE4-34BC-47F8-822E-E5A508F3EDB3}" presName="ParentBackground" presStyleLbl="fgAcc1" presStyleIdx="4" presStyleCnt="5"/>
      <dgm:spPr/>
      <dgm:t>
        <a:bodyPr/>
        <a:lstStyle/>
        <a:p>
          <a:endParaRPr lang="zh-CN" altLang="en-US"/>
        </a:p>
      </dgm:t>
    </dgm:pt>
    <dgm:pt modelId="{E27F7ED4-21DA-4BEE-85C8-440AD94CA50C}" type="pres">
      <dgm:prSet presAssocID="{BCDB6EE4-34BC-47F8-822E-E5A508F3EDB3}" presName="Parent1" presStyleLbl="revTx" presStyleIdx="0" presStyleCnt="0">
        <dgm:presLayoutVars>
          <dgm:chMax val="1"/>
          <dgm:chPref val="1"/>
          <dgm:bulletEnabled val="1"/>
        </dgm:presLayoutVars>
      </dgm:prSet>
      <dgm:spPr/>
      <dgm:t>
        <a:bodyPr/>
        <a:lstStyle/>
        <a:p>
          <a:endParaRPr lang="zh-CN" altLang="en-US"/>
        </a:p>
      </dgm:t>
    </dgm:pt>
  </dgm:ptLst>
  <dgm:cxnLst>
    <dgm:cxn modelId="{7C53A3D6-CD52-48DC-9866-0C1A702A1CC3}" type="presOf" srcId="{BCDB6EE4-34BC-47F8-822E-E5A508F3EDB3}" destId="{8CC9A559-B86A-4858-AFBB-BBAA70A6AE79}" srcOrd="0" destOrd="0" presId="urn:microsoft.com/office/officeart/2011/layout/CircleProcess"/>
    <dgm:cxn modelId="{710BA39F-406E-4561-88F6-518022278B5C}" type="presOf" srcId="{8CC57E32-E3DC-4047-8455-F0FC20DA4D72}" destId="{93FB9539-86CD-4617-951D-4FA2416CECE2}" srcOrd="0" destOrd="0" presId="urn:microsoft.com/office/officeart/2011/layout/CircleProcess"/>
    <dgm:cxn modelId="{8D316E5B-E548-4120-BCB1-63AF780548D8}" type="presOf" srcId="{0AA50287-E075-4F5A-B427-A63B7254F6D0}" destId="{33B48BB4-0F40-49B2-A4CB-860043C2EC47}" srcOrd="1" destOrd="0" presId="urn:microsoft.com/office/officeart/2011/layout/CircleProcess"/>
    <dgm:cxn modelId="{FE03C2E7-BC35-4A3F-8906-FE1AC095EA38}" type="presOf" srcId="{786056C3-67F5-49F8-9A26-04CF0B632F84}" destId="{D1C365C1-4BA7-487C-BD5B-C60F302C9B17}" srcOrd="1" destOrd="0" presId="urn:microsoft.com/office/officeart/2011/layout/CircleProcess"/>
    <dgm:cxn modelId="{96B2F45F-2A49-4651-B69C-EEA339E4E099}" srcId="{0EC5172C-48BB-4AAD-A08E-C5A09178E22E}" destId="{8CC57E32-E3DC-4047-8455-F0FC20DA4D72}" srcOrd="2" destOrd="0" parTransId="{7459526A-BA20-4872-9C62-C50CE8FED856}" sibTransId="{E1E21CC9-3887-4525-BD45-6617D5AD997C}"/>
    <dgm:cxn modelId="{094DB971-E493-4EA9-8B0E-2638CBC0FA57}" type="presOf" srcId="{8CC57E32-E3DC-4047-8455-F0FC20DA4D72}" destId="{85CEEDDE-EE0D-4B82-96C0-B5A1974503DA}" srcOrd="1" destOrd="0" presId="urn:microsoft.com/office/officeart/2011/layout/CircleProcess"/>
    <dgm:cxn modelId="{4CA99859-137D-4CF7-AB45-9D350DA88788}" type="presOf" srcId="{E8B46C48-E1D5-4F96-8BCD-45694A5B88DD}" destId="{D771D81A-6342-48CD-B779-E2A5DA786C52}" srcOrd="1" destOrd="0" presId="urn:microsoft.com/office/officeart/2011/layout/CircleProcess"/>
    <dgm:cxn modelId="{8B14C0EE-DB39-43DE-9478-88EBCE80D39A}" type="presOf" srcId="{786056C3-67F5-49F8-9A26-04CF0B632F84}" destId="{3E0B35A4-6158-4F5C-BD4F-12AD53483E76}" srcOrd="0" destOrd="0" presId="urn:microsoft.com/office/officeart/2011/layout/CircleProcess"/>
    <dgm:cxn modelId="{FEAC4606-4DBB-4370-98C4-0C0A83E8DECF}" srcId="{0EC5172C-48BB-4AAD-A08E-C5A09178E22E}" destId="{0AA50287-E075-4F5A-B427-A63B7254F6D0}" srcOrd="3" destOrd="0" parTransId="{BF6BF004-8D35-4552-98B9-2CBF23EEB38F}" sibTransId="{21D3F520-C66F-4C95-8C4C-4FEEDDE214FF}"/>
    <dgm:cxn modelId="{A0FCC689-1ECD-4038-BDDE-B7430CDDADB9}" srcId="{0EC5172C-48BB-4AAD-A08E-C5A09178E22E}" destId="{786056C3-67F5-49F8-9A26-04CF0B632F84}" srcOrd="1" destOrd="0" parTransId="{54F0A4F7-2E40-456B-A2E4-2982FF0DADFB}" sibTransId="{54E5E389-401C-419C-8EED-DA6069CEC1D3}"/>
    <dgm:cxn modelId="{4E37C6E4-3528-4C9B-9520-CE0DCB059DD2}" srcId="{0EC5172C-48BB-4AAD-A08E-C5A09178E22E}" destId="{BCDB6EE4-34BC-47F8-822E-E5A508F3EDB3}" srcOrd="0" destOrd="0" parTransId="{4802ACA0-DFE3-4AA8-ABB5-B15635DD122A}" sibTransId="{54149BA4-C5A8-4A81-A317-E77C8929C353}"/>
    <dgm:cxn modelId="{43DBD270-CA6F-45F9-B6C3-709FFFA6671A}" srcId="{0EC5172C-48BB-4AAD-A08E-C5A09178E22E}" destId="{E8B46C48-E1D5-4F96-8BCD-45694A5B88DD}" srcOrd="4" destOrd="0" parTransId="{1E675BFE-BEA1-4F5A-94C4-3E3117F102F5}" sibTransId="{1C3AD608-DFF6-4DC2-BE56-DE3C01875962}"/>
    <dgm:cxn modelId="{E3CA1532-47F3-4FF8-83DA-480D273C9529}" type="presOf" srcId="{0AA50287-E075-4F5A-B427-A63B7254F6D0}" destId="{E445EDE2-DBAA-40A6-A019-187D507D210D}" srcOrd="0" destOrd="0" presId="urn:microsoft.com/office/officeart/2011/layout/CircleProcess"/>
    <dgm:cxn modelId="{471BF857-374A-461E-B347-480FA913BF1E}" type="presOf" srcId="{BCDB6EE4-34BC-47F8-822E-E5A508F3EDB3}" destId="{E27F7ED4-21DA-4BEE-85C8-440AD94CA50C}" srcOrd="1" destOrd="0" presId="urn:microsoft.com/office/officeart/2011/layout/CircleProcess"/>
    <dgm:cxn modelId="{7643E68C-E7C7-4974-9AE0-C1E43DDDF215}" type="presOf" srcId="{0EC5172C-48BB-4AAD-A08E-C5A09178E22E}" destId="{9B58990B-453E-474A-ACEF-6386865550AF}" srcOrd="0" destOrd="0" presId="urn:microsoft.com/office/officeart/2011/layout/CircleProcess"/>
    <dgm:cxn modelId="{C5900337-C160-43C7-A47D-5D92BBFAC25C}" type="presOf" srcId="{E8B46C48-E1D5-4F96-8BCD-45694A5B88DD}" destId="{90F15E82-FE4D-4E2D-B1AC-671D62B4CF0B}" srcOrd="0" destOrd="0" presId="urn:microsoft.com/office/officeart/2011/layout/CircleProcess"/>
    <dgm:cxn modelId="{F032AC8C-9310-4223-9A98-98BF69762857}" type="presParOf" srcId="{9B58990B-453E-474A-ACEF-6386865550AF}" destId="{A91A8B5C-7A9C-48D3-8150-490C1E29FA0A}" srcOrd="0" destOrd="0" presId="urn:microsoft.com/office/officeart/2011/layout/CircleProcess"/>
    <dgm:cxn modelId="{B79EA08A-1BCE-4DF3-8E7D-D9F41778F0AF}" type="presParOf" srcId="{A91A8B5C-7A9C-48D3-8150-490C1E29FA0A}" destId="{AAD48B53-1FF9-4F4B-AF80-907DA49C22D0}" srcOrd="0" destOrd="0" presId="urn:microsoft.com/office/officeart/2011/layout/CircleProcess"/>
    <dgm:cxn modelId="{0FA9A52D-9408-4762-A234-21E11F882A45}" type="presParOf" srcId="{9B58990B-453E-474A-ACEF-6386865550AF}" destId="{67F0131D-90D8-49B4-B9AD-9ECA2106BD58}" srcOrd="1" destOrd="0" presId="urn:microsoft.com/office/officeart/2011/layout/CircleProcess"/>
    <dgm:cxn modelId="{F3F8EE5D-B48F-47A5-888A-D3B2BAF52A57}" type="presParOf" srcId="{67F0131D-90D8-49B4-B9AD-9ECA2106BD58}" destId="{90F15E82-FE4D-4E2D-B1AC-671D62B4CF0B}" srcOrd="0" destOrd="0" presId="urn:microsoft.com/office/officeart/2011/layout/CircleProcess"/>
    <dgm:cxn modelId="{C356E535-528E-4F96-998C-81EC8BB65A19}" type="presParOf" srcId="{9B58990B-453E-474A-ACEF-6386865550AF}" destId="{D771D81A-6342-48CD-B779-E2A5DA786C52}" srcOrd="2" destOrd="0" presId="urn:microsoft.com/office/officeart/2011/layout/CircleProcess"/>
    <dgm:cxn modelId="{A40D1527-0EF0-4DDA-A852-C808E772EA58}" type="presParOf" srcId="{9B58990B-453E-474A-ACEF-6386865550AF}" destId="{A54018CE-D0D4-4269-BE6F-35E9DFCF5F97}" srcOrd="3" destOrd="0" presId="urn:microsoft.com/office/officeart/2011/layout/CircleProcess"/>
    <dgm:cxn modelId="{694D6F66-2278-4654-BDA5-874597450AD9}" type="presParOf" srcId="{A54018CE-D0D4-4269-BE6F-35E9DFCF5F97}" destId="{93FFA967-19D5-401A-B4EA-7FF526F860DE}" srcOrd="0" destOrd="0" presId="urn:microsoft.com/office/officeart/2011/layout/CircleProcess"/>
    <dgm:cxn modelId="{D92E0C6E-BA64-4E9D-8521-CAC166102CF8}" type="presParOf" srcId="{9B58990B-453E-474A-ACEF-6386865550AF}" destId="{BAC404A8-961C-4590-ADB1-57E1A0C0C42B}" srcOrd="4" destOrd="0" presId="urn:microsoft.com/office/officeart/2011/layout/CircleProcess"/>
    <dgm:cxn modelId="{AD632F70-EB5F-4C6E-9A62-2293360675BC}" type="presParOf" srcId="{BAC404A8-961C-4590-ADB1-57E1A0C0C42B}" destId="{E445EDE2-DBAA-40A6-A019-187D507D210D}" srcOrd="0" destOrd="0" presId="urn:microsoft.com/office/officeart/2011/layout/CircleProcess"/>
    <dgm:cxn modelId="{DF4BFF89-503D-4EAD-8EB7-FA90B562FBBD}" type="presParOf" srcId="{9B58990B-453E-474A-ACEF-6386865550AF}" destId="{33B48BB4-0F40-49B2-A4CB-860043C2EC47}" srcOrd="5" destOrd="0" presId="urn:microsoft.com/office/officeart/2011/layout/CircleProcess"/>
    <dgm:cxn modelId="{71DFB3C5-8030-4AA2-B4DA-3B795D48EA2D}" type="presParOf" srcId="{9B58990B-453E-474A-ACEF-6386865550AF}" destId="{A4B8505F-B18A-416E-A69D-F8446B732E17}" srcOrd="6" destOrd="0" presId="urn:microsoft.com/office/officeart/2011/layout/CircleProcess"/>
    <dgm:cxn modelId="{438F2427-FC88-4645-8F52-87EE03D0CB28}" type="presParOf" srcId="{A4B8505F-B18A-416E-A69D-F8446B732E17}" destId="{AB535637-A631-489E-810F-5F49D3C622DA}" srcOrd="0" destOrd="0" presId="urn:microsoft.com/office/officeart/2011/layout/CircleProcess"/>
    <dgm:cxn modelId="{E1CF4881-FF92-40A2-838D-78ACCAD3A536}" type="presParOf" srcId="{9B58990B-453E-474A-ACEF-6386865550AF}" destId="{EA6C319B-76C5-43D8-A39A-1A6E98A9F378}" srcOrd="7" destOrd="0" presId="urn:microsoft.com/office/officeart/2011/layout/CircleProcess"/>
    <dgm:cxn modelId="{EDE437D5-8F53-4E4F-8808-0EBB392212DE}" type="presParOf" srcId="{EA6C319B-76C5-43D8-A39A-1A6E98A9F378}" destId="{93FB9539-86CD-4617-951D-4FA2416CECE2}" srcOrd="0" destOrd="0" presId="urn:microsoft.com/office/officeart/2011/layout/CircleProcess"/>
    <dgm:cxn modelId="{B07B9E09-3B7D-45A2-ADA8-B14C1F78B49D}" type="presParOf" srcId="{9B58990B-453E-474A-ACEF-6386865550AF}" destId="{85CEEDDE-EE0D-4B82-96C0-B5A1974503DA}" srcOrd="8" destOrd="0" presId="urn:microsoft.com/office/officeart/2011/layout/CircleProcess"/>
    <dgm:cxn modelId="{97CEDC9B-EB64-4D21-B98F-A489DFAD81B3}" type="presParOf" srcId="{9B58990B-453E-474A-ACEF-6386865550AF}" destId="{E8475C9B-BDE4-4E27-A279-D07FA46BBBFA}" srcOrd="9" destOrd="0" presId="urn:microsoft.com/office/officeart/2011/layout/CircleProcess"/>
    <dgm:cxn modelId="{EFF510A4-EA74-41D1-9A96-1F3AEC9A5535}" type="presParOf" srcId="{E8475C9B-BDE4-4E27-A279-D07FA46BBBFA}" destId="{63C19050-94BA-4824-8A04-B3D3BD77F7ED}" srcOrd="0" destOrd="0" presId="urn:microsoft.com/office/officeart/2011/layout/CircleProcess"/>
    <dgm:cxn modelId="{ADA0C06B-BB32-4099-A5F3-293FDE1F4F88}" type="presParOf" srcId="{9B58990B-453E-474A-ACEF-6386865550AF}" destId="{704E4479-4AF4-4291-8564-4D4E044D5BCC}" srcOrd="10" destOrd="0" presId="urn:microsoft.com/office/officeart/2011/layout/CircleProcess"/>
    <dgm:cxn modelId="{8DE03C94-BCCB-4558-A1BE-6487759D7173}" type="presParOf" srcId="{704E4479-4AF4-4291-8564-4D4E044D5BCC}" destId="{3E0B35A4-6158-4F5C-BD4F-12AD53483E76}" srcOrd="0" destOrd="0" presId="urn:microsoft.com/office/officeart/2011/layout/CircleProcess"/>
    <dgm:cxn modelId="{6247066B-AF7D-4AEE-9480-F84E38682E65}" type="presParOf" srcId="{9B58990B-453E-474A-ACEF-6386865550AF}" destId="{D1C365C1-4BA7-487C-BD5B-C60F302C9B17}" srcOrd="11" destOrd="0" presId="urn:microsoft.com/office/officeart/2011/layout/CircleProcess"/>
    <dgm:cxn modelId="{57AAE4FA-D0CE-40D6-9848-A3C7EE74A3A6}" type="presParOf" srcId="{9B58990B-453E-474A-ACEF-6386865550AF}" destId="{5DB02563-2086-4718-A21C-19ED5546E5FF}" srcOrd="12" destOrd="0" presId="urn:microsoft.com/office/officeart/2011/layout/CircleProcess"/>
    <dgm:cxn modelId="{1DB49C2D-04FB-47E5-89C7-AAF7DDC8EE6F}" type="presParOf" srcId="{5DB02563-2086-4718-A21C-19ED5546E5FF}" destId="{2B365B09-F5E1-4946-912A-692E03864493}" srcOrd="0" destOrd="0" presId="urn:microsoft.com/office/officeart/2011/layout/CircleProcess"/>
    <dgm:cxn modelId="{E767D3C8-5AF6-46D0-8D3C-B9343BB77ECC}" type="presParOf" srcId="{9B58990B-453E-474A-ACEF-6386865550AF}" destId="{FBBB842E-E907-4FC5-A4DC-BFC6684918B6}" srcOrd="13" destOrd="0" presId="urn:microsoft.com/office/officeart/2011/layout/CircleProcess"/>
    <dgm:cxn modelId="{E29D5781-834E-45C5-9A93-7A4E67931FA6}" type="presParOf" srcId="{FBBB842E-E907-4FC5-A4DC-BFC6684918B6}" destId="{8CC9A559-B86A-4858-AFBB-BBAA70A6AE79}" srcOrd="0" destOrd="0" presId="urn:microsoft.com/office/officeart/2011/layout/CircleProcess"/>
    <dgm:cxn modelId="{A15F729B-19B2-4535-BA2B-58B741CBA5A8}" type="presParOf" srcId="{9B58990B-453E-474A-ACEF-6386865550AF}" destId="{E27F7ED4-21DA-4BEE-85C8-440AD94CA50C}" srcOrd="14"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EC5172C-48BB-4AAD-A08E-C5A09178E22E}" type="doc">
      <dgm:prSet loTypeId="urn:microsoft.com/office/officeart/2011/layout/CircleProcess" loCatId="process" qsTypeId="urn:microsoft.com/office/officeart/2005/8/quickstyle/simple1" qsCatId="simple" csTypeId="urn:microsoft.com/office/officeart/2005/8/colors/accent2_2" csCatId="accent2" phldr="1"/>
      <dgm:spPr/>
      <dgm:t>
        <a:bodyPr/>
        <a:lstStyle/>
        <a:p>
          <a:endParaRPr lang="zh-CN" altLang="en-US"/>
        </a:p>
      </dgm:t>
    </dgm:pt>
    <dgm:pt modelId="{BCDB6EE4-34BC-47F8-822E-E5A508F3EDB3}">
      <dgm:prSet phldrT="[文本]" custT="1"/>
      <dgm:spPr>
        <a:ln>
          <a:solidFill>
            <a:schemeClr val="tx1">
              <a:lumMod val="50000"/>
              <a:lumOff val="50000"/>
            </a:schemeClr>
          </a:solidFill>
        </a:ln>
      </dgm:spPr>
      <dgm:t>
        <a:bodyPr/>
        <a:lstStyle/>
        <a:p>
          <a:pPr>
            <a:lnSpc>
              <a:spcPts val="2400"/>
            </a:lnSpc>
            <a:spcBef>
              <a:spcPts val="0"/>
            </a:spcBef>
            <a:spcAft>
              <a:spcPts val="0"/>
            </a:spcAft>
          </a:pPr>
          <a:r>
            <a:rPr lang="zh-CN" altLang="en-US" sz="20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确定局部范围</a:t>
          </a:r>
          <a:endParaRPr lang="zh-CN" altLang="en-US" sz="2000" dirty="0">
            <a:solidFill>
              <a:schemeClr val="tx1">
                <a:lumMod val="50000"/>
                <a:lumOff val="50000"/>
              </a:schemeClr>
            </a:solidFill>
            <a:latin typeface="手札体-简粗体" panose="03000700000000000000" pitchFamily="66" charset="-122"/>
            <a:ea typeface="手札体-简粗体" panose="03000700000000000000" pitchFamily="66" charset="-122"/>
          </a:endParaRPr>
        </a:p>
      </dgm:t>
    </dgm:pt>
    <dgm:pt modelId="{4802ACA0-DFE3-4AA8-ABB5-B15635DD122A}" type="parTrans" cxnId="{4E37C6E4-3528-4C9B-9520-CE0DCB059DD2}">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54149BA4-C5A8-4A81-A317-E77C8929C353}" type="sibTrans" cxnId="{4E37C6E4-3528-4C9B-9520-CE0DCB059DD2}">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786056C3-67F5-49F8-9A26-04CF0B632F84}">
      <dgm:prSet phldrT="[文本]" custT="1"/>
      <dgm:spPr/>
      <dgm:t>
        <a:bodyPr/>
        <a:lstStyle/>
        <a:p>
          <a:pPr>
            <a:lnSpc>
              <a:spcPts val="2400"/>
            </a:lnSpc>
            <a:spcBef>
              <a:spcPts val="0"/>
            </a:spcBef>
            <a:spcAft>
              <a:spcPts val="0"/>
            </a:spcAft>
          </a:pPr>
          <a:r>
            <a:rPr lang="zh-CN" altLang="en-US" sz="2000" dirty="0" smtClean="0">
              <a:latin typeface="手札体-简粗体" panose="03000700000000000000" pitchFamily="66" charset="-122"/>
              <a:ea typeface="手札体-简粗体" panose="03000700000000000000" pitchFamily="66" charset="-122"/>
            </a:rPr>
            <a:t>选择实体</a:t>
          </a:r>
          <a:endParaRPr lang="zh-CN" altLang="en-US" sz="2000" dirty="0">
            <a:latin typeface="手札体-简粗体" panose="03000700000000000000" pitchFamily="66" charset="-122"/>
            <a:ea typeface="手札体-简粗体" panose="03000700000000000000" pitchFamily="66" charset="-122"/>
          </a:endParaRPr>
        </a:p>
      </dgm:t>
    </dgm:pt>
    <dgm:pt modelId="{54F0A4F7-2E40-456B-A2E4-2982FF0DADFB}" type="parTrans" cxnId="{A0FCC689-1ECD-4038-BDDE-B7430CDDADB9}">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54E5E389-401C-419C-8EED-DA6069CEC1D3}" type="sibTrans" cxnId="{A0FCC689-1ECD-4038-BDDE-B7430CDDADB9}">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8CC57E32-E3DC-4047-8455-F0FC20DA4D72}">
      <dgm:prSet phldrT="[文本]" custT="1"/>
      <dgm:spPr>
        <a:ln>
          <a:noFill/>
        </a:ln>
      </dgm:spPr>
      <dgm:t>
        <a:bodyPr/>
        <a:lstStyle/>
        <a:p>
          <a:pPr>
            <a:lnSpc>
              <a:spcPts val="2400"/>
            </a:lnSpc>
            <a:spcBef>
              <a:spcPts val="0"/>
            </a:spcBef>
            <a:spcAft>
              <a:spcPts val="0"/>
            </a:spcAft>
          </a:pPr>
          <a:r>
            <a:rPr lang="zh-CN" altLang="en-US" sz="2000" dirty="0" smtClean="0">
              <a:solidFill>
                <a:schemeClr val="bg1"/>
              </a:solidFill>
              <a:latin typeface="手札体-简粗体" panose="03000700000000000000" pitchFamily="66" charset="-122"/>
              <a:ea typeface="手札体-简粗体" panose="03000700000000000000" pitchFamily="66" charset="-122"/>
            </a:rPr>
            <a:t>选择实体的关键字属性</a:t>
          </a:r>
          <a:endParaRPr lang="zh-CN" altLang="en-US" sz="2000" dirty="0">
            <a:solidFill>
              <a:schemeClr val="bg1"/>
            </a:solidFill>
            <a:latin typeface="手札体-简粗体" panose="03000700000000000000" pitchFamily="66" charset="-122"/>
            <a:ea typeface="手札体-简粗体" panose="03000700000000000000" pitchFamily="66" charset="-122"/>
          </a:endParaRPr>
        </a:p>
      </dgm:t>
    </dgm:pt>
    <dgm:pt modelId="{7459526A-BA20-4872-9C62-C50CE8FED856}" type="parTrans" cxnId="{96B2F45F-2A49-4651-B69C-EEA339E4E099}">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E1E21CC9-3887-4525-BD45-6617D5AD997C}" type="sibTrans" cxnId="{96B2F45F-2A49-4651-B69C-EEA339E4E099}">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0AA50287-E075-4F5A-B427-A63B7254F6D0}">
      <dgm:prSet phldrT="[文本]" custT="1"/>
      <dgm:spPr>
        <a:noFill/>
        <a:ln>
          <a:noFill/>
        </a:ln>
      </dgm:spPr>
      <dgm:t>
        <a:bodyPr/>
        <a:lstStyle/>
        <a:p>
          <a:pPr>
            <a:lnSpc>
              <a:spcPts val="2400"/>
            </a:lnSpc>
            <a:spcBef>
              <a:spcPts val="0"/>
            </a:spcBef>
            <a:spcAft>
              <a:spcPts val="0"/>
            </a:spcAft>
          </a:pPr>
          <a:r>
            <a:rPr lang="zh-CN" altLang="en-US" sz="2000" dirty="0" smtClean="0">
              <a:solidFill>
                <a:schemeClr val="bg1"/>
              </a:solidFill>
              <a:latin typeface="手札体-简粗体" panose="03000700000000000000" pitchFamily="66" charset="-122"/>
              <a:ea typeface="手札体-简粗体" panose="03000700000000000000" pitchFamily="66" charset="-122"/>
            </a:rPr>
            <a:t>确定实体间联系</a:t>
          </a:r>
          <a:endParaRPr lang="zh-CN" altLang="en-US" sz="2000" dirty="0">
            <a:solidFill>
              <a:schemeClr val="bg1"/>
            </a:solidFill>
            <a:latin typeface="手札体-简粗体" panose="03000700000000000000" pitchFamily="66" charset="-122"/>
            <a:ea typeface="手札体-简粗体" panose="03000700000000000000" pitchFamily="66" charset="-122"/>
          </a:endParaRPr>
        </a:p>
      </dgm:t>
    </dgm:pt>
    <dgm:pt modelId="{BF6BF004-8D35-4552-98B9-2CBF23EEB38F}" type="parTrans" cxnId="{FEAC4606-4DBB-4370-98C4-0C0A83E8DECF}">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21D3F520-C66F-4C95-8C4C-4FEEDDE214FF}" type="sibTrans" cxnId="{FEAC4606-4DBB-4370-98C4-0C0A83E8DECF}">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E8B46C48-E1D5-4F96-8BCD-45694A5B88DD}">
      <dgm:prSet phldrT="[文本]" custT="1"/>
      <dgm:spPr>
        <a:noFill/>
        <a:ln>
          <a:noFill/>
        </a:ln>
      </dgm:spPr>
      <dgm:t>
        <a:bodyPr/>
        <a:lstStyle/>
        <a:p>
          <a:pPr>
            <a:lnSpc>
              <a:spcPts val="2400"/>
            </a:lnSpc>
            <a:spcBef>
              <a:spcPts val="0"/>
            </a:spcBef>
            <a:spcAft>
              <a:spcPts val="0"/>
            </a:spcAft>
          </a:pPr>
          <a:r>
            <a:rPr lang="zh-CN" altLang="en-US" sz="2000" dirty="0" smtClean="0">
              <a:solidFill>
                <a:schemeClr val="bg1"/>
              </a:solidFill>
              <a:latin typeface="手札体-简粗体" panose="03000700000000000000" pitchFamily="66" charset="-122"/>
              <a:ea typeface="手札体-简粗体" panose="03000700000000000000" pitchFamily="66" charset="-122"/>
            </a:rPr>
            <a:t>确定实体的属性</a:t>
          </a:r>
          <a:endParaRPr lang="zh-CN" altLang="en-US" sz="2000" dirty="0">
            <a:solidFill>
              <a:schemeClr val="bg1"/>
            </a:solidFill>
            <a:latin typeface="手札体-简粗体" panose="03000700000000000000" pitchFamily="66" charset="-122"/>
            <a:ea typeface="手札体-简粗体" panose="03000700000000000000" pitchFamily="66" charset="-122"/>
          </a:endParaRPr>
        </a:p>
      </dgm:t>
    </dgm:pt>
    <dgm:pt modelId="{1E675BFE-BEA1-4F5A-94C4-3E3117F102F5}" type="parTrans" cxnId="{43DBD270-CA6F-45F9-B6C3-709FFFA6671A}">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1C3AD608-DFF6-4DC2-BE56-DE3C01875962}" type="sibTrans" cxnId="{43DBD270-CA6F-45F9-B6C3-709FFFA6671A}">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9B58990B-453E-474A-ACEF-6386865550AF}" type="pres">
      <dgm:prSet presAssocID="{0EC5172C-48BB-4AAD-A08E-C5A09178E22E}" presName="Name0" presStyleCnt="0">
        <dgm:presLayoutVars>
          <dgm:chMax val="11"/>
          <dgm:chPref val="11"/>
          <dgm:dir/>
          <dgm:resizeHandles/>
        </dgm:presLayoutVars>
      </dgm:prSet>
      <dgm:spPr/>
      <dgm:t>
        <a:bodyPr/>
        <a:lstStyle/>
        <a:p>
          <a:endParaRPr lang="zh-CN" altLang="en-US"/>
        </a:p>
      </dgm:t>
    </dgm:pt>
    <dgm:pt modelId="{A91A8B5C-7A9C-48D3-8150-490C1E29FA0A}" type="pres">
      <dgm:prSet presAssocID="{E8B46C48-E1D5-4F96-8BCD-45694A5B88DD}" presName="Accent5" presStyleCnt="0"/>
      <dgm:spPr/>
    </dgm:pt>
    <dgm:pt modelId="{AAD48B53-1FF9-4F4B-AF80-907DA49C22D0}" type="pres">
      <dgm:prSet presAssocID="{E8B46C48-E1D5-4F96-8BCD-45694A5B88DD}" presName="Accent" presStyleLbl="node1" presStyleIdx="0" presStyleCnt="5"/>
      <dgm:spPr>
        <a:noFill/>
        <a:ln>
          <a:noFill/>
        </a:ln>
      </dgm:spPr>
    </dgm:pt>
    <dgm:pt modelId="{67F0131D-90D8-49B4-B9AD-9ECA2106BD58}" type="pres">
      <dgm:prSet presAssocID="{E8B46C48-E1D5-4F96-8BCD-45694A5B88DD}" presName="ParentBackground5" presStyleCnt="0"/>
      <dgm:spPr/>
    </dgm:pt>
    <dgm:pt modelId="{90F15E82-FE4D-4E2D-B1AC-671D62B4CF0B}" type="pres">
      <dgm:prSet presAssocID="{E8B46C48-E1D5-4F96-8BCD-45694A5B88DD}" presName="ParentBackground" presStyleLbl="fgAcc1" presStyleIdx="0" presStyleCnt="5"/>
      <dgm:spPr/>
      <dgm:t>
        <a:bodyPr/>
        <a:lstStyle/>
        <a:p>
          <a:endParaRPr lang="zh-CN" altLang="en-US"/>
        </a:p>
      </dgm:t>
    </dgm:pt>
    <dgm:pt modelId="{D771D81A-6342-48CD-B779-E2A5DA786C52}" type="pres">
      <dgm:prSet presAssocID="{E8B46C48-E1D5-4F96-8BCD-45694A5B88DD}" presName="Parent5" presStyleLbl="revTx" presStyleIdx="0" presStyleCnt="0">
        <dgm:presLayoutVars>
          <dgm:chMax val="1"/>
          <dgm:chPref val="1"/>
          <dgm:bulletEnabled val="1"/>
        </dgm:presLayoutVars>
      </dgm:prSet>
      <dgm:spPr/>
      <dgm:t>
        <a:bodyPr/>
        <a:lstStyle/>
        <a:p>
          <a:endParaRPr lang="zh-CN" altLang="en-US"/>
        </a:p>
      </dgm:t>
    </dgm:pt>
    <dgm:pt modelId="{A54018CE-D0D4-4269-BE6F-35E9DFCF5F97}" type="pres">
      <dgm:prSet presAssocID="{0AA50287-E075-4F5A-B427-A63B7254F6D0}" presName="Accent4" presStyleCnt="0"/>
      <dgm:spPr/>
    </dgm:pt>
    <dgm:pt modelId="{93FFA967-19D5-401A-B4EA-7FF526F860DE}" type="pres">
      <dgm:prSet presAssocID="{0AA50287-E075-4F5A-B427-A63B7254F6D0}" presName="Accent" presStyleLbl="node1" presStyleIdx="1" presStyleCnt="5"/>
      <dgm:spPr>
        <a:noFill/>
        <a:ln>
          <a:noFill/>
        </a:ln>
      </dgm:spPr>
    </dgm:pt>
    <dgm:pt modelId="{BAC404A8-961C-4590-ADB1-57E1A0C0C42B}" type="pres">
      <dgm:prSet presAssocID="{0AA50287-E075-4F5A-B427-A63B7254F6D0}" presName="ParentBackground4" presStyleCnt="0"/>
      <dgm:spPr/>
    </dgm:pt>
    <dgm:pt modelId="{E445EDE2-DBAA-40A6-A019-187D507D210D}" type="pres">
      <dgm:prSet presAssocID="{0AA50287-E075-4F5A-B427-A63B7254F6D0}" presName="ParentBackground" presStyleLbl="fgAcc1" presStyleIdx="1" presStyleCnt="5"/>
      <dgm:spPr/>
      <dgm:t>
        <a:bodyPr/>
        <a:lstStyle/>
        <a:p>
          <a:endParaRPr lang="zh-CN" altLang="en-US"/>
        </a:p>
      </dgm:t>
    </dgm:pt>
    <dgm:pt modelId="{33B48BB4-0F40-49B2-A4CB-860043C2EC47}" type="pres">
      <dgm:prSet presAssocID="{0AA50287-E075-4F5A-B427-A63B7254F6D0}" presName="Parent4" presStyleLbl="revTx" presStyleIdx="0" presStyleCnt="0">
        <dgm:presLayoutVars>
          <dgm:chMax val="1"/>
          <dgm:chPref val="1"/>
          <dgm:bulletEnabled val="1"/>
        </dgm:presLayoutVars>
      </dgm:prSet>
      <dgm:spPr/>
      <dgm:t>
        <a:bodyPr/>
        <a:lstStyle/>
        <a:p>
          <a:endParaRPr lang="zh-CN" altLang="en-US"/>
        </a:p>
      </dgm:t>
    </dgm:pt>
    <dgm:pt modelId="{A4B8505F-B18A-416E-A69D-F8446B732E17}" type="pres">
      <dgm:prSet presAssocID="{8CC57E32-E3DC-4047-8455-F0FC20DA4D72}" presName="Accent3" presStyleCnt="0"/>
      <dgm:spPr/>
    </dgm:pt>
    <dgm:pt modelId="{AB535637-A631-489E-810F-5F49D3C622DA}" type="pres">
      <dgm:prSet presAssocID="{8CC57E32-E3DC-4047-8455-F0FC20DA4D72}" presName="Accent" presStyleLbl="node1" presStyleIdx="2" presStyleCnt="5"/>
      <dgm:spPr>
        <a:noFill/>
        <a:ln>
          <a:noFill/>
        </a:ln>
      </dgm:spPr>
    </dgm:pt>
    <dgm:pt modelId="{EA6C319B-76C5-43D8-A39A-1A6E98A9F378}" type="pres">
      <dgm:prSet presAssocID="{8CC57E32-E3DC-4047-8455-F0FC20DA4D72}" presName="ParentBackground3" presStyleCnt="0"/>
      <dgm:spPr/>
    </dgm:pt>
    <dgm:pt modelId="{93FB9539-86CD-4617-951D-4FA2416CECE2}" type="pres">
      <dgm:prSet presAssocID="{8CC57E32-E3DC-4047-8455-F0FC20DA4D72}" presName="ParentBackground" presStyleLbl="fgAcc1" presStyleIdx="2" presStyleCnt="5"/>
      <dgm:spPr/>
      <dgm:t>
        <a:bodyPr/>
        <a:lstStyle/>
        <a:p>
          <a:endParaRPr lang="zh-CN" altLang="en-US"/>
        </a:p>
      </dgm:t>
    </dgm:pt>
    <dgm:pt modelId="{85CEEDDE-EE0D-4B82-96C0-B5A1974503DA}" type="pres">
      <dgm:prSet presAssocID="{8CC57E32-E3DC-4047-8455-F0FC20DA4D72}" presName="Parent3" presStyleLbl="revTx" presStyleIdx="0" presStyleCnt="0">
        <dgm:presLayoutVars>
          <dgm:chMax val="1"/>
          <dgm:chPref val="1"/>
          <dgm:bulletEnabled val="1"/>
        </dgm:presLayoutVars>
      </dgm:prSet>
      <dgm:spPr/>
      <dgm:t>
        <a:bodyPr/>
        <a:lstStyle/>
        <a:p>
          <a:endParaRPr lang="zh-CN" altLang="en-US"/>
        </a:p>
      </dgm:t>
    </dgm:pt>
    <dgm:pt modelId="{E8475C9B-BDE4-4E27-A279-D07FA46BBBFA}" type="pres">
      <dgm:prSet presAssocID="{786056C3-67F5-49F8-9A26-04CF0B632F84}" presName="Accent2" presStyleCnt="0"/>
      <dgm:spPr/>
    </dgm:pt>
    <dgm:pt modelId="{63C19050-94BA-4824-8A04-B3D3BD77F7ED}" type="pres">
      <dgm:prSet presAssocID="{786056C3-67F5-49F8-9A26-04CF0B632F84}" presName="Accent" presStyleLbl="node1" presStyleIdx="3" presStyleCnt="5"/>
      <dgm:spPr/>
    </dgm:pt>
    <dgm:pt modelId="{704E4479-4AF4-4291-8564-4D4E044D5BCC}" type="pres">
      <dgm:prSet presAssocID="{786056C3-67F5-49F8-9A26-04CF0B632F84}" presName="ParentBackground2" presStyleCnt="0"/>
      <dgm:spPr/>
    </dgm:pt>
    <dgm:pt modelId="{3E0B35A4-6158-4F5C-BD4F-12AD53483E76}" type="pres">
      <dgm:prSet presAssocID="{786056C3-67F5-49F8-9A26-04CF0B632F84}" presName="ParentBackground" presStyleLbl="fgAcc1" presStyleIdx="3" presStyleCnt="5"/>
      <dgm:spPr/>
      <dgm:t>
        <a:bodyPr/>
        <a:lstStyle/>
        <a:p>
          <a:endParaRPr lang="zh-CN" altLang="en-US"/>
        </a:p>
      </dgm:t>
    </dgm:pt>
    <dgm:pt modelId="{D1C365C1-4BA7-487C-BD5B-C60F302C9B17}" type="pres">
      <dgm:prSet presAssocID="{786056C3-67F5-49F8-9A26-04CF0B632F84}" presName="Parent2" presStyleLbl="revTx" presStyleIdx="0" presStyleCnt="0">
        <dgm:presLayoutVars>
          <dgm:chMax val="1"/>
          <dgm:chPref val="1"/>
          <dgm:bulletEnabled val="1"/>
        </dgm:presLayoutVars>
      </dgm:prSet>
      <dgm:spPr/>
      <dgm:t>
        <a:bodyPr/>
        <a:lstStyle/>
        <a:p>
          <a:endParaRPr lang="zh-CN" altLang="en-US"/>
        </a:p>
      </dgm:t>
    </dgm:pt>
    <dgm:pt modelId="{5DB02563-2086-4718-A21C-19ED5546E5FF}" type="pres">
      <dgm:prSet presAssocID="{BCDB6EE4-34BC-47F8-822E-E5A508F3EDB3}" presName="Accent1" presStyleCnt="0"/>
      <dgm:spPr/>
    </dgm:pt>
    <dgm:pt modelId="{2B365B09-F5E1-4946-912A-692E03864493}" type="pres">
      <dgm:prSet presAssocID="{BCDB6EE4-34BC-47F8-822E-E5A508F3EDB3}" presName="Accent" presStyleLbl="node1" presStyleIdx="4" presStyleCnt="5"/>
      <dgm:spPr>
        <a:solidFill>
          <a:schemeClr val="tx1">
            <a:lumMod val="50000"/>
            <a:lumOff val="50000"/>
          </a:schemeClr>
        </a:solidFill>
        <a:ln>
          <a:solidFill>
            <a:schemeClr val="tx1">
              <a:lumMod val="50000"/>
              <a:lumOff val="50000"/>
            </a:schemeClr>
          </a:solidFill>
        </a:ln>
      </dgm:spPr>
    </dgm:pt>
    <dgm:pt modelId="{FBBB842E-E907-4FC5-A4DC-BFC6684918B6}" type="pres">
      <dgm:prSet presAssocID="{BCDB6EE4-34BC-47F8-822E-E5A508F3EDB3}" presName="ParentBackground1" presStyleCnt="0"/>
      <dgm:spPr/>
    </dgm:pt>
    <dgm:pt modelId="{8CC9A559-B86A-4858-AFBB-BBAA70A6AE79}" type="pres">
      <dgm:prSet presAssocID="{BCDB6EE4-34BC-47F8-822E-E5A508F3EDB3}" presName="ParentBackground" presStyleLbl="fgAcc1" presStyleIdx="4" presStyleCnt="5"/>
      <dgm:spPr/>
      <dgm:t>
        <a:bodyPr/>
        <a:lstStyle/>
        <a:p>
          <a:endParaRPr lang="zh-CN" altLang="en-US"/>
        </a:p>
      </dgm:t>
    </dgm:pt>
    <dgm:pt modelId="{E27F7ED4-21DA-4BEE-85C8-440AD94CA50C}" type="pres">
      <dgm:prSet presAssocID="{BCDB6EE4-34BC-47F8-822E-E5A508F3EDB3}" presName="Parent1" presStyleLbl="revTx" presStyleIdx="0" presStyleCnt="0">
        <dgm:presLayoutVars>
          <dgm:chMax val="1"/>
          <dgm:chPref val="1"/>
          <dgm:bulletEnabled val="1"/>
        </dgm:presLayoutVars>
      </dgm:prSet>
      <dgm:spPr/>
      <dgm:t>
        <a:bodyPr/>
        <a:lstStyle/>
        <a:p>
          <a:endParaRPr lang="zh-CN" altLang="en-US"/>
        </a:p>
      </dgm:t>
    </dgm:pt>
  </dgm:ptLst>
  <dgm:cxnLst>
    <dgm:cxn modelId="{05918BFE-F292-4D14-8FAD-112C0900B140}" type="presOf" srcId="{BCDB6EE4-34BC-47F8-822E-E5A508F3EDB3}" destId="{E27F7ED4-21DA-4BEE-85C8-440AD94CA50C}" srcOrd="1" destOrd="0" presId="urn:microsoft.com/office/officeart/2011/layout/CircleProcess"/>
    <dgm:cxn modelId="{F3A3053A-9925-49AD-9D75-9B1326D0153D}" type="presOf" srcId="{0EC5172C-48BB-4AAD-A08E-C5A09178E22E}" destId="{9B58990B-453E-474A-ACEF-6386865550AF}" srcOrd="0" destOrd="0" presId="urn:microsoft.com/office/officeart/2011/layout/CircleProcess"/>
    <dgm:cxn modelId="{D58E681D-E23E-4CC7-AA21-89DE119D674F}" type="presOf" srcId="{8CC57E32-E3DC-4047-8455-F0FC20DA4D72}" destId="{85CEEDDE-EE0D-4B82-96C0-B5A1974503DA}" srcOrd="1" destOrd="0" presId="urn:microsoft.com/office/officeart/2011/layout/CircleProcess"/>
    <dgm:cxn modelId="{96B2F45F-2A49-4651-B69C-EEA339E4E099}" srcId="{0EC5172C-48BB-4AAD-A08E-C5A09178E22E}" destId="{8CC57E32-E3DC-4047-8455-F0FC20DA4D72}" srcOrd="2" destOrd="0" parTransId="{7459526A-BA20-4872-9C62-C50CE8FED856}" sibTransId="{E1E21CC9-3887-4525-BD45-6617D5AD997C}"/>
    <dgm:cxn modelId="{1D0F30F8-14DB-4733-8288-B75AE9DB295C}" type="presOf" srcId="{786056C3-67F5-49F8-9A26-04CF0B632F84}" destId="{D1C365C1-4BA7-487C-BD5B-C60F302C9B17}" srcOrd="1" destOrd="0" presId="urn:microsoft.com/office/officeart/2011/layout/CircleProcess"/>
    <dgm:cxn modelId="{5BA6F81C-0592-4AD0-B05F-896742CE9BBA}" type="presOf" srcId="{8CC57E32-E3DC-4047-8455-F0FC20DA4D72}" destId="{93FB9539-86CD-4617-951D-4FA2416CECE2}" srcOrd="0" destOrd="0" presId="urn:microsoft.com/office/officeart/2011/layout/CircleProcess"/>
    <dgm:cxn modelId="{FEAC4606-4DBB-4370-98C4-0C0A83E8DECF}" srcId="{0EC5172C-48BB-4AAD-A08E-C5A09178E22E}" destId="{0AA50287-E075-4F5A-B427-A63B7254F6D0}" srcOrd="3" destOrd="0" parTransId="{BF6BF004-8D35-4552-98B9-2CBF23EEB38F}" sibTransId="{21D3F520-C66F-4C95-8C4C-4FEEDDE214FF}"/>
    <dgm:cxn modelId="{A0FCC689-1ECD-4038-BDDE-B7430CDDADB9}" srcId="{0EC5172C-48BB-4AAD-A08E-C5A09178E22E}" destId="{786056C3-67F5-49F8-9A26-04CF0B632F84}" srcOrd="1" destOrd="0" parTransId="{54F0A4F7-2E40-456B-A2E4-2982FF0DADFB}" sibTransId="{54E5E389-401C-419C-8EED-DA6069CEC1D3}"/>
    <dgm:cxn modelId="{E65D3E9E-0050-447B-8A11-0A95AFFE0DE6}" type="presOf" srcId="{E8B46C48-E1D5-4F96-8BCD-45694A5B88DD}" destId="{90F15E82-FE4D-4E2D-B1AC-671D62B4CF0B}" srcOrd="0" destOrd="0" presId="urn:microsoft.com/office/officeart/2011/layout/CircleProcess"/>
    <dgm:cxn modelId="{4E37C6E4-3528-4C9B-9520-CE0DCB059DD2}" srcId="{0EC5172C-48BB-4AAD-A08E-C5A09178E22E}" destId="{BCDB6EE4-34BC-47F8-822E-E5A508F3EDB3}" srcOrd="0" destOrd="0" parTransId="{4802ACA0-DFE3-4AA8-ABB5-B15635DD122A}" sibTransId="{54149BA4-C5A8-4A81-A317-E77C8929C353}"/>
    <dgm:cxn modelId="{43DBD270-CA6F-45F9-B6C3-709FFFA6671A}" srcId="{0EC5172C-48BB-4AAD-A08E-C5A09178E22E}" destId="{E8B46C48-E1D5-4F96-8BCD-45694A5B88DD}" srcOrd="4" destOrd="0" parTransId="{1E675BFE-BEA1-4F5A-94C4-3E3117F102F5}" sibTransId="{1C3AD608-DFF6-4DC2-BE56-DE3C01875962}"/>
    <dgm:cxn modelId="{EC443148-6AA7-45AF-AB4C-5F5B43C13B42}" type="presOf" srcId="{0AA50287-E075-4F5A-B427-A63B7254F6D0}" destId="{E445EDE2-DBAA-40A6-A019-187D507D210D}" srcOrd="0" destOrd="0" presId="urn:microsoft.com/office/officeart/2011/layout/CircleProcess"/>
    <dgm:cxn modelId="{241100AA-6ACB-4BFF-B86A-D7C8FA9A4DB7}" type="presOf" srcId="{0AA50287-E075-4F5A-B427-A63B7254F6D0}" destId="{33B48BB4-0F40-49B2-A4CB-860043C2EC47}" srcOrd="1" destOrd="0" presId="urn:microsoft.com/office/officeart/2011/layout/CircleProcess"/>
    <dgm:cxn modelId="{60DEEC02-2C81-4179-B207-3F4101C8DFD8}" type="presOf" srcId="{BCDB6EE4-34BC-47F8-822E-E5A508F3EDB3}" destId="{8CC9A559-B86A-4858-AFBB-BBAA70A6AE79}" srcOrd="0" destOrd="0" presId="urn:microsoft.com/office/officeart/2011/layout/CircleProcess"/>
    <dgm:cxn modelId="{39976DC5-18A1-4F52-9E87-EFE46CB03144}" type="presOf" srcId="{786056C3-67F5-49F8-9A26-04CF0B632F84}" destId="{3E0B35A4-6158-4F5C-BD4F-12AD53483E76}" srcOrd="0" destOrd="0" presId="urn:microsoft.com/office/officeart/2011/layout/CircleProcess"/>
    <dgm:cxn modelId="{283ABF52-C270-404D-93AA-E636E64BE02B}" type="presOf" srcId="{E8B46C48-E1D5-4F96-8BCD-45694A5B88DD}" destId="{D771D81A-6342-48CD-B779-E2A5DA786C52}" srcOrd="1" destOrd="0" presId="urn:microsoft.com/office/officeart/2011/layout/CircleProcess"/>
    <dgm:cxn modelId="{D5B22A57-60C2-44E4-ADA8-392CEDCA93B0}" type="presParOf" srcId="{9B58990B-453E-474A-ACEF-6386865550AF}" destId="{A91A8B5C-7A9C-48D3-8150-490C1E29FA0A}" srcOrd="0" destOrd="0" presId="urn:microsoft.com/office/officeart/2011/layout/CircleProcess"/>
    <dgm:cxn modelId="{A0F8E551-EF9C-4C59-B376-508A085D7742}" type="presParOf" srcId="{A91A8B5C-7A9C-48D3-8150-490C1E29FA0A}" destId="{AAD48B53-1FF9-4F4B-AF80-907DA49C22D0}" srcOrd="0" destOrd="0" presId="urn:microsoft.com/office/officeart/2011/layout/CircleProcess"/>
    <dgm:cxn modelId="{BB79BE34-9D3B-476D-AAB5-43C3C9991FEE}" type="presParOf" srcId="{9B58990B-453E-474A-ACEF-6386865550AF}" destId="{67F0131D-90D8-49B4-B9AD-9ECA2106BD58}" srcOrd="1" destOrd="0" presId="urn:microsoft.com/office/officeart/2011/layout/CircleProcess"/>
    <dgm:cxn modelId="{961B8FA9-EDCA-4A84-BBD0-D519006C3757}" type="presParOf" srcId="{67F0131D-90D8-49B4-B9AD-9ECA2106BD58}" destId="{90F15E82-FE4D-4E2D-B1AC-671D62B4CF0B}" srcOrd="0" destOrd="0" presId="urn:microsoft.com/office/officeart/2011/layout/CircleProcess"/>
    <dgm:cxn modelId="{CAC03D65-EE45-42A5-B87C-8411D74DE131}" type="presParOf" srcId="{9B58990B-453E-474A-ACEF-6386865550AF}" destId="{D771D81A-6342-48CD-B779-E2A5DA786C52}" srcOrd="2" destOrd="0" presId="urn:microsoft.com/office/officeart/2011/layout/CircleProcess"/>
    <dgm:cxn modelId="{EB5ACA31-73C6-4A14-A410-6F6816FC6BDE}" type="presParOf" srcId="{9B58990B-453E-474A-ACEF-6386865550AF}" destId="{A54018CE-D0D4-4269-BE6F-35E9DFCF5F97}" srcOrd="3" destOrd="0" presId="urn:microsoft.com/office/officeart/2011/layout/CircleProcess"/>
    <dgm:cxn modelId="{A5F9849B-7953-4CF1-BE54-6782C5A37993}" type="presParOf" srcId="{A54018CE-D0D4-4269-BE6F-35E9DFCF5F97}" destId="{93FFA967-19D5-401A-B4EA-7FF526F860DE}" srcOrd="0" destOrd="0" presId="urn:microsoft.com/office/officeart/2011/layout/CircleProcess"/>
    <dgm:cxn modelId="{0686BFF0-84A0-4E7C-8350-936A9843CA49}" type="presParOf" srcId="{9B58990B-453E-474A-ACEF-6386865550AF}" destId="{BAC404A8-961C-4590-ADB1-57E1A0C0C42B}" srcOrd="4" destOrd="0" presId="urn:microsoft.com/office/officeart/2011/layout/CircleProcess"/>
    <dgm:cxn modelId="{5C122969-6251-4ECD-9DE0-69A06120C01B}" type="presParOf" srcId="{BAC404A8-961C-4590-ADB1-57E1A0C0C42B}" destId="{E445EDE2-DBAA-40A6-A019-187D507D210D}" srcOrd="0" destOrd="0" presId="urn:microsoft.com/office/officeart/2011/layout/CircleProcess"/>
    <dgm:cxn modelId="{C851AE4F-D24E-41D8-A86C-AAEB9FA5414E}" type="presParOf" srcId="{9B58990B-453E-474A-ACEF-6386865550AF}" destId="{33B48BB4-0F40-49B2-A4CB-860043C2EC47}" srcOrd="5" destOrd="0" presId="urn:microsoft.com/office/officeart/2011/layout/CircleProcess"/>
    <dgm:cxn modelId="{99AF8F86-48F5-4D7B-BB6B-ED2884A71FB3}" type="presParOf" srcId="{9B58990B-453E-474A-ACEF-6386865550AF}" destId="{A4B8505F-B18A-416E-A69D-F8446B732E17}" srcOrd="6" destOrd="0" presId="urn:microsoft.com/office/officeart/2011/layout/CircleProcess"/>
    <dgm:cxn modelId="{6072EBB3-9E53-441F-888A-0018D690AD0A}" type="presParOf" srcId="{A4B8505F-B18A-416E-A69D-F8446B732E17}" destId="{AB535637-A631-489E-810F-5F49D3C622DA}" srcOrd="0" destOrd="0" presId="urn:microsoft.com/office/officeart/2011/layout/CircleProcess"/>
    <dgm:cxn modelId="{FBF3C9EB-941B-4683-8321-3CB7A1471078}" type="presParOf" srcId="{9B58990B-453E-474A-ACEF-6386865550AF}" destId="{EA6C319B-76C5-43D8-A39A-1A6E98A9F378}" srcOrd="7" destOrd="0" presId="urn:microsoft.com/office/officeart/2011/layout/CircleProcess"/>
    <dgm:cxn modelId="{7556CB56-E48E-4E4C-BA87-4A88BDB5A638}" type="presParOf" srcId="{EA6C319B-76C5-43D8-A39A-1A6E98A9F378}" destId="{93FB9539-86CD-4617-951D-4FA2416CECE2}" srcOrd="0" destOrd="0" presId="urn:microsoft.com/office/officeart/2011/layout/CircleProcess"/>
    <dgm:cxn modelId="{6BBA404A-3AD5-4EE5-ADA1-1324D9B04A1F}" type="presParOf" srcId="{9B58990B-453E-474A-ACEF-6386865550AF}" destId="{85CEEDDE-EE0D-4B82-96C0-B5A1974503DA}" srcOrd="8" destOrd="0" presId="urn:microsoft.com/office/officeart/2011/layout/CircleProcess"/>
    <dgm:cxn modelId="{8DEBC9E3-92E5-460E-BB5A-A697089B4057}" type="presParOf" srcId="{9B58990B-453E-474A-ACEF-6386865550AF}" destId="{E8475C9B-BDE4-4E27-A279-D07FA46BBBFA}" srcOrd="9" destOrd="0" presId="urn:microsoft.com/office/officeart/2011/layout/CircleProcess"/>
    <dgm:cxn modelId="{74C2476B-53FB-4463-8668-455E12066102}" type="presParOf" srcId="{E8475C9B-BDE4-4E27-A279-D07FA46BBBFA}" destId="{63C19050-94BA-4824-8A04-B3D3BD77F7ED}" srcOrd="0" destOrd="0" presId="urn:microsoft.com/office/officeart/2011/layout/CircleProcess"/>
    <dgm:cxn modelId="{AF32864A-FFD3-4FF9-8835-91948EF6D9DA}" type="presParOf" srcId="{9B58990B-453E-474A-ACEF-6386865550AF}" destId="{704E4479-4AF4-4291-8564-4D4E044D5BCC}" srcOrd="10" destOrd="0" presId="urn:microsoft.com/office/officeart/2011/layout/CircleProcess"/>
    <dgm:cxn modelId="{BF9DC054-929C-401E-91F3-F812B955F9C8}" type="presParOf" srcId="{704E4479-4AF4-4291-8564-4D4E044D5BCC}" destId="{3E0B35A4-6158-4F5C-BD4F-12AD53483E76}" srcOrd="0" destOrd="0" presId="urn:microsoft.com/office/officeart/2011/layout/CircleProcess"/>
    <dgm:cxn modelId="{9BB73BC9-A203-4698-9C3B-F74191426369}" type="presParOf" srcId="{9B58990B-453E-474A-ACEF-6386865550AF}" destId="{D1C365C1-4BA7-487C-BD5B-C60F302C9B17}" srcOrd="11" destOrd="0" presId="urn:microsoft.com/office/officeart/2011/layout/CircleProcess"/>
    <dgm:cxn modelId="{8EB55C26-DFED-49FB-AAC1-16C45D52C2D2}" type="presParOf" srcId="{9B58990B-453E-474A-ACEF-6386865550AF}" destId="{5DB02563-2086-4718-A21C-19ED5546E5FF}" srcOrd="12" destOrd="0" presId="urn:microsoft.com/office/officeart/2011/layout/CircleProcess"/>
    <dgm:cxn modelId="{F8770E92-E378-441A-BEF7-CE3902C9D4A5}" type="presParOf" srcId="{5DB02563-2086-4718-A21C-19ED5546E5FF}" destId="{2B365B09-F5E1-4946-912A-692E03864493}" srcOrd="0" destOrd="0" presId="urn:microsoft.com/office/officeart/2011/layout/CircleProcess"/>
    <dgm:cxn modelId="{2E4CF992-4693-4108-9B8F-5178BEFB6A73}" type="presParOf" srcId="{9B58990B-453E-474A-ACEF-6386865550AF}" destId="{FBBB842E-E907-4FC5-A4DC-BFC6684918B6}" srcOrd="13" destOrd="0" presId="urn:microsoft.com/office/officeart/2011/layout/CircleProcess"/>
    <dgm:cxn modelId="{3FFB1DBB-0738-472B-B57E-A546E8F0E8B2}" type="presParOf" srcId="{FBBB842E-E907-4FC5-A4DC-BFC6684918B6}" destId="{8CC9A559-B86A-4858-AFBB-BBAA70A6AE79}" srcOrd="0" destOrd="0" presId="urn:microsoft.com/office/officeart/2011/layout/CircleProcess"/>
    <dgm:cxn modelId="{FD927C91-9D1D-4EE0-A390-F58340502F0B}" type="presParOf" srcId="{9B58990B-453E-474A-ACEF-6386865550AF}" destId="{E27F7ED4-21DA-4BEE-85C8-440AD94CA50C}" srcOrd="14" destOrd="0" presId="urn:microsoft.com/office/officeart/2011/layout/Circle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EC5172C-48BB-4AAD-A08E-C5A09178E22E}" type="doc">
      <dgm:prSet loTypeId="urn:microsoft.com/office/officeart/2011/layout/CircleProcess" loCatId="process" qsTypeId="urn:microsoft.com/office/officeart/2005/8/quickstyle/simple1" qsCatId="simple" csTypeId="urn:microsoft.com/office/officeart/2005/8/colors/accent2_2" csCatId="accent2" phldr="1"/>
      <dgm:spPr/>
      <dgm:t>
        <a:bodyPr/>
        <a:lstStyle/>
        <a:p>
          <a:endParaRPr lang="zh-CN" altLang="en-US"/>
        </a:p>
      </dgm:t>
    </dgm:pt>
    <dgm:pt modelId="{BCDB6EE4-34BC-47F8-822E-E5A508F3EDB3}">
      <dgm:prSet phldrT="[文本]" custT="1"/>
      <dgm:spPr>
        <a:ln>
          <a:solidFill>
            <a:schemeClr val="tx1">
              <a:lumMod val="50000"/>
              <a:lumOff val="50000"/>
            </a:schemeClr>
          </a:solidFill>
        </a:ln>
      </dgm:spPr>
      <dgm:t>
        <a:bodyPr/>
        <a:lstStyle/>
        <a:p>
          <a:pPr>
            <a:lnSpc>
              <a:spcPts val="2400"/>
            </a:lnSpc>
            <a:spcBef>
              <a:spcPts val="0"/>
            </a:spcBef>
            <a:spcAft>
              <a:spcPts val="0"/>
            </a:spcAft>
          </a:pPr>
          <a:r>
            <a:rPr lang="zh-CN" altLang="en-US" sz="20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确定局部范围</a:t>
          </a:r>
          <a:endParaRPr lang="zh-CN" altLang="en-US" sz="2000" dirty="0">
            <a:solidFill>
              <a:schemeClr val="tx1">
                <a:lumMod val="50000"/>
                <a:lumOff val="50000"/>
              </a:schemeClr>
            </a:solidFill>
            <a:latin typeface="手札体-简粗体" panose="03000700000000000000" pitchFamily="66" charset="-122"/>
            <a:ea typeface="手札体-简粗体" panose="03000700000000000000" pitchFamily="66" charset="-122"/>
          </a:endParaRPr>
        </a:p>
      </dgm:t>
    </dgm:pt>
    <dgm:pt modelId="{4802ACA0-DFE3-4AA8-ABB5-B15635DD122A}" type="parTrans" cxnId="{4E37C6E4-3528-4C9B-9520-CE0DCB059DD2}">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54149BA4-C5A8-4A81-A317-E77C8929C353}" type="sibTrans" cxnId="{4E37C6E4-3528-4C9B-9520-CE0DCB059DD2}">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786056C3-67F5-49F8-9A26-04CF0B632F84}">
      <dgm:prSet phldrT="[文本]" custT="1"/>
      <dgm:spPr>
        <a:ln>
          <a:solidFill>
            <a:schemeClr val="tx1">
              <a:lumMod val="50000"/>
              <a:lumOff val="50000"/>
            </a:schemeClr>
          </a:solidFill>
        </a:ln>
      </dgm:spPr>
      <dgm:t>
        <a:bodyPr/>
        <a:lstStyle/>
        <a:p>
          <a:pPr>
            <a:lnSpc>
              <a:spcPts val="2400"/>
            </a:lnSpc>
            <a:spcBef>
              <a:spcPts val="0"/>
            </a:spcBef>
            <a:spcAft>
              <a:spcPts val="0"/>
            </a:spcAft>
          </a:pPr>
          <a:r>
            <a:rPr lang="zh-CN" altLang="en-US" sz="20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选择实体</a:t>
          </a:r>
          <a:endParaRPr lang="zh-CN" altLang="en-US" sz="2000" dirty="0">
            <a:solidFill>
              <a:schemeClr val="tx1">
                <a:lumMod val="50000"/>
                <a:lumOff val="50000"/>
              </a:schemeClr>
            </a:solidFill>
            <a:latin typeface="手札体-简粗体" panose="03000700000000000000" pitchFamily="66" charset="-122"/>
            <a:ea typeface="手札体-简粗体" panose="03000700000000000000" pitchFamily="66" charset="-122"/>
          </a:endParaRPr>
        </a:p>
      </dgm:t>
    </dgm:pt>
    <dgm:pt modelId="{54F0A4F7-2E40-456B-A2E4-2982FF0DADFB}" type="parTrans" cxnId="{A0FCC689-1ECD-4038-BDDE-B7430CDDADB9}">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54E5E389-401C-419C-8EED-DA6069CEC1D3}" type="sibTrans" cxnId="{A0FCC689-1ECD-4038-BDDE-B7430CDDADB9}">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8CC57E32-E3DC-4047-8455-F0FC20DA4D72}">
      <dgm:prSet phldrT="[文本]" custT="1"/>
      <dgm:spPr/>
      <dgm:t>
        <a:bodyPr/>
        <a:lstStyle/>
        <a:p>
          <a:pPr>
            <a:lnSpc>
              <a:spcPts val="2400"/>
            </a:lnSpc>
            <a:spcBef>
              <a:spcPts val="0"/>
            </a:spcBef>
            <a:spcAft>
              <a:spcPts val="0"/>
            </a:spcAft>
          </a:pPr>
          <a:r>
            <a:rPr lang="zh-CN" altLang="en-US" sz="2000" dirty="0" smtClean="0">
              <a:latin typeface="手札体-简粗体" panose="03000700000000000000" pitchFamily="66" charset="-122"/>
              <a:ea typeface="手札体-简粗体" panose="03000700000000000000" pitchFamily="66" charset="-122"/>
            </a:rPr>
            <a:t>选择实体的关键字属性</a:t>
          </a:r>
          <a:endParaRPr lang="zh-CN" altLang="en-US" sz="2000" dirty="0">
            <a:latin typeface="手札体-简粗体" panose="03000700000000000000" pitchFamily="66" charset="-122"/>
            <a:ea typeface="手札体-简粗体" panose="03000700000000000000" pitchFamily="66" charset="-122"/>
          </a:endParaRPr>
        </a:p>
      </dgm:t>
    </dgm:pt>
    <dgm:pt modelId="{7459526A-BA20-4872-9C62-C50CE8FED856}" type="parTrans" cxnId="{96B2F45F-2A49-4651-B69C-EEA339E4E099}">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E1E21CC9-3887-4525-BD45-6617D5AD997C}" type="sibTrans" cxnId="{96B2F45F-2A49-4651-B69C-EEA339E4E099}">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0AA50287-E075-4F5A-B427-A63B7254F6D0}">
      <dgm:prSet phldrT="[文本]" custT="1"/>
      <dgm:spPr>
        <a:ln>
          <a:noFill/>
        </a:ln>
      </dgm:spPr>
      <dgm:t>
        <a:bodyPr/>
        <a:lstStyle/>
        <a:p>
          <a:pPr>
            <a:lnSpc>
              <a:spcPts val="2400"/>
            </a:lnSpc>
            <a:spcBef>
              <a:spcPts val="0"/>
            </a:spcBef>
            <a:spcAft>
              <a:spcPts val="0"/>
            </a:spcAft>
          </a:pPr>
          <a:r>
            <a:rPr lang="zh-CN" altLang="en-US" sz="2000" dirty="0" smtClean="0">
              <a:solidFill>
                <a:schemeClr val="bg1"/>
              </a:solidFill>
              <a:latin typeface="手札体-简粗体" panose="03000700000000000000" pitchFamily="66" charset="-122"/>
              <a:ea typeface="手札体-简粗体" panose="03000700000000000000" pitchFamily="66" charset="-122"/>
            </a:rPr>
            <a:t>确定实体间联系</a:t>
          </a:r>
          <a:endParaRPr lang="zh-CN" altLang="en-US" sz="2000" dirty="0">
            <a:solidFill>
              <a:schemeClr val="bg1"/>
            </a:solidFill>
            <a:latin typeface="手札体-简粗体" panose="03000700000000000000" pitchFamily="66" charset="-122"/>
            <a:ea typeface="手札体-简粗体" panose="03000700000000000000" pitchFamily="66" charset="-122"/>
          </a:endParaRPr>
        </a:p>
      </dgm:t>
    </dgm:pt>
    <dgm:pt modelId="{BF6BF004-8D35-4552-98B9-2CBF23EEB38F}" type="parTrans" cxnId="{FEAC4606-4DBB-4370-98C4-0C0A83E8DECF}">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21D3F520-C66F-4C95-8C4C-4FEEDDE214FF}" type="sibTrans" cxnId="{FEAC4606-4DBB-4370-98C4-0C0A83E8DECF}">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E8B46C48-E1D5-4F96-8BCD-45694A5B88DD}">
      <dgm:prSet phldrT="[文本]" custT="1"/>
      <dgm:spPr>
        <a:noFill/>
        <a:ln>
          <a:noFill/>
        </a:ln>
      </dgm:spPr>
      <dgm:t>
        <a:bodyPr/>
        <a:lstStyle/>
        <a:p>
          <a:pPr>
            <a:lnSpc>
              <a:spcPts val="2400"/>
            </a:lnSpc>
            <a:spcBef>
              <a:spcPts val="0"/>
            </a:spcBef>
            <a:spcAft>
              <a:spcPts val="0"/>
            </a:spcAft>
          </a:pPr>
          <a:r>
            <a:rPr lang="zh-CN" altLang="en-US" sz="2000" dirty="0" smtClean="0">
              <a:solidFill>
                <a:schemeClr val="bg1"/>
              </a:solidFill>
              <a:latin typeface="手札体-简粗体" panose="03000700000000000000" pitchFamily="66" charset="-122"/>
              <a:ea typeface="手札体-简粗体" panose="03000700000000000000" pitchFamily="66" charset="-122"/>
            </a:rPr>
            <a:t>确定实体的属性</a:t>
          </a:r>
          <a:endParaRPr lang="zh-CN" altLang="en-US" sz="2000" dirty="0">
            <a:solidFill>
              <a:schemeClr val="bg1"/>
            </a:solidFill>
            <a:latin typeface="手札体-简粗体" panose="03000700000000000000" pitchFamily="66" charset="-122"/>
            <a:ea typeface="手札体-简粗体" panose="03000700000000000000" pitchFamily="66" charset="-122"/>
          </a:endParaRPr>
        </a:p>
      </dgm:t>
    </dgm:pt>
    <dgm:pt modelId="{1E675BFE-BEA1-4F5A-94C4-3E3117F102F5}" type="parTrans" cxnId="{43DBD270-CA6F-45F9-B6C3-709FFFA6671A}">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1C3AD608-DFF6-4DC2-BE56-DE3C01875962}" type="sibTrans" cxnId="{43DBD270-CA6F-45F9-B6C3-709FFFA6671A}">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9B58990B-453E-474A-ACEF-6386865550AF}" type="pres">
      <dgm:prSet presAssocID="{0EC5172C-48BB-4AAD-A08E-C5A09178E22E}" presName="Name0" presStyleCnt="0">
        <dgm:presLayoutVars>
          <dgm:chMax val="11"/>
          <dgm:chPref val="11"/>
          <dgm:dir/>
          <dgm:resizeHandles/>
        </dgm:presLayoutVars>
      </dgm:prSet>
      <dgm:spPr/>
      <dgm:t>
        <a:bodyPr/>
        <a:lstStyle/>
        <a:p>
          <a:endParaRPr lang="zh-CN" altLang="en-US"/>
        </a:p>
      </dgm:t>
    </dgm:pt>
    <dgm:pt modelId="{A91A8B5C-7A9C-48D3-8150-490C1E29FA0A}" type="pres">
      <dgm:prSet presAssocID="{E8B46C48-E1D5-4F96-8BCD-45694A5B88DD}" presName="Accent5" presStyleCnt="0"/>
      <dgm:spPr/>
    </dgm:pt>
    <dgm:pt modelId="{AAD48B53-1FF9-4F4B-AF80-907DA49C22D0}" type="pres">
      <dgm:prSet presAssocID="{E8B46C48-E1D5-4F96-8BCD-45694A5B88DD}" presName="Accent" presStyleLbl="node1" presStyleIdx="0" presStyleCnt="5"/>
      <dgm:spPr>
        <a:noFill/>
        <a:ln>
          <a:noFill/>
        </a:ln>
      </dgm:spPr>
    </dgm:pt>
    <dgm:pt modelId="{67F0131D-90D8-49B4-B9AD-9ECA2106BD58}" type="pres">
      <dgm:prSet presAssocID="{E8B46C48-E1D5-4F96-8BCD-45694A5B88DD}" presName="ParentBackground5" presStyleCnt="0"/>
      <dgm:spPr/>
    </dgm:pt>
    <dgm:pt modelId="{90F15E82-FE4D-4E2D-B1AC-671D62B4CF0B}" type="pres">
      <dgm:prSet presAssocID="{E8B46C48-E1D5-4F96-8BCD-45694A5B88DD}" presName="ParentBackground" presStyleLbl="fgAcc1" presStyleIdx="0" presStyleCnt="5"/>
      <dgm:spPr/>
      <dgm:t>
        <a:bodyPr/>
        <a:lstStyle/>
        <a:p>
          <a:endParaRPr lang="zh-CN" altLang="en-US"/>
        </a:p>
      </dgm:t>
    </dgm:pt>
    <dgm:pt modelId="{D771D81A-6342-48CD-B779-E2A5DA786C52}" type="pres">
      <dgm:prSet presAssocID="{E8B46C48-E1D5-4F96-8BCD-45694A5B88DD}" presName="Parent5" presStyleLbl="revTx" presStyleIdx="0" presStyleCnt="0">
        <dgm:presLayoutVars>
          <dgm:chMax val="1"/>
          <dgm:chPref val="1"/>
          <dgm:bulletEnabled val="1"/>
        </dgm:presLayoutVars>
      </dgm:prSet>
      <dgm:spPr/>
      <dgm:t>
        <a:bodyPr/>
        <a:lstStyle/>
        <a:p>
          <a:endParaRPr lang="zh-CN" altLang="en-US"/>
        </a:p>
      </dgm:t>
    </dgm:pt>
    <dgm:pt modelId="{A54018CE-D0D4-4269-BE6F-35E9DFCF5F97}" type="pres">
      <dgm:prSet presAssocID="{0AA50287-E075-4F5A-B427-A63B7254F6D0}" presName="Accent4" presStyleCnt="0"/>
      <dgm:spPr/>
    </dgm:pt>
    <dgm:pt modelId="{93FFA967-19D5-401A-B4EA-7FF526F860DE}" type="pres">
      <dgm:prSet presAssocID="{0AA50287-E075-4F5A-B427-A63B7254F6D0}" presName="Accent" presStyleLbl="node1" presStyleIdx="1" presStyleCnt="5"/>
      <dgm:spPr>
        <a:noFill/>
      </dgm:spPr>
    </dgm:pt>
    <dgm:pt modelId="{BAC404A8-961C-4590-ADB1-57E1A0C0C42B}" type="pres">
      <dgm:prSet presAssocID="{0AA50287-E075-4F5A-B427-A63B7254F6D0}" presName="ParentBackground4" presStyleCnt="0"/>
      <dgm:spPr/>
    </dgm:pt>
    <dgm:pt modelId="{E445EDE2-DBAA-40A6-A019-187D507D210D}" type="pres">
      <dgm:prSet presAssocID="{0AA50287-E075-4F5A-B427-A63B7254F6D0}" presName="ParentBackground" presStyleLbl="fgAcc1" presStyleIdx="1" presStyleCnt="5"/>
      <dgm:spPr/>
      <dgm:t>
        <a:bodyPr/>
        <a:lstStyle/>
        <a:p>
          <a:endParaRPr lang="zh-CN" altLang="en-US"/>
        </a:p>
      </dgm:t>
    </dgm:pt>
    <dgm:pt modelId="{33B48BB4-0F40-49B2-A4CB-860043C2EC47}" type="pres">
      <dgm:prSet presAssocID="{0AA50287-E075-4F5A-B427-A63B7254F6D0}" presName="Parent4" presStyleLbl="revTx" presStyleIdx="0" presStyleCnt="0">
        <dgm:presLayoutVars>
          <dgm:chMax val="1"/>
          <dgm:chPref val="1"/>
          <dgm:bulletEnabled val="1"/>
        </dgm:presLayoutVars>
      </dgm:prSet>
      <dgm:spPr/>
      <dgm:t>
        <a:bodyPr/>
        <a:lstStyle/>
        <a:p>
          <a:endParaRPr lang="zh-CN" altLang="en-US"/>
        </a:p>
      </dgm:t>
    </dgm:pt>
    <dgm:pt modelId="{A4B8505F-B18A-416E-A69D-F8446B732E17}" type="pres">
      <dgm:prSet presAssocID="{8CC57E32-E3DC-4047-8455-F0FC20DA4D72}" presName="Accent3" presStyleCnt="0"/>
      <dgm:spPr/>
    </dgm:pt>
    <dgm:pt modelId="{AB535637-A631-489E-810F-5F49D3C622DA}" type="pres">
      <dgm:prSet presAssocID="{8CC57E32-E3DC-4047-8455-F0FC20DA4D72}" presName="Accent" presStyleLbl="node1" presStyleIdx="2" presStyleCnt="5"/>
      <dgm:spPr/>
    </dgm:pt>
    <dgm:pt modelId="{EA6C319B-76C5-43D8-A39A-1A6E98A9F378}" type="pres">
      <dgm:prSet presAssocID="{8CC57E32-E3DC-4047-8455-F0FC20DA4D72}" presName="ParentBackground3" presStyleCnt="0"/>
      <dgm:spPr/>
    </dgm:pt>
    <dgm:pt modelId="{93FB9539-86CD-4617-951D-4FA2416CECE2}" type="pres">
      <dgm:prSet presAssocID="{8CC57E32-E3DC-4047-8455-F0FC20DA4D72}" presName="ParentBackground" presStyleLbl="fgAcc1" presStyleIdx="2" presStyleCnt="5"/>
      <dgm:spPr/>
      <dgm:t>
        <a:bodyPr/>
        <a:lstStyle/>
        <a:p>
          <a:endParaRPr lang="zh-CN" altLang="en-US"/>
        </a:p>
      </dgm:t>
    </dgm:pt>
    <dgm:pt modelId="{85CEEDDE-EE0D-4B82-96C0-B5A1974503DA}" type="pres">
      <dgm:prSet presAssocID="{8CC57E32-E3DC-4047-8455-F0FC20DA4D72}" presName="Parent3" presStyleLbl="revTx" presStyleIdx="0" presStyleCnt="0">
        <dgm:presLayoutVars>
          <dgm:chMax val="1"/>
          <dgm:chPref val="1"/>
          <dgm:bulletEnabled val="1"/>
        </dgm:presLayoutVars>
      </dgm:prSet>
      <dgm:spPr/>
      <dgm:t>
        <a:bodyPr/>
        <a:lstStyle/>
        <a:p>
          <a:endParaRPr lang="zh-CN" altLang="en-US"/>
        </a:p>
      </dgm:t>
    </dgm:pt>
    <dgm:pt modelId="{E8475C9B-BDE4-4E27-A279-D07FA46BBBFA}" type="pres">
      <dgm:prSet presAssocID="{786056C3-67F5-49F8-9A26-04CF0B632F84}" presName="Accent2" presStyleCnt="0"/>
      <dgm:spPr/>
    </dgm:pt>
    <dgm:pt modelId="{63C19050-94BA-4824-8A04-B3D3BD77F7ED}" type="pres">
      <dgm:prSet presAssocID="{786056C3-67F5-49F8-9A26-04CF0B632F84}" presName="Accent" presStyleLbl="node1" presStyleIdx="3" presStyleCnt="5"/>
      <dgm:spPr>
        <a:solidFill>
          <a:schemeClr val="tx1">
            <a:lumMod val="50000"/>
            <a:lumOff val="50000"/>
          </a:schemeClr>
        </a:solidFill>
      </dgm:spPr>
    </dgm:pt>
    <dgm:pt modelId="{704E4479-4AF4-4291-8564-4D4E044D5BCC}" type="pres">
      <dgm:prSet presAssocID="{786056C3-67F5-49F8-9A26-04CF0B632F84}" presName="ParentBackground2" presStyleCnt="0"/>
      <dgm:spPr/>
    </dgm:pt>
    <dgm:pt modelId="{3E0B35A4-6158-4F5C-BD4F-12AD53483E76}" type="pres">
      <dgm:prSet presAssocID="{786056C3-67F5-49F8-9A26-04CF0B632F84}" presName="ParentBackground" presStyleLbl="fgAcc1" presStyleIdx="3" presStyleCnt="5"/>
      <dgm:spPr/>
      <dgm:t>
        <a:bodyPr/>
        <a:lstStyle/>
        <a:p>
          <a:endParaRPr lang="zh-CN" altLang="en-US"/>
        </a:p>
      </dgm:t>
    </dgm:pt>
    <dgm:pt modelId="{D1C365C1-4BA7-487C-BD5B-C60F302C9B17}" type="pres">
      <dgm:prSet presAssocID="{786056C3-67F5-49F8-9A26-04CF0B632F84}" presName="Parent2" presStyleLbl="revTx" presStyleIdx="0" presStyleCnt="0">
        <dgm:presLayoutVars>
          <dgm:chMax val="1"/>
          <dgm:chPref val="1"/>
          <dgm:bulletEnabled val="1"/>
        </dgm:presLayoutVars>
      </dgm:prSet>
      <dgm:spPr/>
      <dgm:t>
        <a:bodyPr/>
        <a:lstStyle/>
        <a:p>
          <a:endParaRPr lang="zh-CN" altLang="en-US"/>
        </a:p>
      </dgm:t>
    </dgm:pt>
    <dgm:pt modelId="{5DB02563-2086-4718-A21C-19ED5546E5FF}" type="pres">
      <dgm:prSet presAssocID="{BCDB6EE4-34BC-47F8-822E-E5A508F3EDB3}" presName="Accent1" presStyleCnt="0"/>
      <dgm:spPr/>
    </dgm:pt>
    <dgm:pt modelId="{2B365B09-F5E1-4946-912A-692E03864493}" type="pres">
      <dgm:prSet presAssocID="{BCDB6EE4-34BC-47F8-822E-E5A508F3EDB3}" presName="Accent" presStyleLbl="node1" presStyleIdx="4" presStyleCnt="5"/>
      <dgm:spPr>
        <a:solidFill>
          <a:schemeClr val="tx1">
            <a:lumMod val="50000"/>
            <a:lumOff val="50000"/>
          </a:schemeClr>
        </a:solidFill>
      </dgm:spPr>
    </dgm:pt>
    <dgm:pt modelId="{FBBB842E-E907-4FC5-A4DC-BFC6684918B6}" type="pres">
      <dgm:prSet presAssocID="{BCDB6EE4-34BC-47F8-822E-E5A508F3EDB3}" presName="ParentBackground1" presStyleCnt="0"/>
      <dgm:spPr/>
    </dgm:pt>
    <dgm:pt modelId="{8CC9A559-B86A-4858-AFBB-BBAA70A6AE79}" type="pres">
      <dgm:prSet presAssocID="{BCDB6EE4-34BC-47F8-822E-E5A508F3EDB3}" presName="ParentBackground" presStyleLbl="fgAcc1" presStyleIdx="4" presStyleCnt="5"/>
      <dgm:spPr/>
      <dgm:t>
        <a:bodyPr/>
        <a:lstStyle/>
        <a:p>
          <a:endParaRPr lang="zh-CN" altLang="en-US"/>
        </a:p>
      </dgm:t>
    </dgm:pt>
    <dgm:pt modelId="{E27F7ED4-21DA-4BEE-85C8-440AD94CA50C}" type="pres">
      <dgm:prSet presAssocID="{BCDB6EE4-34BC-47F8-822E-E5A508F3EDB3}" presName="Parent1" presStyleLbl="revTx" presStyleIdx="0" presStyleCnt="0">
        <dgm:presLayoutVars>
          <dgm:chMax val="1"/>
          <dgm:chPref val="1"/>
          <dgm:bulletEnabled val="1"/>
        </dgm:presLayoutVars>
      </dgm:prSet>
      <dgm:spPr/>
      <dgm:t>
        <a:bodyPr/>
        <a:lstStyle/>
        <a:p>
          <a:endParaRPr lang="zh-CN" altLang="en-US"/>
        </a:p>
      </dgm:t>
    </dgm:pt>
  </dgm:ptLst>
  <dgm:cxnLst>
    <dgm:cxn modelId="{4B16197C-CBA6-4CB3-A344-410E5DA16354}" type="presOf" srcId="{786056C3-67F5-49F8-9A26-04CF0B632F84}" destId="{3E0B35A4-6158-4F5C-BD4F-12AD53483E76}" srcOrd="0" destOrd="0" presId="urn:microsoft.com/office/officeart/2011/layout/CircleProcess"/>
    <dgm:cxn modelId="{8A44A454-F048-460D-B42F-8166BF43D36D}" type="presOf" srcId="{8CC57E32-E3DC-4047-8455-F0FC20DA4D72}" destId="{85CEEDDE-EE0D-4B82-96C0-B5A1974503DA}" srcOrd="1" destOrd="0" presId="urn:microsoft.com/office/officeart/2011/layout/CircleProcess"/>
    <dgm:cxn modelId="{A494789F-8D2E-4972-8714-0934A5C0C579}" type="presOf" srcId="{0EC5172C-48BB-4AAD-A08E-C5A09178E22E}" destId="{9B58990B-453E-474A-ACEF-6386865550AF}" srcOrd="0" destOrd="0" presId="urn:microsoft.com/office/officeart/2011/layout/CircleProcess"/>
    <dgm:cxn modelId="{90DEE0AF-4E74-4CB9-8F99-C4651E73959C}" type="presOf" srcId="{8CC57E32-E3DC-4047-8455-F0FC20DA4D72}" destId="{93FB9539-86CD-4617-951D-4FA2416CECE2}" srcOrd="0" destOrd="0" presId="urn:microsoft.com/office/officeart/2011/layout/CircleProcess"/>
    <dgm:cxn modelId="{96B2F45F-2A49-4651-B69C-EEA339E4E099}" srcId="{0EC5172C-48BB-4AAD-A08E-C5A09178E22E}" destId="{8CC57E32-E3DC-4047-8455-F0FC20DA4D72}" srcOrd="2" destOrd="0" parTransId="{7459526A-BA20-4872-9C62-C50CE8FED856}" sibTransId="{E1E21CC9-3887-4525-BD45-6617D5AD997C}"/>
    <dgm:cxn modelId="{4E37C6E4-3528-4C9B-9520-CE0DCB059DD2}" srcId="{0EC5172C-48BB-4AAD-A08E-C5A09178E22E}" destId="{BCDB6EE4-34BC-47F8-822E-E5A508F3EDB3}" srcOrd="0" destOrd="0" parTransId="{4802ACA0-DFE3-4AA8-ABB5-B15635DD122A}" sibTransId="{54149BA4-C5A8-4A81-A317-E77C8929C353}"/>
    <dgm:cxn modelId="{A0FCC689-1ECD-4038-BDDE-B7430CDDADB9}" srcId="{0EC5172C-48BB-4AAD-A08E-C5A09178E22E}" destId="{786056C3-67F5-49F8-9A26-04CF0B632F84}" srcOrd="1" destOrd="0" parTransId="{54F0A4F7-2E40-456B-A2E4-2982FF0DADFB}" sibTransId="{54E5E389-401C-419C-8EED-DA6069CEC1D3}"/>
    <dgm:cxn modelId="{4FE8754A-BEC7-4476-8243-3946D54201AC}" type="presOf" srcId="{0AA50287-E075-4F5A-B427-A63B7254F6D0}" destId="{33B48BB4-0F40-49B2-A4CB-860043C2EC47}" srcOrd="1" destOrd="0" presId="urn:microsoft.com/office/officeart/2011/layout/CircleProcess"/>
    <dgm:cxn modelId="{FEAC4606-4DBB-4370-98C4-0C0A83E8DECF}" srcId="{0EC5172C-48BB-4AAD-A08E-C5A09178E22E}" destId="{0AA50287-E075-4F5A-B427-A63B7254F6D0}" srcOrd="3" destOrd="0" parTransId="{BF6BF004-8D35-4552-98B9-2CBF23EEB38F}" sibTransId="{21D3F520-C66F-4C95-8C4C-4FEEDDE214FF}"/>
    <dgm:cxn modelId="{694686FE-9DD4-4758-B3D9-6020F110E62B}" type="presOf" srcId="{786056C3-67F5-49F8-9A26-04CF0B632F84}" destId="{D1C365C1-4BA7-487C-BD5B-C60F302C9B17}" srcOrd="1" destOrd="0" presId="urn:microsoft.com/office/officeart/2011/layout/CircleProcess"/>
    <dgm:cxn modelId="{20FD0D3E-BBE9-4FD8-B052-C8CD92E57FAF}" type="presOf" srcId="{E8B46C48-E1D5-4F96-8BCD-45694A5B88DD}" destId="{90F15E82-FE4D-4E2D-B1AC-671D62B4CF0B}" srcOrd="0" destOrd="0" presId="urn:microsoft.com/office/officeart/2011/layout/CircleProcess"/>
    <dgm:cxn modelId="{CA80AC95-D233-45B2-A3C4-1EA293F469B2}" type="presOf" srcId="{E8B46C48-E1D5-4F96-8BCD-45694A5B88DD}" destId="{D771D81A-6342-48CD-B779-E2A5DA786C52}" srcOrd="1" destOrd="0" presId="urn:microsoft.com/office/officeart/2011/layout/CircleProcess"/>
    <dgm:cxn modelId="{CDC9C98F-AB58-4DA1-898F-F9D9E66B2EC5}" type="presOf" srcId="{0AA50287-E075-4F5A-B427-A63B7254F6D0}" destId="{E445EDE2-DBAA-40A6-A019-187D507D210D}" srcOrd="0" destOrd="0" presId="urn:microsoft.com/office/officeart/2011/layout/CircleProcess"/>
    <dgm:cxn modelId="{3C5EF20E-C9B8-4200-A020-0C8359EDAFB4}" type="presOf" srcId="{BCDB6EE4-34BC-47F8-822E-E5A508F3EDB3}" destId="{8CC9A559-B86A-4858-AFBB-BBAA70A6AE79}" srcOrd="0" destOrd="0" presId="urn:microsoft.com/office/officeart/2011/layout/CircleProcess"/>
    <dgm:cxn modelId="{43DBD270-CA6F-45F9-B6C3-709FFFA6671A}" srcId="{0EC5172C-48BB-4AAD-A08E-C5A09178E22E}" destId="{E8B46C48-E1D5-4F96-8BCD-45694A5B88DD}" srcOrd="4" destOrd="0" parTransId="{1E675BFE-BEA1-4F5A-94C4-3E3117F102F5}" sibTransId="{1C3AD608-DFF6-4DC2-BE56-DE3C01875962}"/>
    <dgm:cxn modelId="{F2F76713-6366-4AAD-851E-AD7095C95D8D}" type="presOf" srcId="{BCDB6EE4-34BC-47F8-822E-E5A508F3EDB3}" destId="{E27F7ED4-21DA-4BEE-85C8-440AD94CA50C}" srcOrd="1" destOrd="0" presId="urn:microsoft.com/office/officeart/2011/layout/CircleProcess"/>
    <dgm:cxn modelId="{E0A1C8DB-7A28-4608-9DB2-C4E33C1271BC}" type="presParOf" srcId="{9B58990B-453E-474A-ACEF-6386865550AF}" destId="{A91A8B5C-7A9C-48D3-8150-490C1E29FA0A}" srcOrd="0" destOrd="0" presId="urn:microsoft.com/office/officeart/2011/layout/CircleProcess"/>
    <dgm:cxn modelId="{701D7854-754A-44F9-9587-568ACD25D294}" type="presParOf" srcId="{A91A8B5C-7A9C-48D3-8150-490C1E29FA0A}" destId="{AAD48B53-1FF9-4F4B-AF80-907DA49C22D0}" srcOrd="0" destOrd="0" presId="urn:microsoft.com/office/officeart/2011/layout/CircleProcess"/>
    <dgm:cxn modelId="{DFC24078-FBAC-49E2-A4FF-F5BEAFDBDD29}" type="presParOf" srcId="{9B58990B-453E-474A-ACEF-6386865550AF}" destId="{67F0131D-90D8-49B4-B9AD-9ECA2106BD58}" srcOrd="1" destOrd="0" presId="urn:microsoft.com/office/officeart/2011/layout/CircleProcess"/>
    <dgm:cxn modelId="{A7D4DD90-8C7C-41FB-BEF3-E28B281C0A7C}" type="presParOf" srcId="{67F0131D-90D8-49B4-B9AD-9ECA2106BD58}" destId="{90F15E82-FE4D-4E2D-B1AC-671D62B4CF0B}" srcOrd="0" destOrd="0" presId="urn:microsoft.com/office/officeart/2011/layout/CircleProcess"/>
    <dgm:cxn modelId="{A8535FFF-B57E-4160-A6C2-E2026F740B22}" type="presParOf" srcId="{9B58990B-453E-474A-ACEF-6386865550AF}" destId="{D771D81A-6342-48CD-B779-E2A5DA786C52}" srcOrd="2" destOrd="0" presId="urn:microsoft.com/office/officeart/2011/layout/CircleProcess"/>
    <dgm:cxn modelId="{0969F008-F5E9-463F-A8E0-D2DC5DC03D82}" type="presParOf" srcId="{9B58990B-453E-474A-ACEF-6386865550AF}" destId="{A54018CE-D0D4-4269-BE6F-35E9DFCF5F97}" srcOrd="3" destOrd="0" presId="urn:microsoft.com/office/officeart/2011/layout/CircleProcess"/>
    <dgm:cxn modelId="{0B302B4B-3CEC-43F0-8ED6-6F43507664FD}" type="presParOf" srcId="{A54018CE-D0D4-4269-BE6F-35E9DFCF5F97}" destId="{93FFA967-19D5-401A-B4EA-7FF526F860DE}" srcOrd="0" destOrd="0" presId="urn:microsoft.com/office/officeart/2011/layout/CircleProcess"/>
    <dgm:cxn modelId="{34DB72FE-6D99-4A07-845B-AE2D30E52CC5}" type="presParOf" srcId="{9B58990B-453E-474A-ACEF-6386865550AF}" destId="{BAC404A8-961C-4590-ADB1-57E1A0C0C42B}" srcOrd="4" destOrd="0" presId="urn:microsoft.com/office/officeart/2011/layout/CircleProcess"/>
    <dgm:cxn modelId="{66E4E42F-2DBD-455C-819B-0285687326C8}" type="presParOf" srcId="{BAC404A8-961C-4590-ADB1-57E1A0C0C42B}" destId="{E445EDE2-DBAA-40A6-A019-187D507D210D}" srcOrd="0" destOrd="0" presId="urn:microsoft.com/office/officeart/2011/layout/CircleProcess"/>
    <dgm:cxn modelId="{F31D723F-90D4-43B6-9CD3-727D4A4BBE67}" type="presParOf" srcId="{9B58990B-453E-474A-ACEF-6386865550AF}" destId="{33B48BB4-0F40-49B2-A4CB-860043C2EC47}" srcOrd="5" destOrd="0" presId="urn:microsoft.com/office/officeart/2011/layout/CircleProcess"/>
    <dgm:cxn modelId="{E40315B9-821F-4148-8A3F-155ECC7460C1}" type="presParOf" srcId="{9B58990B-453E-474A-ACEF-6386865550AF}" destId="{A4B8505F-B18A-416E-A69D-F8446B732E17}" srcOrd="6" destOrd="0" presId="urn:microsoft.com/office/officeart/2011/layout/CircleProcess"/>
    <dgm:cxn modelId="{596F2DFB-473C-474E-AA51-CBEC2F52BA4A}" type="presParOf" srcId="{A4B8505F-B18A-416E-A69D-F8446B732E17}" destId="{AB535637-A631-489E-810F-5F49D3C622DA}" srcOrd="0" destOrd="0" presId="urn:microsoft.com/office/officeart/2011/layout/CircleProcess"/>
    <dgm:cxn modelId="{FE4B4103-9C63-4076-B9E6-8905927A5A3E}" type="presParOf" srcId="{9B58990B-453E-474A-ACEF-6386865550AF}" destId="{EA6C319B-76C5-43D8-A39A-1A6E98A9F378}" srcOrd="7" destOrd="0" presId="urn:microsoft.com/office/officeart/2011/layout/CircleProcess"/>
    <dgm:cxn modelId="{1C72D91A-60A0-4D2A-9FC0-663A996711FC}" type="presParOf" srcId="{EA6C319B-76C5-43D8-A39A-1A6E98A9F378}" destId="{93FB9539-86CD-4617-951D-4FA2416CECE2}" srcOrd="0" destOrd="0" presId="urn:microsoft.com/office/officeart/2011/layout/CircleProcess"/>
    <dgm:cxn modelId="{93B36478-04DD-45A3-AB0C-35C4A6DFF287}" type="presParOf" srcId="{9B58990B-453E-474A-ACEF-6386865550AF}" destId="{85CEEDDE-EE0D-4B82-96C0-B5A1974503DA}" srcOrd="8" destOrd="0" presId="urn:microsoft.com/office/officeart/2011/layout/CircleProcess"/>
    <dgm:cxn modelId="{6AF06788-BCC2-4DC9-8657-89B78AC025B6}" type="presParOf" srcId="{9B58990B-453E-474A-ACEF-6386865550AF}" destId="{E8475C9B-BDE4-4E27-A279-D07FA46BBBFA}" srcOrd="9" destOrd="0" presId="urn:microsoft.com/office/officeart/2011/layout/CircleProcess"/>
    <dgm:cxn modelId="{F6CDCFF5-C945-45F8-ACCC-D6C78BBB8366}" type="presParOf" srcId="{E8475C9B-BDE4-4E27-A279-D07FA46BBBFA}" destId="{63C19050-94BA-4824-8A04-B3D3BD77F7ED}" srcOrd="0" destOrd="0" presId="urn:microsoft.com/office/officeart/2011/layout/CircleProcess"/>
    <dgm:cxn modelId="{34B155EA-D057-42ED-A28C-6CFCF0FAAE71}" type="presParOf" srcId="{9B58990B-453E-474A-ACEF-6386865550AF}" destId="{704E4479-4AF4-4291-8564-4D4E044D5BCC}" srcOrd="10" destOrd="0" presId="urn:microsoft.com/office/officeart/2011/layout/CircleProcess"/>
    <dgm:cxn modelId="{C4621F21-0CD3-43A9-B508-4FF760DB48AC}" type="presParOf" srcId="{704E4479-4AF4-4291-8564-4D4E044D5BCC}" destId="{3E0B35A4-6158-4F5C-BD4F-12AD53483E76}" srcOrd="0" destOrd="0" presId="urn:microsoft.com/office/officeart/2011/layout/CircleProcess"/>
    <dgm:cxn modelId="{4FFE8B6C-F045-40A3-B2E6-EBAAA9E57A16}" type="presParOf" srcId="{9B58990B-453E-474A-ACEF-6386865550AF}" destId="{D1C365C1-4BA7-487C-BD5B-C60F302C9B17}" srcOrd="11" destOrd="0" presId="urn:microsoft.com/office/officeart/2011/layout/CircleProcess"/>
    <dgm:cxn modelId="{CE0080DA-72BE-459F-B21B-5A10E48819B7}" type="presParOf" srcId="{9B58990B-453E-474A-ACEF-6386865550AF}" destId="{5DB02563-2086-4718-A21C-19ED5546E5FF}" srcOrd="12" destOrd="0" presId="urn:microsoft.com/office/officeart/2011/layout/CircleProcess"/>
    <dgm:cxn modelId="{991E0308-4261-453B-A5A9-C7F4C09AF242}" type="presParOf" srcId="{5DB02563-2086-4718-A21C-19ED5546E5FF}" destId="{2B365B09-F5E1-4946-912A-692E03864493}" srcOrd="0" destOrd="0" presId="urn:microsoft.com/office/officeart/2011/layout/CircleProcess"/>
    <dgm:cxn modelId="{5A1B8F43-C406-4E55-980A-ABD72AB55556}" type="presParOf" srcId="{9B58990B-453E-474A-ACEF-6386865550AF}" destId="{FBBB842E-E907-4FC5-A4DC-BFC6684918B6}" srcOrd="13" destOrd="0" presId="urn:microsoft.com/office/officeart/2011/layout/CircleProcess"/>
    <dgm:cxn modelId="{F73FF036-05FD-48A1-B618-FB7DECACF3B1}" type="presParOf" srcId="{FBBB842E-E907-4FC5-A4DC-BFC6684918B6}" destId="{8CC9A559-B86A-4858-AFBB-BBAA70A6AE79}" srcOrd="0" destOrd="0" presId="urn:microsoft.com/office/officeart/2011/layout/CircleProcess"/>
    <dgm:cxn modelId="{53B38EFB-8467-45E4-897E-76AA1941734B}" type="presParOf" srcId="{9B58990B-453E-474A-ACEF-6386865550AF}" destId="{E27F7ED4-21DA-4BEE-85C8-440AD94CA50C}" srcOrd="14" destOrd="0" presId="urn:microsoft.com/office/officeart/2011/layout/Circle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EC5172C-48BB-4AAD-A08E-C5A09178E22E}" type="doc">
      <dgm:prSet loTypeId="urn:microsoft.com/office/officeart/2011/layout/CircleProcess" loCatId="process" qsTypeId="urn:microsoft.com/office/officeart/2005/8/quickstyle/simple1" qsCatId="simple" csTypeId="urn:microsoft.com/office/officeart/2005/8/colors/accent2_2" csCatId="accent2" phldr="1"/>
      <dgm:spPr/>
      <dgm:t>
        <a:bodyPr/>
        <a:lstStyle/>
        <a:p>
          <a:endParaRPr lang="zh-CN" altLang="en-US"/>
        </a:p>
      </dgm:t>
    </dgm:pt>
    <dgm:pt modelId="{BCDB6EE4-34BC-47F8-822E-E5A508F3EDB3}">
      <dgm:prSet phldrT="[文本]" custT="1"/>
      <dgm:spPr>
        <a:ln>
          <a:solidFill>
            <a:schemeClr val="tx1">
              <a:lumMod val="50000"/>
              <a:lumOff val="50000"/>
            </a:schemeClr>
          </a:solidFill>
        </a:ln>
      </dgm:spPr>
      <dgm:t>
        <a:bodyPr/>
        <a:lstStyle/>
        <a:p>
          <a:pPr>
            <a:lnSpc>
              <a:spcPts val="2400"/>
            </a:lnSpc>
            <a:spcBef>
              <a:spcPts val="0"/>
            </a:spcBef>
            <a:spcAft>
              <a:spcPts val="0"/>
            </a:spcAft>
          </a:pPr>
          <a:r>
            <a:rPr lang="zh-CN" altLang="en-US" sz="20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确定局部范围</a:t>
          </a:r>
          <a:endParaRPr lang="zh-CN" altLang="en-US" sz="2000" dirty="0">
            <a:solidFill>
              <a:schemeClr val="tx1">
                <a:lumMod val="50000"/>
                <a:lumOff val="50000"/>
              </a:schemeClr>
            </a:solidFill>
            <a:latin typeface="手札体-简粗体" panose="03000700000000000000" pitchFamily="66" charset="-122"/>
            <a:ea typeface="手札体-简粗体" panose="03000700000000000000" pitchFamily="66" charset="-122"/>
          </a:endParaRPr>
        </a:p>
      </dgm:t>
    </dgm:pt>
    <dgm:pt modelId="{4802ACA0-DFE3-4AA8-ABB5-B15635DD122A}" type="parTrans" cxnId="{4E37C6E4-3528-4C9B-9520-CE0DCB059DD2}">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54149BA4-C5A8-4A81-A317-E77C8929C353}" type="sibTrans" cxnId="{4E37C6E4-3528-4C9B-9520-CE0DCB059DD2}">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786056C3-67F5-49F8-9A26-04CF0B632F84}">
      <dgm:prSet phldrT="[文本]" custT="1"/>
      <dgm:spPr>
        <a:ln>
          <a:solidFill>
            <a:schemeClr val="tx1">
              <a:lumMod val="50000"/>
              <a:lumOff val="50000"/>
            </a:schemeClr>
          </a:solidFill>
        </a:ln>
      </dgm:spPr>
      <dgm:t>
        <a:bodyPr/>
        <a:lstStyle/>
        <a:p>
          <a:pPr>
            <a:lnSpc>
              <a:spcPts val="2400"/>
            </a:lnSpc>
            <a:spcBef>
              <a:spcPts val="0"/>
            </a:spcBef>
            <a:spcAft>
              <a:spcPts val="0"/>
            </a:spcAft>
          </a:pPr>
          <a:r>
            <a:rPr lang="zh-CN" altLang="en-US" sz="20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选择实体</a:t>
          </a:r>
          <a:endParaRPr lang="zh-CN" altLang="en-US" sz="2000" dirty="0">
            <a:solidFill>
              <a:schemeClr val="tx1">
                <a:lumMod val="50000"/>
                <a:lumOff val="50000"/>
              </a:schemeClr>
            </a:solidFill>
            <a:latin typeface="手札体-简粗体" panose="03000700000000000000" pitchFamily="66" charset="-122"/>
            <a:ea typeface="手札体-简粗体" panose="03000700000000000000" pitchFamily="66" charset="-122"/>
          </a:endParaRPr>
        </a:p>
      </dgm:t>
    </dgm:pt>
    <dgm:pt modelId="{54F0A4F7-2E40-456B-A2E4-2982FF0DADFB}" type="parTrans" cxnId="{A0FCC689-1ECD-4038-BDDE-B7430CDDADB9}">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54E5E389-401C-419C-8EED-DA6069CEC1D3}" type="sibTrans" cxnId="{A0FCC689-1ECD-4038-BDDE-B7430CDDADB9}">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8CC57E32-E3DC-4047-8455-F0FC20DA4D72}">
      <dgm:prSet phldrT="[文本]" custT="1"/>
      <dgm:spPr>
        <a:ln>
          <a:solidFill>
            <a:schemeClr val="tx1">
              <a:lumMod val="50000"/>
              <a:lumOff val="50000"/>
            </a:schemeClr>
          </a:solidFill>
        </a:ln>
      </dgm:spPr>
      <dgm:t>
        <a:bodyPr/>
        <a:lstStyle/>
        <a:p>
          <a:pPr>
            <a:lnSpc>
              <a:spcPts val="2400"/>
            </a:lnSpc>
            <a:spcBef>
              <a:spcPts val="0"/>
            </a:spcBef>
            <a:spcAft>
              <a:spcPts val="0"/>
            </a:spcAft>
          </a:pPr>
          <a:r>
            <a:rPr lang="zh-CN" altLang="en-US" sz="20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选择实体的关键字属性</a:t>
          </a:r>
          <a:endParaRPr lang="zh-CN" altLang="en-US" sz="2000" dirty="0">
            <a:solidFill>
              <a:schemeClr val="tx1">
                <a:lumMod val="50000"/>
                <a:lumOff val="50000"/>
              </a:schemeClr>
            </a:solidFill>
            <a:latin typeface="手札体-简粗体" panose="03000700000000000000" pitchFamily="66" charset="-122"/>
            <a:ea typeface="手札体-简粗体" panose="03000700000000000000" pitchFamily="66" charset="-122"/>
          </a:endParaRPr>
        </a:p>
      </dgm:t>
    </dgm:pt>
    <dgm:pt modelId="{7459526A-BA20-4872-9C62-C50CE8FED856}" type="parTrans" cxnId="{96B2F45F-2A49-4651-B69C-EEA339E4E099}">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E1E21CC9-3887-4525-BD45-6617D5AD997C}" type="sibTrans" cxnId="{96B2F45F-2A49-4651-B69C-EEA339E4E099}">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0AA50287-E075-4F5A-B427-A63B7254F6D0}">
      <dgm:prSet phldrT="[文本]" custT="1"/>
      <dgm:spPr/>
      <dgm:t>
        <a:bodyPr/>
        <a:lstStyle/>
        <a:p>
          <a:pPr>
            <a:lnSpc>
              <a:spcPts val="2400"/>
            </a:lnSpc>
            <a:spcBef>
              <a:spcPts val="0"/>
            </a:spcBef>
            <a:spcAft>
              <a:spcPts val="0"/>
            </a:spcAft>
          </a:pPr>
          <a:r>
            <a:rPr lang="zh-CN" altLang="en-US" sz="2000" dirty="0" smtClean="0">
              <a:latin typeface="手札体-简粗体" panose="03000700000000000000" pitchFamily="66" charset="-122"/>
              <a:ea typeface="手札体-简粗体" panose="03000700000000000000" pitchFamily="66" charset="-122"/>
            </a:rPr>
            <a:t>确定实体间联系</a:t>
          </a:r>
          <a:endParaRPr lang="zh-CN" altLang="en-US" sz="2000" dirty="0">
            <a:latin typeface="手札体-简粗体" panose="03000700000000000000" pitchFamily="66" charset="-122"/>
            <a:ea typeface="手札体-简粗体" panose="03000700000000000000" pitchFamily="66" charset="-122"/>
          </a:endParaRPr>
        </a:p>
      </dgm:t>
    </dgm:pt>
    <dgm:pt modelId="{BF6BF004-8D35-4552-98B9-2CBF23EEB38F}" type="parTrans" cxnId="{FEAC4606-4DBB-4370-98C4-0C0A83E8DECF}">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21D3F520-C66F-4C95-8C4C-4FEEDDE214FF}" type="sibTrans" cxnId="{FEAC4606-4DBB-4370-98C4-0C0A83E8DECF}">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E8B46C48-E1D5-4F96-8BCD-45694A5B88DD}">
      <dgm:prSet phldrT="[文本]" custT="1"/>
      <dgm:spPr>
        <a:noFill/>
        <a:ln>
          <a:noFill/>
        </a:ln>
      </dgm:spPr>
      <dgm:t>
        <a:bodyPr/>
        <a:lstStyle/>
        <a:p>
          <a:pPr>
            <a:lnSpc>
              <a:spcPts val="2400"/>
            </a:lnSpc>
            <a:spcBef>
              <a:spcPts val="0"/>
            </a:spcBef>
            <a:spcAft>
              <a:spcPts val="0"/>
            </a:spcAft>
          </a:pPr>
          <a:r>
            <a:rPr lang="zh-CN" altLang="en-US" sz="2000" dirty="0" smtClean="0">
              <a:solidFill>
                <a:schemeClr val="bg1"/>
              </a:solidFill>
              <a:latin typeface="手札体-简粗体" panose="03000700000000000000" pitchFamily="66" charset="-122"/>
              <a:ea typeface="手札体-简粗体" panose="03000700000000000000" pitchFamily="66" charset="-122"/>
            </a:rPr>
            <a:t>确定实体的属性</a:t>
          </a:r>
          <a:endParaRPr lang="zh-CN" altLang="en-US" sz="2000" dirty="0">
            <a:solidFill>
              <a:schemeClr val="bg1"/>
            </a:solidFill>
            <a:latin typeface="手札体-简粗体" panose="03000700000000000000" pitchFamily="66" charset="-122"/>
            <a:ea typeface="手札体-简粗体" panose="03000700000000000000" pitchFamily="66" charset="-122"/>
          </a:endParaRPr>
        </a:p>
      </dgm:t>
    </dgm:pt>
    <dgm:pt modelId="{1E675BFE-BEA1-4F5A-94C4-3E3117F102F5}" type="parTrans" cxnId="{43DBD270-CA6F-45F9-B6C3-709FFFA6671A}">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1C3AD608-DFF6-4DC2-BE56-DE3C01875962}" type="sibTrans" cxnId="{43DBD270-CA6F-45F9-B6C3-709FFFA6671A}">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9B58990B-453E-474A-ACEF-6386865550AF}" type="pres">
      <dgm:prSet presAssocID="{0EC5172C-48BB-4AAD-A08E-C5A09178E22E}" presName="Name0" presStyleCnt="0">
        <dgm:presLayoutVars>
          <dgm:chMax val="11"/>
          <dgm:chPref val="11"/>
          <dgm:dir/>
          <dgm:resizeHandles/>
        </dgm:presLayoutVars>
      </dgm:prSet>
      <dgm:spPr/>
      <dgm:t>
        <a:bodyPr/>
        <a:lstStyle/>
        <a:p>
          <a:endParaRPr lang="zh-CN" altLang="en-US"/>
        </a:p>
      </dgm:t>
    </dgm:pt>
    <dgm:pt modelId="{A91A8B5C-7A9C-48D3-8150-490C1E29FA0A}" type="pres">
      <dgm:prSet presAssocID="{E8B46C48-E1D5-4F96-8BCD-45694A5B88DD}" presName="Accent5" presStyleCnt="0"/>
      <dgm:spPr/>
    </dgm:pt>
    <dgm:pt modelId="{AAD48B53-1FF9-4F4B-AF80-907DA49C22D0}" type="pres">
      <dgm:prSet presAssocID="{E8B46C48-E1D5-4F96-8BCD-45694A5B88DD}" presName="Accent" presStyleLbl="node1" presStyleIdx="0" presStyleCnt="5"/>
      <dgm:spPr>
        <a:noFill/>
      </dgm:spPr>
    </dgm:pt>
    <dgm:pt modelId="{67F0131D-90D8-49B4-B9AD-9ECA2106BD58}" type="pres">
      <dgm:prSet presAssocID="{E8B46C48-E1D5-4F96-8BCD-45694A5B88DD}" presName="ParentBackground5" presStyleCnt="0"/>
      <dgm:spPr/>
    </dgm:pt>
    <dgm:pt modelId="{90F15E82-FE4D-4E2D-B1AC-671D62B4CF0B}" type="pres">
      <dgm:prSet presAssocID="{E8B46C48-E1D5-4F96-8BCD-45694A5B88DD}" presName="ParentBackground" presStyleLbl="fgAcc1" presStyleIdx="0" presStyleCnt="5"/>
      <dgm:spPr/>
      <dgm:t>
        <a:bodyPr/>
        <a:lstStyle/>
        <a:p>
          <a:endParaRPr lang="zh-CN" altLang="en-US"/>
        </a:p>
      </dgm:t>
    </dgm:pt>
    <dgm:pt modelId="{D771D81A-6342-48CD-B779-E2A5DA786C52}" type="pres">
      <dgm:prSet presAssocID="{E8B46C48-E1D5-4F96-8BCD-45694A5B88DD}" presName="Parent5" presStyleLbl="revTx" presStyleIdx="0" presStyleCnt="0">
        <dgm:presLayoutVars>
          <dgm:chMax val="1"/>
          <dgm:chPref val="1"/>
          <dgm:bulletEnabled val="1"/>
        </dgm:presLayoutVars>
      </dgm:prSet>
      <dgm:spPr/>
      <dgm:t>
        <a:bodyPr/>
        <a:lstStyle/>
        <a:p>
          <a:endParaRPr lang="zh-CN" altLang="en-US"/>
        </a:p>
      </dgm:t>
    </dgm:pt>
    <dgm:pt modelId="{A54018CE-D0D4-4269-BE6F-35E9DFCF5F97}" type="pres">
      <dgm:prSet presAssocID="{0AA50287-E075-4F5A-B427-A63B7254F6D0}" presName="Accent4" presStyleCnt="0"/>
      <dgm:spPr/>
    </dgm:pt>
    <dgm:pt modelId="{93FFA967-19D5-401A-B4EA-7FF526F860DE}" type="pres">
      <dgm:prSet presAssocID="{0AA50287-E075-4F5A-B427-A63B7254F6D0}" presName="Accent" presStyleLbl="node1" presStyleIdx="1" presStyleCnt="5"/>
      <dgm:spPr/>
    </dgm:pt>
    <dgm:pt modelId="{BAC404A8-961C-4590-ADB1-57E1A0C0C42B}" type="pres">
      <dgm:prSet presAssocID="{0AA50287-E075-4F5A-B427-A63B7254F6D0}" presName="ParentBackground4" presStyleCnt="0"/>
      <dgm:spPr/>
    </dgm:pt>
    <dgm:pt modelId="{E445EDE2-DBAA-40A6-A019-187D507D210D}" type="pres">
      <dgm:prSet presAssocID="{0AA50287-E075-4F5A-B427-A63B7254F6D0}" presName="ParentBackground" presStyleLbl="fgAcc1" presStyleIdx="1" presStyleCnt="5"/>
      <dgm:spPr/>
      <dgm:t>
        <a:bodyPr/>
        <a:lstStyle/>
        <a:p>
          <a:endParaRPr lang="zh-CN" altLang="en-US"/>
        </a:p>
      </dgm:t>
    </dgm:pt>
    <dgm:pt modelId="{33B48BB4-0F40-49B2-A4CB-860043C2EC47}" type="pres">
      <dgm:prSet presAssocID="{0AA50287-E075-4F5A-B427-A63B7254F6D0}" presName="Parent4" presStyleLbl="revTx" presStyleIdx="0" presStyleCnt="0">
        <dgm:presLayoutVars>
          <dgm:chMax val="1"/>
          <dgm:chPref val="1"/>
          <dgm:bulletEnabled val="1"/>
        </dgm:presLayoutVars>
      </dgm:prSet>
      <dgm:spPr/>
      <dgm:t>
        <a:bodyPr/>
        <a:lstStyle/>
        <a:p>
          <a:endParaRPr lang="zh-CN" altLang="en-US"/>
        </a:p>
      </dgm:t>
    </dgm:pt>
    <dgm:pt modelId="{A4B8505F-B18A-416E-A69D-F8446B732E17}" type="pres">
      <dgm:prSet presAssocID="{8CC57E32-E3DC-4047-8455-F0FC20DA4D72}" presName="Accent3" presStyleCnt="0"/>
      <dgm:spPr/>
    </dgm:pt>
    <dgm:pt modelId="{AB535637-A631-489E-810F-5F49D3C622DA}" type="pres">
      <dgm:prSet presAssocID="{8CC57E32-E3DC-4047-8455-F0FC20DA4D72}" presName="Accent" presStyleLbl="node1" presStyleIdx="2" presStyleCnt="5"/>
      <dgm:spPr>
        <a:solidFill>
          <a:schemeClr val="tx1">
            <a:lumMod val="50000"/>
            <a:lumOff val="50000"/>
          </a:schemeClr>
        </a:solidFill>
      </dgm:spPr>
    </dgm:pt>
    <dgm:pt modelId="{EA6C319B-76C5-43D8-A39A-1A6E98A9F378}" type="pres">
      <dgm:prSet presAssocID="{8CC57E32-E3DC-4047-8455-F0FC20DA4D72}" presName="ParentBackground3" presStyleCnt="0"/>
      <dgm:spPr/>
    </dgm:pt>
    <dgm:pt modelId="{93FB9539-86CD-4617-951D-4FA2416CECE2}" type="pres">
      <dgm:prSet presAssocID="{8CC57E32-E3DC-4047-8455-F0FC20DA4D72}" presName="ParentBackground" presStyleLbl="fgAcc1" presStyleIdx="2" presStyleCnt="5"/>
      <dgm:spPr/>
      <dgm:t>
        <a:bodyPr/>
        <a:lstStyle/>
        <a:p>
          <a:endParaRPr lang="zh-CN" altLang="en-US"/>
        </a:p>
      </dgm:t>
    </dgm:pt>
    <dgm:pt modelId="{85CEEDDE-EE0D-4B82-96C0-B5A1974503DA}" type="pres">
      <dgm:prSet presAssocID="{8CC57E32-E3DC-4047-8455-F0FC20DA4D72}" presName="Parent3" presStyleLbl="revTx" presStyleIdx="0" presStyleCnt="0">
        <dgm:presLayoutVars>
          <dgm:chMax val="1"/>
          <dgm:chPref val="1"/>
          <dgm:bulletEnabled val="1"/>
        </dgm:presLayoutVars>
      </dgm:prSet>
      <dgm:spPr/>
      <dgm:t>
        <a:bodyPr/>
        <a:lstStyle/>
        <a:p>
          <a:endParaRPr lang="zh-CN" altLang="en-US"/>
        </a:p>
      </dgm:t>
    </dgm:pt>
    <dgm:pt modelId="{E8475C9B-BDE4-4E27-A279-D07FA46BBBFA}" type="pres">
      <dgm:prSet presAssocID="{786056C3-67F5-49F8-9A26-04CF0B632F84}" presName="Accent2" presStyleCnt="0"/>
      <dgm:spPr/>
    </dgm:pt>
    <dgm:pt modelId="{63C19050-94BA-4824-8A04-B3D3BD77F7ED}" type="pres">
      <dgm:prSet presAssocID="{786056C3-67F5-49F8-9A26-04CF0B632F84}" presName="Accent" presStyleLbl="node1" presStyleIdx="3" presStyleCnt="5"/>
      <dgm:spPr>
        <a:solidFill>
          <a:schemeClr val="tx1">
            <a:lumMod val="50000"/>
            <a:lumOff val="50000"/>
          </a:schemeClr>
        </a:solidFill>
      </dgm:spPr>
    </dgm:pt>
    <dgm:pt modelId="{704E4479-4AF4-4291-8564-4D4E044D5BCC}" type="pres">
      <dgm:prSet presAssocID="{786056C3-67F5-49F8-9A26-04CF0B632F84}" presName="ParentBackground2" presStyleCnt="0"/>
      <dgm:spPr/>
    </dgm:pt>
    <dgm:pt modelId="{3E0B35A4-6158-4F5C-BD4F-12AD53483E76}" type="pres">
      <dgm:prSet presAssocID="{786056C3-67F5-49F8-9A26-04CF0B632F84}" presName="ParentBackground" presStyleLbl="fgAcc1" presStyleIdx="3" presStyleCnt="5"/>
      <dgm:spPr/>
      <dgm:t>
        <a:bodyPr/>
        <a:lstStyle/>
        <a:p>
          <a:endParaRPr lang="zh-CN" altLang="en-US"/>
        </a:p>
      </dgm:t>
    </dgm:pt>
    <dgm:pt modelId="{D1C365C1-4BA7-487C-BD5B-C60F302C9B17}" type="pres">
      <dgm:prSet presAssocID="{786056C3-67F5-49F8-9A26-04CF0B632F84}" presName="Parent2" presStyleLbl="revTx" presStyleIdx="0" presStyleCnt="0">
        <dgm:presLayoutVars>
          <dgm:chMax val="1"/>
          <dgm:chPref val="1"/>
          <dgm:bulletEnabled val="1"/>
        </dgm:presLayoutVars>
      </dgm:prSet>
      <dgm:spPr/>
      <dgm:t>
        <a:bodyPr/>
        <a:lstStyle/>
        <a:p>
          <a:endParaRPr lang="zh-CN" altLang="en-US"/>
        </a:p>
      </dgm:t>
    </dgm:pt>
    <dgm:pt modelId="{5DB02563-2086-4718-A21C-19ED5546E5FF}" type="pres">
      <dgm:prSet presAssocID="{BCDB6EE4-34BC-47F8-822E-E5A508F3EDB3}" presName="Accent1" presStyleCnt="0"/>
      <dgm:spPr/>
    </dgm:pt>
    <dgm:pt modelId="{2B365B09-F5E1-4946-912A-692E03864493}" type="pres">
      <dgm:prSet presAssocID="{BCDB6EE4-34BC-47F8-822E-E5A508F3EDB3}" presName="Accent" presStyleLbl="node1" presStyleIdx="4" presStyleCnt="5"/>
      <dgm:spPr>
        <a:solidFill>
          <a:schemeClr val="tx1">
            <a:lumMod val="50000"/>
            <a:lumOff val="50000"/>
          </a:schemeClr>
        </a:solidFill>
      </dgm:spPr>
    </dgm:pt>
    <dgm:pt modelId="{FBBB842E-E907-4FC5-A4DC-BFC6684918B6}" type="pres">
      <dgm:prSet presAssocID="{BCDB6EE4-34BC-47F8-822E-E5A508F3EDB3}" presName="ParentBackground1" presStyleCnt="0"/>
      <dgm:spPr/>
    </dgm:pt>
    <dgm:pt modelId="{8CC9A559-B86A-4858-AFBB-BBAA70A6AE79}" type="pres">
      <dgm:prSet presAssocID="{BCDB6EE4-34BC-47F8-822E-E5A508F3EDB3}" presName="ParentBackground" presStyleLbl="fgAcc1" presStyleIdx="4" presStyleCnt="5"/>
      <dgm:spPr/>
      <dgm:t>
        <a:bodyPr/>
        <a:lstStyle/>
        <a:p>
          <a:endParaRPr lang="zh-CN" altLang="en-US"/>
        </a:p>
      </dgm:t>
    </dgm:pt>
    <dgm:pt modelId="{E27F7ED4-21DA-4BEE-85C8-440AD94CA50C}" type="pres">
      <dgm:prSet presAssocID="{BCDB6EE4-34BC-47F8-822E-E5A508F3EDB3}" presName="Parent1" presStyleLbl="revTx" presStyleIdx="0" presStyleCnt="0">
        <dgm:presLayoutVars>
          <dgm:chMax val="1"/>
          <dgm:chPref val="1"/>
          <dgm:bulletEnabled val="1"/>
        </dgm:presLayoutVars>
      </dgm:prSet>
      <dgm:spPr/>
      <dgm:t>
        <a:bodyPr/>
        <a:lstStyle/>
        <a:p>
          <a:endParaRPr lang="zh-CN" altLang="en-US"/>
        </a:p>
      </dgm:t>
    </dgm:pt>
  </dgm:ptLst>
  <dgm:cxnLst>
    <dgm:cxn modelId="{352A812A-8E77-42D2-97E7-CDC3E7B8CE4E}" type="presOf" srcId="{BCDB6EE4-34BC-47F8-822E-E5A508F3EDB3}" destId="{E27F7ED4-21DA-4BEE-85C8-440AD94CA50C}" srcOrd="1" destOrd="0" presId="urn:microsoft.com/office/officeart/2011/layout/CircleProcess"/>
    <dgm:cxn modelId="{5EAA1B00-5D64-4095-9652-28CB7E564681}" type="presOf" srcId="{786056C3-67F5-49F8-9A26-04CF0B632F84}" destId="{3E0B35A4-6158-4F5C-BD4F-12AD53483E76}" srcOrd="0" destOrd="0" presId="urn:microsoft.com/office/officeart/2011/layout/CircleProcess"/>
    <dgm:cxn modelId="{45C02B2E-8375-4F21-8A3C-B084F07081E5}" type="presOf" srcId="{E8B46C48-E1D5-4F96-8BCD-45694A5B88DD}" destId="{D771D81A-6342-48CD-B779-E2A5DA786C52}" srcOrd="1" destOrd="0" presId="urn:microsoft.com/office/officeart/2011/layout/CircleProcess"/>
    <dgm:cxn modelId="{21B194A3-2BF6-4FE4-98C4-2E398D3A9A30}" type="presOf" srcId="{0AA50287-E075-4F5A-B427-A63B7254F6D0}" destId="{E445EDE2-DBAA-40A6-A019-187D507D210D}" srcOrd="0" destOrd="0" presId="urn:microsoft.com/office/officeart/2011/layout/CircleProcess"/>
    <dgm:cxn modelId="{C4CC9852-23BF-4B36-9739-1B146A88577D}" type="presOf" srcId="{BCDB6EE4-34BC-47F8-822E-E5A508F3EDB3}" destId="{8CC9A559-B86A-4858-AFBB-BBAA70A6AE79}" srcOrd="0" destOrd="0" presId="urn:microsoft.com/office/officeart/2011/layout/CircleProcess"/>
    <dgm:cxn modelId="{595EDAE6-C3A2-4CDE-82C0-41C68267B076}" type="presOf" srcId="{0AA50287-E075-4F5A-B427-A63B7254F6D0}" destId="{33B48BB4-0F40-49B2-A4CB-860043C2EC47}" srcOrd="1" destOrd="0" presId="urn:microsoft.com/office/officeart/2011/layout/CircleProcess"/>
    <dgm:cxn modelId="{0021D289-F7A7-4763-BD59-10FBA474563A}" type="presOf" srcId="{8CC57E32-E3DC-4047-8455-F0FC20DA4D72}" destId="{85CEEDDE-EE0D-4B82-96C0-B5A1974503DA}" srcOrd="1" destOrd="0" presId="urn:microsoft.com/office/officeart/2011/layout/CircleProcess"/>
    <dgm:cxn modelId="{96B2F45F-2A49-4651-B69C-EEA339E4E099}" srcId="{0EC5172C-48BB-4AAD-A08E-C5A09178E22E}" destId="{8CC57E32-E3DC-4047-8455-F0FC20DA4D72}" srcOrd="2" destOrd="0" parTransId="{7459526A-BA20-4872-9C62-C50CE8FED856}" sibTransId="{E1E21CC9-3887-4525-BD45-6617D5AD997C}"/>
    <dgm:cxn modelId="{FEAC4606-4DBB-4370-98C4-0C0A83E8DECF}" srcId="{0EC5172C-48BB-4AAD-A08E-C5A09178E22E}" destId="{0AA50287-E075-4F5A-B427-A63B7254F6D0}" srcOrd="3" destOrd="0" parTransId="{BF6BF004-8D35-4552-98B9-2CBF23EEB38F}" sibTransId="{21D3F520-C66F-4C95-8C4C-4FEEDDE214FF}"/>
    <dgm:cxn modelId="{A0FCC689-1ECD-4038-BDDE-B7430CDDADB9}" srcId="{0EC5172C-48BB-4AAD-A08E-C5A09178E22E}" destId="{786056C3-67F5-49F8-9A26-04CF0B632F84}" srcOrd="1" destOrd="0" parTransId="{54F0A4F7-2E40-456B-A2E4-2982FF0DADFB}" sibTransId="{54E5E389-401C-419C-8EED-DA6069CEC1D3}"/>
    <dgm:cxn modelId="{4E37C6E4-3528-4C9B-9520-CE0DCB059DD2}" srcId="{0EC5172C-48BB-4AAD-A08E-C5A09178E22E}" destId="{BCDB6EE4-34BC-47F8-822E-E5A508F3EDB3}" srcOrd="0" destOrd="0" parTransId="{4802ACA0-DFE3-4AA8-ABB5-B15635DD122A}" sibTransId="{54149BA4-C5A8-4A81-A317-E77C8929C353}"/>
    <dgm:cxn modelId="{03D6E52C-3199-4C78-809F-8406374DF784}" type="presOf" srcId="{8CC57E32-E3DC-4047-8455-F0FC20DA4D72}" destId="{93FB9539-86CD-4617-951D-4FA2416CECE2}" srcOrd="0" destOrd="0" presId="urn:microsoft.com/office/officeart/2011/layout/CircleProcess"/>
    <dgm:cxn modelId="{8C0C9C28-E0B7-449F-972F-CE619E54932F}" type="presOf" srcId="{786056C3-67F5-49F8-9A26-04CF0B632F84}" destId="{D1C365C1-4BA7-487C-BD5B-C60F302C9B17}" srcOrd="1" destOrd="0" presId="urn:microsoft.com/office/officeart/2011/layout/CircleProcess"/>
    <dgm:cxn modelId="{43DBD270-CA6F-45F9-B6C3-709FFFA6671A}" srcId="{0EC5172C-48BB-4AAD-A08E-C5A09178E22E}" destId="{E8B46C48-E1D5-4F96-8BCD-45694A5B88DD}" srcOrd="4" destOrd="0" parTransId="{1E675BFE-BEA1-4F5A-94C4-3E3117F102F5}" sibTransId="{1C3AD608-DFF6-4DC2-BE56-DE3C01875962}"/>
    <dgm:cxn modelId="{5DD25213-BD6D-4A92-AA5D-6E8C73A74BEA}" type="presOf" srcId="{E8B46C48-E1D5-4F96-8BCD-45694A5B88DD}" destId="{90F15E82-FE4D-4E2D-B1AC-671D62B4CF0B}" srcOrd="0" destOrd="0" presId="urn:microsoft.com/office/officeart/2011/layout/CircleProcess"/>
    <dgm:cxn modelId="{1E9EEEA6-07B7-423E-82FC-DD35EF5D59B7}" type="presOf" srcId="{0EC5172C-48BB-4AAD-A08E-C5A09178E22E}" destId="{9B58990B-453E-474A-ACEF-6386865550AF}" srcOrd="0" destOrd="0" presId="urn:microsoft.com/office/officeart/2011/layout/CircleProcess"/>
    <dgm:cxn modelId="{58B0E392-FD5D-4A1A-BF7F-4A3498AAD500}" type="presParOf" srcId="{9B58990B-453E-474A-ACEF-6386865550AF}" destId="{A91A8B5C-7A9C-48D3-8150-490C1E29FA0A}" srcOrd="0" destOrd="0" presId="urn:microsoft.com/office/officeart/2011/layout/CircleProcess"/>
    <dgm:cxn modelId="{C37A964A-F1B7-49D2-BEF0-CDA1F0138E32}" type="presParOf" srcId="{A91A8B5C-7A9C-48D3-8150-490C1E29FA0A}" destId="{AAD48B53-1FF9-4F4B-AF80-907DA49C22D0}" srcOrd="0" destOrd="0" presId="urn:microsoft.com/office/officeart/2011/layout/CircleProcess"/>
    <dgm:cxn modelId="{A63194F7-78DA-46D5-8E62-17F93E752B1E}" type="presParOf" srcId="{9B58990B-453E-474A-ACEF-6386865550AF}" destId="{67F0131D-90D8-49B4-B9AD-9ECA2106BD58}" srcOrd="1" destOrd="0" presId="urn:microsoft.com/office/officeart/2011/layout/CircleProcess"/>
    <dgm:cxn modelId="{851AB89A-B313-481B-9A62-8F115A6D13E3}" type="presParOf" srcId="{67F0131D-90D8-49B4-B9AD-9ECA2106BD58}" destId="{90F15E82-FE4D-4E2D-B1AC-671D62B4CF0B}" srcOrd="0" destOrd="0" presId="urn:microsoft.com/office/officeart/2011/layout/CircleProcess"/>
    <dgm:cxn modelId="{B1F2A49B-4916-40FB-9D9E-1ED4113E695C}" type="presParOf" srcId="{9B58990B-453E-474A-ACEF-6386865550AF}" destId="{D771D81A-6342-48CD-B779-E2A5DA786C52}" srcOrd="2" destOrd="0" presId="urn:microsoft.com/office/officeart/2011/layout/CircleProcess"/>
    <dgm:cxn modelId="{13BE5F4F-087A-4C32-9131-1CA5F01AC202}" type="presParOf" srcId="{9B58990B-453E-474A-ACEF-6386865550AF}" destId="{A54018CE-D0D4-4269-BE6F-35E9DFCF5F97}" srcOrd="3" destOrd="0" presId="urn:microsoft.com/office/officeart/2011/layout/CircleProcess"/>
    <dgm:cxn modelId="{5CA74DBC-02C0-49F4-AD18-6B6A1F2A49DD}" type="presParOf" srcId="{A54018CE-D0D4-4269-BE6F-35E9DFCF5F97}" destId="{93FFA967-19D5-401A-B4EA-7FF526F860DE}" srcOrd="0" destOrd="0" presId="urn:microsoft.com/office/officeart/2011/layout/CircleProcess"/>
    <dgm:cxn modelId="{EA806454-319D-4697-A060-18DFF720C0A0}" type="presParOf" srcId="{9B58990B-453E-474A-ACEF-6386865550AF}" destId="{BAC404A8-961C-4590-ADB1-57E1A0C0C42B}" srcOrd="4" destOrd="0" presId="urn:microsoft.com/office/officeart/2011/layout/CircleProcess"/>
    <dgm:cxn modelId="{78D58937-E10D-4EB6-86E8-5F5A3B88B775}" type="presParOf" srcId="{BAC404A8-961C-4590-ADB1-57E1A0C0C42B}" destId="{E445EDE2-DBAA-40A6-A019-187D507D210D}" srcOrd="0" destOrd="0" presId="urn:microsoft.com/office/officeart/2011/layout/CircleProcess"/>
    <dgm:cxn modelId="{ACD48FC2-D444-46A8-8198-42E4C250359D}" type="presParOf" srcId="{9B58990B-453E-474A-ACEF-6386865550AF}" destId="{33B48BB4-0F40-49B2-A4CB-860043C2EC47}" srcOrd="5" destOrd="0" presId="urn:microsoft.com/office/officeart/2011/layout/CircleProcess"/>
    <dgm:cxn modelId="{4F1F55E6-0E9E-4D5F-900F-6F2B504B3E6F}" type="presParOf" srcId="{9B58990B-453E-474A-ACEF-6386865550AF}" destId="{A4B8505F-B18A-416E-A69D-F8446B732E17}" srcOrd="6" destOrd="0" presId="urn:microsoft.com/office/officeart/2011/layout/CircleProcess"/>
    <dgm:cxn modelId="{9200814D-46F5-48F9-96D6-16F02374CEF4}" type="presParOf" srcId="{A4B8505F-B18A-416E-A69D-F8446B732E17}" destId="{AB535637-A631-489E-810F-5F49D3C622DA}" srcOrd="0" destOrd="0" presId="urn:microsoft.com/office/officeart/2011/layout/CircleProcess"/>
    <dgm:cxn modelId="{918D0076-F381-487D-92AA-9F1A8440E50A}" type="presParOf" srcId="{9B58990B-453E-474A-ACEF-6386865550AF}" destId="{EA6C319B-76C5-43D8-A39A-1A6E98A9F378}" srcOrd="7" destOrd="0" presId="urn:microsoft.com/office/officeart/2011/layout/CircleProcess"/>
    <dgm:cxn modelId="{8031FD8B-FD16-4191-BC92-2D25541B3C23}" type="presParOf" srcId="{EA6C319B-76C5-43D8-A39A-1A6E98A9F378}" destId="{93FB9539-86CD-4617-951D-4FA2416CECE2}" srcOrd="0" destOrd="0" presId="urn:microsoft.com/office/officeart/2011/layout/CircleProcess"/>
    <dgm:cxn modelId="{A0303AB9-6868-48A5-A531-B0736CC55243}" type="presParOf" srcId="{9B58990B-453E-474A-ACEF-6386865550AF}" destId="{85CEEDDE-EE0D-4B82-96C0-B5A1974503DA}" srcOrd="8" destOrd="0" presId="urn:microsoft.com/office/officeart/2011/layout/CircleProcess"/>
    <dgm:cxn modelId="{EDA8A2B5-7F5E-4BE8-B57F-4F0F19496D1C}" type="presParOf" srcId="{9B58990B-453E-474A-ACEF-6386865550AF}" destId="{E8475C9B-BDE4-4E27-A279-D07FA46BBBFA}" srcOrd="9" destOrd="0" presId="urn:microsoft.com/office/officeart/2011/layout/CircleProcess"/>
    <dgm:cxn modelId="{237C8578-0BF5-4777-87CA-AC4CC9759B20}" type="presParOf" srcId="{E8475C9B-BDE4-4E27-A279-D07FA46BBBFA}" destId="{63C19050-94BA-4824-8A04-B3D3BD77F7ED}" srcOrd="0" destOrd="0" presId="urn:microsoft.com/office/officeart/2011/layout/CircleProcess"/>
    <dgm:cxn modelId="{8E1C31CF-E814-4301-B0A1-20287D8712B3}" type="presParOf" srcId="{9B58990B-453E-474A-ACEF-6386865550AF}" destId="{704E4479-4AF4-4291-8564-4D4E044D5BCC}" srcOrd="10" destOrd="0" presId="urn:microsoft.com/office/officeart/2011/layout/CircleProcess"/>
    <dgm:cxn modelId="{D1435336-46EE-40C0-9504-DE6EED06A7D9}" type="presParOf" srcId="{704E4479-4AF4-4291-8564-4D4E044D5BCC}" destId="{3E0B35A4-6158-4F5C-BD4F-12AD53483E76}" srcOrd="0" destOrd="0" presId="urn:microsoft.com/office/officeart/2011/layout/CircleProcess"/>
    <dgm:cxn modelId="{F7AF1AFA-B581-4A2A-9E7B-42A7B7F4EB10}" type="presParOf" srcId="{9B58990B-453E-474A-ACEF-6386865550AF}" destId="{D1C365C1-4BA7-487C-BD5B-C60F302C9B17}" srcOrd="11" destOrd="0" presId="urn:microsoft.com/office/officeart/2011/layout/CircleProcess"/>
    <dgm:cxn modelId="{7673CDC7-33E7-455B-91DF-1DFCE78CE179}" type="presParOf" srcId="{9B58990B-453E-474A-ACEF-6386865550AF}" destId="{5DB02563-2086-4718-A21C-19ED5546E5FF}" srcOrd="12" destOrd="0" presId="urn:microsoft.com/office/officeart/2011/layout/CircleProcess"/>
    <dgm:cxn modelId="{FE5A253E-794C-496F-8979-AEC5D360ED7E}" type="presParOf" srcId="{5DB02563-2086-4718-A21C-19ED5546E5FF}" destId="{2B365B09-F5E1-4946-912A-692E03864493}" srcOrd="0" destOrd="0" presId="urn:microsoft.com/office/officeart/2011/layout/CircleProcess"/>
    <dgm:cxn modelId="{BCE0F03F-0C19-41F0-A46E-A6D951F31FF2}" type="presParOf" srcId="{9B58990B-453E-474A-ACEF-6386865550AF}" destId="{FBBB842E-E907-4FC5-A4DC-BFC6684918B6}" srcOrd="13" destOrd="0" presId="urn:microsoft.com/office/officeart/2011/layout/CircleProcess"/>
    <dgm:cxn modelId="{DC045E9D-DD2F-4D01-9510-73BCB9D0F90B}" type="presParOf" srcId="{FBBB842E-E907-4FC5-A4DC-BFC6684918B6}" destId="{8CC9A559-B86A-4858-AFBB-BBAA70A6AE79}" srcOrd="0" destOrd="0" presId="urn:microsoft.com/office/officeart/2011/layout/CircleProcess"/>
    <dgm:cxn modelId="{BC6B5C89-8091-45BD-962E-C8A2A6C20D52}" type="presParOf" srcId="{9B58990B-453E-474A-ACEF-6386865550AF}" destId="{E27F7ED4-21DA-4BEE-85C8-440AD94CA50C}" srcOrd="14"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EC5172C-48BB-4AAD-A08E-C5A09178E22E}" type="doc">
      <dgm:prSet loTypeId="urn:microsoft.com/office/officeart/2011/layout/CircleProcess" loCatId="process" qsTypeId="urn:microsoft.com/office/officeart/2005/8/quickstyle/simple1" qsCatId="simple" csTypeId="urn:microsoft.com/office/officeart/2005/8/colors/accent2_2" csCatId="accent2" phldr="1"/>
      <dgm:spPr/>
      <dgm:t>
        <a:bodyPr/>
        <a:lstStyle/>
        <a:p>
          <a:endParaRPr lang="zh-CN" altLang="en-US"/>
        </a:p>
      </dgm:t>
    </dgm:pt>
    <dgm:pt modelId="{BCDB6EE4-34BC-47F8-822E-E5A508F3EDB3}">
      <dgm:prSet phldrT="[文本]" custT="1"/>
      <dgm:spPr>
        <a:ln>
          <a:solidFill>
            <a:schemeClr val="tx1">
              <a:lumMod val="50000"/>
              <a:lumOff val="50000"/>
            </a:schemeClr>
          </a:solidFill>
        </a:ln>
      </dgm:spPr>
      <dgm:t>
        <a:bodyPr/>
        <a:lstStyle/>
        <a:p>
          <a:pPr>
            <a:lnSpc>
              <a:spcPts val="2400"/>
            </a:lnSpc>
            <a:spcBef>
              <a:spcPts val="0"/>
            </a:spcBef>
            <a:spcAft>
              <a:spcPts val="0"/>
            </a:spcAft>
          </a:pPr>
          <a:r>
            <a:rPr lang="zh-CN" altLang="en-US" sz="20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确定局部范围</a:t>
          </a:r>
          <a:endParaRPr lang="zh-CN" altLang="en-US" sz="2000" dirty="0">
            <a:solidFill>
              <a:schemeClr val="tx1">
                <a:lumMod val="50000"/>
                <a:lumOff val="50000"/>
              </a:schemeClr>
            </a:solidFill>
            <a:latin typeface="手札体-简粗体" panose="03000700000000000000" pitchFamily="66" charset="-122"/>
            <a:ea typeface="手札体-简粗体" panose="03000700000000000000" pitchFamily="66" charset="-122"/>
          </a:endParaRPr>
        </a:p>
      </dgm:t>
    </dgm:pt>
    <dgm:pt modelId="{4802ACA0-DFE3-4AA8-ABB5-B15635DD122A}" type="parTrans" cxnId="{4E37C6E4-3528-4C9B-9520-CE0DCB059DD2}">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54149BA4-C5A8-4A81-A317-E77C8929C353}" type="sibTrans" cxnId="{4E37C6E4-3528-4C9B-9520-CE0DCB059DD2}">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786056C3-67F5-49F8-9A26-04CF0B632F84}">
      <dgm:prSet phldrT="[文本]" custT="1"/>
      <dgm:spPr>
        <a:ln>
          <a:solidFill>
            <a:schemeClr val="tx1">
              <a:lumMod val="50000"/>
              <a:lumOff val="50000"/>
            </a:schemeClr>
          </a:solidFill>
        </a:ln>
      </dgm:spPr>
      <dgm:t>
        <a:bodyPr/>
        <a:lstStyle/>
        <a:p>
          <a:pPr>
            <a:lnSpc>
              <a:spcPts val="2400"/>
            </a:lnSpc>
            <a:spcBef>
              <a:spcPts val="0"/>
            </a:spcBef>
            <a:spcAft>
              <a:spcPts val="0"/>
            </a:spcAft>
          </a:pPr>
          <a:r>
            <a:rPr lang="zh-CN" altLang="en-US" sz="20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选择实体</a:t>
          </a:r>
          <a:endParaRPr lang="zh-CN" altLang="en-US" sz="2000" dirty="0">
            <a:solidFill>
              <a:schemeClr val="tx1">
                <a:lumMod val="50000"/>
                <a:lumOff val="50000"/>
              </a:schemeClr>
            </a:solidFill>
            <a:latin typeface="手札体-简粗体" panose="03000700000000000000" pitchFamily="66" charset="-122"/>
            <a:ea typeface="手札体-简粗体" panose="03000700000000000000" pitchFamily="66" charset="-122"/>
          </a:endParaRPr>
        </a:p>
      </dgm:t>
    </dgm:pt>
    <dgm:pt modelId="{54F0A4F7-2E40-456B-A2E4-2982FF0DADFB}" type="parTrans" cxnId="{A0FCC689-1ECD-4038-BDDE-B7430CDDADB9}">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54E5E389-401C-419C-8EED-DA6069CEC1D3}" type="sibTrans" cxnId="{A0FCC689-1ECD-4038-BDDE-B7430CDDADB9}">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8CC57E32-E3DC-4047-8455-F0FC20DA4D72}">
      <dgm:prSet phldrT="[文本]" custT="1"/>
      <dgm:spPr>
        <a:ln>
          <a:solidFill>
            <a:schemeClr val="tx1">
              <a:lumMod val="50000"/>
              <a:lumOff val="50000"/>
            </a:schemeClr>
          </a:solidFill>
        </a:ln>
      </dgm:spPr>
      <dgm:t>
        <a:bodyPr/>
        <a:lstStyle/>
        <a:p>
          <a:pPr>
            <a:lnSpc>
              <a:spcPts val="2400"/>
            </a:lnSpc>
            <a:spcBef>
              <a:spcPts val="0"/>
            </a:spcBef>
            <a:spcAft>
              <a:spcPts val="0"/>
            </a:spcAft>
          </a:pPr>
          <a:r>
            <a:rPr lang="zh-CN" altLang="en-US" sz="20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选择实体的关键字属性</a:t>
          </a:r>
          <a:endParaRPr lang="zh-CN" altLang="en-US" sz="2000" dirty="0">
            <a:solidFill>
              <a:schemeClr val="tx1">
                <a:lumMod val="50000"/>
                <a:lumOff val="50000"/>
              </a:schemeClr>
            </a:solidFill>
            <a:latin typeface="手札体-简粗体" panose="03000700000000000000" pitchFamily="66" charset="-122"/>
            <a:ea typeface="手札体-简粗体" panose="03000700000000000000" pitchFamily="66" charset="-122"/>
          </a:endParaRPr>
        </a:p>
      </dgm:t>
    </dgm:pt>
    <dgm:pt modelId="{7459526A-BA20-4872-9C62-C50CE8FED856}" type="parTrans" cxnId="{96B2F45F-2A49-4651-B69C-EEA339E4E099}">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E1E21CC9-3887-4525-BD45-6617D5AD997C}" type="sibTrans" cxnId="{96B2F45F-2A49-4651-B69C-EEA339E4E099}">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0AA50287-E075-4F5A-B427-A63B7254F6D0}">
      <dgm:prSet phldrT="[文本]" custT="1"/>
      <dgm:spPr>
        <a:ln>
          <a:solidFill>
            <a:schemeClr val="tx1">
              <a:lumMod val="50000"/>
              <a:lumOff val="50000"/>
            </a:schemeClr>
          </a:solidFill>
        </a:ln>
      </dgm:spPr>
      <dgm:t>
        <a:bodyPr/>
        <a:lstStyle/>
        <a:p>
          <a:pPr>
            <a:lnSpc>
              <a:spcPts val="2400"/>
            </a:lnSpc>
            <a:spcBef>
              <a:spcPts val="0"/>
            </a:spcBef>
            <a:spcAft>
              <a:spcPts val="0"/>
            </a:spcAft>
          </a:pPr>
          <a:r>
            <a:rPr lang="zh-CN" altLang="en-US" sz="20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确定实体间联系</a:t>
          </a:r>
          <a:endParaRPr lang="zh-CN" altLang="en-US" sz="2000" dirty="0">
            <a:solidFill>
              <a:schemeClr val="tx1">
                <a:lumMod val="50000"/>
                <a:lumOff val="50000"/>
              </a:schemeClr>
            </a:solidFill>
            <a:latin typeface="手札体-简粗体" panose="03000700000000000000" pitchFamily="66" charset="-122"/>
            <a:ea typeface="手札体-简粗体" panose="03000700000000000000" pitchFamily="66" charset="-122"/>
          </a:endParaRPr>
        </a:p>
      </dgm:t>
    </dgm:pt>
    <dgm:pt modelId="{BF6BF004-8D35-4552-98B9-2CBF23EEB38F}" type="parTrans" cxnId="{FEAC4606-4DBB-4370-98C4-0C0A83E8DECF}">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21D3F520-C66F-4C95-8C4C-4FEEDDE214FF}" type="sibTrans" cxnId="{FEAC4606-4DBB-4370-98C4-0C0A83E8DECF}">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E8B46C48-E1D5-4F96-8BCD-45694A5B88DD}">
      <dgm:prSet phldrT="[文本]" custT="1"/>
      <dgm:spPr/>
      <dgm:t>
        <a:bodyPr/>
        <a:lstStyle/>
        <a:p>
          <a:pPr>
            <a:lnSpc>
              <a:spcPts val="2400"/>
            </a:lnSpc>
            <a:spcBef>
              <a:spcPts val="0"/>
            </a:spcBef>
            <a:spcAft>
              <a:spcPts val="0"/>
            </a:spcAft>
          </a:pPr>
          <a:r>
            <a:rPr lang="zh-CN" altLang="en-US" sz="2000" dirty="0" smtClean="0">
              <a:latin typeface="手札体-简粗体" panose="03000700000000000000" pitchFamily="66" charset="-122"/>
              <a:ea typeface="手札体-简粗体" panose="03000700000000000000" pitchFamily="66" charset="-122"/>
            </a:rPr>
            <a:t>确定实体的属性</a:t>
          </a:r>
          <a:endParaRPr lang="zh-CN" altLang="en-US" sz="2000" dirty="0">
            <a:latin typeface="手札体-简粗体" panose="03000700000000000000" pitchFamily="66" charset="-122"/>
            <a:ea typeface="手札体-简粗体" panose="03000700000000000000" pitchFamily="66" charset="-122"/>
          </a:endParaRPr>
        </a:p>
      </dgm:t>
    </dgm:pt>
    <dgm:pt modelId="{1E675BFE-BEA1-4F5A-94C4-3E3117F102F5}" type="parTrans" cxnId="{43DBD270-CA6F-45F9-B6C3-709FFFA6671A}">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1C3AD608-DFF6-4DC2-BE56-DE3C01875962}" type="sibTrans" cxnId="{43DBD270-CA6F-45F9-B6C3-709FFFA6671A}">
      <dgm:prSet/>
      <dgm:spPr/>
      <dgm:t>
        <a:bodyPr/>
        <a:lstStyle/>
        <a:p>
          <a:pPr>
            <a:lnSpc>
              <a:spcPts val="2400"/>
            </a:lnSpc>
            <a:spcBef>
              <a:spcPts val="0"/>
            </a:spcBef>
            <a:spcAft>
              <a:spcPts val="0"/>
            </a:spcAft>
          </a:pPr>
          <a:endParaRPr lang="zh-CN" altLang="en-US" sz="2000">
            <a:latin typeface="手札体-简粗体" panose="03000700000000000000" pitchFamily="66" charset="-122"/>
            <a:ea typeface="手札体-简粗体" panose="03000700000000000000" pitchFamily="66" charset="-122"/>
          </a:endParaRPr>
        </a:p>
      </dgm:t>
    </dgm:pt>
    <dgm:pt modelId="{9B58990B-453E-474A-ACEF-6386865550AF}" type="pres">
      <dgm:prSet presAssocID="{0EC5172C-48BB-4AAD-A08E-C5A09178E22E}" presName="Name0" presStyleCnt="0">
        <dgm:presLayoutVars>
          <dgm:chMax val="11"/>
          <dgm:chPref val="11"/>
          <dgm:dir/>
          <dgm:resizeHandles/>
        </dgm:presLayoutVars>
      </dgm:prSet>
      <dgm:spPr/>
      <dgm:t>
        <a:bodyPr/>
        <a:lstStyle/>
        <a:p>
          <a:endParaRPr lang="zh-CN" altLang="en-US"/>
        </a:p>
      </dgm:t>
    </dgm:pt>
    <dgm:pt modelId="{A91A8B5C-7A9C-48D3-8150-490C1E29FA0A}" type="pres">
      <dgm:prSet presAssocID="{E8B46C48-E1D5-4F96-8BCD-45694A5B88DD}" presName="Accent5" presStyleCnt="0"/>
      <dgm:spPr/>
    </dgm:pt>
    <dgm:pt modelId="{AAD48B53-1FF9-4F4B-AF80-907DA49C22D0}" type="pres">
      <dgm:prSet presAssocID="{E8B46C48-E1D5-4F96-8BCD-45694A5B88DD}" presName="Accent" presStyleLbl="node1" presStyleIdx="0" presStyleCnt="5"/>
      <dgm:spPr/>
    </dgm:pt>
    <dgm:pt modelId="{67F0131D-90D8-49B4-B9AD-9ECA2106BD58}" type="pres">
      <dgm:prSet presAssocID="{E8B46C48-E1D5-4F96-8BCD-45694A5B88DD}" presName="ParentBackground5" presStyleCnt="0"/>
      <dgm:spPr/>
    </dgm:pt>
    <dgm:pt modelId="{90F15E82-FE4D-4E2D-B1AC-671D62B4CF0B}" type="pres">
      <dgm:prSet presAssocID="{E8B46C48-E1D5-4F96-8BCD-45694A5B88DD}" presName="ParentBackground" presStyleLbl="fgAcc1" presStyleIdx="0" presStyleCnt="5"/>
      <dgm:spPr/>
      <dgm:t>
        <a:bodyPr/>
        <a:lstStyle/>
        <a:p>
          <a:endParaRPr lang="zh-CN" altLang="en-US"/>
        </a:p>
      </dgm:t>
    </dgm:pt>
    <dgm:pt modelId="{D771D81A-6342-48CD-B779-E2A5DA786C52}" type="pres">
      <dgm:prSet presAssocID="{E8B46C48-E1D5-4F96-8BCD-45694A5B88DD}" presName="Parent5" presStyleLbl="revTx" presStyleIdx="0" presStyleCnt="0">
        <dgm:presLayoutVars>
          <dgm:chMax val="1"/>
          <dgm:chPref val="1"/>
          <dgm:bulletEnabled val="1"/>
        </dgm:presLayoutVars>
      </dgm:prSet>
      <dgm:spPr/>
      <dgm:t>
        <a:bodyPr/>
        <a:lstStyle/>
        <a:p>
          <a:endParaRPr lang="zh-CN" altLang="en-US"/>
        </a:p>
      </dgm:t>
    </dgm:pt>
    <dgm:pt modelId="{A54018CE-D0D4-4269-BE6F-35E9DFCF5F97}" type="pres">
      <dgm:prSet presAssocID="{0AA50287-E075-4F5A-B427-A63B7254F6D0}" presName="Accent4" presStyleCnt="0"/>
      <dgm:spPr/>
    </dgm:pt>
    <dgm:pt modelId="{93FFA967-19D5-401A-B4EA-7FF526F860DE}" type="pres">
      <dgm:prSet presAssocID="{0AA50287-E075-4F5A-B427-A63B7254F6D0}" presName="Accent" presStyleLbl="node1" presStyleIdx="1" presStyleCnt="5"/>
      <dgm:spPr>
        <a:solidFill>
          <a:schemeClr val="tx1">
            <a:lumMod val="50000"/>
            <a:lumOff val="50000"/>
          </a:schemeClr>
        </a:solidFill>
      </dgm:spPr>
    </dgm:pt>
    <dgm:pt modelId="{BAC404A8-961C-4590-ADB1-57E1A0C0C42B}" type="pres">
      <dgm:prSet presAssocID="{0AA50287-E075-4F5A-B427-A63B7254F6D0}" presName="ParentBackground4" presStyleCnt="0"/>
      <dgm:spPr/>
    </dgm:pt>
    <dgm:pt modelId="{E445EDE2-DBAA-40A6-A019-187D507D210D}" type="pres">
      <dgm:prSet presAssocID="{0AA50287-E075-4F5A-B427-A63B7254F6D0}" presName="ParentBackground" presStyleLbl="fgAcc1" presStyleIdx="1" presStyleCnt="5"/>
      <dgm:spPr/>
      <dgm:t>
        <a:bodyPr/>
        <a:lstStyle/>
        <a:p>
          <a:endParaRPr lang="zh-CN" altLang="en-US"/>
        </a:p>
      </dgm:t>
    </dgm:pt>
    <dgm:pt modelId="{33B48BB4-0F40-49B2-A4CB-860043C2EC47}" type="pres">
      <dgm:prSet presAssocID="{0AA50287-E075-4F5A-B427-A63B7254F6D0}" presName="Parent4" presStyleLbl="revTx" presStyleIdx="0" presStyleCnt="0">
        <dgm:presLayoutVars>
          <dgm:chMax val="1"/>
          <dgm:chPref val="1"/>
          <dgm:bulletEnabled val="1"/>
        </dgm:presLayoutVars>
      </dgm:prSet>
      <dgm:spPr/>
      <dgm:t>
        <a:bodyPr/>
        <a:lstStyle/>
        <a:p>
          <a:endParaRPr lang="zh-CN" altLang="en-US"/>
        </a:p>
      </dgm:t>
    </dgm:pt>
    <dgm:pt modelId="{A4B8505F-B18A-416E-A69D-F8446B732E17}" type="pres">
      <dgm:prSet presAssocID="{8CC57E32-E3DC-4047-8455-F0FC20DA4D72}" presName="Accent3" presStyleCnt="0"/>
      <dgm:spPr/>
    </dgm:pt>
    <dgm:pt modelId="{AB535637-A631-489E-810F-5F49D3C622DA}" type="pres">
      <dgm:prSet presAssocID="{8CC57E32-E3DC-4047-8455-F0FC20DA4D72}" presName="Accent" presStyleLbl="node1" presStyleIdx="2" presStyleCnt="5"/>
      <dgm:spPr>
        <a:solidFill>
          <a:schemeClr val="tx1">
            <a:lumMod val="50000"/>
            <a:lumOff val="50000"/>
          </a:schemeClr>
        </a:solidFill>
      </dgm:spPr>
    </dgm:pt>
    <dgm:pt modelId="{EA6C319B-76C5-43D8-A39A-1A6E98A9F378}" type="pres">
      <dgm:prSet presAssocID="{8CC57E32-E3DC-4047-8455-F0FC20DA4D72}" presName="ParentBackground3" presStyleCnt="0"/>
      <dgm:spPr/>
    </dgm:pt>
    <dgm:pt modelId="{93FB9539-86CD-4617-951D-4FA2416CECE2}" type="pres">
      <dgm:prSet presAssocID="{8CC57E32-E3DC-4047-8455-F0FC20DA4D72}" presName="ParentBackground" presStyleLbl="fgAcc1" presStyleIdx="2" presStyleCnt="5"/>
      <dgm:spPr/>
      <dgm:t>
        <a:bodyPr/>
        <a:lstStyle/>
        <a:p>
          <a:endParaRPr lang="zh-CN" altLang="en-US"/>
        </a:p>
      </dgm:t>
    </dgm:pt>
    <dgm:pt modelId="{85CEEDDE-EE0D-4B82-96C0-B5A1974503DA}" type="pres">
      <dgm:prSet presAssocID="{8CC57E32-E3DC-4047-8455-F0FC20DA4D72}" presName="Parent3" presStyleLbl="revTx" presStyleIdx="0" presStyleCnt="0">
        <dgm:presLayoutVars>
          <dgm:chMax val="1"/>
          <dgm:chPref val="1"/>
          <dgm:bulletEnabled val="1"/>
        </dgm:presLayoutVars>
      </dgm:prSet>
      <dgm:spPr/>
      <dgm:t>
        <a:bodyPr/>
        <a:lstStyle/>
        <a:p>
          <a:endParaRPr lang="zh-CN" altLang="en-US"/>
        </a:p>
      </dgm:t>
    </dgm:pt>
    <dgm:pt modelId="{E8475C9B-BDE4-4E27-A279-D07FA46BBBFA}" type="pres">
      <dgm:prSet presAssocID="{786056C3-67F5-49F8-9A26-04CF0B632F84}" presName="Accent2" presStyleCnt="0"/>
      <dgm:spPr/>
    </dgm:pt>
    <dgm:pt modelId="{63C19050-94BA-4824-8A04-B3D3BD77F7ED}" type="pres">
      <dgm:prSet presAssocID="{786056C3-67F5-49F8-9A26-04CF0B632F84}" presName="Accent" presStyleLbl="node1" presStyleIdx="3" presStyleCnt="5"/>
      <dgm:spPr>
        <a:solidFill>
          <a:schemeClr val="tx1">
            <a:lumMod val="50000"/>
            <a:lumOff val="50000"/>
          </a:schemeClr>
        </a:solidFill>
      </dgm:spPr>
    </dgm:pt>
    <dgm:pt modelId="{704E4479-4AF4-4291-8564-4D4E044D5BCC}" type="pres">
      <dgm:prSet presAssocID="{786056C3-67F5-49F8-9A26-04CF0B632F84}" presName="ParentBackground2" presStyleCnt="0"/>
      <dgm:spPr/>
    </dgm:pt>
    <dgm:pt modelId="{3E0B35A4-6158-4F5C-BD4F-12AD53483E76}" type="pres">
      <dgm:prSet presAssocID="{786056C3-67F5-49F8-9A26-04CF0B632F84}" presName="ParentBackground" presStyleLbl="fgAcc1" presStyleIdx="3" presStyleCnt="5"/>
      <dgm:spPr/>
      <dgm:t>
        <a:bodyPr/>
        <a:lstStyle/>
        <a:p>
          <a:endParaRPr lang="zh-CN" altLang="en-US"/>
        </a:p>
      </dgm:t>
    </dgm:pt>
    <dgm:pt modelId="{D1C365C1-4BA7-487C-BD5B-C60F302C9B17}" type="pres">
      <dgm:prSet presAssocID="{786056C3-67F5-49F8-9A26-04CF0B632F84}" presName="Parent2" presStyleLbl="revTx" presStyleIdx="0" presStyleCnt="0">
        <dgm:presLayoutVars>
          <dgm:chMax val="1"/>
          <dgm:chPref val="1"/>
          <dgm:bulletEnabled val="1"/>
        </dgm:presLayoutVars>
      </dgm:prSet>
      <dgm:spPr/>
      <dgm:t>
        <a:bodyPr/>
        <a:lstStyle/>
        <a:p>
          <a:endParaRPr lang="zh-CN" altLang="en-US"/>
        </a:p>
      </dgm:t>
    </dgm:pt>
    <dgm:pt modelId="{5DB02563-2086-4718-A21C-19ED5546E5FF}" type="pres">
      <dgm:prSet presAssocID="{BCDB6EE4-34BC-47F8-822E-E5A508F3EDB3}" presName="Accent1" presStyleCnt="0"/>
      <dgm:spPr/>
    </dgm:pt>
    <dgm:pt modelId="{2B365B09-F5E1-4946-912A-692E03864493}" type="pres">
      <dgm:prSet presAssocID="{BCDB6EE4-34BC-47F8-822E-E5A508F3EDB3}" presName="Accent" presStyleLbl="node1" presStyleIdx="4" presStyleCnt="5"/>
      <dgm:spPr>
        <a:solidFill>
          <a:schemeClr val="tx1">
            <a:lumMod val="50000"/>
            <a:lumOff val="50000"/>
          </a:schemeClr>
        </a:solidFill>
      </dgm:spPr>
    </dgm:pt>
    <dgm:pt modelId="{FBBB842E-E907-4FC5-A4DC-BFC6684918B6}" type="pres">
      <dgm:prSet presAssocID="{BCDB6EE4-34BC-47F8-822E-E5A508F3EDB3}" presName="ParentBackground1" presStyleCnt="0"/>
      <dgm:spPr/>
    </dgm:pt>
    <dgm:pt modelId="{8CC9A559-B86A-4858-AFBB-BBAA70A6AE79}" type="pres">
      <dgm:prSet presAssocID="{BCDB6EE4-34BC-47F8-822E-E5A508F3EDB3}" presName="ParentBackground" presStyleLbl="fgAcc1" presStyleIdx="4" presStyleCnt="5"/>
      <dgm:spPr/>
      <dgm:t>
        <a:bodyPr/>
        <a:lstStyle/>
        <a:p>
          <a:endParaRPr lang="zh-CN" altLang="en-US"/>
        </a:p>
      </dgm:t>
    </dgm:pt>
    <dgm:pt modelId="{E27F7ED4-21DA-4BEE-85C8-440AD94CA50C}" type="pres">
      <dgm:prSet presAssocID="{BCDB6EE4-34BC-47F8-822E-E5A508F3EDB3}" presName="Parent1" presStyleLbl="revTx" presStyleIdx="0" presStyleCnt="0">
        <dgm:presLayoutVars>
          <dgm:chMax val="1"/>
          <dgm:chPref val="1"/>
          <dgm:bulletEnabled val="1"/>
        </dgm:presLayoutVars>
      </dgm:prSet>
      <dgm:spPr/>
      <dgm:t>
        <a:bodyPr/>
        <a:lstStyle/>
        <a:p>
          <a:endParaRPr lang="zh-CN" altLang="en-US"/>
        </a:p>
      </dgm:t>
    </dgm:pt>
  </dgm:ptLst>
  <dgm:cxnLst>
    <dgm:cxn modelId="{99C68D1A-369A-4CEC-85A8-CF27C7CEAEEF}" type="presOf" srcId="{E8B46C48-E1D5-4F96-8BCD-45694A5B88DD}" destId="{90F15E82-FE4D-4E2D-B1AC-671D62B4CF0B}" srcOrd="0" destOrd="0" presId="urn:microsoft.com/office/officeart/2011/layout/CircleProcess"/>
    <dgm:cxn modelId="{42902BFE-7FAA-4A07-9096-F123C337F233}" type="presOf" srcId="{0AA50287-E075-4F5A-B427-A63B7254F6D0}" destId="{E445EDE2-DBAA-40A6-A019-187D507D210D}" srcOrd="0" destOrd="0" presId="urn:microsoft.com/office/officeart/2011/layout/CircleProcess"/>
    <dgm:cxn modelId="{36B042FC-7544-4E2E-A9AB-E7B3055B8996}" type="presOf" srcId="{E8B46C48-E1D5-4F96-8BCD-45694A5B88DD}" destId="{D771D81A-6342-48CD-B779-E2A5DA786C52}" srcOrd="1" destOrd="0" presId="urn:microsoft.com/office/officeart/2011/layout/CircleProcess"/>
    <dgm:cxn modelId="{E2CCBDAF-B2C4-4EE8-ACB4-C82FE18A0209}" type="presOf" srcId="{0EC5172C-48BB-4AAD-A08E-C5A09178E22E}" destId="{9B58990B-453E-474A-ACEF-6386865550AF}" srcOrd="0" destOrd="0" presId="urn:microsoft.com/office/officeart/2011/layout/CircleProcess"/>
    <dgm:cxn modelId="{9305A11B-12A8-4320-A8FA-4E27FDE5552A}" type="presOf" srcId="{786056C3-67F5-49F8-9A26-04CF0B632F84}" destId="{3E0B35A4-6158-4F5C-BD4F-12AD53483E76}" srcOrd="0" destOrd="0" presId="urn:microsoft.com/office/officeart/2011/layout/CircleProcess"/>
    <dgm:cxn modelId="{ABCB50AC-B2AB-47D4-B3D8-426B2A897DD8}" type="presOf" srcId="{786056C3-67F5-49F8-9A26-04CF0B632F84}" destId="{D1C365C1-4BA7-487C-BD5B-C60F302C9B17}" srcOrd="1" destOrd="0" presId="urn:microsoft.com/office/officeart/2011/layout/CircleProcess"/>
    <dgm:cxn modelId="{96B2F45F-2A49-4651-B69C-EEA339E4E099}" srcId="{0EC5172C-48BB-4AAD-A08E-C5A09178E22E}" destId="{8CC57E32-E3DC-4047-8455-F0FC20DA4D72}" srcOrd="2" destOrd="0" parTransId="{7459526A-BA20-4872-9C62-C50CE8FED856}" sibTransId="{E1E21CC9-3887-4525-BD45-6617D5AD997C}"/>
    <dgm:cxn modelId="{B59A6166-2454-4A79-A488-94AC38325EEB}" type="presOf" srcId="{0AA50287-E075-4F5A-B427-A63B7254F6D0}" destId="{33B48BB4-0F40-49B2-A4CB-860043C2EC47}" srcOrd="1" destOrd="0" presId="urn:microsoft.com/office/officeart/2011/layout/CircleProcess"/>
    <dgm:cxn modelId="{671D3B77-8846-46C4-974B-888DE7BF3088}" type="presOf" srcId="{8CC57E32-E3DC-4047-8455-F0FC20DA4D72}" destId="{93FB9539-86CD-4617-951D-4FA2416CECE2}" srcOrd="0" destOrd="0" presId="urn:microsoft.com/office/officeart/2011/layout/CircleProcess"/>
    <dgm:cxn modelId="{15CB7BE5-D02D-4AE2-A95B-342141508E11}" type="presOf" srcId="{BCDB6EE4-34BC-47F8-822E-E5A508F3EDB3}" destId="{8CC9A559-B86A-4858-AFBB-BBAA70A6AE79}" srcOrd="0" destOrd="0" presId="urn:microsoft.com/office/officeart/2011/layout/CircleProcess"/>
    <dgm:cxn modelId="{FEAC4606-4DBB-4370-98C4-0C0A83E8DECF}" srcId="{0EC5172C-48BB-4AAD-A08E-C5A09178E22E}" destId="{0AA50287-E075-4F5A-B427-A63B7254F6D0}" srcOrd="3" destOrd="0" parTransId="{BF6BF004-8D35-4552-98B9-2CBF23EEB38F}" sibTransId="{21D3F520-C66F-4C95-8C4C-4FEEDDE214FF}"/>
    <dgm:cxn modelId="{A0FCC689-1ECD-4038-BDDE-B7430CDDADB9}" srcId="{0EC5172C-48BB-4AAD-A08E-C5A09178E22E}" destId="{786056C3-67F5-49F8-9A26-04CF0B632F84}" srcOrd="1" destOrd="0" parTransId="{54F0A4F7-2E40-456B-A2E4-2982FF0DADFB}" sibTransId="{54E5E389-401C-419C-8EED-DA6069CEC1D3}"/>
    <dgm:cxn modelId="{4E37C6E4-3528-4C9B-9520-CE0DCB059DD2}" srcId="{0EC5172C-48BB-4AAD-A08E-C5A09178E22E}" destId="{BCDB6EE4-34BC-47F8-822E-E5A508F3EDB3}" srcOrd="0" destOrd="0" parTransId="{4802ACA0-DFE3-4AA8-ABB5-B15635DD122A}" sibTransId="{54149BA4-C5A8-4A81-A317-E77C8929C353}"/>
    <dgm:cxn modelId="{43DBD270-CA6F-45F9-B6C3-709FFFA6671A}" srcId="{0EC5172C-48BB-4AAD-A08E-C5A09178E22E}" destId="{E8B46C48-E1D5-4F96-8BCD-45694A5B88DD}" srcOrd="4" destOrd="0" parTransId="{1E675BFE-BEA1-4F5A-94C4-3E3117F102F5}" sibTransId="{1C3AD608-DFF6-4DC2-BE56-DE3C01875962}"/>
    <dgm:cxn modelId="{67699A41-A65F-4CCF-A297-4FF5BA661DD6}" type="presOf" srcId="{BCDB6EE4-34BC-47F8-822E-E5A508F3EDB3}" destId="{E27F7ED4-21DA-4BEE-85C8-440AD94CA50C}" srcOrd="1" destOrd="0" presId="urn:microsoft.com/office/officeart/2011/layout/CircleProcess"/>
    <dgm:cxn modelId="{BA7623E1-FF9F-4208-8923-12FD3FEDE1AD}" type="presOf" srcId="{8CC57E32-E3DC-4047-8455-F0FC20DA4D72}" destId="{85CEEDDE-EE0D-4B82-96C0-B5A1974503DA}" srcOrd="1" destOrd="0" presId="urn:microsoft.com/office/officeart/2011/layout/CircleProcess"/>
    <dgm:cxn modelId="{9CDE328D-ADB8-4A61-BA24-175D889ED6BB}" type="presParOf" srcId="{9B58990B-453E-474A-ACEF-6386865550AF}" destId="{A91A8B5C-7A9C-48D3-8150-490C1E29FA0A}" srcOrd="0" destOrd="0" presId="urn:microsoft.com/office/officeart/2011/layout/CircleProcess"/>
    <dgm:cxn modelId="{AC85209E-AD7C-4467-9472-D6F40DCDCD33}" type="presParOf" srcId="{A91A8B5C-7A9C-48D3-8150-490C1E29FA0A}" destId="{AAD48B53-1FF9-4F4B-AF80-907DA49C22D0}" srcOrd="0" destOrd="0" presId="urn:microsoft.com/office/officeart/2011/layout/CircleProcess"/>
    <dgm:cxn modelId="{0ACEF148-23E2-42D7-8FD4-CF6FE65C7EF0}" type="presParOf" srcId="{9B58990B-453E-474A-ACEF-6386865550AF}" destId="{67F0131D-90D8-49B4-B9AD-9ECA2106BD58}" srcOrd="1" destOrd="0" presId="urn:microsoft.com/office/officeart/2011/layout/CircleProcess"/>
    <dgm:cxn modelId="{F6183F75-4D16-4ED6-9611-836D2469D589}" type="presParOf" srcId="{67F0131D-90D8-49B4-B9AD-9ECA2106BD58}" destId="{90F15E82-FE4D-4E2D-B1AC-671D62B4CF0B}" srcOrd="0" destOrd="0" presId="urn:microsoft.com/office/officeart/2011/layout/CircleProcess"/>
    <dgm:cxn modelId="{5A5825C1-E5DB-49CD-B549-05B21056038F}" type="presParOf" srcId="{9B58990B-453E-474A-ACEF-6386865550AF}" destId="{D771D81A-6342-48CD-B779-E2A5DA786C52}" srcOrd="2" destOrd="0" presId="urn:microsoft.com/office/officeart/2011/layout/CircleProcess"/>
    <dgm:cxn modelId="{8C0D6D63-8D58-4FB5-BCDA-3909545A22B3}" type="presParOf" srcId="{9B58990B-453E-474A-ACEF-6386865550AF}" destId="{A54018CE-D0D4-4269-BE6F-35E9DFCF5F97}" srcOrd="3" destOrd="0" presId="urn:microsoft.com/office/officeart/2011/layout/CircleProcess"/>
    <dgm:cxn modelId="{A1F6870A-6522-452D-A2C9-79469E8EF923}" type="presParOf" srcId="{A54018CE-D0D4-4269-BE6F-35E9DFCF5F97}" destId="{93FFA967-19D5-401A-B4EA-7FF526F860DE}" srcOrd="0" destOrd="0" presId="urn:microsoft.com/office/officeart/2011/layout/CircleProcess"/>
    <dgm:cxn modelId="{A9386D6F-3623-4AEA-8E40-753304318637}" type="presParOf" srcId="{9B58990B-453E-474A-ACEF-6386865550AF}" destId="{BAC404A8-961C-4590-ADB1-57E1A0C0C42B}" srcOrd="4" destOrd="0" presId="urn:microsoft.com/office/officeart/2011/layout/CircleProcess"/>
    <dgm:cxn modelId="{2B12A029-30C4-4ED1-A885-F6BD4F11D58D}" type="presParOf" srcId="{BAC404A8-961C-4590-ADB1-57E1A0C0C42B}" destId="{E445EDE2-DBAA-40A6-A019-187D507D210D}" srcOrd="0" destOrd="0" presId="urn:microsoft.com/office/officeart/2011/layout/CircleProcess"/>
    <dgm:cxn modelId="{7575EF65-CA28-4728-BB23-27D8B5174DB9}" type="presParOf" srcId="{9B58990B-453E-474A-ACEF-6386865550AF}" destId="{33B48BB4-0F40-49B2-A4CB-860043C2EC47}" srcOrd="5" destOrd="0" presId="urn:microsoft.com/office/officeart/2011/layout/CircleProcess"/>
    <dgm:cxn modelId="{E7923CF6-D7CA-43D3-AF2A-0C37009FF625}" type="presParOf" srcId="{9B58990B-453E-474A-ACEF-6386865550AF}" destId="{A4B8505F-B18A-416E-A69D-F8446B732E17}" srcOrd="6" destOrd="0" presId="urn:microsoft.com/office/officeart/2011/layout/CircleProcess"/>
    <dgm:cxn modelId="{176609FD-20C1-4E1B-93C4-A6D5A4D0D231}" type="presParOf" srcId="{A4B8505F-B18A-416E-A69D-F8446B732E17}" destId="{AB535637-A631-489E-810F-5F49D3C622DA}" srcOrd="0" destOrd="0" presId="urn:microsoft.com/office/officeart/2011/layout/CircleProcess"/>
    <dgm:cxn modelId="{795FC493-C722-46C1-88B4-CAC99A38F6DB}" type="presParOf" srcId="{9B58990B-453E-474A-ACEF-6386865550AF}" destId="{EA6C319B-76C5-43D8-A39A-1A6E98A9F378}" srcOrd="7" destOrd="0" presId="urn:microsoft.com/office/officeart/2011/layout/CircleProcess"/>
    <dgm:cxn modelId="{984D0383-E050-4A30-8CF3-2131A1768D85}" type="presParOf" srcId="{EA6C319B-76C5-43D8-A39A-1A6E98A9F378}" destId="{93FB9539-86CD-4617-951D-4FA2416CECE2}" srcOrd="0" destOrd="0" presId="urn:microsoft.com/office/officeart/2011/layout/CircleProcess"/>
    <dgm:cxn modelId="{3AF705D0-4F3F-459B-8B48-08590023537F}" type="presParOf" srcId="{9B58990B-453E-474A-ACEF-6386865550AF}" destId="{85CEEDDE-EE0D-4B82-96C0-B5A1974503DA}" srcOrd="8" destOrd="0" presId="urn:microsoft.com/office/officeart/2011/layout/CircleProcess"/>
    <dgm:cxn modelId="{F77E060D-0DE7-476D-86AF-355BE661BF47}" type="presParOf" srcId="{9B58990B-453E-474A-ACEF-6386865550AF}" destId="{E8475C9B-BDE4-4E27-A279-D07FA46BBBFA}" srcOrd="9" destOrd="0" presId="urn:microsoft.com/office/officeart/2011/layout/CircleProcess"/>
    <dgm:cxn modelId="{37734829-4FF9-4618-91A1-CCC16587B01F}" type="presParOf" srcId="{E8475C9B-BDE4-4E27-A279-D07FA46BBBFA}" destId="{63C19050-94BA-4824-8A04-B3D3BD77F7ED}" srcOrd="0" destOrd="0" presId="urn:microsoft.com/office/officeart/2011/layout/CircleProcess"/>
    <dgm:cxn modelId="{7FA5B2E5-8088-4644-AEC8-6E2DC8E857B4}" type="presParOf" srcId="{9B58990B-453E-474A-ACEF-6386865550AF}" destId="{704E4479-4AF4-4291-8564-4D4E044D5BCC}" srcOrd="10" destOrd="0" presId="urn:microsoft.com/office/officeart/2011/layout/CircleProcess"/>
    <dgm:cxn modelId="{A0A01AB5-35D2-4786-B7B6-F70F0B55E237}" type="presParOf" srcId="{704E4479-4AF4-4291-8564-4D4E044D5BCC}" destId="{3E0B35A4-6158-4F5C-BD4F-12AD53483E76}" srcOrd="0" destOrd="0" presId="urn:microsoft.com/office/officeart/2011/layout/CircleProcess"/>
    <dgm:cxn modelId="{EC152E9A-1CA4-4E90-A2F5-D8D909DAF27A}" type="presParOf" srcId="{9B58990B-453E-474A-ACEF-6386865550AF}" destId="{D1C365C1-4BA7-487C-BD5B-C60F302C9B17}" srcOrd="11" destOrd="0" presId="urn:microsoft.com/office/officeart/2011/layout/CircleProcess"/>
    <dgm:cxn modelId="{CD2832E0-2299-42EF-8085-F553429594EE}" type="presParOf" srcId="{9B58990B-453E-474A-ACEF-6386865550AF}" destId="{5DB02563-2086-4718-A21C-19ED5546E5FF}" srcOrd="12" destOrd="0" presId="urn:microsoft.com/office/officeart/2011/layout/CircleProcess"/>
    <dgm:cxn modelId="{464F1372-81F0-41A7-B51C-AB33F2B0289A}" type="presParOf" srcId="{5DB02563-2086-4718-A21C-19ED5546E5FF}" destId="{2B365B09-F5E1-4946-912A-692E03864493}" srcOrd="0" destOrd="0" presId="urn:microsoft.com/office/officeart/2011/layout/CircleProcess"/>
    <dgm:cxn modelId="{DF34EEF5-AE75-479B-82B6-A1E1AF656696}" type="presParOf" srcId="{9B58990B-453E-474A-ACEF-6386865550AF}" destId="{FBBB842E-E907-4FC5-A4DC-BFC6684918B6}" srcOrd="13" destOrd="0" presId="urn:microsoft.com/office/officeart/2011/layout/CircleProcess"/>
    <dgm:cxn modelId="{2A34C000-127F-4109-93F9-AC5FB6B02F99}" type="presParOf" srcId="{FBBB842E-E907-4FC5-A4DC-BFC6684918B6}" destId="{8CC9A559-B86A-4858-AFBB-BBAA70A6AE79}" srcOrd="0" destOrd="0" presId="urn:microsoft.com/office/officeart/2011/layout/CircleProcess"/>
    <dgm:cxn modelId="{D8E5CA74-6146-48E8-99DE-2D7E797C9050}" type="presParOf" srcId="{9B58990B-453E-474A-ACEF-6386865550AF}" destId="{E27F7ED4-21DA-4BEE-85C8-440AD94CA50C}" srcOrd="14" destOrd="0" presId="urn:microsoft.com/office/officeart/2011/layout/Circle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D48B53-1FF9-4F4B-AF80-907DA49C22D0}">
      <dsp:nvSpPr>
        <dsp:cNvPr id="0" name=""/>
        <dsp:cNvSpPr/>
      </dsp:nvSpPr>
      <dsp:spPr>
        <a:xfrm>
          <a:off x="7965571" y="644951"/>
          <a:ext cx="1708497" cy="1708777"/>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F15E82-FE4D-4E2D-B1AC-671D62B4CF0B}">
      <dsp:nvSpPr>
        <dsp:cNvPr id="0" name=""/>
        <dsp:cNvSpPr/>
      </dsp:nvSpPr>
      <dsp:spPr>
        <a:xfrm>
          <a:off x="8021945" y="701920"/>
          <a:ext cx="1594840" cy="1594838"/>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ts val="2400"/>
            </a:lnSpc>
            <a:spcBef>
              <a:spcPct val="0"/>
            </a:spcBef>
            <a:spcAft>
              <a:spcPts val="0"/>
            </a:spcAft>
          </a:pPr>
          <a:r>
            <a:rPr lang="zh-CN" altLang="en-US" sz="2000" kern="1200" dirty="0" smtClean="0">
              <a:solidFill>
                <a:schemeClr val="bg1"/>
              </a:solidFill>
              <a:latin typeface="手札体-简粗体" panose="03000700000000000000" pitchFamily="66" charset="-122"/>
              <a:ea typeface="手札体-简粗体" panose="03000700000000000000" pitchFamily="66" charset="-122"/>
            </a:rPr>
            <a:t>确定实体的属性</a:t>
          </a:r>
          <a:endParaRPr lang="zh-CN" altLang="en-US" sz="2000" kern="1200" dirty="0">
            <a:solidFill>
              <a:schemeClr val="bg1"/>
            </a:solidFill>
            <a:latin typeface="手札体-简粗体" panose="03000700000000000000" pitchFamily="66" charset="-122"/>
            <a:ea typeface="手札体-简粗体" panose="03000700000000000000" pitchFamily="66" charset="-122"/>
          </a:endParaRPr>
        </a:p>
      </dsp:txBody>
      <dsp:txXfrm>
        <a:off x="8250169" y="929797"/>
        <a:ext cx="1139301" cy="1139084"/>
      </dsp:txXfrm>
    </dsp:sp>
    <dsp:sp modelId="{93FFA967-19D5-401A-B4EA-7FF526F860DE}">
      <dsp:nvSpPr>
        <dsp:cNvPr id="0" name=""/>
        <dsp:cNvSpPr/>
      </dsp:nvSpPr>
      <dsp:spPr>
        <a:xfrm rot="2700000">
          <a:off x="6198979" y="645040"/>
          <a:ext cx="1708300" cy="1708300"/>
        </a:xfrm>
        <a:prstGeom prst="teardrop">
          <a:avLst>
            <a:gd name="adj" fmla="val 100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45EDE2-DBAA-40A6-A019-187D507D210D}">
      <dsp:nvSpPr>
        <dsp:cNvPr id="0" name=""/>
        <dsp:cNvSpPr/>
      </dsp:nvSpPr>
      <dsp:spPr>
        <a:xfrm>
          <a:off x="6257073" y="701920"/>
          <a:ext cx="1594840" cy="1594838"/>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ts val="2400"/>
            </a:lnSpc>
            <a:spcBef>
              <a:spcPct val="0"/>
            </a:spcBef>
            <a:spcAft>
              <a:spcPts val="0"/>
            </a:spcAft>
          </a:pPr>
          <a:r>
            <a:rPr lang="zh-CN" altLang="en-US" sz="2000" kern="1200" dirty="0" smtClean="0">
              <a:solidFill>
                <a:schemeClr val="bg1"/>
              </a:solidFill>
              <a:latin typeface="手札体-简粗体" panose="03000700000000000000" pitchFamily="66" charset="-122"/>
              <a:ea typeface="手札体-简粗体" panose="03000700000000000000" pitchFamily="66" charset="-122"/>
            </a:rPr>
            <a:t>确定实体间联系</a:t>
          </a:r>
          <a:endParaRPr lang="zh-CN" altLang="en-US" sz="2000" kern="1200" dirty="0">
            <a:solidFill>
              <a:schemeClr val="bg1"/>
            </a:solidFill>
            <a:latin typeface="手札体-简粗体" panose="03000700000000000000" pitchFamily="66" charset="-122"/>
            <a:ea typeface="手札体-简粗体" panose="03000700000000000000" pitchFamily="66" charset="-122"/>
          </a:endParaRPr>
        </a:p>
      </dsp:txBody>
      <dsp:txXfrm>
        <a:off x="6484388" y="929797"/>
        <a:ext cx="1139301" cy="1139084"/>
      </dsp:txXfrm>
    </dsp:sp>
    <dsp:sp modelId="{AB535637-A631-489E-810F-5F49D3C622DA}">
      <dsp:nvSpPr>
        <dsp:cNvPr id="0" name=""/>
        <dsp:cNvSpPr/>
      </dsp:nvSpPr>
      <dsp:spPr>
        <a:xfrm rot="2700000">
          <a:off x="4434107" y="645040"/>
          <a:ext cx="1708300" cy="1708300"/>
        </a:xfrm>
        <a:prstGeom prst="teardrop">
          <a:avLst>
            <a:gd name="adj" fmla="val 100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FB9539-86CD-4617-951D-4FA2416CECE2}">
      <dsp:nvSpPr>
        <dsp:cNvPr id="0" name=""/>
        <dsp:cNvSpPr/>
      </dsp:nvSpPr>
      <dsp:spPr>
        <a:xfrm>
          <a:off x="4491292" y="701920"/>
          <a:ext cx="1594840" cy="1594838"/>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ts val="2400"/>
            </a:lnSpc>
            <a:spcBef>
              <a:spcPct val="0"/>
            </a:spcBef>
            <a:spcAft>
              <a:spcPts val="0"/>
            </a:spcAft>
          </a:pPr>
          <a:r>
            <a:rPr lang="zh-CN" altLang="en-US" sz="2000" kern="1200" dirty="0" smtClean="0">
              <a:solidFill>
                <a:schemeClr val="bg1"/>
              </a:solidFill>
              <a:latin typeface="手札体-简粗体" panose="03000700000000000000" pitchFamily="66" charset="-122"/>
              <a:ea typeface="手札体-简粗体" panose="03000700000000000000" pitchFamily="66" charset="-122"/>
            </a:rPr>
            <a:t>选择实体的关键字属性</a:t>
          </a:r>
          <a:endParaRPr lang="zh-CN" altLang="en-US" sz="2000" kern="1200" dirty="0">
            <a:solidFill>
              <a:schemeClr val="bg1"/>
            </a:solidFill>
            <a:latin typeface="手札体-简粗体" panose="03000700000000000000" pitchFamily="66" charset="-122"/>
            <a:ea typeface="手札体-简粗体" panose="03000700000000000000" pitchFamily="66" charset="-122"/>
          </a:endParaRPr>
        </a:p>
      </dsp:txBody>
      <dsp:txXfrm>
        <a:off x="4718607" y="929797"/>
        <a:ext cx="1139301" cy="1139084"/>
      </dsp:txXfrm>
    </dsp:sp>
    <dsp:sp modelId="{63C19050-94BA-4824-8A04-B3D3BD77F7ED}">
      <dsp:nvSpPr>
        <dsp:cNvPr id="0" name=""/>
        <dsp:cNvSpPr/>
      </dsp:nvSpPr>
      <dsp:spPr>
        <a:xfrm rot="2700000">
          <a:off x="2668326" y="645040"/>
          <a:ext cx="1708300" cy="1708300"/>
        </a:xfrm>
        <a:prstGeom prst="teardrop">
          <a:avLst>
            <a:gd name="adj" fmla="val 100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0B35A4-6158-4F5C-BD4F-12AD53483E76}">
      <dsp:nvSpPr>
        <dsp:cNvPr id="0" name=""/>
        <dsp:cNvSpPr/>
      </dsp:nvSpPr>
      <dsp:spPr>
        <a:xfrm>
          <a:off x="2725511" y="701920"/>
          <a:ext cx="1594840" cy="1594838"/>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ts val="2400"/>
            </a:lnSpc>
            <a:spcBef>
              <a:spcPct val="0"/>
            </a:spcBef>
            <a:spcAft>
              <a:spcPts val="0"/>
            </a:spcAft>
          </a:pPr>
          <a:r>
            <a:rPr lang="zh-CN" altLang="en-US" sz="2000" kern="1200" dirty="0" smtClean="0">
              <a:solidFill>
                <a:schemeClr val="bg1"/>
              </a:solidFill>
              <a:latin typeface="手札体-简粗体" panose="03000700000000000000" pitchFamily="66" charset="-122"/>
              <a:ea typeface="手札体-简粗体" panose="03000700000000000000" pitchFamily="66" charset="-122"/>
            </a:rPr>
            <a:t>选择实体</a:t>
          </a:r>
          <a:endParaRPr lang="zh-CN" altLang="en-US" sz="2000" kern="1200" dirty="0">
            <a:solidFill>
              <a:schemeClr val="bg1"/>
            </a:solidFill>
            <a:latin typeface="手札体-简粗体" panose="03000700000000000000" pitchFamily="66" charset="-122"/>
            <a:ea typeface="手札体-简粗体" panose="03000700000000000000" pitchFamily="66" charset="-122"/>
          </a:endParaRPr>
        </a:p>
      </dsp:txBody>
      <dsp:txXfrm>
        <a:off x="2953735" y="929797"/>
        <a:ext cx="1139301" cy="1139084"/>
      </dsp:txXfrm>
    </dsp:sp>
    <dsp:sp modelId="{2B365B09-F5E1-4946-912A-692E03864493}">
      <dsp:nvSpPr>
        <dsp:cNvPr id="0" name=""/>
        <dsp:cNvSpPr/>
      </dsp:nvSpPr>
      <dsp:spPr>
        <a:xfrm rot="2700000">
          <a:off x="902545" y="645040"/>
          <a:ext cx="1708300" cy="1708300"/>
        </a:xfrm>
        <a:prstGeom prst="teardrop">
          <a:avLst>
            <a:gd name="adj" fmla="val 1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C9A559-B86A-4858-AFBB-BBAA70A6AE79}">
      <dsp:nvSpPr>
        <dsp:cNvPr id="0" name=""/>
        <dsp:cNvSpPr/>
      </dsp:nvSpPr>
      <dsp:spPr>
        <a:xfrm>
          <a:off x="959730" y="701920"/>
          <a:ext cx="1594840" cy="1594838"/>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ts val="2400"/>
            </a:lnSpc>
            <a:spcBef>
              <a:spcPct val="0"/>
            </a:spcBef>
            <a:spcAft>
              <a:spcPts val="0"/>
            </a:spcAft>
          </a:pPr>
          <a:r>
            <a:rPr lang="zh-CN" altLang="en-US" sz="2000" kern="1200" dirty="0" smtClean="0">
              <a:latin typeface="手札体-简粗体" panose="03000700000000000000" pitchFamily="66" charset="-122"/>
              <a:ea typeface="手札体-简粗体" panose="03000700000000000000" pitchFamily="66" charset="-122"/>
            </a:rPr>
            <a:t>确定局部范围</a:t>
          </a:r>
          <a:endParaRPr lang="zh-CN" altLang="en-US" sz="2000" kern="1200" dirty="0">
            <a:latin typeface="手札体-简粗体" panose="03000700000000000000" pitchFamily="66" charset="-122"/>
            <a:ea typeface="手札体-简粗体" panose="03000700000000000000" pitchFamily="66" charset="-122"/>
          </a:endParaRPr>
        </a:p>
      </dsp:txBody>
      <dsp:txXfrm>
        <a:off x="1187954" y="929797"/>
        <a:ext cx="1139301" cy="11390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D48B53-1FF9-4F4B-AF80-907DA49C22D0}">
      <dsp:nvSpPr>
        <dsp:cNvPr id="0" name=""/>
        <dsp:cNvSpPr/>
      </dsp:nvSpPr>
      <dsp:spPr>
        <a:xfrm>
          <a:off x="7965571" y="644951"/>
          <a:ext cx="1708497" cy="1708777"/>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F15E82-FE4D-4E2D-B1AC-671D62B4CF0B}">
      <dsp:nvSpPr>
        <dsp:cNvPr id="0" name=""/>
        <dsp:cNvSpPr/>
      </dsp:nvSpPr>
      <dsp:spPr>
        <a:xfrm>
          <a:off x="8021945" y="701920"/>
          <a:ext cx="1594840" cy="1594838"/>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ts val="2400"/>
            </a:lnSpc>
            <a:spcBef>
              <a:spcPct val="0"/>
            </a:spcBef>
            <a:spcAft>
              <a:spcPts val="0"/>
            </a:spcAft>
          </a:pPr>
          <a:r>
            <a:rPr lang="zh-CN" altLang="en-US" sz="2000" kern="1200" dirty="0" smtClean="0">
              <a:solidFill>
                <a:schemeClr val="bg1"/>
              </a:solidFill>
              <a:latin typeface="手札体-简粗体" panose="03000700000000000000" pitchFamily="66" charset="-122"/>
              <a:ea typeface="手札体-简粗体" panose="03000700000000000000" pitchFamily="66" charset="-122"/>
            </a:rPr>
            <a:t>确定实体的属性</a:t>
          </a:r>
          <a:endParaRPr lang="zh-CN" altLang="en-US" sz="2000" kern="1200" dirty="0">
            <a:solidFill>
              <a:schemeClr val="bg1"/>
            </a:solidFill>
            <a:latin typeface="手札体-简粗体" panose="03000700000000000000" pitchFamily="66" charset="-122"/>
            <a:ea typeface="手札体-简粗体" panose="03000700000000000000" pitchFamily="66" charset="-122"/>
          </a:endParaRPr>
        </a:p>
      </dsp:txBody>
      <dsp:txXfrm>
        <a:off x="8250169" y="929797"/>
        <a:ext cx="1139301" cy="1139084"/>
      </dsp:txXfrm>
    </dsp:sp>
    <dsp:sp modelId="{93FFA967-19D5-401A-B4EA-7FF526F860DE}">
      <dsp:nvSpPr>
        <dsp:cNvPr id="0" name=""/>
        <dsp:cNvSpPr/>
      </dsp:nvSpPr>
      <dsp:spPr>
        <a:xfrm rot="2700000">
          <a:off x="6198979" y="645040"/>
          <a:ext cx="1708300" cy="1708300"/>
        </a:xfrm>
        <a:prstGeom prst="teardrop">
          <a:avLst>
            <a:gd name="adj" fmla="val 100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45EDE2-DBAA-40A6-A019-187D507D210D}">
      <dsp:nvSpPr>
        <dsp:cNvPr id="0" name=""/>
        <dsp:cNvSpPr/>
      </dsp:nvSpPr>
      <dsp:spPr>
        <a:xfrm>
          <a:off x="6257073" y="701920"/>
          <a:ext cx="1594840" cy="1594838"/>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ts val="2400"/>
            </a:lnSpc>
            <a:spcBef>
              <a:spcPct val="0"/>
            </a:spcBef>
            <a:spcAft>
              <a:spcPts val="0"/>
            </a:spcAft>
          </a:pPr>
          <a:r>
            <a:rPr lang="zh-CN" altLang="en-US" sz="2000" kern="1200" dirty="0" smtClean="0">
              <a:solidFill>
                <a:schemeClr val="bg1"/>
              </a:solidFill>
              <a:latin typeface="手札体-简粗体" panose="03000700000000000000" pitchFamily="66" charset="-122"/>
              <a:ea typeface="手札体-简粗体" panose="03000700000000000000" pitchFamily="66" charset="-122"/>
            </a:rPr>
            <a:t>确定实体间联系</a:t>
          </a:r>
          <a:endParaRPr lang="zh-CN" altLang="en-US" sz="2000" kern="1200" dirty="0">
            <a:solidFill>
              <a:schemeClr val="bg1"/>
            </a:solidFill>
            <a:latin typeface="手札体-简粗体" panose="03000700000000000000" pitchFamily="66" charset="-122"/>
            <a:ea typeface="手札体-简粗体" panose="03000700000000000000" pitchFamily="66" charset="-122"/>
          </a:endParaRPr>
        </a:p>
      </dsp:txBody>
      <dsp:txXfrm>
        <a:off x="6484388" y="929797"/>
        <a:ext cx="1139301" cy="1139084"/>
      </dsp:txXfrm>
    </dsp:sp>
    <dsp:sp modelId="{AB535637-A631-489E-810F-5F49D3C622DA}">
      <dsp:nvSpPr>
        <dsp:cNvPr id="0" name=""/>
        <dsp:cNvSpPr/>
      </dsp:nvSpPr>
      <dsp:spPr>
        <a:xfrm rot="2700000">
          <a:off x="4434107" y="645040"/>
          <a:ext cx="1708300" cy="1708300"/>
        </a:xfrm>
        <a:prstGeom prst="teardrop">
          <a:avLst>
            <a:gd name="adj" fmla="val 100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FB9539-86CD-4617-951D-4FA2416CECE2}">
      <dsp:nvSpPr>
        <dsp:cNvPr id="0" name=""/>
        <dsp:cNvSpPr/>
      </dsp:nvSpPr>
      <dsp:spPr>
        <a:xfrm>
          <a:off x="4491292" y="701920"/>
          <a:ext cx="1594840" cy="1594838"/>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ts val="2400"/>
            </a:lnSpc>
            <a:spcBef>
              <a:spcPct val="0"/>
            </a:spcBef>
            <a:spcAft>
              <a:spcPts val="0"/>
            </a:spcAft>
          </a:pPr>
          <a:r>
            <a:rPr lang="zh-CN" altLang="en-US" sz="2000" kern="1200" dirty="0" smtClean="0">
              <a:solidFill>
                <a:schemeClr val="bg1"/>
              </a:solidFill>
              <a:latin typeface="手札体-简粗体" panose="03000700000000000000" pitchFamily="66" charset="-122"/>
              <a:ea typeface="手札体-简粗体" panose="03000700000000000000" pitchFamily="66" charset="-122"/>
            </a:rPr>
            <a:t>选择实体的关键字属性</a:t>
          </a:r>
          <a:endParaRPr lang="zh-CN" altLang="en-US" sz="2000" kern="1200" dirty="0">
            <a:solidFill>
              <a:schemeClr val="bg1"/>
            </a:solidFill>
            <a:latin typeface="手札体-简粗体" panose="03000700000000000000" pitchFamily="66" charset="-122"/>
            <a:ea typeface="手札体-简粗体" panose="03000700000000000000" pitchFamily="66" charset="-122"/>
          </a:endParaRPr>
        </a:p>
      </dsp:txBody>
      <dsp:txXfrm>
        <a:off x="4718607" y="929797"/>
        <a:ext cx="1139301" cy="1139084"/>
      </dsp:txXfrm>
    </dsp:sp>
    <dsp:sp modelId="{63C19050-94BA-4824-8A04-B3D3BD77F7ED}">
      <dsp:nvSpPr>
        <dsp:cNvPr id="0" name=""/>
        <dsp:cNvSpPr/>
      </dsp:nvSpPr>
      <dsp:spPr>
        <a:xfrm rot="2700000">
          <a:off x="2668326" y="645040"/>
          <a:ext cx="1708300" cy="1708300"/>
        </a:xfrm>
        <a:prstGeom prst="teardrop">
          <a:avLst>
            <a:gd name="adj" fmla="val 100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0B35A4-6158-4F5C-BD4F-12AD53483E76}">
      <dsp:nvSpPr>
        <dsp:cNvPr id="0" name=""/>
        <dsp:cNvSpPr/>
      </dsp:nvSpPr>
      <dsp:spPr>
        <a:xfrm>
          <a:off x="2725511" y="701920"/>
          <a:ext cx="1594840" cy="1594838"/>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ts val="2400"/>
            </a:lnSpc>
            <a:spcBef>
              <a:spcPct val="0"/>
            </a:spcBef>
            <a:spcAft>
              <a:spcPts val="0"/>
            </a:spcAft>
          </a:pPr>
          <a:r>
            <a:rPr lang="zh-CN" altLang="en-US" sz="2000" kern="1200" dirty="0" smtClean="0">
              <a:solidFill>
                <a:schemeClr val="bg1"/>
              </a:solidFill>
              <a:latin typeface="手札体-简粗体" panose="03000700000000000000" pitchFamily="66" charset="-122"/>
              <a:ea typeface="手札体-简粗体" panose="03000700000000000000" pitchFamily="66" charset="-122"/>
            </a:rPr>
            <a:t>选择实体</a:t>
          </a:r>
          <a:endParaRPr lang="zh-CN" altLang="en-US" sz="2000" kern="1200" dirty="0">
            <a:solidFill>
              <a:schemeClr val="bg1"/>
            </a:solidFill>
            <a:latin typeface="手札体-简粗体" panose="03000700000000000000" pitchFamily="66" charset="-122"/>
            <a:ea typeface="手札体-简粗体" panose="03000700000000000000" pitchFamily="66" charset="-122"/>
          </a:endParaRPr>
        </a:p>
      </dsp:txBody>
      <dsp:txXfrm>
        <a:off x="2953735" y="929797"/>
        <a:ext cx="1139301" cy="1139084"/>
      </dsp:txXfrm>
    </dsp:sp>
    <dsp:sp modelId="{2B365B09-F5E1-4946-912A-692E03864493}">
      <dsp:nvSpPr>
        <dsp:cNvPr id="0" name=""/>
        <dsp:cNvSpPr/>
      </dsp:nvSpPr>
      <dsp:spPr>
        <a:xfrm rot="2700000">
          <a:off x="902545" y="645040"/>
          <a:ext cx="1708300" cy="1708300"/>
        </a:xfrm>
        <a:prstGeom prst="teardrop">
          <a:avLst>
            <a:gd name="adj" fmla="val 1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C9A559-B86A-4858-AFBB-BBAA70A6AE79}">
      <dsp:nvSpPr>
        <dsp:cNvPr id="0" name=""/>
        <dsp:cNvSpPr/>
      </dsp:nvSpPr>
      <dsp:spPr>
        <a:xfrm>
          <a:off x="959730" y="701920"/>
          <a:ext cx="1594840" cy="1594838"/>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ts val="2400"/>
            </a:lnSpc>
            <a:spcBef>
              <a:spcPct val="0"/>
            </a:spcBef>
            <a:spcAft>
              <a:spcPts val="0"/>
            </a:spcAft>
          </a:pPr>
          <a:r>
            <a:rPr lang="zh-CN" altLang="en-US" sz="2000" kern="1200" dirty="0" smtClean="0">
              <a:latin typeface="手札体-简粗体" panose="03000700000000000000" pitchFamily="66" charset="-122"/>
              <a:ea typeface="手札体-简粗体" panose="03000700000000000000" pitchFamily="66" charset="-122"/>
            </a:rPr>
            <a:t>确定局部范围</a:t>
          </a:r>
          <a:endParaRPr lang="zh-CN" altLang="en-US" sz="2000" kern="1200" dirty="0">
            <a:latin typeface="手札体-简粗体" panose="03000700000000000000" pitchFamily="66" charset="-122"/>
            <a:ea typeface="手札体-简粗体" panose="03000700000000000000" pitchFamily="66" charset="-122"/>
          </a:endParaRPr>
        </a:p>
      </dsp:txBody>
      <dsp:txXfrm>
        <a:off x="1187954" y="929797"/>
        <a:ext cx="1139301" cy="11390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D48B53-1FF9-4F4B-AF80-907DA49C22D0}">
      <dsp:nvSpPr>
        <dsp:cNvPr id="0" name=""/>
        <dsp:cNvSpPr/>
      </dsp:nvSpPr>
      <dsp:spPr>
        <a:xfrm>
          <a:off x="7965571" y="644951"/>
          <a:ext cx="1708497" cy="1708777"/>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F15E82-FE4D-4E2D-B1AC-671D62B4CF0B}">
      <dsp:nvSpPr>
        <dsp:cNvPr id="0" name=""/>
        <dsp:cNvSpPr/>
      </dsp:nvSpPr>
      <dsp:spPr>
        <a:xfrm>
          <a:off x="8021945" y="701920"/>
          <a:ext cx="1594840" cy="1594838"/>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ts val="2400"/>
            </a:lnSpc>
            <a:spcBef>
              <a:spcPct val="0"/>
            </a:spcBef>
            <a:spcAft>
              <a:spcPts val="0"/>
            </a:spcAft>
          </a:pPr>
          <a:r>
            <a:rPr lang="zh-CN" altLang="en-US" sz="2000" kern="1200" dirty="0" smtClean="0">
              <a:solidFill>
                <a:schemeClr val="bg1"/>
              </a:solidFill>
              <a:latin typeface="手札体-简粗体" panose="03000700000000000000" pitchFamily="66" charset="-122"/>
              <a:ea typeface="手札体-简粗体" panose="03000700000000000000" pitchFamily="66" charset="-122"/>
            </a:rPr>
            <a:t>确定实体的属性</a:t>
          </a:r>
          <a:endParaRPr lang="zh-CN" altLang="en-US" sz="2000" kern="1200" dirty="0">
            <a:solidFill>
              <a:schemeClr val="bg1"/>
            </a:solidFill>
            <a:latin typeface="手札体-简粗体" panose="03000700000000000000" pitchFamily="66" charset="-122"/>
            <a:ea typeface="手札体-简粗体" panose="03000700000000000000" pitchFamily="66" charset="-122"/>
          </a:endParaRPr>
        </a:p>
      </dsp:txBody>
      <dsp:txXfrm>
        <a:off x="8250169" y="929797"/>
        <a:ext cx="1139301" cy="1139084"/>
      </dsp:txXfrm>
    </dsp:sp>
    <dsp:sp modelId="{93FFA967-19D5-401A-B4EA-7FF526F860DE}">
      <dsp:nvSpPr>
        <dsp:cNvPr id="0" name=""/>
        <dsp:cNvSpPr/>
      </dsp:nvSpPr>
      <dsp:spPr>
        <a:xfrm rot="2700000">
          <a:off x="6198979" y="645040"/>
          <a:ext cx="1708300" cy="1708300"/>
        </a:xfrm>
        <a:prstGeom prst="teardrop">
          <a:avLst>
            <a:gd name="adj" fmla="val 100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45EDE2-DBAA-40A6-A019-187D507D210D}">
      <dsp:nvSpPr>
        <dsp:cNvPr id="0" name=""/>
        <dsp:cNvSpPr/>
      </dsp:nvSpPr>
      <dsp:spPr>
        <a:xfrm>
          <a:off x="6257073" y="701920"/>
          <a:ext cx="1594840" cy="1594838"/>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ts val="2400"/>
            </a:lnSpc>
            <a:spcBef>
              <a:spcPct val="0"/>
            </a:spcBef>
            <a:spcAft>
              <a:spcPts val="0"/>
            </a:spcAft>
          </a:pPr>
          <a:r>
            <a:rPr lang="zh-CN" altLang="en-US" sz="2000" kern="1200" dirty="0" smtClean="0">
              <a:solidFill>
                <a:schemeClr val="bg1"/>
              </a:solidFill>
              <a:latin typeface="手札体-简粗体" panose="03000700000000000000" pitchFamily="66" charset="-122"/>
              <a:ea typeface="手札体-简粗体" panose="03000700000000000000" pitchFamily="66" charset="-122"/>
            </a:rPr>
            <a:t>确定实体间联系</a:t>
          </a:r>
          <a:endParaRPr lang="zh-CN" altLang="en-US" sz="2000" kern="1200" dirty="0">
            <a:solidFill>
              <a:schemeClr val="bg1"/>
            </a:solidFill>
            <a:latin typeface="手札体-简粗体" panose="03000700000000000000" pitchFamily="66" charset="-122"/>
            <a:ea typeface="手札体-简粗体" panose="03000700000000000000" pitchFamily="66" charset="-122"/>
          </a:endParaRPr>
        </a:p>
      </dsp:txBody>
      <dsp:txXfrm>
        <a:off x="6484388" y="929797"/>
        <a:ext cx="1139301" cy="1139084"/>
      </dsp:txXfrm>
    </dsp:sp>
    <dsp:sp modelId="{AB535637-A631-489E-810F-5F49D3C622DA}">
      <dsp:nvSpPr>
        <dsp:cNvPr id="0" name=""/>
        <dsp:cNvSpPr/>
      </dsp:nvSpPr>
      <dsp:spPr>
        <a:xfrm rot="2700000">
          <a:off x="4434107" y="645040"/>
          <a:ext cx="1708300" cy="1708300"/>
        </a:xfrm>
        <a:prstGeom prst="teardrop">
          <a:avLst>
            <a:gd name="adj" fmla="val 100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FB9539-86CD-4617-951D-4FA2416CECE2}">
      <dsp:nvSpPr>
        <dsp:cNvPr id="0" name=""/>
        <dsp:cNvSpPr/>
      </dsp:nvSpPr>
      <dsp:spPr>
        <a:xfrm>
          <a:off x="4491292" y="701920"/>
          <a:ext cx="1594840" cy="1594838"/>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ts val="2400"/>
            </a:lnSpc>
            <a:spcBef>
              <a:spcPct val="0"/>
            </a:spcBef>
            <a:spcAft>
              <a:spcPts val="0"/>
            </a:spcAft>
          </a:pPr>
          <a:r>
            <a:rPr lang="zh-CN" altLang="en-US" sz="2000" kern="1200" dirty="0" smtClean="0">
              <a:solidFill>
                <a:schemeClr val="bg1"/>
              </a:solidFill>
              <a:latin typeface="手札体-简粗体" panose="03000700000000000000" pitchFamily="66" charset="-122"/>
              <a:ea typeface="手札体-简粗体" panose="03000700000000000000" pitchFamily="66" charset="-122"/>
            </a:rPr>
            <a:t>选择实体的关键字属性</a:t>
          </a:r>
          <a:endParaRPr lang="zh-CN" altLang="en-US" sz="2000" kern="1200" dirty="0">
            <a:solidFill>
              <a:schemeClr val="bg1"/>
            </a:solidFill>
            <a:latin typeface="手札体-简粗体" panose="03000700000000000000" pitchFamily="66" charset="-122"/>
            <a:ea typeface="手札体-简粗体" panose="03000700000000000000" pitchFamily="66" charset="-122"/>
          </a:endParaRPr>
        </a:p>
      </dsp:txBody>
      <dsp:txXfrm>
        <a:off x="4718607" y="929797"/>
        <a:ext cx="1139301" cy="1139084"/>
      </dsp:txXfrm>
    </dsp:sp>
    <dsp:sp modelId="{63C19050-94BA-4824-8A04-B3D3BD77F7ED}">
      <dsp:nvSpPr>
        <dsp:cNvPr id="0" name=""/>
        <dsp:cNvSpPr/>
      </dsp:nvSpPr>
      <dsp:spPr>
        <a:xfrm rot="2700000">
          <a:off x="2668326" y="645040"/>
          <a:ext cx="1708300" cy="1708300"/>
        </a:xfrm>
        <a:prstGeom prst="teardrop">
          <a:avLst>
            <a:gd name="adj" fmla="val 100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0B35A4-6158-4F5C-BD4F-12AD53483E76}">
      <dsp:nvSpPr>
        <dsp:cNvPr id="0" name=""/>
        <dsp:cNvSpPr/>
      </dsp:nvSpPr>
      <dsp:spPr>
        <a:xfrm>
          <a:off x="2725511" y="701920"/>
          <a:ext cx="1594840" cy="1594838"/>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ts val="2400"/>
            </a:lnSpc>
            <a:spcBef>
              <a:spcPct val="0"/>
            </a:spcBef>
            <a:spcAft>
              <a:spcPts val="0"/>
            </a:spcAft>
          </a:pPr>
          <a:r>
            <a:rPr lang="zh-CN" altLang="en-US" sz="2000" kern="1200" dirty="0" smtClean="0">
              <a:solidFill>
                <a:schemeClr val="bg1"/>
              </a:solidFill>
              <a:latin typeface="手札体-简粗体" panose="03000700000000000000" pitchFamily="66" charset="-122"/>
              <a:ea typeface="手札体-简粗体" panose="03000700000000000000" pitchFamily="66" charset="-122"/>
            </a:rPr>
            <a:t>选择实体</a:t>
          </a:r>
          <a:endParaRPr lang="zh-CN" altLang="en-US" sz="2000" kern="1200" dirty="0">
            <a:solidFill>
              <a:schemeClr val="bg1"/>
            </a:solidFill>
            <a:latin typeface="手札体-简粗体" panose="03000700000000000000" pitchFamily="66" charset="-122"/>
            <a:ea typeface="手札体-简粗体" panose="03000700000000000000" pitchFamily="66" charset="-122"/>
          </a:endParaRPr>
        </a:p>
      </dsp:txBody>
      <dsp:txXfrm>
        <a:off x="2953735" y="929797"/>
        <a:ext cx="1139301" cy="1139084"/>
      </dsp:txXfrm>
    </dsp:sp>
    <dsp:sp modelId="{2B365B09-F5E1-4946-912A-692E03864493}">
      <dsp:nvSpPr>
        <dsp:cNvPr id="0" name=""/>
        <dsp:cNvSpPr/>
      </dsp:nvSpPr>
      <dsp:spPr>
        <a:xfrm rot="2700000">
          <a:off x="902545" y="645040"/>
          <a:ext cx="1708300" cy="1708300"/>
        </a:xfrm>
        <a:prstGeom prst="teardrop">
          <a:avLst>
            <a:gd name="adj" fmla="val 1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C9A559-B86A-4858-AFBB-BBAA70A6AE79}">
      <dsp:nvSpPr>
        <dsp:cNvPr id="0" name=""/>
        <dsp:cNvSpPr/>
      </dsp:nvSpPr>
      <dsp:spPr>
        <a:xfrm>
          <a:off x="959730" y="701920"/>
          <a:ext cx="1594840" cy="1594838"/>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ts val="2400"/>
            </a:lnSpc>
            <a:spcBef>
              <a:spcPct val="0"/>
            </a:spcBef>
            <a:spcAft>
              <a:spcPts val="0"/>
            </a:spcAft>
          </a:pPr>
          <a:r>
            <a:rPr lang="zh-CN" altLang="en-US" sz="2000" kern="1200" dirty="0" smtClean="0">
              <a:latin typeface="手札体-简粗体" panose="03000700000000000000" pitchFamily="66" charset="-122"/>
              <a:ea typeface="手札体-简粗体" panose="03000700000000000000" pitchFamily="66" charset="-122"/>
            </a:rPr>
            <a:t>确定局部范围</a:t>
          </a:r>
          <a:endParaRPr lang="zh-CN" altLang="en-US" sz="2000" kern="1200" dirty="0">
            <a:latin typeface="手札体-简粗体" panose="03000700000000000000" pitchFamily="66" charset="-122"/>
            <a:ea typeface="手札体-简粗体" panose="03000700000000000000" pitchFamily="66" charset="-122"/>
          </a:endParaRPr>
        </a:p>
      </dsp:txBody>
      <dsp:txXfrm>
        <a:off x="1187954" y="929797"/>
        <a:ext cx="1139301" cy="11390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D48B53-1FF9-4F4B-AF80-907DA49C22D0}">
      <dsp:nvSpPr>
        <dsp:cNvPr id="0" name=""/>
        <dsp:cNvSpPr/>
      </dsp:nvSpPr>
      <dsp:spPr>
        <a:xfrm>
          <a:off x="7965571" y="644951"/>
          <a:ext cx="1708497" cy="1708777"/>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F15E82-FE4D-4E2D-B1AC-671D62B4CF0B}">
      <dsp:nvSpPr>
        <dsp:cNvPr id="0" name=""/>
        <dsp:cNvSpPr/>
      </dsp:nvSpPr>
      <dsp:spPr>
        <a:xfrm>
          <a:off x="8021945" y="701920"/>
          <a:ext cx="1594840" cy="1594838"/>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ts val="2400"/>
            </a:lnSpc>
            <a:spcBef>
              <a:spcPct val="0"/>
            </a:spcBef>
            <a:spcAft>
              <a:spcPts val="0"/>
            </a:spcAft>
          </a:pPr>
          <a:r>
            <a:rPr lang="zh-CN" altLang="en-US" sz="2000" kern="1200" dirty="0" smtClean="0">
              <a:solidFill>
                <a:schemeClr val="bg1"/>
              </a:solidFill>
              <a:latin typeface="手札体-简粗体" panose="03000700000000000000" pitchFamily="66" charset="-122"/>
              <a:ea typeface="手札体-简粗体" panose="03000700000000000000" pitchFamily="66" charset="-122"/>
            </a:rPr>
            <a:t>确定实体的属性</a:t>
          </a:r>
          <a:endParaRPr lang="zh-CN" altLang="en-US" sz="2000" kern="1200" dirty="0">
            <a:solidFill>
              <a:schemeClr val="bg1"/>
            </a:solidFill>
            <a:latin typeface="手札体-简粗体" panose="03000700000000000000" pitchFamily="66" charset="-122"/>
            <a:ea typeface="手札体-简粗体" panose="03000700000000000000" pitchFamily="66" charset="-122"/>
          </a:endParaRPr>
        </a:p>
      </dsp:txBody>
      <dsp:txXfrm>
        <a:off x="8250169" y="929797"/>
        <a:ext cx="1139301" cy="1139084"/>
      </dsp:txXfrm>
    </dsp:sp>
    <dsp:sp modelId="{93FFA967-19D5-401A-B4EA-7FF526F860DE}">
      <dsp:nvSpPr>
        <dsp:cNvPr id="0" name=""/>
        <dsp:cNvSpPr/>
      </dsp:nvSpPr>
      <dsp:spPr>
        <a:xfrm rot="2700000">
          <a:off x="6198979" y="645040"/>
          <a:ext cx="1708300" cy="1708300"/>
        </a:xfrm>
        <a:prstGeom prst="teardrop">
          <a:avLst>
            <a:gd name="adj" fmla="val 100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45EDE2-DBAA-40A6-A019-187D507D210D}">
      <dsp:nvSpPr>
        <dsp:cNvPr id="0" name=""/>
        <dsp:cNvSpPr/>
      </dsp:nvSpPr>
      <dsp:spPr>
        <a:xfrm>
          <a:off x="6257073" y="701920"/>
          <a:ext cx="1594840" cy="1594838"/>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ts val="2400"/>
            </a:lnSpc>
            <a:spcBef>
              <a:spcPct val="0"/>
            </a:spcBef>
            <a:spcAft>
              <a:spcPts val="0"/>
            </a:spcAft>
          </a:pPr>
          <a:r>
            <a:rPr lang="zh-CN" altLang="en-US" sz="2000" kern="1200" dirty="0" smtClean="0">
              <a:solidFill>
                <a:schemeClr val="bg1"/>
              </a:solidFill>
              <a:latin typeface="手札体-简粗体" panose="03000700000000000000" pitchFamily="66" charset="-122"/>
              <a:ea typeface="手札体-简粗体" panose="03000700000000000000" pitchFamily="66" charset="-122"/>
            </a:rPr>
            <a:t>确定实体间联系</a:t>
          </a:r>
          <a:endParaRPr lang="zh-CN" altLang="en-US" sz="2000" kern="1200" dirty="0">
            <a:solidFill>
              <a:schemeClr val="bg1"/>
            </a:solidFill>
            <a:latin typeface="手札体-简粗体" panose="03000700000000000000" pitchFamily="66" charset="-122"/>
            <a:ea typeface="手札体-简粗体" panose="03000700000000000000" pitchFamily="66" charset="-122"/>
          </a:endParaRPr>
        </a:p>
      </dsp:txBody>
      <dsp:txXfrm>
        <a:off x="6484388" y="929797"/>
        <a:ext cx="1139301" cy="1139084"/>
      </dsp:txXfrm>
    </dsp:sp>
    <dsp:sp modelId="{AB535637-A631-489E-810F-5F49D3C622DA}">
      <dsp:nvSpPr>
        <dsp:cNvPr id="0" name=""/>
        <dsp:cNvSpPr/>
      </dsp:nvSpPr>
      <dsp:spPr>
        <a:xfrm rot="2700000">
          <a:off x="4434107" y="645040"/>
          <a:ext cx="1708300" cy="1708300"/>
        </a:xfrm>
        <a:prstGeom prst="teardrop">
          <a:avLst>
            <a:gd name="adj" fmla="val 100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FB9539-86CD-4617-951D-4FA2416CECE2}">
      <dsp:nvSpPr>
        <dsp:cNvPr id="0" name=""/>
        <dsp:cNvSpPr/>
      </dsp:nvSpPr>
      <dsp:spPr>
        <a:xfrm>
          <a:off x="4491292" y="701920"/>
          <a:ext cx="1594840" cy="159483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ts val="2400"/>
            </a:lnSpc>
            <a:spcBef>
              <a:spcPct val="0"/>
            </a:spcBef>
            <a:spcAft>
              <a:spcPts val="0"/>
            </a:spcAft>
          </a:pPr>
          <a:r>
            <a:rPr lang="zh-CN" altLang="en-US" sz="2000" kern="1200" dirty="0" smtClean="0">
              <a:solidFill>
                <a:schemeClr val="bg1"/>
              </a:solidFill>
              <a:latin typeface="手札体-简粗体" panose="03000700000000000000" pitchFamily="66" charset="-122"/>
              <a:ea typeface="手札体-简粗体" panose="03000700000000000000" pitchFamily="66" charset="-122"/>
            </a:rPr>
            <a:t>选择实体的关键字属性</a:t>
          </a:r>
          <a:endParaRPr lang="zh-CN" altLang="en-US" sz="2000" kern="1200" dirty="0">
            <a:solidFill>
              <a:schemeClr val="bg1"/>
            </a:solidFill>
            <a:latin typeface="手札体-简粗体" panose="03000700000000000000" pitchFamily="66" charset="-122"/>
            <a:ea typeface="手札体-简粗体" panose="03000700000000000000" pitchFamily="66" charset="-122"/>
          </a:endParaRPr>
        </a:p>
      </dsp:txBody>
      <dsp:txXfrm>
        <a:off x="4718607" y="929797"/>
        <a:ext cx="1139301" cy="1139084"/>
      </dsp:txXfrm>
    </dsp:sp>
    <dsp:sp modelId="{63C19050-94BA-4824-8A04-B3D3BD77F7ED}">
      <dsp:nvSpPr>
        <dsp:cNvPr id="0" name=""/>
        <dsp:cNvSpPr/>
      </dsp:nvSpPr>
      <dsp:spPr>
        <a:xfrm rot="2700000">
          <a:off x="2668326" y="645040"/>
          <a:ext cx="1708300" cy="1708300"/>
        </a:xfrm>
        <a:prstGeom prst="teardrop">
          <a:avLst>
            <a:gd name="adj" fmla="val 1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0B35A4-6158-4F5C-BD4F-12AD53483E76}">
      <dsp:nvSpPr>
        <dsp:cNvPr id="0" name=""/>
        <dsp:cNvSpPr/>
      </dsp:nvSpPr>
      <dsp:spPr>
        <a:xfrm>
          <a:off x="2725511" y="701920"/>
          <a:ext cx="1594840" cy="1594838"/>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ts val="2400"/>
            </a:lnSpc>
            <a:spcBef>
              <a:spcPct val="0"/>
            </a:spcBef>
            <a:spcAft>
              <a:spcPts val="0"/>
            </a:spcAft>
          </a:pPr>
          <a:r>
            <a:rPr lang="zh-CN" altLang="en-US" sz="2000" kern="1200" dirty="0" smtClean="0">
              <a:latin typeface="手札体-简粗体" panose="03000700000000000000" pitchFamily="66" charset="-122"/>
              <a:ea typeface="手札体-简粗体" panose="03000700000000000000" pitchFamily="66" charset="-122"/>
            </a:rPr>
            <a:t>选择实体</a:t>
          </a:r>
          <a:endParaRPr lang="zh-CN" altLang="en-US" sz="2000" kern="1200" dirty="0">
            <a:latin typeface="手札体-简粗体" panose="03000700000000000000" pitchFamily="66" charset="-122"/>
            <a:ea typeface="手札体-简粗体" panose="03000700000000000000" pitchFamily="66" charset="-122"/>
          </a:endParaRPr>
        </a:p>
      </dsp:txBody>
      <dsp:txXfrm>
        <a:off x="2953735" y="929797"/>
        <a:ext cx="1139301" cy="1139084"/>
      </dsp:txXfrm>
    </dsp:sp>
    <dsp:sp modelId="{2B365B09-F5E1-4946-912A-692E03864493}">
      <dsp:nvSpPr>
        <dsp:cNvPr id="0" name=""/>
        <dsp:cNvSpPr/>
      </dsp:nvSpPr>
      <dsp:spPr>
        <a:xfrm rot="2700000">
          <a:off x="902545" y="645040"/>
          <a:ext cx="1708300" cy="1708300"/>
        </a:xfrm>
        <a:prstGeom prst="teardrop">
          <a:avLst>
            <a:gd name="adj" fmla="val 100000"/>
          </a:avLst>
        </a:prstGeom>
        <a:solidFill>
          <a:schemeClr val="tx1">
            <a:lumMod val="50000"/>
            <a:lumOff val="50000"/>
          </a:schemeClr>
        </a:solidFill>
        <a:ln w="12700" cap="flat" cmpd="sng" algn="ctr">
          <a:solidFill>
            <a:schemeClr val="tx1">
              <a:lumMod val="50000"/>
              <a:lumOff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C9A559-B86A-4858-AFBB-BBAA70A6AE79}">
      <dsp:nvSpPr>
        <dsp:cNvPr id="0" name=""/>
        <dsp:cNvSpPr/>
      </dsp:nvSpPr>
      <dsp:spPr>
        <a:xfrm>
          <a:off x="959730" y="701920"/>
          <a:ext cx="1594840" cy="1594838"/>
        </a:xfrm>
        <a:prstGeom prst="ellipse">
          <a:avLst/>
        </a:prstGeom>
        <a:solidFill>
          <a:schemeClr val="lt1">
            <a:alpha val="90000"/>
            <a:hueOff val="0"/>
            <a:satOff val="0"/>
            <a:lumOff val="0"/>
            <a:alphaOff val="0"/>
          </a:schemeClr>
        </a:solidFill>
        <a:ln w="12700" cap="flat" cmpd="sng" algn="ctr">
          <a:solidFill>
            <a:schemeClr val="tx1">
              <a:lumMod val="50000"/>
              <a:lumOff val="5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ts val="2400"/>
            </a:lnSpc>
            <a:spcBef>
              <a:spcPct val="0"/>
            </a:spcBef>
            <a:spcAft>
              <a:spcPts val="0"/>
            </a:spcAft>
          </a:pPr>
          <a:r>
            <a:rPr lang="zh-CN" altLang="en-US" sz="2000" kern="12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确定局部范围</a:t>
          </a:r>
          <a:endParaRPr lang="zh-CN" altLang="en-US" sz="2000" kern="1200" dirty="0">
            <a:solidFill>
              <a:schemeClr val="tx1">
                <a:lumMod val="50000"/>
                <a:lumOff val="50000"/>
              </a:schemeClr>
            </a:solidFill>
            <a:latin typeface="手札体-简粗体" panose="03000700000000000000" pitchFamily="66" charset="-122"/>
            <a:ea typeface="手札体-简粗体" panose="03000700000000000000" pitchFamily="66" charset="-122"/>
          </a:endParaRPr>
        </a:p>
      </dsp:txBody>
      <dsp:txXfrm>
        <a:off x="1187954" y="929797"/>
        <a:ext cx="1139301" cy="113908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D48B53-1FF9-4F4B-AF80-907DA49C22D0}">
      <dsp:nvSpPr>
        <dsp:cNvPr id="0" name=""/>
        <dsp:cNvSpPr/>
      </dsp:nvSpPr>
      <dsp:spPr>
        <a:xfrm>
          <a:off x="7965571" y="644951"/>
          <a:ext cx="1708497" cy="1708777"/>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F15E82-FE4D-4E2D-B1AC-671D62B4CF0B}">
      <dsp:nvSpPr>
        <dsp:cNvPr id="0" name=""/>
        <dsp:cNvSpPr/>
      </dsp:nvSpPr>
      <dsp:spPr>
        <a:xfrm>
          <a:off x="8021945" y="701920"/>
          <a:ext cx="1594840" cy="1594838"/>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ts val="2400"/>
            </a:lnSpc>
            <a:spcBef>
              <a:spcPct val="0"/>
            </a:spcBef>
            <a:spcAft>
              <a:spcPts val="0"/>
            </a:spcAft>
          </a:pPr>
          <a:r>
            <a:rPr lang="zh-CN" altLang="en-US" sz="2000" kern="1200" dirty="0" smtClean="0">
              <a:solidFill>
                <a:schemeClr val="bg1"/>
              </a:solidFill>
              <a:latin typeface="手札体-简粗体" panose="03000700000000000000" pitchFamily="66" charset="-122"/>
              <a:ea typeface="手札体-简粗体" panose="03000700000000000000" pitchFamily="66" charset="-122"/>
            </a:rPr>
            <a:t>确定实体的属性</a:t>
          </a:r>
          <a:endParaRPr lang="zh-CN" altLang="en-US" sz="2000" kern="1200" dirty="0">
            <a:solidFill>
              <a:schemeClr val="bg1"/>
            </a:solidFill>
            <a:latin typeface="手札体-简粗体" panose="03000700000000000000" pitchFamily="66" charset="-122"/>
            <a:ea typeface="手札体-简粗体" panose="03000700000000000000" pitchFamily="66" charset="-122"/>
          </a:endParaRPr>
        </a:p>
      </dsp:txBody>
      <dsp:txXfrm>
        <a:off x="8250169" y="929797"/>
        <a:ext cx="1139301" cy="1139084"/>
      </dsp:txXfrm>
    </dsp:sp>
    <dsp:sp modelId="{93FFA967-19D5-401A-B4EA-7FF526F860DE}">
      <dsp:nvSpPr>
        <dsp:cNvPr id="0" name=""/>
        <dsp:cNvSpPr/>
      </dsp:nvSpPr>
      <dsp:spPr>
        <a:xfrm rot="2700000">
          <a:off x="6198979" y="645040"/>
          <a:ext cx="1708300" cy="1708300"/>
        </a:xfrm>
        <a:prstGeom prst="teardrop">
          <a:avLst>
            <a:gd name="adj" fmla="val 10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45EDE2-DBAA-40A6-A019-187D507D210D}">
      <dsp:nvSpPr>
        <dsp:cNvPr id="0" name=""/>
        <dsp:cNvSpPr/>
      </dsp:nvSpPr>
      <dsp:spPr>
        <a:xfrm>
          <a:off x="6257073" y="701920"/>
          <a:ext cx="1594840" cy="159483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ts val="2400"/>
            </a:lnSpc>
            <a:spcBef>
              <a:spcPct val="0"/>
            </a:spcBef>
            <a:spcAft>
              <a:spcPts val="0"/>
            </a:spcAft>
          </a:pPr>
          <a:r>
            <a:rPr lang="zh-CN" altLang="en-US" sz="2000" kern="1200" dirty="0" smtClean="0">
              <a:solidFill>
                <a:schemeClr val="bg1"/>
              </a:solidFill>
              <a:latin typeface="手札体-简粗体" panose="03000700000000000000" pitchFamily="66" charset="-122"/>
              <a:ea typeface="手札体-简粗体" panose="03000700000000000000" pitchFamily="66" charset="-122"/>
            </a:rPr>
            <a:t>确定实体间联系</a:t>
          </a:r>
          <a:endParaRPr lang="zh-CN" altLang="en-US" sz="2000" kern="1200" dirty="0">
            <a:solidFill>
              <a:schemeClr val="bg1"/>
            </a:solidFill>
            <a:latin typeface="手札体-简粗体" panose="03000700000000000000" pitchFamily="66" charset="-122"/>
            <a:ea typeface="手札体-简粗体" panose="03000700000000000000" pitchFamily="66" charset="-122"/>
          </a:endParaRPr>
        </a:p>
      </dsp:txBody>
      <dsp:txXfrm>
        <a:off x="6484388" y="929797"/>
        <a:ext cx="1139301" cy="1139084"/>
      </dsp:txXfrm>
    </dsp:sp>
    <dsp:sp modelId="{AB535637-A631-489E-810F-5F49D3C622DA}">
      <dsp:nvSpPr>
        <dsp:cNvPr id="0" name=""/>
        <dsp:cNvSpPr/>
      </dsp:nvSpPr>
      <dsp:spPr>
        <a:xfrm rot="2700000">
          <a:off x="4434107" y="645040"/>
          <a:ext cx="1708300" cy="1708300"/>
        </a:xfrm>
        <a:prstGeom prst="teardrop">
          <a:avLst>
            <a:gd name="adj" fmla="val 1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FB9539-86CD-4617-951D-4FA2416CECE2}">
      <dsp:nvSpPr>
        <dsp:cNvPr id="0" name=""/>
        <dsp:cNvSpPr/>
      </dsp:nvSpPr>
      <dsp:spPr>
        <a:xfrm>
          <a:off x="4491292" y="701920"/>
          <a:ext cx="1594840" cy="1594838"/>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ts val="2400"/>
            </a:lnSpc>
            <a:spcBef>
              <a:spcPct val="0"/>
            </a:spcBef>
            <a:spcAft>
              <a:spcPts val="0"/>
            </a:spcAft>
          </a:pPr>
          <a:r>
            <a:rPr lang="zh-CN" altLang="en-US" sz="2000" kern="1200" dirty="0" smtClean="0">
              <a:latin typeface="手札体-简粗体" panose="03000700000000000000" pitchFamily="66" charset="-122"/>
              <a:ea typeface="手札体-简粗体" panose="03000700000000000000" pitchFamily="66" charset="-122"/>
            </a:rPr>
            <a:t>选择实体的关键字属性</a:t>
          </a:r>
          <a:endParaRPr lang="zh-CN" altLang="en-US" sz="2000" kern="1200" dirty="0">
            <a:latin typeface="手札体-简粗体" panose="03000700000000000000" pitchFamily="66" charset="-122"/>
            <a:ea typeface="手札体-简粗体" panose="03000700000000000000" pitchFamily="66" charset="-122"/>
          </a:endParaRPr>
        </a:p>
      </dsp:txBody>
      <dsp:txXfrm>
        <a:off x="4718607" y="929797"/>
        <a:ext cx="1139301" cy="1139084"/>
      </dsp:txXfrm>
    </dsp:sp>
    <dsp:sp modelId="{63C19050-94BA-4824-8A04-B3D3BD77F7ED}">
      <dsp:nvSpPr>
        <dsp:cNvPr id="0" name=""/>
        <dsp:cNvSpPr/>
      </dsp:nvSpPr>
      <dsp:spPr>
        <a:xfrm rot="2700000">
          <a:off x="2668326" y="645040"/>
          <a:ext cx="1708300" cy="1708300"/>
        </a:xfrm>
        <a:prstGeom prst="teardrop">
          <a:avLst>
            <a:gd name="adj" fmla="val 100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0B35A4-6158-4F5C-BD4F-12AD53483E76}">
      <dsp:nvSpPr>
        <dsp:cNvPr id="0" name=""/>
        <dsp:cNvSpPr/>
      </dsp:nvSpPr>
      <dsp:spPr>
        <a:xfrm>
          <a:off x="2725511" y="701920"/>
          <a:ext cx="1594840" cy="1594838"/>
        </a:xfrm>
        <a:prstGeom prst="ellipse">
          <a:avLst/>
        </a:prstGeom>
        <a:solidFill>
          <a:schemeClr val="lt1">
            <a:alpha val="90000"/>
            <a:hueOff val="0"/>
            <a:satOff val="0"/>
            <a:lumOff val="0"/>
            <a:alphaOff val="0"/>
          </a:schemeClr>
        </a:solidFill>
        <a:ln w="12700" cap="flat" cmpd="sng" algn="ctr">
          <a:solidFill>
            <a:schemeClr val="tx1">
              <a:lumMod val="50000"/>
              <a:lumOff val="5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ts val="2400"/>
            </a:lnSpc>
            <a:spcBef>
              <a:spcPct val="0"/>
            </a:spcBef>
            <a:spcAft>
              <a:spcPts val="0"/>
            </a:spcAft>
          </a:pPr>
          <a:r>
            <a:rPr lang="zh-CN" altLang="en-US" sz="2000" kern="12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选择实体</a:t>
          </a:r>
          <a:endParaRPr lang="zh-CN" altLang="en-US" sz="2000" kern="1200" dirty="0">
            <a:solidFill>
              <a:schemeClr val="tx1">
                <a:lumMod val="50000"/>
                <a:lumOff val="50000"/>
              </a:schemeClr>
            </a:solidFill>
            <a:latin typeface="手札体-简粗体" panose="03000700000000000000" pitchFamily="66" charset="-122"/>
            <a:ea typeface="手札体-简粗体" panose="03000700000000000000" pitchFamily="66" charset="-122"/>
          </a:endParaRPr>
        </a:p>
      </dsp:txBody>
      <dsp:txXfrm>
        <a:off x="2953735" y="929797"/>
        <a:ext cx="1139301" cy="1139084"/>
      </dsp:txXfrm>
    </dsp:sp>
    <dsp:sp modelId="{2B365B09-F5E1-4946-912A-692E03864493}">
      <dsp:nvSpPr>
        <dsp:cNvPr id="0" name=""/>
        <dsp:cNvSpPr/>
      </dsp:nvSpPr>
      <dsp:spPr>
        <a:xfrm rot="2700000">
          <a:off x="902545" y="645040"/>
          <a:ext cx="1708300" cy="1708300"/>
        </a:xfrm>
        <a:prstGeom prst="teardrop">
          <a:avLst>
            <a:gd name="adj" fmla="val 100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C9A559-B86A-4858-AFBB-BBAA70A6AE79}">
      <dsp:nvSpPr>
        <dsp:cNvPr id="0" name=""/>
        <dsp:cNvSpPr/>
      </dsp:nvSpPr>
      <dsp:spPr>
        <a:xfrm>
          <a:off x="959730" y="701920"/>
          <a:ext cx="1594840" cy="1594838"/>
        </a:xfrm>
        <a:prstGeom prst="ellipse">
          <a:avLst/>
        </a:prstGeom>
        <a:solidFill>
          <a:schemeClr val="lt1">
            <a:alpha val="90000"/>
            <a:hueOff val="0"/>
            <a:satOff val="0"/>
            <a:lumOff val="0"/>
            <a:alphaOff val="0"/>
          </a:schemeClr>
        </a:solidFill>
        <a:ln w="12700" cap="flat" cmpd="sng" algn="ctr">
          <a:solidFill>
            <a:schemeClr val="tx1">
              <a:lumMod val="50000"/>
              <a:lumOff val="5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ts val="2400"/>
            </a:lnSpc>
            <a:spcBef>
              <a:spcPct val="0"/>
            </a:spcBef>
            <a:spcAft>
              <a:spcPts val="0"/>
            </a:spcAft>
          </a:pPr>
          <a:r>
            <a:rPr lang="zh-CN" altLang="en-US" sz="2000" kern="12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确定局部范围</a:t>
          </a:r>
          <a:endParaRPr lang="zh-CN" altLang="en-US" sz="2000" kern="1200" dirty="0">
            <a:solidFill>
              <a:schemeClr val="tx1">
                <a:lumMod val="50000"/>
                <a:lumOff val="50000"/>
              </a:schemeClr>
            </a:solidFill>
            <a:latin typeface="手札体-简粗体" panose="03000700000000000000" pitchFamily="66" charset="-122"/>
            <a:ea typeface="手札体-简粗体" panose="03000700000000000000" pitchFamily="66" charset="-122"/>
          </a:endParaRPr>
        </a:p>
      </dsp:txBody>
      <dsp:txXfrm>
        <a:off x="1187954" y="929797"/>
        <a:ext cx="1139301" cy="113908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D48B53-1FF9-4F4B-AF80-907DA49C22D0}">
      <dsp:nvSpPr>
        <dsp:cNvPr id="0" name=""/>
        <dsp:cNvSpPr/>
      </dsp:nvSpPr>
      <dsp:spPr>
        <a:xfrm>
          <a:off x="7965571" y="644951"/>
          <a:ext cx="1708497" cy="1708777"/>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F15E82-FE4D-4E2D-B1AC-671D62B4CF0B}">
      <dsp:nvSpPr>
        <dsp:cNvPr id="0" name=""/>
        <dsp:cNvSpPr/>
      </dsp:nvSpPr>
      <dsp:spPr>
        <a:xfrm>
          <a:off x="8021945" y="701920"/>
          <a:ext cx="1594840" cy="1594838"/>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ts val="2400"/>
            </a:lnSpc>
            <a:spcBef>
              <a:spcPct val="0"/>
            </a:spcBef>
            <a:spcAft>
              <a:spcPts val="0"/>
            </a:spcAft>
          </a:pPr>
          <a:r>
            <a:rPr lang="zh-CN" altLang="en-US" sz="2000" kern="1200" dirty="0" smtClean="0">
              <a:solidFill>
                <a:schemeClr val="bg1"/>
              </a:solidFill>
              <a:latin typeface="手札体-简粗体" panose="03000700000000000000" pitchFamily="66" charset="-122"/>
              <a:ea typeface="手札体-简粗体" panose="03000700000000000000" pitchFamily="66" charset="-122"/>
            </a:rPr>
            <a:t>确定实体的属性</a:t>
          </a:r>
          <a:endParaRPr lang="zh-CN" altLang="en-US" sz="2000" kern="1200" dirty="0">
            <a:solidFill>
              <a:schemeClr val="bg1"/>
            </a:solidFill>
            <a:latin typeface="手札体-简粗体" panose="03000700000000000000" pitchFamily="66" charset="-122"/>
            <a:ea typeface="手札体-简粗体" panose="03000700000000000000" pitchFamily="66" charset="-122"/>
          </a:endParaRPr>
        </a:p>
      </dsp:txBody>
      <dsp:txXfrm>
        <a:off x="8250169" y="929797"/>
        <a:ext cx="1139301" cy="1139084"/>
      </dsp:txXfrm>
    </dsp:sp>
    <dsp:sp modelId="{93FFA967-19D5-401A-B4EA-7FF526F860DE}">
      <dsp:nvSpPr>
        <dsp:cNvPr id="0" name=""/>
        <dsp:cNvSpPr/>
      </dsp:nvSpPr>
      <dsp:spPr>
        <a:xfrm rot="2700000">
          <a:off x="6198979" y="645040"/>
          <a:ext cx="1708300" cy="1708300"/>
        </a:xfrm>
        <a:prstGeom prst="teardrop">
          <a:avLst>
            <a:gd name="adj" fmla="val 1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45EDE2-DBAA-40A6-A019-187D507D210D}">
      <dsp:nvSpPr>
        <dsp:cNvPr id="0" name=""/>
        <dsp:cNvSpPr/>
      </dsp:nvSpPr>
      <dsp:spPr>
        <a:xfrm>
          <a:off x="6257073" y="701920"/>
          <a:ext cx="1594840" cy="1594838"/>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ts val="2400"/>
            </a:lnSpc>
            <a:spcBef>
              <a:spcPct val="0"/>
            </a:spcBef>
            <a:spcAft>
              <a:spcPts val="0"/>
            </a:spcAft>
          </a:pPr>
          <a:r>
            <a:rPr lang="zh-CN" altLang="en-US" sz="2000" kern="1200" dirty="0" smtClean="0">
              <a:latin typeface="手札体-简粗体" panose="03000700000000000000" pitchFamily="66" charset="-122"/>
              <a:ea typeface="手札体-简粗体" panose="03000700000000000000" pitchFamily="66" charset="-122"/>
            </a:rPr>
            <a:t>确定实体间联系</a:t>
          </a:r>
          <a:endParaRPr lang="zh-CN" altLang="en-US" sz="2000" kern="1200" dirty="0">
            <a:latin typeface="手札体-简粗体" panose="03000700000000000000" pitchFamily="66" charset="-122"/>
            <a:ea typeface="手札体-简粗体" panose="03000700000000000000" pitchFamily="66" charset="-122"/>
          </a:endParaRPr>
        </a:p>
      </dsp:txBody>
      <dsp:txXfrm>
        <a:off x="6484388" y="929797"/>
        <a:ext cx="1139301" cy="1139084"/>
      </dsp:txXfrm>
    </dsp:sp>
    <dsp:sp modelId="{AB535637-A631-489E-810F-5F49D3C622DA}">
      <dsp:nvSpPr>
        <dsp:cNvPr id="0" name=""/>
        <dsp:cNvSpPr/>
      </dsp:nvSpPr>
      <dsp:spPr>
        <a:xfrm rot="2700000">
          <a:off x="4434107" y="645040"/>
          <a:ext cx="1708300" cy="1708300"/>
        </a:xfrm>
        <a:prstGeom prst="teardrop">
          <a:avLst>
            <a:gd name="adj" fmla="val 100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FB9539-86CD-4617-951D-4FA2416CECE2}">
      <dsp:nvSpPr>
        <dsp:cNvPr id="0" name=""/>
        <dsp:cNvSpPr/>
      </dsp:nvSpPr>
      <dsp:spPr>
        <a:xfrm>
          <a:off x="4491292" y="701920"/>
          <a:ext cx="1594840" cy="1594838"/>
        </a:xfrm>
        <a:prstGeom prst="ellipse">
          <a:avLst/>
        </a:prstGeom>
        <a:solidFill>
          <a:schemeClr val="lt1">
            <a:alpha val="90000"/>
            <a:hueOff val="0"/>
            <a:satOff val="0"/>
            <a:lumOff val="0"/>
            <a:alphaOff val="0"/>
          </a:schemeClr>
        </a:solidFill>
        <a:ln w="12700" cap="flat" cmpd="sng" algn="ctr">
          <a:solidFill>
            <a:schemeClr val="tx1">
              <a:lumMod val="50000"/>
              <a:lumOff val="5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ts val="2400"/>
            </a:lnSpc>
            <a:spcBef>
              <a:spcPct val="0"/>
            </a:spcBef>
            <a:spcAft>
              <a:spcPts val="0"/>
            </a:spcAft>
          </a:pPr>
          <a:r>
            <a:rPr lang="zh-CN" altLang="en-US" sz="2000" kern="12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选择实体的关键字属性</a:t>
          </a:r>
          <a:endParaRPr lang="zh-CN" altLang="en-US" sz="2000" kern="1200" dirty="0">
            <a:solidFill>
              <a:schemeClr val="tx1">
                <a:lumMod val="50000"/>
                <a:lumOff val="50000"/>
              </a:schemeClr>
            </a:solidFill>
            <a:latin typeface="手札体-简粗体" panose="03000700000000000000" pitchFamily="66" charset="-122"/>
            <a:ea typeface="手札体-简粗体" panose="03000700000000000000" pitchFamily="66" charset="-122"/>
          </a:endParaRPr>
        </a:p>
      </dsp:txBody>
      <dsp:txXfrm>
        <a:off x="4718607" y="929797"/>
        <a:ext cx="1139301" cy="1139084"/>
      </dsp:txXfrm>
    </dsp:sp>
    <dsp:sp modelId="{63C19050-94BA-4824-8A04-B3D3BD77F7ED}">
      <dsp:nvSpPr>
        <dsp:cNvPr id="0" name=""/>
        <dsp:cNvSpPr/>
      </dsp:nvSpPr>
      <dsp:spPr>
        <a:xfrm rot="2700000">
          <a:off x="2668326" y="645040"/>
          <a:ext cx="1708300" cy="1708300"/>
        </a:xfrm>
        <a:prstGeom prst="teardrop">
          <a:avLst>
            <a:gd name="adj" fmla="val 100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0B35A4-6158-4F5C-BD4F-12AD53483E76}">
      <dsp:nvSpPr>
        <dsp:cNvPr id="0" name=""/>
        <dsp:cNvSpPr/>
      </dsp:nvSpPr>
      <dsp:spPr>
        <a:xfrm>
          <a:off x="2725511" y="701920"/>
          <a:ext cx="1594840" cy="1594838"/>
        </a:xfrm>
        <a:prstGeom prst="ellipse">
          <a:avLst/>
        </a:prstGeom>
        <a:solidFill>
          <a:schemeClr val="lt1">
            <a:alpha val="90000"/>
            <a:hueOff val="0"/>
            <a:satOff val="0"/>
            <a:lumOff val="0"/>
            <a:alphaOff val="0"/>
          </a:schemeClr>
        </a:solidFill>
        <a:ln w="12700" cap="flat" cmpd="sng" algn="ctr">
          <a:solidFill>
            <a:schemeClr val="tx1">
              <a:lumMod val="50000"/>
              <a:lumOff val="5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ts val="2400"/>
            </a:lnSpc>
            <a:spcBef>
              <a:spcPct val="0"/>
            </a:spcBef>
            <a:spcAft>
              <a:spcPts val="0"/>
            </a:spcAft>
          </a:pPr>
          <a:r>
            <a:rPr lang="zh-CN" altLang="en-US" sz="2000" kern="12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选择实体</a:t>
          </a:r>
          <a:endParaRPr lang="zh-CN" altLang="en-US" sz="2000" kern="1200" dirty="0">
            <a:solidFill>
              <a:schemeClr val="tx1">
                <a:lumMod val="50000"/>
                <a:lumOff val="50000"/>
              </a:schemeClr>
            </a:solidFill>
            <a:latin typeface="手札体-简粗体" panose="03000700000000000000" pitchFamily="66" charset="-122"/>
            <a:ea typeface="手札体-简粗体" panose="03000700000000000000" pitchFamily="66" charset="-122"/>
          </a:endParaRPr>
        </a:p>
      </dsp:txBody>
      <dsp:txXfrm>
        <a:off x="2953735" y="929797"/>
        <a:ext cx="1139301" cy="1139084"/>
      </dsp:txXfrm>
    </dsp:sp>
    <dsp:sp modelId="{2B365B09-F5E1-4946-912A-692E03864493}">
      <dsp:nvSpPr>
        <dsp:cNvPr id="0" name=""/>
        <dsp:cNvSpPr/>
      </dsp:nvSpPr>
      <dsp:spPr>
        <a:xfrm rot="2700000">
          <a:off x="902545" y="645040"/>
          <a:ext cx="1708300" cy="1708300"/>
        </a:xfrm>
        <a:prstGeom prst="teardrop">
          <a:avLst>
            <a:gd name="adj" fmla="val 100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C9A559-B86A-4858-AFBB-BBAA70A6AE79}">
      <dsp:nvSpPr>
        <dsp:cNvPr id="0" name=""/>
        <dsp:cNvSpPr/>
      </dsp:nvSpPr>
      <dsp:spPr>
        <a:xfrm>
          <a:off x="959730" y="701920"/>
          <a:ext cx="1594840" cy="1594838"/>
        </a:xfrm>
        <a:prstGeom prst="ellipse">
          <a:avLst/>
        </a:prstGeom>
        <a:solidFill>
          <a:schemeClr val="lt1">
            <a:alpha val="90000"/>
            <a:hueOff val="0"/>
            <a:satOff val="0"/>
            <a:lumOff val="0"/>
            <a:alphaOff val="0"/>
          </a:schemeClr>
        </a:solidFill>
        <a:ln w="12700" cap="flat" cmpd="sng" algn="ctr">
          <a:solidFill>
            <a:schemeClr val="tx1">
              <a:lumMod val="50000"/>
              <a:lumOff val="5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ts val="2400"/>
            </a:lnSpc>
            <a:spcBef>
              <a:spcPct val="0"/>
            </a:spcBef>
            <a:spcAft>
              <a:spcPts val="0"/>
            </a:spcAft>
          </a:pPr>
          <a:r>
            <a:rPr lang="zh-CN" altLang="en-US" sz="2000" kern="12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确定局部范围</a:t>
          </a:r>
          <a:endParaRPr lang="zh-CN" altLang="en-US" sz="2000" kern="1200" dirty="0">
            <a:solidFill>
              <a:schemeClr val="tx1">
                <a:lumMod val="50000"/>
                <a:lumOff val="50000"/>
              </a:schemeClr>
            </a:solidFill>
            <a:latin typeface="手札体-简粗体" panose="03000700000000000000" pitchFamily="66" charset="-122"/>
            <a:ea typeface="手札体-简粗体" panose="03000700000000000000" pitchFamily="66" charset="-122"/>
          </a:endParaRPr>
        </a:p>
      </dsp:txBody>
      <dsp:txXfrm>
        <a:off x="1187954" y="929797"/>
        <a:ext cx="1139301" cy="113908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D48B53-1FF9-4F4B-AF80-907DA49C22D0}">
      <dsp:nvSpPr>
        <dsp:cNvPr id="0" name=""/>
        <dsp:cNvSpPr/>
      </dsp:nvSpPr>
      <dsp:spPr>
        <a:xfrm>
          <a:off x="7965571" y="644951"/>
          <a:ext cx="1708497" cy="1708777"/>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F15E82-FE4D-4E2D-B1AC-671D62B4CF0B}">
      <dsp:nvSpPr>
        <dsp:cNvPr id="0" name=""/>
        <dsp:cNvSpPr/>
      </dsp:nvSpPr>
      <dsp:spPr>
        <a:xfrm>
          <a:off x="8021945" y="701920"/>
          <a:ext cx="1594840" cy="1594838"/>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ts val="2400"/>
            </a:lnSpc>
            <a:spcBef>
              <a:spcPct val="0"/>
            </a:spcBef>
            <a:spcAft>
              <a:spcPts val="0"/>
            </a:spcAft>
          </a:pPr>
          <a:r>
            <a:rPr lang="zh-CN" altLang="en-US" sz="2000" kern="1200" dirty="0" smtClean="0">
              <a:latin typeface="手札体-简粗体" panose="03000700000000000000" pitchFamily="66" charset="-122"/>
              <a:ea typeface="手札体-简粗体" panose="03000700000000000000" pitchFamily="66" charset="-122"/>
            </a:rPr>
            <a:t>确定实体的属性</a:t>
          </a:r>
          <a:endParaRPr lang="zh-CN" altLang="en-US" sz="2000" kern="1200" dirty="0">
            <a:latin typeface="手札体-简粗体" panose="03000700000000000000" pitchFamily="66" charset="-122"/>
            <a:ea typeface="手札体-简粗体" panose="03000700000000000000" pitchFamily="66" charset="-122"/>
          </a:endParaRPr>
        </a:p>
      </dsp:txBody>
      <dsp:txXfrm>
        <a:off x="8250169" y="929797"/>
        <a:ext cx="1139301" cy="1139084"/>
      </dsp:txXfrm>
    </dsp:sp>
    <dsp:sp modelId="{93FFA967-19D5-401A-B4EA-7FF526F860DE}">
      <dsp:nvSpPr>
        <dsp:cNvPr id="0" name=""/>
        <dsp:cNvSpPr/>
      </dsp:nvSpPr>
      <dsp:spPr>
        <a:xfrm rot="2700000">
          <a:off x="6198979" y="645040"/>
          <a:ext cx="1708300" cy="1708300"/>
        </a:xfrm>
        <a:prstGeom prst="teardrop">
          <a:avLst>
            <a:gd name="adj" fmla="val 100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45EDE2-DBAA-40A6-A019-187D507D210D}">
      <dsp:nvSpPr>
        <dsp:cNvPr id="0" name=""/>
        <dsp:cNvSpPr/>
      </dsp:nvSpPr>
      <dsp:spPr>
        <a:xfrm>
          <a:off x="6257073" y="701920"/>
          <a:ext cx="1594840" cy="1594838"/>
        </a:xfrm>
        <a:prstGeom prst="ellipse">
          <a:avLst/>
        </a:prstGeom>
        <a:solidFill>
          <a:schemeClr val="lt1">
            <a:alpha val="90000"/>
            <a:hueOff val="0"/>
            <a:satOff val="0"/>
            <a:lumOff val="0"/>
            <a:alphaOff val="0"/>
          </a:schemeClr>
        </a:solidFill>
        <a:ln w="12700" cap="flat" cmpd="sng" algn="ctr">
          <a:solidFill>
            <a:schemeClr val="tx1">
              <a:lumMod val="50000"/>
              <a:lumOff val="5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ts val="2400"/>
            </a:lnSpc>
            <a:spcBef>
              <a:spcPct val="0"/>
            </a:spcBef>
            <a:spcAft>
              <a:spcPts val="0"/>
            </a:spcAft>
          </a:pPr>
          <a:r>
            <a:rPr lang="zh-CN" altLang="en-US" sz="2000" kern="12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确定实体间联系</a:t>
          </a:r>
          <a:endParaRPr lang="zh-CN" altLang="en-US" sz="2000" kern="1200" dirty="0">
            <a:solidFill>
              <a:schemeClr val="tx1">
                <a:lumMod val="50000"/>
                <a:lumOff val="50000"/>
              </a:schemeClr>
            </a:solidFill>
            <a:latin typeface="手札体-简粗体" panose="03000700000000000000" pitchFamily="66" charset="-122"/>
            <a:ea typeface="手札体-简粗体" panose="03000700000000000000" pitchFamily="66" charset="-122"/>
          </a:endParaRPr>
        </a:p>
      </dsp:txBody>
      <dsp:txXfrm>
        <a:off x="6484388" y="929797"/>
        <a:ext cx="1139301" cy="1139084"/>
      </dsp:txXfrm>
    </dsp:sp>
    <dsp:sp modelId="{AB535637-A631-489E-810F-5F49D3C622DA}">
      <dsp:nvSpPr>
        <dsp:cNvPr id="0" name=""/>
        <dsp:cNvSpPr/>
      </dsp:nvSpPr>
      <dsp:spPr>
        <a:xfrm rot="2700000">
          <a:off x="4434107" y="645040"/>
          <a:ext cx="1708300" cy="1708300"/>
        </a:xfrm>
        <a:prstGeom prst="teardrop">
          <a:avLst>
            <a:gd name="adj" fmla="val 100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FB9539-86CD-4617-951D-4FA2416CECE2}">
      <dsp:nvSpPr>
        <dsp:cNvPr id="0" name=""/>
        <dsp:cNvSpPr/>
      </dsp:nvSpPr>
      <dsp:spPr>
        <a:xfrm>
          <a:off x="4491292" y="701920"/>
          <a:ext cx="1594840" cy="1594838"/>
        </a:xfrm>
        <a:prstGeom prst="ellipse">
          <a:avLst/>
        </a:prstGeom>
        <a:solidFill>
          <a:schemeClr val="lt1">
            <a:alpha val="90000"/>
            <a:hueOff val="0"/>
            <a:satOff val="0"/>
            <a:lumOff val="0"/>
            <a:alphaOff val="0"/>
          </a:schemeClr>
        </a:solidFill>
        <a:ln w="12700" cap="flat" cmpd="sng" algn="ctr">
          <a:solidFill>
            <a:schemeClr val="tx1">
              <a:lumMod val="50000"/>
              <a:lumOff val="5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ts val="2400"/>
            </a:lnSpc>
            <a:spcBef>
              <a:spcPct val="0"/>
            </a:spcBef>
            <a:spcAft>
              <a:spcPts val="0"/>
            </a:spcAft>
          </a:pPr>
          <a:r>
            <a:rPr lang="zh-CN" altLang="en-US" sz="2000" kern="12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选择实体的关键字属性</a:t>
          </a:r>
          <a:endParaRPr lang="zh-CN" altLang="en-US" sz="2000" kern="1200" dirty="0">
            <a:solidFill>
              <a:schemeClr val="tx1">
                <a:lumMod val="50000"/>
                <a:lumOff val="50000"/>
              </a:schemeClr>
            </a:solidFill>
            <a:latin typeface="手札体-简粗体" panose="03000700000000000000" pitchFamily="66" charset="-122"/>
            <a:ea typeface="手札体-简粗体" panose="03000700000000000000" pitchFamily="66" charset="-122"/>
          </a:endParaRPr>
        </a:p>
      </dsp:txBody>
      <dsp:txXfrm>
        <a:off x="4718607" y="929797"/>
        <a:ext cx="1139301" cy="1139084"/>
      </dsp:txXfrm>
    </dsp:sp>
    <dsp:sp modelId="{63C19050-94BA-4824-8A04-B3D3BD77F7ED}">
      <dsp:nvSpPr>
        <dsp:cNvPr id="0" name=""/>
        <dsp:cNvSpPr/>
      </dsp:nvSpPr>
      <dsp:spPr>
        <a:xfrm rot="2700000">
          <a:off x="2668326" y="645040"/>
          <a:ext cx="1708300" cy="1708300"/>
        </a:xfrm>
        <a:prstGeom prst="teardrop">
          <a:avLst>
            <a:gd name="adj" fmla="val 100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0B35A4-6158-4F5C-BD4F-12AD53483E76}">
      <dsp:nvSpPr>
        <dsp:cNvPr id="0" name=""/>
        <dsp:cNvSpPr/>
      </dsp:nvSpPr>
      <dsp:spPr>
        <a:xfrm>
          <a:off x="2725511" y="701920"/>
          <a:ext cx="1594840" cy="1594838"/>
        </a:xfrm>
        <a:prstGeom prst="ellipse">
          <a:avLst/>
        </a:prstGeom>
        <a:solidFill>
          <a:schemeClr val="lt1">
            <a:alpha val="90000"/>
            <a:hueOff val="0"/>
            <a:satOff val="0"/>
            <a:lumOff val="0"/>
            <a:alphaOff val="0"/>
          </a:schemeClr>
        </a:solidFill>
        <a:ln w="12700" cap="flat" cmpd="sng" algn="ctr">
          <a:solidFill>
            <a:schemeClr val="tx1">
              <a:lumMod val="50000"/>
              <a:lumOff val="5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ts val="2400"/>
            </a:lnSpc>
            <a:spcBef>
              <a:spcPct val="0"/>
            </a:spcBef>
            <a:spcAft>
              <a:spcPts val="0"/>
            </a:spcAft>
          </a:pPr>
          <a:r>
            <a:rPr lang="zh-CN" altLang="en-US" sz="2000" kern="12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选择实体</a:t>
          </a:r>
          <a:endParaRPr lang="zh-CN" altLang="en-US" sz="2000" kern="1200" dirty="0">
            <a:solidFill>
              <a:schemeClr val="tx1">
                <a:lumMod val="50000"/>
                <a:lumOff val="50000"/>
              </a:schemeClr>
            </a:solidFill>
            <a:latin typeface="手札体-简粗体" panose="03000700000000000000" pitchFamily="66" charset="-122"/>
            <a:ea typeface="手札体-简粗体" panose="03000700000000000000" pitchFamily="66" charset="-122"/>
          </a:endParaRPr>
        </a:p>
      </dsp:txBody>
      <dsp:txXfrm>
        <a:off x="2953735" y="929797"/>
        <a:ext cx="1139301" cy="1139084"/>
      </dsp:txXfrm>
    </dsp:sp>
    <dsp:sp modelId="{2B365B09-F5E1-4946-912A-692E03864493}">
      <dsp:nvSpPr>
        <dsp:cNvPr id="0" name=""/>
        <dsp:cNvSpPr/>
      </dsp:nvSpPr>
      <dsp:spPr>
        <a:xfrm rot="2700000">
          <a:off x="902545" y="645040"/>
          <a:ext cx="1708300" cy="1708300"/>
        </a:xfrm>
        <a:prstGeom prst="teardrop">
          <a:avLst>
            <a:gd name="adj" fmla="val 100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C9A559-B86A-4858-AFBB-BBAA70A6AE79}">
      <dsp:nvSpPr>
        <dsp:cNvPr id="0" name=""/>
        <dsp:cNvSpPr/>
      </dsp:nvSpPr>
      <dsp:spPr>
        <a:xfrm>
          <a:off x="959730" y="701920"/>
          <a:ext cx="1594840" cy="1594838"/>
        </a:xfrm>
        <a:prstGeom prst="ellipse">
          <a:avLst/>
        </a:prstGeom>
        <a:solidFill>
          <a:schemeClr val="lt1">
            <a:alpha val="90000"/>
            <a:hueOff val="0"/>
            <a:satOff val="0"/>
            <a:lumOff val="0"/>
            <a:alphaOff val="0"/>
          </a:schemeClr>
        </a:solidFill>
        <a:ln w="12700" cap="flat" cmpd="sng" algn="ctr">
          <a:solidFill>
            <a:schemeClr val="tx1">
              <a:lumMod val="50000"/>
              <a:lumOff val="5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ts val="2400"/>
            </a:lnSpc>
            <a:spcBef>
              <a:spcPct val="0"/>
            </a:spcBef>
            <a:spcAft>
              <a:spcPts val="0"/>
            </a:spcAft>
          </a:pPr>
          <a:r>
            <a:rPr lang="zh-CN" altLang="en-US" sz="2000" kern="12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确定局部范围</a:t>
          </a:r>
          <a:endParaRPr lang="zh-CN" altLang="en-US" sz="2000" kern="1200" dirty="0">
            <a:solidFill>
              <a:schemeClr val="tx1">
                <a:lumMod val="50000"/>
                <a:lumOff val="50000"/>
              </a:schemeClr>
            </a:solidFill>
            <a:latin typeface="手札体-简粗体" panose="03000700000000000000" pitchFamily="66" charset="-122"/>
            <a:ea typeface="手札体-简粗体" panose="03000700000000000000" pitchFamily="66" charset="-122"/>
          </a:endParaRPr>
        </a:p>
      </dsp:txBody>
      <dsp:txXfrm>
        <a:off x="1187954" y="929797"/>
        <a:ext cx="1139301" cy="1139084"/>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循环流程"/>
  <dgm:desc val="用于显示流程中的顺序步骤。限制为 11 个级别 1 形状，级别 2 形状数目不受限制。非常适合于少量文本。不使用的文本不出现，但是在切换版式后仍然可用。"/>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循环流程"/>
  <dgm:desc val="用于显示流程中的顺序步骤。限制为 11 个级别 1 形状，级别 2 形状数目不受限制。非常适合于少量文本。不使用的文本不出现，但是在切换版式后仍然可用。"/>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11/layout/CircleProcess">
  <dgm:title val="循环流程"/>
  <dgm:desc val="用于显示流程中的顺序步骤。限制为 11 个级别 1 形状，级别 2 形状数目不受限制。非常适合于少量文本。不使用的文本不出现，但是在切换版式后仍然可用。"/>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11/layout/CircleProcess">
  <dgm:title val="循环流程"/>
  <dgm:desc val="用于显示流程中的顺序步骤。限制为 11 个级别 1 形状，级别 2 形状数目不受限制。非常适合于少量文本。不使用的文本不出现，但是在切换版式后仍然可用。"/>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11/layout/CircleProcess">
  <dgm:title val="循环流程"/>
  <dgm:desc val="用于显示流程中的顺序步骤。限制为 11 个级别 1 形状，级别 2 形状数目不受限制。非常适合于少量文本。不使用的文本不出现，但是在切换版式后仍然可用。"/>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11/layout/CircleProcess">
  <dgm:title val="循环流程"/>
  <dgm:desc val="用于显示流程中的顺序步骤。限制为 11 个级别 1 形状，级别 2 形状数目不受限制。非常适合于少量文本。不使用的文本不出现，但是在切换版式后仍然可用。"/>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11/layout/CircleProcess">
  <dgm:title val="循环流程"/>
  <dgm:desc val="用于显示流程中的顺序步骤。限制为 11 个级别 1 形状，级别 2 形状数目不受限制。非常适合于少量文本。不使用的文本不出现，但是在切换版式后仍然可用。"/>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2019/7/4 Thursday</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4157675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2019/7/4 Thursday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666811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2024887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225485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66</a:t>
            </a:fld>
            <a:endParaRPr lang="zh-CN" altLang="en-US"/>
          </a:p>
        </p:txBody>
      </p:sp>
    </p:spTree>
    <p:extLst>
      <p:ext uri="{BB962C8B-B14F-4D97-AF65-F5344CB8AC3E}">
        <p14:creationId xmlns:p14="http://schemas.microsoft.com/office/powerpoint/2010/main" val="1220798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69</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70</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71</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77</a:t>
            </a:fld>
            <a:endParaRPr lang="zh-CN" altLang="en-US"/>
          </a:p>
        </p:txBody>
      </p:sp>
    </p:spTree>
    <p:extLst>
      <p:ext uri="{BB962C8B-B14F-4D97-AF65-F5344CB8AC3E}">
        <p14:creationId xmlns:p14="http://schemas.microsoft.com/office/powerpoint/2010/main" val="130426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2BA39A-AC55-444D-B767-F7BFDC7741B7}"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904250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A53FA1B-AC57-414E-A6A6-D79E06144809}" type="slidenum">
              <a:rPr lang="zh-CN" altLang="en-US" smtClean="0">
                <a:solidFill>
                  <a:prstClr val="black"/>
                </a:solidFill>
                <a:latin typeface="Calibri" panose="020F0502020204030204" charset="0"/>
              </a:rPr>
              <a:t>4</a:t>
            </a:fld>
            <a:endParaRPr lang="en-US" altLang="zh-CN" smtClean="0">
              <a:solidFill>
                <a:prstClr val="black"/>
              </a:solidFill>
              <a:latin typeface="Calibri" panose="020F050202020403020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130426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4209604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3400070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343939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725645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a:buNone/>
              <a:defRPr/>
            </a:pPr>
            <a:endParaRPr kumimoji="1"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a:t>单击此处编辑母版标题样式</a:t>
            </a:r>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1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8.xml"/><Relationship Id="rId7" Type="http://schemas.openxmlformats.org/officeDocument/2006/relationships/diagramColors" Target="../diagrams/colors1.xml"/><Relationship Id="rId2" Type="http://schemas.openxmlformats.org/officeDocument/2006/relationships/slideLayout" Target="../slideLayouts/slideLayout7.xml"/><Relationship Id="rId1" Type="http://schemas.openxmlformats.org/officeDocument/2006/relationships/tags" Target="../tags/tag20.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7.xml"/><Relationship Id="rId1" Type="http://schemas.openxmlformats.org/officeDocument/2006/relationships/tags" Target="../tags/tag2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7.xml"/><Relationship Id="rId1" Type="http://schemas.openxmlformats.org/officeDocument/2006/relationships/tags" Target="../tags/tag2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9.xml"/><Relationship Id="rId7" Type="http://schemas.openxmlformats.org/officeDocument/2006/relationships/diagramColors" Target="../diagrams/colors4.xml"/><Relationship Id="rId2" Type="http://schemas.openxmlformats.org/officeDocument/2006/relationships/slideLayout" Target="../slideLayouts/slideLayout7.xml"/><Relationship Id="rId1" Type="http://schemas.openxmlformats.org/officeDocument/2006/relationships/tags" Target="../tags/tag23.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8.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10.xml"/><Relationship Id="rId7" Type="http://schemas.openxmlformats.org/officeDocument/2006/relationships/diagramColors" Target="../diagrams/colors5.xml"/><Relationship Id="rId2" Type="http://schemas.openxmlformats.org/officeDocument/2006/relationships/slideLayout" Target="../slideLayouts/slideLayout7.xml"/><Relationship Id="rId1" Type="http://schemas.openxmlformats.org/officeDocument/2006/relationships/tags" Target="../tags/tag24.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slideLayout" Target="../slideLayouts/slideLayout7.xml"/><Relationship Id="rId1" Type="http://schemas.openxmlformats.org/officeDocument/2006/relationships/tags" Target="../tags/tag2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11.xml"/><Relationship Id="rId7" Type="http://schemas.openxmlformats.org/officeDocument/2006/relationships/diagramColors" Target="../diagrams/colors7.xml"/><Relationship Id="rId2" Type="http://schemas.openxmlformats.org/officeDocument/2006/relationships/slideLayout" Target="../slideLayouts/slideLayout7.xml"/><Relationship Id="rId1" Type="http://schemas.openxmlformats.org/officeDocument/2006/relationships/tags" Target="../tags/tag26.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1.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3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3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7.xml"/><Relationship Id="rId1" Type="http://schemas.openxmlformats.org/officeDocument/2006/relationships/tags" Target="../tags/tag44.xml"/></Relationships>
</file>

<file path=ppt/slides/_rels/slide3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7.xml"/><Relationship Id="rId1" Type="http://schemas.openxmlformats.org/officeDocument/2006/relationships/tags" Target="../tags/tag45.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notesSlide" Target="../notesSlides/notesSlide4.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4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4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4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9.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0.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1.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3.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4.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56.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57.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58.xml"/></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59.xml"/></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60.xml"/></Relationships>
</file>

<file path=ppt/slides/_rels/slide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61.xml"/></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62.xml"/></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63.xml"/></Relationships>
</file>

<file path=ppt/slides/_rels/slide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64.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1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6.xml"/></Relationships>
</file>

<file path=ppt/slides/_rels/slide6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7.xml"/><Relationship Id="rId1" Type="http://schemas.openxmlformats.org/officeDocument/2006/relationships/tags" Target="../tags/tag67.xml"/><Relationship Id="rId4" Type="http://schemas.openxmlformats.org/officeDocument/2006/relationships/image" Target="../media/image7.jpeg"/></Relationships>
</file>

<file path=ppt/slides/_rels/slide6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6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1.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72.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3.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4.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7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76.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77.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9.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0.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1.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2.xml"/></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图片 10"/>
          <p:cNvPicPr>
            <a:picLocks noChangeAspect="1"/>
          </p:cNvPicPr>
          <p:nvPr/>
        </p:nvPicPr>
        <p:blipFill>
          <a:blip r:embed="rId3"/>
          <a:stretch>
            <a:fillRect/>
          </a:stretch>
        </p:blipFill>
        <p:spPr>
          <a:xfrm>
            <a:off x="260351" y="125413"/>
            <a:ext cx="12192000" cy="6858000"/>
          </a:xfrm>
          <a:prstGeom prst="rect">
            <a:avLst/>
          </a:prstGeom>
          <a:noFill/>
          <a:ln w="9525">
            <a:noFill/>
          </a:ln>
        </p:spPr>
      </p:pic>
      <p:sp>
        <p:nvSpPr>
          <p:cNvPr id="2050" name="标题 1"/>
          <p:cNvSpPr>
            <a:spLocks noGrp="1"/>
          </p:cNvSpPr>
          <p:nvPr>
            <p:ph type="ctrTitle"/>
          </p:nvPr>
        </p:nvSpPr>
        <p:spPr>
          <a:xfrm>
            <a:off x="1447800" y="3833813"/>
            <a:ext cx="7151688" cy="989012"/>
          </a:xfrm>
        </p:spPr>
        <p:txBody>
          <a:bodyPr vert="horz" wrap="square" lIns="91440" tIns="45720" rIns="91440" bIns="45720" anchor="b"/>
          <a:lstStyle/>
          <a:p>
            <a:pPr algn="l" defTabSz="914400">
              <a:buNone/>
            </a:pPr>
            <a:r>
              <a:rPr lang="zh-CN" altLang="en-US" sz="4800" kern="1200" dirty="0" smtClean="0">
                <a:latin typeface="黑体" panose="02010609060101010101" pitchFamily="49" charset="-122"/>
                <a:ea typeface="黑体" panose="02010609060101010101" pitchFamily="49" charset="-122"/>
              </a:rPr>
              <a:t>数据库系统原理</a:t>
            </a:r>
            <a:endParaRPr lang="zh-CN" altLang="en-US" sz="4800" kern="1200" dirty="0">
              <a:latin typeface="黑体" panose="02010609060101010101" pitchFamily="49" charset="-122"/>
              <a:ea typeface="黑体" panose="02010609060101010101" pitchFamily="49" charset="-122"/>
            </a:endParaRPr>
          </a:p>
        </p:txBody>
      </p:sp>
      <p:sp>
        <p:nvSpPr>
          <p:cNvPr id="2051" name="副标题 2"/>
          <p:cNvSpPr>
            <a:spLocks noGrp="1"/>
          </p:cNvSpPr>
          <p:nvPr>
            <p:ph type="subTitle" idx="1"/>
          </p:nvPr>
        </p:nvSpPr>
        <p:spPr>
          <a:xfrm>
            <a:off x="1392555" y="5180330"/>
            <a:ext cx="4891088" cy="487363"/>
          </a:xfrm>
        </p:spPr>
        <p:txBody>
          <a:bodyPr vert="horz" wrap="square" lIns="91440" tIns="45720" rIns="91440" bIns="45720" anchor="t"/>
          <a:lstStyle/>
          <a:p>
            <a:pPr algn="l" defTabSz="914400"/>
            <a:r>
              <a:rPr lang="en-US" altLang="zh-CN" dirty="0">
                <a:latin typeface="黑体" panose="02010609060101010101" pitchFamily="49" charset="-122"/>
                <a:ea typeface="黑体" panose="02010609060101010101" pitchFamily="49" charset="-122"/>
              </a:rPr>
              <a:t> </a:t>
            </a:r>
            <a:endParaRPr lang="zh-CN" altLang="en-US" kern="1200" dirty="0">
              <a:latin typeface="黑体" panose="02010609060101010101" pitchFamily="49" charset="-122"/>
              <a:ea typeface="黑体" panose="02010609060101010101" pitchFamily="49" charset="-122"/>
            </a:endParaRPr>
          </a:p>
        </p:txBody>
      </p:sp>
      <p:sp>
        <p:nvSpPr>
          <p:cNvPr id="7" name="矩形 6"/>
          <p:cNvSpPr/>
          <p:nvPr/>
        </p:nvSpPr>
        <p:spPr>
          <a:xfrm>
            <a:off x="1392238" y="3429000"/>
            <a:ext cx="1374775" cy="5461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053" name="图片 7"/>
          <p:cNvPicPr>
            <a:picLocks noChangeAspect="1"/>
          </p:cNvPicPr>
          <p:nvPr/>
        </p:nvPicPr>
        <p:blipFill>
          <a:blip r:embed="rId4"/>
          <a:stretch>
            <a:fillRect/>
          </a:stretch>
        </p:blipFill>
        <p:spPr>
          <a:xfrm>
            <a:off x="1470025" y="3554413"/>
            <a:ext cx="1206500" cy="295275"/>
          </a:xfrm>
          <a:prstGeom prst="rect">
            <a:avLst/>
          </a:prstGeom>
          <a:noFill/>
          <a:ln w="9525">
            <a:noFill/>
          </a:ln>
        </p:spPr>
      </p:pic>
      <p:sp>
        <p:nvSpPr>
          <p:cNvPr id="9" name="矩形 8"/>
          <p:cNvSpPr/>
          <p:nvPr/>
        </p:nvSpPr>
        <p:spPr>
          <a:xfrm>
            <a:off x="1392238" y="4159250"/>
            <a:ext cx="55563" cy="10207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副标题 2"/>
          <p:cNvSpPr txBox="1"/>
          <p:nvPr/>
        </p:nvSpPr>
        <p:spPr>
          <a:xfrm>
            <a:off x="1465263" y="6129338"/>
            <a:ext cx="4891088" cy="487363"/>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buNone/>
            </a:pPr>
            <a:r>
              <a:rPr lang="zh-CN" altLang="en-US" sz="1600">
                <a:solidFill>
                  <a:srgbClr val="A6A6A6"/>
                </a:solidFill>
                <a:latin typeface="微软雅黑" panose="020B0503020204020204" charset="-122"/>
                <a:ea typeface="微软雅黑" panose="020B0503020204020204" charset="-122"/>
              </a:rPr>
              <a:t>学习是一种信仰！ </a:t>
            </a:r>
            <a:r>
              <a:rPr lang="en-US" altLang="zh-CN" sz="1600">
                <a:solidFill>
                  <a:srgbClr val="A6A6A6"/>
                </a:solidFill>
                <a:latin typeface="微软雅黑" panose="020B0503020204020204" charset="-122"/>
                <a:ea typeface="微软雅黑" panose="020B0503020204020204" charset="-122"/>
              </a:rPr>
              <a:t>IN</a:t>
            </a:r>
            <a:r>
              <a:rPr lang="zh-CN" altLang="en-US" sz="1600">
                <a:solidFill>
                  <a:srgbClr val="A6A6A6"/>
                </a:solidFill>
                <a:latin typeface="微软雅黑" panose="020B0503020204020204" charset="-122"/>
                <a:ea typeface="微软雅黑" panose="020B0503020204020204" charset="-122"/>
              </a:rPr>
              <a:t> </a:t>
            </a:r>
            <a:r>
              <a:rPr lang="en-US" altLang="zh-CN" sz="1600">
                <a:solidFill>
                  <a:srgbClr val="A6A6A6"/>
                </a:solidFill>
                <a:latin typeface="微软雅黑" panose="020B0503020204020204" charset="-122"/>
                <a:ea typeface="微软雅黑" panose="020B0503020204020204" charset="-122"/>
              </a:rPr>
              <a:t>LEARING</a:t>
            </a:r>
            <a:r>
              <a:rPr lang="zh-CN" altLang="en-US" sz="1600">
                <a:solidFill>
                  <a:srgbClr val="A6A6A6"/>
                </a:solidFill>
                <a:latin typeface="微软雅黑" panose="020B0503020204020204" charset="-122"/>
                <a:ea typeface="微软雅黑" panose="020B0503020204020204" charset="-122"/>
              </a:rPr>
              <a:t> </a:t>
            </a:r>
            <a:r>
              <a:rPr lang="en-US" altLang="zh-CN" sz="1600">
                <a:solidFill>
                  <a:srgbClr val="A6A6A6"/>
                </a:solidFill>
                <a:latin typeface="微软雅黑" panose="020B0503020204020204" charset="-122"/>
                <a:ea typeface="微软雅黑" panose="020B0503020204020204" charset="-122"/>
              </a:rPr>
              <a:t>WE</a:t>
            </a:r>
            <a:r>
              <a:rPr lang="zh-CN" altLang="en-US" sz="1600">
                <a:solidFill>
                  <a:srgbClr val="A6A6A6"/>
                </a:solidFill>
                <a:latin typeface="微软雅黑" panose="020B0503020204020204" charset="-122"/>
                <a:ea typeface="微软雅黑" panose="020B0503020204020204" charset="-122"/>
              </a:rPr>
              <a:t> </a:t>
            </a:r>
            <a:r>
              <a:rPr lang="en-US" altLang="zh-CN" sz="1600">
                <a:solidFill>
                  <a:srgbClr val="A6A6A6"/>
                </a:solidFill>
                <a:latin typeface="微软雅黑" panose="020B0503020204020204" charset="-122"/>
                <a:ea typeface="微软雅黑" panose="020B0503020204020204" charset="-122"/>
              </a:rPr>
              <a:t>TRUST</a:t>
            </a:r>
            <a:endParaRPr lang="zh-CN" altLang="en-US" sz="1600">
              <a:solidFill>
                <a:srgbClr val="A6A6A6"/>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关系数据库设计方法</a:t>
            </a:r>
          </a:p>
        </p:txBody>
      </p:sp>
      <p:sp>
        <p:nvSpPr>
          <p:cNvPr id="4" name="文本框 2"/>
          <p:cNvSpPr txBox="1"/>
          <p:nvPr>
            <p:custDataLst>
              <p:tags r:id="rId1"/>
            </p:custDataLst>
          </p:nvPr>
        </p:nvSpPr>
        <p:spPr>
          <a:xfrm>
            <a:off x="735180" y="1052738"/>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概念结构设计方法</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en-US" altLang="zh-CN" sz="2400" dirty="0" smtClean="0">
                <a:solidFill>
                  <a:srgbClr val="FF0000"/>
                </a:solidFill>
                <a:latin typeface="手札体-简粗体" panose="03000700000000000000" pitchFamily="66" charset="-122"/>
                <a:ea typeface="手札体-简粗体" panose="03000700000000000000" pitchFamily="66" charset="-122"/>
              </a:rPr>
              <a:t>E-R</a:t>
            </a:r>
            <a:r>
              <a:rPr lang="zh-CN" altLang="en-US" sz="2400" dirty="0" smtClean="0">
                <a:solidFill>
                  <a:srgbClr val="FF0000"/>
                </a:solidFill>
                <a:latin typeface="手札体-简粗体" panose="03000700000000000000" pitchFamily="66" charset="-122"/>
                <a:ea typeface="手札体-简粗体" panose="03000700000000000000" pitchFamily="66" charset="-122"/>
              </a:rPr>
              <a:t>图的表示方法</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grpSp>
        <p:nvGrpSpPr>
          <p:cNvPr id="15" name="组合 14"/>
          <p:cNvGrpSpPr/>
          <p:nvPr/>
        </p:nvGrpSpPr>
        <p:grpSpPr>
          <a:xfrm>
            <a:off x="5000847" y="3071036"/>
            <a:ext cx="1998921" cy="3021421"/>
            <a:chOff x="5000847" y="3071036"/>
            <a:chExt cx="1998921" cy="3021421"/>
          </a:xfrm>
        </p:grpSpPr>
        <p:sp>
          <p:nvSpPr>
            <p:cNvPr id="6" name="矩形 5"/>
            <p:cNvSpPr/>
            <p:nvPr/>
          </p:nvSpPr>
          <p:spPr>
            <a:xfrm>
              <a:off x="5000847" y="5481084"/>
              <a:ext cx="1998921" cy="61137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手札体-简粗体" panose="03000700000000000000" pitchFamily="66" charset="-122"/>
                  <a:ea typeface="手札体-简粗体" panose="03000700000000000000" pitchFamily="66" charset="-122"/>
                </a:rPr>
                <a:t>课程</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7" name="菱形 6"/>
            <p:cNvSpPr/>
            <p:nvPr/>
          </p:nvSpPr>
          <p:spPr>
            <a:xfrm>
              <a:off x="5000847" y="4231760"/>
              <a:ext cx="1998921" cy="705292"/>
            </a:xfrm>
            <a:prstGeom prst="diamon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手札体-简粗体" panose="03000700000000000000" pitchFamily="66" charset="-122"/>
                  <a:ea typeface="手札体-简粗体" panose="03000700000000000000" pitchFamily="66" charset="-122"/>
                </a:rPr>
                <a:t>选课</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8" name="矩形 7"/>
            <p:cNvSpPr/>
            <p:nvPr/>
          </p:nvSpPr>
          <p:spPr>
            <a:xfrm>
              <a:off x="5000847" y="3071036"/>
              <a:ext cx="1998921" cy="61137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手札体-简粗体" panose="03000700000000000000" pitchFamily="66" charset="-122"/>
                  <a:ea typeface="手札体-简粗体" panose="03000700000000000000" pitchFamily="66" charset="-122"/>
                </a:rPr>
                <a:t>学生</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cxnSp>
          <p:nvCxnSpPr>
            <p:cNvPr id="10" name="直接连接符 9"/>
            <p:cNvCxnSpPr>
              <a:stCxn id="8" idx="2"/>
              <a:endCxn id="7" idx="0"/>
            </p:cNvCxnSpPr>
            <p:nvPr/>
          </p:nvCxnSpPr>
          <p:spPr>
            <a:xfrm>
              <a:off x="6000308" y="3682409"/>
              <a:ext cx="0" cy="5493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000308" y="4937052"/>
              <a:ext cx="0" cy="5493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27179" y="3810385"/>
              <a:ext cx="673128" cy="400110"/>
            </a:xfrm>
            <a:prstGeom prst="rect">
              <a:avLst/>
            </a:prstGeom>
            <a:noFill/>
          </p:spPr>
          <p:txBody>
            <a:bodyPr wrap="square" rtlCol="0">
              <a:spAutoFit/>
            </a:bodyPr>
            <a:lstStyle/>
            <a:p>
              <a:pPr algn="ctr"/>
              <a:r>
                <a:rPr lang="en-US" altLang="zh-CN" sz="2000" dirty="0">
                  <a:latin typeface="手札体-简粗体" panose="03000700000000000000" pitchFamily="66" charset="-122"/>
                  <a:ea typeface="手札体-简粗体" panose="03000700000000000000" pitchFamily="66" charset="-122"/>
                </a:rPr>
                <a:t>M</a:t>
              </a:r>
              <a:endParaRPr lang="zh-CN" altLang="en-US" sz="2000" dirty="0">
                <a:latin typeface="手札体-简粗体" panose="03000700000000000000" pitchFamily="66" charset="-122"/>
                <a:ea typeface="手札体-简粗体" panose="03000700000000000000" pitchFamily="66" charset="-122"/>
              </a:endParaRPr>
            </a:p>
          </p:txBody>
        </p:sp>
        <p:sp>
          <p:nvSpPr>
            <p:cNvPr id="13" name="TextBox 12"/>
            <p:cNvSpPr txBox="1"/>
            <p:nvPr/>
          </p:nvSpPr>
          <p:spPr>
            <a:xfrm>
              <a:off x="5327179" y="5080974"/>
              <a:ext cx="673128" cy="400110"/>
            </a:xfrm>
            <a:prstGeom prst="rect">
              <a:avLst/>
            </a:prstGeom>
            <a:noFill/>
          </p:spPr>
          <p:txBody>
            <a:bodyPr wrap="square" rtlCol="0">
              <a:spAutoFit/>
            </a:bodyPr>
            <a:lstStyle/>
            <a:p>
              <a:pPr algn="ctr"/>
              <a:r>
                <a:rPr lang="en-US" altLang="zh-CN" sz="2000" dirty="0">
                  <a:latin typeface="手札体-简粗体" panose="03000700000000000000" pitchFamily="66" charset="-122"/>
                  <a:ea typeface="手札体-简粗体" panose="03000700000000000000" pitchFamily="66" charset="-122"/>
                </a:rPr>
                <a:t>N</a:t>
              </a:r>
              <a:endParaRPr lang="zh-CN" altLang="en-US" sz="2000" dirty="0">
                <a:latin typeface="手札体-简粗体" panose="03000700000000000000" pitchFamily="66" charset="-122"/>
                <a:ea typeface="手札体-简粗体" panose="03000700000000000000" pitchFamily="66" charset="-122"/>
              </a:endParaRPr>
            </a:p>
          </p:txBody>
        </p:sp>
      </p:grpSp>
      <p:sp>
        <p:nvSpPr>
          <p:cNvPr id="14" name="TextBox 13"/>
          <p:cNvSpPr txBox="1"/>
          <p:nvPr/>
        </p:nvSpPr>
        <p:spPr>
          <a:xfrm>
            <a:off x="1135025" y="3004080"/>
            <a:ext cx="2101436" cy="461665"/>
          </a:xfrm>
          <a:prstGeom prst="rect">
            <a:avLst/>
          </a:prstGeom>
          <a:noFill/>
        </p:spPr>
        <p:txBody>
          <a:bodyPr wrap="square" rtlCol="0">
            <a:spAutoFit/>
          </a:bodyPr>
          <a:lstStyle/>
          <a:p>
            <a:r>
              <a:rPr lang="en-US" altLang="zh-CN" sz="2400" dirty="0" smtClean="0">
                <a:latin typeface="手札体-简粗体" panose="03000700000000000000" pitchFamily="66" charset="-122"/>
                <a:ea typeface="手札体-简粗体" panose="03000700000000000000" pitchFamily="66" charset="-122"/>
              </a:rPr>
              <a:t>M</a:t>
            </a:r>
            <a:r>
              <a:rPr lang="zh-CN" altLang="en-US" sz="2400" dirty="0" smtClean="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N</a:t>
            </a:r>
            <a:r>
              <a:rPr lang="zh-CN" altLang="en-US" sz="2400" dirty="0" smtClean="0">
                <a:latin typeface="手札体-简粗体" panose="03000700000000000000" pitchFamily="66" charset="-122"/>
                <a:ea typeface="手札体-简粗体" panose="03000700000000000000" pitchFamily="66" charset="-122"/>
              </a:rPr>
              <a:t>联系</a:t>
            </a:r>
            <a:endParaRPr lang="zh-CN" altLang="en-US" sz="2400" dirty="0">
              <a:latin typeface="手札体-简粗体" panose="03000700000000000000" pitchFamily="66" charset="-122"/>
              <a:ea typeface="手札体-简粗体" panose="03000700000000000000" pitchFamily="66" charset="-122"/>
            </a:endParaRPr>
          </a:p>
        </p:txBody>
      </p:sp>
      <p:grpSp>
        <p:nvGrpSpPr>
          <p:cNvPr id="21" name="组合 20"/>
          <p:cNvGrpSpPr/>
          <p:nvPr/>
        </p:nvGrpSpPr>
        <p:grpSpPr>
          <a:xfrm>
            <a:off x="0" y="286588"/>
            <a:ext cx="563526" cy="6284824"/>
            <a:chOff x="0" y="180767"/>
            <a:chExt cx="563526" cy="6284824"/>
          </a:xfrm>
        </p:grpSpPr>
        <p:sp>
          <p:nvSpPr>
            <p:cNvPr id="22" name="矩形 21"/>
            <p:cNvSpPr/>
            <p:nvPr/>
          </p:nvSpPr>
          <p:spPr>
            <a:xfrm>
              <a:off x="0" y="180767"/>
              <a:ext cx="563526" cy="13397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各级模式</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23" name="矩形 22"/>
            <p:cNvSpPr/>
            <p:nvPr/>
          </p:nvSpPr>
          <p:spPr>
            <a:xfrm>
              <a:off x="0" y="1550374"/>
              <a:ext cx="563526" cy="176698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概念结构设计</a:t>
              </a:r>
            </a:p>
          </p:txBody>
        </p:sp>
        <p:sp>
          <p:nvSpPr>
            <p:cNvPr id="24" name="矩形 23"/>
            <p:cNvSpPr/>
            <p:nvPr/>
          </p:nvSpPr>
          <p:spPr>
            <a:xfrm>
              <a:off x="0" y="3338625"/>
              <a:ext cx="563526" cy="1766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逻辑结构设计</a:t>
              </a:r>
            </a:p>
          </p:txBody>
        </p:sp>
        <p:sp>
          <p:nvSpPr>
            <p:cNvPr id="25" name="矩形 24"/>
            <p:cNvSpPr/>
            <p:nvPr/>
          </p:nvSpPr>
          <p:spPr>
            <a:xfrm>
              <a:off x="0" y="5125889"/>
              <a:ext cx="563526" cy="13397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物理设计</a:t>
              </a:r>
            </a:p>
          </p:txBody>
        </p:sp>
      </p:grpSp>
      <p:sp>
        <p:nvSpPr>
          <p:cNvPr id="19" name="矩形 18"/>
          <p:cNvSpPr/>
          <p:nvPr/>
        </p:nvSpPr>
        <p:spPr>
          <a:xfrm>
            <a:off x="7769658" y="412560"/>
            <a:ext cx="137009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a:t>
            </a:r>
            <a:endParaRPr lang="zh-CN" altLang="en-US" dirty="0">
              <a:solidFill>
                <a:srgbClr val="C00000"/>
              </a:solidFill>
              <a:latin typeface="微软雅黑" pitchFamily="34" charset="-122"/>
              <a:ea typeface="微软雅黑" pitchFamily="34" charset="-122"/>
            </a:endParaRPr>
          </a:p>
        </p:txBody>
      </p:sp>
      <p:cxnSp>
        <p:nvCxnSpPr>
          <p:cNvPr id="20" name="肘形连接符 19"/>
          <p:cNvCxnSpPr>
            <a:stCxn id="28" idx="1"/>
            <a:endCxn id="19" idx="3"/>
          </p:cNvCxnSpPr>
          <p:nvPr/>
        </p:nvCxnSpPr>
        <p:spPr>
          <a:xfrm rot="10800000" flipV="1">
            <a:off x="9139752" y="233392"/>
            <a:ext cx="141082"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29" idx="1"/>
            <a:endCxn id="19" idx="3"/>
          </p:cNvCxnSpPr>
          <p:nvPr/>
        </p:nvCxnSpPr>
        <p:spPr>
          <a:xfrm rot="10800000">
            <a:off x="9139753" y="564214"/>
            <a:ext cx="141081" cy="1707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30" idx="1"/>
            <a:endCxn id="19" idx="3"/>
          </p:cNvCxnSpPr>
          <p:nvPr/>
        </p:nvCxnSpPr>
        <p:spPr>
          <a:xfrm rot="10800000">
            <a:off x="9139753" y="564214"/>
            <a:ext cx="155453"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数据库设计概述</a:t>
            </a:r>
            <a:endParaRPr lang="zh-CN" altLang="en-US" dirty="0">
              <a:solidFill>
                <a:srgbClr val="C00000"/>
              </a:solidFill>
              <a:latin typeface="微软雅黑" pitchFamily="34" charset="-122"/>
              <a:ea typeface="微软雅黑" pitchFamily="34" charset="-122"/>
            </a:endParaRPr>
          </a:p>
        </p:txBody>
      </p:sp>
      <p:sp>
        <p:nvSpPr>
          <p:cNvPr id="29" name="矩形 28"/>
          <p:cNvSpPr/>
          <p:nvPr/>
        </p:nvSpPr>
        <p:spPr>
          <a:xfrm>
            <a:off x="9280833" y="446705"/>
            <a:ext cx="2575809"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数据库设计的基本步骤</a:t>
            </a:r>
            <a:endParaRPr lang="zh-CN" altLang="en-US" dirty="0">
              <a:solidFill>
                <a:srgbClr val="C00000"/>
              </a:solidFill>
              <a:latin typeface="微软雅黑" pitchFamily="34" charset="-122"/>
              <a:ea typeface="微软雅黑" pitchFamily="34" charset="-122"/>
            </a:endParaRPr>
          </a:p>
        </p:txBody>
      </p:sp>
      <p:sp>
        <p:nvSpPr>
          <p:cNvPr id="30" name="矩形 29"/>
          <p:cNvSpPr/>
          <p:nvPr/>
        </p:nvSpPr>
        <p:spPr>
          <a:xfrm>
            <a:off x="9295205" y="759601"/>
            <a:ext cx="2355512"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关系数据库设计方法</a:t>
            </a: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034452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关系数据库设计方法</a:t>
            </a:r>
          </a:p>
        </p:txBody>
      </p:sp>
      <p:sp>
        <p:nvSpPr>
          <p:cNvPr id="4" name="文本框 2"/>
          <p:cNvSpPr txBox="1"/>
          <p:nvPr>
            <p:custDataLst>
              <p:tags r:id="rId1"/>
            </p:custDataLst>
          </p:nvPr>
        </p:nvSpPr>
        <p:spPr>
          <a:xfrm>
            <a:off x="735180" y="1052738"/>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概念结构设计方法</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en-US" altLang="zh-CN" sz="2400" dirty="0" smtClean="0">
                <a:solidFill>
                  <a:srgbClr val="FF0000"/>
                </a:solidFill>
                <a:latin typeface="手札体-简粗体" panose="03000700000000000000" pitchFamily="66" charset="-122"/>
                <a:ea typeface="手札体-简粗体" panose="03000700000000000000" pitchFamily="66" charset="-122"/>
              </a:rPr>
              <a:t>E-R</a:t>
            </a:r>
            <a:r>
              <a:rPr lang="zh-CN" altLang="en-US" sz="2400" dirty="0" smtClean="0">
                <a:solidFill>
                  <a:srgbClr val="FF0000"/>
                </a:solidFill>
                <a:latin typeface="手札体-简粗体" panose="03000700000000000000" pitchFamily="66" charset="-122"/>
                <a:ea typeface="手札体-简粗体" panose="03000700000000000000" pitchFamily="66" charset="-122"/>
              </a:rPr>
              <a:t>图的表示方法</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14" name="TextBox 13"/>
          <p:cNvSpPr txBox="1"/>
          <p:nvPr/>
        </p:nvSpPr>
        <p:spPr>
          <a:xfrm>
            <a:off x="1135024" y="3004080"/>
            <a:ext cx="4528719" cy="461665"/>
          </a:xfrm>
          <a:prstGeom prst="rect">
            <a:avLst/>
          </a:prstGeom>
          <a:noFill/>
        </p:spPr>
        <p:txBody>
          <a:bodyPr wrap="square" rtlCol="0">
            <a:spAutoFit/>
          </a:bodyPr>
          <a:lstStyle/>
          <a:p>
            <a:r>
              <a:rPr lang="zh-CN" altLang="en-US" sz="2400" dirty="0">
                <a:latin typeface="手札体-简粗体" panose="03000700000000000000" pitchFamily="66" charset="-122"/>
                <a:ea typeface="手札体-简粗体" panose="03000700000000000000" pitchFamily="66" charset="-122"/>
              </a:rPr>
              <a:t>三</a:t>
            </a:r>
            <a:r>
              <a:rPr lang="zh-CN" altLang="en-US" sz="2400" dirty="0" smtClean="0">
                <a:latin typeface="手札体-简粗体" panose="03000700000000000000" pitchFamily="66" charset="-122"/>
                <a:ea typeface="手札体-简粗体" panose="03000700000000000000" pitchFamily="66" charset="-122"/>
              </a:rPr>
              <a:t>个实体之间的一对多联系</a:t>
            </a:r>
            <a:endParaRPr lang="zh-CN" altLang="en-US" sz="2400" dirty="0">
              <a:latin typeface="手札体-简粗体" panose="03000700000000000000" pitchFamily="66" charset="-122"/>
              <a:ea typeface="手札体-简粗体" panose="03000700000000000000" pitchFamily="66" charset="-122"/>
            </a:endParaRPr>
          </a:p>
        </p:txBody>
      </p:sp>
      <p:sp>
        <p:nvSpPr>
          <p:cNvPr id="6" name="矩形 5"/>
          <p:cNvSpPr/>
          <p:nvPr/>
        </p:nvSpPr>
        <p:spPr>
          <a:xfrm>
            <a:off x="4573134" y="5455582"/>
            <a:ext cx="1998921" cy="61137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手札体-简粗体" panose="03000700000000000000" pitchFamily="66" charset="-122"/>
                <a:ea typeface="手札体-简粗体" panose="03000700000000000000" pitchFamily="66" charset="-122"/>
              </a:rPr>
              <a:t>教师</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7" name="菱形 6"/>
          <p:cNvSpPr/>
          <p:nvPr/>
        </p:nvSpPr>
        <p:spPr>
          <a:xfrm>
            <a:off x="6136120" y="4301951"/>
            <a:ext cx="1998921" cy="705292"/>
          </a:xfrm>
          <a:prstGeom prst="diamon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手札体-简粗体" panose="03000700000000000000" pitchFamily="66" charset="-122"/>
                <a:ea typeface="手札体-简粗体" panose="03000700000000000000" pitchFamily="66" charset="-122"/>
              </a:rPr>
              <a:t>讲授</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8" name="矩形 7"/>
          <p:cNvSpPr/>
          <p:nvPr/>
        </p:nvSpPr>
        <p:spPr>
          <a:xfrm>
            <a:off x="6136120" y="3141227"/>
            <a:ext cx="1998921" cy="61137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手札体-简粗体" panose="03000700000000000000" pitchFamily="66" charset="-122"/>
                <a:ea typeface="手札体-简粗体" panose="03000700000000000000" pitchFamily="66" charset="-122"/>
              </a:rPr>
              <a:t>课程</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cxnSp>
        <p:nvCxnSpPr>
          <p:cNvPr id="10" name="直接连接符 9"/>
          <p:cNvCxnSpPr>
            <a:stCxn id="8" idx="2"/>
            <a:endCxn id="7" idx="0"/>
          </p:cNvCxnSpPr>
          <p:nvPr/>
        </p:nvCxnSpPr>
        <p:spPr>
          <a:xfrm>
            <a:off x="7135581" y="3752600"/>
            <a:ext cx="0" cy="5493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endCxn id="6" idx="0"/>
          </p:cNvCxnSpPr>
          <p:nvPr/>
        </p:nvCxnSpPr>
        <p:spPr>
          <a:xfrm flipH="1">
            <a:off x="5572595" y="4654597"/>
            <a:ext cx="554027" cy="8009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383622" y="3880576"/>
            <a:ext cx="673128" cy="400110"/>
          </a:xfrm>
          <a:prstGeom prst="rect">
            <a:avLst/>
          </a:prstGeom>
          <a:noFill/>
        </p:spPr>
        <p:txBody>
          <a:bodyPr wrap="square" rtlCol="0">
            <a:spAutoFit/>
          </a:bodyPr>
          <a:lstStyle/>
          <a:p>
            <a:pPr algn="ctr"/>
            <a:r>
              <a:rPr lang="en-US" altLang="zh-CN" sz="2000" dirty="0" smtClean="0">
                <a:latin typeface="手札体-简粗体" panose="03000700000000000000" pitchFamily="66" charset="-122"/>
                <a:ea typeface="手札体-简粗体" panose="03000700000000000000" pitchFamily="66" charset="-122"/>
              </a:rPr>
              <a:t>1</a:t>
            </a:r>
            <a:endParaRPr lang="zh-CN" altLang="en-US" sz="2000" dirty="0">
              <a:latin typeface="手札体-简粗体" panose="03000700000000000000" pitchFamily="66" charset="-122"/>
              <a:ea typeface="手札体-简粗体" panose="03000700000000000000" pitchFamily="66" charset="-122"/>
            </a:endParaRPr>
          </a:p>
        </p:txBody>
      </p:sp>
      <p:sp>
        <p:nvSpPr>
          <p:cNvPr id="13" name="TextBox 12"/>
          <p:cNvSpPr txBox="1"/>
          <p:nvPr/>
        </p:nvSpPr>
        <p:spPr>
          <a:xfrm>
            <a:off x="8535801" y="4807188"/>
            <a:ext cx="673128" cy="400110"/>
          </a:xfrm>
          <a:prstGeom prst="rect">
            <a:avLst/>
          </a:prstGeom>
          <a:noFill/>
        </p:spPr>
        <p:txBody>
          <a:bodyPr wrap="square" rtlCol="0">
            <a:spAutoFit/>
          </a:bodyPr>
          <a:lstStyle/>
          <a:p>
            <a:pPr algn="ctr"/>
            <a:r>
              <a:rPr lang="en-US" altLang="zh-CN" sz="2000" dirty="0">
                <a:latin typeface="手札体-简粗体" panose="03000700000000000000" pitchFamily="66" charset="-122"/>
                <a:ea typeface="手札体-简粗体" panose="03000700000000000000" pitchFamily="66" charset="-122"/>
              </a:rPr>
              <a:t>N</a:t>
            </a:r>
            <a:endParaRPr lang="zh-CN" altLang="en-US" sz="2000" dirty="0">
              <a:latin typeface="手札体-简粗体" panose="03000700000000000000" pitchFamily="66" charset="-122"/>
              <a:ea typeface="手札体-简粗体" panose="03000700000000000000" pitchFamily="66" charset="-122"/>
            </a:endParaRPr>
          </a:p>
        </p:txBody>
      </p:sp>
      <p:sp>
        <p:nvSpPr>
          <p:cNvPr id="16" name="矩形 15"/>
          <p:cNvSpPr/>
          <p:nvPr/>
        </p:nvSpPr>
        <p:spPr>
          <a:xfrm>
            <a:off x="7713283" y="5455582"/>
            <a:ext cx="1998921" cy="61137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手札体-简粗体" panose="03000700000000000000" pitchFamily="66" charset="-122"/>
                <a:ea typeface="手札体-简粗体" panose="03000700000000000000" pitchFamily="66" charset="-122"/>
              </a:rPr>
              <a:t>参考书</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cxnSp>
        <p:nvCxnSpPr>
          <p:cNvPr id="17" name="直接连接符 16"/>
          <p:cNvCxnSpPr>
            <a:stCxn id="16" idx="0"/>
            <a:endCxn id="7" idx="3"/>
          </p:cNvCxnSpPr>
          <p:nvPr/>
        </p:nvCxnSpPr>
        <p:spPr>
          <a:xfrm flipH="1" flipV="1">
            <a:off x="8135041" y="4654597"/>
            <a:ext cx="577703" cy="8009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059088" y="4807188"/>
            <a:ext cx="673128" cy="400110"/>
          </a:xfrm>
          <a:prstGeom prst="rect">
            <a:avLst/>
          </a:prstGeom>
          <a:noFill/>
        </p:spPr>
        <p:txBody>
          <a:bodyPr wrap="square" rtlCol="0">
            <a:spAutoFit/>
          </a:bodyPr>
          <a:lstStyle/>
          <a:p>
            <a:pPr algn="ctr"/>
            <a:r>
              <a:rPr lang="en-US" altLang="zh-CN" sz="2000" dirty="0" smtClean="0">
                <a:latin typeface="手札体-简粗体" panose="03000700000000000000" pitchFamily="66" charset="-122"/>
                <a:ea typeface="手札体-简粗体" panose="03000700000000000000" pitchFamily="66" charset="-122"/>
              </a:rPr>
              <a:t>M</a:t>
            </a:r>
            <a:endParaRPr lang="zh-CN" altLang="en-US" sz="2000" dirty="0">
              <a:latin typeface="手札体-简粗体" panose="03000700000000000000" pitchFamily="66" charset="-122"/>
              <a:ea typeface="手札体-简粗体" panose="03000700000000000000" pitchFamily="66" charset="-122"/>
            </a:endParaRPr>
          </a:p>
        </p:txBody>
      </p:sp>
      <p:grpSp>
        <p:nvGrpSpPr>
          <p:cNvPr id="22" name="组合 21"/>
          <p:cNvGrpSpPr/>
          <p:nvPr/>
        </p:nvGrpSpPr>
        <p:grpSpPr>
          <a:xfrm>
            <a:off x="0" y="286588"/>
            <a:ext cx="563526" cy="6284824"/>
            <a:chOff x="0" y="180767"/>
            <a:chExt cx="563526" cy="6284824"/>
          </a:xfrm>
        </p:grpSpPr>
        <p:sp>
          <p:nvSpPr>
            <p:cNvPr id="23" name="矩形 22"/>
            <p:cNvSpPr/>
            <p:nvPr/>
          </p:nvSpPr>
          <p:spPr>
            <a:xfrm>
              <a:off x="0" y="180767"/>
              <a:ext cx="563526" cy="13397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各级模式</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24" name="矩形 23"/>
            <p:cNvSpPr/>
            <p:nvPr/>
          </p:nvSpPr>
          <p:spPr>
            <a:xfrm>
              <a:off x="0" y="1550374"/>
              <a:ext cx="563526" cy="176698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概念结构设计</a:t>
              </a:r>
            </a:p>
          </p:txBody>
        </p:sp>
        <p:sp>
          <p:nvSpPr>
            <p:cNvPr id="25" name="矩形 24"/>
            <p:cNvSpPr/>
            <p:nvPr/>
          </p:nvSpPr>
          <p:spPr>
            <a:xfrm>
              <a:off x="0" y="3338625"/>
              <a:ext cx="563526" cy="1766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逻辑结构设计</a:t>
              </a:r>
            </a:p>
          </p:txBody>
        </p:sp>
        <p:sp>
          <p:nvSpPr>
            <p:cNvPr id="26" name="矩形 25"/>
            <p:cNvSpPr/>
            <p:nvPr/>
          </p:nvSpPr>
          <p:spPr>
            <a:xfrm>
              <a:off x="0" y="5125889"/>
              <a:ext cx="563526" cy="13397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物理设计</a:t>
              </a:r>
            </a:p>
          </p:txBody>
        </p:sp>
      </p:grpSp>
      <p:sp>
        <p:nvSpPr>
          <p:cNvPr id="21" name="矩形 20"/>
          <p:cNvSpPr/>
          <p:nvPr/>
        </p:nvSpPr>
        <p:spPr>
          <a:xfrm>
            <a:off x="7769658" y="412560"/>
            <a:ext cx="137009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a:t>
            </a:r>
            <a:endParaRPr lang="zh-CN" altLang="en-US" dirty="0">
              <a:solidFill>
                <a:srgbClr val="C00000"/>
              </a:solidFill>
              <a:latin typeface="微软雅黑" pitchFamily="34" charset="-122"/>
              <a:ea typeface="微软雅黑" pitchFamily="34" charset="-122"/>
            </a:endParaRPr>
          </a:p>
        </p:txBody>
      </p:sp>
      <p:cxnSp>
        <p:nvCxnSpPr>
          <p:cNvPr id="27" name="肘形连接符 26"/>
          <p:cNvCxnSpPr>
            <a:stCxn id="30" idx="1"/>
            <a:endCxn id="21" idx="3"/>
          </p:cNvCxnSpPr>
          <p:nvPr/>
        </p:nvCxnSpPr>
        <p:spPr>
          <a:xfrm rot="10800000" flipV="1">
            <a:off x="9139752" y="233392"/>
            <a:ext cx="141082"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31" idx="1"/>
            <a:endCxn id="21" idx="3"/>
          </p:cNvCxnSpPr>
          <p:nvPr/>
        </p:nvCxnSpPr>
        <p:spPr>
          <a:xfrm rot="10800000">
            <a:off x="9139753" y="564214"/>
            <a:ext cx="141081" cy="1707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32" idx="1"/>
            <a:endCxn id="21" idx="3"/>
          </p:cNvCxnSpPr>
          <p:nvPr/>
        </p:nvCxnSpPr>
        <p:spPr>
          <a:xfrm rot="10800000">
            <a:off x="9139753" y="564214"/>
            <a:ext cx="155453"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数据库设计概述</a:t>
            </a:r>
            <a:endParaRPr lang="zh-CN" altLang="en-US" dirty="0">
              <a:solidFill>
                <a:srgbClr val="C00000"/>
              </a:solidFill>
              <a:latin typeface="微软雅黑" pitchFamily="34" charset="-122"/>
              <a:ea typeface="微软雅黑" pitchFamily="34" charset="-122"/>
            </a:endParaRPr>
          </a:p>
        </p:txBody>
      </p:sp>
      <p:sp>
        <p:nvSpPr>
          <p:cNvPr id="31" name="矩形 30"/>
          <p:cNvSpPr/>
          <p:nvPr/>
        </p:nvSpPr>
        <p:spPr>
          <a:xfrm>
            <a:off x="9280833" y="446705"/>
            <a:ext cx="2575809"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数据库设计的基本步骤</a:t>
            </a:r>
            <a:endParaRPr lang="zh-CN" altLang="en-US" dirty="0">
              <a:solidFill>
                <a:srgbClr val="C00000"/>
              </a:solidFill>
              <a:latin typeface="微软雅黑" pitchFamily="34" charset="-122"/>
              <a:ea typeface="微软雅黑" pitchFamily="34" charset="-122"/>
            </a:endParaRPr>
          </a:p>
        </p:txBody>
      </p:sp>
      <p:sp>
        <p:nvSpPr>
          <p:cNvPr id="32" name="矩形 31"/>
          <p:cNvSpPr/>
          <p:nvPr/>
        </p:nvSpPr>
        <p:spPr>
          <a:xfrm>
            <a:off x="9295205" y="759601"/>
            <a:ext cx="2355512"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关系数据库设计方法</a:t>
            </a:r>
            <a:endParaRPr lang="zh-CN" altLang="en-US" dirty="0">
              <a:solidFill>
                <a:schemeClr val="bg1"/>
              </a:solidFill>
              <a:latin typeface="微软雅黑" pitchFamily="34" charset="-122"/>
              <a:ea typeface="微软雅黑" pitchFamily="34" charset="-122"/>
            </a:endParaRPr>
          </a:p>
        </p:txBody>
      </p:sp>
      <p:sp>
        <p:nvSpPr>
          <p:cNvPr id="33" name="TextBox 32"/>
          <p:cNvSpPr txBox="1"/>
          <p:nvPr/>
        </p:nvSpPr>
        <p:spPr>
          <a:xfrm>
            <a:off x="876115" y="174153"/>
            <a:ext cx="2616422"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3.3.2 </a:t>
            </a:r>
            <a:r>
              <a:rPr lang="zh-CN" altLang="en-US" dirty="0" smtClean="0">
                <a:latin typeface="微软雅黑" pitchFamily="34" charset="-122"/>
                <a:ea typeface="微软雅黑" pitchFamily="34" charset="-122"/>
              </a:rPr>
              <a:t>概念结构设计方法</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392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2" grpId="0"/>
      <p:bldP spid="13"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关系数据库设计方法</a:t>
            </a:r>
          </a:p>
        </p:txBody>
      </p:sp>
      <p:sp>
        <p:nvSpPr>
          <p:cNvPr id="4" name="文本框 2"/>
          <p:cNvSpPr txBox="1"/>
          <p:nvPr>
            <p:custDataLst>
              <p:tags r:id="rId1"/>
            </p:custDataLst>
          </p:nvPr>
        </p:nvSpPr>
        <p:spPr>
          <a:xfrm>
            <a:off x="735180" y="1052738"/>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概念结构设计方法</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en-US" altLang="zh-CN" sz="2400" dirty="0" smtClean="0">
                <a:solidFill>
                  <a:srgbClr val="FF0000"/>
                </a:solidFill>
                <a:latin typeface="手札体-简粗体" panose="03000700000000000000" pitchFamily="66" charset="-122"/>
                <a:ea typeface="手札体-简粗体" panose="03000700000000000000" pitchFamily="66" charset="-122"/>
              </a:rPr>
              <a:t>E-R</a:t>
            </a:r>
            <a:r>
              <a:rPr lang="zh-CN" altLang="en-US" sz="2400" dirty="0" smtClean="0">
                <a:solidFill>
                  <a:srgbClr val="FF0000"/>
                </a:solidFill>
                <a:latin typeface="手札体-简粗体" panose="03000700000000000000" pitchFamily="66" charset="-122"/>
                <a:ea typeface="手札体-简粗体" panose="03000700000000000000" pitchFamily="66" charset="-122"/>
              </a:rPr>
              <a:t>图的表示方法</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14" name="TextBox 13"/>
          <p:cNvSpPr txBox="1"/>
          <p:nvPr/>
        </p:nvSpPr>
        <p:spPr>
          <a:xfrm>
            <a:off x="1135024" y="3004080"/>
            <a:ext cx="4528719" cy="461665"/>
          </a:xfrm>
          <a:prstGeom prst="rect">
            <a:avLst/>
          </a:prstGeom>
          <a:noFill/>
        </p:spPr>
        <p:txBody>
          <a:bodyPr wrap="square" rtlCol="0">
            <a:spAutoFit/>
          </a:bodyPr>
          <a:lstStyle/>
          <a:p>
            <a:r>
              <a:rPr lang="zh-CN" altLang="en-US" sz="2400" dirty="0">
                <a:latin typeface="手札体-简粗体" panose="03000700000000000000" pitchFamily="66" charset="-122"/>
                <a:ea typeface="手札体-简粗体" panose="03000700000000000000" pitchFamily="66" charset="-122"/>
              </a:rPr>
              <a:t>三</a:t>
            </a:r>
            <a:r>
              <a:rPr lang="zh-CN" altLang="en-US" sz="2400" dirty="0" smtClean="0">
                <a:latin typeface="手札体-简粗体" panose="03000700000000000000" pitchFamily="66" charset="-122"/>
                <a:ea typeface="手札体-简粗体" panose="03000700000000000000" pitchFamily="66" charset="-122"/>
              </a:rPr>
              <a:t>个实体之间的多对多联系</a:t>
            </a:r>
            <a:endParaRPr lang="zh-CN" altLang="en-US" sz="2400" dirty="0">
              <a:latin typeface="手札体-简粗体" panose="03000700000000000000" pitchFamily="66" charset="-122"/>
              <a:ea typeface="手札体-简粗体" panose="03000700000000000000" pitchFamily="66" charset="-122"/>
            </a:endParaRPr>
          </a:p>
        </p:txBody>
      </p:sp>
      <p:sp>
        <p:nvSpPr>
          <p:cNvPr id="6" name="矩形 5"/>
          <p:cNvSpPr/>
          <p:nvPr/>
        </p:nvSpPr>
        <p:spPr>
          <a:xfrm>
            <a:off x="4573134" y="5455582"/>
            <a:ext cx="1998921" cy="61137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手札体-简粗体" panose="03000700000000000000" pitchFamily="66" charset="-122"/>
                <a:ea typeface="手札体-简粗体" panose="03000700000000000000" pitchFamily="66" charset="-122"/>
              </a:rPr>
              <a:t>项目</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7" name="菱形 6"/>
          <p:cNvSpPr/>
          <p:nvPr/>
        </p:nvSpPr>
        <p:spPr>
          <a:xfrm>
            <a:off x="6136120" y="4301951"/>
            <a:ext cx="1998921" cy="705292"/>
          </a:xfrm>
          <a:prstGeom prst="diamon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手札体-简粗体" panose="03000700000000000000" pitchFamily="66" charset="-122"/>
                <a:ea typeface="手札体-简粗体" panose="03000700000000000000" pitchFamily="66" charset="-122"/>
              </a:rPr>
              <a:t>供应</a:t>
            </a:r>
          </a:p>
        </p:txBody>
      </p:sp>
      <p:sp>
        <p:nvSpPr>
          <p:cNvPr id="8" name="矩形 7"/>
          <p:cNvSpPr/>
          <p:nvPr/>
        </p:nvSpPr>
        <p:spPr>
          <a:xfrm>
            <a:off x="6136120" y="3141227"/>
            <a:ext cx="1998921" cy="61137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手札体-简粗体" panose="03000700000000000000" pitchFamily="66" charset="-122"/>
                <a:ea typeface="手札体-简粗体" panose="03000700000000000000" pitchFamily="66" charset="-122"/>
              </a:rPr>
              <a:t>供应商</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cxnSp>
        <p:nvCxnSpPr>
          <p:cNvPr id="10" name="直接连接符 9"/>
          <p:cNvCxnSpPr>
            <a:stCxn id="8" idx="2"/>
            <a:endCxn id="7" idx="0"/>
          </p:cNvCxnSpPr>
          <p:nvPr/>
        </p:nvCxnSpPr>
        <p:spPr>
          <a:xfrm>
            <a:off x="7135581" y="3752600"/>
            <a:ext cx="0" cy="5493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endCxn id="6" idx="0"/>
          </p:cNvCxnSpPr>
          <p:nvPr/>
        </p:nvCxnSpPr>
        <p:spPr>
          <a:xfrm flipH="1">
            <a:off x="5572595" y="4654597"/>
            <a:ext cx="554027" cy="8009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462452" y="3880576"/>
            <a:ext cx="673128" cy="400110"/>
          </a:xfrm>
          <a:prstGeom prst="rect">
            <a:avLst/>
          </a:prstGeom>
          <a:noFill/>
        </p:spPr>
        <p:txBody>
          <a:bodyPr wrap="square" rtlCol="0">
            <a:spAutoFit/>
          </a:bodyPr>
          <a:lstStyle/>
          <a:p>
            <a:pPr algn="ctr"/>
            <a:r>
              <a:rPr lang="en-US" altLang="zh-CN" sz="2000" dirty="0">
                <a:latin typeface="手札体-简粗体" panose="03000700000000000000" pitchFamily="66" charset="-122"/>
                <a:ea typeface="手札体-简粗体" panose="03000700000000000000" pitchFamily="66" charset="-122"/>
              </a:rPr>
              <a:t>M</a:t>
            </a:r>
            <a:endParaRPr lang="zh-CN" altLang="en-US" sz="2000" dirty="0">
              <a:latin typeface="手札体-简粗体" panose="03000700000000000000" pitchFamily="66" charset="-122"/>
              <a:ea typeface="手札体-简粗体" panose="03000700000000000000" pitchFamily="66" charset="-122"/>
            </a:endParaRPr>
          </a:p>
        </p:txBody>
      </p:sp>
      <p:sp>
        <p:nvSpPr>
          <p:cNvPr id="13" name="TextBox 12"/>
          <p:cNvSpPr txBox="1"/>
          <p:nvPr/>
        </p:nvSpPr>
        <p:spPr>
          <a:xfrm>
            <a:off x="8535801" y="4807188"/>
            <a:ext cx="673128" cy="400110"/>
          </a:xfrm>
          <a:prstGeom prst="rect">
            <a:avLst/>
          </a:prstGeom>
          <a:noFill/>
        </p:spPr>
        <p:txBody>
          <a:bodyPr wrap="square" rtlCol="0">
            <a:spAutoFit/>
          </a:bodyPr>
          <a:lstStyle/>
          <a:p>
            <a:pPr algn="ctr"/>
            <a:r>
              <a:rPr lang="en-US" altLang="zh-CN" sz="2000" dirty="0" smtClean="0">
                <a:latin typeface="手札体-简粗体" panose="03000700000000000000" pitchFamily="66" charset="-122"/>
                <a:ea typeface="手札体-简粗体" panose="03000700000000000000" pitchFamily="66" charset="-122"/>
              </a:rPr>
              <a:t>P</a:t>
            </a:r>
            <a:endParaRPr lang="zh-CN" altLang="en-US" sz="2000" dirty="0">
              <a:latin typeface="手札体-简粗体" panose="03000700000000000000" pitchFamily="66" charset="-122"/>
              <a:ea typeface="手札体-简粗体" panose="03000700000000000000" pitchFamily="66" charset="-122"/>
            </a:endParaRPr>
          </a:p>
        </p:txBody>
      </p:sp>
      <p:sp>
        <p:nvSpPr>
          <p:cNvPr id="16" name="矩形 15"/>
          <p:cNvSpPr/>
          <p:nvPr/>
        </p:nvSpPr>
        <p:spPr>
          <a:xfrm>
            <a:off x="7713283" y="5455582"/>
            <a:ext cx="1998921" cy="61137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手札体-简粗体" panose="03000700000000000000" pitchFamily="66" charset="-122"/>
                <a:ea typeface="手札体-简粗体" panose="03000700000000000000" pitchFamily="66" charset="-122"/>
              </a:rPr>
              <a:t>零件</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cxnSp>
        <p:nvCxnSpPr>
          <p:cNvPr id="17" name="直接连接符 16"/>
          <p:cNvCxnSpPr>
            <a:stCxn id="16" idx="0"/>
            <a:endCxn id="7" idx="3"/>
          </p:cNvCxnSpPr>
          <p:nvPr/>
        </p:nvCxnSpPr>
        <p:spPr>
          <a:xfrm flipH="1" flipV="1">
            <a:off x="8135041" y="4654597"/>
            <a:ext cx="577703" cy="8009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059088" y="4807188"/>
            <a:ext cx="673128" cy="400110"/>
          </a:xfrm>
          <a:prstGeom prst="rect">
            <a:avLst/>
          </a:prstGeom>
          <a:noFill/>
        </p:spPr>
        <p:txBody>
          <a:bodyPr wrap="square" rtlCol="0">
            <a:spAutoFit/>
          </a:bodyPr>
          <a:lstStyle/>
          <a:p>
            <a:pPr algn="ctr"/>
            <a:r>
              <a:rPr lang="en-US" altLang="zh-CN" sz="2000" dirty="0">
                <a:latin typeface="手札体-简粗体" panose="03000700000000000000" pitchFamily="66" charset="-122"/>
                <a:ea typeface="手札体-简粗体" panose="03000700000000000000" pitchFamily="66" charset="-122"/>
              </a:rPr>
              <a:t>N</a:t>
            </a:r>
            <a:endParaRPr lang="zh-CN" altLang="en-US" sz="2000" dirty="0">
              <a:latin typeface="手札体-简粗体" panose="03000700000000000000" pitchFamily="66" charset="-122"/>
              <a:ea typeface="手札体-简粗体" panose="03000700000000000000" pitchFamily="66" charset="-122"/>
            </a:endParaRPr>
          </a:p>
        </p:txBody>
      </p:sp>
      <p:grpSp>
        <p:nvGrpSpPr>
          <p:cNvPr id="18" name="组合 17"/>
          <p:cNvGrpSpPr/>
          <p:nvPr/>
        </p:nvGrpSpPr>
        <p:grpSpPr>
          <a:xfrm>
            <a:off x="0" y="286588"/>
            <a:ext cx="563526" cy="6284824"/>
            <a:chOff x="0" y="180767"/>
            <a:chExt cx="563526" cy="6284824"/>
          </a:xfrm>
        </p:grpSpPr>
        <p:sp>
          <p:nvSpPr>
            <p:cNvPr id="19" name="矩形 18"/>
            <p:cNvSpPr/>
            <p:nvPr/>
          </p:nvSpPr>
          <p:spPr>
            <a:xfrm>
              <a:off x="0" y="180767"/>
              <a:ext cx="563526" cy="13397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各级模式</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22" name="矩形 21"/>
            <p:cNvSpPr/>
            <p:nvPr/>
          </p:nvSpPr>
          <p:spPr>
            <a:xfrm>
              <a:off x="0" y="1550374"/>
              <a:ext cx="563526" cy="176698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概念结构设计</a:t>
              </a:r>
            </a:p>
          </p:txBody>
        </p:sp>
        <p:sp>
          <p:nvSpPr>
            <p:cNvPr id="23" name="矩形 22"/>
            <p:cNvSpPr/>
            <p:nvPr/>
          </p:nvSpPr>
          <p:spPr>
            <a:xfrm>
              <a:off x="0" y="3338625"/>
              <a:ext cx="563526" cy="1766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逻辑结构设计</a:t>
              </a:r>
            </a:p>
          </p:txBody>
        </p:sp>
        <p:sp>
          <p:nvSpPr>
            <p:cNvPr id="24" name="矩形 23"/>
            <p:cNvSpPr/>
            <p:nvPr/>
          </p:nvSpPr>
          <p:spPr>
            <a:xfrm>
              <a:off x="0" y="5125889"/>
              <a:ext cx="563526" cy="13397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物理设计</a:t>
              </a:r>
            </a:p>
          </p:txBody>
        </p:sp>
      </p:grpSp>
      <p:sp>
        <p:nvSpPr>
          <p:cNvPr id="21" name="矩形 20"/>
          <p:cNvSpPr/>
          <p:nvPr/>
        </p:nvSpPr>
        <p:spPr>
          <a:xfrm>
            <a:off x="7769658" y="412560"/>
            <a:ext cx="137009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a:t>
            </a:r>
            <a:endParaRPr lang="zh-CN" altLang="en-US" dirty="0">
              <a:solidFill>
                <a:srgbClr val="C00000"/>
              </a:solidFill>
              <a:latin typeface="微软雅黑" pitchFamily="34" charset="-122"/>
              <a:ea typeface="微软雅黑" pitchFamily="34" charset="-122"/>
            </a:endParaRPr>
          </a:p>
        </p:txBody>
      </p:sp>
      <p:cxnSp>
        <p:nvCxnSpPr>
          <p:cNvPr id="25" name="肘形连接符 24"/>
          <p:cNvCxnSpPr>
            <a:stCxn id="28" idx="1"/>
            <a:endCxn id="21" idx="3"/>
          </p:cNvCxnSpPr>
          <p:nvPr/>
        </p:nvCxnSpPr>
        <p:spPr>
          <a:xfrm rot="10800000" flipV="1">
            <a:off x="9139752" y="233392"/>
            <a:ext cx="141082"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29" idx="1"/>
            <a:endCxn id="21" idx="3"/>
          </p:cNvCxnSpPr>
          <p:nvPr/>
        </p:nvCxnSpPr>
        <p:spPr>
          <a:xfrm rot="10800000">
            <a:off x="9139753" y="564214"/>
            <a:ext cx="141081" cy="1707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30" idx="1"/>
            <a:endCxn id="21" idx="3"/>
          </p:cNvCxnSpPr>
          <p:nvPr/>
        </p:nvCxnSpPr>
        <p:spPr>
          <a:xfrm rot="10800000">
            <a:off x="9139753" y="564214"/>
            <a:ext cx="155453"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数据库设计概述</a:t>
            </a:r>
            <a:endParaRPr lang="zh-CN" altLang="en-US" dirty="0">
              <a:solidFill>
                <a:srgbClr val="C00000"/>
              </a:solidFill>
              <a:latin typeface="微软雅黑" pitchFamily="34" charset="-122"/>
              <a:ea typeface="微软雅黑" pitchFamily="34" charset="-122"/>
            </a:endParaRPr>
          </a:p>
        </p:txBody>
      </p:sp>
      <p:sp>
        <p:nvSpPr>
          <p:cNvPr id="29" name="矩形 28"/>
          <p:cNvSpPr/>
          <p:nvPr/>
        </p:nvSpPr>
        <p:spPr>
          <a:xfrm>
            <a:off x="9280833" y="446705"/>
            <a:ext cx="2575809"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数据库设计的基本步骤</a:t>
            </a:r>
            <a:endParaRPr lang="zh-CN" altLang="en-US" dirty="0">
              <a:solidFill>
                <a:srgbClr val="C00000"/>
              </a:solidFill>
              <a:latin typeface="微软雅黑" pitchFamily="34" charset="-122"/>
              <a:ea typeface="微软雅黑" pitchFamily="34" charset="-122"/>
            </a:endParaRPr>
          </a:p>
        </p:txBody>
      </p:sp>
      <p:sp>
        <p:nvSpPr>
          <p:cNvPr id="30" name="矩形 29"/>
          <p:cNvSpPr/>
          <p:nvPr/>
        </p:nvSpPr>
        <p:spPr>
          <a:xfrm>
            <a:off x="9295205" y="759601"/>
            <a:ext cx="2355512"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关系数据库设计方法</a:t>
            </a:r>
            <a:endParaRPr lang="zh-CN" altLang="en-US" dirty="0">
              <a:solidFill>
                <a:schemeClr val="bg1"/>
              </a:solidFill>
              <a:latin typeface="微软雅黑" pitchFamily="34" charset="-122"/>
              <a:ea typeface="微软雅黑" pitchFamily="34" charset="-122"/>
            </a:endParaRPr>
          </a:p>
        </p:txBody>
      </p:sp>
      <p:sp>
        <p:nvSpPr>
          <p:cNvPr id="31" name="TextBox 30"/>
          <p:cNvSpPr txBox="1"/>
          <p:nvPr/>
        </p:nvSpPr>
        <p:spPr>
          <a:xfrm>
            <a:off x="876115" y="174153"/>
            <a:ext cx="2616422"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3.3.2 </a:t>
            </a:r>
            <a:r>
              <a:rPr lang="zh-CN" altLang="en-US" dirty="0" smtClean="0">
                <a:latin typeface="微软雅黑" pitchFamily="34" charset="-122"/>
                <a:ea typeface="微软雅黑" pitchFamily="34" charset="-122"/>
              </a:rPr>
              <a:t>概念结构设计方法</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19234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2" grpId="0"/>
      <p:bldP spid="13" grpId="0"/>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关系数据库设计方法</a:t>
            </a:r>
          </a:p>
        </p:txBody>
      </p:sp>
      <p:sp>
        <p:nvSpPr>
          <p:cNvPr id="4" name="文本框 2"/>
          <p:cNvSpPr txBox="1"/>
          <p:nvPr>
            <p:custDataLst>
              <p:tags r:id="rId1"/>
            </p:custDataLst>
          </p:nvPr>
        </p:nvSpPr>
        <p:spPr>
          <a:xfrm>
            <a:off x="735180" y="1052738"/>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概念结构设计方法</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en-US" altLang="zh-CN" sz="2400" dirty="0" smtClean="0">
                <a:solidFill>
                  <a:srgbClr val="FF0000"/>
                </a:solidFill>
                <a:latin typeface="手札体-简粗体" panose="03000700000000000000" pitchFamily="66" charset="-122"/>
                <a:ea typeface="手札体-简粗体" panose="03000700000000000000" pitchFamily="66" charset="-122"/>
              </a:rPr>
              <a:t>E-R</a:t>
            </a:r>
            <a:r>
              <a:rPr lang="zh-CN" altLang="en-US" sz="2400" dirty="0" smtClean="0">
                <a:solidFill>
                  <a:srgbClr val="FF0000"/>
                </a:solidFill>
                <a:latin typeface="手札体-简粗体" panose="03000700000000000000" pitchFamily="66" charset="-122"/>
                <a:ea typeface="手札体-简粗体" panose="03000700000000000000" pitchFamily="66" charset="-122"/>
              </a:rPr>
              <a:t>图的表示方法</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14" name="TextBox 13"/>
          <p:cNvSpPr txBox="1"/>
          <p:nvPr/>
        </p:nvSpPr>
        <p:spPr>
          <a:xfrm>
            <a:off x="1135024" y="3004080"/>
            <a:ext cx="4528719" cy="461665"/>
          </a:xfrm>
          <a:prstGeom prst="rect">
            <a:avLst/>
          </a:prstGeom>
          <a:noFill/>
        </p:spPr>
        <p:txBody>
          <a:bodyPr wrap="square" rtlCol="0">
            <a:spAutoFit/>
          </a:bodyPr>
          <a:lstStyle/>
          <a:p>
            <a:r>
              <a:rPr lang="zh-CN" altLang="en-US" sz="2400" dirty="0">
                <a:latin typeface="手札体-简粗体" panose="03000700000000000000" pitchFamily="66" charset="-122"/>
                <a:ea typeface="手札体-简粗体" panose="03000700000000000000" pitchFamily="66" charset="-122"/>
              </a:rPr>
              <a:t>单</a:t>
            </a:r>
            <a:r>
              <a:rPr lang="zh-CN" altLang="en-US" sz="2400" dirty="0" smtClean="0">
                <a:latin typeface="手札体-简粗体" panose="03000700000000000000" pitchFamily="66" charset="-122"/>
                <a:ea typeface="手札体-简粗体" panose="03000700000000000000" pitchFamily="66" charset="-122"/>
              </a:rPr>
              <a:t>个实体型内的一对多联系</a:t>
            </a:r>
            <a:endParaRPr lang="zh-CN" altLang="en-US" sz="2400" dirty="0">
              <a:latin typeface="手札体-简粗体" panose="03000700000000000000" pitchFamily="66" charset="-122"/>
              <a:ea typeface="手札体-简粗体" panose="03000700000000000000" pitchFamily="66" charset="-122"/>
            </a:endParaRPr>
          </a:p>
        </p:txBody>
      </p:sp>
      <p:sp>
        <p:nvSpPr>
          <p:cNvPr id="7" name="菱形 6"/>
          <p:cNvSpPr/>
          <p:nvPr/>
        </p:nvSpPr>
        <p:spPr>
          <a:xfrm>
            <a:off x="5489850" y="4673205"/>
            <a:ext cx="1998921" cy="705292"/>
          </a:xfrm>
          <a:prstGeom prst="diamon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手札体-简粗体" panose="03000700000000000000" pitchFamily="66" charset="-122"/>
                <a:ea typeface="手札体-简粗体" panose="03000700000000000000" pitchFamily="66" charset="-122"/>
              </a:rPr>
              <a:t>领导</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8" name="矩形 7"/>
          <p:cNvSpPr/>
          <p:nvPr/>
        </p:nvSpPr>
        <p:spPr>
          <a:xfrm>
            <a:off x="5489850" y="3491215"/>
            <a:ext cx="1998921" cy="61137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手札体-简粗体" panose="03000700000000000000" pitchFamily="66" charset="-122"/>
                <a:ea typeface="手札体-简粗体" panose="03000700000000000000" pitchFamily="66" charset="-122"/>
              </a:rPr>
              <a:t>职工</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cxnSp>
        <p:nvCxnSpPr>
          <p:cNvPr id="10" name="直接连接符 9"/>
          <p:cNvCxnSpPr/>
          <p:nvPr/>
        </p:nvCxnSpPr>
        <p:spPr>
          <a:xfrm>
            <a:off x="6032091" y="4110756"/>
            <a:ext cx="0" cy="7368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58963" y="4294362"/>
            <a:ext cx="673128" cy="400110"/>
          </a:xfrm>
          <a:prstGeom prst="rect">
            <a:avLst/>
          </a:prstGeom>
          <a:noFill/>
        </p:spPr>
        <p:txBody>
          <a:bodyPr wrap="square" rtlCol="0">
            <a:spAutoFit/>
          </a:bodyPr>
          <a:lstStyle/>
          <a:p>
            <a:pPr algn="ctr"/>
            <a:r>
              <a:rPr lang="en-US" altLang="zh-CN" sz="2000" dirty="0" smtClean="0">
                <a:latin typeface="手札体-简粗体" panose="03000700000000000000" pitchFamily="66" charset="-122"/>
                <a:ea typeface="手札体-简粗体" panose="03000700000000000000" pitchFamily="66" charset="-122"/>
              </a:rPr>
              <a:t>1</a:t>
            </a:r>
            <a:endParaRPr lang="zh-CN" altLang="en-US" sz="2000" dirty="0">
              <a:latin typeface="手札体-简粗体" panose="03000700000000000000" pitchFamily="66" charset="-122"/>
              <a:ea typeface="手札体-简粗体" panose="03000700000000000000" pitchFamily="66" charset="-122"/>
            </a:endParaRPr>
          </a:p>
        </p:txBody>
      </p:sp>
      <p:cxnSp>
        <p:nvCxnSpPr>
          <p:cNvPr id="19" name="直接连接符 18"/>
          <p:cNvCxnSpPr/>
          <p:nvPr/>
        </p:nvCxnSpPr>
        <p:spPr>
          <a:xfrm>
            <a:off x="7013828" y="4102588"/>
            <a:ext cx="0" cy="7368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035244" y="4300564"/>
            <a:ext cx="673128" cy="400110"/>
          </a:xfrm>
          <a:prstGeom prst="rect">
            <a:avLst/>
          </a:prstGeom>
          <a:noFill/>
        </p:spPr>
        <p:txBody>
          <a:bodyPr wrap="square" rtlCol="0">
            <a:spAutoFit/>
          </a:bodyPr>
          <a:lstStyle/>
          <a:p>
            <a:pPr algn="ctr"/>
            <a:r>
              <a:rPr lang="en-US" altLang="zh-CN" sz="2000" dirty="0" smtClean="0">
                <a:latin typeface="手札体-简粗体" panose="03000700000000000000" pitchFamily="66" charset="-122"/>
                <a:ea typeface="手札体-简粗体" panose="03000700000000000000" pitchFamily="66" charset="-122"/>
              </a:rPr>
              <a:t>N</a:t>
            </a:r>
            <a:endParaRPr lang="zh-CN" altLang="en-US" sz="2000" dirty="0">
              <a:latin typeface="手札体-简粗体" panose="03000700000000000000" pitchFamily="66" charset="-122"/>
              <a:ea typeface="手札体-简粗体" panose="03000700000000000000" pitchFamily="66" charset="-122"/>
            </a:endParaRPr>
          </a:p>
        </p:txBody>
      </p:sp>
      <p:grpSp>
        <p:nvGrpSpPr>
          <p:cNvPr id="23" name="组合 22"/>
          <p:cNvGrpSpPr/>
          <p:nvPr/>
        </p:nvGrpSpPr>
        <p:grpSpPr>
          <a:xfrm>
            <a:off x="0" y="286588"/>
            <a:ext cx="563526" cy="6284824"/>
            <a:chOff x="0" y="180767"/>
            <a:chExt cx="563526" cy="6284824"/>
          </a:xfrm>
        </p:grpSpPr>
        <p:sp>
          <p:nvSpPr>
            <p:cNvPr id="24" name="矩形 23"/>
            <p:cNvSpPr/>
            <p:nvPr/>
          </p:nvSpPr>
          <p:spPr>
            <a:xfrm>
              <a:off x="0" y="180767"/>
              <a:ext cx="563526" cy="13397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各级模式</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25" name="矩形 24"/>
            <p:cNvSpPr/>
            <p:nvPr/>
          </p:nvSpPr>
          <p:spPr>
            <a:xfrm>
              <a:off x="0" y="1550374"/>
              <a:ext cx="563526" cy="176698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概念结构设计</a:t>
              </a:r>
            </a:p>
          </p:txBody>
        </p:sp>
        <p:sp>
          <p:nvSpPr>
            <p:cNvPr id="26" name="矩形 25"/>
            <p:cNvSpPr/>
            <p:nvPr/>
          </p:nvSpPr>
          <p:spPr>
            <a:xfrm>
              <a:off x="0" y="3338625"/>
              <a:ext cx="563526" cy="1766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逻辑结构设计</a:t>
              </a:r>
            </a:p>
          </p:txBody>
        </p:sp>
        <p:sp>
          <p:nvSpPr>
            <p:cNvPr id="27" name="矩形 26"/>
            <p:cNvSpPr/>
            <p:nvPr/>
          </p:nvSpPr>
          <p:spPr>
            <a:xfrm>
              <a:off x="0" y="5125889"/>
              <a:ext cx="563526" cy="13397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物理设计</a:t>
              </a:r>
            </a:p>
          </p:txBody>
        </p:sp>
      </p:grpSp>
      <p:sp>
        <p:nvSpPr>
          <p:cNvPr id="17" name="矩形 16"/>
          <p:cNvSpPr/>
          <p:nvPr/>
        </p:nvSpPr>
        <p:spPr>
          <a:xfrm>
            <a:off x="7769658" y="412560"/>
            <a:ext cx="137009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a:t>
            </a:r>
            <a:endParaRPr lang="zh-CN" altLang="en-US" dirty="0">
              <a:solidFill>
                <a:srgbClr val="C00000"/>
              </a:solidFill>
              <a:latin typeface="微软雅黑" pitchFamily="34" charset="-122"/>
              <a:ea typeface="微软雅黑" pitchFamily="34" charset="-122"/>
            </a:endParaRPr>
          </a:p>
        </p:txBody>
      </p:sp>
      <p:cxnSp>
        <p:nvCxnSpPr>
          <p:cNvPr id="18" name="肘形连接符 17"/>
          <p:cNvCxnSpPr>
            <a:stCxn id="28" idx="1"/>
            <a:endCxn id="17" idx="3"/>
          </p:cNvCxnSpPr>
          <p:nvPr/>
        </p:nvCxnSpPr>
        <p:spPr>
          <a:xfrm rot="10800000" flipV="1">
            <a:off x="9139752" y="233392"/>
            <a:ext cx="141082"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29" idx="1"/>
            <a:endCxn id="17" idx="3"/>
          </p:cNvCxnSpPr>
          <p:nvPr/>
        </p:nvCxnSpPr>
        <p:spPr>
          <a:xfrm rot="10800000">
            <a:off x="9139753" y="564214"/>
            <a:ext cx="141081" cy="1707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30" idx="1"/>
            <a:endCxn id="17" idx="3"/>
          </p:cNvCxnSpPr>
          <p:nvPr/>
        </p:nvCxnSpPr>
        <p:spPr>
          <a:xfrm rot="10800000">
            <a:off x="9139753" y="564214"/>
            <a:ext cx="155453"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数据库设计概述</a:t>
            </a:r>
            <a:endParaRPr lang="zh-CN" altLang="en-US" dirty="0">
              <a:solidFill>
                <a:srgbClr val="C00000"/>
              </a:solidFill>
              <a:latin typeface="微软雅黑" pitchFamily="34" charset="-122"/>
              <a:ea typeface="微软雅黑" pitchFamily="34" charset="-122"/>
            </a:endParaRPr>
          </a:p>
        </p:txBody>
      </p:sp>
      <p:sp>
        <p:nvSpPr>
          <p:cNvPr id="29" name="矩形 28"/>
          <p:cNvSpPr/>
          <p:nvPr/>
        </p:nvSpPr>
        <p:spPr>
          <a:xfrm>
            <a:off x="9280833" y="446705"/>
            <a:ext cx="2575809"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数据库设计的基本步骤</a:t>
            </a:r>
            <a:endParaRPr lang="zh-CN" altLang="en-US" dirty="0">
              <a:solidFill>
                <a:srgbClr val="C00000"/>
              </a:solidFill>
              <a:latin typeface="微软雅黑" pitchFamily="34" charset="-122"/>
              <a:ea typeface="微软雅黑" pitchFamily="34" charset="-122"/>
            </a:endParaRPr>
          </a:p>
        </p:txBody>
      </p:sp>
      <p:sp>
        <p:nvSpPr>
          <p:cNvPr id="30" name="矩形 29"/>
          <p:cNvSpPr/>
          <p:nvPr/>
        </p:nvSpPr>
        <p:spPr>
          <a:xfrm>
            <a:off x="9295205" y="759601"/>
            <a:ext cx="2355512"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关系数据库设计方法</a:t>
            </a:r>
            <a:endParaRPr lang="zh-CN" altLang="en-US" dirty="0">
              <a:solidFill>
                <a:schemeClr val="bg1"/>
              </a:solidFill>
              <a:latin typeface="微软雅黑" pitchFamily="34" charset="-122"/>
              <a:ea typeface="微软雅黑" pitchFamily="34" charset="-122"/>
            </a:endParaRPr>
          </a:p>
        </p:txBody>
      </p:sp>
      <p:sp>
        <p:nvSpPr>
          <p:cNvPr id="31" name="TextBox 30"/>
          <p:cNvSpPr txBox="1"/>
          <p:nvPr/>
        </p:nvSpPr>
        <p:spPr>
          <a:xfrm>
            <a:off x="876115" y="174153"/>
            <a:ext cx="2616422"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3.3.2 </a:t>
            </a:r>
            <a:r>
              <a:rPr lang="zh-CN" altLang="en-US" dirty="0" smtClean="0">
                <a:latin typeface="微软雅黑" pitchFamily="34" charset="-122"/>
                <a:ea typeface="微软雅黑" pitchFamily="34" charset="-122"/>
              </a:rPr>
              <a:t>概念结构设计方法</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01702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2" grpId="0"/>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关系数据库设计方法</a:t>
            </a:r>
          </a:p>
        </p:txBody>
      </p:sp>
      <p:sp>
        <p:nvSpPr>
          <p:cNvPr id="4" name="文本框 2"/>
          <p:cNvSpPr txBox="1"/>
          <p:nvPr>
            <p:custDataLst>
              <p:tags r:id="rId1"/>
            </p:custDataLst>
          </p:nvPr>
        </p:nvSpPr>
        <p:spPr>
          <a:xfrm>
            <a:off x="735180" y="1052738"/>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概念结构设计方法</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局部信息结构设计</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graphicFrame>
        <p:nvGraphicFramePr>
          <p:cNvPr id="6" name="图示 5"/>
          <p:cNvGraphicFramePr/>
          <p:nvPr>
            <p:extLst>
              <p:ext uri="{D42A27DB-BD31-4B8C-83A1-F6EECF244321}">
                <p14:modId xmlns:p14="http://schemas.microsoft.com/office/powerpoint/2010/main" val="2090949805"/>
              </p:ext>
            </p:extLst>
          </p:nvPr>
        </p:nvGraphicFramePr>
        <p:xfrm>
          <a:off x="914401" y="2726180"/>
          <a:ext cx="10222814" cy="29983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extBox 6"/>
          <p:cNvSpPr txBox="1"/>
          <p:nvPr/>
        </p:nvSpPr>
        <p:spPr>
          <a:xfrm>
            <a:off x="1135025" y="5363302"/>
            <a:ext cx="10002190" cy="566822"/>
          </a:xfrm>
          <a:prstGeom prst="rect">
            <a:avLst/>
          </a:prstGeom>
          <a:noFill/>
        </p:spPr>
        <p:txBody>
          <a:bodyPr wrap="square" rtlCol="0">
            <a:spAutoFit/>
          </a:bodyPr>
          <a:lstStyle/>
          <a:p>
            <a:pPr>
              <a:lnSpc>
                <a:spcPts val="3700"/>
              </a:lnSpc>
            </a:pPr>
            <a:r>
              <a:rPr lang="zh-CN" altLang="en-US" sz="2400" dirty="0" smtClean="0">
                <a:latin typeface="手札体-简粗体" panose="03000700000000000000" pitchFamily="66" charset="-122"/>
                <a:ea typeface="手札体-简粗体" panose="03000700000000000000" pitchFamily="66" charset="-122"/>
              </a:rPr>
              <a:t>局部范围主要依据</a:t>
            </a:r>
            <a:r>
              <a:rPr lang="zh-CN" altLang="en-US" sz="2400" dirty="0" smtClean="0">
                <a:solidFill>
                  <a:srgbClr val="FF0000"/>
                </a:solidFill>
                <a:latin typeface="手札体-简粗体" panose="03000700000000000000" pitchFamily="66" charset="-122"/>
                <a:ea typeface="手札体-简粗体" panose="03000700000000000000" pitchFamily="66" charset="-122"/>
              </a:rPr>
              <a:t>需求分析报告</a:t>
            </a:r>
            <a:r>
              <a:rPr lang="zh-CN" altLang="en-US" sz="2400" dirty="0" smtClean="0">
                <a:latin typeface="手札体-简粗体" panose="03000700000000000000" pitchFamily="66" charset="-122"/>
                <a:ea typeface="手札体-简粗体" panose="03000700000000000000" pitchFamily="66" charset="-122"/>
              </a:rPr>
              <a:t>中标明的</a:t>
            </a:r>
            <a:r>
              <a:rPr lang="zh-CN" altLang="en-US" sz="2400" dirty="0" smtClean="0">
                <a:solidFill>
                  <a:srgbClr val="FF0000"/>
                </a:solidFill>
                <a:latin typeface="手札体-简粗体" panose="03000700000000000000" pitchFamily="66" charset="-122"/>
                <a:ea typeface="手札体-简粗体" panose="03000700000000000000" pitchFamily="66" charset="-122"/>
              </a:rPr>
              <a:t>用户视图范围</a:t>
            </a:r>
            <a:r>
              <a:rPr lang="zh-CN" altLang="en-US" sz="2400" dirty="0" smtClean="0">
                <a:latin typeface="手札体-简粗体" panose="03000700000000000000" pitchFamily="66" charset="-122"/>
                <a:ea typeface="手札体-简粗体" panose="03000700000000000000" pitchFamily="66" charset="-122"/>
              </a:rPr>
              <a:t>来确定 。</a:t>
            </a:r>
            <a:endParaRPr lang="en-US" altLang="zh-CN" sz="2400" dirty="0" smtClean="0">
              <a:latin typeface="手札体-简粗体" panose="03000700000000000000" pitchFamily="66" charset="-122"/>
              <a:ea typeface="手札体-简粗体" panose="03000700000000000000" pitchFamily="66" charset="-122"/>
            </a:endParaRPr>
          </a:p>
        </p:txBody>
      </p:sp>
      <p:grpSp>
        <p:nvGrpSpPr>
          <p:cNvPr id="8" name="组合 7"/>
          <p:cNvGrpSpPr/>
          <p:nvPr/>
        </p:nvGrpSpPr>
        <p:grpSpPr>
          <a:xfrm>
            <a:off x="0" y="286588"/>
            <a:ext cx="563526" cy="6284824"/>
            <a:chOff x="0" y="180767"/>
            <a:chExt cx="563526" cy="6284824"/>
          </a:xfrm>
        </p:grpSpPr>
        <p:sp>
          <p:nvSpPr>
            <p:cNvPr id="9" name="矩形 8"/>
            <p:cNvSpPr/>
            <p:nvPr/>
          </p:nvSpPr>
          <p:spPr>
            <a:xfrm>
              <a:off x="0" y="180767"/>
              <a:ext cx="563526" cy="13397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各级模式</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1550374"/>
              <a:ext cx="563526" cy="176698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概念结构设计</a:t>
              </a:r>
            </a:p>
          </p:txBody>
        </p:sp>
        <p:sp>
          <p:nvSpPr>
            <p:cNvPr id="11" name="矩形 10"/>
            <p:cNvSpPr/>
            <p:nvPr/>
          </p:nvSpPr>
          <p:spPr>
            <a:xfrm>
              <a:off x="0" y="3338625"/>
              <a:ext cx="563526" cy="1766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逻辑结构设计</a:t>
              </a:r>
            </a:p>
          </p:txBody>
        </p:sp>
        <p:sp>
          <p:nvSpPr>
            <p:cNvPr id="12" name="矩形 11"/>
            <p:cNvSpPr/>
            <p:nvPr/>
          </p:nvSpPr>
          <p:spPr>
            <a:xfrm>
              <a:off x="0" y="5125889"/>
              <a:ext cx="563526" cy="13397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物理设计</a:t>
              </a:r>
            </a:p>
          </p:txBody>
        </p:sp>
      </p:grpSp>
      <p:sp>
        <p:nvSpPr>
          <p:cNvPr id="13" name="矩形 12"/>
          <p:cNvSpPr/>
          <p:nvPr/>
        </p:nvSpPr>
        <p:spPr>
          <a:xfrm>
            <a:off x="7769658" y="412560"/>
            <a:ext cx="137009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a:t>
            </a:r>
            <a:endParaRPr lang="zh-CN" altLang="en-US" dirty="0">
              <a:solidFill>
                <a:srgbClr val="C00000"/>
              </a:solidFill>
              <a:latin typeface="微软雅黑" pitchFamily="34" charset="-122"/>
              <a:ea typeface="微软雅黑" pitchFamily="34" charset="-122"/>
            </a:endParaRPr>
          </a:p>
        </p:txBody>
      </p:sp>
      <p:cxnSp>
        <p:nvCxnSpPr>
          <p:cNvPr id="14" name="肘形连接符 13"/>
          <p:cNvCxnSpPr>
            <a:stCxn id="17" idx="1"/>
            <a:endCxn id="13" idx="3"/>
          </p:cNvCxnSpPr>
          <p:nvPr/>
        </p:nvCxnSpPr>
        <p:spPr>
          <a:xfrm rot="10800000" flipV="1">
            <a:off x="9139752" y="233392"/>
            <a:ext cx="141082"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3" idx="3"/>
          </p:cNvCxnSpPr>
          <p:nvPr/>
        </p:nvCxnSpPr>
        <p:spPr>
          <a:xfrm rot="10800000">
            <a:off x="9139753" y="564214"/>
            <a:ext cx="141081" cy="1707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13" idx="3"/>
          </p:cNvCxnSpPr>
          <p:nvPr/>
        </p:nvCxnSpPr>
        <p:spPr>
          <a:xfrm rot="10800000">
            <a:off x="9139753" y="564214"/>
            <a:ext cx="155453"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数据库设计概述</a:t>
            </a:r>
            <a:endParaRPr lang="zh-CN" altLang="en-US" dirty="0">
              <a:solidFill>
                <a:srgbClr val="C00000"/>
              </a:solidFill>
              <a:latin typeface="微软雅黑" pitchFamily="34" charset="-122"/>
              <a:ea typeface="微软雅黑" pitchFamily="34" charset="-122"/>
            </a:endParaRPr>
          </a:p>
        </p:txBody>
      </p:sp>
      <p:sp>
        <p:nvSpPr>
          <p:cNvPr id="18" name="矩形 17"/>
          <p:cNvSpPr/>
          <p:nvPr/>
        </p:nvSpPr>
        <p:spPr>
          <a:xfrm>
            <a:off x="9280833" y="446705"/>
            <a:ext cx="2575809"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数据库设计的基本步骤</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295205" y="759601"/>
            <a:ext cx="2355512"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关系数据库设计方法</a:t>
            </a:r>
            <a:endParaRPr lang="zh-CN" altLang="en-US" dirty="0">
              <a:solidFill>
                <a:schemeClr val="bg1"/>
              </a:solidFill>
              <a:latin typeface="微软雅黑" pitchFamily="34" charset="-122"/>
              <a:ea typeface="微软雅黑" pitchFamily="34" charset="-122"/>
            </a:endParaRPr>
          </a:p>
        </p:txBody>
      </p:sp>
      <p:sp>
        <p:nvSpPr>
          <p:cNvPr id="20" name="TextBox 19"/>
          <p:cNvSpPr txBox="1"/>
          <p:nvPr/>
        </p:nvSpPr>
        <p:spPr>
          <a:xfrm>
            <a:off x="876115" y="174153"/>
            <a:ext cx="2807179"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3.3.2.2 </a:t>
            </a:r>
            <a:r>
              <a:rPr lang="zh-CN" altLang="en-US" dirty="0" smtClean="0">
                <a:latin typeface="微软雅黑" pitchFamily="34" charset="-122"/>
                <a:ea typeface="微软雅黑" pitchFamily="34" charset="-122"/>
              </a:rPr>
              <a:t>局部</a:t>
            </a:r>
            <a:r>
              <a:rPr lang="zh-CN" altLang="en-US" dirty="0">
                <a:latin typeface="微软雅黑" pitchFamily="34" charset="-122"/>
                <a:ea typeface="微软雅黑" pitchFamily="34" charset="-122"/>
              </a:rPr>
              <a:t>信息结构设计</a:t>
            </a:r>
          </a:p>
        </p:txBody>
      </p:sp>
    </p:spTree>
    <p:extLst>
      <p:ext uri="{BB962C8B-B14F-4D97-AF65-F5344CB8AC3E}">
        <p14:creationId xmlns:p14="http://schemas.microsoft.com/office/powerpoint/2010/main" val="1661559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关系数据库设计方法</a:t>
            </a:r>
          </a:p>
        </p:txBody>
      </p:sp>
      <p:sp>
        <p:nvSpPr>
          <p:cNvPr id="4" name="文本框 2"/>
          <p:cNvSpPr txBox="1"/>
          <p:nvPr>
            <p:custDataLst>
              <p:tags r:id="rId1"/>
            </p:custDataLst>
          </p:nvPr>
        </p:nvSpPr>
        <p:spPr>
          <a:xfrm>
            <a:off x="735180" y="1052738"/>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概念结构设计方法</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局部信息结构设计</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graphicFrame>
        <p:nvGraphicFramePr>
          <p:cNvPr id="6" name="图示 5"/>
          <p:cNvGraphicFramePr/>
          <p:nvPr>
            <p:extLst>
              <p:ext uri="{D42A27DB-BD31-4B8C-83A1-F6EECF244321}">
                <p14:modId xmlns:p14="http://schemas.microsoft.com/office/powerpoint/2010/main" val="4246592332"/>
              </p:ext>
            </p:extLst>
          </p:nvPr>
        </p:nvGraphicFramePr>
        <p:xfrm>
          <a:off x="914401" y="2726180"/>
          <a:ext cx="10222814" cy="29983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1135025" y="5363302"/>
            <a:ext cx="10002190" cy="566822"/>
          </a:xfrm>
          <a:prstGeom prst="rect">
            <a:avLst/>
          </a:prstGeom>
          <a:noFill/>
        </p:spPr>
        <p:txBody>
          <a:bodyPr wrap="square" rtlCol="0">
            <a:spAutoFit/>
          </a:bodyPr>
          <a:lstStyle/>
          <a:p>
            <a:pPr>
              <a:lnSpc>
                <a:spcPts val="3700"/>
              </a:lnSpc>
            </a:pPr>
            <a:r>
              <a:rPr lang="zh-CN" altLang="en-US" sz="2400" dirty="0" smtClean="0">
                <a:latin typeface="手札体-简粗体" panose="03000700000000000000" pitchFamily="66" charset="-122"/>
                <a:ea typeface="手札体-简粗体" panose="03000700000000000000" pitchFamily="66" charset="-122"/>
              </a:rPr>
              <a:t>局部范围主要依据（      ）中标明的（      ）来确定 。</a:t>
            </a:r>
            <a:endParaRPr lang="en-US" altLang="zh-CN" sz="2400" dirty="0" smtClean="0">
              <a:latin typeface="手札体-简粗体" panose="03000700000000000000" pitchFamily="66" charset="-122"/>
              <a:ea typeface="手札体-简粗体" panose="03000700000000000000" pitchFamily="66" charset="-122"/>
            </a:endParaRPr>
          </a:p>
        </p:txBody>
      </p:sp>
      <p:grpSp>
        <p:nvGrpSpPr>
          <p:cNvPr id="8" name="组合 7"/>
          <p:cNvGrpSpPr/>
          <p:nvPr/>
        </p:nvGrpSpPr>
        <p:grpSpPr>
          <a:xfrm>
            <a:off x="0" y="286588"/>
            <a:ext cx="563526" cy="6284824"/>
            <a:chOff x="0" y="180767"/>
            <a:chExt cx="563526" cy="6284824"/>
          </a:xfrm>
        </p:grpSpPr>
        <p:sp>
          <p:nvSpPr>
            <p:cNvPr id="9" name="矩形 8"/>
            <p:cNvSpPr/>
            <p:nvPr/>
          </p:nvSpPr>
          <p:spPr>
            <a:xfrm>
              <a:off x="0" y="180767"/>
              <a:ext cx="563526" cy="13397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各级模式</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1550374"/>
              <a:ext cx="563526" cy="176698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概念结构设计</a:t>
              </a:r>
            </a:p>
          </p:txBody>
        </p:sp>
        <p:sp>
          <p:nvSpPr>
            <p:cNvPr id="11" name="矩形 10"/>
            <p:cNvSpPr/>
            <p:nvPr/>
          </p:nvSpPr>
          <p:spPr>
            <a:xfrm>
              <a:off x="0" y="3338625"/>
              <a:ext cx="563526" cy="1766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逻辑结构设计</a:t>
              </a:r>
            </a:p>
          </p:txBody>
        </p:sp>
        <p:sp>
          <p:nvSpPr>
            <p:cNvPr id="12" name="矩形 11"/>
            <p:cNvSpPr/>
            <p:nvPr/>
          </p:nvSpPr>
          <p:spPr>
            <a:xfrm>
              <a:off x="0" y="5125889"/>
              <a:ext cx="563526" cy="13397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物理设计</a:t>
              </a:r>
            </a:p>
          </p:txBody>
        </p:sp>
      </p:grpSp>
      <p:sp>
        <p:nvSpPr>
          <p:cNvPr id="13" name="矩形 12"/>
          <p:cNvSpPr/>
          <p:nvPr/>
        </p:nvSpPr>
        <p:spPr>
          <a:xfrm>
            <a:off x="7769658" y="412560"/>
            <a:ext cx="137009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a:t>
            </a:r>
            <a:endParaRPr lang="zh-CN" altLang="en-US" dirty="0">
              <a:solidFill>
                <a:srgbClr val="C00000"/>
              </a:solidFill>
              <a:latin typeface="微软雅黑" pitchFamily="34" charset="-122"/>
              <a:ea typeface="微软雅黑" pitchFamily="34" charset="-122"/>
            </a:endParaRPr>
          </a:p>
        </p:txBody>
      </p:sp>
      <p:cxnSp>
        <p:nvCxnSpPr>
          <p:cNvPr id="14" name="肘形连接符 13"/>
          <p:cNvCxnSpPr>
            <a:stCxn id="17" idx="1"/>
            <a:endCxn id="13" idx="3"/>
          </p:cNvCxnSpPr>
          <p:nvPr/>
        </p:nvCxnSpPr>
        <p:spPr>
          <a:xfrm rot="10800000" flipV="1">
            <a:off x="9139752" y="233392"/>
            <a:ext cx="141082"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3" idx="3"/>
          </p:cNvCxnSpPr>
          <p:nvPr/>
        </p:nvCxnSpPr>
        <p:spPr>
          <a:xfrm rot="10800000">
            <a:off x="9139753" y="564214"/>
            <a:ext cx="141081" cy="1707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13" idx="3"/>
          </p:cNvCxnSpPr>
          <p:nvPr/>
        </p:nvCxnSpPr>
        <p:spPr>
          <a:xfrm rot="10800000">
            <a:off x="9139753" y="564214"/>
            <a:ext cx="155453"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数据库设计概述</a:t>
            </a:r>
            <a:endParaRPr lang="zh-CN" altLang="en-US" dirty="0">
              <a:solidFill>
                <a:srgbClr val="C00000"/>
              </a:solidFill>
              <a:latin typeface="微软雅黑" pitchFamily="34" charset="-122"/>
              <a:ea typeface="微软雅黑" pitchFamily="34" charset="-122"/>
            </a:endParaRPr>
          </a:p>
        </p:txBody>
      </p:sp>
      <p:sp>
        <p:nvSpPr>
          <p:cNvPr id="18" name="矩形 17"/>
          <p:cNvSpPr/>
          <p:nvPr/>
        </p:nvSpPr>
        <p:spPr>
          <a:xfrm>
            <a:off x="9280833" y="446705"/>
            <a:ext cx="2575809"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数据库设计的基本步骤</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295205" y="759601"/>
            <a:ext cx="2355512"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关系数据库设计方法</a:t>
            </a:r>
            <a:endParaRPr lang="zh-CN" altLang="en-US" dirty="0">
              <a:solidFill>
                <a:schemeClr val="bg1"/>
              </a:solidFill>
              <a:latin typeface="微软雅黑" pitchFamily="34" charset="-122"/>
              <a:ea typeface="微软雅黑" pitchFamily="34" charset="-122"/>
            </a:endParaRPr>
          </a:p>
        </p:txBody>
      </p:sp>
      <p:sp>
        <p:nvSpPr>
          <p:cNvPr id="20" name="TextBox 19"/>
          <p:cNvSpPr txBox="1"/>
          <p:nvPr/>
        </p:nvSpPr>
        <p:spPr>
          <a:xfrm>
            <a:off x="876115" y="174153"/>
            <a:ext cx="2616422"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3.3.2 </a:t>
            </a:r>
            <a:r>
              <a:rPr lang="zh-CN" altLang="en-US" dirty="0" smtClean="0">
                <a:latin typeface="微软雅黑" pitchFamily="34" charset="-122"/>
                <a:ea typeface="微软雅黑" pitchFamily="34" charset="-122"/>
              </a:rPr>
              <a:t>概念结构设计方法</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0739142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关系数据库设计方法</a:t>
            </a:r>
          </a:p>
        </p:txBody>
      </p:sp>
      <p:sp>
        <p:nvSpPr>
          <p:cNvPr id="4" name="文本框 2"/>
          <p:cNvSpPr txBox="1"/>
          <p:nvPr>
            <p:custDataLst>
              <p:tags r:id="rId1"/>
            </p:custDataLst>
          </p:nvPr>
        </p:nvSpPr>
        <p:spPr>
          <a:xfrm>
            <a:off x="735180" y="1052738"/>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概念结构设计方法</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局部信息结构设计</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graphicFrame>
        <p:nvGraphicFramePr>
          <p:cNvPr id="6" name="图示 5"/>
          <p:cNvGraphicFramePr/>
          <p:nvPr>
            <p:extLst>
              <p:ext uri="{D42A27DB-BD31-4B8C-83A1-F6EECF244321}">
                <p14:modId xmlns:p14="http://schemas.microsoft.com/office/powerpoint/2010/main" val="3931368228"/>
              </p:ext>
            </p:extLst>
          </p:nvPr>
        </p:nvGraphicFramePr>
        <p:xfrm>
          <a:off x="914401" y="2726180"/>
          <a:ext cx="10222814" cy="29983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1135025" y="5363302"/>
            <a:ext cx="10002190" cy="1041311"/>
          </a:xfrm>
          <a:prstGeom prst="rect">
            <a:avLst/>
          </a:prstGeom>
          <a:noFill/>
        </p:spPr>
        <p:txBody>
          <a:bodyPr wrap="square" rtlCol="0">
            <a:spAutoFit/>
          </a:bodyPr>
          <a:lstStyle/>
          <a:p>
            <a:pPr>
              <a:lnSpc>
                <a:spcPts val="3700"/>
              </a:lnSpc>
            </a:pPr>
            <a:r>
              <a:rPr lang="zh-CN" altLang="en-US" sz="2400" dirty="0" smtClean="0">
                <a:latin typeface="手札体-简粗体" panose="03000700000000000000" pitchFamily="66" charset="-122"/>
                <a:ea typeface="手札体-简粗体" panose="03000700000000000000" pitchFamily="66" charset="-122"/>
              </a:rPr>
              <a:t>局部范围主要依据</a:t>
            </a:r>
            <a:r>
              <a:rPr lang="zh-CN" altLang="en-US" sz="2400" dirty="0" smtClean="0">
                <a:solidFill>
                  <a:srgbClr val="FF0000"/>
                </a:solidFill>
                <a:latin typeface="手札体-简粗体" panose="03000700000000000000" pitchFamily="66" charset="-122"/>
                <a:ea typeface="手札体-简粗体" panose="03000700000000000000" pitchFamily="66" charset="-122"/>
              </a:rPr>
              <a:t>需求分析报告</a:t>
            </a:r>
            <a:r>
              <a:rPr lang="zh-CN" altLang="en-US" sz="2400" dirty="0" smtClean="0">
                <a:latin typeface="手札体-简粗体" panose="03000700000000000000" pitchFamily="66" charset="-122"/>
                <a:ea typeface="手札体-简粗体" panose="03000700000000000000" pitchFamily="66" charset="-122"/>
              </a:rPr>
              <a:t>中标明的</a:t>
            </a:r>
            <a:r>
              <a:rPr lang="zh-CN" altLang="en-US" sz="2400" dirty="0" smtClean="0">
                <a:solidFill>
                  <a:srgbClr val="FF0000"/>
                </a:solidFill>
                <a:latin typeface="手札体-简粗体" panose="03000700000000000000" pitchFamily="66" charset="-122"/>
                <a:ea typeface="手札体-简粗体" panose="03000700000000000000" pitchFamily="66" charset="-122"/>
              </a:rPr>
              <a:t>用户视图范围</a:t>
            </a:r>
            <a:r>
              <a:rPr lang="zh-CN" altLang="en-US" sz="2400" dirty="0" smtClean="0">
                <a:latin typeface="手札体-简粗体" panose="03000700000000000000" pitchFamily="66" charset="-122"/>
                <a:ea typeface="手札体-简粗体" panose="03000700000000000000" pitchFamily="66" charset="-122"/>
              </a:rPr>
              <a:t>来确定 。</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latin typeface="手札体-简粗体" panose="03000700000000000000" pitchFamily="66" charset="-122"/>
                <a:ea typeface="手札体-简粗体" panose="03000700000000000000" pitchFamily="66" charset="-122"/>
              </a:rPr>
              <a:t>往往与子模式范围相对应。</a:t>
            </a:r>
            <a:endParaRPr lang="en-US" altLang="zh-CN" sz="2400" dirty="0" smtClean="0">
              <a:latin typeface="手札体-简粗体" panose="03000700000000000000" pitchFamily="66" charset="-122"/>
              <a:ea typeface="手札体-简粗体" panose="03000700000000000000" pitchFamily="66" charset="-122"/>
            </a:endParaRPr>
          </a:p>
        </p:txBody>
      </p:sp>
      <p:grpSp>
        <p:nvGrpSpPr>
          <p:cNvPr id="8" name="组合 7"/>
          <p:cNvGrpSpPr/>
          <p:nvPr/>
        </p:nvGrpSpPr>
        <p:grpSpPr>
          <a:xfrm>
            <a:off x="0" y="286588"/>
            <a:ext cx="563526" cy="6284824"/>
            <a:chOff x="0" y="180767"/>
            <a:chExt cx="563526" cy="6284824"/>
          </a:xfrm>
        </p:grpSpPr>
        <p:sp>
          <p:nvSpPr>
            <p:cNvPr id="9" name="矩形 8"/>
            <p:cNvSpPr/>
            <p:nvPr/>
          </p:nvSpPr>
          <p:spPr>
            <a:xfrm>
              <a:off x="0" y="180767"/>
              <a:ext cx="563526" cy="13397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各级模式</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1550374"/>
              <a:ext cx="563526" cy="176698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概念结构设计</a:t>
              </a:r>
            </a:p>
          </p:txBody>
        </p:sp>
        <p:sp>
          <p:nvSpPr>
            <p:cNvPr id="11" name="矩形 10"/>
            <p:cNvSpPr/>
            <p:nvPr/>
          </p:nvSpPr>
          <p:spPr>
            <a:xfrm>
              <a:off x="0" y="3338625"/>
              <a:ext cx="563526" cy="1766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逻辑结构设计</a:t>
              </a:r>
            </a:p>
          </p:txBody>
        </p:sp>
        <p:sp>
          <p:nvSpPr>
            <p:cNvPr id="12" name="矩形 11"/>
            <p:cNvSpPr/>
            <p:nvPr/>
          </p:nvSpPr>
          <p:spPr>
            <a:xfrm>
              <a:off x="0" y="5125889"/>
              <a:ext cx="563526" cy="13397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物理设计</a:t>
              </a:r>
            </a:p>
          </p:txBody>
        </p:sp>
      </p:grpSp>
      <p:sp>
        <p:nvSpPr>
          <p:cNvPr id="13" name="矩形 12"/>
          <p:cNvSpPr/>
          <p:nvPr/>
        </p:nvSpPr>
        <p:spPr>
          <a:xfrm>
            <a:off x="7769658" y="412560"/>
            <a:ext cx="137009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a:t>
            </a:r>
            <a:endParaRPr lang="zh-CN" altLang="en-US" dirty="0">
              <a:solidFill>
                <a:srgbClr val="C00000"/>
              </a:solidFill>
              <a:latin typeface="微软雅黑" pitchFamily="34" charset="-122"/>
              <a:ea typeface="微软雅黑" pitchFamily="34" charset="-122"/>
            </a:endParaRPr>
          </a:p>
        </p:txBody>
      </p:sp>
      <p:cxnSp>
        <p:nvCxnSpPr>
          <p:cNvPr id="14" name="肘形连接符 13"/>
          <p:cNvCxnSpPr>
            <a:stCxn id="17" idx="1"/>
            <a:endCxn id="13" idx="3"/>
          </p:cNvCxnSpPr>
          <p:nvPr/>
        </p:nvCxnSpPr>
        <p:spPr>
          <a:xfrm rot="10800000" flipV="1">
            <a:off x="9139752" y="233392"/>
            <a:ext cx="141082"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3" idx="3"/>
          </p:cNvCxnSpPr>
          <p:nvPr/>
        </p:nvCxnSpPr>
        <p:spPr>
          <a:xfrm rot="10800000">
            <a:off x="9139753" y="564214"/>
            <a:ext cx="141081" cy="1707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13" idx="3"/>
          </p:cNvCxnSpPr>
          <p:nvPr/>
        </p:nvCxnSpPr>
        <p:spPr>
          <a:xfrm rot="10800000">
            <a:off x="9139753" y="564214"/>
            <a:ext cx="155453"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数据库设计概述</a:t>
            </a:r>
            <a:endParaRPr lang="zh-CN" altLang="en-US" dirty="0">
              <a:solidFill>
                <a:srgbClr val="C00000"/>
              </a:solidFill>
              <a:latin typeface="微软雅黑" pitchFamily="34" charset="-122"/>
              <a:ea typeface="微软雅黑" pitchFamily="34" charset="-122"/>
            </a:endParaRPr>
          </a:p>
        </p:txBody>
      </p:sp>
      <p:sp>
        <p:nvSpPr>
          <p:cNvPr id="18" name="矩形 17"/>
          <p:cNvSpPr/>
          <p:nvPr/>
        </p:nvSpPr>
        <p:spPr>
          <a:xfrm>
            <a:off x="9280833" y="446705"/>
            <a:ext cx="2575809"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数据库设计的基本步骤</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295205" y="759601"/>
            <a:ext cx="2355512"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关系数据库设计方法</a:t>
            </a:r>
            <a:endParaRPr lang="zh-CN" altLang="en-US" dirty="0">
              <a:solidFill>
                <a:schemeClr val="bg1"/>
              </a:solidFill>
              <a:latin typeface="微软雅黑" pitchFamily="34" charset="-122"/>
              <a:ea typeface="微软雅黑" pitchFamily="34" charset="-122"/>
            </a:endParaRPr>
          </a:p>
        </p:txBody>
      </p:sp>
      <p:sp>
        <p:nvSpPr>
          <p:cNvPr id="20" name="TextBox 19"/>
          <p:cNvSpPr txBox="1"/>
          <p:nvPr/>
        </p:nvSpPr>
        <p:spPr>
          <a:xfrm>
            <a:off x="876115" y="174153"/>
            <a:ext cx="2616422"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3.3.2 </a:t>
            </a:r>
            <a:r>
              <a:rPr lang="zh-CN" altLang="en-US" dirty="0" smtClean="0">
                <a:latin typeface="微软雅黑" pitchFamily="34" charset="-122"/>
                <a:ea typeface="微软雅黑" pitchFamily="34" charset="-122"/>
              </a:rPr>
              <a:t>概念结构设计方法</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825462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关系数据库设计方法</a:t>
            </a:r>
          </a:p>
        </p:txBody>
      </p:sp>
      <p:sp>
        <p:nvSpPr>
          <p:cNvPr id="4" name="文本框 2"/>
          <p:cNvSpPr txBox="1"/>
          <p:nvPr>
            <p:custDataLst>
              <p:tags r:id="rId1"/>
            </p:custDataLst>
          </p:nvPr>
        </p:nvSpPr>
        <p:spPr>
          <a:xfrm>
            <a:off x="735180" y="1052738"/>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概念结构设计方法</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局部信息结构设计</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graphicFrame>
        <p:nvGraphicFramePr>
          <p:cNvPr id="6" name="图示 5"/>
          <p:cNvGraphicFramePr/>
          <p:nvPr>
            <p:extLst>
              <p:ext uri="{D42A27DB-BD31-4B8C-83A1-F6EECF244321}">
                <p14:modId xmlns:p14="http://schemas.microsoft.com/office/powerpoint/2010/main" val="1658802950"/>
              </p:ext>
            </p:extLst>
          </p:nvPr>
        </p:nvGraphicFramePr>
        <p:xfrm>
          <a:off x="914401" y="2726180"/>
          <a:ext cx="10222814" cy="29983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extBox 6"/>
          <p:cNvSpPr txBox="1"/>
          <p:nvPr/>
        </p:nvSpPr>
        <p:spPr>
          <a:xfrm>
            <a:off x="1135025" y="5363302"/>
            <a:ext cx="10002190" cy="1041311"/>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数据分类表</a:t>
            </a:r>
            <a:r>
              <a:rPr lang="zh-CN" altLang="en-US" sz="2400" dirty="0" smtClean="0">
                <a:latin typeface="手札体-简粗体" panose="03000700000000000000" pitchFamily="66" charset="-122"/>
                <a:ea typeface="手札体-简粗体" panose="03000700000000000000" pitchFamily="66" charset="-122"/>
              </a:rPr>
              <a:t>是选择实体的直接依据。</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latin typeface="手札体-简粗体" panose="03000700000000000000" pitchFamily="66" charset="-122"/>
                <a:ea typeface="手札体-简粗体" panose="03000700000000000000" pitchFamily="66" charset="-122"/>
              </a:rPr>
              <a:t>实体选择的最大困难是如何区别</a:t>
            </a:r>
            <a:r>
              <a:rPr lang="zh-CN" altLang="en-US" sz="2400" dirty="0" smtClean="0">
                <a:solidFill>
                  <a:srgbClr val="FF0000"/>
                </a:solidFill>
                <a:latin typeface="手札体-简粗体" panose="03000700000000000000" pitchFamily="66" charset="-122"/>
                <a:ea typeface="手札体-简粗体" panose="03000700000000000000" pitchFamily="66" charset="-122"/>
              </a:rPr>
              <a:t>实体与属性</a:t>
            </a:r>
            <a:r>
              <a:rPr lang="zh-CN" altLang="en-US" sz="2400" dirty="0" smtClean="0">
                <a:latin typeface="手札体-简粗体" panose="03000700000000000000" pitchFamily="66" charset="-122"/>
                <a:ea typeface="手札体-简粗体" panose="03000700000000000000" pitchFamily="66" charset="-122"/>
              </a:rPr>
              <a:t>。</a:t>
            </a:r>
            <a:endParaRPr lang="en-US" altLang="zh-CN" sz="2400" dirty="0" smtClean="0">
              <a:latin typeface="手札体-简粗体" panose="03000700000000000000" pitchFamily="66" charset="-122"/>
              <a:ea typeface="手札体-简粗体" panose="03000700000000000000" pitchFamily="66" charset="-122"/>
            </a:endParaRPr>
          </a:p>
        </p:txBody>
      </p:sp>
      <p:grpSp>
        <p:nvGrpSpPr>
          <p:cNvPr id="8" name="组合 7"/>
          <p:cNvGrpSpPr/>
          <p:nvPr/>
        </p:nvGrpSpPr>
        <p:grpSpPr>
          <a:xfrm>
            <a:off x="0" y="286588"/>
            <a:ext cx="563526" cy="6284824"/>
            <a:chOff x="0" y="180767"/>
            <a:chExt cx="563526" cy="6284824"/>
          </a:xfrm>
        </p:grpSpPr>
        <p:sp>
          <p:nvSpPr>
            <p:cNvPr id="9" name="矩形 8"/>
            <p:cNvSpPr/>
            <p:nvPr/>
          </p:nvSpPr>
          <p:spPr>
            <a:xfrm>
              <a:off x="0" y="180767"/>
              <a:ext cx="563526" cy="13397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各级模式</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1550374"/>
              <a:ext cx="563526" cy="176698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概念结构设计</a:t>
              </a:r>
            </a:p>
          </p:txBody>
        </p:sp>
        <p:sp>
          <p:nvSpPr>
            <p:cNvPr id="11" name="矩形 10"/>
            <p:cNvSpPr/>
            <p:nvPr/>
          </p:nvSpPr>
          <p:spPr>
            <a:xfrm>
              <a:off x="0" y="3338625"/>
              <a:ext cx="563526" cy="1766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逻辑结构设计</a:t>
              </a:r>
            </a:p>
          </p:txBody>
        </p:sp>
        <p:sp>
          <p:nvSpPr>
            <p:cNvPr id="12" name="矩形 11"/>
            <p:cNvSpPr/>
            <p:nvPr/>
          </p:nvSpPr>
          <p:spPr>
            <a:xfrm>
              <a:off x="0" y="5125889"/>
              <a:ext cx="563526" cy="13397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物理设计</a:t>
              </a:r>
            </a:p>
          </p:txBody>
        </p:sp>
      </p:grpSp>
      <p:sp>
        <p:nvSpPr>
          <p:cNvPr id="13" name="矩形 12"/>
          <p:cNvSpPr/>
          <p:nvPr/>
        </p:nvSpPr>
        <p:spPr>
          <a:xfrm>
            <a:off x="7769658" y="412560"/>
            <a:ext cx="137009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a:t>
            </a:r>
            <a:endParaRPr lang="zh-CN" altLang="en-US" dirty="0">
              <a:solidFill>
                <a:srgbClr val="C00000"/>
              </a:solidFill>
              <a:latin typeface="微软雅黑" pitchFamily="34" charset="-122"/>
              <a:ea typeface="微软雅黑" pitchFamily="34" charset="-122"/>
            </a:endParaRPr>
          </a:p>
        </p:txBody>
      </p:sp>
      <p:cxnSp>
        <p:nvCxnSpPr>
          <p:cNvPr id="14" name="肘形连接符 13"/>
          <p:cNvCxnSpPr>
            <a:stCxn id="17" idx="1"/>
            <a:endCxn id="13" idx="3"/>
          </p:cNvCxnSpPr>
          <p:nvPr/>
        </p:nvCxnSpPr>
        <p:spPr>
          <a:xfrm rot="10800000" flipV="1">
            <a:off x="9139752" y="233392"/>
            <a:ext cx="141082"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3" idx="3"/>
          </p:cNvCxnSpPr>
          <p:nvPr/>
        </p:nvCxnSpPr>
        <p:spPr>
          <a:xfrm rot="10800000">
            <a:off x="9139753" y="564214"/>
            <a:ext cx="141081" cy="1707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13" idx="3"/>
          </p:cNvCxnSpPr>
          <p:nvPr/>
        </p:nvCxnSpPr>
        <p:spPr>
          <a:xfrm rot="10800000">
            <a:off x="9139753" y="564214"/>
            <a:ext cx="155453"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数据库设计概述</a:t>
            </a:r>
            <a:endParaRPr lang="zh-CN" altLang="en-US" dirty="0">
              <a:solidFill>
                <a:srgbClr val="C00000"/>
              </a:solidFill>
              <a:latin typeface="微软雅黑" pitchFamily="34" charset="-122"/>
              <a:ea typeface="微软雅黑" pitchFamily="34" charset="-122"/>
            </a:endParaRPr>
          </a:p>
        </p:txBody>
      </p:sp>
      <p:sp>
        <p:nvSpPr>
          <p:cNvPr id="18" name="矩形 17"/>
          <p:cNvSpPr/>
          <p:nvPr/>
        </p:nvSpPr>
        <p:spPr>
          <a:xfrm>
            <a:off x="9280833" y="446705"/>
            <a:ext cx="2575809"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数据库设计的基本步骤</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295205" y="759601"/>
            <a:ext cx="2355512"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关系数据库设计方法</a:t>
            </a:r>
            <a:endParaRPr lang="zh-CN" altLang="en-US" dirty="0">
              <a:solidFill>
                <a:schemeClr val="bg1"/>
              </a:solidFill>
              <a:latin typeface="微软雅黑" pitchFamily="34" charset="-122"/>
              <a:ea typeface="微软雅黑" pitchFamily="34" charset="-122"/>
            </a:endParaRPr>
          </a:p>
        </p:txBody>
      </p:sp>
      <p:sp>
        <p:nvSpPr>
          <p:cNvPr id="20" name="TextBox 19"/>
          <p:cNvSpPr txBox="1"/>
          <p:nvPr/>
        </p:nvSpPr>
        <p:spPr>
          <a:xfrm>
            <a:off x="876115" y="174153"/>
            <a:ext cx="2616422"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3.3.2 </a:t>
            </a:r>
            <a:r>
              <a:rPr lang="zh-CN" altLang="en-US" dirty="0" smtClean="0">
                <a:latin typeface="微软雅黑" pitchFamily="34" charset="-122"/>
                <a:ea typeface="微软雅黑" pitchFamily="34" charset="-122"/>
              </a:rPr>
              <a:t>概念结构设计方法</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272914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关系数据库设计方法</a:t>
            </a:r>
          </a:p>
        </p:txBody>
      </p:sp>
      <p:sp>
        <p:nvSpPr>
          <p:cNvPr id="4" name="文本框 2"/>
          <p:cNvSpPr txBox="1"/>
          <p:nvPr>
            <p:custDataLst>
              <p:tags r:id="rId1"/>
            </p:custDataLst>
          </p:nvPr>
        </p:nvSpPr>
        <p:spPr>
          <a:xfrm>
            <a:off x="735180" y="1052738"/>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概念结构设计方法</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局部信息结构设计</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graphicFrame>
        <p:nvGraphicFramePr>
          <p:cNvPr id="6" name="图示 5"/>
          <p:cNvGraphicFramePr/>
          <p:nvPr>
            <p:extLst>
              <p:ext uri="{D42A27DB-BD31-4B8C-83A1-F6EECF244321}">
                <p14:modId xmlns:p14="http://schemas.microsoft.com/office/powerpoint/2010/main" val="362343950"/>
              </p:ext>
            </p:extLst>
          </p:nvPr>
        </p:nvGraphicFramePr>
        <p:xfrm>
          <a:off x="914401" y="2726180"/>
          <a:ext cx="10222814" cy="29983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extBox 6"/>
          <p:cNvSpPr txBox="1"/>
          <p:nvPr/>
        </p:nvSpPr>
        <p:spPr>
          <a:xfrm>
            <a:off x="1135025" y="5363302"/>
            <a:ext cx="10002190" cy="566822"/>
          </a:xfrm>
          <a:prstGeom prst="rect">
            <a:avLst/>
          </a:prstGeom>
          <a:noFill/>
        </p:spPr>
        <p:txBody>
          <a:bodyPr wrap="square" rtlCol="0">
            <a:spAutoFit/>
          </a:bodyPr>
          <a:lstStyle/>
          <a:p>
            <a:pPr algn="ctr">
              <a:lnSpc>
                <a:spcPts val="3700"/>
              </a:lnSpc>
            </a:pPr>
            <a:r>
              <a:rPr lang="zh-CN" altLang="en-US" sz="2400" dirty="0" smtClean="0">
                <a:latin typeface="手札体-简粗体" panose="03000700000000000000" pitchFamily="66" charset="-122"/>
                <a:ea typeface="手札体-简粗体" panose="03000700000000000000" pitchFamily="66" charset="-122"/>
              </a:rPr>
              <a:t>实体的存在依赖于其</a:t>
            </a:r>
            <a:r>
              <a:rPr lang="zh-CN" altLang="en-US" sz="2400" dirty="0" smtClean="0">
                <a:solidFill>
                  <a:srgbClr val="FF0000"/>
                </a:solidFill>
                <a:latin typeface="手札体-简粗体" panose="03000700000000000000" pitchFamily="66" charset="-122"/>
                <a:ea typeface="手札体-简粗体" panose="03000700000000000000" pitchFamily="66" charset="-122"/>
              </a:rPr>
              <a:t>关键字</a:t>
            </a:r>
            <a:r>
              <a:rPr lang="zh-CN" altLang="en-US" sz="2400" dirty="0" smtClean="0">
                <a:latin typeface="手札体-简粗体" panose="03000700000000000000" pitchFamily="66" charset="-122"/>
                <a:ea typeface="手札体-简粗体" panose="03000700000000000000" pitchFamily="66" charset="-122"/>
              </a:rPr>
              <a:t>的存在。</a:t>
            </a:r>
            <a:endParaRPr lang="en-US" altLang="zh-CN" sz="2400" dirty="0" smtClean="0">
              <a:latin typeface="手札体-简粗体" panose="03000700000000000000" pitchFamily="66" charset="-122"/>
              <a:ea typeface="手札体-简粗体" panose="03000700000000000000" pitchFamily="66" charset="-122"/>
            </a:endParaRPr>
          </a:p>
        </p:txBody>
      </p:sp>
      <p:grpSp>
        <p:nvGrpSpPr>
          <p:cNvPr id="8" name="组合 7"/>
          <p:cNvGrpSpPr/>
          <p:nvPr/>
        </p:nvGrpSpPr>
        <p:grpSpPr>
          <a:xfrm>
            <a:off x="0" y="286588"/>
            <a:ext cx="563526" cy="6284824"/>
            <a:chOff x="0" y="180767"/>
            <a:chExt cx="563526" cy="6284824"/>
          </a:xfrm>
        </p:grpSpPr>
        <p:sp>
          <p:nvSpPr>
            <p:cNvPr id="9" name="矩形 8"/>
            <p:cNvSpPr/>
            <p:nvPr/>
          </p:nvSpPr>
          <p:spPr>
            <a:xfrm>
              <a:off x="0" y="180767"/>
              <a:ext cx="563526" cy="13397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各级模式</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1550374"/>
              <a:ext cx="563526" cy="176698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概念结构设计</a:t>
              </a:r>
            </a:p>
          </p:txBody>
        </p:sp>
        <p:sp>
          <p:nvSpPr>
            <p:cNvPr id="11" name="矩形 10"/>
            <p:cNvSpPr/>
            <p:nvPr/>
          </p:nvSpPr>
          <p:spPr>
            <a:xfrm>
              <a:off x="0" y="3338625"/>
              <a:ext cx="563526" cy="1766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逻辑结构设计</a:t>
              </a:r>
            </a:p>
          </p:txBody>
        </p:sp>
        <p:sp>
          <p:nvSpPr>
            <p:cNvPr id="12" name="矩形 11"/>
            <p:cNvSpPr/>
            <p:nvPr/>
          </p:nvSpPr>
          <p:spPr>
            <a:xfrm>
              <a:off x="0" y="5125889"/>
              <a:ext cx="563526" cy="13397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物理设计</a:t>
              </a:r>
            </a:p>
          </p:txBody>
        </p:sp>
      </p:grpSp>
      <p:sp>
        <p:nvSpPr>
          <p:cNvPr id="13" name="矩形 12"/>
          <p:cNvSpPr/>
          <p:nvPr/>
        </p:nvSpPr>
        <p:spPr>
          <a:xfrm>
            <a:off x="7769658" y="412560"/>
            <a:ext cx="137009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a:t>
            </a:r>
            <a:endParaRPr lang="zh-CN" altLang="en-US" dirty="0">
              <a:solidFill>
                <a:srgbClr val="C00000"/>
              </a:solidFill>
              <a:latin typeface="微软雅黑" pitchFamily="34" charset="-122"/>
              <a:ea typeface="微软雅黑" pitchFamily="34" charset="-122"/>
            </a:endParaRPr>
          </a:p>
        </p:txBody>
      </p:sp>
      <p:cxnSp>
        <p:nvCxnSpPr>
          <p:cNvPr id="14" name="肘形连接符 13"/>
          <p:cNvCxnSpPr>
            <a:stCxn id="17" idx="1"/>
            <a:endCxn id="13" idx="3"/>
          </p:cNvCxnSpPr>
          <p:nvPr/>
        </p:nvCxnSpPr>
        <p:spPr>
          <a:xfrm rot="10800000" flipV="1">
            <a:off x="9139752" y="233392"/>
            <a:ext cx="141082"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3" idx="3"/>
          </p:cNvCxnSpPr>
          <p:nvPr/>
        </p:nvCxnSpPr>
        <p:spPr>
          <a:xfrm rot="10800000">
            <a:off x="9139753" y="564214"/>
            <a:ext cx="141081" cy="1707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13" idx="3"/>
          </p:cNvCxnSpPr>
          <p:nvPr/>
        </p:nvCxnSpPr>
        <p:spPr>
          <a:xfrm rot="10800000">
            <a:off x="9139753" y="564214"/>
            <a:ext cx="155453"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数据库设计概述</a:t>
            </a:r>
            <a:endParaRPr lang="zh-CN" altLang="en-US" dirty="0">
              <a:solidFill>
                <a:srgbClr val="C00000"/>
              </a:solidFill>
              <a:latin typeface="微软雅黑" pitchFamily="34" charset="-122"/>
              <a:ea typeface="微软雅黑" pitchFamily="34" charset="-122"/>
            </a:endParaRPr>
          </a:p>
        </p:txBody>
      </p:sp>
      <p:sp>
        <p:nvSpPr>
          <p:cNvPr id="18" name="矩形 17"/>
          <p:cNvSpPr/>
          <p:nvPr/>
        </p:nvSpPr>
        <p:spPr>
          <a:xfrm>
            <a:off x="9280833" y="446705"/>
            <a:ext cx="2575809"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数据库设计的基本步骤</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295205" y="759601"/>
            <a:ext cx="2355512"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关系数据库设计方法</a:t>
            </a:r>
            <a:endParaRPr lang="zh-CN" altLang="en-US" dirty="0">
              <a:solidFill>
                <a:schemeClr val="bg1"/>
              </a:solidFill>
              <a:latin typeface="微软雅黑" pitchFamily="34" charset="-122"/>
              <a:ea typeface="微软雅黑" pitchFamily="34" charset="-122"/>
            </a:endParaRPr>
          </a:p>
        </p:txBody>
      </p:sp>
      <p:sp>
        <p:nvSpPr>
          <p:cNvPr id="20" name="TextBox 19"/>
          <p:cNvSpPr txBox="1"/>
          <p:nvPr/>
        </p:nvSpPr>
        <p:spPr>
          <a:xfrm>
            <a:off x="876115" y="174153"/>
            <a:ext cx="2616422"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3.3.2 </a:t>
            </a:r>
            <a:r>
              <a:rPr lang="zh-CN" altLang="en-US" dirty="0" smtClean="0">
                <a:latin typeface="微软雅黑" pitchFamily="34" charset="-122"/>
                <a:ea typeface="微软雅黑" pitchFamily="34" charset="-122"/>
              </a:rPr>
              <a:t>概念结构设计方法</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79534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关系数据库设计方法</a:t>
            </a:r>
          </a:p>
        </p:txBody>
      </p:sp>
      <p:sp>
        <p:nvSpPr>
          <p:cNvPr id="4" name="文本框 2"/>
          <p:cNvSpPr txBox="1"/>
          <p:nvPr>
            <p:custDataLst>
              <p:tags r:id="rId1"/>
            </p:custDataLst>
          </p:nvPr>
        </p:nvSpPr>
        <p:spPr>
          <a:xfrm>
            <a:off x="735180" y="1052738"/>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概念结构设计方法</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局部信息结构设计</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graphicFrame>
        <p:nvGraphicFramePr>
          <p:cNvPr id="6" name="图示 5"/>
          <p:cNvGraphicFramePr/>
          <p:nvPr>
            <p:extLst>
              <p:ext uri="{D42A27DB-BD31-4B8C-83A1-F6EECF244321}">
                <p14:modId xmlns:p14="http://schemas.microsoft.com/office/powerpoint/2010/main" val="1142490032"/>
              </p:ext>
            </p:extLst>
          </p:nvPr>
        </p:nvGraphicFramePr>
        <p:xfrm>
          <a:off x="914401" y="2726180"/>
          <a:ext cx="10222814" cy="29983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4444409" y="5363302"/>
            <a:ext cx="6692805" cy="566822"/>
          </a:xfrm>
          <a:prstGeom prst="rect">
            <a:avLst/>
          </a:prstGeom>
          <a:noFill/>
        </p:spPr>
        <p:txBody>
          <a:bodyPr wrap="square" rtlCol="0">
            <a:spAutoFit/>
          </a:bodyPr>
          <a:lstStyle/>
          <a:p>
            <a:pPr algn="ctr">
              <a:lnSpc>
                <a:spcPts val="3700"/>
              </a:lnSpc>
            </a:pPr>
            <a:r>
              <a:rPr lang="zh-CN" altLang="en-US" sz="2400" dirty="0" smtClean="0">
                <a:latin typeface="手札体-简粗体" panose="03000700000000000000" pitchFamily="66" charset="-122"/>
                <a:ea typeface="手札体-简粗体" panose="03000700000000000000" pitchFamily="66" charset="-122"/>
              </a:rPr>
              <a:t>数据间的联系必须在</a:t>
            </a:r>
            <a:r>
              <a:rPr lang="zh-CN" altLang="en-US" sz="2400" dirty="0" smtClean="0">
                <a:solidFill>
                  <a:srgbClr val="FF0000"/>
                </a:solidFill>
                <a:latin typeface="手札体-简粗体" panose="03000700000000000000" pitchFamily="66" charset="-122"/>
                <a:ea typeface="手札体-简粗体" panose="03000700000000000000" pitchFamily="66" charset="-122"/>
              </a:rPr>
              <a:t>概念设计</a:t>
            </a:r>
            <a:r>
              <a:rPr lang="zh-CN" altLang="en-US" sz="2400" dirty="0" smtClean="0">
                <a:latin typeface="手札体-简粗体" panose="03000700000000000000" pitchFamily="66" charset="-122"/>
                <a:ea typeface="手札体-简粗体" panose="03000700000000000000" pitchFamily="66" charset="-122"/>
              </a:rPr>
              <a:t>时确定。</a:t>
            </a:r>
            <a:endParaRPr lang="en-US" altLang="zh-CN" sz="2400" dirty="0" smtClean="0">
              <a:latin typeface="手札体-简粗体" panose="03000700000000000000" pitchFamily="66" charset="-122"/>
              <a:ea typeface="手札体-简粗体" panose="03000700000000000000" pitchFamily="66" charset="-122"/>
            </a:endParaRPr>
          </a:p>
        </p:txBody>
      </p:sp>
      <p:grpSp>
        <p:nvGrpSpPr>
          <p:cNvPr id="8" name="组合 7"/>
          <p:cNvGrpSpPr/>
          <p:nvPr/>
        </p:nvGrpSpPr>
        <p:grpSpPr>
          <a:xfrm>
            <a:off x="0" y="286588"/>
            <a:ext cx="563526" cy="6284824"/>
            <a:chOff x="0" y="180767"/>
            <a:chExt cx="563526" cy="6284824"/>
          </a:xfrm>
        </p:grpSpPr>
        <p:sp>
          <p:nvSpPr>
            <p:cNvPr id="9" name="矩形 8"/>
            <p:cNvSpPr/>
            <p:nvPr/>
          </p:nvSpPr>
          <p:spPr>
            <a:xfrm>
              <a:off x="0" y="180767"/>
              <a:ext cx="563526" cy="13397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各级模式</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1550374"/>
              <a:ext cx="563526" cy="176698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概念结构设计</a:t>
              </a:r>
            </a:p>
          </p:txBody>
        </p:sp>
        <p:sp>
          <p:nvSpPr>
            <p:cNvPr id="11" name="矩形 10"/>
            <p:cNvSpPr/>
            <p:nvPr/>
          </p:nvSpPr>
          <p:spPr>
            <a:xfrm>
              <a:off x="0" y="3338625"/>
              <a:ext cx="563526" cy="1766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逻辑结构设计</a:t>
              </a:r>
            </a:p>
          </p:txBody>
        </p:sp>
        <p:sp>
          <p:nvSpPr>
            <p:cNvPr id="12" name="矩形 11"/>
            <p:cNvSpPr/>
            <p:nvPr/>
          </p:nvSpPr>
          <p:spPr>
            <a:xfrm>
              <a:off x="0" y="5125889"/>
              <a:ext cx="563526" cy="13397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物理设计</a:t>
              </a:r>
            </a:p>
          </p:txBody>
        </p:sp>
      </p:grpSp>
      <p:sp>
        <p:nvSpPr>
          <p:cNvPr id="13" name="矩形 12"/>
          <p:cNvSpPr/>
          <p:nvPr/>
        </p:nvSpPr>
        <p:spPr>
          <a:xfrm>
            <a:off x="7769658" y="412560"/>
            <a:ext cx="137009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a:t>
            </a:r>
            <a:endParaRPr lang="zh-CN" altLang="en-US" dirty="0">
              <a:solidFill>
                <a:srgbClr val="C00000"/>
              </a:solidFill>
              <a:latin typeface="微软雅黑" pitchFamily="34" charset="-122"/>
              <a:ea typeface="微软雅黑" pitchFamily="34" charset="-122"/>
            </a:endParaRPr>
          </a:p>
        </p:txBody>
      </p:sp>
      <p:cxnSp>
        <p:nvCxnSpPr>
          <p:cNvPr id="14" name="肘形连接符 13"/>
          <p:cNvCxnSpPr>
            <a:stCxn id="17" idx="1"/>
            <a:endCxn id="13" idx="3"/>
          </p:cNvCxnSpPr>
          <p:nvPr/>
        </p:nvCxnSpPr>
        <p:spPr>
          <a:xfrm rot="10800000" flipV="1">
            <a:off x="9139752" y="233392"/>
            <a:ext cx="141082"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3" idx="3"/>
          </p:cNvCxnSpPr>
          <p:nvPr/>
        </p:nvCxnSpPr>
        <p:spPr>
          <a:xfrm rot="10800000">
            <a:off x="9139753" y="564214"/>
            <a:ext cx="141081" cy="1707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13" idx="3"/>
          </p:cNvCxnSpPr>
          <p:nvPr/>
        </p:nvCxnSpPr>
        <p:spPr>
          <a:xfrm rot="10800000">
            <a:off x="9139753" y="564214"/>
            <a:ext cx="155453"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数据库设计概述</a:t>
            </a:r>
            <a:endParaRPr lang="zh-CN" altLang="en-US" dirty="0">
              <a:solidFill>
                <a:srgbClr val="C00000"/>
              </a:solidFill>
              <a:latin typeface="微软雅黑" pitchFamily="34" charset="-122"/>
              <a:ea typeface="微软雅黑" pitchFamily="34" charset="-122"/>
            </a:endParaRPr>
          </a:p>
        </p:txBody>
      </p:sp>
      <p:sp>
        <p:nvSpPr>
          <p:cNvPr id="18" name="矩形 17"/>
          <p:cNvSpPr/>
          <p:nvPr/>
        </p:nvSpPr>
        <p:spPr>
          <a:xfrm>
            <a:off x="9280833" y="446705"/>
            <a:ext cx="2575809"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数据库设计的基本步骤</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295205" y="759601"/>
            <a:ext cx="2355512"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关系数据库设计方法</a:t>
            </a:r>
            <a:endParaRPr lang="zh-CN" altLang="en-US" dirty="0">
              <a:solidFill>
                <a:schemeClr val="bg1"/>
              </a:solidFill>
              <a:latin typeface="微软雅黑" pitchFamily="34" charset="-122"/>
              <a:ea typeface="微软雅黑" pitchFamily="34" charset="-122"/>
            </a:endParaRPr>
          </a:p>
        </p:txBody>
      </p:sp>
      <p:sp>
        <p:nvSpPr>
          <p:cNvPr id="20" name="TextBox 19"/>
          <p:cNvSpPr txBox="1"/>
          <p:nvPr/>
        </p:nvSpPr>
        <p:spPr>
          <a:xfrm>
            <a:off x="876115" y="174153"/>
            <a:ext cx="2616422"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3.3.2 </a:t>
            </a:r>
            <a:r>
              <a:rPr lang="zh-CN" altLang="en-US" dirty="0" smtClean="0">
                <a:latin typeface="微软雅黑" pitchFamily="34" charset="-122"/>
                <a:ea typeface="微软雅黑" pitchFamily="34" charset="-122"/>
              </a:rPr>
              <a:t>概念结构设计方法</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369817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1253431" y="1725954"/>
            <a:ext cx="4554500" cy="870377"/>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1</a:t>
            </a:r>
            <a:r>
              <a:rPr lang="zh-CN" altLang="en-US" sz="2000" b="1" dirty="0" smtClean="0">
                <a:solidFill>
                  <a:schemeClr val="tx1"/>
                </a:solidFill>
                <a:latin typeface="黑体" panose="02010609060101010101" pitchFamily="49" charset="-122"/>
                <a:ea typeface="黑体" panose="02010609060101010101" pitchFamily="49" charset="-122"/>
              </a:rPr>
              <a:t>章  数据库系统概述</a:t>
            </a:r>
            <a:endParaRPr lang="zh-CN" altLang="en-US" sz="2000" b="1" dirty="0">
              <a:solidFill>
                <a:schemeClr val="tx1"/>
              </a:solidFill>
              <a:latin typeface="黑体" panose="02010609060101010101" pitchFamily="49" charset="-122"/>
              <a:ea typeface="黑体" panose="02010609060101010101" pitchFamily="49" charset="-122"/>
            </a:endParaRPr>
          </a:p>
        </p:txBody>
      </p:sp>
      <p:sp>
        <p:nvSpPr>
          <p:cNvPr id="3" name="任意多边形 2"/>
          <p:cNvSpPr/>
          <p:nvPr/>
        </p:nvSpPr>
        <p:spPr>
          <a:xfrm>
            <a:off x="1253431" y="3777626"/>
            <a:ext cx="4554500" cy="870377"/>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3</a:t>
            </a:r>
            <a:r>
              <a:rPr lang="zh-CN" altLang="en-US" sz="2000" b="1" dirty="0" smtClean="0">
                <a:solidFill>
                  <a:schemeClr val="tx1"/>
                </a:solidFill>
                <a:latin typeface="黑体" panose="02010609060101010101" pitchFamily="49" charset="-122"/>
                <a:ea typeface="黑体" panose="02010609060101010101" pitchFamily="49" charset="-122"/>
              </a:rPr>
              <a:t>章  数据库设计</a:t>
            </a:r>
          </a:p>
        </p:txBody>
      </p:sp>
      <p:sp>
        <p:nvSpPr>
          <p:cNvPr id="5" name="任意多边形 4"/>
          <p:cNvSpPr/>
          <p:nvPr/>
        </p:nvSpPr>
        <p:spPr>
          <a:xfrm>
            <a:off x="1253431" y="2757562"/>
            <a:ext cx="4554500" cy="870377"/>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2</a:t>
            </a:r>
            <a:r>
              <a:rPr lang="zh-CN" altLang="en-US" sz="2000" b="1" dirty="0" smtClean="0">
                <a:solidFill>
                  <a:schemeClr val="tx1"/>
                </a:solidFill>
                <a:latin typeface="黑体" panose="02010609060101010101" pitchFamily="49" charset="-122"/>
                <a:ea typeface="黑体" panose="02010609060101010101" pitchFamily="49" charset="-122"/>
              </a:rPr>
              <a:t>章  关系数据库</a:t>
            </a:r>
            <a:endParaRPr lang="zh-CN" altLang="en-US" sz="2000" b="1" dirty="0">
              <a:solidFill>
                <a:schemeClr val="tx1"/>
              </a:solidFill>
              <a:latin typeface="黑体" panose="02010609060101010101" pitchFamily="49" charset="-122"/>
              <a:ea typeface="黑体" panose="02010609060101010101" pitchFamily="49" charset="-122"/>
            </a:endParaRPr>
          </a:p>
        </p:txBody>
      </p:sp>
      <p:sp>
        <p:nvSpPr>
          <p:cNvPr id="6" name="任意多边形 5"/>
          <p:cNvSpPr/>
          <p:nvPr/>
        </p:nvSpPr>
        <p:spPr>
          <a:xfrm>
            <a:off x="1253431" y="4797689"/>
            <a:ext cx="4554500" cy="870377"/>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4</a:t>
            </a:r>
            <a:r>
              <a:rPr lang="zh-CN" altLang="en-US" sz="2000" b="1" dirty="0" smtClean="0">
                <a:solidFill>
                  <a:schemeClr val="tx1"/>
                </a:solidFill>
                <a:latin typeface="黑体" panose="02010609060101010101" pitchFamily="49" charset="-122"/>
                <a:ea typeface="黑体" panose="02010609060101010101" pitchFamily="49" charset="-122"/>
              </a:rPr>
              <a:t>章  </a:t>
            </a:r>
            <a:r>
              <a:rPr lang="en-US" altLang="zh-CN" sz="2000" b="1" dirty="0" smtClean="0">
                <a:solidFill>
                  <a:schemeClr val="tx1"/>
                </a:solidFill>
                <a:latin typeface="黑体" panose="02010609060101010101" pitchFamily="49" charset="-122"/>
                <a:ea typeface="黑体" panose="02010609060101010101" pitchFamily="49" charset="-122"/>
              </a:rPr>
              <a:t>SQL</a:t>
            </a:r>
            <a:r>
              <a:rPr lang="zh-CN" altLang="en-US" sz="2000" b="1" dirty="0" smtClean="0">
                <a:solidFill>
                  <a:schemeClr val="tx1"/>
                </a:solidFill>
                <a:latin typeface="黑体" panose="02010609060101010101" pitchFamily="49" charset="-122"/>
                <a:ea typeface="黑体" panose="02010609060101010101" pitchFamily="49" charset="-122"/>
              </a:rPr>
              <a:t>与关系数据库基本操作</a:t>
            </a:r>
            <a:endParaRPr lang="zh-CN" altLang="en-US" sz="2000" b="1" dirty="0">
              <a:solidFill>
                <a:schemeClr val="tx1"/>
              </a:solidFill>
              <a:latin typeface="黑体" panose="02010609060101010101" pitchFamily="49" charset="-122"/>
              <a:ea typeface="黑体" panose="02010609060101010101" pitchFamily="49" charset="-122"/>
            </a:endParaRPr>
          </a:p>
        </p:txBody>
      </p:sp>
      <p:sp>
        <p:nvSpPr>
          <p:cNvPr id="16" name="圆角矩形 15"/>
          <p:cNvSpPr/>
          <p:nvPr/>
        </p:nvSpPr>
        <p:spPr>
          <a:xfrm>
            <a:off x="674316" y="435018"/>
            <a:ext cx="2218344" cy="776425"/>
          </a:xfrm>
          <a:prstGeom prst="roundRect">
            <a:avLst/>
          </a:prstGeom>
          <a:noFill/>
          <a:ln>
            <a:no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just"/>
            <a:r>
              <a:rPr lang="zh-CN" altLang="en-US" sz="2800" b="1" dirty="0" smtClean="0">
                <a:latin typeface="黑体" panose="02010609060101010101" pitchFamily="49" charset="-122"/>
                <a:ea typeface="黑体" panose="02010609060101010101" pitchFamily="49" charset="-122"/>
              </a:rPr>
              <a:t>课程章节</a:t>
            </a:r>
            <a:endParaRPr lang="zh-CN" altLang="en-US" sz="2800" b="1" dirty="0">
              <a:latin typeface="黑体" panose="02010609060101010101" pitchFamily="49" charset="-122"/>
              <a:ea typeface="黑体" panose="02010609060101010101" pitchFamily="49" charset="-122"/>
            </a:endParaRPr>
          </a:p>
        </p:txBody>
      </p:sp>
      <p:sp>
        <p:nvSpPr>
          <p:cNvPr id="15" name="任意多边形 14"/>
          <p:cNvSpPr/>
          <p:nvPr/>
        </p:nvSpPr>
        <p:spPr>
          <a:xfrm>
            <a:off x="6371235" y="1725954"/>
            <a:ext cx="4554500" cy="870377"/>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5</a:t>
            </a:r>
            <a:r>
              <a:rPr lang="zh-CN" altLang="en-US" sz="2000" b="1" dirty="0" smtClean="0">
                <a:solidFill>
                  <a:schemeClr val="tx1"/>
                </a:solidFill>
                <a:latin typeface="黑体" panose="02010609060101010101" pitchFamily="49" charset="-122"/>
                <a:ea typeface="黑体" panose="02010609060101010101" pitchFamily="49" charset="-122"/>
              </a:rPr>
              <a:t>章  数据库编程</a:t>
            </a:r>
            <a:endParaRPr lang="zh-CN" altLang="en-US" sz="2000" b="1" dirty="0">
              <a:solidFill>
                <a:schemeClr val="tx1"/>
              </a:solidFill>
              <a:latin typeface="黑体" panose="02010609060101010101" pitchFamily="49" charset="-122"/>
              <a:ea typeface="黑体" panose="02010609060101010101" pitchFamily="49" charset="-122"/>
            </a:endParaRPr>
          </a:p>
        </p:txBody>
      </p:sp>
      <p:sp>
        <p:nvSpPr>
          <p:cNvPr id="17" name="任意多边形 16"/>
          <p:cNvSpPr/>
          <p:nvPr/>
        </p:nvSpPr>
        <p:spPr>
          <a:xfrm>
            <a:off x="6371235" y="3777626"/>
            <a:ext cx="4554500" cy="870377"/>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7</a:t>
            </a:r>
            <a:r>
              <a:rPr lang="zh-CN" altLang="en-US" sz="2000" b="1" dirty="0" smtClean="0">
                <a:solidFill>
                  <a:schemeClr val="tx1"/>
                </a:solidFill>
                <a:latin typeface="黑体" panose="02010609060101010101" pitchFamily="49" charset="-122"/>
                <a:ea typeface="黑体" panose="02010609060101010101" pitchFamily="49" charset="-122"/>
              </a:rPr>
              <a:t>章  数据库应用设计与开发实例</a:t>
            </a:r>
          </a:p>
        </p:txBody>
      </p:sp>
      <p:sp>
        <p:nvSpPr>
          <p:cNvPr id="18" name="任意多边形 17"/>
          <p:cNvSpPr/>
          <p:nvPr/>
        </p:nvSpPr>
        <p:spPr>
          <a:xfrm>
            <a:off x="6371235" y="2757562"/>
            <a:ext cx="4554500" cy="870377"/>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6</a:t>
            </a:r>
            <a:r>
              <a:rPr lang="zh-CN" altLang="en-US" sz="2000" b="1" dirty="0" smtClean="0">
                <a:solidFill>
                  <a:schemeClr val="tx1"/>
                </a:solidFill>
                <a:latin typeface="黑体" panose="02010609060101010101" pitchFamily="49" charset="-122"/>
                <a:ea typeface="黑体" panose="02010609060101010101" pitchFamily="49" charset="-122"/>
              </a:rPr>
              <a:t>章  数据库安全与保护</a:t>
            </a:r>
            <a:endParaRPr lang="zh-CN" altLang="en-US" sz="2000" b="1" dirty="0">
              <a:solidFill>
                <a:schemeClr val="tx1"/>
              </a:solidFill>
              <a:latin typeface="黑体" panose="02010609060101010101" pitchFamily="49" charset="-122"/>
              <a:ea typeface="黑体" panose="02010609060101010101" pitchFamily="49" charset="-122"/>
            </a:endParaRPr>
          </a:p>
        </p:txBody>
      </p:sp>
      <p:sp>
        <p:nvSpPr>
          <p:cNvPr id="19" name="任意多边形 18"/>
          <p:cNvSpPr/>
          <p:nvPr/>
        </p:nvSpPr>
        <p:spPr>
          <a:xfrm>
            <a:off x="6371235" y="4797689"/>
            <a:ext cx="4554500" cy="870377"/>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8</a:t>
            </a:r>
            <a:r>
              <a:rPr lang="zh-CN" altLang="en-US" sz="2000" b="1" dirty="0" smtClean="0">
                <a:solidFill>
                  <a:schemeClr val="tx1"/>
                </a:solidFill>
                <a:latin typeface="黑体" panose="02010609060101010101" pitchFamily="49" charset="-122"/>
                <a:ea typeface="黑体" panose="02010609060101010101" pitchFamily="49" charset="-122"/>
              </a:rPr>
              <a:t>章  数据管理技术的发展</a:t>
            </a:r>
            <a:endParaRPr lang="zh-CN" altLang="en-US" sz="2000" b="1" dirty="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156122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关系数据库设计方法</a:t>
            </a:r>
          </a:p>
        </p:txBody>
      </p:sp>
      <p:sp>
        <p:nvSpPr>
          <p:cNvPr id="4" name="文本框 2"/>
          <p:cNvSpPr txBox="1"/>
          <p:nvPr>
            <p:custDataLst>
              <p:tags r:id="rId1"/>
            </p:custDataLst>
          </p:nvPr>
        </p:nvSpPr>
        <p:spPr>
          <a:xfrm>
            <a:off x="735180" y="1052738"/>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概念结构设计方法</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局部信息结构设计</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graphicFrame>
        <p:nvGraphicFramePr>
          <p:cNvPr id="6" name="图示 5"/>
          <p:cNvGraphicFramePr/>
          <p:nvPr>
            <p:extLst>
              <p:ext uri="{D42A27DB-BD31-4B8C-83A1-F6EECF244321}">
                <p14:modId xmlns:p14="http://schemas.microsoft.com/office/powerpoint/2010/main" val="2092549328"/>
              </p:ext>
            </p:extLst>
          </p:nvPr>
        </p:nvGraphicFramePr>
        <p:xfrm>
          <a:off x="914401" y="2726180"/>
          <a:ext cx="10222814" cy="29983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extBox 6"/>
          <p:cNvSpPr txBox="1"/>
          <p:nvPr/>
        </p:nvSpPr>
        <p:spPr>
          <a:xfrm>
            <a:off x="4444409" y="5363302"/>
            <a:ext cx="6692805" cy="566822"/>
          </a:xfrm>
          <a:prstGeom prst="rect">
            <a:avLst/>
          </a:prstGeom>
          <a:noFill/>
        </p:spPr>
        <p:txBody>
          <a:bodyPr wrap="square" rtlCol="0">
            <a:spAutoFit/>
          </a:bodyPr>
          <a:lstStyle/>
          <a:p>
            <a:pPr algn="r">
              <a:lnSpc>
                <a:spcPts val="3700"/>
              </a:lnSpc>
            </a:pPr>
            <a:r>
              <a:rPr lang="zh-CN" altLang="en-US" sz="2400" dirty="0" smtClean="0">
                <a:latin typeface="手札体-简粗体" panose="03000700000000000000" pitchFamily="66" charset="-122"/>
                <a:ea typeface="手札体-简粗体" panose="03000700000000000000" pitchFamily="66" charset="-122"/>
              </a:rPr>
              <a:t>属性分为</a:t>
            </a:r>
            <a:r>
              <a:rPr lang="zh-CN" altLang="en-US" sz="2400" dirty="0" smtClean="0">
                <a:solidFill>
                  <a:srgbClr val="FF0000"/>
                </a:solidFill>
                <a:latin typeface="手札体-简粗体" panose="03000700000000000000" pitchFamily="66" charset="-122"/>
                <a:ea typeface="手札体-简粗体" panose="03000700000000000000" pitchFamily="66" charset="-122"/>
              </a:rPr>
              <a:t>标识属性</a:t>
            </a:r>
            <a:r>
              <a:rPr lang="zh-CN" altLang="en-US" sz="2400" dirty="0" smtClean="0">
                <a:latin typeface="手札体-简粗体" panose="03000700000000000000" pitchFamily="66" charset="-122"/>
                <a:ea typeface="手札体-简粗体" panose="03000700000000000000" pitchFamily="66" charset="-122"/>
              </a:rPr>
              <a:t>和</a:t>
            </a:r>
            <a:r>
              <a:rPr lang="zh-CN" altLang="en-US" sz="2400" dirty="0" smtClean="0">
                <a:solidFill>
                  <a:srgbClr val="FF0000"/>
                </a:solidFill>
                <a:latin typeface="手札体-简粗体" panose="03000700000000000000" pitchFamily="66" charset="-122"/>
                <a:ea typeface="手札体-简粗体" panose="03000700000000000000" pitchFamily="66" charset="-122"/>
              </a:rPr>
              <a:t>说明属性</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grpSp>
        <p:nvGrpSpPr>
          <p:cNvPr id="8" name="组合 7"/>
          <p:cNvGrpSpPr/>
          <p:nvPr/>
        </p:nvGrpSpPr>
        <p:grpSpPr>
          <a:xfrm>
            <a:off x="0" y="286588"/>
            <a:ext cx="563526" cy="6284824"/>
            <a:chOff x="0" y="180767"/>
            <a:chExt cx="563526" cy="6284824"/>
          </a:xfrm>
        </p:grpSpPr>
        <p:sp>
          <p:nvSpPr>
            <p:cNvPr id="9" name="矩形 8"/>
            <p:cNvSpPr/>
            <p:nvPr/>
          </p:nvSpPr>
          <p:spPr>
            <a:xfrm>
              <a:off x="0" y="180767"/>
              <a:ext cx="563526" cy="13397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各级模式</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1550374"/>
              <a:ext cx="563526" cy="176698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概念结构设计</a:t>
              </a:r>
            </a:p>
          </p:txBody>
        </p:sp>
        <p:sp>
          <p:nvSpPr>
            <p:cNvPr id="11" name="矩形 10"/>
            <p:cNvSpPr/>
            <p:nvPr/>
          </p:nvSpPr>
          <p:spPr>
            <a:xfrm>
              <a:off x="0" y="3338625"/>
              <a:ext cx="563526" cy="1766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逻辑结构设计</a:t>
              </a:r>
            </a:p>
          </p:txBody>
        </p:sp>
        <p:sp>
          <p:nvSpPr>
            <p:cNvPr id="12" name="矩形 11"/>
            <p:cNvSpPr/>
            <p:nvPr/>
          </p:nvSpPr>
          <p:spPr>
            <a:xfrm>
              <a:off x="0" y="5125889"/>
              <a:ext cx="563526" cy="13397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物理设计</a:t>
              </a:r>
            </a:p>
          </p:txBody>
        </p:sp>
      </p:grpSp>
      <p:sp>
        <p:nvSpPr>
          <p:cNvPr id="13" name="矩形 12"/>
          <p:cNvSpPr/>
          <p:nvPr/>
        </p:nvSpPr>
        <p:spPr>
          <a:xfrm>
            <a:off x="7769658" y="412560"/>
            <a:ext cx="137009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a:t>
            </a:r>
            <a:endParaRPr lang="zh-CN" altLang="en-US" dirty="0">
              <a:solidFill>
                <a:srgbClr val="C00000"/>
              </a:solidFill>
              <a:latin typeface="微软雅黑" pitchFamily="34" charset="-122"/>
              <a:ea typeface="微软雅黑" pitchFamily="34" charset="-122"/>
            </a:endParaRPr>
          </a:p>
        </p:txBody>
      </p:sp>
      <p:cxnSp>
        <p:nvCxnSpPr>
          <p:cNvPr id="14" name="肘形连接符 13"/>
          <p:cNvCxnSpPr>
            <a:stCxn id="17" idx="1"/>
            <a:endCxn id="13" idx="3"/>
          </p:cNvCxnSpPr>
          <p:nvPr/>
        </p:nvCxnSpPr>
        <p:spPr>
          <a:xfrm rot="10800000" flipV="1">
            <a:off x="9139752" y="233392"/>
            <a:ext cx="141082"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3" idx="3"/>
          </p:cNvCxnSpPr>
          <p:nvPr/>
        </p:nvCxnSpPr>
        <p:spPr>
          <a:xfrm rot="10800000">
            <a:off x="9139753" y="564214"/>
            <a:ext cx="141081" cy="1707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13" idx="3"/>
          </p:cNvCxnSpPr>
          <p:nvPr/>
        </p:nvCxnSpPr>
        <p:spPr>
          <a:xfrm rot="10800000">
            <a:off x="9139753" y="564214"/>
            <a:ext cx="155453"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数据库设计概述</a:t>
            </a:r>
            <a:endParaRPr lang="zh-CN" altLang="en-US" dirty="0">
              <a:solidFill>
                <a:srgbClr val="C00000"/>
              </a:solidFill>
              <a:latin typeface="微软雅黑" pitchFamily="34" charset="-122"/>
              <a:ea typeface="微软雅黑" pitchFamily="34" charset="-122"/>
            </a:endParaRPr>
          </a:p>
        </p:txBody>
      </p:sp>
      <p:sp>
        <p:nvSpPr>
          <p:cNvPr id="18" name="矩形 17"/>
          <p:cNvSpPr/>
          <p:nvPr/>
        </p:nvSpPr>
        <p:spPr>
          <a:xfrm>
            <a:off x="9280833" y="446705"/>
            <a:ext cx="2575809"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数据库设计的基本步骤</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295205" y="759601"/>
            <a:ext cx="2355512"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关系数据库设计方法</a:t>
            </a:r>
            <a:endParaRPr lang="zh-CN" altLang="en-US" dirty="0">
              <a:solidFill>
                <a:schemeClr val="bg1"/>
              </a:solidFill>
              <a:latin typeface="微软雅黑" pitchFamily="34" charset="-122"/>
              <a:ea typeface="微软雅黑" pitchFamily="34" charset="-122"/>
            </a:endParaRPr>
          </a:p>
        </p:txBody>
      </p:sp>
      <p:sp>
        <p:nvSpPr>
          <p:cNvPr id="20" name="TextBox 19"/>
          <p:cNvSpPr txBox="1"/>
          <p:nvPr/>
        </p:nvSpPr>
        <p:spPr>
          <a:xfrm>
            <a:off x="876115" y="174153"/>
            <a:ext cx="2616422"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3.3.2 </a:t>
            </a:r>
            <a:r>
              <a:rPr lang="zh-CN" altLang="en-US" dirty="0" smtClean="0">
                <a:latin typeface="微软雅黑" pitchFamily="34" charset="-122"/>
                <a:ea typeface="微软雅黑" pitchFamily="34" charset="-122"/>
              </a:rPr>
              <a:t>概念结构设计方法</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73190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关系数据库设计方法</a:t>
            </a:r>
          </a:p>
        </p:txBody>
      </p:sp>
      <p:sp>
        <p:nvSpPr>
          <p:cNvPr id="4" name="文本框 2"/>
          <p:cNvSpPr txBox="1"/>
          <p:nvPr>
            <p:custDataLst>
              <p:tags r:id="rId1"/>
            </p:custDataLst>
          </p:nvPr>
        </p:nvSpPr>
        <p:spPr>
          <a:xfrm>
            <a:off x="735180" y="1052738"/>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概念结构设计方法</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局部信息结构设计</a:t>
            </a:r>
            <a:r>
              <a:rPr lang="en-US" altLang="zh-CN" sz="2400" dirty="0" smtClean="0">
                <a:solidFill>
                  <a:srgbClr val="FF0000"/>
                </a:solidFill>
                <a:latin typeface="手札体-简粗体" panose="03000700000000000000" pitchFamily="66" charset="-122"/>
                <a:ea typeface="手札体-简粗体" panose="03000700000000000000" pitchFamily="66" charset="-122"/>
              </a:rPr>
              <a:t>-</a:t>
            </a:r>
            <a:r>
              <a:rPr lang="zh-CN" altLang="en-US" sz="2400" dirty="0" smtClean="0">
                <a:solidFill>
                  <a:srgbClr val="FF0000"/>
                </a:solidFill>
                <a:latin typeface="手札体-简粗体" panose="03000700000000000000" pitchFamily="66" charset="-122"/>
                <a:ea typeface="手札体-简粗体" panose="03000700000000000000" pitchFamily="66" charset="-122"/>
              </a:rPr>
              <a:t>用户管理系统</a:t>
            </a:r>
            <a:r>
              <a:rPr lang="en-US" altLang="zh-CN" sz="2400" dirty="0" smtClean="0">
                <a:solidFill>
                  <a:srgbClr val="FF0000"/>
                </a:solidFill>
                <a:latin typeface="手札体-简粗体" panose="03000700000000000000" pitchFamily="66" charset="-122"/>
                <a:ea typeface="手札体-简粗体" panose="03000700000000000000" pitchFamily="66" charset="-122"/>
              </a:rPr>
              <a:t>E-R</a:t>
            </a:r>
            <a:r>
              <a:rPr lang="zh-CN" altLang="en-US" sz="2400" dirty="0" smtClean="0">
                <a:solidFill>
                  <a:srgbClr val="FF0000"/>
                </a:solidFill>
                <a:latin typeface="手札体-简粗体" panose="03000700000000000000" pitchFamily="66" charset="-122"/>
                <a:ea typeface="手札体-简粗体" panose="03000700000000000000" pitchFamily="66" charset="-122"/>
              </a:rPr>
              <a:t>图示例</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47" name="TextBox 46"/>
          <p:cNvSpPr txBox="1"/>
          <p:nvPr/>
        </p:nvSpPr>
        <p:spPr>
          <a:xfrm>
            <a:off x="3898488" y="5729301"/>
            <a:ext cx="5355984" cy="566822"/>
          </a:xfrm>
          <a:prstGeom prst="rect">
            <a:avLst/>
          </a:prstGeom>
          <a:noFill/>
        </p:spPr>
        <p:txBody>
          <a:bodyPr wrap="square" rtlCol="0">
            <a:spAutoFit/>
          </a:bodyPr>
          <a:lstStyle/>
          <a:p>
            <a:pPr algn="ctr">
              <a:lnSpc>
                <a:spcPts val="3700"/>
              </a:lnSpc>
            </a:pPr>
            <a:r>
              <a:rPr lang="zh-CN" altLang="en-US" sz="2400" dirty="0" smtClean="0">
                <a:latin typeface="华文楷体" panose="02010600040101010101" pitchFamily="2" charset="-122"/>
                <a:ea typeface="华文楷体" panose="02010600040101010101" pitchFamily="2" charset="-122"/>
              </a:rPr>
              <a:t>用户与部门之间的局部</a:t>
            </a:r>
            <a:r>
              <a:rPr lang="en-US" altLang="zh-CN" sz="2400" dirty="0" smtClean="0">
                <a:latin typeface="华文楷体" panose="02010600040101010101" pitchFamily="2" charset="-122"/>
                <a:ea typeface="华文楷体" panose="02010600040101010101" pitchFamily="2" charset="-122"/>
              </a:rPr>
              <a:t>E-R</a:t>
            </a:r>
            <a:r>
              <a:rPr lang="zh-CN" altLang="en-US" sz="2400" dirty="0" smtClean="0">
                <a:latin typeface="华文楷体" panose="02010600040101010101" pitchFamily="2" charset="-122"/>
                <a:ea typeface="华文楷体" panose="02010600040101010101" pitchFamily="2" charset="-122"/>
              </a:rPr>
              <a:t>图</a:t>
            </a:r>
            <a:endParaRPr lang="en-US" altLang="zh-CN" sz="2400" dirty="0" smtClean="0">
              <a:latin typeface="华文楷体" panose="02010600040101010101" pitchFamily="2" charset="-122"/>
              <a:ea typeface="华文楷体" panose="02010600040101010101" pitchFamily="2" charset="-122"/>
            </a:endParaRPr>
          </a:p>
        </p:txBody>
      </p:sp>
      <p:grpSp>
        <p:nvGrpSpPr>
          <p:cNvPr id="48" name="组合 47"/>
          <p:cNvGrpSpPr/>
          <p:nvPr/>
        </p:nvGrpSpPr>
        <p:grpSpPr>
          <a:xfrm>
            <a:off x="0" y="286588"/>
            <a:ext cx="563526" cy="6284824"/>
            <a:chOff x="0" y="180767"/>
            <a:chExt cx="563526" cy="6284824"/>
          </a:xfrm>
        </p:grpSpPr>
        <p:sp>
          <p:nvSpPr>
            <p:cNvPr id="49" name="矩形 48"/>
            <p:cNvSpPr/>
            <p:nvPr/>
          </p:nvSpPr>
          <p:spPr>
            <a:xfrm>
              <a:off x="0" y="180767"/>
              <a:ext cx="563526" cy="13397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各级模式</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50" name="矩形 49"/>
            <p:cNvSpPr/>
            <p:nvPr/>
          </p:nvSpPr>
          <p:spPr>
            <a:xfrm>
              <a:off x="0" y="1550374"/>
              <a:ext cx="563526" cy="176698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概念结构设计</a:t>
              </a:r>
            </a:p>
          </p:txBody>
        </p:sp>
        <p:sp>
          <p:nvSpPr>
            <p:cNvPr id="51" name="矩形 50"/>
            <p:cNvSpPr/>
            <p:nvPr/>
          </p:nvSpPr>
          <p:spPr>
            <a:xfrm>
              <a:off x="0" y="3338625"/>
              <a:ext cx="563526" cy="1766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逻辑结构设计</a:t>
              </a:r>
            </a:p>
          </p:txBody>
        </p:sp>
        <p:sp>
          <p:nvSpPr>
            <p:cNvPr id="52" name="矩形 51"/>
            <p:cNvSpPr/>
            <p:nvPr/>
          </p:nvSpPr>
          <p:spPr>
            <a:xfrm>
              <a:off x="0" y="5125889"/>
              <a:ext cx="563526" cy="13397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物理设计</a:t>
              </a:r>
            </a:p>
          </p:txBody>
        </p:sp>
      </p:grpSp>
      <p:sp>
        <p:nvSpPr>
          <p:cNvPr id="13" name="TextBox 12"/>
          <p:cNvSpPr txBox="1"/>
          <p:nvPr/>
        </p:nvSpPr>
        <p:spPr>
          <a:xfrm>
            <a:off x="1135025" y="2704915"/>
            <a:ext cx="6178294" cy="1323439"/>
          </a:xfrm>
          <a:prstGeom prst="rect">
            <a:avLst/>
          </a:prstGeom>
          <a:noFill/>
        </p:spPr>
        <p:txBody>
          <a:bodyPr wrap="none" rtlCol="0">
            <a:spAutoFit/>
          </a:bodyPr>
          <a:lstStyle/>
          <a:p>
            <a:r>
              <a:rPr lang="en-US" altLang="zh-CN" sz="2000" dirty="0" smtClean="0"/>
              <a:t>1</a:t>
            </a:r>
            <a:r>
              <a:rPr lang="zh-CN" altLang="en-US" sz="2000" dirty="0" smtClean="0"/>
              <a:t>）用户：用户</a:t>
            </a:r>
            <a:r>
              <a:rPr lang="en-US" altLang="zh-CN" sz="2000" dirty="0" smtClean="0"/>
              <a:t>ID</a:t>
            </a:r>
            <a:r>
              <a:rPr lang="zh-CN" altLang="en-US" sz="2000" dirty="0" smtClean="0"/>
              <a:t>、用户名、年龄、口令。</a:t>
            </a:r>
            <a:endParaRPr lang="en-US" altLang="zh-CN" sz="2000" dirty="0" smtClean="0"/>
          </a:p>
          <a:p>
            <a:r>
              <a:rPr lang="en-US" altLang="zh-CN" sz="2000" dirty="0" smtClean="0"/>
              <a:t>2</a:t>
            </a:r>
            <a:r>
              <a:rPr lang="zh-CN" altLang="en-US" sz="2000" dirty="0" smtClean="0"/>
              <a:t>）用户组：用户组</a:t>
            </a:r>
            <a:r>
              <a:rPr lang="en-US" altLang="zh-CN" sz="2000" dirty="0" smtClean="0"/>
              <a:t>ID</a:t>
            </a:r>
            <a:r>
              <a:rPr lang="zh-CN" altLang="en-US" sz="2000" dirty="0" smtClean="0"/>
              <a:t>、用户组名、用户组描述。</a:t>
            </a:r>
            <a:endParaRPr lang="en-US" altLang="zh-CN" sz="2000" dirty="0" smtClean="0"/>
          </a:p>
          <a:p>
            <a:r>
              <a:rPr lang="en-US" altLang="zh-CN" sz="2000" dirty="0" smtClean="0"/>
              <a:t>3</a:t>
            </a:r>
            <a:r>
              <a:rPr lang="zh-CN" altLang="en-US" sz="2000" dirty="0" smtClean="0"/>
              <a:t>）部门：部门</a:t>
            </a:r>
            <a:r>
              <a:rPr lang="en-US" altLang="zh-CN" sz="2000" dirty="0" smtClean="0"/>
              <a:t>ID</a:t>
            </a:r>
            <a:r>
              <a:rPr lang="zh-CN" altLang="en-US" sz="2000" dirty="0" smtClean="0"/>
              <a:t>、部门名、部门所在地、部门领导。</a:t>
            </a:r>
            <a:endParaRPr lang="en-US" altLang="zh-CN" sz="2000" dirty="0" smtClean="0"/>
          </a:p>
          <a:p>
            <a:r>
              <a:rPr lang="en-US" altLang="zh-CN" sz="2000" dirty="0" smtClean="0"/>
              <a:t>4</a:t>
            </a:r>
            <a:r>
              <a:rPr lang="zh-CN" altLang="en-US" sz="2000" dirty="0" smtClean="0"/>
              <a:t>）权限：权限</a:t>
            </a:r>
            <a:r>
              <a:rPr lang="en-US" altLang="zh-CN" sz="2000" dirty="0" smtClean="0"/>
              <a:t>ID</a:t>
            </a:r>
            <a:r>
              <a:rPr lang="zh-CN" altLang="en-US" sz="2000" dirty="0" smtClean="0"/>
              <a:t>、权限名、权限链接。</a:t>
            </a:r>
            <a:endParaRPr lang="zh-CN" altLang="en-US" sz="2000" dirty="0"/>
          </a:p>
        </p:txBody>
      </p:sp>
      <p:sp>
        <p:nvSpPr>
          <p:cNvPr id="38" name="TextBox 37"/>
          <p:cNvSpPr txBox="1"/>
          <p:nvPr/>
        </p:nvSpPr>
        <p:spPr>
          <a:xfrm>
            <a:off x="1147791" y="4421628"/>
            <a:ext cx="6083717" cy="1015663"/>
          </a:xfrm>
          <a:prstGeom prst="rect">
            <a:avLst/>
          </a:prstGeom>
          <a:noFill/>
        </p:spPr>
        <p:txBody>
          <a:bodyPr wrap="none" rtlCol="0">
            <a:spAutoFit/>
          </a:bodyPr>
          <a:lstStyle/>
          <a:p>
            <a:r>
              <a:rPr lang="en-US" altLang="zh-CN" sz="2000" dirty="0" smtClean="0"/>
              <a:t>1</a:t>
            </a:r>
            <a:r>
              <a:rPr lang="zh-CN" altLang="en-US" sz="2000" dirty="0" smtClean="0"/>
              <a:t>）用户组与用户之间是一对多联系，表示每个用户</a:t>
            </a:r>
            <a:endParaRPr lang="en-US" altLang="zh-CN" sz="2000" dirty="0" smtClean="0"/>
          </a:p>
          <a:p>
            <a:r>
              <a:rPr lang="zh-CN" altLang="en-US" sz="2000" dirty="0" smtClean="0"/>
              <a:t>属于一个用户组，一个用户组有多个用户，其联系的</a:t>
            </a:r>
            <a:endParaRPr lang="en-US" altLang="zh-CN" sz="2000" dirty="0" smtClean="0"/>
          </a:p>
          <a:p>
            <a:r>
              <a:rPr lang="zh-CN" altLang="en-US" sz="2000" dirty="0" smtClean="0"/>
              <a:t>名称定义为“属于”</a:t>
            </a:r>
            <a:endParaRPr lang="zh-CN" altLang="en-US" sz="2000" dirty="0"/>
          </a:p>
        </p:txBody>
      </p:sp>
      <p:sp>
        <p:nvSpPr>
          <p:cNvPr id="14" name="矩形 13"/>
          <p:cNvSpPr/>
          <p:nvPr/>
        </p:nvSpPr>
        <p:spPr>
          <a:xfrm>
            <a:off x="7425559" y="3641834"/>
            <a:ext cx="977462" cy="5360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用户</a:t>
            </a:r>
            <a:endParaRPr lang="zh-CN" altLang="en-US" dirty="0">
              <a:solidFill>
                <a:schemeClr val="tx1"/>
              </a:solidFill>
            </a:endParaRPr>
          </a:p>
        </p:txBody>
      </p:sp>
      <p:sp>
        <p:nvSpPr>
          <p:cNvPr id="40" name="矩形 39"/>
          <p:cNvSpPr/>
          <p:nvPr/>
        </p:nvSpPr>
        <p:spPr>
          <a:xfrm>
            <a:off x="10045331" y="3641834"/>
            <a:ext cx="977462" cy="5360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用户组</a:t>
            </a:r>
            <a:endParaRPr lang="zh-CN" altLang="en-US" dirty="0">
              <a:solidFill>
                <a:schemeClr val="tx1"/>
              </a:solidFill>
            </a:endParaRPr>
          </a:p>
        </p:txBody>
      </p:sp>
      <p:sp>
        <p:nvSpPr>
          <p:cNvPr id="15" name="矩形 14"/>
          <p:cNvSpPr/>
          <p:nvPr/>
        </p:nvSpPr>
        <p:spPr>
          <a:xfrm>
            <a:off x="7769658" y="412560"/>
            <a:ext cx="137009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a:t>
            </a:r>
            <a:endParaRPr lang="zh-CN" altLang="en-US" dirty="0">
              <a:solidFill>
                <a:srgbClr val="C00000"/>
              </a:solidFill>
              <a:latin typeface="微软雅黑" pitchFamily="34" charset="-122"/>
              <a:ea typeface="微软雅黑" pitchFamily="34" charset="-122"/>
            </a:endParaRPr>
          </a:p>
        </p:txBody>
      </p:sp>
      <p:cxnSp>
        <p:nvCxnSpPr>
          <p:cNvPr id="16" name="肘形连接符 15"/>
          <p:cNvCxnSpPr>
            <a:stCxn id="19" idx="1"/>
            <a:endCxn id="15" idx="3"/>
          </p:cNvCxnSpPr>
          <p:nvPr/>
        </p:nvCxnSpPr>
        <p:spPr>
          <a:xfrm rot="10800000" flipV="1">
            <a:off x="9139752" y="233392"/>
            <a:ext cx="141082"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0" idx="1"/>
            <a:endCxn id="15" idx="3"/>
          </p:cNvCxnSpPr>
          <p:nvPr/>
        </p:nvCxnSpPr>
        <p:spPr>
          <a:xfrm rot="10800000">
            <a:off x="9139753" y="564214"/>
            <a:ext cx="141081" cy="1707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21" idx="1"/>
            <a:endCxn id="15" idx="3"/>
          </p:cNvCxnSpPr>
          <p:nvPr/>
        </p:nvCxnSpPr>
        <p:spPr>
          <a:xfrm rot="10800000">
            <a:off x="9139753" y="564214"/>
            <a:ext cx="155453"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数据库设计概述</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280833" y="446705"/>
            <a:ext cx="2575809"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数据库设计的基本步骤</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295205" y="759601"/>
            <a:ext cx="2355512"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关系数据库设计方法</a:t>
            </a:r>
            <a:endParaRPr lang="zh-CN" altLang="en-US" dirty="0">
              <a:solidFill>
                <a:schemeClr val="bg1"/>
              </a:solidFill>
              <a:latin typeface="微软雅黑" pitchFamily="34" charset="-122"/>
              <a:ea typeface="微软雅黑" pitchFamily="34" charset="-122"/>
            </a:endParaRPr>
          </a:p>
        </p:txBody>
      </p:sp>
      <p:sp>
        <p:nvSpPr>
          <p:cNvPr id="22" name="TextBox 21"/>
          <p:cNvSpPr txBox="1"/>
          <p:nvPr/>
        </p:nvSpPr>
        <p:spPr>
          <a:xfrm>
            <a:off x="876115" y="174153"/>
            <a:ext cx="2616422"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3.3.2 </a:t>
            </a:r>
            <a:r>
              <a:rPr lang="zh-CN" altLang="en-US" dirty="0" smtClean="0">
                <a:latin typeface="微软雅黑" pitchFamily="34" charset="-122"/>
                <a:ea typeface="微软雅黑" pitchFamily="34" charset="-122"/>
              </a:rPr>
              <a:t>概念结构设计方法</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81418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关系数据库设计方法</a:t>
            </a:r>
          </a:p>
        </p:txBody>
      </p:sp>
      <p:sp>
        <p:nvSpPr>
          <p:cNvPr id="4" name="文本框 2"/>
          <p:cNvSpPr txBox="1"/>
          <p:nvPr>
            <p:custDataLst>
              <p:tags r:id="rId1"/>
            </p:custDataLst>
          </p:nvPr>
        </p:nvSpPr>
        <p:spPr>
          <a:xfrm>
            <a:off x="735180" y="1052738"/>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概念结构设计方法</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局部信息结构设计</a:t>
            </a:r>
            <a:r>
              <a:rPr lang="en-US" altLang="zh-CN" sz="2400" dirty="0" smtClean="0">
                <a:solidFill>
                  <a:srgbClr val="FF0000"/>
                </a:solidFill>
                <a:latin typeface="手札体-简粗体" panose="03000700000000000000" pitchFamily="66" charset="-122"/>
                <a:ea typeface="手札体-简粗体" panose="03000700000000000000" pitchFamily="66" charset="-122"/>
              </a:rPr>
              <a:t>-</a:t>
            </a:r>
            <a:r>
              <a:rPr lang="zh-CN" altLang="en-US" sz="2400" dirty="0" smtClean="0">
                <a:solidFill>
                  <a:srgbClr val="FF0000"/>
                </a:solidFill>
                <a:latin typeface="手札体-简粗体" panose="03000700000000000000" pitchFamily="66" charset="-122"/>
                <a:ea typeface="手札体-简粗体" panose="03000700000000000000" pitchFamily="66" charset="-122"/>
              </a:rPr>
              <a:t>用户管理系统</a:t>
            </a:r>
            <a:r>
              <a:rPr lang="en-US" altLang="zh-CN" sz="2400" dirty="0" smtClean="0">
                <a:solidFill>
                  <a:srgbClr val="FF0000"/>
                </a:solidFill>
                <a:latin typeface="手札体-简粗体" panose="03000700000000000000" pitchFamily="66" charset="-122"/>
                <a:ea typeface="手札体-简粗体" panose="03000700000000000000" pitchFamily="66" charset="-122"/>
              </a:rPr>
              <a:t>E-R</a:t>
            </a:r>
            <a:r>
              <a:rPr lang="zh-CN" altLang="en-US" sz="2400" dirty="0" smtClean="0">
                <a:solidFill>
                  <a:srgbClr val="FF0000"/>
                </a:solidFill>
                <a:latin typeface="手札体-简粗体" panose="03000700000000000000" pitchFamily="66" charset="-122"/>
                <a:ea typeface="手札体-简粗体" panose="03000700000000000000" pitchFamily="66" charset="-122"/>
              </a:rPr>
              <a:t>图示例</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47" name="TextBox 46"/>
          <p:cNvSpPr txBox="1"/>
          <p:nvPr/>
        </p:nvSpPr>
        <p:spPr>
          <a:xfrm>
            <a:off x="3898488" y="5729301"/>
            <a:ext cx="5355984" cy="566822"/>
          </a:xfrm>
          <a:prstGeom prst="rect">
            <a:avLst/>
          </a:prstGeom>
          <a:noFill/>
        </p:spPr>
        <p:txBody>
          <a:bodyPr wrap="square" rtlCol="0">
            <a:spAutoFit/>
          </a:bodyPr>
          <a:lstStyle/>
          <a:p>
            <a:pPr algn="ctr">
              <a:lnSpc>
                <a:spcPts val="3700"/>
              </a:lnSpc>
            </a:pPr>
            <a:r>
              <a:rPr lang="zh-CN" altLang="en-US" sz="2400" dirty="0" smtClean="0">
                <a:latin typeface="华文楷体" panose="02010600040101010101" pitchFamily="2" charset="-122"/>
                <a:ea typeface="华文楷体" panose="02010600040101010101" pitchFamily="2" charset="-122"/>
              </a:rPr>
              <a:t>用户与部门之间的局部</a:t>
            </a:r>
            <a:r>
              <a:rPr lang="en-US" altLang="zh-CN" sz="2400" dirty="0" smtClean="0">
                <a:latin typeface="华文楷体" panose="02010600040101010101" pitchFamily="2" charset="-122"/>
                <a:ea typeface="华文楷体" panose="02010600040101010101" pitchFamily="2" charset="-122"/>
              </a:rPr>
              <a:t>E-R</a:t>
            </a:r>
            <a:r>
              <a:rPr lang="zh-CN" altLang="en-US" sz="2400" dirty="0" smtClean="0">
                <a:latin typeface="华文楷体" panose="02010600040101010101" pitchFamily="2" charset="-122"/>
                <a:ea typeface="华文楷体" panose="02010600040101010101" pitchFamily="2" charset="-122"/>
              </a:rPr>
              <a:t>图</a:t>
            </a:r>
            <a:endParaRPr lang="en-US" altLang="zh-CN" sz="2400" dirty="0" smtClean="0">
              <a:latin typeface="华文楷体" panose="02010600040101010101" pitchFamily="2" charset="-122"/>
              <a:ea typeface="华文楷体" panose="02010600040101010101" pitchFamily="2" charset="-122"/>
            </a:endParaRPr>
          </a:p>
        </p:txBody>
      </p:sp>
      <p:grpSp>
        <p:nvGrpSpPr>
          <p:cNvPr id="48" name="组合 47"/>
          <p:cNvGrpSpPr/>
          <p:nvPr/>
        </p:nvGrpSpPr>
        <p:grpSpPr>
          <a:xfrm>
            <a:off x="0" y="286588"/>
            <a:ext cx="563526" cy="6284824"/>
            <a:chOff x="0" y="180767"/>
            <a:chExt cx="563526" cy="6284824"/>
          </a:xfrm>
        </p:grpSpPr>
        <p:sp>
          <p:nvSpPr>
            <p:cNvPr id="49" name="矩形 48"/>
            <p:cNvSpPr/>
            <p:nvPr/>
          </p:nvSpPr>
          <p:spPr>
            <a:xfrm>
              <a:off x="0" y="180767"/>
              <a:ext cx="563526" cy="13397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各级模式</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50" name="矩形 49"/>
            <p:cNvSpPr/>
            <p:nvPr/>
          </p:nvSpPr>
          <p:spPr>
            <a:xfrm>
              <a:off x="0" y="1550374"/>
              <a:ext cx="563526" cy="176698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概念结构设计</a:t>
              </a:r>
            </a:p>
          </p:txBody>
        </p:sp>
        <p:sp>
          <p:nvSpPr>
            <p:cNvPr id="51" name="矩形 50"/>
            <p:cNvSpPr/>
            <p:nvPr/>
          </p:nvSpPr>
          <p:spPr>
            <a:xfrm>
              <a:off x="0" y="3338625"/>
              <a:ext cx="563526" cy="1766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逻辑结构设计</a:t>
              </a:r>
            </a:p>
          </p:txBody>
        </p:sp>
        <p:sp>
          <p:nvSpPr>
            <p:cNvPr id="52" name="矩形 51"/>
            <p:cNvSpPr/>
            <p:nvPr/>
          </p:nvSpPr>
          <p:spPr>
            <a:xfrm>
              <a:off x="0" y="5125889"/>
              <a:ext cx="563526" cy="13397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物理设计</a:t>
              </a:r>
            </a:p>
          </p:txBody>
        </p:sp>
      </p:grpSp>
      <p:sp>
        <p:nvSpPr>
          <p:cNvPr id="13" name="TextBox 12"/>
          <p:cNvSpPr txBox="1"/>
          <p:nvPr/>
        </p:nvSpPr>
        <p:spPr>
          <a:xfrm>
            <a:off x="1135025" y="2704915"/>
            <a:ext cx="6178294" cy="1323439"/>
          </a:xfrm>
          <a:prstGeom prst="rect">
            <a:avLst/>
          </a:prstGeom>
          <a:noFill/>
        </p:spPr>
        <p:txBody>
          <a:bodyPr wrap="none" rtlCol="0">
            <a:spAutoFit/>
          </a:bodyPr>
          <a:lstStyle/>
          <a:p>
            <a:r>
              <a:rPr lang="en-US" altLang="zh-CN" sz="2000" dirty="0" smtClean="0"/>
              <a:t>1</a:t>
            </a:r>
            <a:r>
              <a:rPr lang="zh-CN" altLang="en-US" sz="2000" dirty="0" smtClean="0"/>
              <a:t>）用户：用户</a:t>
            </a:r>
            <a:r>
              <a:rPr lang="en-US" altLang="zh-CN" sz="2000" dirty="0" smtClean="0"/>
              <a:t>ID</a:t>
            </a:r>
            <a:r>
              <a:rPr lang="zh-CN" altLang="en-US" sz="2000" dirty="0" smtClean="0"/>
              <a:t>、用户名、年龄、口令。</a:t>
            </a:r>
            <a:endParaRPr lang="en-US" altLang="zh-CN" sz="2000" dirty="0" smtClean="0"/>
          </a:p>
          <a:p>
            <a:r>
              <a:rPr lang="en-US" altLang="zh-CN" sz="2000" dirty="0" smtClean="0"/>
              <a:t>2</a:t>
            </a:r>
            <a:r>
              <a:rPr lang="zh-CN" altLang="en-US" sz="2000" dirty="0" smtClean="0"/>
              <a:t>）用户组：用户组</a:t>
            </a:r>
            <a:r>
              <a:rPr lang="en-US" altLang="zh-CN" sz="2000" dirty="0" smtClean="0"/>
              <a:t>ID</a:t>
            </a:r>
            <a:r>
              <a:rPr lang="zh-CN" altLang="en-US" sz="2000" dirty="0" smtClean="0"/>
              <a:t>、用户组名、用户组描述。</a:t>
            </a:r>
            <a:endParaRPr lang="en-US" altLang="zh-CN" sz="2000" dirty="0" smtClean="0"/>
          </a:p>
          <a:p>
            <a:r>
              <a:rPr lang="en-US" altLang="zh-CN" sz="2000" dirty="0" smtClean="0"/>
              <a:t>3</a:t>
            </a:r>
            <a:r>
              <a:rPr lang="zh-CN" altLang="en-US" sz="2000" dirty="0" smtClean="0"/>
              <a:t>）部门：部门</a:t>
            </a:r>
            <a:r>
              <a:rPr lang="en-US" altLang="zh-CN" sz="2000" dirty="0" smtClean="0"/>
              <a:t>ID</a:t>
            </a:r>
            <a:r>
              <a:rPr lang="zh-CN" altLang="en-US" sz="2000" dirty="0" smtClean="0"/>
              <a:t>、部门名、部门所在地、部门领导。</a:t>
            </a:r>
            <a:endParaRPr lang="en-US" altLang="zh-CN" sz="2000" dirty="0" smtClean="0"/>
          </a:p>
          <a:p>
            <a:r>
              <a:rPr lang="en-US" altLang="zh-CN" sz="2000" dirty="0" smtClean="0"/>
              <a:t>4</a:t>
            </a:r>
            <a:r>
              <a:rPr lang="zh-CN" altLang="en-US" sz="2000" dirty="0" smtClean="0"/>
              <a:t>）权限：权限</a:t>
            </a:r>
            <a:r>
              <a:rPr lang="en-US" altLang="zh-CN" sz="2000" dirty="0" smtClean="0"/>
              <a:t>ID</a:t>
            </a:r>
            <a:r>
              <a:rPr lang="zh-CN" altLang="en-US" sz="2000" dirty="0" smtClean="0"/>
              <a:t>、权限名、权限链接。</a:t>
            </a:r>
            <a:endParaRPr lang="zh-CN" altLang="en-US" sz="2000" dirty="0"/>
          </a:p>
        </p:txBody>
      </p:sp>
      <p:sp>
        <p:nvSpPr>
          <p:cNvPr id="38" name="TextBox 37"/>
          <p:cNvSpPr txBox="1"/>
          <p:nvPr/>
        </p:nvSpPr>
        <p:spPr>
          <a:xfrm>
            <a:off x="1147791" y="4421628"/>
            <a:ext cx="6083717" cy="1015663"/>
          </a:xfrm>
          <a:prstGeom prst="rect">
            <a:avLst/>
          </a:prstGeom>
          <a:noFill/>
        </p:spPr>
        <p:txBody>
          <a:bodyPr wrap="none" rtlCol="0">
            <a:spAutoFit/>
          </a:bodyPr>
          <a:lstStyle/>
          <a:p>
            <a:r>
              <a:rPr lang="en-US" altLang="zh-CN" sz="2000" dirty="0" smtClean="0"/>
              <a:t>1</a:t>
            </a:r>
            <a:r>
              <a:rPr lang="zh-CN" altLang="en-US" sz="2000" dirty="0" smtClean="0"/>
              <a:t>）用户组与用户之间是一对多联系，表示每个用户</a:t>
            </a:r>
            <a:endParaRPr lang="en-US" altLang="zh-CN" sz="2000" dirty="0" smtClean="0"/>
          </a:p>
          <a:p>
            <a:r>
              <a:rPr lang="zh-CN" altLang="en-US" sz="2000" dirty="0" smtClean="0"/>
              <a:t>属于一个用户组，一个用户组有多个用户，其联系的</a:t>
            </a:r>
            <a:endParaRPr lang="en-US" altLang="zh-CN" sz="2000" dirty="0" smtClean="0"/>
          </a:p>
          <a:p>
            <a:r>
              <a:rPr lang="zh-CN" altLang="en-US" sz="2000" dirty="0" smtClean="0"/>
              <a:t>名称定义为“属于”</a:t>
            </a:r>
            <a:endParaRPr lang="zh-CN" altLang="en-US" sz="2000" dirty="0"/>
          </a:p>
        </p:txBody>
      </p:sp>
      <p:sp>
        <p:nvSpPr>
          <p:cNvPr id="14" name="矩形 13"/>
          <p:cNvSpPr/>
          <p:nvPr/>
        </p:nvSpPr>
        <p:spPr>
          <a:xfrm>
            <a:off x="7425559" y="3641834"/>
            <a:ext cx="977462" cy="5360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用户</a:t>
            </a:r>
            <a:endParaRPr lang="zh-CN" altLang="en-US" dirty="0">
              <a:solidFill>
                <a:schemeClr val="tx1"/>
              </a:solidFill>
            </a:endParaRPr>
          </a:p>
        </p:txBody>
      </p:sp>
      <p:sp>
        <p:nvSpPr>
          <p:cNvPr id="40" name="矩形 39"/>
          <p:cNvSpPr/>
          <p:nvPr/>
        </p:nvSpPr>
        <p:spPr>
          <a:xfrm>
            <a:off x="10045331" y="3641834"/>
            <a:ext cx="977462" cy="5360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用户组</a:t>
            </a:r>
            <a:endParaRPr lang="zh-CN" altLang="en-US" dirty="0">
              <a:solidFill>
                <a:schemeClr val="tx1"/>
              </a:solidFill>
            </a:endParaRPr>
          </a:p>
        </p:txBody>
      </p:sp>
      <p:sp>
        <p:nvSpPr>
          <p:cNvPr id="19" name="椭圆 18"/>
          <p:cNvSpPr/>
          <p:nvPr/>
        </p:nvSpPr>
        <p:spPr>
          <a:xfrm>
            <a:off x="7231508" y="2286000"/>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用户</a:t>
            </a:r>
            <a:r>
              <a:rPr lang="en-US" altLang="zh-CN" dirty="0" smtClean="0">
                <a:solidFill>
                  <a:schemeClr val="tx1"/>
                </a:solidFill>
              </a:rPr>
              <a:t>ID</a:t>
            </a:r>
            <a:endParaRPr lang="zh-CN" altLang="en-US" dirty="0">
              <a:solidFill>
                <a:schemeClr val="tx1"/>
              </a:solidFill>
            </a:endParaRPr>
          </a:p>
        </p:txBody>
      </p:sp>
      <p:sp>
        <p:nvSpPr>
          <p:cNvPr id="42" name="椭圆 41"/>
          <p:cNvSpPr/>
          <p:nvPr/>
        </p:nvSpPr>
        <p:spPr>
          <a:xfrm>
            <a:off x="6006663" y="2539687"/>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用户名</a:t>
            </a:r>
          </a:p>
        </p:txBody>
      </p:sp>
      <p:sp>
        <p:nvSpPr>
          <p:cNvPr id="43" name="椭圆 42"/>
          <p:cNvSpPr/>
          <p:nvPr/>
        </p:nvSpPr>
        <p:spPr>
          <a:xfrm>
            <a:off x="5973250" y="3713043"/>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年龄</a:t>
            </a:r>
            <a:endParaRPr lang="zh-CN" altLang="en-US" dirty="0">
              <a:solidFill>
                <a:schemeClr val="tx1"/>
              </a:solidFill>
            </a:endParaRPr>
          </a:p>
        </p:txBody>
      </p:sp>
      <p:sp>
        <p:nvSpPr>
          <p:cNvPr id="53" name="椭圆 52"/>
          <p:cNvSpPr/>
          <p:nvPr/>
        </p:nvSpPr>
        <p:spPr>
          <a:xfrm>
            <a:off x="7346732" y="4580809"/>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口令</a:t>
            </a:r>
            <a:endParaRPr lang="zh-CN" altLang="en-US" dirty="0">
              <a:solidFill>
                <a:schemeClr val="tx1"/>
              </a:solidFill>
            </a:endParaRPr>
          </a:p>
        </p:txBody>
      </p:sp>
      <p:sp>
        <p:nvSpPr>
          <p:cNvPr id="54" name="椭圆 53"/>
          <p:cNvSpPr/>
          <p:nvPr/>
        </p:nvSpPr>
        <p:spPr>
          <a:xfrm>
            <a:off x="8886565" y="2438400"/>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用户组</a:t>
            </a:r>
            <a:r>
              <a:rPr lang="en-US" altLang="zh-CN" dirty="0" smtClean="0">
                <a:solidFill>
                  <a:schemeClr val="tx1"/>
                </a:solidFill>
              </a:rPr>
              <a:t>ID</a:t>
            </a:r>
            <a:endParaRPr lang="zh-CN" altLang="en-US" dirty="0">
              <a:solidFill>
                <a:schemeClr val="tx1"/>
              </a:solidFill>
            </a:endParaRPr>
          </a:p>
        </p:txBody>
      </p:sp>
      <p:sp>
        <p:nvSpPr>
          <p:cNvPr id="55" name="椭圆 54"/>
          <p:cNvSpPr/>
          <p:nvPr/>
        </p:nvSpPr>
        <p:spPr>
          <a:xfrm>
            <a:off x="10467180" y="2285999"/>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用户组名</a:t>
            </a:r>
            <a:endParaRPr lang="zh-CN" altLang="en-US" dirty="0">
              <a:solidFill>
                <a:schemeClr val="tx1"/>
              </a:solidFill>
            </a:endParaRPr>
          </a:p>
        </p:txBody>
      </p:sp>
      <p:sp>
        <p:nvSpPr>
          <p:cNvPr id="56" name="椭圆 55"/>
          <p:cNvSpPr/>
          <p:nvPr/>
        </p:nvSpPr>
        <p:spPr>
          <a:xfrm>
            <a:off x="10045331" y="4614148"/>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描述</a:t>
            </a:r>
          </a:p>
        </p:txBody>
      </p:sp>
      <p:sp>
        <p:nvSpPr>
          <p:cNvPr id="22" name="矩形 21"/>
          <p:cNvSpPr/>
          <p:nvPr/>
        </p:nvSpPr>
        <p:spPr>
          <a:xfrm>
            <a:off x="7769658" y="412560"/>
            <a:ext cx="137009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a:t>
            </a:r>
            <a:endParaRPr lang="zh-CN" altLang="en-US" dirty="0">
              <a:solidFill>
                <a:srgbClr val="C00000"/>
              </a:solidFill>
              <a:latin typeface="微软雅黑" pitchFamily="34" charset="-122"/>
              <a:ea typeface="微软雅黑" pitchFamily="34" charset="-122"/>
            </a:endParaRPr>
          </a:p>
        </p:txBody>
      </p:sp>
      <p:cxnSp>
        <p:nvCxnSpPr>
          <p:cNvPr id="23" name="肘形连接符 22"/>
          <p:cNvCxnSpPr>
            <a:stCxn id="26" idx="1"/>
            <a:endCxn id="22" idx="3"/>
          </p:cNvCxnSpPr>
          <p:nvPr/>
        </p:nvCxnSpPr>
        <p:spPr>
          <a:xfrm rot="10800000" flipV="1">
            <a:off x="9139752" y="233392"/>
            <a:ext cx="141082"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7" idx="1"/>
            <a:endCxn id="22" idx="3"/>
          </p:cNvCxnSpPr>
          <p:nvPr/>
        </p:nvCxnSpPr>
        <p:spPr>
          <a:xfrm rot="10800000">
            <a:off x="9139753" y="564214"/>
            <a:ext cx="141081" cy="1707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28" idx="1"/>
            <a:endCxn id="22" idx="3"/>
          </p:cNvCxnSpPr>
          <p:nvPr/>
        </p:nvCxnSpPr>
        <p:spPr>
          <a:xfrm rot="10800000">
            <a:off x="9139753" y="564214"/>
            <a:ext cx="155453"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数据库设计概述</a:t>
            </a:r>
            <a:endParaRPr lang="zh-CN" altLang="en-US" dirty="0">
              <a:solidFill>
                <a:srgbClr val="C00000"/>
              </a:solidFill>
              <a:latin typeface="微软雅黑" pitchFamily="34" charset="-122"/>
              <a:ea typeface="微软雅黑" pitchFamily="34" charset="-122"/>
            </a:endParaRPr>
          </a:p>
        </p:txBody>
      </p:sp>
      <p:sp>
        <p:nvSpPr>
          <p:cNvPr id="27" name="矩形 26"/>
          <p:cNvSpPr/>
          <p:nvPr/>
        </p:nvSpPr>
        <p:spPr>
          <a:xfrm>
            <a:off x="9280833" y="446705"/>
            <a:ext cx="2575809"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数据库设计的基本步骤</a:t>
            </a:r>
            <a:endParaRPr lang="zh-CN" altLang="en-US" dirty="0">
              <a:solidFill>
                <a:srgbClr val="C00000"/>
              </a:solidFill>
              <a:latin typeface="微软雅黑" pitchFamily="34" charset="-122"/>
              <a:ea typeface="微软雅黑" pitchFamily="34" charset="-122"/>
            </a:endParaRPr>
          </a:p>
        </p:txBody>
      </p:sp>
      <p:sp>
        <p:nvSpPr>
          <p:cNvPr id="28" name="矩形 27"/>
          <p:cNvSpPr/>
          <p:nvPr/>
        </p:nvSpPr>
        <p:spPr>
          <a:xfrm>
            <a:off x="9295205" y="759601"/>
            <a:ext cx="2355512"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关系数据库设计方法</a:t>
            </a:r>
            <a:endParaRPr lang="zh-CN" altLang="en-US" dirty="0">
              <a:solidFill>
                <a:schemeClr val="bg1"/>
              </a:solidFill>
              <a:latin typeface="微软雅黑" pitchFamily="34" charset="-122"/>
              <a:ea typeface="微软雅黑" pitchFamily="34" charset="-122"/>
            </a:endParaRPr>
          </a:p>
        </p:txBody>
      </p:sp>
      <p:sp>
        <p:nvSpPr>
          <p:cNvPr id="29" name="TextBox 28"/>
          <p:cNvSpPr txBox="1"/>
          <p:nvPr/>
        </p:nvSpPr>
        <p:spPr>
          <a:xfrm>
            <a:off x="876115" y="174153"/>
            <a:ext cx="2616422"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3.3.2 </a:t>
            </a:r>
            <a:r>
              <a:rPr lang="zh-CN" altLang="en-US" dirty="0" smtClean="0">
                <a:latin typeface="微软雅黑" pitchFamily="34" charset="-122"/>
                <a:ea typeface="微软雅黑" pitchFamily="34" charset="-122"/>
              </a:rPr>
              <a:t>概念结构设计方法</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2245266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关系数据库设计方法</a:t>
            </a:r>
          </a:p>
        </p:txBody>
      </p:sp>
      <p:sp>
        <p:nvSpPr>
          <p:cNvPr id="4" name="文本框 2"/>
          <p:cNvSpPr txBox="1"/>
          <p:nvPr>
            <p:custDataLst>
              <p:tags r:id="rId1"/>
            </p:custDataLst>
          </p:nvPr>
        </p:nvSpPr>
        <p:spPr>
          <a:xfrm>
            <a:off x="735180" y="1052738"/>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概念结构设计方法</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局部信息结构设计</a:t>
            </a:r>
            <a:r>
              <a:rPr lang="en-US" altLang="zh-CN" sz="2400" dirty="0" smtClean="0">
                <a:solidFill>
                  <a:srgbClr val="FF0000"/>
                </a:solidFill>
                <a:latin typeface="手札体-简粗体" panose="03000700000000000000" pitchFamily="66" charset="-122"/>
                <a:ea typeface="手札体-简粗体" panose="03000700000000000000" pitchFamily="66" charset="-122"/>
              </a:rPr>
              <a:t>-</a:t>
            </a:r>
            <a:r>
              <a:rPr lang="zh-CN" altLang="en-US" sz="2400" dirty="0" smtClean="0">
                <a:solidFill>
                  <a:srgbClr val="FF0000"/>
                </a:solidFill>
                <a:latin typeface="手札体-简粗体" panose="03000700000000000000" pitchFamily="66" charset="-122"/>
                <a:ea typeface="手札体-简粗体" panose="03000700000000000000" pitchFamily="66" charset="-122"/>
              </a:rPr>
              <a:t>用户管理系统</a:t>
            </a:r>
            <a:r>
              <a:rPr lang="en-US" altLang="zh-CN" sz="2400" dirty="0" smtClean="0">
                <a:solidFill>
                  <a:srgbClr val="FF0000"/>
                </a:solidFill>
                <a:latin typeface="手札体-简粗体" panose="03000700000000000000" pitchFamily="66" charset="-122"/>
                <a:ea typeface="手札体-简粗体" panose="03000700000000000000" pitchFamily="66" charset="-122"/>
              </a:rPr>
              <a:t>E-R</a:t>
            </a:r>
            <a:r>
              <a:rPr lang="zh-CN" altLang="en-US" sz="2400" dirty="0" smtClean="0">
                <a:solidFill>
                  <a:srgbClr val="FF0000"/>
                </a:solidFill>
                <a:latin typeface="手札体-简粗体" panose="03000700000000000000" pitchFamily="66" charset="-122"/>
                <a:ea typeface="手札体-简粗体" panose="03000700000000000000" pitchFamily="66" charset="-122"/>
              </a:rPr>
              <a:t>图示例</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47" name="TextBox 46"/>
          <p:cNvSpPr txBox="1"/>
          <p:nvPr/>
        </p:nvSpPr>
        <p:spPr>
          <a:xfrm>
            <a:off x="3898488" y="5729301"/>
            <a:ext cx="5355984" cy="566822"/>
          </a:xfrm>
          <a:prstGeom prst="rect">
            <a:avLst/>
          </a:prstGeom>
          <a:noFill/>
        </p:spPr>
        <p:txBody>
          <a:bodyPr wrap="square" rtlCol="0">
            <a:spAutoFit/>
          </a:bodyPr>
          <a:lstStyle/>
          <a:p>
            <a:pPr algn="ctr">
              <a:lnSpc>
                <a:spcPts val="3700"/>
              </a:lnSpc>
            </a:pPr>
            <a:r>
              <a:rPr lang="zh-CN" altLang="en-US" sz="2400" dirty="0" smtClean="0">
                <a:latin typeface="华文楷体" panose="02010600040101010101" pitchFamily="2" charset="-122"/>
                <a:ea typeface="华文楷体" panose="02010600040101010101" pitchFamily="2" charset="-122"/>
              </a:rPr>
              <a:t>用户与部门之间的局部</a:t>
            </a:r>
            <a:r>
              <a:rPr lang="en-US" altLang="zh-CN" sz="2400" dirty="0" smtClean="0">
                <a:latin typeface="华文楷体" panose="02010600040101010101" pitchFamily="2" charset="-122"/>
                <a:ea typeface="华文楷体" panose="02010600040101010101" pitchFamily="2" charset="-122"/>
              </a:rPr>
              <a:t>E-R</a:t>
            </a:r>
            <a:r>
              <a:rPr lang="zh-CN" altLang="en-US" sz="2400" dirty="0" smtClean="0">
                <a:latin typeface="华文楷体" panose="02010600040101010101" pitchFamily="2" charset="-122"/>
                <a:ea typeface="华文楷体" panose="02010600040101010101" pitchFamily="2" charset="-122"/>
              </a:rPr>
              <a:t>图</a:t>
            </a:r>
            <a:endParaRPr lang="en-US" altLang="zh-CN" sz="2400" dirty="0" smtClean="0">
              <a:latin typeface="华文楷体" panose="02010600040101010101" pitchFamily="2" charset="-122"/>
              <a:ea typeface="华文楷体" panose="02010600040101010101" pitchFamily="2" charset="-122"/>
            </a:endParaRPr>
          </a:p>
        </p:txBody>
      </p:sp>
      <p:grpSp>
        <p:nvGrpSpPr>
          <p:cNvPr id="48" name="组合 47"/>
          <p:cNvGrpSpPr/>
          <p:nvPr/>
        </p:nvGrpSpPr>
        <p:grpSpPr>
          <a:xfrm>
            <a:off x="0" y="286588"/>
            <a:ext cx="563526" cy="6284824"/>
            <a:chOff x="0" y="180767"/>
            <a:chExt cx="563526" cy="6284824"/>
          </a:xfrm>
        </p:grpSpPr>
        <p:sp>
          <p:nvSpPr>
            <p:cNvPr id="49" name="矩形 48"/>
            <p:cNvSpPr/>
            <p:nvPr/>
          </p:nvSpPr>
          <p:spPr>
            <a:xfrm>
              <a:off x="0" y="180767"/>
              <a:ext cx="563526" cy="13397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各级模式</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50" name="矩形 49"/>
            <p:cNvSpPr/>
            <p:nvPr/>
          </p:nvSpPr>
          <p:spPr>
            <a:xfrm>
              <a:off x="0" y="1550374"/>
              <a:ext cx="563526" cy="176698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概念结构设计</a:t>
              </a:r>
            </a:p>
          </p:txBody>
        </p:sp>
        <p:sp>
          <p:nvSpPr>
            <p:cNvPr id="51" name="矩形 50"/>
            <p:cNvSpPr/>
            <p:nvPr/>
          </p:nvSpPr>
          <p:spPr>
            <a:xfrm>
              <a:off x="0" y="3338625"/>
              <a:ext cx="563526" cy="1766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逻辑结构设计</a:t>
              </a:r>
            </a:p>
          </p:txBody>
        </p:sp>
        <p:sp>
          <p:nvSpPr>
            <p:cNvPr id="52" name="矩形 51"/>
            <p:cNvSpPr/>
            <p:nvPr/>
          </p:nvSpPr>
          <p:spPr>
            <a:xfrm>
              <a:off x="0" y="5125889"/>
              <a:ext cx="563526" cy="13397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物理设计</a:t>
              </a:r>
            </a:p>
          </p:txBody>
        </p:sp>
      </p:grpSp>
      <p:sp>
        <p:nvSpPr>
          <p:cNvPr id="13" name="TextBox 12"/>
          <p:cNvSpPr txBox="1"/>
          <p:nvPr/>
        </p:nvSpPr>
        <p:spPr>
          <a:xfrm>
            <a:off x="1135025" y="2704915"/>
            <a:ext cx="6178294" cy="1323439"/>
          </a:xfrm>
          <a:prstGeom prst="rect">
            <a:avLst/>
          </a:prstGeom>
          <a:noFill/>
        </p:spPr>
        <p:txBody>
          <a:bodyPr wrap="none" rtlCol="0">
            <a:spAutoFit/>
          </a:bodyPr>
          <a:lstStyle/>
          <a:p>
            <a:r>
              <a:rPr lang="en-US" altLang="zh-CN" sz="2000" dirty="0" smtClean="0"/>
              <a:t>1</a:t>
            </a:r>
            <a:r>
              <a:rPr lang="zh-CN" altLang="en-US" sz="2000" dirty="0" smtClean="0"/>
              <a:t>）用户：用户</a:t>
            </a:r>
            <a:r>
              <a:rPr lang="en-US" altLang="zh-CN" sz="2000" dirty="0" smtClean="0"/>
              <a:t>ID</a:t>
            </a:r>
            <a:r>
              <a:rPr lang="zh-CN" altLang="en-US" sz="2000" dirty="0" smtClean="0"/>
              <a:t>、用户名、年龄、口令。</a:t>
            </a:r>
            <a:endParaRPr lang="en-US" altLang="zh-CN" sz="2000" dirty="0" smtClean="0"/>
          </a:p>
          <a:p>
            <a:r>
              <a:rPr lang="en-US" altLang="zh-CN" sz="2000" dirty="0" smtClean="0"/>
              <a:t>2</a:t>
            </a:r>
            <a:r>
              <a:rPr lang="zh-CN" altLang="en-US" sz="2000" dirty="0" smtClean="0"/>
              <a:t>）用户组：用户组</a:t>
            </a:r>
            <a:r>
              <a:rPr lang="en-US" altLang="zh-CN" sz="2000" dirty="0" smtClean="0"/>
              <a:t>ID</a:t>
            </a:r>
            <a:r>
              <a:rPr lang="zh-CN" altLang="en-US" sz="2000" dirty="0" smtClean="0"/>
              <a:t>、用户组名、用户组描述。</a:t>
            </a:r>
            <a:endParaRPr lang="en-US" altLang="zh-CN" sz="2000" dirty="0" smtClean="0"/>
          </a:p>
          <a:p>
            <a:r>
              <a:rPr lang="en-US" altLang="zh-CN" sz="2000" dirty="0" smtClean="0"/>
              <a:t>3</a:t>
            </a:r>
            <a:r>
              <a:rPr lang="zh-CN" altLang="en-US" sz="2000" dirty="0" smtClean="0"/>
              <a:t>）部门：部门</a:t>
            </a:r>
            <a:r>
              <a:rPr lang="en-US" altLang="zh-CN" sz="2000" dirty="0" smtClean="0"/>
              <a:t>ID</a:t>
            </a:r>
            <a:r>
              <a:rPr lang="zh-CN" altLang="en-US" sz="2000" dirty="0" smtClean="0"/>
              <a:t>、部门名、部门所在地、部门领导。</a:t>
            </a:r>
            <a:endParaRPr lang="en-US" altLang="zh-CN" sz="2000" dirty="0" smtClean="0"/>
          </a:p>
          <a:p>
            <a:r>
              <a:rPr lang="en-US" altLang="zh-CN" sz="2000" dirty="0" smtClean="0"/>
              <a:t>4</a:t>
            </a:r>
            <a:r>
              <a:rPr lang="zh-CN" altLang="en-US" sz="2000" dirty="0" smtClean="0"/>
              <a:t>）权限：权限</a:t>
            </a:r>
            <a:r>
              <a:rPr lang="en-US" altLang="zh-CN" sz="2000" dirty="0" smtClean="0"/>
              <a:t>ID</a:t>
            </a:r>
            <a:r>
              <a:rPr lang="zh-CN" altLang="en-US" sz="2000" dirty="0" smtClean="0"/>
              <a:t>、权限名、权限链接。</a:t>
            </a:r>
            <a:endParaRPr lang="zh-CN" altLang="en-US" sz="2000" dirty="0"/>
          </a:p>
        </p:txBody>
      </p:sp>
      <p:sp>
        <p:nvSpPr>
          <p:cNvPr id="38" name="TextBox 37"/>
          <p:cNvSpPr txBox="1"/>
          <p:nvPr/>
        </p:nvSpPr>
        <p:spPr>
          <a:xfrm>
            <a:off x="1147791" y="4421628"/>
            <a:ext cx="6083717" cy="1015663"/>
          </a:xfrm>
          <a:prstGeom prst="rect">
            <a:avLst/>
          </a:prstGeom>
          <a:noFill/>
        </p:spPr>
        <p:txBody>
          <a:bodyPr wrap="none" rtlCol="0">
            <a:spAutoFit/>
          </a:bodyPr>
          <a:lstStyle/>
          <a:p>
            <a:r>
              <a:rPr lang="en-US" altLang="zh-CN" sz="2000" dirty="0" smtClean="0"/>
              <a:t>1</a:t>
            </a:r>
            <a:r>
              <a:rPr lang="zh-CN" altLang="en-US" sz="2000" dirty="0" smtClean="0"/>
              <a:t>）用户组与用户之间是一对多联系，表示每个用户</a:t>
            </a:r>
            <a:endParaRPr lang="en-US" altLang="zh-CN" sz="2000" dirty="0" smtClean="0"/>
          </a:p>
          <a:p>
            <a:r>
              <a:rPr lang="zh-CN" altLang="en-US" sz="2000" dirty="0" smtClean="0"/>
              <a:t>属于一个用户组，一个用户组有多个用户，其联系的</a:t>
            </a:r>
            <a:endParaRPr lang="en-US" altLang="zh-CN" sz="2000" dirty="0" smtClean="0"/>
          </a:p>
          <a:p>
            <a:r>
              <a:rPr lang="zh-CN" altLang="en-US" sz="2000" dirty="0" smtClean="0"/>
              <a:t>名称定义为“属于”</a:t>
            </a:r>
            <a:endParaRPr lang="zh-CN" altLang="en-US" sz="2000" dirty="0"/>
          </a:p>
        </p:txBody>
      </p:sp>
      <p:sp>
        <p:nvSpPr>
          <p:cNvPr id="14" name="矩形 13"/>
          <p:cNvSpPr/>
          <p:nvPr/>
        </p:nvSpPr>
        <p:spPr>
          <a:xfrm>
            <a:off x="7425559" y="3641834"/>
            <a:ext cx="977462" cy="5360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用户</a:t>
            </a:r>
            <a:endParaRPr lang="zh-CN" altLang="en-US" dirty="0">
              <a:solidFill>
                <a:schemeClr val="tx1"/>
              </a:solidFill>
            </a:endParaRPr>
          </a:p>
        </p:txBody>
      </p:sp>
      <p:sp>
        <p:nvSpPr>
          <p:cNvPr id="40" name="矩形 39"/>
          <p:cNvSpPr/>
          <p:nvPr/>
        </p:nvSpPr>
        <p:spPr>
          <a:xfrm>
            <a:off x="10045331" y="3641834"/>
            <a:ext cx="977462" cy="5360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用户组</a:t>
            </a:r>
            <a:endParaRPr lang="zh-CN" altLang="en-US" dirty="0">
              <a:solidFill>
                <a:schemeClr val="tx1"/>
              </a:solidFill>
            </a:endParaRPr>
          </a:p>
        </p:txBody>
      </p:sp>
      <p:sp>
        <p:nvSpPr>
          <p:cNvPr id="19" name="椭圆 18"/>
          <p:cNvSpPr/>
          <p:nvPr/>
        </p:nvSpPr>
        <p:spPr>
          <a:xfrm>
            <a:off x="7231508" y="2286000"/>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用户</a:t>
            </a:r>
            <a:r>
              <a:rPr lang="en-US" altLang="zh-CN" dirty="0" smtClean="0">
                <a:solidFill>
                  <a:schemeClr val="tx1"/>
                </a:solidFill>
              </a:rPr>
              <a:t>ID</a:t>
            </a:r>
            <a:endParaRPr lang="zh-CN" altLang="en-US" dirty="0">
              <a:solidFill>
                <a:schemeClr val="tx1"/>
              </a:solidFill>
            </a:endParaRPr>
          </a:p>
        </p:txBody>
      </p:sp>
      <p:sp>
        <p:nvSpPr>
          <p:cNvPr id="42" name="椭圆 41"/>
          <p:cNvSpPr/>
          <p:nvPr/>
        </p:nvSpPr>
        <p:spPr>
          <a:xfrm>
            <a:off x="6006663" y="2539687"/>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用户名</a:t>
            </a:r>
          </a:p>
        </p:txBody>
      </p:sp>
      <p:sp>
        <p:nvSpPr>
          <p:cNvPr id="43" name="椭圆 42"/>
          <p:cNvSpPr/>
          <p:nvPr/>
        </p:nvSpPr>
        <p:spPr>
          <a:xfrm>
            <a:off x="5973250" y="3713043"/>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年龄</a:t>
            </a:r>
            <a:endParaRPr lang="zh-CN" altLang="en-US" dirty="0">
              <a:solidFill>
                <a:schemeClr val="tx1"/>
              </a:solidFill>
            </a:endParaRPr>
          </a:p>
        </p:txBody>
      </p:sp>
      <p:sp>
        <p:nvSpPr>
          <p:cNvPr id="53" name="椭圆 52"/>
          <p:cNvSpPr/>
          <p:nvPr/>
        </p:nvSpPr>
        <p:spPr>
          <a:xfrm>
            <a:off x="7346732" y="4580809"/>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口令</a:t>
            </a:r>
            <a:endParaRPr lang="zh-CN" altLang="en-US" dirty="0">
              <a:solidFill>
                <a:schemeClr val="tx1"/>
              </a:solidFill>
            </a:endParaRPr>
          </a:p>
        </p:txBody>
      </p:sp>
      <p:sp>
        <p:nvSpPr>
          <p:cNvPr id="54" name="椭圆 53"/>
          <p:cNvSpPr/>
          <p:nvPr/>
        </p:nvSpPr>
        <p:spPr>
          <a:xfrm>
            <a:off x="8886565" y="2438400"/>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用户组</a:t>
            </a:r>
            <a:r>
              <a:rPr lang="en-US" altLang="zh-CN" dirty="0" smtClean="0">
                <a:solidFill>
                  <a:schemeClr val="tx1"/>
                </a:solidFill>
              </a:rPr>
              <a:t>ID</a:t>
            </a:r>
            <a:endParaRPr lang="zh-CN" altLang="en-US" dirty="0">
              <a:solidFill>
                <a:schemeClr val="tx1"/>
              </a:solidFill>
            </a:endParaRPr>
          </a:p>
        </p:txBody>
      </p:sp>
      <p:sp>
        <p:nvSpPr>
          <p:cNvPr id="55" name="椭圆 54"/>
          <p:cNvSpPr/>
          <p:nvPr/>
        </p:nvSpPr>
        <p:spPr>
          <a:xfrm>
            <a:off x="10467180" y="2285999"/>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用户组名</a:t>
            </a:r>
            <a:endParaRPr lang="zh-CN" altLang="en-US" dirty="0">
              <a:solidFill>
                <a:schemeClr val="tx1"/>
              </a:solidFill>
            </a:endParaRPr>
          </a:p>
        </p:txBody>
      </p:sp>
      <p:sp>
        <p:nvSpPr>
          <p:cNvPr id="56" name="椭圆 55"/>
          <p:cNvSpPr/>
          <p:nvPr/>
        </p:nvSpPr>
        <p:spPr>
          <a:xfrm>
            <a:off x="10045331" y="4614148"/>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描述</a:t>
            </a:r>
          </a:p>
        </p:txBody>
      </p:sp>
      <p:cxnSp>
        <p:nvCxnSpPr>
          <p:cNvPr id="7" name="直接连接符 6"/>
          <p:cNvCxnSpPr>
            <a:stCxn id="19" idx="4"/>
            <a:endCxn id="14" idx="0"/>
          </p:cNvCxnSpPr>
          <p:nvPr/>
        </p:nvCxnSpPr>
        <p:spPr>
          <a:xfrm>
            <a:off x="7901543" y="2916621"/>
            <a:ext cx="12747" cy="7252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42" idx="4"/>
          </p:cNvCxnSpPr>
          <p:nvPr/>
        </p:nvCxnSpPr>
        <p:spPr>
          <a:xfrm>
            <a:off x="6676698" y="3170308"/>
            <a:ext cx="748861" cy="5427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43" idx="6"/>
            <a:endCxn id="14" idx="1"/>
          </p:cNvCxnSpPr>
          <p:nvPr/>
        </p:nvCxnSpPr>
        <p:spPr>
          <a:xfrm flipV="1">
            <a:off x="7313319" y="3909848"/>
            <a:ext cx="112240" cy="1185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53" idx="0"/>
            <a:endCxn id="14" idx="2"/>
          </p:cNvCxnSpPr>
          <p:nvPr/>
        </p:nvCxnSpPr>
        <p:spPr>
          <a:xfrm flipH="1" flipV="1">
            <a:off x="7914290" y="4177862"/>
            <a:ext cx="102477" cy="4029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54" idx="4"/>
          </p:cNvCxnSpPr>
          <p:nvPr/>
        </p:nvCxnSpPr>
        <p:spPr>
          <a:xfrm>
            <a:off x="9556600" y="3069021"/>
            <a:ext cx="670034" cy="5728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55" idx="4"/>
            <a:endCxn id="40" idx="0"/>
          </p:cNvCxnSpPr>
          <p:nvPr/>
        </p:nvCxnSpPr>
        <p:spPr>
          <a:xfrm flipH="1">
            <a:off x="10534062" y="2916620"/>
            <a:ext cx="603153" cy="725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56" idx="0"/>
            <a:endCxn id="40" idx="2"/>
          </p:cNvCxnSpPr>
          <p:nvPr/>
        </p:nvCxnSpPr>
        <p:spPr>
          <a:xfrm flipH="1" flipV="1">
            <a:off x="10534062" y="4177862"/>
            <a:ext cx="181304" cy="4362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图: 决策 23"/>
          <p:cNvSpPr/>
          <p:nvPr/>
        </p:nvSpPr>
        <p:spPr>
          <a:xfrm>
            <a:off x="8592205" y="3555383"/>
            <a:ext cx="1204816" cy="708585"/>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属于</a:t>
            </a:r>
            <a:endParaRPr lang="zh-CN" altLang="en-US" dirty="0">
              <a:solidFill>
                <a:schemeClr val="tx1"/>
              </a:solidFill>
            </a:endParaRPr>
          </a:p>
        </p:txBody>
      </p:sp>
      <p:sp>
        <p:nvSpPr>
          <p:cNvPr id="30" name="矩形 29"/>
          <p:cNvSpPr/>
          <p:nvPr/>
        </p:nvSpPr>
        <p:spPr>
          <a:xfrm>
            <a:off x="7769658" y="412560"/>
            <a:ext cx="137009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a:t>
            </a:r>
            <a:endParaRPr lang="zh-CN" altLang="en-US" dirty="0">
              <a:solidFill>
                <a:srgbClr val="C00000"/>
              </a:solidFill>
              <a:latin typeface="微软雅黑" pitchFamily="34" charset="-122"/>
              <a:ea typeface="微软雅黑" pitchFamily="34" charset="-122"/>
            </a:endParaRPr>
          </a:p>
        </p:txBody>
      </p:sp>
      <p:cxnSp>
        <p:nvCxnSpPr>
          <p:cNvPr id="31" name="肘形连接符 30"/>
          <p:cNvCxnSpPr>
            <a:stCxn id="34" idx="1"/>
            <a:endCxn id="30" idx="3"/>
          </p:cNvCxnSpPr>
          <p:nvPr/>
        </p:nvCxnSpPr>
        <p:spPr>
          <a:xfrm rot="10800000" flipV="1">
            <a:off x="9139752" y="233392"/>
            <a:ext cx="141082"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35" idx="1"/>
            <a:endCxn id="30" idx="3"/>
          </p:cNvCxnSpPr>
          <p:nvPr/>
        </p:nvCxnSpPr>
        <p:spPr>
          <a:xfrm rot="10800000">
            <a:off x="9139753" y="564214"/>
            <a:ext cx="141081" cy="1707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36" idx="1"/>
            <a:endCxn id="30" idx="3"/>
          </p:cNvCxnSpPr>
          <p:nvPr/>
        </p:nvCxnSpPr>
        <p:spPr>
          <a:xfrm rot="10800000">
            <a:off x="9139753" y="564214"/>
            <a:ext cx="155453"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数据库设计概述</a:t>
            </a:r>
            <a:endParaRPr lang="zh-CN" altLang="en-US" dirty="0">
              <a:solidFill>
                <a:srgbClr val="C00000"/>
              </a:solidFill>
              <a:latin typeface="微软雅黑" pitchFamily="34" charset="-122"/>
              <a:ea typeface="微软雅黑" pitchFamily="34" charset="-122"/>
            </a:endParaRPr>
          </a:p>
        </p:txBody>
      </p:sp>
      <p:sp>
        <p:nvSpPr>
          <p:cNvPr id="35" name="矩形 34"/>
          <p:cNvSpPr/>
          <p:nvPr/>
        </p:nvSpPr>
        <p:spPr>
          <a:xfrm>
            <a:off x="9280833" y="446705"/>
            <a:ext cx="2575809"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数据库设计的基本步骤</a:t>
            </a:r>
            <a:endParaRPr lang="zh-CN" altLang="en-US" dirty="0">
              <a:solidFill>
                <a:srgbClr val="C00000"/>
              </a:solidFill>
              <a:latin typeface="微软雅黑" pitchFamily="34" charset="-122"/>
              <a:ea typeface="微软雅黑" pitchFamily="34" charset="-122"/>
            </a:endParaRPr>
          </a:p>
        </p:txBody>
      </p:sp>
      <p:sp>
        <p:nvSpPr>
          <p:cNvPr id="36" name="矩形 35"/>
          <p:cNvSpPr/>
          <p:nvPr/>
        </p:nvSpPr>
        <p:spPr>
          <a:xfrm>
            <a:off x="9295205" y="759601"/>
            <a:ext cx="2355512"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关系数据库设计方法</a:t>
            </a:r>
            <a:endParaRPr lang="zh-CN" altLang="en-US" dirty="0">
              <a:solidFill>
                <a:schemeClr val="bg1"/>
              </a:solidFill>
              <a:latin typeface="微软雅黑" pitchFamily="34" charset="-122"/>
              <a:ea typeface="微软雅黑" pitchFamily="34" charset="-122"/>
            </a:endParaRPr>
          </a:p>
        </p:txBody>
      </p:sp>
      <p:sp>
        <p:nvSpPr>
          <p:cNvPr id="37" name="TextBox 36"/>
          <p:cNvSpPr txBox="1"/>
          <p:nvPr/>
        </p:nvSpPr>
        <p:spPr>
          <a:xfrm>
            <a:off x="876115" y="174153"/>
            <a:ext cx="2616422"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3.3.2 </a:t>
            </a:r>
            <a:r>
              <a:rPr lang="zh-CN" altLang="en-US" dirty="0" smtClean="0">
                <a:latin typeface="微软雅黑" pitchFamily="34" charset="-122"/>
                <a:ea typeface="微软雅黑" pitchFamily="34" charset="-122"/>
              </a:rPr>
              <a:t>概念结构设计方法</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053284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关系数据库设计方法</a:t>
            </a:r>
          </a:p>
        </p:txBody>
      </p:sp>
      <p:sp>
        <p:nvSpPr>
          <p:cNvPr id="4" name="文本框 2"/>
          <p:cNvSpPr txBox="1"/>
          <p:nvPr>
            <p:custDataLst>
              <p:tags r:id="rId1"/>
            </p:custDataLst>
          </p:nvPr>
        </p:nvSpPr>
        <p:spPr>
          <a:xfrm>
            <a:off x="735180" y="1052738"/>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概念结构设计方法</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局部信息结构设计</a:t>
            </a:r>
            <a:r>
              <a:rPr lang="en-US" altLang="zh-CN" sz="2400" dirty="0" smtClean="0">
                <a:solidFill>
                  <a:srgbClr val="FF0000"/>
                </a:solidFill>
                <a:latin typeface="手札体-简粗体" panose="03000700000000000000" pitchFamily="66" charset="-122"/>
                <a:ea typeface="手札体-简粗体" panose="03000700000000000000" pitchFamily="66" charset="-122"/>
              </a:rPr>
              <a:t>-</a:t>
            </a:r>
            <a:r>
              <a:rPr lang="zh-CN" altLang="en-US" sz="2400" dirty="0" smtClean="0">
                <a:solidFill>
                  <a:srgbClr val="FF0000"/>
                </a:solidFill>
                <a:latin typeface="手札体-简粗体" panose="03000700000000000000" pitchFamily="66" charset="-122"/>
                <a:ea typeface="手札体-简粗体" panose="03000700000000000000" pitchFamily="66" charset="-122"/>
              </a:rPr>
              <a:t>用户管理系统</a:t>
            </a:r>
            <a:r>
              <a:rPr lang="en-US" altLang="zh-CN" sz="2400" dirty="0" smtClean="0">
                <a:solidFill>
                  <a:srgbClr val="FF0000"/>
                </a:solidFill>
                <a:latin typeface="手札体-简粗体" panose="03000700000000000000" pitchFamily="66" charset="-122"/>
                <a:ea typeface="手札体-简粗体" panose="03000700000000000000" pitchFamily="66" charset="-122"/>
              </a:rPr>
              <a:t>E-R</a:t>
            </a:r>
            <a:r>
              <a:rPr lang="zh-CN" altLang="en-US" sz="2400" dirty="0" smtClean="0">
                <a:solidFill>
                  <a:srgbClr val="FF0000"/>
                </a:solidFill>
                <a:latin typeface="手札体-简粗体" panose="03000700000000000000" pitchFamily="66" charset="-122"/>
                <a:ea typeface="手札体-简粗体" panose="03000700000000000000" pitchFamily="66" charset="-122"/>
              </a:rPr>
              <a:t>图示例</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47" name="TextBox 46"/>
          <p:cNvSpPr txBox="1"/>
          <p:nvPr/>
        </p:nvSpPr>
        <p:spPr>
          <a:xfrm>
            <a:off x="3898488" y="5729301"/>
            <a:ext cx="5355984" cy="566822"/>
          </a:xfrm>
          <a:prstGeom prst="rect">
            <a:avLst/>
          </a:prstGeom>
          <a:noFill/>
        </p:spPr>
        <p:txBody>
          <a:bodyPr wrap="square" rtlCol="0">
            <a:spAutoFit/>
          </a:bodyPr>
          <a:lstStyle/>
          <a:p>
            <a:pPr algn="ctr">
              <a:lnSpc>
                <a:spcPts val="3700"/>
              </a:lnSpc>
            </a:pPr>
            <a:r>
              <a:rPr lang="zh-CN" altLang="en-US" sz="2400" dirty="0" smtClean="0">
                <a:latin typeface="华文楷体" panose="02010600040101010101" pitchFamily="2" charset="-122"/>
                <a:ea typeface="华文楷体" panose="02010600040101010101" pitchFamily="2" charset="-122"/>
              </a:rPr>
              <a:t>用户与部门之间的局部</a:t>
            </a:r>
            <a:r>
              <a:rPr lang="en-US" altLang="zh-CN" sz="2400" dirty="0" smtClean="0">
                <a:latin typeface="华文楷体" panose="02010600040101010101" pitchFamily="2" charset="-122"/>
                <a:ea typeface="华文楷体" panose="02010600040101010101" pitchFamily="2" charset="-122"/>
              </a:rPr>
              <a:t>E-R</a:t>
            </a:r>
            <a:r>
              <a:rPr lang="zh-CN" altLang="en-US" sz="2400" dirty="0" smtClean="0">
                <a:latin typeface="华文楷体" panose="02010600040101010101" pitchFamily="2" charset="-122"/>
                <a:ea typeface="华文楷体" panose="02010600040101010101" pitchFamily="2" charset="-122"/>
              </a:rPr>
              <a:t>图</a:t>
            </a:r>
            <a:endParaRPr lang="en-US" altLang="zh-CN" sz="2400" dirty="0" smtClean="0">
              <a:latin typeface="华文楷体" panose="02010600040101010101" pitchFamily="2" charset="-122"/>
              <a:ea typeface="华文楷体" panose="02010600040101010101" pitchFamily="2" charset="-122"/>
            </a:endParaRPr>
          </a:p>
        </p:txBody>
      </p:sp>
      <p:grpSp>
        <p:nvGrpSpPr>
          <p:cNvPr id="48" name="组合 47"/>
          <p:cNvGrpSpPr/>
          <p:nvPr/>
        </p:nvGrpSpPr>
        <p:grpSpPr>
          <a:xfrm>
            <a:off x="0" y="286588"/>
            <a:ext cx="563526" cy="6284824"/>
            <a:chOff x="0" y="180767"/>
            <a:chExt cx="563526" cy="6284824"/>
          </a:xfrm>
        </p:grpSpPr>
        <p:sp>
          <p:nvSpPr>
            <p:cNvPr id="49" name="矩形 48"/>
            <p:cNvSpPr/>
            <p:nvPr/>
          </p:nvSpPr>
          <p:spPr>
            <a:xfrm>
              <a:off x="0" y="180767"/>
              <a:ext cx="563526" cy="13397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各级模式</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50" name="矩形 49"/>
            <p:cNvSpPr/>
            <p:nvPr/>
          </p:nvSpPr>
          <p:spPr>
            <a:xfrm>
              <a:off x="0" y="1550374"/>
              <a:ext cx="563526" cy="176698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概念结构设计</a:t>
              </a:r>
            </a:p>
          </p:txBody>
        </p:sp>
        <p:sp>
          <p:nvSpPr>
            <p:cNvPr id="51" name="矩形 50"/>
            <p:cNvSpPr/>
            <p:nvPr/>
          </p:nvSpPr>
          <p:spPr>
            <a:xfrm>
              <a:off x="0" y="3338625"/>
              <a:ext cx="563526" cy="1766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逻辑结构设计</a:t>
              </a:r>
            </a:p>
          </p:txBody>
        </p:sp>
        <p:sp>
          <p:nvSpPr>
            <p:cNvPr id="52" name="矩形 51"/>
            <p:cNvSpPr/>
            <p:nvPr/>
          </p:nvSpPr>
          <p:spPr>
            <a:xfrm>
              <a:off x="0" y="5125889"/>
              <a:ext cx="563526" cy="13397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物理设计</a:t>
              </a:r>
            </a:p>
          </p:txBody>
        </p:sp>
      </p:grpSp>
      <p:sp>
        <p:nvSpPr>
          <p:cNvPr id="13" name="TextBox 12"/>
          <p:cNvSpPr txBox="1"/>
          <p:nvPr/>
        </p:nvSpPr>
        <p:spPr>
          <a:xfrm>
            <a:off x="1135025" y="2704915"/>
            <a:ext cx="6178294" cy="1323439"/>
          </a:xfrm>
          <a:prstGeom prst="rect">
            <a:avLst/>
          </a:prstGeom>
          <a:noFill/>
        </p:spPr>
        <p:txBody>
          <a:bodyPr wrap="none" rtlCol="0">
            <a:spAutoFit/>
          </a:bodyPr>
          <a:lstStyle/>
          <a:p>
            <a:r>
              <a:rPr lang="en-US" altLang="zh-CN" sz="2000" dirty="0" smtClean="0"/>
              <a:t>1</a:t>
            </a:r>
            <a:r>
              <a:rPr lang="zh-CN" altLang="en-US" sz="2000" dirty="0" smtClean="0"/>
              <a:t>）用户：用户</a:t>
            </a:r>
            <a:r>
              <a:rPr lang="en-US" altLang="zh-CN" sz="2000" dirty="0" smtClean="0"/>
              <a:t>ID</a:t>
            </a:r>
            <a:r>
              <a:rPr lang="zh-CN" altLang="en-US" sz="2000" dirty="0" smtClean="0"/>
              <a:t>、用户名、年龄、口令。</a:t>
            </a:r>
            <a:endParaRPr lang="en-US" altLang="zh-CN" sz="2000" dirty="0" smtClean="0"/>
          </a:p>
          <a:p>
            <a:r>
              <a:rPr lang="en-US" altLang="zh-CN" sz="2000" dirty="0" smtClean="0"/>
              <a:t>2</a:t>
            </a:r>
            <a:r>
              <a:rPr lang="zh-CN" altLang="en-US" sz="2000" dirty="0" smtClean="0"/>
              <a:t>）用户组：用户组</a:t>
            </a:r>
            <a:r>
              <a:rPr lang="en-US" altLang="zh-CN" sz="2000" dirty="0" smtClean="0"/>
              <a:t>ID</a:t>
            </a:r>
            <a:r>
              <a:rPr lang="zh-CN" altLang="en-US" sz="2000" dirty="0" smtClean="0"/>
              <a:t>、用户组名、用户组描述。</a:t>
            </a:r>
            <a:endParaRPr lang="en-US" altLang="zh-CN" sz="2000" dirty="0" smtClean="0"/>
          </a:p>
          <a:p>
            <a:r>
              <a:rPr lang="en-US" altLang="zh-CN" sz="2000" dirty="0" smtClean="0"/>
              <a:t>3</a:t>
            </a:r>
            <a:r>
              <a:rPr lang="zh-CN" altLang="en-US" sz="2000" dirty="0" smtClean="0"/>
              <a:t>）部门：部门</a:t>
            </a:r>
            <a:r>
              <a:rPr lang="en-US" altLang="zh-CN" sz="2000" dirty="0" smtClean="0"/>
              <a:t>ID</a:t>
            </a:r>
            <a:r>
              <a:rPr lang="zh-CN" altLang="en-US" sz="2000" dirty="0" smtClean="0"/>
              <a:t>、部门名、部门所在地、部门领导。</a:t>
            </a:r>
            <a:endParaRPr lang="en-US" altLang="zh-CN" sz="2000" dirty="0" smtClean="0"/>
          </a:p>
          <a:p>
            <a:r>
              <a:rPr lang="en-US" altLang="zh-CN" sz="2000" dirty="0" smtClean="0"/>
              <a:t>4</a:t>
            </a:r>
            <a:r>
              <a:rPr lang="zh-CN" altLang="en-US" sz="2000" dirty="0" smtClean="0"/>
              <a:t>）权限：权限</a:t>
            </a:r>
            <a:r>
              <a:rPr lang="en-US" altLang="zh-CN" sz="2000" dirty="0" smtClean="0"/>
              <a:t>ID</a:t>
            </a:r>
            <a:r>
              <a:rPr lang="zh-CN" altLang="en-US" sz="2000" dirty="0" smtClean="0"/>
              <a:t>、权限名、权限链接。</a:t>
            </a:r>
            <a:endParaRPr lang="zh-CN" altLang="en-US" sz="2000" dirty="0"/>
          </a:p>
        </p:txBody>
      </p:sp>
      <p:sp>
        <p:nvSpPr>
          <p:cNvPr id="38" name="TextBox 37"/>
          <p:cNvSpPr txBox="1"/>
          <p:nvPr/>
        </p:nvSpPr>
        <p:spPr>
          <a:xfrm>
            <a:off x="1147791" y="4421628"/>
            <a:ext cx="6083717" cy="1015663"/>
          </a:xfrm>
          <a:prstGeom prst="rect">
            <a:avLst/>
          </a:prstGeom>
          <a:noFill/>
        </p:spPr>
        <p:txBody>
          <a:bodyPr wrap="none" rtlCol="0">
            <a:spAutoFit/>
          </a:bodyPr>
          <a:lstStyle/>
          <a:p>
            <a:r>
              <a:rPr lang="en-US" altLang="zh-CN" sz="2000" dirty="0" smtClean="0"/>
              <a:t>1</a:t>
            </a:r>
            <a:r>
              <a:rPr lang="zh-CN" altLang="en-US" sz="2000" dirty="0" smtClean="0"/>
              <a:t>）用户组与用户之间是一对多联系，表示每个用户</a:t>
            </a:r>
            <a:endParaRPr lang="en-US" altLang="zh-CN" sz="2000" dirty="0" smtClean="0"/>
          </a:p>
          <a:p>
            <a:r>
              <a:rPr lang="zh-CN" altLang="en-US" sz="2000" dirty="0" smtClean="0"/>
              <a:t>属于一个用户组，一个用户组有多个用户，其联系的</a:t>
            </a:r>
            <a:endParaRPr lang="en-US" altLang="zh-CN" sz="2000" dirty="0" smtClean="0"/>
          </a:p>
          <a:p>
            <a:r>
              <a:rPr lang="zh-CN" altLang="en-US" sz="2000" dirty="0" smtClean="0"/>
              <a:t>名称定义为“属于”</a:t>
            </a:r>
            <a:endParaRPr lang="zh-CN" altLang="en-US" sz="2000" dirty="0"/>
          </a:p>
        </p:txBody>
      </p:sp>
      <p:sp>
        <p:nvSpPr>
          <p:cNvPr id="14" name="矩形 13"/>
          <p:cNvSpPr/>
          <p:nvPr/>
        </p:nvSpPr>
        <p:spPr>
          <a:xfrm>
            <a:off x="7425559" y="3641834"/>
            <a:ext cx="977462" cy="5360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用户</a:t>
            </a:r>
            <a:endParaRPr lang="zh-CN" altLang="en-US" dirty="0">
              <a:solidFill>
                <a:schemeClr val="tx1"/>
              </a:solidFill>
            </a:endParaRPr>
          </a:p>
        </p:txBody>
      </p:sp>
      <p:sp>
        <p:nvSpPr>
          <p:cNvPr id="40" name="矩形 39"/>
          <p:cNvSpPr/>
          <p:nvPr/>
        </p:nvSpPr>
        <p:spPr>
          <a:xfrm>
            <a:off x="10045331" y="3641834"/>
            <a:ext cx="977462" cy="5360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用户组</a:t>
            </a:r>
            <a:endParaRPr lang="zh-CN" altLang="en-US" dirty="0">
              <a:solidFill>
                <a:schemeClr val="tx1"/>
              </a:solidFill>
            </a:endParaRPr>
          </a:p>
        </p:txBody>
      </p:sp>
      <p:sp>
        <p:nvSpPr>
          <p:cNvPr id="19" name="椭圆 18"/>
          <p:cNvSpPr/>
          <p:nvPr/>
        </p:nvSpPr>
        <p:spPr>
          <a:xfrm>
            <a:off x="7231508" y="2286000"/>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用户</a:t>
            </a:r>
            <a:r>
              <a:rPr lang="en-US" altLang="zh-CN" dirty="0" smtClean="0">
                <a:solidFill>
                  <a:schemeClr val="tx1"/>
                </a:solidFill>
              </a:rPr>
              <a:t>ID</a:t>
            </a:r>
            <a:endParaRPr lang="zh-CN" altLang="en-US" dirty="0">
              <a:solidFill>
                <a:schemeClr val="tx1"/>
              </a:solidFill>
            </a:endParaRPr>
          </a:p>
        </p:txBody>
      </p:sp>
      <p:sp>
        <p:nvSpPr>
          <p:cNvPr id="42" name="椭圆 41"/>
          <p:cNvSpPr/>
          <p:nvPr/>
        </p:nvSpPr>
        <p:spPr>
          <a:xfrm>
            <a:off x="6006663" y="2539687"/>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用户名</a:t>
            </a:r>
          </a:p>
        </p:txBody>
      </p:sp>
      <p:sp>
        <p:nvSpPr>
          <p:cNvPr id="43" name="椭圆 42"/>
          <p:cNvSpPr/>
          <p:nvPr/>
        </p:nvSpPr>
        <p:spPr>
          <a:xfrm>
            <a:off x="5973250" y="3713043"/>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年龄</a:t>
            </a:r>
            <a:endParaRPr lang="zh-CN" altLang="en-US" dirty="0">
              <a:solidFill>
                <a:schemeClr val="tx1"/>
              </a:solidFill>
            </a:endParaRPr>
          </a:p>
        </p:txBody>
      </p:sp>
      <p:sp>
        <p:nvSpPr>
          <p:cNvPr id="53" name="椭圆 52"/>
          <p:cNvSpPr/>
          <p:nvPr/>
        </p:nvSpPr>
        <p:spPr>
          <a:xfrm>
            <a:off x="7346732" y="4580809"/>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口令</a:t>
            </a:r>
            <a:endParaRPr lang="zh-CN" altLang="en-US" dirty="0">
              <a:solidFill>
                <a:schemeClr val="tx1"/>
              </a:solidFill>
            </a:endParaRPr>
          </a:p>
        </p:txBody>
      </p:sp>
      <p:sp>
        <p:nvSpPr>
          <p:cNvPr id="54" name="椭圆 53"/>
          <p:cNvSpPr/>
          <p:nvPr/>
        </p:nvSpPr>
        <p:spPr>
          <a:xfrm>
            <a:off x="8886565" y="2438400"/>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用户组</a:t>
            </a:r>
            <a:r>
              <a:rPr lang="en-US" altLang="zh-CN" dirty="0" smtClean="0">
                <a:solidFill>
                  <a:schemeClr val="tx1"/>
                </a:solidFill>
              </a:rPr>
              <a:t>ID</a:t>
            </a:r>
            <a:endParaRPr lang="zh-CN" altLang="en-US" dirty="0">
              <a:solidFill>
                <a:schemeClr val="tx1"/>
              </a:solidFill>
            </a:endParaRPr>
          </a:p>
        </p:txBody>
      </p:sp>
      <p:sp>
        <p:nvSpPr>
          <p:cNvPr id="55" name="椭圆 54"/>
          <p:cNvSpPr/>
          <p:nvPr/>
        </p:nvSpPr>
        <p:spPr>
          <a:xfrm>
            <a:off x="10467180" y="2285999"/>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用户组名</a:t>
            </a:r>
            <a:endParaRPr lang="zh-CN" altLang="en-US" dirty="0">
              <a:solidFill>
                <a:schemeClr val="tx1"/>
              </a:solidFill>
            </a:endParaRPr>
          </a:p>
        </p:txBody>
      </p:sp>
      <p:sp>
        <p:nvSpPr>
          <p:cNvPr id="56" name="椭圆 55"/>
          <p:cNvSpPr/>
          <p:nvPr/>
        </p:nvSpPr>
        <p:spPr>
          <a:xfrm>
            <a:off x="10045331" y="4614148"/>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描述</a:t>
            </a:r>
          </a:p>
        </p:txBody>
      </p:sp>
      <p:cxnSp>
        <p:nvCxnSpPr>
          <p:cNvPr id="7" name="直接连接符 6"/>
          <p:cNvCxnSpPr>
            <a:stCxn id="19" idx="4"/>
            <a:endCxn id="14" idx="0"/>
          </p:cNvCxnSpPr>
          <p:nvPr/>
        </p:nvCxnSpPr>
        <p:spPr>
          <a:xfrm>
            <a:off x="7901543" y="2916621"/>
            <a:ext cx="12747" cy="7252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42" idx="4"/>
          </p:cNvCxnSpPr>
          <p:nvPr/>
        </p:nvCxnSpPr>
        <p:spPr>
          <a:xfrm>
            <a:off x="6676698" y="3170308"/>
            <a:ext cx="748861" cy="5427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43" idx="6"/>
            <a:endCxn id="14" idx="1"/>
          </p:cNvCxnSpPr>
          <p:nvPr/>
        </p:nvCxnSpPr>
        <p:spPr>
          <a:xfrm flipV="1">
            <a:off x="7313319" y="3909848"/>
            <a:ext cx="112240" cy="1185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53" idx="0"/>
            <a:endCxn id="14" idx="2"/>
          </p:cNvCxnSpPr>
          <p:nvPr/>
        </p:nvCxnSpPr>
        <p:spPr>
          <a:xfrm flipH="1" flipV="1">
            <a:off x="7914290" y="4177862"/>
            <a:ext cx="102477" cy="4029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54" idx="4"/>
          </p:cNvCxnSpPr>
          <p:nvPr/>
        </p:nvCxnSpPr>
        <p:spPr>
          <a:xfrm>
            <a:off x="9556600" y="3069021"/>
            <a:ext cx="670034" cy="5728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55" idx="4"/>
            <a:endCxn id="40" idx="0"/>
          </p:cNvCxnSpPr>
          <p:nvPr/>
        </p:nvCxnSpPr>
        <p:spPr>
          <a:xfrm flipH="1">
            <a:off x="10534062" y="2916620"/>
            <a:ext cx="603153" cy="725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56" idx="0"/>
            <a:endCxn id="40" idx="2"/>
          </p:cNvCxnSpPr>
          <p:nvPr/>
        </p:nvCxnSpPr>
        <p:spPr>
          <a:xfrm flipH="1" flipV="1">
            <a:off x="10534062" y="4177862"/>
            <a:ext cx="181304" cy="4362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图: 决策 23"/>
          <p:cNvSpPr/>
          <p:nvPr/>
        </p:nvSpPr>
        <p:spPr>
          <a:xfrm>
            <a:off x="8592205" y="3555383"/>
            <a:ext cx="1204816" cy="708585"/>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属于</a:t>
            </a:r>
            <a:endParaRPr lang="zh-CN" altLang="en-US" dirty="0">
              <a:solidFill>
                <a:schemeClr val="tx1"/>
              </a:solidFill>
            </a:endParaRPr>
          </a:p>
        </p:txBody>
      </p:sp>
      <p:cxnSp>
        <p:nvCxnSpPr>
          <p:cNvPr id="8" name="直接连接符 7"/>
          <p:cNvCxnSpPr>
            <a:stCxn id="24" idx="1"/>
            <a:endCxn id="14" idx="3"/>
          </p:cNvCxnSpPr>
          <p:nvPr/>
        </p:nvCxnSpPr>
        <p:spPr>
          <a:xfrm flipH="1">
            <a:off x="8403021" y="3909676"/>
            <a:ext cx="189184" cy="1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24" idx="3"/>
            <a:endCxn id="40" idx="1"/>
          </p:cNvCxnSpPr>
          <p:nvPr/>
        </p:nvCxnSpPr>
        <p:spPr>
          <a:xfrm>
            <a:off x="9797021" y="3909676"/>
            <a:ext cx="248310" cy="1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7769658" y="412560"/>
            <a:ext cx="137009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a:t>
            </a:r>
            <a:endParaRPr lang="zh-CN" altLang="en-US" dirty="0">
              <a:solidFill>
                <a:srgbClr val="C00000"/>
              </a:solidFill>
              <a:latin typeface="微软雅黑" pitchFamily="34" charset="-122"/>
              <a:ea typeface="微软雅黑" pitchFamily="34" charset="-122"/>
            </a:endParaRPr>
          </a:p>
        </p:txBody>
      </p:sp>
      <p:cxnSp>
        <p:nvCxnSpPr>
          <p:cNvPr id="33" name="肘形连接符 32"/>
          <p:cNvCxnSpPr>
            <a:stCxn id="36" idx="1"/>
            <a:endCxn id="32" idx="3"/>
          </p:cNvCxnSpPr>
          <p:nvPr/>
        </p:nvCxnSpPr>
        <p:spPr>
          <a:xfrm rot="10800000" flipV="1">
            <a:off x="9139752" y="233392"/>
            <a:ext cx="141082"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37" idx="1"/>
            <a:endCxn id="32" idx="3"/>
          </p:cNvCxnSpPr>
          <p:nvPr/>
        </p:nvCxnSpPr>
        <p:spPr>
          <a:xfrm rot="10800000">
            <a:off x="9139753" y="564214"/>
            <a:ext cx="141081" cy="1707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39" idx="1"/>
            <a:endCxn id="32" idx="3"/>
          </p:cNvCxnSpPr>
          <p:nvPr/>
        </p:nvCxnSpPr>
        <p:spPr>
          <a:xfrm rot="10800000">
            <a:off x="9139753" y="564214"/>
            <a:ext cx="155453"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数据库设计概述</a:t>
            </a:r>
            <a:endParaRPr lang="zh-CN" altLang="en-US" dirty="0">
              <a:solidFill>
                <a:srgbClr val="C00000"/>
              </a:solidFill>
              <a:latin typeface="微软雅黑" pitchFamily="34" charset="-122"/>
              <a:ea typeface="微软雅黑" pitchFamily="34" charset="-122"/>
            </a:endParaRPr>
          </a:p>
        </p:txBody>
      </p:sp>
      <p:sp>
        <p:nvSpPr>
          <p:cNvPr id="37" name="矩形 36"/>
          <p:cNvSpPr/>
          <p:nvPr/>
        </p:nvSpPr>
        <p:spPr>
          <a:xfrm>
            <a:off x="9280833" y="446705"/>
            <a:ext cx="2575809"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数据库设计的基本步骤</a:t>
            </a:r>
            <a:endParaRPr lang="zh-CN" altLang="en-US" dirty="0">
              <a:solidFill>
                <a:srgbClr val="C00000"/>
              </a:solidFill>
              <a:latin typeface="微软雅黑" pitchFamily="34" charset="-122"/>
              <a:ea typeface="微软雅黑" pitchFamily="34" charset="-122"/>
            </a:endParaRPr>
          </a:p>
        </p:txBody>
      </p:sp>
      <p:sp>
        <p:nvSpPr>
          <p:cNvPr id="39" name="矩形 38"/>
          <p:cNvSpPr/>
          <p:nvPr/>
        </p:nvSpPr>
        <p:spPr>
          <a:xfrm>
            <a:off x="9295205" y="759601"/>
            <a:ext cx="2355512"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关系数据库设计方法</a:t>
            </a:r>
            <a:endParaRPr lang="zh-CN" altLang="en-US" dirty="0">
              <a:solidFill>
                <a:schemeClr val="bg1"/>
              </a:solidFill>
              <a:latin typeface="微软雅黑" pitchFamily="34" charset="-122"/>
              <a:ea typeface="微软雅黑" pitchFamily="34" charset="-122"/>
            </a:endParaRPr>
          </a:p>
        </p:txBody>
      </p:sp>
      <p:sp>
        <p:nvSpPr>
          <p:cNvPr id="41" name="TextBox 40"/>
          <p:cNvSpPr txBox="1"/>
          <p:nvPr/>
        </p:nvSpPr>
        <p:spPr>
          <a:xfrm>
            <a:off x="876115" y="174153"/>
            <a:ext cx="2616422"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3.3.2 </a:t>
            </a:r>
            <a:r>
              <a:rPr lang="zh-CN" altLang="en-US" dirty="0" smtClean="0">
                <a:latin typeface="微软雅黑" pitchFamily="34" charset="-122"/>
                <a:ea typeface="微软雅黑" pitchFamily="34" charset="-122"/>
              </a:rPr>
              <a:t>概念结构设计方法</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28874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关系数据库设计方法</a:t>
            </a:r>
          </a:p>
        </p:txBody>
      </p:sp>
      <p:sp>
        <p:nvSpPr>
          <p:cNvPr id="4" name="文本框 2"/>
          <p:cNvSpPr txBox="1"/>
          <p:nvPr>
            <p:custDataLst>
              <p:tags r:id="rId1"/>
            </p:custDataLst>
          </p:nvPr>
        </p:nvSpPr>
        <p:spPr>
          <a:xfrm>
            <a:off x="735180" y="1052738"/>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概念结构设计方法</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局部信息结构设计</a:t>
            </a:r>
            <a:r>
              <a:rPr lang="en-US" altLang="zh-CN" sz="2400" dirty="0" smtClean="0">
                <a:solidFill>
                  <a:srgbClr val="FF0000"/>
                </a:solidFill>
                <a:latin typeface="手札体-简粗体" panose="03000700000000000000" pitchFamily="66" charset="-122"/>
                <a:ea typeface="手札体-简粗体" panose="03000700000000000000" pitchFamily="66" charset="-122"/>
              </a:rPr>
              <a:t>-</a:t>
            </a:r>
            <a:r>
              <a:rPr lang="zh-CN" altLang="en-US" sz="2400" dirty="0" smtClean="0">
                <a:solidFill>
                  <a:srgbClr val="FF0000"/>
                </a:solidFill>
                <a:latin typeface="手札体-简粗体" panose="03000700000000000000" pitchFamily="66" charset="-122"/>
                <a:ea typeface="手札体-简粗体" panose="03000700000000000000" pitchFamily="66" charset="-122"/>
              </a:rPr>
              <a:t>用户管理系统</a:t>
            </a:r>
            <a:r>
              <a:rPr lang="en-US" altLang="zh-CN" sz="2400" dirty="0" smtClean="0">
                <a:solidFill>
                  <a:srgbClr val="FF0000"/>
                </a:solidFill>
                <a:latin typeface="手札体-简粗体" panose="03000700000000000000" pitchFamily="66" charset="-122"/>
                <a:ea typeface="手札体-简粗体" panose="03000700000000000000" pitchFamily="66" charset="-122"/>
              </a:rPr>
              <a:t>E-R</a:t>
            </a:r>
            <a:r>
              <a:rPr lang="zh-CN" altLang="en-US" sz="2400" dirty="0" smtClean="0">
                <a:solidFill>
                  <a:srgbClr val="FF0000"/>
                </a:solidFill>
                <a:latin typeface="手札体-简粗体" panose="03000700000000000000" pitchFamily="66" charset="-122"/>
                <a:ea typeface="手札体-简粗体" panose="03000700000000000000" pitchFamily="66" charset="-122"/>
              </a:rPr>
              <a:t>图示例</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grpSp>
        <p:nvGrpSpPr>
          <p:cNvPr id="46" name="组合 45"/>
          <p:cNvGrpSpPr/>
          <p:nvPr/>
        </p:nvGrpSpPr>
        <p:grpSpPr>
          <a:xfrm>
            <a:off x="1209466" y="3303187"/>
            <a:ext cx="9841009" cy="2186762"/>
            <a:chOff x="890476" y="3122426"/>
            <a:chExt cx="9841009" cy="2186762"/>
          </a:xfrm>
        </p:grpSpPr>
        <p:sp>
          <p:nvSpPr>
            <p:cNvPr id="6" name="矩形 5"/>
            <p:cNvSpPr/>
            <p:nvPr/>
          </p:nvSpPr>
          <p:spPr>
            <a:xfrm>
              <a:off x="3051544" y="4146698"/>
              <a:ext cx="1286540" cy="63795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手札体-简粗体" panose="03000700000000000000" pitchFamily="66" charset="-122"/>
                  <a:ea typeface="手札体-简粗体" panose="03000700000000000000" pitchFamily="66" charset="-122"/>
                </a:rPr>
                <a:t>用户</a:t>
              </a:r>
              <a:endParaRPr lang="zh-CN" altLang="en-US" dirty="0">
                <a:solidFill>
                  <a:schemeClr val="tx1"/>
                </a:solidFill>
                <a:latin typeface="手札体-简粗体" panose="03000700000000000000" pitchFamily="66" charset="-122"/>
                <a:ea typeface="手札体-简粗体" panose="03000700000000000000" pitchFamily="66" charset="-122"/>
              </a:endParaRPr>
            </a:p>
          </p:txBody>
        </p:sp>
        <p:sp>
          <p:nvSpPr>
            <p:cNvPr id="7" name="矩形 6"/>
            <p:cNvSpPr/>
            <p:nvPr/>
          </p:nvSpPr>
          <p:spPr>
            <a:xfrm>
              <a:off x="7329377" y="4146696"/>
              <a:ext cx="1286540" cy="63795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手札体-简粗体" panose="03000700000000000000" pitchFamily="66" charset="-122"/>
                  <a:ea typeface="手札体-简粗体" panose="03000700000000000000" pitchFamily="66" charset="-122"/>
                </a:rPr>
                <a:t>用户组</a:t>
              </a:r>
              <a:endParaRPr lang="zh-CN" altLang="en-US" dirty="0">
                <a:solidFill>
                  <a:schemeClr val="tx1"/>
                </a:solidFill>
                <a:latin typeface="手札体-简粗体" panose="03000700000000000000" pitchFamily="66" charset="-122"/>
                <a:ea typeface="手札体-简粗体" panose="03000700000000000000" pitchFamily="66" charset="-122"/>
              </a:endParaRPr>
            </a:p>
          </p:txBody>
        </p:sp>
        <p:sp>
          <p:nvSpPr>
            <p:cNvPr id="8" name="菱形 7"/>
            <p:cNvSpPr/>
            <p:nvPr/>
          </p:nvSpPr>
          <p:spPr>
            <a:xfrm>
              <a:off x="5145890" y="4066954"/>
              <a:ext cx="1492370" cy="797440"/>
            </a:xfrm>
            <a:prstGeom prst="diamon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手札体-简粗体" panose="03000700000000000000" pitchFamily="66" charset="-122"/>
                  <a:ea typeface="手札体-简粗体" panose="03000700000000000000" pitchFamily="66" charset="-122"/>
                </a:rPr>
                <a:t>属于</a:t>
              </a:r>
              <a:endParaRPr lang="zh-CN" altLang="en-US" dirty="0">
                <a:solidFill>
                  <a:schemeClr val="tx1"/>
                </a:solidFill>
                <a:latin typeface="手札体-简粗体" panose="03000700000000000000" pitchFamily="66" charset="-122"/>
                <a:ea typeface="手札体-简粗体" panose="03000700000000000000" pitchFamily="66" charset="-122"/>
              </a:endParaRPr>
            </a:p>
          </p:txBody>
        </p:sp>
        <p:sp>
          <p:nvSpPr>
            <p:cNvPr id="9" name="椭圆 8"/>
            <p:cNvSpPr/>
            <p:nvPr/>
          </p:nvSpPr>
          <p:spPr>
            <a:xfrm>
              <a:off x="890476" y="4671235"/>
              <a:ext cx="1493875" cy="6379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手札体-简粗体" panose="03000700000000000000" pitchFamily="66" charset="-122"/>
                  <a:ea typeface="手札体-简粗体" panose="03000700000000000000" pitchFamily="66" charset="-122"/>
                </a:rPr>
                <a:t>口令</a:t>
              </a:r>
              <a:endParaRPr lang="zh-CN" altLang="en-US" dirty="0">
                <a:solidFill>
                  <a:schemeClr val="tx1"/>
                </a:solidFill>
                <a:latin typeface="手札体-简粗体" panose="03000700000000000000" pitchFamily="66" charset="-122"/>
                <a:ea typeface="手札体-简粗体" panose="03000700000000000000" pitchFamily="66" charset="-122"/>
              </a:endParaRPr>
            </a:p>
          </p:txBody>
        </p:sp>
        <p:sp>
          <p:nvSpPr>
            <p:cNvPr id="10" name="椭圆 9"/>
            <p:cNvSpPr/>
            <p:nvPr/>
          </p:nvSpPr>
          <p:spPr>
            <a:xfrm>
              <a:off x="890476" y="3827720"/>
              <a:ext cx="1493875" cy="6379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手札体-简粗体" panose="03000700000000000000" pitchFamily="66" charset="-122"/>
                  <a:ea typeface="手札体-简粗体" panose="03000700000000000000" pitchFamily="66" charset="-122"/>
                </a:rPr>
                <a:t>用户名</a:t>
              </a:r>
              <a:endParaRPr lang="zh-CN" altLang="en-US" dirty="0">
                <a:solidFill>
                  <a:schemeClr val="tx1"/>
                </a:solidFill>
                <a:latin typeface="手札体-简粗体" panose="03000700000000000000" pitchFamily="66" charset="-122"/>
                <a:ea typeface="手札体-简粗体" panose="03000700000000000000" pitchFamily="66" charset="-122"/>
              </a:endParaRPr>
            </a:p>
          </p:txBody>
        </p:sp>
        <p:sp>
          <p:nvSpPr>
            <p:cNvPr id="11" name="椭圆 10"/>
            <p:cNvSpPr/>
            <p:nvPr/>
          </p:nvSpPr>
          <p:spPr>
            <a:xfrm>
              <a:off x="2200939" y="3122426"/>
              <a:ext cx="1493875" cy="6379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手札体-简粗体" panose="03000700000000000000" pitchFamily="66" charset="-122"/>
                  <a:ea typeface="手札体-简粗体" panose="03000700000000000000" pitchFamily="66" charset="-122"/>
                </a:rPr>
                <a:t>用户</a:t>
              </a:r>
              <a:r>
                <a:rPr lang="en-US" altLang="zh-CN" dirty="0" smtClean="0">
                  <a:solidFill>
                    <a:schemeClr val="tx1"/>
                  </a:solidFill>
                  <a:latin typeface="手札体-简粗体" panose="03000700000000000000" pitchFamily="66" charset="-122"/>
                  <a:ea typeface="手札体-简粗体" panose="03000700000000000000" pitchFamily="66" charset="-122"/>
                </a:rPr>
                <a:t>ID</a:t>
              </a:r>
              <a:endParaRPr lang="zh-CN" altLang="en-US" dirty="0">
                <a:solidFill>
                  <a:schemeClr val="tx1"/>
                </a:solidFill>
                <a:latin typeface="手札体-简粗体" panose="03000700000000000000" pitchFamily="66" charset="-122"/>
                <a:ea typeface="手札体-简粗体" panose="03000700000000000000" pitchFamily="66" charset="-122"/>
              </a:endParaRPr>
            </a:p>
          </p:txBody>
        </p:sp>
        <p:sp>
          <p:nvSpPr>
            <p:cNvPr id="12" name="椭圆 11"/>
            <p:cNvSpPr/>
            <p:nvPr/>
          </p:nvSpPr>
          <p:spPr>
            <a:xfrm>
              <a:off x="3896832" y="3140148"/>
              <a:ext cx="1493875" cy="6379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手札体-简粗体" panose="03000700000000000000" pitchFamily="66" charset="-122"/>
                  <a:ea typeface="手札体-简粗体" panose="03000700000000000000" pitchFamily="66" charset="-122"/>
                </a:rPr>
                <a:t>年龄</a:t>
              </a:r>
              <a:endParaRPr lang="zh-CN" altLang="en-US" dirty="0">
                <a:solidFill>
                  <a:schemeClr val="tx1"/>
                </a:solidFill>
                <a:latin typeface="手札体-简粗体" panose="03000700000000000000" pitchFamily="66" charset="-122"/>
                <a:ea typeface="手札体-简粗体" panose="03000700000000000000" pitchFamily="66" charset="-122"/>
              </a:endParaRPr>
            </a:p>
          </p:txBody>
        </p:sp>
        <p:sp>
          <p:nvSpPr>
            <p:cNvPr id="15" name="椭圆 14"/>
            <p:cNvSpPr/>
            <p:nvPr/>
          </p:nvSpPr>
          <p:spPr>
            <a:xfrm>
              <a:off x="6354427" y="3140147"/>
              <a:ext cx="1493875" cy="6379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手札体-简粗体" panose="03000700000000000000" pitchFamily="66" charset="-122"/>
                  <a:ea typeface="手札体-简粗体" panose="03000700000000000000" pitchFamily="66" charset="-122"/>
                </a:rPr>
                <a:t>用户组</a:t>
              </a:r>
              <a:r>
                <a:rPr lang="en-US" altLang="zh-CN" dirty="0" smtClean="0">
                  <a:solidFill>
                    <a:schemeClr val="tx1"/>
                  </a:solidFill>
                  <a:latin typeface="手札体-简粗体" panose="03000700000000000000" pitchFamily="66" charset="-122"/>
                  <a:ea typeface="手札体-简粗体" panose="03000700000000000000" pitchFamily="66" charset="-122"/>
                </a:rPr>
                <a:t>ID</a:t>
              </a:r>
              <a:endParaRPr lang="zh-CN" altLang="en-US" dirty="0">
                <a:solidFill>
                  <a:schemeClr val="tx1"/>
                </a:solidFill>
                <a:latin typeface="手札体-简粗体" panose="03000700000000000000" pitchFamily="66" charset="-122"/>
                <a:ea typeface="手札体-简粗体" panose="03000700000000000000" pitchFamily="66" charset="-122"/>
              </a:endParaRPr>
            </a:p>
          </p:txBody>
        </p:sp>
        <p:sp>
          <p:nvSpPr>
            <p:cNvPr id="16" name="椭圆 15"/>
            <p:cNvSpPr/>
            <p:nvPr/>
          </p:nvSpPr>
          <p:spPr>
            <a:xfrm>
              <a:off x="8050320" y="3157869"/>
              <a:ext cx="1493875" cy="6379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手札体-简粗体" panose="03000700000000000000" pitchFamily="66" charset="-122"/>
                  <a:ea typeface="手札体-简粗体" panose="03000700000000000000" pitchFamily="66" charset="-122"/>
                </a:rPr>
                <a:t>用户组名</a:t>
              </a:r>
              <a:endParaRPr lang="zh-CN" altLang="en-US" dirty="0">
                <a:solidFill>
                  <a:schemeClr val="tx1"/>
                </a:solidFill>
                <a:latin typeface="手札体-简粗体" panose="03000700000000000000" pitchFamily="66" charset="-122"/>
                <a:ea typeface="手札体-简粗体" panose="03000700000000000000" pitchFamily="66" charset="-122"/>
              </a:endParaRPr>
            </a:p>
          </p:txBody>
        </p:sp>
        <p:sp>
          <p:nvSpPr>
            <p:cNvPr id="18" name="椭圆 17"/>
            <p:cNvSpPr/>
            <p:nvPr/>
          </p:nvSpPr>
          <p:spPr>
            <a:xfrm>
              <a:off x="9237610" y="4160882"/>
              <a:ext cx="1493875" cy="6379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手札体-简粗体" panose="03000700000000000000" pitchFamily="66" charset="-122"/>
                  <a:ea typeface="手札体-简粗体" panose="03000700000000000000" pitchFamily="66" charset="-122"/>
                </a:rPr>
                <a:t>用户组描述</a:t>
              </a:r>
              <a:endParaRPr lang="zh-CN" altLang="en-US" dirty="0">
                <a:solidFill>
                  <a:schemeClr val="tx1"/>
                </a:solidFill>
                <a:latin typeface="手札体-简粗体" panose="03000700000000000000" pitchFamily="66" charset="-122"/>
                <a:ea typeface="手札体-简粗体" panose="03000700000000000000" pitchFamily="66" charset="-122"/>
              </a:endParaRPr>
            </a:p>
          </p:txBody>
        </p:sp>
        <p:cxnSp>
          <p:nvCxnSpPr>
            <p:cNvPr id="20" name="直接连接符 19"/>
            <p:cNvCxnSpPr>
              <a:stCxn id="11" idx="4"/>
              <a:endCxn id="6" idx="0"/>
            </p:cNvCxnSpPr>
            <p:nvPr/>
          </p:nvCxnSpPr>
          <p:spPr>
            <a:xfrm>
              <a:off x="2947877" y="3760379"/>
              <a:ext cx="746937" cy="3863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2" idx="4"/>
              <a:endCxn id="6" idx="0"/>
            </p:cNvCxnSpPr>
            <p:nvPr/>
          </p:nvCxnSpPr>
          <p:spPr>
            <a:xfrm flipH="1">
              <a:off x="3694814" y="3778101"/>
              <a:ext cx="948956" cy="368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0" idx="6"/>
              <a:endCxn id="6" idx="1"/>
            </p:cNvCxnSpPr>
            <p:nvPr/>
          </p:nvCxnSpPr>
          <p:spPr>
            <a:xfrm>
              <a:off x="2384351" y="4146697"/>
              <a:ext cx="667193" cy="3189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endCxn id="6" idx="1"/>
            </p:cNvCxnSpPr>
            <p:nvPr/>
          </p:nvCxnSpPr>
          <p:spPr>
            <a:xfrm flipV="1">
              <a:off x="2384350" y="4465675"/>
              <a:ext cx="667194" cy="5245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6" idx="3"/>
              <a:endCxn id="8" idx="1"/>
            </p:cNvCxnSpPr>
            <p:nvPr/>
          </p:nvCxnSpPr>
          <p:spPr>
            <a:xfrm flipV="1">
              <a:off x="4338084" y="4465674"/>
              <a:ext cx="807806"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7" idx="1"/>
            </p:cNvCxnSpPr>
            <p:nvPr/>
          </p:nvCxnSpPr>
          <p:spPr>
            <a:xfrm>
              <a:off x="6638260" y="4465672"/>
              <a:ext cx="691117"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15" idx="4"/>
              <a:endCxn id="7" idx="0"/>
            </p:cNvCxnSpPr>
            <p:nvPr/>
          </p:nvCxnSpPr>
          <p:spPr>
            <a:xfrm>
              <a:off x="7101365" y="3778100"/>
              <a:ext cx="871282" cy="3685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16" idx="4"/>
            </p:cNvCxnSpPr>
            <p:nvPr/>
          </p:nvCxnSpPr>
          <p:spPr>
            <a:xfrm flipV="1">
              <a:off x="7965425" y="3795822"/>
              <a:ext cx="831833" cy="3508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8615917" y="4465672"/>
              <a:ext cx="621693" cy="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484926" y="4065562"/>
              <a:ext cx="673128" cy="400110"/>
            </a:xfrm>
            <a:prstGeom prst="rect">
              <a:avLst/>
            </a:prstGeom>
            <a:noFill/>
          </p:spPr>
          <p:txBody>
            <a:bodyPr wrap="square" rtlCol="0">
              <a:spAutoFit/>
            </a:bodyPr>
            <a:lstStyle/>
            <a:p>
              <a:pPr algn="ctr"/>
              <a:r>
                <a:rPr lang="en-US" altLang="zh-CN" sz="2000" dirty="0">
                  <a:latin typeface="手札体-简粗体" panose="03000700000000000000" pitchFamily="66" charset="-122"/>
                  <a:ea typeface="手札体-简粗体" panose="03000700000000000000" pitchFamily="66" charset="-122"/>
                </a:rPr>
                <a:t>N</a:t>
              </a:r>
              <a:endParaRPr lang="zh-CN" altLang="en-US" sz="2000" dirty="0">
                <a:latin typeface="手札体-简粗体" panose="03000700000000000000" pitchFamily="66" charset="-122"/>
                <a:ea typeface="手札体-简粗体" panose="03000700000000000000" pitchFamily="66" charset="-122"/>
              </a:endParaRPr>
            </a:p>
          </p:txBody>
        </p:sp>
        <p:sp>
          <p:nvSpPr>
            <p:cNvPr id="45" name="TextBox 44"/>
            <p:cNvSpPr txBox="1"/>
            <p:nvPr/>
          </p:nvSpPr>
          <p:spPr>
            <a:xfrm>
              <a:off x="6626571" y="4069111"/>
              <a:ext cx="673128" cy="400110"/>
            </a:xfrm>
            <a:prstGeom prst="rect">
              <a:avLst/>
            </a:prstGeom>
            <a:noFill/>
          </p:spPr>
          <p:txBody>
            <a:bodyPr wrap="square" rtlCol="0">
              <a:spAutoFit/>
            </a:bodyPr>
            <a:lstStyle/>
            <a:p>
              <a:pPr algn="ctr"/>
              <a:r>
                <a:rPr lang="en-US" altLang="zh-CN" sz="2000" dirty="0" smtClean="0">
                  <a:latin typeface="手札体-简粗体" panose="03000700000000000000" pitchFamily="66" charset="-122"/>
                  <a:ea typeface="手札体-简粗体" panose="03000700000000000000" pitchFamily="66" charset="-122"/>
                </a:rPr>
                <a:t>1</a:t>
              </a:r>
              <a:endParaRPr lang="zh-CN" altLang="en-US" sz="2000" dirty="0">
                <a:latin typeface="手札体-简粗体" panose="03000700000000000000" pitchFamily="66" charset="-122"/>
                <a:ea typeface="手札体-简粗体" panose="03000700000000000000" pitchFamily="66" charset="-122"/>
              </a:endParaRPr>
            </a:p>
          </p:txBody>
        </p:sp>
      </p:grpSp>
      <p:sp>
        <p:nvSpPr>
          <p:cNvPr id="47" name="TextBox 46"/>
          <p:cNvSpPr txBox="1"/>
          <p:nvPr/>
        </p:nvSpPr>
        <p:spPr>
          <a:xfrm>
            <a:off x="3898488" y="5729301"/>
            <a:ext cx="5355984" cy="566822"/>
          </a:xfrm>
          <a:prstGeom prst="rect">
            <a:avLst/>
          </a:prstGeom>
          <a:noFill/>
        </p:spPr>
        <p:txBody>
          <a:bodyPr wrap="square" rtlCol="0">
            <a:spAutoFit/>
          </a:bodyPr>
          <a:lstStyle/>
          <a:p>
            <a:pPr algn="ctr">
              <a:lnSpc>
                <a:spcPts val="3700"/>
              </a:lnSpc>
            </a:pPr>
            <a:r>
              <a:rPr lang="zh-CN" altLang="en-US" sz="2400" dirty="0" smtClean="0">
                <a:latin typeface="华文楷体" panose="02010600040101010101" pitchFamily="2" charset="-122"/>
                <a:ea typeface="华文楷体" panose="02010600040101010101" pitchFamily="2" charset="-122"/>
              </a:rPr>
              <a:t>用户与用户组之间的局部</a:t>
            </a:r>
            <a:r>
              <a:rPr lang="en-US" altLang="zh-CN" sz="2400" dirty="0" smtClean="0">
                <a:latin typeface="华文楷体" panose="02010600040101010101" pitchFamily="2" charset="-122"/>
                <a:ea typeface="华文楷体" panose="02010600040101010101" pitchFamily="2" charset="-122"/>
              </a:rPr>
              <a:t>E-R</a:t>
            </a:r>
            <a:r>
              <a:rPr lang="zh-CN" altLang="en-US" sz="2400" dirty="0" smtClean="0">
                <a:latin typeface="华文楷体" panose="02010600040101010101" pitchFamily="2" charset="-122"/>
                <a:ea typeface="华文楷体" panose="02010600040101010101" pitchFamily="2" charset="-122"/>
              </a:rPr>
              <a:t>图</a:t>
            </a:r>
            <a:endParaRPr lang="en-US" altLang="zh-CN" sz="2400" dirty="0" smtClean="0">
              <a:latin typeface="华文楷体" panose="02010600040101010101" pitchFamily="2" charset="-122"/>
              <a:ea typeface="华文楷体" panose="02010600040101010101" pitchFamily="2" charset="-122"/>
            </a:endParaRPr>
          </a:p>
        </p:txBody>
      </p:sp>
      <p:grpSp>
        <p:nvGrpSpPr>
          <p:cNvPr id="35" name="组合 34"/>
          <p:cNvGrpSpPr/>
          <p:nvPr/>
        </p:nvGrpSpPr>
        <p:grpSpPr>
          <a:xfrm>
            <a:off x="0" y="286588"/>
            <a:ext cx="563526" cy="6284824"/>
            <a:chOff x="0" y="180767"/>
            <a:chExt cx="563526" cy="6284824"/>
          </a:xfrm>
        </p:grpSpPr>
        <p:sp>
          <p:nvSpPr>
            <p:cNvPr id="36" name="矩形 35"/>
            <p:cNvSpPr/>
            <p:nvPr/>
          </p:nvSpPr>
          <p:spPr>
            <a:xfrm>
              <a:off x="0" y="180767"/>
              <a:ext cx="563526" cy="13397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各级模式</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38" name="矩形 37"/>
            <p:cNvSpPr/>
            <p:nvPr/>
          </p:nvSpPr>
          <p:spPr>
            <a:xfrm>
              <a:off x="0" y="1550374"/>
              <a:ext cx="563526" cy="176698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概念结构设计</a:t>
              </a:r>
            </a:p>
          </p:txBody>
        </p:sp>
        <p:sp>
          <p:nvSpPr>
            <p:cNvPr id="40" name="矩形 39"/>
            <p:cNvSpPr/>
            <p:nvPr/>
          </p:nvSpPr>
          <p:spPr>
            <a:xfrm>
              <a:off x="0" y="3338625"/>
              <a:ext cx="563526" cy="1766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逻辑结构设计</a:t>
              </a:r>
            </a:p>
          </p:txBody>
        </p:sp>
        <p:sp>
          <p:nvSpPr>
            <p:cNvPr id="42" name="矩形 41"/>
            <p:cNvSpPr/>
            <p:nvPr/>
          </p:nvSpPr>
          <p:spPr>
            <a:xfrm>
              <a:off x="0" y="5125889"/>
              <a:ext cx="563526" cy="13397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物理设计</a:t>
              </a:r>
            </a:p>
          </p:txBody>
        </p:sp>
      </p:grpSp>
      <p:sp>
        <p:nvSpPr>
          <p:cNvPr id="33" name="矩形 32"/>
          <p:cNvSpPr/>
          <p:nvPr/>
        </p:nvSpPr>
        <p:spPr>
          <a:xfrm>
            <a:off x="7769658" y="412560"/>
            <a:ext cx="137009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a:t>
            </a:r>
            <a:endParaRPr lang="zh-CN" altLang="en-US" dirty="0">
              <a:solidFill>
                <a:srgbClr val="C00000"/>
              </a:solidFill>
              <a:latin typeface="微软雅黑" pitchFamily="34" charset="-122"/>
              <a:ea typeface="微软雅黑" pitchFamily="34" charset="-122"/>
            </a:endParaRPr>
          </a:p>
        </p:txBody>
      </p:sp>
      <p:cxnSp>
        <p:nvCxnSpPr>
          <p:cNvPr id="41" name="肘形连接符 40"/>
          <p:cNvCxnSpPr>
            <a:stCxn id="49" idx="1"/>
            <a:endCxn id="33" idx="3"/>
          </p:cNvCxnSpPr>
          <p:nvPr/>
        </p:nvCxnSpPr>
        <p:spPr>
          <a:xfrm rot="10800000" flipV="1">
            <a:off x="9139752" y="233392"/>
            <a:ext cx="141082"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50" idx="1"/>
            <a:endCxn id="33" idx="3"/>
          </p:cNvCxnSpPr>
          <p:nvPr/>
        </p:nvCxnSpPr>
        <p:spPr>
          <a:xfrm rot="10800000">
            <a:off x="9139753" y="564214"/>
            <a:ext cx="141081" cy="1707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肘形连接符 47"/>
          <p:cNvCxnSpPr>
            <a:stCxn id="51" idx="1"/>
            <a:endCxn id="33" idx="3"/>
          </p:cNvCxnSpPr>
          <p:nvPr/>
        </p:nvCxnSpPr>
        <p:spPr>
          <a:xfrm rot="10800000">
            <a:off x="9139753" y="564214"/>
            <a:ext cx="155453"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数据库设计概述</a:t>
            </a:r>
            <a:endParaRPr lang="zh-CN" altLang="en-US" dirty="0">
              <a:solidFill>
                <a:srgbClr val="C00000"/>
              </a:solidFill>
              <a:latin typeface="微软雅黑" pitchFamily="34" charset="-122"/>
              <a:ea typeface="微软雅黑" pitchFamily="34" charset="-122"/>
            </a:endParaRPr>
          </a:p>
        </p:txBody>
      </p:sp>
      <p:sp>
        <p:nvSpPr>
          <p:cNvPr id="50" name="矩形 49"/>
          <p:cNvSpPr/>
          <p:nvPr/>
        </p:nvSpPr>
        <p:spPr>
          <a:xfrm>
            <a:off x="9280833" y="446705"/>
            <a:ext cx="2575809"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数据库设计的基本步骤</a:t>
            </a:r>
            <a:endParaRPr lang="zh-CN" altLang="en-US" dirty="0">
              <a:solidFill>
                <a:srgbClr val="C00000"/>
              </a:solidFill>
              <a:latin typeface="微软雅黑" pitchFamily="34" charset="-122"/>
              <a:ea typeface="微软雅黑" pitchFamily="34" charset="-122"/>
            </a:endParaRPr>
          </a:p>
        </p:txBody>
      </p:sp>
      <p:sp>
        <p:nvSpPr>
          <p:cNvPr id="51" name="矩形 50"/>
          <p:cNvSpPr/>
          <p:nvPr/>
        </p:nvSpPr>
        <p:spPr>
          <a:xfrm>
            <a:off x="9295205" y="759601"/>
            <a:ext cx="2355512"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关系数据库设计方法</a:t>
            </a:r>
            <a:endParaRPr lang="zh-CN" altLang="en-US" dirty="0">
              <a:solidFill>
                <a:schemeClr val="bg1"/>
              </a:solidFill>
              <a:latin typeface="微软雅黑" pitchFamily="34" charset="-122"/>
              <a:ea typeface="微软雅黑" pitchFamily="34" charset="-122"/>
            </a:endParaRPr>
          </a:p>
        </p:txBody>
      </p:sp>
      <p:sp>
        <p:nvSpPr>
          <p:cNvPr id="52" name="TextBox 51"/>
          <p:cNvSpPr txBox="1"/>
          <p:nvPr/>
        </p:nvSpPr>
        <p:spPr>
          <a:xfrm>
            <a:off x="876115" y="174153"/>
            <a:ext cx="2616422"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3.3.2 </a:t>
            </a:r>
            <a:r>
              <a:rPr lang="zh-CN" altLang="en-US" dirty="0" smtClean="0">
                <a:latin typeface="微软雅黑" pitchFamily="34" charset="-122"/>
                <a:ea typeface="微软雅黑" pitchFamily="34" charset="-122"/>
              </a:rPr>
              <a:t>概念结构设计方法</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6227688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关系数据库设计方法</a:t>
            </a:r>
          </a:p>
        </p:txBody>
      </p:sp>
      <p:sp>
        <p:nvSpPr>
          <p:cNvPr id="4" name="文本框 2"/>
          <p:cNvSpPr txBox="1"/>
          <p:nvPr>
            <p:custDataLst>
              <p:tags r:id="rId1"/>
            </p:custDataLst>
          </p:nvPr>
        </p:nvSpPr>
        <p:spPr>
          <a:xfrm>
            <a:off x="735180" y="1052738"/>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概念结构设计方法</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局部信息结构设计</a:t>
            </a:r>
            <a:r>
              <a:rPr lang="en-US" altLang="zh-CN" sz="2400" dirty="0" smtClean="0">
                <a:solidFill>
                  <a:srgbClr val="FF0000"/>
                </a:solidFill>
                <a:latin typeface="手札体-简粗体" panose="03000700000000000000" pitchFamily="66" charset="-122"/>
                <a:ea typeface="手札体-简粗体" panose="03000700000000000000" pitchFamily="66" charset="-122"/>
              </a:rPr>
              <a:t>-</a:t>
            </a:r>
            <a:r>
              <a:rPr lang="zh-CN" altLang="en-US" sz="2400" dirty="0" smtClean="0">
                <a:solidFill>
                  <a:srgbClr val="FF0000"/>
                </a:solidFill>
                <a:latin typeface="手札体-简粗体" panose="03000700000000000000" pitchFamily="66" charset="-122"/>
                <a:ea typeface="手札体-简粗体" panose="03000700000000000000" pitchFamily="66" charset="-122"/>
              </a:rPr>
              <a:t>用户管理系统</a:t>
            </a:r>
            <a:r>
              <a:rPr lang="en-US" altLang="zh-CN" sz="2400" dirty="0" smtClean="0">
                <a:solidFill>
                  <a:srgbClr val="FF0000"/>
                </a:solidFill>
                <a:latin typeface="手札体-简粗体" panose="03000700000000000000" pitchFamily="66" charset="-122"/>
                <a:ea typeface="手札体-简粗体" panose="03000700000000000000" pitchFamily="66" charset="-122"/>
              </a:rPr>
              <a:t>E-R</a:t>
            </a:r>
            <a:r>
              <a:rPr lang="zh-CN" altLang="en-US" sz="2400" dirty="0" smtClean="0">
                <a:solidFill>
                  <a:srgbClr val="FF0000"/>
                </a:solidFill>
                <a:latin typeface="手札体-简粗体" panose="03000700000000000000" pitchFamily="66" charset="-122"/>
                <a:ea typeface="手札体-简粗体" panose="03000700000000000000" pitchFamily="66" charset="-122"/>
              </a:rPr>
              <a:t>图示例</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47" name="TextBox 46"/>
          <p:cNvSpPr txBox="1"/>
          <p:nvPr/>
        </p:nvSpPr>
        <p:spPr>
          <a:xfrm>
            <a:off x="3898488" y="5729301"/>
            <a:ext cx="5355984" cy="566822"/>
          </a:xfrm>
          <a:prstGeom prst="rect">
            <a:avLst/>
          </a:prstGeom>
          <a:noFill/>
        </p:spPr>
        <p:txBody>
          <a:bodyPr wrap="square" rtlCol="0">
            <a:spAutoFit/>
          </a:bodyPr>
          <a:lstStyle/>
          <a:p>
            <a:pPr algn="ctr">
              <a:lnSpc>
                <a:spcPts val="3700"/>
              </a:lnSpc>
            </a:pPr>
            <a:r>
              <a:rPr lang="zh-CN" altLang="en-US" sz="2400" dirty="0" smtClean="0">
                <a:latin typeface="华文楷体" panose="02010600040101010101" pitchFamily="2" charset="-122"/>
                <a:ea typeface="华文楷体" panose="02010600040101010101" pitchFamily="2" charset="-122"/>
              </a:rPr>
              <a:t>用户与部门之间的局部</a:t>
            </a:r>
            <a:r>
              <a:rPr lang="en-US" altLang="zh-CN" sz="2400" dirty="0" smtClean="0">
                <a:latin typeface="华文楷体" panose="02010600040101010101" pitchFamily="2" charset="-122"/>
                <a:ea typeface="华文楷体" panose="02010600040101010101" pitchFamily="2" charset="-122"/>
              </a:rPr>
              <a:t>E-R</a:t>
            </a:r>
            <a:r>
              <a:rPr lang="zh-CN" altLang="en-US" sz="2400" dirty="0" smtClean="0">
                <a:latin typeface="华文楷体" panose="02010600040101010101" pitchFamily="2" charset="-122"/>
                <a:ea typeface="华文楷体" panose="02010600040101010101" pitchFamily="2" charset="-122"/>
              </a:rPr>
              <a:t>图</a:t>
            </a:r>
            <a:endParaRPr lang="en-US" altLang="zh-CN" sz="2400" dirty="0" smtClean="0">
              <a:latin typeface="华文楷体" panose="02010600040101010101" pitchFamily="2" charset="-122"/>
              <a:ea typeface="华文楷体" panose="02010600040101010101" pitchFamily="2" charset="-122"/>
            </a:endParaRPr>
          </a:p>
        </p:txBody>
      </p:sp>
      <p:grpSp>
        <p:nvGrpSpPr>
          <p:cNvPr id="48" name="组合 47"/>
          <p:cNvGrpSpPr/>
          <p:nvPr/>
        </p:nvGrpSpPr>
        <p:grpSpPr>
          <a:xfrm>
            <a:off x="0" y="286588"/>
            <a:ext cx="563526" cy="6284824"/>
            <a:chOff x="0" y="180767"/>
            <a:chExt cx="563526" cy="6284824"/>
          </a:xfrm>
        </p:grpSpPr>
        <p:sp>
          <p:nvSpPr>
            <p:cNvPr id="49" name="矩形 48"/>
            <p:cNvSpPr/>
            <p:nvPr/>
          </p:nvSpPr>
          <p:spPr>
            <a:xfrm>
              <a:off x="0" y="180767"/>
              <a:ext cx="563526" cy="13397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各级模式</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50" name="矩形 49"/>
            <p:cNvSpPr/>
            <p:nvPr/>
          </p:nvSpPr>
          <p:spPr>
            <a:xfrm>
              <a:off x="0" y="1550374"/>
              <a:ext cx="563526" cy="176698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概念结构设计</a:t>
              </a:r>
            </a:p>
          </p:txBody>
        </p:sp>
        <p:sp>
          <p:nvSpPr>
            <p:cNvPr id="51" name="矩形 50"/>
            <p:cNvSpPr/>
            <p:nvPr/>
          </p:nvSpPr>
          <p:spPr>
            <a:xfrm>
              <a:off x="0" y="3338625"/>
              <a:ext cx="563526" cy="1766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逻辑结构设计</a:t>
              </a:r>
            </a:p>
          </p:txBody>
        </p:sp>
        <p:sp>
          <p:nvSpPr>
            <p:cNvPr id="52" name="矩形 51"/>
            <p:cNvSpPr/>
            <p:nvPr/>
          </p:nvSpPr>
          <p:spPr>
            <a:xfrm>
              <a:off x="0" y="5125889"/>
              <a:ext cx="563526" cy="13397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物理设计</a:t>
              </a:r>
            </a:p>
          </p:txBody>
        </p:sp>
      </p:grpSp>
      <p:sp>
        <p:nvSpPr>
          <p:cNvPr id="13" name="TextBox 12"/>
          <p:cNvSpPr txBox="1"/>
          <p:nvPr/>
        </p:nvSpPr>
        <p:spPr>
          <a:xfrm>
            <a:off x="1135025" y="2704915"/>
            <a:ext cx="6178294" cy="1323439"/>
          </a:xfrm>
          <a:prstGeom prst="rect">
            <a:avLst/>
          </a:prstGeom>
          <a:noFill/>
        </p:spPr>
        <p:txBody>
          <a:bodyPr wrap="none" rtlCol="0">
            <a:spAutoFit/>
          </a:bodyPr>
          <a:lstStyle/>
          <a:p>
            <a:r>
              <a:rPr lang="en-US" altLang="zh-CN" sz="2000" dirty="0" smtClean="0"/>
              <a:t>1</a:t>
            </a:r>
            <a:r>
              <a:rPr lang="zh-CN" altLang="en-US" sz="2000" dirty="0" smtClean="0"/>
              <a:t>）用户：用户</a:t>
            </a:r>
            <a:r>
              <a:rPr lang="en-US" altLang="zh-CN" sz="2000" dirty="0" smtClean="0"/>
              <a:t>ID</a:t>
            </a:r>
            <a:r>
              <a:rPr lang="zh-CN" altLang="en-US" sz="2000" dirty="0" smtClean="0"/>
              <a:t>、用户名、年龄、口令。</a:t>
            </a:r>
            <a:endParaRPr lang="en-US" altLang="zh-CN" sz="2000" dirty="0" smtClean="0"/>
          </a:p>
          <a:p>
            <a:r>
              <a:rPr lang="en-US" altLang="zh-CN" sz="2000" dirty="0" smtClean="0"/>
              <a:t>2</a:t>
            </a:r>
            <a:r>
              <a:rPr lang="zh-CN" altLang="en-US" sz="2000" dirty="0" smtClean="0"/>
              <a:t>）用户组：用户组</a:t>
            </a:r>
            <a:r>
              <a:rPr lang="en-US" altLang="zh-CN" sz="2000" dirty="0" smtClean="0"/>
              <a:t>ID</a:t>
            </a:r>
            <a:r>
              <a:rPr lang="zh-CN" altLang="en-US" sz="2000" dirty="0" smtClean="0"/>
              <a:t>、用户组名、用户组描述。</a:t>
            </a:r>
            <a:endParaRPr lang="en-US" altLang="zh-CN" sz="2000" dirty="0" smtClean="0"/>
          </a:p>
          <a:p>
            <a:r>
              <a:rPr lang="en-US" altLang="zh-CN" sz="2000" dirty="0" smtClean="0"/>
              <a:t>3</a:t>
            </a:r>
            <a:r>
              <a:rPr lang="zh-CN" altLang="en-US" sz="2000" dirty="0" smtClean="0"/>
              <a:t>）部门：部门</a:t>
            </a:r>
            <a:r>
              <a:rPr lang="en-US" altLang="zh-CN" sz="2000" dirty="0" smtClean="0"/>
              <a:t>ID</a:t>
            </a:r>
            <a:r>
              <a:rPr lang="zh-CN" altLang="en-US" sz="2000" dirty="0" smtClean="0"/>
              <a:t>、部门名、部门所在地、部门领导。</a:t>
            </a:r>
            <a:endParaRPr lang="en-US" altLang="zh-CN" sz="2000" dirty="0" smtClean="0"/>
          </a:p>
          <a:p>
            <a:r>
              <a:rPr lang="en-US" altLang="zh-CN" sz="2000" dirty="0" smtClean="0"/>
              <a:t>4</a:t>
            </a:r>
            <a:r>
              <a:rPr lang="zh-CN" altLang="en-US" sz="2000" dirty="0" smtClean="0"/>
              <a:t>）权限：权限</a:t>
            </a:r>
            <a:r>
              <a:rPr lang="en-US" altLang="zh-CN" sz="2000" dirty="0" smtClean="0"/>
              <a:t>ID</a:t>
            </a:r>
            <a:r>
              <a:rPr lang="zh-CN" altLang="en-US" sz="2000" dirty="0" smtClean="0"/>
              <a:t>、权限名、权限链接。</a:t>
            </a:r>
            <a:endParaRPr lang="zh-CN" altLang="en-US" sz="2000" dirty="0"/>
          </a:p>
        </p:txBody>
      </p:sp>
      <p:sp>
        <p:nvSpPr>
          <p:cNvPr id="38" name="TextBox 37"/>
          <p:cNvSpPr txBox="1"/>
          <p:nvPr/>
        </p:nvSpPr>
        <p:spPr>
          <a:xfrm>
            <a:off x="1147791" y="4421628"/>
            <a:ext cx="5827236" cy="1015663"/>
          </a:xfrm>
          <a:prstGeom prst="rect">
            <a:avLst/>
          </a:prstGeom>
          <a:noFill/>
        </p:spPr>
        <p:txBody>
          <a:bodyPr wrap="none" rtlCol="0">
            <a:spAutoFit/>
          </a:bodyPr>
          <a:lstStyle/>
          <a:p>
            <a:r>
              <a:rPr lang="en-US" altLang="zh-CN" sz="2000" dirty="0"/>
              <a:t>2</a:t>
            </a:r>
            <a:r>
              <a:rPr lang="zh-CN" altLang="en-US" sz="2000" dirty="0" smtClean="0"/>
              <a:t>）部门与用户之间是一对多联系，表示每个部门</a:t>
            </a:r>
            <a:endParaRPr lang="en-US" altLang="zh-CN" sz="2000" dirty="0" smtClean="0"/>
          </a:p>
          <a:p>
            <a:r>
              <a:rPr lang="zh-CN" altLang="en-US" sz="2000" dirty="0" smtClean="0"/>
              <a:t>包含多个用户，每个用户只在一个部门，其联系的</a:t>
            </a:r>
            <a:endParaRPr lang="en-US" altLang="zh-CN" sz="2000" dirty="0" smtClean="0"/>
          </a:p>
          <a:p>
            <a:r>
              <a:rPr lang="zh-CN" altLang="en-US" sz="2000" dirty="0" smtClean="0"/>
              <a:t>名称定义为“包含”。</a:t>
            </a:r>
            <a:endParaRPr lang="zh-CN" altLang="en-US" sz="2000" dirty="0"/>
          </a:p>
        </p:txBody>
      </p:sp>
      <p:sp>
        <p:nvSpPr>
          <p:cNvPr id="14" name="矩形 13"/>
          <p:cNvSpPr/>
          <p:nvPr/>
        </p:nvSpPr>
        <p:spPr>
          <a:xfrm>
            <a:off x="7425559" y="3641834"/>
            <a:ext cx="977462" cy="5360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用户</a:t>
            </a:r>
            <a:endParaRPr lang="zh-CN" altLang="en-US" dirty="0">
              <a:solidFill>
                <a:schemeClr val="tx1"/>
              </a:solidFill>
            </a:endParaRPr>
          </a:p>
        </p:txBody>
      </p:sp>
      <p:sp>
        <p:nvSpPr>
          <p:cNvPr id="40" name="矩形 39"/>
          <p:cNvSpPr/>
          <p:nvPr/>
        </p:nvSpPr>
        <p:spPr>
          <a:xfrm>
            <a:off x="10045331" y="3641834"/>
            <a:ext cx="977462" cy="5360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部门</a:t>
            </a:r>
            <a:endParaRPr lang="zh-CN" altLang="en-US" dirty="0">
              <a:solidFill>
                <a:schemeClr val="tx1"/>
              </a:solidFill>
            </a:endParaRPr>
          </a:p>
        </p:txBody>
      </p:sp>
      <p:sp>
        <p:nvSpPr>
          <p:cNvPr id="15" name="矩形 14"/>
          <p:cNvSpPr/>
          <p:nvPr/>
        </p:nvSpPr>
        <p:spPr>
          <a:xfrm>
            <a:off x="7769658" y="412560"/>
            <a:ext cx="137009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a:t>
            </a:r>
            <a:endParaRPr lang="zh-CN" altLang="en-US" dirty="0">
              <a:solidFill>
                <a:srgbClr val="C00000"/>
              </a:solidFill>
              <a:latin typeface="微软雅黑" pitchFamily="34" charset="-122"/>
              <a:ea typeface="微软雅黑" pitchFamily="34" charset="-122"/>
            </a:endParaRPr>
          </a:p>
        </p:txBody>
      </p:sp>
      <p:cxnSp>
        <p:nvCxnSpPr>
          <p:cNvPr id="16" name="肘形连接符 15"/>
          <p:cNvCxnSpPr>
            <a:stCxn id="19" idx="1"/>
            <a:endCxn id="15" idx="3"/>
          </p:cNvCxnSpPr>
          <p:nvPr/>
        </p:nvCxnSpPr>
        <p:spPr>
          <a:xfrm rot="10800000" flipV="1">
            <a:off x="9139752" y="233392"/>
            <a:ext cx="141082"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0" idx="1"/>
            <a:endCxn id="15" idx="3"/>
          </p:cNvCxnSpPr>
          <p:nvPr/>
        </p:nvCxnSpPr>
        <p:spPr>
          <a:xfrm rot="10800000">
            <a:off x="9139753" y="564214"/>
            <a:ext cx="141081" cy="1707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21" idx="1"/>
            <a:endCxn id="15" idx="3"/>
          </p:cNvCxnSpPr>
          <p:nvPr/>
        </p:nvCxnSpPr>
        <p:spPr>
          <a:xfrm rot="10800000">
            <a:off x="9139753" y="564214"/>
            <a:ext cx="155453"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数据库设计概述</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280833" y="446705"/>
            <a:ext cx="2575809"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数据库设计的基本步骤</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295205" y="759601"/>
            <a:ext cx="2355512"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关系数据库设计方法</a:t>
            </a:r>
            <a:endParaRPr lang="zh-CN" altLang="en-US" dirty="0">
              <a:solidFill>
                <a:schemeClr val="bg1"/>
              </a:solidFill>
              <a:latin typeface="微软雅黑" pitchFamily="34" charset="-122"/>
              <a:ea typeface="微软雅黑" pitchFamily="34" charset="-122"/>
            </a:endParaRPr>
          </a:p>
        </p:txBody>
      </p:sp>
      <p:sp>
        <p:nvSpPr>
          <p:cNvPr id="22" name="TextBox 21"/>
          <p:cNvSpPr txBox="1"/>
          <p:nvPr/>
        </p:nvSpPr>
        <p:spPr>
          <a:xfrm>
            <a:off x="876115" y="174153"/>
            <a:ext cx="2616422"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3.3.2 </a:t>
            </a:r>
            <a:r>
              <a:rPr lang="zh-CN" altLang="en-US" dirty="0" smtClean="0">
                <a:latin typeface="微软雅黑" pitchFamily="34" charset="-122"/>
                <a:ea typeface="微软雅黑" pitchFamily="34" charset="-122"/>
              </a:rPr>
              <a:t>概念结构设计方法</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13453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关系数据库设计方法</a:t>
            </a:r>
          </a:p>
        </p:txBody>
      </p:sp>
      <p:sp>
        <p:nvSpPr>
          <p:cNvPr id="4" name="文本框 2"/>
          <p:cNvSpPr txBox="1"/>
          <p:nvPr>
            <p:custDataLst>
              <p:tags r:id="rId1"/>
            </p:custDataLst>
          </p:nvPr>
        </p:nvSpPr>
        <p:spPr>
          <a:xfrm>
            <a:off x="735180" y="1052738"/>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概念结构设计方法</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局部信息结构设计</a:t>
            </a:r>
            <a:r>
              <a:rPr lang="en-US" altLang="zh-CN" sz="2400" dirty="0" smtClean="0">
                <a:solidFill>
                  <a:srgbClr val="FF0000"/>
                </a:solidFill>
                <a:latin typeface="手札体-简粗体" panose="03000700000000000000" pitchFamily="66" charset="-122"/>
                <a:ea typeface="手札体-简粗体" panose="03000700000000000000" pitchFamily="66" charset="-122"/>
              </a:rPr>
              <a:t>-</a:t>
            </a:r>
            <a:r>
              <a:rPr lang="zh-CN" altLang="en-US" sz="2400" dirty="0" smtClean="0">
                <a:solidFill>
                  <a:srgbClr val="FF0000"/>
                </a:solidFill>
                <a:latin typeface="手札体-简粗体" panose="03000700000000000000" pitchFamily="66" charset="-122"/>
                <a:ea typeface="手札体-简粗体" panose="03000700000000000000" pitchFamily="66" charset="-122"/>
              </a:rPr>
              <a:t>用户管理系统</a:t>
            </a:r>
            <a:r>
              <a:rPr lang="en-US" altLang="zh-CN" sz="2400" dirty="0" smtClean="0">
                <a:solidFill>
                  <a:srgbClr val="FF0000"/>
                </a:solidFill>
                <a:latin typeface="手札体-简粗体" panose="03000700000000000000" pitchFamily="66" charset="-122"/>
                <a:ea typeface="手札体-简粗体" panose="03000700000000000000" pitchFamily="66" charset="-122"/>
              </a:rPr>
              <a:t>E-R</a:t>
            </a:r>
            <a:r>
              <a:rPr lang="zh-CN" altLang="en-US" sz="2400" dirty="0" smtClean="0">
                <a:solidFill>
                  <a:srgbClr val="FF0000"/>
                </a:solidFill>
                <a:latin typeface="手札体-简粗体" panose="03000700000000000000" pitchFamily="66" charset="-122"/>
                <a:ea typeface="手札体-简粗体" panose="03000700000000000000" pitchFamily="66" charset="-122"/>
              </a:rPr>
              <a:t>图示例</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47" name="TextBox 46"/>
          <p:cNvSpPr txBox="1"/>
          <p:nvPr/>
        </p:nvSpPr>
        <p:spPr>
          <a:xfrm>
            <a:off x="3898488" y="5729301"/>
            <a:ext cx="5355984" cy="566822"/>
          </a:xfrm>
          <a:prstGeom prst="rect">
            <a:avLst/>
          </a:prstGeom>
          <a:noFill/>
        </p:spPr>
        <p:txBody>
          <a:bodyPr wrap="square" rtlCol="0">
            <a:spAutoFit/>
          </a:bodyPr>
          <a:lstStyle/>
          <a:p>
            <a:pPr algn="ctr">
              <a:lnSpc>
                <a:spcPts val="3700"/>
              </a:lnSpc>
            </a:pPr>
            <a:r>
              <a:rPr lang="zh-CN" altLang="en-US" sz="2400" dirty="0" smtClean="0">
                <a:latin typeface="华文楷体" panose="02010600040101010101" pitchFamily="2" charset="-122"/>
                <a:ea typeface="华文楷体" panose="02010600040101010101" pitchFamily="2" charset="-122"/>
              </a:rPr>
              <a:t>用户与部门之间的局部</a:t>
            </a:r>
            <a:r>
              <a:rPr lang="en-US" altLang="zh-CN" sz="2400" dirty="0" smtClean="0">
                <a:latin typeface="华文楷体" panose="02010600040101010101" pitchFamily="2" charset="-122"/>
                <a:ea typeface="华文楷体" panose="02010600040101010101" pitchFamily="2" charset="-122"/>
              </a:rPr>
              <a:t>E-R</a:t>
            </a:r>
            <a:r>
              <a:rPr lang="zh-CN" altLang="en-US" sz="2400" dirty="0" smtClean="0">
                <a:latin typeface="华文楷体" panose="02010600040101010101" pitchFamily="2" charset="-122"/>
                <a:ea typeface="华文楷体" panose="02010600040101010101" pitchFamily="2" charset="-122"/>
              </a:rPr>
              <a:t>图</a:t>
            </a:r>
            <a:endParaRPr lang="en-US" altLang="zh-CN" sz="2400" dirty="0" smtClean="0">
              <a:latin typeface="华文楷体" panose="02010600040101010101" pitchFamily="2" charset="-122"/>
              <a:ea typeface="华文楷体" panose="02010600040101010101" pitchFamily="2" charset="-122"/>
            </a:endParaRPr>
          </a:p>
        </p:txBody>
      </p:sp>
      <p:grpSp>
        <p:nvGrpSpPr>
          <p:cNvPr id="48" name="组合 47"/>
          <p:cNvGrpSpPr/>
          <p:nvPr/>
        </p:nvGrpSpPr>
        <p:grpSpPr>
          <a:xfrm>
            <a:off x="0" y="286588"/>
            <a:ext cx="563526" cy="6284824"/>
            <a:chOff x="0" y="180767"/>
            <a:chExt cx="563526" cy="6284824"/>
          </a:xfrm>
        </p:grpSpPr>
        <p:sp>
          <p:nvSpPr>
            <p:cNvPr id="49" name="矩形 48"/>
            <p:cNvSpPr/>
            <p:nvPr/>
          </p:nvSpPr>
          <p:spPr>
            <a:xfrm>
              <a:off x="0" y="180767"/>
              <a:ext cx="563526" cy="13397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各级模式</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50" name="矩形 49"/>
            <p:cNvSpPr/>
            <p:nvPr/>
          </p:nvSpPr>
          <p:spPr>
            <a:xfrm>
              <a:off x="0" y="1550374"/>
              <a:ext cx="563526" cy="176698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概念结构设计</a:t>
              </a:r>
            </a:p>
          </p:txBody>
        </p:sp>
        <p:sp>
          <p:nvSpPr>
            <p:cNvPr id="51" name="矩形 50"/>
            <p:cNvSpPr/>
            <p:nvPr/>
          </p:nvSpPr>
          <p:spPr>
            <a:xfrm>
              <a:off x="0" y="3338625"/>
              <a:ext cx="563526" cy="1766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逻辑结构设计</a:t>
              </a:r>
            </a:p>
          </p:txBody>
        </p:sp>
        <p:sp>
          <p:nvSpPr>
            <p:cNvPr id="52" name="矩形 51"/>
            <p:cNvSpPr/>
            <p:nvPr/>
          </p:nvSpPr>
          <p:spPr>
            <a:xfrm>
              <a:off x="0" y="5125889"/>
              <a:ext cx="563526" cy="13397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物理设计</a:t>
              </a:r>
            </a:p>
          </p:txBody>
        </p:sp>
      </p:grpSp>
      <p:sp>
        <p:nvSpPr>
          <p:cNvPr id="13" name="TextBox 12"/>
          <p:cNvSpPr txBox="1"/>
          <p:nvPr/>
        </p:nvSpPr>
        <p:spPr>
          <a:xfrm>
            <a:off x="1135025" y="2704915"/>
            <a:ext cx="6178294" cy="1323439"/>
          </a:xfrm>
          <a:prstGeom prst="rect">
            <a:avLst/>
          </a:prstGeom>
          <a:noFill/>
        </p:spPr>
        <p:txBody>
          <a:bodyPr wrap="none" rtlCol="0">
            <a:spAutoFit/>
          </a:bodyPr>
          <a:lstStyle/>
          <a:p>
            <a:r>
              <a:rPr lang="en-US" altLang="zh-CN" sz="2000" dirty="0" smtClean="0"/>
              <a:t>1</a:t>
            </a:r>
            <a:r>
              <a:rPr lang="zh-CN" altLang="en-US" sz="2000" dirty="0" smtClean="0"/>
              <a:t>）用户：用户</a:t>
            </a:r>
            <a:r>
              <a:rPr lang="en-US" altLang="zh-CN" sz="2000" dirty="0" smtClean="0"/>
              <a:t>ID</a:t>
            </a:r>
            <a:r>
              <a:rPr lang="zh-CN" altLang="en-US" sz="2000" dirty="0" smtClean="0"/>
              <a:t>、用户名、年龄、口令。</a:t>
            </a:r>
            <a:endParaRPr lang="en-US" altLang="zh-CN" sz="2000" dirty="0" smtClean="0"/>
          </a:p>
          <a:p>
            <a:r>
              <a:rPr lang="en-US" altLang="zh-CN" sz="2000" dirty="0" smtClean="0"/>
              <a:t>2</a:t>
            </a:r>
            <a:r>
              <a:rPr lang="zh-CN" altLang="en-US" sz="2000" dirty="0" smtClean="0"/>
              <a:t>）用户组：用户组</a:t>
            </a:r>
            <a:r>
              <a:rPr lang="en-US" altLang="zh-CN" sz="2000" dirty="0" smtClean="0"/>
              <a:t>ID</a:t>
            </a:r>
            <a:r>
              <a:rPr lang="zh-CN" altLang="en-US" sz="2000" dirty="0" smtClean="0"/>
              <a:t>、用户组名、用户组描述。</a:t>
            </a:r>
            <a:endParaRPr lang="en-US" altLang="zh-CN" sz="2000" dirty="0" smtClean="0"/>
          </a:p>
          <a:p>
            <a:r>
              <a:rPr lang="en-US" altLang="zh-CN" sz="2000" dirty="0" smtClean="0"/>
              <a:t>3</a:t>
            </a:r>
            <a:r>
              <a:rPr lang="zh-CN" altLang="en-US" sz="2000" dirty="0" smtClean="0"/>
              <a:t>）部门：部门</a:t>
            </a:r>
            <a:r>
              <a:rPr lang="en-US" altLang="zh-CN" sz="2000" dirty="0" smtClean="0"/>
              <a:t>ID</a:t>
            </a:r>
            <a:r>
              <a:rPr lang="zh-CN" altLang="en-US" sz="2000" dirty="0" smtClean="0"/>
              <a:t>、部门名、部门所在地、部门领导。</a:t>
            </a:r>
            <a:endParaRPr lang="en-US" altLang="zh-CN" sz="2000" dirty="0" smtClean="0"/>
          </a:p>
          <a:p>
            <a:r>
              <a:rPr lang="en-US" altLang="zh-CN" sz="2000" dirty="0" smtClean="0"/>
              <a:t>4</a:t>
            </a:r>
            <a:r>
              <a:rPr lang="zh-CN" altLang="en-US" sz="2000" dirty="0" smtClean="0"/>
              <a:t>）权限：权限</a:t>
            </a:r>
            <a:r>
              <a:rPr lang="en-US" altLang="zh-CN" sz="2000" dirty="0" smtClean="0"/>
              <a:t>ID</a:t>
            </a:r>
            <a:r>
              <a:rPr lang="zh-CN" altLang="en-US" sz="2000" dirty="0" smtClean="0"/>
              <a:t>、权限名、权限链接。</a:t>
            </a:r>
            <a:endParaRPr lang="zh-CN" altLang="en-US" sz="2000" dirty="0"/>
          </a:p>
        </p:txBody>
      </p:sp>
      <p:sp>
        <p:nvSpPr>
          <p:cNvPr id="14" name="矩形 13"/>
          <p:cNvSpPr/>
          <p:nvPr/>
        </p:nvSpPr>
        <p:spPr>
          <a:xfrm>
            <a:off x="7425559" y="3641834"/>
            <a:ext cx="977462" cy="5360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用户</a:t>
            </a:r>
            <a:endParaRPr lang="zh-CN" altLang="en-US" dirty="0">
              <a:solidFill>
                <a:schemeClr val="tx1"/>
              </a:solidFill>
            </a:endParaRPr>
          </a:p>
        </p:txBody>
      </p:sp>
      <p:sp>
        <p:nvSpPr>
          <p:cNvPr id="40" name="矩形 39"/>
          <p:cNvSpPr/>
          <p:nvPr/>
        </p:nvSpPr>
        <p:spPr>
          <a:xfrm>
            <a:off x="10045331" y="3641834"/>
            <a:ext cx="977462" cy="5360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部门</a:t>
            </a:r>
          </a:p>
        </p:txBody>
      </p:sp>
      <p:sp>
        <p:nvSpPr>
          <p:cNvPr id="19" name="椭圆 18"/>
          <p:cNvSpPr/>
          <p:nvPr/>
        </p:nvSpPr>
        <p:spPr>
          <a:xfrm>
            <a:off x="7231508" y="2286000"/>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用户</a:t>
            </a:r>
            <a:r>
              <a:rPr lang="en-US" altLang="zh-CN" dirty="0" smtClean="0">
                <a:solidFill>
                  <a:schemeClr val="tx1"/>
                </a:solidFill>
              </a:rPr>
              <a:t>ID</a:t>
            </a:r>
            <a:endParaRPr lang="zh-CN" altLang="en-US" dirty="0">
              <a:solidFill>
                <a:schemeClr val="tx1"/>
              </a:solidFill>
            </a:endParaRPr>
          </a:p>
        </p:txBody>
      </p:sp>
      <p:sp>
        <p:nvSpPr>
          <p:cNvPr id="42" name="椭圆 41"/>
          <p:cNvSpPr/>
          <p:nvPr/>
        </p:nvSpPr>
        <p:spPr>
          <a:xfrm>
            <a:off x="6006663" y="2539687"/>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用户名</a:t>
            </a:r>
          </a:p>
        </p:txBody>
      </p:sp>
      <p:sp>
        <p:nvSpPr>
          <p:cNvPr id="43" name="椭圆 42"/>
          <p:cNvSpPr/>
          <p:nvPr/>
        </p:nvSpPr>
        <p:spPr>
          <a:xfrm>
            <a:off x="5973250" y="3713043"/>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年龄</a:t>
            </a:r>
            <a:endParaRPr lang="zh-CN" altLang="en-US" dirty="0">
              <a:solidFill>
                <a:schemeClr val="tx1"/>
              </a:solidFill>
            </a:endParaRPr>
          </a:p>
        </p:txBody>
      </p:sp>
      <p:sp>
        <p:nvSpPr>
          <p:cNvPr id="53" name="椭圆 52"/>
          <p:cNvSpPr/>
          <p:nvPr/>
        </p:nvSpPr>
        <p:spPr>
          <a:xfrm>
            <a:off x="7346732" y="4580809"/>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口令</a:t>
            </a:r>
            <a:endParaRPr lang="zh-CN" altLang="en-US" dirty="0">
              <a:solidFill>
                <a:schemeClr val="tx1"/>
              </a:solidFill>
            </a:endParaRPr>
          </a:p>
        </p:txBody>
      </p:sp>
      <p:sp>
        <p:nvSpPr>
          <p:cNvPr id="54" name="椭圆 53"/>
          <p:cNvSpPr/>
          <p:nvPr/>
        </p:nvSpPr>
        <p:spPr>
          <a:xfrm>
            <a:off x="8886565" y="2438400"/>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部门</a:t>
            </a:r>
            <a:r>
              <a:rPr lang="en-US" altLang="zh-CN" dirty="0" smtClean="0">
                <a:solidFill>
                  <a:schemeClr val="tx1"/>
                </a:solidFill>
              </a:rPr>
              <a:t>ID</a:t>
            </a:r>
            <a:endParaRPr lang="zh-CN" altLang="en-US" dirty="0">
              <a:solidFill>
                <a:schemeClr val="tx1"/>
              </a:solidFill>
            </a:endParaRPr>
          </a:p>
        </p:txBody>
      </p:sp>
      <p:sp>
        <p:nvSpPr>
          <p:cNvPr id="55" name="椭圆 54"/>
          <p:cNvSpPr/>
          <p:nvPr/>
        </p:nvSpPr>
        <p:spPr>
          <a:xfrm>
            <a:off x="10467180" y="2285999"/>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部门</a:t>
            </a:r>
            <a:r>
              <a:rPr lang="zh-CN" altLang="en-US" dirty="0" smtClean="0">
                <a:solidFill>
                  <a:schemeClr val="tx1"/>
                </a:solidFill>
              </a:rPr>
              <a:t>名</a:t>
            </a:r>
            <a:endParaRPr lang="zh-CN" altLang="en-US" dirty="0">
              <a:solidFill>
                <a:schemeClr val="tx1"/>
              </a:solidFill>
            </a:endParaRPr>
          </a:p>
        </p:txBody>
      </p:sp>
      <p:sp>
        <p:nvSpPr>
          <p:cNvPr id="56" name="椭圆 55"/>
          <p:cNvSpPr/>
          <p:nvPr/>
        </p:nvSpPr>
        <p:spPr>
          <a:xfrm>
            <a:off x="9254472" y="4601089"/>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所在地</a:t>
            </a:r>
          </a:p>
        </p:txBody>
      </p:sp>
      <p:sp>
        <p:nvSpPr>
          <p:cNvPr id="23" name="椭圆 22"/>
          <p:cNvSpPr/>
          <p:nvPr/>
        </p:nvSpPr>
        <p:spPr>
          <a:xfrm>
            <a:off x="10757322" y="4421628"/>
            <a:ext cx="1340069" cy="6306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领导</a:t>
            </a:r>
            <a:endParaRPr lang="zh-CN" altLang="en-US" dirty="0">
              <a:solidFill>
                <a:schemeClr val="tx1"/>
              </a:solidFill>
            </a:endParaRPr>
          </a:p>
        </p:txBody>
      </p:sp>
      <p:sp>
        <p:nvSpPr>
          <p:cNvPr id="24" name="TextBox 23"/>
          <p:cNvSpPr txBox="1"/>
          <p:nvPr/>
        </p:nvSpPr>
        <p:spPr>
          <a:xfrm>
            <a:off x="1147791" y="4421628"/>
            <a:ext cx="5827236" cy="1015663"/>
          </a:xfrm>
          <a:prstGeom prst="rect">
            <a:avLst/>
          </a:prstGeom>
          <a:noFill/>
        </p:spPr>
        <p:txBody>
          <a:bodyPr wrap="none" rtlCol="0">
            <a:spAutoFit/>
          </a:bodyPr>
          <a:lstStyle/>
          <a:p>
            <a:r>
              <a:rPr lang="en-US" altLang="zh-CN" sz="2000" dirty="0"/>
              <a:t>2</a:t>
            </a:r>
            <a:r>
              <a:rPr lang="zh-CN" altLang="en-US" sz="2000" dirty="0" smtClean="0"/>
              <a:t>）部门与用户之间是一对多联系，表示每个部门</a:t>
            </a:r>
            <a:endParaRPr lang="en-US" altLang="zh-CN" sz="2000" dirty="0" smtClean="0"/>
          </a:p>
          <a:p>
            <a:r>
              <a:rPr lang="zh-CN" altLang="en-US" sz="2000" dirty="0" smtClean="0"/>
              <a:t>包含多个用户，每个用户只在一个部门，其联系的</a:t>
            </a:r>
            <a:endParaRPr lang="en-US" altLang="zh-CN" sz="2000" dirty="0" smtClean="0"/>
          </a:p>
          <a:p>
            <a:r>
              <a:rPr lang="zh-CN" altLang="en-US" sz="2000" dirty="0" smtClean="0"/>
              <a:t>名称定义为“包含”。</a:t>
            </a:r>
            <a:endParaRPr lang="zh-CN" altLang="en-US" sz="2000" dirty="0"/>
          </a:p>
        </p:txBody>
      </p:sp>
      <p:sp>
        <p:nvSpPr>
          <p:cNvPr id="25" name="矩形 24"/>
          <p:cNvSpPr/>
          <p:nvPr/>
        </p:nvSpPr>
        <p:spPr>
          <a:xfrm>
            <a:off x="7769658" y="412560"/>
            <a:ext cx="137009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a:t>
            </a:r>
            <a:endParaRPr lang="zh-CN" altLang="en-US" dirty="0">
              <a:solidFill>
                <a:srgbClr val="C00000"/>
              </a:solidFill>
              <a:latin typeface="微软雅黑" pitchFamily="34" charset="-122"/>
              <a:ea typeface="微软雅黑" pitchFamily="34" charset="-122"/>
            </a:endParaRPr>
          </a:p>
        </p:txBody>
      </p:sp>
      <p:cxnSp>
        <p:nvCxnSpPr>
          <p:cNvPr id="26" name="肘形连接符 25"/>
          <p:cNvCxnSpPr>
            <a:stCxn id="29" idx="1"/>
            <a:endCxn id="25" idx="3"/>
          </p:cNvCxnSpPr>
          <p:nvPr/>
        </p:nvCxnSpPr>
        <p:spPr>
          <a:xfrm rot="10800000" flipV="1">
            <a:off x="9139752" y="233392"/>
            <a:ext cx="141082"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30" idx="1"/>
            <a:endCxn id="25" idx="3"/>
          </p:cNvCxnSpPr>
          <p:nvPr/>
        </p:nvCxnSpPr>
        <p:spPr>
          <a:xfrm rot="10800000">
            <a:off x="9139753" y="564214"/>
            <a:ext cx="141081" cy="1707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31" idx="1"/>
            <a:endCxn id="25" idx="3"/>
          </p:cNvCxnSpPr>
          <p:nvPr/>
        </p:nvCxnSpPr>
        <p:spPr>
          <a:xfrm rot="10800000">
            <a:off x="9139753" y="564214"/>
            <a:ext cx="155453"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数据库设计概述</a:t>
            </a:r>
            <a:endParaRPr lang="zh-CN" altLang="en-US" dirty="0">
              <a:solidFill>
                <a:srgbClr val="C00000"/>
              </a:solidFill>
              <a:latin typeface="微软雅黑" pitchFamily="34" charset="-122"/>
              <a:ea typeface="微软雅黑" pitchFamily="34" charset="-122"/>
            </a:endParaRPr>
          </a:p>
        </p:txBody>
      </p:sp>
      <p:sp>
        <p:nvSpPr>
          <p:cNvPr id="30" name="矩形 29"/>
          <p:cNvSpPr/>
          <p:nvPr/>
        </p:nvSpPr>
        <p:spPr>
          <a:xfrm>
            <a:off x="9280833" y="446705"/>
            <a:ext cx="2575809"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数据库设计的基本步骤</a:t>
            </a:r>
            <a:endParaRPr lang="zh-CN" altLang="en-US" dirty="0">
              <a:solidFill>
                <a:srgbClr val="C00000"/>
              </a:solidFill>
              <a:latin typeface="微软雅黑" pitchFamily="34" charset="-122"/>
              <a:ea typeface="微软雅黑" pitchFamily="34" charset="-122"/>
            </a:endParaRPr>
          </a:p>
        </p:txBody>
      </p:sp>
      <p:sp>
        <p:nvSpPr>
          <p:cNvPr id="31" name="矩形 30"/>
          <p:cNvSpPr/>
          <p:nvPr/>
        </p:nvSpPr>
        <p:spPr>
          <a:xfrm>
            <a:off x="9295205" y="759601"/>
            <a:ext cx="2355512"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关系数据库设计方法</a:t>
            </a:r>
            <a:endParaRPr lang="zh-CN" altLang="en-US" dirty="0">
              <a:solidFill>
                <a:schemeClr val="bg1"/>
              </a:solidFill>
              <a:latin typeface="微软雅黑" pitchFamily="34" charset="-122"/>
              <a:ea typeface="微软雅黑" pitchFamily="34" charset="-122"/>
            </a:endParaRPr>
          </a:p>
        </p:txBody>
      </p:sp>
      <p:sp>
        <p:nvSpPr>
          <p:cNvPr id="32" name="TextBox 31"/>
          <p:cNvSpPr txBox="1"/>
          <p:nvPr/>
        </p:nvSpPr>
        <p:spPr>
          <a:xfrm>
            <a:off x="876115" y="174153"/>
            <a:ext cx="2616422"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3.3.2 </a:t>
            </a:r>
            <a:r>
              <a:rPr lang="zh-CN" altLang="en-US" dirty="0" smtClean="0">
                <a:latin typeface="微软雅黑" pitchFamily="34" charset="-122"/>
                <a:ea typeface="微软雅黑" pitchFamily="34" charset="-122"/>
              </a:rPr>
              <a:t>概念结构设计方法</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2658673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关系数据库设计方法</a:t>
            </a:r>
          </a:p>
        </p:txBody>
      </p:sp>
      <p:sp>
        <p:nvSpPr>
          <p:cNvPr id="4" name="文本框 2"/>
          <p:cNvSpPr txBox="1"/>
          <p:nvPr>
            <p:custDataLst>
              <p:tags r:id="rId1"/>
            </p:custDataLst>
          </p:nvPr>
        </p:nvSpPr>
        <p:spPr>
          <a:xfrm>
            <a:off x="735180" y="1052738"/>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概念结构设计方法</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局部信息结构设计</a:t>
            </a:r>
            <a:r>
              <a:rPr lang="en-US" altLang="zh-CN" sz="2400" dirty="0" smtClean="0">
                <a:solidFill>
                  <a:srgbClr val="FF0000"/>
                </a:solidFill>
                <a:latin typeface="手札体-简粗体" panose="03000700000000000000" pitchFamily="66" charset="-122"/>
                <a:ea typeface="手札体-简粗体" panose="03000700000000000000" pitchFamily="66" charset="-122"/>
              </a:rPr>
              <a:t>-</a:t>
            </a:r>
            <a:r>
              <a:rPr lang="zh-CN" altLang="en-US" sz="2400" dirty="0" smtClean="0">
                <a:solidFill>
                  <a:srgbClr val="FF0000"/>
                </a:solidFill>
                <a:latin typeface="手札体-简粗体" panose="03000700000000000000" pitchFamily="66" charset="-122"/>
                <a:ea typeface="手札体-简粗体" panose="03000700000000000000" pitchFamily="66" charset="-122"/>
              </a:rPr>
              <a:t>用户管理系统</a:t>
            </a:r>
            <a:r>
              <a:rPr lang="en-US" altLang="zh-CN" sz="2400" dirty="0" smtClean="0">
                <a:solidFill>
                  <a:srgbClr val="FF0000"/>
                </a:solidFill>
                <a:latin typeface="手札体-简粗体" panose="03000700000000000000" pitchFamily="66" charset="-122"/>
                <a:ea typeface="手札体-简粗体" panose="03000700000000000000" pitchFamily="66" charset="-122"/>
              </a:rPr>
              <a:t>E-R</a:t>
            </a:r>
            <a:r>
              <a:rPr lang="zh-CN" altLang="en-US" sz="2400" dirty="0" smtClean="0">
                <a:solidFill>
                  <a:srgbClr val="FF0000"/>
                </a:solidFill>
                <a:latin typeface="手札体-简粗体" panose="03000700000000000000" pitchFamily="66" charset="-122"/>
                <a:ea typeface="手札体-简粗体" panose="03000700000000000000" pitchFamily="66" charset="-122"/>
              </a:rPr>
              <a:t>图示例</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47" name="TextBox 46"/>
          <p:cNvSpPr txBox="1"/>
          <p:nvPr/>
        </p:nvSpPr>
        <p:spPr>
          <a:xfrm>
            <a:off x="3898488" y="5729301"/>
            <a:ext cx="5355984" cy="566822"/>
          </a:xfrm>
          <a:prstGeom prst="rect">
            <a:avLst/>
          </a:prstGeom>
          <a:noFill/>
        </p:spPr>
        <p:txBody>
          <a:bodyPr wrap="square" rtlCol="0">
            <a:spAutoFit/>
          </a:bodyPr>
          <a:lstStyle/>
          <a:p>
            <a:pPr algn="ctr">
              <a:lnSpc>
                <a:spcPts val="3700"/>
              </a:lnSpc>
            </a:pPr>
            <a:r>
              <a:rPr lang="zh-CN" altLang="en-US" sz="2400" dirty="0" smtClean="0">
                <a:latin typeface="华文楷体" panose="02010600040101010101" pitchFamily="2" charset="-122"/>
                <a:ea typeface="华文楷体" panose="02010600040101010101" pitchFamily="2" charset="-122"/>
              </a:rPr>
              <a:t>用户与部门之间的局部</a:t>
            </a:r>
            <a:r>
              <a:rPr lang="en-US" altLang="zh-CN" sz="2400" dirty="0" smtClean="0">
                <a:latin typeface="华文楷体" panose="02010600040101010101" pitchFamily="2" charset="-122"/>
                <a:ea typeface="华文楷体" panose="02010600040101010101" pitchFamily="2" charset="-122"/>
              </a:rPr>
              <a:t>E-R</a:t>
            </a:r>
            <a:r>
              <a:rPr lang="zh-CN" altLang="en-US" sz="2400" dirty="0" smtClean="0">
                <a:latin typeface="华文楷体" panose="02010600040101010101" pitchFamily="2" charset="-122"/>
                <a:ea typeface="华文楷体" panose="02010600040101010101" pitchFamily="2" charset="-122"/>
              </a:rPr>
              <a:t>图</a:t>
            </a:r>
            <a:endParaRPr lang="en-US" altLang="zh-CN" sz="2400" dirty="0" smtClean="0">
              <a:latin typeface="华文楷体" panose="02010600040101010101" pitchFamily="2" charset="-122"/>
              <a:ea typeface="华文楷体" panose="02010600040101010101" pitchFamily="2" charset="-122"/>
            </a:endParaRPr>
          </a:p>
        </p:txBody>
      </p:sp>
      <p:grpSp>
        <p:nvGrpSpPr>
          <p:cNvPr id="48" name="组合 47"/>
          <p:cNvGrpSpPr/>
          <p:nvPr/>
        </p:nvGrpSpPr>
        <p:grpSpPr>
          <a:xfrm>
            <a:off x="0" y="286588"/>
            <a:ext cx="563526" cy="6284824"/>
            <a:chOff x="0" y="180767"/>
            <a:chExt cx="563526" cy="6284824"/>
          </a:xfrm>
        </p:grpSpPr>
        <p:sp>
          <p:nvSpPr>
            <p:cNvPr id="49" name="矩形 48"/>
            <p:cNvSpPr/>
            <p:nvPr/>
          </p:nvSpPr>
          <p:spPr>
            <a:xfrm>
              <a:off x="0" y="180767"/>
              <a:ext cx="563526" cy="13397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各级模式</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50" name="矩形 49"/>
            <p:cNvSpPr/>
            <p:nvPr/>
          </p:nvSpPr>
          <p:spPr>
            <a:xfrm>
              <a:off x="0" y="1550374"/>
              <a:ext cx="563526" cy="176698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概念结构设计</a:t>
              </a:r>
            </a:p>
          </p:txBody>
        </p:sp>
        <p:sp>
          <p:nvSpPr>
            <p:cNvPr id="51" name="矩形 50"/>
            <p:cNvSpPr/>
            <p:nvPr/>
          </p:nvSpPr>
          <p:spPr>
            <a:xfrm>
              <a:off x="0" y="3338625"/>
              <a:ext cx="563526" cy="1766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逻辑结构设计</a:t>
              </a:r>
            </a:p>
          </p:txBody>
        </p:sp>
        <p:sp>
          <p:nvSpPr>
            <p:cNvPr id="52" name="矩形 51"/>
            <p:cNvSpPr/>
            <p:nvPr/>
          </p:nvSpPr>
          <p:spPr>
            <a:xfrm>
              <a:off x="0" y="5125889"/>
              <a:ext cx="563526" cy="13397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物理设计</a:t>
              </a:r>
            </a:p>
          </p:txBody>
        </p:sp>
      </p:grpSp>
      <p:sp>
        <p:nvSpPr>
          <p:cNvPr id="13" name="TextBox 12"/>
          <p:cNvSpPr txBox="1"/>
          <p:nvPr/>
        </p:nvSpPr>
        <p:spPr>
          <a:xfrm>
            <a:off x="1135025" y="2704915"/>
            <a:ext cx="6178294" cy="1323439"/>
          </a:xfrm>
          <a:prstGeom prst="rect">
            <a:avLst/>
          </a:prstGeom>
          <a:noFill/>
        </p:spPr>
        <p:txBody>
          <a:bodyPr wrap="none" rtlCol="0">
            <a:spAutoFit/>
          </a:bodyPr>
          <a:lstStyle/>
          <a:p>
            <a:r>
              <a:rPr lang="en-US" altLang="zh-CN" sz="2000" dirty="0" smtClean="0"/>
              <a:t>1</a:t>
            </a:r>
            <a:r>
              <a:rPr lang="zh-CN" altLang="en-US" sz="2000" dirty="0" smtClean="0"/>
              <a:t>）用户：用户</a:t>
            </a:r>
            <a:r>
              <a:rPr lang="en-US" altLang="zh-CN" sz="2000" dirty="0" smtClean="0"/>
              <a:t>ID</a:t>
            </a:r>
            <a:r>
              <a:rPr lang="zh-CN" altLang="en-US" sz="2000" dirty="0" smtClean="0"/>
              <a:t>、用户名、年龄、口令。</a:t>
            </a:r>
            <a:endParaRPr lang="en-US" altLang="zh-CN" sz="2000" dirty="0" smtClean="0"/>
          </a:p>
          <a:p>
            <a:r>
              <a:rPr lang="en-US" altLang="zh-CN" sz="2000" dirty="0" smtClean="0"/>
              <a:t>2</a:t>
            </a:r>
            <a:r>
              <a:rPr lang="zh-CN" altLang="en-US" sz="2000" dirty="0" smtClean="0"/>
              <a:t>）用户组：用户组</a:t>
            </a:r>
            <a:r>
              <a:rPr lang="en-US" altLang="zh-CN" sz="2000" dirty="0" smtClean="0"/>
              <a:t>ID</a:t>
            </a:r>
            <a:r>
              <a:rPr lang="zh-CN" altLang="en-US" sz="2000" dirty="0" smtClean="0"/>
              <a:t>、用户组名、用户组描述。</a:t>
            </a:r>
            <a:endParaRPr lang="en-US" altLang="zh-CN" sz="2000" dirty="0" smtClean="0"/>
          </a:p>
          <a:p>
            <a:r>
              <a:rPr lang="en-US" altLang="zh-CN" sz="2000" dirty="0" smtClean="0"/>
              <a:t>3</a:t>
            </a:r>
            <a:r>
              <a:rPr lang="zh-CN" altLang="en-US" sz="2000" dirty="0" smtClean="0"/>
              <a:t>）部门：部门</a:t>
            </a:r>
            <a:r>
              <a:rPr lang="en-US" altLang="zh-CN" sz="2000" dirty="0" smtClean="0"/>
              <a:t>ID</a:t>
            </a:r>
            <a:r>
              <a:rPr lang="zh-CN" altLang="en-US" sz="2000" dirty="0" smtClean="0"/>
              <a:t>、部门名、部门所在地、部门领导。</a:t>
            </a:r>
            <a:endParaRPr lang="en-US" altLang="zh-CN" sz="2000" dirty="0" smtClean="0"/>
          </a:p>
          <a:p>
            <a:r>
              <a:rPr lang="en-US" altLang="zh-CN" sz="2000" dirty="0" smtClean="0"/>
              <a:t>4</a:t>
            </a:r>
            <a:r>
              <a:rPr lang="zh-CN" altLang="en-US" sz="2000" dirty="0" smtClean="0"/>
              <a:t>）权限：权限</a:t>
            </a:r>
            <a:r>
              <a:rPr lang="en-US" altLang="zh-CN" sz="2000" dirty="0" smtClean="0"/>
              <a:t>ID</a:t>
            </a:r>
            <a:r>
              <a:rPr lang="zh-CN" altLang="en-US" sz="2000" dirty="0" smtClean="0"/>
              <a:t>、权限名、权限链接。</a:t>
            </a:r>
            <a:endParaRPr lang="zh-CN" altLang="en-US" sz="2000" dirty="0"/>
          </a:p>
        </p:txBody>
      </p:sp>
      <p:sp>
        <p:nvSpPr>
          <p:cNvPr id="14" name="矩形 13"/>
          <p:cNvSpPr/>
          <p:nvPr/>
        </p:nvSpPr>
        <p:spPr>
          <a:xfrm>
            <a:off x="7425559" y="3641834"/>
            <a:ext cx="977462" cy="5360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用户</a:t>
            </a:r>
            <a:endParaRPr lang="zh-CN" altLang="en-US" dirty="0">
              <a:solidFill>
                <a:schemeClr val="tx1"/>
              </a:solidFill>
            </a:endParaRPr>
          </a:p>
        </p:txBody>
      </p:sp>
      <p:sp>
        <p:nvSpPr>
          <p:cNvPr id="40" name="矩形 39"/>
          <p:cNvSpPr/>
          <p:nvPr/>
        </p:nvSpPr>
        <p:spPr>
          <a:xfrm>
            <a:off x="10045331" y="3641834"/>
            <a:ext cx="977462" cy="5360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部门</a:t>
            </a:r>
          </a:p>
        </p:txBody>
      </p:sp>
      <p:sp>
        <p:nvSpPr>
          <p:cNvPr id="19" name="椭圆 18"/>
          <p:cNvSpPr/>
          <p:nvPr/>
        </p:nvSpPr>
        <p:spPr>
          <a:xfrm>
            <a:off x="7231508" y="2286000"/>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用户</a:t>
            </a:r>
            <a:r>
              <a:rPr lang="en-US" altLang="zh-CN" dirty="0" smtClean="0">
                <a:solidFill>
                  <a:schemeClr val="tx1"/>
                </a:solidFill>
              </a:rPr>
              <a:t>ID</a:t>
            </a:r>
            <a:endParaRPr lang="zh-CN" altLang="en-US" dirty="0">
              <a:solidFill>
                <a:schemeClr val="tx1"/>
              </a:solidFill>
            </a:endParaRPr>
          </a:p>
        </p:txBody>
      </p:sp>
      <p:sp>
        <p:nvSpPr>
          <p:cNvPr id="42" name="椭圆 41"/>
          <p:cNvSpPr/>
          <p:nvPr/>
        </p:nvSpPr>
        <p:spPr>
          <a:xfrm>
            <a:off x="6006663" y="2539687"/>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用户名</a:t>
            </a:r>
          </a:p>
        </p:txBody>
      </p:sp>
      <p:sp>
        <p:nvSpPr>
          <p:cNvPr id="43" name="椭圆 42"/>
          <p:cNvSpPr/>
          <p:nvPr/>
        </p:nvSpPr>
        <p:spPr>
          <a:xfrm>
            <a:off x="5973250" y="3713043"/>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年龄</a:t>
            </a:r>
            <a:endParaRPr lang="zh-CN" altLang="en-US" dirty="0">
              <a:solidFill>
                <a:schemeClr val="tx1"/>
              </a:solidFill>
            </a:endParaRPr>
          </a:p>
        </p:txBody>
      </p:sp>
      <p:sp>
        <p:nvSpPr>
          <p:cNvPr id="53" name="椭圆 52"/>
          <p:cNvSpPr/>
          <p:nvPr/>
        </p:nvSpPr>
        <p:spPr>
          <a:xfrm>
            <a:off x="7346732" y="4580809"/>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口令</a:t>
            </a:r>
            <a:endParaRPr lang="zh-CN" altLang="en-US" dirty="0">
              <a:solidFill>
                <a:schemeClr val="tx1"/>
              </a:solidFill>
            </a:endParaRPr>
          </a:p>
        </p:txBody>
      </p:sp>
      <p:sp>
        <p:nvSpPr>
          <p:cNvPr id="54" name="椭圆 53"/>
          <p:cNvSpPr/>
          <p:nvPr/>
        </p:nvSpPr>
        <p:spPr>
          <a:xfrm>
            <a:off x="8886565" y="2438400"/>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部门</a:t>
            </a:r>
            <a:r>
              <a:rPr lang="en-US" altLang="zh-CN" dirty="0" smtClean="0">
                <a:solidFill>
                  <a:schemeClr val="tx1"/>
                </a:solidFill>
              </a:rPr>
              <a:t>ID</a:t>
            </a:r>
            <a:endParaRPr lang="zh-CN" altLang="en-US" dirty="0">
              <a:solidFill>
                <a:schemeClr val="tx1"/>
              </a:solidFill>
            </a:endParaRPr>
          </a:p>
        </p:txBody>
      </p:sp>
      <p:sp>
        <p:nvSpPr>
          <p:cNvPr id="55" name="椭圆 54"/>
          <p:cNvSpPr/>
          <p:nvPr/>
        </p:nvSpPr>
        <p:spPr>
          <a:xfrm>
            <a:off x="10467180" y="2285999"/>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部门</a:t>
            </a:r>
            <a:r>
              <a:rPr lang="zh-CN" altLang="en-US" dirty="0" smtClean="0">
                <a:solidFill>
                  <a:schemeClr val="tx1"/>
                </a:solidFill>
              </a:rPr>
              <a:t>名</a:t>
            </a:r>
            <a:endParaRPr lang="zh-CN" altLang="en-US" dirty="0">
              <a:solidFill>
                <a:schemeClr val="tx1"/>
              </a:solidFill>
            </a:endParaRPr>
          </a:p>
        </p:txBody>
      </p:sp>
      <p:sp>
        <p:nvSpPr>
          <p:cNvPr id="56" name="椭圆 55"/>
          <p:cNvSpPr/>
          <p:nvPr/>
        </p:nvSpPr>
        <p:spPr>
          <a:xfrm>
            <a:off x="9254472" y="4601089"/>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所在地</a:t>
            </a:r>
          </a:p>
        </p:txBody>
      </p:sp>
      <p:sp>
        <p:nvSpPr>
          <p:cNvPr id="23" name="椭圆 22"/>
          <p:cNvSpPr/>
          <p:nvPr/>
        </p:nvSpPr>
        <p:spPr>
          <a:xfrm>
            <a:off x="10757322" y="4421628"/>
            <a:ext cx="1340069" cy="6306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领导</a:t>
            </a:r>
            <a:endParaRPr lang="zh-CN" altLang="en-US" dirty="0">
              <a:solidFill>
                <a:schemeClr val="tx1"/>
              </a:solidFill>
            </a:endParaRPr>
          </a:p>
        </p:txBody>
      </p:sp>
      <p:cxnSp>
        <p:nvCxnSpPr>
          <p:cNvPr id="7" name="直接连接符 6"/>
          <p:cNvCxnSpPr>
            <a:stCxn id="19" idx="4"/>
            <a:endCxn id="14" idx="0"/>
          </p:cNvCxnSpPr>
          <p:nvPr/>
        </p:nvCxnSpPr>
        <p:spPr>
          <a:xfrm>
            <a:off x="7901543" y="2916621"/>
            <a:ext cx="12747" cy="7252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42" idx="4"/>
          </p:cNvCxnSpPr>
          <p:nvPr/>
        </p:nvCxnSpPr>
        <p:spPr>
          <a:xfrm>
            <a:off x="6676698" y="3170308"/>
            <a:ext cx="1079936" cy="4715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endCxn id="14" idx="1"/>
          </p:cNvCxnSpPr>
          <p:nvPr/>
        </p:nvCxnSpPr>
        <p:spPr>
          <a:xfrm>
            <a:off x="7216666" y="3909848"/>
            <a:ext cx="20889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53" idx="0"/>
          </p:cNvCxnSpPr>
          <p:nvPr/>
        </p:nvCxnSpPr>
        <p:spPr>
          <a:xfrm flipV="1">
            <a:off x="8016767" y="4177862"/>
            <a:ext cx="0" cy="4029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54" idx="4"/>
            <a:endCxn id="40" idx="0"/>
          </p:cNvCxnSpPr>
          <p:nvPr/>
        </p:nvCxnSpPr>
        <p:spPr>
          <a:xfrm>
            <a:off x="9556600" y="3069021"/>
            <a:ext cx="977462" cy="5728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55" idx="4"/>
            <a:endCxn id="40" idx="0"/>
          </p:cNvCxnSpPr>
          <p:nvPr/>
        </p:nvCxnSpPr>
        <p:spPr>
          <a:xfrm flipH="1">
            <a:off x="10534062" y="2916620"/>
            <a:ext cx="603153" cy="725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23" idx="0"/>
            <a:endCxn id="40" idx="3"/>
          </p:cNvCxnSpPr>
          <p:nvPr/>
        </p:nvCxnSpPr>
        <p:spPr>
          <a:xfrm flipH="1" flipV="1">
            <a:off x="11022793" y="3909848"/>
            <a:ext cx="404564" cy="5117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56" idx="0"/>
            <a:endCxn id="40" idx="2"/>
          </p:cNvCxnSpPr>
          <p:nvPr/>
        </p:nvCxnSpPr>
        <p:spPr>
          <a:xfrm flipV="1">
            <a:off x="9924507" y="4177862"/>
            <a:ext cx="609555" cy="4232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流程图: 决策 43"/>
          <p:cNvSpPr/>
          <p:nvPr/>
        </p:nvSpPr>
        <p:spPr>
          <a:xfrm>
            <a:off x="8592205" y="3555383"/>
            <a:ext cx="1204816" cy="708585"/>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包含</a:t>
            </a:r>
            <a:endParaRPr lang="zh-CN" altLang="en-US" dirty="0">
              <a:solidFill>
                <a:schemeClr val="tx1"/>
              </a:solidFill>
            </a:endParaRPr>
          </a:p>
        </p:txBody>
      </p:sp>
      <p:sp>
        <p:nvSpPr>
          <p:cNvPr id="57" name="TextBox 56"/>
          <p:cNvSpPr txBox="1"/>
          <p:nvPr/>
        </p:nvSpPr>
        <p:spPr>
          <a:xfrm>
            <a:off x="1147791" y="4421628"/>
            <a:ext cx="5827236" cy="1015663"/>
          </a:xfrm>
          <a:prstGeom prst="rect">
            <a:avLst/>
          </a:prstGeom>
          <a:noFill/>
        </p:spPr>
        <p:txBody>
          <a:bodyPr wrap="none" rtlCol="0">
            <a:spAutoFit/>
          </a:bodyPr>
          <a:lstStyle/>
          <a:p>
            <a:r>
              <a:rPr lang="en-US" altLang="zh-CN" sz="2000" dirty="0"/>
              <a:t>2</a:t>
            </a:r>
            <a:r>
              <a:rPr lang="zh-CN" altLang="en-US" sz="2000" dirty="0" smtClean="0"/>
              <a:t>）部门与用户之间是一对多联系，表示每个部门</a:t>
            </a:r>
            <a:endParaRPr lang="en-US" altLang="zh-CN" sz="2000" dirty="0" smtClean="0"/>
          </a:p>
          <a:p>
            <a:r>
              <a:rPr lang="zh-CN" altLang="en-US" sz="2000" dirty="0" smtClean="0"/>
              <a:t>包含多个用户，每个用户只在一个部门，其联系的</a:t>
            </a:r>
            <a:endParaRPr lang="en-US" altLang="zh-CN" sz="2000" dirty="0" smtClean="0"/>
          </a:p>
          <a:p>
            <a:r>
              <a:rPr lang="zh-CN" altLang="en-US" sz="2000" dirty="0" smtClean="0"/>
              <a:t>名称定义为“包含”。</a:t>
            </a:r>
            <a:endParaRPr lang="zh-CN" altLang="en-US" sz="2000" dirty="0"/>
          </a:p>
        </p:txBody>
      </p:sp>
      <p:sp>
        <p:nvSpPr>
          <p:cNvPr id="32" name="矩形 31"/>
          <p:cNvSpPr/>
          <p:nvPr/>
        </p:nvSpPr>
        <p:spPr>
          <a:xfrm>
            <a:off x="7769658" y="412560"/>
            <a:ext cx="137009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a:t>
            </a:r>
            <a:endParaRPr lang="zh-CN" altLang="en-US" dirty="0">
              <a:solidFill>
                <a:srgbClr val="C00000"/>
              </a:solidFill>
              <a:latin typeface="微软雅黑" pitchFamily="34" charset="-122"/>
              <a:ea typeface="微软雅黑" pitchFamily="34" charset="-122"/>
            </a:endParaRPr>
          </a:p>
        </p:txBody>
      </p:sp>
      <p:cxnSp>
        <p:nvCxnSpPr>
          <p:cNvPr id="33" name="肘形连接符 32"/>
          <p:cNvCxnSpPr>
            <a:stCxn id="36" idx="1"/>
            <a:endCxn id="32" idx="3"/>
          </p:cNvCxnSpPr>
          <p:nvPr/>
        </p:nvCxnSpPr>
        <p:spPr>
          <a:xfrm rot="10800000" flipV="1">
            <a:off x="9139752" y="233392"/>
            <a:ext cx="141082"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37" idx="1"/>
            <a:endCxn id="32" idx="3"/>
          </p:cNvCxnSpPr>
          <p:nvPr/>
        </p:nvCxnSpPr>
        <p:spPr>
          <a:xfrm rot="10800000">
            <a:off x="9139753" y="564214"/>
            <a:ext cx="141081" cy="1707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38" idx="1"/>
            <a:endCxn id="32" idx="3"/>
          </p:cNvCxnSpPr>
          <p:nvPr/>
        </p:nvCxnSpPr>
        <p:spPr>
          <a:xfrm rot="10800000">
            <a:off x="9139753" y="564214"/>
            <a:ext cx="155453"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数据库设计概述</a:t>
            </a:r>
            <a:endParaRPr lang="zh-CN" altLang="en-US" dirty="0">
              <a:solidFill>
                <a:srgbClr val="C00000"/>
              </a:solidFill>
              <a:latin typeface="微软雅黑" pitchFamily="34" charset="-122"/>
              <a:ea typeface="微软雅黑" pitchFamily="34" charset="-122"/>
            </a:endParaRPr>
          </a:p>
        </p:txBody>
      </p:sp>
      <p:sp>
        <p:nvSpPr>
          <p:cNvPr id="37" name="矩形 36"/>
          <p:cNvSpPr/>
          <p:nvPr/>
        </p:nvSpPr>
        <p:spPr>
          <a:xfrm>
            <a:off x="9280833" y="446705"/>
            <a:ext cx="2575809"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数据库设计的基本步骤</a:t>
            </a:r>
            <a:endParaRPr lang="zh-CN" altLang="en-US" dirty="0">
              <a:solidFill>
                <a:srgbClr val="C00000"/>
              </a:solidFill>
              <a:latin typeface="微软雅黑" pitchFamily="34" charset="-122"/>
              <a:ea typeface="微软雅黑" pitchFamily="34" charset="-122"/>
            </a:endParaRPr>
          </a:p>
        </p:txBody>
      </p:sp>
      <p:sp>
        <p:nvSpPr>
          <p:cNvPr id="38" name="矩形 37"/>
          <p:cNvSpPr/>
          <p:nvPr/>
        </p:nvSpPr>
        <p:spPr>
          <a:xfrm>
            <a:off x="9295205" y="759601"/>
            <a:ext cx="2355512"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关系数据库设计方法</a:t>
            </a:r>
            <a:endParaRPr lang="zh-CN" altLang="en-US" dirty="0">
              <a:solidFill>
                <a:schemeClr val="bg1"/>
              </a:solidFill>
              <a:latin typeface="微软雅黑" pitchFamily="34" charset="-122"/>
              <a:ea typeface="微软雅黑" pitchFamily="34" charset="-122"/>
            </a:endParaRPr>
          </a:p>
        </p:txBody>
      </p:sp>
      <p:sp>
        <p:nvSpPr>
          <p:cNvPr id="39" name="TextBox 38"/>
          <p:cNvSpPr txBox="1"/>
          <p:nvPr/>
        </p:nvSpPr>
        <p:spPr>
          <a:xfrm>
            <a:off x="876115" y="174153"/>
            <a:ext cx="2616422"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3.3.2 </a:t>
            </a:r>
            <a:r>
              <a:rPr lang="zh-CN" altLang="en-US" dirty="0" smtClean="0">
                <a:latin typeface="微软雅黑" pitchFamily="34" charset="-122"/>
                <a:ea typeface="微软雅黑" pitchFamily="34" charset="-122"/>
              </a:rPr>
              <a:t>概念结构设计方法</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897909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关系数据库设计方法</a:t>
            </a:r>
          </a:p>
        </p:txBody>
      </p:sp>
      <p:sp>
        <p:nvSpPr>
          <p:cNvPr id="4" name="文本框 2"/>
          <p:cNvSpPr txBox="1"/>
          <p:nvPr>
            <p:custDataLst>
              <p:tags r:id="rId1"/>
            </p:custDataLst>
          </p:nvPr>
        </p:nvSpPr>
        <p:spPr>
          <a:xfrm>
            <a:off x="735180" y="1052738"/>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概念结构设计方法</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局部信息结构设计</a:t>
            </a:r>
            <a:r>
              <a:rPr lang="en-US" altLang="zh-CN" sz="2400" dirty="0" smtClean="0">
                <a:solidFill>
                  <a:srgbClr val="FF0000"/>
                </a:solidFill>
                <a:latin typeface="手札体-简粗体" panose="03000700000000000000" pitchFamily="66" charset="-122"/>
                <a:ea typeface="手札体-简粗体" panose="03000700000000000000" pitchFamily="66" charset="-122"/>
              </a:rPr>
              <a:t>-</a:t>
            </a:r>
            <a:r>
              <a:rPr lang="zh-CN" altLang="en-US" sz="2400" dirty="0" smtClean="0">
                <a:solidFill>
                  <a:srgbClr val="FF0000"/>
                </a:solidFill>
                <a:latin typeface="手札体-简粗体" panose="03000700000000000000" pitchFamily="66" charset="-122"/>
                <a:ea typeface="手札体-简粗体" panose="03000700000000000000" pitchFamily="66" charset="-122"/>
              </a:rPr>
              <a:t>用户管理系统</a:t>
            </a:r>
            <a:r>
              <a:rPr lang="en-US" altLang="zh-CN" sz="2400" dirty="0" smtClean="0">
                <a:solidFill>
                  <a:srgbClr val="FF0000"/>
                </a:solidFill>
                <a:latin typeface="手札体-简粗体" panose="03000700000000000000" pitchFamily="66" charset="-122"/>
                <a:ea typeface="手札体-简粗体" panose="03000700000000000000" pitchFamily="66" charset="-122"/>
              </a:rPr>
              <a:t>E-R</a:t>
            </a:r>
            <a:r>
              <a:rPr lang="zh-CN" altLang="en-US" sz="2400" dirty="0" smtClean="0">
                <a:solidFill>
                  <a:srgbClr val="FF0000"/>
                </a:solidFill>
                <a:latin typeface="手札体-简粗体" panose="03000700000000000000" pitchFamily="66" charset="-122"/>
                <a:ea typeface="手札体-简粗体" panose="03000700000000000000" pitchFamily="66" charset="-122"/>
              </a:rPr>
              <a:t>图示例</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47" name="TextBox 46"/>
          <p:cNvSpPr txBox="1"/>
          <p:nvPr/>
        </p:nvSpPr>
        <p:spPr>
          <a:xfrm>
            <a:off x="3898488" y="5729301"/>
            <a:ext cx="5355984" cy="566822"/>
          </a:xfrm>
          <a:prstGeom prst="rect">
            <a:avLst/>
          </a:prstGeom>
          <a:noFill/>
        </p:spPr>
        <p:txBody>
          <a:bodyPr wrap="square" rtlCol="0">
            <a:spAutoFit/>
          </a:bodyPr>
          <a:lstStyle/>
          <a:p>
            <a:pPr algn="ctr">
              <a:lnSpc>
                <a:spcPts val="3700"/>
              </a:lnSpc>
            </a:pPr>
            <a:r>
              <a:rPr lang="zh-CN" altLang="en-US" sz="2400" dirty="0" smtClean="0">
                <a:latin typeface="华文楷体" panose="02010600040101010101" pitchFamily="2" charset="-122"/>
                <a:ea typeface="华文楷体" panose="02010600040101010101" pitchFamily="2" charset="-122"/>
              </a:rPr>
              <a:t>用户与部门之间的局部</a:t>
            </a:r>
            <a:r>
              <a:rPr lang="en-US" altLang="zh-CN" sz="2400" dirty="0" smtClean="0">
                <a:latin typeface="华文楷体" panose="02010600040101010101" pitchFamily="2" charset="-122"/>
                <a:ea typeface="华文楷体" panose="02010600040101010101" pitchFamily="2" charset="-122"/>
              </a:rPr>
              <a:t>E-R</a:t>
            </a:r>
            <a:r>
              <a:rPr lang="zh-CN" altLang="en-US" sz="2400" dirty="0" smtClean="0">
                <a:latin typeface="华文楷体" panose="02010600040101010101" pitchFamily="2" charset="-122"/>
                <a:ea typeface="华文楷体" panose="02010600040101010101" pitchFamily="2" charset="-122"/>
              </a:rPr>
              <a:t>图</a:t>
            </a:r>
            <a:endParaRPr lang="en-US" altLang="zh-CN" sz="2400" dirty="0" smtClean="0">
              <a:latin typeface="华文楷体" panose="02010600040101010101" pitchFamily="2" charset="-122"/>
              <a:ea typeface="华文楷体" panose="02010600040101010101" pitchFamily="2" charset="-122"/>
            </a:endParaRPr>
          </a:p>
        </p:txBody>
      </p:sp>
      <p:grpSp>
        <p:nvGrpSpPr>
          <p:cNvPr id="48" name="组合 47"/>
          <p:cNvGrpSpPr/>
          <p:nvPr/>
        </p:nvGrpSpPr>
        <p:grpSpPr>
          <a:xfrm>
            <a:off x="0" y="286588"/>
            <a:ext cx="563526" cy="6284824"/>
            <a:chOff x="0" y="180767"/>
            <a:chExt cx="563526" cy="6284824"/>
          </a:xfrm>
        </p:grpSpPr>
        <p:sp>
          <p:nvSpPr>
            <p:cNvPr id="49" name="矩形 48"/>
            <p:cNvSpPr/>
            <p:nvPr/>
          </p:nvSpPr>
          <p:spPr>
            <a:xfrm>
              <a:off x="0" y="180767"/>
              <a:ext cx="563526" cy="13397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各级模式</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50" name="矩形 49"/>
            <p:cNvSpPr/>
            <p:nvPr/>
          </p:nvSpPr>
          <p:spPr>
            <a:xfrm>
              <a:off x="0" y="1550374"/>
              <a:ext cx="563526" cy="176698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概念结构设计</a:t>
              </a:r>
            </a:p>
          </p:txBody>
        </p:sp>
        <p:sp>
          <p:nvSpPr>
            <p:cNvPr id="51" name="矩形 50"/>
            <p:cNvSpPr/>
            <p:nvPr/>
          </p:nvSpPr>
          <p:spPr>
            <a:xfrm>
              <a:off x="0" y="3338625"/>
              <a:ext cx="563526" cy="1766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逻辑结构设计</a:t>
              </a:r>
            </a:p>
          </p:txBody>
        </p:sp>
        <p:sp>
          <p:nvSpPr>
            <p:cNvPr id="52" name="矩形 51"/>
            <p:cNvSpPr/>
            <p:nvPr/>
          </p:nvSpPr>
          <p:spPr>
            <a:xfrm>
              <a:off x="0" y="5125889"/>
              <a:ext cx="563526" cy="13397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物理设计</a:t>
              </a:r>
            </a:p>
          </p:txBody>
        </p:sp>
      </p:grpSp>
      <p:sp>
        <p:nvSpPr>
          <p:cNvPr id="13" name="TextBox 12"/>
          <p:cNvSpPr txBox="1"/>
          <p:nvPr/>
        </p:nvSpPr>
        <p:spPr>
          <a:xfrm>
            <a:off x="1135025" y="2704915"/>
            <a:ext cx="6178294" cy="1323439"/>
          </a:xfrm>
          <a:prstGeom prst="rect">
            <a:avLst/>
          </a:prstGeom>
          <a:noFill/>
        </p:spPr>
        <p:txBody>
          <a:bodyPr wrap="none" rtlCol="0">
            <a:spAutoFit/>
          </a:bodyPr>
          <a:lstStyle/>
          <a:p>
            <a:r>
              <a:rPr lang="en-US" altLang="zh-CN" sz="2000" dirty="0" smtClean="0"/>
              <a:t>1</a:t>
            </a:r>
            <a:r>
              <a:rPr lang="zh-CN" altLang="en-US" sz="2000" dirty="0" smtClean="0"/>
              <a:t>）用户：用户</a:t>
            </a:r>
            <a:r>
              <a:rPr lang="en-US" altLang="zh-CN" sz="2000" dirty="0" smtClean="0"/>
              <a:t>ID</a:t>
            </a:r>
            <a:r>
              <a:rPr lang="zh-CN" altLang="en-US" sz="2000" dirty="0" smtClean="0"/>
              <a:t>、用户名、年龄、口令。</a:t>
            </a:r>
            <a:endParaRPr lang="en-US" altLang="zh-CN" sz="2000" dirty="0" smtClean="0"/>
          </a:p>
          <a:p>
            <a:r>
              <a:rPr lang="en-US" altLang="zh-CN" sz="2000" dirty="0" smtClean="0"/>
              <a:t>2</a:t>
            </a:r>
            <a:r>
              <a:rPr lang="zh-CN" altLang="en-US" sz="2000" dirty="0" smtClean="0"/>
              <a:t>）用户组：用户组</a:t>
            </a:r>
            <a:r>
              <a:rPr lang="en-US" altLang="zh-CN" sz="2000" dirty="0" smtClean="0"/>
              <a:t>ID</a:t>
            </a:r>
            <a:r>
              <a:rPr lang="zh-CN" altLang="en-US" sz="2000" dirty="0" smtClean="0"/>
              <a:t>、用户组名、用户组描述。</a:t>
            </a:r>
            <a:endParaRPr lang="en-US" altLang="zh-CN" sz="2000" dirty="0" smtClean="0"/>
          </a:p>
          <a:p>
            <a:r>
              <a:rPr lang="en-US" altLang="zh-CN" sz="2000" dirty="0" smtClean="0"/>
              <a:t>3</a:t>
            </a:r>
            <a:r>
              <a:rPr lang="zh-CN" altLang="en-US" sz="2000" dirty="0" smtClean="0"/>
              <a:t>）部门：部门</a:t>
            </a:r>
            <a:r>
              <a:rPr lang="en-US" altLang="zh-CN" sz="2000" dirty="0" smtClean="0"/>
              <a:t>ID</a:t>
            </a:r>
            <a:r>
              <a:rPr lang="zh-CN" altLang="en-US" sz="2000" dirty="0" smtClean="0"/>
              <a:t>、部门名、部门所在地、部门领导。</a:t>
            </a:r>
            <a:endParaRPr lang="en-US" altLang="zh-CN" sz="2000" dirty="0" smtClean="0"/>
          </a:p>
          <a:p>
            <a:r>
              <a:rPr lang="en-US" altLang="zh-CN" sz="2000" dirty="0" smtClean="0"/>
              <a:t>4</a:t>
            </a:r>
            <a:r>
              <a:rPr lang="zh-CN" altLang="en-US" sz="2000" dirty="0" smtClean="0"/>
              <a:t>）权限：权限</a:t>
            </a:r>
            <a:r>
              <a:rPr lang="en-US" altLang="zh-CN" sz="2000" dirty="0" smtClean="0"/>
              <a:t>ID</a:t>
            </a:r>
            <a:r>
              <a:rPr lang="zh-CN" altLang="en-US" sz="2000" dirty="0" smtClean="0"/>
              <a:t>、权限名、权限链接。</a:t>
            </a:r>
            <a:endParaRPr lang="zh-CN" altLang="en-US" sz="2000" dirty="0"/>
          </a:p>
        </p:txBody>
      </p:sp>
      <p:sp>
        <p:nvSpPr>
          <p:cNvPr id="14" name="矩形 13"/>
          <p:cNvSpPr/>
          <p:nvPr/>
        </p:nvSpPr>
        <p:spPr>
          <a:xfrm>
            <a:off x="7425559" y="3641834"/>
            <a:ext cx="977462" cy="5360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用户</a:t>
            </a:r>
            <a:endParaRPr lang="zh-CN" altLang="en-US" dirty="0">
              <a:solidFill>
                <a:schemeClr val="tx1"/>
              </a:solidFill>
            </a:endParaRPr>
          </a:p>
        </p:txBody>
      </p:sp>
      <p:sp>
        <p:nvSpPr>
          <p:cNvPr id="40" name="矩形 39"/>
          <p:cNvSpPr/>
          <p:nvPr/>
        </p:nvSpPr>
        <p:spPr>
          <a:xfrm>
            <a:off x="10045331" y="3641834"/>
            <a:ext cx="977462" cy="5360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部门</a:t>
            </a:r>
          </a:p>
        </p:txBody>
      </p:sp>
      <p:sp>
        <p:nvSpPr>
          <p:cNvPr id="19" name="椭圆 18"/>
          <p:cNvSpPr/>
          <p:nvPr/>
        </p:nvSpPr>
        <p:spPr>
          <a:xfrm>
            <a:off x="7231508" y="2286000"/>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用户</a:t>
            </a:r>
            <a:r>
              <a:rPr lang="en-US" altLang="zh-CN" dirty="0" smtClean="0">
                <a:solidFill>
                  <a:schemeClr val="tx1"/>
                </a:solidFill>
              </a:rPr>
              <a:t>ID</a:t>
            </a:r>
            <a:endParaRPr lang="zh-CN" altLang="en-US" dirty="0">
              <a:solidFill>
                <a:schemeClr val="tx1"/>
              </a:solidFill>
            </a:endParaRPr>
          </a:p>
        </p:txBody>
      </p:sp>
      <p:sp>
        <p:nvSpPr>
          <p:cNvPr id="42" name="椭圆 41"/>
          <p:cNvSpPr/>
          <p:nvPr/>
        </p:nvSpPr>
        <p:spPr>
          <a:xfrm>
            <a:off x="6006663" y="2539687"/>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用户名</a:t>
            </a:r>
          </a:p>
        </p:txBody>
      </p:sp>
      <p:sp>
        <p:nvSpPr>
          <p:cNvPr id="43" name="椭圆 42"/>
          <p:cNvSpPr/>
          <p:nvPr/>
        </p:nvSpPr>
        <p:spPr>
          <a:xfrm>
            <a:off x="5973250" y="3713043"/>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年龄</a:t>
            </a:r>
            <a:endParaRPr lang="zh-CN" altLang="en-US" dirty="0">
              <a:solidFill>
                <a:schemeClr val="tx1"/>
              </a:solidFill>
            </a:endParaRPr>
          </a:p>
        </p:txBody>
      </p:sp>
      <p:sp>
        <p:nvSpPr>
          <p:cNvPr id="53" name="椭圆 52"/>
          <p:cNvSpPr/>
          <p:nvPr/>
        </p:nvSpPr>
        <p:spPr>
          <a:xfrm>
            <a:off x="7346732" y="4580809"/>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口令</a:t>
            </a:r>
            <a:endParaRPr lang="zh-CN" altLang="en-US" dirty="0">
              <a:solidFill>
                <a:schemeClr val="tx1"/>
              </a:solidFill>
            </a:endParaRPr>
          </a:p>
        </p:txBody>
      </p:sp>
      <p:sp>
        <p:nvSpPr>
          <p:cNvPr id="54" name="椭圆 53"/>
          <p:cNvSpPr/>
          <p:nvPr/>
        </p:nvSpPr>
        <p:spPr>
          <a:xfrm>
            <a:off x="8886565" y="2438400"/>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部门</a:t>
            </a:r>
            <a:r>
              <a:rPr lang="en-US" altLang="zh-CN" dirty="0" smtClean="0">
                <a:solidFill>
                  <a:schemeClr val="tx1"/>
                </a:solidFill>
              </a:rPr>
              <a:t>ID</a:t>
            </a:r>
            <a:endParaRPr lang="zh-CN" altLang="en-US" dirty="0">
              <a:solidFill>
                <a:schemeClr val="tx1"/>
              </a:solidFill>
            </a:endParaRPr>
          </a:p>
        </p:txBody>
      </p:sp>
      <p:sp>
        <p:nvSpPr>
          <p:cNvPr id="55" name="椭圆 54"/>
          <p:cNvSpPr/>
          <p:nvPr/>
        </p:nvSpPr>
        <p:spPr>
          <a:xfrm>
            <a:off x="10467180" y="2285999"/>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部门</a:t>
            </a:r>
            <a:r>
              <a:rPr lang="zh-CN" altLang="en-US" dirty="0" smtClean="0">
                <a:solidFill>
                  <a:schemeClr val="tx1"/>
                </a:solidFill>
              </a:rPr>
              <a:t>名</a:t>
            </a:r>
            <a:endParaRPr lang="zh-CN" altLang="en-US" dirty="0">
              <a:solidFill>
                <a:schemeClr val="tx1"/>
              </a:solidFill>
            </a:endParaRPr>
          </a:p>
        </p:txBody>
      </p:sp>
      <p:sp>
        <p:nvSpPr>
          <p:cNvPr id="56" name="椭圆 55"/>
          <p:cNvSpPr/>
          <p:nvPr/>
        </p:nvSpPr>
        <p:spPr>
          <a:xfrm>
            <a:off x="9254472" y="4601089"/>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所在地</a:t>
            </a:r>
          </a:p>
        </p:txBody>
      </p:sp>
      <p:sp>
        <p:nvSpPr>
          <p:cNvPr id="23" name="椭圆 22"/>
          <p:cNvSpPr/>
          <p:nvPr/>
        </p:nvSpPr>
        <p:spPr>
          <a:xfrm>
            <a:off x="10757322" y="4421628"/>
            <a:ext cx="1340069" cy="6306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领导</a:t>
            </a:r>
            <a:endParaRPr lang="zh-CN" altLang="en-US" dirty="0">
              <a:solidFill>
                <a:schemeClr val="tx1"/>
              </a:solidFill>
            </a:endParaRPr>
          </a:p>
        </p:txBody>
      </p:sp>
      <p:cxnSp>
        <p:nvCxnSpPr>
          <p:cNvPr id="7" name="直接连接符 6"/>
          <p:cNvCxnSpPr>
            <a:stCxn id="19" idx="4"/>
            <a:endCxn id="14" idx="0"/>
          </p:cNvCxnSpPr>
          <p:nvPr/>
        </p:nvCxnSpPr>
        <p:spPr>
          <a:xfrm>
            <a:off x="7901543" y="2916621"/>
            <a:ext cx="12747" cy="7252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42" idx="4"/>
          </p:cNvCxnSpPr>
          <p:nvPr/>
        </p:nvCxnSpPr>
        <p:spPr>
          <a:xfrm>
            <a:off x="6676698" y="3170308"/>
            <a:ext cx="1079936" cy="4715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endCxn id="14" idx="1"/>
          </p:cNvCxnSpPr>
          <p:nvPr/>
        </p:nvCxnSpPr>
        <p:spPr>
          <a:xfrm>
            <a:off x="7216666" y="3909848"/>
            <a:ext cx="20889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53" idx="0"/>
          </p:cNvCxnSpPr>
          <p:nvPr/>
        </p:nvCxnSpPr>
        <p:spPr>
          <a:xfrm flipV="1">
            <a:off x="8016767" y="4177862"/>
            <a:ext cx="0" cy="4029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54" idx="4"/>
            <a:endCxn id="40" idx="0"/>
          </p:cNvCxnSpPr>
          <p:nvPr/>
        </p:nvCxnSpPr>
        <p:spPr>
          <a:xfrm>
            <a:off x="9556600" y="3069021"/>
            <a:ext cx="977462" cy="5728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55" idx="4"/>
            <a:endCxn id="40" idx="0"/>
          </p:cNvCxnSpPr>
          <p:nvPr/>
        </p:nvCxnSpPr>
        <p:spPr>
          <a:xfrm flipH="1">
            <a:off x="10534062" y="2916620"/>
            <a:ext cx="603153" cy="725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23" idx="0"/>
            <a:endCxn id="40" idx="3"/>
          </p:cNvCxnSpPr>
          <p:nvPr/>
        </p:nvCxnSpPr>
        <p:spPr>
          <a:xfrm flipH="1" flipV="1">
            <a:off x="11022793" y="3909848"/>
            <a:ext cx="404564" cy="5117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56" idx="0"/>
            <a:endCxn id="40" idx="2"/>
          </p:cNvCxnSpPr>
          <p:nvPr/>
        </p:nvCxnSpPr>
        <p:spPr>
          <a:xfrm flipV="1">
            <a:off x="9924507" y="4177862"/>
            <a:ext cx="609555" cy="4232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流程图: 决策 43"/>
          <p:cNvSpPr/>
          <p:nvPr/>
        </p:nvSpPr>
        <p:spPr>
          <a:xfrm>
            <a:off x="8592205" y="3555383"/>
            <a:ext cx="1204816" cy="708585"/>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包含</a:t>
            </a:r>
            <a:endParaRPr lang="zh-CN" altLang="en-US" dirty="0">
              <a:solidFill>
                <a:schemeClr val="tx1"/>
              </a:solidFill>
            </a:endParaRPr>
          </a:p>
        </p:txBody>
      </p:sp>
      <p:cxnSp>
        <p:nvCxnSpPr>
          <p:cNvPr id="45" name="直接连接符 44"/>
          <p:cNvCxnSpPr>
            <a:stCxn id="44" idx="1"/>
          </p:cNvCxnSpPr>
          <p:nvPr/>
        </p:nvCxnSpPr>
        <p:spPr>
          <a:xfrm flipH="1">
            <a:off x="8403021" y="3909676"/>
            <a:ext cx="189184" cy="1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44" idx="3"/>
          </p:cNvCxnSpPr>
          <p:nvPr/>
        </p:nvCxnSpPr>
        <p:spPr>
          <a:xfrm>
            <a:off x="9797021" y="3909676"/>
            <a:ext cx="248310" cy="1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147791" y="4421628"/>
            <a:ext cx="5827236" cy="1015663"/>
          </a:xfrm>
          <a:prstGeom prst="rect">
            <a:avLst/>
          </a:prstGeom>
          <a:noFill/>
        </p:spPr>
        <p:txBody>
          <a:bodyPr wrap="none" rtlCol="0">
            <a:spAutoFit/>
          </a:bodyPr>
          <a:lstStyle/>
          <a:p>
            <a:r>
              <a:rPr lang="en-US" altLang="zh-CN" sz="2000" dirty="0"/>
              <a:t>2</a:t>
            </a:r>
            <a:r>
              <a:rPr lang="zh-CN" altLang="en-US" sz="2000" dirty="0" smtClean="0"/>
              <a:t>）部门与用户之间是一对多联系，表示每个部门</a:t>
            </a:r>
            <a:endParaRPr lang="en-US" altLang="zh-CN" sz="2000" dirty="0" smtClean="0"/>
          </a:p>
          <a:p>
            <a:r>
              <a:rPr lang="zh-CN" altLang="en-US" sz="2000" dirty="0" smtClean="0"/>
              <a:t>包含多个用户，每个用户只在一个部门，其联系的</a:t>
            </a:r>
            <a:endParaRPr lang="en-US" altLang="zh-CN" sz="2000" dirty="0" smtClean="0"/>
          </a:p>
          <a:p>
            <a:r>
              <a:rPr lang="zh-CN" altLang="en-US" sz="2000" dirty="0" smtClean="0"/>
              <a:t>名称定义为“包含”。</a:t>
            </a:r>
            <a:endParaRPr lang="zh-CN" altLang="en-US" sz="2000" dirty="0"/>
          </a:p>
        </p:txBody>
      </p:sp>
      <p:sp>
        <p:nvSpPr>
          <p:cNvPr id="34" name="矩形 33"/>
          <p:cNvSpPr/>
          <p:nvPr/>
        </p:nvSpPr>
        <p:spPr>
          <a:xfrm>
            <a:off x="7769658" y="412560"/>
            <a:ext cx="137009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a:t>
            </a:r>
            <a:endParaRPr lang="zh-CN" altLang="en-US" dirty="0">
              <a:solidFill>
                <a:srgbClr val="C00000"/>
              </a:solidFill>
              <a:latin typeface="微软雅黑" pitchFamily="34" charset="-122"/>
              <a:ea typeface="微软雅黑" pitchFamily="34" charset="-122"/>
            </a:endParaRPr>
          </a:p>
        </p:txBody>
      </p:sp>
      <p:cxnSp>
        <p:nvCxnSpPr>
          <p:cNvPr id="36" name="肘形连接符 35"/>
          <p:cNvCxnSpPr>
            <a:stCxn id="39" idx="1"/>
            <a:endCxn id="34" idx="3"/>
          </p:cNvCxnSpPr>
          <p:nvPr/>
        </p:nvCxnSpPr>
        <p:spPr>
          <a:xfrm rot="10800000" flipV="1">
            <a:off x="9139752" y="233392"/>
            <a:ext cx="141082"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41" idx="1"/>
            <a:endCxn id="34" idx="3"/>
          </p:cNvCxnSpPr>
          <p:nvPr/>
        </p:nvCxnSpPr>
        <p:spPr>
          <a:xfrm rot="10800000">
            <a:off x="9139753" y="564214"/>
            <a:ext cx="141081" cy="1707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57" idx="1"/>
            <a:endCxn id="34" idx="3"/>
          </p:cNvCxnSpPr>
          <p:nvPr/>
        </p:nvCxnSpPr>
        <p:spPr>
          <a:xfrm rot="10800000">
            <a:off x="9139753" y="564214"/>
            <a:ext cx="155453"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数据库设计概述</a:t>
            </a:r>
            <a:endParaRPr lang="zh-CN" altLang="en-US" dirty="0">
              <a:solidFill>
                <a:srgbClr val="C00000"/>
              </a:solidFill>
              <a:latin typeface="微软雅黑" pitchFamily="34" charset="-122"/>
              <a:ea typeface="微软雅黑" pitchFamily="34" charset="-122"/>
            </a:endParaRPr>
          </a:p>
        </p:txBody>
      </p:sp>
      <p:sp>
        <p:nvSpPr>
          <p:cNvPr id="41" name="矩形 40"/>
          <p:cNvSpPr/>
          <p:nvPr/>
        </p:nvSpPr>
        <p:spPr>
          <a:xfrm>
            <a:off x="9280833" y="446705"/>
            <a:ext cx="2575809"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数据库设计的基本步骤</a:t>
            </a:r>
            <a:endParaRPr lang="zh-CN" altLang="en-US" dirty="0">
              <a:solidFill>
                <a:srgbClr val="C00000"/>
              </a:solidFill>
              <a:latin typeface="微软雅黑" pitchFamily="34" charset="-122"/>
              <a:ea typeface="微软雅黑" pitchFamily="34" charset="-122"/>
            </a:endParaRPr>
          </a:p>
        </p:txBody>
      </p:sp>
      <p:sp>
        <p:nvSpPr>
          <p:cNvPr id="57" name="矩形 56"/>
          <p:cNvSpPr/>
          <p:nvPr/>
        </p:nvSpPr>
        <p:spPr>
          <a:xfrm>
            <a:off x="9295205" y="759601"/>
            <a:ext cx="2355512"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关系数据库设计方法</a:t>
            </a:r>
            <a:endParaRPr lang="zh-CN" altLang="en-US" dirty="0">
              <a:solidFill>
                <a:schemeClr val="bg1"/>
              </a:solidFill>
              <a:latin typeface="微软雅黑" pitchFamily="34" charset="-122"/>
              <a:ea typeface="微软雅黑" pitchFamily="34" charset="-122"/>
            </a:endParaRPr>
          </a:p>
        </p:txBody>
      </p:sp>
      <p:sp>
        <p:nvSpPr>
          <p:cNvPr id="58" name="TextBox 57"/>
          <p:cNvSpPr txBox="1"/>
          <p:nvPr/>
        </p:nvSpPr>
        <p:spPr>
          <a:xfrm>
            <a:off x="876115" y="174153"/>
            <a:ext cx="2616422"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3.3.2 </a:t>
            </a:r>
            <a:r>
              <a:rPr lang="zh-CN" altLang="en-US" dirty="0" smtClean="0">
                <a:latin typeface="微软雅黑" pitchFamily="34" charset="-122"/>
                <a:ea typeface="微软雅黑" pitchFamily="34" charset="-122"/>
              </a:rPr>
              <a:t>概念结构设计方法</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03446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62861" y="2691766"/>
            <a:ext cx="8466281" cy="934085"/>
            <a:chOff x="3988" y="4665"/>
            <a:chExt cx="11228" cy="1471"/>
          </a:xfrm>
        </p:grpSpPr>
        <p:sp>
          <p:nvSpPr>
            <p:cNvPr id="3" name="矩形 2"/>
            <p:cNvSpPr/>
            <p:nvPr/>
          </p:nvSpPr>
          <p:spPr>
            <a:xfrm>
              <a:off x="4756" y="4665"/>
              <a:ext cx="9687" cy="147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黑体" panose="02010609060101010101" pitchFamily="49" charset="-122"/>
                  <a:ea typeface="黑体" panose="02010609060101010101" pitchFamily="49" charset="-122"/>
                </a:rPr>
                <a:t>第</a:t>
              </a:r>
              <a:r>
                <a:rPr lang="en-US" altLang="zh-CN" sz="2800" b="1" dirty="0" smtClean="0">
                  <a:latin typeface="黑体" panose="02010609060101010101" pitchFamily="49" charset="-122"/>
                  <a:ea typeface="黑体" panose="02010609060101010101" pitchFamily="49" charset="-122"/>
                </a:rPr>
                <a:t>3</a:t>
              </a:r>
              <a:r>
                <a:rPr lang="zh-CN" altLang="en-US" sz="2800" b="1" dirty="0" smtClean="0">
                  <a:latin typeface="黑体" panose="02010609060101010101" pitchFamily="49" charset="-122"/>
                  <a:ea typeface="黑体" panose="02010609060101010101" pitchFamily="49" charset="-122"/>
                </a:rPr>
                <a:t>章：数据库设计</a:t>
              </a:r>
              <a:endParaRPr lang="zh-CN" altLang="en-US" sz="2800" b="1" dirty="0">
                <a:latin typeface="黑体" panose="02010609060101010101" pitchFamily="49" charset="-122"/>
                <a:ea typeface="黑体" panose="02010609060101010101" pitchFamily="49" charset="-122"/>
              </a:endParaRPr>
            </a:p>
          </p:txBody>
        </p:sp>
        <p:sp>
          <p:nvSpPr>
            <p:cNvPr id="4" name="矩形 3"/>
            <p:cNvSpPr/>
            <p:nvPr/>
          </p:nvSpPr>
          <p:spPr>
            <a:xfrm>
              <a:off x="4272" y="4665"/>
              <a:ext cx="484"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矩形 4"/>
            <p:cNvSpPr/>
            <p:nvPr/>
          </p:nvSpPr>
          <p:spPr>
            <a:xfrm>
              <a:off x="14443" y="4666"/>
              <a:ext cx="484"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矩形 5"/>
            <p:cNvSpPr/>
            <p:nvPr/>
          </p:nvSpPr>
          <p:spPr>
            <a:xfrm>
              <a:off x="3988" y="4665"/>
              <a:ext cx="156"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 name="矩形 6"/>
            <p:cNvSpPr/>
            <p:nvPr/>
          </p:nvSpPr>
          <p:spPr>
            <a:xfrm>
              <a:off x="15060" y="4665"/>
              <a:ext cx="156"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extLst>
      <p:ext uri="{BB962C8B-B14F-4D97-AF65-F5344CB8AC3E}">
        <p14:creationId xmlns:p14="http://schemas.microsoft.com/office/powerpoint/2010/main" val="3621619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关系数据库设计方法</a:t>
            </a:r>
          </a:p>
        </p:txBody>
      </p:sp>
      <p:sp>
        <p:nvSpPr>
          <p:cNvPr id="4" name="文本框 2"/>
          <p:cNvSpPr txBox="1"/>
          <p:nvPr>
            <p:custDataLst>
              <p:tags r:id="rId1"/>
            </p:custDataLst>
          </p:nvPr>
        </p:nvSpPr>
        <p:spPr>
          <a:xfrm>
            <a:off x="735180" y="1052738"/>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概念结构设计方法</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局部信息结构设计</a:t>
            </a:r>
            <a:r>
              <a:rPr lang="en-US" altLang="zh-CN" sz="2400" dirty="0" smtClean="0">
                <a:solidFill>
                  <a:srgbClr val="FF0000"/>
                </a:solidFill>
                <a:latin typeface="手札体-简粗体" panose="03000700000000000000" pitchFamily="66" charset="-122"/>
                <a:ea typeface="手札体-简粗体" panose="03000700000000000000" pitchFamily="66" charset="-122"/>
              </a:rPr>
              <a:t>-</a:t>
            </a:r>
            <a:r>
              <a:rPr lang="zh-CN" altLang="en-US" sz="2400" dirty="0" smtClean="0">
                <a:solidFill>
                  <a:srgbClr val="FF0000"/>
                </a:solidFill>
                <a:latin typeface="手札体-简粗体" panose="03000700000000000000" pitchFamily="66" charset="-122"/>
                <a:ea typeface="手札体-简粗体" panose="03000700000000000000" pitchFamily="66" charset="-122"/>
              </a:rPr>
              <a:t>用户管理系统</a:t>
            </a:r>
            <a:r>
              <a:rPr lang="en-US" altLang="zh-CN" sz="2400" dirty="0" smtClean="0">
                <a:solidFill>
                  <a:srgbClr val="FF0000"/>
                </a:solidFill>
                <a:latin typeface="手札体-简粗体" panose="03000700000000000000" pitchFamily="66" charset="-122"/>
                <a:ea typeface="手札体-简粗体" panose="03000700000000000000" pitchFamily="66" charset="-122"/>
              </a:rPr>
              <a:t>E-R</a:t>
            </a:r>
            <a:r>
              <a:rPr lang="zh-CN" altLang="en-US" sz="2400" dirty="0" smtClean="0">
                <a:solidFill>
                  <a:srgbClr val="FF0000"/>
                </a:solidFill>
                <a:latin typeface="手札体-简粗体" panose="03000700000000000000" pitchFamily="66" charset="-122"/>
                <a:ea typeface="手札体-简粗体" panose="03000700000000000000" pitchFamily="66" charset="-122"/>
              </a:rPr>
              <a:t>图示例</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grpSp>
        <p:nvGrpSpPr>
          <p:cNvPr id="46" name="组合 45"/>
          <p:cNvGrpSpPr/>
          <p:nvPr/>
        </p:nvGrpSpPr>
        <p:grpSpPr>
          <a:xfrm>
            <a:off x="1209466" y="3303187"/>
            <a:ext cx="10087744" cy="2186763"/>
            <a:chOff x="890476" y="3122426"/>
            <a:chExt cx="10087744" cy="2186763"/>
          </a:xfrm>
        </p:grpSpPr>
        <p:sp>
          <p:nvSpPr>
            <p:cNvPr id="6" name="矩形 5"/>
            <p:cNvSpPr/>
            <p:nvPr/>
          </p:nvSpPr>
          <p:spPr>
            <a:xfrm>
              <a:off x="3051544" y="4146698"/>
              <a:ext cx="1286540" cy="63795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手札体-简粗体" panose="03000700000000000000" pitchFamily="66" charset="-122"/>
                  <a:ea typeface="手札体-简粗体" panose="03000700000000000000" pitchFamily="66" charset="-122"/>
                </a:rPr>
                <a:t>用户</a:t>
              </a:r>
              <a:endParaRPr lang="zh-CN" altLang="en-US" dirty="0">
                <a:solidFill>
                  <a:schemeClr val="tx1"/>
                </a:solidFill>
                <a:latin typeface="手札体-简粗体" panose="03000700000000000000" pitchFamily="66" charset="-122"/>
                <a:ea typeface="手札体-简粗体" panose="03000700000000000000" pitchFamily="66" charset="-122"/>
              </a:endParaRPr>
            </a:p>
          </p:txBody>
        </p:sp>
        <p:sp>
          <p:nvSpPr>
            <p:cNvPr id="7" name="矩形 6"/>
            <p:cNvSpPr/>
            <p:nvPr/>
          </p:nvSpPr>
          <p:spPr>
            <a:xfrm>
              <a:off x="7329377" y="4146696"/>
              <a:ext cx="1286540" cy="63795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手札体-简粗体" panose="03000700000000000000" pitchFamily="66" charset="-122"/>
                  <a:ea typeface="手札体-简粗体" panose="03000700000000000000" pitchFamily="66" charset="-122"/>
                </a:rPr>
                <a:t>部门</a:t>
              </a:r>
              <a:endParaRPr lang="zh-CN" altLang="en-US" dirty="0">
                <a:solidFill>
                  <a:schemeClr val="tx1"/>
                </a:solidFill>
                <a:latin typeface="手札体-简粗体" panose="03000700000000000000" pitchFamily="66" charset="-122"/>
                <a:ea typeface="手札体-简粗体" panose="03000700000000000000" pitchFamily="66" charset="-122"/>
              </a:endParaRPr>
            </a:p>
          </p:txBody>
        </p:sp>
        <p:sp>
          <p:nvSpPr>
            <p:cNvPr id="8" name="菱形 7"/>
            <p:cNvSpPr/>
            <p:nvPr/>
          </p:nvSpPr>
          <p:spPr>
            <a:xfrm>
              <a:off x="5145890" y="4066954"/>
              <a:ext cx="1492370" cy="797440"/>
            </a:xfrm>
            <a:prstGeom prst="diamon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手札体-简粗体" panose="03000700000000000000" pitchFamily="66" charset="-122"/>
                  <a:ea typeface="手札体-简粗体" panose="03000700000000000000" pitchFamily="66" charset="-122"/>
                </a:rPr>
                <a:t>包含</a:t>
              </a:r>
              <a:endParaRPr lang="zh-CN" altLang="en-US" dirty="0">
                <a:solidFill>
                  <a:schemeClr val="tx1"/>
                </a:solidFill>
                <a:latin typeface="手札体-简粗体" panose="03000700000000000000" pitchFamily="66" charset="-122"/>
                <a:ea typeface="手札体-简粗体" panose="03000700000000000000" pitchFamily="66" charset="-122"/>
              </a:endParaRPr>
            </a:p>
          </p:txBody>
        </p:sp>
        <p:sp>
          <p:nvSpPr>
            <p:cNvPr id="9" name="椭圆 8"/>
            <p:cNvSpPr/>
            <p:nvPr/>
          </p:nvSpPr>
          <p:spPr>
            <a:xfrm>
              <a:off x="890476" y="4671235"/>
              <a:ext cx="1493875" cy="6379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手札体-简粗体" panose="03000700000000000000" pitchFamily="66" charset="-122"/>
                  <a:ea typeface="手札体-简粗体" panose="03000700000000000000" pitchFamily="66" charset="-122"/>
                </a:rPr>
                <a:t>口令</a:t>
              </a:r>
              <a:endParaRPr lang="zh-CN" altLang="en-US" dirty="0">
                <a:solidFill>
                  <a:schemeClr val="tx1"/>
                </a:solidFill>
                <a:latin typeface="手札体-简粗体" panose="03000700000000000000" pitchFamily="66" charset="-122"/>
                <a:ea typeface="手札体-简粗体" panose="03000700000000000000" pitchFamily="66" charset="-122"/>
              </a:endParaRPr>
            </a:p>
          </p:txBody>
        </p:sp>
        <p:sp>
          <p:nvSpPr>
            <p:cNvPr id="10" name="椭圆 9"/>
            <p:cNvSpPr/>
            <p:nvPr/>
          </p:nvSpPr>
          <p:spPr>
            <a:xfrm>
              <a:off x="890476" y="3827720"/>
              <a:ext cx="1493875" cy="6379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手札体-简粗体" panose="03000700000000000000" pitchFamily="66" charset="-122"/>
                  <a:ea typeface="手札体-简粗体" panose="03000700000000000000" pitchFamily="66" charset="-122"/>
                </a:rPr>
                <a:t>用户名</a:t>
              </a:r>
              <a:endParaRPr lang="zh-CN" altLang="en-US" dirty="0">
                <a:solidFill>
                  <a:schemeClr val="tx1"/>
                </a:solidFill>
                <a:latin typeface="手札体-简粗体" panose="03000700000000000000" pitchFamily="66" charset="-122"/>
                <a:ea typeface="手札体-简粗体" panose="03000700000000000000" pitchFamily="66" charset="-122"/>
              </a:endParaRPr>
            </a:p>
          </p:txBody>
        </p:sp>
        <p:sp>
          <p:nvSpPr>
            <p:cNvPr id="11" name="椭圆 10"/>
            <p:cNvSpPr/>
            <p:nvPr/>
          </p:nvSpPr>
          <p:spPr>
            <a:xfrm>
              <a:off x="2200939" y="3122426"/>
              <a:ext cx="1493875" cy="6379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手札体-简粗体" panose="03000700000000000000" pitchFamily="66" charset="-122"/>
                  <a:ea typeface="手札体-简粗体" panose="03000700000000000000" pitchFamily="66" charset="-122"/>
                </a:rPr>
                <a:t>用户</a:t>
              </a:r>
              <a:r>
                <a:rPr lang="en-US" altLang="zh-CN" dirty="0" smtClean="0">
                  <a:solidFill>
                    <a:schemeClr val="tx1"/>
                  </a:solidFill>
                  <a:latin typeface="手札体-简粗体" panose="03000700000000000000" pitchFamily="66" charset="-122"/>
                  <a:ea typeface="手札体-简粗体" panose="03000700000000000000" pitchFamily="66" charset="-122"/>
                </a:rPr>
                <a:t>ID</a:t>
              </a:r>
              <a:endParaRPr lang="zh-CN" altLang="en-US" dirty="0">
                <a:solidFill>
                  <a:schemeClr val="tx1"/>
                </a:solidFill>
                <a:latin typeface="手札体-简粗体" panose="03000700000000000000" pitchFamily="66" charset="-122"/>
                <a:ea typeface="手札体-简粗体" panose="03000700000000000000" pitchFamily="66" charset="-122"/>
              </a:endParaRPr>
            </a:p>
          </p:txBody>
        </p:sp>
        <p:sp>
          <p:nvSpPr>
            <p:cNvPr id="12" name="椭圆 11"/>
            <p:cNvSpPr/>
            <p:nvPr/>
          </p:nvSpPr>
          <p:spPr>
            <a:xfrm>
              <a:off x="3896832" y="3140148"/>
              <a:ext cx="1493875" cy="6379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手札体-简粗体" panose="03000700000000000000" pitchFamily="66" charset="-122"/>
                  <a:ea typeface="手札体-简粗体" panose="03000700000000000000" pitchFamily="66" charset="-122"/>
                </a:rPr>
                <a:t>年龄</a:t>
              </a:r>
              <a:endParaRPr lang="zh-CN" altLang="en-US" dirty="0">
                <a:solidFill>
                  <a:schemeClr val="tx1"/>
                </a:solidFill>
                <a:latin typeface="手札体-简粗体" panose="03000700000000000000" pitchFamily="66" charset="-122"/>
                <a:ea typeface="手札体-简粗体" panose="03000700000000000000" pitchFamily="66" charset="-122"/>
              </a:endParaRPr>
            </a:p>
          </p:txBody>
        </p:sp>
        <p:sp>
          <p:nvSpPr>
            <p:cNvPr id="15" name="椭圆 14"/>
            <p:cNvSpPr/>
            <p:nvPr/>
          </p:nvSpPr>
          <p:spPr>
            <a:xfrm>
              <a:off x="6354427" y="3140147"/>
              <a:ext cx="1493875" cy="6379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手札体-简粗体" panose="03000700000000000000" pitchFamily="66" charset="-122"/>
                  <a:ea typeface="手札体-简粗体" panose="03000700000000000000" pitchFamily="66" charset="-122"/>
                </a:rPr>
                <a:t>部门</a:t>
              </a:r>
              <a:r>
                <a:rPr lang="en-US" altLang="zh-CN" dirty="0" smtClean="0">
                  <a:solidFill>
                    <a:schemeClr val="tx1"/>
                  </a:solidFill>
                  <a:latin typeface="手札体-简粗体" panose="03000700000000000000" pitchFamily="66" charset="-122"/>
                  <a:ea typeface="手札体-简粗体" panose="03000700000000000000" pitchFamily="66" charset="-122"/>
                </a:rPr>
                <a:t>ID</a:t>
              </a:r>
              <a:endParaRPr lang="zh-CN" altLang="en-US" dirty="0">
                <a:solidFill>
                  <a:schemeClr val="tx1"/>
                </a:solidFill>
                <a:latin typeface="手札体-简粗体" panose="03000700000000000000" pitchFamily="66" charset="-122"/>
                <a:ea typeface="手札体-简粗体" panose="03000700000000000000" pitchFamily="66" charset="-122"/>
              </a:endParaRPr>
            </a:p>
          </p:txBody>
        </p:sp>
        <p:sp>
          <p:nvSpPr>
            <p:cNvPr id="16" name="椭圆 15"/>
            <p:cNvSpPr/>
            <p:nvPr/>
          </p:nvSpPr>
          <p:spPr>
            <a:xfrm>
              <a:off x="8050320" y="3157869"/>
              <a:ext cx="1493875" cy="6379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手札体-简粗体" panose="03000700000000000000" pitchFamily="66" charset="-122"/>
                  <a:ea typeface="手札体-简粗体" panose="03000700000000000000" pitchFamily="66" charset="-122"/>
                </a:rPr>
                <a:t>部门名</a:t>
              </a:r>
              <a:endParaRPr lang="zh-CN" altLang="en-US" dirty="0">
                <a:solidFill>
                  <a:schemeClr val="tx1"/>
                </a:solidFill>
                <a:latin typeface="手札体-简粗体" panose="03000700000000000000" pitchFamily="66" charset="-122"/>
                <a:ea typeface="手札体-简粗体" panose="03000700000000000000" pitchFamily="66" charset="-122"/>
              </a:endParaRPr>
            </a:p>
          </p:txBody>
        </p:sp>
        <p:sp>
          <p:nvSpPr>
            <p:cNvPr id="17" name="椭圆 16"/>
            <p:cNvSpPr/>
            <p:nvPr/>
          </p:nvSpPr>
          <p:spPr>
            <a:xfrm>
              <a:off x="9484345" y="4671236"/>
              <a:ext cx="1493875" cy="6379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手札体-简粗体" panose="03000700000000000000" pitchFamily="66" charset="-122"/>
                  <a:ea typeface="手札体-简粗体" panose="03000700000000000000" pitchFamily="66" charset="-122"/>
                </a:rPr>
                <a:t>部门领导</a:t>
              </a:r>
              <a:endParaRPr lang="zh-CN" altLang="en-US" dirty="0">
                <a:solidFill>
                  <a:schemeClr val="tx1"/>
                </a:solidFill>
                <a:latin typeface="手札体-简粗体" panose="03000700000000000000" pitchFamily="66" charset="-122"/>
                <a:ea typeface="手札体-简粗体" panose="03000700000000000000" pitchFamily="66" charset="-122"/>
              </a:endParaRPr>
            </a:p>
          </p:txBody>
        </p:sp>
        <p:sp>
          <p:nvSpPr>
            <p:cNvPr id="18" name="椭圆 17"/>
            <p:cNvSpPr/>
            <p:nvPr/>
          </p:nvSpPr>
          <p:spPr>
            <a:xfrm>
              <a:off x="9484345" y="3827721"/>
              <a:ext cx="1493875" cy="6379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手札体-简粗体" panose="03000700000000000000" pitchFamily="66" charset="-122"/>
                  <a:ea typeface="手札体-简粗体" panose="03000700000000000000" pitchFamily="66" charset="-122"/>
                </a:rPr>
                <a:t>部门所在地</a:t>
              </a:r>
              <a:endParaRPr lang="zh-CN" altLang="en-US" dirty="0">
                <a:solidFill>
                  <a:schemeClr val="tx1"/>
                </a:solidFill>
                <a:latin typeface="手札体-简粗体" panose="03000700000000000000" pitchFamily="66" charset="-122"/>
                <a:ea typeface="手札体-简粗体" panose="03000700000000000000" pitchFamily="66" charset="-122"/>
              </a:endParaRPr>
            </a:p>
          </p:txBody>
        </p:sp>
        <p:cxnSp>
          <p:nvCxnSpPr>
            <p:cNvPr id="20" name="直接连接符 19"/>
            <p:cNvCxnSpPr>
              <a:stCxn id="11" idx="4"/>
              <a:endCxn id="6" idx="0"/>
            </p:cNvCxnSpPr>
            <p:nvPr/>
          </p:nvCxnSpPr>
          <p:spPr>
            <a:xfrm>
              <a:off x="2947877" y="3760379"/>
              <a:ext cx="746937" cy="3863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2" idx="4"/>
              <a:endCxn id="6" idx="0"/>
            </p:cNvCxnSpPr>
            <p:nvPr/>
          </p:nvCxnSpPr>
          <p:spPr>
            <a:xfrm flipH="1">
              <a:off x="3694814" y="3778101"/>
              <a:ext cx="948956" cy="368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0" idx="6"/>
              <a:endCxn id="6" idx="1"/>
            </p:cNvCxnSpPr>
            <p:nvPr/>
          </p:nvCxnSpPr>
          <p:spPr>
            <a:xfrm>
              <a:off x="2384351" y="4146697"/>
              <a:ext cx="667193" cy="3189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endCxn id="6" idx="1"/>
            </p:cNvCxnSpPr>
            <p:nvPr/>
          </p:nvCxnSpPr>
          <p:spPr>
            <a:xfrm flipV="1">
              <a:off x="2384350" y="4465675"/>
              <a:ext cx="667194" cy="5245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6" idx="3"/>
              <a:endCxn id="8" idx="1"/>
            </p:cNvCxnSpPr>
            <p:nvPr/>
          </p:nvCxnSpPr>
          <p:spPr>
            <a:xfrm flipV="1">
              <a:off x="4338084" y="4465674"/>
              <a:ext cx="807806"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7" idx="1"/>
            </p:cNvCxnSpPr>
            <p:nvPr/>
          </p:nvCxnSpPr>
          <p:spPr>
            <a:xfrm flipV="1">
              <a:off x="6638260" y="4465673"/>
              <a:ext cx="691117" cy="35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15" idx="4"/>
              <a:endCxn id="7" idx="0"/>
            </p:cNvCxnSpPr>
            <p:nvPr/>
          </p:nvCxnSpPr>
          <p:spPr>
            <a:xfrm>
              <a:off x="7101365" y="3778100"/>
              <a:ext cx="871282" cy="3685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16" idx="4"/>
            </p:cNvCxnSpPr>
            <p:nvPr/>
          </p:nvCxnSpPr>
          <p:spPr>
            <a:xfrm flipV="1">
              <a:off x="7965425" y="3795822"/>
              <a:ext cx="831833" cy="3508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endCxn id="18" idx="2"/>
            </p:cNvCxnSpPr>
            <p:nvPr/>
          </p:nvCxnSpPr>
          <p:spPr>
            <a:xfrm flipV="1">
              <a:off x="8615917" y="4146698"/>
              <a:ext cx="868428" cy="3189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 idx="3"/>
              <a:endCxn id="17" idx="2"/>
            </p:cNvCxnSpPr>
            <p:nvPr/>
          </p:nvCxnSpPr>
          <p:spPr>
            <a:xfrm>
              <a:off x="8615917" y="4465673"/>
              <a:ext cx="868428" cy="5245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484926" y="4065562"/>
              <a:ext cx="673128" cy="400110"/>
            </a:xfrm>
            <a:prstGeom prst="rect">
              <a:avLst/>
            </a:prstGeom>
            <a:noFill/>
          </p:spPr>
          <p:txBody>
            <a:bodyPr wrap="square" rtlCol="0">
              <a:spAutoFit/>
            </a:bodyPr>
            <a:lstStyle/>
            <a:p>
              <a:pPr algn="ctr"/>
              <a:r>
                <a:rPr lang="en-US" altLang="zh-CN" sz="2000" dirty="0">
                  <a:latin typeface="手札体-简粗体" panose="03000700000000000000" pitchFamily="66" charset="-122"/>
                  <a:ea typeface="手札体-简粗体" panose="03000700000000000000" pitchFamily="66" charset="-122"/>
                </a:rPr>
                <a:t>N</a:t>
              </a:r>
              <a:endParaRPr lang="zh-CN" altLang="en-US" sz="2000" dirty="0">
                <a:latin typeface="手札体-简粗体" panose="03000700000000000000" pitchFamily="66" charset="-122"/>
                <a:ea typeface="手札体-简粗体" panose="03000700000000000000" pitchFamily="66" charset="-122"/>
              </a:endParaRPr>
            </a:p>
          </p:txBody>
        </p:sp>
        <p:sp>
          <p:nvSpPr>
            <p:cNvPr id="45" name="TextBox 44"/>
            <p:cNvSpPr txBox="1"/>
            <p:nvPr/>
          </p:nvSpPr>
          <p:spPr>
            <a:xfrm>
              <a:off x="6626571" y="4069111"/>
              <a:ext cx="673128" cy="400110"/>
            </a:xfrm>
            <a:prstGeom prst="rect">
              <a:avLst/>
            </a:prstGeom>
            <a:noFill/>
          </p:spPr>
          <p:txBody>
            <a:bodyPr wrap="square" rtlCol="0">
              <a:spAutoFit/>
            </a:bodyPr>
            <a:lstStyle/>
            <a:p>
              <a:pPr algn="ctr"/>
              <a:r>
                <a:rPr lang="en-US" altLang="zh-CN" sz="2000" dirty="0" smtClean="0">
                  <a:latin typeface="手札体-简粗体" panose="03000700000000000000" pitchFamily="66" charset="-122"/>
                  <a:ea typeface="手札体-简粗体" panose="03000700000000000000" pitchFamily="66" charset="-122"/>
                </a:rPr>
                <a:t>1</a:t>
              </a:r>
              <a:endParaRPr lang="zh-CN" altLang="en-US" sz="2000" dirty="0">
                <a:latin typeface="手札体-简粗体" panose="03000700000000000000" pitchFamily="66" charset="-122"/>
                <a:ea typeface="手札体-简粗体" panose="03000700000000000000" pitchFamily="66" charset="-122"/>
              </a:endParaRPr>
            </a:p>
          </p:txBody>
        </p:sp>
      </p:grpSp>
      <p:sp>
        <p:nvSpPr>
          <p:cNvPr id="47" name="TextBox 46"/>
          <p:cNvSpPr txBox="1"/>
          <p:nvPr/>
        </p:nvSpPr>
        <p:spPr>
          <a:xfrm>
            <a:off x="3898488" y="5729301"/>
            <a:ext cx="5355984" cy="566822"/>
          </a:xfrm>
          <a:prstGeom prst="rect">
            <a:avLst/>
          </a:prstGeom>
          <a:noFill/>
        </p:spPr>
        <p:txBody>
          <a:bodyPr wrap="square" rtlCol="0">
            <a:spAutoFit/>
          </a:bodyPr>
          <a:lstStyle/>
          <a:p>
            <a:pPr algn="ctr">
              <a:lnSpc>
                <a:spcPts val="3700"/>
              </a:lnSpc>
            </a:pPr>
            <a:r>
              <a:rPr lang="zh-CN" altLang="en-US" sz="2400" dirty="0" smtClean="0">
                <a:latin typeface="华文楷体" panose="02010600040101010101" pitchFamily="2" charset="-122"/>
                <a:ea typeface="华文楷体" panose="02010600040101010101" pitchFamily="2" charset="-122"/>
              </a:rPr>
              <a:t>用户与部门之间的局部</a:t>
            </a:r>
            <a:r>
              <a:rPr lang="en-US" altLang="zh-CN" sz="2400" dirty="0" smtClean="0">
                <a:latin typeface="华文楷体" panose="02010600040101010101" pitchFamily="2" charset="-122"/>
                <a:ea typeface="华文楷体" panose="02010600040101010101" pitchFamily="2" charset="-122"/>
              </a:rPr>
              <a:t>E-R</a:t>
            </a:r>
            <a:r>
              <a:rPr lang="zh-CN" altLang="en-US" sz="2400" dirty="0" smtClean="0">
                <a:latin typeface="华文楷体" panose="02010600040101010101" pitchFamily="2" charset="-122"/>
                <a:ea typeface="华文楷体" panose="02010600040101010101" pitchFamily="2" charset="-122"/>
              </a:rPr>
              <a:t>图</a:t>
            </a:r>
            <a:endParaRPr lang="en-US" altLang="zh-CN" sz="2400" dirty="0" smtClean="0">
              <a:latin typeface="华文楷体" panose="02010600040101010101" pitchFamily="2" charset="-122"/>
              <a:ea typeface="华文楷体" panose="02010600040101010101" pitchFamily="2" charset="-122"/>
            </a:endParaRPr>
          </a:p>
        </p:txBody>
      </p:sp>
      <p:grpSp>
        <p:nvGrpSpPr>
          <p:cNvPr id="48" name="组合 47"/>
          <p:cNvGrpSpPr/>
          <p:nvPr/>
        </p:nvGrpSpPr>
        <p:grpSpPr>
          <a:xfrm>
            <a:off x="0" y="286588"/>
            <a:ext cx="563526" cy="6284824"/>
            <a:chOff x="0" y="180767"/>
            <a:chExt cx="563526" cy="6284824"/>
          </a:xfrm>
        </p:grpSpPr>
        <p:sp>
          <p:nvSpPr>
            <p:cNvPr id="49" name="矩形 48"/>
            <p:cNvSpPr/>
            <p:nvPr/>
          </p:nvSpPr>
          <p:spPr>
            <a:xfrm>
              <a:off x="0" y="180767"/>
              <a:ext cx="563526" cy="13397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各级模式</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50" name="矩形 49"/>
            <p:cNvSpPr/>
            <p:nvPr/>
          </p:nvSpPr>
          <p:spPr>
            <a:xfrm>
              <a:off x="0" y="1550374"/>
              <a:ext cx="563526" cy="176698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概念结构设计</a:t>
              </a:r>
            </a:p>
          </p:txBody>
        </p:sp>
        <p:sp>
          <p:nvSpPr>
            <p:cNvPr id="51" name="矩形 50"/>
            <p:cNvSpPr/>
            <p:nvPr/>
          </p:nvSpPr>
          <p:spPr>
            <a:xfrm>
              <a:off x="0" y="3338625"/>
              <a:ext cx="563526" cy="1766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逻辑结构设计</a:t>
              </a:r>
            </a:p>
          </p:txBody>
        </p:sp>
        <p:sp>
          <p:nvSpPr>
            <p:cNvPr id="52" name="矩形 51"/>
            <p:cNvSpPr/>
            <p:nvPr/>
          </p:nvSpPr>
          <p:spPr>
            <a:xfrm>
              <a:off x="0" y="5125889"/>
              <a:ext cx="563526" cy="13397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物理设计</a:t>
              </a:r>
            </a:p>
          </p:txBody>
        </p:sp>
      </p:grpSp>
      <p:sp>
        <p:nvSpPr>
          <p:cNvPr id="35" name="矩形 34"/>
          <p:cNvSpPr/>
          <p:nvPr/>
        </p:nvSpPr>
        <p:spPr>
          <a:xfrm>
            <a:off x="7769658" y="412560"/>
            <a:ext cx="137009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a:t>
            </a:r>
            <a:endParaRPr lang="zh-CN" altLang="en-US" dirty="0">
              <a:solidFill>
                <a:srgbClr val="C00000"/>
              </a:solidFill>
              <a:latin typeface="微软雅黑" pitchFamily="34" charset="-122"/>
              <a:ea typeface="微软雅黑" pitchFamily="34" charset="-122"/>
            </a:endParaRPr>
          </a:p>
        </p:txBody>
      </p:sp>
      <p:cxnSp>
        <p:nvCxnSpPr>
          <p:cNvPr id="36" name="肘形连接符 35"/>
          <p:cNvCxnSpPr>
            <a:stCxn id="42" idx="1"/>
            <a:endCxn id="35" idx="3"/>
          </p:cNvCxnSpPr>
          <p:nvPr/>
        </p:nvCxnSpPr>
        <p:spPr>
          <a:xfrm rot="10800000" flipV="1">
            <a:off x="9139752" y="233392"/>
            <a:ext cx="141082"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43" idx="1"/>
            <a:endCxn id="35" idx="3"/>
          </p:cNvCxnSpPr>
          <p:nvPr/>
        </p:nvCxnSpPr>
        <p:spPr>
          <a:xfrm rot="10800000">
            <a:off x="9139753" y="564214"/>
            <a:ext cx="141081" cy="1707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肘形连接符 39"/>
          <p:cNvCxnSpPr>
            <a:stCxn id="53" idx="1"/>
            <a:endCxn id="35" idx="3"/>
          </p:cNvCxnSpPr>
          <p:nvPr/>
        </p:nvCxnSpPr>
        <p:spPr>
          <a:xfrm rot="10800000">
            <a:off x="9139753" y="564214"/>
            <a:ext cx="155453"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数据库设计概述</a:t>
            </a:r>
            <a:endParaRPr lang="zh-CN" altLang="en-US" dirty="0">
              <a:solidFill>
                <a:srgbClr val="C00000"/>
              </a:solidFill>
              <a:latin typeface="微软雅黑" pitchFamily="34" charset="-122"/>
              <a:ea typeface="微软雅黑" pitchFamily="34" charset="-122"/>
            </a:endParaRPr>
          </a:p>
        </p:txBody>
      </p:sp>
      <p:sp>
        <p:nvSpPr>
          <p:cNvPr id="43" name="矩形 42"/>
          <p:cNvSpPr/>
          <p:nvPr/>
        </p:nvSpPr>
        <p:spPr>
          <a:xfrm>
            <a:off x="9280833" y="446705"/>
            <a:ext cx="2575809"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数据库设计的基本步骤</a:t>
            </a:r>
            <a:endParaRPr lang="zh-CN" altLang="en-US" dirty="0">
              <a:solidFill>
                <a:srgbClr val="C00000"/>
              </a:solidFill>
              <a:latin typeface="微软雅黑" pitchFamily="34" charset="-122"/>
              <a:ea typeface="微软雅黑" pitchFamily="34" charset="-122"/>
            </a:endParaRPr>
          </a:p>
        </p:txBody>
      </p:sp>
      <p:sp>
        <p:nvSpPr>
          <p:cNvPr id="53" name="矩形 52"/>
          <p:cNvSpPr/>
          <p:nvPr/>
        </p:nvSpPr>
        <p:spPr>
          <a:xfrm>
            <a:off x="9295205" y="759601"/>
            <a:ext cx="2355512"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关系数据库设计方法</a:t>
            </a:r>
            <a:endParaRPr lang="zh-CN" altLang="en-US" dirty="0">
              <a:solidFill>
                <a:schemeClr val="bg1"/>
              </a:solidFill>
              <a:latin typeface="微软雅黑" pitchFamily="34" charset="-122"/>
              <a:ea typeface="微软雅黑" pitchFamily="34" charset="-122"/>
            </a:endParaRPr>
          </a:p>
        </p:txBody>
      </p:sp>
      <p:sp>
        <p:nvSpPr>
          <p:cNvPr id="54" name="TextBox 53"/>
          <p:cNvSpPr txBox="1"/>
          <p:nvPr/>
        </p:nvSpPr>
        <p:spPr>
          <a:xfrm>
            <a:off x="876115" y="174153"/>
            <a:ext cx="2616422"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3.3.2 </a:t>
            </a:r>
            <a:r>
              <a:rPr lang="zh-CN" altLang="en-US" dirty="0" smtClean="0">
                <a:latin typeface="微软雅黑" pitchFamily="34" charset="-122"/>
                <a:ea typeface="微软雅黑" pitchFamily="34" charset="-122"/>
              </a:rPr>
              <a:t>概念结构设计方法</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0666804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关系数据库设计方法</a:t>
            </a:r>
          </a:p>
        </p:txBody>
      </p:sp>
      <p:sp>
        <p:nvSpPr>
          <p:cNvPr id="4" name="文本框 2"/>
          <p:cNvSpPr txBox="1"/>
          <p:nvPr>
            <p:custDataLst>
              <p:tags r:id="rId1"/>
            </p:custDataLst>
          </p:nvPr>
        </p:nvSpPr>
        <p:spPr>
          <a:xfrm>
            <a:off x="735180" y="1052738"/>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概念结构设计方法</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局部信息结构设计</a:t>
            </a:r>
            <a:r>
              <a:rPr lang="en-US" altLang="zh-CN" sz="2400" dirty="0" smtClean="0">
                <a:solidFill>
                  <a:srgbClr val="FF0000"/>
                </a:solidFill>
                <a:latin typeface="手札体-简粗体" panose="03000700000000000000" pitchFamily="66" charset="-122"/>
                <a:ea typeface="手札体-简粗体" panose="03000700000000000000" pitchFamily="66" charset="-122"/>
              </a:rPr>
              <a:t>-</a:t>
            </a:r>
            <a:r>
              <a:rPr lang="zh-CN" altLang="en-US" sz="2400" dirty="0" smtClean="0">
                <a:solidFill>
                  <a:srgbClr val="FF0000"/>
                </a:solidFill>
                <a:latin typeface="手札体-简粗体" panose="03000700000000000000" pitchFamily="66" charset="-122"/>
                <a:ea typeface="手札体-简粗体" panose="03000700000000000000" pitchFamily="66" charset="-122"/>
              </a:rPr>
              <a:t>用户管理系统</a:t>
            </a:r>
            <a:r>
              <a:rPr lang="en-US" altLang="zh-CN" sz="2400" dirty="0" smtClean="0">
                <a:solidFill>
                  <a:srgbClr val="FF0000"/>
                </a:solidFill>
                <a:latin typeface="手札体-简粗体" panose="03000700000000000000" pitchFamily="66" charset="-122"/>
                <a:ea typeface="手札体-简粗体" panose="03000700000000000000" pitchFamily="66" charset="-122"/>
              </a:rPr>
              <a:t>E-R</a:t>
            </a:r>
            <a:r>
              <a:rPr lang="zh-CN" altLang="en-US" sz="2400" dirty="0" smtClean="0">
                <a:solidFill>
                  <a:srgbClr val="FF0000"/>
                </a:solidFill>
                <a:latin typeface="手札体-简粗体" panose="03000700000000000000" pitchFamily="66" charset="-122"/>
                <a:ea typeface="手札体-简粗体" panose="03000700000000000000" pitchFamily="66" charset="-122"/>
              </a:rPr>
              <a:t>图示例</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47" name="TextBox 46"/>
          <p:cNvSpPr txBox="1"/>
          <p:nvPr/>
        </p:nvSpPr>
        <p:spPr>
          <a:xfrm>
            <a:off x="3898488" y="5729301"/>
            <a:ext cx="5355984" cy="566822"/>
          </a:xfrm>
          <a:prstGeom prst="rect">
            <a:avLst/>
          </a:prstGeom>
          <a:noFill/>
        </p:spPr>
        <p:txBody>
          <a:bodyPr wrap="square" rtlCol="0">
            <a:spAutoFit/>
          </a:bodyPr>
          <a:lstStyle/>
          <a:p>
            <a:pPr algn="ctr">
              <a:lnSpc>
                <a:spcPts val="3700"/>
              </a:lnSpc>
            </a:pPr>
            <a:r>
              <a:rPr lang="zh-CN" altLang="en-US" sz="2400" dirty="0" smtClean="0">
                <a:latin typeface="华文楷体" panose="02010600040101010101" pitchFamily="2" charset="-122"/>
                <a:ea typeface="华文楷体" panose="02010600040101010101" pitchFamily="2" charset="-122"/>
              </a:rPr>
              <a:t>用户与部门之间的局部</a:t>
            </a:r>
            <a:r>
              <a:rPr lang="en-US" altLang="zh-CN" sz="2400" dirty="0" smtClean="0">
                <a:latin typeface="华文楷体" panose="02010600040101010101" pitchFamily="2" charset="-122"/>
                <a:ea typeface="华文楷体" panose="02010600040101010101" pitchFamily="2" charset="-122"/>
              </a:rPr>
              <a:t>E-R</a:t>
            </a:r>
            <a:r>
              <a:rPr lang="zh-CN" altLang="en-US" sz="2400" dirty="0" smtClean="0">
                <a:latin typeface="华文楷体" panose="02010600040101010101" pitchFamily="2" charset="-122"/>
                <a:ea typeface="华文楷体" panose="02010600040101010101" pitchFamily="2" charset="-122"/>
              </a:rPr>
              <a:t>图</a:t>
            </a:r>
            <a:endParaRPr lang="en-US" altLang="zh-CN" sz="2400" dirty="0" smtClean="0">
              <a:latin typeface="华文楷体" panose="02010600040101010101" pitchFamily="2" charset="-122"/>
              <a:ea typeface="华文楷体" panose="02010600040101010101" pitchFamily="2" charset="-122"/>
            </a:endParaRPr>
          </a:p>
        </p:txBody>
      </p:sp>
      <p:grpSp>
        <p:nvGrpSpPr>
          <p:cNvPr id="48" name="组合 47"/>
          <p:cNvGrpSpPr/>
          <p:nvPr/>
        </p:nvGrpSpPr>
        <p:grpSpPr>
          <a:xfrm>
            <a:off x="0" y="286588"/>
            <a:ext cx="563526" cy="6284824"/>
            <a:chOff x="0" y="180767"/>
            <a:chExt cx="563526" cy="6284824"/>
          </a:xfrm>
        </p:grpSpPr>
        <p:sp>
          <p:nvSpPr>
            <p:cNvPr id="49" name="矩形 48"/>
            <p:cNvSpPr/>
            <p:nvPr/>
          </p:nvSpPr>
          <p:spPr>
            <a:xfrm>
              <a:off x="0" y="180767"/>
              <a:ext cx="563526" cy="13397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各级模式</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50" name="矩形 49"/>
            <p:cNvSpPr/>
            <p:nvPr/>
          </p:nvSpPr>
          <p:spPr>
            <a:xfrm>
              <a:off x="0" y="1550374"/>
              <a:ext cx="563526" cy="176698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概念结构设计</a:t>
              </a:r>
            </a:p>
          </p:txBody>
        </p:sp>
        <p:sp>
          <p:nvSpPr>
            <p:cNvPr id="51" name="矩形 50"/>
            <p:cNvSpPr/>
            <p:nvPr/>
          </p:nvSpPr>
          <p:spPr>
            <a:xfrm>
              <a:off x="0" y="3338625"/>
              <a:ext cx="563526" cy="1766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逻辑结构设计</a:t>
              </a:r>
            </a:p>
          </p:txBody>
        </p:sp>
        <p:sp>
          <p:nvSpPr>
            <p:cNvPr id="52" name="矩形 51"/>
            <p:cNvSpPr/>
            <p:nvPr/>
          </p:nvSpPr>
          <p:spPr>
            <a:xfrm>
              <a:off x="0" y="5125889"/>
              <a:ext cx="563526" cy="13397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物理设计</a:t>
              </a:r>
            </a:p>
          </p:txBody>
        </p:sp>
      </p:grpSp>
      <p:sp>
        <p:nvSpPr>
          <p:cNvPr id="13" name="TextBox 12"/>
          <p:cNvSpPr txBox="1"/>
          <p:nvPr/>
        </p:nvSpPr>
        <p:spPr>
          <a:xfrm>
            <a:off x="1135025" y="2704915"/>
            <a:ext cx="6178294" cy="1323439"/>
          </a:xfrm>
          <a:prstGeom prst="rect">
            <a:avLst/>
          </a:prstGeom>
          <a:noFill/>
        </p:spPr>
        <p:txBody>
          <a:bodyPr wrap="none" rtlCol="0">
            <a:spAutoFit/>
          </a:bodyPr>
          <a:lstStyle/>
          <a:p>
            <a:r>
              <a:rPr lang="en-US" altLang="zh-CN" sz="2000" dirty="0" smtClean="0"/>
              <a:t>1</a:t>
            </a:r>
            <a:r>
              <a:rPr lang="zh-CN" altLang="en-US" sz="2000" dirty="0" smtClean="0"/>
              <a:t>）用户：用户</a:t>
            </a:r>
            <a:r>
              <a:rPr lang="en-US" altLang="zh-CN" sz="2000" dirty="0" smtClean="0"/>
              <a:t>ID</a:t>
            </a:r>
            <a:r>
              <a:rPr lang="zh-CN" altLang="en-US" sz="2000" dirty="0" smtClean="0"/>
              <a:t>、用户名、年龄、口令。</a:t>
            </a:r>
            <a:endParaRPr lang="en-US" altLang="zh-CN" sz="2000" dirty="0" smtClean="0"/>
          </a:p>
          <a:p>
            <a:r>
              <a:rPr lang="en-US" altLang="zh-CN" sz="2000" dirty="0" smtClean="0"/>
              <a:t>2</a:t>
            </a:r>
            <a:r>
              <a:rPr lang="zh-CN" altLang="en-US" sz="2000" dirty="0" smtClean="0"/>
              <a:t>）用户组：用户组</a:t>
            </a:r>
            <a:r>
              <a:rPr lang="en-US" altLang="zh-CN" sz="2000" dirty="0" smtClean="0"/>
              <a:t>ID</a:t>
            </a:r>
            <a:r>
              <a:rPr lang="zh-CN" altLang="en-US" sz="2000" dirty="0" smtClean="0"/>
              <a:t>、用户组名、用户组描述。</a:t>
            </a:r>
            <a:endParaRPr lang="en-US" altLang="zh-CN" sz="2000" dirty="0" smtClean="0"/>
          </a:p>
          <a:p>
            <a:r>
              <a:rPr lang="en-US" altLang="zh-CN" sz="2000" dirty="0" smtClean="0"/>
              <a:t>3</a:t>
            </a:r>
            <a:r>
              <a:rPr lang="zh-CN" altLang="en-US" sz="2000" dirty="0" smtClean="0"/>
              <a:t>）部门：部门</a:t>
            </a:r>
            <a:r>
              <a:rPr lang="en-US" altLang="zh-CN" sz="2000" dirty="0" smtClean="0"/>
              <a:t>ID</a:t>
            </a:r>
            <a:r>
              <a:rPr lang="zh-CN" altLang="en-US" sz="2000" dirty="0" smtClean="0"/>
              <a:t>、部门名、部门所在地、部门领导。</a:t>
            </a:r>
            <a:endParaRPr lang="en-US" altLang="zh-CN" sz="2000" dirty="0" smtClean="0"/>
          </a:p>
          <a:p>
            <a:r>
              <a:rPr lang="en-US" altLang="zh-CN" sz="2000" dirty="0" smtClean="0"/>
              <a:t>4</a:t>
            </a:r>
            <a:r>
              <a:rPr lang="zh-CN" altLang="en-US" sz="2000" dirty="0" smtClean="0"/>
              <a:t>）权限：权限</a:t>
            </a:r>
            <a:r>
              <a:rPr lang="en-US" altLang="zh-CN" sz="2000" dirty="0" smtClean="0"/>
              <a:t>ID</a:t>
            </a:r>
            <a:r>
              <a:rPr lang="zh-CN" altLang="en-US" sz="2000" dirty="0" smtClean="0"/>
              <a:t>、权限名、权限链接。</a:t>
            </a:r>
            <a:endParaRPr lang="zh-CN" altLang="en-US" sz="2000" dirty="0"/>
          </a:p>
        </p:txBody>
      </p:sp>
      <p:sp>
        <p:nvSpPr>
          <p:cNvPr id="38" name="TextBox 37"/>
          <p:cNvSpPr txBox="1"/>
          <p:nvPr/>
        </p:nvSpPr>
        <p:spPr>
          <a:xfrm>
            <a:off x="1147791" y="4421628"/>
            <a:ext cx="5957080" cy="1015663"/>
          </a:xfrm>
          <a:prstGeom prst="rect">
            <a:avLst/>
          </a:prstGeom>
          <a:noFill/>
        </p:spPr>
        <p:txBody>
          <a:bodyPr wrap="none" rtlCol="0">
            <a:spAutoFit/>
          </a:bodyPr>
          <a:lstStyle/>
          <a:p>
            <a:r>
              <a:rPr lang="en-US" altLang="zh-CN" sz="2000" dirty="0"/>
              <a:t>3</a:t>
            </a:r>
            <a:r>
              <a:rPr lang="zh-CN" altLang="en-US" sz="2000" dirty="0" smtClean="0"/>
              <a:t>）用户组与权限之间是多对多联系，表示一种权限</a:t>
            </a:r>
            <a:endParaRPr lang="en-US" altLang="zh-CN" sz="2000" dirty="0" smtClean="0"/>
          </a:p>
          <a:p>
            <a:r>
              <a:rPr lang="zh-CN" altLang="en-US" sz="2000" dirty="0" smtClean="0"/>
              <a:t>可以分配给多个用户组，每个用户组可以拥有多种</a:t>
            </a:r>
            <a:endParaRPr lang="en-US" altLang="zh-CN" sz="2000" dirty="0" smtClean="0"/>
          </a:p>
          <a:p>
            <a:r>
              <a:rPr lang="zh-CN" altLang="en-US" sz="2000" dirty="0" smtClean="0"/>
              <a:t>权限，其联系的名称定义为“拥有”。</a:t>
            </a:r>
            <a:endParaRPr lang="zh-CN" altLang="en-US" sz="2000" dirty="0"/>
          </a:p>
        </p:txBody>
      </p:sp>
      <p:sp>
        <p:nvSpPr>
          <p:cNvPr id="14" name="矩形 13"/>
          <p:cNvSpPr/>
          <p:nvPr/>
        </p:nvSpPr>
        <p:spPr>
          <a:xfrm>
            <a:off x="7425559" y="3641834"/>
            <a:ext cx="977462" cy="5360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用户组</a:t>
            </a:r>
            <a:endParaRPr lang="zh-CN" altLang="en-US" dirty="0">
              <a:solidFill>
                <a:schemeClr val="tx1"/>
              </a:solidFill>
            </a:endParaRPr>
          </a:p>
        </p:txBody>
      </p:sp>
      <p:sp>
        <p:nvSpPr>
          <p:cNvPr id="40" name="矩形 39"/>
          <p:cNvSpPr/>
          <p:nvPr/>
        </p:nvSpPr>
        <p:spPr>
          <a:xfrm>
            <a:off x="10045331" y="3641834"/>
            <a:ext cx="977462" cy="5360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权限</a:t>
            </a:r>
          </a:p>
        </p:txBody>
      </p:sp>
      <p:sp>
        <p:nvSpPr>
          <p:cNvPr id="15" name="矩形 14"/>
          <p:cNvSpPr/>
          <p:nvPr/>
        </p:nvSpPr>
        <p:spPr>
          <a:xfrm>
            <a:off x="7769658" y="412560"/>
            <a:ext cx="137009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a:t>
            </a:r>
            <a:endParaRPr lang="zh-CN" altLang="en-US" dirty="0">
              <a:solidFill>
                <a:srgbClr val="C00000"/>
              </a:solidFill>
              <a:latin typeface="微软雅黑" pitchFamily="34" charset="-122"/>
              <a:ea typeface="微软雅黑" pitchFamily="34" charset="-122"/>
            </a:endParaRPr>
          </a:p>
        </p:txBody>
      </p:sp>
      <p:cxnSp>
        <p:nvCxnSpPr>
          <p:cNvPr id="16" name="肘形连接符 15"/>
          <p:cNvCxnSpPr>
            <a:stCxn id="19" idx="1"/>
            <a:endCxn id="15" idx="3"/>
          </p:cNvCxnSpPr>
          <p:nvPr/>
        </p:nvCxnSpPr>
        <p:spPr>
          <a:xfrm rot="10800000" flipV="1">
            <a:off x="9139752" y="233392"/>
            <a:ext cx="141082"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0" idx="1"/>
            <a:endCxn id="15" idx="3"/>
          </p:cNvCxnSpPr>
          <p:nvPr/>
        </p:nvCxnSpPr>
        <p:spPr>
          <a:xfrm rot="10800000">
            <a:off x="9139753" y="564214"/>
            <a:ext cx="141081" cy="1707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21" idx="1"/>
            <a:endCxn id="15" idx="3"/>
          </p:cNvCxnSpPr>
          <p:nvPr/>
        </p:nvCxnSpPr>
        <p:spPr>
          <a:xfrm rot="10800000">
            <a:off x="9139753" y="564214"/>
            <a:ext cx="155453"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数据库设计概述</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280833" y="446705"/>
            <a:ext cx="2575809"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数据库设计的基本步骤</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295205" y="759601"/>
            <a:ext cx="2355512"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关系数据库设计方法</a:t>
            </a:r>
            <a:endParaRPr lang="zh-CN" altLang="en-US" dirty="0">
              <a:solidFill>
                <a:schemeClr val="bg1"/>
              </a:solidFill>
              <a:latin typeface="微软雅黑" pitchFamily="34" charset="-122"/>
              <a:ea typeface="微软雅黑" pitchFamily="34" charset="-122"/>
            </a:endParaRPr>
          </a:p>
        </p:txBody>
      </p:sp>
      <p:sp>
        <p:nvSpPr>
          <p:cNvPr id="22" name="TextBox 21"/>
          <p:cNvSpPr txBox="1"/>
          <p:nvPr/>
        </p:nvSpPr>
        <p:spPr>
          <a:xfrm>
            <a:off x="876115" y="174153"/>
            <a:ext cx="2616422"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3.3.2 </a:t>
            </a:r>
            <a:r>
              <a:rPr lang="zh-CN" altLang="en-US" dirty="0" smtClean="0">
                <a:latin typeface="微软雅黑" pitchFamily="34" charset="-122"/>
                <a:ea typeface="微软雅黑" pitchFamily="34" charset="-122"/>
              </a:rPr>
              <a:t>概念结构设计方法</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39797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关系数据库设计方法</a:t>
            </a:r>
          </a:p>
        </p:txBody>
      </p:sp>
      <p:sp>
        <p:nvSpPr>
          <p:cNvPr id="4" name="文本框 2"/>
          <p:cNvSpPr txBox="1"/>
          <p:nvPr>
            <p:custDataLst>
              <p:tags r:id="rId1"/>
            </p:custDataLst>
          </p:nvPr>
        </p:nvSpPr>
        <p:spPr>
          <a:xfrm>
            <a:off x="735180" y="1052738"/>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概念结构设计方法</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局部信息结构设计</a:t>
            </a:r>
            <a:r>
              <a:rPr lang="en-US" altLang="zh-CN" sz="2400" dirty="0" smtClean="0">
                <a:solidFill>
                  <a:srgbClr val="FF0000"/>
                </a:solidFill>
                <a:latin typeface="手札体-简粗体" panose="03000700000000000000" pitchFamily="66" charset="-122"/>
                <a:ea typeface="手札体-简粗体" panose="03000700000000000000" pitchFamily="66" charset="-122"/>
              </a:rPr>
              <a:t>-</a:t>
            </a:r>
            <a:r>
              <a:rPr lang="zh-CN" altLang="en-US" sz="2400" dirty="0" smtClean="0">
                <a:solidFill>
                  <a:srgbClr val="FF0000"/>
                </a:solidFill>
                <a:latin typeface="手札体-简粗体" panose="03000700000000000000" pitchFamily="66" charset="-122"/>
                <a:ea typeface="手札体-简粗体" panose="03000700000000000000" pitchFamily="66" charset="-122"/>
              </a:rPr>
              <a:t>用户管理系统</a:t>
            </a:r>
            <a:r>
              <a:rPr lang="en-US" altLang="zh-CN" sz="2400" dirty="0" smtClean="0">
                <a:solidFill>
                  <a:srgbClr val="FF0000"/>
                </a:solidFill>
                <a:latin typeface="手札体-简粗体" panose="03000700000000000000" pitchFamily="66" charset="-122"/>
                <a:ea typeface="手札体-简粗体" panose="03000700000000000000" pitchFamily="66" charset="-122"/>
              </a:rPr>
              <a:t>E-R</a:t>
            </a:r>
            <a:r>
              <a:rPr lang="zh-CN" altLang="en-US" sz="2400" dirty="0" smtClean="0">
                <a:solidFill>
                  <a:srgbClr val="FF0000"/>
                </a:solidFill>
                <a:latin typeface="手札体-简粗体" panose="03000700000000000000" pitchFamily="66" charset="-122"/>
                <a:ea typeface="手札体-简粗体" panose="03000700000000000000" pitchFamily="66" charset="-122"/>
              </a:rPr>
              <a:t>图示例</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47" name="TextBox 46"/>
          <p:cNvSpPr txBox="1"/>
          <p:nvPr/>
        </p:nvSpPr>
        <p:spPr>
          <a:xfrm>
            <a:off x="3898488" y="5729301"/>
            <a:ext cx="5355984" cy="566822"/>
          </a:xfrm>
          <a:prstGeom prst="rect">
            <a:avLst/>
          </a:prstGeom>
          <a:noFill/>
        </p:spPr>
        <p:txBody>
          <a:bodyPr wrap="square" rtlCol="0">
            <a:spAutoFit/>
          </a:bodyPr>
          <a:lstStyle/>
          <a:p>
            <a:pPr algn="ctr">
              <a:lnSpc>
                <a:spcPts val="3700"/>
              </a:lnSpc>
            </a:pPr>
            <a:r>
              <a:rPr lang="zh-CN" altLang="en-US" sz="2400" dirty="0" smtClean="0">
                <a:latin typeface="华文楷体" panose="02010600040101010101" pitchFamily="2" charset="-122"/>
                <a:ea typeface="华文楷体" panose="02010600040101010101" pitchFamily="2" charset="-122"/>
              </a:rPr>
              <a:t>用户与部门之间的局部</a:t>
            </a:r>
            <a:r>
              <a:rPr lang="en-US" altLang="zh-CN" sz="2400" dirty="0" smtClean="0">
                <a:latin typeface="华文楷体" panose="02010600040101010101" pitchFamily="2" charset="-122"/>
                <a:ea typeface="华文楷体" panose="02010600040101010101" pitchFamily="2" charset="-122"/>
              </a:rPr>
              <a:t>E-R</a:t>
            </a:r>
            <a:r>
              <a:rPr lang="zh-CN" altLang="en-US" sz="2400" dirty="0" smtClean="0">
                <a:latin typeface="华文楷体" panose="02010600040101010101" pitchFamily="2" charset="-122"/>
                <a:ea typeface="华文楷体" panose="02010600040101010101" pitchFamily="2" charset="-122"/>
              </a:rPr>
              <a:t>图</a:t>
            </a:r>
            <a:endParaRPr lang="en-US" altLang="zh-CN" sz="2400" dirty="0" smtClean="0">
              <a:latin typeface="华文楷体" panose="02010600040101010101" pitchFamily="2" charset="-122"/>
              <a:ea typeface="华文楷体" panose="02010600040101010101" pitchFamily="2" charset="-122"/>
            </a:endParaRPr>
          </a:p>
        </p:txBody>
      </p:sp>
      <p:grpSp>
        <p:nvGrpSpPr>
          <p:cNvPr id="48" name="组合 47"/>
          <p:cNvGrpSpPr/>
          <p:nvPr/>
        </p:nvGrpSpPr>
        <p:grpSpPr>
          <a:xfrm>
            <a:off x="0" y="286588"/>
            <a:ext cx="563526" cy="6284824"/>
            <a:chOff x="0" y="180767"/>
            <a:chExt cx="563526" cy="6284824"/>
          </a:xfrm>
        </p:grpSpPr>
        <p:sp>
          <p:nvSpPr>
            <p:cNvPr id="49" name="矩形 48"/>
            <p:cNvSpPr/>
            <p:nvPr/>
          </p:nvSpPr>
          <p:spPr>
            <a:xfrm>
              <a:off x="0" y="180767"/>
              <a:ext cx="563526" cy="13397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各级模式</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50" name="矩形 49"/>
            <p:cNvSpPr/>
            <p:nvPr/>
          </p:nvSpPr>
          <p:spPr>
            <a:xfrm>
              <a:off x="0" y="1550374"/>
              <a:ext cx="563526" cy="176698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概念结构设计</a:t>
              </a:r>
            </a:p>
          </p:txBody>
        </p:sp>
        <p:sp>
          <p:nvSpPr>
            <p:cNvPr id="51" name="矩形 50"/>
            <p:cNvSpPr/>
            <p:nvPr/>
          </p:nvSpPr>
          <p:spPr>
            <a:xfrm>
              <a:off x="0" y="3338625"/>
              <a:ext cx="563526" cy="1766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逻辑结构设计</a:t>
              </a:r>
            </a:p>
          </p:txBody>
        </p:sp>
        <p:sp>
          <p:nvSpPr>
            <p:cNvPr id="52" name="矩形 51"/>
            <p:cNvSpPr/>
            <p:nvPr/>
          </p:nvSpPr>
          <p:spPr>
            <a:xfrm>
              <a:off x="0" y="5125889"/>
              <a:ext cx="563526" cy="13397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物理设计</a:t>
              </a:r>
            </a:p>
          </p:txBody>
        </p:sp>
      </p:grpSp>
      <p:sp>
        <p:nvSpPr>
          <p:cNvPr id="13" name="TextBox 12"/>
          <p:cNvSpPr txBox="1"/>
          <p:nvPr/>
        </p:nvSpPr>
        <p:spPr>
          <a:xfrm>
            <a:off x="1135025" y="2704915"/>
            <a:ext cx="6178294" cy="1323439"/>
          </a:xfrm>
          <a:prstGeom prst="rect">
            <a:avLst/>
          </a:prstGeom>
          <a:noFill/>
        </p:spPr>
        <p:txBody>
          <a:bodyPr wrap="none" rtlCol="0">
            <a:spAutoFit/>
          </a:bodyPr>
          <a:lstStyle/>
          <a:p>
            <a:r>
              <a:rPr lang="en-US" altLang="zh-CN" sz="2000" dirty="0" smtClean="0"/>
              <a:t>1</a:t>
            </a:r>
            <a:r>
              <a:rPr lang="zh-CN" altLang="en-US" sz="2000" dirty="0" smtClean="0"/>
              <a:t>）用户：用户</a:t>
            </a:r>
            <a:r>
              <a:rPr lang="en-US" altLang="zh-CN" sz="2000" dirty="0" smtClean="0"/>
              <a:t>ID</a:t>
            </a:r>
            <a:r>
              <a:rPr lang="zh-CN" altLang="en-US" sz="2000" dirty="0" smtClean="0"/>
              <a:t>、用户名、年龄、口令。</a:t>
            </a:r>
            <a:endParaRPr lang="en-US" altLang="zh-CN" sz="2000" dirty="0" smtClean="0"/>
          </a:p>
          <a:p>
            <a:r>
              <a:rPr lang="en-US" altLang="zh-CN" sz="2000" dirty="0" smtClean="0"/>
              <a:t>2</a:t>
            </a:r>
            <a:r>
              <a:rPr lang="zh-CN" altLang="en-US" sz="2000" dirty="0" smtClean="0"/>
              <a:t>）用户组：用户组</a:t>
            </a:r>
            <a:r>
              <a:rPr lang="en-US" altLang="zh-CN" sz="2000" dirty="0" smtClean="0"/>
              <a:t>ID</a:t>
            </a:r>
            <a:r>
              <a:rPr lang="zh-CN" altLang="en-US" sz="2000" dirty="0" smtClean="0"/>
              <a:t>、用户组名、用户组描述。</a:t>
            </a:r>
            <a:endParaRPr lang="en-US" altLang="zh-CN" sz="2000" dirty="0" smtClean="0"/>
          </a:p>
          <a:p>
            <a:r>
              <a:rPr lang="en-US" altLang="zh-CN" sz="2000" dirty="0" smtClean="0"/>
              <a:t>3</a:t>
            </a:r>
            <a:r>
              <a:rPr lang="zh-CN" altLang="en-US" sz="2000" dirty="0" smtClean="0"/>
              <a:t>）部门：部门</a:t>
            </a:r>
            <a:r>
              <a:rPr lang="en-US" altLang="zh-CN" sz="2000" dirty="0" smtClean="0"/>
              <a:t>ID</a:t>
            </a:r>
            <a:r>
              <a:rPr lang="zh-CN" altLang="en-US" sz="2000" dirty="0" smtClean="0"/>
              <a:t>、部门名、部门所在地、部门领导。</a:t>
            </a:r>
            <a:endParaRPr lang="en-US" altLang="zh-CN" sz="2000" dirty="0" smtClean="0"/>
          </a:p>
          <a:p>
            <a:r>
              <a:rPr lang="en-US" altLang="zh-CN" sz="2000" dirty="0" smtClean="0"/>
              <a:t>4</a:t>
            </a:r>
            <a:r>
              <a:rPr lang="zh-CN" altLang="en-US" sz="2000" dirty="0" smtClean="0"/>
              <a:t>）权限：权限</a:t>
            </a:r>
            <a:r>
              <a:rPr lang="en-US" altLang="zh-CN" sz="2000" dirty="0" smtClean="0"/>
              <a:t>ID</a:t>
            </a:r>
            <a:r>
              <a:rPr lang="zh-CN" altLang="en-US" sz="2000" dirty="0" smtClean="0"/>
              <a:t>、权限名、权限链接。</a:t>
            </a:r>
            <a:endParaRPr lang="zh-CN" altLang="en-US" sz="2000" dirty="0"/>
          </a:p>
        </p:txBody>
      </p:sp>
      <p:sp>
        <p:nvSpPr>
          <p:cNvPr id="14" name="矩形 13"/>
          <p:cNvSpPr/>
          <p:nvPr/>
        </p:nvSpPr>
        <p:spPr>
          <a:xfrm>
            <a:off x="7425559" y="3641834"/>
            <a:ext cx="977462" cy="5360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用户组</a:t>
            </a:r>
            <a:endParaRPr lang="zh-CN" altLang="en-US" dirty="0">
              <a:solidFill>
                <a:schemeClr val="tx1"/>
              </a:solidFill>
            </a:endParaRPr>
          </a:p>
        </p:txBody>
      </p:sp>
      <p:sp>
        <p:nvSpPr>
          <p:cNvPr id="40" name="矩形 39"/>
          <p:cNvSpPr/>
          <p:nvPr/>
        </p:nvSpPr>
        <p:spPr>
          <a:xfrm>
            <a:off x="10045331" y="3641834"/>
            <a:ext cx="977462" cy="5360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权限</a:t>
            </a:r>
          </a:p>
        </p:txBody>
      </p:sp>
      <p:sp>
        <p:nvSpPr>
          <p:cNvPr id="19" name="椭圆 18"/>
          <p:cNvSpPr/>
          <p:nvPr/>
        </p:nvSpPr>
        <p:spPr>
          <a:xfrm>
            <a:off x="7231508" y="2286000"/>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用户组</a:t>
            </a:r>
            <a:r>
              <a:rPr lang="en-US" altLang="zh-CN" dirty="0" smtClean="0">
                <a:solidFill>
                  <a:schemeClr val="tx1"/>
                </a:solidFill>
              </a:rPr>
              <a:t>ID</a:t>
            </a:r>
            <a:endParaRPr lang="zh-CN" altLang="en-US" dirty="0">
              <a:solidFill>
                <a:schemeClr val="tx1"/>
              </a:solidFill>
            </a:endParaRPr>
          </a:p>
        </p:txBody>
      </p:sp>
      <p:sp>
        <p:nvSpPr>
          <p:cNvPr id="42" name="椭圆 41"/>
          <p:cNvSpPr/>
          <p:nvPr/>
        </p:nvSpPr>
        <p:spPr>
          <a:xfrm>
            <a:off x="6006663" y="2539687"/>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用户组名</a:t>
            </a:r>
            <a:endParaRPr lang="zh-CN" altLang="en-US" dirty="0">
              <a:solidFill>
                <a:schemeClr val="tx1"/>
              </a:solidFill>
            </a:endParaRPr>
          </a:p>
        </p:txBody>
      </p:sp>
      <p:sp>
        <p:nvSpPr>
          <p:cNvPr id="43" name="椭圆 42"/>
          <p:cNvSpPr/>
          <p:nvPr/>
        </p:nvSpPr>
        <p:spPr>
          <a:xfrm>
            <a:off x="5973250" y="3713043"/>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描述</a:t>
            </a:r>
            <a:endParaRPr lang="zh-CN" altLang="en-US" dirty="0">
              <a:solidFill>
                <a:schemeClr val="tx1"/>
              </a:solidFill>
            </a:endParaRPr>
          </a:p>
        </p:txBody>
      </p:sp>
      <p:sp>
        <p:nvSpPr>
          <p:cNvPr id="54" name="椭圆 53"/>
          <p:cNvSpPr/>
          <p:nvPr/>
        </p:nvSpPr>
        <p:spPr>
          <a:xfrm>
            <a:off x="8886565" y="2438400"/>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权限</a:t>
            </a:r>
            <a:r>
              <a:rPr lang="en-US" altLang="zh-CN" dirty="0" smtClean="0">
                <a:solidFill>
                  <a:schemeClr val="tx1"/>
                </a:solidFill>
              </a:rPr>
              <a:t>ID</a:t>
            </a:r>
            <a:endParaRPr lang="zh-CN" altLang="en-US" dirty="0">
              <a:solidFill>
                <a:schemeClr val="tx1"/>
              </a:solidFill>
            </a:endParaRPr>
          </a:p>
        </p:txBody>
      </p:sp>
      <p:sp>
        <p:nvSpPr>
          <p:cNvPr id="55" name="椭圆 54"/>
          <p:cNvSpPr/>
          <p:nvPr/>
        </p:nvSpPr>
        <p:spPr>
          <a:xfrm>
            <a:off x="10467180" y="2285999"/>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权限</a:t>
            </a:r>
            <a:r>
              <a:rPr lang="zh-CN" altLang="en-US" dirty="0" smtClean="0">
                <a:solidFill>
                  <a:schemeClr val="tx1"/>
                </a:solidFill>
              </a:rPr>
              <a:t>名</a:t>
            </a:r>
            <a:endParaRPr lang="zh-CN" altLang="en-US" dirty="0">
              <a:solidFill>
                <a:schemeClr val="tx1"/>
              </a:solidFill>
            </a:endParaRPr>
          </a:p>
        </p:txBody>
      </p:sp>
      <p:sp>
        <p:nvSpPr>
          <p:cNvPr id="56" name="椭圆 55"/>
          <p:cNvSpPr/>
          <p:nvPr/>
        </p:nvSpPr>
        <p:spPr>
          <a:xfrm>
            <a:off x="9254472" y="4601089"/>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权限链接</a:t>
            </a:r>
            <a:endParaRPr lang="zh-CN" altLang="en-US" dirty="0">
              <a:solidFill>
                <a:schemeClr val="tx1"/>
              </a:solidFill>
            </a:endParaRPr>
          </a:p>
        </p:txBody>
      </p:sp>
      <p:sp>
        <p:nvSpPr>
          <p:cNvPr id="25" name="TextBox 24"/>
          <p:cNvSpPr txBox="1"/>
          <p:nvPr/>
        </p:nvSpPr>
        <p:spPr>
          <a:xfrm>
            <a:off x="1147791" y="4421628"/>
            <a:ext cx="5957080" cy="1015663"/>
          </a:xfrm>
          <a:prstGeom prst="rect">
            <a:avLst/>
          </a:prstGeom>
          <a:noFill/>
        </p:spPr>
        <p:txBody>
          <a:bodyPr wrap="none" rtlCol="0">
            <a:spAutoFit/>
          </a:bodyPr>
          <a:lstStyle/>
          <a:p>
            <a:r>
              <a:rPr lang="en-US" altLang="zh-CN" sz="2000" dirty="0"/>
              <a:t>3</a:t>
            </a:r>
            <a:r>
              <a:rPr lang="zh-CN" altLang="en-US" sz="2000" dirty="0" smtClean="0"/>
              <a:t>）用户组与权限之间是多对多联系，表示一种权限</a:t>
            </a:r>
            <a:endParaRPr lang="en-US" altLang="zh-CN" sz="2000" dirty="0" smtClean="0"/>
          </a:p>
          <a:p>
            <a:r>
              <a:rPr lang="zh-CN" altLang="en-US" sz="2000" dirty="0" smtClean="0"/>
              <a:t>可以分配给多个用户组，每个用户组可以拥有多种</a:t>
            </a:r>
            <a:endParaRPr lang="en-US" altLang="zh-CN" sz="2000" dirty="0" smtClean="0"/>
          </a:p>
          <a:p>
            <a:r>
              <a:rPr lang="zh-CN" altLang="en-US" sz="2000" dirty="0" smtClean="0"/>
              <a:t>权限，其联系的名称定义为“拥有”。</a:t>
            </a:r>
            <a:endParaRPr lang="zh-CN" altLang="en-US" sz="2000" dirty="0"/>
          </a:p>
        </p:txBody>
      </p:sp>
      <p:sp>
        <p:nvSpPr>
          <p:cNvPr id="21" name="矩形 20"/>
          <p:cNvSpPr/>
          <p:nvPr/>
        </p:nvSpPr>
        <p:spPr>
          <a:xfrm>
            <a:off x="7769658" y="412560"/>
            <a:ext cx="137009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a:t>
            </a:r>
            <a:endParaRPr lang="zh-CN" altLang="en-US" dirty="0">
              <a:solidFill>
                <a:srgbClr val="C00000"/>
              </a:solidFill>
              <a:latin typeface="微软雅黑" pitchFamily="34" charset="-122"/>
              <a:ea typeface="微软雅黑" pitchFamily="34" charset="-122"/>
            </a:endParaRPr>
          </a:p>
        </p:txBody>
      </p:sp>
      <p:cxnSp>
        <p:nvCxnSpPr>
          <p:cNvPr id="22" name="肘形连接符 21"/>
          <p:cNvCxnSpPr>
            <a:stCxn id="26" idx="1"/>
            <a:endCxn id="21" idx="3"/>
          </p:cNvCxnSpPr>
          <p:nvPr/>
        </p:nvCxnSpPr>
        <p:spPr>
          <a:xfrm rot="10800000" flipV="1">
            <a:off x="9139752" y="233392"/>
            <a:ext cx="141082"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7" idx="1"/>
            <a:endCxn id="21" idx="3"/>
          </p:cNvCxnSpPr>
          <p:nvPr/>
        </p:nvCxnSpPr>
        <p:spPr>
          <a:xfrm rot="10800000">
            <a:off x="9139753" y="564214"/>
            <a:ext cx="141081" cy="1707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8" idx="1"/>
            <a:endCxn id="21" idx="3"/>
          </p:cNvCxnSpPr>
          <p:nvPr/>
        </p:nvCxnSpPr>
        <p:spPr>
          <a:xfrm rot="10800000">
            <a:off x="9139753" y="564214"/>
            <a:ext cx="155453"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数据库设计概述</a:t>
            </a:r>
            <a:endParaRPr lang="zh-CN" altLang="en-US" dirty="0">
              <a:solidFill>
                <a:srgbClr val="C00000"/>
              </a:solidFill>
              <a:latin typeface="微软雅黑" pitchFamily="34" charset="-122"/>
              <a:ea typeface="微软雅黑" pitchFamily="34" charset="-122"/>
            </a:endParaRPr>
          </a:p>
        </p:txBody>
      </p:sp>
      <p:sp>
        <p:nvSpPr>
          <p:cNvPr id="27" name="矩形 26"/>
          <p:cNvSpPr/>
          <p:nvPr/>
        </p:nvSpPr>
        <p:spPr>
          <a:xfrm>
            <a:off x="9280833" y="446705"/>
            <a:ext cx="2575809"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数据库设计的基本步骤</a:t>
            </a:r>
            <a:endParaRPr lang="zh-CN" altLang="en-US" dirty="0">
              <a:solidFill>
                <a:srgbClr val="C00000"/>
              </a:solidFill>
              <a:latin typeface="微软雅黑" pitchFamily="34" charset="-122"/>
              <a:ea typeface="微软雅黑" pitchFamily="34" charset="-122"/>
            </a:endParaRPr>
          </a:p>
        </p:txBody>
      </p:sp>
      <p:sp>
        <p:nvSpPr>
          <p:cNvPr id="28" name="矩形 27"/>
          <p:cNvSpPr/>
          <p:nvPr/>
        </p:nvSpPr>
        <p:spPr>
          <a:xfrm>
            <a:off x="9295205" y="759601"/>
            <a:ext cx="2355512"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关系数据库设计方法</a:t>
            </a:r>
            <a:endParaRPr lang="zh-CN" altLang="en-US" dirty="0">
              <a:solidFill>
                <a:schemeClr val="bg1"/>
              </a:solidFill>
              <a:latin typeface="微软雅黑" pitchFamily="34" charset="-122"/>
              <a:ea typeface="微软雅黑" pitchFamily="34" charset="-122"/>
            </a:endParaRPr>
          </a:p>
        </p:txBody>
      </p:sp>
      <p:sp>
        <p:nvSpPr>
          <p:cNvPr id="29" name="TextBox 28"/>
          <p:cNvSpPr txBox="1"/>
          <p:nvPr/>
        </p:nvSpPr>
        <p:spPr>
          <a:xfrm>
            <a:off x="876115" y="174153"/>
            <a:ext cx="2616422"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3.3.2 </a:t>
            </a:r>
            <a:r>
              <a:rPr lang="zh-CN" altLang="en-US" dirty="0" smtClean="0">
                <a:latin typeface="微软雅黑" pitchFamily="34" charset="-122"/>
                <a:ea typeface="微软雅黑" pitchFamily="34" charset="-122"/>
              </a:rPr>
              <a:t>概念结构设计方法</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7962860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关系数据库设计方法</a:t>
            </a:r>
          </a:p>
        </p:txBody>
      </p:sp>
      <p:sp>
        <p:nvSpPr>
          <p:cNvPr id="4" name="文本框 2"/>
          <p:cNvSpPr txBox="1"/>
          <p:nvPr>
            <p:custDataLst>
              <p:tags r:id="rId1"/>
            </p:custDataLst>
          </p:nvPr>
        </p:nvSpPr>
        <p:spPr>
          <a:xfrm>
            <a:off x="735180" y="1052738"/>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概念结构设计方法</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局部信息结构设计</a:t>
            </a:r>
            <a:r>
              <a:rPr lang="en-US" altLang="zh-CN" sz="2400" dirty="0" smtClean="0">
                <a:solidFill>
                  <a:srgbClr val="FF0000"/>
                </a:solidFill>
                <a:latin typeface="手札体-简粗体" panose="03000700000000000000" pitchFamily="66" charset="-122"/>
                <a:ea typeface="手札体-简粗体" panose="03000700000000000000" pitchFamily="66" charset="-122"/>
              </a:rPr>
              <a:t>-</a:t>
            </a:r>
            <a:r>
              <a:rPr lang="zh-CN" altLang="en-US" sz="2400" dirty="0" smtClean="0">
                <a:solidFill>
                  <a:srgbClr val="FF0000"/>
                </a:solidFill>
                <a:latin typeface="手札体-简粗体" panose="03000700000000000000" pitchFamily="66" charset="-122"/>
                <a:ea typeface="手札体-简粗体" panose="03000700000000000000" pitchFamily="66" charset="-122"/>
              </a:rPr>
              <a:t>用户管理系统</a:t>
            </a:r>
            <a:r>
              <a:rPr lang="en-US" altLang="zh-CN" sz="2400" dirty="0" smtClean="0">
                <a:solidFill>
                  <a:srgbClr val="FF0000"/>
                </a:solidFill>
                <a:latin typeface="手札体-简粗体" panose="03000700000000000000" pitchFamily="66" charset="-122"/>
                <a:ea typeface="手札体-简粗体" panose="03000700000000000000" pitchFamily="66" charset="-122"/>
              </a:rPr>
              <a:t>E-R</a:t>
            </a:r>
            <a:r>
              <a:rPr lang="zh-CN" altLang="en-US" sz="2400" dirty="0" smtClean="0">
                <a:solidFill>
                  <a:srgbClr val="FF0000"/>
                </a:solidFill>
                <a:latin typeface="手札体-简粗体" panose="03000700000000000000" pitchFamily="66" charset="-122"/>
                <a:ea typeface="手札体-简粗体" panose="03000700000000000000" pitchFamily="66" charset="-122"/>
              </a:rPr>
              <a:t>图示例</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47" name="TextBox 46"/>
          <p:cNvSpPr txBox="1"/>
          <p:nvPr/>
        </p:nvSpPr>
        <p:spPr>
          <a:xfrm>
            <a:off x="3898488" y="5729301"/>
            <a:ext cx="5355984" cy="566822"/>
          </a:xfrm>
          <a:prstGeom prst="rect">
            <a:avLst/>
          </a:prstGeom>
          <a:noFill/>
        </p:spPr>
        <p:txBody>
          <a:bodyPr wrap="square" rtlCol="0">
            <a:spAutoFit/>
          </a:bodyPr>
          <a:lstStyle/>
          <a:p>
            <a:pPr algn="ctr">
              <a:lnSpc>
                <a:spcPts val="3700"/>
              </a:lnSpc>
            </a:pPr>
            <a:r>
              <a:rPr lang="zh-CN" altLang="en-US" sz="2400" dirty="0" smtClean="0">
                <a:latin typeface="华文楷体" panose="02010600040101010101" pitchFamily="2" charset="-122"/>
                <a:ea typeface="华文楷体" panose="02010600040101010101" pitchFamily="2" charset="-122"/>
              </a:rPr>
              <a:t>用户与部门之间的局部</a:t>
            </a:r>
            <a:r>
              <a:rPr lang="en-US" altLang="zh-CN" sz="2400" dirty="0" smtClean="0">
                <a:latin typeface="华文楷体" panose="02010600040101010101" pitchFamily="2" charset="-122"/>
                <a:ea typeface="华文楷体" panose="02010600040101010101" pitchFamily="2" charset="-122"/>
              </a:rPr>
              <a:t>E-R</a:t>
            </a:r>
            <a:r>
              <a:rPr lang="zh-CN" altLang="en-US" sz="2400" dirty="0" smtClean="0">
                <a:latin typeface="华文楷体" panose="02010600040101010101" pitchFamily="2" charset="-122"/>
                <a:ea typeface="华文楷体" panose="02010600040101010101" pitchFamily="2" charset="-122"/>
              </a:rPr>
              <a:t>图</a:t>
            </a:r>
            <a:endParaRPr lang="en-US" altLang="zh-CN" sz="2400" dirty="0" smtClean="0">
              <a:latin typeface="华文楷体" panose="02010600040101010101" pitchFamily="2" charset="-122"/>
              <a:ea typeface="华文楷体" panose="02010600040101010101" pitchFamily="2" charset="-122"/>
            </a:endParaRPr>
          </a:p>
        </p:txBody>
      </p:sp>
      <p:grpSp>
        <p:nvGrpSpPr>
          <p:cNvPr id="48" name="组合 47"/>
          <p:cNvGrpSpPr/>
          <p:nvPr/>
        </p:nvGrpSpPr>
        <p:grpSpPr>
          <a:xfrm>
            <a:off x="0" y="286588"/>
            <a:ext cx="563526" cy="6284824"/>
            <a:chOff x="0" y="180767"/>
            <a:chExt cx="563526" cy="6284824"/>
          </a:xfrm>
        </p:grpSpPr>
        <p:sp>
          <p:nvSpPr>
            <p:cNvPr id="49" name="矩形 48"/>
            <p:cNvSpPr/>
            <p:nvPr/>
          </p:nvSpPr>
          <p:spPr>
            <a:xfrm>
              <a:off x="0" y="180767"/>
              <a:ext cx="563526" cy="13397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各级模式</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50" name="矩形 49"/>
            <p:cNvSpPr/>
            <p:nvPr/>
          </p:nvSpPr>
          <p:spPr>
            <a:xfrm>
              <a:off x="0" y="1550374"/>
              <a:ext cx="563526" cy="176698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概念结构设计</a:t>
              </a:r>
            </a:p>
          </p:txBody>
        </p:sp>
        <p:sp>
          <p:nvSpPr>
            <p:cNvPr id="51" name="矩形 50"/>
            <p:cNvSpPr/>
            <p:nvPr/>
          </p:nvSpPr>
          <p:spPr>
            <a:xfrm>
              <a:off x="0" y="3338625"/>
              <a:ext cx="563526" cy="1766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逻辑结构设计</a:t>
              </a:r>
            </a:p>
          </p:txBody>
        </p:sp>
        <p:sp>
          <p:nvSpPr>
            <p:cNvPr id="52" name="矩形 51"/>
            <p:cNvSpPr/>
            <p:nvPr/>
          </p:nvSpPr>
          <p:spPr>
            <a:xfrm>
              <a:off x="0" y="5125889"/>
              <a:ext cx="563526" cy="13397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物理设计</a:t>
              </a:r>
            </a:p>
          </p:txBody>
        </p:sp>
      </p:grpSp>
      <p:sp>
        <p:nvSpPr>
          <p:cNvPr id="13" name="TextBox 12"/>
          <p:cNvSpPr txBox="1"/>
          <p:nvPr/>
        </p:nvSpPr>
        <p:spPr>
          <a:xfrm>
            <a:off x="1135025" y="2704915"/>
            <a:ext cx="6178294" cy="1323439"/>
          </a:xfrm>
          <a:prstGeom prst="rect">
            <a:avLst/>
          </a:prstGeom>
          <a:noFill/>
        </p:spPr>
        <p:txBody>
          <a:bodyPr wrap="none" rtlCol="0">
            <a:spAutoFit/>
          </a:bodyPr>
          <a:lstStyle/>
          <a:p>
            <a:r>
              <a:rPr lang="en-US" altLang="zh-CN" sz="2000" dirty="0" smtClean="0"/>
              <a:t>1</a:t>
            </a:r>
            <a:r>
              <a:rPr lang="zh-CN" altLang="en-US" sz="2000" dirty="0" smtClean="0"/>
              <a:t>）用户：用户</a:t>
            </a:r>
            <a:r>
              <a:rPr lang="en-US" altLang="zh-CN" sz="2000" dirty="0" smtClean="0"/>
              <a:t>ID</a:t>
            </a:r>
            <a:r>
              <a:rPr lang="zh-CN" altLang="en-US" sz="2000" dirty="0" smtClean="0"/>
              <a:t>、用户名、年龄、口令。</a:t>
            </a:r>
            <a:endParaRPr lang="en-US" altLang="zh-CN" sz="2000" dirty="0" smtClean="0"/>
          </a:p>
          <a:p>
            <a:r>
              <a:rPr lang="en-US" altLang="zh-CN" sz="2000" dirty="0" smtClean="0"/>
              <a:t>2</a:t>
            </a:r>
            <a:r>
              <a:rPr lang="zh-CN" altLang="en-US" sz="2000" dirty="0" smtClean="0"/>
              <a:t>）用户组：用户组</a:t>
            </a:r>
            <a:r>
              <a:rPr lang="en-US" altLang="zh-CN" sz="2000" dirty="0" smtClean="0"/>
              <a:t>ID</a:t>
            </a:r>
            <a:r>
              <a:rPr lang="zh-CN" altLang="en-US" sz="2000" dirty="0" smtClean="0"/>
              <a:t>、用户组名、用户组描述。</a:t>
            </a:r>
            <a:endParaRPr lang="en-US" altLang="zh-CN" sz="2000" dirty="0" smtClean="0"/>
          </a:p>
          <a:p>
            <a:r>
              <a:rPr lang="en-US" altLang="zh-CN" sz="2000" dirty="0" smtClean="0"/>
              <a:t>3</a:t>
            </a:r>
            <a:r>
              <a:rPr lang="zh-CN" altLang="en-US" sz="2000" dirty="0" smtClean="0"/>
              <a:t>）部门：部门</a:t>
            </a:r>
            <a:r>
              <a:rPr lang="en-US" altLang="zh-CN" sz="2000" dirty="0" smtClean="0"/>
              <a:t>ID</a:t>
            </a:r>
            <a:r>
              <a:rPr lang="zh-CN" altLang="en-US" sz="2000" dirty="0" smtClean="0"/>
              <a:t>、部门名、部门所在地、部门领导。</a:t>
            </a:r>
            <a:endParaRPr lang="en-US" altLang="zh-CN" sz="2000" dirty="0" smtClean="0"/>
          </a:p>
          <a:p>
            <a:r>
              <a:rPr lang="en-US" altLang="zh-CN" sz="2000" dirty="0" smtClean="0"/>
              <a:t>4</a:t>
            </a:r>
            <a:r>
              <a:rPr lang="zh-CN" altLang="en-US" sz="2000" dirty="0" smtClean="0"/>
              <a:t>）权限：权限</a:t>
            </a:r>
            <a:r>
              <a:rPr lang="en-US" altLang="zh-CN" sz="2000" dirty="0" smtClean="0"/>
              <a:t>ID</a:t>
            </a:r>
            <a:r>
              <a:rPr lang="zh-CN" altLang="en-US" sz="2000" dirty="0" smtClean="0"/>
              <a:t>、权限名、权限链接。</a:t>
            </a:r>
            <a:endParaRPr lang="zh-CN" altLang="en-US" sz="2000" dirty="0"/>
          </a:p>
        </p:txBody>
      </p:sp>
      <p:sp>
        <p:nvSpPr>
          <p:cNvPr id="14" name="矩形 13"/>
          <p:cNvSpPr/>
          <p:nvPr/>
        </p:nvSpPr>
        <p:spPr>
          <a:xfrm>
            <a:off x="7425559" y="3641834"/>
            <a:ext cx="977462" cy="5360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用户组</a:t>
            </a:r>
            <a:endParaRPr lang="zh-CN" altLang="en-US" dirty="0">
              <a:solidFill>
                <a:schemeClr val="tx1"/>
              </a:solidFill>
            </a:endParaRPr>
          </a:p>
        </p:txBody>
      </p:sp>
      <p:sp>
        <p:nvSpPr>
          <p:cNvPr id="40" name="矩形 39"/>
          <p:cNvSpPr/>
          <p:nvPr/>
        </p:nvSpPr>
        <p:spPr>
          <a:xfrm>
            <a:off x="10045331" y="3641834"/>
            <a:ext cx="977462" cy="5360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权限</a:t>
            </a:r>
          </a:p>
        </p:txBody>
      </p:sp>
      <p:sp>
        <p:nvSpPr>
          <p:cNvPr id="19" name="椭圆 18"/>
          <p:cNvSpPr/>
          <p:nvPr/>
        </p:nvSpPr>
        <p:spPr>
          <a:xfrm>
            <a:off x="7231508" y="2286000"/>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用户组</a:t>
            </a:r>
            <a:r>
              <a:rPr lang="en-US" altLang="zh-CN" dirty="0" smtClean="0">
                <a:solidFill>
                  <a:schemeClr val="tx1"/>
                </a:solidFill>
              </a:rPr>
              <a:t>ID</a:t>
            </a:r>
            <a:endParaRPr lang="zh-CN" altLang="en-US" dirty="0">
              <a:solidFill>
                <a:schemeClr val="tx1"/>
              </a:solidFill>
            </a:endParaRPr>
          </a:p>
        </p:txBody>
      </p:sp>
      <p:sp>
        <p:nvSpPr>
          <p:cNvPr id="42" name="椭圆 41"/>
          <p:cNvSpPr/>
          <p:nvPr/>
        </p:nvSpPr>
        <p:spPr>
          <a:xfrm>
            <a:off x="6006663" y="2539687"/>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用户组名</a:t>
            </a:r>
            <a:endParaRPr lang="zh-CN" altLang="en-US" dirty="0">
              <a:solidFill>
                <a:schemeClr val="tx1"/>
              </a:solidFill>
            </a:endParaRPr>
          </a:p>
        </p:txBody>
      </p:sp>
      <p:sp>
        <p:nvSpPr>
          <p:cNvPr id="43" name="椭圆 42"/>
          <p:cNvSpPr/>
          <p:nvPr/>
        </p:nvSpPr>
        <p:spPr>
          <a:xfrm>
            <a:off x="5973250" y="3713043"/>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描述</a:t>
            </a:r>
            <a:endParaRPr lang="zh-CN" altLang="en-US" dirty="0">
              <a:solidFill>
                <a:schemeClr val="tx1"/>
              </a:solidFill>
            </a:endParaRPr>
          </a:p>
        </p:txBody>
      </p:sp>
      <p:sp>
        <p:nvSpPr>
          <p:cNvPr id="54" name="椭圆 53"/>
          <p:cNvSpPr/>
          <p:nvPr/>
        </p:nvSpPr>
        <p:spPr>
          <a:xfrm>
            <a:off x="8886565" y="2438400"/>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权限</a:t>
            </a:r>
            <a:r>
              <a:rPr lang="en-US" altLang="zh-CN" dirty="0" smtClean="0">
                <a:solidFill>
                  <a:schemeClr val="tx1"/>
                </a:solidFill>
              </a:rPr>
              <a:t>ID</a:t>
            </a:r>
            <a:endParaRPr lang="zh-CN" altLang="en-US" dirty="0">
              <a:solidFill>
                <a:schemeClr val="tx1"/>
              </a:solidFill>
            </a:endParaRPr>
          </a:p>
        </p:txBody>
      </p:sp>
      <p:sp>
        <p:nvSpPr>
          <p:cNvPr id="55" name="椭圆 54"/>
          <p:cNvSpPr/>
          <p:nvPr/>
        </p:nvSpPr>
        <p:spPr>
          <a:xfrm>
            <a:off x="10467180" y="2285999"/>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权限</a:t>
            </a:r>
            <a:r>
              <a:rPr lang="zh-CN" altLang="en-US" dirty="0" smtClean="0">
                <a:solidFill>
                  <a:schemeClr val="tx1"/>
                </a:solidFill>
              </a:rPr>
              <a:t>名</a:t>
            </a:r>
            <a:endParaRPr lang="zh-CN" altLang="en-US" dirty="0">
              <a:solidFill>
                <a:schemeClr val="tx1"/>
              </a:solidFill>
            </a:endParaRPr>
          </a:p>
        </p:txBody>
      </p:sp>
      <p:sp>
        <p:nvSpPr>
          <p:cNvPr id="56" name="椭圆 55"/>
          <p:cNvSpPr/>
          <p:nvPr/>
        </p:nvSpPr>
        <p:spPr>
          <a:xfrm>
            <a:off x="9254472" y="4601089"/>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权限链接</a:t>
            </a:r>
            <a:endParaRPr lang="zh-CN" altLang="en-US" dirty="0">
              <a:solidFill>
                <a:schemeClr val="tx1"/>
              </a:solidFill>
            </a:endParaRPr>
          </a:p>
        </p:txBody>
      </p:sp>
      <p:sp>
        <p:nvSpPr>
          <p:cNvPr id="25" name="TextBox 24"/>
          <p:cNvSpPr txBox="1"/>
          <p:nvPr/>
        </p:nvSpPr>
        <p:spPr>
          <a:xfrm>
            <a:off x="1147791" y="4421628"/>
            <a:ext cx="5957080" cy="1015663"/>
          </a:xfrm>
          <a:prstGeom prst="rect">
            <a:avLst/>
          </a:prstGeom>
          <a:noFill/>
        </p:spPr>
        <p:txBody>
          <a:bodyPr wrap="none" rtlCol="0">
            <a:spAutoFit/>
          </a:bodyPr>
          <a:lstStyle/>
          <a:p>
            <a:r>
              <a:rPr lang="en-US" altLang="zh-CN" sz="2000" dirty="0"/>
              <a:t>3</a:t>
            </a:r>
            <a:r>
              <a:rPr lang="zh-CN" altLang="en-US" sz="2000" dirty="0" smtClean="0"/>
              <a:t>）用户组与权限之间是多对多联系，表示一种权限</a:t>
            </a:r>
            <a:endParaRPr lang="en-US" altLang="zh-CN" sz="2000" dirty="0" smtClean="0"/>
          </a:p>
          <a:p>
            <a:r>
              <a:rPr lang="zh-CN" altLang="en-US" sz="2000" dirty="0" smtClean="0"/>
              <a:t>可以分配给多个用户组，每个用户组可以拥有多种</a:t>
            </a:r>
            <a:endParaRPr lang="en-US" altLang="zh-CN" sz="2000" dirty="0" smtClean="0"/>
          </a:p>
          <a:p>
            <a:r>
              <a:rPr lang="zh-CN" altLang="en-US" sz="2000" dirty="0" smtClean="0"/>
              <a:t>权限，其联系的名称定义为“拥有”。</a:t>
            </a:r>
            <a:endParaRPr lang="zh-CN" altLang="en-US" sz="2000" dirty="0"/>
          </a:p>
        </p:txBody>
      </p:sp>
      <p:cxnSp>
        <p:nvCxnSpPr>
          <p:cNvPr id="7" name="直接连接符 6"/>
          <p:cNvCxnSpPr>
            <a:stCxn id="14" idx="0"/>
            <a:endCxn id="19" idx="4"/>
          </p:cNvCxnSpPr>
          <p:nvPr/>
        </p:nvCxnSpPr>
        <p:spPr>
          <a:xfrm flipH="1" flipV="1">
            <a:off x="7901543" y="2916621"/>
            <a:ext cx="12747" cy="7252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endCxn id="42" idx="5"/>
          </p:cNvCxnSpPr>
          <p:nvPr/>
        </p:nvCxnSpPr>
        <p:spPr>
          <a:xfrm flipH="1" flipV="1">
            <a:off x="7150483" y="3077956"/>
            <a:ext cx="275076" cy="6350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43" idx="6"/>
          </p:cNvCxnSpPr>
          <p:nvPr/>
        </p:nvCxnSpPr>
        <p:spPr>
          <a:xfrm>
            <a:off x="7313319" y="4028354"/>
            <a:ext cx="1122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40" idx="0"/>
            <a:endCxn id="54" idx="5"/>
          </p:cNvCxnSpPr>
          <p:nvPr/>
        </p:nvCxnSpPr>
        <p:spPr>
          <a:xfrm flipH="1" flipV="1">
            <a:off x="10030385" y="2976669"/>
            <a:ext cx="503677" cy="6651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endCxn id="40" idx="2"/>
          </p:cNvCxnSpPr>
          <p:nvPr/>
        </p:nvCxnSpPr>
        <p:spPr>
          <a:xfrm flipV="1">
            <a:off x="10226634" y="4177862"/>
            <a:ext cx="307428" cy="4232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55" idx="4"/>
            <a:endCxn id="40" idx="0"/>
          </p:cNvCxnSpPr>
          <p:nvPr/>
        </p:nvCxnSpPr>
        <p:spPr>
          <a:xfrm flipH="1">
            <a:off x="10534062" y="2916620"/>
            <a:ext cx="603153" cy="725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流程图: 决策 35"/>
          <p:cNvSpPr/>
          <p:nvPr/>
        </p:nvSpPr>
        <p:spPr>
          <a:xfrm>
            <a:off x="8592205" y="3555383"/>
            <a:ext cx="1204816" cy="708585"/>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拥有</a:t>
            </a:r>
            <a:endParaRPr lang="zh-CN" altLang="en-US" dirty="0">
              <a:solidFill>
                <a:schemeClr val="tx1"/>
              </a:solidFill>
            </a:endParaRPr>
          </a:p>
        </p:txBody>
      </p:sp>
      <p:sp>
        <p:nvSpPr>
          <p:cNvPr id="28" name="矩形 27"/>
          <p:cNvSpPr/>
          <p:nvPr/>
        </p:nvSpPr>
        <p:spPr>
          <a:xfrm>
            <a:off x="7769658" y="412560"/>
            <a:ext cx="137009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a:t>
            </a:r>
            <a:endParaRPr lang="zh-CN" altLang="en-US" dirty="0">
              <a:solidFill>
                <a:srgbClr val="C00000"/>
              </a:solidFill>
              <a:latin typeface="微软雅黑" pitchFamily="34" charset="-122"/>
              <a:ea typeface="微软雅黑" pitchFamily="34" charset="-122"/>
            </a:endParaRPr>
          </a:p>
        </p:txBody>
      </p:sp>
      <p:cxnSp>
        <p:nvCxnSpPr>
          <p:cNvPr id="29" name="肘形连接符 28"/>
          <p:cNvCxnSpPr>
            <a:stCxn id="32" idx="1"/>
            <a:endCxn id="28" idx="3"/>
          </p:cNvCxnSpPr>
          <p:nvPr/>
        </p:nvCxnSpPr>
        <p:spPr>
          <a:xfrm rot="10800000" flipV="1">
            <a:off x="9139752" y="233392"/>
            <a:ext cx="141082"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33" idx="1"/>
            <a:endCxn id="28" idx="3"/>
          </p:cNvCxnSpPr>
          <p:nvPr/>
        </p:nvCxnSpPr>
        <p:spPr>
          <a:xfrm rot="10800000">
            <a:off x="9139753" y="564214"/>
            <a:ext cx="141081" cy="1707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34" idx="1"/>
            <a:endCxn id="28" idx="3"/>
          </p:cNvCxnSpPr>
          <p:nvPr/>
        </p:nvCxnSpPr>
        <p:spPr>
          <a:xfrm rot="10800000">
            <a:off x="9139753" y="564214"/>
            <a:ext cx="155453"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数据库设计概述</a:t>
            </a:r>
            <a:endParaRPr lang="zh-CN" altLang="en-US" dirty="0">
              <a:solidFill>
                <a:srgbClr val="C00000"/>
              </a:solidFill>
              <a:latin typeface="微软雅黑" pitchFamily="34" charset="-122"/>
              <a:ea typeface="微软雅黑" pitchFamily="34" charset="-122"/>
            </a:endParaRPr>
          </a:p>
        </p:txBody>
      </p:sp>
      <p:sp>
        <p:nvSpPr>
          <p:cNvPr id="33" name="矩形 32"/>
          <p:cNvSpPr/>
          <p:nvPr/>
        </p:nvSpPr>
        <p:spPr>
          <a:xfrm>
            <a:off x="9280833" y="446705"/>
            <a:ext cx="2575809"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数据库设计的基本步骤</a:t>
            </a:r>
            <a:endParaRPr lang="zh-CN" altLang="en-US" dirty="0">
              <a:solidFill>
                <a:srgbClr val="C00000"/>
              </a:solidFill>
              <a:latin typeface="微软雅黑" pitchFamily="34" charset="-122"/>
              <a:ea typeface="微软雅黑" pitchFamily="34" charset="-122"/>
            </a:endParaRPr>
          </a:p>
        </p:txBody>
      </p:sp>
      <p:sp>
        <p:nvSpPr>
          <p:cNvPr id="34" name="矩形 33"/>
          <p:cNvSpPr/>
          <p:nvPr/>
        </p:nvSpPr>
        <p:spPr>
          <a:xfrm>
            <a:off x="9295205" y="759601"/>
            <a:ext cx="2355512"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关系数据库设计方法</a:t>
            </a:r>
            <a:endParaRPr lang="zh-CN" altLang="en-US" dirty="0">
              <a:solidFill>
                <a:schemeClr val="bg1"/>
              </a:solidFill>
              <a:latin typeface="微软雅黑" pitchFamily="34" charset="-122"/>
              <a:ea typeface="微软雅黑" pitchFamily="34" charset="-122"/>
            </a:endParaRPr>
          </a:p>
        </p:txBody>
      </p:sp>
      <p:sp>
        <p:nvSpPr>
          <p:cNvPr id="35" name="矩形 34"/>
          <p:cNvSpPr/>
          <p:nvPr/>
        </p:nvSpPr>
        <p:spPr>
          <a:xfrm>
            <a:off x="7922058" y="564960"/>
            <a:ext cx="137009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a:t>
            </a:r>
            <a:endParaRPr lang="zh-CN" altLang="en-US" dirty="0">
              <a:solidFill>
                <a:srgbClr val="C00000"/>
              </a:solidFill>
              <a:latin typeface="微软雅黑" pitchFamily="34" charset="-122"/>
              <a:ea typeface="微软雅黑" pitchFamily="34" charset="-122"/>
            </a:endParaRPr>
          </a:p>
        </p:txBody>
      </p:sp>
      <p:cxnSp>
        <p:nvCxnSpPr>
          <p:cNvPr id="37" name="肘形连接符 36"/>
          <p:cNvCxnSpPr>
            <a:stCxn id="41" idx="1"/>
            <a:endCxn id="35" idx="3"/>
          </p:cNvCxnSpPr>
          <p:nvPr/>
        </p:nvCxnSpPr>
        <p:spPr>
          <a:xfrm rot="10800000" flipV="1">
            <a:off x="9292152" y="385792"/>
            <a:ext cx="141082"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44" idx="1"/>
            <a:endCxn id="35" idx="3"/>
          </p:cNvCxnSpPr>
          <p:nvPr/>
        </p:nvCxnSpPr>
        <p:spPr>
          <a:xfrm rot="10800000">
            <a:off x="9292153" y="716614"/>
            <a:ext cx="141081" cy="1707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45" idx="1"/>
            <a:endCxn id="35" idx="3"/>
          </p:cNvCxnSpPr>
          <p:nvPr/>
        </p:nvCxnSpPr>
        <p:spPr>
          <a:xfrm rot="10800000">
            <a:off x="9292153" y="716614"/>
            <a:ext cx="155453"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9433234" y="2341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数据库设计概述</a:t>
            </a:r>
            <a:endParaRPr lang="zh-CN" altLang="en-US" dirty="0">
              <a:solidFill>
                <a:srgbClr val="C00000"/>
              </a:solidFill>
              <a:latin typeface="微软雅黑" pitchFamily="34" charset="-122"/>
              <a:ea typeface="微软雅黑" pitchFamily="34" charset="-122"/>
            </a:endParaRPr>
          </a:p>
        </p:txBody>
      </p:sp>
      <p:sp>
        <p:nvSpPr>
          <p:cNvPr id="44" name="矩形 43"/>
          <p:cNvSpPr/>
          <p:nvPr/>
        </p:nvSpPr>
        <p:spPr>
          <a:xfrm>
            <a:off x="9433233" y="599105"/>
            <a:ext cx="2575809"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数据库设计的基本步骤</a:t>
            </a:r>
            <a:endParaRPr lang="zh-CN" altLang="en-US" dirty="0">
              <a:solidFill>
                <a:srgbClr val="C00000"/>
              </a:solidFill>
              <a:latin typeface="微软雅黑" pitchFamily="34" charset="-122"/>
              <a:ea typeface="微软雅黑" pitchFamily="34" charset="-122"/>
            </a:endParaRPr>
          </a:p>
        </p:txBody>
      </p:sp>
      <p:sp>
        <p:nvSpPr>
          <p:cNvPr id="45" name="矩形 44"/>
          <p:cNvSpPr/>
          <p:nvPr/>
        </p:nvSpPr>
        <p:spPr>
          <a:xfrm>
            <a:off x="9447605" y="912001"/>
            <a:ext cx="2355512"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关系数据库设计方法</a:t>
            </a:r>
            <a:endParaRPr lang="zh-CN" altLang="en-US" dirty="0">
              <a:solidFill>
                <a:schemeClr val="bg1"/>
              </a:solidFill>
              <a:latin typeface="微软雅黑" pitchFamily="34" charset="-122"/>
              <a:ea typeface="微软雅黑" pitchFamily="34" charset="-122"/>
            </a:endParaRPr>
          </a:p>
        </p:txBody>
      </p:sp>
      <p:sp>
        <p:nvSpPr>
          <p:cNvPr id="46" name="TextBox 45"/>
          <p:cNvSpPr txBox="1"/>
          <p:nvPr/>
        </p:nvSpPr>
        <p:spPr>
          <a:xfrm>
            <a:off x="876115" y="174153"/>
            <a:ext cx="2616422"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3.3.2 </a:t>
            </a:r>
            <a:r>
              <a:rPr lang="zh-CN" altLang="en-US" dirty="0" smtClean="0">
                <a:latin typeface="微软雅黑" pitchFamily="34" charset="-122"/>
                <a:ea typeface="微软雅黑" pitchFamily="34" charset="-122"/>
              </a:rPr>
              <a:t>概念结构设计方法</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008472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关系数据库设计方法</a:t>
            </a:r>
          </a:p>
        </p:txBody>
      </p:sp>
      <p:sp>
        <p:nvSpPr>
          <p:cNvPr id="4" name="文本框 2"/>
          <p:cNvSpPr txBox="1"/>
          <p:nvPr>
            <p:custDataLst>
              <p:tags r:id="rId1"/>
            </p:custDataLst>
          </p:nvPr>
        </p:nvSpPr>
        <p:spPr>
          <a:xfrm>
            <a:off x="735180" y="1052738"/>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概念结构设计方法</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局部信息结构设计</a:t>
            </a:r>
            <a:r>
              <a:rPr lang="en-US" altLang="zh-CN" sz="2400" dirty="0" smtClean="0">
                <a:solidFill>
                  <a:srgbClr val="FF0000"/>
                </a:solidFill>
                <a:latin typeface="手札体-简粗体" panose="03000700000000000000" pitchFamily="66" charset="-122"/>
                <a:ea typeface="手札体-简粗体" panose="03000700000000000000" pitchFamily="66" charset="-122"/>
              </a:rPr>
              <a:t>-</a:t>
            </a:r>
            <a:r>
              <a:rPr lang="zh-CN" altLang="en-US" sz="2400" dirty="0" smtClean="0">
                <a:solidFill>
                  <a:srgbClr val="FF0000"/>
                </a:solidFill>
                <a:latin typeface="手札体-简粗体" panose="03000700000000000000" pitchFamily="66" charset="-122"/>
                <a:ea typeface="手札体-简粗体" panose="03000700000000000000" pitchFamily="66" charset="-122"/>
              </a:rPr>
              <a:t>用户管理系统</a:t>
            </a:r>
            <a:r>
              <a:rPr lang="en-US" altLang="zh-CN" sz="2400" dirty="0" smtClean="0">
                <a:solidFill>
                  <a:srgbClr val="FF0000"/>
                </a:solidFill>
                <a:latin typeface="手札体-简粗体" panose="03000700000000000000" pitchFamily="66" charset="-122"/>
                <a:ea typeface="手札体-简粗体" panose="03000700000000000000" pitchFamily="66" charset="-122"/>
              </a:rPr>
              <a:t>E-R</a:t>
            </a:r>
            <a:r>
              <a:rPr lang="zh-CN" altLang="en-US" sz="2400" dirty="0" smtClean="0">
                <a:solidFill>
                  <a:srgbClr val="FF0000"/>
                </a:solidFill>
                <a:latin typeface="手札体-简粗体" panose="03000700000000000000" pitchFamily="66" charset="-122"/>
                <a:ea typeface="手札体-简粗体" panose="03000700000000000000" pitchFamily="66" charset="-122"/>
              </a:rPr>
              <a:t>图示例</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47" name="TextBox 46"/>
          <p:cNvSpPr txBox="1"/>
          <p:nvPr/>
        </p:nvSpPr>
        <p:spPr>
          <a:xfrm>
            <a:off x="3898488" y="5729301"/>
            <a:ext cx="5355984" cy="566822"/>
          </a:xfrm>
          <a:prstGeom prst="rect">
            <a:avLst/>
          </a:prstGeom>
          <a:noFill/>
        </p:spPr>
        <p:txBody>
          <a:bodyPr wrap="square" rtlCol="0">
            <a:spAutoFit/>
          </a:bodyPr>
          <a:lstStyle/>
          <a:p>
            <a:pPr algn="ctr">
              <a:lnSpc>
                <a:spcPts val="3700"/>
              </a:lnSpc>
            </a:pPr>
            <a:r>
              <a:rPr lang="zh-CN" altLang="en-US" sz="2400" dirty="0" smtClean="0">
                <a:latin typeface="华文楷体" panose="02010600040101010101" pitchFamily="2" charset="-122"/>
                <a:ea typeface="华文楷体" panose="02010600040101010101" pitchFamily="2" charset="-122"/>
              </a:rPr>
              <a:t>用户与部门之间的局部</a:t>
            </a:r>
            <a:r>
              <a:rPr lang="en-US" altLang="zh-CN" sz="2400" dirty="0" smtClean="0">
                <a:latin typeface="华文楷体" panose="02010600040101010101" pitchFamily="2" charset="-122"/>
                <a:ea typeface="华文楷体" panose="02010600040101010101" pitchFamily="2" charset="-122"/>
              </a:rPr>
              <a:t>E-R</a:t>
            </a:r>
            <a:r>
              <a:rPr lang="zh-CN" altLang="en-US" sz="2400" dirty="0" smtClean="0">
                <a:latin typeface="华文楷体" panose="02010600040101010101" pitchFamily="2" charset="-122"/>
                <a:ea typeface="华文楷体" panose="02010600040101010101" pitchFamily="2" charset="-122"/>
              </a:rPr>
              <a:t>图</a:t>
            </a:r>
            <a:endParaRPr lang="en-US" altLang="zh-CN" sz="2400" dirty="0" smtClean="0">
              <a:latin typeface="华文楷体" panose="02010600040101010101" pitchFamily="2" charset="-122"/>
              <a:ea typeface="华文楷体" panose="02010600040101010101" pitchFamily="2" charset="-122"/>
            </a:endParaRPr>
          </a:p>
        </p:txBody>
      </p:sp>
      <p:grpSp>
        <p:nvGrpSpPr>
          <p:cNvPr id="48" name="组合 47"/>
          <p:cNvGrpSpPr/>
          <p:nvPr/>
        </p:nvGrpSpPr>
        <p:grpSpPr>
          <a:xfrm>
            <a:off x="0" y="286588"/>
            <a:ext cx="563526" cy="6284824"/>
            <a:chOff x="0" y="180767"/>
            <a:chExt cx="563526" cy="6284824"/>
          </a:xfrm>
        </p:grpSpPr>
        <p:sp>
          <p:nvSpPr>
            <p:cNvPr id="49" name="矩形 48"/>
            <p:cNvSpPr/>
            <p:nvPr/>
          </p:nvSpPr>
          <p:spPr>
            <a:xfrm>
              <a:off x="0" y="180767"/>
              <a:ext cx="563526" cy="13397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各级模式</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50" name="矩形 49"/>
            <p:cNvSpPr/>
            <p:nvPr/>
          </p:nvSpPr>
          <p:spPr>
            <a:xfrm>
              <a:off x="0" y="1550374"/>
              <a:ext cx="563526" cy="176698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概念结构设计</a:t>
              </a:r>
            </a:p>
          </p:txBody>
        </p:sp>
        <p:sp>
          <p:nvSpPr>
            <p:cNvPr id="51" name="矩形 50"/>
            <p:cNvSpPr/>
            <p:nvPr/>
          </p:nvSpPr>
          <p:spPr>
            <a:xfrm>
              <a:off x="0" y="3338625"/>
              <a:ext cx="563526" cy="1766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逻辑结构设计</a:t>
              </a:r>
            </a:p>
          </p:txBody>
        </p:sp>
        <p:sp>
          <p:nvSpPr>
            <p:cNvPr id="52" name="矩形 51"/>
            <p:cNvSpPr/>
            <p:nvPr/>
          </p:nvSpPr>
          <p:spPr>
            <a:xfrm>
              <a:off x="0" y="5125889"/>
              <a:ext cx="563526" cy="13397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物理设计</a:t>
              </a:r>
            </a:p>
          </p:txBody>
        </p:sp>
      </p:grpSp>
      <p:sp>
        <p:nvSpPr>
          <p:cNvPr id="13" name="TextBox 12"/>
          <p:cNvSpPr txBox="1"/>
          <p:nvPr/>
        </p:nvSpPr>
        <p:spPr>
          <a:xfrm>
            <a:off x="1135025" y="2704915"/>
            <a:ext cx="6178294" cy="1323439"/>
          </a:xfrm>
          <a:prstGeom prst="rect">
            <a:avLst/>
          </a:prstGeom>
          <a:noFill/>
        </p:spPr>
        <p:txBody>
          <a:bodyPr wrap="none" rtlCol="0">
            <a:spAutoFit/>
          </a:bodyPr>
          <a:lstStyle/>
          <a:p>
            <a:r>
              <a:rPr lang="en-US" altLang="zh-CN" sz="2000" dirty="0" smtClean="0"/>
              <a:t>1</a:t>
            </a:r>
            <a:r>
              <a:rPr lang="zh-CN" altLang="en-US" sz="2000" dirty="0" smtClean="0"/>
              <a:t>）用户：用户</a:t>
            </a:r>
            <a:r>
              <a:rPr lang="en-US" altLang="zh-CN" sz="2000" dirty="0" smtClean="0"/>
              <a:t>ID</a:t>
            </a:r>
            <a:r>
              <a:rPr lang="zh-CN" altLang="en-US" sz="2000" dirty="0" smtClean="0"/>
              <a:t>、用户名、年龄、口令。</a:t>
            </a:r>
            <a:endParaRPr lang="en-US" altLang="zh-CN" sz="2000" dirty="0" smtClean="0"/>
          </a:p>
          <a:p>
            <a:r>
              <a:rPr lang="en-US" altLang="zh-CN" sz="2000" dirty="0" smtClean="0"/>
              <a:t>2</a:t>
            </a:r>
            <a:r>
              <a:rPr lang="zh-CN" altLang="en-US" sz="2000" dirty="0" smtClean="0"/>
              <a:t>）用户组：用户组</a:t>
            </a:r>
            <a:r>
              <a:rPr lang="en-US" altLang="zh-CN" sz="2000" dirty="0" smtClean="0"/>
              <a:t>ID</a:t>
            </a:r>
            <a:r>
              <a:rPr lang="zh-CN" altLang="en-US" sz="2000" dirty="0" smtClean="0"/>
              <a:t>、用户组名、用户组描述。</a:t>
            </a:r>
            <a:endParaRPr lang="en-US" altLang="zh-CN" sz="2000" dirty="0" smtClean="0"/>
          </a:p>
          <a:p>
            <a:r>
              <a:rPr lang="en-US" altLang="zh-CN" sz="2000" dirty="0" smtClean="0"/>
              <a:t>3</a:t>
            </a:r>
            <a:r>
              <a:rPr lang="zh-CN" altLang="en-US" sz="2000" dirty="0" smtClean="0"/>
              <a:t>）部门：部门</a:t>
            </a:r>
            <a:r>
              <a:rPr lang="en-US" altLang="zh-CN" sz="2000" dirty="0" smtClean="0"/>
              <a:t>ID</a:t>
            </a:r>
            <a:r>
              <a:rPr lang="zh-CN" altLang="en-US" sz="2000" dirty="0" smtClean="0"/>
              <a:t>、部门名、部门所在地、部门领导。</a:t>
            </a:r>
            <a:endParaRPr lang="en-US" altLang="zh-CN" sz="2000" dirty="0" smtClean="0"/>
          </a:p>
          <a:p>
            <a:r>
              <a:rPr lang="en-US" altLang="zh-CN" sz="2000" dirty="0" smtClean="0"/>
              <a:t>4</a:t>
            </a:r>
            <a:r>
              <a:rPr lang="zh-CN" altLang="en-US" sz="2000" dirty="0" smtClean="0"/>
              <a:t>）权限：权限</a:t>
            </a:r>
            <a:r>
              <a:rPr lang="en-US" altLang="zh-CN" sz="2000" dirty="0" smtClean="0"/>
              <a:t>ID</a:t>
            </a:r>
            <a:r>
              <a:rPr lang="zh-CN" altLang="en-US" sz="2000" dirty="0" smtClean="0"/>
              <a:t>、权限名、权限链接。</a:t>
            </a:r>
            <a:endParaRPr lang="zh-CN" altLang="en-US" sz="2000" dirty="0"/>
          </a:p>
        </p:txBody>
      </p:sp>
      <p:sp>
        <p:nvSpPr>
          <p:cNvPr id="14" name="矩形 13"/>
          <p:cNvSpPr/>
          <p:nvPr/>
        </p:nvSpPr>
        <p:spPr>
          <a:xfrm>
            <a:off x="7425559" y="3641834"/>
            <a:ext cx="977462" cy="5360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用户组</a:t>
            </a:r>
            <a:endParaRPr lang="zh-CN" altLang="en-US" dirty="0">
              <a:solidFill>
                <a:schemeClr val="tx1"/>
              </a:solidFill>
            </a:endParaRPr>
          </a:p>
        </p:txBody>
      </p:sp>
      <p:sp>
        <p:nvSpPr>
          <p:cNvPr id="40" name="矩形 39"/>
          <p:cNvSpPr/>
          <p:nvPr/>
        </p:nvSpPr>
        <p:spPr>
          <a:xfrm>
            <a:off x="10045331" y="3641834"/>
            <a:ext cx="977462" cy="5360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权限</a:t>
            </a:r>
          </a:p>
        </p:txBody>
      </p:sp>
      <p:sp>
        <p:nvSpPr>
          <p:cNvPr id="19" name="椭圆 18"/>
          <p:cNvSpPr/>
          <p:nvPr/>
        </p:nvSpPr>
        <p:spPr>
          <a:xfrm>
            <a:off x="7231508" y="2286000"/>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用户组</a:t>
            </a:r>
            <a:r>
              <a:rPr lang="en-US" altLang="zh-CN" dirty="0" smtClean="0">
                <a:solidFill>
                  <a:schemeClr val="tx1"/>
                </a:solidFill>
              </a:rPr>
              <a:t>ID</a:t>
            </a:r>
            <a:endParaRPr lang="zh-CN" altLang="en-US" dirty="0">
              <a:solidFill>
                <a:schemeClr val="tx1"/>
              </a:solidFill>
            </a:endParaRPr>
          </a:p>
        </p:txBody>
      </p:sp>
      <p:sp>
        <p:nvSpPr>
          <p:cNvPr id="42" name="椭圆 41"/>
          <p:cNvSpPr/>
          <p:nvPr/>
        </p:nvSpPr>
        <p:spPr>
          <a:xfrm>
            <a:off x="6006663" y="2539687"/>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用户组名</a:t>
            </a:r>
            <a:endParaRPr lang="zh-CN" altLang="en-US" dirty="0">
              <a:solidFill>
                <a:schemeClr val="tx1"/>
              </a:solidFill>
            </a:endParaRPr>
          </a:p>
        </p:txBody>
      </p:sp>
      <p:sp>
        <p:nvSpPr>
          <p:cNvPr id="43" name="椭圆 42"/>
          <p:cNvSpPr/>
          <p:nvPr/>
        </p:nvSpPr>
        <p:spPr>
          <a:xfrm>
            <a:off x="5973250" y="3713043"/>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描述</a:t>
            </a:r>
            <a:endParaRPr lang="zh-CN" altLang="en-US" dirty="0">
              <a:solidFill>
                <a:schemeClr val="tx1"/>
              </a:solidFill>
            </a:endParaRPr>
          </a:p>
        </p:txBody>
      </p:sp>
      <p:sp>
        <p:nvSpPr>
          <p:cNvPr id="54" name="椭圆 53"/>
          <p:cNvSpPr/>
          <p:nvPr/>
        </p:nvSpPr>
        <p:spPr>
          <a:xfrm>
            <a:off x="8886565" y="2438400"/>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权限</a:t>
            </a:r>
            <a:r>
              <a:rPr lang="en-US" altLang="zh-CN" dirty="0" smtClean="0">
                <a:solidFill>
                  <a:schemeClr val="tx1"/>
                </a:solidFill>
              </a:rPr>
              <a:t>ID</a:t>
            </a:r>
            <a:endParaRPr lang="zh-CN" altLang="en-US" dirty="0">
              <a:solidFill>
                <a:schemeClr val="tx1"/>
              </a:solidFill>
            </a:endParaRPr>
          </a:p>
        </p:txBody>
      </p:sp>
      <p:sp>
        <p:nvSpPr>
          <p:cNvPr id="55" name="椭圆 54"/>
          <p:cNvSpPr/>
          <p:nvPr/>
        </p:nvSpPr>
        <p:spPr>
          <a:xfrm>
            <a:off x="10467180" y="2285999"/>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权限</a:t>
            </a:r>
            <a:r>
              <a:rPr lang="zh-CN" altLang="en-US" dirty="0" smtClean="0">
                <a:solidFill>
                  <a:schemeClr val="tx1"/>
                </a:solidFill>
              </a:rPr>
              <a:t>名</a:t>
            </a:r>
            <a:endParaRPr lang="zh-CN" altLang="en-US" dirty="0">
              <a:solidFill>
                <a:schemeClr val="tx1"/>
              </a:solidFill>
            </a:endParaRPr>
          </a:p>
        </p:txBody>
      </p:sp>
      <p:sp>
        <p:nvSpPr>
          <p:cNvPr id="56" name="椭圆 55"/>
          <p:cNvSpPr/>
          <p:nvPr/>
        </p:nvSpPr>
        <p:spPr>
          <a:xfrm>
            <a:off x="9254472" y="4601089"/>
            <a:ext cx="1340069" cy="6306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权限链接</a:t>
            </a:r>
            <a:endParaRPr lang="zh-CN" altLang="en-US" dirty="0">
              <a:solidFill>
                <a:schemeClr val="tx1"/>
              </a:solidFill>
            </a:endParaRPr>
          </a:p>
        </p:txBody>
      </p:sp>
      <p:sp>
        <p:nvSpPr>
          <p:cNvPr id="25" name="TextBox 24"/>
          <p:cNvSpPr txBox="1"/>
          <p:nvPr/>
        </p:nvSpPr>
        <p:spPr>
          <a:xfrm>
            <a:off x="1147791" y="4421628"/>
            <a:ext cx="5957080" cy="1015663"/>
          </a:xfrm>
          <a:prstGeom prst="rect">
            <a:avLst/>
          </a:prstGeom>
          <a:noFill/>
        </p:spPr>
        <p:txBody>
          <a:bodyPr wrap="none" rtlCol="0">
            <a:spAutoFit/>
          </a:bodyPr>
          <a:lstStyle/>
          <a:p>
            <a:r>
              <a:rPr lang="en-US" altLang="zh-CN" sz="2000" dirty="0"/>
              <a:t>3</a:t>
            </a:r>
            <a:r>
              <a:rPr lang="zh-CN" altLang="en-US" sz="2000" dirty="0" smtClean="0"/>
              <a:t>）用户组与权限之间是多对多联系，表示一种权限</a:t>
            </a:r>
            <a:endParaRPr lang="en-US" altLang="zh-CN" sz="2000" dirty="0" smtClean="0"/>
          </a:p>
          <a:p>
            <a:r>
              <a:rPr lang="zh-CN" altLang="en-US" sz="2000" dirty="0" smtClean="0"/>
              <a:t>可以分配给多个用户组，每个用户组可以拥有多种</a:t>
            </a:r>
            <a:endParaRPr lang="en-US" altLang="zh-CN" sz="2000" dirty="0" smtClean="0"/>
          </a:p>
          <a:p>
            <a:r>
              <a:rPr lang="zh-CN" altLang="en-US" sz="2000" dirty="0" smtClean="0"/>
              <a:t>权限，其联系的名称定义为“拥有”。</a:t>
            </a:r>
            <a:endParaRPr lang="zh-CN" altLang="en-US" sz="2000" dirty="0"/>
          </a:p>
        </p:txBody>
      </p:sp>
      <p:cxnSp>
        <p:nvCxnSpPr>
          <p:cNvPr id="7" name="直接连接符 6"/>
          <p:cNvCxnSpPr>
            <a:stCxn id="14" idx="0"/>
            <a:endCxn id="19" idx="4"/>
          </p:cNvCxnSpPr>
          <p:nvPr/>
        </p:nvCxnSpPr>
        <p:spPr>
          <a:xfrm flipH="1" flipV="1">
            <a:off x="7901543" y="2916621"/>
            <a:ext cx="12747" cy="7252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endCxn id="42" idx="5"/>
          </p:cNvCxnSpPr>
          <p:nvPr/>
        </p:nvCxnSpPr>
        <p:spPr>
          <a:xfrm flipH="1" flipV="1">
            <a:off x="7150483" y="3077956"/>
            <a:ext cx="275076" cy="6350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43" idx="6"/>
          </p:cNvCxnSpPr>
          <p:nvPr/>
        </p:nvCxnSpPr>
        <p:spPr>
          <a:xfrm>
            <a:off x="7313319" y="4028354"/>
            <a:ext cx="1122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40" idx="0"/>
            <a:endCxn id="54" idx="5"/>
          </p:cNvCxnSpPr>
          <p:nvPr/>
        </p:nvCxnSpPr>
        <p:spPr>
          <a:xfrm flipH="1" flipV="1">
            <a:off x="10030385" y="2976669"/>
            <a:ext cx="503677" cy="6651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endCxn id="40" idx="2"/>
          </p:cNvCxnSpPr>
          <p:nvPr/>
        </p:nvCxnSpPr>
        <p:spPr>
          <a:xfrm flipV="1">
            <a:off x="10226634" y="4177862"/>
            <a:ext cx="307428" cy="4232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55" idx="4"/>
            <a:endCxn id="40" idx="0"/>
          </p:cNvCxnSpPr>
          <p:nvPr/>
        </p:nvCxnSpPr>
        <p:spPr>
          <a:xfrm flipH="1">
            <a:off x="10534062" y="2916620"/>
            <a:ext cx="603153" cy="725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流程图: 决策 35"/>
          <p:cNvSpPr/>
          <p:nvPr/>
        </p:nvSpPr>
        <p:spPr>
          <a:xfrm>
            <a:off x="8592205" y="3555383"/>
            <a:ext cx="1204816" cy="708585"/>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拥有</a:t>
            </a:r>
            <a:endParaRPr lang="zh-CN" altLang="en-US" dirty="0">
              <a:solidFill>
                <a:schemeClr val="tx1"/>
              </a:solidFill>
            </a:endParaRPr>
          </a:p>
        </p:txBody>
      </p:sp>
      <p:cxnSp>
        <p:nvCxnSpPr>
          <p:cNvPr id="8" name="直接连接符 7"/>
          <p:cNvCxnSpPr>
            <a:stCxn id="36" idx="3"/>
            <a:endCxn id="40" idx="1"/>
          </p:cNvCxnSpPr>
          <p:nvPr/>
        </p:nvCxnSpPr>
        <p:spPr>
          <a:xfrm>
            <a:off x="9797021" y="3909676"/>
            <a:ext cx="248310" cy="1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36" idx="1"/>
            <a:endCxn id="14" idx="3"/>
          </p:cNvCxnSpPr>
          <p:nvPr/>
        </p:nvCxnSpPr>
        <p:spPr>
          <a:xfrm flipH="1">
            <a:off x="8403021" y="3909676"/>
            <a:ext cx="189184" cy="1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76115" y="174153"/>
            <a:ext cx="2616422"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3.3.2 </a:t>
            </a:r>
            <a:r>
              <a:rPr lang="zh-CN" altLang="en-US" dirty="0" smtClean="0">
                <a:latin typeface="微软雅黑" pitchFamily="34" charset="-122"/>
                <a:ea typeface="微软雅黑" pitchFamily="34" charset="-122"/>
              </a:rPr>
              <a:t>概念结构设计方法</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705035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关系数据库设计方法</a:t>
            </a:r>
          </a:p>
        </p:txBody>
      </p:sp>
      <p:sp>
        <p:nvSpPr>
          <p:cNvPr id="4" name="文本框 2"/>
          <p:cNvSpPr txBox="1"/>
          <p:nvPr>
            <p:custDataLst>
              <p:tags r:id="rId1"/>
            </p:custDataLst>
          </p:nvPr>
        </p:nvSpPr>
        <p:spPr>
          <a:xfrm>
            <a:off x="735180" y="1052738"/>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概念结构设计方法</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局部信息结构设计</a:t>
            </a:r>
            <a:r>
              <a:rPr lang="en-US" altLang="zh-CN" sz="2400" dirty="0" smtClean="0">
                <a:solidFill>
                  <a:srgbClr val="FF0000"/>
                </a:solidFill>
                <a:latin typeface="手札体-简粗体" panose="03000700000000000000" pitchFamily="66" charset="-122"/>
                <a:ea typeface="手札体-简粗体" panose="03000700000000000000" pitchFamily="66" charset="-122"/>
              </a:rPr>
              <a:t>-</a:t>
            </a:r>
            <a:r>
              <a:rPr lang="zh-CN" altLang="en-US" sz="2400" dirty="0" smtClean="0">
                <a:solidFill>
                  <a:srgbClr val="FF0000"/>
                </a:solidFill>
                <a:latin typeface="手札体-简粗体" panose="03000700000000000000" pitchFamily="66" charset="-122"/>
                <a:ea typeface="手札体-简粗体" panose="03000700000000000000" pitchFamily="66" charset="-122"/>
              </a:rPr>
              <a:t>用户管理系统</a:t>
            </a:r>
            <a:r>
              <a:rPr lang="en-US" altLang="zh-CN" sz="2400" dirty="0" smtClean="0">
                <a:solidFill>
                  <a:srgbClr val="FF0000"/>
                </a:solidFill>
                <a:latin typeface="手札体-简粗体" panose="03000700000000000000" pitchFamily="66" charset="-122"/>
                <a:ea typeface="手札体-简粗体" panose="03000700000000000000" pitchFamily="66" charset="-122"/>
              </a:rPr>
              <a:t>E-R</a:t>
            </a:r>
            <a:r>
              <a:rPr lang="zh-CN" altLang="en-US" sz="2400" dirty="0" smtClean="0">
                <a:solidFill>
                  <a:srgbClr val="FF0000"/>
                </a:solidFill>
                <a:latin typeface="手札体-简粗体" panose="03000700000000000000" pitchFamily="66" charset="-122"/>
                <a:ea typeface="手札体-简粗体" panose="03000700000000000000" pitchFamily="66" charset="-122"/>
              </a:rPr>
              <a:t>图示例</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grpSp>
        <p:nvGrpSpPr>
          <p:cNvPr id="46" name="组合 45"/>
          <p:cNvGrpSpPr/>
          <p:nvPr/>
        </p:nvGrpSpPr>
        <p:grpSpPr>
          <a:xfrm>
            <a:off x="1209466" y="3303187"/>
            <a:ext cx="9841009" cy="1741968"/>
            <a:chOff x="890476" y="3122426"/>
            <a:chExt cx="9841009" cy="1741968"/>
          </a:xfrm>
        </p:grpSpPr>
        <p:sp>
          <p:nvSpPr>
            <p:cNvPr id="6" name="矩形 5"/>
            <p:cNvSpPr/>
            <p:nvPr/>
          </p:nvSpPr>
          <p:spPr>
            <a:xfrm>
              <a:off x="3051544" y="4146698"/>
              <a:ext cx="1286540" cy="63795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手札体-简粗体" panose="03000700000000000000" pitchFamily="66" charset="-122"/>
                  <a:ea typeface="手札体-简粗体" panose="03000700000000000000" pitchFamily="66" charset="-122"/>
                </a:rPr>
                <a:t>用户组</a:t>
              </a:r>
              <a:endParaRPr lang="zh-CN" altLang="en-US" dirty="0">
                <a:solidFill>
                  <a:schemeClr val="tx1"/>
                </a:solidFill>
                <a:latin typeface="手札体-简粗体" panose="03000700000000000000" pitchFamily="66" charset="-122"/>
                <a:ea typeface="手札体-简粗体" panose="03000700000000000000" pitchFamily="66" charset="-122"/>
              </a:endParaRPr>
            </a:p>
          </p:txBody>
        </p:sp>
        <p:sp>
          <p:nvSpPr>
            <p:cNvPr id="7" name="矩形 6"/>
            <p:cNvSpPr/>
            <p:nvPr/>
          </p:nvSpPr>
          <p:spPr>
            <a:xfrm>
              <a:off x="7329377" y="4146696"/>
              <a:ext cx="1286540" cy="63795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手札体-简粗体" panose="03000700000000000000" pitchFamily="66" charset="-122"/>
                  <a:ea typeface="手札体-简粗体" panose="03000700000000000000" pitchFamily="66" charset="-122"/>
                </a:rPr>
                <a:t>权限</a:t>
              </a:r>
              <a:endParaRPr lang="zh-CN" altLang="en-US" dirty="0">
                <a:solidFill>
                  <a:schemeClr val="tx1"/>
                </a:solidFill>
                <a:latin typeface="手札体-简粗体" panose="03000700000000000000" pitchFamily="66" charset="-122"/>
                <a:ea typeface="手札体-简粗体" panose="03000700000000000000" pitchFamily="66" charset="-122"/>
              </a:endParaRPr>
            </a:p>
          </p:txBody>
        </p:sp>
        <p:sp>
          <p:nvSpPr>
            <p:cNvPr id="8" name="菱形 7"/>
            <p:cNvSpPr/>
            <p:nvPr/>
          </p:nvSpPr>
          <p:spPr>
            <a:xfrm>
              <a:off x="5145890" y="4066954"/>
              <a:ext cx="1492370" cy="797440"/>
            </a:xfrm>
            <a:prstGeom prst="diamon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手札体-简粗体" panose="03000700000000000000" pitchFamily="66" charset="-122"/>
                  <a:ea typeface="手札体-简粗体" panose="03000700000000000000" pitchFamily="66" charset="-122"/>
                </a:rPr>
                <a:t>拥有</a:t>
              </a:r>
              <a:endParaRPr lang="zh-CN" altLang="en-US" dirty="0">
                <a:solidFill>
                  <a:schemeClr val="tx1"/>
                </a:solidFill>
                <a:latin typeface="手札体-简粗体" panose="03000700000000000000" pitchFamily="66" charset="-122"/>
                <a:ea typeface="手札体-简粗体" panose="03000700000000000000" pitchFamily="66" charset="-122"/>
              </a:endParaRPr>
            </a:p>
          </p:txBody>
        </p:sp>
        <p:sp>
          <p:nvSpPr>
            <p:cNvPr id="10" name="椭圆 9"/>
            <p:cNvSpPr/>
            <p:nvPr/>
          </p:nvSpPr>
          <p:spPr>
            <a:xfrm>
              <a:off x="890476" y="4150249"/>
              <a:ext cx="1493875" cy="6379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手札体-简粗体" panose="03000700000000000000" pitchFamily="66" charset="-122"/>
                  <a:ea typeface="手札体-简粗体" panose="03000700000000000000" pitchFamily="66" charset="-122"/>
                </a:rPr>
                <a:t>用户组描述</a:t>
              </a:r>
              <a:endParaRPr lang="zh-CN" altLang="en-US" dirty="0">
                <a:solidFill>
                  <a:schemeClr val="tx1"/>
                </a:solidFill>
                <a:latin typeface="手札体-简粗体" panose="03000700000000000000" pitchFamily="66" charset="-122"/>
                <a:ea typeface="手札体-简粗体" panose="03000700000000000000" pitchFamily="66" charset="-122"/>
              </a:endParaRPr>
            </a:p>
          </p:txBody>
        </p:sp>
        <p:sp>
          <p:nvSpPr>
            <p:cNvPr id="11" name="椭圆 10"/>
            <p:cNvSpPr/>
            <p:nvPr/>
          </p:nvSpPr>
          <p:spPr>
            <a:xfrm>
              <a:off x="2200939" y="3122426"/>
              <a:ext cx="1493875" cy="6379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手札体-简粗体" panose="03000700000000000000" pitchFamily="66" charset="-122"/>
                  <a:ea typeface="手札体-简粗体" panose="03000700000000000000" pitchFamily="66" charset="-122"/>
                </a:rPr>
                <a:t>用户组名</a:t>
              </a:r>
              <a:endParaRPr lang="zh-CN" altLang="en-US" dirty="0">
                <a:solidFill>
                  <a:schemeClr val="tx1"/>
                </a:solidFill>
                <a:latin typeface="手札体-简粗体" panose="03000700000000000000" pitchFamily="66" charset="-122"/>
                <a:ea typeface="手札体-简粗体" panose="03000700000000000000" pitchFamily="66" charset="-122"/>
              </a:endParaRPr>
            </a:p>
          </p:txBody>
        </p:sp>
        <p:sp>
          <p:nvSpPr>
            <p:cNvPr id="12" name="椭圆 11"/>
            <p:cNvSpPr/>
            <p:nvPr/>
          </p:nvSpPr>
          <p:spPr>
            <a:xfrm>
              <a:off x="3896832" y="3140148"/>
              <a:ext cx="1493875" cy="6379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手札体-简粗体" panose="03000700000000000000" pitchFamily="66" charset="-122"/>
                  <a:ea typeface="手札体-简粗体" panose="03000700000000000000" pitchFamily="66" charset="-122"/>
                </a:rPr>
                <a:t>用户组</a:t>
              </a:r>
              <a:r>
                <a:rPr lang="en-US" altLang="zh-CN" dirty="0" smtClean="0">
                  <a:solidFill>
                    <a:schemeClr val="tx1"/>
                  </a:solidFill>
                  <a:latin typeface="手札体-简粗体" panose="03000700000000000000" pitchFamily="66" charset="-122"/>
                  <a:ea typeface="手札体-简粗体" panose="03000700000000000000" pitchFamily="66" charset="-122"/>
                </a:rPr>
                <a:t>ID</a:t>
              </a:r>
              <a:endParaRPr lang="zh-CN" altLang="en-US" dirty="0">
                <a:solidFill>
                  <a:schemeClr val="tx1"/>
                </a:solidFill>
                <a:latin typeface="手札体-简粗体" panose="03000700000000000000" pitchFamily="66" charset="-122"/>
                <a:ea typeface="手札体-简粗体" panose="03000700000000000000" pitchFamily="66" charset="-122"/>
              </a:endParaRPr>
            </a:p>
          </p:txBody>
        </p:sp>
        <p:sp>
          <p:nvSpPr>
            <p:cNvPr id="15" name="椭圆 14"/>
            <p:cNvSpPr/>
            <p:nvPr/>
          </p:nvSpPr>
          <p:spPr>
            <a:xfrm>
              <a:off x="6354427" y="3140147"/>
              <a:ext cx="1493875" cy="6379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手札体-简粗体" panose="03000700000000000000" pitchFamily="66" charset="-122"/>
                  <a:ea typeface="手札体-简粗体" panose="03000700000000000000" pitchFamily="66" charset="-122"/>
                </a:rPr>
                <a:t>权限链接</a:t>
              </a:r>
              <a:endParaRPr lang="zh-CN" altLang="en-US" dirty="0">
                <a:solidFill>
                  <a:schemeClr val="tx1"/>
                </a:solidFill>
                <a:latin typeface="手札体-简粗体" panose="03000700000000000000" pitchFamily="66" charset="-122"/>
                <a:ea typeface="手札体-简粗体" panose="03000700000000000000" pitchFamily="66" charset="-122"/>
              </a:endParaRPr>
            </a:p>
          </p:txBody>
        </p:sp>
        <p:sp>
          <p:nvSpPr>
            <p:cNvPr id="16" name="椭圆 15"/>
            <p:cNvSpPr/>
            <p:nvPr/>
          </p:nvSpPr>
          <p:spPr>
            <a:xfrm>
              <a:off x="8050320" y="3157869"/>
              <a:ext cx="1493875" cy="6379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手札体-简粗体" panose="03000700000000000000" pitchFamily="66" charset="-122"/>
                  <a:ea typeface="手札体-简粗体" panose="03000700000000000000" pitchFamily="66" charset="-122"/>
                </a:rPr>
                <a:t>权限</a:t>
              </a:r>
              <a:r>
                <a:rPr lang="zh-CN" altLang="en-US" dirty="0" smtClean="0">
                  <a:solidFill>
                    <a:schemeClr val="tx1"/>
                  </a:solidFill>
                  <a:latin typeface="手札体-简粗体" panose="03000700000000000000" pitchFamily="66" charset="-122"/>
                  <a:ea typeface="手札体-简粗体" panose="03000700000000000000" pitchFamily="66" charset="-122"/>
                </a:rPr>
                <a:t>名</a:t>
              </a:r>
              <a:endParaRPr lang="zh-CN" altLang="en-US" dirty="0">
                <a:solidFill>
                  <a:schemeClr val="tx1"/>
                </a:solidFill>
                <a:latin typeface="手札体-简粗体" panose="03000700000000000000" pitchFamily="66" charset="-122"/>
                <a:ea typeface="手札体-简粗体" panose="03000700000000000000" pitchFamily="66" charset="-122"/>
              </a:endParaRPr>
            </a:p>
          </p:txBody>
        </p:sp>
        <p:sp>
          <p:nvSpPr>
            <p:cNvPr id="18" name="椭圆 17"/>
            <p:cNvSpPr/>
            <p:nvPr/>
          </p:nvSpPr>
          <p:spPr>
            <a:xfrm>
              <a:off x="9237610" y="4160882"/>
              <a:ext cx="1493875" cy="63795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手札体-简粗体" panose="03000700000000000000" pitchFamily="66" charset="-122"/>
                  <a:ea typeface="手札体-简粗体" panose="03000700000000000000" pitchFamily="66" charset="-122"/>
                </a:rPr>
                <a:t>权限</a:t>
              </a:r>
              <a:r>
                <a:rPr lang="en-US" altLang="zh-CN" dirty="0" smtClean="0">
                  <a:solidFill>
                    <a:schemeClr val="tx1"/>
                  </a:solidFill>
                  <a:latin typeface="手札体-简粗体" panose="03000700000000000000" pitchFamily="66" charset="-122"/>
                  <a:ea typeface="手札体-简粗体" panose="03000700000000000000" pitchFamily="66" charset="-122"/>
                </a:rPr>
                <a:t>ID</a:t>
              </a:r>
              <a:endParaRPr lang="zh-CN" altLang="en-US" dirty="0">
                <a:solidFill>
                  <a:schemeClr val="tx1"/>
                </a:solidFill>
                <a:latin typeface="手札体-简粗体" panose="03000700000000000000" pitchFamily="66" charset="-122"/>
                <a:ea typeface="手札体-简粗体" panose="03000700000000000000" pitchFamily="66" charset="-122"/>
              </a:endParaRPr>
            </a:p>
          </p:txBody>
        </p:sp>
        <p:cxnSp>
          <p:nvCxnSpPr>
            <p:cNvPr id="20" name="直接连接符 19"/>
            <p:cNvCxnSpPr>
              <a:stCxn id="11" idx="4"/>
              <a:endCxn id="6" idx="0"/>
            </p:cNvCxnSpPr>
            <p:nvPr/>
          </p:nvCxnSpPr>
          <p:spPr>
            <a:xfrm>
              <a:off x="2947877" y="3760379"/>
              <a:ext cx="746937" cy="3863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2" idx="4"/>
              <a:endCxn id="6" idx="0"/>
            </p:cNvCxnSpPr>
            <p:nvPr/>
          </p:nvCxnSpPr>
          <p:spPr>
            <a:xfrm flipH="1">
              <a:off x="3694814" y="3778101"/>
              <a:ext cx="948956" cy="368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endCxn id="6" idx="1"/>
            </p:cNvCxnSpPr>
            <p:nvPr/>
          </p:nvCxnSpPr>
          <p:spPr>
            <a:xfrm>
              <a:off x="2384351" y="4465672"/>
              <a:ext cx="667193" cy="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6" idx="3"/>
              <a:endCxn id="8" idx="1"/>
            </p:cNvCxnSpPr>
            <p:nvPr/>
          </p:nvCxnSpPr>
          <p:spPr>
            <a:xfrm flipV="1">
              <a:off x="4338084" y="4465674"/>
              <a:ext cx="807806"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7" idx="1"/>
            </p:cNvCxnSpPr>
            <p:nvPr/>
          </p:nvCxnSpPr>
          <p:spPr>
            <a:xfrm>
              <a:off x="6638260" y="4465672"/>
              <a:ext cx="691117"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15" idx="4"/>
              <a:endCxn id="7" idx="0"/>
            </p:cNvCxnSpPr>
            <p:nvPr/>
          </p:nvCxnSpPr>
          <p:spPr>
            <a:xfrm>
              <a:off x="7101365" y="3778100"/>
              <a:ext cx="871282" cy="3685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16" idx="4"/>
            </p:cNvCxnSpPr>
            <p:nvPr/>
          </p:nvCxnSpPr>
          <p:spPr>
            <a:xfrm flipV="1">
              <a:off x="7965425" y="3795822"/>
              <a:ext cx="831833" cy="3508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8615917" y="4465672"/>
              <a:ext cx="621693" cy="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484926" y="4065562"/>
              <a:ext cx="673128" cy="400110"/>
            </a:xfrm>
            <a:prstGeom prst="rect">
              <a:avLst/>
            </a:prstGeom>
            <a:noFill/>
          </p:spPr>
          <p:txBody>
            <a:bodyPr wrap="square" rtlCol="0">
              <a:spAutoFit/>
            </a:bodyPr>
            <a:lstStyle/>
            <a:p>
              <a:pPr algn="ctr"/>
              <a:r>
                <a:rPr lang="en-US" altLang="zh-CN" sz="2000" dirty="0" smtClean="0">
                  <a:latin typeface="手札体-简粗体" panose="03000700000000000000" pitchFamily="66" charset="-122"/>
                  <a:ea typeface="手札体-简粗体" panose="03000700000000000000" pitchFamily="66" charset="-122"/>
                </a:rPr>
                <a:t>M</a:t>
              </a:r>
              <a:endParaRPr lang="zh-CN" altLang="en-US" sz="2000" dirty="0">
                <a:latin typeface="手札体-简粗体" panose="03000700000000000000" pitchFamily="66" charset="-122"/>
                <a:ea typeface="手札体-简粗体" panose="03000700000000000000" pitchFamily="66" charset="-122"/>
              </a:endParaRPr>
            </a:p>
          </p:txBody>
        </p:sp>
        <p:sp>
          <p:nvSpPr>
            <p:cNvPr id="45" name="TextBox 44"/>
            <p:cNvSpPr txBox="1"/>
            <p:nvPr/>
          </p:nvSpPr>
          <p:spPr>
            <a:xfrm>
              <a:off x="6626571" y="4069111"/>
              <a:ext cx="673128" cy="400110"/>
            </a:xfrm>
            <a:prstGeom prst="rect">
              <a:avLst/>
            </a:prstGeom>
            <a:noFill/>
          </p:spPr>
          <p:txBody>
            <a:bodyPr wrap="square" rtlCol="0">
              <a:spAutoFit/>
            </a:bodyPr>
            <a:lstStyle/>
            <a:p>
              <a:pPr algn="ctr"/>
              <a:r>
                <a:rPr lang="en-US" altLang="zh-CN" sz="2000" dirty="0" smtClean="0">
                  <a:latin typeface="手札体-简粗体" panose="03000700000000000000" pitchFamily="66" charset="-122"/>
                  <a:ea typeface="手札体-简粗体" panose="03000700000000000000" pitchFamily="66" charset="-122"/>
                </a:rPr>
                <a:t>N</a:t>
              </a:r>
              <a:endParaRPr lang="zh-CN" altLang="en-US" sz="2000" dirty="0">
                <a:latin typeface="手札体-简粗体" panose="03000700000000000000" pitchFamily="66" charset="-122"/>
                <a:ea typeface="手札体-简粗体" panose="03000700000000000000" pitchFamily="66" charset="-122"/>
              </a:endParaRPr>
            </a:p>
          </p:txBody>
        </p:sp>
      </p:grpSp>
      <p:sp>
        <p:nvSpPr>
          <p:cNvPr id="47" name="TextBox 46"/>
          <p:cNvSpPr txBox="1"/>
          <p:nvPr/>
        </p:nvSpPr>
        <p:spPr>
          <a:xfrm>
            <a:off x="3898488" y="5729301"/>
            <a:ext cx="5355984" cy="566822"/>
          </a:xfrm>
          <a:prstGeom prst="rect">
            <a:avLst/>
          </a:prstGeom>
          <a:noFill/>
        </p:spPr>
        <p:txBody>
          <a:bodyPr wrap="square" rtlCol="0">
            <a:spAutoFit/>
          </a:bodyPr>
          <a:lstStyle/>
          <a:p>
            <a:pPr algn="ctr">
              <a:lnSpc>
                <a:spcPts val="3700"/>
              </a:lnSpc>
            </a:pPr>
            <a:r>
              <a:rPr lang="zh-CN" altLang="en-US" sz="2400" dirty="0" smtClean="0">
                <a:latin typeface="华文楷体" panose="02010600040101010101" pitchFamily="2" charset="-122"/>
                <a:ea typeface="华文楷体" panose="02010600040101010101" pitchFamily="2" charset="-122"/>
              </a:rPr>
              <a:t>用户组与权限之间的局部</a:t>
            </a:r>
            <a:r>
              <a:rPr lang="en-US" altLang="zh-CN" sz="2400" dirty="0" smtClean="0">
                <a:latin typeface="华文楷体" panose="02010600040101010101" pitchFamily="2" charset="-122"/>
                <a:ea typeface="华文楷体" panose="02010600040101010101" pitchFamily="2" charset="-122"/>
              </a:rPr>
              <a:t>E-R</a:t>
            </a:r>
            <a:r>
              <a:rPr lang="zh-CN" altLang="en-US" sz="2400" dirty="0" smtClean="0">
                <a:latin typeface="华文楷体" panose="02010600040101010101" pitchFamily="2" charset="-122"/>
                <a:ea typeface="华文楷体" panose="02010600040101010101" pitchFamily="2" charset="-122"/>
              </a:rPr>
              <a:t>图</a:t>
            </a:r>
            <a:endParaRPr lang="en-US" altLang="zh-CN" sz="2400" dirty="0" smtClean="0">
              <a:latin typeface="华文楷体" panose="02010600040101010101" pitchFamily="2" charset="-122"/>
              <a:ea typeface="华文楷体" panose="02010600040101010101" pitchFamily="2" charset="-122"/>
            </a:endParaRPr>
          </a:p>
        </p:txBody>
      </p:sp>
      <p:grpSp>
        <p:nvGrpSpPr>
          <p:cNvPr id="41" name="组合 40"/>
          <p:cNvGrpSpPr/>
          <p:nvPr/>
        </p:nvGrpSpPr>
        <p:grpSpPr>
          <a:xfrm>
            <a:off x="0" y="286588"/>
            <a:ext cx="563526" cy="6284824"/>
            <a:chOff x="0" y="180767"/>
            <a:chExt cx="563526" cy="6284824"/>
          </a:xfrm>
        </p:grpSpPr>
        <p:sp>
          <p:nvSpPr>
            <p:cNvPr id="42" name="矩形 41"/>
            <p:cNvSpPr/>
            <p:nvPr/>
          </p:nvSpPr>
          <p:spPr>
            <a:xfrm>
              <a:off x="0" y="180767"/>
              <a:ext cx="563526" cy="13397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各级模式</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43" name="矩形 42"/>
            <p:cNvSpPr/>
            <p:nvPr/>
          </p:nvSpPr>
          <p:spPr>
            <a:xfrm>
              <a:off x="0" y="1550374"/>
              <a:ext cx="563526" cy="176698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概念结构设计</a:t>
              </a:r>
            </a:p>
          </p:txBody>
        </p:sp>
        <p:sp>
          <p:nvSpPr>
            <p:cNvPr id="48" name="矩形 47"/>
            <p:cNvSpPr/>
            <p:nvPr/>
          </p:nvSpPr>
          <p:spPr>
            <a:xfrm>
              <a:off x="0" y="3338625"/>
              <a:ext cx="563526" cy="1766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逻辑结构设计</a:t>
              </a:r>
            </a:p>
          </p:txBody>
        </p:sp>
        <p:sp>
          <p:nvSpPr>
            <p:cNvPr id="49" name="矩形 48"/>
            <p:cNvSpPr/>
            <p:nvPr/>
          </p:nvSpPr>
          <p:spPr>
            <a:xfrm>
              <a:off x="0" y="5125889"/>
              <a:ext cx="563526" cy="13397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物理设计</a:t>
              </a:r>
            </a:p>
          </p:txBody>
        </p:sp>
      </p:grpSp>
      <p:sp>
        <p:nvSpPr>
          <p:cNvPr id="31" name="矩形 30"/>
          <p:cNvSpPr/>
          <p:nvPr/>
        </p:nvSpPr>
        <p:spPr>
          <a:xfrm>
            <a:off x="7769658" y="412560"/>
            <a:ext cx="137009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a:t>
            </a:r>
            <a:endParaRPr lang="zh-CN" altLang="en-US" dirty="0">
              <a:solidFill>
                <a:srgbClr val="C00000"/>
              </a:solidFill>
              <a:latin typeface="微软雅黑" pitchFamily="34" charset="-122"/>
              <a:ea typeface="微软雅黑" pitchFamily="34" charset="-122"/>
            </a:endParaRPr>
          </a:p>
        </p:txBody>
      </p:sp>
      <p:cxnSp>
        <p:nvCxnSpPr>
          <p:cNvPr id="33" name="肘形连接符 32"/>
          <p:cNvCxnSpPr>
            <a:stCxn id="38" idx="1"/>
            <a:endCxn id="31" idx="3"/>
          </p:cNvCxnSpPr>
          <p:nvPr/>
        </p:nvCxnSpPr>
        <p:spPr>
          <a:xfrm rot="10800000" flipV="1">
            <a:off x="9139752" y="233392"/>
            <a:ext cx="141082"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40" idx="1"/>
            <a:endCxn id="31" idx="3"/>
          </p:cNvCxnSpPr>
          <p:nvPr/>
        </p:nvCxnSpPr>
        <p:spPr>
          <a:xfrm rot="10800000">
            <a:off x="9139753" y="564214"/>
            <a:ext cx="141081" cy="1707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50" idx="1"/>
            <a:endCxn id="31" idx="3"/>
          </p:cNvCxnSpPr>
          <p:nvPr/>
        </p:nvCxnSpPr>
        <p:spPr>
          <a:xfrm rot="10800000">
            <a:off x="9139753" y="564214"/>
            <a:ext cx="155453"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数据库设计概述</a:t>
            </a:r>
            <a:endParaRPr lang="zh-CN" altLang="en-US" dirty="0">
              <a:solidFill>
                <a:srgbClr val="C00000"/>
              </a:solidFill>
              <a:latin typeface="微软雅黑" pitchFamily="34" charset="-122"/>
              <a:ea typeface="微软雅黑" pitchFamily="34" charset="-122"/>
            </a:endParaRPr>
          </a:p>
        </p:txBody>
      </p:sp>
      <p:sp>
        <p:nvSpPr>
          <p:cNvPr id="40" name="矩形 39"/>
          <p:cNvSpPr/>
          <p:nvPr/>
        </p:nvSpPr>
        <p:spPr>
          <a:xfrm>
            <a:off x="9280833" y="446705"/>
            <a:ext cx="2575809"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数据库设计的基本步骤</a:t>
            </a:r>
            <a:endParaRPr lang="zh-CN" altLang="en-US" dirty="0">
              <a:solidFill>
                <a:srgbClr val="C00000"/>
              </a:solidFill>
              <a:latin typeface="微软雅黑" pitchFamily="34" charset="-122"/>
              <a:ea typeface="微软雅黑" pitchFamily="34" charset="-122"/>
            </a:endParaRPr>
          </a:p>
        </p:txBody>
      </p:sp>
      <p:sp>
        <p:nvSpPr>
          <p:cNvPr id="50" name="矩形 49"/>
          <p:cNvSpPr/>
          <p:nvPr/>
        </p:nvSpPr>
        <p:spPr>
          <a:xfrm>
            <a:off x="9295205" y="759601"/>
            <a:ext cx="2355512"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关系数据库设计方法</a:t>
            </a:r>
            <a:endParaRPr lang="zh-CN" altLang="en-US" dirty="0">
              <a:solidFill>
                <a:schemeClr val="bg1"/>
              </a:solidFill>
              <a:latin typeface="微软雅黑" pitchFamily="34" charset="-122"/>
              <a:ea typeface="微软雅黑" pitchFamily="34" charset="-122"/>
            </a:endParaRPr>
          </a:p>
        </p:txBody>
      </p:sp>
      <p:sp>
        <p:nvSpPr>
          <p:cNvPr id="51" name="TextBox 50"/>
          <p:cNvSpPr txBox="1"/>
          <p:nvPr/>
        </p:nvSpPr>
        <p:spPr>
          <a:xfrm>
            <a:off x="876115" y="174153"/>
            <a:ext cx="2616422"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3.3.2 </a:t>
            </a:r>
            <a:r>
              <a:rPr lang="zh-CN" altLang="en-US" dirty="0" smtClean="0">
                <a:latin typeface="微软雅黑" pitchFamily="34" charset="-122"/>
                <a:ea typeface="微软雅黑" pitchFamily="34" charset="-122"/>
              </a:rPr>
              <a:t>概念结构设计方法</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4137010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关系数据库设计方法</a:t>
            </a:r>
          </a:p>
        </p:txBody>
      </p:sp>
      <p:sp>
        <p:nvSpPr>
          <p:cNvPr id="4" name="文本框 2"/>
          <p:cNvSpPr txBox="1"/>
          <p:nvPr>
            <p:custDataLst>
              <p:tags r:id="rId1"/>
            </p:custDataLst>
          </p:nvPr>
        </p:nvSpPr>
        <p:spPr>
          <a:xfrm>
            <a:off x="735180" y="1052738"/>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概念结构设计方法</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6" name="AutoShape 2" descr="https://wx2.qq.com/cgi-bin/mmwebwx-bin/webwxgetmsgimg?&amp;MsgID=4241613907589383117&amp;skey=%40crypt_bf6d7c16_fe3b3b4be3205e6530ca0d34867668f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a:solidFill>
                  <a:srgbClr val="FF0000"/>
                </a:solidFill>
                <a:latin typeface="手札体-简粗体" panose="03000700000000000000" pitchFamily="66" charset="-122"/>
                <a:ea typeface="手札体-简粗体" panose="03000700000000000000" pitchFamily="66" charset="-122"/>
              </a:rPr>
              <a:t>全局信息结构设计</a:t>
            </a:r>
            <a:endParaRPr lang="en-US" altLang="zh-CN" sz="2400" dirty="0">
              <a:solidFill>
                <a:srgbClr val="FF0000"/>
              </a:solidFill>
              <a:latin typeface="手札体-简粗体" panose="03000700000000000000" pitchFamily="66" charset="-122"/>
              <a:ea typeface="手札体-简粗体" panose="03000700000000000000" pitchFamily="66" charset="-122"/>
            </a:endParaRPr>
          </a:p>
        </p:txBody>
      </p:sp>
      <p:grpSp>
        <p:nvGrpSpPr>
          <p:cNvPr id="14" name="组合 13"/>
          <p:cNvGrpSpPr/>
          <p:nvPr/>
        </p:nvGrpSpPr>
        <p:grpSpPr>
          <a:xfrm>
            <a:off x="0" y="286588"/>
            <a:ext cx="563526" cy="6284824"/>
            <a:chOff x="0" y="180767"/>
            <a:chExt cx="563526" cy="6284824"/>
          </a:xfrm>
        </p:grpSpPr>
        <p:sp>
          <p:nvSpPr>
            <p:cNvPr id="15" name="矩形 14"/>
            <p:cNvSpPr/>
            <p:nvPr/>
          </p:nvSpPr>
          <p:spPr>
            <a:xfrm>
              <a:off x="0" y="180767"/>
              <a:ext cx="563526" cy="13397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各级模式</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6" name="矩形 15"/>
            <p:cNvSpPr/>
            <p:nvPr/>
          </p:nvSpPr>
          <p:spPr>
            <a:xfrm>
              <a:off x="0" y="1550374"/>
              <a:ext cx="563526" cy="176698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概念结构设计</a:t>
              </a:r>
            </a:p>
          </p:txBody>
        </p:sp>
        <p:sp>
          <p:nvSpPr>
            <p:cNvPr id="17" name="矩形 16"/>
            <p:cNvSpPr/>
            <p:nvPr/>
          </p:nvSpPr>
          <p:spPr>
            <a:xfrm>
              <a:off x="0" y="3338625"/>
              <a:ext cx="563526" cy="1766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逻辑结构设计</a:t>
              </a:r>
            </a:p>
          </p:txBody>
        </p:sp>
        <p:sp>
          <p:nvSpPr>
            <p:cNvPr id="18" name="矩形 17"/>
            <p:cNvSpPr/>
            <p:nvPr/>
          </p:nvSpPr>
          <p:spPr>
            <a:xfrm>
              <a:off x="0" y="5125889"/>
              <a:ext cx="563526" cy="13397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物理设计</a:t>
              </a:r>
            </a:p>
          </p:txBody>
        </p:sp>
      </p:grpSp>
      <p:sp>
        <p:nvSpPr>
          <p:cNvPr id="11" name="矩形 10"/>
          <p:cNvSpPr/>
          <p:nvPr/>
        </p:nvSpPr>
        <p:spPr>
          <a:xfrm>
            <a:off x="7769658" y="412560"/>
            <a:ext cx="137009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a:t>
            </a:r>
            <a:endParaRPr lang="zh-CN" altLang="en-US" dirty="0">
              <a:solidFill>
                <a:srgbClr val="C00000"/>
              </a:solidFill>
              <a:latin typeface="微软雅黑" pitchFamily="34" charset="-122"/>
              <a:ea typeface="微软雅黑" pitchFamily="34" charset="-122"/>
            </a:endParaRPr>
          </a:p>
        </p:txBody>
      </p:sp>
      <p:cxnSp>
        <p:nvCxnSpPr>
          <p:cNvPr id="12" name="肘形连接符 11"/>
          <p:cNvCxnSpPr>
            <a:stCxn id="20" idx="1"/>
            <a:endCxn id="11" idx="3"/>
          </p:cNvCxnSpPr>
          <p:nvPr/>
        </p:nvCxnSpPr>
        <p:spPr>
          <a:xfrm rot="10800000" flipV="1">
            <a:off x="9139752" y="233392"/>
            <a:ext cx="141082"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21" idx="1"/>
            <a:endCxn id="11" idx="3"/>
          </p:cNvCxnSpPr>
          <p:nvPr/>
        </p:nvCxnSpPr>
        <p:spPr>
          <a:xfrm rot="10800000">
            <a:off x="9139753" y="564214"/>
            <a:ext cx="141081" cy="1707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2" idx="1"/>
            <a:endCxn id="11" idx="3"/>
          </p:cNvCxnSpPr>
          <p:nvPr/>
        </p:nvCxnSpPr>
        <p:spPr>
          <a:xfrm rot="10800000">
            <a:off x="9139753" y="564214"/>
            <a:ext cx="155453"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数据库设计概述</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280833" y="446705"/>
            <a:ext cx="2575809"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数据库设计的基本步骤</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295205" y="759601"/>
            <a:ext cx="2355512"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关系数据库设计方法</a:t>
            </a:r>
            <a:endParaRPr lang="zh-CN" altLang="en-US" dirty="0">
              <a:solidFill>
                <a:schemeClr val="bg1"/>
              </a:solidFill>
              <a:latin typeface="微软雅黑" pitchFamily="34" charset="-122"/>
              <a:ea typeface="微软雅黑" pitchFamily="34" charset="-122"/>
            </a:endParaRPr>
          </a:p>
        </p:txBody>
      </p:sp>
      <p:sp>
        <p:nvSpPr>
          <p:cNvPr id="23" name="TextBox 22"/>
          <p:cNvSpPr txBox="1"/>
          <p:nvPr/>
        </p:nvSpPr>
        <p:spPr>
          <a:xfrm>
            <a:off x="876115" y="174153"/>
            <a:ext cx="2616422"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3.3.2 </a:t>
            </a:r>
            <a:r>
              <a:rPr lang="zh-CN" altLang="en-US" dirty="0" smtClean="0">
                <a:latin typeface="微软雅黑" pitchFamily="34" charset="-122"/>
                <a:ea typeface="微软雅黑" pitchFamily="34" charset="-122"/>
              </a:rPr>
              <a:t>概念结构设计方法</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9713312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2914088" y="2111807"/>
            <a:ext cx="8405836" cy="4661136"/>
            <a:chOff x="2914088" y="2111807"/>
            <a:chExt cx="8405836" cy="4661136"/>
          </a:xfrm>
        </p:grpSpPr>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l="1809"/>
            <a:stretch/>
          </p:blipFill>
          <p:spPr>
            <a:xfrm rot="16200000">
              <a:off x="4807705" y="218190"/>
              <a:ext cx="4618601" cy="8405836"/>
            </a:xfrm>
            <a:prstGeom prst="rect">
              <a:avLst/>
            </a:prstGeom>
          </p:spPr>
        </p:pic>
        <p:sp>
          <p:nvSpPr>
            <p:cNvPr id="11" name="矩形 10"/>
            <p:cNvSpPr/>
            <p:nvPr/>
          </p:nvSpPr>
          <p:spPr>
            <a:xfrm>
              <a:off x="4997300" y="6347640"/>
              <a:ext cx="1339703" cy="4253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关系数据库设计方法</a:t>
            </a:r>
          </a:p>
        </p:txBody>
      </p:sp>
      <p:sp>
        <p:nvSpPr>
          <p:cNvPr id="4" name="文本框 2"/>
          <p:cNvSpPr txBox="1"/>
          <p:nvPr>
            <p:custDataLst>
              <p:tags r:id="rId1"/>
            </p:custDataLst>
          </p:nvPr>
        </p:nvSpPr>
        <p:spPr>
          <a:xfrm>
            <a:off x="735180" y="1052738"/>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概念结构设计方法</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6" name="AutoShape 2" descr="https://wx2.qq.com/cgi-bin/mmwebwx-bin/webwxgetmsgimg?&amp;MsgID=4241613907589383117&amp;skey=%40crypt_bf6d7c16_fe3b3b4be3205e6530ca0d34867668f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a:solidFill>
                  <a:srgbClr val="FF0000"/>
                </a:solidFill>
                <a:latin typeface="手札体-简粗体" panose="03000700000000000000" pitchFamily="66" charset="-122"/>
                <a:ea typeface="手札体-简粗体" panose="03000700000000000000" pitchFamily="66" charset="-122"/>
              </a:rPr>
              <a:t>全局信息结构设计</a:t>
            </a:r>
            <a:endParaRPr lang="en-US" altLang="zh-CN" sz="2400" dirty="0">
              <a:solidFill>
                <a:srgbClr val="FF0000"/>
              </a:solidFill>
              <a:latin typeface="手札体-简粗体" panose="03000700000000000000" pitchFamily="66" charset="-122"/>
              <a:ea typeface="手札体-简粗体" panose="03000700000000000000" pitchFamily="66" charset="-122"/>
            </a:endParaRPr>
          </a:p>
        </p:txBody>
      </p:sp>
      <p:grpSp>
        <p:nvGrpSpPr>
          <p:cNvPr id="14" name="组合 13"/>
          <p:cNvGrpSpPr/>
          <p:nvPr/>
        </p:nvGrpSpPr>
        <p:grpSpPr>
          <a:xfrm>
            <a:off x="0" y="286588"/>
            <a:ext cx="563526" cy="6284824"/>
            <a:chOff x="0" y="180767"/>
            <a:chExt cx="563526" cy="6284824"/>
          </a:xfrm>
        </p:grpSpPr>
        <p:sp>
          <p:nvSpPr>
            <p:cNvPr id="15" name="矩形 14"/>
            <p:cNvSpPr/>
            <p:nvPr/>
          </p:nvSpPr>
          <p:spPr>
            <a:xfrm>
              <a:off x="0" y="180767"/>
              <a:ext cx="563526" cy="13397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各级模式</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6" name="矩形 15"/>
            <p:cNvSpPr/>
            <p:nvPr/>
          </p:nvSpPr>
          <p:spPr>
            <a:xfrm>
              <a:off x="0" y="1550374"/>
              <a:ext cx="563526" cy="176698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概念结构设计</a:t>
              </a:r>
            </a:p>
          </p:txBody>
        </p:sp>
        <p:sp>
          <p:nvSpPr>
            <p:cNvPr id="17" name="矩形 16"/>
            <p:cNvSpPr/>
            <p:nvPr/>
          </p:nvSpPr>
          <p:spPr>
            <a:xfrm>
              <a:off x="0" y="3338625"/>
              <a:ext cx="563526" cy="1766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逻辑结构设计</a:t>
              </a:r>
            </a:p>
          </p:txBody>
        </p:sp>
        <p:sp>
          <p:nvSpPr>
            <p:cNvPr id="18" name="矩形 17"/>
            <p:cNvSpPr/>
            <p:nvPr/>
          </p:nvSpPr>
          <p:spPr>
            <a:xfrm>
              <a:off x="0" y="5125889"/>
              <a:ext cx="563526" cy="13397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物理设计</a:t>
              </a:r>
            </a:p>
          </p:txBody>
        </p:sp>
      </p:grpSp>
      <p:sp>
        <p:nvSpPr>
          <p:cNvPr id="5" name="矩形 4"/>
          <p:cNvSpPr/>
          <p:nvPr/>
        </p:nvSpPr>
        <p:spPr>
          <a:xfrm>
            <a:off x="4997300" y="3444446"/>
            <a:ext cx="1450797" cy="14270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6210301" y="2833688"/>
            <a:ext cx="2105024" cy="10919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96225" y="3423179"/>
            <a:ext cx="1528755" cy="14483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924978" y="3050028"/>
            <a:ext cx="1989109" cy="3170099"/>
          </a:xfrm>
          <a:prstGeom prst="rect">
            <a:avLst/>
          </a:prstGeom>
          <a:noFill/>
        </p:spPr>
        <p:txBody>
          <a:bodyPr wrap="square" rtlCol="0">
            <a:spAutoFit/>
          </a:bodyPr>
          <a:lstStyle/>
          <a:p>
            <a:r>
              <a:rPr lang="en-US" altLang="zh-CN" sz="2000" dirty="0" smtClean="0"/>
              <a:t>1</a:t>
            </a:r>
            <a:r>
              <a:rPr lang="zh-CN" altLang="en-US" sz="2000" dirty="0" smtClean="0"/>
              <a:t>）用户组与用户之间是一对多联系，表示每个用户</a:t>
            </a:r>
            <a:endParaRPr lang="en-US" altLang="zh-CN" sz="2000" dirty="0" smtClean="0"/>
          </a:p>
          <a:p>
            <a:r>
              <a:rPr lang="zh-CN" altLang="en-US" sz="2000" dirty="0" smtClean="0"/>
              <a:t>属于一个用户组，一个用户组有多个用户，其联系的</a:t>
            </a:r>
            <a:endParaRPr lang="en-US" altLang="zh-CN" sz="2000" dirty="0" smtClean="0"/>
          </a:p>
          <a:p>
            <a:r>
              <a:rPr lang="zh-CN" altLang="en-US" sz="2000" dirty="0" smtClean="0"/>
              <a:t>名称定义为“属于”</a:t>
            </a:r>
            <a:endParaRPr lang="zh-CN" altLang="en-US" sz="2000" dirty="0"/>
          </a:p>
        </p:txBody>
      </p:sp>
      <p:sp>
        <p:nvSpPr>
          <p:cNvPr id="21" name="矩形 20"/>
          <p:cNvSpPr/>
          <p:nvPr/>
        </p:nvSpPr>
        <p:spPr>
          <a:xfrm>
            <a:off x="7769658" y="412560"/>
            <a:ext cx="137009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a:t>
            </a:r>
            <a:endParaRPr lang="zh-CN" altLang="en-US" dirty="0">
              <a:solidFill>
                <a:srgbClr val="C00000"/>
              </a:solidFill>
              <a:latin typeface="微软雅黑" pitchFamily="34" charset="-122"/>
              <a:ea typeface="微软雅黑" pitchFamily="34" charset="-122"/>
            </a:endParaRPr>
          </a:p>
        </p:txBody>
      </p:sp>
      <p:cxnSp>
        <p:nvCxnSpPr>
          <p:cNvPr id="22" name="肘形连接符 21"/>
          <p:cNvCxnSpPr>
            <a:stCxn id="25" idx="1"/>
            <a:endCxn id="21" idx="3"/>
          </p:cNvCxnSpPr>
          <p:nvPr/>
        </p:nvCxnSpPr>
        <p:spPr>
          <a:xfrm rot="10800000" flipV="1">
            <a:off x="9139752" y="233392"/>
            <a:ext cx="141082"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6" idx="1"/>
            <a:endCxn id="21" idx="3"/>
          </p:cNvCxnSpPr>
          <p:nvPr/>
        </p:nvCxnSpPr>
        <p:spPr>
          <a:xfrm rot="10800000">
            <a:off x="9139753" y="564214"/>
            <a:ext cx="141081" cy="1707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7" idx="1"/>
            <a:endCxn id="21" idx="3"/>
          </p:cNvCxnSpPr>
          <p:nvPr/>
        </p:nvCxnSpPr>
        <p:spPr>
          <a:xfrm rot="10800000">
            <a:off x="9139753" y="564214"/>
            <a:ext cx="155453"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数据库设计概述</a:t>
            </a:r>
            <a:endParaRPr lang="zh-CN" altLang="en-US" dirty="0">
              <a:solidFill>
                <a:srgbClr val="C00000"/>
              </a:solidFill>
              <a:latin typeface="微软雅黑" pitchFamily="34" charset="-122"/>
              <a:ea typeface="微软雅黑" pitchFamily="34" charset="-122"/>
            </a:endParaRPr>
          </a:p>
        </p:txBody>
      </p:sp>
      <p:sp>
        <p:nvSpPr>
          <p:cNvPr id="26" name="矩形 25"/>
          <p:cNvSpPr/>
          <p:nvPr/>
        </p:nvSpPr>
        <p:spPr>
          <a:xfrm>
            <a:off x="9280833" y="446705"/>
            <a:ext cx="2575809"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数据库设计的基本步骤</a:t>
            </a:r>
            <a:endParaRPr lang="zh-CN" altLang="en-US" dirty="0">
              <a:solidFill>
                <a:srgbClr val="C00000"/>
              </a:solidFill>
              <a:latin typeface="微软雅黑" pitchFamily="34" charset="-122"/>
              <a:ea typeface="微软雅黑" pitchFamily="34" charset="-122"/>
            </a:endParaRPr>
          </a:p>
        </p:txBody>
      </p:sp>
      <p:sp>
        <p:nvSpPr>
          <p:cNvPr id="27" name="矩形 26"/>
          <p:cNvSpPr/>
          <p:nvPr/>
        </p:nvSpPr>
        <p:spPr>
          <a:xfrm>
            <a:off x="9295205" y="759601"/>
            <a:ext cx="2355512"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关系数据库设计方法</a:t>
            </a:r>
            <a:endParaRPr lang="zh-CN" altLang="en-US" dirty="0">
              <a:solidFill>
                <a:schemeClr val="bg1"/>
              </a:solidFill>
              <a:latin typeface="微软雅黑" pitchFamily="34" charset="-122"/>
              <a:ea typeface="微软雅黑" pitchFamily="34" charset="-122"/>
            </a:endParaRPr>
          </a:p>
        </p:txBody>
      </p:sp>
      <p:sp>
        <p:nvSpPr>
          <p:cNvPr id="28" name="TextBox 27"/>
          <p:cNvSpPr txBox="1"/>
          <p:nvPr/>
        </p:nvSpPr>
        <p:spPr>
          <a:xfrm>
            <a:off x="876115" y="174153"/>
            <a:ext cx="2807179"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3.3.2.3 </a:t>
            </a:r>
            <a:r>
              <a:rPr lang="zh-CN" altLang="en-US" dirty="0" smtClean="0">
                <a:latin typeface="微软雅黑" pitchFamily="34" charset="-122"/>
                <a:ea typeface="微软雅黑" pitchFamily="34" charset="-122"/>
              </a:rPr>
              <a:t>全局</a:t>
            </a:r>
            <a:r>
              <a:rPr lang="zh-CN" altLang="en-US" dirty="0">
                <a:latin typeface="微软雅黑" pitchFamily="34" charset="-122"/>
                <a:ea typeface="微软雅黑" pitchFamily="34" charset="-122"/>
              </a:rPr>
              <a:t>信息结构设计</a:t>
            </a:r>
          </a:p>
        </p:txBody>
      </p:sp>
    </p:spTree>
    <p:extLst>
      <p:ext uri="{BB962C8B-B14F-4D97-AF65-F5344CB8AC3E}">
        <p14:creationId xmlns:p14="http://schemas.microsoft.com/office/powerpoint/2010/main" val="3463518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2914088" y="2111807"/>
            <a:ext cx="8405836" cy="4661136"/>
            <a:chOff x="2914088" y="2111807"/>
            <a:chExt cx="8405836" cy="4661136"/>
          </a:xfrm>
        </p:grpSpPr>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l="1809"/>
            <a:stretch/>
          </p:blipFill>
          <p:spPr>
            <a:xfrm rot="16200000">
              <a:off x="4807705" y="218190"/>
              <a:ext cx="4618601" cy="8405836"/>
            </a:xfrm>
            <a:prstGeom prst="rect">
              <a:avLst/>
            </a:prstGeom>
          </p:spPr>
        </p:pic>
        <p:sp>
          <p:nvSpPr>
            <p:cNvPr id="11" name="矩形 10"/>
            <p:cNvSpPr/>
            <p:nvPr/>
          </p:nvSpPr>
          <p:spPr>
            <a:xfrm>
              <a:off x="4997300" y="6347640"/>
              <a:ext cx="1339703" cy="4253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关系数据库设计方法</a:t>
            </a:r>
          </a:p>
        </p:txBody>
      </p:sp>
      <p:sp>
        <p:nvSpPr>
          <p:cNvPr id="4" name="文本框 2"/>
          <p:cNvSpPr txBox="1"/>
          <p:nvPr>
            <p:custDataLst>
              <p:tags r:id="rId1"/>
            </p:custDataLst>
          </p:nvPr>
        </p:nvSpPr>
        <p:spPr>
          <a:xfrm>
            <a:off x="735180" y="1052738"/>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概念结构设计方法</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6" name="AutoShape 2" descr="https://wx2.qq.com/cgi-bin/mmwebwx-bin/webwxgetmsgimg?&amp;MsgID=4241613907589383117&amp;skey=%40crypt_bf6d7c16_fe3b3b4be3205e6530ca0d34867668f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a:solidFill>
                  <a:srgbClr val="FF0000"/>
                </a:solidFill>
                <a:latin typeface="手札体-简粗体" panose="03000700000000000000" pitchFamily="66" charset="-122"/>
                <a:ea typeface="手札体-简粗体" panose="03000700000000000000" pitchFamily="66" charset="-122"/>
              </a:rPr>
              <a:t>全局信息结构设计</a:t>
            </a:r>
            <a:endParaRPr lang="en-US" altLang="zh-CN" sz="2400" dirty="0">
              <a:solidFill>
                <a:srgbClr val="FF0000"/>
              </a:solidFill>
              <a:latin typeface="手札体-简粗体" panose="03000700000000000000" pitchFamily="66" charset="-122"/>
              <a:ea typeface="手札体-简粗体" panose="03000700000000000000" pitchFamily="66" charset="-122"/>
            </a:endParaRPr>
          </a:p>
        </p:txBody>
      </p:sp>
      <p:grpSp>
        <p:nvGrpSpPr>
          <p:cNvPr id="14" name="组合 13"/>
          <p:cNvGrpSpPr/>
          <p:nvPr/>
        </p:nvGrpSpPr>
        <p:grpSpPr>
          <a:xfrm>
            <a:off x="0" y="286588"/>
            <a:ext cx="563526" cy="6284824"/>
            <a:chOff x="0" y="180767"/>
            <a:chExt cx="563526" cy="6284824"/>
          </a:xfrm>
        </p:grpSpPr>
        <p:sp>
          <p:nvSpPr>
            <p:cNvPr id="15" name="矩形 14"/>
            <p:cNvSpPr/>
            <p:nvPr/>
          </p:nvSpPr>
          <p:spPr>
            <a:xfrm>
              <a:off x="0" y="180767"/>
              <a:ext cx="563526" cy="13397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各级模式</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6" name="矩形 15"/>
            <p:cNvSpPr/>
            <p:nvPr/>
          </p:nvSpPr>
          <p:spPr>
            <a:xfrm>
              <a:off x="0" y="1550374"/>
              <a:ext cx="563526" cy="176698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概念结构设计</a:t>
              </a:r>
            </a:p>
          </p:txBody>
        </p:sp>
        <p:sp>
          <p:nvSpPr>
            <p:cNvPr id="17" name="矩形 16"/>
            <p:cNvSpPr/>
            <p:nvPr/>
          </p:nvSpPr>
          <p:spPr>
            <a:xfrm>
              <a:off x="0" y="3338625"/>
              <a:ext cx="563526" cy="1766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逻辑结构设计</a:t>
              </a:r>
            </a:p>
          </p:txBody>
        </p:sp>
        <p:sp>
          <p:nvSpPr>
            <p:cNvPr id="18" name="矩形 17"/>
            <p:cNvSpPr/>
            <p:nvPr/>
          </p:nvSpPr>
          <p:spPr>
            <a:xfrm>
              <a:off x="0" y="5125889"/>
              <a:ext cx="563526" cy="13397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物理设计</a:t>
              </a:r>
            </a:p>
          </p:txBody>
        </p:sp>
      </p:grpSp>
      <p:sp>
        <p:nvSpPr>
          <p:cNvPr id="5" name="矩形 4"/>
          <p:cNvSpPr/>
          <p:nvPr/>
        </p:nvSpPr>
        <p:spPr>
          <a:xfrm>
            <a:off x="4997300" y="3444446"/>
            <a:ext cx="1450797" cy="14270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96225" y="3423179"/>
            <a:ext cx="1528755" cy="14483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924978" y="3050028"/>
            <a:ext cx="1989109" cy="3170099"/>
          </a:xfrm>
          <a:prstGeom prst="rect">
            <a:avLst/>
          </a:prstGeom>
          <a:noFill/>
        </p:spPr>
        <p:txBody>
          <a:bodyPr wrap="square" rtlCol="0">
            <a:spAutoFit/>
          </a:bodyPr>
          <a:lstStyle/>
          <a:p>
            <a:r>
              <a:rPr lang="en-US" altLang="zh-CN" sz="2000" dirty="0" smtClean="0"/>
              <a:t>1</a:t>
            </a:r>
            <a:r>
              <a:rPr lang="zh-CN" altLang="en-US" sz="2000" dirty="0" smtClean="0"/>
              <a:t>）用户组与用户之间是一对多联系，表示每个用户</a:t>
            </a:r>
            <a:endParaRPr lang="en-US" altLang="zh-CN" sz="2000" dirty="0" smtClean="0"/>
          </a:p>
          <a:p>
            <a:r>
              <a:rPr lang="zh-CN" altLang="en-US" sz="2000" dirty="0" smtClean="0"/>
              <a:t>属于一个用户组，一个用户组有多个用户，其联系的</a:t>
            </a:r>
            <a:endParaRPr lang="en-US" altLang="zh-CN" sz="2000" dirty="0" smtClean="0"/>
          </a:p>
          <a:p>
            <a:r>
              <a:rPr lang="zh-CN" altLang="en-US" sz="2000" dirty="0" smtClean="0"/>
              <a:t>名称定义为“属于”</a:t>
            </a:r>
            <a:endParaRPr lang="zh-CN" altLang="en-US" sz="2000" dirty="0"/>
          </a:p>
        </p:txBody>
      </p:sp>
      <p:sp>
        <p:nvSpPr>
          <p:cNvPr id="19" name="矩形 18"/>
          <p:cNvSpPr/>
          <p:nvPr/>
        </p:nvSpPr>
        <p:spPr>
          <a:xfrm>
            <a:off x="7769658" y="412560"/>
            <a:ext cx="137009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a:t>
            </a:r>
            <a:endParaRPr lang="zh-CN" altLang="en-US" dirty="0">
              <a:solidFill>
                <a:srgbClr val="C00000"/>
              </a:solidFill>
              <a:latin typeface="微软雅黑" pitchFamily="34" charset="-122"/>
              <a:ea typeface="微软雅黑" pitchFamily="34" charset="-122"/>
            </a:endParaRPr>
          </a:p>
        </p:txBody>
      </p:sp>
      <p:cxnSp>
        <p:nvCxnSpPr>
          <p:cNvPr id="21" name="肘形连接符 20"/>
          <p:cNvCxnSpPr>
            <a:stCxn id="24" idx="1"/>
            <a:endCxn id="19" idx="3"/>
          </p:cNvCxnSpPr>
          <p:nvPr/>
        </p:nvCxnSpPr>
        <p:spPr>
          <a:xfrm rot="10800000" flipV="1">
            <a:off x="9139752" y="233392"/>
            <a:ext cx="141082"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25" idx="1"/>
            <a:endCxn id="19" idx="3"/>
          </p:cNvCxnSpPr>
          <p:nvPr/>
        </p:nvCxnSpPr>
        <p:spPr>
          <a:xfrm rot="10800000">
            <a:off x="9139753" y="564214"/>
            <a:ext cx="141081" cy="1707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6" idx="1"/>
            <a:endCxn id="19" idx="3"/>
          </p:cNvCxnSpPr>
          <p:nvPr/>
        </p:nvCxnSpPr>
        <p:spPr>
          <a:xfrm rot="10800000">
            <a:off x="9139753" y="564214"/>
            <a:ext cx="155453"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数据库设计概述</a:t>
            </a:r>
            <a:endParaRPr lang="zh-CN" altLang="en-US" dirty="0">
              <a:solidFill>
                <a:srgbClr val="C00000"/>
              </a:solidFill>
              <a:latin typeface="微软雅黑" pitchFamily="34" charset="-122"/>
              <a:ea typeface="微软雅黑" pitchFamily="34" charset="-122"/>
            </a:endParaRPr>
          </a:p>
        </p:txBody>
      </p:sp>
      <p:sp>
        <p:nvSpPr>
          <p:cNvPr id="25" name="矩形 24"/>
          <p:cNvSpPr/>
          <p:nvPr/>
        </p:nvSpPr>
        <p:spPr>
          <a:xfrm>
            <a:off x="9280833" y="446705"/>
            <a:ext cx="2575809"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数据库设计的基本步骤</a:t>
            </a:r>
            <a:endParaRPr lang="zh-CN" altLang="en-US" dirty="0">
              <a:solidFill>
                <a:srgbClr val="C00000"/>
              </a:solidFill>
              <a:latin typeface="微软雅黑" pitchFamily="34" charset="-122"/>
              <a:ea typeface="微软雅黑" pitchFamily="34" charset="-122"/>
            </a:endParaRPr>
          </a:p>
        </p:txBody>
      </p:sp>
      <p:sp>
        <p:nvSpPr>
          <p:cNvPr id="26" name="矩形 25"/>
          <p:cNvSpPr/>
          <p:nvPr/>
        </p:nvSpPr>
        <p:spPr>
          <a:xfrm>
            <a:off x="9295205" y="759601"/>
            <a:ext cx="2355512"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关系数据库设计方法</a:t>
            </a:r>
            <a:endParaRPr lang="zh-CN" altLang="en-US" dirty="0">
              <a:solidFill>
                <a:schemeClr val="bg1"/>
              </a:solidFill>
              <a:latin typeface="微软雅黑" pitchFamily="34" charset="-122"/>
              <a:ea typeface="微软雅黑" pitchFamily="34" charset="-122"/>
            </a:endParaRPr>
          </a:p>
        </p:txBody>
      </p:sp>
      <p:sp>
        <p:nvSpPr>
          <p:cNvPr id="27" name="TextBox 26"/>
          <p:cNvSpPr txBox="1"/>
          <p:nvPr/>
        </p:nvSpPr>
        <p:spPr>
          <a:xfrm>
            <a:off x="876115" y="174153"/>
            <a:ext cx="2616422"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3.3.2 </a:t>
            </a:r>
            <a:r>
              <a:rPr lang="zh-CN" altLang="en-US" dirty="0" smtClean="0">
                <a:latin typeface="微软雅黑" pitchFamily="34" charset="-122"/>
                <a:ea typeface="微软雅黑" pitchFamily="34" charset="-122"/>
              </a:rPr>
              <a:t>概念结构设计方法</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1853193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2914088" y="2111807"/>
            <a:ext cx="8405836" cy="4661136"/>
            <a:chOff x="2914088" y="2111807"/>
            <a:chExt cx="8405836" cy="4661136"/>
          </a:xfrm>
        </p:grpSpPr>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l="1809"/>
            <a:stretch/>
          </p:blipFill>
          <p:spPr>
            <a:xfrm rot="16200000">
              <a:off x="4807705" y="218190"/>
              <a:ext cx="4618601" cy="8405836"/>
            </a:xfrm>
            <a:prstGeom prst="rect">
              <a:avLst/>
            </a:prstGeom>
          </p:spPr>
        </p:pic>
        <p:sp>
          <p:nvSpPr>
            <p:cNvPr id="11" name="矩形 10"/>
            <p:cNvSpPr/>
            <p:nvPr/>
          </p:nvSpPr>
          <p:spPr>
            <a:xfrm>
              <a:off x="4997300" y="6347640"/>
              <a:ext cx="1339703" cy="4253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关系数据库设计方法</a:t>
            </a:r>
          </a:p>
        </p:txBody>
      </p:sp>
      <p:sp>
        <p:nvSpPr>
          <p:cNvPr id="4" name="文本框 2"/>
          <p:cNvSpPr txBox="1"/>
          <p:nvPr>
            <p:custDataLst>
              <p:tags r:id="rId1"/>
            </p:custDataLst>
          </p:nvPr>
        </p:nvSpPr>
        <p:spPr>
          <a:xfrm>
            <a:off x="735180" y="1052738"/>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概念结构设计方法</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6" name="AutoShape 2" descr="https://wx2.qq.com/cgi-bin/mmwebwx-bin/webwxgetmsgimg?&amp;MsgID=4241613907589383117&amp;skey=%40crypt_bf6d7c16_fe3b3b4be3205e6530ca0d34867668f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a:solidFill>
                  <a:srgbClr val="FF0000"/>
                </a:solidFill>
                <a:latin typeface="手札体-简粗体" panose="03000700000000000000" pitchFamily="66" charset="-122"/>
                <a:ea typeface="手札体-简粗体" panose="03000700000000000000" pitchFamily="66" charset="-122"/>
              </a:rPr>
              <a:t>全局信息结构设计</a:t>
            </a:r>
            <a:endParaRPr lang="en-US" altLang="zh-CN" sz="2400" dirty="0">
              <a:solidFill>
                <a:srgbClr val="FF0000"/>
              </a:solidFill>
              <a:latin typeface="手札体-简粗体" panose="03000700000000000000" pitchFamily="66" charset="-122"/>
              <a:ea typeface="手札体-简粗体" panose="03000700000000000000" pitchFamily="66" charset="-122"/>
            </a:endParaRPr>
          </a:p>
        </p:txBody>
      </p:sp>
      <p:grpSp>
        <p:nvGrpSpPr>
          <p:cNvPr id="14" name="组合 13"/>
          <p:cNvGrpSpPr/>
          <p:nvPr/>
        </p:nvGrpSpPr>
        <p:grpSpPr>
          <a:xfrm>
            <a:off x="0" y="286588"/>
            <a:ext cx="563526" cy="6284824"/>
            <a:chOff x="0" y="180767"/>
            <a:chExt cx="563526" cy="6284824"/>
          </a:xfrm>
        </p:grpSpPr>
        <p:sp>
          <p:nvSpPr>
            <p:cNvPr id="15" name="矩形 14"/>
            <p:cNvSpPr/>
            <p:nvPr/>
          </p:nvSpPr>
          <p:spPr>
            <a:xfrm>
              <a:off x="0" y="180767"/>
              <a:ext cx="563526" cy="13397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各级模式</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6" name="矩形 15"/>
            <p:cNvSpPr/>
            <p:nvPr/>
          </p:nvSpPr>
          <p:spPr>
            <a:xfrm>
              <a:off x="0" y="1550374"/>
              <a:ext cx="563526" cy="176698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概念结构设计</a:t>
              </a:r>
            </a:p>
          </p:txBody>
        </p:sp>
        <p:sp>
          <p:nvSpPr>
            <p:cNvPr id="17" name="矩形 16"/>
            <p:cNvSpPr/>
            <p:nvPr/>
          </p:nvSpPr>
          <p:spPr>
            <a:xfrm>
              <a:off x="0" y="3338625"/>
              <a:ext cx="563526" cy="1766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逻辑结构设计</a:t>
              </a:r>
            </a:p>
          </p:txBody>
        </p:sp>
        <p:sp>
          <p:nvSpPr>
            <p:cNvPr id="18" name="矩形 17"/>
            <p:cNvSpPr/>
            <p:nvPr/>
          </p:nvSpPr>
          <p:spPr>
            <a:xfrm>
              <a:off x="0" y="5125889"/>
              <a:ext cx="563526" cy="13397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物理设计</a:t>
              </a:r>
            </a:p>
          </p:txBody>
        </p:sp>
      </p:grpSp>
      <p:sp>
        <p:nvSpPr>
          <p:cNvPr id="8" name="矩形 7"/>
          <p:cNvSpPr/>
          <p:nvPr/>
        </p:nvSpPr>
        <p:spPr>
          <a:xfrm>
            <a:off x="7896225" y="3423179"/>
            <a:ext cx="1528755" cy="14483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924978" y="3050028"/>
            <a:ext cx="1989109" cy="3170099"/>
          </a:xfrm>
          <a:prstGeom prst="rect">
            <a:avLst/>
          </a:prstGeom>
          <a:noFill/>
        </p:spPr>
        <p:txBody>
          <a:bodyPr wrap="square" rtlCol="0">
            <a:spAutoFit/>
          </a:bodyPr>
          <a:lstStyle/>
          <a:p>
            <a:r>
              <a:rPr lang="en-US" altLang="zh-CN" sz="2000" dirty="0"/>
              <a:t>2</a:t>
            </a:r>
            <a:r>
              <a:rPr lang="zh-CN" altLang="en-US" sz="2000" dirty="0"/>
              <a:t>）部门与用户之间是一对多联系，表示每个部门</a:t>
            </a:r>
            <a:endParaRPr lang="en-US" altLang="zh-CN" sz="2000" dirty="0"/>
          </a:p>
          <a:p>
            <a:r>
              <a:rPr lang="zh-CN" altLang="en-US" sz="2000" dirty="0"/>
              <a:t>包含多个用户，每个用户只在一个部门，其联系的</a:t>
            </a:r>
            <a:endParaRPr lang="en-US" altLang="zh-CN" sz="2000" dirty="0"/>
          </a:p>
          <a:p>
            <a:r>
              <a:rPr lang="zh-CN" altLang="en-US" sz="2000" dirty="0"/>
              <a:t>名称定义为“包含”。</a:t>
            </a:r>
          </a:p>
        </p:txBody>
      </p:sp>
      <p:sp>
        <p:nvSpPr>
          <p:cNvPr id="21" name="矩形 20"/>
          <p:cNvSpPr/>
          <p:nvPr/>
        </p:nvSpPr>
        <p:spPr>
          <a:xfrm>
            <a:off x="4997300" y="3444446"/>
            <a:ext cx="1450797" cy="14270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7769658" y="412560"/>
            <a:ext cx="137009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a:t>
            </a:r>
            <a:endParaRPr lang="zh-CN" altLang="en-US" dirty="0">
              <a:solidFill>
                <a:srgbClr val="C00000"/>
              </a:solidFill>
              <a:latin typeface="微软雅黑" pitchFamily="34" charset="-122"/>
              <a:ea typeface="微软雅黑" pitchFamily="34" charset="-122"/>
            </a:endParaRPr>
          </a:p>
        </p:txBody>
      </p:sp>
      <p:cxnSp>
        <p:nvCxnSpPr>
          <p:cNvPr id="22" name="肘形连接符 21"/>
          <p:cNvCxnSpPr>
            <a:stCxn id="25" idx="1"/>
            <a:endCxn id="19" idx="3"/>
          </p:cNvCxnSpPr>
          <p:nvPr/>
        </p:nvCxnSpPr>
        <p:spPr>
          <a:xfrm rot="10800000" flipV="1">
            <a:off x="9139752" y="233392"/>
            <a:ext cx="141082"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6" idx="1"/>
            <a:endCxn id="19" idx="3"/>
          </p:cNvCxnSpPr>
          <p:nvPr/>
        </p:nvCxnSpPr>
        <p:spPr>
          <a:xfrm rot="10800000">
            <a:off x="9139753" y="564214"/>
            <a:ext cx="141081" cy="1707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7" idx="1"/>
            <a:endCxn id="19" idx="3"/>
          </p:cNvCxnSpPr>
          <p:nvPr/>
        </p:nvCxnSpPr>
        <p:spPr>
          <a:xfrm rot="10800000">
            <a:off x="9139753" y="564214"/>
            <a:ext cx="155453"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数据库设计概述</a:t>
            </a:r>
            <a:endParaRPr lang="zh-CN" altLang="en-US" dirty="0">
              <a:solidFill>
                <a:srgbClr val="C00000"/>
              </a:solidFill>
              <a:latin typeface="微软雅黑" pitchFamily="34" charset="-122"/>
              <a:ea typeface="微软雅黑" pitchFamily="34" charset="-122"/>
            </a:endParaRPr>
          </a:p>
        </p:txBody>
      </p:sp>
      <p:sp>
        <p:nvSpPr>
          <p:cNvPr id="26" name="矩形 25"/>
          <p:cNvSpPr/>
          <p:nvPr/>
        </p:nvSpPr>
        <p:spPr>
          <a:xfrm>
            <a:off x="9280833" y="446705"/>
            <a:ext cx="2575809"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数据库设计的基本步骤</a:t>
            </a:r>
            <a:endParaRPr lang="zh-CN" altLang="en-US" dirty="0">
              <a:solidFill>
                <a:srgbClr val="C00000"/>
              </a:solidFill>
              <a:latin typeface="微软雅黑" pitchFamily="34" charset="-122"/>
              <a:ea typeface="微软雅黑" pitchFamily="34" charset="-122"/>
            </a:endParaRPr>
          </a:p>
        </p:txBody>
      </p:sp>
      <p:sp>
        <p:nvSpPr>
          <p:cNvPr id="27" name="矩形 26"/>
          <p:cNvSpPr/>
          <p:nvPr/>
        </p:nvSpPr>
        <p:spPr>
          <a:xfrm>
            <a:off x="9295205" y="759601"/>
            <a:ext cx="2355512"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关系数据库设计方法</a:t>
            </a:r>
            <a:endParaRPr lang="zh-CN" altLang="en-US" dirty="0">
              <a:solidFill>
                <a:schemeClr val="bg1"/>
              </a:solidFill>
              <a:latin typeface="微软雅黑" pitchFamily="34" charset="-122"/>
              <a:ea typeface="微软雅黑" pitchFamily="34" charset="-122"/>
            </a:endParaRPr>
          </a:p>
        </p:txBody>
      </p:sp>
      <p:cxnSp>
        <p:nvCxnSpPr>
          <p:cNvPr id="30" name="肘形连接符 29"/>
          <p:cNvCxnSpPr/>
          <p:nvPr/>
        </p:nvCxnSpPr>
        <p:spPr>
          <a:xfrm rot="10800000">
            <a:off x="9292153" y="716614"/>
            <a:ext cx="141081" cy="1707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肘形连接符 30"/>
          <p:cNvCxnSpPr/>
          <p:nvPr/>
        </p:nvCxnSpPr>
        <p:spPr>
          <a:xfrm rot="10800000">
            <a:off x="9292153" y="716614"/>
            <a:ext cx="155453"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76115" y="174153"/>
            <a:ext cx="2616422"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3.3.2 </a:t>
            </a:r>
            <a:r>
              <a:rPr lang="zh-CN" altLang="en-US" dirty="0" smtClean="0">
                <a:latin typeface="微软雅黑" pitchFamily="34" charset="-122"/>
                <a:ea typeface="微软雅黑" pitchFamily="34" charset="-122"/>
              </a:rPr>
              <a:t>概念结构设计方法</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5919800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直接连接符 7"/>
          <p:cNvSpPr>
            <a:spLocks noChangeShapeType="1"/>
          </p:cNvSpPr>
          <p:nvPr>
            <p:custDataLst>
              <p:tags r:id="rId2"/>
            </p:custDataLst>
          </p:nvPr>
        </p:nvSpPr>
        <p:spPr bwMode="auto">
          <a:xfrm>
            <a:off x="2642314" y="1998779"/>
            <a:ext cx="1466" cy="3226906"/>
          </a:xfrm>
          <a:prstGeom prst="line">
            <a:avLst/>
          </a:prstGeom>
          <a:solidFill>
            <a:srgbClr val="B680DA"/>
          </a:solidFill>
          <a:ln w="6350">
            <a:solidFill>
              <a:srgbClr val="A50021"/>
            </a:solidFill>
            <a:miter lim="800000"/>
          </a:ln>
        </p:spPr>
        <p:txBody>
          <a:bodyPr>
            <a:normAutofit fontScale="25000" lnSpcReduction="20000"/>
          </a:bodyPr>
          <a:lstStyle/>
          <a:p>
            <a:endParaRPr lang="zh-CN" altLang="en-US">
              <a:latin typeface="黑体" panose="02010609060101010101" pitchFamily="49" charset="-122"/>
              <a:ea typeface="黑体" panose="02010609060101010101" pitchFamily="49" charset="-122"/>
              <a:sym typeface="Arial" panose="020B0604020202020204" pitchFamily="34" charset="0"/>
            </a:endParaRPr>
          </a:p>
        </p:txBody>
      </p:sp>
      <p:grpSp>
        <p:nvGrpSpPr>
          <p:cNvPr id="14" name="组合 13"/>
          <p:cNvGrpSpPr/>
          <p:nvPr>
            <p:custDataLst>
              <p:tags r:id="rId3"/>
            </p:custDataLst>
          </p:nvPr>
        </p:nvGrpSpPr>
        <p:grpSpPr>
          <a:xfrm>
            <a:off x="2473452" y="2381912"/>
            <a:ext cx="6851834" cy="546147"/>
            <a:chOff x="2217049" y="1938958"/>
            <a:chExt cx="5199005" cy="394210"/>
          </a:xfrm>
          <a:solidFill>
            <a:srgbClr val="C00000"/>
          </a:solidFill>
        </p:grpSpPr>
        <p:sp>
          <p:nvSpPr>
            <p:cNvPr id="8" name="椭圆 2"/>
            <p:cNvSpPr>
              <a:spLocks noChangeArrowheads="1"/>
            </p:cNvSpPr>
            <p:nvPr>
              <p:custDataLst>
                <p:tags r:id="rId10"/>
              </p:custDataLst>
            </p:nvPr>
          </p:nvSpPr>
          <p:spPr bwMode="auto">
            <a:xfrm>
              <a:off x="2217049" y="2023530"/>
              <a:ext cx="255588" cy="255588"/>
            </a:xfrm>
            <a:prstGeom prst="ellipse">
              <a:avLst/>
            </a:prstGeom>
            <a:grpFill/>
            <a:ln w="12700" cmpd="sng">
              <a:solidFill>
                <a:srgbClr val="FF0000"/>
              </a:solidFill>
              <a:prstDash val="solid"/>
              <a:round/>
            </a:ln>
          </p:spPr>
          <p:txBody>
            <a:bodyPr anchor="ctr">
              <a:normAutofit fontScale="60000" lnSpcReduction="20000"/>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buNone/>
              </a:pPr>
              <a:endParaRPr lang="zh-CN" altLang="zh-CN" sz="2400">
                <a:solidFill>
                  <a:srgbClr val="FFFFFF"/>
                </a:solidFill>
                <a:latin typeface="黑体" panose="02010609060101010101" pitchFamily="49" charset="-122"/>
                <a:ea typeface="黑体" panose="02010609060101010101" pitchFamily="49" charset="-122"/>
                <a:sym typeface="Arial" panose="020B0604020202020204" pitchFamily="34" charset="0"/>
              </a:endParaRPr>
            </a:p>
          </p:txBody>
        </p:sp>
        <p:sp>
          <p:nvSpPr>
            <p:cNvPr id="9" name="矩形 8"/>
            <p:cNvSpPr/>
            <p:nvPr>
              <p:custDataLst>
                <p:tags r:id="rId11"/>
              </p:custDataLst>
            </p:nvPr>
          </p:nvSpPr>
          <p:spPr bwMode="auto">
            <a:xfrm>
              <a:off x="2844054" y="1938958"/>
              <a:ext cx="4572000" cy="394210"/>
            </a:xfrm>
            <a:prstGeom prst="rect">
              <a:avLst/>
            </a:prstGeom>
            <a:grpFill/>
            <a:ln w="12700" cmpd="sng">
              <a:solidFill>
                <a:srgbClr val="FF0000"/>
              </a:solidFill>
              <a:prstDash val="solid"/>
              <a:round/>
            </a:ln>
          </p:spPr>
          <p:txBody>
            <a:bodyPr anchor="ctr">
              <a:noAutofit/>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lnSpc>
                  <a:spcPct val="100000"/>
                </a:lnSpc>
                <a:buNone/>
              </a:pPr>
              <a:r>
                <a:rPr lang="zh-CN" altLang="en-US" sz="2400" b="1" dirty="0" smtClean="0">
                  <a:solidFill>
                    <a:schemeClr val="bg1"/>
                  </a:solidFill>
                  <a:latin typeface="黑体" panose="02010609060101010101" pitchFamily="49" charset="-122"/>
                  <a:ea typeface="黑体" panose="02010609060101010101" pitchFamily="49" charset="-122"/>
                  <a:sym typeface="+mn-ea"/>
                </a:rPr>
                <a:t>数据库设计概述</a:t>
              </a:r>
              <a:endParaRPr lang="zh-CN" altLang="en-US" sz="2400" b="1" dirty="0">
                <a:solidFill>
                  <a:schemeClr val="bg1"/>
                </a:solidFill>
                <a:latin typeface="黑体" panose="02010609060101010101" pitchFamily="49" charset="-122"/>
                <a:ea typeface="黑体" panose="02010609060101010101" pitchFamily="49" charset="-122"/>
                <a:sym typeface="+mn-ea"/>
              </a:endParaRPr>
            </a:p>
          </p:txBody>
        </p:sp>
      </p:grpSp>
      <p:grpSp>
        <p:nvGrpSpPr>
          <p:cNvPr id="15" name="组合 14"/>
          <p:cNvGrpSpPr/>
          <p:nvPr>
            <p:custDataLst>
              <p:tags r:id="rId4"/>
            </p:custDataLst>
          </p:nvPr>
        </p:nvGrpSpPr>
        <p:grpSpPr>
          <a:xfrm>
            <a:off x="2473452" y="3318016"/>
            <a:ext cx="6851834" cy="546147"/>
            <a:chOff x="2217049" y="3096485"/>
            <a:chExt cx="5199005" cy="394210"/>
          </a:xfrm>
          <a:solidFill>
            <a:srgbClr val="C00000"/>
          </a:solidFill>
        </p:grpSpPr>
        <p:sp>
          <p:nvSpPr>
            <p:cNvPr id="10" name="矩形 9"/>
            <p:cNvSpPr/>
            <p:nvPr>
              <p:custDataLst>
                <p:tags r:id="rId8"/>
              </p:custDataLst>
            </p:nvPr>
          </p:nvSpPr>
          <p:spPr bwMode="auto">
            <a:xfrm>
              <a:off x="2844054" y="3096485"/>
              <a:ext cx="4572000" cy="394210"/>
            </a:xfrm>
            <a:prstGeom prst="rect">
              <a:avLst/>
            </a:prstGeom>
            <a:grpFill/>
            <a:ln w="9525">
              <a:noFill/>
              <a:round/>
            </a:ln>
          </p:spPr>
          <p:txBody>
            <a:bodyPr anchor="ctr">
              <a:normAutofit/>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lnSpc>
                  <a:spcPct val="100000"/>
                </a:lnSpc>
                <a:buNone/>
              </a:pPr>
              <a:r>
                <a:rPr lang="zh-CN" altLang="en-US" sz="2400" b="1" dirty="0" smtClean="0">
                  <a:solidFill>
                    <a:schemeClr val="bg1"/>
                  </a:solidFill>
                  <a:latin typeface="黑体" panose="02010609060101010101" pitchFamily="49" charset="-122"/>
                  <a:ea typeface="黑体" panose="02010609060101010101" pitchFamily="49" charset="-122"/>
                  <a:sym typeface="+mn-ea"/>
                </a:rPr>
                <a:t>数据库设计的基本步骤</a:t>
              </a:r>
              <a:endParaRPr lang="zh-CN" altLang="en-US" sz="2400" b="1" dirty="0">
                <a:solidFill>
                  <a:schemeClr val="bg1"/>
                </a:solidFill>
                <a:latin typeface="黑体" panose="02010609060101010101" pitchFamily="49" charset="-122"/>
                <a:ea typeface="黑体" panose="02010609060101010101" pitchFamily="49" charset="-122"/>
                <a:sym typeface="+mn-ea"/>
              </a:endParaRPr>
            </a:p>
          </p:txBody>
        </p:sp>
        <p:sp>
          <p:nvSpPr>
            <p:cNvPr id="11" name="椭圆 2"/>
            <p:cNvSpPr>
              <a:spLocks noChangeArrowheads="1"/>
            </p:cNvSpPr>
            <p:nvPr>
              <p:custDataLst>
                <p:tags r:id="rId9"/>
              </p:custDataLst>
            </p:nvPr>
          </p:nvSpPr>
          <p:spPr bwMode="auto">
            <a:xfrm>
              <a:off x="2217049" y="3181057"/>
              <a:ext cx="255588" cy="255588"/>
            </a:xfrm>
            <a:prstGeom prst="ellipse">
              <a:avLst/>
            </a:prstGeom>
            <a:grpFill/>
            <a:ln w="9525">
              <a:noFill/>
              <a:round/>
            </a:ln>
          </p:spPr>
          <p:txBody>
            <a:bodyPr anchor="ctr">
              <a:normAutofit fontScale="60000" lnSpcReduction="20000"/>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buNone/>
              </a:pPr>
              <a:endParaRPr lang="zh-CN" altLang="zh-CN" sz="2400" b="1">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grpSp>
      <p:sp>
        <p:nvSpPr>
          <p:cNvPr id="16" name="圆角矩形 15"/>
          <p:cNvSpPr/>
          <p:nvPr/>
        </p:nvSpPr>
        <p:spPr>
          <a:xfrm>
            <a:off x="674228" y="435118"/>
            <a:ext cx="7221972" cy="776605"/>
          </a:xfrm>
          <a:prstGeom prst="roundRect">
            <a:avLst/>
          </a:prstGeom>
          <a:noFill/>
          <a:ln>
            <a:no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just"/>
            <a:r>
              <a:rPr lang="zh-CN" altLang="en-US" sz="2800" b="1" dirty="0" smtClean="0">
                <a:latin typeface="黑体" panose="02010609060101010101" pitchFamily="49" charset="-122"/>
                <a:ea typeface="黑体" panose="02010609060101010101" pitchFamily="49" charset="-122"/>
              </a:rPr>
              <a:t>第</a:t>
            </a:r>
            <a:r>
              <a:rPr lang="en-US" altLang="zh-CN" sz="2800" b="1" dirty="0" smtClean="0">
                <a:latin typeface="黑体" panose="02010609060101010101" pitchFamily="49" charset="-122"/>
                <a:ea typeface="黑体" panose="02010609060101010101" pitchFamily="49" charset="-122"/>
              </a:rPr>
              <a:t>3</a:t>
            </a:r>
            <a:r>
              <a:rPr lang="zh-CN" altLang="en-US" sz="2800" b="1" dirty="0" smtClean="0">
                <a:latin typeface="黑体" panose="02010609060101010101" pitchFamily="49" charset="-122"/>
                <a:ea typeface="黑体" panose="02010609060101010101" pitchFamily="49" charset="-122"/>
              </a:rPr>
              <a:t>章   数据库设计</a:t>
            </a:r>
            <a:endParaRPr lang="zh-CN" altLang="en-US" sz="2800" b="1" dirty="0">
              <a:latin typeface="黑体" panose="02010609060101010101" pitchFamily="49" charset="-122"/>
              <a:ea typeface="黑体" panose="02010609060101010101" pitchFamily="49" charset="-122"/>
            </a:endParaRPr>
          </a:p>
        </p:txBody>
      </p:sp>
      <p:grpSp>
        <p:nvGrpSpPr>
          <p:cNvPr id="12" name="组合 11"/>
          <p:cNvGrpSpPr/>
          <p:nvPr>
            <p:custDataLst>
              <p:tags r:id="rId5"/>
            </p:custDataLst>
          </p:nvPr>
        </p:nvGrpSpPr>
        <p:grpSpPr>
          <a:xfrm>
            <a:off x="2484526" y="4254120"/>
            <a:ext cx="6851834" cy="546147"/>
            <a:chOff x="2217049" y="3096485"/>
            <a:chExt cx="5199005" cy="394210"/>
          </a:xfrm>
          <a:solidFill>
            <a:srgbClr val="C00000"/>
          </a:solidFill>
        </p:grpSpPr>
        <p:sp>
          <p:nvSpPr>
            <p:cNvPr id="13" name="矩形 12"/>
            <p:cNvSpPr/>
            <p:nvPr>
              <p:custDataLst>
                <p:tags r:id="rId6"/>
              </p:custDataLst>
            </p:nvPr>
          </p:nvSpPr>
          <p:spPr bwMode="auto">
            <a:xfrm>
              <a:off x="2844054" y="3096485"/>
              <a:ext cx="4572000" cy="394210"/>
            </a:xfrm>
            <a:prstGeom prst="rect">
              <a:avLst/>
            </a:prstGeom>
            <a:grpFill/>
            <a:ln w="9525">
              <a:noFill/>
              <a:round/>
            </a:ln>
          </p:spPr>
          <p:txBody>
            <a:bodyPr anchor="ctr">
              <a:normAutofit/>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lnSpc>
                  <a:spcPct val="100000"/>
                </a:lnSpc>
                <a:buNone/>
              </a:pPr>
              <a:r>
                <a:rPr lang="zh-CN" altLang="en-US" sz="2400" b="1" dirty="0" smtClean="0">
                  <a:solidFill>
                    <a:schemeClr val="bg1"/>
                  </a:solidFill>
                  <a:latin typeface="黑体" panose="02010609060101010101" pitchFamily="49" charset="-122"/>
                  <a:ea typeface="黑体" panose="02010609060101010101" pitchFamily="49" charset="-122"/>
                  <a:sym typeface="+mn-ea"/>
                </a:rPr>
                <a:t>关系数据库设计方法</a:t>
              </a:r>
              <a:endParaRPr lang="zh-CN" altLang="en-US" sz="2400" b="1" dirty="0">
                <a:solidFill>
                  <a:schemeClr val="bg1"/>
                </a:solidFill>
                <a:latin typeface="黑体" panose="02010609060101010101" pitchFamily="49" charset="-122"/>
                <a:ea typeface="黑体" panose="02010609060101010101" pitchFamily="49" charset="-122"/>
                <a:sym typeface="+mn-ea"/>
              </a:endParaRPr>
            </a:p>
          </p:txBody>
        </p:sp>
        <p:sp>
          <p:nvSpPr>
            <p:cNvPr id="17" name="椭圆 2"/>
            <p:cNvSpPr>
              <a:spLocks noChangeArrowheads="1"/>
            </p:cNvSpPr>
            <p:nvPr>
              <p:custDataLst>
                <p:tags r:id="rId7"/>
              </p:custDataLst>
            </p:nvPr>
          </p:nvSpPr>
          <p:spPr bwMode="auto">
            <a:xfrm>
              <a:off x="2217049" y="3181057"/>
              <a:ext cx="255588" cy="255588"/>
            </a:xfrm>
            <a:prstGeom prst="ellipse">
              <a:avLst/>
            </a:prstGeom>
            <a:grpFill/>
            <a:ln w="9525">
              <a:noFill/>
              <a:round/>
            </a:ln>
          </p:spPr>
          <p:txBody>
            <a:bodyPr anchor="ctr">
              <a:normAutofit fontScale="60000" lnSpcReduction="20000"/>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buNone/>
              </a:pPr>
              <a:endParaRPr lang="zh-CN" altLang="zh-CN" sz="2400" b="1">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grpSp>
    </p:spTree>
    <p:custDataLst>
      <p:tags r:id="rId1"/>
    </p:custDataLst>
    <p:extLst>
      <p:ext uri="{BB962C8B-B14F-4D97-AF65-F5344CB8AC3E}">
        <p14:creationId xmlns:p14="http://schemas.microsoft.com/office/powerpoint/2010/main" val="4242959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2914088" y="2111807"/>
            <a:ext cx="8405836" cy="4661136"/>
            <a:chOff x="2914088" y="2111807"/>
            <a:chExt cx="8405836" cy="4661136"/>
          </a:xfrm>
        </p:grpSpPr>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l="1809"/>
            <a:stretch/>
          </p:blipFill>
          <p:spPr>
            <a:xfrm rot="16200000">
              <a:off x="4807705" y="218190"/>
              <a:ext cx="4618601" cy="8405836"/>
            </a:xfrm>
            <a:prstGeom prst="rect">
              <a:avLst/>
            </a:prstGeom>
          </p:spPr>
        </p:pic>
        <p:sp>
          <p:nvSpPr>
            <p:cNvPr id="11" name="矩形 10"/>
            <p:cNvSpPr/>
            <p:nvPr/>
          </p:nvSpPr>
          <p:spPr>
            <a:xfrm>
              <a:off x="4997300" y="6347640"/>
              <a:ext cx="1339703" cy="4253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关系数据库设计方法</a:t>
            </a:r>
          </a:p>
        </p:txBody>
      </p:sp>
      <p:sp>
        <p:nvSpPr>
          <p:cNvPr id="4" name="文本框 2"/>
          <p:cNvSpPr txBox="1"/>
          <p:nvPr>
            <p:custDataLst>
              <p:tags r:id="rId1"/>
            </p:custDataLst>
          </p:nvPr>
        </p:nvSpPr>
        <p:spPr>
          <a:xfrm>
            <a:off x="735180" y="1052738"/>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概念结构设计方法</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6" name="AutoShape 2" descr="https://wx2.qq.com/cgi-bin/mmwebwx-bin/webwxgetmsgimg?&amp;MsgID=4241613907589383117&amp;skey=%40crypt_bf6d7c16_fe3b3b4be3205e6530ca0d34867668f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a:solidFill>
                  <a:srgbClr val="FF0000"/>
                </a:solidFill>
                <a:latin typeface="手札体-简粗体" panose="03000700000000000000" pitchFamily="66" charset="-122"/>
                <a:ea typeface="手札体-简粗体" panose="03000700000000000000" pitchFamily="66" charset="-122"/>
              </a:rPr>
              <a:t>全局信息结构设计</a:t>
            </a:r>
            <a:endParaRPr lang="en-US" altLang="zh-CN" sz="2400" dirty="0">
              <a:solidFill>
                <a:srgbClr val="FF0000"/>
              </a:solidFill>
              <a:latin typeface="手札体-简粗体" panose="03000700000000000000" pitchFamily="66" charset="-122"/>
              <a:ea typeface="手札体-简粗体" panose="03000700000000000000" pitchFamily="66" charset="-122"/>
            </a:endParaRPr>
          </a:p>
        </p:txBody>
      </p:sp>
      <p:grpSp>
        <p:nvGrpSpPr>
          <p:cNvPr id="14" name="组合 13"/>
          <p:cNvGrpSpPr/>
          <p:nvPr/>
        </p:nvGrpSpPr>
        <p:grpSpPr>
          <a:xfrm>
            <a:off x="0" y="286588"/>
            <a:ext cx="563526" cy="6284824"/>
            <a:chOff x="0" y="180767"/>
            <a:chExt cx="563526" cy="6284824"/>
          </a:xfrm>
        </p:grpSpPr>
        <p:sp>
          <p:nvSpPr>
            <p:cNvPr id="15" name="矩形 14"/>
            <p:cNvSpPr/>
            <p:nvPr/>
          </p:nvSpPr>
          <p:spPr>
            <a:xfrm>
              <a:off x="0" y="180767"/>
              <a:ext cx="563526" cy="13397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各级模式</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6" name="矩形 15"/>
            <p:cNvSpPr/>
            <p:nvPr/>
          </p:nvSpPr>
          <p:spPr>
            <a:xfrm>
              <a:off x="0" y="1550374"/>
              <a:ext cx="563526" cy="176698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概念结构设计</a:t>
              </a:r>
            </a:p>
          </p:txBody>
        </p:sp>
        <p:sp>
          <p:nvSpPr>
            <p:cNvPr id="17" name="矩形 16"/>
            <p:cNvSpPr/>
            <p:nvPr/>
          </p:nvSpPr>
          <p:spPr>
            <a:xfrm>
              <a:off x="0" y="3338625"/>
              <a:ext cx="563526" cy="1766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逻辑结构设计</a:t>
              </a:r>
            </a:p>
          </p:txBody>
        </p:sp>
        <p:sp>
          <p:nvSpPr>
            <p:cNvPr id="18" name="矩形 17"/>
            <p:cNvSpPr/>
            <p:nvPr/>
          </p:nvSpPr>
          <p:spPr>
            <a:xfrm>
              <a:off x="0" y="5125889"/>
              <a:ext cx="563526" cy="13397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物理设计</a:t>
              </a:r>
            </a:p>
          </p:txBody>
        </p:sp>
      </p:grpSp>
      <p:sp>
        <p:nvSpPr>
          <p:cNvPr id="8" name="矩形 7"/>
          <p:cNvSpPr/>
          <p:nvPr/>
        </p:nvSpPr>
        <p:spPr>
          <a:xfrm>
            <a:off x="7896225" y="3423179"/>
            <a:ext cx="1528755" cy="14483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924978" y="3050028"/>
            <a:ext cx="1989109" cy="3170099"/>
          </a:xfrm>
          <a:prstGeom prst="rect">
            <a:avLst/>
          </a:prstGeom>
          <a:noFill/>
        </p:spPr>
        <p:txBody>
          <a:bodyPr wrap="square" rtlCol="0">
            <a:spAutoFit/>
          </a:bodyPr>
          <a:lstStyle/>
          <a:p>
            <a:r>
              <a:rPr lang="en-US" altLang="zh-CN" sz="2000" dirty="0"/>
              <a:t>2</a:t>
            </a:r>
            <a:r>
              <a:rPr lang="zh-CN" altLang="en-US" sz="2000" dirty="0"/>
              <a:t>）部门与用户之间是一对多联系，表示每个部门</a:t>
            </a:r>
            <a:endParaRPr lang="en-US" altLang="zh-CN" sz="2000" dirty="0"/>
          </a:p>
          <a:p>
            <a:r>
              <a:rPr lang="zh-CN" altLang="en-US" sz="2000" dirty="0"/>
              <a:t>包含多个用户，每个用户只在一个部门，其联系的</a:t>
            </a:r>
            <a:endParaRPr lang="en-US" altLang="zh-CN" sz="2000" dirty="0"/>
          </a:p>
          <a:p>
            <a:r>
              <a:rPr lang="zh-CN" altLang="en-US" sz="2000" dirty="0"/>
              <a:t>名称定义为“包含”。</a:t>
            </a:r>
          </a:p>
        </p:txBody>
      </p:sp>
      <p:sp>
        <p:nvSpPr>
          <p:cNvPr id="19" name="矩形 18"/>
          <p:cNvSpPr/>
          <p:nvPr/>
        </p:nvSpPr>
        <p:spPr>
          <a:xfrm>
            <a:off x="7769658" y="412560"/>
            <a:ext cx="137009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a:t>
            </a:r>
            <a:endParaRPr lang="zh-CN" altLang="en-US" dirty="0">
              <a:solidFill>
                <a:srgbClr val="C00000"/>
              </a:solidFill>
              <a:latin typeface="微软雅黑" pitchFamily="34" charset="-122"/>
              <a:ea typeface="微软雅黑" pitchFamily="34" charset="-122"/>
            </a:endParaRPr>
          </a:p>
        </p:txBody>
      </p:sp>
      <p:cxnSp>
        <p:nvCxnSpPr>
          <p:cNvPr id="21" name="肘形连接符 20"/>
          <p:cNvCxnSpPr>
            <a:stCxn id="24" idx="1"/>
            <a:endCxn id="19" idx="3"/>
          </p:cNvCxnSpPr>
          <p:nvPr/>
        </p:nvCxnSpPr>
        <p:spPr>
          <a:xfrm rot="10800000" flipV="1">
            <a:off x="9139752" y="233392"/>
            <a:ext cx="141082"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25" idx="1"/>
            <a:endCxn id="19" idx="3"/>
          </p:cNvCxnSpPr>
          <p:nvPr/>
        </p:nvCxnSpPr>
        <p:spPr>
          <a:xfrm rot="10800000">
            <a:off x="9139753" y="564214"/>
            <a:ext cx="141081" cy="1707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6" idx="1"/>
            <a:endCxn id="19" idx="3"/>
          </p:cNvCxnSpPr>
          <p:nvPr/>
        </p:nvCxnSpPr>
        <p:spPr>
          <a:xfrm rot="10800000">
            <a:off x="9139753" y="564214"/>
            <a:ext cx="155453"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数据库设计概述</a:t>
            </a:r>
            <a:endParaRPr lang="zh-CN" altLang="en-US" dirty="0">
              <a:solidFill>
                <a:srgbClr val="C00000"/>
              </a:solidFill>
              <a:latin typeface="微软雅黑" pitchFamily="34" charset="-122"/>
              <a:ea typeface="微软雅黑" pitchFamily="34" charset="-122"/>
            </a:endParaRPr>
          </a:p>
        </p:txBody>
      </p:sp>
      <p:sp>
        <p:nvSpPr>
          <p:cNvPr id="25" name="矩形 24"/>
          <p:cNvSpPr/>
          <p:nvPr/>
        </p:nvSpPr>
        <p:spPr>
          <a:xfrm>
            <a:off x="9280833" y="446705"/>
            <a:ext cx="2575809"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数据库设计的基本步骤</a:t>
            </a:r>
            <a:endParaRPr lang="zh-CN" altLang="en-US" dirty="0">
              <a:solidFill>
                <a:srgbClr val="C00000"/>
              </a:solidFill>
              <a:latin typeface="微软雅黑" pitchFamily="34" charset="-122"/>
              <a:ea typeface="微软雅黑" pitchFamily="34" charset="-122"/>
            </a:endParaRPr>
          </a:p>
        </p:txBody>
      </p:sp>
      <p:sp>
        <p:nvSpPr>
          <p:cNvPr id="26" name="矩形 25"/>
          <p:cNvSpPr/>
          <p:nvPr/>
        </p:nvSpPr>
        <p:spPr>
          <a:xfrm>
            <a:off x="9295205" y="759601"/>
            <a:ext cx="2355512"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关系数据库设计方法</a:t>
            </a:r>
            <a:endParaRPr lang="zh-CN" altLang="en-US" dirty="0">
              <a:solidFill>
                <a:schemeClr val="bg1"/>
              </a:solidFill>
              <a:latin typeface="微软雅黑" pitchFamily="34" charset="-122"/>
              <a:ea typeface="微软雅黑" pitchFamily="34" charset="-122"/>
            </a:endParaRPr>
          </a:p>
        </p:txBody>
      </p:sp>
      <p:sp>
        <p:nvSpPr>
          <p:cNvPr id="27" name="TextBox 26"/>
          <p:cNvSpPr txBox="1"/>
          <p:nvPr/>
        </p:nvSpPr>
        <p:spPr>
          <a:xfrm>
            <a:off x="876115" y="174153"/>
            <a:ext cx="2616422"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3.3.2 </a:t>
            </a:r>
            <a:r>
              <a:rPr lang="zh-CN" altLang="en-US" dirty="0" smtClean="0">
                <a:latin typeface="微软雅黑" pitchFamily="34" charset="-122"/>
                <a:ea typeface="微软雅黑" pitchFamily="34" charset="-122"/>
              </a:rPr>
              <a:t>概念结构设计方法</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2021419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2914088" y="2111807"/>
            <a:ext cx="8405836" cy="4661136"/>
            <a:chOff x="2914088" y="2111807"/>
            <a:chExt cx="8405836" cy="4661136"/>
          </a:xfrm>
        </p:grpSpPr>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l="1809"/>
            <a:stretch/>
          </p:blipFill>
          <p:spPr>
            <a:xfrm rot="16200000">
              <a:off x="4807705" y="218190"/>
              <a:ext cx="4618601" cy="8405836"/>
            </a:xfrm>
            <a:prstGeom prst="rect">
              <a:avLst/>
            </a:prstGeom>
          </p:spPr>
        </p:pic>
        <p:sp>
          <p:nvSpPr>
            <p:cNvPr id="11" name="矩形 10"/>
            <p:cNvSpPr/>
            <p:nvPr/>
          </p:nvSpPr>
          <p:spPr>
            <a:xfrm>
              <a:off x="4997300" y="6347640"/>
              <a:ext cx="1339703" cy="4253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关系数据库设计方法</a:t>
            </a:r>
          </a:p>
        </p:txBody>
      </p:sp>
      <p:sp>
        <p:nvSpPr>
          <p:cNvPr id="4" name="文本框 2"/>
          <p:cNvSpPr txBox="1"/>
          <p:nvPr>
            <p:custDataLst>
              <p:tags r:id="rId1"/>
            </p:custDataLst>
          </p:nvPr>
        </p:nvSpPr>
        <p:spPr>
          <a:xfrm>
            <a:off x="735180" y="1052738"/>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概念结构设计方法</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6" name="AutoShape 2" descr="https://wx2.qq.com/cgi-bin/mmwebwx-bin/webwxgetmsgimg?&amp;MsgID=4241613907589383117&amp;skey=%40crypt_bf6d7c16_fe3b3b4be3205e6530ca0d34867668f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a:solidFill>
                  <a:srgbClr val="FF0000"/>
                </a:solidFill>
                <a:latin typeface="手札体-简粗体" panose="03000700000000000000" pitchFamily="66" charset="-122"/>
                <a:ea typeface="手札体-简粗体" panose="03000700000000000000" pitchFamily="66" charset="-122"/>
              </a:rPr>
              <a:t>全局信息结构设计</a:t>
            </a:r>
            <a:endParaRPr lang="en-US" altLang="zh-CN" sz="2400" dirty="0">
              <a:solidFill>
                <a:srgbClr val="FF0000"/>
              </a:solidFill>
              <a:latin typeface="手札体-简粗体" panose="03000700000000000000" pitchFamily="66" charset="-122"/>
              <a:ea typeface="手札体-简粗体" panose="03000700000000000000" pitchFamily="66" charset="-122"/>
            </a:endParaRPr>
          </a:p>
        </p:txBody>
      </p:sp>
      <p:grpSp>
        <p:nvGrpSpPr>
          <p:cNvPr id="14" name="组合 13"/>
          <p:cNvGrpSpPr/>
          <p:nvPr/>
        </p:nvGrpSpPr>
        <p:grpSpPr>
          <a:xfrm>
            <a:off x="0" y="286588"/>
            <a:ext cx="563526" cy="6284824"/>
            <a:chOff x="0" y="180767"/>
            <a:chExt cx="563526" cy="6284824"/>
          </a:xfrm>
        </p:grpSpPr>
        <p:sp>
          <p:nvSpPr>
            <p:cNvPr id="15" name="矩形 14"/>
            <p:cNvSpPr/>
            <p:nvPr/>
          </p:nvSpPr>
          <p:spPr>
            <a:xfrm>
              <a:off x="0" y="180767"/>
              <a:ext cx="563526" cy="13397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各级模式</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6" name="矩形 15"/>
            <p:cNvSpPr/>
            <p:nvPr/>
          </p:nvSpPr>
          <p:spPr>
            <a:xfrm>
              <a:off x="0" y="1550374"/>
              <a:ext cx="563526" cy="176698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概念结构设计</a:t>
              </a:r>
            </a:p>
          </p:txBody>
        </p:sp>
        <p:sp>
          <p:nvSpPr>
            <p:cNvPr id="17" name="矩形 16"/>
            <p:cNvSpPr/>
            <p:nvPr/>
          </p:nvSpPr>
          <p:spPr>
            <a:xfrm>
              <a:off x="0" y="3338625"/>
              <a:ext cx="563526" cy="1766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逻辑结构设计</a:t>
              </a:r>
            </a:p>
          </p:txBody>
        </p:sp>
        <p:sp>
          <p:nvSpPr>
            <p:cNvPr id="18" name="矩形 17"/>
            <p:cNvSpPr/>
            <p:nvPr/>
          </p:nvSpPr>
          <p:spPr>
            <a:xfrm>
              <a:off x="0" y="5125889"/>
              <a:ext cx="563526" cy="13397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物理设计</a:t>
              </a:r>
            </a:p>
          </p:txBody>
        </p:sp>
      </p:grpSp>
      <p:sp>
        <p:nvSpPr>
          <p:cNvPr id="8" name="矩形 7"/>
          <p:cNvSpPr/>
          <p:nvPr/>
        </p:nvSpPr>
        <p:spPr>
          <a:xfrm>
            <a:off x="7896225" y="3423179"/>
            <a:ext cx="1528755" cy="14483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924978" y="3050028"/>
            <a:ext cx="1989109" cy="3477875"/>
          </a:xfrm>
          <a:prstGeom prst="rect">
            <a:avLst/>
          </a:prstGeom>
          <a:noFill/>
        </p:spPr>
        <p:txBody>
          <a:bodyPr wrap="square" rtlCol="0">
            <a:spAutoFit/>
          </a:bodyPr>
          <a:lstStyle/>
          <a:p>
            <a:r>
              <a:rPr lang="en-US" altLang="zh-CN" sz="2000" dirty="0"/>
              <a:t>3</a:t>
            </a:r>
            <a:r>
              <a:rPr lang="zh-CN" altLang="en-US" sz="2000" dirty="0"/>
              <a:t>）用户组与权限之间是多对多联系，表示一种权限</a:t>
            </a:r>
            <a:endParaRPr lang="en-US" altLang="zh-CN" sz="2000" dirty="0"/>
          </a:p>
          <a:p>
            <a:r>
              <a:rPr lang="zh-CN" altLang="en-US" sz="2000" dirty="0"/>
              <a:t>可以分配给多个用户组，每个用户组可以拥有多种</a:t>
            </a:r>
            <a:endParaRPr lang="en-US" altLang="zh-CN" sz="2000" dirty="0"/>
          </a:p>
          <a:p>
            <a:r>
              <a:rPr lang="zh-CN" altLang="en-US" sz="2000" dirty="0"/>
              <a:t>权限，其联系的名称定义为“拥有”。</a:t>
            </a:r>
          </a:p>
        </p:txBody>
      </p:sp>
      <p:sp>
        <p:nvSpPr>
          <p:cNvPr id="19" name="矩形 18"/>
          <p:cNvSpPr/>
          <p:nvPr/>
        </p:nvSpPr>
        <p:spPr>
          <a:xfrm>
            <a:off x="7769658" y="412560"/>
            <a:ext cx="137009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a:t>
            </a:r>
            <a:endParaRPr lang="zh-CN" altLang="en-US" dirty="0">
              <a:solidFill>
                <a:srgbClr val="C00000"/>
              </a:solidFill>
              <a:latin typeface="微软雅黑" pitchFamily="34" charset="-122"/>
              <a:ea typeface="微软雅黑" pitchFamily="34" charset="-122"/>
            </a:endParaRPr>
          </a:p>
        </p:txBody>
      </p:sp>
      <p:cxnSp>
        <p:nvCxnSpPr>
          <p:cNvPr id="21" name="肘形连接符 20"/>
          <p:cNvCxnSpPr>
            <a:stCxn id="24" idx="1"/>
            <a:endCxn id="19" idx="3"/>
          </p:cNvCxnSpPr>
          <p:nvPr/>
        </p:nvCxnSpPr>
        <p:spPr>
          <a:xfrm rot="10800000" flipV="1">
            <a:off x="9139752" y="233392"/>
            <a:ext cx="141082"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25" idx="1"/>
            <a:endCxn id="19" idx="3"/>
          </p:cNvCxnSpPr>
          <p:nvPr/>
        </p:nvCxnSpPr>
        <p:spPr>
          <a:xfrm rot="10800000">
            <a:off x="9139753" y="564214"/>
            <a:ext cx="141081" cy="1707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6" idx="1"/>
            <a:endCxn id="19" idx="3"/>
          </p:cNvCxnSpPr>
          <p:nvPr/>
        </p:nvCxnSpPr>
        <p:spPr>
          <a:xfrm rot="10800000">
            <a:off x="9139753" y="564214"/>
            <a:ext cx="155453"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数据库设计概述</a:t>
            </a:r>
            <a:endParaRPr lang="zh-CN" altLang="en-US" dirty="0">
              <a:solidFill>
                <a:srgbClr val="C00000"/>
              </a:solidFill>
              <a:latin typeface="微软雅黑" pitchFamily="34" charset="-122"/>
              <a:ea typeface="微软雅黑" pitchFamily="34" charset="-122"/>
            </a:endParaRPr>
          </a:p>
        </p:txBody>
      </p:sp>
      <p:sp>
        <p:nvSpPr>
          <p:cNvPr id="25" name="矩形 24"/>
          <p:cNvSpPr/>
          <p:nvPr/>
        </p:nvSpPr>
        <p:spPr>
          <a:xfrm>
            <a:off x="9280833" y="446705"/>
            <a:ext cx="2575809"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数据库设计的基本步骤</a:t>
            </a:r>
            <a:endParaRPr lang="zh-CN" altLang="en-US" dirty="0">
              <a:solidFill>
                <a:srgbClr val="C00000"/>
              </a:solidFill>
              <a:latin typeface="微软雅黑" pitchFamily="34" charset="-122"/>
              <a:ea typeface="微软雅黑" pitchFamily="34" charset="-122"/>
            </a:endParaRPr>
          </a:p>
        </p:txBody>
      </p:sp>
      <p:sp>
        <p:nvSpPr>
          <p:cNvPr id="26" name="矩形 25"/>
          <p:cNvSpPr/>
          <p:nvPr/>
        </p:nvSpPr>
        <p:spPr>
          <a:xfrm>
            <a:off x="9295205" y="759601"/>
            <a:ext cx="2355512"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关系数据库设计方法</a:t>
            </a:r>
            <a:endParaRPr lang="zh-CN" altLang="en-US" dirty="0">
              <a:solidFill>
                <a:schemeClr val="bg1"/>
              </a:solidFill>
              <a:latin typeface="微软雅黑" pitchFamily="34" charset="-122"/>
              <a:ea typeface="微软雅黑" pitchFamily="34" charset="-122"/>
            </a:endParaRPr>
          </a:p>
        </p:txBody>
      </p:sp>
      <p:sp>
        <p:nvSpPr>
          <p:cNvPr id="27" name="TextBox 26"/>
          <p:cNvSpPr txBox="1"/>
          <p:nvPr/>
        </p:nvSpPr>
        <p:spPr>
          <a:xfrm>
            <a:off x="876115" y="174153"/>
            <a:ext cx="2616422"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3.3.2 </a:t>
            </a:r>
            <a:r>
              <a:rPr lang="zh-CN" altLang="en-US" dirty="0" smtClean="0">
                <a:latin typeface="微软雅黑" pitchFamily="34" charset="-122"/>
                <a:ea typeface="微软雅黑" pitchFamily="34" charset="-122"/>
              </a:rPr>
              <a:t>概念结构设计方法</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7997408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2914088" y="2111807"/>
            <a:ext cx="8405836" cy="4661136"/>
            <a:chOff x="2914088" y="2111807"/>
            <a:chExt cx="8405836" cy="4661136"/>
          </a:xfrm>
        </p:grpSpPr>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l="1809"/>
            <a:stretch/>
          </p:blipFill>
          <p:spPr>
            <a:xfrm rot="16200000">
              <a:off x="4807705" y="218190"/>
              <a:ext cx="4618601" cy="8405836"/>
            </a:xfrm>
            <a:prstGeom prst="rect">
              <a:avLst/>
            </a:prstGeom>
          </p:spPr>
        </p:pic>
        <p:sp>
          <p:nvSpPr>
            <p:cNvPr id="11" name="矩形 10"/>
            <p:cNvSpPr/>
            <p:nvPr/>
          </p:nvSpPr>
          <p:spPr>
            <a:xfrm>
              <a:off x="4997300" y="6347640"/>
              <a:ext cx="1339703" cy="4253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关系数据库设计方法</a:t>
            </a:r>
          </a:p>
        </p:txBody>
      </p:sp>
      <p:sp>
        <p:nvSpPr>
          <p:cNvPr id="4" name="文本框 2"/>
          <p:cNvSpPr txBox="1"/>
          <p:nvPr>
            <p:custDataLst>
              <p:tags r:id="rId1"/>
            </p:custDataLst>
          </p:nvPr>
        </p:nvSpPr>
        <p:spPr>
          <a:xfrm>
            <a:off x="735180" y="1052738"/>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概念结构设计方法</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6" name="AutoShape 2" descr="https://wx2.qq.com/cgi-bin/mmwebwx-bin/webwxgetmsgimg?&amp;MsgID=4241613907589383117&amp;skey=%40crypt_bf6d7c16_fe3b3b4be3205e6530ca0d34867668f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a:solidFill>
                  <a:srgbClr val="FF0000"/>
                </a:solidFill>
                <a:latin typeface="手札体-简粗体" panose="03000700000000000000" pitchFamily="66" charset="-122"/>
                <a:ea typeface="手札体-简粗体" panose="03000700000000000000" pitchFamily="66" charset="-122"/>
              </a:rPr>
              <a:t>全局信息结构设计</a:t>
            </a:r>
            <a:endParaRPr lang="en-US" altLang="zh-CN" sz="2400" dirty="0">
              <a:solidFill>
                <a:srgbClr val="FF0000"/>
              </a:solidFill>
              <a:latin typeface="手札体-简粗体" panose="03000700000000000000" pitchFamily="66" charset="-122"/>
              <a:ea typeface="手札体-简粗体" panose="03000700000000000000" pitchFamily="66" charset="-122"/>
            </a:endParaRPr>
          </a:p>
        </p:txBody>
      </p:sp>
      <p:grpSp>
        <p:nvGrpSpPr>
          <p:cNvPr id="14" name="组合 13"/>
          <p:cNvGrpSpPr/>
          <p:nvPr/>
        </p:nvGrpSpPr>
        <p:grpSpPr>
          <a:xfrm>
            <a:off x="0" y="286588"/>
            <a:ext cx="563526" cy="6284824"/>
            <a:chOff x="0" y="180767"/>
            <a:chExt cx="563526" cy="6284824"/>
          </a:xfrm>
        </p:grpSpPr>
        <p:sp>
          <p:nvSpPr>
            <p:cNvPr id="15" name="矩形 14"/>
            <p:cNvSpPr/>
            <p:nvPr/>
          </p:nvSpPr>
          <p:spPr>
            <a:xfrm>
              <a:off x="0" y="180767"/>
              <a:ext cx="563526" cy="13397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各级模式</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6" name="矩形 15"/>
            <p:cNvSpPr/>
            <p:nvPr/>
          </p:nvSpPr>
          <p:spPr>
            <a:xfrm>
              <a:off x="0" y="1550374"/>
              <a:ext cx="563526" cy="176698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概念结构设计</a:t>
              </a:r>
            </a:p>
          </p:txBody>
        </p:sp>
        <p:sp>
          <p:nvSpPr>
            <p:cNvPr id="17" name="矩形 16"/>
            <p:cNvSpPr/>
            <p:nvPr/>
          </p:nvSpPr>
          <p:spPr>
            <a:xfrm>
              <a:off x="0" y="3338625"/>
              <a:ext cx="563526" cy="1766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逻辑结构设计</a:t>
              </a:r>
            </a:p>
          </p:txBody>
        </p:sp>
        <p:sp>
          <p:nvSpPr>
            <p:cNvPr id="18" name="矩形 17"/>
            <p:cNvSpPr/>
            <p:nvPr/>
          </p:nvSpPr>
          <p:spPr>
            <a:xfrm>
              <a:off x="0" y="5125889"/>
              <a:ext cx="563526" cy="13397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物理设计</a:t>
              </a:r>
            </a:p>
          </p:txBody>
        </p:sp>
      </p:grpSp>
      <p:sp>
        <p:nvSpPr>
          <p:cNvPr id="20" name="TextBox 19"/>
          <p:cNvSpPr txBox="1"/>
          <p:nvPr/>
        </p:nvSpPr>
        <p:spPr>
          <a:xfrm>
            <a:off x="924978" y="3050028"/>
            <a:ext cx="1989109" cy="3477875"/>
          </a:xfrm>
          <a:prstGeom prst="rect">
            <a:avLst/>
          </a:prstGeom>
          <a:noFill/>
        </p:spPr>
        <p:txBody>
          <a:bodyPr wrap="square" rtlCol="0">
            <a:spAutoFit/>
          </a:bodyPr>
          <a:lstStyle/>
          <a:p>
            <a:r>
              <a:rPr lang="en-US" altLang="zh-CN" sz="2000" dirty="0"/>
              <a:t>3</a:t>
            </a:r>
            <a:r>
              <a:rPr lang="zh-CN" altLang="en-US" sz="2000" dirty="0"/>
              <a:t>）用户组与权限之间是多对多联系，表示一种权限</a:t>
            </a:r>
            <a:endParaRPr lang="en-US" altLang="zh-CN" sz="2000" dirty="0"/>
          </a:p>
          <a:p>
            <a:r>
              <a:rPr lang="zh-CN" altLang="en-US" sz="2000" dirty="0"/>
              <a:t>可以分配给多个用户组，每个用户组可以拥有多种</a:t>
            </a:r>
            <a:endParaRPr lang="en-US" altLang="zh-CN" sz="2000" dirty="0"/>
          </a:p>
          <a:p>
            <a:r>
              <a:rPr lang="zh-CN" altLang="en-US" sz="2000" dirty="0"/>
              <a:t>权限，其联系的名称定义为“拥有”。</a:t>
            </a:r>
          </a:p>
        </p:txBody>
      </p:sp>
      <p:sp>
        <p:nvSpPr>
          <p:cNvPr id="19" name="矩形 18"/>
          <p:cNvSpPr/>
          <p:nvPr/>
        </p:nvSpPr>
        <p:spPr>
          <a:xfrm>
            <a:off x="7769658" y="412560"/>
            <a:ext cx="137009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a:t>
            </a:r>
            <a:endParaRPr lang="zh-CN" altLang="en-US" dirty="0">
              <a:solidFill>
                <a:srgbClr val="C00000"/>
              </a:solidFill>
              <a:latin typeface="微软雅黑" pitchFamily="34" charset="-122"/>
              <a:ea typeface="微软雅黑" pitchFamily="34" charset="-122"/>
            </a:endParaRPr>
          </a:p>
        </p:txBody>
      </p:sp>
      <p:cxnSp>
        <p:nvCxnSpPr>
          <p:cNvPr id="21" name="肘形连接符 20"/>
          <p:cNvCxnSpPr>
            <a:stCxn id="24" idx="1"/>
            <a:endCxn id="19" idx="3"/>
          </p:cNvCxnSpPr>
          <p:nvPr/>
        </p:nvCxnSpPr>
        <p:spPr>
          <a:xfrm rot="10800000" flipV="1">
            <a:off x="9139752" y="233392"/>
            <a:ext cx="141082"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25" idx="1"/>
            <a:endCxn id="19" idx="3"/>
          </p:cNvCxnSpPr>
          <p:nvPr/>
        </p:nvCxnSpPr>
        <p:spPr>
          <a:xfrm rot="10800000">
            <a:off x="9139753" y="564214"/>
            <a:ext cx="141081" cy="1707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6" idx="1"/>
            <a:endCxn id="19" idx="3"/>
          </p:cNvCxnSpPr>
          <p:nvPr/>
        </p:nvCxnSpPr>
        <p:spPr>
          <a:xfrm rot="10800000">
            <a:off x="9139753" y="564214"/>
            <a:ext cx="155453"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数据库设计概述</a:t>
            </a:r>
            <a:endParaRPr lang="zh-CN" altLang="en-US" dirty="0">
              <a:solidFill>
                <a:srgbClr val="C00000"/>
              </a:solidFill>
              <a:latin typeface="微软雅黑" pitchFamily="34" charset="-122"/>
              <a:ea typeface="微软雅黑" pitchFamily="34" charset="-122"/>
            </a:endParaRPr>
          </a:p>
        </p:txBody>
      </p:sp>
      <p:sp>
        <p:nvSpPr>
          <p:cNvPr id="25" name="矩形 24"/>
          <p:cNvSpPr/>
          <p:nvPr/>
        </p:nvSpPr>
        <p:spPr>
          <a:xfrm>
            <a:off x="9280833" y="446705"/>
            <a:ext cx="2575809"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数据库设计的基本步骤</a:t>
            </a:r>
            <a:endParaRPr lang="zh-CN" altLang="en-US" dirty="0">
              <a:solidFill>
                <a:srgbClr val="C00000"/>
              </a:solidFill>
              <a:latin typeface="微软雅黑" pitchFamily="34" charset="-122"/>
              <a:ea typeface="微软雅黑" pitchFamily="34" charset="-122"/>
            </a:endParaRPr>
          </a:p>
        </p:txBody>
      </p:sp>
      <p:sp>
        <p:nvSpPr>
          <p:cNvPr id="26" name="矩形 25"/>
          <p:cNvSpPr/>
          <p:nvPr/>
        </p:nvSpPr>
        <p:spPr>
          <a:xfrm>
            <a:off x="9295205" y="759601"/>
            <a:ext cx="2355512"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关系数据库设计方法</a:t>
            </a:r>
            <a:endParaRPr lang="zh-CN" altLang="en-US" dirty="0">
              <a:solidFill>
                <a:schemeClr val="bg1"/>
              </a:solidFill>
              <a:latin typeface="微软雅黑" pitchFamily="34" charset="-122"/>
              <a:ea typeface="微软雅黑" pitchFamily="34" charset="-122"/>
            </a:endParaRPr>
          </a:p>
        </p:txBody>
      </p:sp>
      <p:sp>
        <p:nvSpPr>
          <p:cNvPr id="27" name="TextBox 26"/>
          <p:cNvSpPr txBox="1"/>
          <p:nvPr/>
        </p:nvSpPr>
        <p:spPr>
          <a:xfrm>
            <a:off x="876115" y="174153"/>
            <a:ext cx="2616422"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3.3.2 </a:t>
            </a:r>
            <a:r>
              <a:rPr lang="zh-CN" altLang="en-US" dirty="0" smtClean="0">
                <a:latin typeface="微软雅黑" pitchFamily="34" charset="-122"/>
                <a:ea typeface="微软雅黑" pitchFamily="34" charset="-122"/>
              </a:rPr>
              <a:t>概念结构设计方法</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9666406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对于实体集</a:t>
            </a:r>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中的每一个实体，实体集</a:t>
            </a:r>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中至少有一个实体与之联系，反之亦然，则称实体集</a:t>
            </a:r>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与实体集</a:t>
            </a:r>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之间具有的联系是</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多对</a:t>
            </a:r>
            <a:r>
              <a:rPr lang="zh-CN" altLang="en-US" sz="2400" b="0" dirty="0" smtClean="0">
                <a:solidFill>
                  <a:schemeClr val="tx1"/>
                </a:solidFill>
                <a:latin typeface="黑体" panose="02010609060101010101" pitchFamily="49" charset="-122"/>
                <a:ea typeface="黑体" panose="02010609060101010101" pitchFamily="49" charset="-122"/>
              </a:rPr>
              <a:t>一</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一对</a:t>
            </a:r>
            <a:r>
              <a:rPr lang="zh-CN" altLang="en-US" sz="2400" b="0" dirty="0" smtClean="0">
                <a:solidFill>
                  <a:schemeClr val="tx1"/>
                </a:solidFill>
                <a:latin typeface="黑体" panose="02010609060101010101" pitchFamily="49" charset="-122"/>
                <a:ea typeface="黑体" panose="02010609060101010101" pitchFamily="49" charset="-122"/>
              </a:rPr>
              <a:t>多</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多对</a:t>
            </a:r>
            <a:r>
              <a:rPr lang="zh-CN" altLang="en-US" sz="2400" b="0" dirty="0" smtClean="0">
                <a:solidFill>
                  <a:schemeClr val="tx1"/>
                </a:solidFill>
                <a:latin typeface="黑体" panose="02010609060101010101" pitchFamily="49" charset="-122"/>
                <a:ea typeface="黑体" panose="02010609060101010101" pitchFamily="49" charset="-122"/>
              </a:rPr>
              <a:t>多</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一对一</a:t>
            </a:r>
          </a:p>
        </p:txBody>
      </p:sp>
    </p:spTree>
    <p:extLst>
      <p:ext uri="{BB962C8B-B14F-4D97-AF65-F5344CB8AC3E}">
        <p14:creationId xmlns:p14="http://schemas.microsoft.com/office/powerpoint/2010/main" val="166533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对于实体集</a:t>
            </a:r>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中的每一个实体，实体集</a:t>
            </a:r>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中至少有一个实体与之联系，反之亦然，则称实体集</a:t>
            </a:r>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与实体集</a:t>
            </a:r>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之间具有的联系是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多对</a:t>
            </a:r>
            <a:r>
              <a:rPr lang="zh-CN" altLang="en-US" sz="2400" b="0" dirty="0" smtClean="0">
                <a:solidFill>
                  <a:schemeClr val="tx1"/>
                </a:solidFill>
                <a:latin typeface="黑体" panose="02010609060101010101" pitchFamily="49" charset="-122"/>
                <a:ea typeface="黑体" panose="02010609060101010101" pitchFamily="49" charset="-122"/>
              </a:rPr>
              <a:t>一</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一对</a:t>
            </a:r>
            <a:r>
              <a:rPr lang="zh-CN" altLang="en-US" sz="2400" b="0" dirty="0" smtClean="0">
                <a:solidFill>
                  <a:schemeClr val="tx1"/>
                </a:solidFill>
                <a:latin typeface="黑体" panose="02010609060101010101" pitchFamily="49" charset="-122"/>
                <a:ea typeface="黑体" panose="02010609060101010101" pitchFamily="49" charset="-122"/>
              </a:rPr>
              <a:t>多</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多对</a:t>
            </a:r>
            <a:r>
              <a:rPr lang="zh-CN" altLang="en-US" sz="2400" b="0" dirty="0" smtClean="0">
                <a:solidFill>
                  <a:srgbClr val="FF0000"/>
                </a:solidFill>
                <a:latin typeface="黑体" panose="02010609060101010101" pitchFamily="49" charset="-122"/>
                <a:ea typeface="黑体" panose="02010609060101010101" pitchFamily="49" charset="-122"/>
              </a:rPr>
              <a:t>多</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一对一</a:t>
            </a:r>
          </a:p>
        </p:txBody>
      </p:sp>
    </p:spTree>
    <p:extLst>
      <p:ext uri="{BB962C8B-B14F-4D97-AF65-F5344CB8AC3E}">
        <p14:creationId xmlns:p14="http://schemas.microsoft.com/office/powerpoint/2010/main" val="103491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ER</a:t>
            </a:r>
            <a:r>
              <a:rPr lang="zh-CN" altLang="en-US" sz="2400" b="0" dirty="0">
                <a:solidFill>
                  <a:schemeClr val="tx1"/>
                </a:solidFill>
                <a:latin typeface="黑体" panose="02010609060101010101" pitchFamily="49" charset="-122"/>
                <a:ea typeface="黑体" panose="02010609060101010101" pitchFamily="49" charset="-122"/>
              </a:rPr>
              <a:t>模型是数据库的设计工具之一，它一般适用于建立数据库的（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概念</a:t>
            </a:r>
            <a:r>
              <a:rPr lang="zh-CN" altLang="en-US" sz="2400" b="0" dirty="0" smtClean="0">
                <a:solidFill>
                  <a:schemeClr val="tx1"/>
                </a:solidFill>
                <a:latin typeface="黑体" panose="02010609060101010101" pitchFamily="49" charset="-122"/>
                <a:ea typeface="黑体" panose="02010609060101010101" pitchFamily="49" charset="-122"/>
              </a:rPr>
              <a:t>模型</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smtClean="0">
                <a:solidFill>
                  <a:schemeClr val="tx1"/>
                </a:solidFill>
                <a:latin typeface="黑体" panose="02010609060101010101" pitchFamily="49" charset="-122"/>
                <a:ea typeface="黑体" panose="02010609060101010101" pitchFamily="49" charset="-122"/>
              </a:rPr>
              <a:t>逻辑模型</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内部</a:t>
            </a:r>
            <a:r>
              <a:rPr lang="zh-CN" altLang="en-US" sz="2400" b="0" dirty="0" smtClean="0">
                <a:solidFill>
                  <a:schemeClr val="tx1"/>
                </a:solidFill>
                <a:latin typeface="黑体" panose="02010609060101010101" pitchFamily="49" charset="-122"/>
                <a:ea typeface="黑体" panose="02010609060101010101" pitchFamily="49" charset="-122"/>
              </a:rPr>
              <a:t>模型</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外部模型</a:t>
            </a:r>
          </a:p>
        </p:txBody>
      </p:sp>
    </p:spTree>
    <p:extLst>
      <p:ext uri="{BB962C8B-B14F-4D97-AF65-F5344CB8AC3E}">
        <p14:creationId xmlns:p14="http://schemas.microsoft.com/office/powerpoint/2010/main" val="6336327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ER</a:t>
            </a:r>
            <a:r>
              <a:rPr lang="zh-CN" altLang="en-US" sz="2400" b="0" dirty="0">
                <a:solidFill>
                  <a:schemeClr val="tx1"/>
                </a:solidFill>
                <a:latin typeface="黑体" panose="02010609060101010101" pitchFamily="49" charset="-122"/>
                <a:ea typeface="黑体" panose="02010609060101010101" pitchFamily="49" charset="-122"/>
              </a:rPr>
              <a:t>模型是数据库的设计工具之一，它一般适用于建立数据库的</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A</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a:solidFill>
                  <a:srgbClr val="FF0000"/>
                </a:solidFill>
                <a:latin typeface="黑体" panose="02010609060101010101" pitchFamily="49" charset="-122"/>
                <a:ea typeface="黑体" panose="02010609060101010101" pitchFamily="49" charset="-122"/>
              </a:rPr>
              <a:t>概念</a:t>
            </a:r>
            <a:r>
              <a:rPr lang="zh-CN" altLang="en-US" sz="2400" b="0" dirty="0" smtClean="0">
                <a:solidFill>
                  <a:srgbClr val="FF0000"/>
                </a:solidFill>
                <a:latin typeface="黑体" panose="02010609060101010101" pitchFamily="49" charset="-122"/>
                <a:ea typeface="黑体" panose="02010609060101010101" pitchFamily="49" charset="-122"/>
              </a:rPr>
              <a:t>模型</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smtClean="0">
                <a:solidFill>
                  <a:schemeClr val="tx1"/>
                </a:solidFill>
                <a:latin typeface="黑体" panose="02010609060101010101" pitchFamily="49" charset="-122"/>
                <a:ea typeface="黑体" panose="02010609060101010101" pitchFamily="49" charset="-122"/>
              </a:rPr>
              <a:t>逻辑模型</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内部</a:t>
            </a:r>
            <a:r>
              <a:rPr lang="zh-CN" altLang="en-US" sz="2400" b="0" dirty="0" smtClean="0">
                <a:solidFill>
                  <a:schemeClr val="tx1"/>
                </a:solidFill>
                <a:latin typeface="黑体" panose="02010609060101010101" pitchFamily="49" charset="-122"/>
                <a:ea typeface="黑体" panose="02010609060101010101" pitchFamily="49" charset="-122"/>
              </a:rPr>
              <a:t>模型</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外部模型</a:t>
            </a:r>
          </a:p>
        </p:txBody>
      </p:sp>
    </p:spTree>
    <p:extLst>
      <p:ext uri="{BB962C8B-B14F-4D97-AF65-F5344CB8AC3E}">
        <p14:creationId xmlns:p14="http://schemas.microsoft.com/office/powerpoint/2010/main" val="11454050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3</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每个部门有多名职工，每名职工在一个部门任职，实体集部门与职工之间的联系是</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smtClean="0">
                <a:solidFill>
                  <a:schemeClr val="tx1"/>
                </a:solidFill>
                <a:latin typeface="黑体" panose="02010609060101010101" pitchFamily="49" charset="-122"/>
                <a:ea typeface="黑体" panose="02010609060101010101" pitchFamily="49" charset="-122"/>
              </a:rPr>
              <a:t>一对一</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一对</a:t>
            </a:r>
            <a:r>
              <a:rPr lang="zh-CN" altLang="en-US" sz="2400" b="0" dirty="0" smtClean="0">
                <a:solidFill>
                  <a:schemeClr val="tx1"/>
                </a:solidFill>
                <a:latin typeface="黑体" panose="02010609060101010101" pitchFamily="49" charset="-122"/>
                <a:ea typeface="黑体" panose="02010609060101010101" pitchFamily="49" charset="-122"/>
              </a:rPr>
              <a:t>多</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多对</a:t>
            </a:r>
            <a:r>
              <a:rPr lang="zh-CN" altLang="en-US" sz="2400" b="0" dirty="0" smtClean="0">
                <a:solidFill>
                  <a:schemeClr val="tx1"/>
                </a:solidFill>
                <a:latin typeface="黑体" panose="02010609060101010101" pitchFamily="49" charset="-122"/>
                <a:ea typeface="黑体" panose="02010609060101010101" pitchFamily="49" charset="-122"/>
              </a:rPr>
              <a:t>一</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多对多</a:t>
            </a:r>
          </a:p>
        </p:txBody>
      </p:sp>
    </p:spTree>
    <p:extLst>
      <p:ext uri="{BB962C8B-B14F-4D97-AF65-F5344CB8AC3E}">
        <p14:creationId xmlns:p14="http://schemas.microsoft.com/office/powerpoint/2010/main" val="22544500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3</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每个部门有多名职工，每名职工在一个部门任职，实体集部门与职工之间的联系是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B</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smtClean="0">
                <a:solidFill>
                  <a:schemeClr val="tx1"/>
                </a:solidFill>
                <a:latin typeface="黑体" panose="02010609060101010101" pitchFamily="49" charset="-122"/>
                <a:ea typeface="黑体" panose="02010609060101010101" pitchFamily="49" charset="-122"/>
              </a:rPr>
              <a:t>一对一</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rgbClr val="FF0000"/>
                </a:solidFill>
                <a:latin typeface="黑体" panose="02010609060101010101" pitchFamily="49" charset="-122"/>
                <a:ea typeface="黑体" panose="02010609060101010101" pitchFamily="49" charset="-122"/>
              </a:rPr>
              <a:t>一对</a:t>
            </a:r>
            <a:r>
              <a:rPr lang="zh-CN" altLang="en-US" sz="2400" b="0" dirty="0" smtClean="0">
                <a:solidFill>
                  <a:srgbClr val="FF0000"/>
                </a:solidFill>
                <a:latin typeface="黑体" panose="02010609060101010101" pitchFamily="49" charset="-122"/>
                <a:ea typeface="黑体" panose="02010609060101010101" pitchFamily="49" charset="-122"/>
              </a:rPr>
              <a:t>多</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多对</a:t>
            </a:r>
            <a:r>
              <a:rPr lang="zh-CN" altLang="en-US" sz="2400" b="0" dirty="0" smtClean="0">
                <a:solidFill>
                  <a:schemeClr val="tx1"/>
                </a:solidFill>
                <a:latin typeface="黑体" panose="02010609060101010101" pitchFamily="49" charset="-122"/>
                <a:ea typeface="黑体" panose="02010609060101010101" pitchFamily="49" charset="-122"/>
              </a:rPr>
              <a:t>一</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多对多</a:t>
            </a:r>
          </a:p>
        </p:txBody>
      </p:sp>
    </p:spTree>
    <p:extLst>
      <p:ext uri="{BB962C8B-B14F-4D97-AF65-F5344CB8AC3E}">
        <p14:creationId xmlns:p14="http://schemas.microsoft.com/office/powerpoint/2010/main" val="41537690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ts val="2000"/>
              </a:lnSpc>
            </a:pPr>
            <a:r>
              <a:rPr lang="en-US" altLang="zh-CN" sz="1800" b="0" dirty="0" smtClean="0">
                <a:solidFill>
                  <a:schemeClr val="tx1"/>
                </a:solidFill>
                <a:latin typeface="黑体" panose="02010609060101010101" pitchFamily="49" charset="-122"/>
                <a:ea typeface="黑体" panose="02010609060101010101" pitchFamily="49" charset="-122"/>
              </a:rPr>
              <a:t>4</a:t>
            </a:r>
            <a:r>
              <a:rPr lang="zh-CN" altLang="en-US" sz="1800" b="0" dirty="0" smtClean="0">
                <a:solidFill>
                  <a:schemeClr val="tx1"/>
                </a:solidFill>
                <a:latin typeface="黑体" panose="02010609060101010101" pitchFamily="49" charset="-122"/>
                <a:ea typeface="黑体" panose="02010609060101010101" pitchFamily="49" charset="-122"/>
              </a:rPr>
              <a:t>、</a:t>
            </a:r>
            <a:r>
              <a:rPr lang="zh-CN" altLang="en-US" sz="1800" b="0" dirty="0">
                <a:solidFill>
                  <a:schemeClr val="tx1"/>
                </a:solidFill>
                <a:latin typeface="黑体" panose="02010609060101010101" pitchFamily="49" charset="-122"/>
                <a:ea typeface="黑体" panose="02010609060101010101" pitchFamily="49" charset="-122"/>
              </a:rPr>
              <a:t>为体育部门建立数据库，其中包含如下信息</a:t>
            </a:r>
            <a:r>
              <a:rPr lang="zh-CN" altLang="en-US" sz="1800" b="0" dirty="0" smtClean="0">
                <a:solidFill>
                  <a:schemeClr val="tx1"/>
                </a:solidFill>
                <a:latin typeface="黑体" panose="02010609060101010101" pitchFamily="49" charset="-122"/>
                <a:ea typeface="黑体" panose="02010609060101010101" pitchFamily="49" charset="-122"/>
              </a:rPr>
              <a:t>：</a:t>
            </a:r>
            <a:br>
              <a:rPr lang="zh-CN" altLang="en-US" sz="1800" b="0" dirty="0" smtClean="0">
                <a:solidFill>
                  <a:schemeClr val="tx1"/>
                </a:solidFill>
                <a:latin typeface="黑体" panose="02010609060101010101" pitchFamily="49" charset="-122"/>
                <a:ea typeface="黑体" panose="02010609060101010101" pitchFamily="49" charset="-122"/>
              </a:rPr>
            </a:br>
            <a:r>
              <a:rPr lang="en-US" altLang="zh-CN" sz="1800" b="0" dirty="0" smtClean="0">
                <a:solidFill>
                  <a:schemeClr val="tx1"/>
                </a:solidFill>
                <a:latin typeface="黑体" panose="02010609060101010101" pitchFamily="49" charset="-122"/>
                <a:ea typeface="黑体" panose="02010609060101010101" pitchFamily="49" charset="-122"/>
              </a:rPr>
              <a:t>(</a:t>
            </a:r>
            <a:r>
              <a:rPr lang="en-US" altLang="zh-CN" sz="1800" b="0" dirty="0">
                <a:solidFill>
                  <a:schemeClr val="tx1"/>
                </a:solidFill>
                <a:latin typeface="黑体" panose="02010609060101010101" pitchFamily="49" charset="-122"/>
                <a:ea typeface="黑体" panose="02010609060101010101" pitchFamily="49" charset="-122"/>
              </a:rPr>
              <a:t>1)</a:t>
            </a:r>
            <a:r>
              <a:rPr lang="zh-CN" altLang="en-US" sz="1800" b="0" dirty="0">
                <a:solidFill>
                  <a:schemeClr val="tx1"/>
                </a:solidFill>
                <a:latin typeface="黑体" panose="02010609060101010101" pitchFamily="49" charset="-122"/>
                <a:ea typeface="黑体" panose="02010609060101010101" pitchFamily="49" charset="-122"/>
              </a:rPr>
              <a:t>运动队：队名、主教练，其中队名惟一标识运动队</a:t>
            </a:r>
            <a:r>
              <a:rPr lang="zh-CN" altLang="en-US" sz="1800" b="0" dirty="0" smtClean="0">
                <a:solidFill>
                  <a:schemeClr val="tx1"/>
                </a:solidFill>
                <a:latin typeface="黑体" panose="02010609060101010101" pitchFamily="49" charset="-122"/>
                <a:ea typeface="黑体" panose="02010609060101010101" pitchFamily="49" charset="-122"/>
              </a:rPr>
              <a:t>。</a:t>
            </a:r>
            <a:br>
              <a:rPr lang="zh-CN" altLang="en-US" sz="1800" b="0" dirty="0" smtClean="0">
                <a:solidFill>
                  <a:schemeClr val="tx1"/>
                </a:solidFill>
                <a:latin typeface="黑体" panose="02010609060101010101" pitchFamily="49" charset="-122"/>
                <a:ea typeface="黑体" panose="02010609060101010101" pitchFamily="49" charset="-122"/>
              </a:rPr>
            </a:br>
            <a:r>
              <a:rPr lang="en-US" altLang="zh-CN" sz="1800" b="0" dirty="0" smtClean="0">
                <a:solidFill>
                  <a:schemeClr val="tx1"/>
                </a:solidFill>
                <a:latin typeface="黑体" panose="02010609060101010101" pitchFamily="49" charset="-122"/>
                <a:ea typeface="黑体" panose="02010609060101010101" pitchFamily="49" charset="-122"/>
              </a:rPr>
              <a:t>(</a:t>
            </a:r>
            <a:r>
              <a:rPr lang="en-US" altLang="zh-CN" sz="1800" b="0" dirty="0">
                <a:solidFill>
                  <a:schemeClr val="tx1"/>
                </a:solidFill>
                <a:latin typeface="黑体" panose="02010609060101010101" pitchFamily="49" charset="-122"/>
                <a:ea typeface="黑体" panose="02010609060101010101" pitchFamily="49" charset="-122"/>
              </a:rPr>
              <a:t>2)</a:t>
            </a:r>
            <a:r>
              <a:rPr lang="zh-CN" altLang="en-US" sz="1800" b="0" dirty="0">
                <a:solidFill>
                  <a:schemeClr val="tx1"/>
                </a:solidFill>
                <a:latin typeface="黑体" panose="02010609060101010101" pitchFamily="49" charset="-122"/>
                <a:ea typeface="黑体" panose="02010609060101010101" pitchFamily="49" charset="-122"/>
              </a:rPr>
              <a:t>运动员：运动员编号、姓名、性别、年龄。</a:t>
            </a:r>
            <a:br>
              <a:rPr lang="zh-CN" altLang="en-US" sz="1800" b="0" dirty="0">
                <a:solidFill>
                  <a:schemeClr val="tx1"/>
                </a:solidFill>
                <a:latin typeface="黑体" panose="02010609060101010101" pitchFamily="49" charset="-122"/>
                <a:ea typeface="黑体" panose="02010609060101010101" pitchFamily="49" charset="-122"/>
              </a:rPr>
            </a:br>
            <a:r>
              <a:rPr lang="en-US" altLang="zh-CN" sz="1800" b="0" dirty="0">
                <a:solidFill>
                  <a:schemeClr val="tx1"/>
                </a:solidFill>
                <a:latin typeface="黑体" panose="02010609060101010101" pitchFamily="49" charset="-122"/>
                <a:ea typeface="黑体" panose="02010609060101010101" pitchFamily="49" charset="-122"/>
              </a:rPr>
              <a:t>(3)</a:t>
            </a:r>
            <a:r>
              <a:rPr lang="zh-CN" altLang="en-US" sz="1800" b="0" dirty="0">
                <a:solidFill>
                  <a:schemeClr val="tx1"/>
                </a:solidFill>
                <a:latin typeface="黑体" panose="02010609060101010101" pitchFamily="49" charset="-122"/>
                <a:ea typeface="黑体" panose="02010609060101010101" pitchFamily="49" charset="-122"/>
              </a:rPr>
              <a:t>运动项目：项目编号、项目名、所属类别。</a:t>
            </a:r>
            <a:br>
              <a:rPr lang="zh-CN" altLang="en-US" sz="1800" b="0" dirty="0">
                <a:solidFill>
                  <a:schemeClr val="tx1"/>
                </a:solidFill>
                <a:latin typeface="黑体" panose="02010609060101010101" pitchFamily="49" charset="-122"/>
                <a:ea typeface="黑体" panose="02010609060101010101" pitchFamily="49" charset="-122"/>
              </a:rPr>
            </a:br>
            <a:r>
              <a:rPr lang="zh-CN" altLang="en-US" sz="1800" b="0" dirty="0">
                <a:solidFill>
                  <a:schemeClr val="tx1"/>
                </a:solidFill>
                <a:latin typeface="黑体" panose="02010609060101010101" pitchFamily="49" charset="-122"/>
                <a:ea typeface="黑体" panose="02010609060101010101" pitchFamily="49" charset="-122"/>
              </a:rPr>
              <a:t>其中：每个运动队有多名运动员，每名运动员只属于一个运动队；每名运动员可以参加</a:t>
            </a:r>
            <a:br>
              <a:rPr lang="zh-CN" altLang="en-US" sz="1800" b="0" dirty="0">
                <a:solidFill>
                  <a:schemeClr val="tx1"/>
                </a:solidFill>
                <a:latin typeface="黑体" panose="02010609060101010101" pitchFamily="49" charset="-122"/>
                <a:ea typeface="黑体" panose="02010609060101010101" pitchFamily="49" charset="-122"/>
              </a:rPr>
            </a:br>
            <a:r>
              <a:rPr lang="zh-CN" altLang="en-US" sz="1800" b="0" dirty="0">
                <a:solidFill>
                  <a:schemeClr val="tx1"/>
                </a:solidFill>
                <a:latin typeface="黑体" panose="02010609060101010101" pitchFamily="49" charset="-122"/>
                <a:ea typeface="黑体" panose="02010609060101010101" pitchFamily="49" charset="-122"/>
              </a:rPr>
              <a:t>多个项目，每个项目可以有多个运动员参加。系统记录每名运动员参加每个项目所得名次和成绩以及比赛日期。</a:t>
            </a:r>
            <a:br>
              <a:rPr lang="zh-CN" altLang="en-US" sz="1800" b="0" dirty="0">
                <a:solidFill>
                  <a:schemeClr val="tx1"/>
                </a:solidFill>
                <a:latin typeface="黑体" panose="02010609060101010101" pitchFamily="49" charset="-122"/>
                <a:ea typeface="黑体" panose="02010609060101010101" pitchFamily="49" charset="-122"/>
              </a:rPr>
            </a:br>
            <a:r>
              <a:rPr lang="en-US" altLang="zh-CN" sz="1800" b="0" dirty="0">
                <a:solidFill>
                  <a:schemeClr val="tx1"/>
                </a:solidFill>
                <a:latin typeface="黑体" panose="02010609060101010101" pitchFamily="49" charset="-122"/>
                <a:ea typeface="黑体" panose="02010609060101010101" pitchFamily="49" charset="-122"/>
              </a:rPr>
              <a:t>(1)</a:t>
            </a:r>
            <a:r>
              <a:rPr lang="zh-CN" altLang="en-US" sz="1800" b="0" dirty="0">
                <a:solidFill>
                  <a:schemeClr val="tx1"/>
                </a:solidFill>
                <a:latin typeface="黑体" panose="02010609060101010101" pitchFamily="49" charset="-122"/>
                <a:ea typeface="黑体" panose="02010609060101010101" pitchFamily="49" charset="-122"/>
              </a:rPr>
              <a:t>根据以上叙述，建立</a:t>
            </a:r>
            <a:r>
              <a:rPr lang="en-US" altLang="zh-CN" sz="1800" b="0" dirty="0">
                <a:solidFill>
                  <a:schemeClr val="tx1"/>
                </a:solidFill>
                <a:latin typeface="黑体" panose="02010609060101010101" pitchFamily="49" charset="-122"/>
                <a:ea typeface="黑体" panose="02010609060101010101" pitchFamily="49" charset="-122"/>
              </a:rPr>
              <a:t>ER</a:t>
            </a:r>
            <a:r>
              <a:rPr lang="zh-CN" altLang="en-US" sz="1800" b="0" dirty="0">
                <a:solidFill>
                  <a:schemeClr val="tx1"/>
                </a:solidFill>
                <a:latin typeface="黑体" panose="02010609060101010101" pitchFamily="49" charset="-122"/>
                <a:ea typeface="黑体" panose="02010609060101010101" pitchFamily="49" charset="-122"/>
              </a:rPr>
              <a:t>模型，要求标注联系类型。</a:t>
            </a:r>
            <a:r>
              <a:rPr lang="en-US" altLang="zh-CN" sz="1800" b="0" dirty="0">
                <a:solidFill>
                  <a:schemeClr val="tx1"/>
                </a:solidFill>
                <a:latin typeface="黑体" panose="02010609060101010101" pitchFamily="49" charset="-122"/>
                <a:ea typeface="黑体" panose="02010609060101010101" pitchFamily="49" charset="-122"/>
              </a:rPr>
              <a:t>(</a:t>
            </a:r>
            <a:r>
              <a:rPr lang="zh-CN" altLang="en-US" sz="1800" b="0" dirty="0">
                <a:solidFill>
                  <a:schemeClr val="tx1"/>
                </a:solidFill>
                <a:latin typeface="黑体" panose="02010609060101010101" pitchFamily="49" charset="-122"/>
                <a:ea typeface="黑体" panose="02010609060101010101" pitchFamily="49" charset="-122"/>
              </a:rPr>
              <a:t>实体的属性可以省略</a:t>
            </a:r>
            <a:r>
              <a:rPr lang="en-US" altLang="zh-CN" sz="1800" b="0" dirty="0">
                <a:solidFill>
                  <a:schemeClr val="tx1"/>
                </a:solidFill>
                <a:latin typeface="黑体" panose="02010609060101010101" pitchFamily="49" charset="-122"/>
                <a:ea typeface="黑体" panose="02010609060101010101" pitchFamily="49" charset="-122"/>
              </a:rPr>
              <a:t>)</a:t>
            </a:r>
            <a:r>
              <a:rPr lang="zh-CN" altLang="en-US" sz="1800" b="0" dirty="0">
                <a:solidFill>
                  <a:schemeClr val="tx1"/>
                </a:solidFill>
                <a:latin typeface="黑体" panose="02010609060101010101" pitchFamily="49" charset="-122"/>
                <a:ea typeface="黑体" panose="02010609060101010101" pitchFamily="49" charset="-122"/>
              </a:rPr>
              <a:t/>
            </a:r>
            <a:br>
              <a:rPr lang="zh-CN" altLang="en-US" sz="1800" b="0" dirty="0">
                <a:solidFill>
                  <a:schemeClr val="tx1"/>
                </a:solidFill>
                <a:latin typeface="黑体" panose="02010609060101010101" pitchFamily="49" charset="-122"/>
                <a:ea typeface="黑体" panose="02010609060101010101" pitchFamily="49" charset="-122"/>
              </a:rPr>
            </a:br>
            <a:r>
              <a:rPr lang="zh-CN" altLang="en-US" sz="1800" b="0" dirty="0" smtClean="0">
                <a:solidFill>
                  <a:srgbClr val="FF0000"/>
                </a:solidFill>
                <a:latin typeface="黑体" panose="02010609060101010101" pitchFamily="49" charset="-122"/>
                <a:ea typeface="黑体" panose="02010609060101010101" pitchFamily="49" charset="-122"/>
              </a:rPr>
              <a:t>综合题</a:t>
            </a:r>
            <a:endParaRPr lang="en-US" altLang="zh-CN" sz="18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295972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smtClean="0">
                <a:latin typeface="黑体" panose="02010609060101010101" pitchFamily="49" charset="-122"/>
                <a:ea typeface="黑体" panose="02010609060101010101" pitchFamily="49" charset="-122"/>
                <a:sym typeface="+mn-ea"/>
              </a:rPr>
              <a:t>3.3 </a:t>
            </a:r>
            <a:r>
              <a:rPr lang="zh-CN" altLang="en-US" sz="2800" b="1" dirty="0" smtClean="0">
                <a:latin typeface="黑体" panose="02010609060101010101" pitchFamily="49" charset="-122"/>
                <a:ea typeface="黑体" panose="02010609060101010101" pitchFamily="49" charset="-122"/>
                <a:sym typeface="+mn-ea"/>
              </a:rPr>
              <a:t>关系数据库设计方法</a:t>
            </a:r>
            <a:endParaRPr lang="zh-CN" altLang="en-US" sz="2800" b="1" dirty="0">
              <a:latin typeface="黑体" panose="02010609060101010101" pitchFamily="49" charset="-122"/>
              <a:ea typeface="黑体" panose="02010609060101010101" pitchFamily="49" charset="-122"/>
              <a:sym typeface="+mn-ea"/>
            </a:endParaRPr>
          </a:p>
        </p:txBody>
      </p:sp>
      <p:sp>
        <p:nvSpPr>
          <p:cNvPr id="7" name="文本框 6"/>
          <p:cNvSpPr txBox="1"/>
          <p:nvPr/>
        </p:nvSpPr>
        <p:spPr>
          <a:xfrm>
            <a:off x="1205387" y="1340458"/>
            <a:ext cx="9249256" cy="559769"/>
          </a:xfrm>
          <a:prstGeom prst="rect">
            <a:avLst/>
          </a:prstGeom>
          <a:noFill/>
        </p:spPr>
        <p:txBody>
          <a:bodyPr wrap="square" rtlCol="0">
            <a:spAutoFit/>
          </a:bodyPr>
          <a:lstStyle/>
          <a:p>
            <a:pPr>
              <a:lnSpc>
                <a:spcPct val="150000"/>
              </a:lnSpc>
            </a:pPr>
            <a:r>
              <a:rPr lang="zh-CN" altLang="en-US" sz="2400" b="1" dirty="0" smtClean="0">
                <a:latin typeface="黑体" panose="02010609060101010101" pitchFamily="49" charset="-122"/>
                <a:ea typeface="黑体" panose="02010609060101010101" pitchFamily="49" charset="-122"/>
                <a:sym typeface="+mn-ea"/>
              </a:rPr>
              <a:t>本节知识点：</a:t>
            </a:r>
            <a:endParaRPr lang="en-US" altLang="zh-CN" sz="2400" b="1" dirty="0" smtClean="0">
              <a:latin typeface="黑体" panose="02010609060101010101" pitchFamily="49" charset="-122"/>
              <a:ea typeface="黑体" panose="02010609060101010101" pitchFamily="49" charset="-122"/>
              <a:sym typeface="+mn-ea"/>
            </a:endParaRPr>
          </a:p>
        </p:txBody>
      </p:sp>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5443" y="2341045"/>
            <a:ext cx="8839200" cy="3324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42106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ts val="2000"/>
              </a:lnSpc>
            </a:pPr>
            <a:r>
              <a:rPr lang="en-US" altLang="zh-CN" sz="1800" b="0" dirty="0" smtClean="0">
                <a:solidFill>
                  <a:schemeClr val="tx1"/>
                </a:solidFill>
                <a:latin typeface="黑体" panose="02010609060101010101" pitchFamily="49" charset="-122"/>
                <a:ea typeface="黑体" panose="02010609060101010101" pitchFamily="49" charset="-122"/>
              </a:rPr>
              <a:t>4</a:t>
            </a:r>
            <a:r>
              <a:rPr lang="zh-CN" altLang="en-US" sz="1800" b="0" dirty="0" smtClean="0">
                <a:solidFill>
                  <a:schemeClr val="tx1"/>
                </a:solidFill>
                <a:latin typeface="黑体" panose="02010609060101010101" pitchFamily="49" charset="-122"/>
                <a:ea typeface="黑体" panose="02010609060101010101" pitchFamily="49" charset="-122"/>
              </a:rPr>
              <a:t>、</a:t>
            </a:r>
            <a:r>
              <a:rPr lang="zh-CN" altLang="en-US" sz="1800" b="0" dirty="0">
                <a:solidFill>
                  <a:schemeClr val="tx1"/>
                </a:solidFill>
                <a:latin typeface="黑体" panose="02010609060101010101" pitchFamily="49" charset="-122"/>
                <a:ea typeface="黑体" panose="02010609060101010101" pitchFamily="49" charset="-122"/>
              </a:rPr>
              <a:t>为体育部门建立数据库，其中包含如下信息</a:t>
            </a:r>
            <a:r>
              <a:rPr lang="zh-CN" altLang="en-US" sz="1800" b="0" dirty="0" smtClean="0">
                <a:solidFill>
                  <a:schemeClr val="tx1"/>
                </a:solidFill>
                <a:latin typeface="黑体" panose="02010609060101010101" pitchFamily="49" charset="-122"/>
                <a:ea typeface="黑体" panose="02010609060101010101" pitchFamily="49" charset="-122"/>
              </a:rPr>
              <a:t>：</a:t>
            </a:r>
            <a:br>
              <a:rPr lang="zh-CN" altLang="en-US" sz="1800" b="0" dirty="0" smtClean="0">
                <a:solidFill>
                  <a:schemeClr val="tx1"/>
                </a:solidFill>
                <a:latin typeface="黑体" panose="02010609060101010101" pitchFamily="49" charset="-122"/>
                <a:ea typeface="黑体" panose="02010609060101010101" pitchFamily="49" charset="-122"/>
              </a:rPr>
            </a:br>
            <a:r>
              <a:rPr lang="en-US" altLang="zh-CN" sz="1800" b="0" dirty="0" smtClean="0">
                <a:solidFill>
                  <a:schemeClr val="tx1"/>
                </a:solidFill>
                <a:latin typeface="黑体" panose="02010609060101010101" pitchFamily="49" charset="-122"/>
                <a:ea typeface="黑体" panose="02010609060101010101" pitchFamily="49" charset="-122"/>
              </a:rPr>
              <a:t>(</a:t>
            </a:r>
            <a:r>
              <a:rPr lang="en-US" altLang="zh-CN" sz="1800" b="0" dirty="0">
                <a:solidFill>
                  <a:schemeClr val="tx1"/>
                </a:solidFill>
                <a:latin typeface="黑体" panose="02010609060101010101" pitchFamily="49" charset="-122"/>
                <a:ea typeface="黑体" panose="02010609060101010101" pitchFamily="49" charset="-122"/>
              </a:rPr>
              <a:t>1)</a:t>
            </a:r>
            <a:r>
              <a:rPr lang="zh-CN" altLang="en-US" sz="1800" b="0" dirty="0">
                <a:solidFill>
                  <a:schemeClr val="tx1"/>
                </a:solidFill>
                <a:latin typeface="黑体" panose="02010609060101010101" pitchFamily="49" charset="-122"/>
                <a:ea typeface="黑体" panose="02010609060101010101" pitchFamily="49" charset="-122"/>
              </a:rPr>
              <a:t>运动队：队名、主教练，其中队名惟一标识运动队</a:t>
            </a:r>
            <a:r>
              <a:rPr lang="zh-CN" altLang="en-US" sz="1800" b="0" dirty="0" smtClean="0">
                <a:solidFill>
                  <a:schemeClr val="tx1"/>
                </a:solidFill>
                <a:latin typeface="黑体" panose="02010609060101010101" pitchFamily="49" charset="-122"/>
                <a:ea typeface="黑体" panose="02010609060101010101" pitchFamily="49" charset="-122"/>
              </a:rPr>
              <a:t>。</a:t>
            </a:r>
            <a:br>
              <a:rPr lang="zh-CN" altLang="en-US" sz="1800" b="0" dirty="0" smtClean="0">
                <a:solidFill>
                  <a:schemeClr val="tx1"/>
                </a:solidFill>
                <a:latin typeface="黑体" panose="02010609060101010101" pitchFamily="49" charset="-122"/>
                <a:ea typeface="黑体" panose="02010609060101010101" pitchFamily="49" charset="-122"/>
              </a:rPr>
            </a:br>
            <a:r>
              <a:rPr lang="en-US" altLang="zh-CN" sz="1800" b="0" dirty="0" smtClean="0">
                <a:solidFill>
                  <a:schemeClr val="tx1"/>
                </a:solidFill>
                <a:latin typeface="黑体" panose="02010609060101010101" pitchFamily="49" charset="-122"/>
                <a:ea typeface="黑体" panose="02010609060101010101" pitchFamily="49" charset="-122"/>
              </a:rPr>
              <a:t>(</a:t>
            </a:r>
            <a:r>
              <a:rPr lang="en-US" altLang="zh-CN" sz="1800" b="0" dirty="0">
                <a:solidFill>
                  <a:schemeClr val="tx1"/>
                </a:solidFill>
                <a:latin typeface="黑体" panose="02010609060101010101" pitchFamily="49" charset="-122"/>
                <a:ea typeface="黑体" panose="02010609060101010101" pitchFamily="49" charset="-122"/>
              </a:rPr>
              <a:t>2)</a:t>
            </a:r>
            <a:r>
              <a:rPr lang="zh-CN" altLang="en-US" sz="1800" b="0" dirty="0">
                <a:solidFill>
                  <a:schemeClr val="tx1"/>
                </a:solidFill>
                <a:latin typeface="黑体" panose="02010609060101010101" pitchFamily="49" charset="-122"/>
                <a:ea typeface="黑体" panose="02010609060101010101" pitchFamily="49" charset="-122"/>
              </a:rPr>
              <a:t>运动员：运动员编号、姓名、性别、年龄。</a:t>
            </a:r>
            <a:br>
              <a:rPr lang="zh-CN" altLang="en-US" sz="1800" b="0" dirty="0">
                <a:solidFill>
                  <a:schemeClr val="tx1"/>
                </a:solidFill>
                <a:latin typeface="黑体" panose="02010609060101010101" pitchFamily="49" charset="-122"/>
                <a:ea typeface="黑体" panose="02010609060101010101" pitchFamily="49" charset="-122"/>
              </a:rPr>
            </a:br>
            <a:r>
              <a:rPr lang="en-US" altLang="zh-CN" sz="1800" b="0" dirty="0">
                <a:solidFill>
                  <a:schemeClr val="tx1"/>
                </a:solidFill>
                <a:latin typeface="黑体" panose="02010609060101010101" pitchFamily="49" charset="-122"/>
                <a:ea typeface="黑体" panose="02010609060101010101" pitchFamily="49" charset="-122"/>
              </a:rPr>
              <a:t>(3)</a:t>
            </a:r>
            <a:r>
              <a:rPr lang="zh-CN" altLang="en-US" sz="1800" b="0" dirty="0">
                <a:solidFill>
                  <a:schemeClr val="tx1"/>
                </a:solidFill>
                <a:latin typeface="黑体" panose="02010609060101010101" pitchFamily="49" charset="-122"/>
                <a:ea typeface="黑体" panose="02010609060101010101" pitchFamily="49" charset="-122"/>
              </a:rPr>
              <a:t>运动项目：项目编号、项目名、所属类别。</a:t>
            </a:r>
            <a:br>
              <a:rPr lang="zh-CN" altLang="en-US" sz="1800" b="0" dirty="0">
                <a:solidFill>
                  <a:schemeClr val="tx1"/>
                </a:solidFill>
                <a:latin typeface="黑体" panose="02010609060101010101" pitchFamily="49" charset="-122"/>
                <a:ea typeface="黑体" panose="02010609060101010101" pitchFamily="49" charset="-122"/>
              </a:rPr>
            </a:br>
            <a:r>
              <a:rPr lang="zh-CN" altLang="en-US" sz="1800" b="0" dirty="0">
                <a:solidFill>
                  <a:schemeClr val="tx1"/>
                </a:solidFill>
                <a:latin typeface="黑体" panose="02010609060101010101" pitchFamily="49" charset="-122"/>
                <a:ea typeface="黑体" panose="02010609060101010101" pitchFamily="49" charset="-122"/>
              </a:rPr>
              <a:t>其中：每个运动队有多名运动员，每名运动员只属于一个运动队；每名运动员可以参加</a:t>
            </a:r>
            <a:br>
              <a:rPr lang="zh-CN" altLang="en-US" sz="1800" b="0" dirty="0">
                <a:solidFill>
                  <a:schemeClr val="tx1"/>
                </a:solidFill>
                <a:latin typeface="黑体" panose="02010609060101010101" pitchFamily="49" charset="-122"/>
                <a:ea typeface="黑体" panose="02010609060101010101" pitchFamily="49" charset="-122"/>
              </a:rPr>
            </a:br>
            <a:r>
              <a:rPr lang="zh-CN" altLang="en-US" sz="1800" b="0" dirty="0">
                <a:solidFill>
                  <a:schemeClr val="tx1"/>
                </a:solidFill>
                <a:latin typeface="黑体" panose="02010609060101010101" pitchFamily="49" charset="-122"/>
                <a:ea typeface="黑体" panose="02010609060101010101" pitchFamily="49" charset="-122"/>
              </a:rPr>
              <a:t>多个项目，每个项目可以有多个运动员参加。系统记录每名运动员参加每个项目所得名次和成绩以及比赛日期。</a:t>
            </a:r>
            <a:br>
              <a:rPr lang="zh-CN" altLang="en-US" sz="1800" b="0" dirty="0">
                <a:solidFill>
                  <a:schemeClr val="tx1"/>
                </a:solidFill>
                <a:latin typeface="黑体" panose="02010609060101010101" pitchFamily="49" charset="-122"/>
                <a:ea typeface="黑体" panose="02010609060101010101" pitchFamily="49" charset="-122"/>
              </a:rPr>
            </a:br>
            <a:r>
              <a:rPr lang="en-US" altLang="zh-CN" sz="1800" b="0" dirty="0">
                <a:solidFill>
                  <a:schemeClr val="tx1"/>
                </a:solidFill>
                <a:latin typeface="黑体" panose="02010609060101010101" pitchFamily="49" charset="-122"/>
                <a:ea typeface="黑体" panose="02010609060101010101" pitchFamily="49" charset="-122"/>
              </a:rPr>
              <a:t>(1)</a:t>
            </a:r>
            <a:r>
              <a:rPr lang="zh-CN" altLang="en-US" sz="1800" b="0" dirty="0">
                <a:solidFill>
                  <a:schemeClr val="tx1"/>
                </a:solidFill>
                <a:latin typeface="黑体" panose="02010609060101010101" pitchFamily="49" charset="-122"/>
                <a:ea typeface="黑体" panose="02010609060101010101" pitchFamily="49" charset="-122"/>
              </a:rPr>
              <a:t>根据以上叙述，建立</a:t>
            </a:r>
            <a:r>
              <a:rPr lang="en-US" altLang="zh-CN" sz="1800" b="0" dirty="0">
                <a:solidFill>
                  <a:schemeClr val="tx1"/>
                </a:solidFill>
                <a:latin typeface="黑体" panose="02010609060101010101" pitchFamily="49" charset="-122"/>
                <a:ea typeface="黑体" panose="02010609060101010101" pitchFamily="49" charset="-122"/>
              </a:rPr>
              <a:t>ER</a:t>
            </a:r>
            <a:r>
              <a:rPr lang="zh-CN" altLang="en-US" sz="1800" b="0" dirty="0">
                <a:solidFill>
                  <a:schemeClr val="tx1"/>
                </a:solidFill>
                <a:latin typeface="黑体" panose="02010609060101010101" pitchFamily="49" charset="-122"/>
                <a:ea typeface="黑体" panose="02010609060101010101" pitchFamily="49" charset="-122"/>
              </a:rPr>
              <a:t>模型，要求标注联系类型。</a:t>
            </a:r>
            <a:r>
              <a:rPr lang="en-US" altLang="zh-CN" sz="1800" b="0" dirty="0">
                <a:solidFill>
                  <a:schemeClr val="tx1"/>
                </a:solidFill>
                <a:latin typeface="黑体" panose="02010609060101010101" pitchFamily="49" charset="-122"/>
                <a:ea typeface="黑体" panose="02010609060101010101" pitchFamily="49" charset="-122"/>
              </a:rPr>
              <a:t>(</a:t>
            </a:r>
            <a:r>
              <a:rPr lang="zh-CN" altLang="en-US" sz="1800" b="0" dirty="0">
                <a:solidFill>
                  <a:schemeClr val="tx1"/>
                </a:solidFill>
                <a:latin typeface="黑体" panose="02010609060101010101" pitchFamily="49" charset="-122"/>
                <a:ea typeface="黑体" panose="02010609060101010101" pitchFamily="49" charset="-122"/>
              </a:rPr>
              <a:t>实体的属性可以省略</a:t>
            </a:r>
            <a:r>
              <a:rPr lang="en-US" altLang="zh-CN" sz="1800" b="0" dirty="0" smtClean="0">
                <a:solidFill>
                  <a:schemeClr val="tx1"/>
                </a:solidFill>
                <a:latin typeface="黑体" panose="02010609060101010101" pitchFamily="49" charset="-122"/>
                <a:ea typeface="黑体" panose="02010609060101010101" pitchFamily="49" charset="-122"/>
              </a:rPr>
              <a:t>)</a:t>
            </a:r>
            <a:r>
              <a:rPr lang="zh-CN" altLang="en-US" sz="1800" b="0" dirty="0">
                <a:solidFill>
                  <a:schemeClr val="tx1"/>
                </a:solidFill>
                <a:latin typeface="黑体" panose="02010609060101010101" pitchFamily="49" charset="-122"/>
                <a:ea typeface="黑体" panose="02010609060101010101" pitchFamily="49" charset="-122"/>
              </a:rPr>
              <a:t> </a:t>
            </a:r>
            <a:r>
              <a:rPr lang="zh-CN" altLang="en-US" sz="1800" b="0" dirty="0" smtClean="0">
                <a:solidFill>
                  <a:schemeClr val="tx1"/>
                </a:solidFill>
                <a:latin typeface="黑体" panose="02010609060101010101" pitchFamily="49" charset="-122"/>
                <a:ea typeface="黑体" panose="02010609060101010101" pitchFamily="49" charset="-122"/>
              </a:rPr>
              <a:t>   </a:t>
            </a:r>
            <a:r>
              <a:rPr lang="zh-CN" altLang="en-US" sz="1800" b="0" dirty="0" smtClean="0">
                <a:solidFill>
                  <a:srgbClr val="FF0000"/>
                </a:solidFill>
                <a:latin typeface="黑体" panose="02010609060101010101" pitchFamily="49" charset="-122"/>
                <a:ea typeface="黑体" panose="02010609060101010101" pitchFamily="49" charset="-122"/>
              </a:rPr>
              <a:t>综合题</a:t>
            </a:r>
            <a:endParaRPr lang="en-US" altLang="zh-CN" sz="1800" b="0" dirty="0" smtClean="0">
              <a:solidFill>
                <a:schemeClr val="tx1"/>
              </a:solidFill>
              <a:latin typeface="黑体" panose="02010609060101010101" pitchFamily="49" charset="-122"/>
              <a:ea typeface="黑体" panose="02010609060101010101" pitchFamily="49" charset="-122"/>
            </a:endParaRPr>
          </a:p>
        </p:txBody>
      </p:sp>
      <p:grpSp>
        <p:nvGrpSpPr>
          <p:cNvPr id="6" name="组合 5"/>
          <p:cNvGrpSpPr/>
          <p:nvPr/>
        </p:nvGrpSpPr>
        <p:grpSpPr>
          <a:xfrm>
            <a:off x="1278268" y="3702788"/>
            <a:ext cx="8278332" cy="2759149"/>
            <a:chOff x="1701209" y="3621493"/>
            <a:chExt cx="8278332" cy="2759149"/>
          </a:xfrm>
        </p:grpSpPr>
        <p:pic>
          <p:nvPicPr>
            <p:cNvPr id="1026" name="Picture 2" descr="http://store.sunlands.com/qiyejia/original/20180523/9992286801391534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870" y="3621493"/>
              <a:ext cx="8014671" cy="2759149"/>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701209" y="4646428"/>
              <a:ext cx="691117" cy="7655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2484120" y="3702788"/>
            <a:ext cx="571500" cy="8311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312920" y="3763748"/>
            <a:ext cx="624840" cy="8311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775960" y="3596108"/>
            <a:ext cx="800100" cy="8311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848600" y="3702788"/>
            <a:ext cx="609600" cy="8311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775959" y="4352925"/>
            <a:ext cx="2377441" cy="21090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118734" y="5493267"/>
            <a:ext cx="657225" cy="9664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129587" y="5611908"/>
            <a:ext cx="657225" cy="9664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886075" y="3596108"/>
            <a:ext cx="1638300" cy="11316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491287" y="3795867"/>
            <a:ext cx="1638300" cy="11316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576047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ts val="2000"/>
              </a:lnSpc>
            </a:pPr>
            <a:r>
              <a:rPr lang="en-US" altLang="zh-CN" sz="1800" b="0" dirty="0" smtClean="0">
                <a:solidFill>
                  <a:schemeClr val="tx1"/>
                </a:solidFill>
                <a:latin typeface="黑体" panose="02010609060101010101" pitchFamily="49" charset="-122"/>
                <a:ea typeface="黑体" panose="02010609060101010101" pitchFamily="49" charset="-122"/>
              </a:rPr>
              <a:t>4</a:t>
            </a:r>
            <a:r>
              <a:rPr lang="zh-CN" altLang="en-US" sz="1800" b="0" dirty="0" smtClean="0">
                <a:solidFill>
                  <a:schemeClr val="tx1"/>
                </a:solidFill>
                <a:latin typeface="黑体" panose="02010609060101010101" pitchFamily="49" charset="-122"/>
                <a:ea typeface="黑体" panose="02010609060101010101" pitchFamily="49" charset="-122"/>
              </a:rPr>
              <a:t>、</a:t>
            </a:r>
            <a:r>
              <a:rPr lang="zh-CN" altLang="en-US" sz="1800" b="0" dirty="0">
                <a:solidFill>
                  <a:schemeClr val="tx1"/>
                </a:solidFill>
                <a:latin typeface="黑体" panose="02010609060101010101" pitchFamily="49" charset="-122"/>
                <a:ea typeface="黑体" panose="02010609060101010101" pitchFamily="49" charset="-122"/>
              </a:rPr>
              <a:t>为体育部门建立数据库，其中包含如下信息</a:t>
            </a:r>
            <a:r>
              <a:rPr lang="zh-CN" altLang="en-US" sz="1800" b="0" dirty="0" smtClean="0">
                <a:solidFill>
                  <a:schemeClr val="tx1"/>
                </a:solidFill>
                <a:latin typeface="黑体" panose="02010609060101010101" pitchFamily="49" charset="-122"/>
                <a:ea typeface="黑体" panose="02010609060101010101" pitchFamily="49" charset="-122"/>
              </a:rPr>
              <a:t>：</a:t>
            </a:r>
            <a:br>
              <a:rPr lang="zh-CN" altLang="en-US" sz="1800" b="0" dirty="0" smtClean="0">
                <a:solidFill>
                  <a:schemeClr val="tx1"/>
                </a:solidFill>
                <a:latin typeface="黑体" panose="02010609060101010101" pitchFamily="49" charset="-122"/>
                <a:ea typeface="黑体" panose="02010609060101010101" pitchFamily="49" charset="-122"/>
              </a:rPr>
            </a:br>
            <a:r>
              <a:rPr lang="en-US" altLang="zh-CN" sz="1800" b="0" dirty="0" smtClean="0">
                <a:solidFill>
                  <a:schemeClr val="tx1"/>
                </a:solidFill>
                <a:latin typeface="黑体" panose="02010609060101010101" pitchFamily="49" charset="-122"/>
                <a:ea typeface="黑体" panose="02010609060101010101" pitchFamily="49" charset="-122"/>
              </a:rPr>
              <a:t>(</a:t>
            </a:r>
            <a:r>
              <a:rPr lang="en-US" altLang="zh-CN" sz="1800" b="0" dirty="0">
                <a:solidFill>
                  <a:schemeClr val="tx1"/>
                </a:solidFill>
                <a:latin typeface="黑体" panose="02010609060101010101" pitchFamily="49" charset="-122"/>
                <a:ea typeface="黑体" panose="02010609060101010101" pitchFamily="49" charset="-122"/>
              </a:rPr>
              <a:t>1)</a:t>
            </a:r>
            <a:r>
              <a:rPr lang="zh-CN" altLang="en-US" sz="1800" b="0" dirty="0">
                <a:solidFill>
                  <a:schemeClr val="tx1"/>
                </a:solidFill>
                <a:latin typeface="黑体" panose="02010609060101010101" pitchFamily="49" charset="-122"/>
                <a:ea typeface="黑体" panose="02010609060101010101" pitchFamily="49" charset="-122"/>
              </a:rPr>
              <a:t>运动队：队名、主教练，其中队名惟一标识运动队</a:t>
            </a:r>
            <a:r>
              <a:rPr lang="zh-CN" altLang="en-US" sz="1800" b="0" dirty="0" smtClean="0">
                <a:solidFill>
                  <a:schemeClr val="tx1"/>
                </a:solidFill>
                <a:latin typeface="黑体" panose="02010609060101010101" pitchFamily="49" charset="-122"/>
                <a:ea typeface="黑体" panose="02010609060101010101" pitchFamily="49" charset="-122"/>
              </a:rPr>
              <a:t>。</a:t>
            </a:r>
            <a:br>
              <a:rPr lang="zh-CN" altLang="en-US" sz="1800" b="0" dirty="0" smtClean="0">
                <a:solidFill>
                  <a:schemeClr val="tx1"/>
                </a:solidFill>
                <a:latin typeface="黑体" panose="02010609060101010101" pitchFamily="49" charset="-122"/>
                <a:ea typeface="黑体" panose="02010609060101010101" pitchFamily="49" charset="-122"/>
              </a:rPr>
            </a:br>
            <a:r>
              <a:rPr lang="en-US" altLang="zh-CN" sz="1800" b="0" dirty="0" smtClean="0">
                <a:solidFill>
                  <a:schemeClr val="tx1"/>
                </a:solidFill>
                <a:latin typeface="黑体" panose="02010609060101010101" pitchFamily="49" charset="-122"/>
                <a:ea typeface="黑体" panose="02010609060101010101" pitchFamily="49" charset="-122"/>
              </a:rPr>
              <a:t>(</a:t>
            </a:r>
            <a:r>
              <a:rPr lang="en-US" altLang="zh-CN" sz="1800" b="0" dirty="0">
                <a:solidFill>
                  <a:schemeClr val="tx1"/>
                </a:solidFill>
                <a:latin typeface="黑体" panose="02010609060101010101" pitchFamily="49" charset="-122"/>
                <a:ea typeface="黑体" panose="02010609060101010101" pitchFamily="49" charset="-122"/>
              </a:rPr>
              <a:t>2)</a:t>
            </a:r>
            <a:r>
              <a:rPr lang="zh-CN" altLang="en-US" sz="1800" b="0" dirty="0">
                <a:solidFill>
                  <a:schemeClr val="tx1"/>
                </a:solidFill>
                <a:latin typeface="黑体" panose="02010609060101010101" pitchFamily="49" charset="-122"/>
                <a:ea typeface="黑体" panose="02010609060101010101" pitchFamily="49" charset="-122"/>
              </a:rPr>
              <a:t>运动员：运动员编号、姓名、性别、年龄。</a:t>
            </a:r>
            <a:br>
              <a:rPr lang="zh-CN" altLang="en-US" sz="1800" b="0" dirty="0">
                <a:solidFill>
                  <a:schemeClr val="tx1"/>
                </a:solidFill>
                <a:latin typeface="黑体" panose="02010609060101010101" pitchFamily="49" charset="-122"/>
                <a:ea typeface="黑体" panose="02010609060101010101" pitchFamily="49" charset="-122"/>
              </a:rPr>
            </a:br>
            <a:r>
              <a:rPr lang="en-US" altLang="zh-CN" sz="1800" b="0" dirty="0">
                <a:solidFill>
                  <a:schemeClr val="tx1"/>
                </a:solidFill>
                <a:latin typeface="黑体" panose="02010609060101010101" pitchFamily="49" charset="-122"/>
                <a:ea typeface="黑体" panose="02010609060101010101" pitchFamily="49" charset="-122"/>
              </a:rPr>
              <a:t>(3)</a:t>
            </a:r>
            <a:r>
              <a:rPr lang="zh-CN" altLang="en-US" sz="1800" b="0" dirty="0">
                <a:solidFill>
                  <a:schemeClr val="tx1"/>
                </a:solidFill>
                <a:latin typeface="黑体" panose="02010609060101010101" pitchFamily="49" charset="-122"/>
                <a:ea typeface="黑体" panose="02010609060101010101" pitchFamily="49" charset="-122"/>
              </a:rPr>
              <a:t>运动项目：项目编号、项目名、所属类别。</a:t>
            </a:r>
            <a:br>
              <a:rPr lang="zh-CN" altLang="en-US" sz="1800" b="0" dirty="0">
                <a:solidFill>
                  <a:schemeClr val="tx1"/>
                </a:solidFill>
                <a:latin typeface="黑体" panose="02010609060101010101" pitchFamily="49" charset="-122"/>
                <a:ea typeface="黑体" panose="02010609060101010101" pitchFamily="49" charset="-122"/>
              </a:rPr>
            </a:br>
            <a:r>
              <a:rPr lang="zh-CN" altLang="en-US" sz="1800" b="0" dirty="0">
                <a:solidFill>
                  <a:schemeClr val="tx1"/>
                </a:solidFill>
                <a:latin typeface="黑体" panose="02010609060101010101" pitchFamily="49" charset="-122"/>
                <a:ea typeface="黑体" panose="02010609060101010101" pitchFamily="49" charset="-122"/>
              </a:rPr>
              <a:t>其中：每个运动队有多名运动员，每名运动员只属于一个运动队；每名运动员可以参加</a:t>
            </a:r>
            <a:br>
              <a:rPr lang="zh-CN" altLang="en-US" sz="1800" b="0" dirty="0">
                <a:solidFill>
                  <a:schemeClr val="tx1"/>
                </a:solidFill>
                <a:latin typeface="黑体" panose="02010609060101010101" pitchFamily="49" charset="-122"/>
                <a:ea typeface="黑体" panose="02010609060101010101" pitchFamily="49" charset="-122"/>
              </a:rPr>
            </a:br>
            <a:r>
              <a:rPr lang="zh-CN" altLang="en-US" sz="1800" b="0" dirty="0">
                <a:solidFill>
                  <a:schemeClr val="tx1"/>
                </a:solidFill>
                <a:latin typeface="黑体" panose="02010609060101010101" pitchFamily="49" charset="-122"/>
                <a:ea typeface="黑体" panose="02010609060101010101" pitchFamily="49" charset="-122"/>
              </a:rPr>
              <a:t>多个项目，每个项目可以有多个运动员参加。系统记录每名运动员参加每个项目所得名次和成绩以及比赛日期。</a:t>
            </a:r>
            <a:br>
              <a:rPr lang="zh-CN" altLang="en-US" sz="1800" b="0" dirty="0">
                <a:solidFill>
                  <a:schemeClr val="tx1"/>
                </a:solidFill>
                <a:latin typeface="黑体" panose="02010609060101010101" pitchFamily="49" charset="-122"/>
                <a:ea typeface="黑体" panose="02010609060101010101" pitchFamily="49" charset="-122"/>
              </a:rPr>
            </a:br>
            <a:r>
              <a:rPr lang="en-US" altLang="zh-CN" sz="1800" b="0" dirty="0">
                <a:solidFill>
                  <a:schemeClr val="tx1"/>
                </a:solidFill>
                <a:latin typeface="黑体" panose="02010609060101010101" pitchFamily="49" charset="-122"/>
                <a:ea typeface="黑体" panose="02010609060101010101" pitchFamily="49" charset="-122"/>
              </a:rPr>
              <a:t>(1)</a:t>
            </a:r>
            <a:r>
              <a:rPr lang="zh-CN" altLang="en-US" sz="1800" b="0" dirty="0">
                <a:solidFill>
                  <a:schemeClr val="tx1"/>
                </a:solidFill>
                <a:latin typeface="黑体" panose="02010609060101010101" pitchFamily="49" charset="-122"/>
                <a:ea typeface="黑体" panose="02010609060101010101" pitchFamily="49" charset="-122"/>
              </a:rPr>
              <a:t>根据以上叙述，建立</a:t>
            </a:r>
            <a:r>
              <a:rPr lang="en-US" altLang="zh-CN" sz="1800" b="0" dirty="0">
                <a:solidFill>
                  <a:schemeClr val="tx1"/>
                </a:solidFill>
                <a:latin typeface="黑体" panose="02010609060101010101" pitchFamily="49" charset="-122"/>
                <a:ea typeface="黑体" panose="02010609060101010101" pitchFamily="49" charset="-122"/>
              </a:rPr>
              <a:t>ER</a:t>
            </a:r>
            <a:r>
              <a:rPr lang="zh-CN" altLang="en-US" sz="1800" b="0" dirty="0">
                <a:solidFill>
                  <a:schemeClr val="tx1"/>
                </a:solidFill>
                <a:latin typeface="黑体" panose="02010609060101010101" pitchFamily="49" charset="-122"/>
                <a:ea typeface="黑体" panose="02010609060101010101" pitchFamily="49" charset="-122"/>
              </a:rPr>
              <a:t>模型，要求标注联系类型。</a:t>
            </a:r>
            <a:r>
              <a:rPr lang="en-US" altLang="zh-CN" sz="1800" b="0" dirty="0">
                <a:solidFill>
                  <a:schemeClr val="tx1"/>
                </a:solidFill>
                <a:latin typeface="黑体" panose="02010609060101010101" pitchFamily="49" charset="-122"/>
                <a:ea typeface="黑体" panose="02010609060101010101" pitchFamily="49" charset="-122"/>
              </a:rPr>
              <a:t>(</a:t>
            </a:r>
            <a:r>
              <a:rPr lang="zh-CN" altLang="en-US" sz="1800" b="0" dirty="0">
                <a:solidFill>
                  <a:schemeClr val="tx1"/>
                </a:solidFill>
                <a:latin typeface="黑体" panose="02010609060101010101" pitchFamily="49" charset="-122"/>
                <a:ea typeface="黑体" panose="02010609060101010101" pitchFamily="49" charset="-122"/>
              </a:rPr>
              <a:t>实体的属性可以省略</a:t>
            </a:r>
            <a:r>
              <a:rPr lang="en-US" altLang="zh-CN" sz="1800" b="0" dirty="0" smtClean="0">
                <a:solidFill>
                  <a:schemeClr val="tx1"/>
                </a:solidFill>
                <a:latin typeface="黑体" panose="02010609060101010101" pitchFamily="49" charset="-122"/>
                <a:ea typeface="黑体" panose="02010609060101010101" pitchFamily="49" charset="-122"/>
              </a:rPr>
              <a:t>)</a:t>
            </a:r>
            <a:r>
              <a:rPr lang="zh-CN" altLang="en-US" sz="1800" b="0" dirty="0">
                <a:solidFill>
                  <a:schemeClr val="tx1"/>
                </a:solidFill>
                <a:latin typeface="黑体" panose="02010609060101010101" pitchFamily="49" charset="-122"/>
                <a:ea typeface="黑体" panose="02010609060101010101" pitchFamily="49" charset="-122"/>
              </a:rPr>
              <a:t> </a:t>
            </a:r>
            <a:r>
              <a:rPr lang="zh-CN" altLang="en-US" sz="1800" b="0" dirty="0" smtClean="0">
                <a:solidFill>
                  <a:schemeClr val="tx1"/>
                </a:solidFill>
                <a:latin typeface="黑体" panose="02010609060101010101" pitchFamily="49" charset="-122"/>
                <a:ea typeface="黑体" panose="02010609060101010101" pitchFamily="49" charset="-122"/>
              </a:rPr>
              <a:t>   </a:t>
            </a:r>
            <a:r>
              <a:rPr lang="zh-CN" altLang="en-US" sz="1800" b="0" dirty="0" smtClean="0">
                <a:solidFill>
                  <a:srgbClr val="FF0000"/>
                </a:solidFill>
                <a:latin typeface="黑体" panose="02010609060101010101" pitchFamily="49" charset="-122"/>
                <a:ea typeface="黑体" panose="02010609060101010101" pitchFamily="49" charset="-122"/>
              </a:rPr>
              <a:t>综合题</a:t>
            </a:r>
            <a:endParaRPr lang="en-US" altLang="zh-CN" sz="1800" b="0" dirty="0" smtClean="0">
              <a:solidFill>
                <a:schemeClr val="tx1"/>
              </a:solidFill>
              <a:latin typeface="黑体" panose="02010609060101010101" pitchFamily="49" charset="-122"/>
              <a:ea typeface="黑体" panose="02010609060101010101" pitchFamily="49" charset="-122"/>
            </a:endParaRPr>
          </a:p>
        </p:txBody>
      </p:sp>
      <p:grpSp>
        <p:nvGrpSpPr>
          <p:cNvPr id="6" name="组合 5"/>
          <p:cNvGrpSpPr/>
          <p:nvPr/>
        </p:nvGrpSpPr>
        <p:grpSpPr>
          <a:xfrm>
            <a:off x="1278268" y="3702788"/>
            <a:ext cx="8278332" cy="2759149"/>
            <a:chOff x="1701209" y="3621493"/>
            <a:chExt cx="8278332" cy="2759149"/>
          </a:xfrm>
        </p:grpSpPr>
        <p:pic>
          <p:nvPicPr>
            <p:cNvPr id="1026" name="Picture 2" descr="http://store.sunlands.com/qiyejia/original/20180523/9992286801391534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870" y="3621493"/>
              <a:ext cx="8014671" cy="2759149"/>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701209" y="4646428"/>
              <a:ext cx="691117" cy="7655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2484120" y="3702788"/>
            <a:ext cx="571500" cy="8311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312920" y="3763748"/>
            <a:ext cx="624840" cy="8311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775960" y="3596108"/>
            <a:ext cx="800100" cy="8311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848600" y="3702788"/>
            <a:ext cx="609600" cy="8311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775959" y="4352925"/>
            <a:ext cx="2377441" cy="21090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118734" y="5493267"/>
            <a:ext cx="657225" cy="9664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129587" y="5611908"/>
            <a:ext cx="657225" cy="9664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491287" y="3795867"/>
            <a:ext cx="1638300" cy="11316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63346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ts val="2000"/>
              </a:lnSpc>
            </a:pPr>
            <a:r>
              <a:rPr lang="en-US" altLang="zh-CN" sz="1800" b="0" dirty="0" smtClean="0">
                <a:solidFill>
                  <a:schemeClr val="tx1"/>
                </a:solidFill>
                <a:latin typeface="黑体" panose="02010609060101010101" pitchFamily="49" charset="-122"/>
                <a:ea typeface="黑体" panose="02010609060101010101" pitchFamily="49" charset="-122"/>
              </a:rPr>
              <a:t>4</a:t>
            </a:r>
            <a:r>
              <a:rPr lang="zh-CN" altLang="en-US" sz="1800" b="0" dirty="0" smtClean="0">
                <a:solidFill>
                  <a:schemeClr val="tx1"/>
                </a:solidFill>
                <a:latin typeface="黑体" panose="02010609060101010101" pitchFamily="49" charset="-122"/>
                <a:ea typeface="黑体" panose="02010609060101010101" pitchFamily="49" charset="-122"/>
              </a:rPr>
              <a:t>、</a:t>
            </a:r>
            <a:r>
              <a:rPr lang="zh-CN" altLang="en-US" sz="1800" b="0" dirty="0">
                <a:solidFill>
                  <a:schemeClr val="tx1"/>
                </a:solidFill>
                <a:latin typeface="黑体" panose="02010609060101010101" pitchFamily="49" charset="-122"/>
                <a:ea typeface="黑体" panose="02010609060101010101" pitchFamily="49" charset="-122"/>
              </a:rPr>
              <a:t>为体育部门建立数据库，其中包含如下信息</a:t>
            </a:r>
            <a:r>
              <a:rPr lang="zh-CN" altLang="en-US" sz="1800" b="0" dirty="0" smtClean="0">
                <a:solidFill>
                  <a:schemeClr val="tx1"/>
                </a:solidFill>
                <a:latin typeface="黑体" panose="02010609060101010101" pitchFamily="49" charset="-122"/>
                <a:ea typeface="黑体" panose="02010609060101010101" pitchFamily="49" charset="-122"/>
              </a:rPr>
              <a:t>：</a:t>
            </a:r>
            <a:br>
              <a:rPr lang="zh-CN" altLang="en-US" sz="1800" b="0" dirty="0" smtClean="0">
                <a:solidFill>
                  <a:schemeClr val="tx1"/>
                </a:solidFill>
                <a:latin typeface="黑体" panose="02010609060101010101" pitchFamily="49" charset="-122"/>
                <a:ea typeface="黑体" panose="02010609060101010101" pitchFamily="49" charset="-122"/>
              </a:rPr>
            </a:br>
            <a:r>
              <a:rPr lang="en-US" altLang="zh-CN" sz="1800" b="0" dirty="0" smtClean="0">
                <a:solidFill>
                  <a:schemeClr val="tx1"/>
                </a:solidFill>
                <a:latin typeface="黑体" panose="02010609060101010101" pitchFamily="49" charset="-122"/>
                <a:ea typeface="黑体" panose="02010609060101010101" pitchFamily="49" charset="-122"/>
              </a:rPr>
              <a:t>(</a:t>
            </a:r>
            <a:r>
              <a:rPr lang="en-US" altLang="zh-CN" sz="1800" b="0" dirty="0">
                <a:solidFill>
                  <a:schemeClr val="tx1"/>
                </a:solidFill>
                <a:latin typeface="黑体" panose="02010609060101010101" pitchFamily="49" charset="-122"/>
                <a:ea typeface="黑体" panose="02010609060101010101" pitchFamily="49" charset="-122"/>
              </a:rPr>
              <a:t>1)</a:t>
            </a:r>
            <a:r>
              <a:rPr lang="zh-CN" altLang="en-US" sz="1800" b="0" dirty="0">
                <a:solidFill>
                  <a:schemeClr val="tx1"/>
                </a:solidFill>
                <a:latin typeface="黑体" panose="02010609060101010101" pitchFamily="49" charset="-122"/>
                <a:ea typeface="黑体" panose="02010609060101010101" pitchFamily="49" charset="-122"/>
              </a:rPr>
              <a:t>运动队：队名、主教练，其中队名惟一标识运动队</a:t>
            </a:r>
            <a:r>
              <a:rPr lang="zh-CN" altLang="en-US" sz="1800" b="0" dirty="0" smtClean="0">
                <a:solidFill>
                  <a:schemeClr val="tx1"/>
                </a:solidFill>
                <a:latin typeface="黑体" panose="02010609060101010101" pitchFamily="49" charset="-122"/>
                <a:ea typeface="黑体" panose="02010609060101010101" pitchFamily="49" charset="-122"/>
              </a:rPr>
              <a:t>。</a:t>
            </a:r>
            <a:br>
              <a:rPr lang="zh-CN" altLang="en-US" sz="1800" b="0" dirty="0" smtClean="0">
                <a:solidFill>
                  <a:schemeClr val="tx1"/>
                </a:solidFill>
                <a:latin typeface="黑体" panose="02010609060101010101" pitchFamily="49" charset="-122"/>
                <a:ea typeface="黑体" panose="02010609060101010101" pitchFamily="49" charset="-122"/>
              </a:rPr>
            </a:br>
            <a:r>
              <a:rPr lang="en-US" altLang="zh-CN" sz="1800" b="0" dirty="0" smtClean="0">
                <a:solidFill>
                  <a:schemeClr val="tx1"/>
                </a:solidFill>
                <a:latin typeface="黑体" panose="02010609060101010101" pitchFamily="49" charset="-122"/>
                <a:ea typeface="黑体" panose="02010609060101010101" pitchFamily="49" charset="-122"/>
              </a:rPr>
              <a:t>(</a:t>
            </a:r>
            <a:r>
              <a:rPr lang="en-US" altLang="zh-CN" sz="1800" b="0" dirty="0">
                <a:solidFill>
                  <a:schemeClr val="tx1"/>
                </a:solidFill>
                <a:latin typeface="黑体" panose="02010609060101010101" pitchFamily="49" charset="-122"/>
                <a:ea typeface="黑体" panose="02010609060101010101" pitchFamily="49" charset="-122"/>
              </a:rPr>
              <a:t>2)</a:t>
            </a:r>
            <a:r>
              <a:rPr lang="zh-CN" altLang="en-US" sz="1800" b="0" dirty="0">
                <a:solidFill>
                  <a:schemeClr val="tx1"/>
                </a:solidFill>
                <a:latin typeface="黑体" panose="02010609060101010101" pitchFamily="49" charset="-122"/>
                <a:ea typeface="黑体" panose="02010609060101010101" pitchFamily="49" charset="-122"/>
              </a:rPr>
              <a:t>运动员：运动员编号、姓名、性别、年龄。</a:t>
            </a:r>
            <a:br>
              <a:rPr lang="zh-CN" altLang="en-US" sz="1800" b="0" dirty="0">
                <a:solidFill>
                  <a:schemeClr val="tx1"/>
                </a:solidFill>
                <a:latin typeface="黑体" panose="02010609060101010101" pitchFamily="49" charset="-122"/>
                <a:ea typeface="黑体" panose="02010609060101010101" pitchFamily="49" charset="-122"/>
              </a:rPr>
            </a:br>
            <a:r>
              <a:rPr lang="en-US" altLang="zh-CN" sz="1800" b="0" dirty="0">
                <a:solidFill>
                  <a:schemeClr val="tx1"/>
                </a:solidFill>
                <a:latin typeface="黑体" panose="02010609060101010101" pitchFamily="49" charset="-122"/>
                <a:ea typeface="黑体" panose="02010609060101010101" pitchFamily="49" charset="-122"/>
              </a:rPr>
              <a:t>(3)</a:t>
            </a:r>
            <a:r>
              <a:rPr lang="zh-CN" altLang="en-US" sz="1800" b="0" dirty="0">
                <a:solidFill>
                  <a:schemeClr val="tx1"/>
                </a:solidFill>
                <a:latin typeface="黑体" panose="02010609060101010101" pitchFamily="49" charset="-122"/>
                <a:ea typeface="黑体" panose="02010609060101010101" pitchFamily="49" charset="-122"/>
              </a:rPr>
              <a:t>运动项目：项目编号、项目名、所属类别。</a:t>
            </a:r>
            <a:br>
              <a:rPr lang="zh-CN" altLang="en-US" sz="1800" b="0" dirty="0">
                <a:solidFill>
                  <a:schemeClr val="tx1"/>
                </a:solidFill>
                <a:latin typeface="黑体" panose="02010609060101010101" pitchFamily="49" charset="-122"/>
                <a:ea typeface="黑体" panose="02010609060101010101" pitchFamily="49" charset="-122"/>
              </a:rPr>
            </a:br>
            <a:r>
              <a:rPr lang="zh-CN" altLang="en-US" sz="1800" b="0" dirty="0">
                <a:solidFill>
                  <a:schemeClr val="tx1"/>
                </a:solidFill>
                <a:latin typeface="黑体" panose="02010609060101010101" pitchFamily="49" charset="-122"/>
                <a:ea typeface="黑体" panose="02010609060101010101" pitchFamily="49" charset="-122"/>
              </a:rPr>
              <a:t>其中：每个运动队有多名运动员，每名运动员只属于一个运动队；每名运动员可以参加</a:t>
            </a:r>
            <a:br>
              <a:rPr lang="zh-CN" altLang="en-US" sz="1800" b="0" dirty="0">
                <a:solidFill>
                  <a:schemeClr val="tx1"/>
                </a:solidFill>
                <a:latin typeface="黑体" panose="02010609060101010101" pitchFamily="49" charset="-122"/>
                <a:ea typeface="黑体" panose="02010609060101010101" pitchFamily="49" charset="-122"/>
              </a:rPr>
            </a:br>
            <a:r>
              <a:rPr lang="zh-CN" altLang="en-US" sz="1800" b="0" dirty="0">
                <a:solidFill>
                  <a:schemeClr val="tx1"/>
                </a:solidFill>
                <a:latin typeface="黑体" panose="02010609060101010101" pitchFamily="49" charset="-122"/>
                <a:ea typeface="黑体" panose="02010609060101010101" pitchFamily="49" charset="-122"/>
              </a:rPr>
              <a:t>多个项目，每个项目可以有多个运动员参加。系统记录每名运动员参加每个项目所得名次和成绩以及比赛日期。</a:t>
            </a:r>
            <a:br>
              <a:rPr lang="zh-CN" altLang="en-US" sz="1800" b="0" dirty="0">
                <a:solidFill>
                  <a:schemeClr val="tx1"/>
                </a:solidFill>
                <a:latin typeface="黑体" panose="02010609060101010101" pitchFamily="49" charset="-122"/>
                <a:ea typeface="黑体" panose="02010609060101010101" pitchFamily="49" charset="-122"/>
              </a:rPr>
            </a:br>
            <a:r>
              <a:rPr lang="en-US" altLang="zh-CN" sz="1800" b="0" dirty="0">
                <a:solidFill>
                  <a:schemeClr val="tx1"/>
                </a:solidFill>
                <a:latin typeface="黑体" panose="02010609060101010101" pitchFamily="49" charset="-122"/>
                <a:ea typeface="黑体" panose="02010609060101010101" pitchFamily="49" charset="-122"/>
              </a:rPr>
              <a:t>(1)</a:t>
            </a:r>
            <a:r>
              <a:rPr lang="zh-CN" altLang="en-US" sz="1800" b="0" dirty="0">
                <a:solidFill>
                  <a:schemeClr val="tx1"/>
                </a:solidFill>
                <a:latin typeface="黑体" panose="02010609060101010101" pitchFamily="49" charset="-122"/>
                <a:ea typeface="黑体" panose="02010609060101010101" pitchFamily="49" charset="-122"/>
              </a:rPr>
              <a:t>根据以上叙述，建立</a:t>
            </a:r>
            <a:r>
              <a:rPr lang="en-US" altLang="zh-CN" sz="1800" b="0" dirty="0">
                <a:solidFill>
                  <a:schemeClr val="tx1"/>
                </a:solidFill>
                <a:latin typeface="黑体" panose="02010609060101010101" pitchFamily="49" charset="-122"/>
                <a:ea typeface="黑体" panose="02010609060101010101" pitchFamily="49" charset="-122"/>
              </a:rPr>
              <a:t>ER</a:t>
            </a:r>
            <a:r>
              <a:rPr lang="zh-CN" altLang="en-US" sz="1800" b="0" dirty="0">
                <a:solidFill>
                  <a:schemeClr val="tx1"/>
                </a:solidFill>
                <a:latin typeface="黑体" panose="02010609060101010101" pitchFamily="49" charset="-122"/>
                <a:ea typeface="黑体" panose="02010609060101010101" pitchFamily="49" charset="-122"/>
              </a:rPr>
              <a:t>模型，要求标注联系类型。</a:t>
            </a:r>
            <a:r>
              <a:rPr lang="en-US" altLang="zh-CN" sz="1800" b="0" dirty="0">
                <a:solidFill>
                  <a:schemeClr val="tx1"/>
                </a:solidFill>
                <a:latin typeface="黑体" panose="02010609060101010101" pitchFamily="49" charset="-122"/>
                <a:ea typeface="黑体" panose="02010609060101010101" pitchFamily="49" charset="-122"/>
              </a:rPr>
              <a:t>(</a:t>
            </a:r>
            <a:r>
              <a:rPr lang="zh-CN" altLang="en-US" sz="1800" b="0" dirty="0">
                <a:solidFill>
                  <a:schemeClr val="tx1"/>
                </a:solidFill>
                <a:latin typeface="黑体" panose="02010609060101010101" pitchFamily="49" charset="-122"/>
                <a:ea typeface="黑体" panose="02010609060101010101" pitchFamily="49" charset="-122"/>
              </a:rPr>
              <a:t>实体的属性可以省略</a:t>
            </a:r>
            <a:r>
              <a:rPr lang="en-US" altLang="zh-CN" sz="1800" b="0" dirty="0" smtClean="0">
                <a:solidFill>
                  <a:schemeClr val="tx1"/>
                </a:solidFill>
                <a:latin typeface="黑体" panose="02010609060101010101" pitchFamily="49" charset="-122"/>
                <a:ea typeface="黑体" panose="02010609060101010101" pitchFamily="49" charset="-122"/>
              </a:rPr>
              <a:t>)</a:t>
            </a:r>
            <a:r>
              <a:rPr lang="zh-CN" altLang="en-US" sz="1800" b="0" dirty="0">
                <a:solidFill>
                  <a:schemeClr val="tx1"/>
                </a:solidFill>
                <a:latin typeface="黑体" panose="02010609060101010101" pitchFamily="49" charset="-122"/>
                <a:ea typeface="黑体" panose="02010609060101010101" pitchFamily="49" charset="-122"/>
              </a:rPr>
              <a:t> </a:t>
            </a:r>
            <a:r>
              <a:rPr lang="zh-CN" altLang="en-US" sz="1800" b="0" dirty="0" smtClean="0">
                <a:solidFill>
                  <a:schemeClr val="tx1"/>
                </a:solidFill>
                <a:latin typeface="黑体" panose="02010609060101010101" pitchFamily="49" charset="-122"/>
                <a:ea typeface="黑体" panose="02010609060101010101" pitchFamily="49" charset="-122"/>
              </a:rPr>
              <a:t>   </a:t>
            </a:r>
            <a:r>
              <a:rPr lang="zh-CN" altLang="en-US" sz="1800" b="0" dirty="0" smtClean="0">
                <a:solidFill>
                  <a:srgbClr val="FF0000"/>
                </a:solidFill>
                <a:latin typeface="黑体" panose="02010609060101010101" pitchFamily="49" charset="-122"/>
                <a:ea typeface="黑体" panose="02010609060101010101" pitchFamily="49" charset="-122"/>
              </a:rPr>
              <a:t>综合题</a:t>
            </a:r>
            <a:endParaRPr lang="en-US" altLang="zh-CN" sz="1800" b="0" dirty="0" smtClean="0">
              <a:solidFill>
                <a:schemeClr val="tx1"/>
              </a:solidFill>
              <a:latin typeface="黑体" panose="02010609060101010101" pitchFamily="49" charset="-122"/>
              <a:ea typeface="黑体" panose="02010609060101010101" pitchFamily="49" charset="-122"/>
            </a:endParaRPr>
          </a:p>
        </p:txBody>
      </p:sp>
      <p:grpSp>
        <p:nvGrpSpPr>
          <p:cNvPr id="6" name="组合 5"/>
          <p:cNvGrpSpPr/>
          <p:nvPr/>
        </p:nvGrpSpPr>
        <p:grpSpPr>
          <a:xfrm>
            <a:off x="1278268" y="3702788"/>
            <a:ext cx="8278332" cy="2759149"/>
            <a:chOff x="1701209" y="3621493"/>
            <a:chExt cx="8278332" cy="2759149"/>
          </a:xfrm>
        </p:grpSpPr>
        <p:pic>
          <p:nvPicPr>
            <p:cNvPr id="1026" name="Picture 2" descr="http://store.sunlands.com/qiyejia/original/20180523/9992286801391534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870" y="3621493"/>
              <a:ext cx="8014671" cy="2759149"/>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701209" y="4646428"/>
              <a:ext cx="691117" cy="7655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2484120" y="3702788"/>
            <a:ext cx="571500" cy="8311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312920" y="3763748"/>
            <a:ext cx="624840" cy="8311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775960" y="3596108"/>
            <a:ext cx="800100" cy="8311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848600" y="3702788"/>
            <a:ext cx="609600" cy="8311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775959" y="4352925"/>
            <a:ext cx="2377441" cy="21090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118734" y="5493267"/>
            <a:ext cx="657225" cy="9664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129587" y="5611908"/>
            <a:ext cx="657225" cy="9664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965843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ts val="2000"/>
              </a:lnSpc>
            </a:pPr>
            <a:r>
              <a:rPr lang="en-US" altLang="zh-CN" sz="1800" b="0" dirty="0" smtClean="0">
                <a:solidFill>
                  <a:schemeClr val="tx1"/>
                </a:solidFill>
                <a:latin typeface="黑体" panose="02010609060101010101" pitchFamily="49" charset="-122"/>
                <a:ea typeface="黑体" panose="02010609060101010101" pitchFamily="49" charset="-122"/>
              </a:rPr>
              <a:t>4</a:t>
            </a:r>
            <a:r>
              <a:rPr lang="zh-CN" altLang="en-US" sz="1800" b="0" dirty="0" smtClean="0">
                <a:solidFill>
                  <a:schemeClr val="tx1"/>
                </a:solidFill>
                <a:latin typeface="黑体" panose="02010609060101010101" pitchFamily="49" charset="-122"/>
                <a:ea typeface="黑体" panose="02010609060101010101" pitchFamily="49" charset="-122"/>
              </a:rPr>
              <a:t>、</a:t>
            </a:r>
            <a:r>
              <a:rPr lang="zh-CN" altLang="en-US" sz="1800" b="0" dirty="0">
                <a:solidFill>
                  <a:schemeClr val="tx1"/>
                </a:solidFill>
                <a:latin typeface="黑体" panose="02010609060101010101" pitchFamily="49" charset="-122"/>
                <a:ea typeface="黑体" panose="02010609060101010101" pitchFamily="49" charset="-122"/>
              </a:rPr>
              <a:t>为体育部门建立数据库，其中包含如下信息</a:t>
            </a:r>
            <a:r>
              <a:rPr lang="zh-CN" altLang="en-US" sz="1800" b="0" dirty="0" smtClean="0">
                <a:solidFill>
                  <a:schemeClr val="tx1"/>
                </a:solidFill>
                <a:latin typeface="黑体" panose="02010609060101010101" pitchFamily="49" charset="-122"/>
                <a:ea typeface="黑体" panose="02010609060101010101" pitchFamily="49" charset="-122"/>
              </a:rPr>
              <a:t>：</a:t>
            </a:r>
            <a:br>
              <a:rPr lang="zh-CN" altLang="en-US" sz="1800" b="0" dirty="0" smtClean="0">
                <a:solidFill>
                  <a:schemeClr val="tx1"/>
                </a:solidFill>
                <a:latin typeface="黑体" panose="02010609060101010101" pitchFamily="49" charset="-122"/>
                <a:ea typeface="黑体" panose="02010609060101010101" pitchFamily="49" charset="-122"/>
              </a:rPr>
            </a:br>
            <a:r>
              <a:rPr lang="en-US" altLang="zh-CN" sz="1800" b="0" dirty="0" smtClean="0">
                <a:solidFill>
                  <a:schemeClr val="tx1"/>
                </a:solidFill>
                <a:latin typeface="黑体" panose="02010609060101010101" pitchFamily="49" charset="-122"/>
                <a:ea typeface="黑体" panose="02010609060101010101" pitchFamily="49" charset="-122"/>
              </a:rPr>
              <a:t>(</a:t>
            </a:r>
            <a:r>
              <a:rPr lang="en-US" altLang="zh-CN" sz="1800" b="0" dirty="0">
                <a:solidFill>
                  <a:schemeClr val="tx1"/>
                </a:solidFill>
                <a:latin typeface="黑体" panose="02010609060101010101" pitchFamily="49" charset="-122"/>
                <a:ea typeface="黑体" panose="02010609060101010101" pitchFamily="49" charset="-122"/>
              </a:rPr>
              <a:t>1)</a:t>
            </a:r>
            <a:r>
              <a:rPr lang="zh-CN" altLang="en-US" sz="1800" b="0" dirty="0">
                <a:solidFill>
                  <a:schemeClr val="tx1"/>
                </a:solidFill>
                <a:latin typeface="黑体" panose="02010609060101010101" pitchFamily="49" charset="-122"/>
                <a:ea typeface="黑体" panose="02010609060101010101" pitchFamily="49" charset="-122"/>
              </a:rPr>
              <a:t>运动队：队名、主教练，其中队名惟一标识运动队</a:t>
            </a:r>
            <a:r>
              <a:rPr lang="zh-CN" altLang="en-US" sz="1800" b="0" dirty="0" smtClean="0">
                <a:solidFill>
                  <a:schemeClr val="tx1"/>
                </a:solidFill>
                <a:latin typeface="黑体" panose="02010609060101010101" pitchFamily="49" charset="-122"/>
                <a:ea typeface="黑体" panose="02010609060101010101" pitchFamily="49" charset="-122"/>
              </a:rPr>
              <a:t>。</a:t>
            </a:r>
            <a:br>
              <a:rPr lang="zh-CN" altLang="en-US" sz="1800" b="0" dirty="0" smtClean="0">
                <a:solidFill>
                  <a:schemeClr val="tx1"/>
                </a:solidFill>
                <a:latin typeface="黑体" panose="02010609060101010101" pitchFamily="49" charset="-122"/>
                <a:ea typeface="黑体" panose="02010609060101010101" pitchFamily="49" charset="-122"/>
              </a:rPr>
            </a:br>
            <a:r>
              <a:rPr lang="en-US" altLang="zh-CN" sz="1800" b="0" dirty="0" smtClean="0">
                <a:solidFill>
                  <a:schemeClr val="tx1"/>
                </a:solidFill>
                <a:latin typeface="黑体" panose="02010609060101010101" pitchFamily="49" charset="-122"/>
                <a:ea typeface="黑体" panose="02010609060101010101" pitchFamily="49" charset="-122"/>
              </a:rPr>
              <a:t>(</a:t>
            </a:r>
            <a:r>
              <a:rPr lang="en-US" altLang="zh-CN" sz="1800" b="0" dirty="0">
                <a:solidFill>
                  <a:schemeClr val="tx1"/>
                </a:solidFill>
                <a:latin typeface="黑体" panose="02010609060101010101" pitchFamily="49" charset="-122"/>
                <a:ea typeface="黑体" panose="02010609060101010101" pitchFamily="49" charset="-122"/>
              </a:rPr>
              <a:t>2)</a:t>
            </a:r>
            <a:r>
              <a:rPr lang="zh-CN" altLang="en-US" sz="1800" b="0" dirty="0">
                <a:solidFill>
                  <a:schemeClr val="tx1"/>
                </a:solidFill>
                <a:latin typeface="黑体" panose="02010609060101010101" pitchFamily="49" charset="-122"/>
                <a:ea typeface="黑体" panose="02010609060101010101" pitchFamily="49" charset="-122"/>
              </a:rPr>
              <a:t>运动员：运动员编号、姓名、性别、年龄。</a:t>
            </a:r>
            <a:br>
              <a:rPr lang="zh-CN" altLang="en-US" sz="1800" b="0" dirty="0">
                <a:solidFill>
                  <a:schemeClr val="tx1"/>
                </a:solidFill>
                <a:latin typeface="黑体" panose="02010609060101010101" pitchFamily="49" charset="-122"/>
                <a:ea typeface="黑体" panose="02010609060101010101" pitchFamily="49" charset="-122"/>
              </a:rPr>
            </a:br>
            <a:r>
              <a:rPr lang="en-US" altLang="zh-CN" sz="1800" b="0" dirty="0">
                <a:solidFill>
                  <a:schemeClr val="tx1"/>
                </a:solidFill>
                <a:latin typeface="黑体" panose="02010609060101010101" pitchFamily="49" charset="-122"/>
                <a:ea typeface="黑体" panose="02010609060101010101" pitchFamily="49" charset="-122"/>
              </a:rPr>
              <a:t>(3)</a:t>
            </a:r>
            <a:r>
              <a:rPr lang="zh-CN" altLang="en-US" sz="1800" b="0" dirty="0">
                <a:solidFill>
                  <a:schemeClr val="tx1"/>
                </a:solidFill>
                <a:latin typeface="黑体" panose="02010609060101010101" pitchFamily="49" charset="-122"/>
                <a:ea typeface="黑体" panose="02010609060101010101" pitchFamily="49" charset="-122"/>
              </a:rPr>
              <a:t>运动项目：项目编号、项目名、所属类别。</a:t>
            </a:r>
            <a:br>
              <a:rPr lang="zh-CN" altLang="en-US" sz="1800" b="0" dirty="0">
                <a:solidFill>
                  <a:schemeClr val="tx1"/>
                </a:solidFill>
                <a:latin typeface="黑体" panose="02010609060101010101" pitchFamily="49" charset="-122"/>
                <a:ea typeface="黑体" panose="02010609060101010101" pitchFamily="49" charset="-122"/>
              </a:rPr>
            </a:br>
            <a:r>
              <a:rPr lang="zh-CN" altLang="en-US" sz="1800" b="0" dirty="0">
                <a:solidFill>
                  <a:schemeClr val="tx1"/>
                </a:solidFill>
                <a:latin typeface="黑体" panose="02010609060101010101" pitchFamily="49" charset="-122"/>
                <a:ea typeface="黑体" panose="02010609060101010101" pitchFamily="49" charset="-122"/>
              </a:rPr>
              <a:t>其中：每个运动队有多名运动员，每名运动员只属于一个运动队；每名运动员可以参加</a:t>
            </a:r>
            <a:br>
              <a:rPr lang="zh-CN" altLang="en-US" sz="1800" b="0" dirty="0">
                <a:solidFill>
                  <a:schemeClr val="tx1"/>
                </a:solidFill>
                <a:latin typeface="黑体" panose="02010609060101010101" pitchFamily="49" charset="-122"/>
                <a:ea typeface="黑体" panose="02010609060101010101" pitchFamily="49" charset="-122"/>
              </a:rPr>
            </a:br>
            <a:r>
              <a:rPr lang="zh-CN" altLang="en-US" sz="1800" b="0" dirty="0">
                <a:solidFill>
                  <a:schemeClr val="tx1"/>
                </a:solidFill>
                <a:latin typeface="黑体" panose="02010609060101010101" pitchFamily="49" charset="-122"/>
                <a:ea typeface="黑体" panose="02010609060101010101" pitchFamily="49" charset="-122"/>
              </a:rPr>
              <a:t>多个项目，每个项目可以有多个运动员参加。系统记录每名运动员参加每个项目所得名次和成绩以及比赛日期。</a:t>
            </a:r>
            <a:br>
              <a:rPr lang="zh-CN" altLang="en-US" sz="1800" b="0" dirty="0">
                <a:solidFill>
                  <a:schemeClr val="tx1"/>
                </a:solidFill>
                <a:latin typeface="黑体" panose="02010609060101010101" pitchFamily="49" charset="-122"/>
                <a:ea typeface="黑体" panose="02010609060101010101" pitchFamily="49" charset="-122"/>
              </a:rPr>
            </a:br>
            <a:r>
              <a:rPr lang="en-US" altLang="zh-CN" sz="1800" b="0" dirty="0">
                <a:solidFill>
                  <a:schemeClr val="tx1"/>
                </a:solidFill>
                <a:latin typeface="黑体" panose="02010609060101010101" pitchFamily="49" charset="-122"/>
                <a:ea typeface="黑体" panose="02010609060101010101" pitchFamily="49" charset="-122"/>
              </a:rPr>
              <a:t>(1)</a:t>
            </a:r>
            <a:r>
              <a:rPr lang="zh-CN" altLang="en-US" sz="1800" b="0" dirty="0">
                <a:solidFill>
                  <a:schemeClr val="tx1"/>
                </a:solidFill>
                <a:latin typeface="黑体" panose="02010609060101010101" pitchFamily="49" charset="-122"/>
                <a:ea typeface="黑体" panose="02010609060101010101" pitchFamily="49" charset="-122"/>
              </a:rPr>
              <a:t>根据以上叙述，建立</a:t>
            </a:r>
            <a:r>
              <a:rPr lang="en-US" altLang="zh-CN" sz="1800" b="0" dirty="0">
                <a:solidFill>
                  <a:schemeClr val="tx1"/>
                </a:solidFill>
                <a:latin typeface="黑体" panose="02010609060101010101" pitchFamily="49" charset="-122"/>
                <a:ea typeface="黑体" panose="02010609060101010101" pitchFamily="49" charset="-122"/>
              </a:rPr>
              <a:t>ER</a:t>
            </a:r>
            <a:r>
              <a:rPr lang="zh-CN" altLang="en-US" sz="1800" b="0" dirty="0">
                <a:solidFill>
                  <a:schemeClr val="tx1"/>
                </a:solidFill>
                <a:latin typeface="黑体" panose="02010609060101010101" pitchFamily="49" charset="-122"/>
                <a:ea typeface="黑体" panose="02010609060101010101" pitchFamily="49" charset="-122"/>
              </a:rPr>
              <a:t>模型，要求标注联系类型。</a:t>
            </a:r>
            <a:r>
              <a:rPr lang="en-US" altLang="zh-CN" sz="1800" b="0" dirty="0">
                <a:solidFill>
                  <a:schemeClr val="tx1"/>
                </a:solidFill>
                <a:latin typeface="黑体" panose="02010609060101010101" pitchFamily="49" charset="-122"/>
                <a:ea typeface="黑体" panose="02010609060101010101" pitchFamily="49" charset="-122"/>
              </a:rPr>
              <a:t>(</a:t>
            </a:r>
            <a:r>
              <a:rPr lang="zh-CN" altLang="en-US" sz="1800" b="0" dirty="0">
                <a:solidFill>
                  <a:schemeClr val="tx1"/>
                </a:solidFill>
                <a:latin typeface="黑体" panose="02010609060101010101" pitchFamily="49" charset="-122"/>
                <a:ea typeface="黑体" panose="02010609060101010101" pitchFamily="49" charset="-122"/>
              </a:rPr>
              <a:t>实体的属性可以省略</a:t>
            </a:r>
            <a:r>
              <a:rPr lang="en-US" altLang="zh-CN" sz="1800" b="0" dirty="0" smtClean="0">
                <a:solidFill>
                  <a:schemeClr val="tx1"/>
                </a:solidFill>
                <a:latin typeface="黑体" panose="02010609060101010101" pitchFamily="49" charset="-122"/>
                <a:ea typeface="黑体" panose="02010609060101010101" pitchFamily="49" charset="-122"/>
              </a:rPr>
              <a:t>)</a:t>
            </a:r>
            <a:r>
              <a:rPr lang="zh-CN" altLang="en-US" sz="1800" b="0" dirty="0">
                <a:solidFill>
                  <a:schemeClr val="tx1"/>
                </a:solidFill>
                <a:latin typeface="黑体" panose="02010609060101010101" pitchFamily="49" charset="-122"/>
                <a:ea typeface="黑体" panose="02010609060101010101" pitchFamily="49" charset="-122"/>
              </a:rPr>
              <a:t> </a:t>
            </a:r>
            <a:r>
              <a:rPr lang="zh-CN" altLang="en-US" sz="1800" b="0" dirty="0" smtClean="0">
                <a:solidFill>
                  <a:schemeClr val="tx1"/>
                </a:solidFill>
                <a:latin typeface="黑体" panose="02010609060101010101" pitchFamily="49" charset="-122"/>
                <a:ea typeface="黑体" panose="02010609060101010101" pitchFamily="49" charset="-122"/>
              </a:rPr>
              <a:t>   </a:t>
            </a:r>
            <a:r>
              <a:rPr lang="zh-CN" altLang="en-US" sz="1800" b="0" dirty="0" smtClean="0">
                <a:solidFill>
                  <a:srgbClr val="FF0000"/>
                </a:solidFill>
                <a:latin typeface="黑体" panose="02010609060101010101" pitchFamily="49" charset="-122"/>
                <a:ea typeface="黑体" panose="02010609060101010101" pitchFamily="49" charset="-122"/>
              </a:rPr>
              <a:t>综合题</a:t>
            </a:r>
            <a:endParaRPr lang="en-US" altLang="zh-CN" sz="1800" b="0" dirty="0" smtClean="0">
              <a:solidFill>
                <a:schemeClr val="tx1"/>
              </a:solidFill>
              <a:latin typeface="黑体" panose="02010609060101010101" pitchFamily="49" charset="-122"/>
              <a:ea typeface="黑体" panose="02010609060101010101" pitchFamily="49" charset="-122"/>
            </a:endParaRPr>
          </a:p>
        </p:txBody>
      </p:sp>
      <p:grpSp>
        <p:nvGrpSpPr>
          <p:cNvPr id="6" name="组合 5"/>
          <p:cNvGrpSpPr/>
          <p:nvPr/>
        </p:nvGrpSpPr>
        <p:grpSpPr>
          <a:xfrm>
            <a:off x="1278268" y="3702788"/>
            <a:ext cx="8278332" cy="2759149"/>
            <a:chOff x="1701209" y="3621493"/>
            <a:chExt cx="8278332" cy="2759149"/>
          </a:xfrm>
        </p:grpSpPr>
        <p:pic>
          <p:nvPicPr>
            <p:cNvPr id="1026" name="Picture 2" descr="http://store.sunlands.com/qiyejia/original/20180523/9992286801391534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870" y="3621493"/>
              <a:ext cx="8014671" cy="2759149"/>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701209" y="4646428"/>
              <a:ext cx="691117" cy="7655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2484120" y="3702788"/>
            <a:ext cx="571500" cy="8311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312920" y="3763748"/>
            <a:ext cx="624840" cy="8311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775960" y="3596108"/>
            <a:ext cx="800100" cy="8311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848600" y="3702788"/>
            <a:ext cx="609600" cy="8311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157805" y="4727723"/>
            <a:ext cx="657225" cy="9664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900862" y="4354608"/>
            <a:ext cx="947738" cy="1408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775960" y="4419554"/>
            <a:ext cx="1273969" cy="12746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1530465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ts val="2000"/>
              </a:lnSpc>
            </a:pPr>
            <a:r>
              <a:rPr lang="en-US" altLang="zh-CN" sz="1800" b="0" dirty="0" smtClean="0">
                <a:solidFill>
                  <a:schemeClr val="tx1"/>
                </a:solidFill>
                <a:latin typeface="黑体" panose="02010609060101010101" pitchFamily="49" charset="-122"/>
                <a:ea typeface="黑体" panose="02010609060101010101" pitchFamily="49" charset="-122"/>
              </a:rPr>
              <a:t>4</a:t>
            </a:r>
            <a:r>
              <a:rPr lang="zh-CN" altLang="en-US" sz="1800" b="0" dirty="0" smtClean="0">
                <a:solidFill>
                  <a:schemeClr val="tx1"/>
                </a:solidFill>
                <a:latin typeface="黑体" panose="02010609060101010101" pitchFamily="49" charset="-122"/>
                <a:ea typeface="黑体" panose="02010609060101010101" pitchFamily="49" charset="-122"/>
              </a:rPr>
              <a:t>、</a:t>
            </a:r>
            <a:r>
              <a:rPr lang="zh-CN" altLang="en-US" sz="1800" b="0" dirty="0">
                <a:solidFill>
                  <a:schemeClr val="tx1"/>
                </a:solidFill>
                <a:latin typeface="黑体" panose="02010609060101010101" pitchFamily="49" charset="-122"/>
                <a:ea typeface="黑体" panose="02010609060101010101" pitchFamily="49" charset="-122"/>
              </a:rPr>
              <a:t>为体育部门建立数据库，其中包含如下信息</a:t>
            </a:r>
            <a:r>
              <a:rPr lang="zh-CN" altLang="en-US" sz="1800" b="0" dirty="0" smtClean="0">
                <a:solidFill>
                  <a:schemeClr val="tx1"/>
                </a:solidFill>
                <a:latin typeface="黑体" panose="02010609060101010101" pitchFamily="49" charset="-122"/>
                <a:ea typeface="黑体" panose="02010609060101010101" pitchFamily="49" charset="-122"/>
              </a:rPr>
              <a:t>：</a:t>
            </a:r>
            <a:br>
              <a:rPr lang="zh-CN" altLang="en-US" sz="1800" b="0" dirty="0" smtClean="0">
                <a:solidFill>
                  <a:schemeClr val="tx1"/>
                </a:solidFill>
                <a:latin typeface="黑体" panose="02010609060101010101" pitchFamily="49" charset="-122"/>
                <a:ea typeface="黑体" panose="02010609060101010101" pitchFamily="49" charset="-122"/>
              </a:rPr>
            </a:br>
            <a:r>
              <a:rPr lang="en-US" altLang="zh-CN" sz="1800" b="0" dirty="0" smtClean="0">
                <a:solidFill>
                  <a:schemeClr val="tx1"/>
                </a:solidFill>
                <a:latin typeface="黑体" panose="02010609060101010101" pitchFamily="49" charset="-122"/>
                <a:ea typeface="黑体" panose="02010609060101010101" pitchFamily="49" charset="-122"/>
              </a:rPr>
              <a:t>(</a:t>
            </a:r>
            <a:r>
              <a:rPr lang="en-US" altLang="zh-CN" sz="1800" b="0" dirty="0">
                <a:solidFill>
                  <a:schemeClr val="tx1"/>
                </a:solidFill>
                <a:latin typeface="黑体" panose="02010609060101010101" pitchFamily="49" charset="-122"/>
                <a:ea typeface="黑体" panose="02010609060101010101" pitchFamily="49" charset="-122"/>
              </a:rPr>
              <a:t>1)</a:t>
            </a:r>
            <a:r>
              <a:rPr lang="zh-CN" altLang="en-US" sz="1800" b="0" dirty="0">
                <a:solidFill>
                  <a:schemeClr val="tx1"/>
                </a:solidFill>
                <a:latin typeface="黑体" panose="02010609060101010101" pitchFamily="49" charset="-122"/>
                <a:ea typeface="黑体" panose="02010609060101010101" pitchFamily="49" charset="-122"/>
              </a:rPr>
              <a:t>运动队：队名、主教练，其中队名惟一标识运动队</a:t>
            </a:r>
            <a:r>
              <a:rPr lang="zh-CN" altLang="en-US" sz="1800" b="0" dirty="0" smtClean="0">
                <a:solidFill>
                  <a:schemeClr val="tx1"/>
                </a:solidFill>
                <a:latin typeface="黑体" panose="02010609060101010101" pitchFamily="49" charset="-122"/>
                <a:ea typeface="黑体" panose="02010609060101010101" pitchFamily="49" charset="-122"/>
              </a:rPr>
              <a:t>。</a:t>
            </a:r>
            <a:br>
              <a:rPr lang="zh-CN" altLang="en-US" sz="1800" b="0" dirty="0" smtClean="0">
                <a:solidFill>
                  <a:schemeClr val="tx1"/>
                </a:solidFill>
                <a:latin typeface="黑体" panose="02010609060101010101" pitchFamily="49" charset="-122"/>
                <a:ea typeface="黑体" panose="02010609060101010101" pitchFamily="49" charset="-122"/>
              </a:rPr>
            </a:br>
            <a:r>
              <a:rPr lang="en-US" altLang="zh-CN" sz="1800" b="0" dirty="0" smtClean="0">
                <a:solidFill>
                  <a:schemeClr val="tx1"/>
                </a:solidFill>
                <a:latin typeface="黑体" panose="02010609060101010101" pitchFamily="49" charset="-122"/>
                <a:ea typeface="黑体" panose="02010609060101010101" pitchFamily="49" charset="-122"/>
              </a:rPr>
              <a:t>(</a:t>
            </a:r>
            <a:r>
              <a:rPr lang="en-US" altLang="zh-CN" sz="1800" b="0" dirty="0">
                <a:solidFill>
                  <a:schemeClr val="tx1"/>
                </a:solidFill>
                <a:latin typeface="黑体" panose="02010609060101010101" pitchFamily="49" charset="-122"/>
                <a:ea typeface="黑体" panose="02010609060101010101" pitchFamily="49" charset="-122"/>
              </a:rPr>
              <a:t>2)</a:t>
            </a:r>
            <a:r>
              <a:rPr lang="zh-CN" altLang="en-US" sz="1800" b="0" dirty="0">
                <a:solidFill>
                  <a:schemeClr val="tx1"/>
                </a:solidFill>
                <a:latin typeface="黑体" panose="02010609060101010101" pitchFamily="49" charset="-122"/>
                <a:ea typeface="黑体" panose="02010609060101010101" pitchFamily="49" charset="-122"/>
              </a:rPr>
              <a:t>运动员：运动员编号、姓名、性别、年龄。</a:t>
            </a:r>
            <a:br>
              <a:rPr lang="zh-CN" altLang="en-US" sz="1800" b="0" dirty="0">
                <a:solidFill>
                  <a:schemeClr val="tx1"/>
                </a:solidFill>
                <a:latin typeface="黑体" panose="02010609060101010101" pitchFamily="49" charset="-122"/>
                <a:ea typeface="黑体" panose="02010609060101010101" pitchFamily="49" charset="-122"/>
              </a:rPr>
            </a:br>
            <a:r>
              <a:rPr lang="en-US" altLang="zh-CN" sz="1800" b="0" dirty="0">
                <a:solidFill>
                  <a:schemeClr val="tx1"/>
                </a:solidFill>
                <a:latin typeface="黑体" panose="02010609060101010101" pitchFamily="49" charset="-122"/>
                <a:ea typeface="黑体" panose="02010609060101010101" pitchFamily="49" charset="-122"/>
              </a:rPr>
              <a:t>(3)</a:t>
            </a:r>
            <a:r>
              <a:rPr lang="zh-CN" altLang="en-US" sz="1800" b="0" dirty="0">
                <a:solidFill>
                  <a:schemeClr val="tx1"/>
                </a:solidFill>
                <a:latin typeface="黑体" panose="02010609060101010101" pitchFamily="49" charset="-122"/>
                <a:ea typeface="黑体" panose="02010609060101010101" pitchFamily="49" charset="-122"/>
              </a:rPr>
              <a:t>运动项目：项目编号、项目名、所属类别。</a:t>
            </a:r>
            <a:br>
              <a:rPr lang="zh-CN" altLang="en-US" sz="1800" b="0" dirty="0">
                <a:solidFill>
                  <a:schemeClr val="tx1"/>
                </a:solidFill>
                <a:latin typeface="黑体" panose="02010609060101010101" pitchFamily="49" charset="-122"/>
                <a:ea typeface="黑体" panose="02010609060101010101" pitchFamily="49" charset="-122"/>
              </a:rPr>
            </a:br>
            <a:r>
              <a:rPr lang="zh-CN" altLang="en-US" sz="1800" b="0" dirty="0">
                <a:solidFill>
                  <a:schemeClr val="tx1"/>
                </a:solidFill>
                <a:latin typeface="黑体" panose="02010609060101010101" pitchFamily="49" charset="-122"/>
                <a:ea typeface="黑体" panose="02010609060101010101" pitchFamily="49" charset="-122"/>
              </a:rPr>
              <a:t>其中：每个运动队有多名运动员，每名运动员只属于一个运动队；每名运动员可以参加</a:t>
            </a:r>
            <a:br>
              <a:rPr lang="zh-CN" altLang="en-US" sz="1800" b="0" dirty="0">
                <a:solidFill>
                  <a:schemeClr val="tx1"/>
                </a:solidFill>
                <a:latin typeface="黑体" panose="02010609060101010101" pitchFamily="49" charset="-122"/>
                <a:ea typeface="黑体" panose="02010609060101010101" pitchFamily="49" charset="-122"/>
              </a:rPr>
            </a:br>
            <a:r>
              <a:rPr lang="zh-CN" altLang="en-US" sz="1800" b="0" dirty="0">
                <a:solidFill>
                  <a:schemeClr val="tx1"/>
                </a:solidFill>
                <a:latin typeface="黑体" panose="02010609060101010101" pitchFamily="49" charset="-122"/>
                <a:ea typeface="黑体" panose="02010609060101010101" pitchFamily="49" charset="-122"/>
              </a:rPr>
              <a:t>多个项目，每个项目可以有多个运动员参加。系统记录每名运动员参加每个项目所得名次和成绩以及比赛日期。</a:t>
            </a:r>
            <a:br>
              <a:rPr lang="zh-CN" altLang="en-US" sz="1800" b="0" dirty="0">
                <a:solidFill>
                  <a:schemeClr val="tx1"/>
                </a:solidFill>
                <a:latin typeface="黑体" panose="02010609060101010101" pitchFamily="49" charset="-122"/>
                <a:ea typeface="黑体" panose="02010609060101010101" pitchFamily="49" charset="-122"/>
              </a:rPr>
            </a:br>
            <a:r>
              <a:rPr lang="en-US" altLang="zh-CN" sz="1800" b="0" dirty="0">
                <a:solidFill>
                  <a:schemeClr val="tx1"/>
                </a:solidFill>
                <a:latin typeface="黑体" panose="02010609060101010101" pitchFamily="49" charset="-122"/>
                <a:ea typeface="黑体" panose="02010609060101010101" pitchFamily="49" charset="-122"/>
              </a:rPr>
              <a:t>(1)</a:t>
            </a:r>
            <a:r>
              <a:rPr lang="zh-CN" altLang="en-US" sz="1800" b="0" dirty="0">
                <a:solidFill>
                  <a:schemeClr val="tx1"/>
                </a:solidFill>
                <a:latin typeface="黑体" panose="02010609060101010101" pitchFamily="49" charset="-122"/>
                <a:ea typeface="黑体" panose="02010609060101010101" pitchFamily="49" charset="-122"/>
              </a:rPr>
              <a:t>根据以上叙述，建立</a:t>
            </a:r>
            <a:r>
              <a:rPr lang="en-US" altLang="zh-CN" sz="1800" b="0" dirty="0">
                <a:solidFill>
                  <a:schemeClr val="tx1"/>
                </a:solidFill>
                <a:latin typeface="黑体" panose="02010609060101010101" pitchFamily="49" charset="-122"/>
                <a:ea typeface="黑体" panose="02010609060101010101" pitchFamily="49" charset="-122"/>
              </a:rPr>
              <a:t>ER</a:t>
            </a:r>
            <a:r>
              <a:rPr lang="zh-CN" altLang="en-US" sz="1800" b="0" dirty="0">
                <a:solidFill>
                  <a:schemeClr val="tx1"/>
                </a:solidFill>
                <a:latin typeface="黑体" panose="02010609060101010101" pitchFamily="49" charset="-122"/>
                <a:ea typeface="黑体" panose="02010609060101010101" pitchFamily="49" charset="-122"/>
              </a:rPr>
              <a:t>模型，要求标注联系类型。</a:t>
            </a:r>
            <a:r>
              <a:rPr lang="en-US" altLang="zh-CN" sz="1800" b="0" dirty="0">
                <a:solidFill>
                  <a:schemeClr val="tx1"/>
                </a:solidFill>
                <a:latin typeface="黑体" panose="02010609060101010101" pitchFamily="49" charset="-122"/>
                <a:ea typeface="黑体" panose="02010609060101010101" pitchFamily="49" charset="-122"/>
              </a:rPr>
              <a:t>(</a:t>
            </a:r>
            <a:r>
              <a:rPr lang="zh-CN" altLang="en-US" sz="1800" b="0" dirty="0">
                <a:solidFill>
                  <a:schemeClr val="tx1"/>
                </a:solidFill>
                <a:latin typeface="黑体" panose="02010609060101010101" pitchFamily="49" charset="-122"/>
                <a:ea typeface="黑体" panose="02010609060101010101" pitchFamily="49" charset="-122"/>
              </a:rPr>
              <a:t>实体的属性可以省略</a:t>
            </a:r>
            <a:r>
              <a:rPr lang="en-US" altLang="zh-CN" sz="1800" b="0" dirty="0" smtClean="0">
                <a:solidFill>
                  <a:schemeClr val="tx1"/>
                </a:solidFill>
                <a:latin typeface="黑体" panose="02010609060101010101" pitchFamily="49" charset="-122"/>
                <a:ea typeface="黑体" panose="02010609060101010101" pitchFamily="49" charset="-122"/>
              </a:rPr>
              <a:t>)</a:t>
            </a:r>
            <a:r>
              <a:rPr lang="zh-CN" altLang="en-US" sz="1800" b="0" dirty="0">
                <a:solidFill>
                  <a:schemeClr val="tx1"/>
                </a:solidFill>
                <a:latin typeface="黑体" panose="02010609060101010101" pitchFamily="49" charset="-122"/>
                <a:ea typeface="黑体" panose="02010609060101010101" pitchFamily="49" charset="-122"/>
              </a:rPr>
              <a:t> </a:t>
            </a:r>
            <a:r>
              <a:rPr lang="zh-CN" altLang="en-US" sz="1800" b="0" dirty="0" smtClean="0">
                <a:solidFill>
                  <a:schemeClr val="tx1"/>
                </a:solidFill>
                <a:latin typeface="黑体" panose="02010609060101010101" pitchFamily="49" charset="-122"/>
                <a:ea typeface="黑体" panose="02010609060101010101" pitchFamily="49" charset="-122"/>
              </a:rPr>
              <a:t>   </a:t>
            </a:r>
            <a:r>
              <a:rPr lang="zh-CN" altLang="en-US" sz="1800" b="0" dirty="0" smtClean="0">
                <a:solidFill>
                  <a:srgbClr val="FF0000"/>
                </a:solidFill>
                <a:latin typeface="黑体" panose="02010609060101010101" pitchFamily="49" charset="-122"/>
                <a:ea typeface="黑体" panose="02010609060101010101" pitchFamily="49" charset="-122"/>
              </a:rPr>
              <a:t>综合题</a:t>
            </a:r>
            <a:endParaRPr lang="en-US" altLang="zh-CN" sz="1800" b="0" dirty="0" smtClean="0">
              <a:solidFill>
                <a:schemeClr val="tx1"/>
              </a:solidFill>
              <a:latin typeface="黑体" panose="02010609060101010101" pitchFamily="49" charset="-122"/>
              <a:ea typeface="黑体" panose="02010609060101010101" pitchFamily="49" charset="-122"/>
            </a:endParaRPr>
          </a:p>
        </p:txBody>
      </p:sp>
      <p:grpSp>
        <p:nvGrpSpPr>
          <p:cNvPr id="6" name="组合 5"/>
          <p:cNvGrpSpPr/>
          <p:nvPr/>
        </p:nvGrpSpPr>
        <p:grpSpPr>
          <a:xfrm>
            <a:off x="1278268" y="3702788"/>
            <a:ext cx="8278332" cy="2759149"/>
            <a:chOff x="1701209" y="3621493"/>
            <a:chExt cx="8278332" cy="2759149"/>
          </a:xfrm>
        </p:grpSpPr>
        <p:pic>
          <p:nvPicPr>
            <p:cNvPr id="1026" name="Picture 2" descr="http://store.sunlands.com/qiyejia/original/20180523/9992286801391534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870" y="3621493"/>
              <a:ext cx="8014671" cy="2759149"/>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701209" y="4646428"/>
              <a:ext cx="691117" cy="7655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2484120" y="3702788"/>
            <a:ext cx="571500" cy="8311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312920" y="3763748"/>
            <a:ext cx="624840" cy="8311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775960" y="3596108"/>
            <a:ext cx="800100" cy="8311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848600" y="3702788"/>
            <a:ext cx="609600" cy="8311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7903430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ts val="2000"/>
              </a:lnSpc>
            </a:pPr>
            <a:r>
              <a:rPr lang="en-US" altLang="zh-CN" sz="1800" b="0" dirty="0" smtClean="0">
                <a:solidFill>
                  <a:schemeClr val="tx1"/>
                </a:solidFill>
                <a:latin typeface="黑体" panose="02010609060101010101" pitchFamily="49" charset="-122"/>
                <a:ea typeface="黑体" panose="02010609060101010101" pitchFamily="49" charset="-122"/>
              </a:rPr>
              <a:t>4</a:t>
            </a:r>
            <a:r>
              <a:rPr lang="zh-CN" altLang="en-US" sz="1800" b="0" dirty="0" smtClean="0">
                <a:solidFill>
                  <a:schemeClr val="tx1"/>
                </a:solidFill>
                <a:latin typeface="黑体" panose="02010609060101010101" pitchFamily="49" charset="-122"/>
                <a:ea typeface="黑体" panose="02010609060101010101" pitchFamily="49" charset="-122"/>
              </a:rPr>
              <a:t>、</a:t>
            </a:r>
            <a:r>
              <a:rPr lang="zh-CN" altLang="en-US" sz="1800" b="0" dirty="0">
                <a:solidFill>
                  <a:schemeClr val="tx1"/>
                </a:solidFill>
                <a:latin typeface="黑体" panose="02010609060101010101" pitchFamily="49" charset="-122"/>
                <a:ea typeface="黑体" panose="02010609060101010101" pitchFamily="49" charset="-122"/>
              </a:rPr>
              <a:t>为体育部门建立数据库，其中包含如下信息</a:t>
            </a:r>
            <a:r>
              <a:rPr lang="zh-CN" altLang="en-US" sz="1800" b="0" dirty="0" smtClean="0">
                <a:solidFill>
                  <a:schemeClr val="tx1"/>
                </a:solidFill>
                <a:latin typeface="黑体" panose="02010609060101010101" pitchFamily="49" charset="-122"/>
                <a:ea typeface="黑体" panose="02010609060101010101" pitchFamily="49" charset="-122"/>
              </a:rPr>
              <a:t>：</a:t>
            </a:r>
            <a:br>
              <a:rPr lang="zh-CN" altLang="en-US" sz="1800" b="0" dirty="0" smtClean="0">
                <a:solidFill>
                  <a:schemeClr val="tx1"/>
                </a:solidFill>
                <a:latin typeface="黑体" panose="02010609060101010101" pitchFamily="49" charset="-122"/>
                <a:ea typeface="黑体" panose="02010609060101010101" pitchFamily="49" charset="-122"/>
              </a:rPr>
            </a:br>
            <a:r>
              <a:rPr lang="en-US" altLang="zh-CN" sz="1800" b="0" dirty="0" smtClean="0">
                <a:solidFill>
                  <a:schemeClr val="tx1"/>
                </a:solidFill>
                <a:latin typeface="黑体" panose="02010609060101010101" pitchFamily="49" charset="-122"/>
                <a:ea typeface="黑体" panose="02010609060101010101" pitchFamily="49" charset="-122"/>
              </a:rPr>
              <a:t>(</a:t>
            </a:r>
            <a:r>
              <a:rPr lang="en-US" altLang="zh-CN" sz="1800" b="0" dirty="0">
                <a:solidFill>
                  <a:schemeClr val="tx1"/>
                </a:solidFill>
                <a:latin typeface="黑体" panose="02010609060101010101" pitchFamily="49" charset="-122"/>
                <a:ea typeface="黑体" panose="02010609060101010101" pitchFamily="49" charset="-122"/>
              </a:rPr>
              <a:t>1)</a:t>
            </a:r>
            <a:r>
              <a:rPr lang="zh-CN" altLang="en-US" sz="1800" b="0" dirty="0">
                <a:solidFill>
                  <a:schemeClr val="tx1"/>
                </a:solidFill>
                <a:latin typeface="黑体" panose="02010609060101010101" pitchFamily="49" charset="-122"/>
                <a:ea typeface="黑体" panose="02010609060101010101" pitchFamily="49" charset="-122"/>
              </a:rPr>
              <a:t>运动队：队名、主教练，其中队名惟一标识运动队</a:t>
            </a:r>
            <a:r>
              <a:rPr lang="zh-CN" altLang="en-US" sz="1800" b="0" dirty="0" smtClean="0">
                <a:solidFill>
                  <a:schemeClr val="tx1"/>
                </a:solidFill>
                <a:latin typeface="黑体" panose="02010609060101010101" pitchFamily="49" charset="-122"/>
                <a:ea typeface="黑体" panose="02010609060101010101" pitchFamily="49" charset="-122"/>
              </a:rPr>
              <a:t>。</a:t>
            </a:r>
            <a:br>
              <a:rPr lang="zh-CN" altLang="en-US" sz="1800" b="0" dirty="0" smtClean="0">
                <a:solidFill>
                  <a:schemeClr val="tx1"/>
                </a:solidFill>
                <a:latin typeface="黑体" panose="02010609060101010101" pitchFamily="49" charset="-122"/>
                <a:ea typeface="黑体" panose="02010609060101010101" pitchFamily="49" charset="-122"/>
              </a:rPr>
            </a:br>
            <a:r>
              <a:rPr lang="en-US" altLang="zh-CN" sz="1800" b="0" dirty="0" smtClean="0">
                <a:solidFill>
                  <a:schemeClr val="tx1"/>
                </a:solidFill>
                <a:latin typeface="黑体" panose="02010609060101010101" pitchFamily="49" charset="-122"/>
                <a:ea typeface="黑体" panose="02010609060101010101" pitchFamily="49" charset="-122"/>
              </a:rPr>
              <a:t>(</a:t>
            </a:r>
            <a:r>
              <a:rPr lang="en-US" altLang="zh-CN" sz="1800" b="0" dirty="0">
                <a:solidFill>
                  <a:schemeClr val="tx1"/>
                </a:solidFill>
                <a:latin typeface="黑体" panose="02010609060101010101" pitchFamily="49" charset="-122"/>
                <a:ea typeface="黑体" panose="02010609060101010101" pitchFamily="49" charset="-122"/>
              </a:rPr>
              <a:t>2)</a:t>
            </a:r>
            <a:r>
              <a:rPr lang="zh-CN" altLang="en-US" sz="1800" b="0" dirty="0">
                <a:solidFill>
                  <a:schemeClr val="tx1"/>
                </a:solidFill>
                <a:latin typeface="黑体" panose="02010609060101010101" pitchFamily="49" charset="-122"/>
                <a:ea typeface="黑体" panose="02010609060101010101" pitchFamily="49" charset="-122"/>
              </a:rPr>
              <a:t>运动员：运动员编号、姓名、性别、年龄。</a:t>
            </a:r>
            <a:br>
              <a:rPr lang="zh-CN" altLang="en-US" sz="1800" b="0" dirty="0">
                <a:solidFill>
                  <a:schemeClr val="tx1"/>
                </a:solidFill>
                <a:latin typeface="黑体" panose="02010609060101010101" pitchFamily="49" charset="-122"/>
                <a:ea typeface="黑体" panose="02010609060101010101" pitchFamily="49" charset="-122"/>
              </a:rPr>
            </a:br>
            <a:r>
              <a:rPr lang="en-US" altLang="zh-CN" sz="1800" b="0" dirty="0">
                <a:solidFill>
                  <a:schemeClr val="tx1"/>
                </a:solidFill>
                <a:latin typeface="黑体" panose="02010609060101010101" pitchFamily="49" charset="-122"/>
                <a:ea typeface="黑体" panose="02010609060101010101" pitchFamily="49" charset="-122"/>
              </a:rPr>
              <a:t>(3)</a:t>
            </a:r>
            <a:r>
              <a:rPr lang="zh-CN" altLang="en-US" sz="1800" b="0" dirty="0">
                <a:solidFill>
                  <a:schemeClr val="tx1"/>
                </a:solidFill>
                <a:latin typeface="黑体" panose="02010609060101010101" pitchFamily="49" charset="-122"/>
                <a:ea typeface="黑体" panose="02010609060101010101" pitchFamily="49" charset="-122"/>
              </a:rPr>
              <a:t>运动项目：项目编号、项目名、所属类别。</a:t>
            </a:r>
            <a:br>
              <a:rPr lang="zh-CN" altLang="en-US" sz="1800" b="0" dirty="0">
                <a:solidFill>
                  <a:schemeClr val="tx1"/>
                </a:solidFill>
                <a:latin typeface="黑体" panose="02010609060101010101" pitchFamily="49" charset="-122"/>
                <a:ea typeface="黑体" panose="02010609060101010101" pitchFamily="49" charset="-122"/>
              </a:rPr>
            </a:br>
            <a:r>
              <a:rPr lang="zh-CN" altLang="en-US" sz="1800" b="0" dirty="0">
                <a:solidFill>
                  <a:schemeClr val="tx1"/>
                </a:solidFill>
                <a:latin typeface="黑体" panose="02010609060101010101" pitchFamily="49" charset="-122"/>
                <a:ea typeface="黑体" panose="02010609060101010101" pitchFamily="49" charset="-122"/>
              </a:rPr>
              <a:t>其中：每个运动队有多名运动员，每名运动员只属于一个运动队；每名运动员可以参加</a:t>
            </a:r>
            <a:br>
              <a:rPr lang="zh-CN" altLang="en-US" sz="1800" b="0" dirty="0">
                <a:solidFill>
                  <a:schemeClr val="tx1"/>
                </a:solidFill>
                <a:latin typeface="黑体" panose="02010609060101010101" pitchFamily="49" charset="-122"/>
                <a:ea typeface="黑体" panose="02010609060101010101" pitchFamily="49" charset="-122"/>
              </a:rPr>
            </a:br>
            <a:r>
              <a:rPr lang="zh-CN" altLang="en-US" sz="1800" b="0" dirty="0">
                <a:solidFill>
                  <a:schemeClr val="tx1"/>
                </a:solidFill>
                <a:latin typeface="黑体" panose="02010609060101010101" pitchFamily="49" charset="-122"/>
                <a:ea typeface="黑体" panose="02010609060101010101" pitchFamily="49" charset="-122"/>
              </a:rPr>
              <a:t>多个项目，每个项目可以有多个运动员参加。系统记录每名运动员参加每个项目所得名次和成绩以及比赛日期。</a:t>
            </a:r>
            <a:br>
              <a:rPr lang="zh-CN" altLang="en-US" sz="1800" b="0" dirty="0">
                <a:solidFill>
                  <a:schemeClr val="tx1"/>
                </a:solidFill>
                <a:latin typeface="黑体" panose="02010609060101010101" pitchFamily="49" charset="-122"/>
                <a:ea typeface="黑体" panose="02010609060101010101" pitchFamily="49" charset="-122"/>
              </a:rPr>
            </a:br>
            <a:r>
              <a:rPr lang="en-US" altLang="zh-CN" sz="1800" b="0" dirty="0">
                <a:solidFill>
                  <a:schemeClr val="tx1"/>
                </a:solidFill>
                <a:latin typeface="黑体" panose="02010609060101010101" pitchFamily="49" charset="-122"/>
                <a:ea typeface="黑体" panose="02010609060101010101" pitchFamily="49" charset="-122"/>
              </a:rPr>
              <a:t>(1)</a:t>
            </a:r>
            <a:r>
              <a:rPr lang="zh-CN" altLang="en-US" sz="1800" b="0" dirty="0">
                <a:solidFill>
                  <a:schemeClr val="tx1"/>
                </a:solidFill>
                <a:latin typeface="黑体" panose="02010609060101010101" pitchFamily="49" charset="-122"/>
                <a:ea typeface="黑体" panose="02010609060101010101" pitchFamily="49" charset="-122"/>
              </a:rPr>
              <a:t>根据以上叙述，建立</a:t>
            </a:r>
            <a:r>
              <a:rPr lang="en-US" altLang="zh-CN" sz="1800" b="0" dirty="0">
                <a:solidFill>
                  <a:schemeClr val="tx1"/>
                </a:solidFill>
                <a:latin typeface="黑体" panose="02010609060101010101" pitchFamily="49" charset="-122"/>
                <a:ea typeface="黑体" panose="02010609060101010101" pitchFamily="49" charset="-122"/>
              </a:rPr>
              <a:t>ER</a:t>
            </a:r>
            <a:r>
              <a:rPr lang="zh-CN" altLang="en-US" sz="1800" b="0" dirty="0">
                <a:solidFill>
                  <a:schemeClr val="tx1"/>
                </a:solidFill>
                <a:latin typeface="黑体" panose="02010609060101010101" pitchFamily="49" charset="-122"/>
                <a:ea typeface="黑体" panose="02010609060101010101" pitchFamily="49" charset="-122"/>
              </a:rPr>
              <a:t>模型，要求标注联系类型。</a:t>
            </a:r>
            <a:r>
              <a:rPr lang="en-US" altLang="zh-CN" sz="1800" b="0" dirty="0">
                <a:solidFill>
                  <a:schemeClr val="tx1"/>
                </a:solidFill>
                <a:latin typeface="黑体" panose="02010609060101010101" pitchFamily="49" charset="-122"/>
                <a:ea typeface="黑体" panose="02010609060101010101" pitchFamily="49" charset="-122"/>
              </a:rPr>
              <a:t>(</a:t>
            </a:r>
            <a:r>
              <a:rPr lang="zh-CN" altLang="en-US" sz="1800" b="0" dirty="0">
                <a:solidFill>
                  <a:schemeClr val="tx1"/>
                </a:solidFill>
                <a:latin typeface="黑体" panose="02010609060101010101" pitchFamily="49" charset="-122"/>
                <a:ea typeface="黑体" panose="02010609060101010101" pitchFamily="49" charset="-122"/>
              </a:rPr>
              <a:t>实体的属性可以省略</a:t>
            </a:r>
            <a:r>
              <a:rPr lang="en-US" altLang="zh-CN" sz="1800" b="0" dirty="0" smtClean="0">
                <a:solidFill>
                  <a:schemeClr val="tx1"/>
                </a:solidFill>
                <a:latin typeface="黑体" panose="02010609060101010101" pitchFamily="49" charset="-122"/>
                <a:ea typeface="黑体" panose="02010609060101010101" pitchFamily="49" charset="-122"/>
              </a:rPr>
              <a:t>)</a:t>
            </a:r>
            <a:r>
              <a:rPr lang="zh-CN" altLang="en-US" sz="1800" b="0" dirty="0">
                <a:solidFill>
                  <a:schemeClr val="tx1"/>
                </a:solidFill>
                <a:latin typeface="黑体" panose="02010609060101010101" pitchFamily="49" charset="-122"/>
                <a:ea typeface="黑体" panose="02010609060101010101" pitchFamily="49" charset="-122"/>
              </a:rPr>
              <a:t> </a:t>
            </a:r>
            <a:r>
              <a:rPr lang="zh-CN" altLang="en-US" sz="1800" b="0" dirty="0" smtClean="0">
                <a:solidFill>
                  <a:schemeClr val="tx1"/>
                </a:solidFill>
                <a:latin typeface="黑体" panose="02010609060101010101" pitchFamily="49" charset="-122"/>
                <a:ea typeface="黑体" panose="02010609060101010101" pitchFamily="49" charset="-122"/>
              </a:rPr>
              <a:t>   </a:t>
            </a:r>
            <a:r>
              <a:rPr lang="zh-CN" altLang="en-US" sz="1800" b="0" dirty="0" smtClean="0">
                <a:solidFill>
                  <a:srgbClr val="FF0000"/>
                </a:solidFill>
                <a:latin typeface="黑体" panose="02010609060101010101" pitchFamily="49" charset="-122"/>
                <a:ea typeface="黑体" panose="02010609060101010101" pitchFamily="49" charset="-122"/>
              </a:rPr>
              <a:t>综合题</a:t>
            </a:r>
            <a:endParaRPr lang="en-US" altLang="zh-CN" sz="1800" b="0" dirty="0" smtClean="0">
              <a:solidFill>
                <a:schemeClr val="tx1"/>
              </a:solidFill>
              <a:latin typeface="黑体" panose="02010609060101010101" pitchFamily="49" charset="-122"/>
              <a:ea typeface="黑体" panose="02010609060101010101" pitchFamily="49" charset="-122"/>
            </a:endParaRPr>
          </a:p>
        </p:txBody>
      </p:sp>
      <p:grpSp>
        <p:nvGrpSpPr>
          <p:cNvPr id="6" name="组合 5"/>
          <p:cNvGrpSpPr/>
          <p:nvPr/>
        </p:nvGrpSpPr>
        <p:grpSpPr>
          <a:xfrm>
            <a:off x="1278268" y="3702788"/>
            <a:ext cx="8278332" cy="2759149"/>
            <a:chOff x="1701209" y="3621493"/>
            <a:chExt cx="8278332" cy="2759149"/>
          </a:xfrm>
        </p:grpSpPr>
        <p:pic>
          <p:nvPicPr>
            <p:cNvPr id="1026" name="Picture 2" descr="http://store.sunlands.com/qiyejia/original/20180523/9992286801391534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870" y="3621493"/>
              <a:ext cx="8014671" cy="2759149"/>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701209" y="4646428"/>
              <a:ext cx="691117" cy="7655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p:cNvSpPr/>
          <p:nvPr/>
        </p:nvSpPr>
        <p:spPr>
          <a:xfrm>
            <a:off x="4312920" y="3763748"/>
            <a:ext cx="624840" cy="8311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775960" y="3596108"/>
            <a:ext cx="800100" cy="8311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848600" y="3702788"/>
            <a:ext cx="609600" cy="8311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6767974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ts val="2000"/>
              </a:lnSpc>
            </a:pPr>
            <a:r>
              <a:rPr lang="en-US" altLang="zh-CN" sz="1800" b="0" dirty="0" smtClean="0">
                <a:solidFill>
                  <a:schemeClr val="tx1"/>
                </a:solidFill>
                <a:latin typeface="黑体" panose="02010609060101010101" pitchFamily="49" charset="-122"/>
                <a:ea typeface="黑体" panose="02010609060101010101" pitchFamily="49" charset="-122"/>
              </a:rPr>
              <a:t>4</a:t>
            </a:r>
            <a:r>
              <a:rPr lang="zh-CN" altLang="en-US" sz="1800" b="0" dirty="0" smtClean="0">
                <a:solidFill>
                  <a:schemeClr val="tx1"/>
                </a:solidFill>
                <a:latin typeface="黑体" panose="02010609060101010101" pitchFamily="49" charset="-122"/>
                <a:ea typeface="黑体" panose="02010609060101010101" pitchFamily="49" charset="-122"/>
              </a:rPr>
              <a:t>、</a:t>
            </a:r>
            <a:r>
              <a:rPr lang="zh-CN" altLang="en-US" sz="1800" b="0" dirty="0">
                <a:solidFill>
                  <a:schemeClr val="tx1"/>
                </a:solidFill>
                <a:latin typeface="黑体" panose="02010609060101010101" pitchFamily="49" charset="-122"/>
                <a:ea typeface="黑体" panose="02010609060101010101" pitchFamily="49" charset="-122"/>
              </a:rPr>
              <a:t>为体育部门建立数据库，其中包含如下信息</a:t>
            </a:r>
            <a:r>
              <a:rPr lang="zh-CN" altLang="en-US" sz="1800" b="0" dirty="0" smtClean="0">
                <a:solidFill>
                  <a:schemeClr val="tx1"/>
                </a:solidFill>
                <a:latin typeface="黑体" panose="02010609060101010101" pitchFamily="49" charset="-122"/>
                <a:ea typeface="黑体" panose="02010609060101010101" pitchFamily="49" charset="-122"/>
              </a:rPr>
              <a:t>：</a:t>
            </a:r>
            <a:br>
              <a:rPr lang="zh-CN" altLang="en-US" sz="1800" b="0" dirty="0" smtClean="0">
                <a:solidFill>
                  <a:schemeClr val="tx1"/>
                </a:solidFill>
                <a:latin typeface="黑体" panose="02010609060101010101" pitchFamily="49" charset="-122"/>
                <a:ea typeface="黑体" panose="02010609060101010101" pitchFamily="49" charset="-122"/>
              </a:rPr>
            </a:br>
            <a:r>
              <a:rPr lang="en-US" altLang="zh-CN" sz="1800" b="0" dirty="0" smtClean="0">
                <a:solidFill>
                  <a:schemeClr val="tx1"/>
                </a:solidFill>
                <a:latin typeface="黑体" panose="02010609060101010101" pitchFamily="49" charset="-122"/>
                <a:ea typeface="黑体" panose="02010609060101010101" pitchFamily="49" charset="-122"/>
              </a:rPr>
              <a:t>(</a:t>
            </a:r>
            <a:r>
              <a:rPr lang="en-US" altLang="zh-CN" sz="1800" b="0" dirty="0">
                <a:solidFill>
                  <a:schemeClr val="tx1"/>
                </a:solidFill>
                <a:latin typeface="黑体" panose="02010609060101010101" pitchFamily="49" charset="-122"/>
                <a:ea typeface="黑体" panose="02010609060101010101" pitchFamily="49" charset="-122"/>
              </a:rPr>
              <a:t>1)</a:t>
            </a:r>
            <a:r>
              <a:rPr lang="zh-CN" altLang="en-US" sz="1800" b="0" dirty="0">
                <a:solidFill>
                  <a:schemeClr val="tx1"/>
                </a:solidFill>
                <a:latin typeface="黑体" panose="02010609060101010101" pitchFamily="49" charset="-122"/>
                <a:ea typeface="黑体" panose="02010609060101010101" pitchFamily="49" charset="-122"/>
              </a:rPr>
              <a:t>运动队：队名、主教练，其中队名惟一标识运动队</a:t>
            </a:r>
            <a:r>
              <a:rPr lang="zh-CN" altLang="en-US" sz="1800" b="0" dirty="0" smtClean="0">
                <a:solidFill>
                  <a:schemeClr val="tx1"/>
                </a:solidFill>
                <a:latin typeface="黑体" panose="02010609060101010101" pitchFamily="49" charset="-122"/>
                <a:ea typeface="黑体" panose="02010609060101010101" pitchFamily="49" charset="-122"/>
              </a:rPr>
              <a:t>。</a:t>
            </a:r>
            <a:br>
              <a:rPr lang="zh-CN" altLang="en-US" sz="1800" b="0" dirty="0" smtClean="0">
                <a:solidFill>
                  <a:schemeClr val="tx1"/>
                </a:solidFill>
                <a:latin typeface="黑体" panose="02010609060101010101" pitchFamily="49" charset="-122"/>
                <a:ea typeface="黑体" panose="02010609060101010101" pitchFamily="49" charset="-122"/>
              </a:rPr>
            </a:br>
            <a:r>
              <a:rPr lang="en-US" altLang="zh-CN" sz="1800" b="0" dirty="0" smtClean="0">
                <a:solidFill>
                  <a:schemeClr val="tx1"/>
                </a:solidFill>
                <a:latin typeface="黑体" panose="02010609060101010101" pitchFamily="49" charset="-122"/>
                <a:ea typeface="黑体" panose="02010609060101010101" pitchFamily="49" charset="-122"/>
              </a:rPr>
              <a:t>(</a:t>
            </a:r>
            <a:r>
              <a:rPr lang="en-US" altLang="zh-CN" sz="1800" b="0" dirty="0">
                <a:solidFill>
                  <a:schemeClr val="tx1"/>
                </a:solidFill>
                <a:latin typeface="黑体" panose="02010609060101010101" pitchFamily="49" charset="-122"/>
                <a:ea typeface="黑体" panose="02010609060101010101" pitchFamily="49" charset="-122"/>
              </a:rPr>
              <a:t>2)</a:t>
            </a:r>
            <a:r>
              <a:rPr lang="zh-CN" altLang="en-US" sz="1800" b="0" dirty="0">
                <a:solidFill>
                  <a:schemeClr val="tx1"/>
                </a:solidFill>
                <a:latin typeface="黑体" panose="02010609060101010101" pitchFamily="49" charset="-122"/>
                <a:ea typeface="黑体" panose="02010609060101010101" pitchFamily="49" charset="-122"/>
              </a:rPr>
              <a:t>运动员：运动员编号、姓名、性别、年龄。</a:t>
            </a:r>
            <a:br>
              <a:rPr lang="zh-CN" altLang="en-US" sz="1800" b="0" dirty="0">
                <a:solidFill>
                  <a:schemeClr val="tx1"/>
                </a:solidFill>
                <a:latin typeface="黑体" panose="02010609060101010101" pitchFamily="49" charset="-122"/>
                <a:ea typeface="黑体" panose="02010609060101010101" pitchFamily="49" charset="-122"/>
              </a:rPr>
            </a:br>
            <a:r>
              <a:rPr lang="en-US" altLang="zh-CN" sz="1800" b="0" dirty="0">
                <a:solidFill>
                  <a:schemeClr val="tx1"/>
                </a:solidFill>
                <a:latin typeface="黑体" panose="02010609060101010101" pitchFamily="49" charset="-122"/>
                <a:ea typeface="黑体" panose="02010609060101010101" pitchFamily="49" charset="-122"/>
              </a:rPr>
              <a:t>(3)</a:t>
            </a:r>
            <a:r>
              <a:rPr lang="zh-CN" altLang="en-US" sz="1800" b="0" dirty="0">
                <a:solidFill>
                  <a:schemeClr val="tx1"/>
                </a:solidFill>
                <a:latin typeface="黑体" panose="02010609060101010101" pitchFamily="49" charset="-122"/>
                <a:ea typeface="黑体" panose="02010609060101010101" pitchFamily="49" charset="-122"/>
              </a:rPr>
              <a:t>运动项目：项目编号、项目名、所属类别。</a:t>
            </a:r>
            <a:br>
              <a:rPr lang="zh-CN" altLang="en-US" sz="1800" b="0" dirty="0">
                <a:solidFill>
                  <a:schemeClr val="tx1"/>
                </a:solidFill>
                <a:latin typeface="黑体" panose="02010609060101010101" pitchFamily="49" charset="-122"/>
                <a:ea typeface="黑体" panose="02010609060101010101" pitchFamily="49" charset="-122"/>
              </a:rPr>
            </a:br>
            <a:r>
              <a:rPr lang="zh-CN" altLang="en-US" sz="1800" b="0" dirty="0">
                <a:solidFill>
                  <a:schemeClr val="tx1"/>
                </a:solidFill>
                <a:latin typeface="黑体" panose="02010609060101010101" pitchFamily="49" charset="-122"/>
                <a:ea typeface="黑体" panose="02010609060101010101" pitchFamily="49" charset="-122"/>
              </a:rPr>
              <a:t>其中：每个运动队有多名运动员，每名运动员只属于一个运动队；每名运动员可以参加</a:t>
            </a:r>
            <a:br>
              <a:rPr lang="zh-CN" altLang="en-US" sz="1800" b="0" dirty="0">
                <a:solidFill>
                  <a:schemeClr val="tx1"/>
                </a:solidFill>
                <a:latin typeface="黑体" panose="02010609060101010101" pitchFamily="49" charset="-122"/>
                <a:ea typeface="黑体" panose="02010609060101010101" pitchFamily="49" charset="-122"/>
              </a:rPr>
            </a:br>
            <a:r>
              <a:rPr lang="zh-CN" altLang="en-US" sz="1800" b="0" dirty="0">
                <a:solidFill>
                  <a:schemeClr val="tx1"/>
                </a:solidFill>
                <a:latin typeface="黑体" panose="02010609060101010101" pitchFamily="49" charset="-122"/>
                <a:ea typeface="黑体" panose="02010609060101010101" pitchFamily="49" charset="-122"/>
              </a:rPr>
              <a:t>多个项目，每个项目可以有多个运动员参加。系统记录每名运动员参加每个项目所得名次和成绩以及比赛日期。</a:t>
            </a:r>
            <a:br>
              <a:rPr lang="zh-CN" altLang="en-US" sz="1800" b="0" dirty="0">
                <a:solidFill>
                  <a:schemeClr val="tx1"/>
                </a:solidFill>
                <a:latin typeface="黑体" panose="02010609060101010101" pitchFamily="49" charset="-122"/>
                <a:ea typeface="黑体" panose="02010609060101010101" pitchFamily="49" charset="-122"/>
              </a:rPr>
            </a:br>
            <a:r>
              <a:rPr lang="en-US" altLang="zh-CN" sz="1800" b="0" dirty="0">
                <a:solidFill>
                  <a:schemeClr val="tx1"/>
                </a:solidFill>
                <a:latin typeface="黑体" panose="02010609060101010101" pitchFamily="49" charset="-122"/>
                <a:ea typeface="黑体" panose="02010609060101010101" pitchFamily="49" charset="-122"/>
              </a:rPr>
              <a:t>(1)</a:t>
            </a:r>
            <a:r>
              <a:rPr lang="zh-CN" altLang="en-US" sz="1800" b="0" dirty="0">
                <a:solidFill>
                  <a:schemeClr val="tx1"/>
                </a:solidFill>
                <a:latin typeface="黑体" panose="02010609060101010101" pitchFamily="49" charset="-122"/>
                <a:ea typeface="黑体" panose="02010609060101010101" pitchFamily="49" charset="-122"/>
              </a:rPr>
              <a:t>根据以上叙述，建立</a:t>
            </a:r>
            <a:r>
              <a:rPr lang="en-US" altLang="zh-CN" sz="1800" b="0" dirty="0">
                <a:solidFill>
                  <a:schemeClr val="tx1"/>
                </a:solidFill>
                <a:latin typeface="黑体" panose="02010609060101010101" pitchFamily="49" charset="-122"/>
                <a:ea typeface="黑体" panose="02010609060101010101" pitchFamily="49" charset="-122"/>
              </a:rPr>
              <a:t>ER</a:t>
            </a:r>
            <a:r>
              <a:rPr lang="zh-CN" altLang="en-US" sz="1800" b="0" dirty="0">
                <a:solidFill>
                  <a:schemeClr val="tx1"/>
                </a:solidFill>
                <a:latin typeface="黑体" panose="02010609060101010101" pitchFamily="49" charset="-122"/>
                <a:ea typeface="黑体" panose="02010609060101010101" pitchFamily="49" charset="-122"/>
              </a:rPr>
              <a:t>模型，要求标注联系类型。</a:t>
            </a:r>
            <a:r>
              <a:rPr lang="en-US" altLang="zh-CN" sz="1800" b="0" dirty="0">
                <a:solidFill>
                  <a:schemeClr val="tx1"/>
                </a:solidFill>
                <a:latin typeface="黑体" panose="02010609060101010101" pitchFamily="49" charset="-122"/>
                <a:ea typeface="黑体" panose="02010609060101010101" pitchFamily="49" charset="-122"/>
              </a:rPr>
              <a:t>(</a:t>
            </a:r>
            <a:r>
              <a:rPr lang="zh-CN" altLang="en-US" sz="1800" b="0" dirty="0">
                <a:solidFill>
                  <a:schemeClr val="tx1"/>
                </a:solidFill>
                <a:latin typeface="黑体" panose="02010609060101010101" pitchFamily="49" charset="-122"/>
                <a:ea typeface="黑体" panose="02010609060101010101" pitchFamily="49" charset="-122"/>
              </a:rPr>
              <a:t>实体的属性可以省略</a:t>
            </a:r>
            <a:r>
              <a:rPr lang="en-US" altLang="zh-CN" sz="1800" b="0" dirty="0" smtClean="0">
                <a:solidFill>
                  <a:schemeClr val="tx1"/>
                </a:solidFill>
                <a:latin typeface="黑体" panose="02010609060101010101" pitchFamily="49" charset="-122"/>
                <a:ea typeface="黑体" panose="02010609060101010101" pitchFamily="49" charset="-122"/>
              </a:rPr>
              <a:t>)</a:t>
            </a:r>
            <a:r>
              <a:rPr lang="zh-CN" altLang="en-US" sz="1800" b="0" dirty="0">
                <a:solidFill>
                  <a:schemeClr val="tx1"/>
                </a:solidFill>
                <a:latin typeface="黑体" panose="02010609060101010101" pitchFamily="49" charset="-122"/>
                <a:ea typeface="黑体" panose="02010609060101010101" pitchFamily="49" charset="-122"/>
              </a:rPr>
              <a:t> </a:t>
            </a:r>
            <a:r>
              <a:rPr lang="zh-CN" altLang="en-US" sz="1800" b="0" dirty="0" smtClean="0">
                <a:solidFill>
                  <a:schemeClr val="tx1"/>
                </a:solidFill>
                <a:latin typeface="黑体" panose="02010609060101010101" pitchFamily="49" charset="-122"/>
                <a:ea typeface="黑体" panose="02010609060101010101" pitchFamily="49" charset="-122"/>
              </a:rPr>
              <a:t>   </a:t>
            </a:r>
            <a:r>
              <a:rPr lang="zh-CN" altLang="en-US" sz="1800" b="0" dirty="0" smtClean="0">
                <a:solidFill>
                  <a:srgbClr val="FF0000"/>
                </a:solidFill>
                <a:latin typeface="黑体" panose="02010609060101010101" pitchFamily="49" charset="-122"/>
                <a:ea typeface="黑体" panose="02010609060101010101" pitchFamily="49" charset="-122"/>
              </a:rPr>
              <a:t>综合题</a:t>
            </a:r>
            <a:endParaRPr lang="en-US" altLang="zh-CN" sz="1800" b="0" dirty="0" smtClean="0">
              <a:solidFill>
                <a:schemeClr val="tx1"/>
              </a:solidFill>
              <a:latin typeface="黑体" panose="02010609060101010101" pitchFamily="49" charset="-122"/>
              <a:ea typeface="黑体" panose="02010609060101010101" pitchFamily="49" charset="-122"/>
            </a:endParaRPr>
          </a:p>
        </p:txBody>
      </p:sp>
      <p:grpSp>
        <p:nvGrpSpPr>
          <p:cNvPr id="6" name="组合 5"/>
          <p:cNvGrpSpPr/>
          <p:nvPr/>
        </p:nvGrpSpPr>
        <p:grpSpPr>
          <a:xfrm>
            <a:off x="1278268" y="3702788"/>
            <a:ext cx="8278332" cy="2759149"/>
            <a:chOff x="1701209" y="3621493"/>
            <a:chExt cx="8278332" cy="2759149"/>
          </a:xfrm>
        </p:grpSpPr>
        <p:pic>
          <p:nvPicPr>
            <p:cNvPr id="1026" name="Picture 2" descr="http://store.sunlands.com/qiyejia/original/20180523/9992286801391534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870" y="3621493"/>
              <a:ext cx="8014671" cy="2759149"/>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701209" y="4646428"/>
              <a:ext cx="691117" cy="7655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5775960" y="3596108"/>
            <a:ext cx="800100" cy="8311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848600" y="3702788"/>
            <a:ext cx="609600" cy="8311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749223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ts val="2000"/>
              </a:lnSpc>
            </a:pPr>
            <a:r>
              <a:rPr lang="en-US" altLang="zh-CN" sz="1800" b="0" dirty="0" smtClean="0">
                <a:solidFill>
                  <a:schemeClr val="tx1"/>
                </a:solidFill>
                <a:latin typeface="黑体" panose="02010609060101010101" pitchFamily="49" charset="-122"/>
                <a:ea typeface="黑体" panose="02010609060101010101" pitchFamily="49" charset="-122"/>
              </a:rPr>
              <a:t>4</a:t>
            </a:r>
            <a:r>
              <a:rPr lang="zh-CN" altLang="en-US" sz="1800" b="0" dirty="0" smtClean="0">
                <a:solidFill>
                  <a:schemeClr val="tx1"/>
                </a:solidFill>
                <a:latin typeface="黑体" panose="02010609060101010101" pitchFamily="49" charset="-122"/>
                <a:ea typeface="黑体" panose="02010609060101010101" pitchFamily="49" charset="-122"/>
              </a:rPr>
              <a:t>、</a:t>
            </a:r>
            <a:r>
              <a:rPr lang="zh-CN" altLang="en-US" sz="1800" b="0" dirty="0">
                <a:solidFill>
                  <a:schemeClr val="tx1"/>
                </a:solidFill>
                <a:latin typeface="黑体" panose="02010609060101010101" pitchFamily="49" charset="-122"/>
                <a:ea typeface="黑体" panose="02010609060101010101" pitchFamily="49" charset="-122"/>
              </a:rPr>
              <a:t>为体育部门建立数据库，其中包含如下信息</a:t>
            </a:r>
            <a:r>
              <a:rPr lang="zh-CN" altLang="en-US" sz="1800" b="0" dirty="0" smtClean="0">
                <a:solidFill>
                  <a:schemeClr val="tx1"/>
                </a:solidFill>
                <a:latin typeface="黑体" panose="02010609060101010101" pitchFamily="49" charset="-122"/>
                <a:ea typeface="黑体" panose="02010609060101010101" pitchFamily="49" charset="-122"/>
              </a:rPr>
              <a:t>：</a:t>
            </a:r>
            <a:br>
              <a:rPr lang="zh-CN" altLang="en-US" sz="1800" b="0" dirty="0" smtClean="0">
                <a:solidFill>
                  <a:schemeClr val="tx1"/>
                </a:solidFill>
                <a:latin typeface="黑体" panose="02010609060101010101" pitchFamily="49" charset="-122"/>
                <a:ea typeface="黑体" panose="02010609060101010101" pitchFamily="49" charset="-122"/>
              </a:rPr>
            </a:br>
            <a:r>
              <a:rPr lang="en-US" altLang="zh-CN" sz="1800" b="0" dirty="0" smtClean="0">
                <a:solidFill>
                  <a:schemeClr val="tx1"/>
                </a:solidFill>
                <a:latin typeface="黑体" panose="02010609060101010101" pitchFamily="49" charset="-122"/>
                <a:ea typeface="黑体" panose="02010609060101010101" pitchFamily="49" charset="-122"/>
              </a:rPr>
              <a:t>(</a:t>
            </a:r>
            <a:r>
              <a:rPr lang="en-US" altLang="zh-CN" sz="1800" b="0" dirty="0">
                <a:solidFill>
                  <a:schemeClr val="tx1"/>
                </a:solidFill>
                <a:latin typeface="黑体" panose="02010609060101010101" pitchFamily="49" charset="-122"/>
                <a:ea typeface="黑体" panose="02010609060101010101" pitchFamily="49" charset="-122"/>
              </a:rPr>
              <a:t>1)</a:t>
            </a:r>
            <a:r>
              <a:rPr lang="zh-CN" altLang="en-US" sz="1800" b="0" dirty="0">
                <a:solidFill>
                  <a:schemeClr val="tx1"/>
                </a:solidFill>
                <a:latin typeface="黑体" panose="02010609060101010101" pitchFamily="49" charset="-122"/>
                <a:ea typeface="黑体" panose="02010609060101010101" pitchFamily="49" charset="-122"/>
              </a:rPr>
              <a:t>运动队：队名、主教练，其中队名惟一标识运动队</a:t>
            </a:r>
            <a:r>
              <a:rPr lang="zh-CN" altLang="en-US" sz="1800" b="0" dirty="0" smtClean="0">
                <a:solidFill>
                  <a:schemeClr val="tx1"/>
                </a:solidFill>
                <a:latin typeface="黑体" panose="02010609060101010101" pitchFamily="49" charset="-122"/>
                <a:ea typeface="黑体" panose="02010609060101010101" pitchFamily="49" charset="-122"/>
              </a:rPr>
              <a:t>。</a:t>
            </a:r>
            <a:br>
              <a:rPr lang="zh-CN" altLang="en-US" sz="1800" b="0" dirty="0" smtClean="0">
                <a:solidFill>
                  <a:schemeClr val="tx1"/>
                </a:solidFill>
                <a:latin typeface="黑体" panose="02010609060101010101" pitchFamily="49" charset="-122"/>
                <a:ea typeface="黑体" panose="02010609060101010101" pitchFamily="49" charset="-122"/>
              </a:rPr>
            </a:br>
            <a:r>
              <a:rPr lang="en-US" altLang="zh-CN" sz="1800" b="0" dirty="0" smtClean="0">
                <a:solidFill>
                  <a:schemeClr val="tx1"/>
                </a:solidFill>
                <a:latin typeface="黑体" panose="02010609060101010101" pitchFamily="49" charset="-122"/>
                <a:ea typeface="黑体" panose="02010609060101010101" pitchFamily="49" charset="-122"/>
              </a:rPr>
              <a:t>(</a:t>
            </a:r>
            <a:r>
              <a:rPr lang="en-US" altLang="zh-CN" sz="1800" b="0" dirty="0">
                <a:solidFill>
                  <a:schemeClr val="tx1"/>
                </a:solidFill>
                <a:latin typeface="黑体" panose="02010609060101010101" pitchFamily="49" charset="-122"/>
                <a:ea typeface="黑体" panose="02010609060101010101" pitchFamily="49" charset="-122"/>
              </a:rPr>
              <a:t>2)</a:t>
            </a:r>
            <a:r>
              <a:rPr lang="zh-CN" altLang="en-US" sz="1800" b="0" dirty="0">
                <a:solidFill>
                  <a:schemeClr val="tx1"/>
                </a:solidFill>
                <a:latin typeface="黑体" panose="02010609060101010101" pitchFamily="49" charset="-122"/>
                <a:ea typeface="黑体" panose="02010609060101010101" pitchFamily="49" charset="-122"/>
              </a:rPr>
              <a:t>运动员：运动员编号、姓名、性别、年龄。</a:t>
            </a:r>
            <a:br>
              <a:rPr lang="zh-CN" altLang="en-US" sz="1800" b="0" dirty="0">
                <a:solidFill>
                  <a:schemeClr val="tx1"/>
                </a:solidFill>
                <a:latin typeface="黑体" panose="02010609060101010101" pitchFamily="49" charset="-122"/>
                <a:ea typeface="黑体" panose="02010609060101010101" pitchFamily="49" charset="-122"/>
              </a:rPr>
            </a:br>
            <a:r>
              <a:rPr lang="en-US" altLang="zh-CN" sz="1800" b="0" dirty="0">
                <a:solidFill>
                  <a:schemeClr val="tx1"/>
                </a:solidFill>
                <a:latin typeface="黑体" panose="02010609060101010101" pitchFamily="49" charset="-122"/>
                <a:ea typeface="黑体" panose="02010609060101010101" pitchFamily="49" charset="-122"/>
              </a:rPr>
              <a:t>(3)</a:t>
            </a:r>
            <a:r>
              <a:rPr lang="zh-CN" altLang="en-US" sz="1800" b="0" dirty="0">
                <a:solidFill>
                  <a:schemeClr val="tx1"/>
                </a:solidFill>
                <a:latin typeface="黑体" panose="02010609060101010101" pitchFamily="49" charset="-122"/>
                <a:ea typeface="黑体" panose="02010609060101010101" pitchFamily="49" charset="-122"/>
              </a:rPr>
              <a:t>运动项目：项目编号、项目名、所属类别。</a:t>
            </a:r>
            <a:br>
              <a:rPr lang="zh-CN" altLang="en-US" sz="1800" b="0" dirty="0">
                <a:solidFill>
                  <a:schemeClr val="tx1"/>
                </a:solidFill>
                <a:latin typeface="黑体" panose="02010609060101010101" pitchFamily="49" charset="-122"/>
                <a:ea typeface="黑体" panose="02010609060101010101" pitchFamily="49" charset="-122"/>
              </a:rPr>
            </a:br>
            <a:r>
              <a:rPr lang="zh-CN" altLang="en-US" sz="1800" b="0" dirty="0">
                <a:solidFill>
                  <a:schemeClr val="tx1"/>
                </a:solidFill>
                <a:latin typeface="黑体" panose="02010609060101010101" pitchFamily="49" charset="-122"/>
                <a:ea typeface="黑体" panose="02010609060101010101" pitchFamily="49" charset="-122"/>
              </a:rPr>
              <a:t>其中：每个运动队有多名运动员，每名运动员只属于一个运动队；每名运动员可以参加</a:t>
            </a:r>
            <a:br>
              <a:rPr lang="zh-CN" altLang="en-US" sz="1800" b="0" dirty="0">
                <a:solidFill>
                  <a:schemeClr val="tx1"/>
                </a:solidFill>
                <a:latin typeface="黑体" panose="02010609060101010101" pitchFamily="49" charset="-122"/>
                <a:ea typeface="黑体" panose="02010609060101010101" pitchFamily="49" charset="-122"/>
              </a:rPr>
            </a:br>
            <a:r>
              <a:rPr lang="zh-CN" altLang="en-US" sz="1800" b="0" dirty="0">
                <a:solidFill>
                  <a:schemeClr val="tx1"/>
                </a:solidFill>
                <a:latin typeface="黑体" panose="02010609060101010101" pitchFamily="49" charset="-122"/>
                <a:ea typeface="黑体" panose="02010609060101010101" pitchFamily="49" charset="-122"/>
              </a:rPr>
              <a:t>多个项目，每个项目可以有多个运动员参加。系统记录每名运动员参加每个项目所得名次和成绩以及比赛日期。</a:t>
            </a:r>
            <a:br>
              <a:rPr lang="zh-CN" altLang="en-US" sz="1800" b="0" dirty="0">
                <a:solidFill>
                  <a:schemeClr val="tx1"/>
                </a:solidFill>
                <a:latin typeface="黑体" panose="02010609060101010101" pitchFamily="49" charset="-122"/>
                <a:ea typeface="黑体" panose="02010609060101010101" pitchFamily="49" charset="-122"/>
              </a:rPr>
            </a:br>
            <a:r>
              <a:rPr lang="en-US" altLang="zh-CN" sz="1800" b="0" dirty="0">
                <a:solidFill>
                  <a:schemeClr val="tx1"/>
                </a:solidFill>
                <a:latin typeface="黑体" panose="02010609060101010101" pitchFamily="49" charset="-122"/>
                <a:ea typeface="黑体" panose="02010609060101010101" pitchFamily="49" charset="-122"/>
              </a:rPr>
              <a:t>(1)</a:t>
            </a:r>
            <a:r>
              <a:rPr lang="zh-CN" altLang="en-US" sz="1800" b="0" dirty="0">
                <a:solidFill>
                  <a:schemeClr val="tx1"/>
                </a:solidFill>
                <a:latin typeface="黑体" panose="02010609060101010101" pitchFamily="49" charset="-122"/>
                <a:ea typeface="黑体" panose="02010609060101010101" pitchFamily="49" charset="-122"/>
              </a:rPr>
              <a:t>根据以上叙述，建立</a:t>
            </a:r>
            <a:r>
              <a:rPr lang="en-US" altLang="zh-CN" sz="1800" b="0" dirty="0">
                <a:solidFill>
                  <a:schemeClr val="tx1"/>
                </a:solidFill>
                <a:latin typeface="黑体" panose="02010609060101010101" pitchFamily="49" charset="-122"/>
                <a:ea typeface="黑体" panose="02010609060101010101" pitchFamily="49" charset="-122"/>
              </a:rPr>
              <a:t>ER</a:t>
            </a:r>
            <a:r>
              <a:rPr lang="zh-CN" altLang="en-US" sz="1800" b="0" dirty="0">
                <a:solidFill>
                  <a:schemeClr val="tx1"/>
                </a:solidFill>
                <a:latin typeface="黑体" panose="02010609060101010101" pitchFamily="49" charset="-122"/>
                <a:ea typeface="黑体" panose="02010609060101010101" pitchFamily="49" charset="-122"/>
              </a:rPr>
              <a:t>模型，要求标注联系类型。</a:t>
            </a:r>
            <a:r>
              <a:rPr lang="en-US" altLang="zh-CN" sz="1800" b="0" dirty="0">
                <a:solidFill>
                  <a:schemeClr val="tx1"/>
                </a:solidFill>
                <a:latin typeface="黑体" panose="02010609060101010101" pitchFamily="49" charset="-122"/>
                <a:ea typeface="黑体" panose="02010609060101010101" pitchFamily="49" charset="-122"/>
              </a:rPr>
              <a:t>(</a:t>
            </a:r>
            <a:r>
              <a:rPr lang="zh-CN" altLang="en-US" sz="1800" b="0" dirty="0">
                <a:solidFill>
                  <a:schemeClr val="tx1"/>
                </a:solidFill>
                <a:latin typeface="黑体" panose="02010609060101010101" pitchFamily="49" charset="-122"/>
                <a:ea typeface="黑体" panose="02010609060101010101" pitchFamily="49" charset="-122"/>
              </a:rPr>
              <a:t>实体的属性可以省略</a:t>
            </a:r>
            <a:r>
              <a:rPr lang="en-US" altLang="zh-CN" sz="1800" b="0" dirty="0" smtClean="0">
                <a:solidFill>
                  <a:schemeClr val="tx1"/>
                </a:solidFill>
                <a:latin typeface="黑体" panose="02010609060101010101" pitchFamily="49" charset="-122"/>
                <a:ea typeface="黑体" panose="02010609060101010101" pitchFamily="49" charset="-122"/>
              </a:rPr>
              <a:t>)</a:t>
            </a:r>
            <a:r>
              <a:rPr lang="zh-CN" altLang="en-US" sz="1800" b="0" dirty="0">
                <a:solidFill>
                  <a:schemeClr val="tx1"/>
                </a:solidFill>
                <a:latin typeface="黑体" panose="02010609060101010101" pitchFamily="49" charset="-122"/>
                <a:ea typeface="黑体" panose="02010609060101010101" pitchFamily="49" charset="-122"/>
              </a:rPr>
              <a:t> </a:t>
            </a:r>
            <a:r>
              <a:rPr lang="zh-CN" altLang="en-US" sz="1800" b="0" dirty="0" smtClean="0">
                <a:solidFill>
                  <a:schemeClr val="tx1"/>
                </a:solidFill>
                <a:latin typeface="黑体" panose="02010609060101010101" pitchFamily="49" charset="-122"/>
                <a:ea typeface="黑体" panose="02010609060101010101" pitchFamily="49" charset="-122"/>
              </a:rPr>
              <a:t>   </a:t>
            </a:r>
            <a:r>
              <a:rPr lang="zh-CN" altLang="en-US" sz="1800" b="0" dirty="0" smtClean="0">
                <a:solidFill>
                  <a:srgbClr val="FF0000"/>
                </a:solidFill>
                <a:latin typeface="黑体" panose="02010609060101010101" pitchFamily="49" charset="-122"/>
                <a:ea typeface="黑体" panose="02010609060101010101" pitchFamily="49" charset="-122"/>
              </a:rPr>
              <a:t>综合题</a:t>
            </a:r>
            <a:endParaRPr lang="en-US" altLang="zh-CN" sz="1800" b="0" dirty="0" smtClean="0">
              <a:solidFill>
                <a:schemeClr val="tx1"/>
              </a:solidFill>
              <a:latin typeface="黑体" panose="02010609060101010101" pitchFamily="49" charset="-122"/>
              <a:ea typeface="黑体" panose="02010609060101010101" pitchFamily="49" charset="-122"/>
            </a:endParaRPr>
          </a:p>
        </p:txBody>
      </p:sp>
      <p:grpSp>
        <p:nvGrpSpPr>
          <p:cNvPr id="6" name="组合 5"/>
          <p:cNvGrpSpPr/>
          <p:nvPr/>
        </p:nvGrpSpPr>
        <p:grpSpPr>
          <a:xfrm>
            <a:off x="1278268" y="3702788"/>
            <a:ext cx="8278332" cy="2759149"/>
            <a:chOff x="1701209" y="3621493"/>
            <a:chExt cx="8278332" cy="2759149"/>
          </a:xfrm>
        </p:grpSpPr>
        <p:pic>
          <p:nvPicPr>
            <p:cNvPr id="1026" name="Picture 2" descr="http://store.sunlands.com/qiyejia/original/20180523/9992286801391534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870" y="3621493"/>
              <a:ext cx="8014671" cy="2759149"/>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701209" y="4646428"/>
              <a:ext cx="691117" cy="7655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10"/>
          <p:cNvSpPr/>
          <p:nvPr/>
        </p:nvSpPr>
        <p:spPr>
          <a:xfrm>
            <a:off x="7848600" y="3702788"/>
            <a:ext cx="609600" cy="8311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6493754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ts val="2000"/>
              </a:lnSpc>
            </a:pPr>
            <a:r>
              <a:rPr lang="en-US" altLang="zh-CN" sz="1800" b="0" dirty="0" smtClean="0">
                <a:solidFill>
                  <a:schemeClr val="tx1"/>
                </a:solidFill>
                <a:latin typeface="黑体" panose="02010609060101010101" pitchFamily="49" charset="-122"/>
                <a:ea typeface="黑体" panose="02010609060101010101" pitchFamily="49" charset="-122"/>
              </a:rPr>
              <a:t>4</a:t>
            </a:r>
            <a:r>
              <a:rPr lang="zh-CN" altLang="en-US" sz="1800" b="0" dirty="0" smtClean="0">
                <a:solidFill>
                  <a:schemeClr val="tx1"/>
                </a:solidFill>
                <a:latin typeface="黑体" panose="02010609060101010101" pitchFamily="49" charset="-122"/>
                <a:ea typeface="黑体" panose="02010609060101010101" pitchFamily="49" charset="-122"/>
              </a:rPr>
              <a:t>、</a:t>
            </a:r>
            <a:r>
              <a:rPr lang="zh-CN" altLang="en-US" sz="1800" b="0" dirty="0">
                <a:solidFill>
                  <a:schemeClr val="tx1"/>
                </a:solidFill>
                <a:latin typeface="黑体" panose="02010609060101010101" pitchFamily="49" charset="-122"/>
                <a:ea typeface="黑体" panose="02010609060101010101" pitchFamily="49" charset="-122"/>
              </a:rPr>
              <a:t>为体育部门建立数据库，其中包含如下信息</a:t>
            </a:r>
            <a:r>
              <a:rPr lang="zh-CN" altLang="en-US" sz="1800" b="0" dirty="0" smtClean="0">
                <a:solidFill>
                  <a:schemeClr val="tx1"/>
                </a:solidFill>
                <a:latin typeface="黑体" panose="02010609060101010101" pitchFamily="49" charset="-122"/>
                <a:ea typeface="黑体" panose="02010609060101010101" pitchFamily="49" charset="-122"/>
              </a:rPr>
              <a:t>：</a:t>
            </a:r>
            <a:br>
              <a:rPr lang="zh-CN" altLang="en-US" sz="1800" b="0" dirty="0" smtClean="0">
                <a:solidFill>
                  <a:schemeClr val="tx1"/>
                </a:solidFill>
                <a:latin typeface="黑体" panose="02010609060101010101" pitchFamily="49" charset="-122"/>
                <a:ea typeface="黑体" panose="02010609060101010101" pitchFamily="49" charset="-122"/>
              </a:rPr>
            </a:br>
            <a:r>
              <a:rPr lang="en-US" altLang="zh-CN" sz="1800" b="0" dirty="0" smtClean="0">
                <a:solidFill>
                  <a:schemeClr val="tx1"/>
                </a:solidFill>
                <a:latin typeface="黑体" panose="02010609060101010101" pitchFamily="49" charset="-122"/>
                <a:ea typeface="黑体" panose="02010609060101010101" pitchFamily="49" charset="-122"/>
              </a:rPr>
              <a:t>(</a:t>
            </a:r>
            <a:r>
              <a:rPr lang="en-US" altLang="zh-CN" sz="1800" b="0" dirty="0">
                <a:solidFill>
                  <a:schemeClr val="tx1"/>
                </a:solidFill>
                <a:latin typeface="黑体" panose="02010609060101010101" pitchFamily="49" charset="-122"/>
                <a:ea typeface="黑体" panose="02010609060101010101" pitchFamily="49" charset="-122"/>
              </a:rPr>
              <a:t>1)</a:t>
            </a:r>
            <a:r>
              <a:rPr lang="zh-CN" altLang="en-US" sz="1800" b="0" dirty="0">
                <a:solidFill>
                  <a:schemeClr val="tx1"/>
                </a:solidFill>
                <a:latin typeface="黑体" panose="02010609060101010101" pitchFamily="49" charset="-122"/>
                <a:ea typeface="黑体" panose="02010609060101010101" pitchFamily="49" charset="-122"/>
              </a:rPr>
              <a:t>运动队：队名、主教练，其中队名惟一标识运动队</a:t>
            </a:r>
            <a:r>
              <a:rPr lang="zh-CN" altLang="en-US" sz="1800" b="0" dirty="0" smtClean="0">
                <a:solidFill>
                  <a:schemeClr val="tx1"/>
                </a:solidFill>
                <a:latin typeface="黑体" panose="02010609060101010101" pitchFamily="49" charset="-122"/>
                <a:ea typeface="黑体" panose="02010609060101010101" pitchFamily="49" charset="-122"/>
              </a:rPr>
              <a:t>。</a:t>
            </a:r>
            <a:br>
              <a:rPr lang="zh-CN" altLang="en-US" sz="1800" b="0" dirty="0" smtClean="0">
                <a:solidFill>
                  <a:schemeClr val="tx1"/>
                </a:solidFill>
                <a:latin typeface="黑体" panose="02010609060101010101" pitchFamily="49" charset="-122"/>
                <a:ea typeface="黑体" panose="02010609060101010101" pitchFamily="49" charset="-122"/>
              </a:rPr>
            </a:br>
            <a:r>
              <a:rPr lang="en-US" altLang="zh-CN" sz="1800" b="0" dirty="0" smtClean="0">
                <a:solidFill>
                  <a:schemeClr val="tx1"/>
                </a:solidFill>
                <a:latin typeface="黑体" panose="02010609060101010101" pitchFamily="49" charset="-122"/>
                <a:ea typeface="黑体" panose="02010609060101010101" pitchFamily="49" charset="-122"/>
              </a:rPr>
              <a:t>(</a:t>
            </a:r>
            <a:r>
              <a:rPr lang="en-US" altLang="zh-CN" sz="1800" b="0" dirty="0">
                <a:solidFill>
                  <a:schemeClr val="tx1"/>
                </a:solidFill>
                <a:latin typeface="黑体" panose="02010609060101010101" pitchFamily="49" charset="-122"/>
                <a:ea typeface="黑体" panose="02010609060101010101" pitchFamily="49" charset="-122"/>
              </a:rPr>
              <a:t>2)</a:t>
            </a:r>
            <a:r>
              <a:rPr lang="zh-CN" altLang="en-US" sz="1800" b="0" dirty="0">
                <a:solidFill>
                  <a:schemeClr val="tx1"/>
                </a:solidFill>
                <a:latin typeface="黑体" panose="02010609060101010101" pitchFamily="49" charset="-122"/>
                <a:ea typeface="黑体" panose="02010609060101010101" pitchFamily="49" charset="-122"/>
              </a:rPr>
              <a:t>运动员：运动员编号、姓名、性别、年龄。</a:t>
            </a:r>
            <a:br>
              <a:rPr lang="zh-CN" altLang="en-US" sz="1800" b="0" dirty="0">
                <a:solidFill>
                  <a:schemeClr val="tx1"/>
                </a:solidFill>
                <a:latin typeface="黑体" panose="02010609060101010101" pitchFamily="49" charset="-122"/>
                <a:ea typeface="黑体" panose="02010609060101010101" pitchFamily="49" charset="-122"/>
              </a:rPr>
            </a:br>
            <a:r>
              <a:rPr lang="en-US" altLang="zh-CN" sz="1800" b="0" dirty="0">
                <a:solidFill>
                  <a:schemeClr val="tx1"/>
                </a:solidFill>
                <a:latin typeface="黑体" panose="02010609060101010101" pitchFamily="49" charset="-122"/>
                <a:ea typeface="黑体" panose="02010609060101010101" pitchFamily="49" charset="-122"/>
              </a:rPr>
              <a:t>(3)</a:t>
            </a:r>
            <a:r>
              <a:rPr lang="zh-CN" altLang="en-US" sz="1800" b="0" dirty="0">
                <a:solidFill>
                  <a:schemeClr val="tx1"/>
                </a:solidFill>
                <a:latin typeface="黑体" panose="02010609060101010101" pitchFamily="49" charset="-122"/>
                <a:ea typeface="黑体" panose="02010609060101010101" pitchFamily="49" charset="-122"/>
              </a:rPr>
              <a:t>运动项目：项目编号、项目名、所属类别。</a:t>
            </a:r>
            <a:br>
              <a:rPr lang="zh-CN" altLang="en-US" sz="1800" b="0" dirty="0">
                <a:solidFill>
                  <a:schemeClr val="tx1"/>
                </a:solidFill>
                <a:latin typeface="黑体" panose="02010609060101010101" pitchFamily="49" charset="-122"/>
                <a:ea typeface="黑体" panose="02010609060101010101" pitchFamily="49" charset="-122"/>
              </a:rPr>
            </a:br>
            <a:r>
              <a:rPr lang="zh-CN" altLang="en-US" sz="1800" b="0" dirty="0">
                <a:solidFill>
                  <a:schemeClr val="tx1"/>
                </a:solidFill>
                <a:latin typeface="黑体" panose="02010609060101010101" pitchFamily="49" charset="-122"/>
                <a:ea typeface="黑体" panose="02010609060101010101" pitchFamily="49" charset="-122"/>
              </a:rPr>
              <a:t>其中：每个运动队有多名运动员，每名运动员只属于一个运动队；每名运动员可以参加</a:t>
            </a:r>
            <a:br>
              <a:rPr lang="zh-CN" altLang="en-US" sz="1800" b="0" dirty="0">
                <a:solidFill>
                  <a:schemeClr val="tx1"/>
                </a:solidFill>
                <a:latin typeface="黑体" panose="02010609060101010101" pitchFamily="49" charset="-122"/>
                <a:ea typeface="黑体" panose="02010609060101010101" pitchFamily="49" charset="-122"/>
              </a:rPr>
            </a:br>
            <a:r>
              <a:rPr lang="zh-CN" altLang="en-US" sz="1800" b="0" dirty="0">
                <a:solidFill>
                  <a:schemeClr val="tx1"/>
                </a:solidFill>
                <a:latin typeface="黑体" panose="02010609060101010101" pitchFamily="49" charset="-122"/>
                <a:ea typeface="黑体" panose="02010609060101010101" pitchFamily="49" charset="-122"/>
              </a:rPr>
              <a:t>多个项目，每个项目可以有多个运动员参加。系统记录每名运动员参加每个项目所得名次和成绩以及比赛日期。</a:t>
            </a:r>
            <a:br>
              <a:rPr lang="zh-CN" altLang="en-US" sz="1800" b="0" dirty="0">
                <a:solidFill>
                  <a:schemeClr val="tx1"/>
                </a:solidFill>
                <a:latin typeface="黑体" panose="02010609060101010101" pitchFamily="49" charset="-122"/>
                <a:ea typeface="黑体" panose="02010609060101010101" pitchFamily="49" charset="-122"/>
              </a:rPr>
            </a:br>
            <a:r>
              <a:rPr lang="en-US" altLang="zh-CN" sz="1800" b="0" dirty="0">
                <a:solidFill>
                  <a:schemeClr val="tx1"/>
                </a:solidFill>
                <a:latin typeface="黑体" panose="02010609060101010101" pitchFamily="49" charset="-122"/>
                <a:ea typeface="黑体" panose="02010609060101010101" pitchFamily="49" charset="-122"/>
              </a:rPr>
              <a:t>(1)</a:t>
            </a:r>
            <a:r>
              <a:rPr lang="zh-CN" altLang="en-US" sz="1800" b="0" dirty="0">
                <a:solidFill>
                  <a:schemeClr val="tx1"/>
                </a:solidFill>
                <a:latin typeface="黑体" panose="02010609060101010101" pitchFamily="49" charset="-122"/>
                <a:ea typeface="黑体" panose="02010609060101010101" pitchFamily="49" charset="-122"/>
              </a:rPr>
              <a:t>根据以上叙述，建立</a:t>
            </a:r>
            <a:r>
              <a:rPr lang="en-US" altLang="zh-CN" sz="1800" b="0" dirty="0">
                <a:solidFill>
                  <a:schemeClr val="tx1"/>
                </a:solidFill>
                <a:latin typeface="黑体" panose="02010609060101010101" pitchFamily="49" charset="-122"/>
                <a:ea typeface="黑体" panose="02010609060101010101" pitchFamily="49" charset="-122"/>
              </a:rPr>
              <a:t>ER</a:t>
            </a:r>
            <a:r>
              <a:rPr lang="zh-CN" altLang="en-US" sz="1800" b="0" dirty="0">
                <a:solidFill>
                  <a:schemeClr val="tx1"/>
                </a:solidFill>
                <a:latin typeface="黑体" panose="02010609060101010101" pitchFamily="49" charset="-122"/>
                <a:ea typeface="黑体" panose="02010609060101010101" pitchFamily="49" charset="-122"/>
              </a:rPr>
              <a:t>模型，要求标注联系类型。</a:t>
            </a:r>
            <a:r>
              <a:rPr lang="en-US" altLang="zh-CN" sz="1800" b="0" dirty="0">
                <a:solidFill>
                  <a:schemeClr val="tx1"/>
                </a:solidFill>
                <a:latin typeface="黑体" panose="02010609060101010101" pitchFamily="49" charset="-122"/>
                <a:ea typeface="黑体" panose="02010609060101010101" pitchFamily="49" charset="-122"/>
              </a:rPr>
              <a:t>(</a:t>
            </a:r>
            <a:r>
              <a:rPr lang="zh-CN" altLang="en-US" sz="1800" b="0" dirty="0">
                <a:solidFill>
                  <a:schemeClr val="tx1"/>
                </a:solidFill>
                <a:latin typeface="黑体" panose="02010609060101010101" pitchFamily="49" charset="-122"/>
                <a:ea typeface="黑体" panose="02010609060101010101" pitchFamily="49" charset="-122"/>
              </a:rPr>
              <a:t>实体的属性可以省略</a:t>
            </a:r>
            <a:r>
              <a:rPr lang="en-US" altLang="zh-CN" sz="1800" b="0" dirty="0" smtClean="0">
                <a:solidFill>
                  <a:schemeClr val="tx1"/>
                </a:solidFill>
                <a:latin typeface="黑体" panose="02010609060101010101" pitchFamily="49" charset="-122"/>
                <a:ea typeface="黑体" panose="02010609060101010101" pitchFamily="49" charset="-122"/>
              </a:rPr>
              <a:t>)</a:t>
            </a:r>
            <a:r>
              <a:rPr lang="zh-CN" altLang="en-US" sz="1800" b="0" dirty="0">
                <a:solidFill>
                  <a:schemeClr val="tx1"/>
                </a:solidFill>
                <a:latin typeface="黑体" panose="02010609060101010101" pitchFamily="49" charset="-122"/>
                <a:ea typeface="黑体" panose="02010609060101010101" pitchFamily="49" charset="-122"/>
              </a:rPr>
              <a:t> </a:t>
            </a:r>
            <a:r>
              <a:rPr lang="zh-CN" altLang="en-US" sz="1800" b="0" dirty="0" smtClean="0">
                <a:solidFill>
                  <a:schemeClr val="tx1"/>
                </a:solidFill>
                <a:latin typeface="黑体" panose="02010609060101010101" pitchFamily="49" charset="-122"/>
                <a:ea typeface="黑体" panose="02010609060101010101" pitchFamily="49" charset="-122"/>
              </a:rPr>
              <a:t>   </a:t>
            </a:r>
            <a:r>
              <a:rPr lang="zh-CN" altLang="en-US" sz="1800" b="0" dirty="0" smtClean="0">
                <a:solidFill>
                  <a:srgbClr val="FF0000"/>
                </a:solidFill>
                <a:latin typeface="黑体" panose="02010609060101010101" pitchFamily="49" charset="-122"/>
                <a:ea typeface="黑体" panose="02010609060101010101" pitchFamily="49" charset="-122"/>
              </a:rPr>
              <a:t>综合题</a:t>
            </a:r>
            <a:endParaRPr lang="en-US" altLang="zh-CN" sz="1800" b="0" dirty="0" smtClean="0">
              <a:solidFill>
                <a:schemeClr val="tx1"/>
              </a:solidFill>
              <a:latin typeface="黑体" panose="02010609060101010101" pitchFamily="49" charset="-122"/>
              <a:ea typeface="黑体" panose="02010609060101010101" pitchFamily="49" charset="-122"/>
            </a:endParaRPr>
          </a:p>
        </p:txBody>
      </p:sp>
      <p:grpSp>
        <p:nvGrpSpPr>
          <p:cNvPr id="6" name="组合 5"/>
          <p:cNvGrpSpPr/>
          <p:nvPr/>
        </p:nvGrpSpPr>
        <p:grpSpPr>
          <a:xfrm>
            <a:off x="1278268" y="3702788"/>
            <a:ext cx="8278332" cy="2759149"/>
            <a:chOff x="1701209" y="3621493"/>
            <a:chExt cx="8278332" cy="2759149"/>
          </a:xfrm>
        </p:grpSpPr>
        <p:pic>
          <p:nvPicPr>
            <p:cNvPr id="1026" name="Picture 2" descr="http://store.sunlands.com/qiyejia/original/20180523/9992286801391534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870" y="3621493"/>
              <a:ext cx="8014671" cy="2759149"/>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701209" y="4646428"/>
              <a:ext cx="691117" cy="7655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21968936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关系数据库设计方法</a:t>
            </a:r>
          </a:p>
        </p:txBody>
      </p:sp>
      <p:sp>
        <p:nvSpPr>
          <p:cNvPr id="4" name="文本框 2"/>
          <p:cNvSpPr txBox="1"/>
          <p:nvPr>
            <p:custDataLst>
              <p:tags r:id="rId1"/>
            </p:custDataLst>
          </p:nvPr>
        </p:nvSpPr>
        <p:spPr>
          <a:xfrm>
            <a:off x="735180" y="1052738"/>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逻辑</a:t>
            </a:r>
            <a:r>
              <a:rPr lang="zh-CN" altLang="en-US" sz="2800" b="0" dirty="0" smtClean="0">
                <a:solidFill>
                  <a:srgbClr val="FF0000"/>
                </a:solidFill>
                <a:latin typeface="黑体" panose="02010609060101010101" pitchFamily="49" charset="-122"/>
                <a:ea typeface="黑体" panose="02010609060101010101" pitchFamily="49" charset="-122"/>
                <a:sym typeface="+mn-ea"/>
              </a:rPr>
              <a:t>结构设计方法</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12" name="任意多边形 11"/>
          <p:cNvSpPr/>
          <p:nvPr/>
        </p:nvSpPr>
        <p:spPr>
          <a:xfrm>
            <a:off x="1541721" y="3232328"/>
            <a:ext cx="2876265" cy="1725759"/>
          </a:xfrm>
          <a:custGeom>
            <a:avLst/>
            <a:gdLst>
              <a:gd name="connsiteX0" fmla="*/ 0 w 2876265"/>
              <a:gd name="connsiteY0" fmla="*/ 0 h 1725759"/>
              <a:gd name="connsiteX1" fmla="*/ 2876265 w 2876265"/>
              <a:gd name="connsiteY1" fmla="*/ 0 h 1725759"/>
              <a:gd name="connsiteX2" fmla="*/ 2876265 w 2876265"/>
              <a:gd name="connsiteY2" fmla="*/ 1725759 h 1725759"/>
              <a:gd name="connsiteX3" fmla="*/ 0 w 2876265"/>
              <a:gd name="connsiteY3" fmla="*/ 1725759 h 1725759"/>
              <a:gd name="connsiteX4" fmla="*/ 0 w 2876265"/>
              <a:gd name="connsiteY4" fmla="*/ 0 h 172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6265" h="1725759">
                <a:moveTo>
                  <a:pt x="0" y="0"/>
                </a:moveTo>
                <a:lnTo>
                  <a:pt x="2876265" y="0"/>
                </a:lnTo>
                <a:lnTo>
                  <a:pt x="2876265" y="1725759"/>
                </a:lnTo>
                <a:lnTo>
                  <a:pt x="0" y="1725759"/>
                </a:lnTo>
                <a:lnTo>
                  <a:pt x="0" y="0"/>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将</a:t>
            </a:r>
            <a:r>
              <a:rPr lang="en-US" altLang="zh-CN" sz="2400" kern="1200" dirty="0" smtClean="0">
                <a:latin typeface="手札体-简粗体" panose="03000700000000000000" pitchFamily="66" charset="-122"/>
                <a:ea typeface="手札体-简粗体" panose="03000700000000000000" pitchFamily="66" charset="-122"/>
              </a:rPr>
              <a:t>E-R</a:t>
            </a:r>
            <a:r>
              <a:rPr lang="zh-CN" altLang="en-US" sz="2400" kern="1200" dirty="0" smtClean="0">
                <a:latin typeface="手札体-简粗体" panose="03000700000000000000" pitchFamily="66" charset="-122"/>
                <a:ea typeface="手札体-简粗体" panose="03000700000000000000" pitchFamily="66" charset="-122"/>
              </a:rPr>
              <a:t>图转换为关系模型</a:t>
            </a:r>
            <a:endParaRPr lang="zh-CN" altLang="en-US" sz="2400" kern="1200" dirty="0">
              <a:latin typeface="手札体-简粗体" panose="03000700000000000000" pitchFamily="66" charset="-122"/>
              <a:ea typeface="手札体-简粗体" panose="03000700000000000000" pitchFamily="66" charset="-122"/>
            </a:endParaRPr>
          </a:p>
        </p:txBody>
      </p:sp>
      <p:sp>
        <p:nvSpPr>
          <p:cNvPr id="13" name="任意多边形 12"/>
          <p:cNvSpPr/>
          <p:nvPr/>
        </p:nvSpPr>
        <p:spPr>
          <a:xfrm>
            <a:off x="4705612" y="3232328"/>
            <a:ext cx="2876265" cy="1725759"/>
          </a:xfrm>
          <a:custGeom>
            <a:avLst/>
            <a:gdLst>
              <a:gd name="connsiteX0" fmla="*/ 0 w 2876265"/>
              <a:gd name="connsiteY0" fmla="*/ 0 h 1725759"/>
              <a:gd name="connsiteX1" fmla="*/ 2876265 w 2876265"/>
              <a:gd name="connsiteY1" fmla="*/ 0 h 1725759"/>
              <a:gd name="connsiteX2" fmla="*/ 2876265 w 2876265"/>
              <a:gd name="connsiteY2" fmla="*/ 1725759 h 1725759"/>
              <a:gd name="connsiteX3" fmla="*/ 0 w 2876265"/>
              <a:gd name="connsiteY3" fmla="*/ 1725759 h 1725759"/>
              <a:gd name="connsiteX4" fmla="*/ 0 w 2876265"/>
              <a:gd name="connsiteY4" fmla="*/ 0 h 172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6265" h="1725759">
                <a:moveTo>
                  <a:pt x="0" y="0"/>
                </a:moveTo>
                <a:lnTo>
                  <a:pt x="2876265" y="0"/>
                </a:lnTo>
                <a:lnTo>
                  <a:pt x="2876265" y="1725759"/>
                </a:lnTo>
                <a:lnTo>
                  <a:pt x="0" y="1725759"/>
                </a:lnTo>
                <a:lnTo>
                  <a:pt x="0" y="0"/>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对关系数据模型进行优化</a:t>
            </a:r>
            <a:endParaRPr lang="zh-CN" altLang="en-US" sz="2400" kern="1200" dirty="0">
              <a:latin typeface="手札体-简粗体" panose="03000700000000000000" pitchFamily="66" charset="-122"/>
              <a:ea typeface="手札体-简粗体" panose="03000700000000000000" pitchFamily="66" charset="-122"/>
            </a:endParaRPr>
          </a:p>
        </p:txBody>
      </p:sp>
      <p:sp>
        <p:nvSpPr>
          <p:cNvPr id="14" name="任意多边形 13"/>
          <p:cNvSpPr/>
          <p:nvPr/>
        </p:nvSpPr>
        <p:spPr>
          <a:xfrm>
            <a:off x="7869504" y="3232328"/>
            <a:ext cx="2876265" cy="1725759"/>
          </a:xfrm>
          <a:custGeom>
            <a:avLst/>
            <a:gdLst>
              <a:gd name="connsiteX0" fmla="*/ 0 w 2876265"/>
              <a:gd name="connsiteY0" fmla="*/ 0 h 1725759"/>
              <a:gd name="connsiteX1" fmla="*/ 2876265 w 2876265"/>
              <a:gd name="connsiteY1" fmla="*/ 0 h 1725759"/>
              <a:gd name="connsiteX2" fmla="*/ 2876265 w 2876265"/>
              <a:gd name="connsiteY2" fmla="*/ 1725759 h 1725759"/>
              <a:gd name="connsiteX3" fmla="*/ 0 w 2876265"/>
              <a:gd name="connsiteY3" fmla="*/ 1725759 h 1725759"/>
              <a:gd name="connsiteX4" fmla="*/ 0 w 2876265"/>
              <a:gd name="connsiteY4" fmla="*/ 0 h 172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6265" h="1725759">
                <a:moveTo>
                  <a:pt x="0" y="0"/>
                </a:moveTo>
                <a:lnTo>
                  <a:pt x="2876265" y="0"/>
                </a:lnTo>
                <a:lnTo>
                  <a:pt x="2876265" y="1725759"/>
                </a:lnTo>
                <a:lnTo>
                  <a:pt x="0" y="1725759"/>
                </a:lnTo>
                <a:lnTo>
                  <a:pt x="0" y="0"/>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设计面向用户的外模式</a:t>
            </a:r>
            <a:endParaRPr lang="zh-CN" altLang="en-US" sz="2400" kern="1200" dirty="0">
              <a:latin typeface="手札体-简粗体" panose="03000700000000000000" pitchFamily="66" charset="-122"/>
              <a:ea typeface="手札体-简粗体" panose="03000700000000000000" pitchFamily="66" charset="-122"/>
            </a:endParaRPr>
          </a:p>
        </p:txBody>
      </p:sp>
      <p:grpSp>
        <p:nvGrpSpPr>
          <p:cNvPr id="6" name="组合 5"/>
          <p:cNvGrpSpPr/>
          <p:nvPr/>
        </p:nvGrpSpPr>
        <p:grpSpPr>
          <a:xfrm>
            <a:off x="0" y="286588"/>
            <a:ext cx="563526" cy="6284824"/>
            <a:chOff x="0" y="180767"/>
            <a:chExt cx="563526" cy="6284824"/>
          </a:xfrm>
        </p:grpSpPr>
        <p:sp>
          <p:nvSpPr>
            <p:cNvPr id="7" name="矩形 6"/>
            <p:cNvSpPr/>
            <p:nvPr/>
          </p:nvSpPr>
          <p:spPr>
            <a:xfrm>
              <a:off x="0" y="180767"/>
              <a:ext cx="563526" cy="13397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各级模式</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8" name="矩形 7"/>
            <p:cNvSpPr/>
            <p:nvPr/>
          </p:nvSpPr>
          <p:spPr>
            <a:xfrm>
              <a:off x="0" y="1550374"/>
              <a:ext cx="563526" cy="1766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概念结构设计</a:t>
              </a:r>
            </a:p>
          </p:txBody>
        </p:sp>
        <p:sp>
          <p:nvSpPr>
            <p:cNvPr id="9" name="矩形 8"/>
            <p:cNvSpPr/>
            <p:nvPr/>
          </p:nvSpPr>
          <p:spPr>
            <a:xfrm>
              <a:off x="0" y="3338625"/>
              <a:ext cx="563526" cy="176698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逻辑结构设计</a:t>
              </a:r>
            </a:p>
          </p:txBody>
        </p:sp>
        <p:sp>
          <p:nvSpPr>
            <p:cNvPr id="10" name="矩形 9"/>
            <p:cNvSpPr/>
            <p:nvPr/>
          </p:nvSpPr>
          <p:spPr>
            <a:xfrm>
              <a:off x="0" y="5125889"/>
              <a:ext cx="563526" cy="13397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物理设计</a:t>
              </a:r>
            </a:p>
          </p:txBody>
        </p:sp>
      </p:grpSp>
      <p:sp>
        <p:nvSpPr>
          <p:cNvPr id="15" name="矩形 14"/>
          <p:cNvSpPr/>
          <p:nvPr/>
        </p:nvSpPr>
        <p:spPr>
          <a:xfrm>
            <a:off x="7769658" y="412560"/>
            <a:ext cx="137009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a:t>
            </a:r>
            <a:endParaRPr lang="zh-CN" altLang="en-US" dirty="0">
              <a:solidFill>
                <a:srgbClr val="C00000"/>
              </a:solidFill>
              <a:latin typeface="微软雅黑" pitchFamily="34" charset="-122"/>
              <a:ea typeface="微软雅黑" pitchFamily="34" charset="-122"/>
            </a:endParaRPr>
          </a:p>
        </p:txBody>
      </p:sp>
      <p:cxnSp>
        <p:nvCxnSpPr>
          <p:cNvPr id="16" name="肘形连接符 15"/>
          <p:cNvCxnSpPr>
            <a:stCxn id="19" idx="1"/>
            <a:endCxn id="15" idx="3"/>
          </p:cNvCxnSpPr>
          <p:nvPr/>
        </p:nvCxnSpPr>
        <p:spPr>
          <a:xfrm rot="10800000" flipV="1">
            <a:off x="9139752" y="233392"/>
            <a:ext cx="141082"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0" idx="1"/>
            <a:endCxn id="15" idx="3"/>
          </p:cNvCxnSpPr>
          <p:nvPr/>
        </p:nvCxnSpPr>
        <p:spPr>
          <a:xfrm rot="10800000">
            <a:off x="9139753" y="564214"/>
            <a:ext cx="141081" cy="1707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21" idx="1"/>
            <a:endCxn id="15" idx="3"/>
          </p:cNvCxnSpPr>
          <p:nvPr/>
        </p:nvCxnSpPr>
        <p:spPr>
          <a:xfrm rot="10800000">
            <a:off x="9139753" y="564214"/>
            <a:ext cx="155453"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数据库设计概述</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280833" y="446705"/>
            <a:ext cx="2575809"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数据库设计的基本步骤</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295205" y="759601"/>
            <a:ext cx="2355512"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关系数据库设计方法</a:t>
            </a:r>
            <a:endParaRPr lang="zh-CN" altLang="en-US" dirty="0">
              <a:solidFill>
                <a:schemeClr val="bg1"/>
              </a:solidFill>
              <a:latin typeface="微软雅黑" pitchFamily="34" charset="-122"/>
              <a:ea typeface="微软雅黑" pitchFamily="34" charset="-122"/>
            </a:endParaRPr>
          </a:p>
        </p:txBody>
      </p:sp>
      <p:sp>
        <p:nvSpPr>
          <p:cNvPr id="22" name="TextBox 21"/>
          <p:cNvSpPr txBox="1"/>
          <p:nvPr/>
        </p:nvSpPr>
        <p:spPr>
          <a:xfrm>
            <a:off x="876115" y="174153"/>
            <a:ext cx="2616422"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3.3.3 </a:t>
            </a:r>
            <a:r>
              <a:rPr lang="zh-CN" altLang="en-US" dirty="0" smtClean="0">
                <a:latin typeface="微软雅黑" pitchFamily="34" charset="-122"/>
                <a:ea typeface="微软雅黑" pitchFamily="34" charset="-122"/>
              </a:rPr>
              <a:t>逻辑结构设计方法</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941450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关系数据库设计方法</a:t>
            </a:r>
          </a:p>
        </p:txBody>
      </p:sp>
      <p:sp>
        <p:nvSpPr>
          <p:cNvPr id="4" name="文本框 2"/>
          <p:cNvSpPr txBox="1"/>
          <p:nvPr>
            <p:custDataLst>
              <p:tags r:id="rId1"/>
            </p:custDataLst>
          </p:nvPr>
        </p:nvSpPr>
        <p:spPr>
          <a:xfrm>
            <a:off x="735180" y="1052738"/>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1</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关系数据库设计过程与各级模式</a:t>
            </a:r>
            <a:r>
              <a:rPr lang="zh-CN" altLang="en-US" sz="2800" b="0" dirty="0" smtClean="0">
                <a:solidFill>
                  <a:schemeClr val="tx1"/>
                </a:solidFill>
                <a:latin typeface="黑体" panose="02010609060101010101" pitchFamily="49" charset="-122"/>
                <a:ea typeface="黑体" panose="02010609060101010101" pitchFamily="49" charset="-122"/>
                <a:sym typeface="+mn-ea"/>
              </a:rPr>
              <a:t>（识记）</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7" name="组合 6"/>
          <p:cNvGrpSpPr/>
          <p:nvPr/>
        </p:nvGrpSpPr>
        <p:grpSpPr>
          <a:xfrm>
            <a:off x="2904571" y="2198376"/>
            <a:ext cx="6345755" cy="4259123"/>
            <a:chOff x="2851408" y="2120411"/>
            <a:chExt cx="6345755" cy="4259123"/>
          </a:xfrm>
        </p:grpSpPr>
        <p:pic>
          <p:nvPicPr>
            <p:cNvPr id="5" name="图片 4"/>
            <p:cNvPicPr/>
            <p:nvPr/>
          </p:nvPicPr>
          <p:blipFill>
            <a:blip r:embed="rId4">
              <a:extLst>
                <a:ext uri="{28A0092B-C50C-407E-A947-70E740481C1C}">
                  <a14:useLocalDpi xmlns:a14="http://schemas.microsoft.com/office/drawing/2010/main" val="0"/>
                </a:ext>
              </a:extLst>
            </a:blip>
            <a:stretch>
              <a:fillRect/>
            </a:stretch>
          </p:blipFill>
          <p:spPr>
            <a:xfrm>
              <a:off x="2851408" y="2120411"/>
              <a:ext cx="6345755" cy="4259123"/>
            </a:xfrm>
            <a:prstGeom prst="rect">
              <a:avLst/>
            </a:prstGeom>
          </p:spPr>
        </p:pic>
        <p:sp>
          <p:nvSpPr>
            <p:cNvPr id="6" name="矩形 5"/>
            <p:cNvSpPr/>
            <p:nvPr/>
          </p:nvSpPr>
          <p:spPr>
            <a:xfrm>
              <a:off x="4614530" y="5932967"/>
              <a:ext cx="861237" cy="4465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0" y="286588"/>
            <a:ext cx="563526" cy="6284824"/>
            <a:chOff x="0" y="180767"/>
            <a:chExt cx="563526" cy="6284824"/>
          </a:xfrm>
        </p:grpSpPr>
        <p:sp>
          <p:nvSpPr>
            <p:cNvPr id="9" name="矩形 8"/>
            <p:cNvSpPr/>
            <p:nvPr/>
          </p:nvSpPr>
          <p:spPr>
            <a:xfrm>
              <a:off x="0" y="180767"/>
              <a:ext cx="563526" cy="133970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tx1"/>
                  </a:solidFill>
                  <a:latin typeface="黑体" panose="02010609060101010101" pitchFamily="49" charset="-122"/>
                  <a:ea typeface="黑体" panose="02010609060101010101" pitchFamily="49" charset="-122"/>
                </a:rPr>
                <a:t>各级模式</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3" name="矩形 12"/>
            <p:cNvSpPr/>
            <p:nvPr/>
          </p:nvSpPr>
          <p:spPr>
            <a:xfrm>
              <a:off x="0" y="1550374"/>
              <a:ext cx="563526" cy="1766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概念结构设计</a:t>
              </a:r>
            </a:p>
          </p:txBody>
        </p:sp>
        <p:sp>
          <p:nvSpPr>
            <p:cNvPr id="14" name="矩形 13"/>
            <p:cNvSpPr/>
            <p:nvPr/>
          </p:nvSpPr>
          <p:spPr>
            <a:xfrm>
              <a:off x="0" y="3338625"/>
              <a:ext cx="563526" cy="1766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逻辑结构设计</a:t>
              </a:r>
            </a:p>
          </p:txBody>
        </p:sp>
        <p:sp>
          <p:nvSpPr>
            <p:cNvPr id="15" name="矩形 14"/>
            <p:cNvSpPr/>
            <p:nvPr/>
          </p:nvSpPr>
          <p:spPr>
            <a:xfrm>
              <a:off x="0" y="5125889"/>
              <a:ext cx="563526" cy="13397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物理设计</a:t>
              </a:r>
            </a:p>
          </p:txBody>
        </p:sp>
      </p:grpSp>
      <p:sp>
        <p:nvSpPr>
          <p:cNvPr id="8" name="椭圆形标注 7"/>
          <p:cNvSpPr/>
          <p:nvPr/>
        </p:nvSpPr>
        <p:spPr>
          <a:xfrm>
            <a:off x="3679035" y="2198376"/>
            <a:ext cx="1472904" cy="708851"/>
          </a:xfrm>
          <a:prstGeom prst="wedgeEllipseCallout">
            <a:avLst>
              <a:gd name="adj1" fmla="val 23741"/>
              <a:gd name="adj2" fmla="val 106398"/>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FF0000"/>
                </a:solidFill>
              </a:rPr>
              <a:t>E-R</a:t>
            </a:r>
            <a:r>
              <a:rPr lang="zh-CN" altLang="en-US" sz="2400" b="1" dirty="0" smtClean="0">
                <a:solidFill>
                  <a:srgbClr val="FF0000"/>
                </a:solidFill>
              </a:rPr>
              <a:t>图</a:t>
            </a:r>
            <a:endParaRPr lang="zh-CN" altLang="en-US" sz="2400" b="1" dirty="0">
              <a:solidFill>
                <a:srgbClr val="FF0000"/>
              </a:solidFill>
            </a:endParaRPr>
          </a:p>
        </p:txBody>
      </p:sp>
      <p:sp>
        <p:nvSpPr>
          <p:cNvPr id="17" name="矩形 16"/>
          <p:cNvSpPr/>
          <p:nvPr/>
        </p:nvSpPr>
        <p:spPr>
          <a:xfrm>
            <a:off x="7769658" y="412560"/>
            <a:ext cx="137009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a:t>
            </a:r>
            <a:endParaRPr lang="zh-CN" altLang="en-US" dirty="0">
              <a:solidFill>
                <a:srgbClr val="C00000"/>
              </a:solidFill>
              <a:latin typeface="微软雅黑" pitchFamily="34" charset="-122"/>
              <a:ea typeface="微软雅黑" pitchFamily="34" charset="-122"/>
            </a:endParaRPr>
          </a:p>
        </p:txBody>
      </p:sp>
      <p:cxnSp>
        <p:nvCxnSpPr>
          <p:cNvPr id="18" name="肘形连接符 17"/>
          <p:cNvCxnSpPr>
            <a:stCxn id="21" idx="1"/>
            <a:endCxn id="17" idx="3"/>
          </p:cNvCxnSpPr>
          <p:nvPr/>
        </p:nvCxnSpPr>
        <p:spPr>
          <a:xfrm rot="10800000" flipV="1">
            <a:off x="9139752" y="233392"/>
            <a:ext cx="141082"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2" idx="1"/>
            <a:endCxn id="17" idx="3"/>
          </p:cNvCxnSpPr>
          <p:nvPr/>
        </p:nvCxnSpPr>
        <p:spPr>
          <a:xfrm rot="10800000">
            <a:off x="9139753" y="564214"/>
            <a:ext cx="141081" cy="1707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23" idx="1"/>
            <a:endCxn id="17" idx="3"/>
          </p:cNvCxnSpPr>
          <p:nvPr/>
        </p:nvCxnSpPr>
        <p:spPr>
          <a:xfrm rot="10800000">
            <a:off x="9139753" y="564214"/>
            <a:ext cx="155453"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数据库设计概述</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280833" y="446705"/>
            <a:ext cx="2575809"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数据库设计的基本步骤</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9295205" y="759601"/>
            <a:ext cx="2355512"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关系数据库设计方法</a:t>
            </a:r>
            <a:endParaRPr lang="zh-CN" altLang="en-US" dirty="0">
              <a:solidFill>
                <a:schemeClr val="bg1"/>
              </a:solidFill>
              <a:latin typeface="微软雅黑" pitchFamily="34" charset="-122"/>
              <a:ea typeface="微软雅黑" pitchFamily="34" charset="-122"/>
            </a:endParaRPr>
          </a:p>
        </p:txBody>
      </p:sp>
      <p:sp>
        <p:nvSpPr>
          <p:cNvPr id="24" name="TextBox 23"/>
          <p:cNvSpPr txBox="1"/>
          <p:nvPr/>
        </p:nvSpPr>
        <p:spPr>
          <a:xfrm>
            <a:off x="876115" y="174153"/>
            <a:ext cx="4001416"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3.3.1 </a:t>
            </a:r>
            <a:r>
              <a:rPr lang="zh-CN" altLang="en-US" dirty="0" smtClean="0">
                <a:latin typeface="微软雅黑" pitchFamily="34" charset="-122"/>
                <a:ea typeface="微软雅黑" pitchFamily="34" charset="-122"/>
              </a:rPr>
              <a:t>关系数据库设计过程与各级模式</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70433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关系数据库设计方法</a:t>
            </a:r>
          </a:p>
        </p:txBody>
      </p:sp>
      <p:sp>
        <p:nvSpPr>
          <p:cNvPr id="4" name="文本框 2"/>
          <p:cNvSpPr txBox="1"/>
          <p:nvPr>
            <p:custDataLst>
              <p:tags r:id="rId1"/>
            </p:custDataLst>
          </p:nvPr>
        </p:nvSpPr>
        <p:spPr>
          <a:xfrm>
            <a:off x="735180" y="1052738"/>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逻辑</a:t>
            </a:r>
            <a:r>
              <a:rPr lang="zh-CN" altLang="en-US" sz="2800" b="0" dirty="0" smtClean="0">
                <a:solidFill>
                  <a:srgbClr val="FF0000"/>
                </a:solidFill>
                <a:latin typeface="黑体" panose="02010609060101010101" pitchFamily="49" charset="-122"/>
                <a:ea typeface="黑体" panose="02010609060101010101" pitchFamily="49" charset="-122"/>
                <a:sym typeface="+mn-ea"/>
              </a:rPr>
              <a:t>结构设计方法</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en-US" altLang="zh-CN" sz="2400" dirty="0" smtClean="0">
                <a:solidFill>
                  <a:srgbClr val="FF0000"/>
                </a:solidFill>
                <a:latin typeface="手札体-简粗体" panose="03000700000000000000" pitchFamily="66" charset="-122"/>
                <a:ea typeface="手札体-简粗体" panose="03000700000000000000" pitchFamily="66" charset="-122"/>
              </a:rPr>
              <a:t>E-R</a:t>
            </a:r>
            <a:r>
              <a:rPr lang="zh-CN" altLang="en-US" sz="2400" dirty="0" smtClean="0">
                <a:solidFill>
                  <a:srgbClr val="FF0000"/>
                </a:solidFill>
                <a:latin typeface="手札体-简粗体" panose="03000700000000000000" pitchFamily="66" charset="-122"/>
                <a:ea typeface="手札体-简粗体" panose="03000700000000000000" pitchFamily="66" charset="-122"/>
              </a:rPr>
              <a:t>图向关系模型的转换</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13" name="矩形 12"/>
          <p:cNvSpPr/>
          <p:nvPr/>
        </p:nvSpPr>
        <p:spPr>
          <a:xfrm>
            <a:off x="1399905" y="3139329"/>
            <a:ext cx="10051358" cy="302400"/>
          </a:xfrm>
          <a:prstGeom prst="rect">
            <a:avLst/>
          </a:prstGeom>
        </p:spPr>
        <p:style>
          <a:lnRef idx="2">
            <a:schemeClr val="accent2">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14" name="任意多边形 13"/>
          <p:cNvSpPr/>
          <p:nvPr/>
        </p:nvSpPr>
        <p:spPr>
          <a:xfrm>
            <a:off x="1902472" y="2872533"/>
            <a:ext cx="9241018" cy="443915"/>
          </a:xfrm>
          <a:custGeom>
            <a:avLst/>
            <a:gdLst>
              <a:gd name="connsiteX0" fmla="*/ 0 w 9241018"/>
              <a:gd name="connsiteY0" fmla="*/ 73987 h 443915"/>
              <a:gd name="connsiteX1" fmla="*/ 73987 w 9241018"/>
              <a:gd name="connsiteY1" fmla="*/ 0 h 443915"/>
              <a:gd name="connsiteX2" fmla="*/ 9167031 w 9241018"/>
              <a:gd name="connsiteY2" fmla="*/ 0 h 443915"/>
              <a:gd name="connsiteX3" fmla="*/ 9241018 w 9241018"/>
              <a:gd name="connsiteY3" fmla="*/ 73987 h 443915"/>
              <a:gd name="connsiteX4" fmla="*/ 9241018 w 9241018"/>
              <a:gd name="connsiteY4" fmla="*/ 369928 h 443915"/>
              <a:gd name="connsiteX5" fmla="*/ 9167031 w 9241018"/>
              <a:gd name="connsiteY5" fmla="*/ 443915 h 443915"/>
              <a:gd name="connsiteX6" fmla="*/ 73987 w 9241018"/>
              <a:gd name="connsiteY6" fmla="*/ 443915 h 443915"/>
              <a:gd name="connsiteX7" fmla="*/ 0 w 9241018"/>
              <a:gd name="connsiteY7" fmla="*/ 369928 h 443915"/>
              <a:gd name="connsiteX8" fmla="*/ 0 w 9241018"/>
              <a:gd name="connsiteY8" fmla="*/ 73987 h 4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41018" h="443915">
                <a:moveTo>
                  <a:pt x="0" y="73987"/>
                </a:moveTo>
                <a:cubicBezTo>
                  <a:pt x="0" y="33125"/>
                  <a:pt x="33125" y="0"/>
                  <a:pt x="73987" y="0"/>
                </a:cubicBezTo>
                <a:lnTo>
                  <a:pt x="9167031" y="0"/>
                </a:lnTo>
                <a:cubicBezTo>
                  <a:pt x="9207893" y="0"/>
                  <a:pt x="9241018" y="33125"/>
                  <a:pt x="9241018" y="73987"/>
                </a:cubicBezTo>
                <a:lnTo>
                  <a:pt x="9241018" y="369928"/>
                </a:lnTo>
                <a:cubicBezTo>
                  <a:pt x="9241018" y="410790"/>
                  <a:pt x="9207893" y="443915"/>
                  <a:pt x="9167031" y="443915"/>
                </a:cubicBezTo>
                <a:lnTo>
                  <a:pt x="73987" y="443915"/>
                </a:lnTo>
                <a:cubicBezTo>
                  <a:pt x="33125" y="443915"/>
                  <a:pt x="0" y="410790"/>
                  <a:pt x="0" y="369928"/>
                </a:cubicBezTo>
                <a:lnTo>
                  <a:pt x="0" y="73987"/>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7612" tIns="21670" rIns="287612" bIns="21670" numCol="1" spcCol="1270" anchor="ctr" anchorCtr="0">
            <a:noAutofit/>
          </a:bodyPr>
          <a:lstStyle/>
          <a:p>
            <a:pPr lvl="0" algn="l" defTabSz="711200">
              <a:lnSpc>
                <a:spcPct val="90000"/>
              </a:lnSpc>
              <a:spcBef>
                <a:spcPct val="0"/>
              </a:spcBef>
              <a:spcAft>
                <a:spcPct val="35000"/>
              </a:spcAft>
            </a:pPr>
            <a:r>
              <a:rPr lang="zh-CN" altLang="en-US" sz="1600" kern="1200" dirty="0" smtClean="0">
                <a:latin typeface="手札体-简粗体" panose="03000700000000000000" pitchFamily="66" charset="-122"/>
                <a:ea typeface="手札体-简粗体" panose="03000700000000000000" pitchFamily="66" charset="-122"/>
              </a:rPr>
              <a:t>一个实体型转换为一个关系模式，实体的属性作为关系的属性，实体的码作为关系的码</a:t>
            </a:r>
            <a:endParaRPr lang="zh-CN" altLang="en-US" sz="1600" kern="1200" dirty="0">
              <a:latin typeface="手札体-简粗体" panose="03000700000000000000" pitchFamily="66" charset="-122"/>
              <a:ea typeface="手札体-简粗体" panose="03000700000000000000" pitchFamily="66" charset="-122"/>
            </a:endParaRPr>
          </a:p>
        </p:txBody>
      </p:sp>
      <p:sp>
        <p:nvSpPr>
          <p:cNvPr id="15" name="矩形 14"/>
          <p:cNvSpPr/>
          <p:nvPr/>
        </p:nvSpPr>
        <p:spPr>
          <a:xfrm>
            <a:off x="1399905" y="3773325"/>
            <a:ext cx="10051358" cy="302400"/>
          </a:xfrm>
          <a:prstGeom prst="rect">
            <a:avLst/>
          </a:prstGeom>
        </p:spPr>
        <p:style>
          <a:lnRef idx="2">
            <a:schemeClr val="accent2">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16" name="任意多边形 15"/>
          <p:cNvSpPr/>
          <p:nvPr/>
        </p:nvSpPr>
        <p:spPr>
          <a:xfrm>
            <a:off x="1902472" y="3506529"/>
            <a:ext cx="9241018" cy="443915"/>
          </a:xfrm>
          <a:custGeom>
            <a:avLst/>
            <a:gdLst>
              <a:gd name="connsiteX0" fmla="*/ 0 w 9241018"/>
              <a:gd name="connsiteY0" fmla="*/ 73987 h 443915"/>
              <a:gd name="connsiteX1" fmla="*/ 73987 w 9241018"/>
              <a:gd name="connsiteY1" fmla="*/ 0 h 443915"/>
              <a:gd name="connsiteX2" fmla="*/ 9167031 w 9241018"/>
              <a:gd name="connsiteY2" fmla="*/ 0 h 443915"/>
              <a:gd name="connsiteX3" fmla="*/ 9241018 w 9241018"/>
              <a:gd name="connsiteY3" fmla="*/ 73987 h 443915"/>
              <a:gd name="connsiteX4" fmla="*/ 9241018 w 9241018"/>
              <a:gd name="connsiteY4" fmla="*/ 369928 h 443915"/>
              <a:gd name="connsiteX5" fmla="*/ 9167031 w 9241018"/>
              <a:gd name="connsiteY5" fmla="*/ 443915 h 443915"/>
              <a:gd name="connsiteX6" fmla="*/ 73987 w 9241018"/>
              <a:gd name="connsiteY6" fmla="*/ 443915 h 443915"/>
              <a:gd name="connsiteX7" fmla="*/ 0 w 9241018"/>
              <a:gd name="connsiteY7" fmla="*/ 369928 h 443915"/>
              <a:gd name="connsiteX8" fmla="*/ 0 w 9241018"/>
              <a:gd name="connsiteY8" fmla="*/ 73987 h 4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41018" h="443915">
                <a:moveTo>
                  <a:pt x="0" y="73987"/>
                </a:moveTo>
                <a:cubicBezTo>
                  <a:pt x="0" y="33125"/>
                  <a:pt x="33125" y="0"/>
                  <a:pt x="73987" y="0"/>
                </a:cubicBezTo>
                <a:lnTo>
                  <a:pt x="9167031" y="0"/>
                </a:lnTo>
                <a:cubicBezTo>
                  <a:pt x="9207893" y="0"/>
                  <a:pt x="9241018" y="33125"/>
                  <a:pt x="9241018" y="73987"/>
                </a:cubicBezTo>
                <a:lnTo>
                  <a:pt x="9241018" y="369928"/>
                </a:lnTo>
                <a:cubicBezTo>
                  <a:pt x="9241018" y="410790"/>
                  <a:pt x="9207893" y="443915"/>
                  <a:pt x="9167031" y="443915"/>
                </a:cubicBezTo>
                <a:lnTo>
                  <a:pt x="73987" y="443915"/>
                </a:lnTo>
                <a:cubicBezTo>
                  <a:pt x="33125" y="443915"/>
                  <a:pt x="0" y="410790"/>
                  <a:pt x="0" y="369928"/>
                </a:cubicBezTo>
                <a:lnTo>
                  <a:pt x="0" y="73987"/>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7612" tIns="21670" rIns="287612" bIns="21670" numCol="1" spcCol="1270" anchor="ctr" anchorCtr="0">
            <a:noAutofit/>
          </a:bodyPr>
          <a:lstStyle/>
          <a:p>
            <a:pPr lvl="0" algn="l" defTabSz="711200">
              <a:lnSpc>
                <a:spcPct val="90000"/>
              </a:lnSpc>
              <a:spcBef>
                <a:spcPct val="0"/>
              </a:spcBef>
              <a:spcAft>
                <a:spcPct val="35000"/>
              </a:spcAft>
            </a:pPr>
            <a:r>
              <a:rPr lang="zh-CN" altLang="en-US" sz="1600" kern="1200" dirty="0" smtClean="0">
                <a:latin typeface="手札体-简粗体" panose="03000700000000000000" pitchFamily="66" charset="-122"/>
                <a:ea typeface="手札体-简粗体" panose="03000700000000000000" pitchFamily="66" charset="-122"/>
              </a:rPr>
              <a:t>一个一对一联系可以转换为一个独立的关系模式，也可以与任意一端对应的关系模式合并</a:t>
            </a:r>
            <a:endParaRPr lang="zh-CN" altLang="en-US" sz="1600" kern="1200" dirty="0">
              <a:latin typeface="手札体-简粗体" panose="03000700000000000000" pitchFamily="66" charset="-122"/>
              <a:ea typeface="手札体-简粗体" panose="03000700000000000000" pitchFamily="66" charset="-122"/>
            </a:endParaRPr>
          </a:p>
        </p:txBody>
      </p:sp>
      <p:sp>
        <p:nvSpPr>
          <p:cNvPr id="17" name="矩形 16"/>
          <p:cNvSpPr/>
          <p:nvPr/>
        </p:nvSpPr>
        <p:spPr>
          <a:xfrm>
            <a:off x="1399905" y="4407320"/>
            <a:ext cx="10051358" cy="302400"/>
          </a:xfrm>
          <a:prstGeom prst="rect">
            <a:avLst/>
          </a:prstGeom>
        </p:spPr>
        <p:style>
          <a:lnRef idx="2">
            <a:schemeClr val="accent2">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18" name="任意多边形 17"/>
          <p:cNvSpPr/>
          <p:nvPr/>
        </p:nvSpPr>
        <p:spPr>
          <a:xfrm>
            <a:off x="1902472" y="4140525"/>
            <a:ext cx="9241018" cy="443915"/>
          </a:xfrm>
          <a:custGeom>
            <a:avLst/>
            <a:gdLst>
              <a:gd name="connsiteX0" fmla="*/ 0 w 9241018"/>
              <a:gd name="connsiteY0" fmla="*/ 73987 h 443915"/>
              <a:gd name="connsiteX1" fmla="*/ 73987 w 9241018"/>
              <a:gd name="connsiteY1" fmla="*/ 0 h 443915"/>
              <a:gd name="connsiteX2" fmla="*/ 9167031 w 9241018"/>
              <a:gd name="connsiteY2" fmla="*/ 0 h 443915"/>
              <a:gd name="connsiteX3" fmla="*/ 9241018 w 9241018"/>
              <a:gd name="connsiteY3" fmla="*/ 73987 h 443915"/>
              <a:gd name="connsiteX4" fmla="*/ 9241018 w 9241018"/>
              <a:gd name="connsiteY4" fmla="*/ 369928 h 443915"/>
              <a:gd name="connsiteX5" fmla="*/ 9167031 w 9241018"/>
              <a:gd name="connsiteY5" fmla="*/ 443915 h 443915"/>
              <a:gd name="connsiteX6" fmla="*/ 73987 w 9241018"/>
              <a:gd name="connsiteY6" fmla="*/ 443915 h 443915"/>
              <a:gd name="connsiteX7" fmla="*/ 0 w 9241018"/>
              <a:gd name="connsiteY7" fmla="*/ 369928 h 443915"/>
              <a:gd name="connsiteX8" fmla="*/ 0 w 9241018"/>
              <a:gd name="connsiteY8" fmla="*/ 73987 h 4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41018" h="443915">
                <a:moveTo>
                  <a:pt x="0" y="73987"/>
                </a:moveTo>
                <a:cubicBezTo>
                  <a:pt x="0" y="33125"/>
                  <a:pt x="33125" y="0"/>
                  <a:pt x="73987" y="0"/>
                </a:cubicBezTo>
                <a:lnTo>
                  <a:pt x="9167031" y="0"/>
                </a:lnTo>
                <a:cubicBezTo>
                  <a:pt x="9207893" y="0"/>
                  <a:pt x="9241018" y="33125"/>
                  <a:pt x="9241018" y="73987"/>
                </a:cubicBezTo>
                <a:lnTo>
                  <a:pt x="9241018" y="369928"/>
                </a:lnTo>
                <a:cubicBezTo>
                  <a:pt x="9241018" y="410790"/>
                  <a:pt x="9207893" y="443915"/>
                  <a:pt x="9167031" y="443915"/>
                </a:cubicBezTo>
                <a:lnTo>
                  <a:pt x="73987" y="443915"/>
                </a:lnTo>
                <a:cubicBezTo>
                  <a:pt x="33125" y="443915"/>
                  <a:pt x="0" y="410790"/>
                  <a:pt x="0" y="369928"/>
                </a:cubicBezTo>
                <a:lnTo>
                  <a:pt x="0" y="73987"/>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7612" tIns="21670" rIns="287612" bIns="21670" numCol="1" spcCol="1270" anchor="ctr" anchorCtr="0">
            <a:noAutofit/>
          </a:bodyPr>
          <a:lstStyle/>
          <a:p>
            <a:pPr lvl="0" algn="l" defTabSz="711200">
              <a:lnSpc>
                <a:spcPct val="90000"/>
              </a:lnSpc>
              <a:spcBef>
                <a:spcPct val="0"/>
              </a:spcBef>
              <a:spcAft>
                <a:spcPct val="35000"/>
              </a:spcAft>
            </a:pPr>
            <a:r>
              <a:rPr lang="zh-CN" altLang="en-US" sz="1600" kern="1200" dirty="0" smtClean="0">
                <a:latin typeface="手札体-简粗体" panose="03000700000000000000" pitchFamily="66" charset="-122"/>
                <a:ea typeface="手札体-简粗体" panose="03000700000000000000" pitchFamily="66" charset="-122"/>
              </a:rPr>
              <a:t>一个一对多联系可以转换为一个独立的关系模式，也可以与</a:t>
            </a:r>
            <a:r>
              <a:rPr lang="en-US" altLang="zh-CN" sz="1600" kern="1200" dirty="0" smtClean="0">
                <a:latin typeface="手札体-简粗体" panose="03000700000000000000" pitchFamily="66" charset="-122"/>
                <a:ea typeface="手札体-简粗体" panose="03000700000000000000" pitchFamily="66" charset="-122"/>
              </a:rPr>
              <a:t>N</a:t>
            </a:r>
            <a:r>
              <a:rPr lang="zh-CN" altLang="en-US" sz="1600" kern="1200" dirty="0" smtClean="0">
                <a:latin typeface="手札体-简粗体" panose="03000700000000000000" pitchFamily="66" charset="-122"/>
                <a:ea typeface="手札体-简粗体" panose="03000700000000000000" pitchFamily="66" charset="-122"/>
              </a:rPr>
              <a:t>端对应的关系模式合并</a:t>
            </a:r>
            <a:endParaRPr lang="zh-CN" altLang="en-US" sz="1600" kern="1200" dirty="0">
              <a:latin typeface="手札体-简粗体" panose="03000700000000000000" pitchFamily="66" charset="-122"/>
              <a:ea typeface="手札体-简粗体" panose="03000700000000000000" pitchFamily="66" charset="-122"/>
            </a:endParaRPr>
          </a:p>
        </p:txBody>
      </p:sp>
      <p:sp>
        <p:nvSpPr>
          <p:cNvPr id="19" name="矩形 18"/>
          <p:cNvSpPr/>
          <p:nvPr/>
        </p:nvSpPr>
        <p:spPr>
          <a:xfrm>
            <a:off x="1399905" y="5041316"/>
            <a:ext cx="10051358" cy="302400"/>
          </a:xfrm>
          <a:prstGeom prst="rect">
            <a:avLst/>
          </a:prstGeom>
        </p:spPr>
        <p:style>
          <a:lnRef idx="2">
            <a:schemeClr val="accent2">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20" name="任意多边形 19"/>
          <p:cNvSpPr/>
          <p:nvPr/>
        </p:nvSpPr>
        <p:spPr>
          <a:xfrm>
            <a:off x="1902472" y="4774520"/>
            <a:ext cx="9241018" cy="569196"/>
          </a:xfrm>
          <a:custGeom>
            <a:avLst/>
            <a:gdLst>
              <a:gd name="connsiteX0" fmla="*/ 0 w 9241018"/>
              <a:gd name="connsiteY0" fmla="*/ 73987 h 443915"/>
              <a:gd name="connsiteX1" fmla="*/ 73987 w 9241018"/>
              <a:gd name="connsiteY1" fmla="*/ 0 h 443915"/>
              <a:gd name="connsiteX2" fmla="*/ 9167031 w 9241018"/>
              <a:gd name="connsiteY2" fmla="*/ 0 h 443915"/>
              <a:gd name="connsiteX3" fmla="*/ 9241018 w 9241018"/>
              <a:gd name="connsiteY3" fmla="*/ 73987 h 443915"/>
              <a:gd name="connsiteX4" fmla="*/ 9241018 w 9241018"/>
              <a:gd name="connsiteY4" fmla="*/ 369928 h 443915"/>
              <a:gd name="connsiteX5" fmla="*/ 9167031 w 9241018"/>
              <a:gd name="connsiteY5" fmla="*/ 443915 h 443915"/>
              <a:gd name="connsiteX6" fmla="*/ 73987 w 9241018"/>
              <a:gd name="connsiteY6" fmla="*/ 443915 h 443915"/>
              <a:gd name="connsiteX7" fmla="*/ 0 w 9241018"/>
              <a:gd name="connsiteY7" fmla="*/ 369928 h 443915"/>
              <a:gd name="connsiteX8" fmla="*/ 0 w 9241018"/>
              <a:gd name="connsiteY8" fmla="*/ 73987 h 4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41018" h="443915">
                <a:moveTo>
                  <a:pt x="0" y="73987"/>
                </a:moveTo>
                <a:cubicBezTo>
                  <a:pt x="0" y="33125"/>
                  <a:pt x="33125" y="0"/>
                  <a:pt x="73987" y="0"/>
                </a:cubicBezTo>
                <a:lnTo>
                  <a:pt x="9167031" y="0"/>
                </a:lnTo>
                <a:cubicBezTo>
                  <a:pt x="9207893" y="0"/>
                  <a:pt x="9241018" y="33125"/>
                  <a:pt x="9241018" y="73987"/>
                </a:cubicBezTo>
                <a:lnTo>
                  <a:pt x="9241018" y="369928"/>
                </a:lnTo>
                <a:cubicBezTo>
                  <a:pt x="9241018" y="410790"/>
                  <a:pt x="9207893" y="443915"/>
                  <a:pt x="9167031" y="443915"/>
                </a:cubicBezTo>
                <a:lnTo>
                  <a:pt x="73987" y="443915"/>
                </a:lnTo>
                <a:cubicBezTo>
                  <a:pt x="33125" y="443915"/>
                  <a:pt x="0" y="410790"/>
                  <a:pt x="0" y="369928"/>
                </a:cubicBezTo>
                <a:lnTo>
                  <a:pt x="0" y="73987"/>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7612" tIns="21670" rIns="287612" bIns="21670" numCol="1" spcCol="1270" anchor="ctr" anchorCtr="0">
            <a:noAutofit/>
          </a:bodyPr>
          <a:lstStyle/>
          <a:p>
            <a:pPr lvl="0" algn="l" defTabSz="711200">
              <a:lnSpc>
                <a:spcPct val="90000"/>
              </a:lnSpc>
              <a:spcBef>
                <a:spcPct val="0"/>
              </a:spcBef>
              <a:spcAft>
                <a:spcPct val="35000"/>
              </a:spcAft>
            </a:pPr>
            <a:r>
              <a:rPr lang="zh-CN" altLang="en-US" sz="1600" kern="1200" dirty="0" smtClean="0">
                <a:latin typeface="手札体-简粗体" panose="03000700000000000000" pitchFamily="66" charset="-122"/>
                <a:ea typeface="手札体-简粗体" panose="03000700000000000000" pitchFamily="66" charset="-122"/>
              </a:rPr>
              <a:t>一个多对多联系转换为一个关系模式。与该联系相连的各实体的码以及联系本身的属性均转换为关系的属性</a:t>
            </a:r>
            <a:endParaRPr lang="zh-CN" altLang="en-US" sz="1600" kern="1200" dirty="0">
              <a:latin typeface="手札体-简粗体" panose="03000700000000000000" pitchFamily="66" charset="-122"/>
              <a:ea typeface="手札体-简粗体" panose="03000700000000000000" pitchFamily="66" charset="-122"/>
            </a:endParaRPr>
          </a:p>
        </p:txBody>
      </p:sp>
      <p:sp>
        <p:nvSpPr>
          <p:cNvPr id="21" name="矩形 20"/>
          <p:cNvSpPr/>
          <p:nvPr/>
        </p:nvSpPr>
        <p:spPr>
          <a:xfrm>
            <a:off x="1399905" y="5675312"/>
            <a:ext cx="10051358" cy="302400"/>
          </a:xfrm>
          <a:prstGeom prst="rect">
            <a:avLst/>
          </a:prstGeom>
        </p:spPr>
        <p:style>
          <a:lnRef idx="2">
            <a:schemeClr val="accent2">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22" name="任意多边形 21"/>
          <p:cNvSpPr/>
          <p:nvPr/>
        </p:nvSpPr>
        <p:spPr>
          <a:xfrm>
            <a:off x="1902472" y="5408516"/>
            <a:ext cx="9241018" cy="443915"/>
          </a:xfrm>
          <a:custGeom>
            <a:avLst/>
            <a:gdLst>
              <a:gd name="connsiteX0" fmla="*/ 0 w 9241018"/>
              <a:gd name="connsiteY0" fmla="*/ 73987 h 443915"/>
              <a:gd name="connsiteX1" fmla="*/ 73987 w 9241018"/>
              <a:gd name="connsiteY1" fmla="*/ 0 h 443915"/>
              <a:gd name="connsiteX2" fmla="*/ 9167031 w 9241018"/>
              <a:gd name="connsiteY2" fmla="*/ 0 h 443915"/>
              <a:gd name="connsiteX3" fmla="*/ 9241018 w 9241018"/>
              <a:gd name="connsiteY3" fmla="*/ 73987 h 443915"/>
              <a:gd name="connsiteX4" fmla="*/ 9241018 w 9241018"/>
              <a:gd name="connsiteY4" fmla="*/ 369928 h 443915"/>
              <a:gd name="connsiteX5" fmla="*/ 9167031 w 9241018"/>
              <a:gd name="connsiteY5" fmla="*/ 443915 h 443915"/>
              <a:gd name="connsiteX6" fmla="*/ 73987 w 9241018"/>
              <a:gd name="connsiteY6" fmla="*/ 443915 h 443915"/>
              <a:gd name="connsiteX7" fmla="*/ 0 w 9241018"/>
              <a:gd name="connsiteY7" fmla="*/ 369928 h 443915"/>
              <a:gd name="connsiteX8" fmla="*/ 0 w 9241018"/>
              <a:gd name="connsiteY8" fmla="*/ 73987 h 4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41018" h="443915">
                <a:moveTo>
                  <a:pt x="0" y="73987"/>
                </a:moveTo>
                <a:cubicBezTo>
                  <a:pt x="0" y="33125"/>
                  <a:pt x="33125" y="0"/>
                  <a:pt x="73987" y="0"/>
                </a:cubicBezTo>
                <a:lnTo>
                  <a:pt x="9167031" y="0"/>
                </a:lnTo>
                <a:cubicBezTo>
                  <a:pt x="9207893" y="0"/>
                  <a:pt x="9241018" y="33125"/>
                  <a:pt x="9241018" y="73987"/>
                </a:cubicBezTo>
                <a:lnTo>
                  <a:pt x="9241018" y="369928"/>
                </a:lnTo>
                <a:cubicBezTo>
                  <a:pt x="9241018" y="410790"/>
                  <a:pt x="9207893" y="443915"/>
                  <a:pt x="9167031" y="443915"/>
                </a:cubicBezTo>
                <a:lnTo>
                  <a:pt x="73987" y="443915"/>
                </a:lnTo>
                <a:cubicBezTo>
                  <a:pt x="33125" y="443915"/>
                  <a:pt x="0" y="410790"/>
                  <a:pt x="0" y="369928"/>
                </a:cubicBezTo>
                <a:lnTo>
                  <a:pt x="0" y="73987"/>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7612" tIns="21670" rIns="287612" bIns="21670" numCol="1" spcCol="1270" anchor="ctr" anchorCtr="0">
            <a:noAutofit/>
          </a:bodyPr>
          <a:lstStyle/>
          <a:p>
            <a:pPr lvl="0" algn="l" defTabSz="711200">
              <a:lnSpc>
                <a:spcPct val="90000"/>
              </a:lnSpc>
              <a:spcBef>
                <a:spcPct val="0"/>
              </a:spcBef>
              <a:spcAft>
                <a:spcPct val="35000"/>
              </a:spcAft>
            </a:pPr>
            <a:r>
              <a:rPr lang="zh-CN" altLang="en-US" sz="1600" kern="1200" dirty="0" smtClean="0">
                <a:latin typeface="手札体-简粗体" panose="03000700000000000000" pitchFamily="66" charset="-122"/>
                <a:ea typeface="手札体-简粗体" panose="03000700000000000000" pitchFamily="66" charset="-122"/>
              </a:rPr>
              <a:t>三个或以上实体间的一个多元联系可以转换为一个关系模式</a:t>
            </a:r>
            <a:endParaRPr lang="zh-CN" altLang="en-US" sz="1600" kern="1200" dirty="0">
              <a:latin typeface="手札体-简粗体" panose="03000700000000000000" pitchFamily="66" charset="-122"/>
              <a:ea typeface="手札体-简粗体" panose="03000700000000000000" pitchFamily="66" charset="-122"/>
            </a:endParaRPr>
          </a:p>
        </p:txBody>
      </p:sp>
      <p:sp>
        <p:nvSpPr>
          <p:cNvPr id="23" name="矩形 22"/>
          <p:cNvSpPr/>
          <p:nvPr/>
        </p:nvSpPr>
        <p:spPr>
          <a:xfrm>
            <a:off x="1399905" y="6309308"/>
            <a:ext cx="10051358" cy="302400"/>
          </a:xfrm>
          <a:prstGeom prst="rect">
            <a:avLst/>
          </a:prstGeom>
        </p:spPr>
        <p:style>
          <a:lnRef idx="2">
            <a:schemeClr val="accent2">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24" name="任意多边形 23"/>
          <p:cNvSpPr/>
          <p:nvPr/>
        </p:nvSpPr>
        <p:spPr>
          <a:xfrm>
            <a:off x="1902472" y="6042512"/>
            <a:ext cx="9241018" cy="443915"/>
          </a:xfrm>
          <a:custGeom>
            <a:avLst/>
            <a:gdLst>
              <a:gd name="connsiteX0" fmla="*/ 0 w 9241018"/>
              <a:gd name="connsiteY0" fmla="*/ 73987 h 443915"/>
              <a:gd name="connsiteX1" fmla="*/ 73987 w 9241018"/>
              <a:gd name="connsiteY1" fmla="*/ 0 h 443915"/>
              <a:gd name="connsiteX2" fmla="*/ 9167031 w 9241018"/>
              <a:gd name="connsiteY2" fmla="*/ 0 h 443915"/>
              <a:gd name="connsiteX3" fmla="*/ 9241018 w 9241018"/>
              <a:gd name="connsiteY3" fmla="*/ 73987 h 443915"/>
              <a:gd name="connsiteX4" fmla="*/ 9241018 w 9241018"/>
              <a:gd name="connsiteY4" fmla="*/ 369928 h 443915"/>
              <a:gd name="connsiteX5" fmla="*/ 9167031 w 9241018"/>
              <a:gd name="connsiteY5" fmla="*/ 443915 h 443915"/>
              <a:gd name="connsiteX6" fmla="*/ 73987 w 9241018"/>
              <a:gd name="connsiteY6" fmla="*/ 443915 h 443915"/>
              <a:gd name="connsiteX7" fmla="*/ 0 w 9241018"/>
              <a:gd name="connsiteY7" fmla="*/ 369928 h 443915"/>
              <a:gd name="connsiteX8" fmla="*/ 0 w 9241018"/>
              <a:gd name="connsiteY8" fmla="*/ 73987 h 4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41018" h="443915">
                <a:moveTo>
                  <a:pt x="0" y="73987"/>
                </a:moveTo>
                <a:cubicBezTo>
                  <a:pt x="0" y="33125"/>
                  <a:pt x="33125" y="0"/>
                  <a:pt x="73987" y="0"/>
                </a:cubicBezTo>
                <a:lnTo>
                  <a:pt x="9167031" y="0"/>
                </a:lnTo>
                <a:cubicBezTo>
                  <a:pt x="9207893" y="0"/>
                  <a:pt x="9241018" y="33125"/>
                  <a:pt x="9241018" y="73987"/>
                </a:cubicBezTo>
                <a:lnTo>
                  <a:pt x="9241018" y="369928"/>
                </a:lnTo>
                <a:cubicBezTo>
                  <a:pt x="9241018" y="410790"/>
                  <a:pt x="9207893" y="443915"/>
                  <a:pt x="9167031" y="443915"/>
                </a:cubicBezTo>
                <a:lnTo>
                  <a:pt x="73987" y="443915"/>
                </a:lnTo>
                <a:cubicBezTo>
                  <a:pt x="33125" y="443915"/>
                  <a:pt x="0" y="410790"/>
                  <a:pt x="0" y="369928"/>
                </a:cubicBezTo>
                <a:lnTo>
                  <a:pt x="0" y="73987"/>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87612" tIns="21670" rIns="287612" bIns="21670" numCol="1" spcCol="1270" anchor="ctr" anchorCtr="0">
            <a:noAutofit/>
          </a:bodyPr>
          <a:lstStyle/>
          <a:p>
            <a:pPr lvl="0" algn="l" defTabSz="711200">
              <a:lnSpc>
                <a:spcPct val="90000"/>
              </a:lnSpc>
              <a:spcBef>
                <a:spcPct val="0"/>
              </a:spcBef>
              <a:spcAft>
                <a:spcPct val="35000"/>
              </a:spcAft>
            </a:pPr>
            <a:r>
              <a:rPr lang="zh-CN" altLang="en-US" sz="1600" kern="1200" dirty="0" smtClean="0">
                <a:latin typeface="手札体-简粗体" panose="03000700000000000000" pitchFamily="66" charset="-122"/>
                <a:ea typeface="手札体-简粗体" panose="03000700000000000000" pitchFamily="66" charset="-122"/>
              </a:rPr>
              <a:t>具有相同码的关系模式可合并</a:t>
            </a:r>
            <a:endParaRPr lang="zh-CN" altLang="en-US" sz="1600" kern="1200" dirty="0">
              <a:latin typeface="手札体-简粗体" panose="03000700000000000000" pitchFamily="66" charset="-122"/>
              <a:ea typeface="手札体-简粗体" panose="03000700000000000000" pitchFamily="66" charset="-122"/>
            </a:endParaRPr>
          </a:p>
        </p:txBody>
      </p:sp>
      <p:grpSp>
        <p:nvGrpSpPr>
          <p:cNvPr id="7" name="组合 6"/>
          <p:cNvGrpSpPr/>
          <p:nvPr/>
        </p:nvGrpSpPr>
        <p:grpSpPr>
          <a:xfrm>
            <a:off x="0" y="286588"/>
            <a:ext cx="563526" cy="6284824"/>
            <a:chOff x="0" y="180767"/>
            <a:chExt cx="563526" cy="6284824"/>
          </a:xfrm>
        </p:grpSpPr>
        <p:sp>
          <p:nvSpPr>
            <p:cNvPr id="8" name="矩形 7"/>
            <p:cNvSpPr/>
            <p:nvPr/>
          </p:nvSpPr>
          <p:spPr>
            <a:xfrm>
              <a:off x="0" y="180767"/>
              <a:ext cx="563526" cy="13397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各级模式</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1550374"/>
              <a:ext cx="563526" cy="1766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概念结构设计</a:t>
              </a:r>
            </a:p>
          </p:txBody>
        </p:sp>
        <p:sp>
          <p:nvSpPr>
            <p:cNvPr id="10" name="矩形 9"/>
            <p:cNvSpPr/>
            <p:nvPr/>
          </p:nvSpPr>
          <p:spPr>
            <a:xfrm>
              <a:off x="0" y="3338625"/>
              <a:ext cx="563526" cy="176698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逻辑结构设计</a:t>
              </a:r>
            </a:p>
          </p:txBody>
        </p:sp>
        <p:sp>
          <p:nvSpPr>
            <p:cNvPr id="11" name="矩形 10"/>
            <p:cNvSpPr/>
            <p:nvPr/>
          </p:nvSpPr>
          <p:spPr>
            <a:xfrm>
              <a:off x="0" y="5125889"/>
              <a:ext cx="563526" cy="13397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物理设计</a:t>
              </a:r>
            </a:p>
          </p:txBody>
        </p:sp>
      </p:grpSp>
      <p:sp>
        <p:nvSpPr>
          <p:cNvPr id="25" name="矩形 24"/>
          <p:cNvSpPr/>
          <p:nvPr/>
        </p:nvSpPr>
        <p:spPr>
          <a:xfrm>
            <a:off x="7769658" y="412560"/>
            <a:ext cx="137009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a:t>
            </a:r>
            <a:endParaRPr lang="zh-CN" altLang="en-US" dirty="0">
              <a:solidFill>
                <a:srgbClr val="C00000"/>
              </a:solidFill>
              <a:latin typeface="微软雅黑" pitchFamily="34" charset="-122"/>
              <a:ea typeface="微软雅黑" pitchFamily="34" charset="-122"/>
            </a:endParaRPr>
          </a:p>
        </p:txBody>
      </p:sp>
      <p:cxnSp>
        <p:nvCxnSpPr>
          <p:cNvPr id="26" name="肘形连接符 25"/>
          <p:cNvCxnSpPr>
            <a:stCxn id="29" idx="1"/>
            <a:endCxn id="25" idx="3"/>
          </p:cNvCxnSpPr>
          <p:nvPr/>
        </p:nvCxnSpPr>
        <p:spPr>
          <a:xfrm rot="10800000" flipV="1">
            <a:off x="9139752" y="233392"/>
            <a:ext cx="141082"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30" idx="1"/>
            <a:endCxn id="25" idx="3"/>
          </p:cNvCxnSpPr>
          <p:nvPr/>
        </p:nvCxnSpPr>
        <p:spPr>
          <a:xfrm rot="10800000">
            <a:off x="9139753" y="564214"/>
            <a:ext cx="141081" cy="1707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31" idx="1"/>
            <a:endCxn id="25" idx="3"/>
          </p:cNvCxnSpPr>
          <p:nvPr/>
        </p:nvCxnSpPr>
        <p:spPr>
          <a:xfrm rot="10800000">
            <a:off x="9139753" y="564214"/>
            <a:ext cx="155453"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数据库设计概述</a:t>
            </a:r>
            <a:endParaRPr lang="zh-CN" altLang="en-US" dirty="0">
              <a:solidFill>
                <a:srgbClr val="C00000"/>
              </a:solidFill>
              <a:latin typeface="微软雅黑" pitchFamily="34" charset="-122"/>
              <a:ea typeface="微软雅黑" pitchFamily="34" charset="-122"/>
            </a:endParaRPr>
          </a:p>
        </p:txBody>
      </p:sp>
      <p:sp>
        <p:nvSpPr>
          <p:cNvPr id="30" name="矩形 29"/>
          <p:cNvSpPr/>
          <p:nvPr/>
        </p:nvSpPr>
        <p:spPr>
          <a:xfrm>
            <a:off x="9280833" y="446705"/>
            <a:ext cx="2575809"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数据库设计的基本步骤</a:t>
            </a:r>
            <a:endParaRPr lang="zh-CN" altLang="en-US" dirty="0">
              <a:solidFill>
                <a:srgbClr val="C00000"/>
              </a:solidFill>
              <a:latin typeface="微软雅黑" pitchFamily="34" charset="-122"/>
              <a:ea typeface="微软雅黑" pitchFamily="34" charset="-122"/>
            </a:endParaRPr>
          </a:p>
        </p:txBody>
      </p:sp>
      <p:sp>
        <p:nvSpPr>
          <p:cNvPr id="31" name="矩形 30"/>
          <p:cNvSpPr/>
          <p:nvPr/>
        </p:nvSpPr>
        <p:spPr>
          <a:xfrm>
            <a:off x="9295205" y="759601"/>
            <a:ext cx="2355512"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关系数据库设计方法</a:t>
            </a:r>
            <a:endParaRPr lang="zh-CN" altLang="en-US" dirty="0">
              <a:solidFill>
                <a:schemeClr val="bg1"/>
              </a:solidFill>
              <a:latin typeface="微软雅黑" pitchFamily="34" charset="-122"/>
              <a:ea typeface="微软雅黑" pitchFamily="34" charset="-122"/>
            </a:endParaRPr>
          </a:p>
        </p:txBody>
      </p:sp>
      <p:sp>
        <p:nvSpPr>
          <p:cNvPr id="32" name="TextBox 31"/>
          <p:cNvSpPr txBox="1"/>
          <p:nvPr/>
        </p:nvSpPr>
        <p:spPr>
          <a:xfrm>
            <a:off x="876115" y="174153"/>
            <a:ext cx="341471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3.3.3.1 E-R</a:t>
            </a:r>
            <a:r>
              <a:rPr lang="zh-CN" altLang="en-US" dirty="0">
                <a:latin typeface="微软雅黑" pitchFamily="34" charset="-122"/>
                <a:ea typeface="微软雅黑" pitchFamily="34" charset="-122"/>
              </a:rPr>
              <a:t>图向关系模型的转换</a:t>
            </a:r>
          </a:p>
        </p:txBody>
      </p:sp>
    </p:spTree>
    <p:extLst>
      <p:ext uri="{BB962C8B-B14F-4D97-AF65-F5344CB8AC3E}">
        <p14:creationId xmlns:p14="http://schemas.microsoft.com/office/powerpoint/2010/main" val="1378175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8" grpId="0" animBg="1"/>
      <p:bldP spid="20" grpId="0" animBg="1"/>
      <p:bldP spid="22" grpId="0" animBg="1"/>
      <p:bldP spid="2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3331329" y="2785730"/>
            <a:ext cx="6971619" cy="3964604"/>
            <a:chOff x="2914088" y="2111807"/>
            <a:chExt cx="8405836" cy="4661136"/>
          </a:xfrm>
        </p:grpSpPr>
        <p:pic>
          <p:nvPicPr>
            <p:cNvPr id="9" name="图片 8"/>
            <p:cNvPicPr>
              <a:picLocks noChangeAspect="1"/>
            </p:cNvPicPr>
            <p:nvPr/>
          </p:nvPicPr>
          <p:blipFill rotWithShape="1">
            <a:blip r:embed="rId3" cstate="print">
              <a:extLst>
                <a:ext uri="{28A0092B-C50C-407E-A947-70E740481C1C}">
                  <a14:useLocalDpi xmlns:a14="http://schemas.microsoft.com/office/drawing/2010/main" val="0"/>
                </a:ext>
              </a:extLst>
            </a:blip>
            <a:srcRect l="1809"/>
            <a:stretch>
              <a:fillRect/>
            </a:stretch>
          </p:blipFill>
          <p:spPr>
            <a:xfrm rot="16200000">
              <a:off x="4807705" y="218190"/>
              <a:ext cx="4618601" cy="8405836"/>
            </a:xfrm>
            <a:prstGeom prst="rect">
              <a:avLst/>
            </a:prstGeom>
          </p:spPr>
        </p:pic>
        <p:sp>
          <p:nvSpPr>
            <p:cNvPr id="10" name="矩形 9"/>
            <p:cNvSpPr/>
            <p:nvPr/>
          </p:nvSpPr>
          <p:spPr>
            <a:xfrm>
              <a:off x="4997300" y="6347640"/>
              <a:ext cx="1339703" cy="4253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关系数据库设计方法</a:t>
            </a:r>
          </a:p>
        </p:txBody>
      </p:sp>
      <p:sp>
        <p:nvSpPr>
          <p:cNvPr id="4" name="文本框 2"/>
          <p:cNvSpPr txBox="1"/>
          <p:nvPr>
            <p:custDataLst>
              <p:tags r:id="rId1"/>
            </p:custDataLst>
          </p:nvPr>
        </p:nvSpPr>
        <p:spPr>
          <a:xfrm>
            <a:off x="735180" y="1052738"/>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逻辑</a:t>
            </a:r>
            <a:r>
              <a:rPr lang="zh-CN" altLang="en-US" sz="2800" b="0" dirty="0" smtClean="0">
                <a:solidFill>
                  <a:srgbClr val="FF0000"/>
                </a:solidFill>
                <a:latin typeface="黑体" panose="02010609060101010101" pitchFamily="49" charset="-122"/>
                <a:ea typeface="黑体" panose="02010609060101010101" pitchFamily="49" charset="-122"/>
                <a:sym typeface="+mn-ea"/>
              </a:rPr>
              <a:t>结构设计方法</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a:latin typeface="手札体-简粗体" panose="03000700000000000000" pitchFamily="66" charset="-122"/>
                <a:ea typeface="手札体-简粗体" panose="03000700000000000000" pitchFamily="66" charset="-122"/>
              </a:rPr>
              <a:t>如何将用户管理系统的全局</a:t>
            </a:r>
            <a:r>
              <a:rPr lang="en-US" altLang="zh-CN" sz="2400" dirty="0">
                <a:latin typeface="手札体-简粗体" panose="03000700000000000000" pitchFamily="66" charset="-122"/>
                <a:ea typeface="手札体-简粗体" panose="03000700000000000000" pitchFamily="66" charset="-122"/>
              </a:rPr>
              <a:t>E-R</a:t>
            </a:r>
            <a:r>
              <a:rPr lang="zh-CN" altLang="en-US" sz="2400" dirty="0">
                <a:latin typeface="手札体-简粗体" panose="03000700000000000000" pitchFamily="66" charset="-122"/>
                <a:ea typeface="手札体-简粗体" panose="03000700000000000000" pitchFamily="66" charset="-122"/>
              </a:rPr>
              <a:t>图转换为关系模型？</a:t>
            </a:r>
            <a:endParaRPr lang="en-US" altLang="zh-CN" sz="2400" dirty="0">
              <a:latin typeface="手札体-简粗体" panose="03000700000000000000" pitchFamily="66" charset="-122"/>
              <a:ea typeface="手札体-简粗体" panose="03000700000000000000" pitchFamily="66" charset="-122"/>
            </a:endParaRPr>
          </a:p>
        </p:txBody>
      </p:sp>
      <p:pic>
        <p:nvPicPr>
          <p:cNvPr id="7" name="Picture 2" descr="D:\图灵学院\信息资源管理课件图片\思考.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02913" y="2997040"/>
            <a:ext cx="1449611" cy="18613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组合 10"/>
          <p:cNvGrpSpPr/>
          <p:nvPr/>
        </p:nvGrpSpPr>
        <p:grpSpPr>
          <a:xfrm>
            <a:off x="0" y="286588"/>
            <a:ext cx="563526" cy="6284824"/>
            <a:chOff x="0" y="180767"/>
            <a:chExt cx="563526" cy="6284824"/>
          </a:xfrm>
        </p:grpSpPr>
        <p:sp>
          <p:nvSpPr>
            <p:cNvPr id="12" name="矩形 11"/>
            <p:cNvSpPr/>
            <p:nvPr/>
          </p:nvSpPr>
          <p:spPr>
            <a:xfrm>
              <a:off x="0" y="180767"/>
              <a:ext cx="563526" cy="13397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各级模式</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0" y="1550374"/>
              <a:ext cx="563526" cy="1766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概念结构设计</a:t>
              </a:r>
            </a:p>
          </p:txBody>
        </p:sp>
        <p:sp>
          <p:nvSpPr>
            <p:cNvPr id="14" name="矩形 13"/>
            <p:cNvSpPr/>
            <p:nvPr/>
          </p:nvSpPr>
          <p:spPr>
            <a:xfrm>
              <a:off x="0" y="3338625"/>
              <a:ext cx="563526" cy="176698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逻辑结构设计</a:t>
              </a:r>
            </a:p>
          </p:txBody>
        </p:sp>
        <p:sp>
          <p:nvSpPr>
            <p:cNvPr id="15" name="矩形 14"/>
            <p:cNvSpPr/>
            <p:nvPr/>
          </p:nvSpPr>
          <p:spPr>
            <a:xfrm>
              <a:off x="0" y="5125889"/>
              <a:ext cx="563526" cy="13397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物理设计</a:t>
              </a:r>
            </a:p>
          </p:txBody>
        </p:sp>
      </p:grpSp>
      <p:sp>
        <p:nvSpPr>
          <p:cNvPr id="16" name="矩形 15"/>
          <p:cNvSpPr/>
          <p:nvPr/>
        </p:nvSpPr>
        <p:spPr>
          <a:xfrm>
            <a:off x="7769658" y="412560"/>
            <a:ext cx="137009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a:t>
            </a:r>
            <a:endParaRPr lang="zh-CN" altLang="en-US" dirty="0">
              <a:solidFill>
                <a:srgbClr val="C00000"/>
              </a:solidFill>
              <a:latin typeface="微软雅黑" pitchFamily="34" charset="-122"/>
              <a:ea typeface="微软雅黑" pitchFamily="34" charset="-122"/>
            </a:endParaRPr>
          </a:p>
        </p:txBody>
      </p:sp>
      <p:cxnSp>
        <p:nvCxnSpPr>
          <p:cNvPr id="17" name="肘形连接符 16"/>
          <p:cNvCxnSpPr>
            <a:stCxn id="20" idx="1"/>
            <a:endCxn id="16" idx="3"/>
          </p:cNvCxnSpPr>
          <p:nvPr/>
        </p:nvCxnSpPr>
        <p:spPr>
          <a:xfrm rot="10800000" flipV="1">
            <a:off x="9139752" y="233392"/>
            <a:ext cx="141082"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21" idx="1"/>
            <a:endCxn id="16" idx="3"/>
          </p:cNvCxnSpPr>
          <p:nvPr/>
        </p:nvCxnSpPr>
        <p:spPr>
          <a:xfrm rot="10800000">
            <a:off x="9139753" y="564214"/>
            <a:ext cx="141081" cy="1707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2" idx="1"/>
            <a:endCxn id="16" idx="3"/>
          </p:cNvCxnSpPr>
          <p:nvPr/>
        </p:nvCxnSpPr>
        <p:spPr>
          <a:xfrm rot="10800000">
            <a:off x="9139753" y="564214"/>
            <a:ext cx="155453"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数据库设计概述</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280833" y="446705"/>
            <a:ext cx="2575809"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数据库设计的基本步骤</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295205" y="759601"/>
            <a:ext cx="2355512"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关系数据库设计方法</a:t>
            </a:r>
            <a:endParaRPr lang="zh-CN" altLang="en-US" dirty="0">
              <a:solidFill>
                <a:schemeClr val="bg1"/>
              </a:solidFill>
              <a:latin typeface="微软雅黑" pitchFamily="34" charset="-122"/>
              <a:ea typeface="微软雅黑" pitchFamily="34" charset="-122"/>
            </a:endParaRPr>
          </a:p>
        </p:txBody>
      </p:sp>
      <p:sp>
        <p:nvSpPr>
          <p:cNvPr id="23" name="TextBox 22"/>
          <p:cNvSpPr txBox="1"/>
          <p:nvPr/>
        </p:nvSpPr>
        <p:spPr>
          <a:xfrm>
            <a:off x="876115" y="174153"/>
            <a:ext cx="2616422"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3.3.3 </a:t>
            </a:r>
            <a:r>
              <a:rPr lang="zh-CN" altLang="en-US" dirty="0" smtClean="0">
                <a:latin typeface="微软雅黑" pitchFamily="34" charset="-122"/>
                <a:ea typeface="微软雅黑" pitchFamily="34" charset="-122"/>
              </a:rPr>
              <a:t>逻辑结构设计方法</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60599296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关系数据库设计方法</a:t>
            </a:r>
          </a:p>
        </p:txBody>
      </p:sp>
      <p:sp>
        <p:nvSpPr>
          <p:cNvPr id="7" name="文本框 2"/>
          <p:cNvSpPr txBox="1"/>
          <p:nvPr>
            <p:custDataLst>
              <p:tags r:id="rId1"/>
            </p:custDataLst>
          </p:nvPr>
        </p:nvSpPr>
        <p:spPr>
          <a:xfrm>
            <a:off x="735180" y="1052738"/>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逻辑</a:t>
            </a:r>
            <a:r>
              <a:rPr lang="zh-CN" altLang="en-US" sz="2800" b="0" dirty="0" smtClean="0">
                <a:solidFill>
                  <a:srgbClr val="FF0000"/>
                </a:solidFill>
                <a:latin typeface="黑体" panose="02010609060101010101" pitchFamily="49" charset="-122"/>
                <a:ea typeface="黑体" panose="02010609060101010101" pitchFamily="49" charset="-122"/>
                <a:sym typeface="+mn-ea"/>
              </a:rPr>
              <a:t>结构设计方法</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8" name="TextBox 7"/>
          <p:cNvSpPr txBox="1"/>
          <p:nvPr/>
        </p:nvSpPr>
        <p:spPr>
          <a:xfrm>
            <a:off x="1135025" y="2138093"/>
            <a:ext cx="10002190" cy="566822"/>
          </a:xfrm>
          <a:prstGeom prst="rect">
            <a:avLst/>
          </a:prstGeom>
          <a:noFill/>
        </p:spPr>
        <p:txBody>
          <a:bodyPr wrap="square" rtlCol="0">
            <a:spAutoFit/>
          </a:bodyPr>
          <a:lstStyle/>
          <a:p>
            <a:pPr>
              <a:lnSpc>
                <a:spcPts val="3700"/>
              </a:lnSpc>
            </a:pPr>
            <a:r>
              <a:rPr lang="en-US" altLang="zh-CN" sz="2400" dirty="0" smtClean="0">
                <a:solidFill>
                  <a:srgbClr val="FF0000"/>
                </a:solidFill>
                <a:latin typeface="手札体-简粗体" panose="03000700000000000000" pitchFamily="66" charset="-122"/>
                <a:ea typeface="手札体-简粗体" panose="03000700000000000000" pitchFamily="66" charset="-122"/>
              </a:rPr>
              <a:t>E-R</a:t>
            </a:r>
            <a:r>
              <a:rPr lang="zh-CN" altLang="en-US" sz="2400" dirty="0" smtClean="0">
                <a:solidFill>
                  <a:srgbClr val="FF0000"/>
                </a:solidFill>
                <a:latin typeface="手札体-简粗体" panose="03000700000000000000" pitchFamily="66" charset="-122"/>
                <a:ea typeface="手札体-简粗体" panose="03000700000000000000" pitchFamily="66" charset="-122"/>
              </a:rPr>
              <a:t>图向关系模型的转换</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grpSp>
        <p:nvGrpSpPr>
          <p:cNvPr id="9" name="组合 8"/>
          <p:cNvGrpSpPr/>
          <p:nvPr/>
        </p:nvGrpSpPr>
        <p:grpSpPr>
          <a:xfrm>
            <a:off x="1241350" y="3125972"/>
            <a:ext cx="4010866" cy="2676443"/>
            <a:chOff x="2914088" y="2111807"/>
            <a:chExt cx="8405836" cy="4661136"/>
          </a:xfrm>
        </p:grpSpPr>
        <p:pic>
          <p:nvPicPr>
            <p:cNvPr id="10" name="图片 9"/>
            <p:cNvPicPr>
              <a:picLocks noChangeAspect="1"/>
            </p:cNvPicPr>
            <p:nvPr/>
          </p:nvPicPr>
          <p:blipFill rotWithShape="1">
            <a:blip r:embed="rId3" cstate="print">
              <a:extLst>
                <a:ext uri="{28A0092B-C50C-407E-A947-70E740481C1C}">
                  <a14:useLocalDpi xmlns:a14="http://schemas.microsoft.com/office/drawing/2010/main" val="0"/>
                </a:ext>
              </a:extLst>
            </a:blip>
            <a:srcRect l="1809"/>
            <a:stretch>
              <a:fillRect/>
            </a:stretch>
          </p:blipFill>
          <p:spPr>
            <a:xfrm rot="16200000">
              <a:off x="4807705" y="218190"/>
              <a:ext cx="4618601" cy="8405836"/>
            </a:xfrm>
            <a:prstGeom prst="rect">
              <a:avLst/>
            </a:prstGeom>
          </p:spPr>
        </p:pic>
        <p:sp>
          <p:nvSpPr>
            <p:cNvPr id="11" name="矩形 10"/>
            <p:cNvSpPr/>
            <p:nvPr/>
          </p:nvSpPr>
          <p:spPr>
            <a:xfrm>
              <a:off x="4997300" y="6347640"/>
              <a:ext cx="1339703" cy="4253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右箭头 11"/>
          <p:cNvSpPr/>
          <p:nvPr/>
        </p:nvSpPr>
        <p:spPr>
          <a:xfrm>
            <a:off x="5561296" y="4160937"/>
            <a:ext cx="420886" cy="53344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6295910" y="3223447"/>
            <a:ext cx="5137527" cy="2554545"/>
          </a:xfrm>
          <a:prstGeom prst="rect">
            <a:avLst/>
          </a:prstGeom>
          <a:noFill/>
        </p:spPr>
        <p:txBody>
          <a:bodyPr wrap="square" rtlCol="0">
            <a:spAutoFit/>
          </a:bodyPr>
          <a:lstStyle/>
          <a:p>
            <a:pPr>
              <a:lnSpc>
                <a:spcPts val="2400"/>
              </a:lnSpc>
            </a:pPr>
            <a:r>
              <a:rPr lang="en-US" altLang="zh-CN" sz="2000" dirty="0" smtClean="0">
                <a:latin typeface="手札体-简粗体" panose="03000700000000000000" pitchFamily="66" charset="-122"/>
                <a:ea typeface="手札体-简粗体" panose="03000700000000000000" pitchFamily="66" charset="-122"/>
              </a:rPr>
              <a:t>1</a:t>
            </a:r>
            <a:r>
              <a:rPr lang="zh-CN" altLang="en-US" sz="2000" dirty="0" smtClean="0">
                <a:latin typeface="手札体-简粗体" panose="03000700000000000000" pitchFamily="66" charset="-122"/>
                <a:ea typeface="手札体-简粗体" panose="03000700000000000000" pitchFamily="66" charset="-122"/>
              </a:rPr>
              <a:t>）用户（用户</a:t>
            </a:r>
            <a:r>
              <a:rPr lang="en-US" altLang="zh-CN" sz="2000" dirty="0" smtClean="0">
                <a:latin typeface="手札体-简粗体" panose="03000700000000000000" pitchFamily="66" charset="-122"/>
                <a:ea typeface="手札体-简粗体" panose="03000700000000000000" pitchFamily="66" charset="-122"/>
              </a:rPr>
              <a:t>ID</a:t>
            </a:r>
            <a:r>
              <a:rPr lang="zh-CN" altLang="en-US" sz="2000" dirty="0" smtClean="0">
                <a:latin typeface="手札体-简粗体" panose="03000700000000000000" pitchFamily="66" charset="-122"/>
                <a:ea typeface="手札体-简粗体" panose="03000700000000000000" pitchFamily="66" charset="-122"/>
              </a:rPr>
              <a:t>，用户名，口令，年龄，用户组</a:t>
            </a:r>
            <a:r>
              <a:rPr lang="en-US" altLang="zh-CN" sz="2000" dirty="0" smtClean="0">
                <a:latin typeface="手札体-简粗体" panose="03000700000000000000" pitchFamily="66" charset="-122"/>
                <a:ea typeface="手札体-简粗体" panose="03000700000000000000" pitchFamily="66" charset="-122"/>
              </a:rPr>
              <a:t>ID</a:t>
            </a:r>
            <a:r>
              <a:rPr lang="zh-CN" altLang="en-US" sz="2000" dirty="0" smtClean="0">
                <a:latin typeface="手札体-简粗体" panose="03000700000000000000" pitchFamily="66" charset="-122"/>
                <a:ea typeface="手札体-简粗体" panose="03000700000000000000" pitchFamily="66" charset="-122"/>
              </a:rPr>
              <a:t>，部门</a:t>
            </a:r>
            <a:r>
              <a:rPr lang="en-US" altLang="zh-CN" sz="2000" dirty="0" smtClean="0">
                <a:latin typeface="手札体-简粗体" panose="03000700000000000000" pitchFamily="66" charset="-122"/>
                <a:ea typeface="手札体-简粗体" panose="03000700000000000000" pitchFamily="66" charset="-122"/>
              </a:rPr>
              <a:t>ID</a:t>
            </a:r>
            <a:r>
              <a:rPr lang="zh-CN" altLang="en-US" sz="2000" dirty="0" smtClean="0">
                <a:latin typeface="手札体-简粗体" panose="03000700000000000000" pitchFamily="66" charset="-122"/>
                <a:ea typeface="手札体-简粗体" panose="03000700000000000000" pitchFamily="66" charset="-122"/>
              </a:rPr>
              <a:t>）</a:t>
            </a:r>
            <a:endParaRPr lang="en-US" altLang="zh-CN" sz="2000" dirty="0" smtClean="0">
              <a:latin typeface="手札体-简粗体" panose="03000700000000000000" pitchFamily="66" charset="-122"/>
              <a:ea typeface="手札体-简粗体" panose="03000700000000000000" pitchFamily="66" charset="-122"/>
            </a:endParaRPr>
          </a:p>
          <a:p>
            <a:pPr>
              <a:lnSpc>
                <a:spcPts val="2400"/>
              </a:lnSpc>
            </a:pPr>
            <a:r>
              <a:rPr lang="en-US" altLang="zh-CN" sz="2000" dirty="0" smtClean="0">
                <a:latin typeface="手札体-简粗体" panose="03000700000000000000" pitchFamily="66" charset="-122"/>
                <a:ea typeface="手札体-简粗体" panose="03000700000000000000" pitchFamily="66" charset="-122"/>
              </a:rPr>
              <a:t>2</a:t>
            </a:r>
            <a:r>
              <a:rPr lang="zh-CN" altLang="en-US" sz="2000" dirty="0" smtClean="0">
                <a:latin typeface="手札体-简粗体" panose="03000700000000000000" pitchFamily="66" charset="-122"/>
                <a:ea typeface="手札体-简粗体" panose="03000700000000000000" pitchFamily="66" charset="-122"/>
              </a:rPr>
              <a:t>）用户组（用户组</a:t>
            </a:r>
            <a:r>
              <a:rPr lang="en-US" altLang="zh-CN" sz="2000" dirty="0" smtClean="0">
                <a:latin typeface="手札体-简粗体" panose="03000700000000000000" pitchFamily="66" charset="-122"/>
                <a:ea typeface="手札体-简粗体" panose="03000700000000000000" pitchFamily="66" charset="-122"/>
              </a:rPr>
              <a:t>ID</a:t>
            </a:r>
            <a:r>
              <a:rPr lang="zh-CN" altLang="en-US" sz="2000" dirty="0" smtClean="0">
                <a:latin typeface="手札体-简粗体" panose="03000700000000000000" pitchFamily="66" charset="-122"/>
                <a:ea typeface="手札体-简粗体" panose="03000700000000000000" pitchFamily="66" charset="-122"/>
              </a:rPr>
              <a:t>，用户组名，用户组描述）</a:t>
            </a:r>
            <a:endParaRPr lang="en-US" altLang="zh-CN" sz="2000" dirty="0" smtClean="0">
              <a:latin typeface="手札体-简粗体" panose="03000700000000000000" pitchFamily="66" charset="-122"/>
              <a:ea typeface="手札体-简粗体" panose="03000700000000000000" pitchFamily="66" charset="-122"/>
            </a:endParaRPr>
          </a:p>
          <a:p>
            <a:pPr>
              <a:lnSpc>
                <a:spcPts val="2400"/>
              </a:lnSpc>
            </a:pPr>
            <a:r>
              <a:rPr lang="en-US" altLang="zh-CN" sz="2000" dirty="0" smtClean="0">
                <a:latin typeface="手札体-简粗体" panose="03000700000000000000" pitchFamily="66" charset="-122"/>
                <a:ea typeface="手札体-简粗体" panose="03000700000000000000" pitchFamily="66" charset="-122"/>
              </a:rPr>
              <a:t>3</a:t>
            </a:r>
            <a:r>
              <a:rPr lang="zh-CN" altLang="en-US" sz="2000" dirty="0" smtClean="0">
                <a:latin typeface="手札体-简粗体" panose="03000700000000000000" pitchFamily="66" charset="-122"/>
                <a:ea typeface="手札体-简粗体" panose="03000700000000000000" pitchFamily="66" charset="-122"/>
              </a:rPr>
              <a:t>）部门（部门</a:t>
            </a:r>
            <a:r>
              <a:rPr lang="en-US" altLang="zh-CN" sz="2000" dirty="0" smtClean="0">
                <a:latin typeface="手札体-简粗体" panose="03000700000000000000" pitchFamily="66" charset="-122"/>
                <a:ea typeface="手札体-简粗体" panose="03000700000000000000" pitchFamily="66" charset="-122"/>
              </a:rPr>
              <a:t>ID</a:t>
            </a:r>
            <a:r>
              <a:rPr lang="zh-CN" altLang="en-US" sz="2000" dirty="0" smtClean="0">
                <a:latin typeface="手札体-简粗体" panose="03000700000000000000" pitchFamily="66" charset="-122"/>
                <a:ea typeface="手札体-简粗体" panose="03000700000000000000" pitchFamily="66" charset="-122"/>
              </a:rPr>
              <a:t>，部门名，部门所在地，部门领导）</a:t>
            </a:r>
            <a:endParaRPr lang="en-US" altLang="zh-CN" sz="2000" dirty="0" smtClean="0">
              <a:latin typeface="手札体-简粗体" panose="03000700000000000000" pitchFamily="66" charset="-122"/>
              <a:ea typeface="手札体-简粗体" panose="03000700000000000000" pitchFamily="66" charset="-122"/>
            </a:endParaRPr>
          </a:p>
          <a:p>
            <a:pPr>
              <a:lnSpc>
                <a:spcPts val="2400"/>
              </a:lnSpc>
            </a:pPr>
            <a:r>
              <a:rPr lang="en-US" altLang="zh-CN" sz="2000" dirty="0" smtClean="0">
                <a:latin typeface="手札体-简粗体" panose="03000700000000000000" pitchFamily="66" charset="-122"/>
                <a:ea typeface="手札体-简粗体" panose="03000700000000000000" pitchFamily="66" charset="-122"/>
              </a:rPr>
              <a:t>4</a:t>
            </a:r>
            <a:r>
              <a:rPr lang="zh-CN" altLang="en-US" sz="2000" dirty="0" smtClean="0">
                <a:latin typeface="手札体-简粗体" panose="03000700000000000000" pitchFamily="66" charset="-122"/>
                <a:ea typeface="手札体-简粗体" panose="03000700000000000000" pitchFamily="66" charset="-122"/>
              </a:rPr>
              <a:t>）权限（权限</a:t>
            </a:r>
            <a:r>
              <a:rPr lang="en-US" altLang="zh-CN" sz="2000" dirty="0" smtClean="0">
                <a:latin typeface="手札体-简粗体" panose="03000700000000000000" pitchFamily="66" charset="-122"/>
                <a:ea typeface="手札体-简粗体" panose="03000700000000000000" pitchFamily="66" charset="-122"/>
              </a:rPr>
              <a:t>ID</a:t>
            </a:r>
            <a:r>
              <a:rPr lang="zh-CN" altLang="en-US" sz="2000" dirty="0" smtClean="0">
                <a:latin typeface="手札体-简粗体" panose="03000700000000000000" pitchFamily="66" charset="-122"/>
                <a:ea typeface="手札体-简粗体" panose="03000700000000000000" pitchFamily="66" charset="-122"/>
              </a:rPr>
              <a:t>，权限名称，权限链接）</a:t>
            </a:r>
            <a:endParaRPr lang="en-US" altLang="zh-CN" sz="2000" dirty="0" smtClean="0">
              <a:latin typeface="手札体-简粗体" panose="03000700000000000000" pitchFamily="66" charset="-122"/>
              <a:ea typeface="手札体-简粗体" panose="03000700000000000000" pitchFamily="66" charset="-122"/>
            </a:endParaRPr>
          </a:p>
          <a:p>
            <a:pPr>
              <a:lnSpc>
                <a:spcPts val="2400"/>
              </a:lnSpc>
            </a:pPr>
            <a:r>
              <a:rPr lang="en-US" altLang="zh-CN" sz="2000" dirty="0" smtClean="0">
                <a:latin typeface="手札体-简粗体" panose="03000700000000000000" pitchFamily="66" charset="-122"/>
                <a:ea typeface="手札体-简粗体" panose="03000700000000000000" pitchFamily="66" charset="-122"/>
              </a:rPr>
              <a:t>5</a:t>
            </a:r>
            <a:r>
              <a:rPr lang="zh-CN" altLang="en-US" sz="2000" dirty="0" smtClean="0">
                <a:latin typeface="手札体-简粗体" panose="03000700000000000000" pitchFamily="66" charset="-122"/>
                <a:ea typeface="手札体-简粗体" panose="03000700000000000000" pitchFamily="66" charset="-122"/>
              </a:rPr>
              <a:t>）拥有（用户组</a:t>
            </a:r>
            <a:r>
              <a:rPr lang="en-US" altLang="zh-CN" sz="2000" dirty="0" smtClean="0">
                <a:latin typeface="手札体-简粗体" panose="03000700000000000000" pitchFamily="66" charset="-122"/>
                <a:ea typeface="手札体-简粗体" panose="03000700000000000000" pitchFamily="66" charset="-122"/>
              </a:rPr>
              <a:t>ID</a:t>
            </a:r>
            <a:r>
              <a:rPr lang="zh-CN" altLang="en-US" sz="2000" dirty="0" smtClean="0">
                <a:latin typeface="手札体-简粗体" panose="03000700000000000000" pitchFamily="66" charset="-122"/>
                <a:ea typeface="手札体-简粗体" panose="03000700000000000000" pitchFamily="66" charset="-122"/>
              </a:rPr>
              <a:t>，权限</a:t>
            </a:r>
            <a:r>
              <a:rPr lang="en-US" altLang="zh-CN" sz="2000" dirty="0" smtClean="0">
                <a:latin typeface="手札体-简粗体" panose="03000700000000000000" pitchFamily="66" charset="-122"/>
                <a:ea typeface="手札体-简粗体" panose="03000700000000000000" pitchFamily="66" charset="-122"/>
              </a:rPr>
              <a:t>ID</a:t>
            </a:r>
            <a:r>
              <a:rPr lang="zh-CN" altLang="en-US" sz="2000" dirty="0" smtClean="0">
                <a:latin typeface="手札体-简粗体" panose="03000700000000000000" pitchFamily="66" charset="-122"/>
                <a:ea typeface="手札体-简粗体" panose="03000700000000000000" pitchFamily="66" charset="-122"/>
              </a:rPr>
              <a:t>）</a:t>
            </a:r>
            <a:endParaRPr lang="en-US" altLang="zh-CN" sz="2000" dirty="0" smtClean="0">
              <a:latin typeface="手札体-简粗体" panose="03000700000000000000" pitchFamily="66" charset="-122"/>
              <a:ea typeface="手札体-简粗体" panose="03000700000000000000" pitchFamily="66" charset="-122"/>
            </a:endParaRPr>
          </a:p>
        </p:txBody>
      </p:sp>
      <p:grpSp>
        <p:nvGrpSpPr>
          <p:cNvPr id="14" name="组合 13"/>
          <p:cNvGrpSpPr/>
          <p:nvPr/>
        </p:nvGrpSpPr>
        <p:grpSpPr>
          <a:xfrm>
            <a:off x="0" y="286588"/>
            <a:ext cx="563526" cy="6284824"/>
            <a:chOff x="0" y="180767"/>
            <a:chExt cx="563526" cy="6284824"/>
          </a:xfrm>
        </p:grpSpPr>
        <p:sp>
          <p:nvSpPr>
            <p:cNvPr id="15" name="矩形 14"/>
            <p:cNvSpPr/>
            <p:nvPr/>
          </p:nvSpPr>
          <p:spPr>
            <a:xfrm>
              <a:off x="0" y="180767"/>
              <a:ext cx="563526" cy="13397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各级模式</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6" name="矩形 15"/>
            <p:cNvSpPr/>
            <p:nvPr/>
          </p:nvSpPr>
          <p:spPr>
            <a:xfrm>
              <a:off x="0" y="1550374"/>
              <a:ext cx="563526" cy="1766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概念结构设计</a:t>
              </a:r>
            </a:p>
          </p:txBody>
        </p:sp>
        <p:sp>
          <p:nvSpPr>
            <p:cNvPr id="17" name="矩形 16"/>
            <p:cNvSpPr/>
            <p:nvPr/>
          </p:nvSpPr>
          <p:spPr>
            <a:xfrm>
              <a:off x="0" y="3338625"/>
              <a:ext cx="563526" cy="176698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逻辑结构设计</a:t>
              </a:r>
            </a:p>
          </p:txBody>
        </p:sp>
        <p:sp>
          <p:nvSpPr>
            <p:cNvPr id="18" name="矩形 17"/>
            <p:cNvSpPr/>
            <p:nvPr/>
          </p:nvSpPr>
          <p:spPr>
            <a:xfrm>
              <a:off x="0" y="5125889"/>
              <a:ext cx="563526" cy="13397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物理设计</a:t>
              </a:r>
            </a:p>
          </p:txBody>
        </p:sp>
      </p:grpSp>
      <p:sp>
        <p:nvSpPr>
          <p:cNvPr id="19" name="矩形 18"/>
          <p:cNvSpPr/>
          <p:nvPr/>
        </p:nvSpPr>
        <p:spPr>
          <a:xfrm>
            <a:off x="7769658" y="412560"/>
            <a:ext cx="137009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a:t>
            </a:r>
            <a:endParaRPr lang="zh-CN" altLang="en-US" dirty="0">
              <a:solidFill>
                <a:srgbClr val="C00000"/>
              </a:solidFill>
              <a:latin typeface="微软雅黑" pitchFamily="34" charset="-122"/>
              <a:ea typeface="微软雅黑" pitchFamily="34" charset="-122"/>
            </a:endParaRPr>
          </a:p>
        </p:txBody>
      </p:sp>
      <p:cxnSp>
        <p:nvCxnSpPr>
          <p:cNvPr id="20" name="肘形连接符 19"/>
          <p:cNvCxnSpPr>
            <a:stCxn id="23" idx="1"/>
            <a:endCxn id="19" idx="3"/>
          </p:cNvCxnSpPr>
          <p:nvPr/>
        </p:nvCxnSpPr>
        <p:spPr>
          <a:xfrm rot="10800000" flipV="1">
            <a:off x="9139752" y="233392"/>
            <a:ext cx="141082"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24" idx="1"/>
            <a:endCxn id="19" idx="3"/>
          </p:cNvCxnSpPr>
          <p:nvPr/>
        </p:nvCxnSpPr>
        <p:spPr>
          <a:xfrm rot="10800000">
            <a:off x="9139753" y="564214"/>
            <a:ext cx="141081" cy="1707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25" idx="1"/>
            <a:endCxn id="19" idx="3"/>
          </p:cNvCxnSpPr>
          <p:nvPr/>
        </p:nvCxnSpPr>
        <p:spPr>
          <a:xfrm rot="10800000">
            <a:off x="9139753" y="564214"/>
            <a:ext cx="155453"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数据库设计概述</a:t>
            </a:r>
            <a:endParaRPr lang="zh-CN" altLang="en-US" dirty="0">
              <a:solidFill>
                <a:srgbClr val="C00000"/>
              </a:solidFill>
              <a:latin typeface="微软雅黑" pitchFamily="34" charset="-122"/>
              <a:ea typeface="微软雅黑" pitchFamily="34" charset="-122"/>
            </a:endParaRPr>
          </a:p>
        </p:txBody>
      </p:sp>
      <p:sp>
        <p:nvSpPr>
          <p:cNvPr id="24" name="矩形 23"/>
          <p:cNvSpPr/>
          <p:nvPr/>
        </p:nvSpPr>
        <p:spPr>
          <a:xfrm>
            <a:off x="9280833" y="446705"/>
            <a:ext cx="2575809"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数据库设计的基本步骤</a:t>
            </a:r>
            <a:endParaRPr lang="zh-CN" altLang="en-US" dirty="0">
              <a:solidFill>
                <a:srgbClr val="C00000"/>
              </a:solidFill>
              <a:latin typeface="微软雅黑" pitchFamily="34" charset="-122"/>
              <a:ea typeface="微软雅黑" pitchFamily="34" charset="-122"/>
            </a:endParaRPr>
          </a:p>
        </p:txBody>
      </p:sp>
      <p:sp>
        <p:nvSpPr>
          <p:cNvPr id="25" name="矩形 24"/>
          <p:cNvSpPr/>
          <p:nvPr/>
        </p:nvSpPr>
        <p:spPr>
          <a:xfrm>
            <a:off x="9295205" y="759601"/>
            <a:ext cx="2355512"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关系数据库设计方法</a:t>
            </a:r>
            <a:endParaRPr lang="zh-CN" altLang="en-US" dirty="0">
              <a:solidFill>
                <a:schemeClr val="bg1"/>
              </a:solidFill>
              <a:latin typeface="微软雅黑" pitchFamily="34" charset="-122"/>
              <a:ea typeface="微软雅黑" pitchFamily="34" charset="-122"/>
            </a:endParaRPr>
          </a:p>
        </p:txBody>
      </p:sp>
      <p:sp>
        <p:nvSpPr>
          <p:cNvPr id="26" name="TextBox 25"/>
          <p:cNvSpPr txBox="1"/>
          <p:nvPr/>
        </p:nvSpPr>
        <p:spPr>
          <a:xfrm>
            <a:off x="876115" y="174153"/>
            <a:ext cx="2616422"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3.3.3 </a:t>
            </a:r>
            <a:r>
              <a:rPr lang="zh-CN" altLang="en-US" dirty="0" smtClean="0">
                <a:latin typeface="微软雅黑" pitchFamily="34" charset="-122"/>
                <a:ea typeface="微软雅黑" pitchFamily="34" charset="-122"/>
              </a:rPr>
              <a:t>逻辑结构设计方法</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83326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120325" y="451131"/>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593293" y="1005581"/>
            <a:ext cx="11088958" cy="5836664"/>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某学校图书借阅管理系统应提供如下功能</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综合题</a:t>
            </a:r>
            <a:endParaRPr lang="zh-CN" altLang="en-US" sz="2400" b="0" dirty="0">
              <a:solidFill>
                <a:srgbClr val="FF0000"/>
              </a:solidFill>
              <a:latin typeface="黑体" panose="02010609060101010101" pitchFamily="49" charset="-122"/>
              <a:ea typeface="黑体" panose="02010609060101010101" pitchFamily="49" charset="-122"/>
            </a:endParaRP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(1)</a:t>
            </a:r>
            <a:r>
              <a:rPr lang="zh-CN" altLang="en-US" sz="2400" b="0" dirty="0">
                <a:solidFill>
                  <a:schemeClr val="tx1"/>
                </a:solidFill>
                <a:latin typeface="黑体" panose="02010609060101010101" pitchFamily="49" charset="-122"/>
                <a:ea typeface="黑体" panose="02010609060101010101" pitchFamily="49" charset="-122"/>
              </a:rPr>
              <a:t>查询书库中现有图书信息，包括书号、书名、作者、单价、出版社；</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(2)</a:t>
            </a:r>
            <a:r>
              <a:rPr lang="zh-CN" altLang="en-US" sz="2400" b="0" dirty="0">
                <a:solidFill>
                  <a:schemeClr val="tx1"/>
                </a:solidFill>
                <a:latin typeface="黑体" panose="02010609060101010101" pitchFamily="49" charset="-122"/>
                <a:ea typeface="黑体" panose="02010609060101010101" pitchFamily="49" charset="-122"/>
              </a:rPr>
              <a:t>查询读者信息，包括读者的借书证号、姓名、性别、单位；</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(3)</a:t>
            </a:r>
            <a:r>
              <a:rPr lang="zh-CN" altLang="en-US" sz="2400" b="0" dirty="0">
                <a:solidFill>
                  <a:schemeClr val="tx1"/>
                </a:solidFill>
                <a:latin typeface="黑体" panose="02010609060101010101" pitchFamily="49" charset="-122"/>
                <a:ea typeface="黑体" panose="02010609060101010101" pitchFamily="49" charset="-122"/>
              </a:rPr>
              <a:t>查询读者的借阅情况，包括读者的借书证号、书号、借书日期、还书日期等；</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(4)</a:t>
            </a:r>
            <a:r>
              <a:rPr lang="zh-CN" altLang="en-US" sz="2400" b="0" dirty="0">
                <a:solidFill>
                  <a:schemeClr val="tx1"/>
                </a:solidFill>
                <a:latin typeface="黑体" panose="02010609060101010101" pitchFamily="49" charset="-122"/>
                <a:ea typeface="黑体" panose="02010609060101010101" pitchFamily="49" charset="-122"/>
              </a:rPr>
              <a:t>不同类别的读者有不同的借阅权限，读者类别由类别编号、名称、最大允许借书量、借书期限等描述。</a:t>
            </a: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根据以上叙述，回答下列问题</a:t>
            </a:r>
            <a:r>
              <a:rPr lang="zh-CN" altLang="en-US" sz="2400" b="0" dirty="0" smtClean="0">
                <a:solidFill>
                  <a:schemeClr val="tx1"/>
                </a:solidFill>
                <a:latin typeface="黑体" panose="02010609060101010101" pitchFamily="49" charset="-122"/>
                <a:ea typeface="黑体" panose="02010609060101010101" pitchFamily="49" charset="-122"/>
              </a:rPr>
              <a:t>：</a:t>
            </a: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1</a:t>
            </a:r>
            <a:r>
              <a:rPr lang="en-US" altLang="zh-CN"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试</a:t>
            </a:r>
            <a:r>
              <a:rPr lang="zh-CN" altLang="en-US" sz="2400" b="0" dirty="0">
                <a:solidFill>
                  <a:schemeClr val="tx1"/>
                </a:solidFill>
                <a:latin typeface="黑体" panose="02010609060101010101" pitchFamily="49" charset="-122"/>
                <a:ea typeface="黑体" panose="02010609060101010101" pitchFamily="49" charset="-122"/>
              </a:rPr>
              <a:t>为该图书借阅系统设计一个</a:t>
            </a:r>
            <a:r>
              <a:rPr lang="en-US" altLang="zh-CN" sz="2400" b="0" dirty="0">
                <a:solidFill>
                  <a:schemeClr val="tx1"/>
                </a:solidFill>
                <a:latin typeface="黑体" panose="02010609060101010101" pitchFamily="49" charset="-122"/>
                <a:ea typeface="黑体" panose="02010609060101010101" pitchFamily="49" charset="-122"/>
              </a:rPr>
              <a:t>ER</a:t>
            </a:r>
            <a:r>
              <a:rPr lang="zh-CN" altLang="en-US" sz="2400" b="0" dirty="0">
                <a:solidFill>
                  <a:schemeClr val="tx1"/>
                </a:solidFill>
                <a:latin typeface="黑体" panose="02010609060101010101" pitchFamily="49" charset="-122"/>
                <a:ea typeface="黑体" panose="02010609060101010101" pitchFamily="49" charset="-122"/>
              </a:rPr>
              <a:t>模型，要求标注联系类型，可省略实体属性</a:t>
            </a:r>
            <a:r>
              <a:rPr lang="zh-CN" altLang="en-US" sz="2400" b="0" dirty="0" smtClean="0">
                <a:solidFill>
                  <a:schemeClr val="tx1"/>
                </a:solidFill>
                <a:latin typeface="黑体" panose="02010609060101010101" pitchFamily="49" charset="-122"/>
                <a:ea typeface="黑体" panose="02010609060101010101" pitchFamily="49" charset="-122"/>
              </a:rPr>
              <a:t>。</a:t>
            </a: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2</a:t>
            </a:r>
            <a:r>
              <a:rPr lang="en-US" altLang="zh-CN"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根据</a:t>
            </a:r>
            <a:r>
              <a:rPr lang="zh-CN" altLang="en-US" sz="2400" b="0" dirty="0">
                <a:solidFill>
                  <a:schemeClr val="tx1"/>
                </a:solidFill>
                <a:latin typeface="黑体" panose="02010609060101010101" pitchFamily="49" charset="-122"/>
                <a:ea typeface="黑体" panose="02010609060101010101" pitchFamily="49" charset="-122"/>
              </a:rPr>
              <a:t>转换规则，将</a:t>
            </a:r>
            <a:r>
              <a:rPr lang="en-US" altLang="zh-CN" sz="2400" b="0" dirty="0">
                <a:solidFill>
                  <a:schemeClr val="tx1"/>
                </a:solidFill>
                <a:latin typeface="黑体" panose="02010609060101010101" pitchFamily="49" charset="-122"/>
                <a:ea typeface="黑体" panose="02010609060101010101" pitchFamily="49" charset="-122"/>
              </a:rPr>
              <a:t>ER</a:t>
            </a:r>
            <a:r>
              <a:rPr lang="zh-CN" altLang="en-US" sz="2400" b="0" dirty="0">
                <a:solidFill>
                  <a:schemeClr val="tx1"/>
                </a:solidFill>
                <a:latin typeface="黑体" panose="02010609060101010101" pitchFamily="49" charset="-122"/>
                <a:ea typeface="黑体" panose="02010609060101010101" pitchFamily="49" charset="-122"/>
              </a:rPr>
              <a:t>模型转换成关系模型，要求标注每个关系模式的主键和外键</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如果存在</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a:t>
            </a:r>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456396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120325" y="451131"/>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593293" y="1005581"/>
            <a:ext cx="11088958" cy="5836664"/>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试</a:t>
            </a:r>
            <a:r>
              <a:rPr lang="zh-CN" altLang="en-US" sz="2400" b="0" dirty="0">
                <a:solidFill>
                  <a:schemeClr val="tx1"/>
                </a:solidFill>
                <a:latin typeface="黑体" panose="02010609060101010101" pitchFamily="49" charset="-122"/>
                <a:ea typeface="黑体" panose="02010609060101010101" pitchFamily="49" charset="-122"/>
              </a:rPr>
              <a:t>为该图书借阅系统设计一个</a:t>
            </a:r>
            <a:r>
              <a:rPr lang="en-US" altLang="zh-CN" sz="2400" b="0" dirty="0">
                <a:solidFill>
                  <a:schemeClr val="tx1"/>
                </a:solidFill>
                <a:latin typeface="黑体" panose="02010609060101010101" pitchFamily="49" charset="-122"/>
                <a:ea typeface="黑体" panose="02010609060101010101" pitchFamily="49" charset="-122"/>
              </a:rPr>
              <a:t>ER</a:t>
            </a:r>
            <a:r>
              <a:rPr lang="zh-CN" altLang="en-US" sz="2400" b="0" dirty="0">
                <a:solidFill>
                  <a:schemeClr val="tx1"/>
                </a:solidFill>
                <a:latin typeface="黑体" panose="02010609060101010101" pitchFamily="49" charset="-122"/>
                <a:ea typeface="黑体" panose="02010609060101010101" pitchFamily="49" charset="-122"/>
              </a:rPr>
              <a:t>模型，要求标注联系类型，可省略实体属性</a:t>
            </a:r>
            <a:r>
              <a:rPr lang="zh-CN" altLang="en-US" sz="2400" b="0" dirty="0" smtClean="0">
                <a:solidFill>
                  <a:schemeClr val="tx1"/>
                </a:solidFill>
                <a:latin typeface="黑体" panose="02010609060101010101" pitchFamily="49" charset="-122"/>
                <a:ea typeface="黑体" panose="02010609060101010101" pitchFamily="49" charset="-122"/>
              </a:rPr>
              <a:t>。</a:t>
            </a:r>
            <a:endParaRPr lang="en-US" altLang="zh-CN" sz="2400" b="0" dirty="0" smtClean="0">
              <a:solidFill>
                <a:schemeClr val="tx1"/>
              </a:solidFill>
              <a:latin typeface="黑体" panose="02010609060101010101" pitchFamily="49" charset="-122"/>
              <a:ea typeface="黑体" panose="02010609060101010101" pitchFamily="49"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5428" y="2295877"/>
            <a:ext cx="9244688" cy="3256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43919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120325" y="451131"/>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593293" y="1005581"/>
            <a:ext cx="11088958" cy="5836664"/>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根据</a:t>
            </a:r>
            <a:r>
              <a:rPr lang="zh-CN" altLang="en-US" sz="2400" b="0" dirty="0">
                <a:solidFill>
                  <a:schemeClr val="tx1"/>
                </a:solidFill>
                <a:latin typeface="黑体" panose="02010609060101010101" pitchFamily="49" charset="-122"/>
                <a:ea typeface="黑体" panose="02010609060101010101" pitchFamily="49" charset="-122"/>
              </a:rPr>
              <a:t>转换规则，将</a:t>
            </a:r>
            <a:r>
              <a:rPr lang="en-US" altLang="zh-CN" sz="2400" b="0" dirty="0">
                <a:solidFill>
                  <a:schemeClr val="tx1"/>
                </a:solidFill>
                <a:latin typeface="黑体" panose="02010609060101010101" pitchFamily="49" charset="-122"/>
                <a:ea typeface="黑体" panose="02010609060101010101" pitchFamily="49" charset="-122"/>
              </a:rPr>
              <a:t>ER</a:t>
            </a:r>
            <a:r>
              <a:rPr lang="zh-CN" altLang="en-US" sz="2400" b="0" dirty="0">
                <a:solidFill>
                  <a:schemeClr val="tx1"/>
                </a:solidFill>
                <a:latin typeface="黑体" panose="02010609060101010101" pitchFamily="49" charset="-122"/>
                <a:ea typeface="黑体" panose="02010609060101010101" pitchFamily="49" charset="-122"/>
              </a:rPr>
              <a:t>模型转换成关系模型，要求标注每个关系模式的主键和外键</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如果存在</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读者类别（类别编号，名称，允许最大借书量，借书期限）主键：类别</a:t>
            </a:r>
            <a:r>
              <a:rPr lang="zh-CN" altLang="en-US" sz="2400" b="0" dirty="0" smtClean="0">
                <a:solidFill>
                  <a:schemeClr val="tx1"/>
                </a:solidFill>
                <a:latin typeface="黑体" panose="02010609060101010101" pitchFamily="49" charset="-122"/>
                <a:ea typeface="黑体" panose="02010609060101010101" pitchFamily="49" charset="-122"/>
              </a:rPr>
              <a:t>编号</a:t>
            </a: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读者（借书证号，姓名，性别，单位，类别编号）主键：借书证号，外键：类别</a:t>
            </a:r>
            <a:r>
              <a:rPr lang="zh-CN" altLang="en-US" sz="2400" b="0" dirty="0" smtClean="0">
                <a:solidFill>
                  <a:schemeClr val="tx1"/>
                </a:solidFill>
                <a:latin typeface="黑体" panose="02010609060101010101" pitchFamily="49" charset="-122"/>
                <a:ea typeface="黑体" panose="02010609060101010101" pitchFamily="49" charset="-122"/>
              </a:rPr>
              <a:t>编号</a:t>
            </a: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图书（书号，书名，作者，单价，出版社）主键：</a:t>
            </a:r>
            <a:r>
              <a:rPr lang="zh-CN" altLang="en-US" sz="2400" b="0" dirty="0" smtClean="0">
                <a:solidFill>
                  <a:schemeClr val="tx1"/>
                </a:solidFill>
                <a:latin typeface="黑体" panose="02010609060101010101" pitchFamily="49" charset="-122"/>
                <a:ea typeface="黑体" panose="02010609060101010101" pitchFamily="49" charset="-122"/>
              </a:rPr>
              <a:t>书号</a:t>
            </a: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借阅（书号，借书证号，借书日期，还书日期）书号和借书证号既是主键也是外键</a:t>
            </a:r>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2307322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关系数据库设计方法</a:t>
            </a:r>
          </a:p>
        </p:txBody>
      </p:sp>
      <p:sp>
        <p:nvSpPr>
          <p:cNvPr id="7" name="文本框 2"/>
          <p:cNvSpPr txBox="1"/>
          <p:nvPr>
            <p:custDataLst>
              <p:tags r:id="rId1"/>
            </p:custDataLst>
          </p:nvPr>
        </p:nvSpPr>
        <p:spPr>
          <a:xfrm>
            <a:off x="735180" y="1052738"/>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逻辑</a:t>
            </a:r>
            <a:r>
              <a:rPr lang="zh-CN" altLang="en-US" sz="2800" b="0" dirty="0" smtClean="0">
                <a:solidFill>
                  <a:srgbClr val="FF0000"/>
                </a:solidFill>
                <a:latin typeface="黑体" panose="02010609060101010101" pitchFamily="49" charset="-122"/>
                <a:ea typeface="黑体" panose="02010609060101010101" pitchFamily="49" charset="-122"/>
                <a:sym typeface="+mn-ea"/>
              </a:rPr>
              <a:t>结构设计方法</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8" name="TextBox 7"/>
          <p:cNvSpPr txBox="1"/>
          <p:nvPr/>
        </p:nvSpPr>
        <p:spPr>
          <a:xfrm>
            <a:off x="1135025" y="2138093"/>
            <a:ext cx="10002190" cy="500137"/>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数据模型的优化</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grpSp>
        <p:nvGrpSpPr>
          <p:cNvPr id="14" name="组合 13"/>
          <p:cNvGrpSpPr/>
          <p:nvPr/>
        </p:nvGrpSpPr>
        <p:grpSpPr>
          <a:xfrm>
            <a:off x="0" y="286588"/>
            <a:ext cx="563526" cy="6284824"/>
            <a:chOff x="0" y="180767"/>
            <a:chExt cx="563526" cy="6284824"/>
          </a:xfrm>
        </p:grpSpPr>
        <p:sp>
          <p:nvSpPr>
            <p:cNvPr id="15" name="矩形 14"/>
            <p:cNvSpPr/>
            <p:nvPr/>
          </p:nvSpPr>
          <p:spPr>
            <a:xfrm>
              <a:off x="0" y="180767"/>
              <a:ext cx="563526" cy="13397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各级模式</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6" name="矩形 15"/>
            <p:cNvSpPr/>
            <p:nvPr/>
          </p:nvSpPr>
          <p:spPr>
            <a:xfrm>
              <a:off x="0" y="1550374"/>
              <a:ext cx="563526" cy="1766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概念结构设计</a:t>
              </a:r>
            </a:p>
          </p:txBody>
        </p:sp>
        <p:sp>
          <p:nvSpPr>
            <p:cNvPr id="17" name="矩形 16"/>
            <p:cNvSpPr/>
            <p:nvPr/>
          </p:nvSpPr>
          <p:spPr>
            <a:xfrm>
              <a:off x="0" y="3338625"/>
              <a:ext cx="563526" cy="176698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逻辑结构设计</a:t>
              </a:r>
            </a:p>
          </p:txBody>
        </p:sp>
        <p:sp>
          <p:nvSpPr>
            <p:cNvPr id="18" name="矩形 17"/>
            <p:cNvSpPr/>
            <p:nvPr/>
          </p:nvSpPr>
          <p:spPr>
            <a:xfrm>
              <a:off x="0" y="5125889"/>
              <a:ext cx="563526" cy="13397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物理设计</a:t>
              </a:r>
            </a:p>
          </p:txBody>
        </p:sp>
      </p:grpSp>
      <p:sp>
        <p:nvSpPr>
          <p:cNvPr id="19" name="TextBox 18"/>
          <p:cNvSpPr txBox="1"/>
          <p:nvPr/>
        </p:nvSpPr>
        <p:spPr>
          <a:xfrm>
            <a:off x="1135025" y="2829965"/>
            <a:ext cx="10002190" cy="500137"/>
          </a:xfrm>
          <a:prstGeom prst="rect">
            <a:avLst/>
          </a:prstGeom>
          <a:noFill/>
        </p:spPr>
        <p:txBody>
          <a:bodyPr wrap="square" rtlCol="0">
            <a:spAutoFit/>
          </a:bodyPr>
          <a:lstStyle/>
          <a:p>
            <a:pPr>
              <a:lnSpc>
                <a:spcPts val="3700"/>
              </a:lnSpc>
            </a:pPr>
            <a:r>
              <a:rPr lang="zh-CN" altLang="en-US" sz="2400" dirty="0" smtClean="0">
                <a:latin typeface="手札体-简粗体" panose="03000700000000000000" pitchFamily="66" charset="-122"/>
                <a:ea typeface="手札体-简粗体" panose="03000700000000000000" pitchFamily="66" charset="-122"/>
              </a:rPr>
              <a:t>数据库逻辑设计的结果，</a:t>
            </a:r>
            <a:r>
              <a:rPr lang="zh-CN" altLang="en-US" sz="2400" dirty="0" smtClean="0">
                <a:solidFill>
                  <a:srgbClr val="FF0000"/>
                </a:solidFill>
                <a:latin typeface="手札体-简粗体" panose="03000700000000000000" pitchFamily="66" charset="-122"/>
                <a:ea typeface="手札体-简粗体" panose="03000700000000000000" pitchFamily="66" charset="-122"/>
              </a:rPr>
              <a:t>不是唯一的。</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12" name="TextBox 11"/>
          <p:cNvSpPr txBox="1"/>
          <p:nvPr/>
        </p:nvSpPr>
        <p:spPr>
          <a:xfrm>
            <a:off x="1135025" y="3468149"/>
            <a:ext cx="10184616" cy="2939266"/>
          </a:xfrm>
          <a:prstGeom prst="rect">
            <a:avLst/>
          </a:prstGeom>
          <a:noFill/>
        </p:spPr>
        <p:txBody>
          <a:bodyPr wrap="square" rtlCol="0">
            <a:spAutoFit/>
          </a:bodyPr>
          <a:lstStyle/>
          <a:p>
            <a:pPr>
              <a:lnSpc>
                <a:spcPts val="3700"/>
              </a:lnSpc>
            </a:pPr>
            <a:r>
              <a:rPr lang="en-US" altLang="zh-CN" sz="2400" dirty="0" smtClean="0">
                <a:latin typeface="手札体-简粗体" panose="03000700000000000000" pitchFamily="66" charset="-122"/>
                <a:ea typeface="手札体-简粗体" panose="03000700000000000000" pitchFamily="66" charset="-122"/>
              </a:rPr>
              <a:t>1</a:t>
            </a:r>
            <a:r>
              <a:rPr lang="zh-CN" altLang="en-US" sz="2400" dirty="0" smtClean="0">
                <a:latin typeface="手札体-简粗体" panose="03000700000000000000" pitchFamily="66" charset="-122"/>
                <a:ea typeface="手札体-简粗体" panose="03000700000000000000" pitchFamily="66" charset="-122"/>
              </a:rPr>
              <a:t>）确定各</a:t>
            </a:r>
            <a:r>
              <a:rPr lang="zh-CN" altLang="en-US" sz="2400" dirty="0" smtClean="0">
                <a:solidFill>
                  <a:srgbClr val="FF0000"/>
                </a:solidFill>
                <a:latin typeface="手札体-简粗体" panose="03000700000000000000" pitchFamily="66" charset="-122"/>
                <a:ea typeface="手札体-简粗体" panose="03000700000000000000" pitchFamily="66" charset="-122"/>
              </a:rPr>
              <a:t>属性</a:t>
            </a:r>
            <a:r>
              <a:rPr lang="zh-CN" altLang="en-US" sz="2400" dirty="0" smtClean="0">
                <a:latin typeface="手札体-简粗体" panose="03000700000000000000" pitchFamily="66" charset="-122"/>
                <a:ea typeface="手札体-简粗体" panose="03000700000000000000" pitchFamily="66" charset="-122"/>
              </a:rPr>
              <a:t>间的函数依赖关系</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r>
              <a:rPr lang="en-US" altLang="zh-CN" sz="2400" dirty="0" smtClean="0">
                <a:latin typeface="手札体-简粗体" panose="03000700000000000000" pitchFamily="66" charset="-122"/>
                <a:ea typeface="手札体-简粗体" panose="03000700000000000000" pitchFamily="66" charset="-122"/>
              </a:rPr>
              <a:t>2</a:t>
            </a:r>
            <a:r>
              <a:rPr lang="zh-CN" altLang="en-US" sz="2400" dirty="0" smtClean="0">
                <a:latin typeface="手札体-简粗体" panose="03000700000000000000" pitchFamily="66" charset="-122"/>
                <a:ea typeface="手札体-简粗体" panose="03000700000000000000" pitchFamily="66" charset="-122"/>
              </a:rPr>
              <a:t>）对于各个关系模式之间的数据依赖进行极小化处理，消除</a:t>
            </a:r>
            <a:r>
              <a:rPr lang="zh-CN" altLang="en-US" sz="2400" dirty="0" smtClean="0">
                <a:solidFill>
                  <a:srgbClr val="FF0000"/>
                </a:solidFill>
                <a:latin typeface="手札体-简粗体" panose="03000700000000000000" pitchFamily="66" charset="-122"/>
                <a:ea typeface="手札体-简粗体" panose="03000700000000000000" pitchFamily="66" charset="-122"/>
              </a:rPr>
              <a:t>冗余</a:t>
            </a:r>
            <a:r>
              <a:rPr lang="zh-CN" altLang="en-US" sz="2400" dirty="0" smtClean="0">
                <a:latin typeface="手札体-简粗体" panose="03000700000000000000" pitchFamily="66" charset="-122"/>
                <a:ea typeface="手札体-简粗体" panose="03000700000000000000" pitchFamily="66" charset="-122"/>
              </a:rPr>
              <a:t>的联系。</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r>
              <a:rPr lang="en-US" altLang="zh-CN" sz="2400" dirty="0" smtClean="0">
                <a:latin typeface="手札体-简粗体" panose="03000700000000000000" pitchFamily="66" charset="-122"/>
                <a:ea typeface="手札体-简粗体" panose="03000700000000000000" pitchFamily="66" charset="-122"/>
              </a:rPr>
              <a:t>3</a:t>
            </a:r>
            <a:r>
              <a:rPr lang="zh-CN" altLang="en-US" sz="2400" dirty="0" smtClean="0">
                <a:latin typeface="手札体-简粗体" panose="03000700000000000000" pitchFamily="66" charset="-122"/>
                <a:ea typeface="手札体-简粗体" panose="03000700000000000000" pitchFamily="66" charset="-122"/>
              </a:rPr>
              <a:t>）判断每个关系模式的范式，根据实际需要确定最合适的范式。</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r>
              <a:rPr lang="en-US" altLang="zh-CN" sz="2400" dirty="0" smtClean="0">
                <a:latin typeface="手札体-简粗体" panose="03000700000000000000" pitchFamily="66" charset="-122"/>
                <a:ea typeface="手札体-简粗体" panose="03000700000000000000" pitchFamily="66" charset="-122"/>
              </a:rPr>
              <a:t>4</a:t>
            </a:r>
            <a:r>
              <a:rPr lang="zh-CN" altLang="en-US" sz="2400" dirty="0" smtClean="0">
                <a:latin typeface="手札体-简粗体" panose="03000700000000000000" pitchFamily="66" charset="-122"/>
                <a:ea typeface="手札体-简粗体" panose="03000700000000000000" pitchFamily="66" charset="-122"/>
              </a:rPr>
              <a:t>）按照</a:t>
            </a:r>
            <a:r>
              <a:rPr lang="zh-CN" altLang="en-US" sz="2400" dirty="0" smtClean="0">
                <a:solidFill>
                  <a:srgbClr val="FF0000"/>
                </a:solidFill>
                <a:latin typeface="手札体-简粗体" panose="03000700000000000000" pitchFamily="66" charset="-122"/>
                <a:ea typeface="手札体-简粗体" panose="03000700000000000000" pitchFamily="66" charset="-122"/>
              </a:rPr>
              <a:t>需求分析</a:t>
            </a:r>
            <a:r>
              <a:rPr lang="zh-CN" altLang="en-US" sz="2400" dirty="0" smtClean="0">
                <a:latin typeface="手札体-简粗体" panose="03000700000000000000" pitchFamily="66" charset="-122"/>
                <a:ea typeface="手札体-简粗体" panose="03000700000000000000" pitchFamily="66" charset="-122"/>
              </a:rPr>
              <a:t>阶段得到的处理要求，分析这些模式对于这样的应用环境是否合适，确定是否要对某些模式进行合并或分解。</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r>
              <a:rPr lang="en-US" altLang="zh-CN" sz="2400" dirty="0" smtClean="0">
                <a:latin typeface="手札体-简粗体" panose="03000700000000000000" pitchFamily="66" charset="-122"/>
                <a:ea typeface="手札体-简粗体" panose="03000700000000000000" pitchFamily="66" charset="-122"/>
              </a:rPr>
              <a:t>5</a:t>
            </a:r>
            <a:r>
              <a:rPr lang="zh-CN" altLang="en-US" sz="2400" dirty="0" smtClean="0">
                <a:latin typeface="手札体-简粗体" panose="03000700000000000000" pitchFamily="66" charset="-122"/>
                <a:ea typeface="手札体-简粗体" panose="03000700000000000000" pitchFamily="66" charset="-122"/>
              </a:rPr>
              <a:t>）对关系模式进行必要的分解，提高</a:t>
            </a:r>
            <a:r>
              <a:rPr lang="zh-CN" altLang="en-US" sz="2400" dirty="0" smtClean="0">
                <a:solidFill>
                  <a:srgbClr val="FF0000"/>
                </a:solidFill>
                <a:latin typeface="手札体-简粗体" panose="03000700000000000000" pitchFamily="66" charset="-122"/>
                <a:ea typeface="手札体-简粗体" panose="03000700000000000000" pitchFamily="66" charset="-122"/>
              </a:rPr>
              <a:t>数据操作</a:t>
            </a:r>
            <a:r>
              <a:rPr lang="zh-CN" altLang="en-US" sz="2400" dirty="0" smtClean="0">
                <a:latin typeface="手札体-简粗体" panose="03000700000000000000" pitchFamily="66" charset="-122"/>
                <a:ea typeface="手札体-简粗体" panose="03000700000000000000" pitchFamily="66" charset="-122"/>
              </a:rPr>
              <a:t>的效率和</a:t>
            </a:r>
            <a:r>
              <a:rPr lang="zh-CN" altLang="en-US" sz="2400" dirty="0" smtClean="0">
                <a:solidFill>
                  <a:srgbClr val="FF0000"/>
                </a:solidFill>
                <a:latin typeface="手札体-简粗体" panose="03000700000000000000" pitchFamily="66" charset="-122"/>
                <a:ea typeface="手札体-简粗体" panose="03000700000000000000" pitchFamily="66" charset="-122"/>
              </a:rPr>
              <a:t>存储空间</a:t>
            </a:r>
            <a:r>
              <a:rPr lang="zh-CN" altLang="en-US" sz="2400" dirty="0" smtClean="0">
                <a:latin typeface="手札体-简粗体" panose="03000700000000000000" pitchFamily="66" charset="-122"/>
                <a:ea typeface="手札体-简粗体" panose="03000700000000000000" pitchFamily="66" charset="-122"/>
              </a:rPr>
              <a:t>的利用率</a:t>
            </a:r>
            <a:endParaRPr lang="en-US" altLang="zh-CN" sz="2400" dirty="0" smtClean="0">
              <a:latin typeface="手札体-简粗体" panose="03000700000000000000" pitchFamily="66" charset="-122"/>
              <a:ea typeface="手札体-简粗体" panose="03000700000000000000" pitchFamily="66" charset="-122"/>
            </a:endParaRPr>
          </a:p>
        </p:txBody>
      </p:sp>
      <p:sp>
        <p:nvSpPr>
          <p:cNvPr id="13" name="矩形 12"/>
          <p:cNvSpPr/>
          <p:nvPr/>
        </p:nvSpPr>
        <p:spPr>
          <a:xfrm>
            <a:off x="7769658" y="412560"/>
            <a:ext cx="137009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a:t>
            </a:r>
            <a:endParaRPr lang="zh-CN" altLang="en-US" dirty="0">
              <a:solidFill>
                <a:srgbClr val="C00000"/>
              </a:solidFill>
              <a:latin typeface="微软雅黑" pitchFamily="34" charset="-122"/>
              <a:ea typeface="微软雅黑" pitchFamily="34" charset="-122"/>
            </a:endParaRPr>
          </a:p>
        </p:txBody>
      </p:sp>
      <p:cxnSp>
        <p:nvCxnSpPr>
          <p:cNvPr id="20" name="肘形连接符 19"/>
          <p:cNvCxnSpPr>
            <a:stCxn id="23" idx="1"/>
            <a:endCxn id="13" idx="3"/>
          </p:cNvCxnSpPr>
          <p:nvPr/>
        </p:nvCxnSpPr>
        <p:spPr>
          <a:xfrm rot="10800000" flipV="1">
            <a:off x="9139752" y="233392"/>
            <a:ext cx="141082"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24" idx="1"/>
            <a:endCxn id="13" idx="3"/>
          </p:cNvCxnSpPr>
          <p:nvPr/>
        </p:nvCxnSpPr>
        <p:spPr>
          <a:xfrm rot="10800000">
            <a:off x="9139753" y="564214"/>
            <a:ext cx="141081" cy="1707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25" idx="1"/>
            <a:endCxn id="13" idx="3"/>
          </p:cNvCxnSpPr>
          <p:nvPr/>
        </p:nvCxnSpPr>
        <p:spPr>
          <a:xfrm rot="10800000">
            <a:off x="9139753" y="564214"/>
            <a:ext cx="155453"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数据库设计概述</a:t>
            </a:r>
            <a:endParaRPr lang="zh-CN" altLang="en-US" dirty="0">
              <a:solidFill>
                <a:srgbClr val="C00000"/>
              </a:solidFill>
              <a:latin typeface="微软雅黑" pitchFamily="34" charset="-122"/>
              <a:ea typeface="微软雅黑" pitchFamily="34" charset="-122"/>
            </a:endParaRPr>
          </a:p>
        </p:txBody>
      </p:sp>
      <p:sp>
        <p:nvSpPr>
          <p:cNvPr id="24" name="矩形 23"/>
          <p:cNvSpPr/>
          <p:nvPr/>
        </p:nvSpPr>
        <p:spPr>
          <a:xfrm>
            <a:off x="9280833" y="446705"/>
            <a:ext cx="2575809"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数据库设计的基本步骤</a:t>
            </a:r>
            <a:endParaRPr lang="zh-CN" altLang="en-US" dirty="0">
              <a:solidFill>
                <a:srgbClr val="C00000"/>
              </a:solidFill>
              <a:latin typeface="微软雅黑" pitchFamily="34" charset="-122"/>
              <a:ea typeface="微软雅黑" pitchFamily="34" charset="-122"/>
            </a:endParaRPr>
          </a:p>
        </p:txBody>
      </p:sp>
      <p:sp>
        <p:nvSpPr>
          <p:cNvPr id="25" name="矩形 24"/>
          <p:cNvSpPr/>
          <p:nvPr/>
        </p:nvSpPr>
        <p:spPr>
          <a:xfrm>
            <a:off x="9295205" y="759601"/>
            <a:ext cx="2355512"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关系数据库设计方法</a:t>
            </a:r>
            <a:endParaRPr lang="zh-CN" altLang="en-US" dirty="0">
              <a:solidFill>
                <a:schemeClr val="bg1"/>
              </a:solidFill>
              <a:latin typeface="微软雅黑" pitchFamily="34" charset="-122"/>
              <a:ea typeface="微软雅黑" pitchFamily="34" charset="-122"/>
            </a:endParaRPr>
          </a:p>
        </p:txBody>
      </p:sp>
      <p:sp>
        <p:nvSpPr>
          <p:cNvPr id="26" name="TextBox 25"/>
          <p:cNvSpPr txBox="1"/>
          <p:nvPr/>
        </p:nvSpPr>
        <p:spPr>
          <a:xfrm>
            <a:off x="876115" y="174153"/>
            <a:ext cx="2616422"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3.3.3 </a:t>
            </a:r>
            <a:r>
              <a:rPr lang="zh-CN" altLang="en-US" dirty="0" smtClean="0">
                <a:latin typeface="微软雅黑" pitchFamily="34" charset="-122"/>
                <a:ea typeface="微软雅黑" pitchFamily="34" charset="-122"/>
              </a:rPr>
              <a:t>逻辑结构设计方法</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339197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关系数据库设计方法</a:t>
            </a:r>
          </a:p>
        </p:txBody>
      </p:sp>
      <p:sp>
        <p:nvSpPr>
          <p:cNvPr id="7" name="文本框 2"/>
          <p:cNvSpPr txBox="1"/>
          <p:nvPr>
            <p:custDataLst>
              <p:tags r:id="rId1"/>
            </p:custDataLst>
          </p:nvPr>
        </p:nvSpPr>
        <p:spPr>
          <a:xfrm>
            <a:off x="735180" y="1052738"/>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逻辑</a:t>
            </a:r>
            <a:r>
              <a:rPr lang="zh-CN" altLang="en-US" sz="2800" b="0" dirty="0" smtClean="0">
                <a:solidFill>
                  <a:srgbClr val="FF0000"/>
                </a:solidFill>
                <a:latin typeface="黑体" panose="02010609060101010101" pitchFamily="49" charset="-122"/>
                <a:ea typeface="黑体" panose="02010609060101010101" pitchFamily="49" charset="-122"/>
                <a:sym typeface="+mn-ea"/>
              </a:rPr>
              <a:t>结构设计方法</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8" name="TextBox 7"/>
          <p:cNvSpPr txBox="1"/>
          <p:nvPr/>
        </p:nvSpPr>
        <p:spPr>
          <a:xfrm>
            <a:off x="1135025" y="2138093"/>
            <a:ext cx="10002190" cy="500137"/>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数据模型的优化</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grpSp>
        <p:nvGrpSpPr>
          <p:cNvPr id="14" name="组合 13"/>
          <p:cNvGrpSpPr/>
          <p:nvPr/>
        </p:nvGrpSpPr>
        <p:grpSpPr>
          <a:xfrm>
            <a:off x="0" y="286588"/>
            <a:ext cx="563526" cy="6284824"/>
            <a:chOff x="0" y="180767"/>
            <a:chExt cx="563526" cy="6284824"/>
          </a:xfrm>
        </p:grpSpPr>
        <p:sp>
          <p:nvSpPr>
            <p:cNvPr id="15" name="矩形 14"/>
            <p:cNvSpPr/>
            <p:nvPr/>
          </p:nvSpPr>
          <p:spPr>
            <a:xfrm>
              <a:off x="0" y="180767"/>
              <a:ext cx="563526" cy="13397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各级模式</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6" name="矩形 15"/>
            <p:cNvSpPr/>
            <p:nvPr/>
          </p:nvSpPr>
          <p:spPr>
            <a:xfrm>
              <a:off x="0" y="1550374"/>
              <a:ext cx="563526" cy="1766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概念结构设计</a:t>
              </a:r>
            </a:p>
          </p:txBody>
        </p:sp>
        <p:sp>
          <p:nvSpPr>
            <p:cNvPr id="17" name="矩形 16"/>
            <p:cNvSpPr/>
            <p:nvPr/>
          </p:nvSpPr>
          <p:spPr>
            <a:xfrm>
              <a:off x="0" y="3338625"/>
              <a:ext cx="563526" cy="176698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逻辑结构设计</a:t>
              </a:r>
            </a:p>
          </p:txBody>
        </p:sp>
        <p:sp>
          <p:nvSpPr>
            <p:cNvPr id="18" name="矩形 17"/>
            <p:cNvSpPr/>
            <p:nvPr/>
          </p:nvSpPr>
          <p:spPr>
            <a:xfrm>
              <a:off x="0" y="5125889"/>
              <a:ext cx="563526" cy="13397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物理设计</a:t>
              </a:r>
            </a:p>
          </p:txBody>
        </p:sp>
      </p:grpSp>
      <p:sp>
        <p:nvSpPr>
          <p:cNvPr id="19" name="TextBox 18"/>
          <p:cNvSpPr txBox="1"/>
          <p:nvPr/>
        </p:nvSpPr>
        <p:spPr>
          <a:xfrm>
            <a:off x="1135025" y="2829965"/>
            <a:ext cx="10002190" cy="500137"/>
          </a:xfrm>
          <a:prstGeom prst="rect">
            <a:avLst/>
          </a:prstGeom>
          <a:noFill/>
        </p:spPr>
        <p:txBody>
          <a:bodyPr wrap="square" rtlCol="0">
            <a:spAutoFit/>
          </a:bodyPr>
          <a:lstStyle/>
          <a:p>
            <a:pPr>
              <a:lnSpc>
                <a:spcPts val="3700"/>
              </a:lnSpc>
            </a:pPr>
            <a:r>
              <a:rPr lang="zh-CN" altLang="en-US" sz="2400" dirty="0" smtClean="0">
                <a:latin typeface="手札体-简粗体" panose="03000700000000000000" pitchFamily="66" charset="-122"/>
                <a:ea typeface="手札体-简粗体" panose="03000700000000000000" pitchFamily="66" charset="-122"/>
              </a:rPr>
              <a:t>数据库逻辑设计的结果，</a:t>
            </a:r>
            <a:r>
              <a:rPr lang="zh-CN" altLang="en-US" sz="2400" dirty="0" smtClean="0">
                <a:solidFill>
                  <a:srgbClr val="FF0000"/>
                </a:solidFill>
                <a:latin typeface="手札体-简粗体" panose="03000700000000000000" pitchFamily="66" charset="-122"/>
                <a:ea typeface="手札体-简粗体" panose="03000700000000000000" pitchFamily="66" charset="-122"/>
              </a:rPr>
              <a:t>不是唯一的。</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12" name="TextBox 11"/>
          <p:cNvSpPr txBox="1"/>
          <p:nvPr/>
        </p:nvSpPr>
        <p:spPr>
          <a:xfrm>
            <a:off x="1135025" y="3468149"/>
            <a:ext cx="10184616" cy="2939266"/>
          </a:xfrm>
          <a:prstGeom prst="rect">
            <a:avLst/>
          </a:prstGeom>
          <a:noFill/>
        </p:spPr>
        <p:txBody>
          <a:bodyPr wrap="square" rtlCol="0">
            <a:spAutoFit/>
          </a:bodyPr>
          <a:lstStyle/>
          <a:p>
            <a:pPr>
              <a:lnSpc>
                <a:spcPts val="3700"/>
              </a:lnSpc>
            </a:pPr>
            <a:r>
              <a:rPr lang="en-US" altLang="zh-CN" sz="2400" dirty="0" smtClean="0">
                <a:latin typeface="手札体-简粗体" panose="03000700000000000000" pitchFamily="66" charset="-122"/>
                <a:ea typeface="手札体-简粗体" panose="03000700000000000000" pitchFamily="66" charset="-122"/>
              </a:rPr>
              <a:t>1</a:t>
            </a:r>
            <a:r>
              <a:rPr lang="zh-CN" altLang="en-US" sz="2400" dirty="0" smtClean="0">
                <a:latin typeface="手札体-简粗体" panose="03000700000000000000" pitchFamily="66" charset="-122"/>
                <a:ea typeface="手札体-简粗体" panose="03000700000000000000" pitchFamily="66" charset="-122"/>
              </a:rPr>
              <a:t>）确定各（  ）间的函数依赖关系</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r>
              <a:rPr lang="en-US" altLang="zh-CN" sz="2400" dirty="0" smtClean="0">
                <a:latin typeface="手札体-简粗体" panose="03000700000000000000" pitchFamily="66" charset="-122"/>
                <a:ea typeface="手札体-简粗体" panose="03000700000000000000" pitchFamily="66" charset="-122"/>
              </a:rPr>
              <a:t>2</a:t>
            </a:r>
            <a:r>
              <a:rPr lang="zh-CN" altLang="en-US" sz="2400" dirty="0" smtClean="0">
                <a:latin typeface="手札体-简粗体" panose="03000700000000000000" pitchFamily="66" charset="-122"/>
                <a:ea typeface="手札体-简粗体" panose="03000700000000000000" pitchFamily="66" charset="-122"/>
              </a:rPr>
              <a:t>）对于各个关系模式之间的数据依赖进行极小化处理，消除（）的联系。</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r>
              <a:rPr lang="en-US" altLang="zh-CN" sz="2400" dirty="0" smtClean="0">
                <a:latin typeface="手札体-简粗体" panose="03000700000000000000" pitchFamily="66" charset="-122"/>
                <a:ea typeface="手札体-简粗体" panose="03000700000000000000" pitchFamily="66" charset="-122"/>
              </a:rPr>
              <a:t>3</a:t>
            </a:r>
            <a:r>
              <a:rPr lang="zh-CN" altLang="en-US" sz="2400" dirty="0" smtClean="0">
                <a:latin typeface="手札体-简粗体" panose="03000700000000000000" pitchFamily="66" charset="-122"/>
                <a:ea typeface="手札体-简粗体" panose="03000700000000000000" pitchFamily="66" charset="-122"/>
              </a:rPr>
              <a:t>）判断每个关系模式的范式，根据实际需要确定最合适的范式。</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r>
              <a:rPr lang="en-US" altLang="zh-CN" sz="2400" dirty="0" smtClean="0">
                <a:latin typeface="手札体-简粗体" panose="03000700000000000000" pitchFamily="66" charset="-122"/>
                <a:ea typeface="手札体-简粗体" panose="03000700000000000000" pitchFamily="66" charset="-122"/>
              </a:rPr>
              <a:t>4</a:t>
            </a:r>
            <a:r>
              <a:rPr lang="zh-CN" altLang="en-US" sz="2400" dirty="0" smtClean="0">
                <a:latin typeface="手札体-简粗体" panose="03000700000000000000" pitchFamily="66" charset="-122"/>
                <a:ea typeface="手札体-简粗体" panose="03000700000000000000" pitchFamily="66" charset="-122"/>
              </a:rPr>
              <a:t>）按照（ ）阶段得到的处理要求，分析这些模式对于这样的应用环境是否合适，确定是否要对某些模式进行合并或分解。</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r>
              <a:rPr lang="en-US" altLang="zh-CN" sz="2400" dirty="0" smtClean="0">
                <a:latin typeface="手札体-简粗体" panose="03000700000000000000" pitchFamily="66" charset="-122"/>
                <a:ea typeface="手札体-简粗体" panose="03000700000000000000" pitchFamily="66" charset="-122"/>
              </a:rPr>
              <a:t>5</a:t>
            </a:r>
            <a:r>
              <a:rPr lang="zh-CN" altLang="en-US" sz="2400" dirty="0" smtClean="0">
                <a:latin typeface="手札体-简粗体" panose="03000700000000000000" pitchFamily="66" charset="-122"/>
                <a:ea typeface="手札体-简粗体" panose="03000700000000000000" pitchFamily="66" charset="-122"/>
              </a:rPr>
              <a:t>）对关系模式进行必要的分解，提高（ ）的效率和（ ）的利用率</a:t>
            </a:r>
            <a:endParaRPr lang="en-US" altLang="zh-CN" sz="2400" dirty="0" smtClean="0">
              <a:latin typeface="手札体-简粗体" panose="03000700000000000000" pitchFamily="66" charset="-122"/>
              <a:ea typeface="手札体-简粗体" panose="03000700000000000000" pitchFamily="66" charset="-122"/>
            </a:endParaRPr>
          </a:p>
        </p:txBody>
      </p:sp>
      <p:sp>
        <p:nvSpPr>
          <p:cNvPr id="13" name="矩形 12"/>
          <p:cNvSpPr/>
          <p:nvPr/>
        </p:nvSpPr>
        <p:spPr>
          <a:xfrm>
            <a:off x="7769658" y="412560"/>
            <a:ext cx="137009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a:t>
            </a:r>
            <a:endParaRPr lang="zh-CN" altLang="en-US" dirty="0">
              <a:solidFill>
                <a:srgbClr val="C00000"/>
              </a:solidFill>
              <a:latin typeface="微软雅黑" pitchFamily="34" charset="-122"/>
              <a:ea typeface="微软雅黑" pitchFamily="34" charset="-122"/>
            </a:endParaRPr>
          </a:p>
        </p:txBody>
      </p:sp>
      <p:cxnSp>
        <p:nvCxnSpPr>
          <p:cNvPr id="20" name="肘形连接符 19"/>
          <p:cNvCxnSpPr>
            <a:stCxn id="23" idx="1"/>
            <a:endCxn id="13" idx="3"/>
          </p:cNvCxnSpPr>
          <p:nvPr/>
        </p:nvCxnSpPr>
        <p:spPr>
          <a:xfrm rot="10800000" flipV="1">
            <a:off x="9139752" y="233392"/>
            <a:ext cx="141082"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24" idx="1"/>
            <a:endCxn id="13" idx="3"/>
          </p:cNvCxnSpPr>
          <p:nvPr/>
        </p:nvCxnSpPr>
        <p:spPr>
          <a:xfrm rot="10800000">
            <a:off x="9139753" y="564214"/>
            <a:ext cx="141081" cy="1707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25" idx="1"/>
            <a:endCxn id="13" idx="3"/>
          </p:cNvCxnSpPr>
          <p:nvPr/>
        </p:nvCxnSpPr>
        <p:spPr>
          <a:xfrm rot="10800000">
            <a:off x="9139753" y="564214"/>
            <a:ext cx="155453"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数据库设计概述</a:t>
            </a:r>
            <a:endParaRPr lang="zh-CN" altLang="en-US" dirty="0">
              <a:solidFill>
                <a:srgbClr val="C00000"/>
              </a:solidFill>
              <a:latin typeface="微软雅黑" pitchFamily="34" charset="-122"/>
              <a:ea typeface="微软雅黑" pitchFamily="34" charset="-122"/>
            </a:endParaRPr>
          </a:p>
        </p:txBody>
      </p:sp>
      <p:sp>
        <p:nvSpPr>
          <p:cNvPr id="24" name="矩形 23"/>
          <p:cNvSpPr/>
          <p:nvPr/>
        </p:nvSpPr>
        <p:spPr>
          <a:xfrm>
            <a:off x="9280833" y="446705"/>
            <a:ext cx="2575809"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数据库设计的基本步骤</a:t>
            </a:r>
            <a:endParaRPr lang="zh-CN" altLang="en-US" dirty="0">
              <a:solidFill>
                <a:srgbClr val="C00000"/>
              </a:solidFill>
              <a:latin typeface="微软雅黑" pitchFamily="34" charset="-122"/>
              <a:ea typeface="微软雅黑" pitchFamily="34" charset="-122"/>
            </a:endParaRPr>
          </a:p>
        </p:txBody>
      </p:sp>
      <p:sp>
        <p:nvSpPr>
          <p:cNvPr id="25" name="矩形 24"/>
          <p:cNvSpPr/>
          <p:nvPr/>
        </p:nvSpPr>
        <p:spPr>
          <a:xfrm>
            <a:off x="9295205" y="759601"/>
            <a:ext cx="2355512"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关系数据库设计方法</a:t>
            </a:r>
            <a:endParaRPr lang="zh-CN" altLang="en-US" dirty="0">
              <a:solidFill>
                <a:schemeClr val="bg1"/>
              </a:solidFill>
              <a:latin typeface="微软雅黑" pitchFamily="34" charset="-122"/>
              <a:ea typeface="微软雅黑" pitchFamily="34" charset="-122"/>
            </a:endParaRPr>
          </a:p>
        </p:txBody>
      </p:sp>
      <p:sp>
        <p:nvSpPr>
          <p:cNvPr id="26" name="TextBox 25"/>
          <p:cNvSpPr txBox="1"/>
          <p:nvPr/>
        </p:nvSpPr>
        <p:spPr>
          <a:xfrm>
            <a:off x="876115" y="174153"/>
            <a:ext cx="2616422"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3.3.3 </a:t>
            </a:r>
            <a:r>
              <a:rPr lang="zh-CN" altLang="en-US" dirty="0" smtClean="0">
                <a:latin typeface="微软雅黑" pitchFamily="34" charset="-122"/>
                <a:ea typeface="微软雅黑" pitchFamily="34" charset="-122"/>
              </a:rPr>
              <a:t>逻辑结构设计方法</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2596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关系数据库设计方法</a:t>
            </a:r>
          </a:p>
        </p:txBody>
      </p:sp>
      <p:sp>
        <p:nvSpPr>
          <p:cNvPr id="7" name="文本框 2"/>
          <p:cNvSpPr txBox="1"/>
          <p:nvPr>
            <p:custDataLst>
              <p:tags r:id="rId1"/>
            </p:custDataLst>
          </p:nvPr>
        </p:nvSpPr>
        <p:spPr>
          <a:xfrm>
            <a:off x="735180" y="1052738"/>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逻辑</a:t>
            </a:r>
            <a:r>
              <a:rPr lang="zh-CN" altLang="en-US" sz="2800" b="0" dirty="0" smtClean="0">
                <a:solidFill>
                  <a:srgbClr val="FF0000"/>
                </a:solidFill>
                <a:latin typeface="黑体" panose="02010609060101010101" pitchFamily="49" charset="-122"/>
                <a:ea typeface="黑体" panose="02010609060101010101" pitchFamily="49" charset="-122"/>
                <a:sym typeface="+mn-ea"/>
              </a:rPr>
              <a:t>结构设计方法</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8" name="TextBox 7"/>
          <p:cNvSpPr txBox="1"/>
          <p:nvPr/>
        </p:nvSpPr>
        <p:spPr>
          <a:xfrm>
            <a:off x="1135025" y="2138093"/>
            <a:ext cx="10002190" cy="500137"/>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数据模型的优化</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grpSp>
        <p:nvGrpSpPr>
          <p:cNvPr id="14" name="组合 13"/>
          <p:cNvGrpSpPr/>
          <p:nvPr/>
        </p:nvGrpSpPr>
        <p:grpSpPr>
          <a:xfrm>
            <a:off x="0" y="286588"/>
            <a:ext cx="563526" cy="6284824"/>
            <a:chOff x="0" y="180767"/>
            <a:chExt cx="563526" cy="6284824"/>
          </a:xfrm>
        </p:grpSpPr>
        <p:sp>
          <p:nvSpPr>
            <p:cNvPr id="15" name="矩形 14"/>
            <p:cNvSpPr/>
            <p:nvPr/>
          </p:nvSpPr>
          <p:spPr>
            <a:xfrm>
              <a:off x="0" y="180767"/>
              <a:ext cx="563526" cy="13397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各级模式</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6" name="矩形 15"/>
            <p:cNvSpPr/>
            <p:nvPr/>
          </p:nvSpPr>
          <p:spPr>
            <a:xfrm>
              <a:off x="0" y="1550374"/>
              <a:ext cx="563526" cy="1766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概念结构设计</a:t>
              </a:r>
            </a:p>
          </p:txBody>
        </p:sp>
        <p:sp>
          <p:nvSpPr>
            <p:cNvPr id="17" name="矩形 16"/>
            <p:cNvSpPr/>
            <p:nvPr/>
          </p:nvSpPr>
          <p:spPr>
            <a:xfrm>
              <a:off x="0" y="3338625"/>
              <a:ext cx="563526" cy="176698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逻辑结构设计</a:t>
              </a:r>
            </a:p>
          </p:txBody>
        </p:sp>
        <p:sp>
          <p:nvSpPr>
            <p:cNvPr id="18" name="矩形 17"/>
            <p:cNvSpPr/>
            <p:nvPr/>
          </p:nvSpPr>
          <p:spPr>
            <a:xfrm>
              <a:off x="0" y="5125889"/>
              <a:ext cx="563526" cy="13397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物理设计</a:t>
              </a:r>
            </a:p>
          </p:txBody>
        </p:sp>
      </p:grpSp>
      <p:sp>
        <p:nvSpPr>
          <p:cNvPr id="19" name="TextBox 18"/>
          <p:cNvSpPr txBox="1"/>
          <p:nvPr/>
        </p:nvSpPr>
        <p:spPr>
          <a:xfrm>
            <a:off x="1135025" y="2829965"/>
            <a:ext cx="10002190" cy="500137"/>
          </a:xfrm>
          <a:prstGeom prst="rect">
            <a:avLst/>
          </a:prstGeom>
          <a:noFill/>
        </p:spPr>
        <p:txBody>
          <a:bodyPr wrap="square" rtlCol="0">
            <a:spAutoFit/>
          </a:bodyPr>
          <a:lstStyle/>
          <a:p>
            <a:pPr>
              <a:lnSpc>
                <a:spcPts val="3700"/>
              </a:lnSpc>
            </a:pPr>
            <a:r>
              <a:rPr lang="zh-CN" altLang="en-US" sz="2400" dirty="0" smtClean="0">
                <a:latin typeface="手札体-简粗体" panose="03000700000000000000" pitchFamily="66" charset="-122"/>
                <a:ea typeface="手札体-简粗体" panose="03000700000000000000" pitchFamily="66" charset="-122"/>
              </a:rPr>
              <a:t>数据库逻辑设计的结果，</a:t>
            </a:r>
            <a:r>
              <a:rPr lang="zh-CN" altLang="en-US" sz="2400" dirty="0" smtClean="0">
                <a:solidFill>
                  <a:srgbClr val="FF0000"/>
                </a:solidFill>
                <a:latin typeface="手札体-简粗体" panose="03000700000000000000" pitchFamily="66" charset="-122"/>
                <a:ea typeface="手札体-简粗体" panose="03000700000000000000" pitchFamily="66" charset="-122"/>
              </a:rPr>
              <a:t>不是唯一的。</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12" name="TextBox 11"/>
          <p:cNvSpPr txBox="1"/>
          <p:nvPr/>
        </p:nvSpPr>
        <p:spPr>
          <a:xfrm>
            <a:off x="1135025" y="3468149"/>
            <a:ext cx="10184616" cy="2939266"/>
          </a:xfrm>
          <a:prstGeom prst="rect">
            <a:avLst/>
          </a:prstGeom>
          <a:noFill/>
        </p:spPr>
        <p:txBody>
          <a:bodyPr wrap="square" rtlCol="0">
            <a:spAutoFit/>
          </a:bodyPr>
          <a:lstStyle/>
          <a:p>
            <a:pPr>
              <a:lnSpc>
                <a:spcPts val="3700"/>
              </a:lnSpc>
            </a:pPr>
            <a:r>
              <a:rPr lang="en-US" altLang="zh-CN" sz="2400" dirty="0" smtClean="0">
                <a:latin typeface="手札体-简粗体" panose="03000700000000000000" pitchFamily="66" charset="-122"/>
                <a:ea typeface="手札体-简粗体" panose="03000700000000000000" pitchFamily="66" charset="-122"/>
              </a:rPr>
              <a:t>1</a:t>
            </a:r>
            <a:r>
              <a:rPr lang="zh-CN" altLang="en-US" sz="2400" dirty="0" smtClean="0">
                <a:latin typeface="手札体-简粗体" panose="03000700000000000000" pitchFamily="66" charset="-122"/>
                <a:ea typeface="手札体-简粗体" panose="03000700000000000000" pitchFamily="66" charset="-122"/>
              </a:rPr>
              <a:t>）确定各</a:t>
            </a:r>
            <a:r>
              <a:rPr lang="zh-CN" altLang="en-US" sz="2400" dirty="0" smtClean="0">
                <a:solidFill>
                  <a:srgbClr val="FF0000"/>
                </a:solidFill>
                <a:latin typeface="手札体-简粗体" panose="03000700000000000000" pitchFamily="66" charset="-122"/>
                <a:ea typeface="手札体-简粗体" panose="03000700000000000000" pitchFamily="66" charset="-122"/>
              </a:rPr>
              <a:t>属性</a:t>
            </a:r>
            <a:r>
              <a:rPr lang="zh-CN" altLang="en-US" sz="2400" dirty="0" smtClean="0">
                <a:latin typeface="手札体-简粗体" panose="03000700000000000000" pitchFamily="66" charset="-122"/>
                <a:ea typeface="手札体-简粗体" panose="03000700000000000000" pitchFamily="66" charset="-122"/>
              </a:rPr>
              <a:t>间的函数依赖关系</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r>
              <a:rPr lang="en-US" altLang="zh-CN" sz="2400" dirty="0" smtClean="0">
                <a:latin typeface="手札体-简粗体" panose="03000700000000000000" pitchFamily="66" charset="-122"/>
                <a:ea typeface="手札体-简粗体" panose="03000700000000000000" pitchFamily="66" charset="-122"/>
              </a:rPr>
              <a:t>2</a:t>
            </a:r>
            <a:r>
              <a:rPr lang="zh-CN" altLang="en-US" sz="2400" dirty="0" smtClean="0">
                <a:latin typeface="手札体-简粗体" panose="03000700000000000000" pitchFamily="66" charset="-122"/>
                <a:ea typeface="手札体-简粗体" panose="03000700000000000000" pitchFamily="66" charset="-122"/>
              </a:rPr>
              <a:t>）对于各个关系模式之间的数据依赖进行极小化处理，消除</a:t>
            </a:r>
            <a:r>
              <a:rPr lang="zh-CN" altLang="en-US" sz="2400" dirty="0" smtClean="0">
                <a:solidFill>
                  <a:srgbClr val="FF0000"/>
                </a:solidFill>
                <a:latin typeface="手札体-简粗体" panose="03000700000000000000" pitchFamily="66" charset="-122"/>
                <a:ea typeface="手札体-简粗体" panose="03000700000000000000" pitchFamily="66" charset="-122"/>
              </a:rPr>
              <a:t>冗余</a:t>
            </a:r>
            <a:r>
              <a:rPr lang="zh-CN" altLang="en-US" sz="2400" dirty="0" smtClean="0">
                <a:latin typeface="手札体-简粗体" panose="03000700000000000000" pitchFamily="66" charset="-122"/>
                <a:ea typeface="手札体-简粗体" panose="03000700000000000000" pitchFamily="66" charset="-122"/>
              </a:rPr>
              <a:t>的联系。</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r>
              <a:rPr lang="en-US" altLang="zh-CN" sz="2400" dirty="0" smtClean="0">
                <a:latin typeface="手札体-简粗体" panose="03000700000000000000" pitchFamily="66" charset="-122"/>
                <a:ea typeface="手札体-简粗体" panose="03000700000000000000" pitchFamily="66" charset="-122"/>
              </a:rPr>
              <a:t>3</a:t>
            </a:r>
            <a:r>
              <a:rPr lang="zh-CN" altLang="en-US" sz="2400" dirty="0" smtClean="0">
                <a:latin typeface="手札体-简粗体" panose="03000700000000000000" pitchFamily="66" charset="-122"/>
                <a:ea typeface="手札体-简粗体" panose="03000700000000000000" pitchFamily="66" charset="-122"/>
              </a:rPr>
              <a:t>）判断每个关系模式的范式，根据实际需要确定最合适的范式。</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r>
              <a:rPr lang="en-US" altLang="zh-CN" sz="2400" dirty="0" smtClean="0">
                <a:latin typeface="手札体-简粗体" panose="03000700000000000000" pitchFamily="66" charset="-122"/>
                <a:ea typeface="手札体-简粗体" panose="03000700000000000000" pitchFamily="66" charset="-122"/>
              </a:rPr>
              <a:t>4</a:t>
            </a:r>
            <a:r>
              <a:rPr lang="zh-CN" altLang="en-US" sz="2400" dirty="0" smtClean="0">
                <a:latin typeface="手札体-简粗体" panose="03000700000000000000" pitchFamily="66" charset="-122"/>
                <a:ea typeface="手札体-简粗体" panose="03000700000000000000" pitchFamily="66" charset="-122"/>
              </a:rPr>
              <a:t>）按照</a:t>
            </a:r>
            <a:r>
              <a:rPr lang="zh-CN" altLang="en-US" sz="2400" dirty="0" smtClean="0">
                <a:solidFill>
                  <a:srgbClr val="FF0000"/>
                </a:solidFill>
                <a:latin typeface="手札体-简粗体" panose="03000700000000000000" pitchFamily="66" charset="-122"/>
                <a:ea typeface="手札体-简粗体" panose="03000700000000000000" pitchFamily="66" charset="-122"/>
              </a:rPr>
              <a:t>需求分析</a:t>
            </a:r>
            <a:r>
              <a:rPr lang="zh-CN" altLang="en-US" sz="2400" dirty="0" smtClean="0">
                <a:latin typeface="手札体-简粗体" panose="03000700000000000000" pitchFamily="66" charset="-122"/>
                <a:ea typeface="手札体-简粗体" panose="03000700000000000000" pitchFamily="66" charset="-122"/>
              </a:rPr>
              <a:t>阶段得到的处理要求，分析这些模式对于这样的应用环境是否合适，确定是否要对某些模式进行合并或分解。</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r>
              <a:rPr lang="en-US" altLang="zh-CN" sz="2400" dirty="0" smtClean="0">
                <a:latin typeface="手札体-简粗体" panose="03000700000000000000" pitchFamily="66" charset="-122"/>
                <a:ea typeface="手札体-简粗体" panose="03000700000000000000" pitchFamily="66" charset="-122"/>
              </a:rPr>
              <a:t>5</a:t>
            </a:r>
            <a:r>
              <a:rPr lang="zh-CN" altLang="en-US" sz="2400" dirty="0" smtClean="0">
                <a:latin typeface="手札体-简粗体" panose="03000700000000000000" pitchFamily="66" charset="-122"/>
                <a:ea typeface="手札体-简粗体" panose="03000700000000000000" pitchFamily="66" charset="-122"/>
              </a:rPr>
              <a:t>）对关系模式进行必要的分解，提高</a:t>
            </a:r>
            <a:r>
              <a:rPr lang="zh-CN" altLang="en-US" sz="2400" dirty="0" smtClean="0">
                <a:solidFill>
                  <a:srgbClr val="FF0000"/>
                </a:solidFill>
                <a:latin typeface="手札体-简粗体" panose="03000700000000000000" pitchFamily="66" charset="-122"/>
                <a:ea typeface="手札体-简粗体" panose="03000700000000000000" pitchFamily="66" charset="-122"/>
              </a:rPr>
              <a:t>数据操作</a:t>
            </a:r>
            <a:r>
              <a:rPr lang="zh-CN" altLang="en-US" sz="2400" dirty="0" smtClean="0">
                <a:latin typeface="手札体-简粗体" panose="03000700000000000000" pitchFamily="66" charset="-122"/>
                <a:ea typeface="手札体-简粗体" panose="03000700000000000000" pitchFamily="66" charset="-122"/>
              </a:rPr>
              <a:t>的效率和</a:t>
            </a:r>
            <a:r>
              <a:rPr lang="zh-CN" altLang="en-US" sz="2400" dirty="0" smtClean="0">
                <a:solidFill>
                  <a:srgbClr val="FF0000"/>
                </a:solidFill>
                <a:latin typeface="手札体-简粗体" panose="03000700000000000000" pitchFamily="66" charset="-122"/>
                <a:ea typeface="手札体-简粗体" panose="03000700000000000000" pitchFamily="66" charset="-122"/>
              </a:rPr>
              <a:t>存储空间</a:t>
            </a:r>
            <a:r>
              <a:rPr lang="zh-CN" altLang="en-US" sz="2400" dirty="0" smtClean="0">
                <a:latin typeface="手札体-简粗体" panose="03000700000000000000" pitchFamily="66" charset="-122"/>
                <a:ea typeface="手札体-简粗体" panose="03000700000000000000" pitchFamily="66" charset="-122"/>
              </a:rPr>
              <a:t>的利用率</a:t>
            </a:r>
            <a:endParaRPr lang="en-US" altLang="zh-CN" sz="2400" dirty="0" smtClean="0">
              <a:latin typeface="手札体-简粗体" panose="03000700000000000000" pitchFamily="66" charset="-122"/>
              <a:ea typeface="手札体-简粗体" panose="03000700000000000000" pitchFamily="66" charset="-122"/>
            </a:endParaRPr>
          </a:p>
        </p:txBody>
      </p:sp>
      <p:sp>
        <p:nvSpPr>
          <p:cNvPr id="13" name="矩形 12"/>
          <p:cNvSpPr/>
          <p:nvPr/>
        </p:nvSpPr>
        <p:spPr>
          <a:xfrm>
            <a:off x="7769658" y="412560"/>
            <a:ext cx="137009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a:t>
            </a:r>
            <a:endParaRPr lang="zh-CN" altLang="en-US" dirty="0">
              <a:solidFill>
                <a:srgbClr val="C00000"/>
              </a:solidFill>
              <a:latin typeface="微软雅黑" pitchFamily="34" charset="-122"/>
              <a:ea typeface="微软雅黑" pitchFamily="34" charset="-122"/>
            </a:endParaRPr>
          </a:p>
        </p:txBody>
      </p:sp>
      <p:cxnSp>
        <p:nvCxnSpPr>
          <p:cNvPr id="20" name="肘形连接符 19"/>
          <p:cNvCxnSpPr>
            <a:stCxn id="23" idx="1"/>
            <a:endCxn id="13" idx="3"/>
          </p:cNvCxnSpPr>
          <p:nvPr/>
        </p:nvCxnSpPr>
        <p:spPr>
          <a:xfrm rot="10800000" flipV="1">
            <a:off x="9139752" y="233392"/>
            <a:ext cx="141082"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24" idx="1"/>
            <a:endCxn id="13" idx="3"/>
          </p:cNvCxnSpPr>
          <p:nvPr/>
        </p:nvCxnSpPr>
        <p:spPr>
          <a:xfrm rot="10800000">
            <a:off x="9139753" y="564214"/>
            <a:ext cx="141081" cy="1707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25" idx="1"/>
            <a:endCxn id="13" idx="3"/>
          </p:cNvCxnSpPr>
          <p:nvPr/>
        </p:nvCxnSpPr>
        <p:spPr>
          <a:xfrm rot="10800000">
            <a:off x="9139753" y="564214"/>
            <a:ext cx="155453"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数据库设计概述</a:t>
            </a:r>
            <a:endParaRPr lang="zh-CN" altLang="en-US" dirty="0">
              <a:solidFill>
                <a:srgbClr val="C00000"/>
              </a:solidFill>
              <a:latin typeface="微软雅黑" pitchFamily="34" charset="-122"/>
              <a:ea typeface="微软雅黑" pitchFamily="34" charset="-122"/>
            </a:endParaRPr>
          </a:p>
        </p:txBody>
      </p:sp>
      <p:sp>
        <p:nvSpPr>
          <p:cNvPr id="24" name="矩形 23"/>
          <p:cNvSpPr/>
          <p:nvPr/>
        </p:nvSpPr>
        <p:spPr>
          <a:xfrm>
            <a:off x="9280833" y="446705"/>
            <a:ext cx="2575809"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数据库设计的基本步骤</a:t>
            </a:r>
            <a:endParaRPr lang="zh-CN" altLang="en-US" dirty="0">
              <a:solidFill>
                <a:srgbClr val="C00000"/>
              </a:solidFill>
              <a:latin typeface="微软雅黑" pitchFamily="34" charset="-122"/>
              <a:ea typeface="微软雅黑" pitchFamily="34" charset="-122"/>
            </a:endParaRPr>
          </a:p>
        </p:txBody>
      </p:sp>
      <p:sp>
        <p:nvSpPr>
          <p:cNvPr id="25" name="矩形 24"/>
          <p:cNvSpPr/>
          <p:nvPr/>
        </p:nvSpPr>
        <p:spPr>
          <a:xfrm>
            <a:off x="9295205" y="759601"/>
            <a:ext cx="2355512"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关系数据库设计方法</a:t>
            </a:r>
            <a:endParaRPr lang="zh-CN" altLang="en-US" dirty="0">
              <a:solidFill>
                <a:schemeClr val="bg1"/>
              </a:solidFill>
              <a:latin typeface="微软雅黑" pitchFamily="34" charset="-122"/>
              <a:ea typeface="微软雅黑" pitchFamily="34" charset="-122"/>
            </a:endParaRPr>
          </a:p>
        </p:txBody>
      </p:sp>
      <p:sp>
        <p:nvSpPr>
          <p:cNvPr id="26" name="TextBox 25"/>
          <p:cNvSpPr txBox="1"/>
          <p:nvPr/>
        </p:nvSpPr>
        <p:spPr>
          <a:xfrm>
            <a:off x="876115" y="174153"/>
            <a:ext cx="2576346"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3.3.3.2 </a:t>
            </a:r>
            <a:r>
              <a:rPr lang="zh-CN" altLang="en-US" dirty="0" smtClean="0">
                <a:latin typeface="微软雅黑" pitchFamily="34" charset="-122"/>
                <a:ea typeface="微软雅黑" pitchFamily="34" charset="-122"/>
              </a:rPr>
              <a:t>数据模型的优化</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70349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关系数据库设计方法</a:t>
            </a:r>
          </a:p>
        </p:txBody>
      </p:sp>
      <p:sp>
        <p:nvSpPr>
          <p:cNvPr id="7" name="文本框 2"/>
          <p:cNvSpPr txBox="1"/>
          <p:nvPr>
            <p:custDataLst>
              <p:tags r:id="rId1"/>
            </p:custDataLst>
          </p:nvPr>
        </p:nvSpPr>
        <p:spPr>
          <a:xfrm>
            <a:off x="735180" y="1052738"/>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逻辑</a:t>
            </a:r>
            <a:r>
              <a:rPr lang="zh-CN" altLang="en-US" sz="2800" b="0" dirty="0" smtClean="0">
                <a:solidFill>
                  <a:srgbClr val="FF0000"/>
                </a:solidFill>
                <a:latin typeface="黑体" panose="02010609060101010101" pitchFamily="49" charset="-122"/>
                <a:ea typeface="黑体" panose="02010609060101010101" pitchFamily="49" charset="-122"/>
                <a:sym typeface="+mn-ea"/>
              </a:rPr>
              <a:t>结构设计方法</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8" name="TextBox 7"/>
          <p:cNvSpPr txBox="1"/>
          <p:nvPr/>
        </p:nvSpPr>
        <p:spPr>
          <a:xfrm>
            <a:off x="1135025" y="2138093"/>
            <a:ext cx="10002190" cy="500137"/>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设计用户子模式</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grpSp>
        <p:nvGrpSpPr>
          <p:cNvPr id="14" name="组合 13"/>
          <p:cNvGrpSpPr/>
          <p:nvPr/>
        </p:nvGrpSpPr>
        <p:grpSpPr>
          <a:xfrm>
            <a:off x="0" y="286588"/>
            <a:ext cx="563526" cy="6284824"/>
            <a:chOff x="0" y="180767"/>
            <a:chExt cx="563526" cy="6284824"/>
          </a:xfrm>
        </p:grpSpPr>
        <p:sp>
          <p:nvSpPr>
            <p:cNvPr id="15" name="矩形 14"/>
            <p:cNvSpPr/>
            <p:nvPr/>
          </p:nvSpPr>
          <p:spPr>
            <a:xfrm>
              <a:off x="0" y="180767"/>
              <a:ext cx="563526" cy="13397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各级模式</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6" name="矩形 15"/>
            <p:cNvSpPr/>
            <p:nvPr/>
          </p:nvSpPr>
          <p:spPr>
            <a:xfrm>
              <a:off x="0" y="1550374"/>
              <a:ext cx="563526" cy="1766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概念结构设计</a:t>
              </a:r>
            </a:p>
          </p:txBody>
        </p:sp>
        <p:sp>
          <p:nvSpPr>
            <p:cNvPr id="17" name="矩形 16"/>
            <p:cNvSpPr/>
            <p:nvPr/>
          </p:nvSpPr>
          <p:spPr>
            <a:xfrm>
              <a:off x="0" y="3338625"/>
              <a:ext cx="563526" cy="176698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逻辑结构设计</a:t>
              </a:r>
            </a:p>
          </p:txBody>
        </p:sp>
        <p:sp>
          <p:nvSpPr>
            <p:cNvPr id="18" name="矩形 17"/>
            <p:cNvSpPr/>
            <p:nvPr/>
          </p:nvSpPr>
          <p:spPr>
            <a:xfrm>
              <a:off x="0" y="5125889"/>
              <a:ext cx="563526" cy="13397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物理设计</a:t>
              </a:r>
            </a:p>
          </p:txBody>
        </p:sp>
      </p:grpSp>
      <p:sp>
        <p:nvSpPr>
          <p:cNvPr id="19" name="TextBox 18"/>
          <p:cNvSpPr txBox="1"/>
          <p:nvPr/>
        </p:nvSpPr>
        <p:spPr>
          <a:xfrm>
            <a:off x="1135025" y="3423179"/>
            <a:ext cx="10002190" cy="1990288"/>
          </a:xfrm>
          <a:prstGeom prst="rect">
            <a:avLst/>
          </a:prstGeom>
          <a:noFill/>
        </p:spPr>
        <p:txBody>
          <a:bodyPr wrap="square" rtlCol="0">
            <a:spAutoFit/>
          </a:bodyPr>
          <a:lstStyle/>
          <a:p>
            <a:pPr>
              <a:lnSpc>
                <a:spcPts val="3700"/>
              </a:lnSpc>
            </a:pPr>
            <a:r>
              <a:rPr lang="en-US" altLang="zh-CN" sz="2400" dirty="0" smtClean="0">
                <a:latin typeface="手札体-简粗体" panose="03000700000000000000" pitchFamily="66" charset="-122"/>
                <a:ea typeface="手札体-简粗体" panose="03000700000000000000" pitchFamily="66" charset="-122"/>
              </a:rPr>
              <a:t>1</a:t>
            </a:r>
            <a:r>
              <a:rPr lang="zh-CN" altLang="en-US" sz="2400" dirty="0" smtClean="0">
                <a:latin typeface="手札体-简粗体" panose="03000700000000000000" pitchFamily="66" charset="-122"/>
                <a:ea typeface="手札体-简粗体" panose="03000700000000000000" pitchFamily="66" charset="-122"/>
              </a:rPr>
              <a:t>）可以通过视图机制在设计用户视图时，重新定义某些属性的别名，使其更符合用户的习惯，以方便使用。</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r>
              <a:rPr lang="en-US" altLang="zh-CN" sz="2400" dirty="0" smtClean="0">
                <a:latin typeface="手札体-简粗体" panose="03000700000000000000" pitchFamily="66" charset="-122"/>
                <a:ea typeface="手札体-简粗体" panose="03000700000000000000" pitchFamily="66" charset="-122"/>
              </a:rPr>
              <a:t>2</a:t>
            </a:r>
            <a:r>
              <a:rPr lang="zh-CN" altLang="en-US" sz="2400" dirty="0" smtClean="0">
                <a:latin typeface="手札体-简粗体" panose="03000700000000000000" pitchFamily="66" charset="-122"/>
                <a:ea typeface="手札体-简粗体" panose="03000700000000000000" pitchFamily="66" charset="-122"/>
              </a:rPr>
              <a:t>）可以对不同级别的用户定义不同的视图，以保证系统的安全性。</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r>
              <a:rPr lang="en-US" altLang="zh-CN" sz="2400" dirty="0" smtClean="0">
                <a:latin typeface="手札体-简粗体" panose="03000700000000000000" pitchFamily="66" charset="-122"/>
                <a:ea typeface="手札体-简粗体" panose="03000700000000000000" pitchFamily="66" charset="-122"/>
              </a:rPr>
              <a:t>3</a:t>
            </a:r>
            <a:r>
              <a:rPr lang="zh-CN" altLang="en-US" sz="2400" dirty="0" smtClean="0">
                <a:latin typeface="手札体-简粗体" panose="03000700000000000000" pitchFamily="66" charset="-122"/>
                <a:ea typeface="手札体-简粗体" panose="03000700000000000000" pitchFamily="66" charset="-122"/>
              </a:rPr>
              <a:t>）简化用户对系统的使用。</a:t>
            </a:r>
            <a:endParaRPr lang="en-US" altLang="zh-CN" sz="2400" dirty="0" smtClean="0">
              <a:latin typeface="手札体-简粗体" panose="03000700000000000000" pitchFamily="66" charset="-122"/>
              <a:ea typeface="手札体-简粗体" panose="03000700000000000000" pitchFamily="66" charset="-122"/>
            </a:endParaRPr>
          </a:p>
        </p:txBody>
      </p:sp>
      <p:sp>
        <p:nvSpPr>
          <p:cNvPr id="11" name="矩形 10"/>
          <p:cNvSpPr/>
          <p:nvPr/>
        </p:nvSpPr>
        <p:spPr>
          <a:xfrm>
            <a:off x="7769658" y="412560"/>
            <a:ext cx="137009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a:t>
            </a:r>
            <a:endParaRPr lang="zh-CN" altLang="en-US" dirty="0">
              <a:solidFill>
                <a:srgbClr val="C00000"/>
              </a:solidFill>
              <a:latin typeface="微软雅黑" pitchFamily="34" charset="-122"/>
              <a:ea typeface="微软雅黑" pitchFamily="34" charset="-122"/>
            </a:endParaRPr>
          </a:p>
        </p:txBody>
      </p:sp>
      <p:cxnSp>
        <p:nvCxnSpPr>
          <p:cNvPr id="12" name="肘形连接符 11"/>
          <p:cNvCxnSpPr>
            <a:stCxn id="21" idx="1"/>
            <a:endCxn id="11" idx="3"/>
          </p:cNvCxnSpPr>
          <p:nvPr/>
        </p:nvCxnSpPr>
        <p:spPr>
          <a:xfrm rot="10800000" flipV="1">
            <a:off x="9139752" y="233392"/>
            <a:ext cx="141082"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22" idx="1"/>
            <a:endCxn id="11" idx="3"/>
          </p:cNvCxnSpPr>
          <p:nvPr/>
        </p:nvCxnSpPr>
        <p:spPr>
          <a:xfrm rot="10800000">
            <a:off x="9139753" y="564214"/>
            <a:ext cx="141081" cy="1707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23" idx="1"/>
            <a:endCxn id="11" idx="3"/>
          </p:cNvCxnSpPr>
          <p:nvPr/>
        </p:nvCxnSpPr>
        <p:spPr>
          <a:xfrm rot="10800000">
            <a:off x="9139753" y="564214"/>
            <a:ext cx="155453"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数据库设计概述</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280833" y="446705"/>
            <a:ext cx="2575809"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数据库设计的基本步骤</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9295205" y="759601"/>
            <a:ext cx="2355512"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关系数据库设计方法</a:t>
            </a:r>
            <a:endParaRPr lang="zh-CN" altLang="en-US" dirty="0">
              <a:solidFill>
                <a:schemeClr val="bg1"/>
              </a:solidFill>
              <a:latin typeface="微软雅黑" pitchFamily="34" charset="-122"/>
              <a:ea typeface="微软雅黑" pitchFamily="34" charset="-122"/>
            </a:endParaRPr>
          </a:p>
        </p:txBody>
      </p:sp>
      <p:sp>
        <p:nvSpPr>
          <p:cNvPr id="24" name="TextBox 23"/>
          <p:cNvSpPr txBox="1"/>
          <p:nvPr/>
        </p:nvSpPr>
        <p:spPr>
          <a:xfrm>
            <a:off x="876115" y="174153"/>
            <a:ext cx="2616422"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3.3.3 </a:t>
            </a:r>
            <a:r>
              <a:rPr lang="zh-CN" altLang="en-US" dirty="0" smtClean="0">
                <a:latin typeface="微软雅黑" pitchFamily="34" charset="-122"/>
                <a:ea typeface="微软雅黑" pitchFamily="34" charset="-122"/>
              </a:rPr>
              <a:t>逻辑结构设计方法</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759385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关系数据库设计方法</a:t>
            </a:r>
          </a:p>
        </p:txBody>
      </p:sp>
      <p:sp>
        <p:nvSpPr>
          <p:cNvPr id="4" name="文本框 2"/>
          <p:cNvSpPr txBox="1"/>
          <p:nvPr>
            <p:custDataLst>
              <p:tags r:id="rId1"/>
            </p:custDataLst>
          </p:nvPr>
        </p:nvSpPr>
        <p:spPr>
          <a:xfrm>
            <a:off x="735180" y="1052738"/>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概念模型的表示方法</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en-US" altLang="zh-CN" sz="2400" dirty="0" smtClean="0">
                <a:solidFill>
                  <a:srgbClr val="FF0000"/>
                </a:solidFill>
                <a:latin typeface="手札体-简粗体" panose="03000700000000000000" pitchFamily="66" charset="-122"/>
                <a:ea typeface="手札体-简粗体" panose="03000700000000000000" pitchFamily="66" charset="-122"/>
              </a:rPr>
              <a:t>E-R</a:t>
            </a:r>
            <a:r>
              <a:rPr lang="zh-CN" altLang="en-US" sz="2400" dirty="0" smtClean="0">
                <a:solidFill>
                  <a:srgbClr val="FF0000"/>
                </a:solidFill>
                <a:latin typeface="手札体-简粗体" panose="03000700000000000000" pitchFamily="66" charset="-122"/>
                <a:ea typeface="手札体-简粗体" panose="03000700000000000000" pitchFamily="66" charset="-122"/>
              </a:rPr>
              <a:t>图的表示方法</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grpSp>
        <p:nvGrpSpPr>
          <p:cNvPr id="16" name="组合 15"/>
          <p:cNvGrpSpPr/>
          <p:nvPr/>
        </p:nvGrpSpPr>
        <p:grpSpPr>
          <a:xfrm>
            <a:off x="0" y="286588"/>
            <a:ext cx="563526" cy="6284824"/>
            <a:chOff x="0" y="180767"/>
            <a:chExt cx="563526" cy="6284824"/>
          </a:xfrm>
        </p:grpSpPr>
        <p:sp>
          <p:nvSpPr>
            <p:cNvPr id="17" name="矩形 16"/>
            <p:cNvSpPr/>
            <p:nvPr/>
          </p:nvSpPr>
          <p:spPr>
            <a:xfrm>
              <a:off x="0" y="180767"/>
              <a:ext cx="563526" cy="13397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各级模式</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8" name="矩形 17"/>
            <p:cNvSpPr/>
            <p:nvPr/>
          </p:nvSpPr>
          <p:spPr>
            <a:xfrm>
              <a:off x="0" y="1550374"/>
              <a:ext cx="563526" cy="176698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概念结构设计</a:t>
              </a:r>
            </a:p>
          </p:txBody>
        </p:sp>
        <p:sp>
          <p:nvSpPr>
            <p:cNvPr id="19" name="矩形 18"/>
            <p:cNvSpPr/>
            <p:nvPr/>
          </p:nvSpPr>
          <p:spPr>
            <a:xfrm>
              <a:off x="0" y="3338625"/>
              <a:ext cx="563526" cy="1766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逻辑结构设计</a:t>
              </a:r>
            </a:p>
          </p:txBody>
        </p:sp>
        <p:sp>
          <p:nvSpPr>
            <p:cNvPr id="20" name="矩形 19"/>
            <p:cNvSpPr/>
            <p:nvPr/>
          </p:nvSpPr>
          <p:spPr>
            <a:xfrm>
              <a:off x="0" y="5125889"/>
              <a:ext cx="563526" cy="13397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物理设计</a:t>
              </a:r>
            </a:p>
          </p:txBody>
        </p:sp>
      </p:grpSp>
      <p:sp>
        <p:nvSpPr>
          <p:cNvPr id="21" name="矩形 20"/>
          <p:cNvSpPr/>
          <p:nvPr/>
        </p:nvSpPr>
        <p:spPr>
          <a:xfrm>
            <a:off x="7769658" y="412560"/>
            <a:ext cx="137009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a:t>
            </a:r>
            <a:endParaRPr lang="zh-CN" altLang="en-US" dirty="0">
              <a:solidFill>
                <a:srgbClr val="C00000"/>
              </a:solidFill>
              <a:latin typeface="微软雅黑" pitchFamily="34" charset="-122"/>
              <a:ea typeface="微软雅黑" pitchFamily="34" charset="-122"/>
            </a:endParaRPr>
          </a:p>
        </p:txBody>
      </p:sp>
      <p:cxnSp>
        <p:nvCxnSpPr>
          <p:cNvPr id="22" name="肘形连接符 21"/>
          <p:cNvCxnSpPr>
            <a:stCxn id="25" idx="1"/>
            <a:endCxn id="21" idx="3"/>
          </p:cNvCxnSpPr>
          <p:nvPr/>
        </p:nvCxnSpPr>
        <p:spPr>
          <a:xfrm rot="10800000" flipV="1">
            <a:off x="9139752" y="233392"/>
            <a:ext cx="141082"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6" idx="1"/>
            <a:endCxn id="21" idx="3"/>
          </p:cNvCxnSpPr>
          <p:nvPr/>
        </p:nvCxnSpPr>
        <p:spPr>
          <a:xfrm rot="10800000">
            <a:off x="9139753" y="564214"/>
            <a:ext cx="141081" cy="1707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7" idx="1"/>
            <a:endCxn id="21" idx="3"/>
          </p:cNvCxnSpPr>
          <p:nvPr/>
        </p:nvCxnSpPr>
        <p:spPr>
          <a:xfrm rot="10800000">
            <a:off x="9139753" y="564214"/>
            <a:ext cx="155453"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数据库设计概述</a:t>
            </a:r>
            <a:endParaRPr lang="zh-CN" altLang="en-US" dirty="0">
              <a:solidFill>
                <a:srgbClr val="C00000"/>
              </a:solidFill>
              <a:latin typeface="微软雅黑" pitchFamily="34" charset="-122"/>
              <a:ea typeface="微软雅黑" pitchFamily="34" charset="-122"/>
            </a:endParaRPr>
          </a:p>
        </p:txBody>
      </p:sp>
      <p:sp>
        <p:nvSpPr>
          <p:cNvPr id="26" name="矩形 25"/>
          <p:cNvSpPr/>
          <p:nvPr/>
        </p:nvSpPr>
        <p:spPr>
          <a:xfrm>
            <a:off x="9280833" y="446705"/>
            <a:ext cx="2575809"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数据库设计的基本步骤</a:t>
            </a:r>
            <a:endParaRPr lang="zh-CN" altLang="en-US" dirty="0">
              <a:solidFill>
                <a:srgbClr val="C00000"/>
              </a:solidFill>
              <a:latin typeface="微软雅黑" pitchFamily="34" charset="-122"/>
              <a:ea typeface="微软雅黑" pitchFamily="34" charset="-122"/>
            </a:endParaRPr>
          </a:p>
        </p:txBody>
      </p:sp>
      <p:sp>
        <p:nvSpPr>
          <p:cNvPr id="27" name="矩形 26"/>
          <p:cNvSpPr/>
          <p:nvPr/>
        </p:nvSpPr>
        <p:spPr>
          <a:xfrm>
            <a:off x="9295205" y="759601"/>
            <a:ext cx="2355512"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关系数据库设计方法</a:t>
            </a:r>
            <a:endParaRPr lang="zh-CN" altLang="en-US" dirty="0">
              <a:solidFill>
                <a:schemeClr val="bg1"/>
              </a:solidFill>
              <a:latin typeface="微软雅黑" pitchFamily="34" charset="-122"/>
              <a:ea typeface="微软雅黑" pitchFamily="34" charset="-122"/>
            </a:endParaRPr>
          </a:p>
        </p:txBody>
      </p:sp>
      <p:grpSp>
        <p:nvGrpSpPr>
          <p:cNvPr id="28" name="组合 27"/>
          <p:cNvGrpSpPr/>
          <p:nvPr/>
        </p:nvGrpSpPr>
        <p:grpSpPr>
          <a:xfrm>
            <a:off x="4586576" y="2485069"/>
            <a:ext cx="2809980" cy="2608521"/>
            <a:chOff x="8069328" y="2849528"/>
            <a:chExt cx="2809980" cy="2608521"/>
          </a:xfrm>
        </p:grpSpPr>
        <p:sp>
          <p:nvSpPr>
            <p:cNvPr id="29" name="矩形 28"/>
            <p:cNvSpPr/>
            <p:nvPr/>
          </p:nvSpPr>
          <p:spPr>
            <a:xfrm>
              <a:off x="8069328" y="2849528"/>
              <a:ext cx="903768" cy="53162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9233586" y="2884509"/>
              <a:ext cx="1645722" cy="461665"/>
            </a:xfrm>
            <a:prstGeom prst="rect">
              <a:avLst/>
            </a:prstGeom>
            <a:noFill/>
          </p:spPr>
          <p:txBody>
            <a:bodyPr wrap="square" rtlCol="0" anchor="ctr">
              <a:spAutoFit/>
            </a:bodyPr>
            <a:lstStyle/>
            <a:p>
              <a:r>
                <a:rPr lang="zh-CN" altLang="en-US" sz="2400" dirty="0" smtClean="0">
                  <a:solidFill>
                    <a:srgbClr val="FF0000"/>
                  </a:solidFill>
                  <a:latin typeface="手札体-简粗体" panose="03000700000000000000" pitchFamily="66" charset="-122"/>
                  <a:ea typeface="手札体-简粗体" panose="03000700000000000000" pitchFamily="66" charset="-122"/>
                </a:rPr>
                <a:t>实体型</a:t>
              </a:r>
              <a:endParaRPr lang="zh-CN" altLang="en-US" sz="2400" dirty="0">
                <a:solidFill>
                  <a:srgbClr val="FF0000"/>
                </a:solidFill>
                <a:latin typeface="手札体-简粗体" panose="03000700000000000000" pitchFamily="66" charset="-122"/>
                <a:ea typeface="手札体-简粗体" panose="03000700000000000000" pitchFamily="66" charset="-122"/>
              </a:endParaRPr>
            </a:p>
          </p:txBody>
        </p:sp>
        <p:sp>
          <p:nvSpPr>
            <p:cNvPr id="31" name="椭圆 30"/>
            <p:cNvSpPr/>
            <p:nvPr/>
          </p:nvSpPr>
          <p:spPr>
            <a:xfrm>
              <a:off x="8069328" y="3910206"/>
              <a:ext cx="903768" cy="53162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Box 31"/>
            <p:cNvSpPr txBox="1"/>
            <p:nvPr/>
          </p:nvSpPr>
          <p:spPr>
            <a:xfrm>
              <a:off x="9233586" y="3945187"/>
              <a:ext cx="1645722" cy="461665"/>
            </a:xfrm>
            <a:prstGeom prst="rect">
              <a:avLst/>
            </a:prstGeom>
            <a:noFill/>
          </p:spPr>
          <p:txBody>
            <a:bodyPr wrap="square" rtlCol="0" anchor="ctr">
              <a:spAutoFit/>
            </a:bodyPr>
            <a:lstStyle/>
            <a:p>
              <a:r>
                <a:rPr lang="zh-CN" altLang="en-US" sz="2400" dirty="0">
                  <a:solidFill>
                    <a:srgbClr val="FF0000"/>
                  </a:solidFill>
                  <a:latin typeface="手札体-简粗体" panose="03000700000000000000" pitchFamily="66" charset="-122"/>
                  <a:ea typeface="手札体-简粗体" panose="03000700000000000000" pitchFamily="66" charset="-122"/>
                </a:rPr>
                <a:t>属性</a:t>
              </a:r>
            </a:p>
          </p:txBody>
        </p:sp>
        <p:sp>
          <p:nvSpPr>
            <p:cNvPr id="33" name="流程图: 决策 32"/>
            <p:cNvSpPr/>
            <p:nvPr/>
          </p:nvSpPr>
          <p:spPr>
            <a:xfrm>
              <a:off x="8069328" y="4926421"/>
              <a:ext cx="903768" cy="531628"/>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9233586" y="4961402"/>
              <a:ext cx="1645722" cy="461665"/>
            </a:xfrm>
            <a:prstGeom prst="rect">
              <a:avLst/>
            </a:prstGeom>
            <a:noFill/>
          </p:spPr>
          <p:txBody>
            <a:bodyPr wrap="square" rtlCol="0" anchor="ctr">
              <a:spAutoFit/>
            </a:bodyPr>
            <a:lstStyle/>
            <a:p>
              <a:r>
                <a:rPr lang="zh-CN" altLang="en-US" sz="2400" dirty="0" smtClean="0">
                  <a:solidFill>
                    <a:srgbClr val="FF0000"/>
                  </a:solidFill>
                  <a:latin typeface="手札体-简粗体" panose="03000700000000000000" pitchFamily="66" charset="-122"/>
                  <a:ea typeface="手札体-简粗体" panose="03000700000000000000" pitchFamily="66" charset="-122"/>
                </a:rPr>
                <a:t>联系</a:t>
              </a:r>
              <a:endParaRPr lang="zh-CN" altLang="en-US" sz="2400" dirty="0">
                <a:solidFill>
                  <a:srgbClr val="FF0000"/>
                </a:solidFill>
                <a:latin typeface="手札体-简粗体" panose="03000700000000000000" pitchFamily="66" charset="-122"/>
                <a:ea typeface="手札体-简粗体" panose="03000700000000000000" pitchFamily="66" charset="-122"/>
              </a:endParaRPr>
            </a:p>
          </p:txBody>
        </p:sp>
      </p:grpSp>
      <p:sp>
        <p:nvSpPr>
          <p:cNvPr id="35" name="TextBox 34"/>
          <p:cNvSpPr txBox="1"/>
          <p:nvPr/>
        </p:nvSpPr>
        <p:spPr>
          <a:xfrm>
            <a:off x="876115" y="174153"/>
            <a:ext cx="2722220" cy="369332"/>
          </a:xfrm>
          <a:prstGeom prst="rect">
            <a:avLst/>
          </a:prstGeom>
          <a:noFill/>
        </p:spPr>
        <p:txBody>
          <a:bodyPr wrap="none" rtlCol="0">
            <a:spAutoFit/>
          </a:bodyPr>
          <a:lstStyle/>
          <a:p>
            <a:r>
              <a:rPr lang="en-US" altLang="zh-CN" dirty="0">
                <a:latin typeface="微软雅黑" pitchFamily="34" charset="-122"/>
                <a:ea typeface="微软雅黑" pitchFamily="34" charset="-122"/>
              </a:rPr>
              <a:t>3.3.2.1 E-R</a:t>
            </a:r>
            <a:r>
              <a:rPr lang="zh-CN" altLang="en-US" dirty="0">
                <a:latin typeface="微软雅黑" pitchFamily="34" charset="-122"/>
                <a:ea typeface="微软雅黑" pitchFamily="34" charset="-122"/>
              </a:rPr>
              <a:t>图的表示方法</a:t>
            </a:r>
          </a:p>
        </p:txBody>
      </p:sp>
    </p:spTree>
    <p:extLst>
      <p:ext uri="{BB962C8B-B14F-4D97-AF65-F5344CB8AC3E}">
        <p14:creationId xmlns:p14="http://schemas.microsoft.com/office/powerpoint/2010/main" val="1409345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关系数据库设计方法</a:t>
            </a:r>
          </a:p>
        </p:txBody>
      </p:sp>
      <p:sp>
        <p:nvSpPr>
          <p:cNvPr id="6" name="文本框 2"/>
          <p:cNvSpPr txBox="1"/>
          <p:nvPr>
            <p:custDataLst>
              <p:tags r:id="rId1"/>
            </p:custDataLst>
          </p:nvPr>
        </p:nvSpPr>
        <p:spPr>
          <a:xfrm>
            <a:off x="735180" y="1052738"/>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4</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物理设计方法</a:t>
            </a:r>
            <a:r>
              <a:rPr lang="zh-CN" altLang="en-US" sz="2800" b="0" dirty="0" smtClean="0">
                <a:solidFill>
                  <a:schemeClr val="tx1"/>
                </a:solidFill>
                <a:latin typeface="黑体" panose="02010609060101010101" pitchFamily="49" charset="-122"/>
                <a:ea typeface="黑体" panose="02010609060101010101" pitchFamily="49" charset="-122"/>
                <a:sym typeface="+mn-ea"/>
              </a:rPr>
              <a:t>（识记）</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7" name="TextBox 6"/>
          <p:cNvSpPr txBox="1"/>
          <p:nvPr/>
        </p:nvSpPr>
        <p:spPr>
          <a:xfrm>
            <a:off x="1135025" y="2138093"/>
            <a:ext cx="10002190" cy="500137"/>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物理设计方法</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4" name="任意多边形 3"/>
          <p:cNvSpPr/>
          <p:nvPr/>
        </p:nvSpPr>
        <p:spPr>
          <a:xfrm>
            <a:off x="3070831" y="3073692"/>
            <a:ext cx="2351376" cy="2351376"/>
          </a:xfrm>
          <a:custGeom>
            <a:avLst/>
            <a:gdLst>
              <a:gd name="connsiteX0" fmla="*/ 0 w 2351376"/>
              <a:gd name="connsiteY0" fmla="*/ 1175688 h 2351376"/>
              <a:gd name="connsiteX1" fmla="*/ 1175688 w 2351376"/>
              <a:gd name="connsiteY1" fmla="*/ 0 h 2351376"/>
              <a:gd name="connsiteX2" fmla="*/ 2351376 w 2351376"/>
              <a:gd name="connsiteY2" fmla="*/ 1175688 h 2351376"/>
              <a:gd name="connsiteX3" fmla="*/ 1175688 w 2351376"/>
              <a:gd name="connsiteY3" fmla="*/ 2351376 h 2351376"/>
              <a:gd name="connsiteX4" fmla="*/ 0 w 2351376"/>
              <a:gd name="connsiteY4" fmla="*/ 1175688 h 2351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376" h="2351376">
                <a:moveTo>
                  <a:pt x="0" y="1175688"/>
                </a:moveTo>
                <a:cubicBezTo>
                  <a:pt x="0" y="526373"/>
                  <a:pt x="526373" y="0"/>
                  <a:pt x="1175688" y="0"/>
                </a:cubicBezTo>
                <a:cubicBezTo>
                  <a:pt x="1825003" y="0"/>
                  <a:pt x="2351376" y="526373"/>
                  <a:pt x="2351376" y="1175688"/>
                </a:cubicBezTo>
                <a:cubicBezTo>
                  <a:pt x="2351376" y="1825003"/>
                  <a:pt x="1825003" y="2351376"/>
                  <a:pt x="1175688" y="2351376"/>
                </a:cubicBezTo>
                <a:cubicBezTo>
                  <a:pt x="526373" y="2351376"/>
                  <a:pt x="0" y="1825003"/>
                  <a:pt x="0" y="1175688"/>
                </a:cubicBezTo>
                <a:close/>
              </a:path>
            </a:pathLst>
          </a:custGeom>
        </p:spPr>
        <p:style>
          <a:lnRef idx="2">
            <a:schemeClr val="lt1">
              <a:hueOff val="0"/>
              <a:satOff val="0"/>
              <a:lumOff val="0"/>
              <a:alphaOff val="0"/>
            </a:schemeClr>
          </a:lnRef>
          <a:fillRef idx="1">
            <a:schemeClr val="accent2">
              <a:alpha val="50000"/>
              <a:hueOff val="0"/>
              <a:satOff val="0"/>
              <a:lumOff val="0"/>
              <a:alphaOff val="0"/>
            </a:schemeClr>
          </a:fillRef>
          <a:effectRef idx="0">
            <a:schemeClr val="accent2">
              <a:alpha val="50000"/>
              <a:hueOff val="0"/>
              <a:satOff val="0"/>
              <a:lumOff val="0"/>
              <a:alphaOff val="0"/>
            </a:schemeClr>
          </a:effectRef>
          <a:fontRef idx="minor">
            <a:schemeClr val="tx1"/>
          </a:fontRef>
        </p:style>
        <p:txBody>
          <a:bodyPr spcFirstLastPara="0" vert="horz" wrap="square" lIns="473755" tIns="374831" rIns="473755" bIns="374831" numCol="1" spcCol="1270" anchor="ctr" anchorCtr="0">
            <a:noAutofit/>
          </a:bodyPr>
          <a:lstStyle/>
          <a:p>
            <a:pPr lvl="0" algn="ctr" defTabSz="1066800">
              <a:lnSpc>
                <a:spcPct val="90000"/>
              </a:lnSpc>
              <a:spcBef>
                <a:spcPct val="0"/>
              </a:spcBef>
              <a:spcAft>
                <a:spcPct val="35000"/>
              </a:spcAft>
            </a:pPr>
            <a:r>
              <a:rPr lang="zh-CN" altLang="en-US" sz="2400" dirty="0" smtClean="0">
                <a:latin typeface="手札体-简粗体" panose="03000700000000000000" pitchFamily="66" charset="-122"/>
                <a:ea typeface="手札体-简粗体" panose="03000700000000000000" pitchFamily="66" charset="-122"/>
              </a:rPr>
              <a:t>建立索引</a:t>
            </a:r>
            <a:endParaRPr lang="zh-CN" altLang="en-US" sz="2400" kern="1200" dirty="0">
              <a:latin typeface="手札体-简粗体" panose="03000700000000000000" pitchFamily="66" charset="-122"/>
              <a:ea typeface="手札体-简粗体" panose="03000700000000000000" pitchFamily="66" charset="-122"/>
            </a:endParaRPr>
          </a:p>
        </p:txBody>
      </p:sp>
      <p:sp>
        <p:nvSpPr>
          <p:cNvPr id="8" name="任意多边形 7"/>
          <p:cNvSpPr/>
          <p:nvPr/>
        </p:nvSpPr>
        <p:spPr>
          <a:xfrm>
            <a:off x="6701959" y="3073692"/>
            <a:ext cx="2351376" cy="2351376"/>
          </a:xfrm>
          <a:custGeom>
            <a:avLst/>
            <a:gdLst>
              <a:gd name="connsiteX0" fmla="*/ 0 w 2351376"/>
              <a:gd name="connsiteY0" fmla="*/ 1175688 h 2351376"/>
              <a:gd name="connsiteX1" fmla="*/ 1175688 w 2351376"/>
              <a:gd name="connsiteY1" fmla="*/ 0 h 2351376"/>
              <a:gd name="connsiteX2" fmla="*/ 2351376 w 2351376"/>
              <a:gd name="connsiteY2" fmla="*/ 1175688 h 2351376"/>
              <a:gd name="connsiteX3" fmla="*/ 1175688 w 2351376"/>
              <a:gd name="connsiteY3" fmla="*/ 2351376 h 2351376"/>
              <a:gd name="connsiteX4" fmla="*/ 0 w 2351376"/>
              <a:gd name="connsiteY4" fmla="*/ 1175688 h 2351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376" h="2351376">
                <a:moveTo>
                  <a:pt x="0" y="1175688"/>
                </a:moveTo>
                <a:cubicBezTo>
                  <a:pt x="0" y="526373"/>
                  <a:pt x="526373" y="0"/>
                  <a:pt x="1175688" y="0"/>
                </a:cubicBezTo>
                <a:cubicBezTo>
                  <a:pt x="1825003" y="0"/>
                  <a:pt x="2351376" y="526373"/>
                  <a:pt x="2351376" y="1175688"/>
                </a:cubicBezTo>
                <a:cubicBezTo>
                  <a:pt x="2351376" y="1825003"/>
                  <a:pt x="1825003" y="2351376"/>
                  <a:pt x="1175688" y="2351376"/>
                </a:cubicBezTo>
                <a:cubicBezTo>
                  <a:pt x="526373" y="2351376"/>
                  <a:pt x="0" y="1825003"/>
                  <a:pt x="0" y="1175688"/>
                </a:cubicBezTo>
                <a:close/>
              </a:path>
            </a:pathLst>
          </a:custGeom>
        </p:spPr>
        <p:style>
          <a:lnRef idx="2">
            <a:schemeClr val="lt1">
              <a:hueOff val="0"/>
              <a:satOff val="0"/>
              <a:lumOff val="0"/>
              <a:alphaOff val="0"/>
            </a:schemeClr>
          </a:lnRef>
          <a:fillRef idx="1">
            <a:schemeClr val="accent2">
              <a:alpha val="50000"/>
              <a:hueOff val="0"/>
              <a:satOff val="0"/>
              <a:lumOff val="0"/>
              <a:alphaOff val="0"/>
            </a:schemeClr>
          </a:fillRef>
          <a:effectRef idx="0">
            <a:schemeClr val="accent2">
              <a:alpha val="50000"/>
              <a:hueOff val="0"/>
              <a:satOff val="0"/>
              <a:lumOff val="0"/>
              <a:alphaOff val="0"/>
            </a:schemeClr>
          </a:effectRef>
          <a:fontRef idx="minor">
            <a:schemeClr val="tx1"/>
          </a:fontRef>
        </p:style>
        <p:txBody>
          <a:bodyPr spcFirstLastPara="0" vert="horz" wrap="square" lIns="473755" tIns="374831" rIns="473755" bIns="374831"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建立聚集</a:t>
            </a:r>
            <a:endParaRPr lang="zh-CN" altLang="en-US" sz="2400" kern="1200" dirty="0">
              <a:latin typeface="手札体-简粗体" panose="03000700000000000000" pitchFamily="66" charset="-122"/>
              <a:ea typeface="手札体-简粗体" panose="03000700000000000000" pitchFamily="66" charset="-122"/>
            </a:endParaRPr>
          </a:p>
        </p:txBody>
      </p:sp>
      <p:grpSp>
        <p:nvGrpSpPr>
          <p:cNvPr id="10" name="组合 9"/>
          <p:cNvGrpSpPr/>
          <p:nvPr/>
        </p:nvGrpSpPr>
        <p:grpSpPr>
          <a:xfrm>
            <a:off x="0" y="286588"/>
            <a:ext cx="563526" cy="6284824"/>
            <a:chOff x="0" y="180767"/>
            <a:chExt cx="563526" cy="6284824"/>
          </a:xfrm>
        </p:grpSpPr>
        <p:sp>
          <p:nvSpPr>
            <p:cNvPr id="11" name="矩形 10"/>
            <p:cNvSpPr/>
            <p:nvPr/>
          </p:nvSpPr>
          <p:spPr>
            <a:xfrm>
              <a:off x="0" y="180767"/>
              <a:ext cx="563526" cy="13397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各级模式</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2" name="矩形 11"/>
            <p:cNvSpPr/>
            <p:nvPr/>
          </p:nvSpPr>
          <p:spPr>
            <a:xfrm>
              <a:off x="0" y="1550374"/>
              <a:ext cx="563526" cy="1766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概念结构设计</a:t>
              </a:r>
            </a:p>
          </p:txBody>
        </p:sp>
        <p:sp>
          <p:nvSpPr>
            <p:cNvPr id="13" name="矩形 12"/>
            <p:cNvSpPr/>
            <p:nvPr/>
          </p:nvSpPr>
          <p:spPr>
            <a:xfrm>
              <a:off x="0" y="3338625"/>
              <a:ext cx="563526" cy="1766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逻辑结构设计</a:t>
              </a:r>
            </a:p>
          </p:txBody>
        </p:sp>
        <p:sp>
          <p:nvSpPr>
            <p:cNvPr id="14" name="矩形 13"/>
            <p:cNvSpPr/>
            <p:nvPr/>
          </p:nvSpPr>
          <p:spPr>
            <a:xfrm>
              <a:off x="0" y="5125889"/>
              <a:ext cx="563526" cy="133970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物理设计</a:t>
              </a:r>
            </a:p>
          </p:txBody>
        </p:sp>
      </p:grpSp>
      <p:sp>
        <p:nvSpPr>
          <p:cNvPr id="3" name="TextBox 2"/>
          <p:cNvSpPr txBox="1"/>
          <p:nvPr/>
        </p:nvSpPr>
        <p:spPr>
          <a:xfrm>
            <a:off x="3538633" y="5823125"/>
            <a:ext cx="1415772" cy="461665"/>
          </a:xfrm>
          <a:prstGeom prst="rect">
            <a:avLst/>
          </a:prstGeom>
          <a:noFill/>
        </p:spPr>
        <p:txBody>
          <a:bodyPr wrap="none" rtlCol="0">
            <a:spAutoFit/>
          </a:bodyPr>
          <a:lstStyle/>
          <a:p>
            <a:r>
              <a:rPr lang="zh-CN" altLang="en-US" sz="2400" dirty="0" smtClean="0">
                <a:solidFill>
                  <a:srgbClr val="FF0000"/>
                </a:solidFill>
              </a:rPr>
              <a:t>逻辑连接</a:t>
            </a:r>
            <a:endParaRPr lang="zh-CN" altLang="en-US" sz="2400" dirty="0">
              <a:solidFill>
                <a:srgbClr val="FF0000"/>
              </a:solidFill>
            </a:endParaRPr>
          </a:p>
        </p:txBody>
      </p:sp>
      <p:sp>
        <p:nvSpPr>
          <p:cNvPr id="15" name="TextBox 14"/>
          <p:cNvSpPr txBox="1"/>
          <p:nvPr/>
        </p:nvSpPr>
        <p:spPr>
          <a:xfrm>
            <a:off x="7169761" y="5823124"/>
            <a:ext cx="1415772" cy="461665"/>
          </a:xfrm>
          <a:prstGeom prst="rect">
            <a:avLst/>
          </a:prstGeom>
          <a:noFill/>
        </p:spPr>
        <p:txBody>
          <a:bodyPr wrap="none" rtlCol="0">
            <a:spAutoFit/>
          </a:bodyPr>
          <a:lstStyle/>
          <a:p>
            <a:r>
              <a:rPr lang="zh-CN" altLang="en-US" sz="2400" dirty="0" smtClean="0">
                <a:solidFill>
                  <a:srgbClr val="FF0000"/>
                </a:solidFill>
              </a:rPr>
              <a:t>物理聚集</a:t>
            </a:r>
            <a:endParaRPr lang="zh-CN" altLang="en-US" sz="2400" dirty="0">
              <a:solidFill>
                <a:srgbClr val="FF0000"/>
              </a:solidFill>
            </a:endParaRPr>
          </a:p>
        </p:txBody>
      </p:sp>
      <p:sp>
        <p:nvSpPr>
          <p:cNvPr id="16" name="矩形 15"/>
          <p:cNvSpPr/>
          <p:nvPr/>
        </p:nvSpPr>
        <p:spPr>
          <a:xfrm>
            <a:off x="7769658" y="412560"/>
            <a:ext cx="137009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a:t>
            </a:r>
            <a:endParaRPr lang="zh-CN" altLang="en-US" dirty="0">
              <a:solidFill>
                <a:srgbClr val="C00000"/>
              </a:solidFill>
              <a:latin typeface="微软雅黑" pitchFamily="34" charset="-122"/>
              <a:ea typeface="微软雅黑" pitchFamily="34" charset="-122"/>
            </a:endParaRPr>
          </a:p>
        </p:txBody>
      </p:sp>
      <p:cxnSp>
        <p:nvCxnSpPr>
          <p:cNvPr id="17" name="肘形连接符 16"/>
          <p:cNvCxnSpPr>
            <a:stCxn id="20" idx="1"/>
            <a:endCxn id="16" idx="3"/>
          </p:cNvCxnSpPr>
          <p:nvPr/>
        </p:nvCxnSpPr>
        <p:spPr>
          <a:xfrm rot="10800000" flipV="1">
            <a:off x="9139752" y="233392"/>
            <a:ext cx="141082"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21" idx="1"/>
            <a:endCxn id="16" idx="3"/>
          </p:cNvCxnSpPr>
          <p:nvPr/>
        </p:nvCxnSpPr>
        <p:spPr>
          <a:xfrm rot="10800000">
            <a:off x="9139753" y="564214"/>
            <a:ext cx="141081" cy="1707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2" idx="1"/>
            <a:endCxn id="16" idx="3"/>
          </p:cNvCxnSpPr>
          <p:nvPr/>
        </p:nvCxnSpPr>
        <p:spPr>
          <a:xfrm rot="10800000">
            <a:off x="9139753" y="564214"/>
            <a:ext cx="155453"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数据库设计概述</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280833" y="446705"/>
            <a:ext cx="2575809"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数据库设计的基本步骤</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295205" y="759601"/>
            <a:ext cx="2355512"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关系数据库设计方法</a:t>
            </a:r>
            <a:endParaRPr lang="zh-CN" altLang="en-US" dirty="0">
              <a:solidFill>
                <a:schemeClr val="bg1"/>
              </a:solidFill>
              <a:latin typeface="微软雅黑" pitchFamily="34" charset="-122"/>
              <a:ea typeface="微软雅黑" pitchFamily="34" charset="-122"/>
            </a:endParaRPr>
          </a:p>
        </p:txBody>
      </p:sp>
      <p:sp>
        <p:nvSpPr>
          <p:cNvPr id="23" name="TextBox 22"/>
          <p:cNvSpPr txBox="1"/>
          <p:nvPr/>
        </p:nvSpPr>
        <p:spPr>
          <a:xfrm>
            <a:off x="876115" y="174153"/>
            <a:ext cx="215475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3.3.4 </a:t>
            </a:r>
            <a:r>
              <a:rPr lang="zh-CN" altLang="en-US" dirty="0" smtClean="0">
                <a:latin typeface="微软雅黑" pitchFamily="34" charset="-122"/>
                <a:ea typeface="微软雅黑" pitchFamily="34" charset="-122"/>
              </a:rPr>
              <a:t>物理设计方法</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418523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3" grpId="0"/>
      <p:bldP spid="1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关系数据库设计方法</a:t>
            </a:r>
          </a:p>
        </p:txBody>
      </p:sp>
      <p:sp>
        <p:nvSpPr>
          <p:cNvPr id="6" name="文本框 2"/>
          <p:cNvSpPr txBox="1"/>
          <p:nvPr>
            <p:custDataLst>
              <p:tags r:id="rId1"/>
            </p:custDataLst>
          </p:nvPr>
        </p:nvSpPr>
        <p:spPr>
          <a:xfrm>
            <a:off x="735180" y="1052738"/>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4</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物理设计方法</a:t>
            </a:r>
            <a:r>
              <a:rPr lang="zh-CN" altLang="en-US" sz="2800" b="0" dirty="0" smtClean="0">
                <a:solidFill>
                  <a:schemeClr val="tx1"/>
                </a:solidFill>
                <a:latin typeface="黑体" panose="02010609060101010101" pitchFamily="49" charset="-122"/>
                <a:ea typeface="黑体" panose="02010609060101010101" pitchFamily="49" charset="-122"/>
                <a:sym typeface="+mn-ea"/>
              </a:rPr>
              <a:t>（识记）</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7" name="TextBox 6"/>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建立索引</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4" name="任意多边形 3"/>
          <p:cNvSpPr/>
          <p:nvPr/>
        </p:nvSpPr>
        <p:spPr>
          <a:xfrm>
            <a:off x="3338853" y="3073692"/>
            <a:ext cx="2351376" cy="2351376"/>
          </a:xfrm>
          <a:custGeom>
            <a:avLst/>
            <a:gdLst>
              <a:gd name="connsiteX0" fmla="*/ 0 w 2351376"/>
              <a:gd name="connsiteY0" fmla="*/ 1175688 h 2351376"/>
              <a:gd name="connsiteX1" fmla="*/ 1175688 w 2351376"/>
              <a:gd name="connsiteY1" fmla="*/ 0 h 2351376"/>
              <a:gd name="connsiteX2" fmla="*/ 2351376 w 2351376"/>
              <a:gd name="connsiteY2" fmla="*/ 1175688 h 2351376"/>
              <a:gd name="connsiteX3" fmla="*/ 1175688 w 2351376"/>
              <a:gd name="connsiteY3" fmla="*/ 2351376 h 2351376"/>
              <a:gd name="connsiteX4" fmla="*/ 0 w 2351376"/>
              <a:gd name="connsiteY4" fmla="*/ 1175688 h 2351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376" h="2351376">
                <a:moveTo>
                  <a:pt x="0" y="1175688"/>
                </a:moveTo>
                <a:cubicBezTo>
                  <a:pt x="0" y="526373"/>
                  <a:pt x="526373" y="0"/>
                  <a:pt x="1175688" y="0"/>
                </a:cubicBezTo>
                <a:cubicBezTo>
                  <a:pt x="1825003" y="0"/>
                  <a:pt x="2351376" y="526373"/>
                  <a:pt x="2351376" y="1175688"/>
                </a:cubicBezTo>
                <a:cubicBezTo>
                  <a:pt x="2351376" y="1825003"/>
                  <a:pt x="1825003" y="2351376"/>
                  <a:pt x="1175688" y="2351376"/>
                </a:cubicBezTo>
                <a:cubicBezTo>
                  <a:pt x="526373" y="2351376"/>
                  <a:pt x="0" y="1825003"/>
                  <a:pt x="0" y="1175688"/>
                </a:cubicBezTo>
                <a:close/>
              </a:path>
            </a:pathLst>
          </a:custGeom>
        </p:spPr>
        <p:style>
          <a:lnRef idx="2">
            <a:schemeClr val="lt1">
              <a:hueOff val="0"/>
              <a:satOff val="0"/>
              <a:lumOff val="0"/>
              <a:alphaOff val="0"/>
            </a:schemeClr>
          </a:lnRef>
          <a:fillRef idx="1">
            <a:schemeClr val="accent2">
              <a:alpha val="50000"/>
              <a:hueOff val="0"/>
              <a:satOff val="0"/>
              <a:lumOff val="0"/>
              <a:alphaOff val="0"/>
            </a:schemeClr>
          </a:fillRef>
          <a:effectRef idx="0">
            <a:schemeClr val="accent2">
              <a:alpha val="50000"/>
              <a:hueOff val="0"/>
              <a:satOff val="0"/>
              <a:lumOff val="0"/>
              <a:alphaOff val="0"/>
            </a:schemeClr>
          </a:effectRef>
          <a:fontRef idx="minor">
            <a:schemeClr val="tx1"/>
          </a:fontRef>
        </p:style>
        <p:txBody>
          <a:bodyPr spcFirstLastPara="0" vert="horz" wrap="square" lIns="473755" tIns="374831" rIns="473755" bIns="374831"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静态建立索引</a:t>
            </a:r>
            <a:endParaRPr lang="zh-CN" altLang="en-US" sz="2400" kern="1200" dirty="0">
              <a:latin typeface="手札体-简粗体" panose="03000700000000000000" pitchFamily="66" charset="-122"/>
              <a:ea typeface="手札体-简粗体" panose="03000700000000000000" pitchFamily="66" charset="-122"/>
            </a:endParaRPr>
          </a:p>
        </p:txBody>
      </p:sp>
      <p:sp>
        <p:nvSpPr>
          <p:cNvPr id="8" name="任意多边形 7"/>
          <p:cNvSpPr/>
          <p:nvPr/>
        </p:nvSpPr>
        <p:spPr>
          <a:xfrm>
            <a:off x="5219955" y="3073692"/>
            <a:ext cx="2351376" cy="2351376"/>
          </a:xfrm>
          <a:custGeom>
            <a:avLst/>
            <a:gdLst>
              <a:gd name="connsiteX0" fmla="*/ 0 w 2351376"/>
              <a:gd name="connsiteY0" fmla="*/ 1175688 h 2351376"/>
              <a:gd name="connsiteX1" fmla="*/ 1175688 w 2351376"/>
              <a:gd name="connsiteY1" fmla="*/ 0 h 2351376"/>
              <a:gd name="connsiteX2" fmla="*/ 2351376 w 2351376"/>
              <a:gd name="connsiteY2" fmla="*/ 1175688 h 2351376"/>
              <a:gd name="connsiteX3" fmla="*/ 1175688 w 2351376"/>
              <a:gd name="connsiteY3" fmla="*/ 2351376 h 2351376"/>
              <a:gd name="connsiteX4" fmla="*/ 0 w 2351376"/>
              <a:gd name="connsiteY4" fmla="*/ 1175688 h 2351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376" h="2351376">
                <a:moveTo>
                  <a:pt x="0" y="1175688"/>
                </a:moveTo>
                <a:cubicBezTo>
                  <a:pt x="0" y="526373"/>
                  <a:pt x="526373" y="0"/>
                  <a:pt x="1175688" y="0"/>
                </a:cubicBezTo>
                <a:cubicBezTo>
                  <a:pt x="1825003" y="0"/>
                  <a:pt x="2351376" y="526373"/>
                  <a:pt x="2351376" y="1175688"/>
                </a:cubicBezTo>
                <a:cubicBezTo>
                  <a:pt x="2351376" y="1825003"/>
                  <a:pt x="1825003" y="2351376"/>
                  <a:pt x="1175688" y="2351376"/>
                </a:cubicBezTo>
                <a:cubicBezTo>
                  <a:pt x="526373" y="2351376"/>
                  <a:pt x="0" y="1825003"/>
                  <a:pt x="0" y="1175688"/>
                </a:cubicBezTo>
                <a:close/>
              </a:path>
            </a:pathLst>
          </a:custGeom>
        </p:spPr>
        <p:style>
          <a:lnRef idx="2">
            <a:schemeClr val="lt1">
              <a:hueOff val="0"/>
              <a:satOff val="0"/>
              <a:lumOff val="0"/>
              <a:alphaOff val="0"/>
            </a:schemeClr>
          </a:lnRef>
          <a:fillRef idx="1">
            <a:schemeClr val="accent2">
              <a:alpha val="50000"/>
              <a:hueOff val="0"/>
              <a:satOff val="0"/>
              <a:lumOff val="0"/>
              <a:alphaOff val="0"/>
            </a:schemeClr>
          </a:fillRef>
          <a:effectRef idx="0">
            <a:schemeClr val="accent2">
              <a:alpha val="50000"/>
              <a:hueOff val="0"/>
              <a:satOff val="0"/>
              <a:lumOff val="0"/>
              <a:alphaOff val="0"/>
            </a:schemeClr>
          </a:effectRef>
          <a:fontRef idx="minor">
            <a:schemeClr val="tx1"/>
          </a:fontRef>
        </p:style>
        <p:txBody>
          <a:bodyPr spcFirstLastPara="0" vert="horz" wrap="square" lIns="473755" tIns="374831" rIns="473755" bIns="374831"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动态建立索引</a:t>
            </a:r>
            <a:endParaRPr lang="zh-CN" altLang="en-US" sz="2400" kern="1200" dirty="0">
              <a:latin typeface="手札体-简粗体" panose="03000700000000000000" pitchFamily="66" charset="-122"/>
              <a:ea typeface="手札体-简粗体" panose="03000700000000000000" pitchFamily="66" charset="-122"/>
            </a:endParaRPr>
          </a:p>
        </p:txBody>
      </p:sp>
      <p:grpSp>
        <p:nvGrpSpPr>
          <p:cNvPr id="10" name="组合 9"/>
          <p:cNvGrpSpPr/>
          <p:nvPr/>
        </p:nvGrpSpPr>
        <p:grpSpPr>
          <a:xfrm>
            <a:off x="0" y="286588"/>
            <a:ext cx="563526" cy="6284824"/>
            <a:chOff x="0" y="180767"/>
            <a:chExt cx="563526" cy="6284824"/>
          </a:xfrm>
        </p:grpSpPr>
        <p:sp>
          <p:nvSpPr>
            <p:cNvPr id="11" name="矩形 10"/>
            <p:cNvSpPr/>
            <p:nvPr/>
          </p:nvSpPr>
          <p:spPr>
            <a:xfrm>
              <a:off x="0" y="180767"/>
              <a:ext cx="563526" cy="13397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各级模式</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2" name="矩形 11"/>
            <p:cNvSpPr/>
            <p:nvPr/>
          </p:nvSpPr>
          <p:spPr>
            <a:xfrm>
              <a:off x="0" y="1550374"/>
              <a:ext cx="563526" cy="1766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概念结构设计</a:t>
              </a:r>
            </a:p>
          </p:txBody>
        </p:sp>
        <p:sp>
          <p:nvSpPr>
            <p:cNvPr id="13" name="矩形 12"/>
            <p:cNvSpPr/>
            <p:nvPr/>
          </p:nvSpPr>
          <p:spPr>
            <a:xfrm>
              <a:off x="0" y="3338625"/>
              <a:ext cx="563526" cy="1766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逻辑结构设计</a:t>
              </a:r>
            </a:p>
          </p:txBody>
        </p:sp>
        <p:sp>
          <p:nvSpPr>
            <p:cNvPr id="14" name="矩形 13"/>
            <p:cNvSpPr/>
            <p:nvPr/>
          </p:nvSpPr>
          <p:spPr>
            <a:xfrm>
              <a:off x="0" y="5125889"/>
              <a:ext cx="563526" cy="133970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物理设计</a:t>
              </a:r>
            </a:p>
          </p:txBody>
        </p:sp>
      </p:grpSp>
      <p:sp>
        <p:nvSpPr>
          <p:cNvPr id="15" name="矩形 14"/>
          <p:cNvSpPr/>
          <p:nvPr/>
        </p:nvSpPr>
        <p:spPr>
          <a:xfrm>
            <a:off x="7769658" y="412560"/>
            <a:ext cx="137009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a:t>
            </a:r>
            <a:endParaRPr lang="zh-CN" altLang="en-US" dirty="0">
              <a:solidFill>
                <a:srgbClr val="C00000"/>
              </a:solidFill>
              <a:latin typeface="微软雅黑" pitchFamily="34" charset="-122"/>
              <a:ea typeface="微软雅黑" pitchFamily="34" charset="-122"/>
            </a:endParaRPr>
          </a:p>
        </p:txBody>
      </p:sp>
      <p:cxnSp>
        <p:nvCxnSpPr>
          <p:cNvPr id="16" name="肘形连接符 15"/>
          <p:cNvCxnSpPr>
            <a:stCxn id="19" idx="1"/>
            <a:endCxn id="15" idx="3"/>
          </p:cNvCxnSpPr>
          <p:nvPr/>
        </p:nvCxnSpPr>
        <p:spPr>
          <a:xfrm rot="10800000" flipV="1">
            <a:off x="9139752" y="233392"/>
            <a:ext cx="141082"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0" idx="1"/>
            <a:endCxn id="15" idx="3"/>
          </p:cNvCxnSpPr>
          <p:nvPr/>
        </p:nvCxnSpPr>
        <p:spPr>
          <a:xfrm rot="10800000">
            <a:off x="9139753" y="564214"/>
            <a:ext cx="141081" cy="1707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21" idx="1"/>
            <a:endCxn id="15" idx="3"/>
          </p:cNvCxnSpPr>
          <p:nvPr/>
        </p:nvCxnSpPr>
        <p:spPr>
          <a:xfrm rot="10800000">
            <a:off x="9139753" y="564214"/>
            <a:ext cx="155453"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数据库设计概述</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280833" y="446705"/>
            <a:ext cx="2575809"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数据库设计的基本步骤</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295205" y="759601"/>
            <a:ext cx="2355512"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关系数据库设计方法</a:t>
            </a:r>
            <a:endParaRPr lang="zh-CN" altLang="en-US" dirty="0">
              <a:solidFill>
                <a:schemeClr val="bg1"/>
              </a:solidFill>
              <a:latin typeface="微软雅黑" pitchFamily="34" charset="-122"/>
              <a:ea typeface="微软雅黑" pitchFamily="34" charset="-122"/>
            </a:endParaRPr>
          </a:p>
        </p:txBody>
      </p:sp>
      <p:sp>
        <p:nvSpPr>
          <p:cNvPr id="22" name="TextBox 21"/>
          <p:cNvSpPr txBox="1"/>
          <p:nvPr/>
        </p:nvSpPr>
        <p:spPr>
          <a:xfrm>
            <a:off x="876115" y="174153"/>
            <a:ext cx="1883849"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3.3.4.1 </a:t>
            </a:r>
            <a:r>
              <a:rPr lang="zh-CN" altLang="en-US" dirty="0" smtClean="0">
                <a:latin typeface="微软雅黑" pitchFamily="34" charset="-122"/>
                <a:ea typeface="微软雅黑" pitchFamily="34" charset="-122"/>
              </a:rPr>
              <a:t>建立索引</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54646560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关系数据库设计方法</a:t>
            </a:r>
          </a:p>
        </p:txBody>
      </p:sp>
      <p:sp>
        <p:nvSpPr>
          <p:cNvPr id="4" name="文本框 2"/>
          <p:cNvSpPr txBox="1"/>
          <p:nvPr>
            <p:custDataLst>
              <p:tags r:id="rId1"/>
            </p:custDataLst>
          </p:nvPr>
        </p:nvSpPr>
        <p:spPr>
          <a:xfrm>
            <a:off x="735180" y="1052738"/>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4</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物理设计方法</a:t>
            </a:r>
            <a:r>
              <a:rPr lang="zh-CN" altLang="en-US" sz="2800" b="0" dirty="0" smtClean="0">
                <a:solidFill>
                  <a:schemeClr val="tx1"/>
                </a:solidFill>
                <a:latin typeface="黑体" panose="02010609060101010101" pitchFamily="49" charset="-122"/>
                <a:ea typeface="黑体" panose="02010609060101010101" pitchFamily="49" charset="-122"/>
                <a:sym typeface="+mn-ea"/>
              </a:rPr>
              <a:t>（识记）</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1990288"/>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建立聚集</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r>
              <a:rPr lang="zh-CN" altLang="zh-CN" sz="2400" dirty="0" smtClean="0">
                <a:latin typeface="手札体-简粗体" panose="03000700000000000000" pitchFamily="66" charset="-122"/>
                <a:ea typeface="手札体-简粗体" panose="03000700000000000000" pitchFamily="66" charset="-122"/>
              </a:rPr>
              <a:t>聚集</a:t>
            </a:r>
            <a:r>
              <a:rPr lang="zh-CN" altLang="zh-CN" sz="2400" dirty="0">
                <a:latin typeface="手札体-简粗体" panose="03000700000000000000" pitchFamily="66" charset="-122"/>
                <a:ea typeface="手札体-简粗体" panose="03000700000000000000" pitchFamily="66" charset="-122"/>
              </a:rPr>
              <a:t>是将相关数据集中存放的</a:t>
            </a:r>
            <a:r>
              <a:rPr lang="zh-CN" altLang="zh-CN" sz="2400" dirty="0">
                <a:solidFill>
                  <a:srgbClr val="FF0000"/>
                </a:solidFill>
                <a:latin typeface="手札体-简粗体" panose="03000700000000000000" pitchFamily="66" charset="-122"/>
                <a:ea typeface="手札体-简粗体" panose="03000700000000000000" pitchFamily="66" charset="-122"/>
              </a:rPr>
              <a:t>物理存储技术</a:t>
            </a:r>
            <a:r>
              <a:rPr lang="zh-CN" altLang="en-US" sz="2400" dirty="0">
                <a:latin typeface="手札体-简粗体" panose="03000700000000000000" pitchFamily="66" charset="-122"/>
                <a:ea typeface="手札体-简粗体" panose="03000700000000000000" pitchFamily="66" charset="-122"/>
              </a:rPr>
              <a:t>。</a:t>
            </a:r>
            <a:endParaRPr lang="en-US" altLang="zh-CN" sz="2400" dirty="0">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latin typeface="手札体-简粗体" panose="03000700000000000000" pitchFamily="66" charset="-122"/>
                <a:ea typeface="手札体-简粗体" panose="03000700000000000000" pitchFamily="66" charset="-122"/>
              </a:rPr>
              <a:t>数据聚集结构的一种有效方式是</a:t>
            </a:r>
            <a:r>
              <a:rPr lang="zh-CN" altLang="en-US" sz="2400" dirty="0" smtClean="0">
                <a:solidFill>
                  <a:srgbClr val="FF0000"/>
                </a:solidFill>
                <a:latin typeface="手札体-简粗体" panose="03000700000000000000" pitchFamily="66" charset="-122"/>
                <a:ea typeface="手札体-简粗体" panose="03000700000000000000" pitchFamily="66" charset="-122"/>
              </a:rPr>
              <a:t>块结构方式</a:t>
            </a:r>
            <a:r>
              <a:rPr lang="zh-CN" altLang="en-US" sz="2400" dirty="0" smtClean="0">
                <a:latin typeface="手札体-简粗体" panose="03000700000000000000" pitchFamily="66" charset="-122"/>
                <a:ea typeface="手札体-简粗体" panose="03000700000000000000" pitchFamily="66" charset="-122"/>
              </a:rPr>
              <a:t>。</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latin typeface="手札体-简粗体" panose="03000700000000000000" pitchFamily="66" charset="-122"/>
                <a:ea typeface="手札体-简粗体" panose="03000700000000000000" pitchFamily="66" charset="-122"/>
              </a:rPr>
              <a:t>数据聚集可在</a:t>
            </a:r>
            <a:r>
              <a:rPr lang="zh-CN" altLang="en-US" sz="2400" dirty="0" smtClean="0">
                <a:solidFill>
                  <a:srgbClr val="FF0000"/>
                </a:solidFill>
                <a:latin typeface="手札体-简粗体" panose="03000700000000000000" pitchFamily="66" charset="-122"/>
                <a:ea typeface="手札体-简粗体" panose="03000700000000000000" pitchFamily="66" charset="-122"/>
              </a:rPr>
              <a:t>一个或多个</a:t>
            </a:r>
            <a:r>
              <a:rPr lang="zh-CN" altLang="en-US" sz="2400" dirty="0" smtClean="0">
                <a:latin typeface="手札体-简粗体" panose="03000700000000000000" pitchFamily="66" charset="-122"/>
                <a:ea typeface="手札体-简粗体" panose="03000700000000000000" pitchFamily="66" charset="-122"/>
              </a:rPr>
              <a:t>关系上建立。</a:t>
            </a:r>
            <a:endParaRPr lang="en-US" altLang="zh-CN" sz="2400" dirty="0" smtClean="0">
              <a:latin typeface="手札体-简粗体" panose="03000700000000000000" pitchFamily="66" charset="-122"/>
              <a:ea typeface="手札体-简粗体" panose="03000700000000000000" pitchFamily="66" charset="-122"/>
            </a:endParaRPr>
          </a:p>
        </p:txBody>
      </p:sp>
      <p:graphicFrame>
        <p:nvGraphicFramePr>
          <p:cNvPr id="6" name="表格 5"/>
          <p:cNvGraphicFramePr>
            <a:graphicFrameLocks noGrp="1"/>
          </p:cNvGraphicFramePr>
          <p:nvPr/>
        </p:nvGraphicFramePr>
        <p:xfrm>
          <a:off x="1681127" y="4494224"/>
          <a:ext cx="5751030" cy="1854200"/>
        </p:xfrm>
        <a:graphic>
          <a:graphicData uri="http://schemas.openxmlformats.org/drawingml/2006/table">
            <a:tbl>
              <a:tblPr firstRow="1" bandRow="1">
                <a:tableStyleId>{5940675A-B579-460E-94D1-54222C63F5DA}</a:tableStyleId>
              </a:tblPr>
              <a:tblGrid>
                <a:gridCol w="1917010"/>
                <a:gridCol w="1917010"/>
                <a:gridCol w="1917010"/>
              </a:tblGrid>
              <a:tr h="370840">
                <a:tc>
                  <a:txBody>
                    <a:bodyPr/>
                    <a:lstStyle/>
                    <a:p>
                      <a:pPr algn="ctr"/>
                      <a:r>
                        <a:rPr lang="zh-CN" altLang="en-US" dirty="0" smtClean="0">
                          <a:latin typeface="手札体-简粗体" panose="03000700000000000000" pitchFamily="66" charset="-122"/>
                          <a:ea typeface="手札体-简粗体" panose="03000700000000000000" pitchFamily="66" charset="-122"/>
                        </a:rPr>
                        <a:t>姓名</a:t>
                      </a:r>
                      <a:endParaRPr lang="zh-CN" altLang="en-US"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dirty="0" smtClean="0">
                          <a:latin typeface="手札体-简粗体" panose="03000700000000000000" pitchFamily="66" charset="-122"/>
                          <a:ea typeface="手札体-简粗体" panose="03000700000000000000" pitchFamily="66" charset="-122"/>
                        </a:rPr>
                        <a:t>出生时间</a:t>
                      </a:r>
                      <a:endParaRPr lang="zh-CN" altLang="en-US"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dirty="0" smtClean="0">
                          <a:latin typeface="手札体-简粗体" panose="03000700000000000000" pitchFamily="66" charset="-122"/>
                          <a:ea typeface="手札体-简粗体" panose="03000700000000000000" pitchFamily="66" charset="-122"/>
                        </a:rPr>
                        <a:t>性别</a:t>
                      </a:r>
                      <a:endParaRPr lang="zh-CN" altLang="en-US" dirty="0">
                        <a:latin typeface="手札体-简粗体" panose="03000700000000000000" pitchFamily="66" charset="-122"/>
                        <a:ea typeface="手札体-简粗体" panose="03000700000000000000" pitchFamily="66" charset="-122"/>
                      </a:endParaRPr>
                    </a:p>
                  </a:txBody>
                  <a:tcPr anchor="ctr"/>
                </a:tc>
              </a:tr>
              <a:tr h="370840">
                <a:tc>
                  <a:txBody>
                    <a:bodyPr/>
                    <a:lstStyle/>
                    <a:p>
                      <a:pPr algn="ctr"/>
                      <a:r>
                        <a:rPr lang="zh-CN" altLang="en-US" dirty="0" smtClean="0">
                          <a:latin typeface="手札体-简粗体" panose="03000700000000000000" pitchFamily="66" charset="-122"/>
                          <a:ea typeface="手札体-简粗体" panose="03000700000000000000" pitchFamily="66" charset="-122"/>
                        </a:rPr>
                        <a:t>张三</a:t>
                      </a:r>
                      <a:endParaRPr lang="zh-CN" altLang="en-US"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dirty="0" smtClean="0">
                          <a:latin typeface="手札体-简粗体" panose="03000700000000000000" pitchFamily="66" charset="-122"/>
                          <a:ea typeface="手札体-简粗体" panose="03000700000000000000" pitchFamily="66" charset="-122"/>
                        </a:rPr>
                        <a:t>1978</a:t>
                      </a:r>
                      <a:endParaRPr lang="zh-CN" altLang="en-US"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dirty="0" smtClean="0">
                          <a:latin typeface="手札体-简粗体" panose="03000700000000000000" pitchFamily="66" charset="-122"/>
                          <a:ea typeface="手札体-简粗体" panose="03000700000000000000" pitchFamily="66" charset="-122"/>
                        </a:rPr>
                        <a:t>男</a:t>
                      </a:r>
                      <a:endParaRPr lang="zh-CN" altLang="en-US" dirty="0">
                        <a:latin typeface="手札体-简粗体" panose="03000700000000000000" pitchFamily="66" charset="-122"/>
                        <a:ea typeface="手札体-简粗体" panose="03000700000000000000" pitchFamily="66" charset="-122"/>
                      </a:endParaRPr>
                    </a:p>
                  </a:txBody>
                  <a:tcPr anchor="ctr"/>
                </a:tc>
              </a:tr>
              <a:tr h="370840">
                <a:tc>
                  <a:txBody>
                    <a:bodyPr/>
                    <a:lstStyle/>
                    <a:p>
                      <a:pPr algn="ctr"/>
                      <a:r>
                        <a:rPr lang="zh-CN" altLang="en-US" dirty="0" smtClean="0">
                          <a:latin typeface="手札体-简粗体" panose="03000700000000000000" pitchFamily="66" charset="-122"/>
                          <a:ea typeface="手札体-简粗体" panose="03000700000000000000" pitchFamily="66" charset="-122"/>
                        </a:rPr>
                        <a:t>李四</a:t>
                      </a:r>
                      <a:endParaRPr lang="zh-CN" altLang="en-US"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dirty="0" smtClean="0">
                          <a:latin typeface="手札体-简粗体" panose="03000700000000000000" pitchFamily="66" charset="-122"/>
                          <a:ea typeface="手札体-简粗体" panose="03000700000000000000" pitchFamily="66" charset="-122"/>
                        </a:rPr>
                        <a:t>1978</a:t>
                      </a:r>
                      <a:endParaRPr lang="zh-CN" altLang="en-US"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dirty="0" smtClean="0">
                          <a:latin typeface="手札体-简粗体" panose="03000700000000000000" pitchFamily="66" charset="-122"/>
                          <a:ea typeface="手札体-简粗体" panose="03000700000000000000" pitchFamily="66" charset="-122"/>
                        </a:rPr>
                        <a:t>女</a:t>
                      </a:r>
                      <a:endParaRPr lang="zh-CN" altLang="en-US" dirty="0">
                        <a:latin typeface="手札体-简粗体" panose="03000700000000000000" pitchFamily="66" charset="-122"/>
                        <a:ea typeface="手札体-简粗体" panose="03000700000000000000" pitchFamily="66" charset="-122"/>
                      </a:endParaRPr>
                    </a:p>
                  </a:txBody>
                  <a:tcPr anchor="ctr"/>
                </a:tc>
              </a:tr>
              <a:tr h="370840">
                <a:tc>
                  <a:txBody>
                    <a:bodyPr/>
                    <a:lstStyle/>
                    <a:p>
                      <a:pPr algn="ctr"/>
                      <a:r>
                        <a:rPr lang="zh-CN" altLang="en-US" dirty="0" smtClean="0">
                          <a:latin typeface="手札体-简粗体" panose="03000700000000000000" pitchFamily="66" charset="-122"/>
                          <a:ea typeface="手札体-简粗体" panose="03000700000000000000" pitchFamily="66" charset="-122"/>
                        </a:rPr>
                        <a:t>王五</a:t>
                      </a:r>
                      <a:endParaRPr lang="zh-CN" altLang="en-US"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dirty="0" smtClean="0">
                          <a:latin typeface="手札体-简粗体" panose="03000700000000000000" pitchFamily="66" charset="-122"/>
                          <a:ea typeface="手札体-简粗体" panose="03000700000000000000" pitchFamily="66" charset="-122"/>
                        </a:rPr>
                        <a:t>1977</a:t>
                      </a:r>
                      <a:endParaRPr lang="zh-CN" altLang="en-US"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dirty="0" smtClean="0">
                          <a:latin typeface="手札体-简粗体" panose="03000700000000000000" pitchFamily="66" charset="-122"/>
                          <a:ea typeface="手札体-简粗体" panose="03000700000000000000" pitchFamily="66" charset="-122"/>
                        </a:rPr>
                        <a:t>男</a:t>
                      </a:r>
                      <a:endParaRPr lang="zh-CN" altLang="en-US" dirty="0">
                        <a:latin typeface="手札体-简粗体" panose="03000700000000000000" pitchFamily="66" charset="-122"/>
                        <a:ea typeface="手札体-简粗体" panose="03000700000000000000" pitchFamily="66" charset="-122"/>
                      </a:endParaRPr>
                    </a:p>
                  </a:txBody>
                  <a:tcPr anchor="ctr"/>
                </a:tc>
              </a:tr>
              <a:tr h="370840">
                <a:tc>
                  <a:txBody>
                    <a:bodyPr/>
                    <a:lstStyle/>
                    <a:p>
                      <a:pPr algn="ctr"/>
                      <a:r>
                        <a:rPr lang="zh-CN" altLang="en-US" dirty="0" smtClean="0">
                          <a:latin typeface="手札体-简粗体" panose="03000700000000000000" pitchFamily="66" charset="-122"/>
                          <a:ea typeface="手札体-简粗体" panose="03000700000000000000" pitchFamily="66" charset="-122"/>
                        </a:rPr>
                        <a:t>赵六</a:t>
                      </a:r>
                      <a:endParaRPr lang="zh-CN" altLang="en-US"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dirty="0" smtClean="0">
                          <a:latin typeface="手札体-简粗体" panose="03000700000000000000" pitchFamily="66" charset="-122"/>
                          <a:ea typeface="手札体-简粗体" panose="03000700000000000000" pitchFamily="66" charset="-122"/>
                        </a:rPr>
                        <a:t>1977</a:t>
                      </a:r>
                      <a:endParaRPr lang="zh-CN" altLang="en-US"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dirty="0" smtClean="0">
                          <a:latin typeface="手札体-简粗体" panose="03000700000000000000" pitchFamily="66" charset="-122"/>
                          <a:ea typeface="手札体-简粗体" panose="03000700000000000000" pitchFamily="66" charset="-122"/>
                        </a:rPr>
                        <a:t>男</a:t>
                      </a:r>
                      <a:endParaRPr lang="zh-CN" altLang="en-US" dirty="0">
                        <a:latin typeface="手札体-简粗体" panose="03000700000000000000" pitchFamily="66" charset="-122"/>
                        <a:ea typeface="手札体-简粗体" panose="03000700000000000000" pitchFamily="66" charset="-122"/>
                      </a:endParaRPr>
                    </a:p>
                  </a:txBody>
                  <a:tcPr anchor="ctr"/>
                </a:tc>
              </a:tr>
            </a:tbl>
          </a:graphicData>
        </a:graphic>
      </p:graphicFrame>
      <p:sp>
        <p:nvSpPr>
          <p:cNvPr id="7" name="矩形 6"/>
          <p:cNvSpPr/>
          <p:nvPr/>
        </p:nvSpPr>
        <p:spPr>
          <a:xfrm>
            <a:off x="8569842" y="5667153"/>
            <a:ext cx="1605516" cy="62200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手札体-简粗体" panose="03000700000000000000" pitchFamily="66" charset="-122"/>
                <a:ea typeface="手札体-简粗体" panose="03000700000000000000" pitchFamily="66" charset="-122"/>
              </a:rPr>
              <a:t>分区</a:t>
            </a:r>
            <a:r>
              <a:rPr lang="en-US" altLang="zh-CN" dirty="0" smtClean="0">
                <a:solidFill>
                  <a:schemeClr val="tx1"/>
                </a:solidFill>
                <a:latin typeface="手札体-简粗体" panose="03000700000000000000" pitchFamily="66" charset="-122"/>
                <a:ea typeface="手札体-简粗体" panose="03000700000000000000" pitchFamily="66" charset="-122"/>
              </a:rPr>
              <a:t>2</a:t>
            </a:r>
            <a:endParaRPr lang="zh-CN" altLang="en-US" dirty="0">
              <a:solidFill>
                <a:schemeClr val="tx1"/>
              </a:solidFill>
              <a:latin typeface="手札体-简粗体" panose="03000700000000000000" pitchFamily="66" charset="-122"/>
              <a:ea typeface="手札体-简粗体" panose="03000700000000000000" pitchFamily="66" charset="-122"/>
            </a:endParaRPr>
          </a:p>
        </p:txBody>
      </p:sp>
      <p:sp>
        <p:nvSpPr>
          <p:cNvPr id="8" name="矩形 7"/>
          <p:cNvSpPr/>
          <p:nvPr/>
        </p:nvSpPr>
        <p:spPr>
          <a:xfrm>
            <a:off x="8569842" y="4888318"/>
            <a:ext cx="1605516" cy="62200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手札体-简粗体" panose="03000700000000000000" pitchFamily="66" charset="-122"/>
                <a:ea typeface="手札体-简粗体" panose="03000700000000000000" pitchFamily="66" charset="-122"/>
              </a:rPr>
              <a:t>分区</a:t>
            </a:r>
            <a:r>
              <a:rPr lang="en-US" altLang="zh-CN" dirty="0" smtClean="0">
                <a:solidFill>
                  <a:schemeClr val="tx1"/>
                </a:solidFill>
                <a:latin typeface="手札体-简粗体" panose="03000700000000000000" pitchFamily="66" charset="-122"/>
                <a:ea typeface="手札体-简粗体" panose="03000700000000000000" pitchFamily="66" charset="-122"/>
              </a:rPr>
              <a:t>1</a:t>
            </a:r>
            <a:endParaRPr lang="zh-CN" altLang="en-US" dirty="0">
              <a:solidFill>
                <a:schemeClr val="tx1"/>
              </a:solidFill>
              <a:latin typeface="手札体-简粗体" panose="03000700000000000000" pitchFamily="66" charset="-122"/>
              <a:ea typeface="手札体-简粗体" panose="03000700000000000000" pitchFamily="66" charset="-122"/>
            </a:endParaRPr>
          </a:p>
        </p:txBody>
      </p:sp>
      <p:sp>
        <p:nvSpPr>
          <p:cNvPr id="9" name="矩形 8"/>
          <p:cNvSpPr/>
          <p:nvPr/>
        </p:nvSpPr>
        <p:spPr>
          <a:xfrm>
            <a:off x="1520456" y="4846674"/>
            <a:ext cx="5986130" cy="7052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a:stCxn id="9" idx="3"/>
            <a:endCxn id="8" idx="1"/>
          </p:cNvCxnSpPr>
          <p:nvPr/>
        </p:nvCxnSpPr>
        <p:spPr>
          <a:xfrm>
            <a:off x="7506586" y="5199320"/>
            <a:ext cx="106325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520456" y="5625413"/>
            <a:ext cx="5986130" cy="72301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p:nvPr/>
        </p:nvCxnSpPr>
        <p:spPr>
          <a:xfrm>
            <a:off x="7506586" y="5990461"/>
            <a:ext cx="106325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0" y="286588"/>
            <a:ext cx="563526" cy="6284824"/>
            <a:chOff x="0" y="180767"/>
            <a:chExt cx="563526" cy="6284824"/>
          </a:xfrm>
        </p:grpSpPr>
        <p:sp>
          <p:nvSpPr>
            <p:cNvPr id="21" name="矩形 20"/>
            <p:cNvSpPr/>
            <p:nvPr/>
          </p:nvSpPr>
          <p:spPr>
            <a:xfrm>
              <a:off x="0" y="180767"/>
              <a:ext cx="563526" cy="13397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各级模式</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22" name="矩形 21"/>
            <p:cNvSpPr/>
            <p:nvPr/>
          </p:nvSpPr>
          <p:spPr>
            <a:xfrm>
              <a:off x="0" y="1550374"/>
              <a:ext cx="563526" cy="1766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概念结构设计</a:t>
              </a:r>
            </a:p>
          </p:txBody>
        </p:sp>
        <p:sp>
          <p:nvSpPr>
            <p:cNvPr id="23" name="矩形 22"/>
            <p:cNvSpPr/>
            <p:nvPr/>
          </p:nvSpPr>
          <p:spPr>
            <a:xfrm>
              <a:off x="0" y="3338625"/>
              <a:ext cx="563526" cy="1766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逻辑结构设计</a:t>
              </a:r>
            </a:p>
          </p:txBody>
        </p:sp>
        <p:sp>
          <p:nvSpPr>
            <p:cNvPr id="24" name="矩形 23"/>
            <p:cNvSpPr/>
            <p:nvPr/>
          </p:nvSpPr>
          <p:spPr>
            <a:xfrm>
              <a:off x="0" y="5125889"/>
              <a:ext cx="563526" cy="133970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物理设计</a:t>
              </a:r>
            </a:p>
          </p:txBody>
        </p:sp>
      </p:grpSp>
      <p:sp>
        <p:nvSpPr>
          <p:cNvPr id="17" name="矩形 16"/>
          <p:cNvSpPr/>
          <p:nvPr/>
        </p:nvSpPr>
        <p:spPr>
          <a:xfrm>
            <a:off x="7769658" y="412560"/>
            <a:ext cx="137009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a:t>
            </a:r>
            <a:endParaRPr lang="zh-CN" altLang="en-US" dirty="0">
              <a:solidFill>
                <a:srgbClr val="C00000"/>
              </a:solidFill>
              <a:latin typeface="微软雅黑" pitchFamily="34" charset="-122"/>
              <a:ea typeface="微软雅黑" pitchFamily="34" charset="-122"/>
            </a:endParaRPr>
          </a:p>
        </p:txBody>
      </p:sp>
      <p:cxnSp>
        <p:nvCxnSpPr>
          <p:cNvPr id="18" name="肘形连接符 17"/>
          <p:cNvCxnSpPr>
            <a:stCxn id="27" idx="1"/>
            <a:endCxn id="17" idx="3"/>
          </p:cNvCxnSpPr>
          <p:nvPr/>
        </p:nvCxnSpPr>
        <p:spPr>
          <a:xfrm rot="10800000" flipV="1">
            <a:off x="9139752" y="233392"/>
            <a:ext cx="141082"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28" idx="1"/>
            <a:endCxn id="17" idx="3"/>
          </p:cNvCxnSpPr>
          <p:nvPr/>
        </p:nvCxnSpPr>
        <p:spPr>
          <a:xfrm rot="10800000">
            <a:off x="9139753" y="564214"/>
            <a:ext cx="141081" cy="1707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29" idx="1"/>
            <a:endCxn id="17" idx="3"/>
          </p:cNvCxnSpPr>
          <p:nvPr/>
        </p:nvCxnSpPr>
        <p:spPr>
          <a:xfrm rot="10800000">
            <a:off x="9139753" y="564214"/>
            <a:ext cx="155453"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数据库设计概述</a:t>
            </a:r>
            <a:endParaRPr lang="zh-CN" altLang="en-US" dirty="0">
              <a:solidFill>
                <a:srgbClr val="C00000"/>
              </a:solidFill>
              <a:latin typeface="微软雅黑" pitchFamily="34" charset="-122"/>
              <a:ea typeface="微软雅黑" pitchFamily="34" charset="-122"/>
            </a:endParaRPr>
          </a:p>
        </p:txBody>
      </p:sp>
      <p:sp>
        <p:nvSpPr>
          <p:cNvPr id="28" name="矩形 27"/>
          <p:cNvSpPr/>
          <p:nvPr/>
        </p:nvSpPr>
        <p:spPr>
          <a:xfrm>
            <a:off x="9280833" y="446705"/>
            <a:ext cx="2575809"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数据库设计的基本步骤</a:t>
            </a:r>
            <a:endParaRPr lang="zh-CN" altLang="en-US" dirty="0">
              <a:solidFill>
                <a:srgbClr val="C00000"/>
              </a:solidFill>
              <a:latin typeface="微软雅黑" pitchFamily="34" charset="-122"/>
              <a:ea typeface="微软雅黑" pitchFamily="34" charset="-122"/>
            </a:endParaRPr>
          </a:p>
        </p:txBody>
      </p:sp>
      <p:sp>
        <p:nvSpPr>
          <p:cNvPr id="29" name="矩形 28"/>
          <p:cNvSpPr/>
          <p:nvPr/>
        </p:nvSpPr>
        <p:spPr>
          <a:xfrm>
            <a:off x="9295205" y="759601"/>
            <a:ext cx="2355512"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关系数据库设计方法</a:t>
            </a:r>
            <a:endParaRPr lang="zh-CN" altLang="en-US" dirty="0">
              <a:solidFill>
                <a:schemeClr val="bg1"/>
              </a:solidFill>
              <a:latin typeface="微软雅黑" pitchFamily="34" charset="-122"/>
              <a:ea typeface="微软雅黑" pitchFamily="34" charset="-122"/>
            </a:endParaRPr>
          </a:p>
        </p:txBody>
      </p:sp>
      <p:sp>
        <p:nvSpPr>
          <p:cNvPr id="30" name="TextBox 29"/>
          <p:cNvSpPr txBox="1"/>
          <p:nvPr/>
        </p:nvSpPr>
        <p:spPr>
          <a:xfrm>
            <a:off x="876115" y="174153"/>
            <a:ext cx="215475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3.3.4 </a:t>
            </a:r>
            <a:r>
              <a:rPr lang="zh-CN" altLang="en-US" dirty="0" smtClean="0">
                <a:latin typeface="微软雅黑" pitchFamily="34" charset="-122"/>
                <a:ea typeface="微软雅黑" pitchFamily="34" charset="-122"/>
              </a:rPr>
              <a:t>物理设计方法</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639331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简述基本</a:t>
            </a:r>
            <a:r>
              <a:rPr lang="en-US" altLang="zh-CN" sz="2400" b="0" dirty="0" smtClean="0">
                <a:solidFill>
                  <a:schemeClr val="tx1"/>
                </a:solidFill>
                <a:latin typeface="黑体" panose="02010609060101010101" pitchFamily="49" charset="-122"/>
                <a:ea typeface="黑体" panose="02010609060101010101" pitchFamily="49" charset="-122"/>
              </a:rPr>
              <a:t>E-R</a:t>
            </a:r>
            <a:r>
              <a:rPr lang="zh-CN" altLang="en-US" sz="2400" b="0" dirty="0" smtClean="0">
                <a:solidFill>
                  <a:schemeClr val="tx1"/>
                </a:solidFill>
                <a:latin typeface="黑体" panose="02010609060101010101" pitchFamily="49" charset="-122"/>
                <a:ea typeface="黑体" panose="02010609060101010101" pitchFamily="49" charset="-122"/>
              </a:rPr>
              <a:t>图向关系模型转换的原则。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4014210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简述基本</a:t>
            </a:r>
            <a:r>
              <a:rPr lang="en-US" altLang="zh-CN" sz="2400" b="0" dirty="0" smtClean="0">
                <a:solidFill>
                  <a:schemeClr val="tx1"/>
                </a:solidFill>
                <a:latin typeface="黑体" panose="02010609060101010101" pitchFamily="49" charset="-122"/>
                <a:ea typeface="黑体" panose="02010609060101010101" pitchFamily="49" charset="-122"/>
              </a:rPr>
              <a:t>E-R</a:t>
            </a:r>
            <a:r>
              <a:rPr lang="zh-CN" altLang="en-US" sz="2400" b="0" dirty="0" smtClean="0">
                <a:solidFill>
                  <a:schemeClr val="tx1"/>
                </a:solidFill>
                <a:latin typeface="黑体" panose="02010609060101010101" pitchFamily="49" charset="-122"/>
                <a:ea typeface="黑体" panose="02010609060101010101" pitchFamily="49" charset="-122"/>
              </a:rPr>
              <a:t>图向关系模型转换的原则。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r>
              <a:rPr lang="zh-CN" altLang="en-US" sz="2400" b="0" dirty="0">
                <a:solidFill>
                  <a:schemeClr val="tx1"/>
                </a:solidFill>
                <a:latin typeface="黑体" panose="02010609060101010101" pitchFamily="49" charset="-122"/>
                <a:ea typeface="黑体" panose="02010609060101010101" pitchFamily="49" charset="-122"/>
              </a:rPr>
              <a:t>一个实体型转换为一个关系模式；</a:t>
            </a:r>
          </a:p>
          <a:p>
            <a:r>
              <a:rPr lang="zh-CN" altLang="en-US" sz="2400" b="0" dirty="0">
                <a:solidFill>
                  <a:schemeClr val="tx1"/>
                </a:solidFill>
                <a:latin typeface="黑体" panose="02010609060101010101" pitchFamily="49" charset="-122"/>
                <a:ea typeface="黑体" panose="02010609060101010101" pitchFamily="49" charset="-122"/>
              </a:rPr>
              <a:t>一个一对一联系可以转换为一个独立的关系模式，也可以与任意一端对应的关系模式合并；</a:t>
            </a:r>
          </a:p>
          <a:p>
            <a:r>
              <a:rPr lang="zh-CN" altLang="en-US" sz="2400" b="0" dirty="0">
                <a:solidFill>
                  <a:schemeClr val="tx1"/>
                </a:solidFill>
                <a:latin typeface="黑体" panose="02010609060101010101" pitchFamily="49" charset="-122"/>
                <a:ea typeface="黑体" panose="02010609060101010101" pitchFamily="49" charset="-122"/>
              </a:rPr>
              <a:t>一个一对多联系可以转换为一个独立的关系模式，也可以与</a:t>
            </a:r>
            <a:r>
              <a:rPr lang="en-US" altLang="zh-CN" sz="2400" b="0" dirty="0">
                <a:solidFill>
                  <a:schemeClr val="tx1"/>
                </a:solidFill>
                <a:latin typeface="黑体" panose="02010609060101010101" pitchFamily="49" charset="-122"/>
                <a:ea typeface="黑体" panose="02010609060101010101" pitchFamily="49" charset="-122"/>
              </a:rPr>
              <a:t>N</a:t>
            </a:r>
            <a:r>
              <a:rPr lang="zh-CN" altLang="en-US" sz="2400" b="0" dirty="0">
                <a:solidFill>
                  <a:schemeClr val="tx1"/>
                </a:solidFill>
                <a:latin typeface="黑体" panose="02010609060101010101" pitchFamily="49" charset="-122"/>
                <a:ea typeface="黑体" panose="02010609060101010101" pitchFamily="49" charset="-122"/>
              </a:rPr>
              <a:t>端对应的关系模式合并；</a:t>
            </a:r>
          </a:p>
          <a:p>
            <a:r>
              <a:rPr lang="zh-CN" altLang="en-US" sz="2400" b="0" dirty="0">
                <a:solidFill>
                  <a:schemeClr val="tx1"/>
                </a:solidFill>
                <a:latin typeface="黑体" panose="02010609060101010101" pitchFamily="49" charset="-122"/>
                <a:ea typeface="黑体" panose="02010609060101010101" pitchFamily="49" charset="-122"/>
              </a:rPr>
              <a:t>一个多对多联系转换为一个关系模式；</a:t>
            </a:r>
          </a:p>
          <a:p>
            <a:r>
              <a:rPr lang="zh-CN" altLang="en-US" sz="2400" b="0" dirty="0">
                <a:solidFill>
                  <a:schemeClr val="tx1"/>
                </a:solidFill>
                <a:latin typeface="黑体" panose="02010609060101010101" pitchFamily="49" charset="-122"/>
                <a:ea typeface="黑体" panose="02010609060101010101" pitchFamily="49" charset="-122"/>
              </a:rPr>
              <a:t>三个或以上实体间的一个多元联系可以转换为一个关系模式；</a:t>
            </a:r>
          </a:p>
          <a:p>
            <a:r>
              <a:rPr lang="zh-CN" altLang="en-US" sz="2400" b="0" dirty="0">
                <a:solidFill>
                  <a:schemeClr val="tx1"/>
                </a:solidFill>
                <a:latin typeface="黑体" panose="02010609060101010101" pitchFamily="49" charset="-122"/>
                <a:ea typeface="黑体" panose="02010609060101010101" pitchFamily="49" charset="-122"/>
              </a:rPr>
              <a:t>具有相同码的关系模式可合并。</a:t>
            </a:r>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7527891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将</a:t>
            </a:r>
            <a:r>
              <a:rPr lang="en-US" altLang="zh-CN" sz="2400" b="0" dirty="0" smtClean="0">
                <a:solidFill>
                  <a:schemeClr val="tx1"/>
                </a:solidFill>
                <a:latin typeface="黑体" panose="02010609060101010101" pitchFamily="49" charset="-122"/>
                <a:ea typeface="黑体" panose="02010609060101010101" pitchFamily="49" charset="-122"/>
              </a:rPr>
              <a:t>E-R</a:t>
            </a:r>
            <a:r>
              <a:rPr lang="zh-CN" altLang="en-US" sz="2400" b="0" dirty="0" smtClean="0">
                <a:solidFill>
                  <a:schemeClr val="tx1"/>
                </a:solidFill>
                <a:latin typeface="黑体" panose="02010609060101010101" pitchFamily="49" charset="-122"/>
                <a:ea typeface="黑体" panose="02010609060101010101" pitchFamily="49" charset="-122"/>
              </a:rPr>
              <a:t>图转换到关系模式时，实体与联系都可以表示成（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en-US" altLang="zh-CN"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属性</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en-US" altLang="zh-CN"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关系</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en-US" altLang="zh-CN"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键</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en-US" altLang="zh-CN"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码</a:t>
            </a:r>
          </a:p>
        </p:txBody>
      </p:sp>
    </p:spTree>
    <p:extLst>
      <p:ext uri="{BB962C8B-B14F-4D97-AF65-F5344CB8AC3E}">
        <p14:creationId xmlns:p14="http://schemas.microsoft.com/office/powerpoint/2010/main" val="208718810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将</a:t>
            </a:r>
            <a:r>
              <a:rPr lang="en-US" altLang="zh-CN" sz="2400" b="0" dirty="0" smtClean="0">
                <a:solidFill>
                  <a:schemeClr val="tx1"/>
                </a:solidFill>
                <a:latin typeface="黑体" panose="02010609060101010101" pitchFamily="49" charset="-122"/>
                <a:ea typeface="黑体" panose="02010609060101010101" pitchFamily="49" charset="-122"/>
              </a:rPr>
              <a:t>E-R</a:t>
            </a:r>
            <a:r>
              <a:rPr lang="zh-CN" altLang="en-US" sz="2400" b="0" dirty="0" smtClean="0">
                <a:solidFill>
                  <a:schemeClr val="tx1"/>
                </a:solidFill>
                <a:latin typeface="黑体" panose="02010609060101010101" pitchFamily="49" charset="-122"/>
                <a:ea typeface="黑体" panose="02010609060101010101" pitchFamily="49" charset="-122"/>
              </a:rPr>
              <a:t>图转换到关系模式时，实体与联系都可以表示成（    </a:t>
            </a:r>
            <a:r>
              <a:rPr lang="en-US" altLang="zh-CN" sz="2400" b="0" dirty="0" smtClean="0">
                <a:solidFill>
                  <a:srgbClr val="FF0000"/>
                </a:solidFill>
                <a:latin typeface="黑体" panose="02010609060101010101" pitchFamily="49" charset="-122"/>
                <a:ea typeface="黑体" panose="02010609060101010101" pitchFamily="49" charset="-122"/>
              </a:rPr>
              <a:t>B</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en-US" altLang="zh-CN"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属性</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a:t>
            </a:r>
            <a:r>
              <a:rPr lang="en-US" altLang="zh-CN" sz="2400" b="0" dirty="0" smtClean="0">
                <a:solidFill>
                  <a:srgbClr val="FF0000"/>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关系</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en-US" altLang="zh-CN"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键</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en-US" altLang="zh-CN"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码</a:t>
            </a:r>
          </a:p>
        </p:txBody>
      </p:sp>
    </p:spTree>
    <p:extLst>
      <p:ext uri="{BB962C8B-B14F-4D97-AF65-F5344CB8AC3E}">
        <p14:creationId xmlns:p14="http://schemas.microsoft.com/office/powerpoint/2010/main" val="14928592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smtClean="0">
                <a:latin typeface="黑体" panose="02010609060101010101" pitchFamily="49" charset="-122"/>
                <a:ea typeface="黑体" panose="02010609060101010101" pitchFamily="49" charset="-122"/>
                <a:sym typeface="+mn-ea"/>
              </a:rPr>
              <a:t>3.3 </a:t>
            </a:r>
            <a:r>
              <a:rPr lang="zh-CN" altLang="en-US" sz="2800" b="1" dirty="0" smtClean="0">
                <a:latin typeface="黑体" panose="02010609060101010101" pitchFamily="49" charset="-122"/>
                <a:ea typeface="黑体" panose="02010609060101010101" pitchFamily="49" charset="-122"/>
                <a:sym typeface="+mn-ea"/>
              </a:rPr>
              <a:t>关系数据库设计方法</a:t>
            </a:r>
            <a:endParaRPr lang="zh-CN" altLang="en-US" sz="2800" b="1" dirty="0">
              <a:latin typeface="黑体" panose="02010609060101010101" pitchFamily="49" charset="-122"/>
              <a:ea typeface="黑体" panose="02010609060101010101" pitchFamily="49" charset="-122"/>
              <a:sym typeface="+mn-ea"/>
            </a:endParaRPr>
          </a:p>
        </p:txBody>
      </p:sp>
      <p:sp>
        <p:nvSpPr>
          <p:cNvPr id="7" name="文本框 6"/>
          <p:cNvSpPr txBox="1"/>
          <p:nvPr/>
        </p:nvSpPr>
        <p:spPr>
          <a:xfrm>
            <a:off x="1205387" y="1340458"/>
            <a:ext cx="9249256" cy="559769"/>
          </a:xfrm>
          <a:prstGeom prst="rect">
            <a:avLst/>
          </a:prstGeom>
          <a:noFill/>
        </p:spPr>
        <p:txBody>
          <a:bodyPr wrap="square" rtlCol="0">
            <a:spAutoFit/>
          </a:bodyPr>
          <a:lstStyle/>
          <a:p>
            <a:pPr>
              <a:lnSpc>
                <a:spcPct val="150000"/>
              </a:lnSpc>
            </a:pPr>
            <a:r>
              <a:rPr lang="zh-CN" altLang="en-US" sz="2400" b="1" dirty="0" smtClean="0">
                <a:latin typeface="黑体" panose="02010609060101010101" pitchFamily="49" charset="-122"/>
                <a:ea typeface="黑体" panose="02010609060101010101" pitchFamily="49" charset="-122"/>
                <a:sym typeface="+mn-ea"/>
              </a:rPr>
              <a:t>本节知识点：</a:t>
            </a:r>
            <a:endParaRPr lang="en-US" altLang="zh-CN" sz="2400" b="1" dirty="0" smtClean="0">
              <a:latin typeface="黑体" panose="02010609060101010101" pitchFamily="49" charset="-122"/>
              <a:ea typeface="黑体" panose="02010609060101010101" pitchFamily="49" charset="-122"/>
              <a:sym typeface="+mn-ea"/>
            </a:endParaRPr>
          </a:p>
        </p:txBody>
      </p:sp>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5443" y="2341045"/>
            <a:ext cx="8839200" cy="3324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937581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29197" y="-3552"/>
            <a:ext cx="12192000" cy="6858000"/>
          </a:xfrm>
          <a:prstGeom prst="rect">
            <a:avLst/>
          </a:prstGeom>
          <a:noFill/>
          <a:ln w="9525">
            <a:noFill/>
          </a:ln>
        </p:spPr>
      </p:pic>
      <p:sp>
        <p:nvSpPr>
          <p:cNvPr id="13" name="矩形 12"/>
          <p:cNvSpPr/>
          <p:nvPr/>
        </p:nvSpPr>
        <p:spPr>
          <a:xfrm>
            <a:off x="4859338" y="2420938"/>
            <a:ext cx="1984375" cy="301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6" name="三角形 15"/>
          <p:cNvSpPr/>
          <p:nvPr/>
        </p:nvSpPr>
        <p:spPr>
          <a:xfrm rot="5400000">
            <a:off x="2782888" y="3094038"/>
            <a:ext cx="220663" cy="1889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8" name="文本框 8"/>
          <p:cNvSpPr txBox="1"/>
          <p:nvPr/>
        </p:nvSpPr>
        <p:spPr>
          <a:xfrm>
            <a:off x="3246438" y="2722563"/>
            <a:ext cx="5208587" cy="110807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r">
              <a:lnSpc>
                <a:spcPct val="100000"/>
              </a:lnSpc>
              <a:spcBef>
                <a:spcPct val="0"/>
              </a:spcBef>
              <a:buNone/>
            </a:pPr>
            <a:r>
              <a:rPr lang="en-US" altLang="zh-CN" sz="6600">
                <a:solidFill>
                  <a:srgbClr val="404040"/>
                </a:solidFill>
                <a:latin typeface="微软雅黑" panose="020B0503020204020204" charset="-122"/>
                <a:ea typeface="微软雅黑" panose="020B0503020204020204" charset="-122"/>
              </a:rPr>
              <a:t>THANK</a:t>
            </a:r>
            <a:r>
              <a:rPr lang="zh-CN" altLang="en-US" sz="6600">
                <a:solidFill>
                  <a:srgbClr val="404040"/>
                </a:solidFill>
                <a:latin typeface="微软雅黑" panose="020B0503020204020204" charset="-122"/>
                <a:ea typeface="微软雅黑" panose="020B0503020204020204" charset="-122"/>
              </a:rPr>
              <a:t> </a:t>
            </a:r>
            <a:r>
              <a:rPr lang="en-US" altLang="zh-CN" sz="6600">
                <a:solidFill>
                  <a:srgbClr val="404040"/>
                </a:solidFill>
                <a:latin typeface="微软雅黑" panose="020B0503020204020204" charset="-122"/>
                <a:ea typeface="微软雅黑" panose="020B0503020204020204" charset="-122"/>
              </a:rPr>
              <a:t>YOU</a:t>
            </a:r>
            <a:endParaRPr lang="zh-CN" altLang="en-US" sz="6600">
              <a:solidFill>
                <a:srgbClr val="404040"/>
              </a:solidFill>
              <a:latin typeface="微软雅黑" panose="020B0503020204020204" charset="-122"/>
              <a:ea typeface="微软雅黑" panose="020B0503020204020204" charset="-122"/>
            </a:endParaRPr>
          </a:p>
        </p:txBody>
      </p:sp>
      <p:sp>
        <p:nvSpPr>
          <p:cNvPr id="24" name="三角形 23"/>
          <p:cNvSpPr/>
          <p:nvPr/>
        </p:nvSpPr>
        <p:spPr>
          <a:xfrm rot="16200000">
            <a:off x="8763000" y="3094038"/>
            <a:ext cx="220663" cy="1889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6150" name="图片 1"/>
          <p:cNvPicPr>
            <a:picLocks noChangeAspect="1"/>
          </p:cNvPicPr>
          <p:nvPr/>
        </p:nvPicPr>
        <p:blipFill>
          <a:blip r:embed="rId3"/>
          <a:stretch>
            <a:fillRect/>
          </a:stretch>
        </p:blipFill>
        <p:spPr>
          <a:xfrm>
            <a:off x="5222875" y="2403475"/>
            <a:ext cx="1300163" cy="319088"/>
          </a:xfrm>
          <a:prstGeom prst="rect">
            <a:avLst/>
          </a:prstGeom>
          <a:noFill/>
          <a:ln w="9525">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关系数据库设计方法</a:t>
            </a:r>
          </a:p>
        </p:txBody>
      </p:sp>
      <p:sp>
        <p:nvSpPr>
          <p:cNvPr id="4" name="文本框 2"/>
          <p:cNvSpPr txBox="1"/>
          <p:nvPr>
            <p:custDataLst>
              <p:tags r:id="rId1"/>
            </p:custDataLst>
          </p:nvPr>
        </p:nvSpPr>
        <p:spPr>
          <a:xfrm>
            <a:off x="735180" y="1052738"/>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概念结构设计方法</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en-US" altLang="zh-CN" sz="2400" dirty="0" smtClean="0">
                <a:solidFill>
                  <a:srgbClr val="FF0000"/>
                </a:solidFill>
                <a:latin typeface="手札体-简粗体" panose="03000700000000000000" pitchFamily="66" charset="-122"/>
                <a:ea typeface="手札体-简粗体" panose="03000700000000000000" pitchFamily="66" charset="-122"/>
              </a:rPr>
              <a:t>E-R</a:t>
            </a:r>
            <a:r>
              <a:rPr lang="zh-CN" altLang="en-US" sz="2400" dirty="0" smtClean="0">
                <a:solidFill>
                  <a:srgbClr val="FF0000"/>
                </a:solidFill>
                <a:latin typeface="手札体-简粗体" panose="03000700000000000000" pitchFamily="66" charset="-122"/>
                <a:ea typeface="手札体-简粗体" panose="03000700000000000000" pitchFamily="66" charset="-122"/>
              </a:rPr>
              <a:t>图的表示方法</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grpSp>
        <p:nvGrpSpPr>
          <p:cNvPr id="15" name="组合 14"/>
          <p:cNvGrpSpPr/>
          <p:nvPr/>
        </p:nvGrpSpPr>
        <p:grpSpPr>
          <a:xfrm>
            <a:off x="5000847" y="3071036"/>
            <a:ext cx="1998921" cy="3021421"/>
            <a:chOff x="5000847" y="3071036"/>
            <a:chExt cx="1998921" cy="3021421"/>
          </a:xfrm>
        </p:grpSpPr>
        <p:sp>
          <p:nvSpPr>
            <p:cNvPr id="6" name="矩形 5"/>
            <p:cNvSpPr/>
            <p:nvPr/>
          </p:nvSpPr>
          <p:spPr>
            <a:xfrm>
              <a:off x="5000847" y="5481084"/>
              <a:ext cx="1998921" cy="61137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手札体-简粗体" panose="03000700000000000000" pitchFamily="66" charset="-122"/>
                  <a:ea typeface="手札体-简粗体" panose="03000700000000000000" pitchFamily="66" charset="-122"/>
                </a:rPr>
                <a:t>系主任</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7" name="菱形 6"/>
            <p:cNvSpPr/>
            <p:nvPr/>
          </p:nvSpPr>
          <p:spPr>
            <a:xfrm>
              <a:off x="5000847" y="4231760"/>
              <a:ext cx="1998921" cy="705292"/>
            </a:xfrm>
            <a:prstGeom prst="diamon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手札体-简粗体" panose="03000700000000000000" pitchFamily="66" charset="-122"/>
                  <a:ea typeface="手札体-简粗体" panose="03000700000000000000" pitchFamily="66" charset="-122"/>
                </a:rPr>
                <a:t>隶属</a:t>
              </a:r>
            </a:p>
          </p:txBody>
        </p:sp>
        <p:sp>
          <p:nvSpPr>
            <p:cNvPr id="8" name="矩形 7"/>
            <p:cNvSpPr/>
            <p:nvPr/>
          </p:nvSpPr>
          <p:spPr>
            <a:xfrm>
              <a:off x="5000847" y="3071036"/>
              <a:ext cx="1998921" cy="61137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手札体-简粗体" panose="03000700000000000000" pitchFamily="66" charset="-122"/>
                  <a:ea typeface="手札体-简粗体" panose="03000700000000000000" pitchFamily="66" charset="-122"/>
                </a:rPr>
                <a:t>系</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cxnSp>
          <p:nvCxnSpPr>
            <p:cNvPr id="10" name="直接连接符 9"/>
            <p:cNvCxnSpPr>
              <a:stCxn id="8" idx="2"/>
              <a:endCxn id="7" idx="0"/>
            </p:cNvCxnSpPr>
            <p:nvPr/>
          </p:nvCxnSpPr>
          <p:spPr>
            <a:xfrm>
              <a:off x="6000308" y="3682409"/>
              <a:ext cx="0" cy="5493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000308" y="4937052"/>
              <a:ext cx="0" cy="5493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27179" y="3810385"/>
              <a:ext cx="673128" cy="400110"/>
            </a:xfrm>
            <a:prstGeom prst="rect">
              <a:avLst/>
            </a:prstGeom>
            <a:noFill/>
          </p:spPr>
          <p:txBody>
            <a:bodyPr wrap="square" rtlCol="0">
              <a:spAutoFit/>
            </a:bodyPr>
            <a:lstStyle/>
            <a:p>
              <a:pPr algn="ctr"/>
              <a:r>
                <a:rPr lang="en-US" altLang="zh-CN" sz="2000" dirty="0" smtClean="0">
                  <a:latin typeface="手札体-简粗体" panose="03000700000000000000" pitchFamily="66" charset="-122"/>
                  <a:ea typeface="手札体-简粗体" panose="03000700000000000000" pitchFamily="66" charset="-122"/>
                </a:rPr>
                <a:t>1</a:t>
              </a:r>
              <a:endParaRPr lang="zh-CN" altLang="en-US" sz="2000" dirty="0">
                <a:latin typeface="手札体-简粗体" panose="03000700000000000000" pitchFamily="66" charset="-122"/>
                <a:ea typeface="手札体-简粗体" panose="03000700000000000000" pitchFamily="66" charset="-122"/>
              </a:endParaRPr>
            </a:p>
          </p:txBody>
        </p:sp>
        <p:sp>
          <p:nvSpPr>
            <p:cNvPr id="13" name="TextBox 12"/>
            <p:cNvSpPr txBox="1"/>
            <p:nvPr/>
          </p:nvSpPr>
          <p:spPr>
            <a:xfrm>
              <a:off x="5327179" y="5080974"/>
              <a:ext cx="673128" cy="400110"/>
            </a:xfrm>
            <a:prstGeom prst="rect">
              <a:avLst/>
            </a:prstGeom>
            <a:noFill/>
          </p:spPr>
          <p:txBody>
            <a:bodyPr wrap="square" rtlCol="0">
              <a:spAutoFit/>
            </a:bodyPr>
            <a:lstStyle/>
            <a:p>
              <a:pPr algn="ctr"/>
              <a:r>
                <a:rPr lang="en-US" altLang="zh-CN" sz="2000" dirty="0" smtClean="0">
                  <a:latin typeface="手札体-简粗体" panose="03000700000000000000" pitchFamily="66" charset="-122"/>
                  <a:ea typeface="手札体-简粗体" panose="03000700000000000000" pitchFamily="66" charset="-122"/>
                </a:rPr>
                <a:t>1</a:t>
              </a:r>
              <a:endParaRPr lang="zh-CN" altLang="en-US" sz="2000" dirty="0">
                <a:latin typeface="手札体-简粗体" panose="03000700000000000000" pitchFamily="66" charset="-122"/>
                <a:ea typeface="手札体-简粗体" panose="03000700000000000000" pitchFamily="66" charset="-122"/>
              </a:endParaRPr>
            </a:p>
          </p:txBody>
        </p:sp>
      </p:grpSp>
      <p:sp>
        <p:nvSpPr>
          <p:cNvPr id="14" name="TextBox 13"/>
          <p:cNvSpPr txBox="1"/>
          <p:nvPr/>
        </p:nvSpPr>
        <p:spPr>
          <a:xfrm>
            <a:off x="1135025" y="3004080"/>
            <a:ext cx="2101436" cy="461665"/>
          </a:xfrm>
          <a:prstGeom prst="rect">
            <a:avLst/>
          </a:prstGeom>
          <a:noFill/>
        </p:spPr>
        <p:txBody>
          <a:bodyPr wrap="square" rtlCol="0">
            <a:spAutoFit/>
          </a:bodyPr>
          <a:lstStyle/>
          <a:p>
            <a:r>
              <a:rPr lang="en-US" altLang="zh-CN" sz="2400" dirty="0" smtClean="0">
                <a:latin typeface="手札体-简粗体" panose="03000700000000000000" pitchFamily="66" charset="-122"/>
                <a:ea typeface="手札体-简粗体" panose="03000700000000000000" pitchFamily="66" charset="-122"/>
              </a:rPr>
              <a:t>1</a:t>
            </a:r>
            <a:r>
              <a:rPr lang="zh-CN" altLang="en-US" sz="2400" dirty="0" smtClean="0">
                <a:latin typeface="手札体-简粗体" panose="03000700000000000000" pitchFamily="66" charset="-122"/>
                <a:ea typeface="手札体-简粗体" panose="03000700000000000000" pitchFamily="66" charset="-122"/>
              </a:rPr>
              <a:t>：</a:t>
            </a:r>
            <a:r>
              <a:rPr lang="en-US" altLang="zh-CN" sz="2400" dirty="0" smtClean="0">
                <a:latin typeface="手札体-简粗体" panose="03000700000000000000" pitchFamily="66" charset="-122"/>
                <a:ea typeface="手札体-简粗体" panose="03000700000000000000" pitchFamily="66" charset="-122"/>
              </a:rPr>
              <a:t>1</a:t>
            </a:r>
            <a:r>
              <a:rPr lang="zh-CN" altLang="en-US" sz="2400" dirty="0" smtClean="0">
                <a:latin typeface="手札体-简粗体" panose="03000700000000000000" pitchFamily="66" charset="-122"/>
                <a:ea typeface="手札体-简粗体" panose="03000700000000000000" pitchFamily="66" charset="-122"/>
              </a:rPr>
              <a:t>联系</a:t>
            </a:r>
            <a:endParaRPr lang="zh-CN" altLang="en-US" sz="2400" dirty="0">
              <a:latin typeface="手札体-简粗体" panose="03000700000000000000" pitchFamily="66" charset="-122"/>
              <a:ea typeface="手札体-简粗体" panose="03000700000000000000" pitchFamily="66" charset="-122"/>
            </a:endParaRPr>
          </a:p>
        </p:txBody>
      </p:sp>
      <p:grpSp>
        <p:nvGrpSpPr>
          <p:cNvPr id="16" name="组合 15"/>
          <p:cNvGrpSpPr/>
          <p:nvPr/>
        </p:nvGrpSpPr>
        <p:grpSpPr>
          <a:xfrm>
            <a:off x="0" y="286588"/>
            <a:ext cx="563526" cy="6284824"/>
            <a:chOff x="0" y="180767"/>
            <a:chExt cx="563526" cy="6284824"/>
          </a:xfrm>
        </p:grpSpPr>
        <p:sp>
          <p:nvSpPr>
            <p:cNvPr id="17" name="矩形 16"/>
            <p:cNvSpPr/>
            <p:nvPr/>
          </p:nvSpPr>
          <p:spPr>
            <a:xfrm>
              <a:off x="0" y="180767"/>
              <a:ext cx="563526" cy="13397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各级模式</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8" name="矩形 17"/>
            <p:cNvSpPr/>
            <p:nvPr/>
          </p:nvSpPr>
          <p:spPr>
            <a:xfrm>
              <a:off x="0" y="1550374"/>
              <a:ext cx="563526" cy="176698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概念结构设计</a:t>
              </a:r>
            </a:p>
          </p:txBody>
        </p:sp>
        <p:sp>
          <p:nvSpPr>
            <p:cNvPr id="19" name="矩形 18"/>
            <p:cNvSpPr/>
            <p:nvPr/>
          </p:nvSpPr>
          <p:spPr>
            <a:xfrm>
              <a:off x="0" y="3338625"/>
              <a:ext cx="563526" cy="1766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逻辑结构设计</a:t>
              </a:r>
            </a:p>
          </p:txBody>
        </p:sp>
        <p:sp>
          <p:nvSpPr>
            <p:cNvPr id="20" name="矩形 19"/>
            <p:cNvSpPr/>
            <p:nvPr/>
          </p:nvSpPr>
          <p:spPr>
            <a:xfrm>
              <a:off x="0" y="5125889"/>
              <a:ext cx="563526" cy="13397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物理设计</a:t>
              </a:r>
            </a:p>
          </p:txBody>
        </p:sp>
      </p:grpSp>
      <p:sp>
        <p:nvSpPr>
          <p:cNvPr id="21" name="矩形 20"/>
          <p:cNvSpPr/>
          <p:nvPr/>
        </p:nvSpPr>
        <p:spPr>
          <a:xfrm>
            <a:off x="7769658" y="412560"/>
            <a:ext cx="137009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a:t>
            </a:r>
            <a:endParaRPr lang="zh-CN" altLang="en-US" dirty="0">
              <a:solidFill>
                <a:srgbClr val="C00000"/>
              </a:solidFill>
              <a:latin typeface="微软雅黑" pitchFamily="34" charset="-122"/>
              <a:ea typeface="微软雅黑" pitchFamily="34" charset="-122"/>
            </a:endParaRPr>
          </a:p>
        </p:txBody>
      </p:sp>
      <p:cxnSp>
        <p:nvCxnSpPr>
          <p:cNvPr id="22" name="肘形连接符 21"/>
          <p:cNvCxnSpPr>
            <a:stCxn id="25" idx="1"/>
            <a:endCxn id="21" idx="3"/>
          </p:cNvCxnSpPr>
          <p:nvPr/>
        </p:nvCxnSpPr>
        <p:spPr>
          <a:xfrm rot="10800000" flipV="1">
            <a:off x="9139752" y="233392"/>
            <a:ext cx="141082"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6" idx="1"/>
            <a:endCxn id="21" idx="3"/>
          </p:cNvCxnSpPr>
          <p:nvPr/>
        </p:nvCxnSpPr>
        <p:spPr>
          <a:xfrm rot="10800000">
            <a:off x="9139753" y="564214"/>
            <a:ext cx="141081" cy="1707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7" idx="1"/>
            <a:endCxn id="21" idx="3"/>
          </p:cNvCxnSpPr>
          <p:nvPr/>
        </p:nvCxnSpPr>
        <p:spPr>
          <a:xfrm rot="10800000">
            <a:off x="9139753" y="564214"/>
            <a:ext cx="155453"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数据库设计概述</a:t>
            </a:r>
            <a:endParaRPr lang="zh-CN" altLang="en-US" dirty="0">
              <a:solidFill>
                <a:srgbClr val="C00000"/>
              </a:solidFill>
              <a:latin typeface="微软雅黑" pitchFamily="34" charset="-122"/>
              <a:ea typeface="微软雅黑" pitchFamily="34" charset="-122"/>
            </a:endParaRPr>
          </a:p>
        </p:txBody>
      </p:sp>
      <p:sp>
        <p:nvSpPr>
          <p:cNvPr id="26" name="矩形 25"/>
          <p:cNvSpPr/>
          <p:nvPr/>
        </p:nvSpPr>
        <p:spPr>
          <a:xfrm>
            <a:off x="9280833" y="446705"/>
            <a:ext cx="2575809"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数据库设计的基本步骤</a:t>
            </a:r>
            <a:endParaRPr lang="zh-CN" altLang="en-US" dirty="0">
              <a:solidFill>
                <a:srgbClr val="C00000"/>
              </a:solidFill>
              <a:latin typeface="微软雅黑" pitchFamily="34" charset="-122"/>
              <a:ea typeface="微软雅黑" pitchFamily="34" charset="-122"/>
            </a:endParaRPr>
          </a:p>
        </p:txBody>
      </p:sp>
      <p:sp>
        <p:nvSpPr>
          <p:cNvPr id="27" name="矩形 26"/>
          <p:cNvSpPr/>
          <p:nvPr/>
        </p:nvSpPr>
        <p:spPr>
          <a:xfrm>
            <a:off x="9295205" y="759601"/>
            <a:ext cx="2355512"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关系数据库设计方法</a:t>
            </a: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550716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3.3 </a:t>
            </a:r>
            <a:r>
              <a:rPr lang="zh-CN" altLang="en-US" sz="2800" b="1" dirty="0">
                <a:latin typeface="黑体" panose="02010609060101010101" pitchFamily="49" charset="-122"/>
                <a:ea typeface="黑体" panose="02010609060101010101" pitchFamily="49" charset="-122"/>
                <a:sym typeface="+mn-ea"/>
              </a:rPr>
              <a:t>关系数据库设计方法</a:t>
            </a:r>
          </a:p>
        </p:txBody>
      </p:sp>
      <p:sp>
        <p:nvSpPr>
          <p:cNvPr id="4" name="文本框 2"/>
          <p:cNvSpPr txBox="1"/>
          <p:nvPr>
            <p:custDataLst>
              <p:tags r:id="rId1"/>
            </p:custDataLst>
          </p:nvPr>
        </p:nvSpPr>
        <p:spPr>
          <a:xfrm>
            <a:off x="735180" y="1052738"/>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概念结构设计方法</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en-US" altLang="zh-CN" sz="2400" dirty="0" smtClean="0">
                <a:solidFill>
                  <a:srgbClr val="FF0000"/>
                </a:solidFill>
                <a:latin typeface="手札体-简粗体" panose="03000700000000000000" pitchFamily="66" charset="-122"/>
                <a:ea typeface="手札体-简粗体" panose="03000700000000000000" pitchFamily="66" charset="-122"/>
              </a:rPr>
              <a:t>E-R</a:t>
            </a:r>
            <a:r>
              <a:rPr lang="zh-CN" altLang="en-US" sz="2400" dirty="0" smtClean="0">
                <a:solidFill>
                  <a:srgbClr val="FF0000"/>
                </a:solidFill>
                <a:latin typeface="手札体-简粗体" panose="03000700000000000000" pitchFamily="66" charset="-122"/>
                <a:ea typeface="手札体-简粗体" panose="03000700000000000000" pitchFamily="66" charset="-122"/>
              </a:rPr>
              <a:t>图的表示方法</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grpSp>
        <p:nvGrpSpPr>
          <p:cNvPr id="15" name="组合 14"/>
          <p:cNvGrpSpPr/>
          <p:nvPr/>
        </p:nvGrpSpPr>
        <p:grpSpPr>
          <a:xfrm>
            <a:off x="5000847" y="3071036"/>
            <a:ext cx="1998921" cy="3021421"/>
            <a:chOff x="5000847" y="3071036"/>
            <a:chExt cx="1998921" cy="3021421"/>
          </a:xfrm>
        </p:grpSpPr>
        <p:sp>
          <p:nvSpPr>
            <p:cNvPr id="6" name="矩形 5"/>
            <p:cNvSpPr/>
            <p:nvPr/>
          </p:nvSpPr>
          <p:spPr>
            <a:xfrm>
              <a:off x="5000847" y="5481084"/>
              <a:ext cx="1998921" cy="61137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手札体-简粗体" panose="03000700000000000000" pitchFamily="66" charset="-122"/>
                  <a:ea typeface="手札体-简粗体" panose="03000700000000000000" pitchFamily="66" charset="-122"/>
                </a:rPr>
                <a:t>学生</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7" name="菱形 6"/>
            <p:cNvSpPr/>
            <p:nvPr/>
          </p:nvSpPr>
          <p:spPr>
            <a:xfrm>
              <a:off x="5000847" y="4231760"/>
              <a:ext cx="1998921" cy="705292"/>
            </a:xfrm>
            <a:prstGeom prst="diamon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手札体-简粗体" panose="03000700000000000000" pitchFamily="66" charset="-122"/>
                  <a:ea typeface="手札体-简粗体" panose="03000700000000000000" pitchFamily="66" charset="-122"/>
                </a:rPr>
                <a:t>包含</a:t>
              </a:r>
            </a:p>
          </p:txBody>
        </p:sp>
        <p:sp>
          <p:nvSpPr>
            <p:cNvPr id="8" name="矩形 7"/>
            <p:cNvSpPr/>
            <p:nvPr/>
          </p:nvSpPr>
          <p:spPr>
            <a:xfrm>
              <a:off x="5000847" y="3071036"/>
              <a:ext cx="1998921" cy="61137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手札体-简粗体" panose="03000700000000000000" pitchFamily="66" charset="-122"/>
                  <a:ea typeface="手札体-简粗体" panose="03000700000000000000" pitchFamily="66" charset="-122"/>
                </a:rPr>
                <a:t>班级</a:t>
              </a:r>
            </a:p>
          </p:txBody>
        </p:sp>
        <p:cxnSp>
          <p:nvCxnSpPr>
            <p:cNvPr id="10" name="直接连接符 9"/>
            <p:cNvCxnSpPr>
              <a:stCxn id="8" idx="2"/>
              <a:endCxn id="7" idx="0"/>
            </p:cNvCxnSpPr>
            <p:nvPr/>
          </p:nvCxnSpPr>
          <p:spPr>
            <a:xfrm>
              <a:off x="6000308" y="3682409"/>
              <a:ext cx="0" cy="5493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000308" y="4937052"/>
              <a:ext cx="0" cy="5493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27179" y="3810385"/>
              <a:ext cx="673128" cy="400110"/>
            </a:xfrm>
            <a:prstGeom prst="rect">
              <a:avLst/>
            </a:prstGeom>
            <a:noFill/>
          </p:spPr>
          <p:txBody>
            <a:bodyPr wrap="square" rtlCol="0">
              <a:spAutoFit/>
            </a:bodyPr>
            <a:lstStyle/>
            <a:p>
              <a:pPr algn="ctr"/>
              <a:r>
                <a:rPr lang="en-US" altLang="zh-CN" sz="2000" dirty="0" smtClean="0">
                  <a:latin typeface="手札体-简粗体" panose="03000700000000000000" pitchFamily="66" charset="-122"/>
                  <a:ea typeface="手札体-简粗体" panose="03000700000000000000" pitchFamily="66" charset="-122"/>
                </a:rPr>
                <a:t>1</a:t>
              </a:r>
              <a:endParaRPr lang="zh-CN" altLang="en-US" sz="2000" dirty="0">
                <a:latin typeface="手札体-简粗体" panose="03000700000000000000" pitchFamily="66" charset="-122"/>
                <a:ea typeface="手札体-简粗体" panose="03000700000000000000" pitchFamily="66" charset="-122"/>
              </a:endParaRPr>
            </a:p>
          </p:txBody>
        </p:sp>
        <p:sp>
          <p:nvSpPr>
            <p:cNvPr id="13" name="TextBox 12"/>
            <p:cNvSpPr txBox="1"/>
            <p:nvPr/>
          </p:nvSpPr>
          <p:spPr>
            <a:xfrm>
              <a:off x="5327179" y="5080974"/>
              <a:ext cx="673128" cy="400110"/>
            </a:xfrm>
            <a:prstGeom prst="rect">
              <a:avLst/>
            </a:prstGeom>
            <a:noFill/>
          </p:spPr>
          <p:txBody>
            <a:bodyPr wrap="square" rtlCol="0">
              <a:spAutoFit/>
            </a:bodyPr>
            <a:lstStyle/>
            <a:p>
              <a:pPr algn="ctr"/>
              <a:r>
                <a:rPr lang="en-US" altLang="zh-CN" sz="2000" dirty="0">
                  <a:latin typeface="手札体-简粗体" panose="03000700000000000000" pitchFamily="66" charset="-122"/>
                  <a:ea typeface="手札体-简粗体" panose="03000700000000000000" pitchFamily="66" charset="-122"/>
                </a:rPr>
                <a:t>N</a:t>
              </a:r>
              <a:endParaRPr lang="zh-CN" altLang="en-US" sz="2000" dirty="0">
                <a:latin typeface="手札体-简粗体" panose="03000700000000000000" pitchFamily="66" charset="-122"/>
                <a:ea typeface="手札体-简粗体" panose="03000700000000000000" pitchFamily="66" charset="-122"/>
              </a:endParaRPr>
            </a:p>
          </p:txBody>
        </p:sp>
      </p:grpSp>
      <p:sp>
        <p:nvSpPr>
          <p:cNvPr id="14" name="TextBox 13"/>
          <p:cNvSpPr txBox="1"/>
          <p:nvPr/>
        </p:nvSpPr>
        <p:spPr>
          <a:xfrm>
            <a:off x="1135025" y="3004080"/>
            <a:ext cx="2101436" cy="461665"/>
          </a:xfrm>
          <a:prstGeom prst="rect">
            <a:avLst/>
          </a:prstGeom>
          <a:noFill/>
        </p:spPr>
        <p:txBody>
          <a:bodyPr wrap="square" rtlCol="0">
            <a:spAutoFit/>
          </a:bodyPr>
          <a:lstStyle/>
          <a:p>
            <a:r>
              <a:rPr lang="en-US" altLang="zh-CN" sz="2400" dirty="0" smtClean="0">
                <a:latin typeface="手札体-简粗体" panose="03000700000000000000" pitchFamily="66" charset="-122"/>
                <a:ea typeface="手札体-简粗体" panose="03000700000000000000" pitchFamily="66" charset="-122"/>
              </a:rPr>
              <a:t>1</a:t>
            </a:r>
            <a:r>
              <a:rPr lang="zh-CN" altLang="en-US" sz="2400" dirty="0" smtClean="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N</a:t>
            </a:r>
            <a:r>
              <a:rPr lang="zh-CN" altLang="en-US" sz="2400" dirty="0" smtClean="0">
                <a:latin typeface="手札体-简粗体" panose="03000700000000000000" pitchFamily="66" charset="-122"/>
                <a:ea typeface="手札体-简粗体" panose="03000700000000000000" pitchFamily="66" charset="-122"/>
              </a:rPr>
              <a:t>联系</a:t>
            </a:r>
            <a:endParaRPr lang="zh-CN" altLang="en-US" sz="2400" dirty="0">
              <a:latin typeface="手札体-简粗体" panose="03000700000000000000" pitchFamily="66" charset="-122"/>
              <a:ea typeface="手札体-简粗体" panose="03000700000000000000" pitchFamily="66" charset="-122"/>
            </a:endParaRPr>
          </a:p>
        </p:txBody>
      </p:sp>
      <p:grpSp>
        <p:nvGrpSpPr>
          <p:cNvPr id="21" name="组合 20"/>
          <p:cNvGrpSpPr/>
          <p:nvPr/>
        </p:nvGrpSpPr>
        <p:grpSpPr>
          <a:xfrm>
            <a:off x="0" y="286588"/>
            <a:ext cx="563526" cy="6284824"/>
            <a:chOff x="0" y="180767"/>
            <a:chExt cx="563526" cy="6284824"/>
          </a:xfrm>
        </p:grpSpPr>
        <p:sp>
          <p:nvSpPr>
            <p:cNvPr id="22" name="矩形 21"/>
            <p:cNvSpPr/>
            <p:nvPr/>
          </p:nvSpPr>
          <p:spPr>
            <a:xfrm>
              <a:off x="0" y="180767"/>
              <a:ext cx="563526" cy="13397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各级模式</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23" name="矩形 22"/>
            <p:cNvSpPr/>
            <p:nvPr/>
          </p:nvSpPr>
          <p:spPr>
            <a:xfrm>
              <a:off x="0" y="1550374"/>
              <a:ext cx="563526" cy="176698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概念结构设计</a:t>
              </a:r>
            </a:p>
          </p:txBody>
        </p:sp>
        <p:sp>
          <p:nvSpPr>
            <p:cNvPr id="24" name="矩形 23"/>
            <p:cNvSpPr/>
            <p:nvPr/>
          </p:nvSpPr>
          <p:spPr>
            <a:xfrm>
              <a:off x="0" y="3338625"/>
              <a:ext cx="563526" cy="1766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逻辑结构设计</a:t>
              </a:r>
            </a:p>
          </p:txBody>
        </p:sp>
        <p:sp>
          <p:nvSpPr>
            <p:cNvPr id="25" name="矩形 24"/>
            <p:cNvSpPr/>
            <p:nvPr/>
          </p:nvSpPr>
          <p:spPr>
            <a:xfrm>
              <a:off x="0" y="5125889"/>
              <a:ext cx="563526" cy="13397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物理设计</a:t>
              </a:r>
            </a:p>
          </p:txBody>
        </p:sp>
      </p:grpSp>
      <p:sp>
        <p:nvSpPr>
          <p:cNvPr id="19" name="矩形 18"/>
          <p:cNvSpPr/>
          <p:nvPr/>
        </p:nvSpPr>
        <p:spPr>
          <a:xfrm>
            <a:off x="7769658" y="412560"/>
            <a:ext cx="137009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a:t>
            </a:r>
            <a:endParaRPr lang="zh-CN" altLang="en-US" dirty="0">
              <a:solidFill>
                <a:srgbClr val="C00000"/>
              </a:solidFill>
              <a:latin typeface="微软雅黑" pitchFamily="34" charset="-122"/>
              <a:ea typeface="微软雅黑" pitchFamily="34" charset="-122"/>
            </a:endParaRPr>
          </a:p>
        </p:txBody>
      </p:sp>
      <p:cxnSp>
        <p:nvCxnSpPr>
          <p:cNvPr id="20" name="肘形连接符 19"/>
          <p:cNvCxnSpPr>
            <a:stCxn id="28" idx="1"/>
            <a:endCxn id="19" idx="3"/>
          </p:cNvCxnSpPr>
          <p:nvPr/>
        </p:nvCxnSpPr>
        <p:spPr>
          <a:xfrm rot="10800000" flipV="1">
            <a:off x="9139752" y="233392"/>
            <a:ext cx="141082"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29" idx="1"/>
            <a:endCxn id="19" idx="3"/>
          </p:cNvCxnSpPr>
          <p:nvPr/>
        </p:nvCxnSpPr>
        <p:spPr>
          <a:xfrm rot="10800000">
            <a:off x="9139753" y="564214"/>
            <a:ext cx="141081" cy="1707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30" idx="1"/>
            <a:endCxn id="19" idx="3"/>
          </p:cNvCxnSpPr>
          <p:nvPr/>
        </p:nvCxnSpPr>
        <p:spPr>
          <a:xfrm rot="10800000">
            <a:off x="9139753" y="564214"/>
            <a:ext cx="155453"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数据库设计概述</a:t>
            </a:r>
            <a:endParaRPr lang="zh-CN" altLang="en-US" dirty="0">
              <a:solidFill>
                <a:srgbClr val="C00000"/>
              </a:solidFill>
              <a:latin typeface="微软雅黑" pitchFamily="34" charset="-122"/>
              <a:ea typeface="微软雅黑" pitchFamily="34" charset="-122"/>
            </a:endParaRPr>
          </a:p>
        </p:txBody>
      </p:sp>
      <p:sp>
        <p:nvSpPr>
          <p:cNvPr id="29" name="矩形 28"/>
          <p:cNvSpPr/>
          <p:nvPr/>
        </p:nvSpPr>
        <p:spPr>
          <a:xfrm>
            <a:off x="9280833" y="446705"/>
            <a:ext cx="2575809"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数据库设计的基本步骤</a:t>
            </a:r>
            <a:endParaRPr lang="zh-CN" altLang="en-US" dirty="0">
              <a:solidFill>
                <a:srgbClr val="C00000"/>
              </a:solidFill>
              <a:latin typeface="微软雅黑" pitchFamily="34" charset="-122"/>
              <a:ea typeface="微软雅黑" pitchFamily="34" charset="-122"/>
            </a:endParaRPr>
          </a:p>
        </p:txBody>
      </p:sp>
      <p:sp>
        <p:nvSpPr>
          <p:cNvPr id="30" name="矩形 29"/>
          <p:cNvSpPr/>
          <p:nvPr/>
        </p:nvSpPr>
        <p:spPr>
          <a:xfrm>
            <a:off x="9295205" y="759601"/>
            <a:ext cx="2355512"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关系数据库设计方法</a:t>
            </a: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97719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51101165129"/>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2"/>
  <p:tag name="KSO_WM_UNIT_ID" val="diagram160061_4*m_i*1_2"/>
  <p:tag name="KSO_WM_UNIT_CLEAR" val="1"/>
  <p:tag name="KSO_WM_UNIT_LAYERLEVEL" val="1_1"/>
  <p:tag name="KSO_WM_DIAGRAM_GROUP_CODE" val="m1-1"/>
  <p:tag name="KSO_WM_UNIT_FILL_FORE_SCHEMECOLOR_INDEX" val="5"/>
  <p:tag name="KSO_WM_UNI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h_f"/>
  <p:tag name="KSO_WM_UNIT_INDEX" val="1_1_1"/>
  <p:tag name="KSO_WM_UNIT_ID" val="diagram160061_4*m_h_f*1_1_1"/>
  <p:tag name="KSO_WM_UNIT_CLEAR" val="1"/>
  <p:tag name="KSO_WM_UNIT_LAYERLEVEL" val="1_1_1"/>
  <p:tag name="KSO_WM_UNIT_VALUE" val="26"/>
  <p:tag name="KSO_WM_UNIT_HIGHLIGHT" val="0"/>
  <p:tag name="KSO_WM_UNIT_COMPATIBLE" val="0"/>
  <p:tag name="KSO_WM_UNIT_PRESET_TEXT_INDEX" val="4"/>
  <p:tag name="KSO_WM_UNIT_PRESET_TEXT_LEN" val="35"/>
  <p:tag name="KSO_WM_DIAGRAM_GROUP_CODE" val="m1-1"/>
  <p:tag name="KSO_WM_UNIT_TEXT_FILL_FORE_SCHEMECOLOR_INDEX" val="5"/>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1"/>
  <p:tag name="KSO_WM_UNIT_ID" val="diagram160061_4*m_i*1_1"/>
  <p:tag name="KSO_WM_UNIT_CLEAR" val="1"/>
  <p:tag name="KSO_WM_UNIT_LAYERLEVEL" val="1_1"/>
  <p:tag name="KSO_WM_DIAGRAM_GROUP_CODE" val="m1-1"/>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61_4*i*1"/>
  <p:tag name="KSO_WM_TEMPLATE_CATEGORY" val="diagram"/>
  <p:tag name="KSO_WM_TEMPLATE_INDEX" val="160061"/>
  <p:tag name="KSO_WM_UNIT_INDEX" val="1"/>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61_4*i*6"/>
  <p:tag name="KSO_WM_TEMPLATE_CATEGORY" val="diagram"/>
  <p:tag name="KSO_WM_TEMPLATE_INDEX" val="160061"/>
  <p:tag name="KSO_WM_UNIT_INDEX" val="6"/>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61_4*i*6"/>
  <p:tag name="KSO_WM_TEMPLATE_CATEGORY" val="diagram"/>
  <p:tag name="KSO_WM_TEMPLATE_INDEX" val="160061"/>
  <p:tag name="KSO_WM_UNIT_INDEX" val="6"/>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h_f"/>
  <p:tag name="KSO_WM_UNIT_INDEX" val="1_2_1"/>
  <p:tag name="KSO_WM_UNIT_ID" val="diagram160061_4*m_h_f*1_2_1"/>
  <p:tag name="KSO_WM_UNIT_CLEAR" val="1"/>
  <p:tag name="KSO_WM_UNIT_LAYERLEVEL" val="1_1_1"/>
  <p:tag name="KSO_WM_UNIT_VALUE" val="26"/>
  <p:tag name="KSO_WM_UNIT_HIGHLIGHT" val="0"/>
  <p:tag name="KSO_WM_UNIT_COMPATIBLE" val="0"/>
  <p:tag name="KSO_WM_UNIT_PRESET_TEXT_INDEX" val="4"/>
  <p:tag name="KSO_WM_UNIT_PRESET_TEXT_LEN" val="35"/>
  <p:tag name="KSO_WM_DIAGRAM_GROUP_CODE" val="m1-1"/>
  <p:tag name="KSO_WM_UNIT_TEXT_FILL_FORE_SCHEMECOLOR_INDEX" val="6"/>
  <p:tag name="KSO_WM_UNIT_TEXT_FILL_TYPE" val="1"/>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3"/>
  <p:tag name="KSO_WM_UNIT_ID" val="diagram160061_4*m_i*1_3"/>
  <p:tag name="KSO_WM_UNIT_CLEAR" val="1"/>
  <p:tag name="KSO_WM_UNIT_LAYERLEVEL" val="1_1"/>
  <p:tag name="KSO_WM_DIAGRAM_GROUP_CODE" val="m1-1"/>
  <p:tag name="KSO_WM_UNIT_FILL_FORE_SCHEMECOLOR_INDEX" val="6"/>
  <p:tag name="KSO_WM_UNIT_FILL_TYPE" val="1"/>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h_f"/>
  <p:tag name="KSO_WM_UNIT_INDEX" val="1_2_1"/>
  <p:tag name="KSO_WM_UNIT_ID" val="diagram160061_4*m_h_f*1_2_1"/>
  <p:tag name="KSO_WM_UNIT_CLEAR" val="1"/>
  <p:tag name="KSO_WM_UNIT_LAYERLEVEL" val="1_1_1"/>
  <p:tag name="KSO_WM_UNIT_VALUE" val="26"/>
  <p:tag name="KSO_WM_UNIT_HIGHLIGHT" val="0"/>
  <p:tag name="KSO_WM_UNIT_COMPATIBLE" val="0"/>
  <p:tag name="KSO_WM_UNIT_PRESET_TEXT_INDEX" val="4"/>
  <p:tag name="KSO_WM_UNIT_PRESET_TEXT_LEN" val="35"/>
  <p:tag name="KSO_WM_DIAGRAM_GROUP_CODE" val="m1-1"/>
  <p:tag name="KSO_WM_UNIT_TEXT_FILL_FORE_SCHEMECOLOR_INDEX" val="6"/>
  <p:tag name="KSO_WM_UNIT_TEXT_FILL_TYPE" val="1"/>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3"/>
  <p:tag name="KSO_WM_UNIT_ID" val="diagram160061_4*m_i*1_3"/>
  <p:tag name="KSO_WM_UNIT_CLEAR" val="1"/>
  <p:tag name="KSO_WM_UNIT_LAYERLEVEL" val="1_1"/>
  <p:tag name="KSO_WM_DIAGRAM_GROUP_CODE" val="m1-1"/>
  <p:tag name="KSO_WM_UNIT_FILL_FORE_SCHEMECOLOR_INDEX" val="6"/>
  <p:tag name="KSO_WM_UNIT_FILL_TYPE"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4389</TotalTime>
  <Words>5948</Words>
  <Application>Microsoft Office PowerPoint</Application>
  <PresentationFormat>自定义</PresentationFormat>
  <Paragraphs>1140</Paragraphs>
  <Slides>78</Slides>
  <Notes>16</Notes>
  <HiddenSlides>0</HiddenSlides>
  <MMClips>0</MMClips>
  <ScaleCrop>false</ScaleCrop>
  <HeadingPairs>
    <vt:vector size="4" baseType="variant">
      <vt:variant>
        <vt:lpstr>主题</vt:lpstr>
      </vt:variant>
      <vt:variant>
        <vt:i4>1</vt:i4>
      </vt:variant>
      <vt:variant>
        <vt:lpstr>幻灯片标题</vt:lpstr>
      </vt:variant>
      <vt:variant>
        <vt:i4>78</vt:i4>
      </vt:variant>
    </vt:vector>
  </HeadingPairs>
  <TitlesOfParts>
    <vt:vector size="79" baseType="lpstr">
      <vt:lpstr>Office 主题</vt:lpstr>
      <vt:lpstr>数据库系统原理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2017考期会计基础</dc:title>
  <dc:creator>Microsoft Office 用户</dc:creator>
  <cp:lastModifiedBy>xt256.com</cp:lastModifiedBy>
  <cp:revision>700</cp:revision>
  <dcterms:created xsi:type="dcterms:W3CDTF">2017-03-21T09:44:00Z</dcterms:created>
  <dcterms:modified xsi:type="dcterms:W3CDTF">2019-07-04T10:25:23Z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