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1353" r:id="rId3"/>
    <p:sldId id="1354" r:id="rId4"/>
    <p:sldId id="1419" r:id="rId5"/>
    <p:sldId id="1355" r:id="rId6"/>
    <p:sldId id="1356" r:id="rId7"/>
    <p:sldId id="1357" r:id="rId8"/>
    <p:sldId id="1358" r:id="rId9"/>
    <p:sldId id="1359" r:id="rId10"/>
    <p:sldId id="1360" r:id="rId11"/>
    <p:sldId id="1361" r:id="rId12"/>
    <p:sldId id="1362" r:id="rId13"/>
    <p:sldId id="1363" r:id="rId14"/>
    <p:sldId id="1364" r:id="rId15"/>
    <p:sldId id="1365" r:id="rId16"/>
    <p:sldId id="1366" r:id="rId17"/>
    <p:sldId id="1367" r:id="rId18"/>
    <p:sldId id="1368" r:id="rId19"/>
    <p:sldId id="1369" r:id="rId20"/>
    <p:sldId id="1372" r:id="rId21"/>
    <p:sldId id="1373" r:id="rId22"/>
    <p:sldId id="1374" r:id="rId23"/>
    <p:sldId id="1375" r:id="rId24"/>
    <p:sldId id="1376" r:id="rId25"/>
    <p:sldId id="1377" r:id="rId26"/>
    <p:sldId id="1378" r:id="rId27"/>
    <p:sldId id="1379" r:id="rId28"/>
    <p:sldId id="1380" r:id="rId29"/>
    <p:sldId id="1381" r:id="rId30"/>
    <p:sldId id="1382" r:id="rId31"/>
    <p:sldId id="1383" r:id="rId32"/>
    <p:sldId id="1384" r:id="rId33"/>
    <p:sldId id="1385" r:id="rId34"/>
    <p:sldId id="1386" r:id="rId35"/>
    <p:sldId id="1387" r:id="rId36"/>
    <p:sldId id="1388" r:id="rId37"/>
    <p:sldId id="1389" r:id="rId38"/>
    <p:sldId id="1390" r:id="rId39"/>
    <p:sldId id="1391" r:id="rId40"/>
    <p:sldId id="1392" r:id="rId41"/>
    <p:sldId id="1393" r:id="rId42"/>
    <p:sldId id="1394" r:id="rId43"/>
    <p:sldId id="1397" r:id="rId44"/>
    <p:sldId id="1398" r:id="rId45"/>
    <p:sldId id="1399" r:id="rId46"/>
    <p:sldId id="1400" r:id="rId47"/>
    <p:sldId id="1401" r:id="rId48"/>
    <p:sldId id="1402" r:id="rId49"/>
    <p:sldId id="1403" r:id="rId50"/>
    <p:sldId id="1404" r:id="rId51"/>
    <p:sldId id="1405" r:id="rId52"/>
    <p:sldId id="1406" r:id="rId53"/>
    <p:sldId id="1407" r:id="rId54"/>
    <p:sldId id="1408" r:id="rId55"/>
    <p:sldId id="1409" r:id="rId56"/>
    <p:sldId id="1410" r:id="rId57"/>
    <p:sldId id="1411" r:id="rId58"/>
    <p:sldId id="1412" r:id="rId59"/>
    <p:sldId id="1413" r:id="rId60"/>
    <p:sldId id="1414" r:id="rId61"/>
    <p:sldId id="1415" r:id="rId62"/>
    <p:sldId id="1416" r:id="rId63"/>
    <p:sldId id="1417" r:id="rId64"/>
    <p:sldId id="1418" r:id="rId65"/>
    <p:sldId id="261" r:id="rId6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63168" autoAdjust="0"/>
  </p:normalViewPr>
  <p:slideViewPr>
    <p:cSldViewPr snapToGrid="0" snapToObjects="1">
      <p:cViewPr>
        <p:scale>
          <a:sx n="50" d="100"/>
          <a:sy n="50" d="100"/>
        </p:scale>
        <p:origin x="-12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2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6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0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0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6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1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7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9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9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6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6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7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…SET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语句插入部分列值数据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INSERT [INTO]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SET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={expr | DEFAULT},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7" name="矩形 1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1" idx="3"/>
            <a:endCxn id="1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1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INSERT…SET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语句插入部分列值数据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3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>
                <a:solidFill>
                  <a:srgbClr val="FF0000"/>
                </a:solidFill>
                <a:latin typeface="手札体-简粗体"/>
                <a:ea typeface="手札体-简粗体"/>
              </a:rPr>
              <a:t>…SET</a:t>
            </a:r>
            <a:r>
              <a:rPr lang="zh-CN" altLang="en-US" sz="2400" dirty="0">
                <a:solidFill>
                  <a:srgbClr val="FF0000"/>
                </a:solidFill>
                <a:latin typeface="手札体-简粗体"/>
                <a:ea typeface="手札体-简粗体"/>
              </a:rPr>
              <a:t>语句插入部分列值数据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/>
                <a:ea typeface="手札体-简粗体"/>
              </a:rPr>
              <a:t>示例：使用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INSERT…SET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语句向数据库</a:t>
            </a:r>
            <a:r>
              <a:rPr lang="en-US" altLang="zh-CN" sz="2400" dirty="0" err="1" smtClean="0">
                <a:latin typeface="手札体-简粗体"/>
                <a:ea typeface="手札体-简粗体"/>
              </a:rPr>
              <a:t>mysql_test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的表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customers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中插入数据</a:t>
            </a:r>
            <a:r>
              <a:rPr lang="zh-CN" altLang="en-US" sz="2400" dirty="0" smtClean="0">
                <a:latin typeface="手札体-简粗体"/>
                <a:ea typeface="手札体-简粗体"/>
                <a:sym typeface="Wingdings" pitchFamily="2" charset="2"/>
              </a:rPr>
              <a:t>：名为李四 ，地址为武汉，性别默认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4086611"/>
            <a:ext cx="9437965" cy="1806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mysql_test.customers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李四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cust_adress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武汉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cust_sex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=DEFAULT;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Query OK,1 row affected(0.09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8" name="矩形 17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2" idx="3"/>
            <a:endCxn id="19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20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" idx="1"/>
            <a:endCxn id="12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INSERT…SET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语句插入部分列值数据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9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…SELECT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语句插入子查询数据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INSERT [INTO]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SELECT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7" name="矩形 1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1" idx="3"/>
            <a:endCxn id="1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1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INSERT…SELECT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语句子查询数据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2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…SELECT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语句插入子查询数据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74350"/>
              </p:ext>
            </p:extLst>
          </p:nvPr>
        </p:nvGraphicFramePr>
        <p:xfrm>
          <a:off x="1208521" y="4013122"/>
          <a:ext cx="4927599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358"/>
                <a:gridCol w="685358"/>
                <a:gridCol w="685358"/>
                <a:gridCol w="685358"/>
                <a:gridCol w="748818"/>
                <a:gridCol w="1437349"/>
              </a:tblGrid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张三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汉族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北京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2000/2/2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7641"/>
              </p:ext>
            </p:extLst>
          </p:nvPr>
        </p:nvGraphicFramePr>
        <p:xfrm>
          <a:off x="6895415" y="4005641"/>
          <a:ext cx="42418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87"/>
                <a:gridCol w="1437199"/>
                <a:gridCol w="685287"/>
                <a:gridCol w="685287"/>
                <a:gridCol w="748740"/>
              </a:tblGrid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姓名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出生日期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民族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年龄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住址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INSERT…SELECT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语句子查询数据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0" name="矩形 19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4" idx="3"/>
            <a:endCxn id="21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3" idx="1"/>
            <a:endCxn id="14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DELETE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语句删除一行或多行数据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945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DELETE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[WHERE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where_condition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[ORDER BY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[LIMIT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row_count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  <a:endParaRPr lang="en-US" altLang="zh-CN" dirty="0">
              <a:solidFill>
                <a:schemeClr val="tx1"/>
              </a:solidFill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7" name="矩形 1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1" idx="3"/>
            <a:endCxn id="1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1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DELETE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语句删除一行或多行数据</a:t>
            </a:r>
            <a:endParaRPr lang="en-US" altLang="zh-CN" sz="2400" dirty="0" smtClean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/>
                <a:ea typeface="手札体-简粗体"/>
              </a:rPr>
              <a:t>示例：使用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DELETE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语句删除数据库</a:t>
            </a:r>
            <a:r>
              <a:rPr lang="en-US" altLang="zh-CN" sz="2400" dirty="0" err="1" smtClean="0">
                <a:latin typeface="手札体-简粗体"/>
                <a:ea typeface="手札体-简粗体"/>
              </a:rPr>
              <a:t>mysql_test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的表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customers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中客户名为“李四”的客户信息。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259670"/>
            <a:ext cx="9437965" cy="17118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DELETE FROM mysql_test.customers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      WHERE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李四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1 row affected(0.09 sec)</a:t>
            </a:r>
            <a:endParaRPr lang="en-US" altLang="zh-CN" dirty="0">
              <a:solidFill>
                <a:schemeClr val="tx1"/>
              </a:solidFill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修改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语句修改更新一个表中的数据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3"/>
            <a:ext cx="9437965" cy="2073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UPDATE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SET col_name1={expr1|DEFAULT}[,col_name2={expr2|DEFAULT}]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[WHERE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where_condition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[ORDER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BY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[LIMIT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row_count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7" name="矩形 1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1" idx="3"/>
            <a:endCxn id="1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1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三、修改数据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9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修改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语句修改更新一个表中的数据</a:t>
            </a:r>
            <a:endParaRPr lang="en-US" altLang="zh-CN" sz="2400" dirty="0" smtClean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/>
                <a:ea typeface="手札体-简粗体"/>
              </a:rPr>
              <a:t>示例：使用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UPDATE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语句将数据库</a:t>
            </a:r>
            <a:r>
              <a:rPr lang="en-US" altLang="zh-CN" sz="2400" dirty="0" err="1" smtClean="0">
                <a:latin typeface="手札体-简粗体"/>
                <a:ea typeface="手札体-简粗体"/>
              </a:rPr>
              <a:t>mysql_test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的表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customers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中姓名为“张三”的客户的地址更新为“武汉”。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086977"/>
            <a:ext cx="9437965" cy="22646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UPDATE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mssql_test.customers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 SET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武汉市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  <a:endParaRPr lang="en-US" altLang="zh-CN" dirty="0" smtClean="0">
              <a:solidFill>
                <a:schemeClr val="tx1"/>
              </a:solidFill>
              <a:latin typeface="手札体-简粗体"/>
              <a:ea typeface="手札体-简粗体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/>
                <a:cs typeface="Arial" panose="020B0604020202020204" pitchFamily="34" charset="0"/>
              </a:rPr>
              <a:t>-&gt;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WHERE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张三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Query OK,1 row affected(2.80 sec)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Rows matched:1  Changed:1  Warnings:0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7" name="矩形 1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1" idx="3"/>
            <a:endCxn id="1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1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、使用（    ）语句可以插入单行或多行元组数据。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7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、使用（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2400" b="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）语句可以插入单行或多行元组数据。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2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数据更新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52" y="2228850"/>
            <a:ext cx="56959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7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77" y="1139723"/>
            <a:ext cx="6661511" cy="553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0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 descr="../../../Library/Containers/com.tencent.xinWeChat/Data/Library/Application%20Support/com.tencent.xinWeChat/2.0b4.0.9/4d9560df258edb357904cb1775b51c22/Message/MessageTemp/4d9560df258edb357904cb1775b51c22/Image/1451525930269_.pic_hd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77" y="2149612"/>
            <a:ext cx="5966331" cy="388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25434" y="20750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输出的字段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1925" y="312121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数据的来源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1925" y="3452289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数据的选择条件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0255" y="3799130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对检索到的记录进行分组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7265" y="453032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指定组的选择条件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5748" y="4883138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对查询的结果进行排序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5446" y="563142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限制行数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9" name="矩形 28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23" idx="3"/>
            <a:endCxn id="30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3"/>
            <a:endCxn id="31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2" idx="1"/>
            <a:endCxn id="23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4.5.1 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5644"/>
              </p:ext>
            </p:extLst>
          </p:nvPr>
        </p:nvGraphicFramePr>
        <p:xfrm>
          <a:off x="1296981" y="2343098"/>
          <a:ext cx="9803409" cy="368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963"/>
                <a:gridCol w="3370521"/>
                <a:gridCol w="3763925"/>
              </a:tblGrid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子句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说明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是否必须使用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要返回的列或表达式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FROM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从中检索数据的表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仅在从表选择数据时使用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WHERE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行级过滤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GROUP BY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分组说明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仅在按组计算聚合时使用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HAVING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组级过滤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ORDER BY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输出排序顺序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6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LIMIT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要检索的行数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7" name="矩形 6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2" name="矩形 21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6" idx="3"/>
            <a:endCxn id="23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6" idx="3"/>
            <a:endCxn id="24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1"/>
            <a:endCxn id="16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4.5.1 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4" y="2138093"/>
            <a:ext cx="10153085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选择指定的列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查询数据库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mysql_sest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中各个客户的姓名、性别和地址信息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304168"/>
            <a:ext cx="9437965" cy="1435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cust_name,cust_sex,cust_address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选择指定的列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9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选择全部的信息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查询数据库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mysql_sest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中各个客户的所有信息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304168"/>
            <a:ext cx="9437965" cy="1435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* FORM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选择指定的列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0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定义并使用列的别名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[AS]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column_alias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选择指定的列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定义并使用列的别名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cust_name,cust_address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AS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地址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cust_contact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定义并使用列的别名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5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替换查询结果集中的数据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7" name="图片 6" descr="../../../Library/Containers/com.tencent.xinWeChat/Data/Library/Application%20Support/com.tencent.xinWeChat/2.0b4.0.9/4d9560df258edb357904cb1775b51c22/Message/MessageTemp/4d9560df258edb357904cb1775b51c22/Image/1511525930650_.pic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7" y="3053316"/>
            <a:ext cx="4987398" cy="274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9" name="矩形 8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4" name="矩形 23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5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8" idx="3"/>
            <a:endCxn id="26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7" idx="1"/>
            <a:endCxn id="18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替换查询结果集中的数据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043497"/>
            <a:ext cx="10002190" cy="191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替换查询结果集中的数据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示例：查询数据库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中客户的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cust_name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列和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cust_sex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列，要求判断结果集中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cust_sex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列的值，如果该列的值为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，则显示输出“男”，否则为“女”，同事在结果集的显示中将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cust_sex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列用别名“性别”标注。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3" y="3996744"/>
            <a:ext cx="9437965" cy="214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CASE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WHEN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cust_sex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=‘M’THEN’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男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ELSE’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女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END AS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性别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678592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替换查询结果集中的数据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0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计算列值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举个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栗子：查询数据库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中每个客户的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cust_name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列、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cust_sex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列，以及对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cust_id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列加上数字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后的值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045169"/>
            <a:ext cx="9437965" cy="1584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cust_name,cust_sex,cust_id+100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计算列值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3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1527" y="3129032"/>
            <a:ext cx="3988767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/>
              </a:rPr>
              <a:t>INSERT…SET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/>
              </a:rPr>
              <a:t>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/>
              </a:rPr>
              <a:t>INSERT…SELECT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/>
              </a:rPr>
              <a:t>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8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5" name="矩形 24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18" idx="3"/>
            <a:endCxn id="26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7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1"/>
            <a:endCxn id="18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插入数据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4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列的选择与指定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聚合函数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54003" y="2347076"/>
            <a:ext cx="7097326" cy="3700131"/>
            <a:chOff x="1933618" y="3072809"/>
            <a:chExt cx="5981250" cy="3118274"/>
          </a:xfrm>
        </p:grpSpPr>
        <p:pic>
          <p:nvPicPr>
            <p:cNvPr id="7" name="图片 6" descr="../../../Library/Containers/com.tencent.xinWeChat/Data/Library/Application%20Support/com.tencent.xinWeChat/2.0b4.0.9/4d9560df258edb357904cb1775b51c22/Message/MessageTemp/4d9560df258edb357904cb1775b51c22/Image/1661525931026_.pic.jp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3" t="24585" r="10776"/>
            <a:stretch/>
          </p:blipFill>
          <p:spPr bwMode="auto">
            <a:xfrm>
              <a:off x="1933618" y="3072809"/>
              <a:ext cx="5981250" cy="1128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7" descr="../../../Library/Containers/com.tencent.xinWeChat/Data/Library/Application%20Support/com.tencent.xinWeChat/2.0b4.0.9/4d9560df258edb357904cb1775b51c22/Message/MessageTemp/4d9560df258edb357904cb1775b51c22/Image/1741525931082_.pic.jpg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38"/>
            <a:stretch/>
          </p:blipFill>
          <p:spPr bwMode="auto">
            <a:xfrm>
              <a:off x="1933618" y="4180063"/>
              <a:ext cx="5981249" cy="20110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11" name="矩形 10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 rot="160789">
            <a:off x="8307965" y="1943923"/>
            <a:ext cx="218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GROUP BY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4656" y="5159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逻辑与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891" y="54180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逻辑或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8" name="矩形 27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肘形连接符 31"/>
          <p:cNvCxnSpPr>
            <a:stCxn id="22" idx="3"/>
            <a:endCxn id="29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2" idx="3"/>
            <a:endCxn id="30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1" idx="1"/>
            <a:endCxn id="22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4.5.2.5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聚合函数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7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语句进行查询操作时，若希望查询出全部存在的元组，一般使用的保留字是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A:Unique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B:Except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C:Distinct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D:All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语句进行查询操作时，若希望查询出全部存在的元组，一般使用的保留字是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A:Unique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B:Except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C:Distinct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D:All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语句的子句中，仅在按组计算聚合时使用的是（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A:FROM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B:WHERE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C:GROUP BY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D:ORDER BY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7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语句的子句中，仅在按组计算聚合时使用的是（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A:FROM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B:WHERE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C:GROUP BY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D:ORDER BY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查询数据库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mysql_test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customers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中各个客户的所有信息，写出相应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8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查询数据库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mysql_test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customers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中各个客户的所有信息，写出相应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3951" y="3214116"/>
            <a:ext cx="8332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ysql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SELECT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 FROM mysql_test.customers;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聚合函数通常是数据库系统中一类系统（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聚合函数通常是数据库系统中一类系统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内置函数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8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在数据查询时，替换查询结果集中的数据需要用到（  ）表达式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INSERT [INTO]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{VALUES | VALUE}({expr | DEFAULT},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),(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260006" y="3503428"/>
            <a:ext cx="1032228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813770" y="3168502"/>
            <a:ext cx="318976" cy="334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2746" y="2879132"/>
            <a:ext cx="283158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欲被插入数据的表名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3368" y="3503428"/>
            <a:ext cx="1032228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455596" y="3424464"/>
            <a:ext cx="998592" cy="1674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4188" y="3343365"/>
            <a:ext cx="318954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需要插入数据的列名列表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8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5" name="矩形 24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18" idx="3"/>
            <a:endCxn id="26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7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1"/>
            <a:endCxn id="18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在数据查询时，替换查询结果集中的数据需要用到（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）表达式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查询数据库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mysql_test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customers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中客户的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cust_name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列，要求判断结果集中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列的值，如果该列的值为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，则显示输出“男”，否则为“女”，同时在结果集的显示中将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列用别名“性别”标注。写出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7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查询数据库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mysql_test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customers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中客户的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cust_name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列，要求判断结果集中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列的值，如果该列的值为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，则显示输出“男”，否则为“女”，同时在结果集的显示中将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cust_sex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列用别名“性别”标注。写出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804" y="3902148"/>
            <a:ext cx="9437965" cy="214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CASE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WHEN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cust_sex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=‘M’THEN’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男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ELSE’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女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END AS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性别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下列选项中用来表示求组中项数的聚合函数是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A:COUNT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B:SUM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C:AVG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D:STD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1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下列选项中用来表示求组中项数的聚合函数是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A:COUNT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B:SUM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C:AVG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D:STD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子句与多表连接查询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交叉连接，又称笛卡尔积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3"/>
            <a:ext cx="9437965" cy="1063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FROM tbl1 CROSS JOIN tbl2;</a:t>
            </a:r>
          </a:p>
        </p:txBody>
      </p:sp>
      <p:sp>
        <p:nvSpPr>
          <p:cNvPr id="7" name="矩形 6"/>
          <p:cNvSpPr/>
          <p:nvPr/>
        </p:nvSpPr>
        <p:spPr>
          <a:xfrm>
            <a:off x="1307803" y="4639341"/>
            <a:ext cx="9437965" cy="1063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FROM tbl1,tbl2;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456660" y="4019106"/>
            <a:ext cx="321635" cy="82225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10" name="矩形 9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3971"/>
              </p:ext>
            </p:extLst>
          </p:nvPr>
        </p:nvGraphicFramePr>
        <p:xfrm>
          <a:off x="8870800" y="2592446"/>
          <a:ext cx="685800" cy="137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tb1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46788"/>
              </p:ext>
            </p:extLst>
          </p:nvPr>
        </p:nvGraphicFramePr>
        <p:xfrm>
          <a:off x="10344959" y="2592446"/>
          <a:ext cx="685800" cy="137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tb2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9565296" y="3088595"/>
            <a:ext cx="7883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1"/>
          </p:cNvCxnSpPr>
          <p:nvPr/>
        </p:nvCxnSpPr>
        <p:spPr>
          <a:xfrm>
            <a:off x="9556600" y="3088595"/>
            <a:ext cx="788359" cy="193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565296" y="3088595"/>
            <a:ext cx="779663" cy="662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肘形连接符 51"/>
          <p:cNvCxnSpPr>
            <a:stCxn id="55" idx="1"/>
            <a:endCxn id="5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6" idx="1"/>
            <a:endCxn id="5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57" idx="1"/>
            <a:endCxn id="5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57" name="矩形 5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肘形连接符 60"/>
          <p:cNvCxnSpPr>
            <a:stCxn id="51" idx="3"/>
            <a:endCxn id="5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3"/>
            <a:endCxn id="5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0" idx="1"/>
            <a:endCxn id="5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5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子句与多表连接查询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7" name="图片 6" descr="../../../Library/Containers/com.tencent.xinWeChat/Data/Library/Application%20Support/com.tencent.xinWeChat/2.0b4.0.9/4d9560df258edb357904cb1775b51c22/Message/MessageTemp/4d9560df258edb357904cb1775b51c22/Image/1781525931708_.pic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27" y="2421504"/>
            <a:ext cx="2989293" cy="1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2212706" y="4778794"/>
            <a:ext cx="9437965" cy="1063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[&lt;table1&gt;.]&lt;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列名或列别名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&gt;&lt;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比较运算符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&gt;[&lt;table2&gt;.]&lt;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列名或列别名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41473" y="4364849"/>
            <a:ext cx="1" cy="4139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96" y="4364849"/>
            <a:ext cx="16586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12" name="矩形 11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7" name="矩形 26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1" idx="3"/>
            <a:endCxn id="28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" idx="3"/>
            <a:endCxn id="29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0" idx="1"/>
            <a:endCxn id="21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5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子句与多表连接查询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示例：根据学生基本信息登记表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tb_student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和学生成绩表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tb_score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，使用内连接查询每个学生及其选课成绩的详细信息。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465675"/>
            <a:ext cx="9437965" cy="1604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&gt;SELECT*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tb_student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INNER JOIN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tb_score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tb_student.studentNo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tb_score.studentNo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子句与多表连接查询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、左外连接：在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FROM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子句中使用关键字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LEFT OUTER JOIN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LEFT JOIN</a:t>
            </a: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、右外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连接：在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FROM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子句中使用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关键字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RIGHT 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OUTER JOIN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RIGH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 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JOIN</a:t>
            </a: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7" name="矩形 6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2" name="矩形 21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6" idx="3"/>
            <a:endCxn id="23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6" idx="3"/>
            <a:endCxn id="24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1"/>
            <a:endCxn id="16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4.5.3.3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数据查询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子句与多表连接查询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示例：根据学生基本信息登记表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tb_student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和学生成绩表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tb_score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，使用左外连接查询每个学生及其选课成绩的详细信息。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476307"/>
            <a:ext cx="9437965" cy="1604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&gt;SELECT*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tb_studentLEFT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JOINtb_score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tb_student.studentNo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tb_score.studentNo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sp>
          <p:nvSpPr>
            <p:cNvPr id="8" name="矩形 7"/>
            <p:cNvSpPr/>
            <p:nvPr/>
          </p:nvSpPr>
          <p:spPr>
            <a:xfrm>
              <a:off x="1499188" y="6294473"/>
              <a:ext cx="197766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列的选择与指定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292875" y="6294473"/>
              <a:ext cx="151691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ORDER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34576" y="6294474"/>
              <a:ext cx="135742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LIMIT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88673" y="6294474"/>
              <a:ext cx="1482936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HAVING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4779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SELECT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语句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8108" y="6294474"/>
              <a:ext cx="125465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72268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537" y="6294474"/>
              <a:ext cx="161503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GROUP BY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4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5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1"/>
            <a:endCxn id="17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4.5.3.3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73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INSERT [INTO]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{VALUES | VALUE}({expr | DEFAULT},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),(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3070840" y="4054468"/>
            <a:ext cx="0" cy="334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0688" y="4407475"/>
            <a:ext cx="3415711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通过关键字“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VALUES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”或“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VALUE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”引导的子句，其包含各列需要插入的数据清单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7777" y="3772705"/>
            <a:ext cx="1823227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33" idx="1"/>
            <a:endCxn id="29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4" idx="1"/>
            <a:endCxn id="29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9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35" name="矩形 34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肘形连接符 38"/>
          <p:cNvCxnSpPr>
            <a:stCxn id="29" idx="3"/>
            <a:endCxn id="36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37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8" idx="1"/>
            <a:endCxn id="29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70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交叉连接又称（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交叉连接又称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笛卡尔积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2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语句的查询对象是由（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）子句指定的，可根据用户的查询需求实现单表或多表查询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6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关于内连接的使用，可以将一个表与它本身进行连接，这种连接方式称为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非等值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交叉连接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3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关于内连接的使用，可以将一个表与它本身进行连接，这种连接方式称为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非等值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交叉连接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操作使用“连接”运算的连接方式不包括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外连接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6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操作使用“连接”运算的连接方式不包括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外连接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9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假设数据库中有两张表，分别是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tbl1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tbl2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，现要求输出这两张表执行交叉连接后的所有数据集，写出相应的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4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假设数据库中有两张表，分别是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tbl1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tbl2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，现要求输出这两张表执行交叉连接后的所有数据集，写出相应的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7250" y="3288268"/>
            <a:ext cx="6855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ysql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SELECT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 FROM tbl1 CROSS JOIN tbl2;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中，内连接的语法格式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INSERT [INTO]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{VALUES | VALUE}({expr | DEFAULT},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),(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4546364" y="4072549"/>
            <a:ext cx="0" cy="334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3490" y="4407475"/>
            <a:ext cx="3415711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表示一个常量、变量或一个表达式，也可以是空值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NULL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1406" y="3806457"/>
            <a:ext cx="472807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肘形连接符 42"/>
          <p:cNvCxnSpPr>
            <a:stCxn id="46" idx="1"/>
            <a:endCxn id="42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7" idx="1"/>
            <a:endCxn id="42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8" idx="1"/>
            <a:endCxn id="42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48" name="矩形 47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肘形连接符 51"/>
          <p:cNvCxnSpPr>
            <a:stCxn id="42" idx="3"/>
            <a:endCxn id="49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2" idx="3"/>
            <a:endCxn id="50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51" idx="1"/>
            <a:endCxn id="42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中，内连接的语法格式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../../../Library/Containers/com.tencent.xinWeChat/Data/Library/Application%20Support/com.tencent.xinWeChat/2.0b4.0.9/4d9560df258edb357904cb1775b51c22/Message/MessageTemp/4d9560df258edb357904cb1775b51c22/Image/1781525931708_.pic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59" y="2810277"/>
            <a:ext cx="2989293" cy="18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简述左外连接和右外连接的区别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3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简述左外连接和右外连接的区别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外连接：也称左连接。以左表为基表，在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子句中使用关键字“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OUTER JOIN”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或关键字“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JOIN”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来连接两张表。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外连接：也称右连接。以右表为基表，在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子句中使用关键字“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OUTER JOIN”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或关键字“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JOIN”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来连接两张表。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关于内连接的使用，如若在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子句的连接条件中使用运算符“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，则此连接方式为（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关于内连接的使用，如若在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子句的连接条件中使用运算符“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，则此连接方式为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5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46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INSERT [INTO]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{VALUES | VALUE}({expr | DEFAULT},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),(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),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5388231" y="4054468"/>
            <a:ext cx="0" cy="334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8305" y="4407475"/>
            <a:ext cx="341571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指定此列值为该列的默认值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4128" y="3772705"/>
            <a:ext cx="106820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5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2" name="矩形 21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5" idx="3"/>
            <a:endCxn id="23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24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1"/>
            <a:endCxn id="15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 smtClean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/>
                <a:ea typeface="手札体-简粗体"/>
              </a:rPr>
              <a:t>示例：使用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INSERT…VALUES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语句向数据库</a:t>
            </a:r>
            <a:r>
              <a:rPr lang="en-US" altLang="zh-CN" sz="2400" dirty="0" err="1" smtClean="0">
                <a:latin typeface="手札体-简粗体"/>
                <a:ea typeface="手札体-简粗体"/>
              </a:rPr>
              <a:t>mysql_test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的表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customers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中插入这样一行完整数据</a:t>
            </a:r>
            <a:r>
              <a:rPr lang="zh-CN" altLang="en-US" sz="2400" dirty="0" smtClean="0">
                <a:latin typeface="手札体-简粗体"/>
                <a:ea typeface="手札体-简粗体"/>
                <a:sym typeface="Wingdings" pitchFamily="2" charset="2"/>
              </a:rPr>
              <a:t>：（</a:t>
            </a:r>
            <a:r>
              <a:rPr lang="en-US" altLang="zh-CN" sz="2400" dirty="0" smtClean="0">
                <a:latin typeface="手札体-简粗体"/>
                <a:ea typeface="手札体-简粗体"/>
                <a:sym typeface="Wingdings" pitchFamily="2" charset="2"/>
              </a:rPr>
              <a:t>901</a:t>
            </a:r>
            <a:r>
              <a:rPr lang="zh-CN" altLang="en-US" sz="2400" dirty="0" smtClean="0">
                <a:latin typeface="手札体-简粗体"/>
                <a:ea typeface="手札体-简粗体"/>
                <a:sym typeface="Wingdings" pitchFamily="2" charset="2"/>
              </a:rPr>
              <a:t>，张三 ，</a:t>
            </a:r>
            <a:r>
              <a:rPr lang="en-US" altLang="zh-CN" sz="2400" dirty="0" smtClean="0">
                <a:latin typeface="手札体-简粗体"/>
                <a:ea typeface="手札体-简粗体"/>
                <a:sym typeface="Wingdings" pitchFamily="2" charset="2"/>
              </a:rPr>
              <a:t>F</a:t>
            </a:r>
            <a:r>
              <a:rPr lang="zh-CN" altLang="en-US" sz="2400" dirty="0" smtClean="0">
                <a:latin typeface="手札体-简粗体"/>
                <a:ea typeface="手札体-简粗体"/>
                <a:sym typeface="Wingdings" pitchFamily="2" charset="2"/>
              </a:rPr>
              <a:t>，北京市，朝阳区）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244271"/>
            <a:ext cx="9437965" cy="1806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mysql_test.customers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VALUES (901,’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张三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’,’F’,’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北京市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朝阳区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OK,1 row affected(0.09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8" name="矩形 17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2" idx="3"/>
            <a:endCxn id="19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20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" idx="1"/>
            <a:endCxn id="12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805415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…VALUES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语句插入单行或多行元组数据</a:t>
            </a:r>
            <a:endParaRPr lang="en-US" altLang="zh-CN" sz="2400" dirty="0">
              <a:solidFill>
                <a:srgbClr val="FF0000"/>
              </a:solidFill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/>
                <a:ea typeface="手札体-简粗体"/>
              </a:rPr>
              <a:t>示例：使用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INSERT…VALUES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语句向数据库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mysql_test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的表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customers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中插入这样一行</a:t>
            </a:r>
            <a:r>
              <a:rPr lang="zh-CN" altLang="en-US" sz="2000" dirty="0">
                <a:latin typeface="手札体-简粗体"/>
                <a:ea typeface="手札体-简粗体"/>
              </a:rPr>
              <a:t>数据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，要求该数据目前只用明确给出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cust_name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列和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cust_address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列的信息，即分别为‘李四’‘武汉’，而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cust_id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由系统自动生成，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cust_sex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列选用表中默认值，另外</a:t>
            </a:r>
            <a:r>
              <a:rPr lang="en-US" altLang="zh-CN" sz="2000" dirty="0" err="1" smtClean="0">
                <a:latin typeface="手札体-简粗体"/>
                <a:ea typeface="手札体-简粗体"/>
              </a:rPr>
              <a:t>cust_contact</a:t>
            </a:r>
            <a:r>
              <a:rPr lang="zh-CN" altLang="en-US" sz="2000" dirty="0" smtClean="0">
                <a:latin typeface="手札体-简粗体"/>
                <a:ea typeface="手札体-简粗体"/>
              </a:rPr>
              <a:t>列的值暂不确定，可不用指定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386165"/>
            <a:ext cx="9437965" cy="1806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mysql_test.customers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VALUES (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李四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’,DEFAULT,’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武汉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’,NULL);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OK,1 row affected(0.09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106677"/>
            <a:ext cx="563526" cy="4644646"/>
            <a:chOff x="0" y="979970"/>
            <a:chExt cx="563526" cy="4644646"/>
          </a:xfrm>
        </p:grpSpPr>
        <p:sp>
          <p:nvSpPr>
            <p:cNvPr id="8" name="矩形 7"/>
            <p:cNvSpPr/>
            <p:nvPr/>
          </p:nvSpPr>
          <p:spPr>
            <a:xfrm>
              <a:off x="0" y="979970"/>
              <a:ext cx="563526" cy="15308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插入数据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32321"/>
              <a:ext cx="563526" cy="15308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删除数据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086440"/>
              <a:ext cx="563526" cy="15381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修改数据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35521" y="712114"/>
            <a:ext cx="1603339" cy="6401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与关系数据库基本操作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738860" y="172980"/>
            <a:ext cx="141082" cy="85922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738860" y="502456"/>
            <a:ext cx="141082" cy="529748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 flipV="1">
            <a:off x="9738861" y="827340"/>
            <a:ext cx="155453" cy="2048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2196464" cy="269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18" name="矩形 17"/>
          <p:cNvSpPr/>
          <p:nvPr/>
        </p:nvSpPr>
        <p:spPr>
          <a:xfrm>
            <a:off x="9894313" y="680771"/>
            <a:ext cx="1177756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数据定义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192127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666798"/>
            <a:ext cx="1192127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2" idx="3"/>
            <a:endCxn id="19" idx="1"/>
          </p:cNvCxnSpPr>
          <p:nvPr/>
        </p:nvCxnSpPr>
        <p:spPr>
          <a:xfrm>
            <a:off x="9738860" y="1032204"/>
            <a:ext cx="155454" cy="13529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20" idx="1"/>
          </p:cNvCxnSpPr>
          <p:nvPr/>
        </p:nvCxnSpPr>
        <p:spPr>
          <a:xfrm>
            <a:off x="9738860" y="1032204"/>
            <a:ext cx="164033" cy="4649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" idx="1"/>
            <a:endCxn id="12" idx="3"/>
          </p:cNvCxnSpPr>
          <p:nvPr/>
        </p:nvCxnSpPr>
        <p:spPr>
          <a:xfrm rot="10800000">
            <a:off x="9738860" y="1032205"/>
            <a:ext cx="155454" cy="77313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6785926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语句插入单行或多行元组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3717</Words>
  <Application>Microsoft Office PowerPoint</Application>
  <PresentationFormat>自定义</PresentationFormat>
  <Paragraphs>825</Paragraphs>
  <Slides>65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855</cp:revision>
  <dcterms:created xsi:type="dcterms:W3CDTF">2017-03-21T09:44:00Z</dcterms:created>
  <dcterms:modified xsi:type="dcterms:W3CDTF">2019-07-04T10:30:46Z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