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1"/>
  </p:handoutMasterIdLst>
  <p:sldIdLst>
    <p:sldId id="438" r:id="rId3"/>
    <p:sldId id="459" r:id="rId5"/>
    <p:sldId id="562" r:id="rId6"/>
    <p:sldId id="492" r:id="rId7"/>
    <p:sldId id="524" r:id="rId8"/>
    <p:sldId id="526" r:id="rId9"/>
    <p:sldId id="527" r:id="rId10"/>
    <p:sldId id="528" r:id="rId11"/>
    <p:sldId id="720" r:id="rId12"/>
    <p:sldId id="721" r:id="rId13"/>
    <p:sldId id="722" r:id="rId14"/>
    <p:sldId id="723" r:id="rId15"/>
    <p:sldId id="819" r:id="rId16"/>
    <p:sldId id="820" r:id="rId17"/>
    <p:sldId id="731" r:id="rId18"/>
    <p:sldId id="732" r:id="rId19"/>
    <p:sldId id="734" r:id="rId20"/>
    <p:sldId id="909" r:id="rId21"/>
    <p:sldId id="910" r:id="rId22"/>
    <p:sldId id="911" r:id="rId23"/>
    <p:sldId id="735" r:id="rId24"/>
    <p:sldId id="914" r:id="rId25"/>
    <p:sldId id="913" r:id="rId26"/>
    <p:sldId id="916" r:id="rId27"/>
    <p:sldId id="917" r:id="rId28"/>
    <p:sldId id="918" r:id="rId29"/>
    <p:sldId id="915" r:id="rId30"/>
    <p:sldId id="919" r:id="rId31"/>
    <p:sldId id="920" r:id="rId32"/>
    <p:sldId id="921" r:id="rId33"/>
    <p:sldId id="997" r:id="rId34"/>
    <p:sldId id="999" r:id="rId35"/>
    <p:sldId id="998" r:id="rId36"/>
    <p:sldId id="756" r:id="rId37"/>
    <p:sldId id="758" r:id="rId38"/>
    <p:sldId id="1000" r:id="rId39"/>
    <p:sldId id="1001" r:id="rId40"/>
    <p:sldId id="1004" r:id="rId41"/>
    <p:sldId id="1002" r:id="rId42"/>
    <p:sldId id="1003" r:id="rId43"/>
    <p:sldId id="759" r:id="rId44"/>
    <p:sldId id="1005" r:id="rId45"/>
    <p:sldId id="760" r:id="rId46"/>
    <p:sldId id="761" r:id="rId47"/>
    <p:sldId id="762" r:id="rId48"/>
    <p:sldId id="763" r:id="rId49"/>
    <p:sldId id="765" r:id="rId50"/>
    <p:sldId id="766" r:id="rId51"/>
    <p:sldId id="767" r:id="rId52"/>
    <p:sldId id="768" r:id="rId53"/>
    <p:sldId id="769" r:id="rId54"/>
    <p:sldId id="770" r:id="rId55"/>
    <p:sldId id="772" r:id="rId56"/>
    <p:sldId id="773" r:id="rId57"/>
    <p:sldId id="774" r:id="rId58"/>
    <p:sldId id="775" r:id="rId59"/>
    <p:sldId id="1074" r:id="rId60"/>
    <p:sldId id="1075" r:id="rId61"/>
    <p:sldId id="1076" r:id="rId62"/>
    <p:sldId id="776" r:id="rId63"/>
    <p:sldId id="777" r:id="rId64"/>
    <p:sldId id="778" r:id="rId65"/>
    <p:sldId id="779" r:id="rId66"/>
    <p:sldId id="780" r:id="rId67"/>
    <p:sldId id="781" r:id="rId68"/>
    <p:sldId id="782" r:id="rId69"/>
    <p:sldId id="783" r:id="rId70"/>
    <p:sldId id="784" r:id="rId71"/>
    <p:sldId id="785" r:id="rId72"/>
    <p:sldId id="786" r:id="rId73"/>
    <p:sldId id="787" r:id="rId74"/>
    <p:sldId id="788" r:id="rId75"/>
    <p:sldId id="789" r:id="rId76"/>
    <p:sldId id="790" r:id="rId77"/>
    <p:sldId id="791" r:id="rId78"/>
    <p:sldId id="792" r:id="rId79"/>
    <p:sldId id="793" r:id="rId80"/>
    <p:sldId id="794" r:id="rId81"/>
    <p:sldId id="795" r:id="rId82"/>
    <p:sldId id="796" r:id="rId83"/>
    <p:sldId id="797" r:id="rId84"/>
    <p:sldId id="798" r:id="rId85"/>
    <p:sldId id="799" r:id="rId86"/>
    <p:sldId id="800" r:id="rId87"/>
    <p:sldId id="801" r:id="rId88"/>
    <p:sldId id="802" r:id="rId89"/>
    <p:sldId id="803" r:id="rId90"/>
    <p:sldId id="804" r:id="rId91"/>
    <p:sldId id="805" r:id="rId92"/>
    <p:sldId id="806" r:id="rId93"/>
    <p:sldId id="807" r:id="rId94"/>
    <p:sldId id="808" r:id="rId95"/>
    <p:sldId id="809" r:id="rId96"/>
    <p:sldId id="810" r:id="rId97"/>
    <p:sldId id="811" r:id="rId98"/>
    <p:sldId id="812" r:id="rId99"/>
    <p:sldId id="813" r:id="rId100"/>
    <p:sldId id="1064" r:id="rId101"/>
    <p:sldId id="1065" r:id="rId102"/>
    <p:sldId id="1066" r:id="rId103"/>
    <p:sldId id="1067" r:id="rId104"/>
    <p:sldId id="1068" r:id="rId105"/>
    <p:sldId id="1069" r:id="rId106"/>
    <p:sldId id="1070" r:id="rId107"/>
    <p:sldId id="1071" r:id="rId108"/>
    <p:sldId id="1072" r:id="rId109"/>
    <p:sldId id="1073" r:id="rId1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3" autoAdjust="0"/>
    <p:restoredTop sz="79336"/>
  </p:normalViewPr>
  <p:slideViewPr>
    <p:cSldViewPr snapToGrid="0" showGuides="1">
      <p:cViewPr>
        <p:scale>
          <a:sx n="90" d="100"/>
          <a:sy n="90" d="100"/>
        </p:scale>
        <p:origin x="1624" y="184"/>
      </p:cViewPr>
      <p:guideLst>
        <p:guide orient="horz" pos="174"/>
        <p:guide pos="377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5" Type="http://schemas.openxmlformats.org/officeDocument/2006/relationships/commentAuthors" Target="commentAuthors.xml"/><Relationship Id="rId114" Type="http://schemas.openxmlformats.org/officeDocument/2006/relationships/tableStyles" Target="tableStyles.xml"/><Relationship Id="rId113" Type="http://schemas.openxmlformats.org/officeDocument/2006/relationships/viewProps" Target="viewProps.xml"/><Relationship Id="rId112" Type="http://schemas.openxmlformats.org/officeDocument/2006/relationships/presProps" Target="presProps.xml"/><Relationship Id="rId111" Type="http://schemas.openxmlformats.org/officeDocument/2006/relationships/handoutMaster" Target="handoutMasters/handoutMaster1.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latin typeface="微软雅黑" panose="020B0503020204020204" charset="-122"/>
                <a:ea typeface="微软雅黑" panose="020B0503020204020204" charset="-122"/>
                <a:cs typeface="微软雅黑" panose="020B0503020204020204" charset="-122"/>
                <a:sym typeface="+mn-ea"/>
              </a:rPr>
              <a:t>一个</a:t>
            </a:r>
            <a:r>
              <a:rPr lang="en-US" altLang="zh-CN">
                <a:latin typeface="微软雅黑" panose="020B0503020204020204" charset="-122"/>
                <a:ea typeface="微软雅黑" panose="020B0503020204020204" charset="-122"/>
                <a:cs typeface="微软雅黑" panose="020B0503020204020204" charset="-122"/>
                <a:sym typeface="+mn-ea"/>
              </a:rPr>
              <a:t>IP</a:t>
            </a:r>
            <a:r>
              <a:rPr lang="zh-CN" altLang="en-US">
                <a:latin typeface="微软雅黑" panose="020B0503020204020204" charset="-122"/>
                <a:ea typeface="微软雅黑" panose="020B0503020204020204" charset="-122"/>
                <a:cs typeface="微软雅黑" panose="020B0503020204020204" charset="-122"/>
                <a:sym typeface="+mn-ea"/>
              </a:rPr>
              <a:t>数据报从源主机到目的主机传输过程中，可能经过多个运行不同数据链路层协议的网络，不同数据链路层协议所能承载的网络层数据报的最大长度不尽相同。</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latin typeface="微软雅黑" panose="020B0503020204020204" charset="-122"/>
                <a:ea typeface="微软雅黑" panose="020B0503020204020204" charset="-122"/>
                <a:cs typeface="微软雅黑" panose="020B0503020204020204" charset="-122"/>
                <a:sym typeface="+mn-ea"/>
              </a:rPr>
              <a:t>一个</a:t>
            </a:r>
            <a:r>
              <a:rPr lang="en-US" altLang="zh-CN">
                <a:latin typeface="微软雅黑" panose="020B0503020204020204" charset="-122"/>
                <a:ea typeface="微软雅黑" panose="020B0503020204020204" charset="-122"/>
                <a:cs typeface="微软雅黑" panose="020B0503020204020204" charset="-122"/>
                <a:sym typeface="+mn-ea"/>
              </a:rPr>
              <a:t>IP</a:t>
            </a:r>
            <a:r>
              <a:rPr lang="zh-CN" altLang="en-US">
                <a:latin typeface="微软雅黑" panose="020B0503020204020204" charset="-122"/>
                <a:ea typeface="微软雅黑" panose="020B0503020204020204" charset="-122"/>
                <a:cs typeface="微软雅黑" panose="020B0503020204020204" charset="-122"/>
                <a:sym typeface="+mn-ea"/>
              </a:rPr>
              <a:t>数据报从源主机到目的主机传输过程中，可能经过多个运行不同数据链路层协议的网络，不同数据链路层协议所能承载的网络层数据报的最大长度不尽相同。</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fontAlgn="auto">
              <a:lnSpc>
                <a:spcPct val="150000"/>
              </a:lnSpc>
            </a:pPr>
            <a:r>
              <a:rPr lang="en-US">
                <a:sym typeface="+mn-ea"/>
              </a:rPr>
              <a:t>17</a:t>
            </a:r>
            <a:r>
              <a:rPr lang="zh-CN" altLang="en-US">
                <a:sym typeface="+mn-ea"/>
              </a:rPr>
              <a:t>、片偏移量:以8B为单位。</a:t>
            </a:r>
            <a:endParaRPr lang="zh-CN" altLang="en-US"/>
          </a:p>
          <a:p>
            <a:pPr fontAlgn="auto">
              <a:lnSpc>
                <a:spcPct val="150000"/>
              </a:lnSpc>
            </a:pPr>
            <a:r>
              <a:rPr lang="zh-CN" altLang="en-US">
                <a:sym typeface="+mn-ea"/>
              </a:rPr>
              <a:t>表示一个IP数据报分片与原IP数据报数据的相对偏移量。</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fontAlgn="auto">
              <a:lnSpc>
                <a:spcPct val="150000"/>
              </a:lnSpc>
            </a:pPr>
            <a:r>
              <a:rPr lang="en-US">
                <a:sym typeface="+mn-ea"/>
              </a:rPr>
              <a:t>17</a:t>
            </a:r>
            <a:r>
              <a:rPr lang="zh-CN" altLang="en-US">
                <a:sym typeface="+mn-ea"/>
              </a:rPr>
              <a:t>、片偏移量:以8B为单位。</a:t>
            </a:r>
            <a:endParaRPr lang="zh-CN" altLang="en-US"/>
          </a:p>
          <a:p>
            <a:pPr fontAlgn="auto">
              <a:lnSpc>
                <a:spcPct val="150000"/>
              </a:lnSpc>
            </a:pPr>
            <a:r>
              <a:rPr lang="zh-CN" altLang="en-US">
                <a:sym typeface="+mn-ea"/>
              </a:rPr>
              <a:t>表示一个IP数据报分片与原IP数据报数据的相对偏移量。</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charset="-122"/>
                <a:ea typeface="微软雅黑" panose="020B0503020204020204" charset="-122"/>
                <a:cs typeface="微软雅黑" panose="020B0503020204020204" charset="-122"/>
                <a:sym typeface="+mn-ea"/>
              </a:rPr>
              <a:t>主机在发送应用层数据时，经过层层封装，在网络层会将源主机</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地址以及目的主机</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地址填充到</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数据报的首部中。</a:t>
            </a:r>
            <a:endParaRPr lang="zh-CN" altLang="en-US" dirty="0">
              <a:latin typeface="微软雅黑" panose="020B0503020204020204" charset="-122"/>
              <a:ea typeface="微软雅黑" panose="020B0503020204020204" charset="-122"/>
              <a:cs typeface="微软雅黑" panose="020B0503020204020204" charset="-122"/>
              <a:sym typeface="+mn-ea"/>
            </a:endParaRPr>
          </a:p>
          <a:p>
            <a:r>
              <a:rPr lang="zh-CN" altLang="en-US" dirty="0">
                <a:latin typeface="微软雅黑" panose="020B0503020204020204" charset="-122"/>
                <a:ea typeface="微软雅黑" panose="020B0503020204020204" charset="-122"/>
                <a:cs typeface="微软雅黑" panose="020B0503020204020204" charset="-122"/>
                <a:sym typeface="+mn-ea"/>
              </a:rPr>
              <a:t>路由器依据目的</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地址查询转发表，转发</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数据报，并送到目的主机。</a:t>
            </a:r>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charset="-122"/>
                <a:ea typeface="微软雅黑" panose="020B0503020204020204" charset="-122"/>
                <a:cs typeface="微软雅黑" panose="020B0503020204020204" charset="-122"/>
                <a:sym typeface="+mn-ea"/>
              </a:rPr>
              <a:t>主机在发送应用层数据时，经过层层封装，在网络层会将源主机</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地址以及目的主机</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地址填充到</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数据报的首部中。</a:t>
            </a:r>
            <a:endParaRPr lang="zh-CN" altLang="en-US" dirty="0">
              <a:latin typeface="微软雅黑" panose="020B0503020204020204" charset="-122"/>
              <a:ea typeface="微软雅黑" panose="020B0503020204020204" charset="-122"/>
              <a:cs typeface="微软雅黑" panose="020B0503020204020204" charset="-122"/>
              <a:sym typeface="+mn-ea"/>
            </a:endParaRPr>
          </a:p>
          <a:p>
            <a:r>
              <a:rPr lang="zh-CN" altLang="en-US" dirty="0">
                <a:latin typeface="微软雅黑" panose="020B0503020204020204" charset="-122"/>
                <a:ea typeface="微软雅黑" panose="020B0503020204020204" charset="-122"/>
                <a:cs typeface="微软雅黑" panose="020B0503020204020204" charset="-122"/>
                <a:sym typeface="+mn-ea"/>
              </a:rPr>
              <a:t>路由器依据目的</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地址查询转发表，转发</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数据报，并送到目的主机。</a:t>
            </a:r>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charset="-122"/>
                <a:ea typeface="微软雅黑" panose="020B0503020204020204" charset="-122"/>
                <a:cs typeface="微软雅黑" panose="020B0503020204020204" charset="-122"/>
                <a:sym typeface="+mn-ea"/>
              </a:rPr>
              <a:t>主机在发送应用层数据时，经过层层封装，在网络层会将源主机</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地址以及目的主机</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地址填充到</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数据报的首部中。</a:t>
            </a:r>
            <a:endParaRPr lang="zh-CN" altLang="en-US" dirty="0">
              <a:latin typeface="微软雅黑" panose="020B0503020204020204" charset="-122"/>
              <a:ea typeface="微软雅黑" panose="020B0503020204020204" charset="-122"/>
              <a:cs typeface="微软雅黑" panose="020B0503020204020204" charset="-122"/>
              <a:sym typeface="+mn-ea"/>
            </a:endParaRPr>
          </a:p>
          <a:p>
            <a:r>
              <a:rPr lang="zh-CN" altLang="en-US" dirty="0">
                <a:latin typeface="微软雅黑" panose="020B0503020204020204" charset="-122"/>
                <a:ea typeface="微软雅黑" panose="020B0503020204020204" charset="-122"/>
                <a:cs typeface="微软雅黑" panose="020B0503020204020204" charset="-122"/>
                <a:sym typeface="+mn-ea"/>
              </a:rPr>
              <a:t>路由器依据目的</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地址查询转发表，转发</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数据报，并送到目的主机。</a:t>
            </a:r>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charset="-122"/>
                <a:ea typeface="微软雅黑" panose="020B0503020204020204" charset="-122"/>
                <a:cs typeface="微软雅黑" panose="020B0503020204020204" charset="-122"/>
                <a:sym typeface="+mn-ea"/>
              </a:rPr>
              <a:t>主机在发送应用层数据时，经过层层封装，在网络层会将源主机</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地址以及目的主机</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地址填充到</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数据报的首部中。</a:t>
            </a:r>
            <a:endParaRPr lang="zh-CN" altLang="en-US" dirty="0">
              <a:latin typeface="微软雅黑" panose="020B0503020204020204" charset="-122"/>
              <a:ea typeface="微软雅黑" panose="020B0503020204020204" charset="-122"/>
              <a:cs typeface="微软雅黑" panose="020B0503020204020204" charset="-122"/>
              <a:sym typeface="+mn-ea"/>
            </a:endParaRPr>
          </a:p>
          <a:p>
            <a:r>
              <a:rPr lang="zh-CN" altLang="en-US" dirty="0">
                <a:latin typeface="微软雅黑" panose="020B0503020204020204" charset="-122"/>
                <a:ea typeface="微软雅黑" panose="020B0503020204020204" charset="-122"/>
                <a:cs typeface="微软雅黑" panose="020B0503020204020204" charset="-122"/>
                <a:sym typeface="+mn-ea"/>
              </a:rPr>
              <a:t>路由器依据目的</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地址查询转发表，转发</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数据报，并送到目的主机。</a:t>
            </a:r>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charset="-122"/>
                <a:ea typeface="微软雅黑" panose="020B0503020204020204" charset="-122"/>
                <a:cs typeface="微软雅黑" panose="020B0503020204020204" charset="-122"/>
                <a:sym typeface="+mn-ea"/>
              </a:rPr>
              <a:t>主机在发送应用层数据时，经过层层封装，在网络层会将源主机</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地址以及目的主机</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地址填充到</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数据报的首部中。</a:t>
            </a:r>
            <a:endParaRPr lang="zh-CN" altLang="en-US" dirty="0">
              <a:latin typeface="微软雅黑" panose="020B0503020204020204" charset="-122"/>
              <a:ea typeface="微软雅黑" panose="020B0503020204020204" charset="-122"/>
              <a:cs typeface="微软雅黑" panose="020B0503020204020204" charset="-122"/>
              <a:sym typeface="+mn-ea"/>
            </a:endParaRPr>
          </a:p>
          <a:p>
            <a:r>
              <a:rPr lang="zh-CN" altLang="en-US" dirty="0">
                <a:latin typeface="微软雅黑" panose="020B0503020204020204" charset="-122"/>
                <a:ea typeface="微软雅黑" panose="020B0503020204020204" charset="-122"/>
                <a:cs typeface="微软雅黑" panose="020B0503020204020204" charset="-122"/>
                <a:sym typeface="+mn-ea"/>
              </a:rPr>
              <a:t>路由器依据目的</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地址查询转发表，转发</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数据报，并送到目的主机。</a:t>
            </a:r>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charset="-122"/>
                <a:ea typeface="微软雅黑" panose="020B0503020204020204" charset="-122"/>
                <a:cs typeface="微软雅黑" panose="020B0503020204020204" charset="-122"/>
                <a:sym typeface="+mn-ea"/>
              </a:rPr>
              <a:t>主机在发送应用层数据时，经过层层封装，在网络层会将源主机</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地址以及目的主机</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地址填充到</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数据报的首部中。</a:t>
            </a:r>
            <a:endParaRPr lang="zh-CN" altLang="en-US" dirty="0">
              <a:latin typeface="微软雅黑" panose="020B0503020204020204" charset="-122"/>
              <a:ea typeface="微软雅黑" panose="020B0503020204020204" charset="-122"/>
              <a:cs typeface="微软雅黑" panose="020B0503020204020204" charset="-122"/>
              <a:sym typeface="+mn-ea"/>
            </a:endParaRPr>
          </a:p>
          <a:p>
            <a:r>
              <a:rPr lang="zh-CN" altLang="en-US" dirty="0">
                <a:latin typeface="微软雅黑" panose="020B0503020204020204" charset="-122"/>
                <a:ea typeface="微软雅黑" panose="020B0503020204020204" charset="-122"/>
                <a:cs typeface="微软雅黑" panose="020B0503020204020204" charset="-122"/>
                <a:sym typeface="+mn-ea"/>
              </a:rPr>
              <a:t>路由器依据目的</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地址查询转发表，转发</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数据报，并送到目的主机。</a:t>
            </a:r>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charset="-122"/>
                <a:ea typeface="微软雅黑" panose="020B0503020204020204" charset="-122"/>
                <a:cs typeface="微软雅黑" panose="020B0503020204020204" charset="-122"/>
                <a:sym typeface="+mn-ea"/>
              </a:rPr>
              <a:t>主机在发送应用层数据时，经过层层封装，在网络层会将源主机</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地址以及目的主机</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地址填充到</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数据报的首部中。</a:t>
            </a:r>
            <a:endParaRPr lang="zh-CN" altLang="en-US" dirty="0">
              <a:latin typeface="微软雅黑" panose="020B0503020204020204" charset="-122"/>
              <a:ea typeface="微软雅黑" panose="020B0503020204020204" charset="-122"/>
              <a:cs typeface="微软雅黑" panose="020B0503020204020204" charset="-122"/>
              <a:sym typeface="+mn-ea"/>
            </a:endParaRPr>
          </a:p>
          <a:p>
            <a:r>
              <a:rPr lang="zh-CN" altLang="en-US" dirty="0">
                <a:latin typeface="微软雅黑" panose="020B0503020204020204" charset="-122"/>
                <a:ea typeface="微软雅黑" panose="020B0503020204020204" charset="-122"/>
                <a:cs typeface="微软雅黑" panose="020B0503020204020204" charset="-122"/>
                <a:sym typeface="+mn-ea"/>
              </a:rPr>
              <a:t>路由器依据目的</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地址查询转发表，转发</a:t>
            </a:r>
            <a:r>
              <a:rPr lang="en-US" altLang="zh-CN" dirty="0">
                <a:latin typeface="微软雅黑" panose="020B0503020204020204" charset="-122"/>
                <a:ea typeface="微软雅黑" panose="020B0503020204020204" charset="-122"/>
                <a:cs typeface="微软雅黑" panose="020B0503020204020204" charset="-122"/>
                <a:sym typeface="+mn-ea"/>
              </a:rPr>
              <a:t>IP</a:t>
            </a:r>
            <a:r>
              <a:rPr lang="zh-CN" altLang="en-US" dirty="0">
                <a:latin typeface="微软雅黑" panose="020B0503020204020204" charset="-122"/>
                <a:ea typeface="微软雅黑" panose="020B0503020204020204" charset="-122"/>
                <a:cs typeface="微软雅黑" panose="020B0503020204020204" charset="-122"/>
                <a:sym typeface="+mn-ea"/>
              </a:rPr>
              <a:t>数据报，并送到目的主机。</a:t>
            </a:r>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600"/>
              <a:t>ABC</a:t>
            </a:r>
            <a:r>
              <a:rPr lang="zh-CN" altLang="en-US" sz="1600"/>
              <a:t>类地址可以用于标识网络中的主机或路由器，但并不是所有的</a:t>
            </a:r>
            <a:r>
              <a:rPr lang="en-US" altLang="zh-CN" sz="1600"/>
              <a:t>IP</a:t>
            </a:r>
            <a:r>
              <a:rPr lang="zh-CN" altLang="en-US" sz="1600"/>
              <a:t>地址都可用，因为有特殊用途。</a:t>
            </a:r>
            <a:endParaRPr lang="zh-CN" altLang="en-US" sz="16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latin typeface="微软雅黑" panose="020B0503020204020204" charset="-122"/>
                <a:ea typeface="微软雅黑" panose="020B0503020204020204" charset="-122"/>
                <a:cs typeface="微软雅黑" panose="020B0503020204020204" charset="-122"/>
                <a:sym typeface="+mn-ea"/>
              </a:rPr>
              <a:t>IPv4</a:t>
            </a:r>
            <a:r>
              <a:rPr lang="zh-CN" altLang="en-US">
                <a:latin typeface="微软雅黑" panose="020B0503020204020204" charset="-122"/>
                <a:ea typeface="微软雅黑" panose="020B0503020204020204" charset="-122"/>
                <a:cs typeface="微软雅黑" panose="020B0503020204020204" charset="-122"/>
                <a:sym typeface="+mn-ea"/>
              </a:rPr>
              <a:t>地址分配殆尽，很多主机使用私有地址，但是在公共网络上私有地址是无效的。</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latin typeface="微软雅黑" panose="020B0503020204020204" charset="-122"/>
                <a:ea typeface="微软雅黑" panose="020B0503020204020204" charset="-122"/>
                <a:cs typeface="微软雅黑" panose="020B0503020204020204" charset="-122"/>
                <a:sym typeface="+mn-ea"/>
              </a:rPr>
              <a:t>IPv4</a:t>
            </a:r>
            <a:r>
              <a:rPr lang="zh-CN" altLang="en-US">
                <a:latin typeface="微软雅黑" panose="020B0503020204020204" charset="-122"/>
                <a:ea typeface="微软雅黑" panose="020B0503020204020204" charset="-122"/>
                <a:cs typeface="微软雅黑" panose="020B0503020204020204" charset="-122"/>
                <a:sym typeface="+mn-ea"/>
              </a:rPr>
              <a:t>地址分配殆尽，很多主机使用私有地址，但是在公共网络上私有地址是无效的。</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就是</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主机或路由器在处理或转发</a:t>
            </a:r>
            <a:r>
              <a:rPr lang="en-US" altLang="zh-CN"/>
              <a:t>IP</a:t>
            </a:r>
            <a:r>
              <a:rPr lang="zh-CN" altLang="en-US"/>
              <a:t>数据报的过程中，由于种种原因可能导致一场发生，此时主机或路由器就可能需要将这些异常情况，即使反馈给其他主机或者路由器。</a:t>
            </a:r>
            <a:endParaRPr lang="zh-CN" altLang="en-US"/>
          </a:p>
          <a:p>
            <a:r>
              <a:rPr lang="zh-CN" altLang="en-US"/>
              <a:t>而</a:t>
            </a:r>
            <a:r>
              <a:rPr lang="en-US" altLang="zh-CN"/>
              <a:t>IP</a:t>
            </a:r>
            <a:r>
              <a:rPr lang="zh-CN" altLang="en-US"/>
              <a:t>本身没有这种功能，就需要互联网控制报文协议</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前几章设计的都是网络层功能之一转发，</a:t>
            </a:r>
            <a:endParaRPr lang="zh-CN" altLang="en-US" dirty="0"/>
          </a:p>
          <a:p>
            <a:r>
              <a:rPr lang="zh-CN" altLang="en-US" dirty="0"/>
              <a:t>仅仅说因特网：网络层的另外一项重要功能是</a:t>
            </a:r>
            <a:r>
              <a:rPr lang="zh-CN" altLang="en-US" dirty="0">
                <a:solidFill>
                  <a:srgbClr val="C00000"/>
                </a:solidFill>
              </a:rPr>
              <a:t>路由选择，</a:t>
            </a:r>
            <a:r>
              <a:rPr lang="zh-CN" altLang="en-US" dirty="0"/>
              <a:t>当分组到达路由器时，因特网需要根据分组的</a:t>
            </a:r>
            <a:r>
              <a:rPr lang="en-US" altLang="zh-CN" dirty="0"/>
              <a:t>IP</a:t>
            </a:r>
            <a:r>
              <a:rPr lang="zh-CN" altLang="en-US" dirty="0"/>
              <a:t>地址进行转发。</a:t>
            </a:r>
            <a:endParaRPr lang="zh-CN" altLang="en-US" dirty="0"/>
          </a:p>
          <a:p>
            <a:r>
              <a:rPr lang="zh-CN" altLang="en-US" dirty="0"/>
              <a:t>转发决策依据是存储在路由器上的转发表中的路由选择信息。</a:t>
            </a: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网络中的路由器抽象为图</a:t>
            </a:r>
            <a:r>
              <a:rPr lang="en-US" altLang="zh-CN"/>
              <a:t>G</a:t>
            </a:r>
            <a:r>
              <a:rPr lang="zh-CN" altLang="en-US"/>
              <a:t>的结点，连接两个路由器的网络链路抽象为</a:t>
            </a:r>
            <a:r>
              <a:rPr lang="en-US" altLang="zh-CN"/>
              <a:t>G</a:t>
            </a:r>
            <a:r>
              <a:rPr lang="zh-CN" altLang="en-US"/>
              <a:t>的边，网络链路的费用（比如带宽、时延等）抽象为</a:t>
            </a:r>
            <a:r>
              <a:rPr lang="en-US" altLang="zh-CN"/>
              <a:t>G</a:t>
            </a:r>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将网络抽象为一个带权无向图</a:t>
            </a:r>
            <a:r>
              <a:rPr lang="en-US" altLang="zh-CN"/>
              <a:t>G=(N,E)</a:t>
            </a:r>
            <a:r>
              <a:rPr lang="zh-CN" altLang="en-US"/>
              <a:t>，</a:t>
            </a:r>
            <a:r>
              <a:rPr lang="en-US" altLang="zh-CN"/>
              <a:t>N</a:t>
            </a:r>
            <a:r>
              <a:rPr lang="zh-CN" altLang="en-US"/>
              <a:t>表示结点集合</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网络出现拥塞意味着负载暂时大于网络资源的处理能力，因此对于网络拥塞的解决一般可从两个方面进行：</a:t>
            </a:r>
            <a:endParaRPr lang="zh-CN" altLang="en-US"/>
          </a:p>
          <a:p>
            <a:r>
              <a:rPr lang="zh-CN" altLang="en-US"/>
              <a:t>增加网络资源（拥塞预防）或者减下网络负载（拥塞消除）。</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网络出现拥塞意味着负载暂时大于网络资源的处理能力，因此对于网络拥塞的解决一般可从两个方面进行：</a:t>
            </a:r>
            <a:endParaRPr lang="zh-CN" altLang="en-US"/>
          </a:p>
          <a:p>
            <a:r>
              <a:rPr lang="zh-CN" altLang="en-US"/>
              <a:t>增加网络资源（拥塞预防）或者减下网络负载（拥塞消除）。</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IP</a:t>
            </a:r>
            <a:r>
              <a:rPr lang="zh-CN" altLang="en-US"/>
              <a:t>协议利用一个计数器，每产生一个</a:t>
            </a:r>
            <a:r>
              <a:rPr lang="en-US" altLang="zh-CN"/>
              <a:t>IP</a:t>
            </a:r>
            <a:r>
              <a:rPr lang="zh-CN" altLang="en-US"/>
              <a:t>数据报，计数器加</a:t>
            </a:r>
            <a:r>
              <a:rPr lang="en-US" altLang="zh-CN"/>
              <a:t>1.</a:t>
            </a:r>
            <a:r>
              <a:rPr lang="zh-CN" altLang="en-US"/>
              <a:t>作为该</a:t>
            </a:r>
            <a:r>
              <a:rPr lang="en-US" altLang="zh-CN"/>
              <a:t>IP</a:t>
            </a:r>
            <a:r>
              <a:rPr lang="zh-CN" altLang="en-US"/>
              <a:t>数据报的标识</a:t>
            </a:r>
            <a:r>
              <a:rPr lang="en-US" altLang="zh-CN"/>
              <a:t>ID</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tags" Target="../tags/tag88.xml"/></Relationships>
</file>

<file path=ppt/slides/_rels/slide101.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tags" Target="../tags/tag89.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90.xml"/></Relationships>
</file>

<file path=ppt/slides/_rels/slide103.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tags" Target="../tags/tag91.xml"/></Relationships>
</file>

<file path=ppt/slides/_rels/slide104.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tags" Target="../tags/tag9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3.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4.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tags" Target="../tags/tag3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tags" Target="../tags/tag33.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tags" Target="../tags/tag3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49.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tags" Target="../tags/tag63.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5.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6.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8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919220" y="2924810"/>
            <a:ext cx="2674620" cy="419100"/>
          </a:xfrm>
          <a:prstGeom prst="rect">
            <a:avLst/>
          </a:prstGeom>
          <a:noFill/>
        </p:spPr>
        <p:txBody>
          <a:bodyPr wrap="square" rtlCol="0">
            <a:spAutoFit/>
          </a:bodyPr>
          <a:lstStyle/>
          <a:p>
            <a:r>
              <a:rPr lang="zh-CN" altLang="en-US" sz="2130"/>
              <a:t>网络层</a:t>
            </a:r>
            <a:endParaRPr lang="zh-CN" altLang="en-US" sz="2130"/>
          </a:p>
        </p:txBody>
      </p:sp>
      <p:sp>
        <p:nvSpPr>
          <p:cNvPr id="7" name="文本框 6"/>
          <p:cNvSpPr txBox="1"/>
          <p:nvPr/>
        </p:nvSpPr>
        <p:spPr>
          <a:xfrm>
            <a:off x="5398770" y="1326515"/>
            <a:ext cx="3524885" cy="4023360"/>
          </a:xfrm>
          <a:prstGeom prst="rect">
            <a:avLst/>
          </a:prstGeom>
          <a:noFill/>
        </p:spPr>
        <p:txBody>
          <a:bodyPr wrap="square" rtlCol="0">
            <a:spAutoFit/>
          </a:bodyPr>
          <a:lstStyle/>
          <a:p>
            <a:r>
              <a:rPr lang="zh-CN" altLang="en-US" sz="2130">
                <a:solidFill>
                  <a:schemeClr val="tx1"/>
                </a:solidFill>
              </a:rPr>
              <a:t>网络层服务</a:t>
            </a:r>
            <a:endParaRPr lang="zh-CN" altLang="en-US" sz="2130">
              <a:solidFill>
                <a:schemeClr val="accent6"/>
              </a:solidFill>
            </a:endParaRPr>
          </a:p>
          <a:p>
            <a:endParaRPr lang="zh-CN" altLang="en-US" sz="2130"/>
          </a:p>
          <a:p>
            <a:r>
              <a:rPr lang="zh-CN" altLang="en-US" sz="2130"/>
              <a:t>数据报网络虚电路网络</a:t>
            </a:r>
            <a:endParaRPr lang="zh-CN" altLang="en-US" sz="2130"/>
          </a:p>
          <a:p>
            <a:endParaRPr lang="zh-CN" altLang="en-US" sz="2130"/>
          </a:p>
          <a:p>
            <a:r>
              <a:rPr lang="zh-CN" altLang="en-US" sz="2130"/>
              <a:t>网络互连与网络互连设备</a:t>
            </a:r>
            <a:endParaRPr lang="zh-CN" altLang="en-US" sz="2130"/>
          </a:p>
          <a:p>
            <a:endParaRPr lang="zh-CN" altLang="en-US" sz="2130"/>
          </a:p>
          <a:p>
            <a:r>
              <a:rPr lang="zh-CN" altLang="en-US" sz="2130"/>
              <a:t>网络层拥塞控制</a:t>
            </a:r>
            <a:endParaRPr lang="zh-CN" altLang="en-US" sz="2130"/>
          </a:p>
          <a:p>
            <a:endParaRPr lang="zh-CN" altLang="en-US" sz="2130"/>
          </a:p>
          <a:p>
            <a:r>
              <a:rPr lang="en-US" altLang="zh-CN" sz="2130"/>
              <a:t>Internet </a:t>
            </a:r>
            <a:r>
              <a:rPr lang="zh-CN" altLang="en-US" sz="2130"/>
              <a:t>网络层</a:t>
            </a:r>
            <a:endParaRPr lang="zh-CN" altLang="en-US" sz="2130"/>
          </a:p>
          <a:p>
            <a:endParaRPr lang="zh-CN" altLang="en-US" sz="2130"/>
          </a:p>
          <a:p>
            <a:r>
              <a:rPr lang="zh-CN" altLang="en-US" sz="2130"/>
              <a:t>路由算法与路由协议</a:t>
            </a:r>
            <a:endParaRPr lang="zh-CN" altLang="en-US" sz="2130"/>
          </a:p>
          <a:p>
            <a:endParaRPr lang="zh-CN" altLang="en-US" sz="2130"/>
          </a:p>
        </p:txBody>
      </p:sp>
      <p:sp>
        <p:nvSpPr>
          <p:cNvPr id="8" name="左大括号 7"/>
          <p:cNvSpPr/>
          <p:nvPr/>
        </p:nvSpPr>
        <p:spPr>
          <a:xfrm>
            <a:off x="5114290" y="1326515"/>
            <a:ext cx="284480" cy="361505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7" name="文本框 6"/>
          <p:cNvSpPr txBox="1"/>
          <p:nvPr/>
        </p:nvSpPr>
        <p:spPr>
          <a:xfrm>
            <a:off x="545465" y="1939290"/>
            <a:ext cx="10662920" cy="2306955"/>
          </a:xfrm>
          <a:prstGeom prst="rect">
            <a:avLst/>
          </a:prstGeom>
          <a:noFill/>
        </p:spPr>
        <p:txBody>
          <a:bodyPr wrap="square" rtlCol="0">
            <a:spAutoFit/>
          </a:bodyPr>
          <a:lstStyle/>
          <a:p>
            <a:pPr>
              <a:lnSpc>
                <a:spcPct val="150000"/>
              </a:lnSpc>
            </a:pPr>
            <a:r>
              <a:rPr lang="en-US" altLang="zh-CN" sz="2400" b="1" dirty="0">
                <a:latin typeface="微软雅黑" panose="020B0503020204020204" charset="-122"/>
                <a:ea typeface="微软雅黑" panose="020B0503020204020204" charset="-122"/>
                <a:cs typeface="微软雅黑" panose="020B0503020204020204" charset="-122"/>
                <a:sym typeface="+mn-ea"/>
              </a:rPr>
              <a:t>Internet</a:t>
            </a:r>
            <a:r>
              <a:rPr lang="zh-CN" altLang="en-US" sz="2400" b="1" dirty="0">
                <a:latin typeface="微软雅黑" panose="020B0503020204020204" charset="-122"/>
                <a:ea typeface="微软雅黑" panose="020B0503020204020204" charset="-122"/>
                <a:cs typeface="微软雅黑" panose="020B0503020204020204" charset="-122"/>
                <a:sym typeface="+mn-ea"/>
              </a:rPr>
              <a:t>网络层主要协议：</a:t>
            </a:r>
            <a:endParaRPr lang="zh-CN" altLang="en-US" sz="2400" b="1"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sym typeface="+mn-ea"/>
              </a:rPr>
              <a:t>     1</a:t>
            </a:r>
            <a:r>
              <a:rPr lang="zh-CN" altLang="en-US" sz="2400" dirty="0">
                <a:latin typeface="微软雅黑" panose="020B0503020204020204" charset="-122"/>
                <a:ea typeface="微软雅黑" panose="020B0503020204020204" charset="-122"/>
                <a:cs typeface="微软雅黑" panose="020B0503020204020204" charset="-122"/>
                <a:sym typeface="+mn-ea"/>
              </a:rPr>
              <a:t>、网际协议（</a:t>
            </a:r>
            <a:r>
              <a:rPr lang="en-US" altLang="zh-CN" sz="2400" dirty="0">
                <a:latin typeface="微软雅黑" panose="020B0503020204020204" charset="-122"/>
                <a:ea typeface="微软雅黑" panose="020B0503020204020204" charset="-122"/>
                <a:cs typeface="微软雅黑" panose="020B0503020204020204" charset="-122"/>
                <a:sym typeface="+mn-ea"/>
              </a:rPr>
              <a:t>Internet Protocol,IP</a:t>
            </a:r>
            <a:r>
              <a:rPr lang="zh-CN" altLang="en-US" sz="2400" dirty="0">
                <a:latin typeface="微软雅黑" panose="020B0503020204020204" charset="-122"/>
                <a:ea typeface="微软雅黑" panose="020B0503020204020204" charset="-122"/>
                <a:cs typeface="微软雅黑" panose="020B0503020204020204" charset="-122"/>
                <a:sym typeface="+mn-ea"/>
              </a:rPr>
              <a:t>）</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en-US" altLang="zh-CN" sz="2400" dirty="0">
                <a:latin typeface="微软雅黑" panose="020B0503020204020204" charset="-122"/>
                <a:ea typeface="微软雅黑" panose="020B0503020204020204" charset="-122"/>
                <a:cs typeface="微软雅黑" panose="020B0503020204020204" charset="-122"/>
                <a:sym typeface="+mn-ea"/>
              </a:rPr>
              <a:t>2</a:t>
            </a:r>
            <a:r>
              <a:rPr lang="zh-CN" altLang="en-US" sz="2400" dirty="0">
                <a:latin typeface="微软雅黑" panose="020B0503020204020204" charset="-122"/>
                <a:ea typeface="微软雅黑" panose="020B0503020204020204" charset="-122"/>
                <a:cs typeface="微软雅黑" panose="020B0503020204020204" charset="-122"/>
                <a:sym typeface="+mn-ea"/>
              </a:rPr>
              <a:t>、路由协议</a:t>
            </a:r>
            <a:endParaRPr lang="zh-CN" altLang="en-US"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sym typeface="+mn-ea"/>
              </a:rPr>
              <a:t>     3</a:t>
            </a:r>
            <a:r>
              <a:rPr lang="zh-CN" altLang="en-US" sz="2400" dirty="0">
                <a:latin typeface="微软雅黑" panose="020B0503020204020204" charset="-122"/>
                <a:ea typeface="微软雅黑" panose="020B0503020204020204" charset="-122"/>
                <a:cs typeface="微软雅黑" panose="020B0503020204020204" charset="-122"/>
                <a:sym typeface="+mn-ea"/>
              </a:rPr>
              <a:t>、互联网控制报文协议（</a:t>
            </a:r>
            <a:r>
              <a:rPr lang="en-US" altLang="zh-CN" sz="2400" dirty="0">
                <a:latin typeface="微软雅黑" panose="020B0503020204020204" charset="-122"/>
                <a:ea typeface="微软雅黑" panose="020B0503020204020204" charset="-122"/>
                <a:cs typeface="微软雅黑" panose="020B0503020204020204" charset="-122"/>
                <a:sym typeface="+mn-ea"/>
              </a:rPr>
              <a:t>Internet Control Message Protocol,ICMP</a:t>
            </a:r>
            <a:r>
              <a:rPr lang="zh-CN" altLang="en-US" sz="2400" dirty="0">
                <a:latin typeface="微软雅黑" panose="020B0503020204020204" charset="-122"/>
                <a:ea typeface="微软雅黑" panose="020B0503020204020204" charset="-122"/>
                <a:cs typeface="微软雅黑" panose="020B0503020204020204" charset="-122"/>
                <a:sym typeface="+mn-ea"/>
              </a:rPr>
              <a:t>）</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路由算法与路由协议</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4695" y="1223010"/>
            <a:ext cx="5584190" cy="601980"/>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sym typeface="+mn-ea"/>
              </a:rPr>
              <a:t>知识点</a:t>
            </a:r>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sym typeface="+mn-ea"/>
              </a:rPr>
              <a:t>1</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sym typeface="+mn-ea"/>
              </a:rPr>
              <a:t>：路由选择算法分类</a:t>
            </a:r>
            <a:endParaRPr lang="zh-CN" altLang="en-US" sz="2400" b="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41" name="TextBox 40"/>
          <p:cNvSpPr txBox="1"/>
          <p:nvPr/>
        </p:nvSpPr>
        <p:spPr>
          <a:xfrm>
            <a:off x="735330" y="2240280"/>
            <a:ext cx="10828020" cy="64516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sym typeface="+mn-ea"/>
              </a:rPr>
              <a:t>网络中的路由器抽象为图</a:t>
            </a:r>
            <a:r>
              <a:rPr lang="en-US" altLang="zh-CN" sz="2400">
                <a:latin typeface="微软雅黑" panose="020B0503020204020204" charset="-122"/>
                <a:ea typeface="微软雅黑" panose="020B0503020204020204" charset="-122"/>
                <a:cs typeface="微软雅黑" panose="020B0503020204020204" charset="-122"/>
                <a:sym typeface="+mn-ea"/>
              </a:rPr>
              <a:t>G</a:t>
            </a:r>
            <a:r>
              <a:rPr lang="zh-CN" altLang="en-US" sz="2400">
                <a:latin typeface="微软雅黑" panose="020B0503020204020204" charset="-122"/>
                <a:ea typeface="微软雅黑" panose="020B0503020204020204" charset="-122"/>
                <a:cs typeface="微软雅黑" panose="020B0503020204020204" charset="-122"/>
                <a:sym typeface="+mn-ea"/>
              </a:rPr>
              <a:t>的结点，连接两个路由器的网络链路抽象为</a:t>
            </a:r>
            <a:r>
              <a:rPr lang="en-US" altLang="zh-CN" sz="2400">
                <a:latin typeface="微软雅黑" panose="020B0503020204020204" charset="-122"/>
                <a:ea typeface="微软雅黑" panose="020B0503020204020204" charset="-122"/>
                <a:cs typeface="微软雅黑" panose="020B0503020204020204" charset="-122"/>
                <a:sym typeface="+mn-ea"/>
              </a:rPr>
              <a:t>G</a:t>
            </a:r>
            <a:r>
              <a:rPr lang="zh-CN" altLang="en-US" sz="2400">
                <a:latin typeface="微软雅黑" panose="020B0503020204020204" charset="-122"/>
                <a:ea typeface="微软雅黑" panose="020B0503020204020204" charset="-122"/>
                <a:cs typeface="微软雅黑" panose="020B0503020204020204" charset="-122"/>
                <a:sym typeface="+mn-ea"/>
              </a:rPr>
              <a:t>的边</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pic>
        <p:nvPicPr>
          <p:cNvPr id="5" name="图片 4"/>
          <p:cNvPicPr>
            <a:picLocks noChangeAspect="1"/>
          </p:cNvPicPr>
          <p:nvPr/>
        </p:nvPicPr>
        <p:blipFill>
          <a:blip r:embed="rId2"/>
          <a:stretch>
            <a:fillRect/>
          </a:stretch>
        </p:blipFill>
        <p:spPr>
          <a:xfrm>
            <a:off x="3923665" y="3771900"/>
            <a:ext cx="4344035" cy="2990850"/>
          </a:xfrm>
          <a:prstGeom prst="rect">
            <a:avLst/>
          </a:prstGeom>
        </p:spPr>
      </p:pic>
      <p:grpSp>
        <p:nvGrpSpPr>
          <p:cNvPr id="21" name="Group 7_1_1_1"/>
          <p:cNvGrpSpPr/>
          <p:nvPr/>
        </p:nvGrpSpPr>
        <p:grpSpPr>
          <a:xfrm>
            <a:off x="8224566" y="193964"/>
            <a:ext cx="3898227" cy="1648262"/>
            <a:chOff x="7909776" y="193964"/>
            <a:chExt cx="3898227" cy="1648262"/>
          </a:xfrm>
        </p:grpSpPr>
        <p:sp>
          <p:nvSpPr>
            <p:cNvPr id="22" name="左大括号 21"/>
            <p:cNvSpPr/>
            <p:nvPr/>
          </p:nvSpPr>
          <p:spPr>
            <a:xfrm>
              <a:off x="9696911" y="363924"/>
              <a:ext cx="485975" cy="129869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10353761" y="193964"/>
              <a:ext cx="1107996"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算法分类</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4" name="矩形 23"/>
            <p:cNvSpPr/>
            <p:nvPr/>
          </p:nvSpPr>
          <p:spPr>
            <a:xfrm>
              <a:off x="7909776" y="801257"/>
              <a:ext cx="1811714"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网络层拥塞控制</a:t>
              </a:r>
              <a:endParaRPr lang="zh-CN" altLang="en-US" dirty="0"/>
            </a:p>
          </p:txBody>
        </p:sp>
        <p:sp>
          <p:nvSpPr>
            <p:cNvPr id="25" name="矩形 24"/>
            <p:cNvSpPr/>
            <p:nvPr/>
          </p:nvSpPr>
          <p:spPr>
            <a:xfrm>
              <a:off x="10353758" y="531650"/>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链路状态</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353758" y="869336"/>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距离向量</a:t>
              </a:r>
              <a:endParaRPr lang="zh-CN" altLang="en-US" dirty="0">
                <a:latin typeface="黑体" panose="02010609060101010101" pitchFamily="49" charset="-122"/>
                <a:ea typeface="黑体" panose="02010609060101010101" pitchFamily="49" charset="-122"/>
                <a:sym typeface="+mn-ea"/>
              </a:endParaRPr>
            </a:p>
          </p:txBody>
        </p:sp>
        <p:sp>
          <p:nvSpPr>
            <p:cNvPr id="27" name="矩形 26"/>
            <p:cNvSpPr/>
            <p:nvPr/>
          </p:nvSpPr>
          <p:spPr>
            <a:xfrm>
              <a:off x="10007509" y="1207022"/>
              <a:ext cx="1800494"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层次化路由选择</a:t>
              </a:r>
              <a:endParaRPr lang="zh-CN" altLang="en-US" dirty="0">
                <a:latin typeface="黑体" panose="02010609060101010101" pitchFamily="49" charset="-122"/>
                <a:ea typeface="黑体" panose="02010609060101010101" pitchFamily="49" charset="-122"/>
                <a:sym typeface="+mn-ea"/>
              </a:endParaRPr>
            </a:p>
          </p:txBody>
        </p:sp>
        <p:sp>
          <p:nvSpPr>
            <p:cNvPr id="28" name="矩形 27"/>
            <p:cNvSpPr/>
            <p:nvPr/>
          </p:nvSpPr>
          <p:spPr>
            <a:xfrm>
              <a:off x="10122926" y="1544709"/>
              <a:ext cx="156966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路由选择协议</a:t>
              </a:r>
              <a:endParaRPr lang="zh-CN" altLang="en-US" dirty="0">
                <a:latin typeface="黑体" panose="02010609060101010101" pitchFamily="49" charset="-122"/>
                <a:ea typeface="黑体" panose="02010609060101010101" pitchFamily="49" charset="-122"/>
                <a:sym typeface="+mn-ea"/>
              </a:endParaRPr>
            </a:p>
          </p:txBody>
        </p:sp>
      </p:grpSp>
      <p:sp>
        <p:nvSpPr>
          <p:cNvPr id="2" name="文本框 1"/>
          <p:cNvSpPr txBox="1"/>
          <p:nvPr/>
        </p:nvSpPr>
        <p:spPr>
          <a:xfrm>
            <a:off x="0" y="-4445"/>
            <a:ext cx="3263265" cy="368300"/>
          </a:xfrm>
          <a:prstGeom prst="rect">
            <a:avLst/>
          </a:prstGeom>
          <a:noFill/>
        </p:spPr>
        <p:txBody>
          <a:bodyPr wrap="square" rtlCol="0" anchor="t">
            <a:spAutoFit/>
          </a:bodyPr>
          <a:p>
            <a:r>
              <a:rPr lang="zh-CN" altLang="en-US"/>
              <a:t>4.6.0 路由算法与路由协议</a:t>
            </a:r>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路由算法与路由协议</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4695" y="1223010"/>
            <a:ext cx="5584190" cy="601980"/>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sym typeface="+mn-ea"/>
              </a:rPr>
              <a:t>知识点</a:t>
            </a:r>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sym typeface="+mn-ea"/>
              </a:rPr>
              <a:t>1</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sym typeface="+mn-ea"/>
              </a:rPr>
              <a:t>：路由选择算法分类</a:t>
            </a:r>
            <a:endParaRPr lang="zh-CN" altLang="en-US" sz="2400" b="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41" name="TextBox 40"/>
          <p:cNvSpPr txBox="1"/>
          <p:nvPr/>
        </p:nvSpPr>
        <p:spPr>
          <a:xfrm>
            <a:off x="735330" y="2240280"/>
            <a:ext cx="10511155" cy="64516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sym typeface="+mn-ea"/>
              </a:rPr>
              <a:t>网络链路的费用（比如带宽、时延等）抽象为</a:t>
            </a:r>
            <a:r>
              <a:rPr lang="en-US" altLang="zh-CN" sz="2400">
                <a:latin typeface="微软雅黑" panose="020B0503020204020204" charset="-122"/>
                <a:ea typeface="微软雅黑" panose="020B0503020204020204" charset="-122"/>
                <a:cs typeface="微软雅黑" panose="020B0503020204020204" charset="-122"/>
                <a:sym typeface="+mn-ea"/>
              </a:rPr>
              <a:t>G</a:t>
            </a:r>
            <a:r>
              <a:rPr lang="zh-CN" altLang="en-US" sz="2400">
                <a:latin typeface="微软雅黑" panose="020B0503020204020204" charset="-122"/>
                <a:ea typeface="微软雅黑" panose="020B0503020204020204" charset="-122"/>
                <a:cs typeface="微软雅黑" panose="020B0503020204020204" charset="-122"/>
                <a:sym typeface="+mn-ea"/>
              </a:rPr>
              <a:t>中的权值</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pic>
        <p:nvPicPr>
          <p:cNvPr id="5" name="图片 4"/>
          <p:cNvPicPr>
            <a:picLocks noChangeAspect="1"/>
          </p:cNvPicPr>
          <p:nvPr/>
        </p:nvPicPr>
        <p:blipFill>
          <a:blip r:embed="rId2"/>
          <a:stretch>
            <a:fillRect/>
          </a:stretch>
        </p:blipFill>
        <p:spPr>
          <a:xfrm>
            <a:off x="3923665" y="3771900"/>
            <a:ext cx="4344035" cy="2990850"/>
          </a:xfrm>
          <a:prstGeom prst="rect">
            <a:avLst/>
          </a:prstGeom>
        </p:spPr>
      </p:pic>
      <p:grpSp>
        <p:nvGrpSpPr>
          <p:cNvPr id="21" name="Group 7_1_1_1"/>
          <p:cNvGrpSpPr/>
          <p:nvPr/>
        </p:nvGrpSpPr>
        <p:grpSpPr>
          <a:xfrm>
            <a:off x="8224566" y="193964"/>
            <a:ext cx="3898227" cy="1648262"/>
            <a:chOff x="7909776" y="193964"/>
            <a:chExt cx="3898227" cy="1648262"/>
          </a:xfrm>
        </p:grpSpPr>
        <p:sp>
          <p:nvSpPr>
            <p:cNvPr id="22" name="左大括号 21"/>
            <p:cNvSpPr/>
            <p:nvPr/>
          </p:nvSpPr>
          <p:spPr>
            <a:xfrm>
              <a:off x="9696911" y="363924"/>
              <a:ext cx="485975" cy="129869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10353761" y="193964"/>
              <a:ext cx="1107996"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算法分类</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4" name="矩形 23"/>
            <p:cNvSpPr/>
            <p:nvPr/>
          </p:nvSpPr>
          <p:spPr>
            <a:xfrm>
              <a:off x="7909776" y="801257"/>
              <a:ext cx="1811714"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网络层拥塞控制</a:t>
              </a:r>
              <a:endParaRPr lang="zh-CN" altLang="en-US" dirty="0"/>
            </a:p>
          </p:txBody>
        </p:sp>
        <p:sp>
          <p:nvSpPr>
            <p:cNvPr id="25" name="矩形 24"/>
            <p:cNvSpPr/>
            <p:nvPr/>
          </p:nvSpPr>
          <p:spPr>
            <a:xfrm>
              <a:off x="10353758" y="531650"/>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链路状态</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353758" y="869336"/>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距离向量</a:t>
              </a:r>
              <a:endParaRPr lang="zh-CN" altLang="en-US" dirty="0">
                <a:latin typeface="黑体" panose="02010609060101010101" pitchFamily="49" charset="-122"/>
                <a:ea typeface="黑体" panose="02010609060101010101" pitchFamily="49" charset="-122"/>
                <a:sym typeface="+mn-ea"/>
              </a:endParaRPr>
            </a:p>
          </p:txBody>
        </p:sp>
        <p:sp>
          <p:nvSpPr>
            <p:cNvPr id="27" name="矩形 26"/>
            <p:cNvSpPr/>
            <p:nvPr/>
          </p:nvSpPr>
          <p:spPr>
            <a:xfrm>
              <a:off x="10007509" y="1207022"/>
              <a:ext cx="1800494"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层次化路由选择</a:t>
              </a:r>
              <a:endParaRPr lang="zh-CN" altLang="en-US" dirty="0">
                <a:latin typeface="黑体" panose="02010609060101010101" pitchFamily="49" charset="-122"/>
                <a:ea typeface="黑体" panose="02010609060101010101" pitchFamily="49" charset="-122"/>
                <a:sym typeface="+mn-ea"/>
              </a:endParaRPr>
            </a:p>
          </p:txBody>
        </p:sp>
        <p:sp>
          <p:nvSpPr>
            <p:cNvPr id="28" name="矩形 27"/>
            <p:cNvSpPr/>
            <p:nvPr/>
          </p:nvSpPr>
          <p:spPr>
            <a:xfrm>
              <a:off x="10122926" y="1544709"/>
              <a:ext cx="156966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路由选择协议</a:t>
              </a:r>
              <a:endParaRPr lang="zh-CN" altLang="en-US" dirty="0">
                <a:latin typeface="黑体" panose="02010609060101010101" pitchFamily="49" charset="-122"/>
                <a:ea typeface="黑体" panose="02010609060101010101" pitchFamily="49" charset="-122"/>
                <a:sym typeface="+mn-ea"/>
              </a:endParaRPr>
            </a:p>
          </p:txBody>
        </p:sp>
      </p:grpSp>
      <p:sp>
        <p:nvSpPr>
          <p:cNvPr id="2" name="文本框 1"/>
          <p:cNvSpPr txBox="1"/>
          <p:nvPr/>
        </p:nvSpPr>
        <p:spPr>
          <a:xfrm>
            <a:off x="0" y="-4445"/>
            <a:ext cx="3263265" cy="368300"/>
          </a:xfrm>
          <a:prstGeom prst="rect">
            <a:avLst/>
          </a:prstGeom>
          <a:noFill/>
        </p:spPr>
        <p:txBody>
          <a:bodyPr wrap="square" rtlCol="0" anchor="t">
            <a:spAutoFit/>
          </a:bodyPr>
          <a:p>
            <a:r>
              <a:rPr lang="zh-CN" altLang="en-US"/>
              <a:t>4.6.0 路由算法与路由协议</a:t>
            </a:r>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路由算法与路由协议</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4695" y="1223010"/>
            <a:ext cx="5584190" cy="601980"/>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sym typeface="+mn-ea"/>
              </a:rPr>
              <a:t>知识点</a:t>
            </a:r>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sym typeface="+mn-ea"/>
              </a:rPr>
              <a:t>1</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sym typeface="+mn-ea"/>
              </a:rPr>
              <a:t>：路由选择算法分类</a:t>
            </a:r>
            <a:endParaRPr lang="zh-CN" altLang="en-US" sz="2400" b="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grpSp>
        <p:nvGrpSpPr>
          <p:cNvPr id="40" name="组合 39"/>
          <p:cNvGrpSpPr/>
          <p:nvPr/>
        </p:nvGrpSpPr>
        <p:grpSpPr>
          <a:xfrm>
            <a:off x="2866443" y="2187336"/>
            <a:ext cx="5698914" cy="3712534"/>
            <a:chOff x="3256839" y="2488019"/>
            <a:chExt cx="5698914" cy="3712534"/>
          </a:xfrm>
        </p:grpSpPr>
        <p:sp>
          <p:nvSpPr>
            <p:cNvPr id="6" name="流程图: 磁盘 5"/>
            <p:cNvSpPr/>
            <p:nvPr/>
          </p:nvSpPr>
          <p:spPr>
            <a:xfrm>
              <a:off x="5475499" y="2488019"/>
              <a:ext cx="1233645" cy="818707"/>
            </a:xfrm>
            <a:prstGeom prst="flowChartMagneticDisk">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X</a:t>
              </a:r>
              <a:endParaRPr lang="zh-CN" altLang="en-US" sz="2000" dirty="0">
                <a:solidFill>
                  <a:schemeClr val="tx1"/>
                </a:solidFill>
              </a:endParaRPr>
            </a:p>
          </p:txBody>
        </p:sp>
        <p:sp>
          <p:nvSpPr>
            <p:cNvPr id="7" name="流程图: 磁盘 6"/>
            <p:cNvSpPr/>
            <p:nvPr/>
          </p:nvSpPr>
          <p:spPr>
            <a:xfrm>
              <a:off x="3256839" y="3607981"/>
              <a:ext cx="1233645" cy="818707"/>
            </a:xfrm>
            <a:prstGeom prst="flowChartMagneticDisk">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Y</a:t>
              </a:r>
              <a:endParaRPr lang="zh-CN" altLang="en-US" sz="2000" dirty="0">
                <a:solidFill>
                  <a:schemeClr val="tx1"/>
                </a:solidFill>
              </a:endParaRPr>
            </a:p>
          </p:txBody>
        </p:sp>
        <p:sp>
          <p:nvSpPr>
            <p:cNvPr id="8" name="流程图: 磁盘 7"/>
            <p:cNvSpPr/>
            <p:nvPr/>
          </p:nvSpPr>
          <p:spPr>
            <a:xfrm>
              <a:off x="7701249" y="3607980"/>
              <a:ext cx="1233645" cy="818707"/>
            </a:xfrm>
            <a:prstGeom prst="flowChartMagneticDisk">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W</a:t>
              </a:r>
              <a:endParaRPr lang="zh-CN" altLang="en-US" sz="2000" dirty="0">
                <a:solidFill>
                  <a:schemeClr val="tx1"/>
                </a:solidFill>
              </a:endParaRPr>
            </a:p>
          </p:txBody>
        </p:sp>
        <p:sp>
          <p:nvSpPr>
            <p:cNvPr id="9" name="流程图: 磁盘 8"/>
            <p:cNvSpPr/>
            <p:nvPr/>
          </p:nvSpPr>
          <p:spPr>
            <a:xfrm>
              <a:off x="4401476" y="5351721"/>
              <a:ext cx="1233645" cy="818707"/>
            </a:xfrm>
            <a:prstGeom prst="flowChartMagneticDisk">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U</a:t>
              </a:r>
              <a:endParaRPr lang="zh-CN" altLang="en-US" sz="2000" dirty="0">
                <a:solidFill>
                  <a:schemeClr val="tx1"/>
                </a:solidFill>
              </a:endParaRPr>
            </a:p>
          </p:txBody>
        </p:sp>
        <p:sp>
          <p:nvSpPr>
            <p:cNvPr id="10" name="流程图: 磁盘 9"/>
            <p:cNvSpPr/>
            <p:nvPr/>
          </p:nvSpPr>
          <p:spPr>
            <a:xfrm>
              <a:off x="6924938" y="5381846"/>
              <a:ext cx="1233645" cy="818707"/>
            </a:xfrm>
            <a:prstGeom prst="flowChartMagneticDisk">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V</a:t>
              </a:r>
              <a:endParaRPr lang="zh-CN" altLang="en-US" sz="2000" dirty="0">
                <a:solidFill>
                  <a:schemeClr val="tx1"/>
                </a:solidFill>
              </a:endParaRPr>
            </a:p>
          </p:txBody>
        </p:sp>
        <p:cxnSp>
          <p:nvCxnSpPr>
            <p:cNvPr id="12" name="直接连接符 11"/>
            <p:cNvCxnSpPr/>
            <p:nvPr/>
          </p:nvCxnSpPr>
          <p:spPr>
            <a:xfrm flipH="1">
              <a:off x="4490484" y="3179135"/>
              <a:ext cx="985015" cy="542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6684069" y="3179135"/>
              <a:ext cx="985014" cy="542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4033284" y="4446180"/>
              <a:ext cx="570614" cy="9356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5634992" y="4316819"/>
              <a:ext cx="2034091" cy="11908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130906" y="3306726"/>
              <a:ext cx="961010" cy="2075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7953153" y="4446180"/>
              <a:ext cx="407315" cy="9356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5635122" y="5789427"/>
              <a:ext cx="1289816"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561096" y="3106671"/>
              <a:ext cx="786809" cy="400110"/>
            </a:xfrm>
            <a:prstGeom prst="rect">
              <a:avLst/>
            </a:prstGeom>
            <a:noFill/>
          </p:spPr>
          <p:txBody>
            <a:bodyPr wrap="square" rtlCol="0">
              <a:spAutoFit/>
            </a:bodyPr>
            <a:lstStyle/>
            <a:p>
              <a:r>
                <a:rPr lang="en-US" altLang="zh-CN" sz="2000" dirty="0"/>
                <a:t>10</a:t>
              </a:r>
              <a:endParaRPr lang="zh-CN" altLang="en-US" sz="2000" dirty="0"/>
            </a:p>
          </p:txBody>
        </p:sp>
        <p:sp>
          <p:nvSpPr>
            <p:cNvPr id="34" name="TextBox 33"/>
            <p:cNvSpPr txBox="1"/>
            <p:nvPr/>
          </p:nvSpPr>
          <p:spPr>
            <a:xfrm>
              <a:off x="6956698" y="3050155"/>
              <a:ext cx="786809" cy="400110"/>
            </a:xfrm>
            <a:prstGeom prst="rect">
              <a:avLst/>
            </a:prstGeom>
            <a:noFill/>
          </p:spPr>
          <p:txBody>
            <a:bodyPr wrap="square" rtlCol="0">
              <a:spAutoFit/>
            </a:bodyPr>
            <a:lstStyle/>
            <a:p>
              <a:r>
                <a:rPr lang="en-US" altLang="zh-CN" sz="2000" dirty="0"/>
                <a:t>100</a:t>
              </a:r>
              <a:endParaRPr lang="zh-CN" altLang="en-US" sz="2000" dirty="0"/>
            </a:p>
          </p:txBody>
        </p:sp>
        <p:sp>
          <p:nvSpPr>
            <p:cNvPr id="35" name="TextBox 34"/>
            <p:cNvSpPr txBox="1"/>
            <p:nvPr/>
          </p:nvSpPr>
          <p:spPr>
            <a:xfrm>
              <a:off x="4305645" y="4597000"/>
              <a:ext cx="786809" cy="400110"/>
            </a:xfrm>
            <a:prstGeom prst="rect">
              <a:avLst/>
            </a:prstGeom>
            <a:noFill/>
          </p:spPr>
          <p:txBody>
            <a:bodyPr wrap="square" rtlCol="0">
              <a:spAutoFit/>
            </a:bodyPr>
            <a:lstStyle/>
            <a:p>
              <a:r>
                <a:rPr lang="en-US" altLang="zh-CN" sz="2000" dirty="0"/>
                <a:t>50</a:t>
              </a:r>
              <a:endParaRPr lang="zh-CN" altLang="en-US" sz="2000" dirty="0"/>
            </a:p>
          </p:txBody>
        </p:sp>
        <p:sp>
          <p:nvSpPr>
            <p:cNvPr id="36" name="TextBox 35"/>
            <p:cNvSpPr txBox="1"/>
            <p:nvPr/>
          </p:nvSpPr>
          <p:spPr>
            <a:xfrm>
              <a:off x="6563293" y="3949874"/>
              <a:ext cx="786809" cy="400110"/>
            </a:xfrm>
            <a:prstGeom prst="rect">
              <a:avLst/>
            </a:prstGeom>
            <a:noFill/>
          </p:spPr>
          <p:txBody>
            <a:bodyPr wrap="square" rtlCol="0">
              <a:spAutoFit/>
            </a:bodyPr>
            <a:lstStyle/>
            <a:p>
              <a:r>
                <a:rPr lang="en-US" altLang="zh-CN" sz="2000" dirty="0"/>
                <a:t>30</a:t>
              </a:r>
              <a:endParaRPr lang="zh-CN" altLang="en-US" sz="2000" dirty="0"/>
            </a:p>
          </p:txBody>
        </p:sp>
        <p:sp>
          <p:nvSpPr>
            <p:cNvPr id="37" name="TextBox 36"/>
            <p:cNvSpPr txBox="1"/>
            <p:nvPr/>
          </p:nvSpPr>
          <p:spPr>
            <a:xfrm>
              <a:off x="6060016" y="4712186"/>
              <a:ext cx="786809" cy="400110"/>
            </a:xfrm>
            <a:prstGeom prst="rect">
              <a:avLst/>
            </a:prstGeom>
            <a:noFill/>
          </p:spPr>
          <p:txBody>
            <a:bodyPr wrap="square" rtlCol="0">
              <a:spAutoFit/>
            </a:bodyPr>
            <a:lstStyle/>
            <a:p>
              <a:r>
                <a:rPr lang="en-US" altLang="zh-CN" sz="2000" dirty="0"/>
                <a:t>10</a:t>
              </a:r>
              <a:endParaRPr lang="zh-CN" altLang="en-US" sz="2000" dirty="0"/>
            </a:p>
          </p:txBody>
        </p:sp>
        <p:sp>
          <p:nvSpPr>
            <p:cNvPr id="38" name="TextBox 37"/>
            <p:cNvSpPr txBox="1"/>
            <p:nvPr/>
          </p:nvSpPr>
          <p:spPr>
            <a:xfrm>
              <a:off x="6038886" y="5472412"/>
              <a:ext cx="786809" cy="400110"/>
            </a:xfrm>
            <a:prstGeom prst="rect">
              <a:avLst/>
            </a:prstGeom>
            <a:noFill/>
          </p:spPr>
          <p:txBody>
            <a:bodyPr wrap="square" rtlCol="0">
              <a:spAutoFit/>
            </a:bodyPr>
            <a:lstStyle/>
            <a:p>
              <a:r>
                <a:rPr lang="en-US" altLang="zh-CN" sz="2000" dirty="0"/>
                <a:t>20</a:t>
              </a:r>
              <a:endParaRPr lang="zh-CN" altLang="en-US" sz="2000" dirty="0"/>
            </a:p>
          </p:txBody>
        </p:sp>
        <p:sp>
          <p:nvSpPr>
            <p:cNvPr id="39" name="TextBox 38"/>
            <p:cNvSpPr txBox="1"/>
            <p:nvPr/>
          </p:nvSpPr>
          <p:spPr>
            <a:xfrm>
              <a:off x="8168944" y="4712186"/>
              <a:ext cx="786809" cy="400110"/>
            </a:xfrm>
            <a:prstGeom prst="rect">
              <a:avLst/>
            </a:prstGeom>
            <a:noFill/>
          </p:spPr>
          <p:txBody>
            <a:bodyPr wrap="square" rtlCol="0">
              <a:spAutoFit/>
            </a:bodyPr>
            <a:lstStyle/>
            <a:p>
              <a:r>
                <a:rPr lang="en-US" altLang="zh-CN" sz="2000" dirty="0"/>
                <a:t>60</a:t>
              </a:r>
              <a:endParaRPr lang="zh-CN" altLang="en-US" sz="2000" dirty="0"/>
            </a:p>
          </p:txBody>
        </p:sp>
      </p:grpSp>
      <p:sp>
        <p:nvSpPr>
          <p:cNvPr id="41" name="TextBox 40"/>
          <p:cNvSpPr txBox="1"/>
          <p:nvPr/>
        </p:nvSpPr>
        <p:spPr>
          <a:xfrm>
            <a:off x="4702058" y="6178472"/>
            <a:ext cx="4176926" cy="400110"/>
          </a:xfrm>
          <a:prstGeom prst="rect">
            <a:avLst/>
          </a:prstGeom>
          <a:noFill/>
        </p:spPr>
        <p:txBody>
          <a:bodyPr wrap="square" rtlCol="0">
            <a:spAutoFit/>
          </a:bodyPr>
          <a:lstStyle/>
          <a:p>
            <a:r>
              <a:rPr lang="zh-CN" altLang="en-US" sz="2000" dirty="0"/>
              <a:t>简单计算机网络的抽象</a:t>
            </a:r>
            <a:endParaRPr lang="zh-CN" altLang="en-US" sz="2000" dirty="0"/>
          </a:p>
        </p:txBody>
      </p:sp>
      <p:grpSp>
        <p:nvGrpSpPr>
          <p:cNvPr id="55" name="Group 7_1_1_1"/>
          <p:cNvGrpSpPr/>
          <p:nvPr/>
        </p:nvGrpSpPr>
        <p:grpSpPr>
          <a:xfrm>
            <a:off x="8224566" y="193964"/>
            <a:ext cx="3898227" cy="1648262"/>
            <a:chOff x="7909776" y="193964"/>
            <a:chExt cx="3898227" cy="1648262"/>
          </a:xfrm>
        </p:grpSpPr>
        <p:sp>
          <p:nvSpPr>
            <p:cNvPr id="56" name="左大括号 55"/>
            <p:cNvSpPr/>
            <p:nvPr/>
          </p:nvSpPr>
          <p:spPr>
            <a:xfrm>
              <a:off x="9696911" y="363924"/>
              <a:ext cx="485975" cy="129869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矩形 56"/>
            <p:cNvSpPr/>
            <p:nvPr/>
          </p:nvSpPr>
          <p:spPr>
            <a:xfrm>
              <a:off x="10353761" y="193964"/>
              <a:ext cx="1107996"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算法分类</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58" name="矩形 57"/>
            <p:cNvSpPr/>
            <p:nvPr/>
          </p:nvSpPr>
          <p:spPr>
            <a:xfrm>
              <a:off x="7909776" y="801257"/>
              <a:ext cx="1811714"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网络层拥塞控制</a:t>
              </a:r>
              <a:endParaRPr lang="zh-CN" altLang="en-US" dirty="0"/>
            </a:p>
          </p:txBody>
        </p:sp>
        <p:sp>
          <p:nvSpPr>
            <p:cNvPr id="59" name="矩形 58"/>
            <p:cNvSpPr/>
            <p:nvPr/>
          </p:nvSpPr>
          <p:spPr>
            <a:xfrm>
              <a:off x="10353758" y="531650"/>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链路状态</a:t>
              </a:r>
              <a:endParaRPr lang="zh-CN" altLang="en-US" dirty="0">
                <a:latin typeface="黑体" panose="02010609060101010101" pitchFamily="49" charset="-122"/>
                <a:ea typeface="黑体" panose="02010609060101010101" pitchFamily="49" charset="-122"/>
                <a:sym typeface="+mn-ea"/>
              </a:endParaRPr>
            </a:p>
          </p:txBody>
        </p:sp>
        <p:sp>
          <p:nvSpPr>
            <p:cNvPr id="60" name="矩形 59"/>
            <p:cNvSpPr/>
            <p:nvPr/>
          </p:nvSpPr>
          <p:spPr>
            <a:xfrm>
              <a:off x="10353758" y="869336"/>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距离向量</a:t>
              </a:r>
              <a:endParaRPr lang="zh-CN" altLang="en-US" dirty="0">
                <a:latin typeface="黑体" panose="02010609060101010101" pitchFamily="49" charset="-122"/>
                <a:ea typeface="黑体" panose="02010609060101010101" pitchFamily="49" charset="-122"/>
                <a:sym typeface="+mn-ea"/>
              </a:endParaRPr>
            </a:p>
          </p:txBody>
        </p:sp>
        <p:sp>
          <p:nvSpPr>
            <p:cNvPr id="61" name="矩形 60"/>
            <p:cNvSpPr/>
            <p:nvPr/>
          </p:nvSpPr>
          <p:spPr>
            <a:xfrm>
              <a:off x="10007509" y="1207022"/>
              <a:ext cx="1800494"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层次化路由选择</a:t>
              </a:r>
              <a:endParaRPr lang="zh-CN" altLang="en-US" dirty="0">
                <a:latin typeface="黑体" panose="02010609060101010101" pitchFamily="49" charset="-122"/>
                <a:ea typeface="黑体" panose="02010609060101010101" pitchFamily="49" charset="-122"/>
                <a:sym typeface="+mn-ea"/>
              </a:endParaRPr>
            </a:p>
          </p:txBody>
        </p:sp>
        <p:sp>
          <p:nvSpPr>
            <p:cNvPr id="62" name="矩形 61"/>
            <p:cNvSpPr/>
            <p:nvPr/>
          </p:nvSpPr>
          <p:spPr>
            <a:xfrm>
              <a:off x="10122926" y="1544709"/>
              <a:ext cx="156966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路由选择协议</a:t>
              </a:r>
              <a:endParaRPr lang="zh-CN" altLang="en-US" dirty="0">
                <a:latin typeface="黑体" panose="02010609060101010101" pitchFamily="49" charset="-122"/>
                <a:ea typeface="黑体" panose="02010609060101010101" pitchFamily="49" charset="-122"/>
                <a:sym typeface="+mn-ea"/>
              </a:endParaRPr>
            </a:p>
          </p:txBody>
        </p:sp>
      </p:grpSp>
      <p:sp>
        <p:nvSpPr>
          <p:cNvPr id="2" name="文本框 1"/>
          <p:cNvSpPr txBox="1"/>
          <p:nvPr/>
        </p:nvSpPr>
        <p:spPr>
          <a:xfrm>
            <a:off x="0" y="-4445"/>
            <a:ext cx="3263265" cy="368300"/>
          </a:xfrm>
          <a:prstGeom prst="rect">
            <a:avLst/>
          </a:prstGeom>
          <a:noFill/>
        </p:spPr>
        <p:txBody>
          <a:bodyPr wrap="square" rtlCol="0" anchor="t">
            <a:spAutoFit/>
          </a:bodyPr>
          <a:p>
            <a:r>
              <a:rPr lang="zh-CN" altLang="en-US"/>
              <a:t>4.6.0 路由算法与路由协议</a:t>
            </a:r>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路由算法与路由协议</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4695" y="1223010"/>
            <a:ext cx="5584190" cy="601980"/>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sym typeface="+mn-ea"/>
              </a:rPr>
              <a:t>知识点</a:t>
            </a:r>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sym typeface="+mn-ea"/>
              </a:rPr>
              <a:t>1</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sym typeface="+mn-ea"/>
              </a:rPr>
              <a:t>：路由选择算法分类</a:t>
            </a:r>
            <a:endParaRPr lang="zh-CN" altLang="en-US" sz="2400" b="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41" name="TextBox 40"/>
          <p:cNvSpPr txBox="1"/>
          <p:nvPr/>
        </p:nvSpPr>
        <p:spPr>
          <a:xfrm>
            <a:off x="941070" y="2589530"/>
            <a:ext cx="9083040" cy="286131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sym typeface="+mn-ea"/>
              </a:rPr>
              <a:t>网络链路的费用（比如带宽、时延等）抽象为</a:t>
            </a:r>
            <a:r>
              <a:rPr lang="en-US" altLang="zh-CN" sz="2400">
                <a:latin typeface="微软雅黑" panose="020B0503020204020204" charset="-122"/>
                <a:ea typeface="微软雅黑" panose="020B0503020204020204" charset="-122"/>
                <a:cs typeface="微软雅黑" panose="020B0503020204020204" charset="-122"/>
                <a:sym typeface="+mn-ea"/>
              </a:rPr>
              <a:t>G</a:t>
            </a:r>
            <a:r>
              <a:rPr lang="zh-CN" altLang="en-US" sz="2400">
                <a:latin typeface="微软雅黑" panose="020B0503020204020204" charset="-122"/>
                <a:ea typeface="微软雅黑" panose="020B0503020204020204" charset="-122"/>
                <a:cs typeface="微软雅黑" panose="020B0503020204020204" charset="-122"/>
                <a:sym typeface="+mn-ea"/>
              </a:rPr>
              <a:t>中的权值。</a:t>
            </a:r>
            <a:endParaRPr lang="zh-CN" altLang="en-US" sz="240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sym typeface="+mn-ea"/>
              </a:rPr>
              <a:t>两个结点</a:t>
            </a:r>
            <a:r>
              <a:rPr lang="en-US" altLang="zh-CN" sz="2400">
                <a:latin typeface="微软雅黑" panose="020B0503020204020204" charset="-122"/>
                <a:ea typeface="微软雅黑" panose="020B0503020204020204" charset="-122"/>
                <a:cs typeface="微软雅黑" panose="020B0503020204020204" charset="-122"/>
                <a:sym typeface="+mn-ea"/>
              </a:rPr>
              <a:t>x</a:t>
            </a:r>
            <a:r>
              <a:rPr lang="zh-CN" altLang="en-US" sz="2400">
                <a:latin typeface="微软雅黑" panose="020B0503020204020204" charset="-122"/>
                <a:ea typeface="微软雅黑" panose="020B0503020204020204" charset="-122"/>
                <a:cs typeface="微软雅黑" panose="020B0503020204020204" charset="-122"/>
                <a:sym typeface="+mn-ea"/>
              </a:rPr>
              <a:t>和</a:t>
            </a:r>
            <a:r>
              <a:rPr lang="en-US" altLang="zh-CN" sz="2400">
                <a:latin typeface="微软雅黑" panose="020B0503020204020204" charset="-122"/>
                <a:ea typeface="微软雅黑" panose="020B0503020204020204" charset="-122"/>
                <a:cs typeface="微软雅黑" panose="020B0503020204020204" charset="-122"/>
                <a:sym typeface="+mn-ea"/>
              </a:rPr>
              <a:t>y</a:t>
            </a:r>
            <a:r>
              <a:rPr lang="zh-CN" altLang="en-US" sz="2400">
                <a:latin typeface="微软雅黑" panose="020B0503020204020204" charset="-122"/>
                <a:ea typeface="微软雅黑" panose="020B0503020204020204" charset="-122"/>
                <a:cs typeface="微软雅黑" panose="020B0503020204020204" charset="-122"/>
                <a:sym typeface="+mn-ea"/>
              </a:rPr>
              <a:t>之间边的权值</a:t>
            </a:r>
            <a:r>
              <a:rPr lang="en-US" altLang="zh-CN" sz="2400">
                <a:latin typeface="微软雅黑" panose="020B0503020204020204" charset="-122"/>
                <a:ea typeface="微软雅黑" panose="020B0503020204020204" charset="-122"/>
                <a:cs typeface="微软雅黑" panose="020B0503020204020204" charset="-122"/>
                <a:sym typeface="+mn-ea"/>
              </a:rPr>
              <a:t>(</a:t>
            </a:r>
            <a:r>
              <a:rPr lang="zh-CN" altLang="en-US" sz="2400">
                <a:latin typeface="微软雅黑" panose="020B0503020204020204" charset="-122"/>
                <a:ea typeface="微软雅黑" panose="020B0503020204020204" charset="-122"/>
                <a:cs typeface="微软雅黑" panose="020B0503020204020204" charset="-122"/>
                <a:sym typeface="+mn-ea"/>
              </a:rPr>
              <a:t>即直接链路费用</a:t>
            </a:r>
            <a:r>
              <a:rPr lang="en-US" altLang="zh-CN" sz="2400">
                <a:latin typeface="微软雅黑" panose="020B0503020204020204" charset="-122"/>
                <a:ea typeface="微软雅黑" panose="020B0503020204020204" charset="-122"/>
                <a:cs typeface="微软雅黑" panose="020B0503020204020204" charset="-122"/>
                <a:sym typeface="+mn-ea"/>
              </a:rPr>
              <a:t>)</a:t>
            </a:r>
            <a:r>
              <a:rPr lang="zh-CN" altLang="en-US" sz="2400">
                <a:latin typeface="微软雅黑" panose="020B0503020204020204" charset="-122"/>
                <a:ea typeface="微软雅黑" panose="020B0503020204020204" charset="-122"/>
                <a:cs typeface="微软雅黑" panose="020B0503020204020204" charset="-122"/>
                <a:sym typeface="+mn-ea"/>
              </a:rPr>
              <a:t>，用</a:t>
            </a:r>
            <a:r>
              <a:rPr lang="en-US" altLang="zh-CN" sz="2400">
                <a:latin typeface="微软雅黑" panose="020B0503020204020204" charset="-122"/>
                <a:ea typeface="微软雅黑" panose="020B0503020204020204" charset="-122"/>
                <a:cs typeface="微软雅黑" panose="020B0503020204020204" charset="-122"/>
                <a:sym typeface="+mn-ea"/>
              </a:rPr>
              <a:t>c(x,y)</a:t>
            </a:r>
            <a:r>
              <a:rPr lang="zh-CN" altLang="en-US" sz="2400">
                <a:latin typeface="微软雅黑" panose="020B0503020204020204" charset="-122"/>
                <a:ea typeface="微软雅黑" panose="020B0503020204020204" charset="-122"/>
                <a:cs typeface="微软雅黑" panose="020B0503020204020204" charset="-122"/>
                <a:sym typeface="+mn-ea"/>
              </a:rPr>
              <a:t>来表示。</a:t>
            </a:r>
            <a:endParaRPr lang="zh-CN" altLang="en-US" sz="240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sym typeface="+mn-ea"/>
              </a:rPr>
              <a:t>如果</a:t>
            </a:r>
            <a:r>
              <a:rPr lang="en-US" altLang="zh-CN" sz="2400">
                <a:latin typeface="微软雅黑" panose="020B0503020204020204" charset="-122"/>
                <a:ea typeface="微软雅黑" panose="020B0503020204020204" charset="-122"/>
                <a:cs typeface="微软雅黑" panose="020B0503020204020204" charset="-122"/>
                <a:sym typeface="+mn-ea"/>
              </a:rPr>
              <a:t>x,y</a:t>
            </a:r>
            <a:r>
              <a:rPr lang="zh-CN" altLang="en-US" sz="2400">
                <a:latin typeface="微软雅黑" panose="020B0503020204020204" charset="-122"/>
                <a:ea typeface="微软雅黑" panose="020B0503020204020204" charset="-122"/>
                <a:cs typeface="微软雅黑" panose="020B0503020204020204" charset="-122"/>
                <a:sym typeface="+mn-ea"/>
              </a:rPr>
              <a:t>之间存在边，</a:t>
            </a:r>
            <a:r>
              <a:rPr lang="en-US" altLang="zh-CN" sz="2400">
                <a:latin typeface="微软雅黑" panose="020B0503020204020204" charset="-122"/>
                <a:ea typeface="微软雅黑" panose="020B0503020204020204" charset="-122"/>
                <a:cs typeface="微软雅黑" panose="020B0503020204020204" charset="-122"/>
                <a:sym typeface="+mn-ea"/>
              </a:rPr>
              <a:t>c(x,y)=10</a:t>
            </a:r>
            <a:endParaRPr lang="en-US" altLang="zh-CN" sz="240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sym typeface="+mn-ea"/>
              </a:rPr>
              <a:t>如果不存在边，</a:t>
            </a:r>
            <a:r>
              <a:rPr lang="en-US" altLang="zh-CN" sz="2400">
                <a:latin typeface="微软雅黑" panose="020B0503020204020204" charset="-122"/>
                <a:ea typeface="微软雅黑" panose="020B0503020204020204" charset="-122"/>
                <a:cs typeface="微软雅黑" panose="020B0503020204020204" charset="-122"/>
                <a:sym typeface="+mn-ea"/>
              </a:rPr>
              <a:t>c(x,u)=∞</a:t>
            </a:r>
            <a:endParaRPr lang="en-US" altLang="zh-CN" sz="240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sym typeface="+mn-ea"/>
              </a:rPr>
              <a:t>路径</a:t>
            </a:r>
            <a:r>
              <a:rPr lang="en-US" altLang="zh-CN" sz="2400">
                <a:latin typeface="微软雅黑" panose="020B0503020204020204" charset="-122"/>
                <a:ea typeface="微软雅黑" panose="020B0503020204020204" charset="-122"/>
                <a:cs typeface="微软雅黑" panose="020B0503020204020204" charset="-122"/>
                <a:sym typeface="+mn-ea"/>
              </a:rPr>
              <a:t>{x,y,u,v}</a:t>
            </a:r>
            <a:r>
              <a:rPr lang="zh-CN" altLang="en-US" sz="2400">
                <a:latin typeface="微软雅黑" panose="020B0503020204020204" charset="-122"/>
                <a:ea typeface="微软雅黑" panose="020B0503020204020204" charset="-122"/>
                <a:cs typeface="微软雅黑" panose="020B0503020204020204" charset="-122"/>
                <a:sym typeface="+mn-ea"/>
              </a:rPr>
              <a:t>的费用是：</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pic>
        <p:nvPicPr>
          <p:cNvPr id="5" name="图片 4"/>
          <p:cNvPicPr>
            <a:picLocks noChangeAspect="1"/>
          </p:cNvPicPr>
          <p:nvPr/>
        </p:nvPicPr>
        <p:blipFill>
          <a:blip r:embed="rId2"/>
          <a:stretch>
            <a:fillRect/>
          </a:stretch>
        </p:blipFill>
        <p:spPr>
          <a:xfrm>
            <a:off x="7926555" y="3743939"/>
            <a:ext cx="3260090" cy="2244725"/>
          </a:xfrm>
          <a:prstGeom prst="rect">
            <a:avLst/>
          </a:prstGeom>
        </p:spPr>
      </p:pic>
      <p:grpSp>
        <p:nvGrpSpPr>
          <p:cNvPr id="21" name="Group 7_1_1_1"/>
          <p:cNvGrpSpPr/>
          <p:nvPr/>
        </p:nvGrpSpPr>
        <p:grpSpPr>
          <a:xfrm>
            <a:off x="8224566" y="193964"/>
            <a:ext cx="3898227" cy="1648262"/>
            <a:chOff x="7909776" y="193964"/>
            <a:chExt cx="3898227" cy="1648262"/>
          </a:xfrm>
        </p:grpSpPr>
        <p:sp>
          <p:nvSpPr>
            <p:cNvPr id="22" name="左大括号 21"/>
            <p:cNvSpPr/>
            <p:nvPr/>
          </p:nvSpPr>
          <p:spPr>
            <a:xfrm>
              <a:off x="9696911" y="363924"/>
              <a:ext cx="485975" cy="129869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10353761" y="193964"/>
              <a:ext cx="1107996"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算法分类</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4" name="矩形 23"/>
            <p:cNvSpPr/>
            <p:nvPr/>
          </p:nvSpPr>
          <p:spPr>
            <a:xfrm>
              <a:off x="7909776" y="801257"/>
              <a:ext cx="1811714"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网络层拥塞控制</a:t>
              </a:r>
              <a:endParaRPr lang="zh-CN" altLang="en-US" dirty="0"/>
            </a:p>
          </p:txBody>
        </p:sp>
        <p:sp>
          <p:nvSpPr>
            <p:cNvPr id="25" name="矩形 24"/>
            <p:cNvSpPr/>
            <p:nvPr/>
          </p:nvSpPr>
          <p:spPr>
            <a:xfrm>
              <a:off x="10353758" y="531650"/>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链路状态</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353758" y="869336"/>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距离向量</a:t>
              </a:r>
              <a:endParaRPr lang="zh-CN" altLang="en-US" dirty="0">
                <a:latin typeface="黑体" panose="02010609060101010101" pitchFamily="49" charset="-122"/>
                <a:ea typeface="黑体" panose="02010609060101010101" pitchFamily="49" charset="-122"/>
                <a:sym typeface="+mn-ea"/>
              </a:endParaRPr>
            </a:p>
          </p:txBody>
        </p:sp>
        <p:sp>
          <p:nvSpPr>
            <p:cNvPr id="27" name="矩形 26"/>
            <p:cNvSpPr/>
            <p:nvPr/>
          </p:nvSpPr>
          <p:spPr>
            <a:xfrm>
              <a:off x="10007509" y="1207022"/>
              <a:ext cx="1800494"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层次化路由选择</a:t>
              </a:r>
              <a:endParaRPr lang="zh-CN" altLang="en-US" dirty="0">
                <a:latin typeface="黑体" panose="02010609060101010101" pitchFamily="49" charset="-122"/>
                <a:ea typeface="黑体" panose="02010609060101010101" pitchFamily="49" charset="-122"/>
                <a:sym typeface="+mn-ea"/>
              </a:endParaRPr>
            </a:p>
          </p:txBody>
        </p:sp>
        <p:sp>
          <p:nvSpPr>
            <p:cNvPr id="28" name="矩形 27"/>
            <p:cNvSpPr/>
            <p:nvPr/>
          </p:nvSpPr>
          <p:spPr>
            <a:xfrm>
              <a:off x="10122926" y="1544709"/>
              <a:ext cx="156966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路由选择协议</a:t>
              </a:r>
              <a:endParaRPr lang="zh-CN" altLang="en-US" dirty="0">
                <a:latin typeface="黑体" panose="02010609060101010101" pitchFamily="49" charset="-122"/>
                <a:ea typeface="黑体" panose="02010609060101010101" pitchFamily="49" charset="-122"/>
                <a:sym typeface="+mn-ea"/>
              </a:endParaRPr>
            </a:p>
          </p:txBody>
        </p:sp>
      </p:grpSp>
      <p:sp>
        <p:nvSpPr>
          <p:cNvPr id="2" name="文本框 1"/>
          <p:cNvSpPr txBox="1"/>
          <p:nvPr/>
        </p:nvSpPr>
        <p:spPr>
          <a:xfrm>
            <a:off x="0" y="-4445"/>
            <a:ext cx="3263265" cy="368300"/>
          </a:xfrm>
          <a:prstGeom prst="rect">
            <a:avLst/>
          </a:prstGeom>
          <a:noFill/>
        </p:spPr>
        <p:txBody>
          <a:bodyPr wrap="square" rtlCol="0" anchor="t">
            <a:spAutoFit/>
          </a:bodyPr>
          <a:p>
            <a:r>
              <a:rPr lang="zh-CN" altLang="en-US"/>
              <a:t>4.6.0 路由算法与路由协议</a:t>
            </a:r>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路由算法与路由协议</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4695" y="1223010"/>
            <a:ext cx="5584190" cy="601980"/>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sym typeface="+mn-ea"/>
              </a:rPr>
              <a:t>知识点</a:t>
            </a:r>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sym typeface="+mn-ea"/>
              </a:rPr>
              <a:t>1</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sym typeface="+mn-ea"/>
              </a:rPr>
              <a:t>：路由选择算法分类</a:t>
            </a:r>
            <a:endParaRPr lang="zh-CN" altLang="en-US" sz="2400" b="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41" name="TextBox 40"/>
          <p:cNvSpPr txBox="1"/>
          <p:nvPr/>
        </p:nvSpPr>
        <p:spPr>
          <a:xfrm>
            <a:off x="941070" y="2589530"/>
            <a:ext cx="9083040" cy="286131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sym typeface="+mn-ea"/>
              </a:rPr>
              <a:t>网络链路的费用（比如带宽、时延等）抽象为</a:t>
            </a:r>
            <a:r>
              <a:rPr lang="en-US" altLang="zh-CN" sz="2400">
                <a:latin typeface="微软雅黑" panose="020B0503020204020204" charset="-122"/>
                <a:ea typeface="微软雅黑" panose="020B0503020204020204" charset="-122"/>
                <a:cs typeface="微软雅黑" panose="020B0503020204020204" charset="-122"/>
                <a:sym typeface="+mn-ea"/>
              </a:rPr>
              <a:t>G</a:t>
            </a:r>
            <a:r>
              <a:rPr lang="zh-CN" altLang="en-US" sz="2400">
                <a:latin typeface="微软雅黑" panose="020B0503020204020204" charset="-122"/>
                <a:ea typeface="微软雅黑" panose="020B0503020204020204" charset="-122"/>
                <a:cs typeface="微软雅黑" panose="020B0503020204020204" charset="-122"/>
                <a:sym typeface="+mn-ea"/>
              </a:rPr>
              <a:t>中的权值。</a:t>
            </a:r>
            <a:endParaRPr lang="zh-CN" altLang="en-US" sz="240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sym typeface="+mn-ea"/>
              </a:rPr>
              <a:t>两个结点</a:t>
            </a:r>
            <a:r>
              <a:rPr lang="en-US" altLang="zh-CN" sz="2400">
                <a:latin typeface="微软雅黑" panose="020B0503020204020204" charset="-122"/>
                <a:ea typeface="微软雅黑" panose="020B0503020204020204" charset="-122"/>
                <a:cs typeface="微软雅黑" panose="020B0503020204020204" charset="-122"/>
                <a:sym typeface="+mn-ea"/>
              </a:rPr>
              <a:t>x</a:t>
            </a:r>
            <a:r>
              <a:rPr lang="zh-CN" altLang="en-US" sz="2400">
                <a:latin typeface="微软雅黑" panose="020B0503020204020204" charset="-122"/>
                <a:ea typeface="微软雅黑" panose="020B0503020204020204" charset="-122"/>
                <a:cs typeface="微软雅黑" panose="020B0503020204020204" charset="-122"/>
                <a:sym typeface="+mn-ea"/>
              </a:rPr>
              <a:t>和</a:t>
            </a:r>
            <a:r>
              <a:rPr lang="en-US" altLang="zh-CN" sz="2400">
                <a:latin typeface="微软雅黑" panose="020B0503020204020204" charset="-122"/>
                <a:ea typeface="微软雅黑" panose="020B0503020204020204" charset="-122"/>
                <a:cs typeface="微软雅黑" panose="020B0503020204020204" charset="-122"/>
                <a:sym typeface="+mn-ea"/>
              </a:rPr>
              <a:t>y</a:t>
            </a:r>
            <a:r>
              <a:rPr lang="zh-CN" altLang="en-US" sz="2400">
                <a:latin typeface="微软雅黑" panose="020B0503020204020204" charset="-122"/>
                <a:ea typeface="微软雅黑" panose="020B0503020204020204" charset="-122"/>
                <a:cs typeface="微软雅黑" panose="020B0503020204020204" charset="-122"/>
                <a:sym typeface="+mn-ea"/>
              </a:rPr>
              <a:t>之间边的权值</a:t>
            </a:r>
            <a:r>
              <a:rPr lang="en-US" altLang="zh-CN" sz="2400">
                <a:latin typeface="微软雅黑" panose="020B0503020204020204" charset="-122"/>
                <a:ea typeface="微软雅黑" panose="020B0503020204020204" charset="-122"/>
                <a:cs typeface="微软雅黑" panose="020B0503020204020204" charset="-122"/>
                <a:sym typeface="+mn-ea"/>
              </a:rPr>
              <a:t>(</a:t>
            </a:r>
            <a:r>
              <a:rPr lang="zh-CN" altLang="en-US" sz="2400">
                <a:latin typeface="微软雅黑" panose="020B0503020204020204" charset="-122"/>
                <a:ea typeface="微软雅黑" panose="020B0503020204020204" charset="-122"/>
                <a:cs typeface="微软雅黑" panose="020B0503020204020204" charset="-122"/>
                <a:sym typeface="+mn-ea"/>
              </a:rPr>
              <a:t>即直接链路费用</a:t>
            </a:r>
            <a:r>
              <a:rPr lang="en-US" altLang="zh-CN" sz="2400">
                <a:latin typeface="微软雅黑" panose="020B0503020204020204" charset="-122"/>
                <a:ea typeface="微软雅黑" panose="020B0503020204020204" charset="-122"/>
                <a:cs typeface="微软雅黑" panose="020B0503020204020204" charset="-122"/>
                <a:sym typeface="+mn-ea"/>
              </a:rPr>
              <a:t>)</a:t>
            </a:r>
            <a:r>
              <a:rPr lang="zh-CN" altLang="en-US" sz="2400">
                <a:latin typeface="微软雅黑" panose="020B0503020204020204" charset="-122"/>
                <a:ea typeface="微软雅黑" panose="020B0503020204020204" charset="-122"/>
                <a:cs typeface="微软雅黑" panose="020B0503020204020204" charset="-122"/>
                <a:sym typeface="+mn-ea"/>
              </a:rPr>
              <a:t>，用</a:t>
            </a:r>
            <a:r>
              <a:rPr lang="en-US" altLang="zh-CN" sz="2400">
                <a:latin typeface="微软雅黑" panose="020B0503020204020204" charset="-122"/>
                <a:ea typeface="微软雅黑" panose="020B0503020204020204" charset="-122"/>
                <a:cs typeface="微软雅黑" panose="020B0503020204020204" charset="-122"/>
                <a:sym typeface="+mn-ea"/>
              </a:rPr>
              <a:t>c(x,y)</a:t>
            </a:r>
            <a:r>
              <a:rPr lang="zh-CN" altLang="en-US" sz="2400">
                <a:latin typeface="微软雅黑" panose="020B0503020204020204" charset="-122"/>
                <a:ea typeface="微软雅黑" panose="020B0503020204020204" charset="-122"/>
                <a:cs typeface="微软雅黑" panose="020B0503020204020204" charset="-122"/>
                <a:sym typeface="+mn-ea"/>
              </a:rPr>
              <a:t>来表示。</a:t>
            </a:r>
            <a:endParaRPr lang="zh-CN" altLang="en-US" sz="240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sym typeface="+mn-ea"/>
              </a:rPr>
              <a:t>如果</a:t>
            </a:r>
            <a:r>
              <a:rPr lang="en-US" altLang="zh-CN" sz="2400">
                <a:latin typeface="微软雅黑" panose="020B0503020204020204" charset="-122"/>
                <a:ea typeface="微软雅黑" panose="020B0503020204020204" charset="-122"/>
                <a:cs typeface="微软雅黑" panose="020B0503020204020204" charset="-122"/>
                <a:sym typeface="+mn-ea"/>
              </a:rPr>
              <a:t>x,y</a:t>
            </a:r>
            <a:r>
              <a:rPr lang="zh-CN" altLang="en-US" sz="2400">
                <a:latin typeface="微软雅黑" panose="020B0503020204020204" charset="-122"/>
                <a:ea typeface="微软雅黑" panose="020B0503020204020204" charset="-122"/>
                <a:cs typeface="微软雅黑" panose="020B0503020204020204" charset="-122"/>
                <a:sym typeface="+mn-ea"/>
              </a:rPr>
              <a:t>之间存在边，</a:t>
            </a:r>
            <a:r>
              <a:rPr lang="en-US" altLang="zh-CN" sz="2400">
                <a:latin typeface="微软雅黑" panose="020B0503020204020204" charset="-122"/>
                <a:ea typeface="微软雅黑" panose="020B0503020204020204" charset="-122"/>
                <a:cs typeface="微软雅黑" panose="020B0503020204020204" charset="-122"/>
                <a:sym typeface="+mn-ea"/>
              </a:rPr>
              <a:t>c(x,y)=10</a:t>
            </a:r>
            <a:endParaRPr lang="en-US" altLang="zh-CN" sz="240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sym typeface="+mn-ea"/>
              </a:rPr>
              <a:t>如果不存在边，</a:t>
            </a:r>
            <a:r>
              <a:rPr lang="en-US" altLang="zh-CN" sz="2400">
                <a:latin typeface="微软雅黑" panose="020B0503020204020204" charset="-122"/>
                <a:ea typeface="微软雅黑" panose="020B0503020204020204" charset="-122"/>
                <a:cs typeface="微软雅黑" panose="020B0503020204020204" charset="-122"/>
                <a:sym typeface="+mn-ea"/>
              </a:rPr>
              <a:t>c(x,u)=∞</a:t>
            </a:r>
            <a:endParaRPr lang="en-US" altLang="zh-CN" sz="240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sym typeface="+mn-ea"/>
              </a:rPr>
              <a:t>路径</a:t>
            </a:r>
            <a:r>
              <a:rPr lang="en-US" altLang="zh-CN" sz="2400">
                <a:latin typeface="微软雅黑" panose="020B0503020204020204" charset="-122"/>
                <a:ea typeface="微软雅黑" panose="020B0503020204020204" charset="-122"/>
                <a:cs typeface="微软雅黑" panose="020B0503020204020204" charset="-122"/>
                <a:sym typeface="+mn-ea"/>
              </a:rPr>
              <a:t>{x,y,u,v}</a:t>
            </a:r>
            <a:r>
              <a:rPr lang="zh-CN" altLang="en-US" sz="2400">
                <a:latin typeface="微软雅黑" panose="020B0503020204020204" charset="-122"/>
                <a:ea typeface="微软雅黑" panose="020B0503020204020204" charset="-122"/>
                <a:cs typeface="微软雅黑" panose="020B0503020204020204" charset="-122"/>
                <a:sym typeface="+mn-ea"/>
              </a:rPr>
              <a:t>的费用是：</a:t>
            </a:r>
            <a:r>
              <a:rPr lang="en-US" altLang="zh-CN" sz="2400">
                <a:latin typeface="微软雅黑" panose="020B0503020204020204" charset="-122"/>
                <a:ea typeface="微软雅黑" panose="020B0503020204020204" charset="-122"/>
                <a:cs typeface="微软雅黑" panose="020B0503020204020204" charset="-122"/>
                <a:sym typeface="+mn-ea"/>
              </a:rPr>
              <a:t>80</a:t>
            </a:r>
            <a:endParaRPr lang="en-US" altLang="zh-CN" sz="2400">
              <a:latin typeface="微软雅黑" panose="020B0503020204020204" charset="-122"/>
              <a:ea typeface="微软雅黑" panose="020B0503020204020204" charset="-122"/>
              <a:cs typeface="微软雅黑" panose="020B0503020204020204" charset="-122"/>
              <a:sym typeface="+mn-ea"/>
            </a:endParaRPr>
          </a:p>
        </p:txBody>
      </p:sp>
      <p:pic>
        <p:nvPicPr>
          <p:cNvPr id="5" name="图片 4"/>
          <p:cNvPicPr>
            <a:picLocks noChangeAspect="1"/>
          </p:cNvPicPr>
          <p:nvPr/>
        </p:nvPicPr>
        <p:blipFill>
          <a:blip r:embed="rId2"/>
          <a:stretch>
            <a:fillRect/>
          </a:stretch>
        </p:blipFill>
        <p:spPr>
          <a:xfrm>
            <a:off x="7926555" y="3743939"/>
            <a:ext cx="3260090" cy="2244725"/>
          </a:xfrm>
          <a:prstGeom prst="rect">
            <a:avLst/>
          </a:prstGeom>
        </p:spPr>
      </p:pic>
      <p:grpSp>
        <p:nvGrpSpPr>
          <p:cNvPr id="21" name="Group 7_1_1_1"/>
          <p:cNvGrpSpPr/>
          <p:nvPr/>
        </p:nvGrpSpPr>
        <p:grpSpPr>
          <a:xfrm>
            <a:off x="8224566" y="193964"/>
            <a:ext cx="3898227" cy="1648262"/>
            <a:chOff x="7909776" y="193964"/>
            <a:chExt cx="3898227" cy="1648262"/>
          </a:xfrm>
        </p:grpSpPr>
        <p:sp>
          <p:nvSpPr>
            <p:cNvPr id="22" name="左大括号 21"/>
            <p:cNvSpPr/>
            <p:nvPr/>
          </p:nvSpPr>
          <p:spPr>
            <a:xfrm>
              <a:off x="9696911" y="363924"/>
              <a:ext cx="485975" cy="129869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10353761" y="193964"/>
              <a:ext cx="1107996"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算法分类</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4" name="矩形 23"/>
            <p:cNvSpPr/>
            <p:nvPr/>
          </p:nvSpPr>
          <p:spPr>
            <a:xfrm>
              <a:off x="7909776" y="801257"/>
              <a:ext cx="1811714"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网络层拥塞控制</a:t>
              </a:r>
              <a:endParaRPr lang="zh-CN" altLang="en-US" dirty="0"/>
            </a:p>
          </p:txBody>
        </p:sp>
        <p:sp>
          <p:nvSpPr>
            <p:cNvPr id="25" name="矩形 24"/>
            <p:cNvSpPr/>
            <p:nvPr/>
          </p:nvSpPr>
          <p:spPr>
            <a:xfrm>
              <a:off x="10353758" y="531650"/>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链路状态</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353758" y="869336"/>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距离向量</a:t>
              </a:r>
              <a:endParaRPr lang="zh-CN" altLang="en-US" dirty="0">
                <a:latin typeface="黑体" panose="02010609060101010101" pitchFamily="49" charset="-122"/>
                <a:ea typeface="黑体" panose="02010609060101010101" pitchFamily="49" charset="-122"/>
                <a:sym typeface="+mn-ea"/>
              </a:endParaRPr>
            </a:p>
          </p:txBody>
        </p:sp>
        <p:sp>
          <p:nvSpPr>
            <p:cNvPr id="27" name="矩形 26"/>
            <p:cNvSpPr/>
            <p:nvPr/>
          </p:nvSpPr>
          <p:spPr>
            <a:xfrm>
              <a:off x="10007509" y="1207022"/>
              <a:ext cx="1800494"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层次化路由选择</a:t>
              </a:r>
              <a:endParaRPr lang="zh-CN" altLang="en-US" dirty="0">
                <a:latin typeface="黑体" panose="02010609060101010101" pitchFamily="49" charset="-122"/>
                <a:ea typeface="黑体" panose="02010609060101010101" pitchFamily="49" charset="-122"/>
                <a:sym typeface="+mn-ea"/>
              </a:endParaRPr>
            </a:p>
          </p:txBody>
        </p:sp>
        <p:sp>
          <p:nvSpPr>
            <p:cNvPr id="28" name="矩形 27"/>
            <p:cNvSpPr/>
            <p:nvPr/>
          </p:nvSpPr>
          <p:spPr>
            <a:xfrm>
              <a:off x="10122926" y="1544709"/>
              <a:ext cx="156966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路由选择协议</a:t>
              </a:r>
              <a:endParaRPr lang="zh-CN" altLang="en-US" dirty="0">
                <a:latin typeface="黑体" panose="02010609060101010101" pitchFamily="49" charset="-122"/>
                <a:ea typeface="黑体" panose="02010609060101010101" pitchFamily="49" charset="-122"/>
                <a:sym typeface="+mn-ea"/>
              </a:endParaRPr>
            </a:p>
          </p:txBody>
        </p:sp>
      </p:grpSp>
      <p:sp>
        <p:nvSpPr>
          <p:cNvPr id="2" name="文本框 1"/>
          <p:cNvSpPr txBox="1"/>
          <p:nvPr/>
        </p:nvSpPr>
        <p:spPr>
          <a:xfrm>
            <a:off x="0" y="-4445"/>
            <a:ext cx="3263265" cy="368300"/>
          </a:xfrm>
          <a:prstGeom prst="rect">
            <a:avLst/>
          </a:prstGeom>
          <a:noFill/>
        </p:spPr>
        <p:txBody>
          <a:bodyPr wrap="square" rtlCol="0" anchor="t">
            <a:spAutoFit/>
          </a:bodyPr>
          <a:p>
            <a:r>
              <a:rPr lang="zh-CN" altLang="en-US"/>
              <a:t>4.6.0 路由算法与路由协议</a:t>
            </a:r>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路由算法与路由协议</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：路由选择算法分类</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5" name="表格 4"/>
          <p:cNvGraphicFramePr>
            <a:graphicFrameLocks noGrp="1"/>
          </p:cNvGraphicFramePr>
          <p:nvPr/>
        </p:nvGraphicFramePr>
        <p:xfrm>
          <a:off x="807085" y="2496185"/>
          <a:ext cx="10719435" cy="2762138"/>
        </p:xfrm>
        <a:graphic>
          <a:graphicData uri="http://schemas.openxmlformats.org/drawingml/2006/table">
            <a:tbl>
              <a:tblPr firstRow="1" bandRow="1">
                <a:tableStyleId>{5940675A-B579-460E-94D1-54222C63F5DA}</a:tableStyleId>
              </a:tblPr>
              <a:tblGrid>
                <a:gridCol w="1461770"/>
                <a:gridCol w="5706745"/>
                <a:gridCol w="3550920"/>
              </a:tblGrid>
              <a:tr h="1271905">
                <a:tc>
                  <a:txBody>
                    <a:bodyPr/>
                    <a:lstStyle/>
                    <a:p>
                      <a:r>
                        <a:rPr lang="zh-CN" altLang="en-US" sz="1800" dirty="0">
                          <a:latin typeface="微软雅黑" panose="020B0503020204020204" charset="-122"/>
                          <a:ea typeface="微软雅黑" panose="020B0503020204020204" charset="-122"/>
                        </a:rPr>
                        <a:t>全局式路由选择算法</a:t>
                      </a:r>
                      <a:endParaRPr lang="zh-CN" altLang="en-US" sz="1800" dirty="0">
                        <a:latin typeface="微软雅黑" panose="020B0503020204020204" charset="-122"/>
                        <a:ea typeface="微软雅黑" panose="020B0503020204020204" charset="-122"/>
                      </a:endParaRPr>
                    </a:p>
                  </a:txBody>
                  <a:tcPr anchor="ctr"/>
                </a:tc>
                <a:tc>
                  <a:txBody>
                    <a:bodyPr/>
                    <a:lstStyle/>
                    <a:p>
                      <a:r>
                        <a:rPr lang="zh-CN" altLang="en-US" sz="1800" dirty="0">
                          <a:latin typeface="微软雅黑" panose="020B0503020204020204" charset="-122"/>
                          <a:ea typeface="微软雅黑" panose="020B0503020204020204" charset="-122"/>
                        </a:rPr>
                        <a:t>需要根据网络的完整信息来计算最短路径</a:t>
                      </a:r>
                      <a:endParaRPr lang="zh-CN" altLang="en-US" sz="1800" dirty="0">
                        <a:latin typeface="微软雅黑" panose="020B0503020204020204" charset="-122"/>
                        <a:ea typeface="微软雅黑" panose="020B0503020204020204" charset="-122"/>
                      </a:endParaRPr>
                    </a:p>
                  </a:txBody>
                  <a:tcPr anchor="ctr"/>
                </a:tc>
                <a:tc>
                  <a:txBody>
                    <a:bodyPr/>
                    <a:lstStyle/>
                    <a:p>
                      <a:r>
                        <a:rPr lang="zh-CN" altLang="en-US" sz="1800" dirty="0">
                          <a:solidFill>
                            <a:srgbClr val="C00000"/>
                          </a:solidFill>
                          <a:latin typeface="微软雅黑" panose="020B0503020204020204" charset="-122"/>
                          <a:ea typeface="微软雅黑" panose="020B0503020204020204" charset="-122"/>
                          <a:cs typeface="微软雅黑" panose="020B0503020204020204" charset="-122"/>
                        </a:rPr>
                        <a:t>链路状态路由选择算法</a:t>
                      </a:r>
                      <a:r>
                        <a:rPr lang="en-US" altLang="zh-CN" sz="1800" dirty="0">
                          <a:solidFill>
                            <a:srgbClr val="C00000"/>
                          </a:solidFill>
                          <a:latin typeface="微软雅黑" panose="020B0503020204020204" charset="-122"/>
                          <a:ea typeface="微软雅黑" panose="020B0503020204020204" charset="-122"/>
                          <a:cs typeface="微软雅黑" panose="020B0503020204020204" charset="-122"/>
                        </a:rPr>
                        <a:t>(LS</a:t>
                      </a:r>
                      <a:r>
                        <a:rPr lang="zh-CN" altLang="en-US" sz="1800" dirty="0">
                          <a:solidFill>
                            <a:srgbClr val="C00000"/>
                          </a:solidFill>
                          <a:latin typeface="微软雅黑" panose="020B0503020204020204" charset="-122"/>
                          <a:ea typeface="微软雅黑" panose="020B0503020204020204" charset="-122"/>
                          <a:cs typeface="微软雅黑" panose="020B0503020204020204" charset="-122"/>
                        </a:rPr>
                        <a:t>算法</a:t>
                      </a:r>
                      <a:r>
                        <a:rPr lang="en-US" altLang="zh-CN" sz="1800"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sz="1800" dirty="0">
                        <a:solidFill>
                          <a:srgbClr val="C00000"/>
                        </a:solidFill>
                        <a:latin typeface="微软雅黑" panose="020B0503020204020204" charset="-122"/>
                        <a:ea typeface="微软雅黑" panose="020B0503020204020204" charset="-122"/>
                        <a:cs typeface="微软雅黑" panose="020B0503020204020204" charset="-122"/>
                      </a:endParaRPr>
                    </a:p>
                  </a:txBody>
                  <a:tcPr anchor="ctr"/>
                </a:tc>
              </a:tr>
              <a:tr h="1490233">
                <a:tc>
                  <a:txBody>
                    <a:bodyPr/>
                    <a:lstStyle/>
                    <a:p>
                      <a:r>
                        <a:rPr lang="zh-CN" altLang="en-US" sz="1800" dirty="0">
                          <a:latin typeface="微软雅黑" panose="020B0503020204020204" charset="-122"/>
                          <a:ea typeface="微软雅黑" panose="020B0503020204020204" charset="-122"/>
                        </a:rPr>
                        <a:t>分布式路由选择算法</a:t>
                      </a:r>
                      <a:endParaRPr lang="zh-CN" altLang="en-US" sz="1800" dirty="0">
                        <a:latin typeface="微软雅黑" panose="020B0503020204020204" charset="-122"/>
                        <a:ea typeface="微软雅黑" panose="020B0503020204020204" charset="-122"/>
                      </a:endParaRPr>
                    </a:p>
                  </a:txBody>
                  <a:tcPr anchor="ctr"/>
                </a:tc>
                <a:tc>
                  <a:txBody>
                    <a:bodyPr/>
                    <a:lstStyle/>
                    <a:p>
                      <a:r>
                        <a:rPr lang="zh-CN" altLang="en-US" sz="1800" dirty="0">
                          <a:latin typeface="微软雅黑" panose="020B0503020204020204" charset="-122"/>
                          <a:ea typeface="微软雅黑" panose="020B0503020204020204" charset="-122"/>
                          <a:cs typeface="微软雅黑" panose="020B0503020204020204" charset="-122"/>
                        </a:rPr>
                        <a:t>结点不会（也不需要）尝试获取整个网络拓扑信息，结点只需获知与其相连的链路的“费用”信息，以及邻居结点通告的到达其他结点的最短距离（估计）信息，经过不断的迭代计算，最终获知经由哪个邻居可以具有到达目的结点的最短</a:t>
                      </a:r>
                      <a:r>
                        <a:rPr lang="zh-CN" altLang="en-US" sz="1800" baseline="0" dirty="0">
                          <a:latin typeface="微软雅黑" panose="020B0503020204020204" charset="-122"/>
                          <a:ea typeface="微软雅黑" panose="020B0503020204020204" charset="-122"/>
                          <a:cs typeface="微软雅黑" panose="020B0503020204020204" charset="-122"/>
                        </a:rPr>
                        <a:t>距离。</a:t>
                      </a:r>
                      <a:endParaRPr lang="zh-CN" altLang="en-US" sz="1800" dirty="0">
                        <a:latin typeface="微软雅黑" panose="020B0503020204020204" charset="-122"/>
                        <a:ea typeface="微软雅黑" panose="020B0503020204020204" charset="-122"/>
                        <a:cs typeface="微软雅黑" panose="020B0503020204020204" charset="-122"/>
                      </a:endParaRPr>
                    </a:p>
                  </a:txBody>
                  <a:tcPr anchor="ctr"/>
                </a:tc>
                <a:tc>
                  <a:txBody>
                    <a:bodyPr/>
                    <a:lstStyle/>
                    <a:p>
                      <a:r>
                        <a:rPr lang="zh-CN" altLang="en-US" sz="1800" dirty="0">
                          <a:solidFill>
                            <a:srgbClr val="C00000"/>
                          </a:solidFill>
                          <a:latin typeface="微软雅黑" panose="020B0503020204020204" charset="-122"/>
                          <a:ea typeface="微软雅黑" panose="020B0503020204020204" charset="-122"/>
                          <a:cs typeface="微软雅黑" panose="020B0503020204020204" charset="-122"/>
                        </a:rPr>
                        <a:t>距离向量路由选择算</a:t>
                      </a:r>
                      <a:r>
                        <a:rPr lang="en-US" altLang="zh-CN" sz="1800" dirty="0">
                          <a:solidFill>
                            <a:srgbClr val="C00000"/>
                          </a:solidFill>
                          <a:latin typeface="微软雅黑" panose="020B0503020204020204" charset="-122"/>
                          <a:ea typeface="微软雅黑" panose="020B0503020204020204" charset="-122"/>
                          <a:cs typeface="微软雅黑" panose="020B0503020204020204" charset="-122"/>
                        </a:rPr>
                        <a:t>(DV</a:t>
                      </a:r>
                      <a:r>
                        <a:rPr lang="zh-CN" altLang="en-US" sz="1800" dirty="0">
                          <a:solidFill>
                            <a:srgbClr val="C00000"/>
                          </a:solidFill>
                          <a:latin typeface="微软雅黑" panose="020B0503020204020204" charset="-122"/>
                          <a:ea typeface="微软雅黑" panose="020B0503020204020204" charset="-122"/>
                          <a:cs typeface="微软雅黑" panose="020B0503020204020204" charset="-122"/>
                        </a:rPr>
                        <a:t>算法</a:t>
                      </a:r>
                      <a:r>
                        <a:rPr lang="en-US" altLang="zh-CN" sz="1800" dirty="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sz="1800" dirty="0">
                        <a:solidFill>
                          <a:srgbClr val="C00000"/>
                        </a:solidFill>
                        <a:latin typeface="微软雅黑" panose="020B0503020204020204" charset="-122"/>
                        <a:ea typeface="微软雅黑" panose="020B0503020204020204" charset="-122"/>
                        <a:cs typeface="微软雅黑" panose="020B0503020204020204" charset="-122"/>
                      </a:endParaRPr>
                    </a:p>
                  </a:txBody>
                  <a:tcPr anchor="ctr"/>
                </a:tc>
              </a:tr>
            </a:tbl>
          </a:graphicData>
        </a:graphic>
      </p:graphicFrame>
      <p:sp>
        <p:nvSpPr>
          <p:cNvPr id="13" name="文本框 12"/>
          <p:cNvSpPr txBox="1"/>
          <p:nvPr/>
        </p:nvSpPr>
        <p:spPr>
          <a:xfrm>
            <a:off x="849630" y="1880235"/>
            <a:ext cx="4429125" cy="460375"/>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rPr>
              <a:t>第一种分类：</a:t>
            </a:r>
            <a:endParaRPr lang="zh-CN" altLang="en-US" sz="2400">
              <a:latin typeface="微软雅黑" panose="020B0503020204020204" charset="-122"/>
              <a:ea typeface="微软雅黑" panose="020B0503020204020204" charset="-122"/>
            </a:endParaRPr>
          </a:p>
        </p:txBody>
      </p:sp>
      <p:grpSp>
        <p:nvGrpSpPr>
          <p:cNvPr id="22" name="Group 7_1_1_1"/>
          <p:cNvGrpSpPr/>
          <p:nvPr/>
        </p:nvGrpSpPr>
        <p:grpSpPr>
          <a:xfrm>
            <a:off x="8224566" y="193964"/>
            <a:ext cx="3898227" cy="1648262"/>
            <a:chOff x="7909776" y="193964"/>
            <a:chExt cx="3898227" cy="1648262"/>
          </a:xfrm>
        </p:grpSpPr>
        <p:sp>
          <p:nvSpPr>
            <p:cNvPr id="23" name="左大括号 22"/>
            <p:cNvSpPr/>
            <p:nvPr/>
          </p:nvSpPr>
          <p:spPr>
            <a:xfrm>
              <a:off x="9696911" y="363924"/>
              <a:ext cx="485975" cy="129869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10353761" y="193964"/>
              <a:ext cx="1107996"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算法分类</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5" name="矩形 24"/>
            <p:cNvSpPr/>
            <p:nvPr/>
          </p:nvSpPr>
          <p:spPr>
            <a:xfrm>
              <a:off x="7909776" y="801257"/>
              <a:ext cx="1811714"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网络层拥塞控制</a:t>
              </a:r>
              <a:endParaRPr lang="zh-CN" altLang="en-US" dirty="0"/>
            </a:p>
          </p:txBody>
        </p:sp>
        <p:sp>
          <p:nvSpPr>
            <p:cNvPr id="26" name="矩形 25"/>
            <p:cNvSpPr/>
            <p:nvPr/>
          </p:nvSpPr>
          <p:spPr>
            <a:xfrm>
              <a:off x="10353758" y="531650"/>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链路状态</a:t>
              </a:r>
              <a:endParaRPr lang="zh-CN" altLang="en-US" dirty="0">
                <a:latin typeface="黑体" panose="02010609060101010101" pitchFamily="49" charset="-122"/>
                <a:ea typeface="黑体" panose="02010609060101010101" pitchFamily="49" charset="-122"/>
                <a:sym typeface="+mn-ea"/>
              </a:endParaRPr>
            </a:p>
          </p:txBody>
        </p:sp>
        <p:sp>
          <p:nvSpPr>
            <p:cNvPr id="27" name="矩形 26"/>
            <p:cNvSpPr/>
            <p:nvPr/>
          </p:nvSpPr>
          <p:spPr>
            <a:xfrm>
              <a:off x="10353758" y="869336"/>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距离向量</a:t>
              </a:r>
              <a:endParaRPr lang="zh-CN" altLang="en-US" dirty="0">
                <a:latin typeface="黑体" panose="02010609060101010101" pitchFamily="49" charset="-122"/>
                <a:ea typeface="黑体" panose="02010609060101010101" pitchFamily="49" charset="-122"/>
                <a:sym typeface="+mn-ea"/>
              </a:endParaRPr>
            </a:p>
          </p:txBody>
        </p:sp>
        <p:sp>
          <p:nvSpPr>
            <p:cNvPr id="28" name="矩形 27"/>
            <p:cNvSpPr/>
            <p:nvPr/>
          </p:nvSpPr>
          <p:spPr>
            <a:xfrm>
              <a:off x="10007509" y="1207022"/>
              <a:ext cx="1800494"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层次化路由选择</a:t>
              </a:r>
              <a:endParaRPr lang="zh-CN" altLang="en-US" dirty="0">
                <a:latin typeface="黑体" panose="02010609060101010101" pitchFamily="49" charset="-122"/>
                <a:ea typeface="黑体" panose="02010609060101010101" pitchFamily="49" charset="-122"/>
                <a:sym typeface="+mn-ea"/>
              </a:endParaRPr>
            </a:p>
          </p:txBody>
        </p:sp>
        <p:sp>
          <p:nvSpPr>
            <p:cNvPr id="29" name="矩形 28"/>
            <p:cNvSpPr/>
            <p:nvPr/>
          </p:nvSpPr>
          <p:spPr>
            <a:xfrm>
              <a:off x="10122926" y="1544709"/>
              <a:ext cx="156966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路由选择协议</a:t>
              </a:r>
              <a:endParaRPr lang="zh-CN" altLang="en-US" dirty="0">
                <a:latin typeface="黑体" panose="02010609060101010101" pitchFamily="49" charset="-122"/>
                <a:ea typeface="黑体" panose="02010609060101010101" pitchFamily="49" charset="-122"/>
                <a:sym typeface="+mn-ea"/>
              </a:endParaRPr>
            </a:p>
          </p:txBody>
        </p:sp>
      </p:grpSp>
      <p:sp>
        <p:nvSpPr>
          <p:cNvPr id="2" name="文本框 1"/>
          <p:cNvSpPr txBox="1"/>
          <p:nvPr/>
        </p:nvSpPr>
        <p:spPr>
          <a:xfrm>
            <a:off x="0" y="-4445"/>
            <a:ext cx="3263265" cy="368300"/>
          </a:xfrm>
          <a:prstGeom prst="rect">
            <a:avLst/>
          </a:prstGeom>
          <a:noFill/>
        </p:spPr>
        <p:txBody>
          <a:bodyPr wrap="square" rtlCol="0" anchor="t">
            <a:spAutoFit/>
          </a:bodyPr>
          <a:p>
            <a:r>
              <a:rPr lang="zh-CN" altLang="en-US"/>
              <a:t>4.6.0 路由算法与路由协议</a:t>
            </a:r>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路由算法与路由协议</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：路由选择算法分类</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5" name="表格 4"/>
          <p:cNvGraphicFramePr>
            <a:graphicFrameLocks noGrp="1"/>
          </p:cNvGraphicFramePr>
          <p:nvPr/>
        </p:nvGraphicFramePr>
        <p:xfrm>
          <a:off x="807085" y="2496185"/>
          <a:ext cx="10719435" cy="2762138"/>
        </p:xfrm>
        <a:graphic>
          <a:graphicData uri="http://schemas.openxmlformats.org/drawingml/2006/table">
            <a:tbl>
              <a:tblPr firstRow="1" bandRow="1">
                <a:tableStyleId>{5940675A-B579-460E-94D1-54222C63F5DA}</a:tableStyleId>
              </a:tblPr>
              <a:tblGrid>
                <a:gridCol w="1461770"/>
                <a:gridCol w="5961380"/>
                <a:gridCol w="3296285"/>
              </a:tblGrid>
              <a:tr h="1271905">
                <a:tc>
                  <a:txBody>
                    <a:bodyPr/>
                    <a:lstStyle/>
                    <a:p>
                      <a:r>
                        <a:rPr lang="zh-CN" altLang="en-US" sz="1800" dirty="0">
                          <a:latin typeface="微软雅黑" panose="020B0503020204020204" charset="-122"/>
                          <a:ea typeface="微软雅黑" panose="020B0503020204020204" charset="-122"/>
                        </a:rPr>
                        <a:t>静态</a:t>
                      </a:r>
                      <a:endParaRPr lang="zh-CN" altLang="en-US" sz="1800" dirty="0">
                        <a:latin typeface="微软雅黑" panose="020B0503020204020204" charset="-122"/>
                        <a:ea typeface="微软雅黑" panose="020B0503020204020204" charset="-122"/>
                      </a:endParaRPr>
                    </a:p>
                  </a:txBody>
                  <a:tcPr anchor="ctr"/>
                </a:tc>
                <a:tc>
                  <a:txBody>
                    <a:bodyPr/>
                    <a:lstStyle/>
                    <a:p>
                      <a:r>
                        <a:rPr lang="zh-CN" altLang="en-US" sz="1800" dirty="0">
                          <a:latin typeface="微软雅黑" panose="020B0503020204020204" charset="-122"/>
                          <a:ea typeface="微软雅黑" panose="020B0503020204020204" charset="-122"/>
                        </a:rPr>
                        <a:t>人工配置，网络变化时，不进行人工干预，就无法匹配。</a:t>
                      </a:r>
                      <a:endParaRPr lang="zh-CN" altLang="en-US" sz="1800" dirty="0">
                        <a:latin typeface="微软雅黑" panose="020B0503020204020204" charset="-122"/>
                        <a:ea typeface="微软雅黑" panose="020B0503020204020204" charset="-122"/>
                      </a:endParaRPr>
                    </a:p>
                  </a:txBody>
                  <a:tcPr anchor="ctr"/>
                </a:tc>
                <a:tc>
                  <a:txBody>
                    <a:bodyPr/>
                    <a:lstStyle/>
                    <a:p>
                      <a:endParaRPr lang="en-US" altLang="zh-CN" sz="1800" dirty="0">
                        <a:solidFill>
                          <a:srgbClr val="C00000"/>
                        </a:solidFill>
                        <a:latin typeface="微软雅黑" panose="020B0503020204020204" charset="-122"/>
                        <a:ea typeface="微软雅黑" panose="020B0503020204020204" charset="-122"/>
                        <a:cs typeface="微软雅黑" panose="020B0503020204020204" charset="-122"/>
                      </a:endParaRPr>
                    </a:p>
                  </a:txBody>
                  <a:tcPr anchor="ctr"/>
                </a:tc>
              </a:tr>
              <a:tr h="1490233">
                <a:tc>
                  <a:txBody>
                    <a:bodyPr/>
                    <a:lstStyle/>
                    <a:p>
                      <a:r>
                        <a:rPr lang="zh-CN" altLang="en-US" sz="1800" dirty="0">
                          <a:latin typeface="微软雅黑" panose="020B0503020204020204" charset="-122"/>
                          <a:ea typeface="微软雅黑" panose="020B0503020204020204" charset="-122"/>
                        </a:rPr>
                        <a:t>动态</a:t>
                      </a:r>
                      <a:endParaRPr lang="zh-CN" altLang="en-US" sz="1800" dirty="0">
                        <a:latin typeface="微软雅黑" panose="020B0503020204020204" charset="-122"/>
                        <a:ea typeface="微软雅黑" panose="020B0503020204020204" charset="-122"/>
                      </a:endParaRPr>
                    </a:p>
                  </a:txBody>
                  <a:tcPr anchor="ctr"/>
                </a:tc>
                <a:tc>
                  <a:txBody>
                    <a:bodyPr/>
                    <a:lstStyle/>
                    <a:p>
                      <a:r>
                        <a:rPr lang="zh-CN" altLang="en-US" sz="1800" dirty="0">
                          <a:latin typeface="微软雅黑" panose="020B0503020204020204" charset="-122"/>
                          <a:ea typeface="微软雅黑" panose="020B0503020204020204" charset="-122"/>
                          <a:cs typeface="微软雅黑" panose="020B0503020204020204" charset="-122"/>
                        </a:rPr>
                        <a:t>网络发生变化，自动计算最佳路由。</a:t>
                      </a:r>
                      <a:endParaRPr lang="zh-CN" altLang="en-US" sz="1800" dirty="0">
                        <a:latin typeface="微软雅黑" panose="020B0503020204020204" charset="-122"/>
                        <a:ea typeface="微软雅黑" panose="020B0503020204020204" charset="-122"/>
                        <a:cs typeface="微软雅黑" panose="020B0503020204020204" charset="-122"/>
                      </a:endParaRPr>
                    </a:p>
                  </a:txBody>
                  <a:tcPr anchor="ctr"/>
                </a:tc>
                <a:tc>
                  <a:txBody>
                    <a:bodyPr/>
                    <a:lstStyle/>
                    <a:p>
                      <a:r>
                        <a:rPr lang="en-US" altLang="zh-CN" sz="1800" dirty="0">
                          <a:solidFill>
                            <a:srgbClr val="C00000"/>
                          </a:solidFill>
                          <a:latin typeface="微软雅黑" panose="020B0503020204020204" charset="-122"/>
                          <a:ea typeface="微软雅黑" panose="020B0503020204020204" charset="-122"/>
                          <a:cs typeface="微软雅黑" panose="020B0503020204020204" charset="-122"/>
                          <a:sym typeface="+mn-ea"/>
                        </a:rPr>
                        <a:t>LS</a:t>
                      </a:r>
                      <a:r>
                        <a:rPr lang="zh-CN" altLang="en-US" sz="1800" dirty="0">
                          <a:solidFill>
                            <a:srgbClr val="C00000"/>
                          </a:solidFill>
                          <a:latin typeface="微软雅黑" panose="020B0503020204020204" charset="-122"/>
                          <a:ea typeface="微软雅黑" panose="020B0503020204020204" charset="-122"/>
                          <a:cs typeface="微软雅黑" panose="020B0503020204020204" charset="-122"/>
                          <a:sym typeface="+mn-ea"/>
                        </a:rPr>
                        <a:t>算法、</a:t>
                      </a:r>
                      <a:r>
                        <a:rPr lang="en-US" altLang="zh-CN" sz="1800" dirty="0">
                          <a:solidFill>
                            <a:srgbClr val="C00000"/>
                          </a:solidFill>
                          <a:latin typeface="微软雅黑" panose="020B0503020204020204" charset="-122"/>
                          <a:ea typeface="微软雅黑" panose="020B0503020204020204" charset="-122"/>
                          <a:cs typeface="微软雅黑" panose="020B0503020204020204" charset="-122"/>
                        </a:rPr>
                        <a:t>DV</a:t>
                      </a:r>
                      <a:r>
                        <a:rPr lang="zh-CN" altLang="en-US" sz="1800" dirty="0">
                          <a:solidFill>
                            <a:srgbClr val="C00000"/>
                          </a:solidFill>
                          <a:latin typeface="微软雅黑" panose="020B0503020204020204" charset="-122"/>
                          <a:ea typeface="微软雅黑" panose="020B0503020204020204" charset="-122"/>
                          <a:cs typeface="微软雅黑" panose="020B0503020204020204" charset="-122"/>
                        </a:rPr>
                        <a:t>算法</a:t>
                      </a:r>
                      <a:endParaRPr lang="en-US" altLang="zh-CN" sz="1800" dirty="0">
                        <a:solidFill>
                          <a:srgbClr val="C00000"/>
                        </a:solidFill>
                        <a:latin typeface="微软雅黑" panose="020B0503020204020204" charset="-122"/>
                        <a:ea typeface="微软雅黑" panose="020B0503020204020204" charset="-122"/>
                        <a:cs typeface="微软雅黑" panose="020B0503020204020204" charset="-122"/>
                      </a:endParaRPr>
                    </a:p>
                  </a:txBody>
                  <a:tcPr anchor="ctr"/>
                </a:tc>
              </a:tr>
            </a:tbl>
          </a:graphicData>
        </a:graphic>
      </p:graphicFrame>
      <p:sp>
        <p:nvSpPr>
          <p:cNvPr id="13" name="文本框 12"/>
          <p:cNvSpPr txBox="1"/>
          <p:nvPr/>
        </p:nvSpPr>
        <p:spPr>
          <a:xfrm>
            <a:off x="849630" y="1880235"/>
            <a:ext cx="4429125" cy="460375"/>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rPr>
              <a:t>第二种分类：</a:t>
            </a:r>
            <a:endParaRPr lang="zh-CN" altLang="en-US" sz="2400">
              <a:latin typeface="微软雅黑" panose="020B0503020204020204" charset="-122"/>
              <a:ea typeface="微软雅黑" panose="020B0503020204020204" charset="-122"/>
            </a:endParaRPr>
          </a:p>
        </p:txBody>
      </p:sp>
      <p:grpSp>
        <p:nvGrpSpPr>
          <p:cNvPr id="22" name="Group 7_1_1_1"/>
          <p:cNvGrpSpPr/>
          <p:nvPr/>
        </p:nvGrpSpPr>
        <p:grpSpPr>
          <a:xfrm>
            <a:off x="8224566" y="193964"/>
            <a:ext cx="3898227" cy="1648262"/>
            <a:chOff x="7909776" y="193964"/>
            <a:chExt cx="3898227" cy="1648262"/>
          </a:xfrm>
        </p:grpSpPr>
        <p:sp>
          <p:nvSpPr>
            <p:cNvPr id="23" name="左大括号 22"/>
            <p:cNvSpPr/>
            <p:nvPr/>
          </p:nvSpPr>
          <p:spPr>
            <a:xfrm>
              <a:off x="9696911" y="363924"/>
              <a:ext cx="485975" cy="129869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10353761" y="193964"/>
              <a:ext cx="1107996"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算法分类</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5" name="矩形 24"/>
            <p:cNvSpPr/>
            <p:nvPr/>
          </p:nvSpPr>
          <p:spPr>
            <a:xfrm>
              <a:off x="7909776" y="801257"/>
              <a:ext cx="1811714"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网络层拥塞控制</a:t>
              </a:r>
              <a:endParaRPr lang="zh-CN" altLang="en-US" dirty="0"/>
            </a:p>
          </p:txBody>
        </p:sp>
        <p:sp>
          <p:nvSpPr>
            <p:cNvPr id="26" name="矩形 25"/>
            <p:cNvSpPr/>
            <p:nvPr/>
          </p:nvSpPr>
          <p:spPr>
            <a:xfrm>
              <a:off x="10353758" y="531650"/>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链路状态</a:t>
              </a:r>
              <a:endParaRPr lang="zh-CN" altLang="en-US" dirty="0">
                <a:latin typeface="黑体" panose="02010609060101010101" pitchFamily="49" charset="-122"/>
                <a:ea typeface="黑体" panose="02010609060101010101" pitchFamily="49" charset="-122"/>
                <a:sym typeface="+mn-ea"/>
              </a:endParaRPr>
            </a:p>
          </p:txBody>
        </p:sp>
        <p:sp>
          <p:nvSpPr>
            <p:cNvPr id="27" name="矩形 26"/>
            <p:cNvSpPr/>
            <p:nvPr/>
          </p:nvSpPr>
          <p:spPr>
            <a:xfrm>
              <a:off x="10353758" y="869336"/>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距离向量</a:t>
              </a:r>
              <a:endParaRPr lang="zh-CN" altLang="en-US" dirty="0">
                <a:latin typeface="黑体" panose="02010609060101010101" pitchFamily="49" charset="-122"/>
                <a:ea typeface="黑体" panose="02010609060101010101" pitchFamily="49" charset="-122"/>
                <a:sym typeface="+mn-ea"/>
              </a:endParaRPr>
            </a:p>
          </p:txBody>
        </p:sp>
        <p:sp>
          <p:nvSpPr>
            <p:cNvPr id="28" name="矩形 27"/>
            <p:cNvSpPr/>
            <p:nvPr/>
          </p:nvSpPr>
          <p:spPr>
            <a:xfrm>
              <a:off x="10007509" y="1207022"/>
              <a:ext cx="1800494"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层次化路由选择</a:t>
              </a:r>
              <a:endParaRPr lang="zh-CN" altLang="en-US" dirty="0">
                <a:latin typeface="黑体" panose="02010609060101010101" pitchFamily="49" charset="-122"/>
                <a:ea typeface="黑体" panose="02010609060101010101" pitchFamily="49" charset="-122"/>
                <a:sym typeface="+mn-ea"/>
              </a:endParaRPr>
            </a:p>
          </p:txBody>
        </p:sp>
        <p:sp>
          <p:nvSpPr>
            <p:cNvPr id="29" name="矩形 28"/>
            <p:cNvSpPr/>
            <p:nvPr/>
          </p:nvSpPr>
          <p:spPr>
            <a:xfrm>
              <a:off x="10122926" y="1544709"/>
              <a:ext cx="156966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路由选择协议</a:t>
              </a:r>
              <a:endParaRPr lang="zh-CN" altLang="en-US" dirty="0">
                <a:latin typeface="黑体" panose="02010609060101010101" pitchFamily="49" charset="-122"/>
                <a:ea typeface="黑体" panose="02010609060101010101" pitchFamily="49" charset="-122"/>
                <a:sym typeface="+mn-ea"/>
              </a:endParaRPr>
            </a:p>
          </p:txBody>
        </p:sp>
      </p:grpSp>
      <p:sp>
        <p:nvSpPr>
          <p:cNvPr id="2" name="文本框 1"/>
          <p:cNvSpPr txBox="1"/>
          <p:nvPr/>
        </p:nvSpPr>
        <p:spPr>
          <a:xfrm>
            <a:off x="0" y="-4445"/>
            <a:ext cx="3263265" cy="368300"/>
          </a:xfrm>
          <a:prstGeom prst="rect">
            <a:avLst/>
          </a:prstGeom>
          <a:noFill/>
        </p:spPr>
        <p:txBody>
          <a:bodyPr wrap="square" rtlCol="0" anchor="t">
            <a:spAutoFit/>
          </a:bodyPr>
          <a:p>
            <a:r>
              <a:rPr lang="zh-CN" altLang="en-US"/>
              <a:t>4.6.0 路由算法与路由协议</a:t>
            </a:r>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路由算法与路由协议</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：路由选择算法分类</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3" name="文本框 12"/>
          <p:cNvSpPr txBox="1"/>
          <p:nvPr/>
        </p:nvSpPr>
        <p:spPr>
          <a:xfrm>
            <a:off x="847090" y="2592070"/>
            <a:ext cx="10254615" cy="460375"/>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rPr>
              <a:t>第三种分类：负载敏感的路由选择算法；负载迟钝的路由选择算法。</a:t>
            </a:r>
            <a:endParaRPr lang="zh-CN" altLang="en-US" sz="2400">
              <a:latin typeface="微软雅黑" panose="020B0503020204020204" charset="-122"/>
              <a:ea typeface="微软雅黑" panose="020B0503020204020204" charset="-122"/>
            </a:endParaRPr>
          </a:p>
        </p:txBody>
      </p:sp>
      <p:grpSp>
        <p:nvGrpSpPr>
          <p:cNvPr id="21" name="Group 7_1_1_1"/>
          <p:cNvGrpSpPr/>
          <p:nvPr/>
        </p:nvGrpSpPr>
        <p:grpSpPr>
          <a:xfrm>
            <a:off x="8224566" y="193964"/>
            <a:ext cx="3898227" cy="1648262"/>
            <a:chOff x="7909776" y="193964"/>
            <a:chExt cx="3898227" cy="1648262"/>
          </a:xfrm>
        </p:grpSpPr>
        <p:sp>
          <p:nvSpPr>
            <p:cNvPr id="22" name="左大括号 21"/>
            <p:cNvSpPr/>
            <p:nvPr/>
          </p:nvSpPr>
          <p:spPr>
            <a:xfrm>
              <a:off x="9696911" y="363924"/>
              <a:ext cx="485975" cy="129869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10353761" y="193964"/>
              <a:ext cx="1107996"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算法分类</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4" name="矩形 23"/>
            <p:cNvSpPr/>
            <p:nvPr/>
          </p:nvSpPr>
          <p:spPr>
            <a:xfrm>
              <a:off x="7909776" y="801257"/>
              <a:ext cx="1811714"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网络层拥塞控制</a:t>
              </a:r>
              <a:endParaRPr lang="zh-CN" altLang="en-US" dirty="0"/>
            </a:p>
          </p:txBody>
        </p:sp>
        <p:sp>
          <p:nvSpPr>
            <p:cNvPr id="25" name="矩形 24"/>
            <p:cNvSpPr/>
            <p:nvPr/>
          </p:nvSpPr>
          <p:spPr>
            <a:xfrm>
              <a:off x="10353758" y="531650"/>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链路状态</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353758" y="869336"/>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距离向量</a:t>
              </a:r>
              <a:endParaRPr lang="zh-CN" altLang="en-US" dirty="0">
                <a:latin typeface="黑体" panose="02010609060101010101" pitchFamily="49" charset="-122"/>
                <a:ea typeface="黑体" panose="02010609060101010101" pitchFamily="49" charset="-122"/>
                <a:sym typeface="+mn-ea"/>
              </a:endParaRPr>
            </a:p>
          </p:txBody>
        </p:sp>
        <p:sp>
          <p:nvSpPr>
            <p:cNvPr id="27" name="矩形 26"/>
            <p:cNvSpPr/>
            <p:nvPr/>
          </p:nvSpPr>
          <p:spPr>
            <a:xfrm>
              <a:off x="10007509" y="1207022"/>
              <a:ext cx="1800494"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层次化路由选择</a:t>
              </a:r>
              <a:endParaRPr lang="zh-CN" altLang="en-US" dirty="0">
                <a:latin typeface="黑体" panose="02010609060101010101" pitchFamily="49" charset="-122"/>
                <a:ea typeface="黑体" panose="02010609060101010101" pitchFamily="49" charset="-122"/>
                <a:sym typeface="+mn-ea"/>
              </a:endParaRPr>
            </a:p>
          </p:txBody>
        </p:sp>
        <p:sp>
          <p:nvSpPr>
            <p:cNvPr id="28" name="矩形 27"/>
            <p:cNvSpPr/>
            <p:nvPr/>
          </p:nvSpPr>
          <p:spPr>
            <a:xfrm>
              <a:off x="10122926" y="1544709"/>
              <a:ext cx="156966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路由选择协议</a:t>
              </a:r>
              <a:endParaRPr lang="zh-CN" altLang="en-US" dirty="0">
                <a:latin typeface="黑体" panose="02010609060101010101" pitchFamily="49" charset="-122"/>
                <a:ea typeface="黑体" panose="02010609060101010101" pitchFamily="49" charset="-122"/>
                <a:sym typeface="+mn-ea"/>
              </a:endParaRPr>
            </a:p>
          </p:txBody>
        </p:sp>
      </p:grpSp>
      <p:sp>
        <p:nvSpPr>
          <p:cNvPr id="2" name="文本框 1"/>
          <p:cNvSpPr txBox="1"/>
          <p:nvPr/>
        </p:nvSpPr>
        <p:spPr>
          <a:xfrm>
            <a:off x="0" y="-4445"/>
            <a:ext cx="3263265" cy="368300"/>
          </a:xfrm>
          <a:prstGeom prst="rect">
            <a:avLst/>
          </a:prstGeom>
          <a:noFill/>
        </p:spPr>
        <p:txBody>
          <a:bodyPr wrap="square" rtlCol="0" anchor="t">
            <a:spAutoFit/>
          </a:bodyPr>
          <a:p>
            <a:r>
              <a:rPr lang="zh-CN" altLang="en-US"/>
              <a:t>4.6.0 路由算法与路由协议</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916940" y="2138045"/>
            <a:ext cx="10939780" cy="2306955"/>
          </a:xfrm>
          <a:prstGeom prst="rect">
            <a:avLst/>
          </a:prstGeom>
          <a:noFill/>
        </p:spPr>
        <p:txBody>
          <a:bodyPr wrap="square" rtlCol="0">
            <a:spAutoFit/>
          </a:bodyPr>
          <a:lstStyle/>
          <a:p>
            <a:pPr>
              <a:lnSpc>
                <a:spcPct val="150000"/>
              </a:lnSpc>
            </a:pPr>
            <a:r>
              <a:rPr lang="en-US"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目前两个版本：</a:t>
            </a:r>
            <a:r>
              <a:rPr 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IPv4</a:t>
            </a:r>
            <a:r>
              <a:rPr lang="zh-CN" altLang="en-US" sz="2400" dirty="0">
                <a:latin typeface="微软雅黑" panose="020B0503020204020204" charset="-122"/>
                <a:ea typeface="微软雅黑" panose="020B0503020204020204" charset="-122"/>
                <a:cs typeface="微软雅黑" panose="020B0503020204020204" charset="-122"/>
                <a:sym typeface="+mn-ea"/>
              </a:rPr>
              <a:t>和</a:t>
            </a:r>
            <a:r>
              <a:rPr lang="en-US" sz="2400" dirty="0">
                <a:latin typeface="微软雅黑" panose="020B0503020204020204" charset="-122"/>
                <a:ea typeface="微软雅黑" panose="020B0503020204020204" charset="-122"/>
                <a:cs typeface="微软雅黑" panose="020B0503020204020204" charset="-122"/>
                <a:sym typeface="+mn-ea"/>
              </a:rPr>
              <a:t>IPv6</a:t>
            </a:r>
            <a:endParaRPr 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sz="2400" dirty="0">
                <a:latin typeface="微软雅黑" panose="020B0503020204020204" charset="-122"/>
                <a:ea typeface="微软雅黑" panose="020B0503020204020204" charset="-122"/>
                <a:cs typeface="微软雅黑" panose="020B0503020204020204" charset="-122"/>
              </a:rPr>
              <a:t>IPv4</a:t>
            </a:r>
            <a:r>
              <a:rPr lang="zh-CN" altLang="en-US" sz="2400" dirty="0">
                <a:latin typeface="微软雅黑" panose="020B0503020204020204" charset="-122"/>
                <a:ea typeface="微软雅黑" panose="020B0503020204020204" charset="-122"/>
                <a:cs typeface="微软雅黑" panose="020B0503020204020204" charset="-122"/>
              </a:rPr>
              <a:t>协议：</a:t>
            </a:r>
            <a:r>
              <a:rPr lang="en-US" altLang="zh-CN" sz="2400" dirty="0">
                <a:latin typeface="微软雅黑" panose="020B0503020204020204" charset="-122"/>
                <a:ea typeface="微软雅黑" panose="020B0503020204020204" charset="-122"/>
                <a:cs typeface="微软雅黑" panose="020B0503020204020204" charset="-122"/>
                <a:sym typeface="+mn-ea"/>
              </a:rPr>
              <a:t>Internet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网络层最核心的协议</a:t>
            </a:r>
            <a:r>
              <a:rPr lang="zh-CN" altLang="en-US" sz="2400" dirty="0">
                <a:latin typeface="微软雅黑" panose="020B0503020204020204" charset="-122"/>
                <a:ea typeface="微软雅黑" panose="020B0503020204020204" charset="-122"/>
                <a:cs typeface="微软雅黑" panose="020B0503020204020204" charset="-122"/>
                <a:sym typeface="+mn-ea"/>
              </a:rPr>
              <a:t>。</a:t>
            </a:r>
            <a:endParaRPr lang="zh-CN" altLang="en-US"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定义了如何封装上层协议（如</a:t>
            </a:r>
            <a:r>
              <a:rPr lang="en-US" altLang="zh-CN" sz="2400" dirty="0">
                <a:latin typeface="微软雅黑" panose="020B0503020204020204" charset="-122"/>
                <a:ea typeface="微软雅黑" panose="020B0503020204020204" charset="-122"/>
                <a:cs typeface="微软雅黑" panose="020B0503020204020204" charset="-122"/>
              </a:rPr>
              <a:t>UDP</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等）的报文段；</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定义了</a:t>
            </a:r>
            <a:r>
              <a:rPr lang="en-US" altLang="zh-CN" sz="2400" dirty="0">
                <a:latin typeface="微软雅黑" panose="020B0503020204020204" charset="-122"/>
                <a:ea typeface="微软雅黑" panose="020B0503020204020204" charset="-122"/>
                <a:cs typeface="微软雅黑" panose="020B0503020204020204" charset="-122"/>
              </a:rPr>
              <a:t>Internet</a:t>
            </a:r>
            <a:r>
              <a:rPr lang="zh-CN" altLang="en-US" sz="2400" dirty="0">
                <a:latin typeface="微软雅黑" panose="020B0503020204020204" charset="-122"/>
                <a:ea typeface="微软雅黑" panose="020B0503020204020204" charset="-122"/>
                <a:cs typeface="微软雅黑" panose="020B0503020204020204" charset="-122"/>
              </a:rPr>
              <a:t>网络层寻址（</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地址）以及如何转发</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数据报等内容；</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grpSp>
        <p:nvGrpSpPr>
          <p:cNvPr id="6" name="组合 5"/>
          <p:cNvGrpSpPr/>
          <p:nvPr/>
        </p:nvGrpSpPr>
        <p:grpSpPr>
          <a:xfrm>
            <a:off x="8042411" y="178974"/>
            <a:ext cx="4120848" cy="1980358"/>
            <a:chOff x="8117361" y="193964"/>
            <a:chExt cx="4120848" cy="1980358"/>
          </a:xfrm>
        </p:grpSpPr>
        <p:sp>
          <p:nvSpPr>
            <p:cNvPr id="15" name="左大括号 14"/>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10668548" y="193964"/>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17" name="矩形 16"/>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8" name="矩形 17"/>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19" name="矩形 18"/>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0" name="矩形 19"/>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3" name="矩形 22"/>
          <p:cNvSpPr/>
          <p:nvPr/>
        </p:nvSpPr>
        <p:spPr>
          <a:xfrm>
            <a:off x="-64318" y="62346"/>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4.5.1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876580" y="2142538"/>
            <a:ext cx="10002190" cy="565785"/>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数据报格式</a:t>
            </a:r>
            <a:endParaRPr lang="en-US" altLang="zh-CN" sz="2400" dirty="0">
              <a:latin typeface="微软雅黑" panose="020B0503020204020204" charset="-122"/>
              <a:ea typeface="微软雅黑" panose="020B0503020204020204" charset="-122"/>
              <a:cs typeface="微软雅黑" panose="020B0503020204020204" charset="-122"/>
            </a:endParaRPr>
          </a:p>
        </p:txBody>
      </p:sp>
      <p:graphicFrame>
        <p:nvGraphicFramePr>
          <p:cNvPr id="6" name="表格 5"/>
          <p:cNvGraphicFramePr>
            <a:graphicFrameLocks noGrp="1"/>
          </p:cNvGraphicFramePr>
          <p:nvPr/>
        </p:nvGraphicFramePr>
        <p:xfrm>
          <a:off x="170120" y="3636337"/>
          <a:ext cx="11896440" cy="3112715"/>
        </p:xfrm>
        <a:graphic>
          <a:graphicData uri="http://schemas.openxmlformats.org/drawingml/2006/table">
            <a:tbl>
              <a:tblPr firstRow="1" bandRow="1">
                <a:tableStyleId>{5940675A-B579-460E-94D1-54222C63F5DA}</a:tableStyleId>
              </a:tblPr>
              <a:tblGrid>
                <a:gridCol w="1487055"/>
                <a:gridCol w="1487055"/>
                <a:gridCol w="2974111"/>
                <a:gridCol w="1487055"/>
                <a:gridCol w="4461164"/>
              </a:tblGrid>
              <a:tr h="422264">
                <a:tc>
                  <a:txBody>
                    <a:bodyPr/>
                    <a:lstStyle/>
                    <a:p>
                      <a:pPr algn="ctr"/>
                      <a:r>
                        <a:rPr lang="zh-CN" altLang="en-US" sz="1800" dirty="0">
                          <a:latin typeface="微软雅黑" panose="020B0503020204020204" charset="-122"/>
                          <a:ea typeface="微软雅黑" panose="020B0503020204020204" charset="-122"/>
                          <a:cs typeface="微软雅黑" panose="020B0503020204020204" charset="-122"/>
                        </a:rPr>
                        <a:t>版本（</a:t>
                      </a:r>
                      <a:r>
                        <a:rPr lang="en-US" altLang="zh-CN" sz="1800" dirty="0">
                          <a:latin typeface="微软雅黑" panose="020B0503020204020204" charset="-122"/>
                          <a:ea typeface="微软雅黑" panose="020B0503020204020204" charset="-122"/>
                          <a:cs typeface="微软雅黑" panose="020B0503020204020204" charset="-122"/>
                        </a:rPr>
                        <a:t>4</a:t>
                      </a:r>
                      <a:r>
                        <a:rPr lang="zh-CN" altLang="en-US" sz="1800" dirty="0">
                          <a:latin typeface="微软雅黑" panose="020B0503020204020204" charset="-122"/>
                          <a:ea typeface="微软雅黑" panose="020B0503020204020204" charset="-122"/>
                          <a:cs typeface="微软雅黑" panose="020B0503020204020204" charset="-122"/>
                        </a:rPr>
                        <a:t>位）</a:t>
                      </a:r>
                      <a:endParaRPr lang="zh-CN" altLang="en-US" sz="1800" dirty="0">
                        <a:latin typeface="微软雅黑" panose="020B0503020204020204" charset="-122"/>
                        <a:ea typeface="微软雅黑" panose="020B0503020204020204" charset="-122"/>
                        <a:cs typeface="微软雅黑" panose="020B0503020204020204" charset="-122"/>
                      </a:endParaRPr>
                    </a:p>
                  </a:txBody>
                  <a:tcPr anchor="ctr">
                    <a:solidFill>
                      <a:schemeClr val="bg1">
                        <a:lumMod val="85000"/>
                      </a:schemeClr>
                    </a:solidFill>
                  </a:tcPr>
                </a:tc>
                <a:tc>
                  <a:txBody>
                    <a:bodyPr/>
                    <a:lstStyle/>
                    <a:p>
                      <a:pPr algn="ctr"/>
                      <a:r>
                        <a:rPr lang="zh-CN" altLang="en-US" sz="1600" dirty="0">
                          <a:latin typeface="微软雅黑" panose="020B0503020204020204" charset="-122"/>
                          <a:ea typeface="微软雅黑" panose="020B0503020204020204" charset="-122"/>
                          <a:cs typeface="微软雅黑" panose="020B0503020204020204" charset="-122"/>
                        </a:rPr>
                        <a:t>首部长度</a:t>
                      </a:r>
                      <a:endParaRPr lang="zh-CN" altLang="en-US" sz="1600" dirty="0">
                        <a:latin typeface="微软雅黑" panose="020B0503020204020204" charset="-122"/>
                        <a:ea typeface="微软雅黑" panose="020B0503020204020204" charset="-122"/>
                        <a:cs typeface="微软雅黑" panose="020B0503020204020204" charset="-122"/>
                      </a:endParaRPr>
                    </a:p>
                    <a:p>
                      <a:pPr algn="ctr"/>
                      <a:r>
                        <a:rPr lang="zh-CN" altLang="en-US" sz="1600" dirty="0">
                          <a:latin typeface="微软雅黑" panose="020B0503020204020204" charset="-122"/>
                          <a:ea typeface="微软雅黑" panose="020B0503020204020204" charset="-122"/>
                          <a:cs typeface="微软雅黑" panose="020B0503020204020204" charset="-122"/>
                        </a:rPr>
                        <a:t>（</a:t>
                      </a:r>
                      <a:r>
                        <a:rPr lang="en-US" altLang="zh-CN" sz="1600" dirty="0">
                          <a:latin typeface="微软雅黑" panose="020B0503020204020204" charset="-122"/>
                          <a:ea typeface="微软雅黑" panose="020B0503020204020204" charset="-122"/>
                          <a:cs typeface="微软雅黑" panose="020B0503020204020204" charset="-122"/>
                        </a:rPr>
                        <a:t>4</a:t>
                      </a:r>
                      <a:r>
                        <a:rPr lang="zh-CN" altLang="en-US" sz="1600" dirty="0">
                          <a:latin typeface="微软雅黑" panose="020B0503020204020204" charset="-122"/>
                          <a:ea typeface="微软雅黑" panose="020B0503020204020204" charset="-122"/>
                          <a:cs typeface="微软雅黑" panose="020B0503020204020204" charset="-122"/>
                        </a:rPr>
                        <a:t>位）</a:t>
                      </a:r>
                      <a:endParaRPr lang="zh-CN" altLang="en-US" sz="1600" dirty="0">
                        <a:latin typeface="微软雅黑" panose="020B0503020204020204" charset="-122"/>
                        <a:ea typeface="微软雅黑" panose="020B0503020204020204" charset="-122"/>
                        <a:cs typeface="微软雅黑" panose="020B0503020204020204" charset="-122"/>
                      </a:endParaRPr>
                    </a:p>
                  </a:txBody>
                  <a:tcPr anchor="ctr">
                    <a:solidFill>
                      <a:schemeClr val="bg1">
                        <a:lumMod val="85000"/>
                      </a:schemeClr>
                    </a:solidFill>
                  </a:tcPr>
                </a:tc>
                <a:tc>
                  <a:txBody>
                    <a:bodyPr/>
                    <a:lstStyle/>
                    <a:p>
                      <a:pPr algn="ctr"/>
                      <a:r>
                        <a:rPr lang="zh-CN" altLang="en-US" sz="1800" dirty="0">
                          <a:latin typeface="微软雅黑" panose="020B0503020204020204" charset="-122"/>
                          <a:ea typeface="微软雅黑" panose="020B0503020204020204" charset="-122"/>
                          <a:cs typeface="微软雅黑" panose="020B0503020204020204" charset="-122"/>
                        </a:rPr>
                        <a:t>区分服务（</a:t>
                      </a:r>
                      <a:r>
                        <a:rPr lang="en-US" altLang="zh-CN" sz="1800" dirty="0">
                          <a:latin typeface="微软雅黑" panose="020B0503020204020204" charset="-122"/>
                          <a:ea typeface="微软雅黑" panose="020B0503020204020204" charset="-122"/>
                          <a:cs typeface="微软雅黑" panose="020B0503020204020204" charset="-122"/>
                        </a:rPr>
                        <a:t>8</a:t>
                      </a:r>
                      <a:r>
                        <a:rPr lang="zh-CN" altLang="en-US" sz="1800" dirty="0">
                          <a:latin typeface="微软雅黑" panose="020B0503020204020204" charset="-122"/>
                          <a:ea typeface="微软雅黑" panose="020B0503020204020204" charset="-122"/>
                          <a:cs typeface="微软雅黑" panose="020B0503020204020204" charset="-122"/>
                        </a:rPr>
                        <a:t>位）</a:t>
                      </a:r>
                      <a:endParaRPr lang="zh-CN" altLang="en-US" sz="1800" dirty="0">
                        <a:latin typeface="微软雅黑" panose="020B0503020204020204" charset="-122"/>
                        <a:ea typeface="微软雅黑" panose="020B0503020204020204" charset="-122"/>
                        <a:cs typeface="微软雅黑" panose="020B0503020204020204" charset="-122"/>
                      </a:endParaRPr>
                    </a:p>
                  </a:txBody>
                  <a:tcPr anchor="ctr">
                    <a:solidFill>
                      <a:schemeClr val="bg1">
                        <a:lumMod val="85000"/>
                      </a:schemeClr>
                    </a:solidFill>
                  </a:tcPr>
                </a:tc>
                <a:tc gridSpan="2">
                  <a:txBody>
                    <a:bodyPr/>
                    <a:lstStyle/>
                    <a:p>
                      <a:pPr algn="ctr"/>
                      <a:r>
                        <a:rPr lang="zh-CN" altLang="en-US" sz="1800" dirty="0">
                          <a:latin typeface="微软雅黑" panose="020B0503020204020204" charset="-122"/>
                          <a:ea typeface="微软雅黑" panose="020B0503020204020204" charset="-122"/>
                          <a:cs typeface="微软雅黑" panose="020B0503020204020204" charset="-122"/>
                        </a:rPr>
                        <a:t>数据报长度（</a:t>
                      </a:r>
                      <a:r>
                        <a:rPr lang="en-US" altLang="zh-CN" sz="1800" dirty="0">
                          <a:latin typeface="微软雅黑" panose="020B0503020204020204" charset="-122"/>
                          <a:ea typeface="微软雅黑" panose="020B0503020204020204" charset="-122"/>
                          <a:cs typeface="微软雅黑" panose="020B0503020204020204" charset="-122"/>
                        </a:rPr>
                        <a:t>16</a:t>
                      </a:r>
                      <a:r>
                        <a:rPr lang="zh-CN" altLang="en-US" sz="1800" dirty="0">
                          <a:latin typeface="微软雅黑" panose="020B0503020204020204" charset="-122"/>
                          <a:ea typeface="微软雅黑" panose="020B0503020204020204" charset="-122"/>
                          <a:cs typeface="微软雅黑" panose="020B0503020204020204" charset="-122"/>
                        </a:rPr>
                        <a:t>位）</a:t>
                      </a:r>
                      <a:endParaRPr lang="zh-CN" altLang="en-US" sz="1800" dirty="0">
                        <a:latin typeface="微软雅黑" panose="020B0503020204020204" charset="-122"/>
                        <a:ea typeface="微软雅黑" panose="020B0503020204020204" charset="-122"/>
                        <a:cs typeface="微软雅黑" panose="020B0503020204020204" charset="-122"/>
                      </a:endParaRPr>
                    </a:p>
                  </a:txBody>
                  <a:tcPr anchor="ctr">
                    <a:solidFill>
                      <a:schemeClr val="bg1">
                        <a:lumMod val="85000"/>
                      </a:schemeClr>
                    </a:solidFill>
                  </a:tcPr>
                </a:tc>
                <a:tc hMerge="1">
                  <a:tcPr/>
                </a:tc>
              </a:tr>
              <a:tr h="422264">
                <a:tc gridSpan="3">
                  <a:txBody>
                    <a:bodyPr/>
                    <a:lstStyle/>
                    <a:p>
                      <a:pPr algn="ctr"/>
                      <a:r>
                        <a:rPr lang="zh-CN" altLang="en-US" sz="1800" dirty="0">
                          <a:latin typeface="微软雅黑" panose="020B0503020204020204" charset="-122"/>
                          <a:ea typeface="微软雅黑" panose="020B0503020204020204" charset="-122"/>
                          <a:cs typeface="微软雅黑" panose="020B0503020204020204" charset="-122"/>
                        </a:rPr>
                        <a:t>标识（</a:t>
                      </a:r>
                      <a:r>
                        <a:rPr lang="en-US" altLang="zh-CN" sz="1800" dirty="0">
                          <a:latin typeface="微软雅黑" panose="020B0503020204020204" charset="-122"/>
                          <a:ea typeface="微软雅黑" panose="020B0503020204020204" charset="-122"/>
                          <a:cs typeface="微软雅黑" panose="020B0503020204020204" charset="-122"/>
                        </a:rPr>
                        <a:t>16</a:t>
                      </a:r>
                      <a:r>
                        <a:rPr lang="zh-CN" altLang="en-US" sz="1800" dirty="0">
                          <a:latin typeface="微软雅黑" panose="020B0503020204020204" charset="-122"/>
                          <a:ea typeface="微软雅黑" panose="020B0503020204020204" charset="-122"/>
                          <a:cs typeface="微软雅黑" panose="020B0503020204020204" charset="-122"/>
                        </a:rPr>
                        <a:t>位）</a:t>
                      </a:r>
                      <a:endParaRPr lang="zh-CN" altLang="en-US" sz="1800" dirty="0">
                        <a:latin typeface="微软雅黑" panose="020B0503020204020204" charset="-122"/>
                        <a:ea typeface="微软雅黑" panose="020B0503020204020204" charset="-122"/>
                        <a:cs typeface="微软雅黑" panose="020B0503020204020204" charset="-122"/>
                      </a:endParaRPr>
                    </a:p>
                  </a:txBody>
                  <a:tcPr anchor="ctr">
                    <a:solidFill>
                      <a:schemeClr val="bg1">
                        <a:lumMod val="85000"/>
                      </a:schemeClr>
                    </a:solidFill>
                  </a:tcPr>
                </a:tc>
                <a:tc hMerge="1">
                  <a:tcPr/>
                </a:tc>
                <a:tc hMerge="1">
                  <a:tcPr/>
                </a:tc>
                <a:tc>
                  <a:txBody>
                    <a:bodyPr/>
                    <a:lstStyle/>
                    <a:p>
                      <a:pPr algn="ctr"/>
                      <a:r>
                        <a:rPr lang="zh-CN" altLang="en-US" sz="1800" dirty="0">
                          <a:latin typeface="微软雅黑" panose="020B0503020204020204" charset="-122"/>
                          <a:ea typeface="微软雅黑" panose="020B0503020204020204" charset="-122"/>
                          <a:cs typeface="微软雅黑" panose="020B0503020204020204" charset="-122"/>
                        </a:rPr>
                        <a:t>标志（</a:t>
                      </a:r>
                      <a:r>
                        <a:rPr lang="en-US" altLang="zh-CN" sz="1800" dirty="0">
                          <a:latin typeface="微软雅黑" panose="020B0503020204020204" charset="-122"/>
                          <a:ea typeface="微软雅黑" panose="020B0503020204020204" charset="-122"/>
                          <a:cs typeface="微软雅黑" panose="020B0503020204020204" charset="-122"/>
                        </a:rPr>
                        <a:t>3</a:t>
                      </a:r>
                      <a:r>
                        <a:rPr lang="zh-CN" altLang="en-US" sz="1800" dirty="0">
                          <a:latin typeface="微软雅黑" panose="020B0503020204020204" charset="-122"/>
                          <a:ea typeface="微软雅黑" panose="020B0503020204020204" charset="-122"/>
                          <a:cs typeface="微软雅黑" panose="020B0503020204020204" charset="-122"/>
                        </a:rPr>
                        <a:t>位）</a:t>
                      </a:r>
                      <a:endParaRPr lang="zh-CN" altLang="en-US" sz="1800" dirty="0">
                        <a:latin typeface="微软雅黑" panose="020B0503020204020204" charset="-122"/>
                        <a:ea typeface="微软雅黑" panose="020B0503020204020204" charset="-122"/>
                        <a:cs typeface="微软雅黑" panose="020B0503020204020204" charset="-122"/>
                      </a:endParaRPr>
                    </a:p>
                  </a:txBody>
                  <a:tcPr anchor="ctr">
                    <a:solidFill>
                      <a:schemeClr val="bg1">
                        <a:lumMod val="85000"/>
                      </a:schemeClr>
                    </a:solidFill>
                  </a:tcPr>
                </a:tc>
                <a:tc>
                  <a:txBody>
                    <a:bodyPr/>
                    <a:lstStyle/>
                    <a:p>
                      <a:pPr algn="ctr"/>
                      <a:r>
                        <a:rPr lang="zh-CN" altLang="en-US" sz="1800" dirty="0">
                          <a:latin typeface="微软雅黑" panose="020B0503020204020204" charset="-122"/>
                          <a:ea typeface="微软雅黑" panose="020B0503020204020204" charset="-122"/>
                          <a:cs typeface="微软雅黑" panose="020B0503020204020204" charset="-122"/>
                        </a:rPr>
                        <a:t>片偏移量（</a:t>
                      </a:r>
                      <a:r>
                        <a:rPr lang="en-US" altLang="zh-CN" sz="1800" dirty="0">
                          <a:latin typeface="微软雅黑" panose="020B0503020204020204" charset="-122"/>
                          <a:ea typeface="微软雅黑" panose="020B0503020204020204" charset="-122"/>
                          <a:cs typeface="微软雅黑" panose="020B0503020204020204" charset="-122"/>
                        </a:rPr>
                        <a:t>13</a:t>
                      </a:r>
                      <a:r>
                        <a:rPr lang="zh-CN" altLang="en-US" sz="1800" dirty="0">
                          <a:latin typeface="微软雅黑" panose="020B0503020204020204" charset="-122"/>
                          <a:ea typeface="微软雅黑" panose="020B0503020204020204" charset="-122"/>
                          <a:cs typeface="微软雅黑" panose="020B0503020204020204" charset="-122"/>
                        </a:rPr>
                        <a:t>位）</a:t>
                      </a:r>
                      <a:endParaRPr lang="zh-CN" altLang="en-US" sz="1800" dirty="0">
                        <a:latin typeface="微软雅黑" panose="020B0503020204020204" charset="-122"/>
                        <a:ea typeface="微软雅黑" panose="020B0503020204020204" charset="-122"/>
                        <a:cs typeface="微软雅黑" panose="020B0503020204020204" charset="-122"/>
                      </a:endParaRPr>
                    </a:p>
                  </a:txBody>
                  <a:tcPr anchor="ctr">
                    <a:solidFill>
                      <a:schemeClr val="bg1">
                        <a:lumMod val="85000"/>
                      </a:schemeClr>
                    </a:solidFill>
                  </a:tcPr>
                </a:tc>
              </a:tr>
              <a:tr h="422264">
                <a:tc gridSpan="2">
                  <a:txBody>
                    <a:bodyPr/>
                    <a:lstStyle/>
                    <a:p>
                      <a:pPr algn="ctr"/>
                      <a:r>
                        <a:rPr lang="zh-CN" altLang="en-US" sz="1800" dirty="0">
                          <a:latin typeface="微软雅黑" panose="020B0503020204020204" charset="-122"/>
                          <a:ea typeface="微软雅黑" panose="020B0503020204020204" charset="-122"/>
                          <a:cs typeface="微软雅黑" panose="020B0503020204020204" charset="-122"/>
                        </a:rPr>
                        <a:t>生存时间（</a:t>
                      </a:r>
                      <a:r>
                        <a:rPr lang="en-US" altLang="zh-CN" sz="1800" dirty="0">
                          <a:latin typeface="微软雅黑" panose="020B0503020204020204" charset="-122"/>
                          <a:ea typeface="微软雅黑" panose="020B0503020204020204" charset="-122"/>
                          <a:cs typeface="微软雅黑" panose="020B0503020204020204" charset="-122"/>
                        </a:rPr>
                        <a:t>8</a:t>
                      </a:r>
                      <a:r>
                        <a:rPr lang="zh-CN" altLang="en-US" sz="1800" dirty="0">
                          <a:latin typeface="微软雅黑" panose="020B0503020204020204" charset="-122"/>
                          <a:ea typeface="微软雅黑" panose="020B0503020204020204" charset="-122"/>
                          <a:cs typeface="微软雅黑" panose="020B0503020204020204" charset="-122"/>
                        </a:rPr>
                        <a:t>位）</a:t>
                      </a:r>
                      <a:endParaRPr lang="zh-CN" altLang="en-US" sz="1800" dirty="0">
                        <a:latin typeface="微软雅黑" panose="020B0503020204020204" charset="-122"/>
                        <a:ea typeface="微软雅黑" panose="020B0503020204020204" charset="-122"/>
                        <a:cs typeface="微软雅黑" panose="020B0503020204020204" charset="-122"/>
                      </a:endParaRPr>
                    </a:p>
                  </a:txBody>
                  <a:tcPr anchor="ctr">
                    <a:solidFill>
                      <a:schemeClr val="bg1">
                        <a:lumMod val="85000"/>
                      </a:schemeClr>
                    </a:solidFill>
                  </a:tcPr>
                </a:tc>
                <a:tc hMerge="1">
                  <a:tcPr/>
                </a:tc>
                <a:tc>
                  <a:txBody>
                    <a:bodyPr/>
                    <a:lstStyle/>
                    <a:p>
                      <a:pPr algn="ctr"/>
                      <a:r>
                        <a:rPr lang="zh-CN" altLang="en-US" sz="1800" dirty="0">
                          <a:latin typeface="微软雅黑" panose="020B0503020204020204" charset="-122"/>
                          <a:ea typeface="微软雅黑" panose="020B0503020204020204" charset="-122"/>
                          <a:cs typeface="微软雅黑" panose="020B0503020204020204" charset="-122"/>
                        </a:rPr>
                        <a:t>上层协议（</a:t>
                      </a:r>
                      <a:r>
                        <a:rPr lang="en-US" altLang="zh-CN" sz="1800" dirty="0">
                          <a:latin typeface="微软雅黑" panose="020B0503020204020204" charset="-122"/>
                          <a:ea typeface="微软雅黑" panose="020B0503020204020204" charset="-122"/>
                          <a:cs typeface="微软雅黑" panose="020B0503020204020204" charset="-122"/>
                        </a:rPr>
                        <a:t>8</a:t>
                      </a:r>
                      <a:r>
                        <a:rPr lang="zh-CN" altLang="en-US" sz="1800" dirty="0">
                          <a:latin typeface="微软雅黑" panose="020B0503020204020204" charset="-122"/>
                          <a:ea typeface="微软雅黑" panose="020B0503020204020204" charset="-122"/>
                          <a:cs typeface="微软雅黑" panose="020B0503020204020204" charset="-122"/>
                        </a:rPr>
                        <a:t>位）</a:t>
                      </a:r>
                      <a:endParaRPr lang="zh-CN" altLang="en-US" sz="1800" dirty="0">
                        <a:latin typeface="微软雅黑" panose="020B0503020204020204" charset="-122"/>
                        <a:ea typeface="微软雅黑" panose="020B0503020204020204" charset="-122"/>
                        <a:cs typeface="微软雅黑" panose="020B0503020204020204" charset="-122"/>
                      </a:endParaRPr>
                    </a:p>
                  </a:txBody>
                  <a:tcPr anchor="ctr">
                    <a:solidFill>
                      <a:schemeClr val="bg1">
                        <a:lumMod val="85000"/>
                      </a:schemeClr>
                    </a:solidFill>
                  </a:tcPr>
                </a:tc>
                <a:tc gridSpan="2">
                  <a:txBody>
                    <a:bodyPr/>
                    <a:lstStyle/>
                    <a:p>
                      <a:pPr algn="ctr"/>
                      <a:r>
                        <a:rPr lang="zh-CN" altLang="en-US" sz="1800" dirty="0">
                          <a:latin typeface="微软雅黑" panose="020B0503020204020204" charset="-122"/>
                          <a:ea typeface="微软雅黑" panose="020B0503020204020204" charset="-122"/>
                          <a:cs typeface="微软雅黑" panose="020B0503020204020204" charset="-122"/>
                        </a:rPr>
                        <a:t>首部校验和（</a:t>
                      </a:r>
                      <a:r>
                        <a:rPr lang="en-US" altLang="zh-CN" sz="1800" dirty="0">
                          <a:latin typeface="微软雅黑" panose="020B0503020204020204" charset="-122"/>
                          <a:ea typeface="微软雅黑" panose="020B0503020204020204" charset="-122"/>
                          <a:cs typeface="微软雅黑" panose="020B0503020204020204" charset="-122"/>
                        </a:rPr>
                        <a:t>16</a:t>
                      </a:r>
                      <a:r>
                        <a:rPr lang="zh-CN" altLang="en-US" sz="1800" dirty="0">
                          <a:latin typeface="微软雅黑" panose="020B0503020204020204" charset="-122"/>
                          <a:ea typeface="微软雅黑" panose="020B0503020204020204" charset="-122"/>
                          <a:cs typeface="微软雅黑" panose="020B0503020204020204" charset="-122"/>
                        </a:rPr>
                        <a:t>位）</a:t>
                      </a:r>
                      <a:endParaRPr lang="zh-CN" altLang="en-US" sz="1800" dirty="0">
                        <a:latin typeface="微软雅黑" panose="020B0503020204020204" charset="-122"/>
                        <a:ea typeface="微软雅黑" panose="020B0503020204020204" charset="-122"/>
                        <a:cs typeface="微软雅黑" panose="020B0503020204020204" charset="-122"/>
                      </a:endParaRPr>
                    </a:p>
                  </a:txBody>
                  <a:tcPr anchor="ctr">
                    <a:solidFill>
                      <a:schemeClr val="bg1">
                        <a:lumMod val="85000"/>
                      </a:schemeClr>
                    </a:solidFill>
                  </a:tcPr>
                </a:tc>
                <a:tc hMerge="1">
                  <a:tcPr/>
                </a:tc>
              </a:tr>
              <a:tr h="422275">
                <a:tc gridSpan="5">
                  <a:txBody>
                    <a:bodyPr/>
                    <a:lstStyle/>
                    <a:p>
                      <a:pPr algn="ctr"/>
                      <a:r>
                        <a:rPr lang="zh-CN" altLang="en-US" sz="1800" dirty="0">
                          <a:latin typeface="微软雅黑" panose="020B0503020204020204" charset="-122"/>
                          <a:ea typeface="微软雅黑" panose="020B0503020204020204" charset="-122"/>
                          <a:cs typeface="微软雅黑" panose="020B0503020204020204" charset="-122"/>
                        </a:rPr>
                        <a:t>源</a:t>
                      </a:r>
                      <a:r>
                        <a:rPr lang="en-US" altLang="zh-CN" sz="1800" dirty="0">
                          <a:latin typeface="微软雅黑" panose="020B0503020204020204" charset="-122"/>
                          <a:ea typeface="微软雅黑" panose="020B0503020204020204" charset="-122"/>
                          <a:cs typeface="微软雅黑" panose="020B0503020204020204" charset="-122"/>
                        </a:rPr>
                        <a:t>IP</a:t>
                      </a:r>
                      <a:r>
                        <a:rPr lang="zh-CN" altLang="en-US" sz="1800" dirty="0">
                          <a:latin typeface="微软雅黑" panose="020B0503020204020204" charset="-122"/>
                          <a:ea typeface="微软雅黑" panose="020B0503020204020204" charset="-122"/>
                          <a:cs typeface="微软雅黑" panose="020B0503020204020204" charset="-122"/>
                        </a:rPr>
                        <a:t>地址（</a:t>
                      </a:r>
                      <a:r>
                        <a:rPr lang="en-US" altLang="zh-CN" sz="1800" dirty="0">
                          <a:latin typeface="微软雅黑" panose="020B0503020204020204" charset="-122"/>
                          <a:ea typeface="微软雅黑" panose="020B0503020204020204" charset="-122"/>
                          <a:cs typeface="微软雅黑" panose="020B0503020204020204" charset="-122"/>
                        </a:rPr>
                        <a:t>32</a:t>
                      </a:r>
                      <a:r>
                        <a:rPr lang="zh-CN" altLang="en-US" sz="1800" dirty="0">
                          <a:latin typeface="微软雅黑" panose="020B0503020204020204" charset="-122"/>
                          <a:ea typeface="微软雅黑" panose="020B0503020204020204" charset="-122"/>
                          <a:cs typeface="微软雅黑" panose="020B0503020204020204" charset="-122"/>
                        </a:rPr>
                        <a:t>）</a:t>
                      </a:r>
                      <a:endParaRPr lang="zh-CN" altLang="en-US" sz="1800" dirty="0">
                        <a:latin typeface="微软雅黑" panose="020B0503020204020204" charset="-122"/>
                        <a:ea typeface="微软雅黑" panose="020B0503020204020204" charset="-122"/>
                        <a:cs typeface="微软雅黑" panose="020B0503020204020204" charset="-122"/>
                      </a:endParaRPr>
                    </a:p>
                  </a:txBody>
                  <a:tcPr anchor="ctr">
                    <a:solidFill>
                      <a:schemeClr val="bg1">
                        <a:lumMod val="85000"/>
                      </a:schemeClr>
                    </a:solidFill>
                  </a:tcPr>
                </a:tc>
                <a:tc hMerge="1">
                  <a:tcPr/>
                </a:tc>
                <a:tc hMerge="1">
                  <a:tcPr/>
                </a:tc>
                <a:tc hMerge="1">
                  <a:tcPr/>
                </a:tc>
                <a:tc hMerge="1">
                  <a:tcPr/>
                </a:tc>
              </a:tr>
              <a:tr h="422264">
                <a:tc gridSpan="5">
                  <a:txBody>
                    <a:bodyPr/>
                    <a:lstStyle/>
                    <a:p>
                      <a:pPr algn="ctr"/>
                      <a:r>
                        <a:rPr lang="zh-CN" altLang="en-US" sz="1800" dirty="0">
                          <a:latin typeface="微软雅黑" panose="020B0503020204020204" charset="-122"/>
                          <a:ea typeface="微软雅黑" panose="020B0503020204020204" charset="-122"/>
                          <a:cs typeface="微软雅黑" panose="020B0503020204020204" charset="-122"/>
                        </a:rPr>
                        <a:t>目的</a:t>
                      </a:r>
                      <a:r>
                        <a:rPr lang="en-US" altLang="zh-CN" sz="1800" dirty="0">
                          <a:latin typeface="微软雅黑" panose="020B0503020204020204" charset="-122"/>
                          <a:ea typeface="微软雅黑" panose="020B0503020204020204" charset="-122"/>
                          <a:cs typeface="微软雅黑" panose="020B0503020204020204" charset="-122"/>
                        </a:rPr>
                        <a:t>IP</a:t>
                      </a:r>
                      <a:r>
                        <a:rPr lang="zh-CN" altLang="en-US" sz="1800" dirty="0">
                          <a:latin typeface="微软雅黑" panose="020B0503020204020204" charset="-122"/>
                          <a:ea typeface="微软雅黑" panose="020B0503020204020204" charset="-122"/>
                          <a:cs typeface="微软雅黑" panose="020B0503020204020204" charset="-122"/>
                        </a:rPr>
                        <a:t>地址（</a:t>
                      </a:r>
                      <a:r>
                        <a:rPr lang="en-US" altLang="zh-CN" sz="1800" dirty="0">
                          <a:latin typeface="微软雅黑" panose="020B0503020204020204" charset="-122"/>
                          <a:ea typeface="微软雅黑" panose="020B0503020204020204" charset="-122"/>
                          <a:cs typeface="微软雅黑" panose="020B0503020204020204" charset="-122"/>
                        </a:rPr>
                        <a:t>32</a:t>
                      </a:r>
                      <a:r>
                        <a:rPr lang="zh-CN" altLang="en-US" sz="1800" dirty="0">
                          <a:latin typeface="微软雅黑" panose="020B0503020204020204" charset="-122"/>
                          <a:ea typeface="微软雅黑" panose="020B0503020204020204" charset="-122"/>
                          <a:cs typeface="微软雅黑" panose="020B0503020204020204" charset="-122"/>
                        </a:rPr>
                        <a:t>）</a:t>
                      </a:r>
                      <a:endParaRPr lang="zh-CN" altLang="en-US" sz="1800" dirty="0">
                        <a:latin typeface="微软雅黑" panose="020B0503020204020204" charset="-122"/>
                        <a:ea typeface="微软雅黑" panose="020B0503020204020204" charset="-122"/>
                        <a:cs typeface="微软雅黑" panose="020B0503020204020204" charset="-122"/>
                      </a:endParaRPr>
                    </a:p>
                  </a:txBody>
                  <a:tcPr anchor="ctr">
                    <a:solidFill>
                      <a:schemeClr val="bg1">
                        <a:lumMod val="85000"/>
                      </a:schemeClr>
                    </a:solidFill>
                  </a:tcPr>
                </a:tc>
                <a:tc hMerge="1">
                  <a:tcPr/>
                </a:tc>
                <a:tc hMerge="1">
                  <a:tcPr/>
                </a:tc>
                <a:tc hMerge="1">
                  <a:tcPr/>
                </a:tc>
                <a:tc hMerge="1">
                  <a:tcPr/>
                </a:tc>
              </a:tr>
              <a:tr h="422264">
                <a:tc gridSpan="5">
                  <a:txBody>
                    <a:bodyPr/>
                    <a:lstStyle/>
                    <a:p>
                      <a:pPr algn="ctr"/>
                      <a:r>
                        <a:rPr lang="zh-CN" altLang="en-US" sz="1800" dirty="0">
                          <a:latin typeface="微软雅黑" panose="020B0503020204020204" charset="-122"/>
                          <a:ea typeface="微软雅黑" panose="020B0503020204020204" charset="-122"/>
                        </a:rPr>
                        <a:t>选项（可选，长度可变）</a:t>
                      </a:r>
                      <a:endParaRPr lang="zh-CN" altLang="en-US" sz="1800" dirty="0">
                        <a:latin typeface="微软雅黑" panose="020B0503020204020204" charset="-122"/>
                        <a:ea typeface="微软雅黑" panose="020B0503020204020204" charset="-122"/>
                      </a:endParaRPr>
                    </a:p>
                  </a:txBody>
                  <a:tcPr anchor="ctr">
                    <a:solidFill>
                      <a:schemeClr val="bg1">
                        <a:lumMod val="85000"/>
                      </a:schemeClr>
                    </a:solidFill>
                  </a:tcPr>
                </a:tc>
                <a:tc hMerge="1">
                  <a:tcPr/>
                </a:tc>
                <a:tc hMerge="1">
                  <a:tcPr/>
                </a:tc>
                <a:tc hMerge="1">
                  <a:tcPr/>
                </a:tc>
                <a:tc hMerge="1">
                  <a:tcPr/>
                </a:tc>
              </a:tr>
              <a:tr h="422264">
                <a:tc gridSpan="5">
                  <a:txBody>
                    <a:bodyPr/>
                    <a:lstStyle/>
                    <a:p>
                      <a:pPr algn="ctr"/>
                      <a:r>
                        <a:rPr lang="zh-CN" altLang="en-US" sz="1800" dirty="0">
                          <a:latin typeface="微软雅黑" panose="020B0503020204020204" charset="-122"/>
                          <a:ea typeface="微软雅黑" panose="020B0503020204020204" charset="-122"/>
                        </a:rPr>
                        <a:t>数据</a:t>
                      </a:r>
                      <a:endParaRPr lang="zh-CN" altLang="en-US" sz="1800" dirty="0">
                        <a:latin typeface="微软雅黑" panose="020B0503020204020204" charset="-122"/>
                        <a:ea typeface="微软雅黑" panose="020B0503020204020204" charset="-122"/>
                      </a:endParaRPr>
                    </a:p>
                  </a:txBody>
                  <a:tcPr anchor="ctr">
                    <a:solidFill>
                      <a:schemeClr val="bg1"/>
                    </a:solidFill>
                  </a:tcPr>
                </a:tc>
                <a:tc hMerge="1">
                  <a:tcPr/>
                </a:tc>
                <a:tc hMerge="1">
                  <a:tcPr/>
                </a:tc>
                <a:tc hMerge="1">
                  <a:tcPr/>
                </a:tc>
                <a:tc hMerge="1">
                  <a:tcPr/>
                </a:tc>
              </a:tr>
            </a:tbl>
          </a:graphicData>
        </a:graphic>
      </p:graphicFrame>
      <p:cxnSp>
        <p:nvCxnSpPr>
          <p:cNvPr id="9" name="直接连接符 8"/>
          <p:cNvCxnSpPr/>
          <p:nvPr/>
        </p:nvCxnSpPr>
        <p:spPr>
          <a:xfrm>
            <a:off x="12045294" y="3193310"/>
            <a:ext cx="0" cy="3402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70120" y="3189767"/>
            <a:ext cx="11875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089986" y="3019646"/>
            <a:ext cx="0" cy="170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36266" y="2618416"/>
            <a:ext cx="967562" cy="369332"/>
          </a:xfrm>
          <a:prstGeom prst="rect">
            <a:avLst/>
          </a:prstGeom>
          <a:noFill/>
        </p:spPr>
        <p:txBody>
          <a:bodyPr wrap="square" rtlCol="0">
            <a:spAutoFit/>
          </a:bodyPr>
          <a:lstStyle/>
          <a:p>
            <a:r>
              <a:rPr lang="en-US" altLang="zh-CN" dirty="0"/>
              <a:t>32</a:t>
            </a:r>
            <a:r>
              <a:rPr lang="zh-CN" altLang="en-US" dirty="0"/>
              <a:t>位</a:t>
            </a:r>
            <a:endParaRPr lang="zh-CN" altLang="en-US" dirty="0"/>
          </a:p>
        </p:txBody>
      </p:sp>
      <p:cxnSp>
        <p:nvCxnSpPr>
          <p:cNvPr id="35" name="直接连接符 34"/>
          <p:cNvCxnSpPr/>
          <p:nvPr/>
        </p:nvCxnSpPr>
        <p:spPr>
          <a:xfrm>
            <a:off x="182902" y="3193310"/>
            <a:ext cx="0" cy="3402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Group 5_1"/>
          <p:cNvGrpSpPr/>
          <p:nvPr/>
        </p:nvGrpSpPr>
        <p:grpSpPr>
          <a:xfrm>
            <a:off x="8042411" y="178974"/>
            <a:ext cx="4120848" cy="1980358"/>
            <a:chOff x="8117361" y="193964"/>
            <a:chExt cx="4120848" cy="1980358"/>
          </a:xfrm>
        </p:grpSpPr>
        <p:sp>
          <p:nvSpPr>
            <p:cNvPr id="22" name="左大括号 21"/>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10668548" y="193964"/>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4" name="矩形 23"/>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5" name="矩形 24"/>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7" name="矩形 26"/>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36" name="矩形 35"/>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37" name="矩形 36"/>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8" name="矩形 27"/>
          <p:cNvSpPr/>
          <p:nvPr/>
        </p:nvSpPr>
        <p:spPr>
          <a:xfrm>
            <a:off x="40638" y="35676"/>
            <a:ext cx="2240280" cy="296545"/>
          </a:xfrm>
          <a:prstGeom prst="rect">
            <a:avLst/>
          </a:prstGeom>
        </p:spPr>
        <p:txBody>
          <a:bodyPr wrap="none">
            <a:spAutoFit/>
          </a:bodyPr>
          <a:lstStyle/>
          <a:p>
            <a:pPr algn="ctr">
              <a:lnSpc>
                <a:spcPts val="1600"/>
              </a:lnSpc>
            </a:pPr>
            <a:r>
              <a:rPr dirty="0"/>
              <a:t>4.5.1.1IP数据报格式</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876580" y="2142538"/>
            <a:ext cx="10002190" cy="565785"/>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数据报格式</a:t>
            </a:r>
            <a:endParaRPr lang="en-US" altLang="zh-CN" sz="2400" dirty="0">
              <a:latin typeface="微软雅黑" panose="020B0503020204020204" charset="-122"/>
              <a:ea typeface="微软雅黑" panose="020B0503020204020204" charset="-122"/>
              <a:cs typeface="微软雅黑" panose="020B0503020204020204" charset="-122"/>
            </a:endParaRPr>
          </a:p>
        </p:txBody>
      </p:sp>
      <p:grpSp>
        <p:nvGrpSpPr>
          <p:cNvPr id="15" name="Group 5_1"/>
          <p:cNvGrpSpPr/>
          <p:nvPr/>
        </p:nvGrpSpPr>
        <p:grpSpPr>
          <a:xfrm>
            <a:off x="8042411" y="178974"/>
            <a:ext cx="4120848" cy="1980358"/>
            <a:chOff x="8117361" y="193964"/>
            <a:chExt cx="4120848" cy="1980358"/>
          </a:xfrm>
        </p:grpSpPr>
        <p:sp>
          <p:nvSpPr>
            <p:cNvPr id="16" name="左大括号 15"/>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0668548" y="193964"/>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18" name="矩形 17"/>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9" name="矩形 18"/>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0" name="矩形 19"/>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3" name="矩形 22"/>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4" name="矩形 23"/>
          <p:cNvSpPr/>
          <p:nvPr/>
        </p:nvSpPr>
        <p:spPr>
          <a:xfrm>
            <a:off x="-29847" y="22341"/>
            <a:ext cx="2354580" cy="501650"/>
          </a:xfrm>
          <a:prstGeom prst="rect">
            <a:avLst/>
          </a:prstGeom>
        </p:spPr>
        <p:txBody>
          <a:bodyPr wrap="none">
            <a:spAutoFit/>
          </a:bodyPr>
          <a:lstStyle/>
          <a:p>
            <a:pPr algn="ctr">
              <a:lnSpc>
                <a:spcPts val="1600"/>
              </a:lnSpc>
            </a:pPr>
            <a:r>
              <a:rPr dirty="0">
                <a:latin typeface="黑体" panose="02010609060101010101" pitchFamily="49" charset="-122"/>
                <a:ea typeface="黑体" panose="02010609060101010101" pitchFamily="49" charset="-122"/>
                <a:sym typeface="+mn-ea"/>
              </a:rPr>
              <a:t>4.5.1.1IP数据报格式</a:t>
            </a:r>
            <a:endParaRPr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pic>
        <p:nvPicPr>
          <p:cNvPr id="6" name="图片 5"/>
          <p:cNvPicPr>
            <a:picLocks noChangeAspect="1"/>
          </p:cNvPicPr>
          <p:nvPr/>
        </p:nvPicPr>
        <p:blipFill>
          <a:blip r:embed="rId2"/>
          <a:stretch>
            <a:fillRect/>
          </a:stretch>
        </p:blipFill>
        <p:spPr>
          <a:xfrm>
            <a:off x="156210" y="3286760"/>
            <a:ext cx="7580630" cy="2694940"/>
          </a:xfrm>
          <a:prstGeom prst="rect">
            <a:avLst/>
          </a:prstGeom>
        </p:spPr>
      </p:pic>
      <p:sp>
        <p:nvSpPr>
          <p:cNvPr id="8" name="文本框 7"/>
          <p:cNvSpPr txBox="1"/>
          <p:nvPr/>
        </p:nvSpPr>
        <p:spPr>
          <a:xfrm>
            <a:off x="7736840" y="2708275"/>
            <a:ext cx="4476750" cy="3830955"/>
          </a:xfrm>
          <a:prstGeom prst="rect">
            <a:avLst/>
          </a:prstGeom>
          <a:noFill/>
        </p:spPr>
        <p:txBody>
          <a:bodyPr wrap="square" rtlCol="0" anchor="t">
            <a:spAutoFit/>
          </a:bodyPr>
          <a:p>
            <a:pPr fontAlgn="auto">
              <a:lnSpc>
                <a:spcPct val="150000"/>
              </a:lnSpc>
            </a:pPr>
            <a:r>
              <a:rPr lang="en-US"/>
              <a:t>15</a:t>
            </a:r>
            <a:r>
              <a:rPr lang="zh-CN" altLang="en-US"/>
              <a:t>、</a:t>
            </a:r>
            <a:r>
              <a:t>标识:字段占16位，标识一个IP数据报</a:t>
            </a:r>
          </a:p>
          <a:p>
            <a:pPr fontAlgn="auto">
              <a:lnSpc>
                <a:spcPct val="150000"/>
              </a:lnSpc>
            </a:pPr>
            <a:r>
              <a:rPr lang="en-US"/>
              <a:t>16</a:t>
            </a:r>
            <a:r>
              <a:rPr lang="zh-CN" altLang="en-US"/>
              <a:t>、标志:标志位字段占3位，其结构如下:</a:t>
            </a:r>
            <a:endParaRPr lang="zh-CN" altLang="en-US"/>
          </a:p>
          <a:p>
            <a:pPr fontAlgn="auto">
              <a:lnSpc>
                <a:spcPct val="150000"/>
              </a:lnSpc>
            </a:pPr>
            <a:endParaRPr lang="en-US" altLang="zh-CN">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en-US" altLang="zh-CN">
                <a:latin typeface="微软雅黑" panose="020B0503020204020204" charset="-122"/>
                <a:ea typeface="微软雅黑" panose="020B0503020204020204" charset="-122"/>
                <a:cs typeface="微软雅黑" panose="020B0503020204020204" charset="-122"/>
                <a:sym typeface="+mn-ea"/>
              </a:rPr>
              <a:t>DF</a:t>
            </a:r>
            <a:r>
              <a:rPr lang="zh-CN" altLang="en-US">
                <a:latin typeface="微软雅黑" panose="020B0503020204020204" charset="-122"/>
                <a:ea typeface="微软雅黑" panose="020B0503020204020204" charset="-122"/>
                <a:cs typeface="微软雅黑" panose="020B0503020204020204" charset="-122"/>
                <a:sym typeface="+mn-ea"/>
              </a:rPr>
              <a:t>禁止分片标志</a:t>
            </a:r>
            <a:endParaRPr lang="zh-CN" altLang="en-US">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a:latin typeface="微软雅黑" panose="020B0503020204020204" charset="-122"/>
                <a:ea typeface="微软雅黑" panose="020B0503020204020204" charset="-122"/>
                <a:cs typeface="微软雅黑" panose="020B0503020204020204" charset="-122"/>
                <a:sym typeface="+mn-ea"/>
              </a:rPr>
              <a:t>   DF=0</a:t>
            </a:r>
            <a:r>
              <a:rPr lang="zh-CN" altLang="en-US">
                <a:latin typeface="微软雅黑" panose="020B0503020204020204" charset="-122"/>
                <a:ea typeface="微软雅黑" panose="020B0503020204020204" charset="-122"/>
                <a:cs typeface="微软雅黑" panose="020B0503020204020204" charset="-122"/>
                <a:sym typeface="+mn-ea"/>
              </a:rPr>
              <a:t>，允许分片；</a:t>
            </a:r>
            <a:endParaRPr lang="zh-CN" altLang="en-US">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a:latin typeface="微软雅黑" panose="020B0503020204020204" charset="-122"/>
                <a:ea typeface="微软雅黑" panose="020B0503020204020204" charset="-122"/>
                <a:cs typeface="微软雅黑" panose="020B0503020204020204" charset="-122"/>
                <a:sym typeface="+mn-ea"/>
              </a:rPr>
              <a:t>   </a:t>
            </a:r>
            <a:r>
              <a:rPr lang="en-US" altLang="zh-CN">
                <a:latin typeface="微软雅黑" panose="020B0503020204020204" charset="-122"/>
                <a:ea typeface="微软雅黑" panose="020B0503020204020204" charset="-122"/>
                <a:cs typeface="微软雅黑" panose="020B0503020204020204" charset="-122"/>
                <a:sym typeface="+mn-ea"/>
              </a:rPr>
              <a:t>DF=1</a:t>
            </a:r>
            <a:r>
              <a:rPr lang="zh-CN" altLang="en-US">
                <a:latin typeface="微软雅黑" panose="020B0503020204020204" charset="-122"/>
                <a:ea typeface="微软雅黑" panose="020B0503020204020204" charset="-122"/>
                <a:cs typeface="微软雅黑" panose="020B0503020204020204" charset="-122"/>
                <a:sym typeface="+mn-ea"/>
              </a:rPr>
              <a:t>，禁止分片；</a:t>
            </a:r>
            <a:endParaRPr lang="zh-CN" altLang="en-US">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a:latin typeface="微软雅黑" panose="020B0503020204020204" charset="-122"/>
                <a:ea typeface="微软雅黑" panose="020B0503020204020204" charset="-122"/>
                <a:cs typeface="微软雅黑" panose="020B0503020204020204" charset="-122"/>
                <a:sym typeface="+mn-ea"/>
              </a:rPr>
              <a:t>MF</a:t>
            </a:r>
            <a:r>
              <a:rPr lang="zh-CN" altLang="en-US">
                <a:latin typeface="微软雅黑" panose="020B0503020204020204" charset="-122"/>
                <a:ea typeface="微软雅黑" panose="020B0503020204020204" charset="-122"/>
                <a:cs typeface="微软雅黑" panose="020B0503020204020204" charset="-122"/>
                <a:sym typeface="+mn-ea"/>
              </a:rPr>
              <a:t>更多分片标志</a:t>
            </a:r>
            <a:endParaRPr lang="zh-CN" altLang="en-US">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a:latin typeface="微软雅黑" panose="020B0503020204020204" charset="-122"/>
                <a:ea typeface="微软雅黑" panose="020B0503020204020204" charset="-122"/>
                <a:cs typeface="微软雅黑" panose="020B0503020204020204" charset="-122"/>
                <a:sym typeface="+mn-ea"/>
              </a:rPr>
              <a:t>   </a:t>
            </a:r>
            <a:r>
              <a:rPr lang="en-US" altLang="zh-CN">
                <a:latin typeface="微软雅黑" panose="020B0503020204020204" charset="-122"/>
                <a:ea typeface="微软雅黑" panose="020B0503020204020204" charset="-122"/>
                <a:cs typeface="微软雅黑" panose="020B0503020204020204" charset="-122"/>
                <a:sym typeface="+mn-ea"/>
              </a:rPr>
              <a:t>MF=0</a:t>
            </a:r>
            <a:r>
              <a:rPr lang="zh-CN" altLang="en-US">
                <a:latin typeface="微软雅黑" panose="020B0503020204020204" charset="-122"/>
                <a:ea typeface="微软雅黑" panose="020B0503020204020204" charset="-122"/>
                <a:cs typeface="微软雅黑" panose="020B0503020204020204" charset="-122"/>
                <a:sym typeface="+mn-ea"/>
              </a:rPr>
              <a:t>，未被分片或分片的最后一片。</a:t>
            </a:r>
            <a:endParaRPr lang="zh-CN" altLang="en-US">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a:latin typeface="微软雅黑" panose="020B0503020204020204" charset="-122"/>
                <a:ea typeface="微软雅黑" panose="020B0503020204020204" charset="-122"/>
                <a:cs typeface="微软雅黑" panose="020B0503020204020204" charset="-122"/>
                <a:sym typeface="+mn-ea"/>
              </a:rPr>
              <a:t>   </a:t>
            </a:r>
            <a:r>
              <a:rPr lang="en-US" altLang="zh-CN">
                <a:latin typeface="微软雅黑" panose="020B0503020204020204" charset="-122"/>
                <a:ea typeface="微软雅黑" panose="020B0503020204020204" charset="-122"/>
                <a:cs typeface="微软雅黑" panose="020B0503020204020204" charset="-122"/>
                <a:sym typeface="+mn-ea"/>
              </a:rPr>
              <a:t>MF=1</a:t>
            </a:r>
            <a:r>
              <a:rPr lang="zh-CN" altLang="en-US">
                <a:latin typeface="微软雅黑" panose="020B0503020204020204" charset="-122"/>
                <a:ea typeface="微软雅黑" panose="020B0503020204020204" charset="-122"/>
                <a:cs typeface="微软雅黑" panose="020B0503020204020204" charset="-122"/>
                <a:sym typeface="+mn-ea"/>
              </a:rPr>
              <a:t>，一定是分片，且不是最后一个。</a:t>
            </a:r>
            <a:endParaRPr lang="zh-CN" altLang="en-US"/>
          </a:p>
        </p:txBody>
      </p:sp>
      <p:graphicFrame>
        <p:nvGraphicFramePr>
          <p:cNvPr id="2" name="表格 1"/>
          <p:cNvGraphicFramePr/>
          <p:nvPr/>
        </p:nvGraphicFramePr>
        <p:xfrm>
          <a:off x="9752330" y="3594735"/>
          <a:ext cx="902335" cy="640080"/>
        </p:xfrm>
        <a:graphic>
          <a:graphicData uri="http://schemas.openxmlformats.org/drawingml/2006/table">
            <a:tbl>
              <a:tblPr firstRow="1" bandRow="1">
                <a:tableStyleId>{5940675A-B579-460E-94D1-54222C63F5DA}</a:tableStyleId>
              </a:tblPr>
              <a:tblGrid>
                <a:gridCol w="305435"/>
                <a:gridCol w="304165"/>
                <a:gridCol w="292735"/>
              </a:tblGrid>
              <a:tr h="416560">
                <a:tc>
                  <a:txBody>
                    <a:bodyPr/>
                    <a:p>
                      <a:pPr>
                        <a:buNone/>
                      </a:pPr>
                      <a:endParaRPr lang="zh-CN" altLang="en-US" sz="1400"/>
                    </a:p>
                  </a:txBody>
                  <a:tcPr/>
                </a:tc>
                <a:tc>
                  <a:txBody>
                    <a:bodyPr/>
                    <a:p>
                      <a:pPr>
                        <a:buNone/>
                      </a:pPr>
                      <a:r>
                        <a:rPr lang="en-US" altLang="zh-CN" sz="1400"/>
                        <a:t>DF</a:t>
                      </a:r>
                      <a:endParaRPr lang="en-US" altLang="zh-CN" sz="1400"/>
                    </a:p>
                  </a:txBody>
                  <a:tcPr/>
                </a:tc>
                <a:tc>
                  <a:txBody>
                    <a:bodyPr/>
                    <a:p>
                      <a:pPr>
                        <a:buNone/>
                      </a:pPr>
                      <a:r>
                        <a:rPr lang="en-US" altLang="zh-CN" sz="1400"/>
                        <a:t>MF</a:t>
                      </a:r>
                      <a:endParaRPr lang="en-US" altLang="zh-CN" sz="1400"/>
                    </a:p>
                  </a:txBody>
                  <a:tcPr/>
                </a:tc>
              </a:tr>
            </a:tbl>
          </a:graphicData>
        </a:graphic>
      </p:graphicFrame>
      <p:sp>
        <p:nvSpPr>
          <p:cNvPr id="7" name="文本框 6"/>
          <p:cNvSpPr txBox="1"/>
          <p:nvPr/>
        </p:nvSpPr>
        <p:spPr>
          <a:xfrm>
            <a:off x="193040" y="4265930"/>
            <a:ext cx="7543800" cy="368300"/>
          </a:xfrm>
          <a:prstGeom prst="rect">
            <a:avLst/>
          </a:prstGeom>
          <a:noFill/>
          <a:ln w="38100">
            <a:solidFill>
              <a:srgbClr val="FF0000"/>
            </a:solidFill>
          </a:ln>
        </p:spPr>
        <p:txBody>
          <a:bodyPr wrap="square" rtlCol="0">
            <a:spAutoFit/>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876580" y="2142538"/>
            <a:ext cx="10002190" cy="565785"/>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数据报格式</a:t>
            </a:r>
            <a:endParaRPr lang="en-US" altLang="zh-CN" sz="2400" dirty="0">
              <a:latin typeface="微软雅黑" panose="020B0503020204020204" charset="-122"/>
              <a:ea typeface="微软雅黑" panose="020B0503020204020204" charset="-122"/>
              <a:cs typeface="微软雅黑" panose="020B0503020204020204" charset="-122"/>
            </a:endParaRPr>
          </a:p>
        </p:txBody>
      </p:sp>
      <p:grpSp>
        <p:nvGrpSpPr>
          <p:cNvPr id="15" name="Group 5_1"/>
          <p:cNvGrpSpPr/>
          <p:nvPr/>
        </p:nvGrpSpPr>
        <p:grpSpPr>
          <a:xfrm>
            <a:off x="8042411" y="178974"/>
            <a:ext cx="4120848" cy="1980358"/>
            <a:chOff x="8117361" y="193964"/>
            <a:chExt cx="4120848" cy="1980358"/>
          </a:xfrm>
        </p:grpSpPr>
        <p:sp>
          <p:nvSpPr>
            <p:cNvPr id="16" name="左大括号 15"/>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0668548" y="193964"/>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18" name="矩形 17"/>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9" name="矩形 18"/>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0" name="矩形 19"/>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3" name="矩形 22"/>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4" name="矩形 23"/>
          <p:cNvSpPr/>
          <p:nvPr/>
        </p:nvSpPr>
        <p:spPr>
          <a:xfrm>
            <a:off x="-29847" y="22341"/>
            <a:ext cx="2354580" cy="501650"/>
          </a:xfrm>
          <a:prstGeom prst="rect">
            <a:avLst/>
          </a:prstGeom>
        </p:spPr>
        <p:txBody>
          <a:bodyPr wrap="none">
            <a:spAutoFit/>
          </a:bodyPr>
          <a:lstStyle/>
          <a:p>
            <a:pPr algn="ctr">
              <a:lnSpc>
                <a:spcPts val="1600"/>
              </a:lnSpc>
            </a:pPr>
            <a:r>
              <a:rPr dirty="0">
                <a:latin typeface="黑体" panose="02010609060101010101" pitchFamily="49" charset="-122"/>
                <a:ea typeface="黑体" panose="02010609060101010101" pitchFamily="49" charset="-122"/>
                <a:sym typeface="+mn-ea"/>
              </a:rPr>
              <a:t>4.5.1.1IP数据报格式</a:t>
            </a:r>
            <a:endParaRPr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pic>
        <p:nvPicPr>
          <p:cNvPr id="6" name="图片 5"/>
          <p:cNvPicPr>
            <a:picLocks noChangeAspect="1"/>
          </p:cNvPicPr>
          <p:nvPr/>
        </p:nvPicPr>
        <p:blipFill>
          <a:blip r:embed="rId2"/>
          <a:stretch>
            <a:fillRect/>
          </a:stretch>
        </p:blipFill>
        <p:spPr>
          <a:xfrm>
            <a:off x="156210" y="3286760"/>
            <a:ext cx="7580630" cy="2694940"/>
          </a:xfrm>
          <a:prstGeom prst="rect">
            <a:avLst/>
          </a:prstGeom>
        </p:spPr>
      </p:pic>
      <p:sp>
        <p:nvSpPr>
          <p:cNvPr id="8" name="文本框 7"/>
          <p:cNvSpPr txBox="1"/>
          <p:nvPr/>
        </p:nvSpPr>
        <p:spPr>
          <a:xfrm>
            <a:off x="7954645" y="3689350"/>
            <a:ext cx="4119880" cy="2168525"/>
          </a:xfrm>
          <a:prstGeom prst="rect">
            <a:avLst/>
          </a:prstGeom>
          <a:noFill/>
        </p:spPr>
        <p:txBody>
          <a:bodyPr wrap="square" rtlCol="0" anchor="t">
            <a:spAutoFit/>
          </a:bodyPr>
          <a:p>
            <a:pPr fontAlgn="auto">
              <a:lnSpc>
                <a:spcPct val="150000"/>
              </a:lnSpc>
            </a:pPr>
            <a:r>
              <a:rPr lang="en-US"/>
              <a:t>17</a:t>
            </a:r>
            <a:r>
              <a:rPr lang="zh-CN" altLang="en-US"/>
              <a:t>、片偏移量:以8B为单位。</a:t>
            </a:r>
            <a:endParaRPr lang="zh-CN" altLang="en-US"/>
          </a:p>
          <a:p>
            <a:pPr fontAlgn="auto">
              <a:lnSpc>
                <a:spcPct val="150000"/>
              </a:lnSpc>
            </a:pPr>
            <a:r>
              <a:rPr lang="zh-CN" altLang="en-US"/>
              <a:t>表示一个IP数据报分片与原IP数据报数据的相对偏移量。</a:t>
            </a:r>
            <a:endParaRPr lang="zh-CN" altLang="en-US"/>
          </a:p>
          <a:p>
            <a:pPr fontAlgn="auto">
              <a:lnSpc>
                <a:spcPct val="150000"/>
              </a:lnSpc>
            </a:pPr>
            <a:r>
              <a:rPr lang="zh-CN" altLang="en-US"/>
              <a:t>当该字段值为0时，且MF=1， 则表示这是一个IP分片，且是第一个分片</a:t>
            </a:r>
            <a:endParaRPr lang="zh-CN" altLang="en-US"/>
          </a:p>
        </p:txBody>
      </p:sp>
      <p:sp>
        <p:nvSpPr>
          <p:cNvPr id="2" name="文本框 1"/>
          <p:cNvSpPr txBox="1"/>
          <p:nvPr/>
        </p:nvSpPr>
        <p:spPr>
          <a:xfrm>
            <a:off x="193040" y="4265930"/>
            <a:ext cx="7543800" cy="368300"/>
          </a:xfrm>
          <a:prstGeom prst="rect">
            <a:avLst/>
          </a:prstGeom>
          <a:noFill/>
          <a:ln w="38100">
            <a:solidFill>
              <a:srgbClr val="FF0000"/>
            </a:solidFill>
          </a:ln>
        </p:spPr>
        <p:txBody>
          <a:bodyPr wrap="square" rtlCol="0">
            <a:spAutoFit/>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876580" y="2142538"/>
            <a:ext cx="10002190" cy="565785"/>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cs typeface="微软雅黑" panose="020B0503020204020204" charset="-122"/>
              </a:rPr>
              <a:t>二、</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数据报分片</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4016375" y="5086985"/>
            <a:ext cx="2258695" cy="645160"/>
          </a:xfrm>
          <a:prstGeom prst="rect">
            <a:avLst/>
          </a:prstGeom>
          <a:noFill/>
        </p:spPr>
        <p:txBody>
          <a:bodyPr wrap="square" rtlCol="0">
            <a:spAutoFit/>
          </a:bodyPr>
          <a:lstStyle/>
          <a:p>
            <a:pPr>
              <a:lnSpc>
                <a:spcPct val="150000"/>
              </a:lnSpc>
            </a:pP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数据报分片</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02665" y="2927985"/>
            <a:ext cx="11062335" cy="64516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最大传输单元</a:t>
            </a:r>
            <a:r>
              <a:rPr lang="en-US" altLang="zh-CN" sz="2400">
                <a:latin typeface="微软雅黑" panose="020B0503020204020204" charset="-122"/>
                <a:ea typeface="微软雅黑" panose="020B0503020204020204" charset="-122"/>
                <a:cs typeface="微软雅黑" panose="020B0503020204020204" charset="-122"/>
              </a:rPr>
              <a:t>(Maximum Transmission Unit,MTU)</a:t>
            </a:r>
            <a:endParaRPr lang="en-US" altLang="zh-CN" sz="2400">
              <a:latin typeface="微软雅黑" panose="020B0503020204020204" charset="-122"/>
              <a:ea typeface="微软雅黑" panose="020B0503020204020204" charset="-122"/>
              <a:cs typeface="微软雅黑" panose="020B0503020204020204" charset="-122"/>
            </a:endParaRPr>
          </a:p>
        </p:txBody>
      </p:sp>
      <p:sp>
        <p:nvSpPr>
          <p:cNvPr id="10" name="下箭头 9"/>
          <p:cNvSpPr/>
          <p:nvPr/>
        </p:nvSpPr>
        <p:spPr>
          <a:xfrm>
            <a:off x="4556125" y="3838575"/>
            <a:ext cx="626110" cy="1248410"/>
          </a:xfrm>
          <a:prstGeom prst="downArrow">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Group 5_1"/>
          <p:cNvGrpSpPr/>
          <p:nvPr/>
        </p:nvGrpSpPr>
        <p:grpSpPr>
          <a:xfrm>
            <a:off x="8042411" y="178974"/>
            <a:ext cx="4120848" cy="1980358"/>
            <a:chOff x="8117361" y="193964"/>
            <a:chExt cx="4120848" cy="1980358"/>
          </a:xfrm>
        </p:grpSpPr>
        <p:sp>
          <p:nvSpPr>
            <p:cNvPr id="18" name="左大括号 17"/>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10668548" y="193964"/>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0" name="矩形 19"/>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1" name="矩形 20"/>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2" name="矩形 21"/>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3" name="矩形 22"/>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4" name="矩形 23"/>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5" name="矩形 24"/>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 name="矩形 1"/>
          <p:cNvSpPr/>
          <p:nvPr/>
        </p:nvSpPr>
        <p:spPr>
          <a:xfrm>
            <a:off x="-29847" y="22341"/>
            <a:ext cx="2354580" cy="296545"/>
          </a:xfrm>
          <a:prstGeom prst="rect">
            <a:avLst/>
          </a:prstGeom>
        </p:spPr>
        <p:txBody>
          <a:bodyPr wrap="none">
            <a:spAutoFit/>
          </a:bodyPr>
          <a:p>
            <a:pPr algn="ctr">
              <a:lnSpc>
                <a:spcPts val="1600"/>
              </a:lnSpc>
            </a:pPr>
            <a:r>
              <a:rPr dirty="0">
                <a:latin typeface="黑体" panose="02010609060101010101" pitchFamily="49" charset="-122"/>
                <a:ea typeface="黑体" panose="02010609060101010101" pitchFamily="49" charset="-122"/>
                <a:sym typeface="+mn-ea"/>
              </a:rPr>
              <a:t>4.5.1.</a:t>
            </a:r>
            <a:r>
              <a:rPr lang="en-US" dirty="0">
                <a:latin typeface="黑体" panose="02010609060101010101" pitchFamily="49" charset="-122"/>
                <a:ea typeface="黑体" panose="02010609060101010101" pitchFamily="49" charset="-122"/>
                <a:sym typeface="+mn-ea"/>
              </a:rPr>
              <a:t>2</a:t>
            </a:r>
            <a:r>
              <a:rPr dirty="0">
                <a:latin typeface="黑体" panose="02010609060101010101" pitchFamily="49" charset="-122"/>
                <a:ea typeface="黑体" panose="02010609060101010101" pitchFamily="49" charset="-122"/>
                <a:sym typeface="+mn-ea"/>
              </a:rPr>
              <a:t>IP数据报</a:t>
            </a:r>
            <a:r>
              <a:rPr lang="zh-CN" dirty="0">
                <a:latin typeface="黑体" panose="02010609060101010101" pitchFamily="49" charset="-122"/>
                <a:ea typeface="黑体" panose="02010609060101010101" pitchFamily="49" charset="-122"/>
                <a:sym typeface="+mn-ea"/>
              </a:rPr>
              <a:t>分片</a:t>
            </a:r>
            <a:endParaRPr lang="zh-CN"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876580" y="2142538"/>
            <a:ext cx="10002190" cy="565785"/>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cs typeface="微软雅黑" panose="020B0503020204020204" charset="-122"/>
              </a:rPr>
              <a:t>二、</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数据报分片</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02665" y="2915285"/>
            <a:ext cx="11062335" cy="3415030"/>
          </a:xfrm>
          <a:prstGeom prst="rect">
            <a:avLst/>
          </a:prstGeom>
          <a:noFill/>
        </p:spPr>
        <p:txBody>
          <a:bodyPr wrap="square" rtlCol="0">
            <a:spAutoFit/>
          </a:bodyPr>
          <a:lstStyle/>
          <a:p>
            <a:pPr>
              <a:lnSpc>
                <a:spcPct val="150000"/>
              </a:lnSpc>
            </a:pPr>
            <a:r>
              <a:rPr lang="en-US"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数据报分片的相关计算方法：</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原数据</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报总长度为</a:t>
            </a:r>
            <a:r>
              <a:rPr lang="en-US" altLang="zh-CN" sz="2400">
                <a:latin typeface="微软雅黑" panose="020B0503020204020204" charset="-122"/>
                <a:ea typeface="微软雅黑" panose="020B0503020204020204" charset="-122"/>
                <a:cs typeface="微软雅黑" panose="020B0503020204020204" charset="-122"/>
              </a:rPr>
              <a:t>L</a:t>
            </a:r>
            <a:r>
              <a:rPr lang="zh-CN" altLang="en-US" sz="2400">
                <a:latin typeface="微软雅黑" panose="020B0503020204020204" charset="-122"/>
                <a:ea typeface="微软雅黑" panose="020B0503020204020204" charset="-122"/>
                <a:cs typeface="微软雅黑" panose="020B0503020204020204" charset="-122"/>
              </a:rPr>
              <a:t>字节，待转发链路的</a:t>
            </a:r>
            <a:r>
              <a:rPr lang="en-US" altLang="zh-CN" sz="2400">
                <a:latin typeface="微软雅黑" panose="020B0503020204020204" charset="-122"/>
                <a:ea typeface="微软雅黑" panose="020B0503020204020204" charset="-122"/>
                <a:cs typeface="微软雅黑" panose="020B0503020204020204" charset="-122"/>
              </a:rPr>
              <a:t>MTU</a:t>
            </a:r>
            <a:r>
              <a:rPr lang="zh-CN" altLang="en-US" sz="2400">
                <a:latin typeface="微软雅黑" panose="020B0503020204020204" charset="-122"/>
                <a:ea typeface="微软雅黑" panose="020B0503020204020204" charset="-122"/>
                <a:cs typeface="微软雅黑" panose="020B0503020204020204" charset="-122"/>
              </a:rPr>
              <a:t>为</a:t>
            </a:r>
            <a:r>
              <a:rPr lang="en-US" altLang="zh-CN" sz="2400">
                <a:latin typeface="微软雅黑" panose="020B0503020204020204" charset="-122"/>
                <a:ea typeface="微软雅黑" panose="020B0503020204020204" charset="-122"/>
                <a:cs typeface="微软雅黑" panose="020B0503020204020204" charset="-122"/>
              </a:rPr>
              <a:t>M</a:t>
            </a:r>
            <a:r>
              <a:rPr lang="zh-CN" altLang="en-US" sz="2400">
                <a:latin typeface="微软雅黑" panose="020B0503020204020204" charset="-122"/>
                <a:ea typeface="微软雅黑" panose="020B0503020204020204" charset="-122"/>
                <a:cs typeface="微软雅黑" panose="020B0503020204020204" charset="-122"/>
              </a:rPr>
              <a:t>字节。</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、尽可能少分片。</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a:latin typeface="微软雅黑" panose="020B0503020204020204" charset="-122"/>
                <a:ea typeface="微软雅黑" panose="020B0503020204020204" charset="-122"/>
                <a:cs typeface="微软雅黑" panose="020B0503020204020204" charset="-122"/>
              </a:rPr>
              <a:t>2</a:t>
            </a:r>
            <a:r>
              <a:rPr lang="zh-CN" altLang="en-US" sz="2400">
                <a:latin typeface="微软雅黑" panose="020B0503020204020204" charset="-122"/>
                <a:ea typeface="微软雅黑" panose="020B0503020204020204" charset="-122"/>
                <a:cs typeface="微软雅黑" panose="020B0503020204020204" charset="-122"/>
              </a:rPr>
              <a:t>、一个最大分片可封装的数据字节数是</a:t>
            </a:r>
            <a:r>
              <a:rPr lang="en-US" altLang="zh-CN" sz="2400">
                <a:latin typeface="微软雅黑" panose="020B0503020204020204" charset="-122"/>
                <a:ea typeface="微软雅黑" panose="020B0503020204020204" charset="-122"/>
                <a:cs typeface="微软雅黑" panose="020B0503020204020204" charset="-122"/>
              </a:rPr>
              <a:t>8</a:t>
            </a:r>
            <a:r>
              <a:rPr lang="zh-CN" altLang="en-US" sz="2400">
                <a:latin typeface="微软雅黑" panose="020B0503020204020204" charset="-122"/>
                <a:ea typeface="微软雅黑" panose="020B0503020204020204" charset="-122"/>
                <a:cs typeface="微软雅黑" panose="020B0503020204020204" charset="-122"/>
              </a:rPr>
              <a:t>的倍数。</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   每个分片的标识字段复制原</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数据报的标识字段。</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   </a:t>
            </a:r>
            <a:r>
              <a:rPr lang="en-US" altLang="zh-CN" sz="2400">
                <a:latin typeface="微软雅黑" panose="020B0503020204020204" charset="-122"/>
                <a:ea typeface="微软雅黑" panose="020B0503020204020204" charset="-122"/>
                <a:cs typeface="微软雅黑" panose="020B0503020204020204" charset="-122"/>
              </a:rPr>
              <a:t>MF</a:t>
            </a:r>
            <a:r>
              <a:rPr lang="zh-CN" altLang="en-US" sz="2400">
                <a:latin typeface="微软雅黑" panose="020B0503020204020204" charset="-122"/>
                <a:ea typeface="微软雅黑" panose="020B0503020204020204" charset="-122"/>
                <a:cs typeface="微软雅黑" panose="020B0503020204020204" charset="-122"/>
              </a:rPr>
              <a:t>标志位，除了最后一个分片位</a:t>
            </a:r>
            <a:r>
              <a:rPr lang="en-US" altLang="zh-CN" sz="2400">
                <a:latin typeface="微软雅黑" panose="020B0503020204020204" charset="-122"/>
                <a:ea typeface="微软雅黑" panose="020B0503020204020204" charset="-122"/>
                <a:cs typeface="微软雅黑" panose="020B0503020204020204" charset="-122"/>
              </a:rPr>
              <a:t>0</a:t>
            </a:r>
            <a:r>
              <a:rPr lang="zh-CN" altLang="en-US" sz="2400">
                <a:latin typeface="微软雅黑" panose="020B0503020204020204" charset="-122"/>
                <a:ea typeface="微软雅黑" panose="020B0503020204020204" charset="-122"/>
                <a:cs typeface="微软雅黑" panose="020B0503020204020204" charset="-122"/>
              </a:rPr>
              <a:t>外，其余分片全为</a:t>
            </a:r>
            <a:r>
              <a:rPr lang="en-US" altLang="zh-CN"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15" name="Group 5_1"/>
          <p:cNvGrpSpPr/>
          <p:nvPr/>
        </p:nvGrpSpPr>
        <p:grpSpPr>
          <a:xfrm>
            <a:off x="8042411" y="178974"/>
            <a:ext cx="4120848" cy="1980358"/>
            <a:chOff x="8117361" y="193964"/>
            <a:chExt cx="4120848" cy="1980358"/>
          </a:xfrm>
        </p:grpSpPr>
        <p:sp>
          <p:nvSpPr>
            <p:cNvPr id="16" name="左大括号 15"/>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0668548" y="193964"/>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18" name="矩形 17"/>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9" name="矩形 18"/>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0" name="矩形 19"/>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3" name="矩形 22"/>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 name="矩形 1"/>
          <p:cNvSpPr/>
          <p:nvPr/>
        </p:nvSpPr>
        <p:spPr>
          <a:xfrm>
            <a:off x="-29847" y="22341"/>
            <a:ext cx="2354580" cy="296545"/>
          </a:xfrm>
          <a:prstGeom prst="rect">
            <a:avLst/>
          </a:prstGeom>
        </p:spPr>
        <p:txBody>
          <a:bodyPr wrap="none">
            <a:spAutoFit/>
          </a:bodyPr>
          <a:lstStyle/>
          <a:p>
            <a:pPr algn="ctr">
              <a:lnSpc>
                <a:spcPts val="1600"/>
              </a:lnSpc>
            </a:pPr>
            <a:r>
              <a:rPr dirty="0">
                <a:latin typeface="黑体" panose="02010609060101010101" pitchFamily="49" charset="-122"/>
                <a:ea typeface="黑体" panose="02010609060101010101" pitchFamily="49" charset="-122"/>
                <a:sym typeface="+mn-ea"/>
              </a:rPr>
              <a:t>4.5.1.</a:t>
            </a:r>
            <a:r>
              <a:rPr lang="en-US" dirty="0">
                <a:latin typeface="黑体" panose="02010609060101010101" pitchFamily="49" charset="-122"/>
                <a:ea typeface="黑体" panose="02010609060101010101" pitchFamily="49" charset="-122"/>
                <a:sym typeface="+mn-ea"/>
              </a:rPr>
              <a:t>2</a:t>
            </a:r>
            <a:r>
              <a:rPr dirty="0">
                <a:latin typeface="黑体" panose="02010609060101010101" pitchFamily="49" charset="-122"/>
                <a:ea typeface="黑体" panose="02010609060101010101" pitchFamily="49" charset="-122"/>
                <a:sym typeface="+mn-ea"/>
              </a:rPr>
              <a:t>IP数据报</a:t>
            </a:r>
            <a:r>
              <a:rPr lang="zh-CN" dirty="0">
                <a:latin typeface="黑体" panose="02010609060101010101" pitchFamily="49" charset="-122"/>
                <a:ea typeface="黑体" panose="02010609060101010101" pitchFamily="49" charset="-122"/>
                <a:sym typeface="+mn-ea"/>
              </a:rPr>
              <a:t>分片</a:t>
            </a:r>
            <a:endParaRPr lang="zh-CN"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8" name="文本框 17"/>
          <p:cNvSpPr txBox="1"/>
          <p:nvPr/>
        </p:nvSpPr>
        <p:spPr>
          <a:xfrm>
            <a:off x="992505" y="2005330"/>
            <a:ext cx="10318115" cy="119888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通过</a:t>
            </a:r>
            <a:r>
              <a:rPr lang="en-US" altLang="zh-CN" sz="2400">
                <a:latin typeface="微软雅黑" panose="020B0503020204020204" charset="-122"/>
                <a:ea typeface="微软雅黑" panose="020B0503020204020204" charset="-122"/>
                <a:cs typeface="微软雅黑" panose="020B0503020204020204" charset="-122"/>
              </a:rPr>
              <a:t>PingPlotter</a:t>
            </a:r>
            <a:r>
              <a:rPr lang="zh-CN" altLang="en-US" sz="2400">
                <a:latin typeface="微软雅黑" panose="020B0503020204020204" charset="-122"/>
                <a:ea typeface="微软雅黑" panose="020B0503020204020204" charset="-122"/>
                <a:cs typeface="微软雅黑" panose="020B0503020204020204" charset="-122"/>
              </a:rPr>
              <a:t>工具发送一个总长度为</a:t>
            </a:r>
            <a:r>
              <a:rPr lang="en-US" altLang="zh-CN" sz="2400">
                <a:latin typeface="微软雅黑" panose="020B0503020204020204" charset="-122"/>
                <a:ea typeface="微软雅黑" panose="020B0503020204020204" charset="-122"/>
                <a:cs typeface="微软雅黑" panose="020B0503020204020204" charset="-122"/>
              </a:rPr>
              <a:t>3400</a:t>
            </a:r>
            <a:r>
              <a:rPr lang="zh-CN" altLang="en-US" sz="2400">
                <a:latin typeface="微软雅黑" panose="020B0503020204020204" charset="-122"/>
                <a:ea typeface="微软雅黑" panose="020B0503020204020204" charset="-122"/>
                <a:cs typeface="微软雅黑" panose="020B0503020204020204" charset="-122"/>
              </a:rPr>
              <a:t>字节的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数据报，通过</a:t>
            </a:r>
            <a:r>
              <a:rPr lang="en-US" altLang="zh-CN" sz="2400">
                <a:latin typeface="微软雅黑" panose="020B0503020204020204" charset="-122"/>
                <a:ea typeface="微软雅黑" panose="020B0503020204020204" charset="-122"/>
                <a:cs typeface="微软雅黑" panose="020B0503020204020204" charset="-122"/>
              </a:rPr>
              <a:t>MTU=1500</a:t>
            </a:r>
            <a:r>
              <a:rPr lang="zh-CN" altLang="en-US" sz="2400">
                <a:latin typeface="微软雅黑" panose="020B0503020204020204" charset="-122"/>
                <a:ea typeface="微软雅黑" panose="020B0503020204020204" charset="-122"/>
                <a:cs typeface="微软雅黑" panose="020B0503020204020204" charset="-122"/>
              </a:rPr>
              <a:t>字节的链路转发</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19" name="Group 5_1"/>
          <p:cNvGrpSpPr/>
          <p:nvPr/>
        </p:nvGrpSpPr>
        <p:grpSpPr>
          <a:xfrm>
            <a:off x="8042411" y="178974"/>
            <a:ext cx="4120848" cy="1980358"/>
            <a:chOff x="8117361" y="193964"/>
            <a:chExt cx="4120848" cy="1980358"/>
          </a:xfrm>
        </p:grpSpPr>
        <p:sp>
          <p:nvSpPr>
            <p:cNvPr id="20" name="左大括号 19"/>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10668548" y="193964"/>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2" name="矩形 21"/>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3" name="矩形 22"/>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4" name="矩形 23"/>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5" name="矩形 24"/>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7" name="矩形 26"/>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8" name="矩形 27"/>
          <p:cNvSpPr/>
          <p:nvPr/>
        </p:nvSpPr>
        <p:spPr>
          <a:xfrm>
            <a:off x="-64318"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4.5.1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
        <p:nvSpPr>
          <p:cNvPr id="3" name="矩形 2"/>
          <p:cNvSpPr/>
          <p:nvPr/>
        </p:nvSpPr>
        <p:spPr>
          <a:xfrm>
            <a:off x="3425825" y="3544570"/>
            <a:ext cx="232410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数据</a:t>
            </a:r>
            <a:endParaRPr lang="zh-CN" altLang="en-US"/>
          </a:p>
        </p:txBody>
      </p:sp>
      <p:sp>
        <p:nvSpPr>
          <p:cNvPr id="6" name="矩形 5"/>
          <p:cNvSpPr/>
          <p:nvPr/>
        </p:nvSpPr>
        <p:spPr>
          <a:xfrm>
            <a:off x="2714625" y="3544570"/>
            <a:ext cx="71120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首部</a:t>
            </a:r>
            <a:endParaRPr lang="zh-CN" altLang="en-US"/>
          </a:p>
        </p:txBody>
      </p:sp>
      <p:sp>
        <p:nvSpPr>
          <p:cNvPr id="7" name="文本框 6"/>
          <p:cNvSpPr txBox="1"/>
          <p:nvPr/>
        </p:nvSpPr>
        <p:spPr>
          <a:xfrm>
            <a:off x="6254750" y="3593465"/>
            <a:ext cx="4948555" cy="460375"/>
          </a:xfrm>
          <a:prstGeom prst="rect">
            <a:avLst/>
          </a:prstGeom>
          <a:noFill/>
        </p:spPr>
        <p:txBody>
          <a:bodyPr wrap="square" rtlCol="0">
            <a:spAutoFit/>
          </a:bodyPr>
          <a:p>
            <a:r>
              <a:rPr lang="zh-CN" altLang="en-US" sz="2400">
                <a:latin typeface="+mn-ea"/>
              </a:rPr>
              <a:t>首部</a:t>
            </a:r>
            <a:r>
              <a:rPr lang="en-US" altLang="zh-CN" sz="2400">
                <a:latin typeface="+mn-ea"/>
              </a:rPr>
              <a:t>+</a:t>
            </a:r>
            <a:r>
              <a:rPr lang="zh-CN" altLang="en-US" sz="2400">
                <a:latin typeface="+mn-ea"/>
              </a:rPr>
              <a:t>数据</a:t>
            </a:r>
            <a:r>
              <a:rPr lang="en-US" altLang="zh-CN" sz="2400">
                <a:latin typeface="+mn-ea"/>
              </a:rPr>
              <a:t>=3400</a:t>
            </a:r>
            <a:r>
              <a:rPr lang="zh-CN" altLang="en-US" sz="2400">
                <a:latin typeface="+mn-ea"/>
              </a:rPr>
              <a:t>字节＞</a:t>
            </a:r>
            <a:r>
              <a:rPr lang="en-US" altLang="zh-CN" sz="2400">
                <a:latin typeface="+mn-ea"/>
              </a:rPr>
              <a:t>1500</a:t>
            </a:r>
            <a:r>
              <a:rPr lang="zh-CN" altLang="en-US" sz="2400">
                <a:latin typeface="+mn-ea"/>
              </a:rPr>
              <a:t>字节</a:t>
            </a:r>
            <a:endParaRPr lang="zh-CN" altLang="en-US" sz="2400">
              <a:latin typeface="+mn-ea"/>
            </a:endParaRPr>
          </a:p>
        </p:txBody>
      </p:sp>
      <p:sp>
        <p:nvSpPr>
          <p:cNvPr id="8" name="文本框 7"/>
          <p:cNvSpPr txBox="1"/>
          <p:nvPr/>
        </p:nvSpPr>
        <p:spPr>
          <a:xfrm>
            <a:off x="735330" y="3593465"/>
            <a:ext cx="1381760" cy="460375"/>
          </a:xfrm>
          <a:prstGeom prst="rect">
            <a:avLst/>
          </a:prstGeom>
          <a:noFill/>
        </p:spPr>
        <p:txBody>
          <a:bodyPr wrap="square" rtlCol="0">
            <a:spAutoFit/>
          </a:bodyPr>
          <a:p>
            <a:r>
              <a:rPr lang="en-US" altLang="zh-CN" sz="2400">
                <a:latin typeface="+mn-ea"/>
              </a:rPr>
              <a:t>IP</a:t>
            </a:r>
            <a:r>
              <a:rPr lang="zh-CN" altLang="en-US" sz="2400">
                <a:latin typeface="+mn-ea"/>
              </a:rPr>
              <a:t>数据报</a:t>
            </a:r>
            <a:endParaRPr lang="zh-CN" altLang="en-US" sz="2400">
              <a:latin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8" name="文本框 17"/>
          <p:cNvSpPr txBox="1"/>
          <p:nvPr/>
        </p:nvSpPr>
        <p:spPr>
          <a:xfrm>
            <a:off x="992505" y="2005330"/>
            <a:ext cx="10318115" cy="119888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通过</a:t>
            </a:r>
            <a:r>
              <a:rPr lang="en-US" altLang="zh-CN" sz="2400">
                <a:latin typeface="微软雅黑" panose="020B0503020204020204" charset="-122"/>
                <a:ea typeface="微软雅黑" panose="020B0503020204020204" charset="-122"/>
                <a:cs typeface="微软雅黑" panose="020B0503020204020204" charset="-122"/>
              </a:rPr>
              <a:t>PingPlotter</a:t>
            </a:r>
            <a:r>
              <a:rPr lang="zh-CN" altLang="en-US" sz="2400">
                <a:latin typeface="微软雅黑" panose="020B0503020204020204" charset="-122"/>
                <a:ea typeface="微软雅黑" panose="020B0503020204020204" charset="-122"/>
                <a:cs typeface="微软雅黑" panose="020B0503020204020204" charset="-122"/>
              </a:rPr>
              <a:t>工具发送一个总长度为</a:t>
            </a:r>
            <a:r>
              <a:rPr lang="en-US" altLang="zh-CN" sz="2400">
                <a:latin typeface="微软雅黑" panose="020B0503020204020204" charset="-122"/>
                <a:ea typeface="微软雅黑" panose="020B0503020204020204" charset="-122"/>
                <a:cs typeface="微软雅黑" panose="020B0503020204020204" charset="-122"/>
              </a:rPr>
              <a:t>3400</a:t>
            </a:r>
            <a:r>
              <a:rPr lang="zh-CN" altLang="en-US" sz="2400">
                <a:latin typeface="微软雅黑" panose="020B0503020204020204" charset="-122"/>
                <a:ea typeface="微软雅黑" panose="020B0503020204020204" charset="-122"/>
                <a:cs typeface="微软雅黑" panose="020B0503020204020204" charset="-122"/>
              </a:rPr>
              <a:t>字节的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数据报，通过</a:t>
            </a:r>
            <a:r>
              <a:rPr lang="en-US" altLang="zh-CN" sz="2400">
                <a:latin typeface="微软雅黑" panose="020B0503020204020204" charset="-122"/>
                <a:ea typeface="微软雅黑" panose="020B0503020204020204" charset="-122"/>
                <a:cs typeface="微软雅黑" panose="020B0503020204020204" charset="-122"/>
              </a:rPr>
              <a:t>MTU=1500</a:t>
            </a:r>
            <a:r>
              <a:rPr lang="zh-CN" altLang="en-US" sz="2400">
                <a:latin typeface="微软雅黑" panose="020B0503020204020204" charset="-122"/>
                <a:ea typeface="微软雅黑" panose="020B0503020204020204" charset="-122"/>
                <a:cs typeface="微软雅黑" panose="020B0503020204020204" charset="-122"/>
              </a:rPr>
              <a:t>字节的链路转发</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19" name="Group 5_1"/>
          <p:cNvGrpSpPr/>
          <p:nvPr/>
        </p:nvGrpSpPr>
        <p:grpSpPr>
          <a:xfrm>
            <a:off x="8042411" y="178974"/>
            <a:ext cx="4120848" cy="1980358"/>
            <a:chOff x="8117361" y="193964"/>
            <a:chExt cx="4120848" cy="1980358"/>
          </a:xfrm>
        </p:grpSpPr>
        <p:sp>
          <p:nvSpPr>
            <p:cNvPr id="20" name="左大括号 19"/>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10668548" y="193964"/>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2" name="矩形 21"/>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3" name="矩形 22"/>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4" name="矩形 23"/>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5" name="矩形 24"/>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7" name="矩形 26"/>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8" name="矩形 27"/>
          <p:cNvSpPr/>
          <p:nvPr/>
        </p:nvSpPr>
        <p:spPr>
          <a:xfrm>
            <a:off x="-64318"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4.5.1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
        <p:nvSpPr>
          <p:cNvPr id="3" name="矩形 2"/>
          <p:cNvSpPr/>
          <p:nvPr/>
        </p:nvSpPr>
        <p:spPr>
          <a:xfrm>
            <a:off x="3425825" y="3544570"/>
            <a:ext cx="232410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数据</a:t>
            </a:r>
            <a:endParaRPr lang="zh-CN" altLang="en-US"/>
          </a:p>
        </p:txBody>
      </p:sp>
      <p:sp>
        <p:nvSpPr>
          <p:cNvPr id="6" name="矩形 5"/>
          <p:cNvSpPr/>
          <p:nvPr/>
        </p:nvSpPr>
        <p:spPr>
          <a:xfrm>
            <a:off x="2714625" y="3544570"/>
            <a:ext cx="71120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首部</a:t>
            </a:r>
            <a:endParaRPr lang="zh-CN" altLang="en-US"/>
          </a:p>
        </p:txBody>
      </p:sp>
      <p:sp>
        <p:nvSpPr>
          <p:cNvPr id="7" name="文本框 6"/>
          <p:cNvSpPr txBox="1"/>
          <p:nvPr/>
        </p:nvSpPr>
        <p:spPr>
          <a:xfrm>
            <a:off x="6254750" y="3593465"/>
            <a:ext cx="4948555" cy="460375"/>
          </a:xfrm>
          <a:prstGeom prst="rect">
            <a:avLst/>
          </a:prstGeom>
          <a:noFill/>
        </p:spPr>
        <p:txBody>
          <a:bodyPr wrap="square" rtlCol="0">
            <a:spAutoFit/>
          </a:bodyPr>
          <a:p>
            <a:r>
              <a:rPr lang="zh-CN" altLang="en-US" sz="2400">
                <a:latin typeface="+mn-ea"/>
              </a:rPr>
              <a:t>首部</a:t>
            </a:r>
            <a:r>
              <a:rPr lang="en-US" altLang="zh-CN" sz="2400">
                <a:latin typeface="+mn-ea"/>
              </a:rPr>
              <a:t>+</a:t>
            </a:r>
            <a:r>
              <a:rPr lang="zh-CN" altLang="en-US" sz="2400">
                <a:latin typeface="+mn-ea"/>
              </a:rPr>
              <a:t>数据</a:t>
            </a:r>
            <a:r>
              <a:rPr lang="en-US" altLang="zh-CN" sz="2400">
                <a:latin typeface="+mn-ea"/>
              </a:rPr>
              <a:t>=3400</a:t>
            </a:r>
            <a:r>
              <a:rPr lang="zh-CN" altLang="en-US" sz="2400">
                <a:latin typeface="+mn-ea"/>
              </a:rPr>
              <a:t>字节＞</a:t>
            </a:r>
            <a:r>
              <a:rPr lang="en-US" altLang="zh-CN" sz="2400">
                <a:latin typeface="+mn-ea"/>
              </a:rPr>
              <a:t>1500</a:t>
            </a:r>
            <a:r>
              <a:rPr lang="zh-CN" altLang="en-US" sz="2400">
                <a:latin typeface="+mn-ea"/>
              </a:rPr>
              <a:t>字节</a:t>
            </a:r>
            <a:endParaRPr lang="zh-CN" altLang="en-US" sz="2400">
              <a:latin typeface="+mn-ea"/>
            </a:endParaRPr>
          </a:p>
        </p:txBody>
      </p:sp>
      <p:sp>
        <p:nvSpPr>
          <p:cNvPr id="8" name="文本框 7"/>
          <p:cNvSpPr txBox="1"/>
          <p:nvPr/>
        </p:nvSpPr>
        <p:spPr>
          <a:xfrm>
            <a:off x="735330" y="3593465"/>
            <a:ext cx="1381760" cy="460375"/>
          </a:xfrm>
          <a:prstGeom prst="rect">
            <a:avLst/>
          </a:prstGeom>
          <a:noFill/>
        </p:spPr>
        <p:txBody>
          <a:bodyPr wrap="square" rtlCol="0">
            <a:spAutoFit/>
          </a:bodyPr>
          <a:p>
            <a:r>
              <a:rPr lang="en-US" altLang="zh-CN" sz="2400">
                <a:latin typeface="+mn-ea"/>
              </a:rPr>
              <a:t>IP</a:t>
            </a:r>
            <a:r>
              <a:rPr lang="zh-CN" altLang="en-US" sz="2400">
                <a:latin typeface="+mn-ea"/>
              </a:rPr>
              <a:t>数据报</a:t>
            </a:r>
            <a:endParaRPr lang="zh-CN" altLang="en-US" sz="2400">
              <a:latin typeface="+mn-ea"/>
            </a:endParaRPr>
          </a:p>
        </p:txBody>
      </p:sp>
      <p:sp>
        <p:nvSpPr>
          <p:cNvPr id="2" name="矩形 1"/>
          <p:cNvSpPr/>
          <p:nvPr/>
        </p:nvSpPr>
        <p:spPr>
          <a:xfrm>
            <a:off x="3426460" y="4965065"/>
            <a:ext cx="130937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分片数据</a:t>
            </a:r>
            <a:r>
              <a:rPr lang="en-US" altLang="zh-CN"/>
              <a:t>1</a:t>
            </a:r>
            <a:endParaRPr lang="en-US" altLang="zh-CN"/>
          </a:p>
        </p:txBody>
      </p:sp>
      <p:sp>
        <p:nvSpPr>
          <p:cNvPr id="9" name="矩形 8"/>
          <p:cNvSpPr/>
          <p:nvPr/>
        </p:nvSpPr>
        <p:spPr>
          <a:xfrm>
            <a:off x="2715260" y="4965065"/>
            <a:ext cx="71120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首部</a:t>
            </a:r>
            <a:endParaRPr lang="zh-CN" altLang="en-US"/>
          </a:p>
        </p:txBody>
      </p:sp>
      <p:sp>
        <p:nvSpPr>
          <p:cNvPr id="10" name="矩形 9"/>
          <p:cNvSpPr/>
          <p:nvPr/>
        </p:nvSpPr>
        <p:spPr>
          <a:xfrm>
            <a:off x="6405880" y="4965065"/>
            <a:ext cx="130937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分片数据</a:t>
            </a:r>
            <a:r>
              <a:rPr lang="en-US" altLang="zh-CN"/>
              <a:t>2</a:t>
            </a:r>
            <a:endParaRPr lang="en-US" altLang="zh-CN"/>
          </a:p>
        </p:txBody>
      </p:sp>
      <p:sp>
        <p:nvSpPr>
          <p:cNvPr id="11" name="矩形 10"/>
          <p:cNvSpPr/>
          <p:nvPr/>
        </p:nvSpPr>
        <p:spPr>
          <a:xfrm>
            <a:off x="5694680" y="4965065"/>
            <a:ext cx="71120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首部</a:t>
            </a:r>
            <a:endParaRPr lang="zh-CN" altLang="en-US"/>
          </a:p>
        </p:txBody>
      </p:sp>
      <p:sp>
        <p:nvSpPr>
          <p:cNvPr id="12" name="矩形 11"/>
          <p:cNvSpPr/>
          <p:nvPr/>
        </p:nvSpPr>
        <p:spPr>
          <a:xfrm>
            <a:off x="9556750" y="4965065"/>
            <a:ext cx="130937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分片数据</a:t>
            </a:r>
            <a:r>
              <a:rPr lang="en-US" altLang="zh-CN"/>
              <a:t>3</a:t>
            </a:r>
            <a:endParaRPr lang="en-US" altLang="zh-CN"/>
          </a:p>
        </p:txBody>
      </p:sp>
      <p:sp>
        <p:nvSpPr>
          <p:cNvPr id="13" name="矩形 12"/>
          <p:cNvSpPr/>
          <p:nvPr/>
        </p:nvSpPr>
        <p:spPr>
          <a:xfrm>
            <a:off x="8845550" y="4965065"/>
            <a:ext cx="71120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首部</a:t>
            </a:r>
            <a:endParaRPr lang="zh-CN" altLang="en-US"/>
          </a:p>
        </p:txBody>
      </p:sp>
      <p:sp>
        <p:nvSpPr>
          <p:cNvPr id="15" name="文本框 14"/>
          <p:cNvSpPr txBox="1"/>
          <p:nvPr/>
        </p:nvSpPr>
        <p:spPr>
          <a:xfrm>
            <a:off x="796290" y="5052695"/>
            <a:ext cx="1381760" cy="460375"/>
          </a:xfrm>
          <a:prstGeom prst="rect">
            <a:avLst/>
          </a:prstGeom>
          <a:noFill/>
        </p:spPr>
        <p:txBody>
          <a:bodyPr wrap="square" rtlCol="0">
            <a:spAutoFit/>
          </a:bodyPr>
          <a:p>
            <a:r>
              <a:rPr lang="en-US" altLang="zh-CN" sz="2400">
                <a:latin typeface="+mn-ea"/>
              </a:rPr>
              <a:t>IP</a:t>
            </a:r>
            <a:r>
              <a:rPr lang="zh-CN" altLang="en-US" sz="2400">
                <a:latin typeface="+mn-ea"/>
              </a:rPr>
              <a:t>分片</a:t>
            </a:r>
            <a:endParaRPr lang="zh-CN" altLang="en-US" sz="2400">
              <a:latin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8" name="文本框 17"/>
          <p:cNvSpPr txBox="1"/>
          <p:nvPr/>
        </p:nvSpPr>
        <p:spPr>
          <a:xfrm>
            <a:off x="992505" y="2005330"/>
            <a:ext cx="10318115" cy="119888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通过</a:t>
            </a:r>
            <a:r>
              <a:rPr lang="en-US" altLang="zh-CN" sz="2400">
                <a:latin typeface="微软雅黑" panose="020B0503020204020204" charset="-122"/>
                <a:ea typeface="微软雅黑" panose="020B0503020204020204" charset="-122"/>
                <a:cs typeface="微软雅黑" panose="020B0503020204020204" charset="-122"/>
              </a:rPr>
              <a:t>PingPlotter</a:t>
            </a:r>
            <a:r>
              <a:rPr lang="zh-CN" altLang="en-US" sz="2400">
                <a:latin typeface="微软雅黑" panose="020B0503020204020204" charset="-122"/>
                <a:ea typeface="微软雅黑" panose="020B0503020204020204" charset="-122"/>
                <a:cs typeface="微软雅黑" panose="020B0503020204020204" charset="-122"/>
              </a:rPr>
              <a:t>工具发送一个总长度为</a:t>
            </a:r>
            <a:r>
              <a:rPr lang="en-US" altLang="zh-CN" sz="2400">
                <a:latin typeface="微软雅黑" panose="020B0503020204020204" charset="-122"/>
                <a:ea typeface="微软雅黑" panose="020B0503020204020204" charset="-122"/>
                <a:cs typeface="微软雅黑" panose="020B0503020204020204" charset="-122"/>
              </a:rPr>
              <a:t>3400</a:t>
            </a:r>
            <a:r>
              <a:rPr lang="zh-CN" altLang="en-US" sz="2400">
                <a:latin typeface="微软雅黑" panose="020B0503020204020204" charset="-122"/>
                <a:ea typeface="微软雅黑" panose="020B0503020204020204" charset="-122"/>
                <a:cs typeface="微软雅黑" panose="020B0503020204020204" charset="-122"/>
              </a:rPr>
              <a:t>字节的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数据报，通过</a:t>
            </a:r>
            <a:r>
              <a:rPr lang="en-US" altLang="zh-CN" sz="2400">
                <a:latin typeface="微软雅黑" panose="020B0503020204020204" charset="-122"/>
                <a:ea typeface="微软雅黑" panose="020B0503020204020204" charset="-122"/>
                <a:cs typeface="微软雅黑" panose="020B0503020204020204" charset="-122"/>
              </a:rPr>
              <a:t>MTU=1500</a:t>
            </a:r>
            <a:r>
              <a:rPr lang="zh-CN" altLang="en-US" sz="2400">
                <a:latin typeface="微软雅黑" panose="020B0503020204020204" charset="-122"/>
                <a:ea typeface="微软雅黑" panose="020B0503020204020204" charset="-122"/>
                <a:cs typeface="微软雅黑" panose="020B0503020204020204" charset="-122"/>
              </a:rPr>
              <a:t>字节的链路转发</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19" name="Group 5_1"/>
          <p:cNvGrpSpPr/>
          <p:nvPr/>
        </p:nvGrpSpPr>
        <p:grpSpPr>
          <a:xfrm>
            <a:off x="8042411" y="178974"/>
            <a:ext cx="4120848" cy="1980358"/>
            <a:chOff x="8117361" y="193964"/>
            <a:chExt cx="4120848" cy="1980358"/>
          </a:xfrm>
        </p:grpSpPr>
        <p:sp>
          <p:nvSpPr>
            <p:cNvPr id="20" name="左大括号 19"/>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10668548" y="193964"/>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2" name="矩形 21"/>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3" name="矩形 22"/>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4" name="矩形 23"/>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5" name="矩形 24"/>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7" name="矩形 26"/>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8" name="矩形 27"/>
          <p:cNvSpPr/>
          <p:nvPr/>
        </p:nvSpPr>
        <p:spPr>
          <a:xfrm>
            <a:off x="-64318"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4.5.1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
        <p:nvSpPr>
          <p:cNvPr id="3" name="矩形 2"/>
          <p:cNvSpPr/>
          <p:nvPr/>
        </p:nvSpPr>
        <p:spPr>
          <a:xfrm>
            <a:off x="3425825" y="3544570"/>
            <a:ext cx="232410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数据</a:t>
            </a:r>
            <a:endParaRPr lang="zh-CN" altLang="en-US"/>
          </a:p>
        </p:txBody>
      </p:sp>
      <p:sp>
        <p:nvSpPr>
          <p:cNvPr id="6" name="矩形 5"/>
          <p:cNvSpPr/>
          <p:nvPr/>
        </p:nvSpPr>
        <p:spPr>
          <a:xfrm>
            <a:off x="2714625" y="3544570"/>
            <a:ext cx="71120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首部</a:t>
            </a:r>
            <a:endParaRPr lang="zh-CN" altLang="en-US"/>
          </a:p>
        </p:txBody>
      </p:sp>
      <p:sp>
        <p:nvSpPr>
          <p:cNvPr id="7" name="文本框 6"/>
          <p:cNvSpPr txBox="1"/>
          <p:nvPr/>
        </p:nvSpPr>
        <p:spPr>
          <a:xfrm>
            <a:off x="6254750" y="3593465"/>
            <a:ext cx="4948555" cy="460375"/>
          </a:xfrm>
          <a:prstGeom prst="rect">
            <a:avLst/>
          </a:prstGeom>
          <a:noFill/>
        </p:spPr>
        <p:txBody>
          <a:bodyPr wrap="square" rtlCol="0">
            <a:spAutoFit/>
          </a:bodyPr>
          <a:p>
            <a:r>
              <a:rPr lang="zh-CN" altLang="en-US" sz="2400">
                <a:latin typeface="+mn-ea"/>
              </a:rPr>
              <a:t>首部</a:t>
            </a:r>
            <a:r>
              <a:rPr lang="en-US" altLang="zh-CN" sz="2400">
                <a:latin typeface="+mn-ea"/>
              </a:rPr>
              <a:t>+</a:t>
            </a:r>
            <a:r>
              <a:rPr lang="zh-CN" altLang="en-US" sz="2400">
                <a:latin typeface="+mn-ea"/>
              </a:rPr>
              <a:t>数据</a:t>
            </a:r>
            <a:r>
              <a:rPr lang="en-US" altLang="zh-CN" sz="2400">
                <a:latin typeface="+mn-ea"/>
              </a:rPr>
              <a:t>=3400</a:t>
            </a:r>
            <a:r>
              <a:rPr lang="zh-CN" altLang="en-US" sz="2400">
                <a:latin typeface="+mn-ea"/>
              </a:rPr>
              <a:t>字节＞</a:t>
            </a:r>
            <a:r>
              <a:rPr lang="en-US" altLang="zh-CN" sz="2400">
                <a:latin typeface="+mn-ea"/>
              </a:rPr>
              <a:t>1500</a:t>
            </a:r>
            <a:r>
              <a:rPr lang="zh-CN" altLang="en-US" sz="2400">
                <a:latin typeface="+mn-ea"/>
              </a:rPr>
              <a:t>字节</a:t>
            </a:r>
            <a:endParaRPr lang="zh-CN" altLang="en-US" sz="2400">
              <a:latin typeface="+mn-ea"/>
            </a:endParaRPr>
          </a:p>
        </p:txBody>
      </p:sp>
      <p:sp>
        <p:nvSpPr>
          <p:cNvPr id="8" name="文本框 7"/>
          <p:cNvSpPr txBox="1"/>
          <p:nvPr/>
        </p:nvSpPr>
        <p:spPr>
          <a:xfrm>
            <a:off x="735330" y="3593465"/>
            <a:ext cx="1381760" cy="460375"/>
          </a:xfrm>
          <a:prstGeom prst="rect">
            <a:avLst/>
          </a:prstGeom>
          <a:noFill/>
        </p:spPr>
        <p:txBody>
          <a:bodyPr wrap="square" rtlCol="0">
            <a:spAutoFit/>
          </a:bodyPr>
          <a:p>
            <a:r>
              <a:rPr lang="en-US" altLang="zh-CN" sz="2400">
                <a:latin typeface="+mn-ea"/>
              </a:rPr>
              <a:t>IP</a:t>
            </a:r>
            <a:r>
              <a:rPr lang="zh-CN" altLang="en-US" sz="2400">
                <a:latin typeface="+mn-ea"/>
              </a:rPr>
              <a:t>数据报</a:t>
            </a:r>
            <a:endParaRPr lang="zh-CN" altLang="en-US" sz="2400">
              <a:latin typeface="+mn-ea"/>
            </a:endParaRPr>
          </a:p>
        </p:txBody>
      </p:sp>
      <p:sp>
        <p:nvSpPr>
          <p:cNvPr id="2" name="矩形 1"/>
          <p:cNvSpPr/>
          <p:nvPr/>
        </p:nvSpPr>
        <p:spPr>
          <a:xfrm>
            <a:off x="3426460" y="4965065"/>
            <a:ext cx="130937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分片数据</a:t>
            </a:r>
            <a:r>
              <a:rPr lang="en-US" altLang="zh-CN"/>
              <a:t>1</a:t>
            </a:r>
            <a:endParaRPr lang="en-US" altLang="zh-CN"/>
          </a:p>
        </p:txBody>
      </p:sp>
      <p:sp>
        <p:nvSpPr>
          <p:cNvPr id="9" name="矩形 8"/>
          <p:cNvSpPr/>
          <p:nvPr/>
        </p:nvSpPr>
        <p:spPr>
          <a:xfrm>
            <a:off x="2715260" y="4965065"/>
            <a:ext cx="71120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首部</a:t>
            </a:r>
            <a:endParaRPr lang="zh-CN" altLang="en-US"/>
          </a:p>
        </p:txBody>
      </p:sp>
      <p:sp>
        <p:nvSpPr>
          <p:cNvPr id="10" name="矩形 9"/>
          <p:cNvSpPr/>
          <p:nvPr/>
        </p:nvSpPr>
        <p:spPr>
          <a:xfrm>
            <a:off x="6405880" y="4965065"/>
            <a:ext cx="130937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分片数据</a:t>
            </a:r>
            <a:r>
              <a:rPr lang="en-US" altLang="zh-CN"/>
              <a:t>2</a:t>
            </a:r>
            <a:endParaRPr lang="en-US" altLang="zh-CN"/>
          </a:p>
        </p:txBody>
      </p:sp>
      <p:sp>
        <p:nvSpPr>
          <p:cNvPr id="11" name="矩形 10"/>
          <p:cNvSpPr/>
          <p:nvPr/>
        </p:nvSpPr>
        <p:spPr>
          <a:xfrm>
            <a:off x="5694680" y="4965065"/>
            <a:ext cx="71120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首部</a:t>
            </a:r>
            <a:endParaRPr lang="zh-CN" altLang="en-US"/>
          </a:p>
        </p:txBody>
      </p:sp>
      <p:sp>
        <p:nvSpPr>
          <p:cNvPr id="12" name="矩形 11"/>
          <p:cNvSpPr/>
          <p:nvPr/>
        </p:nvSpPr>
        <p:spPr>
          <a:xfrm>
            <a:off x="9556750" y="4965065"/>
            <a:ext cx="130937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分片数据</a:t>
            </a:r>
            <a:r>
              <a:rPr lang="en-US" altLang="zh-CN"/>
              <a:t>3</a:t>
            </a:r>
            <a:endParaRPr lang="en-US" altLang="zh-CN"/>
          </a:p>
        </p:txBody>
      </p:sp>
      <p:sp>
        <p:nvSpPr>
          <p:cNvPr id="13" name="矩形 12"/>
          <p:cNvSpPr/>
          <p:nvPr/>
        </p:nvSpPr>
        <p:spPr>
          <a:xfrm>
            <a:off x="8845550" y="4965065"/>
            <a:ext cx="71120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首部</a:t>
            </a:r>
            <a:endParaRPr lang="zh-CN" altLang="en-US"/>
          </a:p>
        </p:txBody>
      </p:sp>
      <p:sp>
        <p:nvSpPr>
          <p:cNvPr id="14" name="文本框 13"/>
          <p:cNvSpPr txBox="1"/>
          <p:nvPr/>
        </p:nvSpPr>
        <p:spPr>
          <a:xfrm>
            <a:off x="2995930" y="5824855"/>
            <a:ext cx="8970645" cy="460375"/>
          </a:xfrm>
          <a:prstGeom prst="rect">
            <a:avLst/>
          </a:prstGeom>
          <a:noFill/>
        </p:spPr>
        <p:txBody>
          <a:bodyPr wrap="square" rtlCol="0">
            <a:spAutoFit/>
          </a:bodyPr>
          <a:p>
            <a:r>
              <a:rPr lang="zh-CN" altLang="en-US" sz="2400">
                <a:latin typeface="+mn-ea"/>
              </a:rPr>
              <a:t>首部</a:t>
            </a:r>
            <a:r>
              <a:rPr lang="en-US" altLang="zh-CN" sz="2400">
                <a:latin typeface="+mn-ea"/>
              </a:rPr>
              <a:t>+</a:t>
            </a:r>
            <a:r>
              <a:rPr lang="zh-CN" altLang="en-US" sz="2400">
                <a:latin typeface="+mn-ea"/>
                <a:sym typeface="+mn-ea"/>
              </a:rPr>
              <a:t>首部</a:t>
            </a:r>
            <a:r>
              <a:rPr lang="en-US" altLang="zh-CN" sz="2400">
                <a:latin typeface="+mn-ea"/>
                <a:sym typeface="+mn-ea"/>
              </a:rPr>
              <a:t>+</a:t>
            </a:r>
            <a:r>
              <a:rPr lang="zh-CN" altLang="en-US" sz="2400">
                <a:latin typeface="+mn-ea"/>
                <a:sym typeface="+mn-ea"/>
              </a:rPr>
              <a:t>首部</a:t>
            </a:r>
            <a:r>
              <a:rPr lang="en-US" altLang="zh-CN" sz="2400">
                <a:latin typeface="+mn-ea"/>
                <a:sym typeface="+mn-ea"/>
              </a:rPr>
              <a:t>+</a:t>
            </a:r>
            <a:r>
              <a:rPr lang="zh-CN" altLang="en-US" sz="2400">
                <a:sym typeface="+mn-ea"/>
              </a:rPr>
              <a:t>分片数据</a:t>
            </a:r>
            <a:r>
              <a:rPr lang="en-US" altLang="zh-CN" sz="2400">
                <a:sym typeface="+mn-ea"/>
              </a:rPr>
              <a:t>1</a:t>
            </a:r>
            <a:r>
              <a:rPr lang="en-US" altLang="zh-CN" sz="2400">
                <a:latin typeface="+mn-ea"/>
              </a:rPr>
              <a:t>+</a:t>
            </a:r>
            <a:r>
              <a:rPr lang="zh-CN" altLang="en-US" sz="2400">
                <a:sym typeface="+mn-ea"/>
              </a:rPr>
              <a:t>分片数据</a:t>
            </a:r>
            <a:r>
              <a:rPr lang="en-US" altLang="zh-CN" sz="2400">
                <a:sym typeface="+mn-ea"/>
              </a:rPr>
              <a:t>2+</a:t>
            </a:r>
            <a:r>
              <a:rPr lang="zh-CN" altLang="en-US" sz="2400">
                <a:sym typeface="+mn-ea"/>
              </a:rPr>
              <a:t>分片数据</a:t>
            </a:r>
            <a:r>
              <a:rPr lang="en-US" altLang="zh-CN" sz="2400">
                <a:sym typeface="+mn-ea"/>
              </a:rPr>
              <a:t>3=</a:t>
            </a:r>
            <a:r>
              <a:rPr lang="en-US" altLang="zh-CN" sz="2400">
                <a:solidFill>
                  <a:schemeClr val="bg1"/>
                </a:solidFill>
                <a:sym typeface="+mn-ea"/>
              </a:rPr>
              <a:t>3440</a:t>
            </a:r>
            <a:r>
              <a:rPr lang="zh-CN" altLang="en-US" sz="2400">
                <a:sym typeface="+mn-ea"/>
              </a:rPr>
              <a:t>字节</a:t>
            </a:r>
            <a:endParaRPr lang="zh-CN" altLang="en-US" sz="2400">
              <a:sym typeface="+mn-ea"/>
            </a:endParaRPr>
          </a:p>
        </p:txBody>
      </p:sp>
      <p:sp>
        <p:nvSpPr>
          <p:cNvPr id="15" name="文本框 14"/>
          <p:cNvSpPr txBox="1"/>
          <p:nvPr/>
        </p:nvSpPr>
        <p:spPr>
          <a:xfrm>
            <a:off x="796290" y="5052695"/>
            <a:ext cx="1381760" cy="460375"/>
          </a:xfrm>
          <a:prstGeom prst="rect">
            <a:avLst/>
          </a:prstGeom>
          <a:noFill/>
        </p:spPr>
        <p:txBody>
          <a:bodyPr wrap="square" rtlCol="0">
            <a:spAutoFit/>
          </a:bodyPr>
          <a:p>
            <a:r>
              <a:rPr lang="en-US" altLang="zh-CN" sz="2400">
                <a:latin typeface="+mn-ea"/>
              </a:rPr>
              <a:t>IP</a:t>
            </a:r>
            <a:r>
              <a:rPr lang="zh-CN" altLang="en-US" sz="2400">
                <a:latin typeface="+mn-ea"/>
              </a:rPr>
              <a:t>分片</a:t>
            </a:r>
            <a:endParaRPr lang="zh-CN" altLang="en-US" sz="2400">
              <a:latin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1312545" y="2690495"/>
            <a:ext cx="1648460" cy="419100"/>
          </a:xfrm>
          <a:prstGeom prst="rect">
            <a:avLst/>
          </a:prstGeom>
          <a:noFill/>
        </p:spPr>
        <p:txBody>
          <a:bodyPr wrap="square" rtlCol="0">
            <a:spAutoFit/>
          </a:bodyPr>
          <a:lstStyle/>
          <a:p>
            <a:r>
              <a:rPr lang="zh-CN" altLang="en-US" sz="2130"/>
              <a:t>网络层服务</a:t>
            </a:r>
            <a:endParaRPr lang="zh-CN" altLang="en-US" sz="2130"/>
          </a:p>
        </p:txBody>
      </p:sp>
      <p:sp>
        <p:nvSpPr>
          <p:cNvPr id="6" name="左大括号 5"/>
          <p:cNvSpPr/>
          <p:nvPr/>
        </p:nvSpPr>
        <p:spPr>
          <a:xfrm>
            <a:off x="2961005" y="2242185"/>
            <a:ext cx="106045" cy="13157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7" name="文本框 6"/>
          <p:cNvSpPr txBox="1"/>
          <p:nvPr/>
        </p:nvSpPr>
        <p:spPr>
          <a:xfrm>
            <a:off x="3112135" y="2120900"/>
            <a:ext cx="6624320" cy="1729740"/>
          </a:xfrm>
          <a:prstGeom prst="rect">
            <a:avLst/>
          </a:prstGeom>
          <a:noFill/>
        </p:spPr>
        <p:txBody>
          <a:bodyPr wrap="square" rtlCol="0">
            <a:spAutoFit/>
          </a:bodyPr>
          <a:lstStyle/>
          <a:p>
            <a:r>
              <a:rPr lang="zh-CN" altLang="en-US" sz="2130"/>
              <a:t>核心任务：</a:t>
            </a:r>
            <a:r>
              <a:rPr lang="zh-CN" altLang="en-US" sz="2125">
                <a:sym typeface="+mn-ea"/>
              </a:rPr>
              <a:t>将数据从（</a:t>
            </a:r>
            <a:r>
              <a:rPr lang="zh-CN" altLang="en-US" sz="2125">
                <a:solidFill>
                  <a:schemeClr val="accent6"/>
                </a:solidFill>
                <a:sym typeface="+mn-ea"/>
              </a:rPr>
              <a:t>源主机</a:t>
            </a:r>
            <a:r>
              <a:rPr lang="zh-CN" altLang="en-US" sz="2125">
                <a:sym typeface="+mn-ea"/>
              </a:rPr>
              <a:t>）送达到（</a:t>
            </a:r>
            <a:r>
              <a:rPr lang="zh-CN" altLang="en-US" sz="2125">
                <a:solidFill>
                  <a:schemeClr val="accent6"/>
                </a:solidFill>
                <a:sym typeface="+mn-ea"/>
              </a:rPr>
              <a:t>目的主机</a:t>
            </a:r>
            <a:r>
              <a:rPr lang="zh-CN" altLang="en-US" sz="2125">
                <a:sym typeface="+mn-ea"/>
              </a:rPr>
              <a:t>）</a:t>
            </a:r>
            <a:endParaRPr lang="zh-CN" altLang="en-US" sz="2125"/>
          </a:p>
          <a:p>
            <a:endParaRPr lang="zh-CN" altLang="en-US" sz="2130"/>
          </a:p>
          <a:p>
            <a:endParaRPr lang="zh-CN" altLang="en-US" sz="2130"/>
          </a:p>
          <a:p>
            <a:endParaRPr lang="zh-CN" altLang="en-US" sz="2130"/>
          </a:p>
          <a:p>
            <a:r>
              <a:rPr lang="zh-CN" altLang="en-US" sz="2130"/>
              <a:t>主要功能</a:t>
            </a:r>
            <a:endParaRPr lang="zh-CN" altLang="en-US" sz="2130"/>
          </a:p>
        </p:txBody>
      </p:sp>
      <p:sp>
        <p:nvSpPr>
          <p:cNvPr id="5" name="文本框 4"/>
          <p:cNvSpPr txBox="1"/>
          <p:nvPr/>
        </p:nvSpPr>
        <p:spPr>
          <a:xfrm>
            <a:off x="4577715" y="2891155"/>
            <a:ext cx="8242935" cy="1729740"/>
          </a:xfrm>
          <a:prstGeom prst="rect">
            <a:avLst/>
          </a:prstGeom>
          <a:noFill/>
        </p:spPr>
        <p:txBody>
          <a:bodyPr wrap="square" rtlCol="0">
            <a:spAutoFit/>
          </a:bodyPr>
          <a:lstStyle/>
          <a:p>
            <a:r>
              <a:rPr lang="zh-CN" altLang="en-US" sz="2125">
                <a:sym typeface="+mn-ea"/>
              </a:rPr>
              <a:t>（</a:t>
            </a:r>
            <a:r>
              <a:rPr lang="zh-CN" altLang="en-US" sz="2125">
                <a:solidFill>
                  <a:schemeClr val="accent6"/>
                </a:solidFill>
                <a:sym typeface="+mn-ea"/>
              </a:rPr>
              <a:t>转发</a:t>
            </a:r>
            <a:r>
              <a:rPr lang="zh-CN" altLang="en-US" sz="2125">
                <a:sym typeface="+mn-ea"/>
              </a:rPr>
              <a:t>）</a:t>
            </a:r>
            <a:endParaRPr lang="zh-CN" altLang="en-US" sz="2125">
              <a:sym typeface="+mn-ea"/>
            </a:endParaRPr>
          </a:p>
          <a:p>
            <a:endParaRPr lang="zh-CN" altLang="en-US" sz="2125"/>
          </a:p>
          <a:p>
            <a:r>
              <a:rPr lang="zh-CN" altLang="en-US" sz="2125">
                <a:sym typeface="+mn-ea"/>
              </a:rPr>
              <a:t>（</a:t>
            </a:r>
            <a:r>
              <a:rPr lang="zh-CN" altLang="en-US" sz="2125">
                <a:solidFill>
                  <a:schemeClr val="accent6"/>
                </a:solidFill>
                <a:sym typeface="+mn-ea"/>
              </a:rPr>
              <a:t>路由选择</a:t>
            </a:r>
            <a:r>
              <a:rPr lang="zh-CN" altLang="en-US" sz="2125">
                <a:sym typeface="+mn-ea"/>
              </a:rPr>
              <a:t>）</a:t>
            </a:r>
            <a:endParaRPr lang="zh-CN" altLang="en-US" sz="2125"/>
          </a:p>
          <a:p>
            <a:endParaRPr lang="zh-CN" altLang="en-US" sz="2130"/>
          </a:p>
          <a:p>
            <a:r>
              <a:rPr lang="zh-CN" altLang="en-US" sz="2130"/>
              <a:t>（</a:t>
            </a:r>
            <a:r>
              <a:rPr lang="zh-CN" altLang="en-US" sz="2125">
                <a:solidFill>
                  <a:schemeClr val="accent6"/>
                </a:solidFill>
                <a:sym typeface="+mn-ea"/>
              </a:rPr>
              <a:t>建立连接</a:t>
            </a:r>
            <a:r>
              <a:rPr lang="zh-CN" altLang="en-US" sz="2130"/>
              <a:t>），建立连接网络称为（</a:t>
            </a:r>
            <a:r>
              <a:rPr lang="zh-CN" altLang="en-US" sz="2125">
                <a:solidFill>
                  <a:srgbClr val="FF0000"/>
                </a:solidFill>
                <a:sym typeface="+mn-ea"/>
              </a:rPr>
              <a:t>虚电路网络</a:t>
            </a:r>
            <a:r>
              <a:rPr lang="zh-CN" altLang="en-US" sz="2130"/>
              <a:t>）</a:t>
            </a:r>
            <a:endParaRPr lang="zh-CN" altLang="en-US" sz="2130"/>
          </a:p>
        </p:txBody>
      </p:sp>
      <p:sp>
        <p:nvSpPr>
          <p:cNvPr id="8" name="左大括号 7"/>
          <p:cNvSpPr/>
          <p:nvPr/>
        </p:nvSpPr>
        <p:spPr>
          <a:xfrm>
            <a:off x="4456430" y="3027680"/>
            <a:ext cx="75565" cy="14973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8" name="文本框 17"/>
          <p:cNvSpPr txBox="1"/>
          <p:nvPr/>
        </p:nvSpPr>
        <p:spPr>
          <a:xfrm>
            <a:off x="992505" y="2005330"/>
            <a:ext cx="10318115" cy="119888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通过</a:t>
            </a:r>
            <a:r>
              <a:rPr lang="en-US" altLang="zh-CN" sz="2400">
                <a:latin typeface="微软雅黑" panose="020B0503020204020204" charset="-122"/>
                <a:ea typeface="微软雅黑" panose="020B0503020204020204" charset="-122"/>
                <a:cs typeface="微软雅黑" panose="020B0503020204020204" charset="-122"/>
              </a:rPr>
              <a:t>PingPlotter</a:t>
            </a:r>
            <a:r>
              <a:rPr lang="zh-CN" altLang="en-US" sz="2400">
                <a:latin typeface="微软雅黑" panose="020B0503020204020204" charset="-122"/>
                <a:ea typeface="微软雅黑" panose="020B0503020204020204" charset="-122"/>
                <a:cs typeface="微软雅黑" panose="020B0503020204020204" charset="-122"/>
              </a:rPr>
              <a:t>工具发送一个总长度为</a:t>
            </a:r>
            <a:r>
              <a:rPr lang="en-US" altLang="zh-CN" sz="2400">
                <a:latin typeface="微软雅黑" panose="020B0503020204020204" charset="-122"/>
                <a:ea typeface="微软雅黑" panose="020B0503020204020204" charset="-122"/>
                <a:cs typeface="微软雅黑" panose="020B0503020204020204" charset="-122"/>
              </a:rPr>
              <a:t>3400</a:t>
            </a:r>
            <a:r>
              <a:rPr lang="zh-CN" altLang="en-US" sz="2400">
                <a:latin typeface="微软雅黑" panose="020B0503020204020204" charset="-122"/>
                <a:ea typeface="微软雅黑" panose="020B0503020204020204" charset="-122"/>
                <a:cs typeface="微软雅黑" panose="020B0503020204020204" charset="-122"/>
              </a:rPr>
              <a:t>字节的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数据报，通过</a:t>
            </a:r>
            <a:r>
              <a:rPr lang="en-US" altLang="zh-CN" sz="2400">
                <a:latin typeface="微软雅黑" panose="020B0503020204020204" charset="-122"/>
                <a:ea typeface="微软雅黑" panose="020B0503020204020204" charset="-122"/>
                <a:cs typeface="微软雅黑" panose="020B0503020204020204" charset="-122"/>
              </a:rPr>
              <a:t>MTU=1500</a:t>
            </a:r>
            <a:r>
              <a:rPr lang="zh-CN" altLang="en-US" sz="2400">
                <a:latin typeface="微软雅黑" panose="020B0503020204020204" charset="-122"/>
                <a:ea typeface="微软雅黑" panose="020B0503020204020204" charset="-122"/>
                <a:cs typeface="微软雅黑" panose="020B0503020204020204" charset="-122"/>
              </a:rPr>
              <a:t>字节的链路转发</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19" name="Group 5_1"/>
          <p:cNvGrpSpPr/>
          <p:nvPr/>
        </p:nvGrpSpPr>
        <p:grpSpPr>
          <a:xfrm>
            <a:off x="8042411" y="178974"/>
            <a:ext cx="4120848" cy="1980358"/>
            <a:chOff x="8117361" y="193964"/>
            <a:chExt cx="4120848" cy="1980358"/>
          </a:xfrm>
        </p:grpSpPr>
        <p:sp>
          <p:nvSpPr>
            <p:cNvPr id="20" name="左大括号 19"/>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10668548" y="193964"/>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2" name="矩形 21"/>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3" name="矩形 22"/>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4" name="矩形 23"/>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5" name="矩形 24"/>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7" name="矩形 26"/>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8" name="矩形 27"/>
          <p:cNvSpPr/>
          <p:nvPr/>
        </p:nvSpPr>
        <p:spPr>
          <a:xfrm>
            <a:off x="-64318"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4.5.1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
        <p:nvSpPr>
          <p:cNvPr id="3" name="矩形 2"/>
          <p:cNvSpPr/>
          <p:nvPr/>
        </p:nvSpPr>
        <p:spPr>
          <a:xfrm>
            <a:off x="3425825" y="3544570"/>
            <a:ext cx="232410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数据</a:t>
            </a:r>
            <a:endParaRPr lang="zh-CN" altLang="en-US"/>
          </a:p>
        </p:txBody>
      </p:sp>
      <p:sp>
        <p:nvSpPr>
          <p:cNvPr id="6" name="矩形 5"/>
          <p:cNvSpPr/>
          <p:nvPr/>
        </p:nvSpPr>
        <p:spPr>
          <a:xfrm>
            <a:off x="2714625" y="3544570"/>
            <a:ext cx="71120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首部</a:t>
            </a:r>
            <a:endParaRPr lang="zh-CN" altLang="en-US"/>
          </a:p>
        </p:txBody>
      </p:sp>
      <p:sp>
        <p:nvSpPr>
          <p:cNvPr id="7" name="文本框 6"/>
          <p:cNvSpPr txBox="1"/>
          <p:nvPr/>
        </p:nvSpPr>
        <p:spPr>
          <a:xfrm>
            <a:off x="6254750" y="3593465"/>
            <a:ext cx="4948555" cy="460375"/>
          </a:xfrm>
          <a:prstGeom prst="rect">
            <a:avLst/>
          </a:prstGeom>
          <a:noFill/>
        </p:spPr>
        <p:txBody>
          <a:bodyPr wrap="square" rtlCol="0">
            <a:spAutoFit/>
          </a:bodyPr>
          <a:p>
            <a:r>
              <a:rPr lang="zh-CN" altLang="en-US" sz="2400">
                <a:latin typeface="+mn-ea"/>
              </a:rPr>
              <a:t>首部</a:t>
            </a:r>
            <a:r>
              <a:rPr lang="en-US" altLang="zh-CN" sz="2400">
                <a:latin typeface="+mn-ea"/>
              </a:rPr>
              <a:t>+</a:t>
            </a:r>
            <a:r>
              <a:rPr lang="zh-CN" altLang="en-US" sz="2400">
                <a:latin typeface="+mn-ea"/>
              </a:rPr>
              <a:t>数据</a:t>
            </a:r>
            <a:r>
              <a:rPr lang="en-US" altLang="zh-CN" sz="2400">
                <a:latin typeface="+mn-ea"/>
              </a:rPr>
              <a:t>=3400</a:t>
            </a:r>
            <a:r>
              <a:rPr lang="zh-CN" altLang="en-US" sz="2400">
                <a:latin typeface="+mn-ea"/>
              </a:rPr>
              <a:t>字节＞</a:t>
            </a:r>
            <a:r>
              <a:rPr lang="en-US" altLang="zh-CN" sz="2400">
                <a:latin typeface="+mn-ea"/>
              </a:rPr>
              <a:t>1500</a:t>
            </a:r>
            <a:r>
              <a:rPr lang="zh-CN" altLang="en-US" sz="2400">
                <a:latin typeface="+mn-ea"/>
              </a:rPr>
              <a:t>字节</a:t>
            </a:r>
            <a:endParaRPr lang="zh-CN" altLang="en-US" sz="2400">
              <a:latin typeface="+mn-ea"/>
            </a:endParaRPr>
          </a:p>
        </p:txBody>
      </p:sp>
      <p:sp>
        <p:nvSpPr>
          <p:cNvPr id="8" name="文本框 7"/>
          <p:cNvSpPr txBox="1"/>
          <p:nvPr/>
        </p:nvSpPr>
        <p:spPr>
          <a:xfrm>
            <a:off x="735330" y="3593465"/>
            <a:ext cx="1381760" cy="460375"/>
          </a:xfrm>
          <a:prstGeom prst="rect">
            <a:avLst/>
          </a:prstGeom>
          <a:noFill/>
        </p:spPr>
        <p:txBody>
          <a:bodyPr wrap="square" rtlCol="0">
            <a:spAutoFit/>
          </a:bodyPr>
          <a:p>
            <a:r>
              <a:rPr lang="en-US" altLang="zh-CN" sz="2400">
                <a:latin typeface="+mn-ea"/>
              </a:rPr>
              <a:t>IP</a:t>
            </a:r>
            <a:r>
              <a:rPr lang="zh-CN" altLang="en-US" sz="2400">
                <a:latin typeface="+mn-ea"/>
              </a:rPr>
              <a:t>数据报</a:t>
            </a:r>
            <a:endParaRPr lang="zh-CN" altLang="en-US" sz="2400">
              <a:latin typeface="+mn-ea"/>
            </a:endParaRPr>
          </a:p>
        </p:txBody>
      </p:sp>
      <p:sp>
        <p:nvSpPr>
          <p:cNvPr id="2" name="矩形 1"/>
          <p:cNvSpPr/>
          <p:nvPr/>
        </p:nvSpPr>
        <p:spPr>
          <a:xfrm>
            <a:off x="3426460" y="4965065"/>
            <a:ext cx="130937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分片数据</a:t>
            </a:r>
            <a:r>
              <a:rPr lang="en-US" altLang="zh-CN"/>
              <a:t>1</a:t>
            </a:r>
            <a:endParaRPr lang="en-US" altLang="zh-CN"/>
          </a:p>
        </p:txBody>
      </p:sp>
      <p:sp>
        <p:nvSpPr>
          <p:cNvPr id="9" name="矩形 8"/>
          <p:cNvSpPr/>
          <p:nvPr/>
        </p:nvSpPr>
        <p:spPr>
          <a:xfrm>
            <a:off x="2715260" y="4965065"/>
            <a:ext cx="71120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首部</a:t>
            </a:r>
            <a:endParaRPr lang="zh-CN" altLang="en-US"/>
          </a:p>
        </p:txBody>
      </p:sp>
      <p:sp>
        <p:nvSpPr>
          <p:cNvPr id="10" name="矩形 9"/>
          <p:cNvSpPr/>
          <p:nvPr/>
        </p:nvSpPr>
        <p:spPr>
          <a:xfrm>
            <a:off x="6405880" y="4965065"/>
            <a:ext cx="130937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分片数据</a:t>
            </a:r>
            <a:r>
              <a:rPr lang="en-US" altLang="zh-CN"/>
              <a:t>2</a:t>
            </a:r>
            <a:endParaRPr lang="en-US" altLang="zh-CN"/>
          </a:p>
        </p:txBody>
      </p:sp>
      <p:sp>
        <p:nvSpPr>
          <p:cNvPr id="11" name="矩形 10"/>
          <p:cNvSpPr/>
          <p:nvPr/>
        </p:nvSpPr>
        <p:spPr>
          <a:xfrm>
            <a:off x="5694680" y="4965065"/>
            <a:ext cx="71120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首部</a:t>
            </a:r>
            <a:endParaRPr lang="zh-CN" altLang="en-US"/>
          </a:p>
        </p:txBody>
      </p:sp>
      <p:sp>
        <p:nvSpPr>
          <p:cNvPr id="12" name="矩形 11"/>
          <p:cNvSpPr/>
          <p:nvPr/>
        </p:nvSpPr>
        <p:spPr>
          <a:xfrm>
            <a:off x="9556750" y="4965065"/>
            <a:ext cx="130937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分片数据</a:t>
            </a:r>
            <a:r>
              <a:rPr lang="en-US" altLang="zh-CN"/>
              <a:t>3</a:t>
            </a:r>
            <a:endParaRPr lang="en-US" altLang="zh-CN"/>
          </a:p>
        </p:txBody>
      </p:sp>
      <p:sp>
        <p:nvSpPr>
          <p:cNvPr id="13" name="矩形 12"/>
          <p:cNvSpPr/>
          <p:nvPr/>
        </p:nvSpPr>
        <p:spPr>
          <a:xfrm>
            <a:off x="8845550" y="4965065"/>
            <a:ext cx="711200" cy="635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首部</a:t>
            </a:r>
            <a:endParaRPr lang="zh-CN" altLang="en-US"/>
          </a:p>
        </p:txBody>
      </p:sp>
      <p:sp>
        <p:nvSpPr>
          <p:cNvPr id="14" name="文本框 13"/>
          <p:cNvSpPr txBox="1"/>
          <p:nvPr/>
        </p:nvSpPr>
        <p:spPr>
          <a:xfrm>
            <a:off x="2995930" y="5824855"/>
            <a:ext cx="8970645" cy="460375"/>
          </a:xfrm>
          <a:prstGeom prst="rect">
            <a:avLst/>
          </a:prstGeom>
          <a:noFill/>
        </p:spPr>
        <p:txBody>
          <a:bodyPr wrap="square" rtlCol="0">
            <a:spAutoFit/>
          </a:bodyPr>
          <a:p>
            <a:r>
              <a:rPr lang="zh-CN" altLang="en-US" sz="2400">
                <a:latin typeface="+mn-ea"/>
              </a:rPr>
              <a:t>首部</a:t>
            </a:r>
            <a:r>
              <a:rPr lang="en-US" altLang="zh-CN" sz="2400">
                <a:latin typeface="+mn-ea"/>
              </a:rPr>
              <a:t>+</a:t>
            </a:r>
            <a:r>
              <a:rPr lang="zh-CN" altLang="en-US" sz="2400">
                <a:latin typeface="+mn-ea"/>
                <a:sym typeface="+mn-ea"/>
              </a:rPr>
              <a:t>首部</a:t>
            </a:r>
            <a:r>
              <a:rPr lang="en-US" altLang="zh-CN" sz="2400">
                <a:latin typeface="+mn-ea"/>
                <a:sym typeface="+mn-ea"/>
              </a:rPr>
              <a:t>+</a:t>
            </a:r>
            <a:r>
              <a:rPr lang="zh-CN" altLang="en-US" sz="2400">
                <a:latin typeface="+mn-ea"/>
                <a:sym typeface="+mn-ea"/>
              </a:rPr>
              <a:t>首部</a:t>
            </a:r>
            <a:r>
              <a:rPr lang="en-US" altLang="zh-CN" sz="2400">
                <a:latin typeface="+mn-ea"/>
                <a:sym typeface="+mn-ea"/>
              </a:rPr>
              <a:t>+</a:t>
            </a:r>
            <a:r>
              <a:rPr lang="zh-CN" altLang="en-US" sz="2400">
                <a:sym typeface="+mn-ea"/>
              </a:rPr>
              <a:t>分片数据</a:t>
            </a:r>
            <a:r>
              <a:rPr lang="en-US" altLang="zh-CN" sz="2400">
                <a:sym typeface="+mn-ea"/>
              </a:rPr>
              <a:t>1</a:t>
            </a:r>
            <a:r>
              <a:rPr lang="en-US" altLang="zh-CN" sz="2400">
                <a:latin typeface="+mn-ea"/>
              </a:rPr>
              <a:t>+</a:t>
            </a:r>
            <a:r>
              <a:rPr lang="zh-CN" altLang="en-US" sz="2400">
                <a:sym typeface="+mn-ea"/>
              </a:rPr>
              <a:t>分片数据</a:t>
            </a:r>
            <a:r>
              <a:rPr lang="en-US" altLang="zh-CN" sz="2400">
                <a:sym typeface="+mn-ea"/>
              </a:rPr>
              <a:t>2+</a:t>
            </a:r>
            <a:r>
              <a:rPr lang="zh-CN" altLang="en-US" sz="2400">
                <a:sym typeface="+mn-ea"/>
              </a:rPr>
              <a:t>分片数据</a:t>
            </a:r>
            <a:r>
              <a:rPr lang="en-US" altLang="zh-CN" sz="2400">
                <a:sym typeface="+mn-ea"/>
              </a:rPr>
              <a:t>3=3440</a:t>
            </a:r>
            <a:r>
              <a:rPr lang="zh-CN" altLang="en-US" sz="2400">
                <a:sym typeface="+mn-ea"/>
              </a:rPr>
              <a:t>字节</a:t>
            </a:r>
            <a:endParaRPr lang="zh-CN" altLang="en-US" sz="2400">
              <a:sym typeface="+mn-ea"/>
            </a:endParaRPr>
          </a:p>
        </p:txBody>
      </p:sp>
      <p:sp>
        <p:nvSpPr>
          <p:cNvPr id="15" name="文本框 14"/>
          <p:cNvSpPr txBox="1"/>
          <p:nvPr/>
        </p:nvSpPr>
        <p:spPr>
          <a:xfrm>
            <a:off x="796290" y="5052695"/>
            <a:ext cx="1381760" cy="460375"/>
          </a:xfrm>
          <a:prstGeom prst="rect">
            <a:avLst/>
          </a:prstGeom>
          <a:noFill/>
        </p:spPr>
        <p:txBody>
          <a:bodyPr wrap="square" rtlCol="0">
            <a:spAutoFit/>
          </a:bodyPr>
          <a:p>
            <a:r>
              <a:rPr lang="en-US" altLang="zh-CN" sz="2400">
                <a:latin typeface="+mn-ea"/>
              </a:rPr>
              <a:t>IP</a:t>
            </a:r>
            <a:r>
              <a:rPr lang="zh-CN" altLang="en-US" sz="2400">
                <a:latin typeface="+mn-ea"/>
              </a:rPr>
              <a:t>分片</a:t>
            </a:r>
            <a:endParaRPr lang="zh-CN" altLang="en-US" sz="2400">
              <a:latin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8" name="文本框 17"/>
          <p:cNvSpPr txBox="1"/>
          <p:nvPr/>
        </p:nvSpPr>
        <p:spPr>
          <a:xfrm>
            <a:off x="992505" y="2005330"/>
            <a:ext cx="10318115" cy="119888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通过</a:t>
            </a:r>
            <a:r>
              <a:rPr lang="en-US" altLang="zh-CN" sz="2400">
                <a:latin typeface="微软雅黑" panose="020B0503020204020204" charset="-122"/>
                <a:ea typeface="微软雅黑" panose="020B0503020204020204" charset="-122"/>
                <a:cs typeface="微软雅黑" panose="020B0503020204020204" charset="-122"/>
              </a:rPr>
              <a:t>PingPlotter</a:t>
            </a:r>
            <a:r>
              <a:rPr lang="zh-CN" altLang="en-US" sz="2400">
                <a:latin typeface="微软雅黑" panose="020B0503020204020204" charset="-122"/>
                <a:ea typeface="微软雅黑" panose="020B0503020204020204" charset="-122"/>
                <a:cs typeface="微软雅黑" panose="020B0503020204020204" charset="-122"/>
              </a:rPr>
              <a:t>工具发送一个总长度为</a:t>
            </a:r>
            <a:r>
              <a:rPr lang="en-US" altLang="zh-CN" sz="2400">
                <a:latin typeface="微软雅黑" panose="020B0503020204020204" charset="-122"/>
                <a:ea typeface="微软雅黑" panose="020B0503020204020204" charset="-122"/>
                <a:cs typeface="微软雅黑" panose="020B0503020204020204" charset="-122"/>
              </a:rPr>
              <a:t>3400</a:t>
            </a:r>
            <a:r>
              <a:rPr lang="zh-CN" altLang="en-US" sz="2400">
                <a:latin typeface="微软雅黑" panose="020B0503020204020204" charset="-122"/>
                <a:ea typeface="微软雅黑" panose="020B0503020204020204" charset="-122"/>
                <a:cs typeface="微软雅黑" panose="020B0503020204020204" charset="-122"/>
              </a:rPr>
              <a:t>字节的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数据报，通过</a:t>
            </a:r>
            <a:r>
              <a:rPr lang="en-US" altLang="zh-CN" sz="2400">
                <a:latin typeface="微软雅黑" panose="020B0503020204020204" charset="-122"/>
                <a:ea typeface="微软雅黑" panose="020B0503020204020204" charset="-122"/>
                <a:cs typeface="微软雅黑" panose="020B0503020204020204" charset="-122"/>
              </a:rPr>
              <a:t>MTU=1500</a:t>
            </a:r>
            <a:r>
              <a:rPr lang="zh-CN" altLang="en-US" sz="2400">
                <a:latin typeface="微软雅黑" panose="020B0503020204020204" charset="-122"/>
                <a:ea typeface="微软雅黑" panose="020B0503020204020204" charset="-122"/>
                <a:cs typeface="微软雅黑" panose="020B0503020204020204" charset="-122"/>
              </a:rPr>
              <a:t>字节的链路转发</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20" name="Group 5_1"/>
          <p:cNvGrpSpPr/>
          <p:nvPr/>
        </p:nvGrpSpPr>
        <p:grpSpPr>
          <a:xfrm>
            <a:off x="8042411" y="178974"/>
            <a:ext cx="4120848" cy="1980358"/>
            <a:chOff x="8117361" y="193964"/>
            <a:chExt cx="4120848" cy="1980358"/>
          </a:xfrm>
        </p:grpSpPr>
        <p:sp>
          <p:nvSpPr>
            <p:cNvPr id="21" name="左大括号 20"/>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10668548" y="193964"/>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3" name="矩形 22"/>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4" name="矩形 23"/>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5" name="矩形 24"/>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7" name="矩形 26"/>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8" name="矩形 27"/>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15" name="矩形 14"/>
          <p:cNvSpPr/>
          <p:nvPr/>
        </p:nvSpPr>
        <p:spPr>
          <a:xfrm>
            <a:off x="-64318"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4.5.1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graphicFrame>
        <p:nvGraphicFramePr>
          <p:cNvPr id="3" name="表格 2"/>
          <p:cNvGraphicFramePr/>
          <p:nvPr/>
        </p:nvGraphicFramePr>
        <p:xfrm>
          <a:off x="1132205" y="3822700"/>
          <a:ext cx="9927590" cy="1524000"/>
        </p:xfrm>
        <a:graphic>
          <a:graphicData uri="http://schemas.openxmlformats.org/drawingml/2006/table">
            <a:tbl>
              <a:tblPr firstRow="1" bandRow="1">
                <a:tableStyleId>{5940675A-B579-460E-94D1-54222C63F5DA}</a:tableStyleId>
              </a:tblPr>
              <a:tblGrid>
                <a:gridCol w="905510"/>
                <a:gridCol w="2563495"/>
                <a:gridCol w="1183005"/>
                <a:gridCol w="1023620"/>
                <a:gridCol w="4251960"/>
              </a:tblGrid>
              <a:tr h="381000">
                <a:tc>
                  <a:txBody>
                    <a:bodyPr/>
                    <a:p>
                      <a:pPr algn="ctr">
                        <a:buNone/>
                      </a:pPr>
                      <a:r>
                        <a:rPr lang="zh-CN" altLang="en-US" sz="1800"/>
                        <a:t>片</a:t>
                      </a:r>
                      <a:endParaRPr lang="zh-CN" altLang="en-US" sz="1800"/>
                    </a:p>
                  </a:txBody>
                  <a:tcPr/>
                </a:tc>
                <a:tc>
                  <a:txBody>
                    <a:bodyPr/>
                    <a:p>
                      <a:pPr algn="ctr">
                        <a:buNone/>
                      </a:pPr>
                      <a:r>
                        <a:rPr lang="zh-CN" altLang="en-US" sz="1800"/>
                        <a:t>总长度</a:t>
                      </a:r>
                      <a:r>
                        <a:rPr lang="en-US" altLang="zh-CN" sz="1800"/>
                        <a:t>/</a:t>
                      </a:r>
                      <a:r>
                        <a:rPr lang="zh-CN" altLang="en-US" sz="1800"/>
                        <a:t>字节</a:t>
                      </a:r>
                      <a:endParaRPr lang="zh-CN" altLang="en-US" sz="1800"/>
                    </a:p>
                  </a:txBody>
                  <a:tcPr/>
                </a:tc>
                <a:tc>
                  <a:txBody>
                    <a:bodyPr/>
                    <a:p>
                      <a:pPr algn="ctr">
                        <a:buNone/>
                      </a:pPr>
                      <a:r>
                        <a:rPr lang="zh-CN" altLang="en-US" sz="1800"/>
                        <a:t>片偏移</a:t>
                      </a:r>
                      <a:endParaRPr lang="zh-CN" altLang="en-US" sz="1800"/>
                    </a:p>
                  </a:txBody>
                  <a:tcPr/>
                </a:tc>
                <a:tc>
                  <a:txBody>
                    <a:bodyPr/>
                    <a:p>
                      <a:pPr algn="ctr">
                        <a:buNone/>
                      </a:pPr>
                      <a:r>
                        <a:rPr lang="zh-CN" altLang="en-US" sz="1800"/>
                        <a:t>标志</a:t>
                      </a:r>
                      <a:endParaRPr lang="zh-CN" altLang="en-US" sz="1800"/>
                    </a:p>
                  </a:txBody>
                  <a:tcPr/>
                </a:tc>
                <a:tc>
                  <a:txBody>
                    <a:bodyPr/>
                    <a:p>
                      <a:pPr algn="ctr">
                        <a:buNone/>
                      </a:pPr>
                      <a:r>
                        <a:rPr lang="zh-CN" altLang="en-US" sz="1800"/>
                        <a:t>封装原</a:t>
                      </a:r>
                      <a:r>
                        <a:rPr lang="en-US" altLang="zh-CN" sz="1800"/>
                        <a:t>IP</a:t>
                      </a:r>
                      <a:r>
                        <a:rPr lang="zh-CN" altLang="en-US" sz="1800"/>
                        <a:t>数据报中的字节数</a:t>
                      </a:r>
                      <a:endParaRPr lang="zh-CN" altLang="en-US" sz="1800"/>
                    </a:p>
                  </a:txBody>
                  <a:tcPr/>
                </a:tc>
              </a:tr>
              <a:tr h="381000">
                <a:tc>
                  <a:txBody>
                    <a:bodyPr/>
                    <a:p>
                      <a:pPr algn="ctr">
                        <a:buNone/>
                      </a:pPr>
                      <a:r>
                        <a:rPr lang="zh-CN" altLang="en-US" sz="1800"/>
                        <a:t>第</a:t>
                      </a:r>
                      <a:r>
                        <a:rPr lang="en-US" altLang="zh-CN" sz="1800"/>
                        <a:t>1</a:t>
                      </a:r>
                      <a:r>
                        <a:rPr lang="zh-CN" altLang="en-US" sz="1800"/>
                        <a:t>片</a:t>
                      </a:r>
                      <a:endParaRPr lang="zh-CN" altLang="en-US"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sz="1800"/>
                        <a:t> </a:t>
                      </a:r>
                      <a:endParaRPr lang="en-US" sz="1800"/>
                    </a:p>
                  </a:txBody>
                  <a:tcPr/>
                </a:tc>
              </a:tr>
              <a:tr h="381000">
                <a:tc>
                  <a:txBody>
                    <a:bodyPr/>
                    <a:p>
                      <a:pPr algn="ctr">
                        <a:buNone/>
                      </a:pPr>
                      <a:r>
                        <a:rPr lang="zh-CN" altLang="en-US" sz="1800"/>
                        <a:t>第</a:t>
                      </a:r>
                      <a:r>
                        <a:rPr lang="en-US" altLang="zh-CN" sz="1800"/>
                        <a:t>2</a:t>
                      </a:r>
                      <a:r>
                        <a:rPr lang="zh-CN" altLang="en-US" sz="1800"/>
                        <a:t>片</a:t>
                      </a:r>
                      <a:endParaRPr lang="zh-CN" altLang="en-US"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sz="1800"/>
                        <a:t> </a:t>
                      </a:r>
                      <a:endParaRPr lang="en-US" sz="1800"/>
                    </a:p>
                  </a:txBody>
                  <a:tcPr/>
                </a:tc>
              </a:tr>
              <a:tr h="381000">
                <a:tc>
                  <a:txBody>
                    <a:bodyPr/>
                    <a:p>
                      <a:pPr algn="ctr">
                        <a:buNone/>
                      </a:pPr>
                      <a:r>
                        <a:rPr lang="zh-CN" altLang="en-US" sz="1800"/>
                        <a:t>第</a:t>
                      </a:r>
                      <a:r>
                        <a:rPr lang="en-US" altLang="zh-CN" sz="1800"/>
                        <a:t>3</a:t>
                      </a:r>
                      <a:r>
                        <a:rPr lang="zh-CN" altLang="en-US" sz="1800"/>
                        <a:t>片</a:t>
                      </a:r>
                      <a:endParaRPr lang="zh-CN" altLang="en-US"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sz="1800" dirty="0"/>
                        <a:t> </a:t>
                      </a:r>
                      <a:endParaRPr lang="en-US" sz="1800"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8" name="文本框 17"/>
          <p:cNvSpPr txBox="1"/>
          <p:nvPr/>
        </p:nvSpPr>
        <p:spPr>
          <a:xfrm>
            <a:off x="992505" y="2005330"/>
            <a:ext cx="10318115" cy="119888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通过</a:t>
            </a:r>
            <a:r>
              <a:rPr lang="en-US" altLang="zh-CN" sz="2400">
                <a:latin typeface="微软雅黑" panose="020B0503020204020204" charset="-122"/>
                <a:ea typeface="微软雅黑" panose="020B0503020204020204" charset="-122"/>
                <a:cs typeface="微软雅黑" panose="020B0503020204020204" charset="-122"/>
              </a:rPr>
              <a:t>PingPlotter</a:t>
            </a:r>
            <a:r>
              <a:rPr lang="zh-CN" altLang="en-US" sz="2400">
                <a:latin typeface="微软雅黑" panose="020B0503020204020204" charset="-122"/>
                <a:ea typeface="微软雅黑" panose="020B0503020204020204" charset="-122"/>
                <a:cs typeface="微软雅黑" panose="020B0503020204020204" charset="-122"/>
              </a:rPr>
              <a:t>工具发送一个总长度为</a:t>
            </a:r>
            <a:r>
              <a:rPr lang="en-US" altLang="zh-CN" sz="2400">
                <a:latin typeface="微软雅黑" panose="020B0503020204020204" charset="-122"/>
                <a:ea typeface="微软雅黑" panose="020B0503020204020204" charset="-122"/>
                <a:cs typeface="微软雅黑" panose="020B0503020204020204" charset="-122"/>
              </a:rPr>
              <a:t>3400</a:t>
            </a:r>
            <a:r>
              <a:rPr lang="zh-CN" altLang="en-US" sz="2400">
                <a:latin typeface="微软雅黑" panose="020B0503020204020204" charset="-122"/>
                <a:ea typeface="微软雅黑" panose="020B0503020204020204" charset="-122"/>
                <a:cs typeface="微软雅黑" panose="020B0503020204020204" charset="-122"/>
              </a:rPr>
              <a:t>字节的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数据报，通过</a:t>
            </a:r>
            <a:r>
              <a:rPr lang="en-US" altLang="zh-CN" sz="2400">
                <a:latin typeface="微软雅黑" panose="020B0503020204020204" charset="-122"/>
                <a:ea typeface="微软雅黑" panose="020B0503020204020204" charset="-122"/>
                <a:cs typeface="微软雅黑" panose="020B0503020204020204" charset="-122"/>
              </a:rPr>
              <a:t>MTU=1500</a:t>
            </a:r>
            <a:r>
              <a:rPr lang="zh-CN" altLang="en-US" sz="2400">
                <a:latin typeface="微软雅黑" panose="020B0503020204020204" charset="-122"/>
                <a:ea typeface="微软雅黑" panose="020B0503020204020204" charset="-122"/>
                <a:cs typeface="微软雅黑" panose="020B0503020204020204" charset="-122"/>
              </a:rPr>
              <a:t>字节的链路转发</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20" name="Group 5_1"/>
          <p:cNvGrpSpPr/>
          <p:nvPr/>
        </p:nvGrpSpPr>
        <p:grpSpPr>
          <a:xfrm>
            <a:off x="8042411" y="178974"/>
            <a:ext cx="4120848" cy="1980358"/>
            <a:chOff x="8117361" y="193964"/>
            <a:chExt cx="4120848" cy="1980358"/>
          </a:xfrm>
        </p:grpSpPr>
        <p:sp>
          <p:nvSpPr>
            <p:cNvPr id="21" name="左大括号 20"/>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10668548" y="193964"/>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3" name="矩形 22"/>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4" name="矩形 23"/>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5" name="矩形 24"/>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7" name="矩形 26"/>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8" name="矩形 27"/>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15" name="矩形 14"/>
          <p:cNvSpPr/>
          <p:nvPr/>
        </p:nvSpPr>
        <p:spPr>
          <a:xfrm>
            <a:off x="-64318"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4.5.1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graphicFrame>
        <p:nvGraphicFramePr>
          <p:cNvPr id="3" name="表格 2"/>
          <p:cNvGraphicFramePr/>
          <p:nvPr/>
        </p:nvGraphicFramePr>
        <p:xfrm>
          <a:off x="1132205" y="3822700"/>
          <a:ext cx="9927590" cy="1524000"/>
        </p:xfrm>
        <a:graphic>
          <a:graphicData uri="http://schemas.openxmlformats.org/drawingml/2006/table">
            <a:tbl>
              <a:tblPr firstRow="1" bandRow="1">
                <a:tableStyleId>{5940675A-B579-460E-94D1-54222C63F5DA}</a:tableStyleId>
              </a:tblPr>
              <a:tblGrid>
                <a:gridCol w="905510"/>
                <a:gridCol w="2563495"/>
                <a:gridCol w="1183005"/>
                <a:gridCol w="1023620"/>
                <a:gridCol w="4251960"/>
              </a:tblGrid>
              <a:tr h="381000">
                <a:tc>
                  <a:txBody>
                    <a:bodyPr/>
                    <a:p>
                      <a:pPr algn="ctr">
                        <a:buNone/>
                      </a:pPr>
                      <a:r>
                        <a:rPr lang="zh-CN" altLang="en-US" sz="1800"/>
                        <a:t>片</a:t>
                      </a:r>
                      <a:endParaRPr lang="zh-CN" altLang="en-US" sz="1800"/>
                    </a:p>
                  </a:txBody>
                  <a:tcPr/>
                </a:tc>
                <a:tc>
                  <a:txBody>
                    <a:bodyPr/>
                    <a:p>
                      <a:pPr algn="ctr">
                        <a:buNone/>
                      </a:pPr>
                      <a:r>
                        <a:rPr lang="zh-CN" altLang="en-US" sz="1800"/>
                        <a:t>总长度</a:t>
                      </a:r>
                      <a:r>
                        <a:rPr lang="en-US" altLang="zh-CN" sz="1800"/>
                        <a:t>/</a:t>
                      </a:r>
                      <a:r>
                        <a:rPr lang="zh-CN" altLang="en-US" sz="1800"/>
                        <a:t>字节</a:t>
                      </a:r>
                      <a:endParaRPr lang="zh-CN" altLang="en-US" sz="1800"/>
                    </a:p>
                  </a:txBody>
                  <a:tcPr/>
                </a:tc>
                <a:tc>
                  <a:txBody>
                    <a:bodyPr/>
                    <a:p>
                      <a:pPr algn="ctr">
                        <a:buNone/>
                      </a:pPr>
                      <a:r>
                        <a:rPr lang="zh-CN" altLang="en-US" sz="1800"/>
                        <a:t>片偏移</a:t>
                      </a:r>
                      <a:endParaRPr lang="zh-CN" altLang="en-US" sz="1800"/>
                    </a:p>
                  </a:txBody>
                  <a:tcPr/>
                </a:tc>
                <a:tc>
                  <a:txBody>
                    <a:bodyPr/>
                    <a:p>
                      <a:pPr algn="ctr">
                        <a:buNone/>
                      </a:pPr>
                      <a:r>
                        <a:rPr lang="zh-CN" altLang="en-US" sz="1800"/>
                        <a:t>标志</a:t>
                      </a:r>
                      <a:endParaRPr lang="zh-CN" altLang="en-US" sz="1800"/>
                    </a:p>
                  </a:txBody>
                  <a:tcPr/>
                </a:tc>
                <a:tc>
                  <a:txBody>
                    <a:bodyPr/>
                    <a:p>
                      <a:pPr algn="ctr">
                        <a:buNone/>
                      </a:pPr>
                      <a:r>
                        <a:rPr lang="zh-CN" altLang="en-US" sz="1800"/>
                        <a:t>封装原</a:t>
                      </a:r>
                      <a:r>
                        <a:rPr lang="en-US" altLang="zh-CN" sz="1800"/>
                        <a:t>IP</a:t>
                      </a:r>
                      <a:r>
                        <a:rPr lang="zh-CN" altLang="en-US" sz="1800"/>
                        <a:t>数据报中的字节数</a:t>
                      </a:r>
                      <a:endParaRPr lang="zh-CN" altLang="en-US" sz="1800"/>
                    </a:p>
                  </a:txBody>
                  <a:tcPr/>
                </a:tc>
              </a:tr>
              <a:tr h="381000">
                <a:tc>
                  <a:txBody>
                    <a:bodyPr/>
                    <a:p>
                      <a:pPr algn="ctr">
                        <a:buNone/>
                      </a:pPr>
                      <a:r>
                        <a:rPr lang="zh-CN" altLang="en-US" sz="1800"/>
                        <a:t>第</a:t>
                      </a:r>
                      <a:r>
                        <a:rPr lang="en-US" altLang="zh-CN" sz="1800"/>
                        <a:t>1</a:t>
                      </a:r>
                      <a:r>
                        <a:rPr lang="zh-CN" altLang="en-US" sz="1800"/>
                        <a:t>片</a:t>
                      </a:r>
                      <a:endParaRPr lang="zh-CN" altLang="en-US" sz="1800"/>
                    </a:p>
                  </a:txBody>
                  <a:tcPr/>
                </a:tc>
                <a:tc>
                  <a:txBody>
                    <a:bodyPr/>
                    <a:p>
                      <a:pPr algn="ctr">
                        <a:buNone/>
                      </a:pPr>
                      <a:r>
                        <a:rPr lang="en-US" altLang="zh-CN" sz="1800"/>
                        <a:t>1500</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altLang="zh-CN" sz="1800"/>
                        <a:t>1</a:t>
                      </a:r>
                      <a:endParaRPr lang="en-US" altLang="zh-CN" sz="1800"/>
                    </a:p>
                  </a:txBody>
                  <a:tcPr/>
                </a:tc>
                <a:tc>
                  <a:txBody>
                    <a:bodyPr/>
                    <a:p>
                      <a:pPr algn="ctr">
                        <a:buNone/>
                      </a:pPr>
                      <a:r>
                        <a:rPr lang="en-US" sz="1800"/>
                        <a:t> </a:t>
                      </a:r>
                      <a:endParaRPr lang="en-US" sz="1800"/>
                    </a:p>
                  </a:txBody>
                  <a:tcPr/>
                </a:tc>
              </a:tr>
              <a:tr h="381000">
                <a:tc>
                  <a:txBody>
                    <a:bodyPr/>
                    <a:p>
                      <a:pPr algn="ctr">
                        <a:buNone/>
                      </a:pPr>
                      <a:r>
                        <a:rPr lang="zh-CN" altLang="en-US" sz="1800"/>
                        <a:t>第</a:t>
                      </a:r>
                      <a:r>
                        <a:rPr lang="en-US" altLang="zh-CN" sz="1800"/>
                        <a:t>2</a:t>
                      </a:r>
                      <a:r>
                        <a:rPr lang="zh-CN" altLang="en-US" sz="1800"/>
                        <a:t>片</a:t>
                      </a:r>
                      <a:endParaRPr lang="zh-CN" altLang="en-US"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sz="1800"/>
                        <a:t> </a:t>
                      </a:r>
                      <a:endParaRPr lang="en-US" sz="1800"/>
                    </a:p>
                  </a:txBody>
                  <a:tcPr/>
                </a:tc>
              </a:tr>
              <a:tr h="381000">
                <a:tc>
                  <a:txBody>
                    <a:bodyPr/>
                    <a:p>
                      <a:pPr algn="ctr">
                        <a:buNone/>
                      </a:pPr>
                      <a:r>
                        <a:rPr lang="zh-CN" altLang="en-US" sz="1800"/>
                        <a:t>第</a:t>
                      </a:r>
                      <a:r>
                        <a:rPr lang="en-US" altLang="zh-CN" sz="1800"/>
                        <a:t>3</a:t>
                      </a:r>
                      <a:r>
                        <a:rPr lang="zh-CN" altLang="en-US" sz="1800"/>
                        <a:t>片</a:t>
                      </a:r>
                      <a:endParaRPr lang="zh-CN" altLang="en-US"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sz="1800" dirty="0"/>
                        <a:t> </a:t>
                      </a:r>
                      <a:endParaRPr lang="en-US" sz="1800"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8" name="文本框 17"/>
          <p:cNvSpPr txBox="1"/>
          <p:nvPr/>
        </p:nvSpPr>
        <p:spPr>
          <a:xfrm>
            <a:off x="992505" y="2005330"/>
            <a:ext cx="10318115" cy="119888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通过</a:t>
            </a:r>
            <a:r>
              <a:rPr lang="en-US" altLang="zh-CN" sz="2400">
                <a:latin typeface="微软雅黑" panose="020B0503020204020204" charset="-122"/>
                <a:ea typeface="微软雅黑" panose="020B0503020204020204" charset="-122"/>
                <a:cs typeface="微软雅黑" panose="020B0503020204020204" charset="-122"/>
              </a:rPr>
              <a:t>PingPlotter</a:t>
            </a:r>
            <a:r>
              <a:rPr lang="zh-CN" altLang="en-US" sz="2400">
                <a:latin typeface="微软雅黑" panose="020B0503020204020204" charset="-122"/>
                <a:ea typeface="微软雅黑" panose="020B0503020204020204" charset="-122"/>
                <a:cs typeface="微软雅黑" panose="020B0503020204020204" charset="-122"/>
              </a:rPr>
              <a:t>工具发送一个总长度为</a:t>
            </a:r>
            <a:r>
              <a:rPr lang="en-US" altLang="zh-CN" sz="2400">
                <a:latin typeface="微软雅黑" panose="020B0503020204020204" charset="-122"/>
                <a:ea typeface="微软雅黑" panose="020B0503020204020204" charset="-122"/>
                <a:cs typeface="微软雅黑" panose="020B0503020204020204" charset="-122"/>
              </a:rPr>
              <a:t>3400</a:t>
            </a:r>
            <a:r>
              <a:rPr lang="zh-CN" altLang="en-US" sz="2400">
                <a:latin typeface="微软雅黑" panose="020B0503020204020204" charset="-122"/>
                <a:ea typeface="微软雅黑" panose="020B0503020204020204" charset="-122"/>
                <a:cs typeface="微软雅黑" panose="020B0503020204020204" charset="-122"/>
              </a:rPr>
              <a:t>字节的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数据报，通过</a:t>
            </a:r>
            <a:r>
              <a:rPr lang="en-US" altLang="zh-CN" sz="2400">
                <a:latin typeface="微软雅黑" panose="020B0503020204020204" charset="-122"/>
                <a:ea typeface="微软雅黑" panose="020B0503020204020204" charset="-122"/>
                <a:cs typeface="微软雅黑" panose="020B0503020204020204" charset="-122"/>
              </a:rPr>
              <a:t>MTU=1500</a:t>
            </a:r>
            <a:r>
              <a:rPr lang="zh-CN" altLang="en-US" sz="2400">
                <a:latin typeface="微软雅黑" panose="020B0503020204020204" charset="-122"/>
                <a:ea typeface="微软雅黑" panose="020B0503020204020204" charset="-122"/>
                <a:cs typeface="微软雅黑" panose="020B0503020204020204" charset="-122"/>
              </a:rPr>
              <a:t>字节的链路转发</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20" name="Group 5_1"/>
          <p:cNvGrpSpPr/>
          <p:nvPr/>
        </p:nvGrpSpPr>
        <p:grpSpPr>
          <a:xfrm>
            <a:off x="8042411" y="178974"/>
            <a:ext cx="4120848" cy="1980358"/>
            <a:chOff x="8117361" y="193964"/>
            <a:chExt cx="4120848" cy="1980358"/>
          </a:xfrm>
        </p:grpSpPr>
        <p:sp>
          <p:nvSpPr>
            <p:cNvPr id="21" name="左大括号 20"/>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10668548" y="193964"/>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3" name="矩形 22"/>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4" name="矩形 23"/>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5" name="矩形 24"/>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7" name="矩形 26"/>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8" name="矩形 27"/>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15" name="矩形 14"/>
          <p:cNvSpPr/>
          <p:nvPr/>
        </p:nvSpPr>
        <p:spPr>
          <a:xfrm>
            <a:off x="-64318"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4.5.1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graphicFrame>
        <p:nvGraphicFramePr>
          <p:cNvPr id="3" name="表格 2"/>
          <p:cNvGraphicFramePr/>
          <p:nvPr/>
        </p:nvGraphicFramePr>
        <p:xfrm>
          <a:off x="1132205" y="3822700"/>
          <a:ext cx="9927590" cy="1524000"/>
        </p:xfrm>
        <a:graphic>
          <a:graphicData uri="http://schemas.openxmlformats.org/drawingml/2006/table">
            <a:tbl>
              <a:tblPr firstRow="1" bandRow="1">
                <a:tableStyleId>{5940675A-B579-460E-94D1-54222C63F5DA}</a:tableStyleId>
              </a:tblPr>
              <a:tblGrid>
                <a:gridCol w="905510"/>
                <a:gridCol w="2563495"/>
                <a:gridCol w="1183005"/>
                <a:gridCol w="1023620"/>
                <a:gridCol w="4251960"/>
              </a:tblGrid>
              <a:tr h="381000">
                <a:tc>
                  <a:txBody>
                    <a:bodyPr/>
                    <a:p>
                      <a:pPr algn="ctr">
                        <a:buNone/>
                      </a:pPr>
                      <a:r>
                        <a:rPr lang="zh-CN" altLang="en-US" sz="1800"/>
                        <a:t>片</a:t>
                      </a:r>
                      <a:endParaRPr lang="zh-CN" altLang="en-US" sz="1800"/>
                    </a:p>
                  </a:txBody>
                  <a:tcPr/>
                </a:tc>
                <a:tc>
                  <a:txBody>
                    <a:bodyPr/>
                    <a:p>
                      <a:pPr algn="ctr">
                        <a:buNone/>
                      </a:pPr>
                      <a:r>
                        <a:rPr lang="zh-CN" altLang="en-US" sz="1800"/>
                        <a:t>总长度</a:t>
                      </a:r>
                      <a:r>
                        <a:rPr lang="en-US" altLang="zh-CN" sz="1800"/>
                        <a:t>/</a:t>
                      </a:r>
                      <a:r>
                        <a:rPr lang="zh-CN" altLang="en-US" sz="1800"/>
                        <a:t>字节</a:t>
                      </a:r>
                      <a:endParaRPr lang="zh-CN" altLang="en-US" sz="1800"/>
                    </a:p>
                  </a:txBody>
                  <a:tcPr/>
                </a:tc>
                <a:tc>
                  <a:txBody>
                    <a:bodyPr/>
                    <a:p>
                      <a:pPr algn="ctr">
                        <a:buNone/>
                      </a:pPr>
                      <a:r>
                        <a:rPr lang="zh-CN" altLang="en-US" sz="1800"/>
                        <a:t>片偏移</a:t>
                      </a:r>
                      <a:endParaRPr lang="zh-CN" altLang="en-US" sz="1800"/>
                    </a:p>
                  </a:txBody>
                  <a:tcPr/>
                </a:tc>
                <a:tc>
                  <a:txBody>
                    <a:bodyPr/>
                    <a:p>
                      <a:pPr algn="ctr">
                        <a:buNone/>
                      </a:pPr>
                      <a:r>
                        <a:rPr lang="zh-CN" altLang="en-US" sz="1800"/>
                        <a:t>标志</a:t>
                      </a:r>
                      <a:endParaRPr lang="zh-CN" altLang="en-US" sz="1800"/>
                    </a:p>
                  </a:txBody>
                  <a:tcPr/>
                </a:tc>
                <a:tc>
                  <a:txBody>
                    <a:bodyPr/>
                    <a:p>
                      <a:pPr algn="ctr">
                        <a:buNone/>
                      </a:pPr>
                      <a:r>
                        <a:rPr lang="zh-CN" altLang="en-US" sz="1800"/>
                        <a:t>封装原</a:t>
                      </a:r>
                      <a:r>
                        <a:rPr lang="en-US" altLang="zh-CN" sz="1800"/>
                        <a:t>IP</a:t>
                      </a:r>
                      <a:r>
                        <a:rPr lang="zh-CN" altLang="en-US" sz="1800"/>
                        <a:t>数据报中的字节数</a:t>
                      </a:r>
                      <a:endParaRPr lang="zh-CN" altLang="en-US" sz="1800"/>
                    </a:p>
                  </a:txBody>
                  <a:tcPr/>
                </a:tc>
              </a:tr>
              <a:tr h="381000">
                <a:tc>
                  <a:txBody>
                    <a:bodyPr/>
                    <a:p>
                      <a:pPr algn="ctr">
                        <a:buNone/>
                      </a:pPr>
                      <a:r>
                        <a:rPr lang="zh-CN" altLang="en-US" sz="1800"/>
                        <a:t>第</a:t>
                      </a:r>
                      <a:r>
                        <a:rPr lang="en-US" altLang="zh-CN" sz="1800"/>
                        <a:t>1</a:t>
                      </a:r>
                      <a:r>
                        <a:rPr lang="zh-CN" altLang="en-US" sz="1800"/>
                        <a:t>片</a:t>
                      </a:r>
                      <a:endParaRPr lang="zh-CN" altLang="en-US" sz="1800"/>
                    </a:p>
                  </a:txBody>
                  <a:tcPr/>
                </a:tc>
                <a:tc>
                  <a:txBody>
                    <a:bodyPr/>
                    <a:p>
                      <a:pPr algn="ctr">
                        <a:buNone/>
                      </a:pPr>
                      <a:r>
                        <a:rPr lang="en-US" altLang="zh-CN" sz="1800"/>
                        <a:t>1500</a:t>
                      </a:r>
                      <a:endParaRPr lang="en-US" altLang="zh-CN" sz="1800"/>
                    </a:p>
                  </a:txBody>
                  <a:tcPr/>
                </a:tc>
                <a:tc>
                  <a:txBody>
                    <a:bodyPr/>
                    <a:p>
                      <a:pPr algn="ctr">
                        <a:buNone/>
                      </a:pPr>
                      <a:endParaRPr lang="en-US" altLang="zh-CN" sz="1800"/>
                    </a:p>
                  </a:txBody>
                  <a:tcPr/>
                </a:tc>
                <a:tc>
                  <a:txBody>
                    <a:bodyPr/>
                    <a:p>
                      <a:pPr algn="ctr">
                        <a:buNone/>
                      </a:pPr>
                      <a:r>
                        <a:rPr lang="en-US" altLang="zh-CN" sz="1800"/>
                        <a:t>1</a:t>
                      </a:r>
                      <a:endParaRPr lang="en-US" altLang="zh-CN" sz="1800"/>
                    </a:p>
                  </a:txBody>
                  <a:tcPr/>
                </a:tc>
                <a:tc>
                  <a:txBody>
                    <a:bodyPr/>
                    <a:p>
                      <a:pPr algn="ctr">
                        <a:buNone/>
                      </a:pPr>
                      <a:r>
                        <a:rPr lang="en-US" altLang="zh-CN" sz="1800"/>
                        <a:t>0-1479</a:t>
                      </a:r>
                      <a:r>
                        <a:rPr lang="zh-CN" altLang="en-US" sz="1800"/>
                        <a:t>（共</a:t>
                      </a:r>
                      <a:r>
                        <a:rPr lang="en-US" altLang="zh-CN" sz="1800"/>
                        <a:t>1480</a:t>
                      </a:r>
                      <a:r>
                        <a:rPr lang="zh-CN" altLang="en-US" sz="1800"/>
                        <a:t>字节）</a:t>
                      </a:r>
                      <a:endParaRPr lang="zh-CN" altLang="en-US" sz="1800"/>
                    </a:p>
                  </a:txBody>
                  <a:tcPr/>
                </a:tc>
              </a:tr>
              <a:tr h="381000">
                <a:tc>
                  <a:txBody>
                    <a:bodyPr/>
                    <a:p>
                      <a:pPr algn="ctr">
                        <a:buNone/>
                      </a:pPr>
                      <a:r>
                        <a:rPr lang="zh-CN" altLang="en-US" sz="1800"/>
                        <a:t>第</a:t>
                      </a:r>
                      <a:r>
                        <a:rPr lang="en-US" altLang="zh-CN" sz="1800"/>
                        <a:t>2</a:t>
                      </a:r>
                      <a:r>
                        <a:rPr lang="zh-CN" altLang="en-US" sz="1800"/>
                        <a:t>片</a:t>
                      </a:r>
                      <a:endParaRPr lang="zh-CN" altLang="en-US"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sz="1800"/>
                        <a:t> </a:t>
                      </a:r>
                      <a:endParaRPr lang="en-US" sz="1800"/>
                    </a:p>
                  </a:txBody>
                  <a:tcPr/>
                </a:tc>
              </a:tr>
              <a:tr h="381000">
                <a:tc>
                  <a:txBody>
                    <a:bodyPr/>
                    <a:p>
                      <a:pPr algn="ctr">
                        <a:buNone/>
                      </a:pPr>
                      <a:r>
                        <a:rPr lang="zh-CN" altLang="en-US" sz="1800"/>
                        <a:t>第</a:t>
                      </a:r>
                      <a:r>
                        <a:rPr lang="en-US" altLang="zh-CN" sz="1800"/>
                        <a:t>3</a:t>
                      </a:r>
                      <a:r>
                        <a:rPr lang="zh-CN" altLang="en-US" sz="1800"/>
                        <a:t>片</a:t>
                      </a:r>
                      <a:endParaRPr lang="zh-CN" altLang="en-US"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sz="1800" dirty="0"/>
                        <a:t> </a:t>
                      </a:r>
                      <a:endParaRPr lang="en-US" sz="1800"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8" name="文本框 17"/>
          <p:cNvSpPr txBox="1"/>
          <p:nvPr/>
        </p:nvSpPr>
        <p:spPr>
          <a:xfrm>
            <a:off x="992505" y="2005330"/>
            <a:ext cx="10318115" cy="119888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通过</a:t>
            </a:r>
            <a:r>
              <a:rPr lang="en-US" altLang="zh-CN" sz="2400">
                <a:latin typeface="微软雅黑" panose="020B0503020204020204" charset="-122"/>
                <a:ea typeface="微软雅黑" panose="020B0503020204020204" charset="-122"/>
                <a:cs typeface="微软雅黑" panose="020B0503020204020204" charset="-122"/>
              </a:rPr>
              <a:t>PingPlotter</a:t>
            </a:r>
            <a:r>
              <a:rPr lang="zh-CN" altLang="en-US" sz="2400">
                <a:latin typeface="微软雅黑" panose="020B0503020204020204" charset="-122"/>
                <a:ea typeface="微软雅黑" panose="020B0503020204020204" charset="-122"/>
                <a:cs typeface="微软雅黑" panose="020B0503020204020204" charset="-122"/>
              </a:rPr>
              <a:t>工具发送一个总长度为</a:t>
            </a:r>
            <a:r>
              <a:rPr lang="en-US" altLang="zh-CN" sz="2400">
                <a:latin typeface="微软雅黑" panose="020B0503020204020204" charset="-122"/>
                <a:ea typeface="微软雅黑" panose="020B0503020204020204" charset="-122"/>
                <a:cs typeface="微软雅黑" panose="020B0503020204020204" charset="-122"/>
              </a:rPr>
              <a:t>3400</a:t>
            </a:r>
            <a:r>
              <a:rPr lang="zh-CN" altLang="en-US" sz="2400">
                <a:latin typeface="微软雅黑" panose="020B0503020204020204" charset="-122"/>
                <a:ea typeface="微软雅黑" panose="020B0503020204020204" charset="-122"/>
                <a:cs typeface="微软雅黑" panose="020B0503020204020204" charset="-122"/>
              </a:rPr>
              <a:t>字节的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数据报，通过</a:t>
            </a:r>
            <a:r>
              <a:rPr lang="en-US" altLang="zh-CN" sz="2400">
                <a:latin typeface="微软雅黑" panose="020B0503020204020204" charset="-122"/>
                <a:ea typeface="微软雅黑" panose="020B0503020204020204" charset="-122"/>
                <a:cs typeface="微软雅黑" panose="020B0503020204020204" charset="-122"/>
              </a:rPr>
              <a:t>MTU=1500</a:t>
            </a:r>
            <a:r>
              <a:rPr lang="zh-CN" altLang="en-US" sz="2400">
                <a:latin typeface="微软雅黑" panose="020B0503020204020204" charset="-122"/>
                <a:ea typeface="微软雅黑" panose="020B0503020204020204" charset="-122"/>
                <a:cs typeface="微软雅黑" panose="020B0503020204020204" charset="-122"/>
              </a:rPr>
              <a:t>字节的链路转发</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20" name="Group 5_1"/>
          <p:cNvGrpSpPr/>
          <p:nvPr/>
        </p:nvGrpSpPr>
        <p:grpSpPr>
          <a:xfrm>
            <a:off x="8042411" y="178974"/>
            <a:ext cx="4120848" cy="1980358"/>
            <a:chOff x="8117361" y="193964"/>
            <a:chExt cx="4120848" cy="1980358"/>
          </a:xfrm>
        </p:grpSpPr>
        <p:sp>
          <p:nvSpPr>
            <p:cNvPr id="21" name="左大括号 20"/>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10668548" y="193964"/>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3" name="矩形 22"/>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4" name="矩形 23"/>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5" name="矩形 24"/>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7" name="矩形 26"/>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8" name="矩形 27"/>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15" name="矩形 14"/>
          <p:cNvSpPr/>
          <p:nvPr/>
        </p:nvSpPr>
        <p:spPr>
          <a:xfrm>
            <a:off x="-64318"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4.5.1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graphicFrame>
        <p:nvGraphicFramePr>
          <p:cNvPr id="3" name="表格 2"/>
          <p:cNvGraphicFramePr/>
          <p:nvPr/>
        </p:nvGraphicFramePr>
        <p:xfrm>
          <a:off x="1132205" y="3822700"/>
          <a:ext cx="9927590" cy="1524000"/>
        </p:xfrm>
        <a:graphic>
          <a:graphicData uri="http://schemas.openxmlformats.org/drawingml/2006/table">
            <a:tbl>
              <a:tblPr firstRow="1" bandRow="1">
                <a:tableStyleId>{5940675A-B579-460E-94D1-54222C63F5DA}</a:tableStyleId>
              </a:tblPr>
              <a:tblGrid>
                <a:gridCol w="905510"/>
                <a:gridCol w="2563495"/>
                <a:gridCol w="1183005"/>
                <a:gridCol w="1023620"/>
                <a:gridCol w="4251960"/>
              </a:tblGrid>
              <a:tr h="381000">
                <a:tc>
                  <a:txBody>
                    <a:bodyPr/>
                    <a:p>
                      <a:pPr algn="ctr">
                        <a:buNone/>
                      </a:pPr>
                      <a:r>
                        <a:rPr lang="zh-CN" altLang="en-US" sz="1800"/>
                        <a:t>片</a:t>
                      </a:r>
                      <a:endParaRPr lang="zh-CN" altLang="en-US" sz="1800"/>
                    </a:p>
                  </a:txBody>
                  <a:tcPr/>
                </a:tc>
                <a:tc>
                  <a:txBody>
                    <a:bodyPr/>
                    <a:p>
                      <a:pPr algn="ctr">
                        <a:buNone/>
                      </a:pPr>
                      <a:r>
                        <a:rPr lang="zh-CN" altLang="en-US" sz="1800"/>
                        <a:t>总长度</a:t>
                      </a:r>
                      <a:r>
                        <a:rPr lang="en-US" altLang="zh-CN" sz="1800"/>
                        <a:t>/</a:t>
                      </a:r>
                      <a:r>
                        <a:rPr lang="zh-CN" altLang="en-US" sz="1800"/>
                        <a:t>字节</a:t>
                      </a:r>
                      <a:endParaRPr lang="zh-CN" altLang="en-US" sz="1800"/>
                    </a:p>
                  </a:txBody>
                  <a:tcPr/>
                </a:tc>
                <a:tc>
                  <a:txBody>
                    <a:bodyPr/>
                    <a:p>
                      <a:pPr algn="ctr">
                        <a:buNone/>
                      </a:pPr>
                      <a:r>
                        <a:rPr lang="zh-CN" altLang="en-US" sz="1800"/>
                        <a:t>片偏移</a:t>
                      </a:r>
                      <a:endParaRPr lang="zh-CN" altLang="en-US" sz="1800"/>
                    </a:p>
                  </a:txBody>
                  <a:tcPr/>
                </a:tc>
                <a:tc>
                  <a:txBody>
                    <a:bodyPr/>
                    <a:p>
                      <a:pPr algn="ctr">
                        <a:buNone/>
                      </a:pPr>
                      <a:r>
                        <a:rPr lang="zh-CN" altLang="en-US" sz="1800"/>
                        <a:t>标志</a:t>
                      </a:r>
                      <a:endParaRPr lang="zh-CN" altLang="en-US" sz="1800"/>
                    </a:p>
                  </a:txBody>
                  <a:tcPr/>
                </a:tc>
                <a:tc>
                  <a:txBody>
                    <a:bodyPr/>
                    <a:p>
                      <a:pPr algn="ctr">
                        <a:buNone/>
                      </a:pPr>
                      <a:r>
                        <a:rPr lang="zh-CN" altLang="en-US" sz="1800"/>
                        <a:t>封装原</a:t>
                      </a:r>
                      <a:r>
                        <a:rPr lang="en-US" altLang="zh-CN" sz="1800"/>
                        <a:t>IP</a:t>
                      </a:r>
                      <a:r>
                        <a:rPr lang="zh-CN" altLang="en-US" sz="1800"/>
                        <a:t>数据报中的字节数</a:t>
                      </a:r>
                      <a:endParaRPr lang="zh-CN" altLang="en-US" sz="1800"/>
                    </a:p>
                  </a:txBody>
                  <a:tcPr/>
                </a:tc>
              </a:tr>
              <a:tr h="381000">
                <a:tc>
                  <a:txBody>
                    <a:bodyPr/>
                    <a:p>
                      <a:pPr algn="ctr">
                        <a:buNone/>
                      </a:pPr>
                      <a:r>
                        <a:rPr lang="zh-CN" altLang="en-US" sz="1800"/>
                        <a:t>第</a:t>
                      </a:r>
                      <a:r>
                        <a:rPr lang="en-US" altLang="zh-CN" sz="1800"/>
                        <a:t>1</a:t>
                      </a:r>
                      <a:r>
                        <a:rPr lang="zh-CN" altLang="en-US" sz="1800"/>
                        <a:t>片</a:t>
                      </a:r>
                      <a:endParaRPr lang="zh-CN" altLang="en-US" sz="1800"/>
                    </a:p>
                  </a:txBody>
                  <a:tcPr/>
                </a:tc>
                <a:tc>
                  <a:txBody>
                    <a:bodyPr/>
                    <a:p>
                      <a:pPr algn="ctr">
                        <a:buNone/>
                      </a:pPr>
                      <a:r>
                        <a:rPr lang="en-US" altLang="zh-CN" sz="1800"/>
                        <a:t>1500</a:t>
                      </a:r>
                      <a:endParaRPr lang="en-US" altLang="zh-CN" sz="1800"/>
                    </a:p>
                  </a:txBody>
                  <a:tcPr/>
                </a:tc>
                <a:tc>
                  <a:txBody>
                    <a:bodyPr/>
                    <a:p>
                      <a:pPr algn="ctr">
                        <a:buNone/>
                      </a:pPr>
                      <a:r>
                        <a:rPr lang="en-US" altLang="zh-CN" sz="1800"/>
                        <a:t>0</a:t>
                      </a:r>
                      <a:endParaRPr lang="en-US" altLang="zh-CN" sz="1800"/>
                    </a:p>
                  </a:txBody>
                  <a:tcPr/>
                </a:tc>
                <a:tc>
                  <a:txBody>
                    <a:bodyPr/>
                    <a:p>
                      <a:pPr algn="ctr">
                        <a:buNone/>
                      </a:pPr>
                      <a:r>
                        <a:rPr lang="en-US" altLang="zh-CN" sz="1800"/>
                        <a:t>1</a:t>
                      </a:r>
                      <a:endParaRPr lang="en-US" altLang="zh-CN" sz="1800"/>
                    </a:p>
                  </a:txBody>
                  <a:tcPr/>
                </a:tc>
                <a:tc>
                  <a:txBody>
                    <a:bodyPr/>
                    <a:p>
                      <a:pPr algn="ctr">
                        <a:buNone/>
                      </a:pPr>
                      <a:r>
                        <a:rPr lang="en-US" altLang="zh-CN" sz="1800"/>
                        <a:t>0-1479</a:t>
                      </a:r>
                      <a:r>
                        <a:rPr lang="zh-CN" altLang="en-US" sz="1800"/>
                        <a:t>（共</a:t>
                      </a:r>
                      <a:r>
                        <a:rPr lang="en-US" altLang="zh-CN" sz="1800"/>
                        <a:t>1480</a:t>
                      </a:r>
                      <a:r>
                        <a:rPr lang="zh-CN" altLang="en-US" sz="1800"/>
                        <a:t>字节）</a:t>
                      </a:r>
                      <a:endParaRPr lang="zh-CN" altLang="en-US" sz="1800"/>
                    </a:p>
                  </a:txBody>
                  <a:tcPr/>
                </a:tc>
              </a:tr>
              <a:tr h="381000">
                <a:tc>
                  <a:txBody>
                    <a:bodyPr/>
                    <a:p>
                      <a:pPr algn="ctr">
                        <a:buNone/>
                      </a:pPr>
                      <a:r>
                        <a:rPr lang="zh-CN" altLang="en-US" sz="1800"/>
                        <a:t>第</a:t>
                      </a:r>
                      <a:r>
                        <a:rPr lang="en-US" altLang="zh-CN" sz="1800"/>
                        <a:t>2</a:t>
                      </a:r>
                      <a:r>
                        <a:rPr lang="zh-CN" altLang="en-US" sz="1800"/>
                        <a:t>片</a:t>
                      </a:r>
                      <a:endParaRPr lang="zh-CN" altLang="en-US"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sz="1800"/>
                        <a:t> </a:t>
                      </a:r>
                      <a:endParaRPr lang="en-US" sz="1800"/>
                    </a:p>
                  </a:txBody>
                  <a:tcPr/>
                </a:tc>
              </a:tr>
              <a:tr h="381000">
                <a:tc>
                  <a:txBody>
                    <a:bodyPr/>
                    <a:p>
                      <a:pPr algn="ctr">
                        <a:buNone/>
                      </a:pPr>
                      <a:r>
                        <a:rPr lang="zh-CN" altLang="en-US" sz="1800"/>
                        <a:t>第</a:t>
                      </a:r>
                      <a:r>
                        <a:rPr lang="en-US" altLang="zh-CN" sz="1800"/>
                        <a:t>3</a:t>
                      </a:r>
                      <a:r>
                        <a:rPr lang="zh-CN" altLang="en-US" sz="1800"/>
                        <a:t>片</a:t>
                      </a:r>
                      <a:endParaRPr lang="zh-CN" altLang="en-US"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sz="1800" dirty="0"/>
                        <a:t> </a:t>
                      </a:r>
                      <a:endParaRPr lang="en-US" sz="1800"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8" name="文本框 17"/>
          <p:cNvSpPr txBox="1"/>
          <p:nvPr/>
        </p:nvSpPr>
        <p:spPr>
          <a:xfrm>
            <a:off x="992505" y="2005330"/>
            <a:ext cx="10318115" cy="119888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通过</a:t>
            </a:r>
            <a:r>
              <a:rPr lang="en-US" altLang="zh-CN" sz="2400">
                <a:latin typeface="微软雅黑" panose="020B0503020204020204" charset="-122"/>
                <a:ea typeface="微软雅黑" panose="020B0503020204020204" charset="-122"/>
                <a:cs typeface="微软雅黑" panose="020B0503020204020204" charset="-122"/>
              </a:rPr>
              <a:t>PingPlotter</a:t>
            </a:r>
            <a:r>
              <a:rPr lang="zh-CN" altLang="en-US" sz="2400">
                <a:latin typeface="微软雅黑" panose="020B0503020204020204" charset="-122"/>
                <a:ea typeface="微软雅黑" panose="020B0503020204020204" charset="-122"/>
                <a:cs typeface="微软雅黑" panose="020B0503020204020204" charset="-122"/>
              </a:rPr>
              <a:t>工具发送一个总长度为</a:t>
            </a:r>
            <a:r>
              <a:rPr lang="en-US" altLang="zh-CN" sz="2400">
                <a:latin typeface="微软雅黑" panose="020B0503020204020204" charset="-122"/>
                <a:ea typeface="微软雅黑" panose="020B0503020204020204" charset="-122"/>
                <a:cs typeface="微软雅黑" panose="020B0503020204020204" charset="-122"/>
              </a:rPr>
              <a:t>3400</a:t>
            </a:r>
            <a:r>
              <a:rPr lang="zh-CN" altLang="en-US" sz="2400">
                <a:latin typeface="微软雅黑" panose="020B0503020204020204" charset="-122"/>
                <a:ea typeface="微软雅黑" panose="020B0503020204020204" charset="-122"/>
                <a:cs typeface="微软雅黑" panose="020B0503020204020204" charset="-122"/>
              </a:rPr>
              <a:t>字节的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数据报，通过</a:t>
            </a:r>
            <a:r>
              <a:rPr lang="en-US" altLang="zh-CN" sz="2400">
                <a:latin typeface="微软雅黑" panose="020B0503020204020204" charset="-122"/>
                <a:ea typeface="微软雅黑" panose="020B0503020204020204" charset="-122"/>
                <a:cs typeface="微软雅黑" panose="020B0503020204020204" charset="-122"/>
              </a:rPr>
              <a:t>MTU=1500</a:t>
            </a:r>
            <a:r>
              <a:rPr lang="zh-CN" altLang="en-US" sz="2400">
                <a:latin typeface="微软雅黑" panose="020B0503020204020204" charset="-122"/>
                <a:ea typeface="微软雅黑" panose="020B0503020204020204" charset="-122"/>
                <a:cs typeface="微软雅黑" panose="020B0503020204020204" charset="-122"/>
              </a:rPr>
              <a:t>字节的链路转发</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20" name="Group 5_1"/>
          <p:cNvGrpSpPr/>
          <p:nvPr/>
        </p:nvGrpSpPr>
        <p:grpSpPr>
          <a:xfrm>
            <a:off x="8042411" y="178974"/>
            <a:ext cx="4120848" cy="1980358"/>
            <a:chOff x="8117361" y="193964"/>
            <a:chExt cx="4120848" cy="1980358"/>
          </a:xfrm>
        </p:grpSpPr>
        <p:sp>
          <p:nvSpPr>
            <p:cNvPr id="21" name="左大括号 20"/>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10668548" y="193964"/>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3" name="矩形 22"/>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4" name="矩形 23"/>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5" name="矩形 24"/>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7" name="矩形 26"/>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8" name="矩形 27"/>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15" name="矩形 14"/>
          <p:cNvSpPr/>
          <p:nvPr/>
        </p:nvSpPr>
        <p:spPr>
          <a:xfrm>
            <a:off x="-64318"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4.5.1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graphicFrame>
        <p:nvGraphicFramePr>
          <p:cNvPr id="3" name="表格 2"/>
          <p:cNvGraphicFramePr/>
          <p:nvPr/>
        </p:nvGraphicFramePr>
        <p:xfrm>
          <a:off x="1132205" y="3822700"/>
          <a:ext cx="9927590" cy="1524000"/>
        </p:xfrm>
        <a:graphic>
          <a:graphicData uri="http://schemas.openxmlformats.org/drawingml/2006/table">
            <a:tbl>
              <a:tblPr firstRow="1" bandRow="1">
                <a:tableStyleId>{5940675A-B579-460E-94D1-54222C63F5DA}</a:tableStyleId>
              </a:tblPr>
              <a:tblGrid>
                <a:gridCol w="905510"/>
                <a:gridCol w="2563495"/>
                <a:gridCol w="1183005"/>
                <a:gridCol w="1023620"/>
                <a:gridCol w="4251960"/>
              </a:tblGrid>
              <a:tr h="381000">
                <a:tc>
                  <a:txBody>
                    <a:bodyPr/>
                    <a:p>
                      <a:pPr algn="ctr">
                        <a:buNone/>
                      </a:pPr>
                      <a:r>
                        <a:rPr lang="zh-CN" altLang="en-US" sz="1800"/>
                        <a:t>片</a:t>
                      </a:r>
                      <a:endParaRPr lang="zh-CN" altLang="en-US" sz="1800"/>
                    </a:p>
                  </a:txBody>
                  <a:tcPr/>
                </a:tc>
                <a:tc>
                  <a:txBody>
                    <a:bodyPr/>
                    <a:p>
                      <a:pPr algn="ctr">
                        <a:buNone/>
                      </a:pPr>
                      <a:r>
                        <a:rPr lang="zh-CN" altLang="en-US" sz="1800"/>
                        <a:t>总长度</a:t>
                      </a:r>
                      <a:r>
                        <a:rPr lang="en-US" altLang="zh-CN" sz="1800"/>
                        <a:t>/</a:t>
                      </a:r>
                      <a:r>
                        <a:rPr lang="zh-CN" altLang="en-US" sz="1800"/>
                        <a:t>字节</a:t>
                      </a:r>
                      <a:endParaRPr lang="zh-CN" altLang="en-US" sz="1800"/>
                    </a:p>
                  </a:txBody>
                  <a:tcPr/>
                </a:tc>
                <a:tc>
                  <a:txBody>
                    <a:bodyPr/>
                    <a:p>
                      <a:pPr algn="ctr">
                        <a:buNone/>
                      </a:pPr>
                      <a:r>
                        <a:rPr lang="zh-CN" altLang="en-US" sz="1800"/>
                        <a:t>片偏移</a:t>
                      </a:r>
                      <a:endParaRPr lang="zh-CN" altLang="en-US" sz="1800"/>
                    </a:p>
                  </a:txBody>
                  <a:tcPr/>
                </a:tc>
                <a:tc>
                  <a:txBody>
                    <a:bodyPr/>
                    <a:p>
                      <a:pPr algn="ctr">
                        <a:buNone/>
                      </a:pPr>
                      <a:r>
                        <a:rPr lang="zh-CN" altLang="en-US" sz="1800"/>
                        <a:t>标志</a:t>
                      </a:r>
                      <a:endParaRPr lang="zh-CN" altLang="en-US" sz="1800"/>
                    </a:p>
                  </a:txBody>
                  <a:tcPr/>
                </a:tc>
                <a:tc>
                  <a:txBody>
                    <a:bodyPr/>
                    <a:p>
                      <a:pPr algn="ctr">
                        <a:buNone/>
                      </a:pPr>
                      <a:r>
                        <a:rPr lang="zh-CN" altLang="en-US" sz="1800"/>
                        <a:t>封装原</a:t>
                      </a:r>
                      <a:r>
                        <a:rPr lang="en-US" altLang="zh-CN" sz="1800"/>
                        <a:t>IP</a:t>
                      </a:r>
                      <a:r>
                        <a:rPr lang="zh-CN" altLang="en-US" sz="1800"/>
                        <a:t>数据报中的字节数</a:t>
                      </a:r>
                      <a:endParaRPr lang="zh-CN" altLang="en-US" sz="1800"/>
                    </a:p>
                  </a:txBody>
                  <a:tcPr/>
                </a:tc>
              </a:tr>
              <a:tr h="381000">
                <a:tc>
                  <a:txBody>
                    <a:bodyPr/>
                    <a:p>
                      <a:pPr algn="ctr">
                        <a:buNone/>
                      </a:pPr>
                      <a:r>
                        <a:rPr lang="zh-CN" altLang="en-US" sz="1800"/>
                        <a:t>第</a:t>
                      </a:r>
                      <a:r>
                        <a:rPr lang="en-US" altLang="zh-CN" sz="1800"/>
                        <a:t>1</a:t>
                      </a:r>
                      <a:r>
                        <a:rPr lang="zh-CN" altLang="en-US" sz="1800"/>
                        <a:t>片</a:t>
                      </a:r>
                      <a:endParaRPr lang="zh-CN" altLang="en-US" sz="1800"/>
                    </a:p>
                  </a:txBody>
                  <a:tcPr/>
                </a:tc>
                <a:tc>
                  <a:txBody>
                    <a:bodyPr/>
                    <a:p>
                      <a:pPr algn="ctr">
                        <a:buNone/>
                      </a:pPr>
                      <a:r>
                        <a:rPr lang="en-US" altLang="zh-CN" sz="1800"/>
                        <a:t>1500</a:t>
                      </a:r>
                      <a:endParaRPr lang="en-US" altLang="zh-CN" sz="1800"/>
                    </a:p>
                  </a:txBody>
                  <a:tcPr/>
                </a:tc>
                <a:tc>
                  <a:txBody>
                    <a:bodyPr/>
                    <a:p>
                      <a:pPr algn="ctr">
                        <a:buNone/>
                      </a:pPr>
                      <a:r>
                        <a:rPr lang="en-US" altLang="zh-CN" sz="1800"/>
                        <a:t>0</a:t>
                      </a:r>
                      <a:endParaRPr lang="en-US" altLang="zh-CN" sz="1800"/>
                    </a:p>
                  </a:txBody>
                  <a:tcPr/>
                </a:tc>
                <a:tc>
                  <a:txBody>
                    <a:bodyPr/>
                    <a:p>
                      <a:pPr algn="ctr">
                        <a:buNone/>
                      </a:pPr>
                      <a:r>
                        <a:rPr lang="en-US" altLang="zh-CN" sz="1800"/>
                        <a:t>1</a:t>
                      </a:r>
                      <a:endParaRPr lang="en-US" altLang="zh-CN" sz="1800"/>
                    </a:p>
                  </a:txBody>
                  <a:tcPr/>
                </a:tc>
                <a:tc>
                  <a:txBody>
                    <a:bodyPr/>
                    <a:p>
                      <a:pPr algn="ctr">
                        <a:buNone/>
                      </a:pPr>
                      <a:r>
                        <a:rPr lang="en-US" altLang="zh-CN" sz="1800"/>
                        <a:t>0-1479</a:t>
                      </a:r>
                      <a:r>
                        <a:rPr lang="zh-CN" altLang="en-US" sz="1800"/>
                        <a:t>（共</a:t>
                      </a:r>
                      <a:r>
                        <a:rPr lang="en-US" altLang="zh-CN" sz="1800"/>
                        <a:t>1480</a:t>
                      </a:r>
                      <a:r>
                        <a:rPr lang="zh-CN" altLang="en-US" sz="1800"/>
                        <a:t>字节）</a:t>
                      </a:r>
                      <a:endParaRPr lang="zh-CN" altLang="en-US" sz="1800"/>
                    </a:p>
                  </a:txBody>
                  <a:tcPr/>
                </a:tc>
              </a:tr>
              <a:tr h="381000">
                <a:tc>
                  <a:txBody>
                    <a:bodyPr/>
                    <a:p>
                      <a:pPr algn="ctr">
                        <a:buNone/>
                      </a:pPr>
                      <a:r>
                        <a:rPr lang="zh-CN" altLang="en-US" sz="1800"/>
                        <a:t>第</a:t>
                      </a:r>
                      <a:r>
                        <a:rPr lang="en-US" altLang="zh-CN" sz="1800"/>
                        <a:t>2</a:t>
                      </a:r>
                      <a:r>
                        <a:rPr lang="zh-CN" altLang="en-US" sz="1800"/>
                        <a:t>片</a:t>
                      </a:r>
                      <a:endParaRPr lang="zh-CN" altLang="en-US" sz="1800"/>
                    </a:p>
                  </a:txBody>
                  <a:tcPr/>
                </a:tc>
                <a:tc>
                  <a:txBody>
                    <a:bodyPr/>
                    <a:p>
                      <a:pPr algn="ctr">
                        <a:buNone/>
                      </a:pPr>
                      <a:r>
                        <a:rPr lang="en-US" altLang="zh-CN" sz="1800"/>
                        <a:t>1500</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altLang="zh-CN" sz="1800"/>
                        <a:t>1</a:t>
                      </a:r>
                      <a:endParaRPr lang="en-US" altLang="zh-CN" sz="1800"/>
                    </a:p>
                  </a:txBody>
                  <a:tcPr/>
                </a:tc>
                <a:tc>
                  <a:txBody>
                    <a:bodyPr/>
                    <a:p>
                      <a:pPr algn="ctr">
                        <a:buNone/>
                      </a:pPr>
                      <a:r>
                        <a:rPr lang="en-US" altLang="zh-CN" sz="1800"/>
                        <a:t>1480-2959</a:t>
                      </a:r>
                      <a:r>
                        <a:rPr lang="zh-CN" altLang="en-US" sz="1800"/>
                        <a:t>（共</a:t>
                      </a:r>
                      <a:r>
                        <a:rPr lang="en-US" altLang="zh-CN" sz="1800"/>
                        <a:t>1480</a:t>
                      </a:r>
                      <a:r>
                        <a:rPr lang="zh-CN" altLang="en-US" sz="1800"/>
                        <a:t>字节）</a:t>
                      </a:r>
                      <a:endParaRPr lang="zh-CN" altLang="en-US" sz="1800"/>
                    </a:p>
                  </a:txBody>
                  <a:tcPr/>
                </a:tc>
              </a:tr>
              <a:tr h="381000">
                <a:tc>
                  <a:txBody>
                    <a:bodyPr/>
                    <a:p>
                      <a:pPr algn="ctr">
                        <a:buNone/>
                      </a:pPr>
                      <a:r>
                        <a:rPr lang="zh-CN" altLang="en-US" sz="1800"/>
                        <a:t>第</a:t>
                      </a:r>
                      <a:r>
                        <a:rPr lang="en-US" altLang="zh-CN" sz="1800"/>
                        <a:t>3</a:t>
                      </a:r>
                      <a:r>
                        <a:rPr lang="zh-CN" altLang="en-US" sz="1800"/>
                        <a:t>片</a:t>
                      </a:r>
                      <a:endParaRPr lang="zh-CN" altLang="en-US"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sz="1800" dirty="0"/>
                        <a:t> </a:t>
                      </a:r>
                      <a:endParaRPr lang="en-US" sz="1800"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8" name="文本框 17"/>
          <p:cNvSpPr txBox="1"/>
          <p:nvPr/>
        </p:nvSpPr>
        <p:spPr>
          <a:xfrm>
            <a:off x="992505" y="2005330"/>
            <a:ext cx="10318115" cy="119888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通过</a:t>
            </a:r>
            <a:r>
              <a:rPr lang="en-US" altLang="zh-CN" sz="2400">
                <a:latin typeface="微软雅黑" panose="020B0503020204020204" charset="-122"/>
                <a:ea typeface="微软雅黑" panose="020B0503020204020204" charset="-122"/>
                <a:cs typeface="微软雅黑" panose="020B0503020204020204" charset="-122"/>
              </a:rPr>
              <a:t>PingPlotter</a:t>
            </a:r>
            <a:r>
              <a:rPr lang="zh-CN" altLang="en-US" sz="2400">
                <a:latin typeface="微软雅黑" panose="020B0503020204020204" charset="-122"/>
                <a:ea typeface="微软雅黑" panose="020B0503020204020204" charset="-122"/>
                <a:cs typeface="微软雅黑" panose="020B0503020204020204" charset="-122"/>
              </a:rPr>
              <a:t>工具发送一个总长度为</a:t>
            </a:r>
            <a:r>
              <a:rPr lang="en-US" altLang="zh-CN" sz="2400">
                <a:latin typeface="微软雅黑" panose="020B0503020204020204" charset="-122"/>
                <a:ea typeface="微软雅黑" panose="020B0503020204020204" charset="-122"/>
                <a:cs typeface="微软雅黑" panose="020B0503020204020204" charset="-122"/>
              </a:rPr>
              <a:t>3400</a:t>
            </a:r>
            <a:r>
              <a:rPr lang="zh-CN" altLang="en-US" sz="2400">
                <a:latin typeface="微软雅黑" panose="020B0503020204020204" charset="-122"/>
                <a:ea typeface="微软雅黑" panose="020B0503020204020204" charset="-122"/>
                <a:cs typeface="微软雅黑" panose="020B0503020204020204" charset="-122"/>
              </a:rPr>
              <a:t>字节的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数据报，通过</a:t>
            </a:r>
            <a:r>
              <a:rPr lang="en-US" altLang="zh-CN" sz="2400">
                <a:latin typeface="微软雅黑" panose="020B0503020204020204" charset="-122"/>
                <a:ea typeface="微软雅黑" panose="020B0503020204020204" charset="-122"/>
                <a:cs typeface="微软雅黑" panose="020B0503020204020204" charset="-122"/>
              </a:rPr>
              <a:t>MTU=1500</a:t>
            </a:r>
            <a:r>
              <a:rPr lang="zh-CN" altLang="en-US" sz="2400">
                <a:latin typeface="微软雅黑" panose="020B0503020204020204" charset="-122"/>
                <a:ea typeface="微软雅黑" panose="020B0503020204020204" charset="-122"/>
                <a:cs typeface="微软雅黑" panose="020B0503020204020204" charset="-122"/>
              </a:rPr>
              <a:t>字节的链路转发</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20" name="Group 5_1"/>
          <p:cNvGrpSpPr/>
          <p:nvPr/>
        </p:nvGrpSpPr>
        <p:grpSpPr>
          <a:xfrm>
            <a:off x="8042411" y="178974"/>
            <a:ext cx="4120848" cy="1980358"/>
            <a:chOff x="8117361" y="193964"/>
            <a:chExt cx="4120848" cy="1980358"/>
          </a:xfrm>
        </p:grpSpPr>
        <p:sp>
          <p:nvSpPr>
            <p:cNvPr id="21" name="左大括号 20"/>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10668548" y="193964"/>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3" name="矩形 22"/>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4" name="矩形 23"/>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5" name="矩形 24"/>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7" name="矩形 26"/>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8" name="矩形 27"/>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15" name="矩形 14"/>
          <p:cNvSpPr/>
          <p:nvPr/>
        </p:nvSpPr>
        <p:spPr>
          <a:xfrm>
            <a:off x="-64318"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4.5.1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graphicFrame>
        <p:nvGraphicFramePr>
          <p:cNvPr id="3" name="表格 2"/>
          <p:cNvGraphicFramePr/>
          <p:nvPr/>
        </p:nvGraphicFramePr>
        <p:xfrm>
          <a:off x="1132205" y="3822700"/>
          <a:ext cx="9927590" cy="1524000"/>
        </p:xfrm>
        <a:graphic>
          <a:graphicData uri="http://schemas.openxmlformats.org/drawingml/2006/table">
            <a:tbl>
              <a:tblPr firstRow="1" bandRow="1">
                <a:tableStyleId>{5940675A-B579-460E-94D1-54222C63F5DA}</a:tableStyleId>
              </a:tblPr>
              <a:tblGrid>
                <a:gridCol w="905510"/>
                <a:gridCol w="2563495"/>
                <a:gridCol w="1183005"/>
                <a:gridCol w="1023620"/>
                <a:gridCol w="4251960"/>
              </a:tblGrid>
              <a:tr h="381000">
                <a:tc>
                  <a:txBody>
                    <a:bodyPr/>
                    <a:p>
                      <a:pPr algn="ctr">
                        <a:buNone/>
                      </a:pPr>
                      <a:r>
                        <a:rPr lang="zh-CN" altLang="en-US" sz="1800"/>
                        <a:t>片</a:t>
                      </a:r>
                      <a:endParaRPr lang="zh-CN" altLang="en-US" sz="1800"/>
                    </a:p>
                  </a:txBody>
                  <a:tcPr/>
                </a:tc>
                <a:tc>
                  <a:txBody>
                    <a:bodyPr/>
                    <a:p>
                      <a:pPr algn="ctr">
                        <a:buNone/>
                      </a:pPr>
                      <a:r>
                        <a:rPr lang="zh-CN" altLang="en-US" sz="1800"/>
                        <a:t>总长度</a:t>
                      </a:r>
                      <a:r>
                        <a:rPr lang="en-US" altLang="zh-CN" sz="1800"/>
                        <a:t>/</a:t>
                      </a:r>
                      <a:r>
                        <a:rPr lang="zh-CN" altLang="en-US" sz="1800"/>
                        <a:t>字节</a:t>
                      </a:r>
                      <a:endParaRPr lang="zh-CN" altLang="en-US" sz="1800"/>
                    </a:p>
                  </a:txBody>
                  <a:tcPr/>
                </a:tc>
                <a:tc>
                  <a:txBody>
                    <a:bodyPr/>
                    <a:p>
                      <a:pPr algn="ctr">
                        <a:buNone/>
                      </a:pPr>
                      <a:r>
                        <a:rPr lang="zh-CN" altLang="en-US" sz="1800"/>
                        <a:t>片偏移</a:t>
                      </a:r>
                      <a:endParaRPr lang="zh-CN" altLang="en-US" sz="1800"/>
                    </a:p>
                  </a:txBody>
                  <a:tcPr/>
                </a:tc>
                <a:tc>
                  <a:txBody>
                    <a:bodyPr/>
                    <a:p>
                      <a:pPr algn="ctr">
                        <a:buNone/>
                      </a:pPr>
                      <a:r>
                        <a:rPr lang="zh-CN" altLang="en-US" sz="1800"/>
                        <a:t>标志</a:t>
                      </a:r>
                      <a:endParaRPr lang="zh-CN" altLang="en-US" sz="1800"/>
                    </a:p>
                  </a:txBody>
                  <a:tcPr/>
                </a:tc>
                <a:tc>
                  <a:txBody>
                    <a:bodyPr/>
                    <a:p>
                      <a:pPr algn="ctr">
                        <a:buNone/>
                      </a:pPr>
                      <a:r>
                        <a:rPr lang="zh-CN" altLang="en-US" sz="1800"/>
                        <a:t>封装原</a:t>
                      </a:r>
                      <a:r>
                        <a:rPr lang="en-US" altLang="zh-CN" sz="1800"/>
                        <a:t>IP</a:t>
                      </a:r>
                      <a:r>
                        <a:rPr lang="zh-CN" altLang="en-US" sz="1800"/>
                        <a:t>数据报中的字节数</a:t>
                      </a:r>
                      <a:endParaRPr lang="zh-CN" altLang="en-US" sz="1800"/>
                    </a:p>
                  </a:txBody>
                  <a:tcPr/>
                </a:tc>
              </a:tr>
              <a:tr h="381000">
                <a:tc>
                  <a:txBody>
                    <a:bodyPr/>
                    <a:p>
                      <a:pPr algn="ctr">
                        <a:buNone/>
                      </a:pPr>
                      <a:r>
                        <a:rPr lang="zh-CN" altLang="en-US" sz="1800"/>
                        <a:t>第</a:t>
                      </a:r>
                      <a:r>
                        <a:rPr lang="en-US" altLang="zh-CN" sz="1800"/>
                        <a:t>1</a:t>
                      </a:r>
                      <a:r>
                        <a:rPr lang="zh-CN" altLang="en-US" sz="1800"/>
                        <a:t>片</a:t>
                      </a:r>
                      <a:endParaRPr lang="zh-CN" altLang="en-US" sz="1800"/>
                    </a:p>
                  </a:txBody>
                  <a:tcPr/>
                </a:tc>
                <a:tc>
                  <a:txBody>
                    <a:bodyPr/>
                    <a:p>
                      <a:pPr algn="ctr">
                        <a:buNone/>
                      </a:pPr>
                      <a:r>
                        <a:rPr lang="en-US" altLang="zh-CN" sz="1800"/>
                        <a:t>1500</a:t>
                      </a:r>
                      <a:endParaRPr lang="en-US" altLang="zh-CN" sz="1800"/>
                    </a:p>
                  </a:txBody>
                  <a:tcPr/>
                </a:tc>
                <a:tc>
                  <a:txBody>
                    <a:bodyPr/>
                    <a:p>
                      <a:pPr algn="ctr">
                        <a:buNone/>
                      </a:pPr>
                      <a:r>
                        <a:rPr lang="en-US" altLang="zh-CN" sz="1800"/>
                        <a:t>0</a:t>
                      </a:r>
                      <a:endParaRPr lang="en-US" altLang="zh-CN" sz="1800"/>
                    </a:p>
                  </a:txBody>
                  <a:tcPr/>
                </a:tc>
                <a:tc>
                  <a:txBody>
                    <a:bodyPr/>
                    <a:p>
                      <a:pPr algn="ctr">
                        <a:buNone/>
                      </a:pPr>
                      <a:r>
                        <a:rPr lang="en-US" altLang="zh-CN" sz="1800"/>
                        <a:t>1</a:t>
                      </a:r>
                      <a:endParaRPr lang="en-US" altLang="zh-CN" sz="1800"/>
                    </a:p>
                  </a:txBody>
                  <a:tcPr/>
                </a:tc>
                <a:tc>
                  <a:txBody>
                    <a:bodyPr/>
                    <a:p>
                      <a:pPr algn="ctr">
                        <a:buNone/>
                      </a:pPr>
                      <a:r>
                        <a:rPr lang="en-US" altLang="zh-CN" sz="1800"/>
                        <a:t>0-1479</a:t>
                      </a:r>
                      <a:r>
                        <a:rPr lang="zh-CN" altLang="en-US" sz="1800"/>
                        <a:t>（共</a:t>
                      </a:r>
                      <a:r>
                        <a:rPr lang="en-US" altLang="zh-CN" sz="1800"/>
                        <a:t>1480</a:t>
                      </a:r>
                      <a:r>
                        <a:rPr lang="zh-CN" altLang="en-US" sz="1800"/>
                        <a:t>字节）</a:t>
                      </a:r>
                      <a:endParaRPr lang="zh-CN" altLang="en-US" sz="1800"/>
                    </a:p>
                  </a:txBody>
                  <a:tcPr/>
                </a:tc>
              </a:tr>
              <a:tr h="381000">
                <a:tc>
                  <a:txBody>
                    <a:bodyPr/>
                    <a:p>
                      <a:pPr algn="ctr">
                        <a:buNone/>
                      </a:pPr>
                      <a:r>
                        <a:rPr lang="zh-CN" altLang="en-US" sz="1800"/>
                        <a:t>第</a:t>
                      </a:r>
                      <a:r>
                        <a:rPr lang="en-US" altLang="zh-CN" sz="1800"/>
                        <a:t>2</a:t>
                      </a:r>
                      <a:r>
                        <a:rPr lang="zh-CN" altLang="en-US" sz="1800"/>
                        <a:t>片</a:t>
                      </a:r>
                      <a:endParaRPr lang="zh-CN" altLang="en-US" sz="1800"/>
                    </a:p>
                  </a:txBody>
                  <a:tcPr/>
                </a:tc>
                <a:tc>
                  <a:txBody>
                    <a:bodyPr/>
                    <a:p>
                      <a:pPr algn="ctr">
                        <a:buNone/>
                      </a:pPr>
                      <a:r>
                        <a:rPr lang="en-US" altLang="zh-CN" sz="1800"/>
                        <a:t>1500</a:t>
                      </a:r>
                      <a:endParaRPr lang="en-US" altLang="zh-CN" sz="1800"/>
                    </a:p>
                  </a:txBody>
                  <a:tcPr/>
                </a:tc>
                <a:tc>
                  <a:txBody>
                    <a:bodyPr/>
                    <a:p>
                      <a:pPr algn="ctr">
                        <a:buNone/>
                      </a:pPr>
                      <a:r>
                        <a:rPr lang="en-US" altLang="zh-CN" sz="1800"/>
                        <a:t>185 </a:t>
                      </a:r>
                      <a:endParaRPr lang="en-US" altLang="zh-CN" sz="1800"/>
                    </a:p>
                  </a:txBody>
                  <a:tcPr/>
                </a:tc>
                <a:tc>
                  <a:txBody>
                    <a:bodyPr/>
                    <a:p>
                      <a:pPr algn="ctr">
                        <a:buNone/>
                      </a:pPr>
                      <a:r>
                        <a:rPr lang="en-US" altLang="zh-CN" sz="1800"/>
                        <a:t>1</a:t>
                      </a:r>
                      <a:endParaRPr lang="en-US" altLang="zh-CN" sz="1800"/>
                    </a:p>
                  </a:txBody>
                  <a:tcPr/>
                </a:tc>
                <a:tc>
                  <a:txBody>
                    <a:bodyPr/>
                    <a:p>
                      <a:pPr algn="ctr">
                        <a:buNone/>
                      </a:pPr>
                      <a:r>
                        <a:rPr lang="en-US" altLang="zh-CN" sz="1800"/>
                        <a:t>1480-2959</a:t>
                      </a:r>
                      <a:r>
                        <a:rPr lang="zh-CN" altLang="en-US" sz="1800"/>
                        <a:t>（共</a:t>
                      </a:r>
                      <a:r>
                        <a:rPr lang="en-US" altLang="zh-CN" sz="1800"/>
                        <a:t>1480</a:t>
                      </a:r>
                      <a:r>
                        <a:rPr lang="zh-CN" altLang="en-US" sz="1800"/>
                        <a:t>字节）</a:t>
                      </a:r>
                      <a:endParaRPr lang="zh-CN" altLang="en-US" sz="1800"/>
                    </a:p>
                  </a:txBody>
                  <a:tcPr/>
                </a:tc>
              </a:tr>
              <a:tr h="381000">
                <a:tc>
                  <a:txBody>
                    <a:bodyPr/>
                    <a:p>
                      <a:pPr algn="ctr">
                        <a:buNone/>
                      </a:pPr>
                      <a:r>
                        <a:rPr lang="zh-CN" altLang="en-US" sz="1800"/>
                        <a:t>第</a:t>
                      </a:r>
                      <a:r>
                        <a:rPr lang="en-US" altLang="zh-CN" sz="1800"/>
                        <a:t>3</a:t>
                      </a:r>
                      <a:r>
                        <a:rPr lang="zh-CN" altLang="en-US" sz="1800"/>
                        <a:t>片</a:t>
                      </a:r>
                      <a:endParaRPr lang="zh-CN" altLang="en-US"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sz="1800" dirty="0"/>
                        <a:t> </a:t>
                      </a:r>
                      <a:endParaRPr lang="en-US" sz="1800" dirty="0"/>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8" name="文本框 17"/>
          <p:cNvSpPr txBox="1"/>
          <p:nvPr/>
        </p:nvSpPr>
        <p:spPr>
          <a:xfrm>
            <a:off x="992505" y="2005330"/>
            <a:ext cx="10318115" cy="119888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通过</a:t>
            </a:r>
            <a:r>
              <a:rPr lang="en-US" altLang="zh-CN" sz="2400">
                <a:latin typeface="微软雅黑" panose="020B0503020204020204" charset="-122"/>
                <a:ea typeface="微软雅黑" panose="020B0503020204020204" charset="-122"/>
                <a:cs typeface="微软雅黑" panose="020B0503020204020204" charset="-122"/>
              </a:rPr>
              <a:t>PingPlotter</a:t>
            </a:r>
            <a:r>
              <a:rPr lang="zh-CN" altLang="en-US" sz="2400">
                <a:latin typeface="微软雅黑" panose="020B0503020204020204" charset="-122"/>
                <a:ea typeface="微软雅黑" panose="020B0503020204020204" charset="-122"/>
                <a:cs typeface="微软雅黑" panose="020B0503020204020204" charset="-122"/>
              </a:rPr>
              <a:t>工具发送一个总长度为</a:t>
            </a:r>
            <a:r>
              <a:rPr lang="en-US" altLang="zh-CN" sz="2400">
                <a:latin typeface="微软雅黑" panose="020B0503020204020204" charset="-122"/>
                <a:ea typeface="微软雅黑" panose="020B0503020204020204" charset="-122"/>
                <a:cs typeface="微软雅黑" panose="020B0503020204020204" charset="-122"/>
              </a:rPr>
              <a:t>3400</a:t>
            </a:r>
            <a:r>
              <a:rPr lang="zh-CN" altLang="en-US" sz="2400">
                <a:latin typeface="微软雅黑" panose="020B0503020204020204" charset="-122"/>
                <a:ea typeface="微软雅黑" panose="020B0503020204020204" charset="-122"/>
                <a:cs typeface="微软雅黑" panose="020B0503020204020204" charset="-122"/>
              </a:rPr>
              <a:t>字节的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数据报，通过</a:t>
            </a:r>
            <a:r>
              <a:rPr lang="en-US" altLang="zh-CN" sz="2400">
                <a:latin typeface="微软雅黑" panose="020B0503020204020204" charset="-122"/>
                <a:ea typeface="微软雅黑" panose="020B0503020204020204" charset="-122"/>
                <a:cs typeface="微软雅黑" panose="020B0503020204020204" charset="-122"/>
              </a:rPr>
              <a:t>MTU=1500</a:t>
            </a:r>
            <a:r>
              <a:rPr lang="zh-CN" altLang="en-US" sz="2400">
                <a:latin typeface="微软雅黑" panose="020B0503020204020204" charset="-122"/>
                <a:ea typeface="微软雅黑" panose="020B0503020204020204" charset="-122"/>
                <a:cs typeface="微软雅黑" panose="020B0503020204020204" charset="-122"/>
              </a:rPr>
              <a:t>字节的链路转发</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20" name="Group 5_1"/>
          <p:cNvGrpSpPr/>
          <p:nvPr/>
        </p:nvGrpSpPr>
        <p:grpSpPr>
          <a:xfrm>
            <a:off x="8042411" y="178974"/>
            <a:ext cx="4120848" cy="1980358"/>
            <a:chOff x="8117361" y="193964"/>
            <a:chExt cx="4120848" cy="1980358"/>
          </a:xfrm>
        </p:grpSpPr>
        <p:sp>
          <p:nvSpPr>
            <p:cNvPr id="21" name="左大括号 20"/>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10668548" y="193964"/>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3" name="矩形 22"/>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4" name="矩形 23"/>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5" name="矩形 24"/>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7" name="矩形 26"/>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8" name="矩形 27"/>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15" name="矩形 14"/>
          <p:cNvSpPr/>
          <p:nvPr/>
        </p:nvSpPr>
        <p:spPr>
          <a:xfrm>
            <a:off x="-64318"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4.5.1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graphicFrame>
        <p:nvGraphicFramePr>
          <p:cNvPr id="3" name="表格 2"/>
          <p:cNvGraphicFramePr/>
          <p:nvPr/>
        </p:nvGraphicFramePr>
        <p:xfrm>
          <a:off x="1132205" y="3822700"/>
          <a:ext cx="9927590" cy="1524000"/>
        </p:xfrm>
        <a:graphic>
          <a:graphicData uri="http://schemas.openxmlformats.org/drawingml/2006/table">
            <a:tbl>
              <a:tblPr firstRow="1" bandRow="1">
                <a:tableStyleId>{5940675A-B579-460E-94D1-54222C63F5DA}</a:tableStyleId>
              </a:tblPr>
              <a:tblGrid>
                <a:gridCol w="905510"/>
                <a:gridCol w="2563495"/>
                <a:gridCol w="1183005"/>
                <a:gridCol w="1023620"/>
                <a:gridCol w="4251960"/>
              </a:tblGrid>
              <a:tr h="381000">
                <a:tc>
                  <a:txBody>
                    <a:bodyPr/>
                    <a:p>
                      <a:pPr algn="ctr">
                        <a:buNone/>
                      </a:pPr>
                      <a:r>
                        <a:rPr lang="zh-CN" altLang="en-US" sz="1800"/>
                        <a:t>片</a:t>
                      </a:r>
                      <a:endParaRPr lang="zh-CN" altLang="en-US" sz="1800"/>
                    </a:p>
                  </a:txBody>
                  <a:tcPr/>
                </a:tc>
                <a:tc>
                  <a:txBody>
                    <a:bodyPr/>
                    <a:p>
                      <a:pPr algn="ctr">
                        <a:buNone/>
                      </a:pPr>
                      <a:r>
                        <a:rPr lang="zh-CN" altLang="en-US" sz="1800"/>
                        <a:t>总长度</a:t>
                      </a:r>
                      <a:r>
                        <a:rPr lang="en-US" altLang="zh-CN" sz="1800"/>
                        <a:t>/</a:t>
                      </a:r>
                      <a:r>
                        <a:rPr lang="zh-CN" altLang="en-US" sz="1800"/>
                        <a:t>字节</a:t>
                      </a:r>
                      <a:endParaRPr lang="zh-CN" altLang="en-US" sz="1800"/>
                    </a:p>
                  </a:txBody>
                  <a:tcPr/>
                </a:tc>
                <a:tc>
                  <a:txBody>
                    <a:bodyPr/>
                    <a:p>
                      <a:pPr algn="ctr">
                        <a:buNone/>
                      </a:pPr>
                      <a:r>
                        <a:rPr lang="zh-CN" altLang="en-US" sz="1800"/>
                        <a:t>片偏移</a:t>
                      </a:r>
                      <a:endParaRPr lang="zh-CN" altLang="en-US" sz="1800"/>
                    </a:p>
                  </a:txBody>
                  <a:tcPr/>
                </a:tc>
                <a:tc>
                  <a:txBody>
                    <a:bodyPr/>
                    <a:p>
                      <a:pPr algn="ctr">
                        <a:buNone/>
                      </a:pPr>
                      <a:r>
                        <a:rPr lang="zh-CN" altLang="en-US" sz="1800"/>
                        <a:t>标志</a:t>
                      </a:r>
                      <a:endParaRPr lang="zh-CN" altLang="en-US" sz="1800"/>
                    </a:p>
                  </a:txBody>
                  <a:tcPr/>
                </a:tc>
                <a:tc>
                  <a:txBody>
                    <a:bodyPr/>
                    <a:p>
                      <a:pPr algn="ctr">
                        <a:buNone/>
                      </a:pPr>
                      <a:r>
                        <a:rPr lang="zh-CN" altLang="en-US" sz="1800"/>
                        <a:t>封装原</a:t>
                      </a:r>
                      <a:r>
                        <a:rPr lang="en-US" altLang="zh-CN" sz="1800"/>
                        <a:t>IP</a:t>
                      </a:r>
                      <a:r>
                        <a:rPr lang="zh-CN" altLang="en-US" sz="1800"/>
                        <a:t>数据报中的字节数</a:t>
                      </a:r>
                      <a:endParaRPr lang="zh-CN" altLang="en-US" sz="1800"/>
                    </a:p>
                  </a:txBody>
                  <a:tcPr/>
                </a:tc>
              </a:tr>
              <a:tr h="381000">
                <a:tc>
                  <a:txBody>
                    <a:bodyPr/>
                    <a:p>
                      <a:pPr algn="ctr">
                        <a:buNone/>
                      </a:pPr>
                      <a:r>
                        <a:rPr lang="zh-CN" altLang="en-US" sz="1800"/>
                        <a:t>第</a:t>
                      </a:r>
                      <a:r>
                        <a:rPr lang="en-US" altLang="zh-CN" sz="1800"/>
                        <a:t>1</a:t>
                      </a:r>
                      <a:r>
                        <a:rPr lang="zh-CN" altLang="en-US" sz="1800"/>
                        <a:t>片</a:t>
                      </a:r>
                      <a:endParaRPr lang="zh-CN" altLang="en-US" sz="1800"/>
                    </a:p>
                  </a:txBody>
                  <a:tcPr/>
                </a:tc>
                <a:tc>
                  <a:txBody>
                    <a:bodyPr/>
                    <a:p>
                      <a:pPr algn="ctr">
                        <a:buNone/>
                      </a:pPr>
                      <a:r>
                        <a:rPr lang="en-US" altLang="zh-CN" sz="1800"/>
                        <a:t>1500</a:t>
                      </a:r>
                      <a:endParaRPr lang="en-US" altLang="zh-CN" sz="1800"/>
                    </a:p>
                  </a:txBody>
                  <a:tcPr/>
                </a:tc>
                <a:tc>
                  <a:txBody>
                    <a:bodyPr/>
                    <a:p>
                      <a:pPr algn="ctr">
                        <a:buNone/>
                      </a:pPr>
                      <a:r>
                        <a:rPr lang="en-US" altLang="zh-CN" sz="1800"/>
                        <a:t>0</a:t>
                      </a:r>
                      <a:endParaRPr lang="en-US" altLang="zh-CN" sz="1800"/>
                    </a:p>
                  </a:txBody>
                  <a:tcPr/>
                </a:tc>
                <a:tc>
                  <a:txBody>
                    <a:bodyPr/>
                    <a:p>
                      <a:pPr algn="ctr">
                        <a:buNone/>
                      </a:pPr>
                      <a:r>
                        <a:rPr lang="en-US" altLang="zh-CN" sz="1800"/>
                        <a:t>1</a:t>
                      </a:r>
                      <a:endParaRPr lang="en-US" altLang="zh-CN" sz="1800"/>
                    </a:p>
                  </a:txBody>
                  <a:tcPr/>
                </a:tc>
                <a:tc>
                  <a:txBody>
                    <a:bodyPr/>
                    <a:p>
                      <a:pPr algn="ctr">
                        <a:buNone/>
                      </a:pPr>
                      <a:r>
                        <a:rPr lang="en-US" altLang="zh-CN" sz="1800"/>
                        <a:t>0-1479</a:t>
                      </a:r>
                      <a:r>
                        <a:rPr lang="zh-CN" altLang="en-US" sz="1800"/>
                        <a:t>（共</a:t>
                      </a:r>
                      <a:r>
                        <a:rPr lang="en-US" altLang="zh-CN" sz="1800"/>
                        <a:t>1480</a:t>
                      </a:r>
                      <a:r>
                        <a:rPr lang="zh-CN" altLang="en-US" sz="1800"/>
                        <a:t>字节）</a:t>
                      </a:r>
                      <a:endParaRPr lang="zh-CN" altLang="en-US" sz="1800"/>
                    </a:p>
                  </a:txBody>
                  <a:tcPr/>
                </a:tc>
              </a:tr>
              <a:tr h="381000">
                <a:tc>
                  <a:txBody>
                    <a:bodyPr/>
                    <a:p>
                      <a:pPr algn="ctr">
                        <a:buNone/>
                      </a:pPr>
                      <a:r>
                        <a:rPr lang="zh-CN" altLang="en-US" sz="1800"/>
                        <a:t>第</a:t>
                      </a:r>
                      <a:r>
                        <a:rPr lang="en-US" altLang="zh-CN" sz="1800"/>
                        <a:t>2</a:t>
                      </a:r>
                      <a:r>
                        <a:rPr lang="zh-CN" altLang="en-US" sz="1800"/>
                        <a:t>片</a:t>
                      </a:r>
                      <a:endParaRPr lang="zh-CN" altLang="en-US" sz="1800"/>
                    </a:p>
                  </a:txBody>
                  <a:tcPr/>
                </a:tc>
                <a:tc>
                  <a:txBody>
                    <a:bodyPr/>
                    <a:p>
                      <a:pPr algn="ctr">
                        <a:buNone/>
                      </a:pPr>
                      <a:r>
                        <a:rPr lang="en-US" altLang="zh-CN" sz="1800"/>
                        <a:t>1500</a:t>
                      </a:r>
                      <a:endParaRPr lang="en-US" altLang="zh-CN" sz="1800"/>
                    </a:p>
                  </a:txBody>
                  <a:tcPr/>
                </a:tc>
                <a:tc>
                  <a:txBody>
                    <a:bodyPr/>
                    <a:p>
                      <a:pPr algn="ctr">
                        <a:buNone/>
                      </a:pPr>
                      <a:r>
                        <a:rPr lang="en-US" altLang="zh-CN" sz="1800"/>
                        <a:t>185</a:t>
                      </a:r>
                      <a:endParaRPr lang="en-US" altLang="zh-CN" sz="1800"/>
                    </a:p>
                  </a:txBody>
                  <a:tcPr/>
                </a:tc>
                <a:tc>
                  <a:txBody>
                    <a:bodyPr/>
                    <a:p>
                      <a:pPr algn="ctr">
                        <a:buNone/>
                      </a:pPr>
                      <a:r>
                        <a:rPr lang="en-US" altLang="zh-CN" sz="1800"/>
                        <a:t>1</a:t>
                      </a:r>
                      <a:endParaRPr lang="en-US" altLang="zh-CN" sz="1800"/>
                    </a:p>
                  </a:txBody>
                  <a:tcPr/>
                </a:tc>
                <a:tc>
                  <a:txBody>
                    <a:bodyPr/>
                    <a:p>
                      <a:pPr algn="ctr">
                        <a:buNone/>
                      </a:pPr>
                      <a:r>
                        <a:rPr lang="en-US" altLang="zh-CN" sz="1800"/>
                        <a:t>1480-2959</a:t>
                      </a:r>
                      <a:r>
                        <a:rPr lang="zh-CN" altLang="en-US" sz="1800"/>
                        <a:t>（共</a:t>
                      </a:r>
                      <a:r>
                        <a:rPr lang="en-US" altLang="zh-CN" sz="1800"/>
                        <a:t>1480</a:t>
                      </a:r>
                      <a:r>
                        <a:rPr lang="zh-CN" altLang="en-US" sz="1800"/>
                        <a:t>字节）</a:t>
                      </a:r>
                      <a:endParaRPr lang="zh-CN" altLang="en-US" sz="1800"/>
                    </a:p>
                  </a:txBody>
                  <a:tcPr/>
                </a:tc>
              </a:tr>
              <a:tr h="381000">
                <a:tc>
                  <a:txBody>
                    <a:bodyPr/>
                    <a:p>
                      <a:pPr algn="ctr">
                        <a:buNone/>
                      </a:pPr>
                      <a:r>
                        <a:rPr lang="zh-CN" altLang="en-US" sz="1800"/>
                        <a:t>第</a:t>
                      </a:r>
                      <a:r>
                        <a:rPr lang="en-US" altLang="zh-CN" sz="1800"/>
                        <a:t>3</a:t>
                      </a:r>
                      <a:r>
                        <a:rPr lang="zh-CN" altLang="en-US" sz="1800"/>
                        <a:t>片</a:t>
                      </a:r>
                      <a:endParaRPr lang="zh-CN" altLang="en-US" sz="1800"/>
                    </a:p>
                  </a:txBody>
                  <a:tcPr/>
                </a:tc>
                <a:tc>
                  <a:txBody>
                    <a:bodyPr/>
                    <a:p>
                      <a:pPr algn="ctr">
                        <a:buNone/>
                      </a:pPr>
                      <a:r>
                        <a:rPr lang="en-US" altLang="zh-CN" sz="1800"/>
                        <a:t> </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altLang="zh-CN" sz="1800"/>
                        <a:t>0</a:t>
                      </a:r>
                      <a:endParaRPr lang="en-US" altLang="zh-CN" sz="1800"/>
                    </a:p>
                  </a:txBody>
                  <a:tcPr/>
                </a:tc>
                <a:tc>
                  <a:txBody>
                    <a:bodyPr/>
                    <a:p>
                      <a:pPr algn="ctr">
                        <a:buNone/>
                      </a:pPr>
                      <a:r>
                        <a:rPr lang="en-US" sz="1800" dirty="0"/>
                        <a:t> </a:t>
                      </a:r>
                      <a:endParaRPr lang="en-US" sz="1800" dirty="0"/>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8" name="文本框 17"/>
          <p:cNvSpPr txBox="1"/>
          <p:nvPr/>
        </p:nvSpPr>
        <p:spPr>
          <a:xfrm>
            <a:off x="992505" y="2005330"/>
            <a:ext cx="10318115" cy="119888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通过</a:t>
            </a:r>
            <a:r>
              <a:rPr lang="en-US" altLang="zh-CN" sz="2400">
                <a:latin typeface="微软雅黑" panose="020B0503020204020204" charset="-122"/>
                <a:ea typeface="微软雅黑" panose="020B0503020204020204" charset="-122"/>
                <a:cs typeface="微软雅黑" panose="020B0503020204020204" charset="-122"/>
              </a:rPr>
              <a:t>PingPlotter</a:t>
            </a:r>
            <a:r>
              <a:rPr lang="zh-CN" altLang="en-US" sz="2400">
                <a:latin typeface="微软雅黑" panose="020B0503020204020204" charset="-122"/>
                <a:ea typeface="微软雅黑" panose="020B0503020204020204" charset="-122"/>
                <a:cs typeface="微软雅黑" panose="020B0503020204020204" charset="-122"/>
              </a:rPr>
              <a:t>工具发送一个总长度为</a:t>
            </a:r>
            <a:r>
              <a:rPr lang="en-US" altLang="zh-CN" sz="2400">
                <a:latin typeface="微软雅黑" panose="020B0503020204020204" charset="-122"/>
                <a:ea typeface="微软雅黑" panose="020B0503020204020204" charset="-122"/>
                <a:cs typeface="微软雅黑" panose="020B0503020204020204" charset="-122"/>
              </a:rPr>
              <a:t>3400</a:t>
            </a:r>
            <a:r>
              <a:rPr lang="zh-CN" altLang="en-US" sz="2400">
                <a:latin typeface="微软雅黑" panose="020B0503020204020204" charset="-122"/>
                <a:ea typeface="微软雅黑" panose="020B0503020204020204" charset="-122"/>
                <a:cs typeface="微软雅黑" panose="020B0503020204020204" charset="-122"/>
              </a:rPr>
              <a:t>字节的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数据报，通过</a:t>
            </a:r>
            <a:r>
              <a:rPr lang="en-US" altLang="zh-CN" sz="2400">
                <a:latin typeface="微软雅黑" panose="020B0503020204020204" charset="-122"/>
                <a:ea typeface="微软雅黑" panose="020B0503020204020204" charset="-122"/>
                <a:cs typeface="微软雅黑" panose="020B0503020204020204" charset="-122"/>
              </a:rPr>
              <a:t>MTU=1500</a:t>
            </a:r>
            <a:r>
              <a:rPr lang="zh-CN" altLang="en-US" sz="2400">
                <a:latin typeface="微软雅黑" panose="020B0503020204020204" charset="-122"/>
                <a:ea typeface="微软雅黑" panose="020B0503020204020204" charset="-122"/>
                <a:cs typeface="微软雅黑" panose="020B0503020204020204" charset="-122"/>
              </a:rPr>
              <a:t>字节的链路转发</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20" name="Group 5_1"/>
          <p:cNvGrpSpPr/>
          <p:nvPr/>
        </p:nvGrpSpPr>
        <p:grpSpPr>
          <a:xfrm>
            <a:off x="8042411" y="178974"/>
            <a:ext cx="4120848" cy="1980358"/>
            <a:chOff x="8117361" y="193964"/>
            <a:chExt cx="4120848" cy="1980358"/>
          </a:xfrm>
        </p:grpSpPr>
        <p:sp>
          <p:nvSpPr>
            <p:cNvPr id="21" name="左大括号 20"/>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10668548" y="193964"/>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3" name="矩形 22"/>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4" name="矩形 23"/>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5" name="矩形 24"/>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7" name="矩形 26"/>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8" name="矩形 27"/>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15" name="矩形 14"/>
          <p:cNvSpPr/>
          <p:nvPr/>
        </p:nvSpPr>
        <p:spPr>
          <a:xfrm>
            <a:off x="-64318"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4.5.1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graphicFrame>
        <p:nvGraphicFramePr>
          <p:cNvPr id="3" name="表格 2"/>
          <p:cNvGraphicFramePr/>
          <p:nvPr/>
        </p:nvGraphicFramePr>
        <p:xfrm>
          <a:off x="1132205" y="3822700"/>
          <a:ext cx="9927590" cy="1524000"/>
        </p:xfrm>
        <a:graphic>
          <a:graphicData uri="http://schemas.openxmlformats.org/drawingml/2006/table">
            <a:tbl>
              <a:tblPr firstRow="1" bandRow="1">
                <a:tableStyleId>{5940675A-B579-460E-94D1-54222C63F5DA}</a:tableStyleId>
              </a:tblPr>
              <a:tblGrid>
                <a:gridCol w="905510"/>
                <a:gridCol w="2563495"/>
                <a:gridCol w="1183005"/>
                <a:gridCol w="1023620"/>
                <a:gridCol w="4251960"/>
              </a:tblGrid>
              <a:tr h="381000">
                <a:tc>
                  <a:txBody>
                    <a:bodyPr/>
                    <a:p>
                      <a:pPr algn="ctr">
                        <a:buNone/>
                      </a:pPr>
                      <a:r>
                        <a:rPr lang="zh-CN" altLang="en-US" sz="1800"/>
                        <a:t>片</a:t>
                      </a:r>
                      <a:endParaRPr lang="zh-CN" altLang="en-US" sz="1800"/>
                    </a:p>
                  </a:txBody>
                  <a:tcPr/>
                </a:tc>
                <a:tc>
                  <a:txBody>
                    <a:bodyPr/>
                    <a:p>
                      <a:pPr algn="ctr">
                        <a:buNone/>
                      </a:pPr>
                      <a:r>
                        <a:rPr lang="zh-CN" altLang="en-US" sz="1800"/>
                        <a:t>总长度</a:t>
                      </a:r>
                      <a:r>
                        <a:rPr lang="en-US" altLang="zh-CN" sz="1800"/>
                        <a:t>/</a:t>
                      </a:r>
                      <a:r>
                        <a:rPr lang="zh-CN" altLang="en-US" sz="1800"/>
                        <a:t>字节</a:t>
                      </a:r>
                      <a:endParaRPr lang="zh-CN" altLang="en-US" sz="1800"/>
                    </a:p>
                  </a:txBody>
                  <a:tcPr/>
                </a:tc>
                <a:tc>
                  <a:txBody>
                    <a:bodyPr/>
                    <a:p>
                      <a:pPr algn="ctr">
                        <a:buNone/>
                      </a:pPr>
                      <a:r>
                        <a:rPr lang="zh-CN" altLang="en-US" sz="1800"/>
                        <a:t>片偏移</a:t>
                      </a:r>
                      <a:endParaRPr lang="zh-CN" altLang="en-US" sz="1800"/>
                    </a:p>
                  </a:txBody>
                  <a:tcPr/>
                </a:tc>
                <a:tc>
                  <a:txBody>
                    <a:bodyPr/>
                    <a:p>
                      <a:pPr algn="ctr">
                        <a:buNone/>
                      </a:pPr>
                      <a:r>
                        <a:rPr lang="zh-CN" altLang="en-US" sz="1800"/>
                        <a:t>标志</a:t>
                      </a:r>
                      <a:endParaRPr lang="zh-CN" altLang="en-US" sz="1800"/>
                    </a:p>
                  </a:txBody>
                  <a:tcPr/>
                </a:tc>
                <a:tc>
                  <a:txBody>
                    <a:bodyPr/>
                    <a:p>
                      <a:pPr algn="ctr">
                        <a:buNone/>
                      </a:pPr>
                      <a:r>
                        <a:rPr lang="zh-CN" altLang="en-US" sz="1800"/>
                        <a:t>封装原</a:t>
                      </a:r>
                      <a:r>
                        <a:rPr lang="en-US" altLang="zh-CN" sz="1800"/>
                        <a:t>IP</a:t>
                      </a:r>
                      <a:r>
                        <a:rPr lang="zh-CN" altLang="en-US" sz="1800"/>
                        <a:t>数据报中的字节数</a:t>
                      </a:r>
                      <a:endParaRPr lang="zh-CN" altLang="en-US" sz="1800"/>
                    </a:p>
                  </a:txBody>
                  <a:tcPr/>
                </a:tc>
              </a:tr>
              <a:tr h="381000">
                <a:tc>
                  <a:txBody>
                    <a:bodyPr/>
                    <a:p>
                      <a:pPr algn="ctr">
                        <a:buNone/>
                      </a:pPr>
                      <a:r>
                        <a:rPr lang="zh-CN" altLang="en-US" sz="1800"/>
                        <a:t>第</a:t>
                      </a:r>
                      <a:r>
                        <a:rPr lang="en-US" altLang="zh-CN" sz="1800"/>
                        <a:t>1</a:t>
                      </a:r>
                      <a:r>
                        <a:rPr lang="zh-CN" altLang="en-US" sz="1800"/>
                        <a:t>片</a:t>
                      </a:r>
                      <a:endParaRPr lang="zh-CN" altLang="en-US" sz="1800"/>
                    </a:p>
                  </a:txBody>
                  <a:tcPr/>
                </a:tc>
                <a:tc>
                  <a:txBody>
                    <a:bodyPr/>
                    <a:p>
                      <a:pPr algn="ctr">
                        <a:buNone/>
                      </a:pPr>
                      <a:r>
                        <a:rPr lang="en-US" altLang="zh-CN" sz="1800"/>
                        <a:t>1500</a:t>
                      </a:r>
                      <a:endParaRPr lang="en-US" altLang="zh-CN" sz="1800"/>
                    </a:p>
                  </a:txBody>
                  <a:tcPr/>
                </a:tc>
                <a:tc>
                  <a:txBody>
                    <a:bodyPr/>
                    <a:p>
                      <a:pPr algn="ctr">
                        <a:buNone/>
                      </a:pPr>
                      <a:r>
                        <a:rPr lang="en-US" altLang="zh-CN" sz="1800"/>
                        <a:t>0</a:t>
                      </a:r>
                      <a:endParaRPr lang="en-US" altLang="zh-CN" sz="1800"/>
                    </a:p>
                  </a:txBody>
                  <a:tcPr/>
                </a:tc>
                <a:tc>
                  <a:txBody>
                    <a:bodyPr/>
                    <a:p>
                      <a:pPr algn="ctr">
                        <a:buNone/>
                      </a:pPr>
                      <a:r>
                        <a:rPr lang="en-US" altLang="zh-CN" sz="1800"/>
                        <a:t>1</a:t>
                      </a:r>
                      <a:endParaRPr lang="en-US" altLang="zh-CN" sz="1800"/>
                    </a:p>
                  </a:txBody>
                  <a:tcPr/>
                </a:tc>
                <a:tc>
                  <a:txBody>
                    <a:bodyPr/>
                    <a:p>
                      <a:pPr algn="ctr">
                        <a:buNone/>
                      </a:pPr>
                      <a:r>
                        <a:rPr lang="en-US" altLang="zh-CN" sz="1800"/>
                        <a:t>0-1479</a:t>
                      </a:r>
                      <a:r>
                        <a:rPr lang="zh-CN" altLang="en-US" sz="1800"/>
                        <a:t>（共</a:t>
                      </a:r>
                      <a:r>
                        <a:rPr lang="en-US" altLang="zh-CN" sz="1800"/>
                        <a:t>1480</a:t>
                      </a:r>
                      <a:r>
                        <a:rPr lang="zh-CN" altLang="en-US" sz="1800"/>
                        <a:t>字节）</a:t>
                      </a:r>
                      <a:endParaRPr lang="zh-CN" altLang="en-US" sz="1800"/>
                    </a:p>
                  </a:txBody>
                  <a:tcPr/>
                </a:tc>
              </a:tr>
              <a:tr h="381000">
                <a:tc>
                  <a:txBody>
                    <a:bodyPr/>
                    <a:p>
                      <a:pPr algn="ctr">
                        <a:buNone/>
                      </a:pPr>
                      <a:r>
                        <a:rPr lang="zh-CN" altLang="en-US" sz="1800"/>
                        <a:t>第</a:t>
                      </a:r>
                      <a:r>
                        <a:rPr lang="en-US" altLang="zh-CN" sz="1800"/>
                        <a:t>2</a:t>
                      </a:r>
                      <a:r>
                        <a:rPr lang="zh-CN" altLang="en-US" sz="1800"/>
                        <a:t>片</a:t>
                      </a:r>
                      <a:endParaRPr lang="zh-CN" altLang="en-US" sz="1800"/>
                    </a:p>
                  </a:txBody>
                  <a:tcPr/>
                </a:tc>
                <a:tc>
                  <a:txBody>
                    <a:bodyPr/>
                    <a:p>
                      <a:pPr algn="ctr">
                        <a:buNone/>
                      </a:pPr>
                      <a:r>
                        <a:rPr lang="en-US" altLang="zh-CN" sz="1800"/>
                        <a:t>1500</a:t>
                      </a:r>
                      <a:endParaRPr lang="en-US" altLang="zh-CN" sz="1800"/>
                    </a:p>
                  </a:txBody>
                  <a:tcPr/>
                </a:tc>
                <a:tc>
                  <a:txBody>
                    <a:bodyPr/>
                    <a:p>
                      <a:pPr algn="ctr">
                        <a:buNone/>
                      </a:pPr>
                      <a:r>
                        <a:rPr lang="en-US" altLang="zh-CN" sz="1800"/>
                        <a:t>185</a:t>
                      </a:r>
                      <a:endParaRPr lang="en-US" altLang="zh-CN" sz="1800"/>
                    </a:p>
                  </a:txBody>
                  <a:tcPr/>
                </a:tc>
                <a:tc>
                  <a:txBody>
                    <a:bodyPr/>
                    <a:p>
                      <a:pPr algn="ctr">
                        <a:buNone/>
                      </a:pPr>
                      <a:r>
                        <a:rPr lang="en-US" altLang="zh-CN" sz="1800"/>
                        <a:t>1</a:t>
                      </a:r>
                      <a:endParaRPr lang="en-US" altLang="zh-CN" sz="1800"/>
                    </a:p>
                  </a:txBody>
                  <a:tcPr/>
                </a:tc>
                <a:tc>
                  <a:txBody>
                    <a:bodyPr/>
                    <a:p>
                      <a:pPr algn="ctr">
                        <a:buNone/>
                      </a:pPr>
                      <a:r>
                        <a:rPr lang="en-US" altLang="zh-CN" sz="1800"/>
                        <a:t>1480-2959</a:t>
                      </a:r>
                      <a:r>
                        <a:rPr lang="zh-CN" altLang="en-US" sz="1800"/>
                        <a:t>（共</a:t>
                      </a:r>
                      <a:r>
                        <a:rPr lang="en-US" altLang="zh-CN" sz="1800"/>
                        <a:t>1480</a:t>
                      </a:r>
                      <a:r>
                        <a:rPr lang="zh-CN" altLang="en-US" sz="1800"/>
                        <a:t>字节）</a:t>
                      </a:r>
                      <a:endParaRPr lang="zh-CN" altLang="en-US" sz="1800"/>
                    </a:p>
                  </a:txBody>
                  <a:tcPr/>
                </a:tc>
              </a:tr>
              <a:tr h="381000">
                <a:tc>
                  <a:txBody>
                    <a:bodyPr/>
                    <a:p>
                      <a:pPr algn="ctr">
                        <a:buNone/>
                      </a:pPr>
                      <a:r>
                        <a:rPr lang="zh-CN" altLang="en-US" sz="1800"/>
                        <a:t>第</a:t>
                      </a:r>
                      <a:r>
                        <a:rPr lang="en-US" altLang="zh-CN" sz="1800"/>
                        <a:t>3</a:t>
                      </a:r>
                      <a:r>
                        <a:rPr lang="zh-CN" altLang="en-US" sz="1800"/>
                        <a:t>片</a:t>
                      </a:r>
                      <a:endParaRPr lang="zh-CN" altLang="en-US" sz="1800"/>
                    </a:p>
                  </a:txBody>
                  <a:tcPr/>
                </a:tc>
                <a:tc>
                  <a:txBody>
                    <a:bodyPr/>
                    <a:p>
                      <a:pPr algn="ctr">
                        <a:buNone/>
                      </a:pPr>
                      <a:r>
                        <a:rPr lang="en-US" altLang="zh-CN" sz="1800"/>
                        <a:t>440</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altLang="zh-CN" sz="1800"/>
                        <a:t>0</a:t>
                      </a:r>
                      <a:endParaRPr lang="en-US" altLang="zh-CN" sz="1800"/>
                    </a:p>
                  </a:txBody>
                  <a:tcPr/>
                </a:tc>
                <a:tc>
                  <a:txBody>
                    <a:bodyPr/>
                    <a:p>
                      <a:pPr algn="ctr">
                        <a:buNone/>
                      </a:pPr>
                      <a:r>
                        <a:rPr lang="en-US" sz="1800" dirty="0"/>
                        <a:t> </a:t>
                      </a:r>
                      <a:endParaRPr lang="en-US" sz="1800" dirty="0"/>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8" name="文本框 17"/>
          <p:cNvSpPr txBox="1"/>
          <p:nvPr/>
        </p:nvSpPr>
        <p:spPr>
          <a:xfrm>
            <a:off x="992505" y="2005330"/>
            <a:ext cx="10318115" cy="119888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通过</a:t>
            </a:r>
            <a:r>
              <a:rPr lang="en-US" altLang="zh-CN" sz="2400">
                <a:latin typeface="微软雅黑" panose="020B0503020204020204" charset="-122"/>
                <a:ea typeface="微软雅黑" panose="020B0503020204020204" charset="-122"/>
                <a:cs typeface="微软雅黑" panose="020B0503020204020204" charset="-122"/>
              </a:rPr>
              <a:t>PingPlotter</a:t>
            </a:r>
            <a:r>
              <a:rPr lang="zh-CN" altLang="en-US" sz="2400">
                <a:latin typeface="微软雅黑" panose="020B0503020204020204" charset="-122"/>
                <a:ea typeface="微软雅黑" panose="020B0503020204020204" charset="-122"/>
                <a:cs typeface="微软雅黑" panose="020B0503020204020204" charset="-122"/>
              </a:rPr>
              <a:t>工具发送一个总长度为</a:t>
            </a:r>
            <a:r>
              <a:rPr lang="en-US" altLang="zh-CN" sz="2400">
                <a:latin typeface="微软雅黑" panose="020B0503020204020204" charset="-122"/>
                <a:ea typeface="微软雅黑" panose="020B0503020204020204" charset="-122"/>
                <a:cs typeface="微软雅黑" panose="020B0503020204020204" charset="-122"/>
              </a:rPr>
              <a:t>3400</a:t>
            </a:r>
            <a:r>
              <a:rPr lang="zh-CN" altLang="en-US" sz="2400">
                <a:latin typeface="微软雅黑" panose="020B0503020204020204" charset="-122"/>
                <a:ea typeface="微软雅黑" panose="020B0503020204020204" charset="-122"/>
                <a:cs typeface="微软雅黑" panose="020B0503020204020204" charset="-122"/>
              </a:rPr>
              <a:t>字节的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数据报，通过</a:t>
            </a:r>
            <a:r>
              <a:rPr lang="en-US" altLang="zh-CN" sz="2400">
                <a:latin typeface="微软雅黑" panose="020B0503020204020204" charset="-122"/>
                <a:ea typeface="微软雅黑" panose="020B0503020204020204" charset="-122"/>
                <a:cs typeface="微软雅黑" panose="020B0503020204020204" charset="-122"/>
              </a:rPr>
              <a:t>MTU=1500</a:t>
            </a:r>
            <a:r>
              <a:rPr lang="zh-CN" altLang="en-US" sz="2400">
                <a:latin typeface="微软雅黑" panose="020B0503020204020204" charset="-122"/>
                <a:ea typeface="微软雅黑" panose="020B0503020204020204" charset="-122"/>
                <a:cs typeface="微软雅黑" panose="020B0503020204020204" charset="-122"/>
              </a:rPr>
              <a:t>字节的链路转发</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20" name="Group 5_1"/>
          <p:cNvGrpSpPr/>
          <p:nvPr/>
        </p:nvGrpSpPr>
        <p:grpSpPr>
          <a:xfrm>
            <a:off x="8042411" y="178974"/>
            <a:ext cx="4120848" cy="1980358"/>
            <a:chOff x="8117361" y="193964"/>
            <a:chExt cx="4120848" cy="1980358"/>
          </a:xfrm>
        </p:grpSpPr>
        <p:sp>
          <p:nvSpPr>
            <p:cNvPr id="21" name="左大括号 20"/>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10668548" y="193964"/>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3" name="矩形 22"/>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4" name="矩形 23"/>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5" name="矩形 24"/>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7" name="矩形 26"/>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8" name="矩形 27"/>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15" name="矩形 14"/>
          <p:cNvSpPr/>
          <p:nvPr/>
        </p:nvSpPr>
        <p:spPr>
          <a:xfrm>
            <a:off x="-64318"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4.5.1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graphicFrame>
        <p:nvGraphicFramePr>
          <p:cNvPr id="3" name="表格 2"/>
          <p:cNvGraphicFramePr/>
          <p:nvPr/>
        </p:nvGraphicFramePr>
        <p:xfrm>
          <a:off x="1132205" y="3822700"/>
          <a:ext cx="9927590" cy="1524000"/>
        </p:xfrm>
        <a:graphic>
          <a:graphicData uri="http://schemas.openxmlformats.org/drawingml/2006/table">
            <a:tbl>
              <a:tblPr firstRow="1" bandRow="1">
                <a:tableStyleId>{5940675A-B579-460E-94D1-54222C63F5DA}</a:tableStyleId>
              </a:tblPr>
              <a:tblGrid>
                <a:gridCol w="905510"/>
                <a:gridCol w="2563495"/>
                <a:gridCol w="1183005"/>
                <a:gridCol w="1023620"/>
                <a:gridCol w="4251960"/>
              </a:tblGrid>
              <a:tr h="381000">
                <a:tc>
                  <a:txBody>
                    <a:bodyPr/>
                    <a:p>
                      <a:pPr algn="ctr">
                        <a:buNone/>
                      </a:pPr>
                      <a:r>
                        <a:rPr lang="zh-CN" altLang="en-US" sz="1800"/>
                        <a:t>片</a:t>
                      </a:r>
                      <a:endParaRPr lang="zh-CN" altLang="en-US" sz="1800"/>
                    </a:p>
                  </a:txBody>
                  <a:tcPr/>
                </a:tc>
                <a:tc>
                  <a:txBody>
                    <a:bodyPr/>
                    <a:p>
                      <a:pPr algn="ctr">
                        <a:buNone/>
                      </a:pPr>
                      <a:r>
                        <a:rPr lang="zh-CN" altLang="en-US" sz="1800"/>
                        <a:t>总长度</a:t>
                      </a:r>
                      <a:r>
                        <a:rPr lang="en-US" altLang="zh-CN" sz="1800"/>
                        <a:t>/</a:t>
                      </a:r>
                      <a:r>
                        <a:rPr lang="zh-CN" altLang="en-US" sz="1800"/>
                        <a:t>字节</a:t>
                      </a:r>
                      <a:endParaRPr lang="zh-CN" altLang="en-US" sz="1800"/>
                    </a:p>
                  </a:txBody>
                  <a:tcPr/>
                </a:tc>
                <a:tc>
                  <a:txBody>
                    <a:bodyPr/>
                    <a:p>
                      <a:pPr algn="ctr">
                        <a:buNone/>
                      </a:pPr>
                      <a:r>
                        <a:rPr lang="zh-CN" altLang="en-US" sz="1800"/>
                        <a:t>片偏移</a:t>
                      </a:r>
                      <a:endParaRPr lang="zh-CN" altLang="en-US" sz="1800"/>
                    </a:p>
                  </a:txBody>
                  <a:tcPr/>
                </a:tc>
                <a:tc>
                  <a:txBody>
                    <a:bodyPr/>
                    <a:p>
                      <a:pPr algn="ctr">
                        <a:buNone/>
                      </a:pPr>
                      <a:r>
                        <a:rPr lang="zh-CN" altLang="en-US" sz="1800"/>
                        <a:t>标志</a:t>
                      </a:r>
                      <a:endParaRPr lang="zh-CN" altLang="en-US" sz="1800"/>
                    </a:p>
                  </a:txBody>
                  <a:tcPr/>
                </a:tc>
                <a:tc>
                  <a:txBody>
                    <a:bodyPr/>
                    <a:p>
                      <a:pPr algn="ctr">
                        <a:buNone/>
                      </a:pPr>
                      <a:r>
                        <a:rPr lang="zh-CN" altLang="en-US" sz="1800"/>
                        <a:t>封装原</a:t>
                      </a:r>
                      <a:r>
                        <a:rPr lang="en-US" altLang="zh-CN" sz="1800"/>
                        <a:t>IP</a:t>
                      </a:r>
                      <a:r>
                        <a:rPr lang="zh-CN" altLang="en-US" sz="1800"/>
                        <a:t>数据报中的字节数</a:t>
                      </a:r>
                      <a:endParaRPr lang="zh-CN" altLang="en-US" sz="1800"/>
                    </a:p>
                  </a:txBody>
                  <a:tcPr/>
                </a:tc>
              </a:tr>
              <a:tr h="381000">
                <a:tc>
                  <a:txBody>
                    <a:bodyPr/>
                    <a:p>
                      <a:pPr algn="ctr">
                        <a:buNone/>
                      </a:pPr>
                      <a:r>
                        <a:rPr lang="zh-CN" altLang="en-US" sz="1800"/>
                        <a:t>第</a:t>
                      </a:r>
                      <a:r>
                        <a:rPr lang="en-US" altLang="zh-CN" sz="1800"/>
                        <a:t>1</a:t>
                      </a:r>
                      <a:r>
                        <a:rPr lang="zh-CN" altLang="en-US" sz="1800"/>
                        <a:t>片</a:t>
                      </a:r>
                      <a:endParaRPr lang="zh-CN" altLang="en-US" sz="1800"/>
                    </a:p>
                  </a:txBody>
                  <a:tcPr/>
                </a:tc>
                <a:tc>
                  <a:txBody>
                    <a:bodyPr/>
                    <a:p>
                      <a:pPr algn="ctr">
                        <a:buNone/>
                      </a:pPr>
                      <a:r>
                        <a:rPr lang="en-US" altLang="zh-CN" sz="1800"/>
                        <a:t>1500</a:t>
                      </a:r>
                      <a:endParaRPr lang="en-US" altLang="zh-CN" sz="1800"/>
                    </a:p>
                  </a:txBody>
                  <a:tcPr/>
                </a:tc>
                <a:tc>
                  <a:txBody>
                    <a:bodyPr/>
                    <a:p>
                      <a:pPr algn="ctr">
                        <a:buNone/>
                      </a:pPr>
                      <a:r>
                        <a:rPr lang="en-US" altLang="zh-CN" sz="1800"/>
                        <a:t>0</a:t>
                      </a:r>
                      <a:endParaRPr lang="en-US" altLang="zh-CN" sz="1800"/>
                    </a:p>
                  </a:txBody>
                  <a:tcPr/>
                </a:tc>
                <a:tc>
                  <a:txBody>
                    <a:bodyPr/>
                    <a:p>
                      <a:pPr algn="ctr">
                        <a:buNone/>
                      </a:pPr>
                      <a:r>
                        <a:rPr lang="en-US" altLang="zh-CN" sz="1800"/>
                        <a:t>1</a:t>
                      </a:r>
                      <a:endParaRPr lang="en-US" altLang="zh-CN" sz="1800"/>
                    </a:p>
                  </a:txBody>
                  <a:tcPr/>
                </a:tc>
                <a:tc>
                  <a:txBody>
                    <a:bodyPr/>
                    <a:p>
                      <a:pPr algn="ctr">
                        <a:buNone/>
                      </a:pPr>
                      <a:r>
                        <a:rPr lang="en-US" altLang="zh-CN" sz="1800"/>
                        <a:t>0-1479</a:t>
                      </a:r>
                      <a:r>
                        <a:rPr lang="zh-CN" altLang="en-US" sz="1800"/>
                        <a:t>（共</a:t>
                      </a:r>
                      <a:r>
                        <a:rPr lang="en-US" altLang="zh-CN" sz="1800"/>
                        <a:t>1480</a:t>
                      </a:r>
                      <a:r>
                        <a:rPr lang="zh-CN" altLang="en-US" sz="1800"/>
                        <a:t>字节）</a:t>
                      </a:r>
                      <a:endParaRPr lang="zh-CN" altLang="en-US" sz="1800"/>
                    </a:p>
                  </a:txBody>
                  <a:tcPr/>
                </a:tc>
              </a:tr>
              <a:tr h="381000">
                <a:tc>
                  <a:txBody>
                    <a:bodyPr/>
                    <a:p>
                      <a:pPr algn="ctr">
                        <a:buNone/>
                      </a:pPr>
                      <a:r>
                        <a:rPr lang="zh-CN" altLang="en-US" sz="1800"/>
                        <a:t>第</a:t>
                      </a:r>
                      <a:r>
                        <a:rPr lang="en-US" altLang="zh-CN" sz="1800"/>
                        <a:t>2</a:t>
                      </a:r>
                      <a:r>
                        <a:rPr lang="zh-CN" altLang="en-US" sz="1800"/>
                        <a:t>片</a:t>
                      </a:r>
                      <a:endParaRPr lang="zh-CN" altLang="en-US" sz="1800"/>
                    </a:p>
                  </a:txBody>
                  <a:tcPr/>
                </a:tc>
                <a:tc>
                  <a:txBody>
                    <a:bodyPr/>
                    <a:p>
                      <a:pPr algn="ctr">
                        <a:buNone/>
                      </a:pPr>
                      <a:r>
                        <a:rPr lang="en-US" altLang="zh-CN" sz="1800"/>
                        <a:t>1500</a:t>
                      </a:r>
                      <a:endParaRPr lang="en-US" altLang="zh-CN" sz="1800"/>
                    </a:p>
                  </a:txBody>
                  <a:tcPr/>
                </a:tc>
                <a:tc>
                  <a:txBody>
                    <a:bodyPr/>
                    <a:p>
                      <a:pPr algn="ctr">
                        <a:buNone/>
                      </a:pPr>
                      <a:r>
                        <a:rPr lang="en-US" altLang="zh-CN" sz="1800"/>
                        <a:t>185</a:t>
                      </a:r>
                      <a:endParaRPr lang="en-US" altLang="zh-CN" sz="1800"/>
                    </a:p>
                  </a:txBody>
                  <a:tcPr/>
                </a:tc>
                <a:tc>
                  <a:txBody>
                    <a:bodyPr/>
                    <a:p>
                      <a:pPr algn="ctr">
                        <a:buNone/>
                      </a:pPr>
                      <a:r>
                        <a:rPr lang="en-US" altLang="zh-CN" sz="1800"/>
                        <a:t>1</a:t>
                      </a:r>
                      <a:endParaRPr lang="en-US" altLang="zh-CN" sz="1800"/>
                    </a:p>
                  </a:txBody>
                  <a:tcPr/>
                </a:tc>
                <a:tc>
                  <a:txBody>
                    <a:bodyPr/>
                    <a:p>
                      <a:pPr algn="ctr">
                        <a:buNone/>
                      </a:pPr>
                      <a:r>
                        <a:rPr lang="en-US" altLang="zh-CN" sz="1800"/>
                        <a:t>1480-2959</a:t>
                      </a:r>
                      <a:r>
                        <a:rPr lang="zh-CN" altLang="en-US" sz="1800"/>
                        <a:t>（共</a:t>
                      </a:r>
                      <a:r>
                        <a:rPr lang="en-US" altLang="zh-CN" sz="1800"/>
                        <a:t>1480</a:t>
                      </a:r>
                      <a:r>
                        <a:rPr lang="zh-CN" altLang="en-US" sz="1800"/>
                        <a:t>字节）</a:t>
                      </a:r>
                      <a:endParaRPr lang="zh-CN" altLang="en-US" sz="1800"/>
                    </a:p>
                  </a:txBody>
                  <a:tcPr/>
                </a:tc>
              </a:tr>
              <a:tr h="381000">
                <a:tc>
                  <a:txBody>
                    <a:bodyPr/>
                    <a:p>
                      <a:pPr algn="ctr">
                        <a:buNone/>
                      </a:pPr>
                      <a:r>
                        <a:rPr lang="zh-CN" altLang="en-US" sz="1800"/>
                        <a:t>第</a:t>
                      </a:r>
                      <a:r>
                        <a:rPr lang="en-US" altLang="zh-CN" sz="1800"/>
                        <a:t>3</a:t>
                      </a:r>
                      <a:r>
                        <a:rPr lang="zh-CN" altLang="en-US" sz="1800"/>
                        <a:t>片</a:t>
                      </a:r>
                      <a:endParaRPr lang="zh-CN" altLang="en-US" sz="1800"/>
                    </a:p>
                  </a:txBody>
                  <a:tcPr/>
                </a:tc>
                <a:tc>
                  <a:txBody>
                    <a:bodyPr/>
                    <a:p>
                      <a:pPr algn="ctr">
                        <a:buNone/>
                      </a:pPr>
                      <a:r>
                        <a:rPr lang="en-US" altLang="zh-CN" sz="1800"/>
                        <a:t>440</a:t>
                      </a:r>
                      <a:endParaRPr lang="en-US" altLang="zh-CN" sz="1800"/>
                    </a:p>
                  </a:txBody>
                  <a:tcPr/>
                </a:tc>
                <a:tc>
                  <a:txBody>
                    <a:bodyPr/>
                    <a:p>
                      <a:pPr algn="ctr">
                        <a:buNone/>
                      </a:pPr>
                      <a:r>
                        <a:rPr lang="en-US" altLang="zh-CN" sz="1800"/>
                        <a:t> </a:t>
                      </a:r>
                      <a:endParaRPr lang="en-US" altLang="zh-CN" sz="1800"/>
                    </a:p>
                  </a:txBody>
                  <a:tcPr/>
                </a:tc>
                <a:tc>
                  <a:txBody>
                    <a:bodyPr/>
                    <a:p>
                      <a:pPr algn="ctr">
                        <a:buNone/>
                      </a:pPr>
                      <a:r>
                        <a:rPr lang="en-US" altLang="zh-CN" sz="1800"/>
                        <a:t>0</a:t>
                      </a:r>
                      <a:endParaRPr lang="en-US" altLang="zh-CN" sz="1800"/>
                    </a:p>
                  </a:txBody>
                  <a:tcPr/>
                </a:tc>
                <a:tc>
                  <a:txBody>
                    <a:bodyPr/>
                    <a:p>
                      <a:pPr algn="ctr">
                        <a:buNone/>
                      </a:pPr>
                      <a:r>
                        <a:rPr lang="en-US" altLang="zh-CN" sz="1800" dirty="0"/>
                        <a:t>2960-3379</a:t>
                      </a:r>
                      <a:r>
                        <a:rPr lang="zh-CN" altLang="en-US" sz="1800" dirty="0"/>
                        <a:t>（共</a:t>
                      </a:r>
                      <a:r>
                        <a:rPr lang="en-US" altLang="zh-CN" sz="1800" dirty="0"/>
                        <a:t>420</a:t>
                      </a:r>
                      <a:r>
                        <a:rPr lang="zh-CN" altLang="en-US" sz="1800" dirty="0"/>
                        <a:t>字节）</a:t>
                      </a:r>
                      <a:endParaRPr lang="zh-CN" altLang="en-US" sz="1800"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4.2 </a:t>
            </a:r>
            <a:r>
              <a:rPr lang="zh-CN" altLang="en-US" sz="2800" b="1" dirty="0">
                <a:latin typeface="黑体" panose="02010609060101010101" pitchFamily="49" charset="-122"/>
                <a:ea typeface="黑体" panose="02010609060101010101" pitchFamily="49" charset="-122"/>
                <a:sym typeface="+mn-ea"/>
              </a:rPr>
              <a:t>数据报网络与虚电路网络</a:t>
            </a:r>
            <a:endParaRPr lang="zh-CN" altLang="en-US" sz="2800" b="1" dirty="0">
              <a:latin typeface="黑体" panose="02010609060101010101" pitchFamily="49" charset="-122"/>
              <a:ea typeface="黑体" panose="02010609060101010101" pitchFamily="49" charset="-122"/>
              <a:sym typeface="+mn-ea"/>
            </a:endParaRPr>
          </a:p>
        </p:txBody>
      </p:sp>
      <p:graphicFrame>
        <p:nvGraphicFramePr>
          <p:cNvPr id="6" name="表格 5"/>
          <p:cNvGraphicFramePr>
            <a:graphicFrameLocks noGrp="1"/>
          </p:cNvGraphicFramePr>
          <p:nvPr/>
        </p:nvGraphicFramePr>
        <p:xfrm>
          <a:off x="735180" y="1926103"/>
          <a:ext cx="11214139" cy="2304165"/>
        </p:xfrm>
        <a:graphic>
          <a:graphicData uri="http://schemas.openxmlformats.org/drawingml/2006/table">
            <a:tbl>
              <a:tblPr firstRow="1" bandRow="1">
                <a:tableStyleId>{5940675A-B579-460E-94D1-54222C63F5DA}</a:tableStyleId>
              </a:tblPr>
              <a:tblGrid>
                <a:gridCol w="2037080"/>
                <a:gridCol w="5212715"/>
                <a:gridCol w="3964344"/>
              </a:tblGrid>
              <a:tr h="384175">
                <a:tc>
                  <a:txBody>
                    <a:bodyPr/>
                    <a:lstStyle/>
                    <a:p>
                      <a:pPr algn="ctr"/>
                      <a:r>
                        <a:rPr lang="zh-CN" altLang="en-US" sz="1600" dirty="0">
                          <a:latin typeface="微软雅黑" panose="020B0503020204020204" charset="-122"/>
                          <a:ea typeface="微软雅黑" panose="020B0503020204020204" charset="-122"/>
                        </a:rPr>
                        <a:t>项目</a:t>
                      </a:r>
                      <a:endParaRPr lang="zh-CN" altLang="en-US" sz="1600" dirty="0">
                        <a:latin typeface="微软雅黑" panose="020B0503020204020204" charset="-122"/>
                        <a:ea typeface="微软雅黑" panose="020B0503020204020204" charset="-122"/>
                      </a:endParaRPr>
                    </a:p>
                  </a:txBody>
                  <a:tcPr anchor="ctr">
                    <a:solidFill>
                      <a:schemeClr val="accent2">
                        <a:lumMod val="40000"/>
                        <a:lumOff val="60000"/>
                      </a:schemeClr>
                    </a:solidFill>
                  </a:tcPr>
                </a:tc>
                <a:tc>
                  <a:txBody>
                    <a:bodyPr/>
                    <a:lstStyle/>
                    <a:p>
                      <a:pPr algn="ctr"/>
                      <a:r>
                        <a:rPr lang="zh-CN" altLang="en-US" sz="1600" dirty="0">
                          <a:latin typeface="微软雅黑" panose="020B0503020204020204" charset="-122"/>
                          <a:ea typeface="微软雅黑" panose="020B0503020204020204" charset="-122"/>
                        </a:rPr>
                        <a:t>虚电路交换</a:t>
                      </a:r>
                      <a:endParaRPr lang="zh-CN" altLang="en-US" sz="1600" dirty="0">
                        <a:latin typeface="微软雅黑" panose="020B0503020204020204" charset="-122"/>
                        <a:ea typeface="微软雅黑" panose="020B0503020204020204" charset="-122"/>
                      </a:endParaRPr>
                    </a:p>
                  </a:txBody>
                  <a:tcPr anchor="ctr">
                    <a:solidFill>
                      <a:schemeClr val="accent2">
                        <a:lumMod val="40000"/>
                        <a:lumOff val="60000"/>
                      </a:schemeClr>
                    </a:solidFill>
                  </a:tcPr>
                </a:tc>
                <a:tc>
                  <a:txBody>
                    <a:bodyPr/>
                    <a:lstStyle/>
                    <a:p>
                      <a:pPr algn="ctr"/>
                      <a:r>
                        <a:rPr lang="zh-CN" altLang="en-US" sz="1600" dirty="0">
                          <a:latin typeface="微软雅黑" panose="020B0503020204020204" charset="-122"/>
                          <a:ea typeface="微软雅黑" panose="020B0503020204020204" charset="-122"/>
                        </a:rPr>
                        <a:t>数据报交换</a:t>
                      </a:r>
                      <a:endParaRPr lang="zh-CN" altLang="en-US" sz="1600" dirty="0">
                        <a:latin typeface="微软雅黑" panose="020B0503020204020204" charset="-122"/>
                        <a:ea typeface="微软雅黑" panose="020B0503020204020204" charset="-122"/>
                      </a:endParaRPr>
                    </a:p>
                  </a:txBody>
                  <a:tcPr anchor="ctr">
                    <a:solidFill>
                      <a:schemeClr val="accent2">
                        <a:lumMod val="40000"/>
                        <a:lumOff val="60000"/>
                      </a:schemeClr>
                    </a:solidFill>
                  </a:tcPr>
                </a:tc>
              </a:tr>
              <a:tr h="383998">
                <a:tc>
                  <a:txBody>
                    <a:bodyPr/>
                    <a:lstStyle/>
                    <a:p>
                      <a:r>
                        <a:rPr lang="zh-CN" altLang="en-US" sz="1600" dirty="0" smtClean="0">
                          <a:latin typeface="微软雅黑" panose="020B0503020204020204" charset="-122"/>
                          <a:ea typeface="微软雅黑" panose="020B0503020204020204" charset="-122"/>
                        </a:rPr>
                        <a:t>是否建立连接</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需要先建立连接</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不需要建立连接</a:t>
                      </a:r>
                      <a:endParaRPr lang="zh-CN" altLang="en-US" sz="1600" dirty="0">
                        <a:latin typeface="微软雅黑" panose="020B0503020204020204" charset="-122"/>
                        <a:ea typeface="微软雅黑" panose="020B0503020204020204" charset="-122"/>
                      </a:endParaRPr>
                    </a:p>
                  </a:txBody>
                  <a:tcPr anchor="ctr"/>
                </a:tc>
              </a:tr>
              <a:tr h="383998">
                <a:tc>
                  <a:txBody>
                    <a:bodyPr/>
                    <a:lstStyle/>
                    <a:p>
                      <a:r>
                        <a:rPr lang="zh-CN" altLang="en-US" sz="1600" dirty="0">
                          <a:latin typeface="微软雅黑" panose="020B0503020204020204" charset="-122"/>
                          <a:ea typeface="微软雅黑" panose="020B0503020204020204" charset="-122"/>
                        </a:rPr>
                        <a:t>地址</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每个分组含有一个短的虚电路号</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每个分组包含源和目的端地址</a:t>
                      </a:r>
                      <a:endParaRPr lang="zh-CN" altLang="en-US" sz="1600" dirty="0">
                        <a:latin typeface="微软雅黑" panose="020B0503020204020204" charset="-122"/>
                        <a:ea typeface="微软雅黑" panose="020B0503020204020204" charset="-122"/>
                      </a:endParaRPr>
                    </a:p>
                  </a:txBody>
                  <a:tcPr anchor="ctr"/>
                </a:tc>
              </a:tr>
              <a:tr h="383998">
                <a:tc>
                  <a:txBody>
                    <a:bodyPr/>
                    <a:lstStyle/>
                    <a:p>
                      <a:r>
                        <a:rPr lang="zh-CN" altLang="en-US" sz="1600" dirty="0">
                          <a:latin typeface="微软雅黑" panose="020B0503020204020204" charset="-122"/>
                          <a:ea typeface="微软雅黑" panose="020B0503020204020204" charset="-122"/>
                        </a:rPr>
                        <a:t>分组顺序</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按序发送，按序接收</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按序发送，不一定按序接收</a:t>
                      </a:r>
                      <a:endParaRPr lang="zh-CN" altLang="en-US" sz="1600" dirty="0">
                        <a:latin typeface="微软雅黑" panose="020B0503020204020204" charset="-122"/>
                        <a:ea typeface="微软雅黑" panose="020B0503020204020204" charset="-122"/>
                      </a:endParaRPr>
                    </a:p>
                  </a:txBody>
                  <a:tcPr anchor="ctr"/>
                </a:tc>
              </a:tr>
              <a:tr h="383998">
                <a:tc>
                  <a:txBody>
                    <a:bodyPr/>
                    <a:lstStyle/>
                    <a:p>
                      <a:r>
                        <a:rPr lang="zh-CN" altLang="en-US" sz="1600" dirty="0">
                          <a:latin typeface="微软雅黑" panose="020B0503020204020204" charset="-122"/>
                          <a:ea typeface="微软雅黑" panose="020B0503020204020204" charset="-122"/>
                        </a:rPr>
                        <a:t>路由选择</a:t>
                      </a:r>
                      <a:endParaRPr lang="zh-CN" altLang="en-US" sz="1600" dirty="0">
                        <a:latin typeface="微软雅黑" panose="020B0503020204020204" charset="-122"/>
                        <a:ea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cs typeface="微软雅黑" panose="020B0503020204020204" charset="-122"/>
                        </a:rPr>
                        <a:t>建立</a:t>
                      </a:r>
                      <a:r>
                        <a:rPr lang="en-US" altLang="zh-CN" sz="1600" dirty="0">
                          <a:latin typeface="微软雅黑" panose="020B0503020204020204" charset="-122"/>
                          <a:ea typeface="微软雅黑" panose="020B0503020204020204" charset="-122"/>
                          <a:cs typeface="微软雅黑" panose="020B0503020204020204" charset="-122"/>
                        </a:rPr>
                        <a:t>VC</a:t>
                      </a:r>
                      <a:r>
                        <a:rPr lang="zh-CN" altLang="en-US" sz="1600" dirty="0">
                          <a:latin typeface="微软雅黑" panose="020B0503020204020204" charset="-122"/>
                          <a:ea typeface="微软雅黑" panose="020B0503020204020204" charset="-122"/>
                          <a:cs typeface="微软雅黑" panose="020B0503020204020204" charset="-122"/>
                        </a:rPr>
                        <a:t>时需要路由选择，之后所有分组都沿此路由转发</a:t>
                      </a:r>
                      <a:endParaRPr lang="zh-CN" altLang="en-US" sz="1600" dirty="0">
                        <a:latin typeface="微软雅黑" panose="020B0503020204020204" charset="-122"/>
                        <a:ea typeface="微软雅黑" panose="020B0503020204020204" charset="-122"/>
                        <a:cs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对每个分组独立选择</a:t>
                      </a:r>
                      <a:endParaRPr lang="zh-CN" altLang="en-US" sz="1600" dirty="0">
                        <a:latin typeface="微软雅黑" panose="020B0503020204020204" charset="-122"/>
                        <a:ea typeface="微软雅黑" panose="020B0503020204020204" charset="-122"/>
                      </a:endParaRPr>
                    </a:p>
                  </a:txBody>
                  <a:tcPr anchor="ctr"/>
                </a:tc>
              </a:tr>
              <a:tr h="383998">
                <a:tc>
                  <a:txBody>
                    <a:bodyPr/>
                    <a:lstStyle/>
                    <a:p>
                      <a:r>
                        <a:rPr lang="zh-CN" altLang="en-US" sz="1600" dirty="0">
                          <a:latin typeface="微软雅黑" panose="020B0503020204020204" charset="-122"/>
                          <a:ea typeface="微软雅黑" panose="020B0503020204020204" charset="-122"/>
                        </a:rPr>
                        <a:t>典型网络</a:t>
                      </a:r>
                      <a:endParaRPr lang="zh-CN" altLang="en-US" sz="1600" dirty="0">
                        <a:latin typeface="微软雅黑" panose="020B0503020204020204" charset="-122"/>
                        <a:ea typeface="微软雅黑" panose="020B0503020204020204" charset="-122"/>
                      </a:endParaRPr>
                    </a:p>
                  </a:txBody>
                  <a:tcPr anchor="ctr"/>
                </a:tc>
                <a:tc>
                  <a:txBody>
                    <a:bodyPr/>
                    <a:lstStyle/>
                    <a:p>
                      <a:r>
                        <a:rPr lang="en-US" altLang="zh-CN" sz="1600" dirty="0">
                          <a:latin typeface="微软雅黑" panose="020B0503020204020204" charset="-122"/>
                          <a:ea typeface="微软雅黑" panose="020B0503020204020204" charset="-122"/>
                          <a:cs typeface="微软雅黑" panose="020B0503020204020204" charset="-122"/>
                        </a:rPr>
                        <a:t>X.25</a:t>
                      </a:r>
                      <a:r>
                        <a:rPr lang="zh-CN" altLang="en-US" sz="1600" dirty="0">
                          <a:latin typeface="微软雅黑" panose="020B0503020204020204" charset="-122"/>
                          <a:ea typeface="微软雅黑" panose="020B0503020204020204" charset="-122"/>
                          <a:cs typeface="微软雅黑" panose="020B0503020204020204" charset="-122"/>
                        </a:rPr>
                        <a:t>、帧中继、</a:t>
                      </a:r>
                      <a:r>
                        <a:rPr lang="en-US" altLang="zh-CN" sz="1600" dirty="0">
                          <a:latin typeface="微软雅黑" panose="020B0503020204020204" charset="-122"/>
                          <a:ea typeface="微软雅黑" panose="020B0503020204020204" charset="-122"/>
                          <a:cs typeface="微软雅黑" panose="020B0503020204020204" charset="-122"/>
                        </a:rPr>
                        <a:t>ATM</a:t>
                      </a:r>
                      <a:endParaRPr lang="zh-CN" altLang="en-US" sz="1600" dirty="0">
                        <a:latin typeface="微软雅黑" panose="020B0503020204020204" charset="-122"/>
                        <a:ea typeface="微软雅黑" panose="020B0503020204020204" charset="-122"/>
                        <a:cs typeface="微软雅黑" panose="020B0503020204020204" charset="-122"/>
                      </a:endParaRPr>
                    </a:p>
                  </a:txBody>
                  <a:tcPr anchor="ctr"/>
                </a:tc>
                <a:tc>
                  <a:txBody>
                    <a:bodyPr/>
                    <a:lstStyle/>
                    <a:p>
                      <a:r>
                        <a:rPr lang="zh-CN" altLang="en-US" sz="1600" dirty="0">
                          <a:latin typeface="微软雅黑" panose="020B0503020204020204" charset="-122"/>
                          <a:ea typeface="微软雅黑" panose="020B0503020204020204" charset="-122"/>
                        </a:rPr>
                        <a:t>因特网</a:t>
                      </a:r>
                      <a:endParaRPr lang="zh-CN" altLang="en-US" sz="1600" dirty="0">
                        <a:latin typeface="微软雅黑" panose="020B0503020204020204" charset="-122"/>
                        <a:ea typeface="微软雅黑" panose="020B0503020204020204" charset="-122"/>
                      </a:endParaRPr>
                    </a:p>
                  </a:txBody>
                  <a:tcPr anchor="ct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8" name="文本框 17"/>
          <p:cNvSpPr txBox="1"/>
          <p:nvPr/>
        </p:nvSpPr>
        <p:spPr>
          <a:xfrm>
            <a:off x="992505" y="2005330"/>
            <a:ext cx="10318115" cy="119888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通过</a:t>
            </a:r>
            <a:r>
              <a:rPr lang="en-US" altLang="zh-CN" sz="2400">
                <a:latin typeface="微软雅黑" panose="020B0503020204020204" charset="-122"/>
                <a:ea typeface="微软雅黑" panose="020B0503020204020204" charset="-122"/>
                <a:cs typeface="微软雅黑" panose="020B0503020204020204" charset="-122"/>
              </a:rPr>
              <a:t>PingPlotter</a:t>
            </a:r>
            <a:r>
              <a:rPr lang="zh-CN" altLang="en-US" sz="2400">
                <a:latin typeface="微软雅黑" panose="020B0503020204020204" charset="-122"/>
                <a:ea typeface="微软雅黑" panose="020B0503020204020204" charset="-122"/>
                <a:cs typeface="微软雅黑" panose="020B0503020204020204" charset="-122"/>
              </a:rPr>
              <a:t>工具发送一个总长度为</a:t>
            </a:r>
            <a:r>
              <a:rPr lang="en-US" altLang="zh-CN" sz="2400">
                <a:latin typeface="微软雅黑" panose="020B0503020204020204" charset="-122"/>
                <a:ea typeface="微软雅黑" panose="020B0503020204020204" charset="-122"/>
                <a:cs typeface="微软雅黑" panose="020B0503020204020204" charset="-122"/>
              </a:rPr>
              <a:t>3400</a:t>
            </a:r>
            <a:r>
              <a:rPr lang="zh-CN" altLang="en-US" sz="2400">
                <a:latin typeface="微软雅黑" panose="020B0503020204020204" charset="-122"/>
                <a:ea typeface="微软雅黑" panose="020B0503020204020204" charset="-122"/>
                <a:cs typeface="微软雅黑" panose="020B0503020204020204" charset="-122"/>
              </a:rPr>
              <a:t>字节的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数据报，通过</a:t>
            </a:r>
            <a:r>
              <a:rPr lang="en-US" altLang="zh-CN" sz="2400">
                <a:latin typeface="微软雅黑" panose="020B0503020204020204" charset="-122"/>
                <a:ea typeface="微软雅黑" panose="020B0503020204020204" charset="-122"/>
                <a:cs typeface="微软雅黑" panose="020B0503020204020204" charset="-122"/>
              </a:rPr>
              <a:t>MTU=1500</a:t>
            </a:r>
            <a:r>
              <a:rPr lang="zh-CN" altLang="en-US" sz="2400">
                <a:latin typeface="微软雅黑" panose="020B0503020204020204" charset="-122"/>
                <a:ea typeface="微软雅黑" panose="020B0503020204020204" charset="-122"/>
                <a:cs typeface="微软雅黑" panose="020B0503020204020204" charset="-122"/>
              </a:rPr>
              <a:t>字节的链路转发</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20" name="Group 5_1"/>
          <p:cNvGrpSpPr/>
          <p:nvPr/>
        </p:nvGrpSpPr>
        <p:grpSpPr>
          <a:xfrm>
            <a:off x="8042411" y="178974"/>
            <a:ext cx="4120848" cy="1980358"/>
            <a:chOff x="8117361" y="193964"/>
            <a:chExt cx="4120848" cy="1980358"/>
          </a:xfrm>
        </p:grpSpPr>
        <p:sp>
          <p:nvSpPr>
            <p:cNvPr id="21" name="左大括号 20"/>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10668548" y="193964"/>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3" name="矩形 22"/>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4" name="矩形 23"/>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5" name="矩形 24"/>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7" name="矩形 26"/>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8" name="矩形 27"/>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15" name="矩形 14"/>
          <p:cNvSpPr/>
          <p:nvPr/>
        </p:nvSpPr>
        <p:spPr>
          <a:xfrm>
            <a:off x="-64318"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4.5.1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graphicFrame>
        <p:nvGraphicFramePr>
          <p:cNvPr id="3" name="表格 2"/>
          <p:cNvGraphicFramePr/>
          <p:nvPr/>
        </p:nvGraphicFramePr>
        <p:xfrm>
          <a:off x="1132205" y="3822700"/>
          <a:ext cx="9927590" cy="1524000"/>
        </p:xfrm>
        <a:graphic>
          <a:graphicData uri="http://schemas.openxmlformats.org/drawingml/2006/table">
            <a:tbl>
              <a:tblPr firstRow="1" bandRow="1">
                <a:tableStyleId>{5940675A-B579-460E-94D1-54222C63F5DA}</a:tableStyleId>
              </a:tblPr>
              <a:tblGrid>
                <a:gridCol w="905510"/>
                <a:gridCol w="2563495"/>
                <a:gridCol w="1183005"/>
                <a:gridCol w="1023620"/>
                <a:gridCol w="4251960"/>
              </a:tblGrid>
              <a:tr h="381000">
                <a:tc>
                  <a:txBody>
                    <a:bodyPr/>
                    <a:p>
                      <a:pPr algn="ctr">
                        <a:buNone/>
                      </a:pPr>
                      <a:r>
                        <a:rPr lang="zh-CN" altLang="en-US" sz="1800"/>
                        <a:t>片</a:t>
                      </a:r>
                      <a:endParaRPr lang="zh-CN" altLang="en-US" sz="1800"/>
                    </a:p>
                  </a:txBody>
                  <a:tcPr/>
                </a:tc>
                <a:tc>
                  <a:txBody>
                    <a:bodyPr/>
                    <a:p>
                      <a:pPr algn="ctr">
                        <a:buNone/>
                      </a:pPr>
                      <a:r>
                        <a:rPr lang="zh-CN" altLang="en-US" sz="1800"/>
                        <a:t>总长度</a:t>
                      </a:r>
                      <a:r>
                        <a:rPr lang="en-US" altLang="zh-CN" sz="1800"/>
                        <a:t>/</a:t>
                      </a:r>
                      <a:r>
                        <a:rPr lang="zh-CN" altLang="en-US" sz="1800"/>
                        <a:t>字节</a:t>
                      </a:r>
                      <a:endParaRPr lang="zh-CN" altLang="en-US" sz="1800"/>
                    </a:p>
                  </a:txBody>
                  <a:tcPr/>
                </a:tc>
                <a:tc>
                  <a:txBody>
                    <a:bodyPr/>
                    <a:p>
                      <a:pPr algn="ctr">
                        <a:buNone/>
                      </a:pPr>
                      <a:r>
                        <a:rPr lang="zh-CN" altLang="en-US" sz="1800"/>
                        <a:t>片偏移</a:t>
                      </a:r>
                      <a:endParaRPr lang="zh-CN" altLang="en-US" sz="1800"/>
                    </a:p>
                  </a:txBody>
                  <a:tcPr/>
                </a:tc>
                <a:tc>
                  <a:txBody>
                    <a:bodyPr/>
                    <a:p>
                      <a:pPr algn="ctr">
                        <a:buNone/>
                      </a:pPr>
                      <a:r>
                        <a:rPr lang="zh-CN" altLang="en-US" sz="1800"/>
                        <a:t>标志</a:t>
                      </a:r>
                      <a:endParaRPr lang="zh-CN" altLang="en-US" sz="1800"/>
                    </a:p>
                  </a:txBody>
                  <a:tcPr/>
                </a:tc>
                <a:tc>
                  <a:txBody>
                    <a:bodyPr/>
                    <a:p>
                      <a:pPr algn="ctr">
                        <a:buNone/>
                      </a:pPr>
                      <a:r>
                        <a:rPr lang="zh-CN" altLang="en-US" sz="1800"/>
                        <a:t>封装原</a:t>
                      </a:r>
                      <a:r>
                        <a:rPr lang="en-US" altLang="zh-CN" sz="1800"/>
                        <a:t>IP</a:t>
                      </a:r>
                      <a:r>
                        <a:rPr lang="zh-CN" altLang="en-US" sz="1800"/>
                        <a:t>数据报中的字节数</a:t>
                      </a:r>
                      <a:endParaRPr lang="zh-CN" altLang="en-US" sz="1800"/>
                    </a:p>
                  </a:txBody>
                  <a:tcPr/>
                </a:tc>
              </a:tr>
              <a:tr h="381000">
                <a:tc>
                  <a:txBody>
                    <a:bodyPr/>
                    <a:p>
                      <a:pPr algn="ctr">
                        <a:buNone/>
                      </a:pPr>
                      <a:r>
                        <a:rPr lang="zh-CN" altLang="en-US" sz="1800"/>
                        <a:t>第</a:t>
                      </a:r>
                      <a:r>
                        <a:rPr lang="en-US" altLang="zh-CN" sz="1800"/>
                        <a:t>1</a:t>
                      </a:r>
                      <a:r>
                        <a:rPr lang="zh-CN" altLang="en-US" sz="1800"/>
                        <a:t>片</a:t>
                      </a:r>
                      <a:endParaRPr lang="zh-CN" altLang="en-US" sz="1800"/>
                    </a:p>
                  </a:txBody>
                  <a:tcPr/>
                </a:tc>
                <a:tc>
                  <a:txBody>
                    <a:bodyPr/>
                    <a:p>
                      <a:pPr algn="ctr">
                        <a:buNone/>
                      </a:pPr>
                      <a:r>
                        <a:rPr lang="en-US" altLang="zh-CN" sz="1800"/>
                        <a:t>1500</a:t>
                      </a:r>
                      <a:endParaRPr lang="en-US" altLang="zh-CN" sz="1800"/>
                    </a:p>
                  </a:txBody>
                  <a:tcPr/>
                </a:tc>
                <a:tc>
                  <a:txBody>
                    <a:bodyPr/>
                    <a:p>
                      <a:pPr algn="ctr">
                        <a:buNone/>
                      </a:pPr>
                      <a:r>
                        <a:rPr lang="en-US" altLang="zh-CN" sz="1800"/>
                        <a:t>0</a:t>
                      </a:r>
                      <a:endParaRPr lang="en-US" altLang="zh-CN" sz="1800"/>
                    </a:p>
                  </a:txBody>
                  <a:tcPr/>
                </a:tc>
                <a:tc>
                  <a:txBody>
                    <a:bodyPr/>
                    <a:p>
                      <a:pPr algn="ctr">
                        <a:buNone/>
                      </a:pPr>
                      <a:r>
                        <a:rPr lang="en-US" altLang="zh-CN" sz="1800"/>
                        <a:t>1</a:t>
                      </a:r>
                      <a:endParaRPr lang="en-US" altLang="zh-CN" sz="1800"/>
                    </a:p>
                  </a:txBody>
                  <a:tcPr/>
                </a:tc>
                <a:tc>
                  <a:txBody>
                    <a:bodyPr/>
                    <a:p>
                      <a:pPr algn="ctr">
                        <a:buNone/>
                      </a:pPr>
                      <a:r>
                        <a:rPr lang="en-US" altLang="zh-CN" sz="1800"/>
                        <a:t>0-1479</a:t>
                      </a:r>
                      <a:r>
                        <a:rPr lang="zh-CN" altLang="en-US" sz="1800"/>
                        <a:t>（共</a:t>
                      </a:r>
                      <a:r>
                        <a:rPr lang="en-US" altLang="zh-CN" sz="1800"/>
                        <a:t>1480</a:t>
                      </a:r>
                      <a:r>
                        <a:rPr lang="zh-CN" altLang="en-US" sz="1800"/>
                        <a:t>字节）</a:t>
                      </a:r>
                      <a:endParaRPr lang="zh-CN" altLang="en-US" sz="1800"/>
                    </a:p>
                  </a:txBody>
                  <a:tcPr/>
                </a:tc>
              </a:tr>
              <a:tr h="381000">
                <a:tc>
                  <a:txBody>
                    <a:bodyPr/>
                    <a:p>
                      <a:pPr algn="ctr">
                        <a:buNone/>
                      </a:pPr>
                      <a:r>
                        <a:rPr lang="zh-CN" altLang="en-US" sz="1800"/>
                        <a:t>第</a:t>
                      </a:r>
                      <a:r>
                        <a:rPr lang="en-US" altLang="zh-CN" sz="1800"/>
                        <a:t>2</a:t>
                      </a:r>
                      <a:r>
                        <a:rPr lang="zh-CN" altLang="en-US" sz="1800"/>
                        <a:t>片</a:t>
                      </a:r>
                      <a:endParaRPr lang="zh-CN" altLang="en-US" sz="1800"/>
                    </a:p>
                  </a:txBody>
                  <a:tcPr/>
                </a:tc>
                <a:tc>
                  <a:txBody>
                    <a:bodyPr/>
                    <a:p>
                      <a:pPr algn="ctr">
                        <a:buNone/>
                      </a:pPr>
                      <a:r>
                        <a:rPr lang="en-US" altLang="zh-CN" sz="1800"/>
                        <a:t>1500</a:t>
                      </a:r>
                      <a:endParaRPr lang="en-US" altLang="zh-CN" sz="1800"/>
                    </a:p>
                  </a:txBody>
                  <a:tcPr/>
                </a:tc>
                <a:tc>
                  <a:txBody>
                    <a:bodyPr/>
                    <a:p>
                      <a:pPr algn="ctr">
                        <a:buNone/>
                      </a:pPr>
                      <a:r>
                        <a:rPr lang="en-US" altLang="zh-CN" sz="1800"/>
                        <a:t>185</a:t>
                      </a:r>
                      <a:endParaRPr lang="en-US" altLang="zh-CN" sz="1800"/>
                    </a:p>
                  </a:txBody>
                  <a:tcPr/>
                </a:tc>
                <a:tc>
                  <a:txBody>
                    <a:bodyPr/>
                    <a:p>
                      <a:pPr algn="ctr">
                        <a:buNone/>
                      </a:pPr>
                      <a:r>
                        <a:rPr lang="en-US" altLang="zh-CN" sz="1800"/>
                        <a:t>1</a:t>
                      </a:r>
                      <a:endParaRPr lang="en-US" altLang="zh-CN" sz="1800"/>
                    </a:p>
                  </a:txBody>
                  <a:tcPr/>
                </a:tc>
                <a:tc>
                  <a:txBody>
                    <a:bodyPr/>
                    <a:p>
                      <a:pPr algn="ctr">
                        <a:buNone/>
                      </a:pPr>
                      <a:r>
                        <a:rPr lang="en-US" altLang="zh-CN" sz="1800"/>
                        <a:t>1480-2959</a:t>
                      </a:r>
                      <a:r>
                        <a:rPr lang="zh-CN" altLang="en-US" sz="1800"/>
                        <a:t>（共</a:t>
                      </a:r>
                      <a:r>
                        <a:rPr lang="en-US" altLang="zh-CN" sz="1800"/>
                        <a:t>1480</a:t>
                      </a:r>
                      <a:r>
                        <a:rPr lang="zh-CN" altLang="en-US" sz="1800"/>
                        <a:t>字节）</a:t>
                      </a:r>
                      <a:endParaRPr lang="zh-CN" altLang="en-US" sz="1800"/>
                    </a:p>
                  </a:txBody>
                  <a:tcPr/>
                </a:tc>
              </a:tr>
              <a:tr h="381000">
                <a:tc>
                  <a:txBody>
                    <a:bodyPr/>
                    <a:p>
                      <a:pPr algn="ctr">
                        <a:buNone/>
                      </a:pPr>
                      <a:r>
                        <a:rPr lang="zh-CN" altLang="en-US" sz="1800"/>
                        <a:t>第</a:t>
                      </a:r>
                      <a:r>
                        <a:rPr lang="en-US" altLang="zh-CN" sz="1800"/>
                        <a:t>3</a:t>
                      </a:r>
                      <a:r>
                        <a:rPr lang="zh-CN" altLang="en-US" sz="1800"/>
                        <a:t>片</a:t>
                      </a:r>
                      <a:endParaRPr lang="zh-CN" altLang="en-US" sz="1800"/>
                    </a:p>
                  </a:txBody>
                  <a:tcPr/>
                </a:tc>
                <a:tc>
                  <a:txBody>
                    <a:bodyPr/>
                    <a:p>
                      <a:pPr algn="ctr">
                        <a:buNone/>
                      </a:pPr>
                      <a:r>
                        <a:rPr lang="en-US" altLang="zh-CN" sz="1800"/>
                        <a:t>440</a:t>
                      </a:r>
                      <a:endParaRPr lang="en-US" altLang="zh-CN" sz="1800"/>
                    </a:p>
                  </a:txBody>
                  <a:tcPr/>
                </a:tc>
                <a:tc>
                  <a:txBody>
                    <a:bodyPr/>
                    <a:p>
                      <a:pPr algn="ctr">
                        <a:buNone/>
                      </a:pPr>
                      <a:r>
                        <a:rPr lang="en-US" altLang="zh-CN" sz="1800"/>
                        <a:t>370</a:t>
                      </a:r>
                      <a:endParaRPr lang="en-US" altLang="zh-CN" sz="1800"/>
                    </a:p>
                  </a:txBody>
                  <a:tcPr/>
                </a:tc>
                <a:tc>
                  <a:txBody>
                    <a:bodyPr/>
                    <a:p>
                      <a:pPr algn="ctr">
                        <a:buNone/>
                      </a:pPr>
                      <a:r>
                        <a:rPr lang="en-US" altLang="zh-CN" sz="1800"/>
                        <a:t>0</a:t>
                      </a:r>
                      <a:endParaRPr lang="en-US" altLang="zh-CN" sz="1800"/>
                    </a:p>
                  </a:txBody>
                  <a:tcPr/>
                </a:tc>
                <a:tc>
                  <a:txBody>
                    <a:bodyPr/>
                    <a:p>
                      <a:pPr algn="ctr">
                        <a:buNone/>
                      </a:pPr>
                      <a:r>
                        <a:rPr lang="en-US" altLang="zh-CN" sz="1800" dirty="0"/>
                        <a:t>2960-3379</a:t>
                      </a:r>
                      <a:r>
                        <a:rPr lang="zh-CN" altLang="en-US" sz="1800" dirty="0"/>
                        <a:t>（共</a:t>
                      </a:r>
                      <a:r>
                        <a:rPr lang="en-US" altLang="zh-CN" sz="1800" dirty="0"/>
                        <a:t>420</a:t>
                      </a:r>
                      <a:r>
                        <a:rPr lang="zh-CN" altLang="en-US" sz="1800" dirty="0"/>
                        <a:t>字节）</a:t>
                      </a:r>
                      <a:endParaRPr lang="zh-CN" altLang="en-US" sz="1800" dirty="0"/>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框 17"/>
          <p:cNvSpPr txBox="1"/>
          <p:nvPr/>
        </p:nvSpPr>
        <p:spPr>
          <a:xfrm>
            <a:off x="637540" y="460375"/>
            <a:ext cx="10918825" cy="1753235"/>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练习：</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发送一个总长度为</a:t>
            </a:r>
            <a:r>
              <a:rPr lang="en-US" altLang="zh-CN" sz="2400">
                <a:latin typeface="微软雅黑" panose="020B0503020204020204" charset="-122"/>
                <a:ea typeface="微软雅黑" panose="020B0503020204020204" charset="-122"/>
                <a:cs typeface="微软雅黑" panose="020B0503020204020204" charset="-122"/>
              </a:rPr>
              <a:t>5000</a:t>
            </a:r>
            <a:r>
              <a:rPr lang="zh-CN" altLang="en-US" sz="2400">
                <a:latin typeface="微软雅黑" panose="020B0503020204020204" charset="-122"/>
                <a:ea typeface="微软雅黑" panose="020B0503020204020204" charset="-122"/>
                <a:cs typeface="微软雅黑" panose="020B0503020204020204" charset="-122"/>
              </a:rPr>
              <a:t>字节的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数据报，通过</a:t>
            </a:r>
            <a:r>
              <a:rPr lang="en-US" altLang="zh-CN" sz="2400">
                <a:latin typeface="微软雅黑" panose="020B0503020204020204" charset="-122"/>
                <a:ea typeface="微软雅黑" panose="020B0503020204020204" charset="-122"/>
                <a:cs typeface="微软雅黑" panose="020B0503020204020204" charset="-122"/>
              </a:rPr>
              <a:t>MTU=1500</a:t>
            </a:r>
            <a:r>
              <a:rPr lang="zh-CN" altLang="en-US" sz="2400">
                <a:latin typeface="微软雅黑" panose="020B0503020204020204" charset="-122"/>
                <a:ea typeface="微软雅黑" panose="020B0503020204020204" charset="-122"/>
                <a:cs typeface="微软雅黑" panose="020B0503020204020204" charset="-122"/>
              </a:rPr>
              <a:t>字节的链路转发。</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求：分片；</a:t>
            </a:r>
            <a:r>
              <a:rPr lang="zh-CN" altLang="en-US" sz="2400">
                <a:latin typeface="微软雅黑" panose="020B0503020204020204" charset="-122"/>
                <a:ea typeface="微软雅黑" panose="020B0503020204020204" charset="-122"/>
                <a:cs typeface="微软雅黑" panose="020B0503020204020204" charset="-122"/>
                <a:sym typeface="+mn-ea"/>
              </a:rPr>
              <a:t>每片总长度；</a:t>
            </a:r>
            <a:r>
              <a:rPr lang="en-US" altLang="zh-CN" sz="2400">
                <a:latin typeface="微软雅黑" panose="020B0503020204020204" charset="-122"/>
                <a:ea typeface="微软雅黑" panose="020B0503020204020204" charset="-122"/>
                <a:cs typeface="微软雅黑" panose="020B0503020204020204" charset="-122"/>
                <a:sym typeface="+mn-ea"/>
              </a:rPr>
              <a:t>DF</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MF</a:t>
            </a:r>
            <a:r>
              <a:rPr lang="zh-CN" altLang="en-US" sz="2400">
                <a:latin typeface="微软雅黑" panose="020B0503020204020204" charset="-122"/>
                <a:ea typeface="微软雅黑" panose="020B0503020204020204" charset="-122"/>
                <a:cs typeface="微软雅黑" panose="020B0503020204020204" charset="-122"/>
                <a:sym typeface="+mn-ea"/>
              </a:rPr>
              <a:t>标志；</a:t>
            </a:r>
            <a:r>
              <a:rPr lang="zh-CN" altLang="en-US" sz="2400">
                <a:sym typeface="+mn-ea"/>
              </a:rPr>
              <a:t>封装原</a:t>
            </a:r>
            <a:r>
              <a:rPr lang="en-US" altLang="zh-CN" sz="2400">
                <a:sym typeface="+mn-ea"/>
              </a:rPr>
              <a:t>IP</a:t>
            </a:r>
            <a:r>
              <a:rPr lang="zh-CN" altLang="en-US" sz="2400">
                <a:sym typeface="+mn-ea"/>
              </a:rPr>
              <a:t>数据报中的字节数；片偏移量。</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框 17"/>
          <p:cNvSpPr txBox="1"/>
          <p:nvPr/>
        </p:nvSpPr>
        <p:spPr>
          <a:xfrm>
            <a:off x="637540" y="460375"/>
            <a:ext cx="10918825" cy="1753235"/>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练习：</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发送一个总长度为</a:t>
            </a:r>
            <a:r>
              <a:rPr lang="en-US" altLang="zh-CN" sz="2400">
                <a:latin typeface="微软雅黑" panose="020B0503020204020204" charset="-122"/>
                <a:ea typeface="微软雅黑" panose="020B0503020204020204" charset="-122"/>
                <a:cs typeface="微软雅黑" panose="020B0503020204020204" charset="-122"/>
              </a:rPr>
              <a:t>5000</a:t>
            </a:r>
            <a:r>
              <a:rPr lang="zh-CN" altLang="en-US" sz="2400">
                <a:latin typeface="微软雅黑" panose="020B0503020204020204" charset="-122"/>
                <a:ea typeface="微软雅黑" panose="020B0503020204020204" charset="-122"/>
                <a:cs typeface="微软雅黑" panose="020B0503020204020204" charset="-122"/>
              </a:rPr>
              <a:t>字节的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数据报，通过</a:t>
            </a:r>
            <a:r>
              <a:rPr lang="en-US" altLang="zh-CN" sz="2400">
                <a:latin typeface="微软雅黑" panose="020B0503020204020204" charset="-122"/>
                <a:ea typeface="微软雅黑" panose="020B0503020204020204" charset="-122"/>
                <a:cs typeface="微软雅黑" panose="020B0503020204020204" charset="-122"/>
              </a:rPr>
              <a:t>MTU=1500</a:t>
            </a:r>
            <a:r>
              <a:rPr lang="zh-CN" altLang="en-US" sz="2400">
                <a:latin typeface="微软雅黑" panose="020B0503020204020204" charset="-122"/>
                <a:ea typeface="微软雅黑" panose="020B0503020204020204" charset="-122"/>
                <a:cs typeface="微软雅黑" panose="020B0503020204020204" charset="-122"/>
              </a:rPr>
              <a:t>字节的链路转发。</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求：分片；</a:t>
            </a:r>
            <a:r>
              <a:rPr lang="zh-CN" altLang="en-US" sz="2400">
                <a:latin typeface="微软雅黑" panose="020B0503020204020204" charset="-122"/>
                <a:ea typeface="微软雅黑" panose="020B0503020204020204" charset="-122"/>
                <a:cs typeface="微软雅黑" panose="020B0503020204020204" charset="-122"/>
                <a:sym typeface="+mn-ea"/>
              </a:rPr>
              <a:t>每片总长度；</a:t>
            </a:r>
            <a:r>
              <a:rPr lang="en-US" altLang="zh-CN" sz="2400">
                <a:latin typeface="微软雅黑" panose="020B0503020204020204" charset="-122"/>
                <a:ea typeface="微软雅黑" panose="020B0503020204020204" charset="-122"/>
                <a:cs typeface="微软雅黑" panose="020B0503020204020204" charset="-122"/>
                <a:sym typeface="+mn-ea"/>
              </a:rPr>
              <a:t>DF</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MF</a:t>
            </a:r>
            <a:r>
              <a:rPr lang="zh-CN" altLang="en-US" sz="2400">
                <a:latin typeface="微软雅黑" panose="020B0503020204020204" charset="-122"/>
                <a:ea typeface="微软雅黑" panose="020B0503020204020204" charset="-122"/>
                <a:cs typeface="微软雅黑" panose="020B0503020204020204" charset="-122"/>
                <a:sym typeface="+mn-ea"/>
              </a:rPr>
              <a:t>标志；</a:t>
            </a:r>
            <a:r>
              <a:rPr lang="zh-CN" altLang="en-US" sz="2400">
                <a:sym typeface="+mn-ea"/>
              </a:rPr>
              <a:t>封装原</a:t>
            </a:r>
            <a:r>
              <a:rPr lang="en-US" altLang="zh-CN" sz="2400">
                <a:sym typeface="+mn-ea"/>
              </a:rPr>
              <a:t>IP</a:t>
            </a:r>
            <a:r>
              <a:rPr lang="zh-CN" altLang="en-US" sz="2400">
                <a:sym typeface="+mn-ea"/>
              </a:rPr>
              <a:t>数据报中的字节数；片偏移量。</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graphicFrame>
        <p:nvGraphicFramePr>
          <p:cNvPr id="3" name="表格 2"/>
          <p:cNvGraphicFramePr/>
          <p:nvPr/>
        </p:nvGraphicFramePr>
        <p:xfrm>
          <a:off x="1132205" y="2915920"/>
          <a:ext cx="9927590" cy="1524000"/>
        </p:xfrm>
        <a:graphic>
          <a:graphicData uri="http://schemas.openxmlformats.org/drawingml/2006/table">
            <a:tbl>
              <a:tblPr firstRow="1" bandRow="1">
                <a:tableStyleId>{5940675A-B579-460E-94D1-54222C63F5DA}</a:tableStyleId>
              </a:tblPr>
              <a:tblGrid>
                <a:gridCol w="820871"/>
                <a:gridCol w="2323883"/>
                <a:gridCol w="1072428"/>
                <a:gridCol w="927941"/>
                <a:gridCol w="927942"/>
                <a:gridCol w="3854525"/>
              </a:tblGrid>
              <a:tr h="381000">
                <a:tc>
                  <a:txBody>
                    <a:bodyPr/>
                    <a:p>
                      <a:pPr algn="ctr">
                        <a:buNone/>
                      </a:pPr>
                      <a:r>
                        <a:rPr lang="zh-CN" altLang="en-US" sz="1800"/>
                        <a:t>片</a:t>
                      </a:r>
                      <a:endParaRPr lang="zh-CN" altLang="en-US" sz="1800"/>
                    </a:p>
                  </a:txBody>
                  <a:tcPr/>
                </a:tc>
                <a:tc>
                  <a:txBody>
                    <a:bodyPr/>
                    <a:p>
                      <a:pPr algn="ctr">
                        <a:buNone/>
                      </a:pPr>
                      <a:r>
                        <a:rPr lang="zh-CN" altLang="en-US" sz="1800"/>
                        <a:t>总长度</a:t>
                      </a:r>
                      <a:r>
                        <a:rPr lang="en-US" altLang="zh-CN" sz="1800"/>
                        <a:t>/</a:t>
                      </a:r>
                      <a:r>
                        <a:rPr lang="zh-CN" altLang="en-US" sz="1800"/>
                        <a:t>字节</a:t>
                      </a:r>
                      <a:endParaRPr lang="zh-CN" altLang="en-US" sz="1800"/>
                    </a:p>
                  </a:txBody>
                  <a:tcPr/>
                </a:tc>
                <a:tc>
                  <a:txBody>
                    <a:bodyPr/>
                    <a:p>
                      <a:pPr algn="ctr">
                        <a:buNone/>
                      </a:pPr>
                      <a:r>
                        <a:rPr lang="zh-CN" altLang="en-US" sz="1800"/>
                        <a:t>片偏移</a:t>
                      </a:r>
                      <a:endParaRPr lang="zh-CN" altLang="en-US" sz="1800"/>
                    </a:p>
                  </a:txBody>
                  <a:tcPr/>
                </a:tc>
                <a:tc>
                  <a:txBody>
                    <a:bodyPr/>
                    <a:p>
                      <a:pPr algn="ctr">
                        <a:buNone/>
                      </a:pPr>
                      <a:r>
                        <a:rPr lang="en-US" altLang="zh-CN" sz="1800"/>
                        <a:t>DF</a:t>
                      </a:r>
                      <a:endParaRPr lang="en-US" altLang="zh-CN" sz="1800"/>
                    </a:p>
                  </a:txBody>
                  <a:tcPr/>
                </a:tc>
                <a:tc>
                  <a:txBody>
                    <a:bodyPr/>
                    <a:p>
                      <a:pPr algn="ctr">
                        <a:buNone/>
                      </a:pPr>
                      <a:r>
                        <a:rPr lang="en-US" altLang="zh-CN" sz="1800"/>
                        <a:t>MF</a:t>
                      </a:r>
                      <a:endParaRPr lang="en-US" altLang="zh-CN" sz="1800"/>
                    </a:p>
                  </a:txBody>
                  <a:tcPr/>
                </a:tc>
                <a:tc>
                  <a:txBody>
                    <a:bodyPr/>
                    <a:p>
                      <a:pPr algn="ctr">
                        <a:buNone/>
                      </a:pPr>
                      <a:r>
                        <a:rPr lang="zh-CN" altLang="en-US" sz="1800"/>
                        <a:t>封装原</a:t>
                      </a:r>
                      <a:r>
                        <a:rPr lang="en-US" altLang="zh-CN" sz="1800"/>
                        <a:t>IP</a:t>
                      </a:r>
                      <a:r>
                        <a:rPr lang="zh-CN" altLang="en-US" sz="1800"/>
                        <a:t>数据报中的字节数</a:t>
                      </a:r>
                      <a:endParaRPr lang="zh-CN" altLang="en-US" sz="180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框 17"/>
          <p:cNvSpPr txBox="1"/>
          <p:nvPr/>
        </p:nvSpPr>
        <p:spPr>
          <a:xfrm>
            <a:off x="637540" y="460375"/>
            <a:ext cx="10918825" cy="1753235"/>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练习：</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发送一个总长度为</a:t>
            </a:r>
            <a:r>
              <a:rPr lang="en-US" altLang="zh-CN" sz="2400">
                <a:latin typeface="微软雅黑" panose="020B0503020204020204" charset="-122"/>
                <a:ea typeface="微软雅黑" panose="020B0503020204020204" charset="-122"/>
                <a:cs typeface="微软雅黑" panose="020B0503020204020204" charset="-122"/>
              </a:rPr>
              <a:t>5000</a:t>
            </a:r>
            <a:r>
              <a:rPr lang="zh-CN" altLang="en-US" sz="2400">
                <a:latin typeface="微软雅黑" panose="020B0503020204020204" charset="-122"/>
                <a:ea typeface="微软雅黑" panose="020B0503020204020204" charset="-122"/>
                <a:cs typeface="微软雅黑" panose="020B0503020204020204" charset="-122"/>
              </a:rPr>
              <a:t>字节的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数据报，通过</a:t>
            </a:r>
            <a:r>
              <a:rPr lang="en-US" altLang="zh-CN" sz="2400">
                <a:latin typeface="微软雅黑" panose="020B0503020204020204" charset="-122"/>
                <a:ea typeface="微软雅黑" panose="020B0503020204020204" charset="-122"/>
                <a:cs typeface="微软雅黑" panose="020B0503020204020204" charset="-122"/>
              </a:rPr>
              <a:t>MTU=1500</a:t>
            </a:r>
            <a:r>
              <a:rPr lang="zh-CN" altLang="en-US" sz="2400">
                <a:latin typeface="微软雅黑" panose="020B0503020204020204" charset="-122"/>
                <a:ea typeface="微软雅黑" panose="020B0503020204020204" charset="-122"/>
                <a:cs typeface="微软雅黑" panose="020B0503020204020204" charset="-122"/>
              </a:rPr>
              <a:t>字节的链路转发。</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求：分片；</a:t>
            </a:r>
            <a:r>
              <a:rPr lang="zh-CN" altLang="en-US" sz="2400">
                <a:latin typeface="微软雅黑" panose="020B0503020204020204" charset="-122"/>
                <a:ea typeface="微软雅黑" panose="020B0503020204020204" charset="-122"/>
                <a:cs typeface="微软雅黑" panose="020B0503020204020204" charset="-122"/>
                <a:sym typeface="+mn-ea"/>
              </a:rPr>
              <a:t>每片总长度；</a:t>
            </a:r>
            <a:r>
              <a:rPr lang="en-US" altLang="zh-CN" sz="2400">
                <a:latin typeface="微软雅黑" panose="020B0503020204020204" charset="-122"/>
                <a:ea typeface="微软雅黑" panose="020B0503020204020204" charset="-122"/>
                <a:cs typeface="微软雅黑" panose="020B0503020204020204" charset="-122"/>
                <a:sym typeface="+mn-ea"/>
              </a:rPr>
              <a:t>DF</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MF</a:t>
            </a:r>
            <a:r>
              <a:rPr lang="zh-CN" altLang="en-US" sz="2400">
                <a:latin typeface="微软雅黑" panose="020B0503020204020204" charset="-122"/>
                <a:ea typeface="微软雅黑" panose="020B0503020204020204" charset="-122"/>
                <a:cs typeface="微软雅黑" panose="020B0503020204020204" charset="-122"/>
                <a:sym typeface="+mn-ea"/>
              </a:rPr>
              <a:t>标志；</a:t>
            </a:r>
            <a:r>
              <a:rPr lang="zh-CN" altLang="en-US" sz="2400">
                <a:sym typeface="+mn-ea"/>
              </a:rPr>
              <a:t>封装原</a:t>
            </a:r>
            <a:r>
              <a:rPr lang="en-US" altLang="zh-CN" sz="2400">
                <a:sym typeface="+mn-ea"/>
              </a:rPr>
              <a:t>IP</a:t>
            </a:r>
            <a:r>
              <a:rPr lang="zh-CN" altLang="en-US" sz="2400">
                <a:sym typeface="+mn-ea"/>
              </a:rPr>
              <a:t>数据报中的字节数；片偏移量。</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graphicFrame>
        <p:nvGraphicFramePr>
          <p:cNvPr id="3" name="表格 2"/>
          <p:cNvGraphicFramePr/>
          <p:nvPr/>
        </p:nvGraphicFramePr>
        <p:xfrm>
          <a:off x="1132205" y="2915920"/>
          <a:ext cx="9927590" cy="1905000"/>
        </p:xfrm>
        <a:graphic>
          <a:graphicData uri="http://schemas.openxmlformats.org/drawingml/2006/table">
            <a:tbl>
              <a:tblPr firstRow="1" bandRow="1">
                <a:tableStyleId>{5940675A-B579-460E-94D1-54222C63F5DA}</a:tableStyleId>
              </a:tblPr>
              <a:tblGrid>
                <a:gridCol w="820871"/>
                <a:gridCol w="2323883"/>
                <a:gridCol w="1072428"/>
                <a:gridCol w="927941"/>
                <a:gridCol w="927942"/>
                <a:gridCol w="3854525"/>
              </a:tblGrid>
              <a:tr h="381000">
                <a:tc>
                  <a:txBody>
                    <a:bodyPr/>
                    <a:p>
                      <a:pPr algn="ctr">
                        <a:buNone/>
                      </a:pPr>
                      <a:r>
                        <a:rPr lang="zh-CN" altLang="en-US" sz="1800"/>
                        <a:t>片</a:t>
                      </a:r>
                      <a:endParaRPr lang="zh-CN" altLang="en-US" sz="1800"/>
                    </a:p>
                  </a:txBody>
                  <a:tcPr/>
                </a:tc>
                <a:tc>
                  <a:txBody>
                    <a:bodyPr/>
                    <a:p>
                      <a:pPr algn="ctr">
                        <a:buNone/>
                      </a:pPr>
                      <a:r>
                        <a:rPr lang="zh-CN" altLang="en-US" sz="1800"/>
                        <a:t>总长度</a:t>
                      </a:r>
                      <a:r>
                        <a:rPr lang="en-US" altLang="zh-CN" sz="1800"/>
                        <a:t>/</a:t>
                      </a:r>
                      <a:r>
                        <a:rPr lang="zh-CN" altLang="en-US" sz="1800"/>
                        <a:t>字节</a:t>
                      </a:r>
                      <a:endParaRPr lang="zh-CN" altLang="en-US" sz="1800"/>
                    </a:p>
                  </a:txBody>
                  <a:tcPr/>
                </a:tc>
                <a:tc>
                  <a:txBody>
                    <a:bodyPr/>
                    <a:p>
                      <a:pPr algn="ctr">
                        <a:buNone/>
                      </a:pPr>
                      <a:r>
                        <a:rPr lang="zh-CN" altLang="en-US" sz="1800"/>
                        <a:t>片偏移</a:t>
                      </a:r>
                      <a:endParaRPr lang="zh-CN" altLang="en-US" sz="1800"/>
                    </a:p>
                  </a:txBody>
                  <a:tcPr/>
                </a:tc>
                <a:tc>
                  <a:txBody>
                    <a:bodyPr/>
                    <a:p>
                      <a:pPr algn="ctr">
                        <a:buNone/>
                      </a:pPr>
                      <a:r>
                        <a:rPr lang="en-US" altLang="zh-CN" sz="1800"/>
                        <a:t>DF</a:t>
                      </a:r>
                      <a:endParaRPr lang="en-US" altLang="zh-CN" sz="1800"/>
                    </a:p>
                  </a:txBody>
                  <a:tcPr/>
                </a:tc>
                <a:tc>
                  <a:txBody>
                    <a:bodyPr/>
                    <a:p>
                      <a:pPr algn="ctr">
                        <a:buNone/>
                      </a:pPr>
                      <a:r>
                        <a:rPr lang="en-US" altLang="zh-CN" sz="1800"/>
                        <a:t>MF</a:t>
                      </a:r>
                      <a:endParaRPr lang="en-US" altLang="zh-CN" sz="1800"/>
                    </a:p>
                  </a:txBody>
                  <a:tcPr/>
                </a:tc>
                <a:tc>
                  <a:txBody>
                    <a:bodyPr/>
                    <a:p>
                      <a:pPr algn="ctr">
                        <a:buNone/>
                      </a:pPr>
                      <a:r>
                        <a:rPr lang="zh-CN" altLang="en-US" sz="1800"/>
                        <a:t>封装原</a:t>
                      </a:r>
                      <a:r>
                        <a:rPr lang="en-US" altLang="zh-CN" sz="1800"/>
                        <a:t>IP</a:t>
                      </a:r>
                      <a:r>
                        <a:rPr lang="zh-CN" altLang="en-US" sz="1800"/>
                        <a:t>数据报中的字节数</a:t>
                      </a:r>
                      <a:endParaRPr lang="zh-CN" altLang="en-US" sz="1800"/>
                    </a:p>
                  </a:txBody>
                  <a:tcPr/>
                </a:tc>
              </a:tr>
              <a:tr h="381000">
                <a:tc>
                  <a:txBody>
                    <a:bodyPr/>
                    <a:p>
                      <a:pPr algn="ctr">
                        <a:buNone/>
                      </a:pPr>
                      <a:r>
                        <a:rPr lang="zh-CN" altLang="en-US" sz="1800"/>
                        <a:t>第</a:t>
                      </a:r>
                      <a:r>
                        <a:rPr lang="en-US" altLang="zh-CN" sz="1800"/>
                        <a:t>1</a:t>
                      </a:r>
                      <a:r>
                        <a:rPr lang="zh-CN" altLang="en-US" sz="1800"/>
                        <a:t>片</a:t>
                      </a:r>
                      <a:endParaRPr lang="zh-CN" altLang="en-US" sz="1800"/>
                    </a:p>
                  </a:txBody>
                  <a:tcPr/>
                </a:tc>
                <a:tc>
                  <a:txBody>
                    <a:bodyPr/>
                    <a:p>
                      <a:pPr algn="ctr">
                        <a:buNone/>
                      </a:pPr>
                      <a:r>
                        <a:rPr lang="en-US" altLang="zh-CN" sz="1800"/>
                        <a:t>1500</a:t>
                      </a:r>
                      <a:endParaRPr lang="en-US" altLang="zh-CN" sz="1800"/>
                    </a:p>
                  </a:txBody>
                  <a:tcPr/>
                </a:tc>
                <a:tc>
                  <a:txBody>
                    <a:bodyPr/>
                    <a:p>
                      <a:pPr algn="ctr">
                        <a:buNone/>
                      </a:pPr>
                      <a:r>
                        <a:rPr lang="en-US" altLang="zh-CN" sz="1800"/>
                        <a:t>0</a:t>
                      </a:r>
                      <a:endParaRPr lang="en-US" altLang="zh-CN" sz="1800"/>
                    </a:p>
                  </a:txBody>
                  <a:tcPr/>
                </a:tc>
                <a:tc>
                  <a:txBody>
                    <a:bodyPr/>
                    <a:p>
                      <a:pPr algn="ctr">
                        <a:buNone/>
                      </a:pPr>
                      <a:r>
                        <a:rPr lang="en-US" altLang="zh-CN" sz="1800"/>
                        <a:t>0</a:t>
                      </a:r>
                      <a:endParaRPr lang="en-US" altLang="zh-CN" sz="1800"/>
                    </a:p>
                  </a:txBody>
                  <a:tcPr/>
                </a:tc>
                <a:tc>
                  <a:txBody>
                    <a:bodyPr/>
                    <a:p>
                      <a:pPr algn="ctr">
                        <a:buNone/>
                      </a:pPr>
                      <a:r>
                        <a:rPr lang="en-US" altLang="zh-CN" sz="1800"/>
                        <a:t>1</a:t>
                      </a:r>
                      <a:endParaRPr lang="en-US" altLang="zh-CN" sz="1800"/>
                    </a:p>
                  </a:txBody>
                  <a:tcPr/>
                </a:tc>
                <a:tc>
                  <a:txBody>
                    <a:bodyPr/>
                    <a:p>
                      <a:pPr algn="ctr">
                        <a:buNone/>
                      </a:pPr>
                      <a:r>
                        <a:rPr lang="en-US" altLang="zh-CN" sz="1800"/>
                        <a:t>0-1479</a:t>
                      </a:r>
                      <a:r>
                        <a:rPr lang="zh-CN" altLang="en-US" sz="1800"/>
                        <a:t>（共</a:t>
                      </a:r>
                      <a:r>
                        <a:rPr lang="en-US" altLang="zh-CN" sz="1800"/>
                        <a:t>1480</a:t>
                      </a:r>
                      <a:r>
                        <a:rPr lang="zh-CN" altLang="en-US" sz="1800"/>
                        <a:t>字节）</a:t>
                      </a:r>
                      <a:endParaRPr lang="zh-CN" altLang="en-US" sz="1800"/>
                    </a:p>
                  </a:txBody>
                  <a:tcPr/>
                </a:tc>
              </a:tr>
              <a:tr h="381000">
                <a:tc>
                  <a:txBody>
                    <a:bodyPr/>
                    <a:p>
                      <a:pPr algn="ctr">
                        <a:buNone/>
                      </a:pPr>
                      <a:r>
                        <a:rPr lang="zh-CN" altLang="en-US" sz="1800"/>
                        <a:t>第</a:t>
                      </a:r>
                      <a:r>
                        <a:rPr lang="en-US" altLang="zh-CN" sz="1800"/>
                        <a:t>2</a:t>
                      </a:r>
                      <a:r>
                        <a:rPr lang="zh-CN" altLang="en-US" sz="1800"/>
                        <a:t>片</a:t>
                      </a:r>
                      <a:endParaRPr lang="zh-CN" altLang="en-US" sz="1800"/>
                    </a:p>
                  </a:txBody>
                  <a:tcPr/>
                </a:tc>
                <a:tc>
                  <a:txBody>
                    <a:bodyPr/>
                    <a:p>
                      <a:pPr algn="ctr">
                        <a:buNone/>
                      </a:pPr>
                      <a:r>
                        <a:rPr lang="en-US" altLang="zh-CN" sz="1800"/>
                        <a:t>1500</a:t>
                      </a:r>
                      <a:endParaRPr lang="en-US" altLang="zh-CN" sz="1800"/>
                    </a:p>
                  </a:txBody>
                  <a:tcPr/>
                </a:tc>
                <a:tc>
                  <a:txBody>
                    <a:bodyPr/>
                    <a:p>
                      <a:pPr algn="ctr">
                        <a:buNone/>
                      </a:pPr>
                      <a:r>
                        <a:rPr lang="en-US" altLang="zh-CN" sz="1800"/>
                        <a:t>185</a:t>
                      </a:r>
                      <a:endParaRPr lang="en-US" altLang="zh-CN" sz="1800"/>
                    </a:p>
                  </a:txBody>
                  <a:tcPr/>
                </a:tc>
                <a:tc>
                  <a:txBody>
                    <a:bodyPr/>
                    <a:p>
                      <a:pPr algn="ctr">
                        <a:buNone/>
                      </a:pPr>
                      <a:r>
                        <a:rPr lang="en-US" altLang="zh-CN" sz="1800"/>
                        <a:t>0</a:t>
                      </a:r>
                      <a:endParaRPr lang="en-US" altLang="zh-CN" sz="1800"/>
                    </a:p>
                  </a:txBody>
                  <a:tcPr/>
                </a:tc>
                <a:tc>
                  <a:txBody>
                    <a:bodyPr/>
                    <a:p>
                      <a:pPr algn="ctr">
                        <a:buNone/>
                      </a:pPr>
                      <a:r>
                        <a:rPr lang="en-US" altLang="zh-CN" sz="1800"/>
                        <a:t>1</a:t>
                      </a:r>
                      <a:endParaRPr lang="en-US" altLang="zh-CN" sz="1800"/>
                    </a:p>
                  </a:txBody>
                  <a:tcPr/>
                </a:tc>
                <a:tc>
                  <a:txBody>
                    <a:bodyPr/>
                    <a:p>
                      <a:pPr algn="ctr">
                        <a:buNone/>
                      </a:pPr>
                      <a:r>
                        <a:rPr lang="en-US" altLang="zh-CN" sz="1800"/>
                        <a:t>1480-2959</a:t>
                      </a:r>
                      <a:r>
                        <a:rPr lang="zh-CN" altLang="en-US" sz="1800"/>
                        <a:t>（共</a:t>
                      </a:r>
                      <a:r>
                        <a:rPr lang="en-US" altLang="zh-CN" sz="1800"/>
                        <a:t>1480</a:t>
                      </a:r>
                      <a:r>
                        <a:rPr lang="zh-CN" altLang="en-US" sz="1800"/>
                        <a:t>字节）</a:t>
                      </a:r>
                      <a:endParaRPr lang="zh-CN" altLang="en-US" sz="1800"/>
                    </a:p>
                  </a:txBody>
                  <a:tcPr/>
                </a:tc>
              </a:tr>
              <a:tr h="381000">
                <a:tc>
                  <a:txBody>
                    <a:bodyPr/>
                    <a:p>
                      <a:pPr algn="ctr">
                        <a:buNone/>
                      </a:pPr>
                      <a:r>
                        <a:rPr lang="zh-CN" altLang="en-US" sz="1800"/>
                        <a:t>第</a:t>
                      </a:r>
                      <a:r>
                        <a:rPr lang="en-US" altLang="zh-CN" sz="1800"/>
                        <a:t>3</a:t>
                      </a:r>
                      <a:r>
                        <a:rPr lang="zh-CN" altLang="en-US" sz="1800"/>
                        <a:t>片</a:t>
                      </a:r>
                      <a:endParaRPr lang="zh-CN" altLang="en-US" sz="1800"/>
                    </a:p>
                  </a:txBody>
                  <a:tcPr/>
                </a:tc>
                <a:tc>
                  <a:txBody>
                    <a:bodyPr/>
                    <a:p>
                      <a:pPr algn="ctr">
                        <a:buNone/>
                      </a:pPr>
                      <a:r>
                        <a:rPr lang="en-US" altLang="zh-CN" sz="1800"/>
                        <a:t>1500</a:t>
                      </a:r>
                      <a:endParaRPr lang="en-US" altLang="zh-CN" sz="1800"/>
                    </a:p>
                  </a:txBody>
                  <a:tcPr/>
                </a:tc>
                <a:tc>
                  <a:txBody>
                    <a:bodyPr/>
                    <a:p>
                      <a:pPr algn="ctr">
                        <a:buNone/>
                      </a:pPr>
                      <a:r>
                        <a:rPr lang="en-US" altLang="zh-CN" sz="1800"/>
                        <a:t>370</a:t>
                      </a:r>
                      <a:endParaRPr lang="en-US" altLang="zh-CN" sz="1800"/>
                    </a:p>
                  </a:txBody>
                  <a:tcPr/>
                </a:tc>
                <a:tc>
                  <a:txBody>
                    <a:bodyPr/>
                    <a:p>
                      <a:pPr algn="ctr">
                        <a:buNone/>
                      </a:pPr>
                      <a:r>
                        <a:rPr lang="en-US" altLang="zh-CN" sz="1800"/>
                        <a:t>0</a:t>
                      </a:r>
                      <a:endParaRPr lang="en-US" altLang="zh-CN" sz="1800"/>
                    </a:p>
                  </a:txBody>
                  <a:tcPr/>
                </a:tc>
                <a:tc>
                  <a:txBody>
                    <a:bodyPr/>
                    <a:p>
                      <a:pPr algn="ctr">
                        <a:buNone/>
                      </a:pPr>
                      <a:r>
                        <a:rPr lang="en-US" altLang="zh-CN" sz="1800"/>
                        <a:t>1</a:t>
                      </a:r>
                      <a:endParaRPr lang="en-US" altLang="zh-CN" sz="1800"/>
                    </a:p>
                  </a:txBody>
                  <a:tcPr/>
                </a:tc>
                <a:tc>
                  <a:txBody>
                    <a:bodyPr/>
                    <a:p>
                      <a:pPr algn="ctr">
                        <a:buNone/>
                      </a:pPr>
                      <a:r>
                        <a:rPr lang="en-US" altLang="zh-CN" sz="1800" dirty="0"/>
                        <a:t>2960-4439</a:t>
                      </a:r>
                      <a:r>
                        <a:rPr lang="zh-CN" altLang="en-US" sz="1800" dirty="0"/>
                        <a:t>（共</a:t>
                      </a:r>
                      <a:r>
                        <a:rPr lang="en-US" altLang="zh-CN" sz="1800" dirty="0"/>
                        <a:t>1480</a:t>
                      </a:r>
                      <a:r>
                        <a:rPr lang="zh-CN" altLang="en-US" sz="1800" dirty="0"/>
                        <a:t>字节）</a:t>
                      </a:r>
                      <a:endParaRPr lang="zh-CN" altLang="en-US" sz="1800" dirty="0"/>
                    </a:p>
                  </a:txBody>
                  <a:tcPr/>
                </a:tc>
              </a:tr>
              <a:tr h="381000">
                <a:tc>
                  <a:txBody>
                    <a:bodyPr/>
                    <a:p>
                      <a:pPr algn="ctr">
                        <a:buNone/>
                      </a:pPr>
                      <a:r>
                        <a:rPr lang="zh-CN" altLang="en-US" sz="1800"/>
                        <a:t>第</a:t>
                      </a:r>
                      <a:r>
                        <a:rPr lang="en-US" altLang="zh-CN" sz="1800"/>
                        <a:t>4</a:t>
                      </a:r>
                      <a:r>
                        <a:rPr lang="zh-CN" altLang="en-US" sz="1800"/>
                        <a:t>片</a:t>
                      </a:r>
                      <a:endParaRPr lang="zh-CN" altLang="en-US" sz="1800"/>
                    </a:p>
                  </a:txBody>
                  <a:tcPr/>
                </a:tc>
                <a:tc>
                  <a:txBody>
                    <a:bodyPr/>
                    <a:p>
                      <a:pPr algn="ctr">
                        <a:buNone/>
                      </a:pPr>
                      <a:r>
                        <a:rPr lang="en-US" altLang="zh-CN" sz="1800"/>
                        <a:t>560</a:t>
                      </a:r>
                      <a:endParaRPr lang="en-US" altLang="zh-CN" sz="1800"/>
                    </a:p>
                  </a:txBody>
                  <a:tcPr/>
                </a:tc>
                <a:tc>
                  <a:txBody>
                    <a:bodyPr/>
                    <a:p>
                      <a:pPr algn="ctr">
                        <a:buNone/>
                      </a:pPr>
                      <a:r>
                        <a:rPr lang="en-US" altLang="zh-CN" sz="1800"/>
                        <a:t>555</a:t>
                      </a:r>
                      <a:endParaRPr lang="en-US" altLang="zh-CN" sz="1800"/>
                    </a:p>
                  </a:txBody>
                  <a:tcPr/>
                </a:tc>
                <a:tc>
                  <a:txBody>
                    <a:bodyPr/>
                    <a:p>
                      <a:pPr algn="ctr">
                        <a:buNone/>
                      </a:pPr>
                      <a:r>
                        <a:rPr lang="en-US" altLang="zh-CN" sz="1800"/>
                        <a:t>0</a:t>
                      </a:r>
                      <a:endParaRPr lang="en-US" altLang="zh-CN" sz="1800"/>
                    </a:p>
                  </a:txBody>
                  <a:tcPr/>
                </a:tc>
                <a:tc>
                  <a:txBody>
                    <a:bodyPr/>
                    <a:p>
                      <a:pPr algn="ctr">
                        <a:buNone/>
                      </a:pPr>
                      <a:r>
                        <a:rPr lang="en-US" altLang="zh-CN" sz="1800"/>
                        <a:t>0</a:t>
                      </a:r>
                      <a:endParaRPr lang="en-US" altLang="zh-CN" sz="1800"/>
                    </a:p>
                  </a:txBody>
                  <a:tcPr/>
                </a:tc>
                <a:tc>
                  <a:txBody>
                    <a:bodyPr/>
                    <a:p>
                      <a:pPr algn="ctr">
                        <a:buNone/>
                      </a:pPr>
                      <a:r>
                        <a:rPr lang="en-US" altLang="zh-CN" sz="1800" dirty="0"/>
                        <a:t>4440-4979</a:t>
                      </a:r>
                      <a:r>
                        <a:rPr lang="zh-CN" altLang="en-US" sz="1800" dirty="0"/>
                        <a:t>（共</a:t>
                      </a:r>
                      <a:r>
                        <a:rPr lang="en-US" altLang="zh-CN" sz="1800" dirty="0"/>
                        <a:t>540</a:t>
                      </a:r>
                      <a:r>
                        <a:rPr lang="zh-CN" altLang="en-US" sz="1800" dirty="0"/>
                        <a:t>字节）</a:t>
                      </a:r>
                      <a:endParaRPr lang="zh-CN" altLang="en-US" sz="1800" dirty="0"/>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编址</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6" name="TextBox 5"/>
          <p:cNvSpPr txBox="1"/>
          <p:nvPr/>
        </p:nvSpPr>
        <p:spPr>
          <a:xfrm>
            <a:off x="1135025" y="2138093"/>
            <a:ext cx="10002190" cy="645160"/>
          </a:xfrm>
          <a:prstGeom prst="rect">
            <a:avLst/>
          </a:prstGeom>
          <a:noFill/>
        </p:spPr>
        <p:txBody>
          <a:bodyPr wrap="square" rtlCol="0">
            <a:spAutoFit/>
          </a:bodyPr>
          <a:lstStyle/>
          <a:p>
            <a:pPr algn="l">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IPv4</a:t>
            </a:r>
            <a:r>
              <a:rPr lang="zh-CN" altLang="en-US" sz="2400" dirty="0">
                <a:latin typeface="微软雅黑" panose="020B0503020204020204" charset="-122"/>
                <a:ea typeface="微软雅黑" panose="020B0503020204020204" charset="-122"/>
                <a:cs typeface="微软雅黑" panose="020B0503020204020204" charset="-122"/>
              </a:rPr>
              <a:t>地址的长度为</a:t>
            </a:r>
            <a:r>
              <a:rPr lang="en-US" altLang="zh-CN" sz="2400" dirty="0">
                <a:latin typeface="微软雅黑" panose="020B0503020204020204" charset="-122"/>
                <a:ea typeface="微软雅黑" panose="020B0503020204020204" charset="-122"/>
                <a:cs typeface="微软雅黑" panose="020B0503020204020204" charset="-122"/>
              </a:rPr>
              <a:t>32</a:t>
            </a:r>
            <a:r>
              <a:rPr lang="zh-CN" altLang="en-US" sz="2400" dirty="0">
                <a:latin typeface="微软雅黑" panose="020B0503020204020204" charset="-122"/>
                <a:ea typeface="微软雅黑" panose="020B0503020204020204" charset="-122"/>
                <a:cs typeface="微软雅黑" panose="020B0503020204020204" charset="-122"/>
              </a:rPr>
              <a:t>位，共有</a:t>
            </a:r>
            <a:r>
              <a:rPr lang="en-US" altLang="zh-CN" sz="2400" dirty="0">
                <a:latin typeface="微软雅黑" panose="020B0503020204020204" charset="-122"/>
                <a:ea typeface="微软雅黑" panose="020B0503020204020204" charset="-122"/>
                <a:cs typeface="微软雅黑" panose="020B0503020204020204" charset="-122"/>
              </a:rPr>
              <a:t>2</a:t>
            </a:r>
            <a:r>
              <a:rPr lang="en-US" altLang="zh-CN" sz="2400" baseline="30000" dirty="0">
                <a:solidFill>
                  <a:schemeClr val="tx1"/>
                </a:solidFill>
                <a:uFillTx/>
                <a:latin typeface="微软雅黑" panose="020B0503020204020204" charset="-122"/>
                <a:ea typeface="微软雅黑" panose="020B0503020204020204" charset="-122"/>
                <a:cs typeface="微软雅黑" panose="020B0503020204020204" charset="-122"/>
              </a:rPr>
              <a:t>32</a:t>
            </a:r>
            <a:r>
              <a:rPr lang="zh-CN" altLang="en-US" sz="2400" dirty="0">
                <a:latin typeface="微软雅黑" panose="020B0503020204020204" charset="-122"/>
                <a:ea typeface="微软雅黑" panose="020B0503020204020204" charset="-122"/>
                <a:cs typeface="微软雅黑" panose="020B0503020204020204" charset="-122"/>
              </a:rPr>
              <a:t>个不同的</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地址，约为</a:t>
            </a:r>
            <a:r>
              <a:rPr lang="en-US" altLang="zh-CN" sz="2400" dirty="0">
                <a:latin typeface="微软雅黑" panose="020B0503020204020204" charset="-122"/>
                <a:ea typeface="微软雅黑" panose="020B0503020204020204" charset="-122"/>
                <a:cs typeface="微软雅黑" panose="020B0503020204020204" charset="-122"/>
              </a:rPr>
              <a:t>43</a:t>
            </a:r>
            <a:r>
              <a:rPr lang="zh-CN" altLang="en-US" sz="2400" dirty="0">
                <a:latin typeface="微软雅黑" panose="020B0503020204020204" charset="-122"/>
                <a:ea typeface="微软雅黑" panose="020B0503020204020204" charset="-122"/>
                <a:cs typeface="微软雅黑" panose="020B0503020204020204" charset="-122"/>
              </a:rPr>
              <a:t>亿个</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5" name="Group 5_1"/>
          <p:cNvGrpSpPr/>
          <p:nvPr/>
        </p:nvGrpSpPr>
        <p:grpSpPr>
          <a:xfrm>
            <a:off x="8042411" y="178974"/>
            <a:ext cx="4120848" cy="1980358"/>
            <a:chOff x="8117361" y="193964"/>
            <a:chExt cx="4120848" cy="1980358"/>
          </a:xfrm>
        </p:grpSpPr>
        <p:sp>
          <p:nvSpPr>
            <p:cNvPr id="16" name="左大括号 15"/>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8" name="矩形 17"/>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9" name="矩形 18"/>
            <p:cNvSpPr/>
            <p:nvPr/>
          </p:nvSpPr>
          <p:spPr>
            <a:xfrm>
              <a:off x="10668548" y="530532"/>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编址</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0" name="矩形 19"/>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3" name="矩形 22"/>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14" name="矩形 13"/>
          <p:cNvSpPr/>
          <p:nvPr/>
        </p:nvSpPr>
        <p:spPr>
          <a:xfrm>
            <a:off x="-64317"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4.5.2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编址</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5" name="表格 4"/>
          <p:cNvGraphicFramePr>
            <a:graphicFrameLocks noGrp="1"/>
          </p:cNvGraphicFramePr>
          <p:nvPr/>
        </p:nvGraphicFramePr>
        <p:xfrm>
          <a:off x="1524290" y="3037564"/>
          <a:ext cx="9055104" cy="2374408"/>
        </p:xfrm>
        <a:graphic>
          <a:graphicData uri="http://schemas.openxmlformats.org/drawingml/2006/table">
            <a:tbl>
              <a:tblPr firstRow="1" bandRow="1">
                <a:tableStyleId>{5940675A-B579-460E-94D1-54222C63F5DA}</a:tableStyleId>
              </a:tblPr>
              <a:tblGrid>
                <a:gridCol w="3940845"/>
                <a:gridCol w="5114259"/>
              </a:tblGrid>
              <a:tr h="593602">
                <a:tc>
                  <a:txBody>
                    <a:bodyPr/>
                    <a:lstStyle/>
                    <a:p>
                      <a:pPr algn="ctr"/>
                      <a:r>
                        <a:rPr lang="zh-CN" altLang="en-US" sz="2000" dirty="0"/>
                        <a:t>方法</a:t>
                      </a:r>
                      <a:endParaRPr lang="zh-CN" altLang="en-US" sz="2000" dirty="0"/>
                    </a:p>
                  </a:txBody>
                  <a:tcPr anchor="ctr">
                    <a:solidFill>
                      <a:schemeClr val="accent2">
                        <a:lumMod val="40000"/>
                        <a:lumOff val="60000"/>
                      </a:schemeClr>
                    </a:solidFill>
                  </a:tcPr>
                </a:tc>
                <a:tc>
                  <a:txBody>
                    <a:bodyPr/>
                    <a:lstStyle/>
                    <a:p>
                      <a:pPr algn="ctr"/>
                      <a:r>
                        <a:rPr lang="zh-CN" altLang="en-US" sz="2000" dirty="0"/>
                        <a:t>表示方式</a:t>
                      </a:r>
                      <a:endParaRPr lang="zh-CN" altLang="en-US" sz="2000" dirty="0"/>
                    </a:p>
                  </a:txBody>
                  <a:tcPr anchor="ctr">
                    <a:solidFill>
                      <a:schemeClr val="accent2">
                        <a:lumMod val="40000"/>
                        <a:lumOff val="60000"/>
                      </a:schemeClr>
                    </a:solidFill>
                  </a:tcPr>
                </a:tc>
              </a:tr>
              <a:tr h="593602">
                <a:tc>
                  <a:txBody>
                    <a:bodyPr/>
                    <a:lstStyle/>
                    <a:p>
                      <a:pPr algn="ctr"/>
                      <a:r>
                        <a:rPr lang="zh-CN" altLang="en-US" sz="2000" dirty="0"/>
                        <a:t>二进制标记法</a:t>
                      </a:r>
                      <a:endParaRPr lang="zh-CN" altLang="en-US" sz="2000" dirty="0"/>
                    </a:p>
                  </a:txBody>
                  <a:tcPr anchor="ctr"/>
                </a:tc>
                <a:tc>
                  <a:txBody>
                    <a:bodyPr/>
                    <a:lstStyle/>
                    <a:p>
                      <a:pPr algn="ctr"/>
                      <a:r>
                        <a:rPr lang="en-US" altLang="zh-CN" sz="2000" dirty="0"/>
                        <a:t>11000000 10101000 00000001 01100101</a:t>
                      </a:r>
                      <a:endParaRPr lang="zh-CN" altLang="en-US" sz="2000" dirty="0"/>
                    </a:p>
                  </a:txBody>
                  <a:tcPr anchor="ctr"/>
                </a:tc>
              </a:tr>
              <a:tr h="593602">
                <a:tc>
                  <a:txBody>
                    <a:bodyPr/>
                    <a:lstStyle/>
                    <a:p>
                      <a:pPr algn="ctr"/>
                      <a:r>
                        <a:rPr lang="zh-CN" altLang="en-US" sz="2000" dirty="0"/>
                        <a:t>点分十进制标记法</a:t>
                      </a:r>
                      <a:endParaRPr lang="zh-CN" altLang="en-US" sz="2000" dirty="0"/>
                    </a:p>
                  </a:txBody>
                  <a:tcPr anchor="ctr"/>
                </a:tc>
                <a:tc>
                  <a:txBody>
                    <a:bodyPr/>
                    <a:lstStyle/>
                    <a:p>
                      <a:pPr algn="ctr"/>
                      <a:r>
                        <a:rPr lang="en-US" altLang="zh-CN" sz="2000" dirty="0"/>
                        <a:t>192.168.1.101</a:t>
                      </a:r>
                      <a:endParaRPr lang="zh-CN" altLang="en-US" sz="2000" dirty="0"/>
                    </a:p>
                  </a:txBody>
                  <a:tcPr anchor="ctr"/>
                </a:tc>
              </a:tr>
              <a:tr h="593602">
                <a:tc>
                  <a:txBody>
                    <a:bodyPr/>
                    <a:lstStyle/>
                    <a:p>
                      <a:pPr algn="ctr"/>
                      <a:r>
                        <a:rPr lang="zh-CN" altLang="en-US" sz="2000" dirty="0"/>
                        <a:t>十六进制标记法</a:t>
                      </a:r>
                      <a:endParaRPr lang="zh-CN" altLang="en-US" sz="2000" dirty="0"/>
                    </a:p>
                  </a:txBody>
                  <a:tcPr anchor="ctr"/>
                </a:tc>
                <a:tc>
                  <a:txBody>
                    <a:bodyPr/>
                    <a:lstStyle/>
                    <a:p>
                      <a:pPr algn="ctr"/>
                      <a:r>
                        <a:rPr lang="en-US" altLang="zh-CN" sz="2000" dirty="0"/>
                        <a:t>0xC0A80165</a:t>
                      </a:r>
                      <a:endParaRPr lang="zh-CN" altLang="en-US" sz="2000" dirty="0"/>
                    </a:p>
                  </a:txBody>
                  <a:tcPr anchor="ctr"/>
                </a:tc>
              </a:tr>
            </a:tbl>
          </a:graphicData>
        </a:graphic>
      </p:graphicFrame>
      <p:sp>
        <p:nvSpPr>
          <p:cNvPr id="6" name="TextBox 5"/>
          <p:cNvSpPr txBox="1"/>
          <p:nvPr/>
        </p:nvSpPr>
        <p:spPr>
          <a:xfrm>
            <a:off x="1095655" y="2159683"/>
            <a:ext cx="10002190" cy="565785"/>
          </a:xfrm>
          <a:prstGeom prst="rect">
            <a:avLst/>
          </a:prstGeom>
          <a:noFill/>
        </p:spPr>
        <p:txBody>
          <a:bodyPr wrap="square" rtlCol="0">
            <a:spAutoFit/>
          </a:bodyPr>
          <a:lstStyle/>
          <a:p>
            <a:pPr algn="ctr">
              <a:lnSpc>
                <a:spcPts val="3700"/>
              </a:lnSpc>
            </a:pPr>
            <a:r>
              <a:rPr lang="en-US" altLang="zh-CN" sz="2400" dirty="0">
                <a:latin typeface="微软雅黑" panose="020B0503020204020204" charset="-122"/>
                <a:ea typeface="微软雅黑" panose="020B0503020204020204" charset="-122"/>
                <a:cs typeface="微软雅黑" panose="020B0503020204020204" charset="-122"/>
              </a:rPr>
              <a:t>IPv4</a:t>
            </a:r>
            <a:r>
              <a:rPr lang="zh-CN" altLang="en-US" sz="2400" dirty="0">
                <a:latin typeface="微软雅黑" panose="020B0503020204020204" charset="-122"/>
                <a:ea typeface="微软雅黑" panose="020B0503020204020204" charset="-122"/>
                <a:cs typeface="微软雅黑" panose="020B0503020204020204" charset="-122"/>
              </a:rPr>
              <a:t>地址</a:t>
            </a:r>
            <a:r>
              <a:rPr lang="en-US" altLang="zh-CN" sz="2400" dirty="0">
                <a:latin typeface="微软雅黑" panose="020B0503020204020204" charset="-122"/>
                <a:ea typeface="微软雅黑" panose="020B0503020204020204" charset="-122"/>
                <a:cs typeface="微软雅黑" panose="020B0503020204020204" charset="-122"/>
              </a:rPr>
              <a:t>192.168.1.101</a:t>
            </a:r>
            <a:r>
              <a:rPr lang="zh-CN" altLang="en-US" sz="2400" dirty="0">
                <a:latin typeface="微软雅黑" panose="020B0503020204020204" charset="-122"/>
                <a:ea typeface="微软雅黑" panose="020B0503020204020204" charset="-122"/>
                <a:cs typeface="微软雅黑" panose="020B0503020204020204" charset="-122"/>
              </a:rPr>
              <a:t>的三种标记方式</a:t>
            </a:r>
            <a:endParaRPr lang="en-US" altLang="zh-CN" sz="2400" dirty="0">
              <a:latin typeface="微软雅黑" panose="020B0503020204020204" charset="-122"/>
              <a:ea typeface="微软雅黑" panose="020B0503020204020204" charset="-122"/>
              <a:cs typeface="微软雅黑" panose="020B0503020204020204" charset="-122"/>
            </a:endParaRPr>
          </a:p>
        </p:txBody>
      </p:sp>
      <p:grpSp>
        <p:nvGrpSpPr>
          <p:cNvPr id="15" name="Group 5_1_1"/>
          <p:cNvGrpSpPr/>
          <p:nvPr/>
        </p:nvGrpSpPr>
        <p:grpSpPr>
          <a:xfrm>
            <a:off x="8042411" y="178974"/>
            <a:ext cx="4120848" cy="1980358"/>
            <a:chOff x="8117361" y="193964"/>
            <a:chExt cx="4120848" cy="1980358"/>
          </a:xfrm>
        </p:grpSpPr>
        <p:sp>
          <p:nvSpPr>
            <p:cNvPr id="16" name="左大括号 15"/>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8" name="矩形 17"/>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9" name="矩形 18"/>
            <p:cNvSpPr/>
            <p:nvPr/>
          </p:nvSpPr>
          <p:spPr>
            <a:xfrm>
              <a:off x="10668548" y="530532"/>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编址</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0" name="矩形 19"/>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3" name="矩形 22"/>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4" name="矩形 23"/>
          <p:cNvSpPr/>
          <p:nvPr/>
        </p:nvSpPr>
        <p:spPr>
          <a:xfrm>
            <a:off x="-64317"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4.5.2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68740" y="256899"/>
          <a:ext cx="9055104" cy="2374408"/>
        </p:xfrm>
        <a:graphic>
          <a:graphicData uri="http://schemas.openxmlformats.org/drawingml/2006/table">
            <a:tbl>
              <a:tblPr firstRow="1" bandRow="1">
                <a:tableStyleId>{5940675A-B579-460E-94D1-54222C63F5DA}</a:tableStyleId>
              </a:tblPr>
              <a:tblGrid>
                <a:gridCol w="3940810"/>
                <a:gridCol w="5114294"/>
              </a:tblGrid>
              <a:tr h="593725">
                <a:tc>
                  <a:txBody>
                    <a:bodyPr/>
                    <a:lstStyle/>
                    <a:p>
                      <a:pPr algn="ctr"/>
                      <a:r>
                        <a:rPr lang="zh-CN" altLang="en-US" sz="2000" dirty="0"/>
                        <a:t>方法</a:t>
                      </a:r>
                      <a:endParaRPr lang="zh-CN" altLang="en-US" sz="2000" dirty="0"/>
                    </a:p>
                  </a:txBody>
                  <a:tcPr anchor="ctr">
                    <a:solidFill>
                      <a:schemeClr val="accent2">
                        <a:lumMod val="40000"/>
                        <a:lumOff val="60000"/>
                      </a:schemeClr>
                    </a:solidFill>
                  </a:tcPr>
                </a:tc>
                <a:tc>
                  <a:txBody>
                    <a:bodyPr/>
                    <a:lstStyle/>
                    <a:p>
                      <a:pPr algn="ctr"/>
                      <a:r>
                        <a:rPr lang="zh-CN" altLang="en-US" sz="2000" dirty="0"/>
                        <a:t>表示方式</a:t>
                      </a:r>
                      <a:endParaRPr lang="zh-CN" altLang="en-US" sz="2000" dirty="0"/>
                    </a:p>
                  </a:txBody>
                  <a:tcPr anchor="ctr">
                    <a:solidFill>
                      <a:schemeClr val="accent2">
                        <a:lumMod val="40000"/>
                        <a:lumOff val="60000"/>
                      </a:schemeClr>
                    </a:solidFill>
                  </a:tcPr>
                </a:tc>
              </a:tr>
              <a:tr h="593602">
                <a:tc>
                  <a:txBody>
                    <a:bodyPr/>
                    <a:lstStyle/>
                    <a:p>
                      <a:pPr algn="ctr"/>
                      <a:r>
                        <a:rPr lang="zh-CN" altLang="en-US" sz="2000" dirty="0"/>
                        <a:t>二进制标记法</a:t>
                      </a:r>
                      <a:endParaRPr lang="zh-CN" altLang="en-US" sz="2000" dirty="0"/>
                    </a:p>
                  </a:txBody>
                  <a:tcPr anchor="ctr"/>
                </a:tc>
                <a:tc>
                  <a:txBody>
                    <a:bodyPr/>
                    <a:lstStyle/>
                    <a:p>
                      <a:pPr algn="ctr"/>
                      <a:r>
                        <a:rPr lang="en-US" altLang="zh-CN" sz="2000" dirty="0"/>
                        <a:t>11000000 10101000 00000001 01100101</a:t>
                      </a:r>
                      <a:endParaRPr lang="zh-CN" altLang="en-US" sz="2000" dirty="0"/>
                    </a:p>
                  </a:txBody>
                  <a:tcPr anchor="ctr"/>
                </a:tc>
              </a:tr>
              <a:tr h="593602">
                <a:tc>
                  <a:txBody>
                    <a:bodyPr/>
                    <a:lstStyle/>
                    <a:p>
                      <a:pPr algn="ctr"/>
                      <a:r>
                        <a:rPr lang="zh-CN" altLang="en-US" sz="2000" dirty="0"/>
                        <a:t>点分十进制标记法</a:t>
                      </a:r>
                      <a:endParaRPr lang="zh-CN" altLang="en-US" sz="2000" dirty="0"/>
                    </a:p>
                  </a:txBody>
                  <a:tcPr anchor="ctr"/>
                </a:tc>
                <a:tc>
                  <a:txBody>
                    <a:bodyPr/>
                    <a:lstStyle/>
                    <a:p>
                      <a:pPr algn="ctr"/>
                      <a:r>
                        <a:rPr lang="en-US" altLang="zh-CN" sz="2000" dirty="0"/>
                        <a:t>192.168.1.101</a:t>
                      </a:r>
                      <a:endParaRPr lang="zh-CN" altLang="en-US" sz="2000" dirty="0"/>
                    </a:p>
                  </a:txBody>
                  <a:tcPr anchor="ctr"/>
                </a:tc>
              </a:tr>
              <a:tr h="593602">
                <a:tc>
                  <a:txBody>
                    <a:bodyPr/>
                    <a:lstStyle/>
                    <a:p>
                      <a:pPr algn="ctr"/>
                      <a:r>
                        <a:rPr lang="zh-CN" altLang="en-US" sz="2000" dirty="0"/>
                        <a:t>十六进制标记法</a:t>
                      </a:r>
                      <a:endParaRPr lang="zh-CN" altLang="en-US" sz="2000" dirty="0"/>
                    </a:p>
                  </a:txBody>
                  <a:tcPr anchor="ctr"/>
                </a:tc>
                <a:tc>
                  <a:txBody>
                    <a:bodyPr/>
                    <a:lstStyle/>
                    <a:p>
                      <a:pPr algn="ctr"/>
                      <a:r>
                        <a:rPr lang="en-US" altLang="zh-CN" sz="2000" dirty="0"/>
                        <a:t>0xC0A80165</a:t>
                      </a:r>
                      <a:endParaRPr lang="zh-CN" altLang="en-US" sz="2000" dirty="0"/>
                    </a:p>
                  </a:txBody>
                  <a:tcPr anchor="ctr"/>
                </a:tc>
              </a:tr>
            </a:tbl>
          </a:graphicData>
        </a:graphic>
      </p:graphicFrame>
      <p:sp>
        <p:nvSpPr>
          <p:cNvPr id="2" name="TextBox 5"/>
          <p:cNvSpPr txBox="1"/>
          <p:nvPr/>
        </p:nvSpPr>
        <p:spPr>
          <a:xfrm>
            <a:off x="621665" y="3106420"/>
            <a:ext cx="2538730" cy="645160"/>
          </a:xfrm>
          <a:prstGeom prst="rect">
            <a:avLst/>
          </a:prstGeom>
          <a:noFill/>
        </p:spPr>
        <p:txBody>
          <a:bodyPr wrap="square" rtlCol="0">
            <a:spAutoFit/>
          </a:bodyPr>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二进制转十进制：</a:t>
            </a:r>
            <a:endParaRPr lang="zh-CN" altLang="en-US" sz="2400" dirty="0">
              <a:latin typeface="微软雅黑" panose="020B0503020204020204" charset="-122"/>
              <a:ea typeface="微软雅黑" panose="020B0503020204020204" charset="-122"/>
              <a:cs typeface="微软雅黑" panose="020B0503020204020204" charset="-122"/>
            </a:endParaRPr>
          </a:p>
        </p:txBody>
      </p:sp>
      <p:graphicFrame>
        <p:nvGraphicFramePr>
          <p:cNvPr id="7" name="表格 6"/>
          <p:cNvGraphicFramePr/>
          <p:nvPr/>
        </p:nvGraphicFramePr>
        <p:xfrm>
          <a:off x="3274695" y="2631440"/>
          <a:ext cx="6385560" cy="417195"/>
        </p:xfrm>
        <a:graphic>
          <a:graphicData uri="http://schemas.openxmlformats.org/drawingml/2006/table">
            <a:tbl>
              <a:tblPr firstRow="1" bandRow="1">
                <a:tableStyleId>{5940675A-B579-460E-94D1-54222C63F5DA}</a:tableStyleId>
              </a:tblPr>
              <a:tblGrid>
                <a:gridCol w="798195"/>
                <a:gridCol w="798195"/>
                <a:gridCol w="798195"/>
                <a:gridCol w="798195"/>
                <a:gridCol w="798195"/>
                <a:gridCol w="798195"/>
                <a:gridCol w="798195"/>
                <a:gridCol w="798195"/>
              </a:tblGrid>
              <a:tr h="417195">
                <a:tc>
                  <a:txBody>
                    <a:bodyPr/>
                    <a:p>
                      <a:pPr algn="ctr">
                        <a:buNone/>
                      </a:pPr>
                      <a:r>
                        <a:rPr lang="en-US" altLang="zh-CN"/>
                        <a:t>128</a:t>
                      </a:r>
                      <a:endParaRPr lang="en-US" altLang="zh-CN"/>
                    </a:p>
                  </a:txBody>
                  <a:tcPr/>
                </a:tc>
                <a:tc>
                  <a:txBody>
                    <a:bodyPr/>
                    <a:p>
                      <a:pPr algn="ctr">
                        <a:buNone/>
                      </a:pPr>
                      <a:r>
                        <a:rPr lang="en-US" altLang="zh-CN" sz="1800">
                          <a:sym typeface="+mn-ea"/>
                        </a:rPr>
                        <a:t>64</a:t>
                      </a:r>
                      <a:endParaRPr lang="zh-CN" altLang="en-US"/>
                    </a:p>
                  </a:txBody>
                  <a:tcPr/>
                </a:tc>
                <a:tc>
                  <a:txBody>
                    <a:bodyPr/>
                    <a:p>
                      <a:pPr algn="ctr">
                        <a:buNone/>
                      </a:pPr>
                      <a:r>
                        <a:rPr lang="en-US" altLang="zh-CN" sz="1800">
                          <a:sym typeface="+mn-ea"/>
                        </a:rPr>
                        <a:t>32</a:t>
                      </a:r>
                      <a:endParaRPr lang="en-US" altLang="zh-CN"/>
                    </a:p>
                  </a:txBody>
                  <a:tcPr/>
                </a:tc>
                <a:tc>
                  <a:txBody>
                    <a:bodyPr/>
                    <a:p>
                      <a:pPr algn="ctr">
                        <a:buNone/>
                      </a:pPr>
                      <a:r>
                        <a:rPr lang="en-US" altLang="zh-CN"/>
                        <a:t>16</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4</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1</a:t>
                      </a:r>
                      <a:endParaRPr lang="en-US" altLang="zh-CN"/>
                    </a:p>
                  </a:txBody>
                  <a:tcPr/>
                </a:tc>
              </a:tr>
            </a:tbl>
          </a:graphicData>
        </a:graphic>
      </p:graphicFrame>
      <p:graphicFrame>
        <p:nvGraphicFramePr>
          <p:cNvPr id="10" name="表格 9"/>
          <p:cNvGraphicFramePr/>
          <p:nvPr/>
        </p:nvGraphicFramePr>
        <p:xfrm>
          <a:off x="3274695" y="3445510"/>
          <a:ext cx="6385560" cy="417195"/>
        </p:xfrm>
        <a:graphic>
          <a:graphicData uri="http://schemas.openxmlformats.org/drawingml/2006/table">
            <a:tbl>
              <a:tblPr firstRow="1" bandRow="1">
                <a:tableStyleId>{5940675A-B579-460E-94D1-54222C63F5DA}</a:tableStyleId>
              </a:tblPr>
              <a:tblGrid>
                <a:gridCol w="798195"/>
                <a:gridCol w="798195"/>
                <a:gridCol w="798195"/>
                <a:gridCol w="798195"/>
                <a:gridCol w="798195"/>
                <a:gridCol w="798195"/>
                <a:gridCol w="798195"/>
                <a:gridCol w="798195"/>
              </a:tblGrid>
              <a:tr h="417195">
                <a:tc>
                  <a:txBody>
                    <a:bodyPr/>
                    <a:p>
                      <a:pPr algn="ctr">
                        <a:buNone/>
                      </a:pPr>
                      <a:r>
                        <a:rPr lang="en-US" altLang="zh-CN"/>
                        <a:t>1</a:t>
                      </a:r>
                      <a:endParaRPr lang="en-US" altLang="zh-CN"/>
                    </a:p>
                  </a:txBody>
                  <a:tcPr/>
                </a:tc>
                <a:tc>
                  <a:txBody>
                    <a:bodyPr/>
                    <a:p>
                      <a:pPr algn="ctr">
                        <a:buNone/>
                      </a:pPr>
                      <a:r>
                        <a:rPr lang="en-US" sz="1800">
                          <a:sym typeface="+mn-ea"/>
                        </a:rPr>
                        <a:t>1</a:t>
                      </a:r>
                      <a:endParaRPr lang="en-US"/>
                    </a:p>
                  </a:txBody>
                  <a:tcPr/>
                </a:tc>
                <a:tc>
                  <a:txBody>
                    <a:bodyPr/>
                    <a:p>
                      <a:pPr algn="ctr">
                        <a:buNone/>
                      </a:pPr>
                      <a:r>
                        <a:rPr lang="en-US" altLang="zh-CN" sz="1800">
                          <a:sym typeface="+mn-ea"/>
                        </a:rPr>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r>
            </a:tbl>
          </a:graphicData>
        </a:graphic>
      </p:graphicFrame>
      <p:sp>
        <p:nvSpPr>
          <p:cNvPr id="12" name="TextBox 5"/>
          <p:cNvSpPr txBox="1"/>
          <p:nvPr/>
        </p:nvSpPr>
        <p:spPr>
          <a:xfrm>
            <a:off x="9929495" y="3402330"/>
            <a:ext cx="1662430" cy="460375"/>
          </a:xfrm>
          <a:prstGeom prst="rect">
            <a:avLst/>
          </a:prstGeom>
          <a:noFill/>
        </p:spPr>
        <p:txBody>
          <a:bodyPr wrap="square" rtlCol="0">
            <a:spAutoFit/>
          </a:bodyPr>
          <a:p>
            <a:pPr algn="l">
              <a:lnSpc>
                <a:spcPct val="150000"/>
              </a:lnSpc>
            </a:pPr>
            <a:r>
              <a:rPr lang="en-US" altLang="zh-CN" sz="1600" dirty="0">
                <a:latin typeface="微软雅黑" panose="020B0503020204020204" charset="-122"/>
                <a:ea typeface="微软雅黑" panose="020B0503020204020204" charset="-122"/>
                <a:cs typeface="微软雅黑" panose="020B0503020204020204" charset="-122"/>
              </a:rPr>
              <a:t>128+64=192</a:t>
            </a:r>
            <a:endParaRPr lang="en-US" altLang="zh-CN" sz="1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68740" y="256899"/>
          <a:ext cx="9055104" cy="2374408"/>
        </p:xfrm>
        <a:graphic>
          <a:graphicData uri="http://schemas.openxmlformats.org/drawingml/2006/table">
            <a:tbl>
              <a:tblPr firstRow="1" bandRow="1">
                <a:tableStyleId>{5940675A-B579-460E-94D1-54222C63F5DA}</a:tableStyleId>
              </a:tblPr>
              <a:tblGrid>
                <a:gridCol w="3940810"/>
                <a:gridCol w="5114294"/>
              </a:tblGrid>
              <a:tr h="593725">
                <a:tc>
                  <a:txBody>
                    <a:bodyPr/>
                    <a:lstStyle/>
                    <a:p>
                      <a:pPr algn="ctr"/>
                      <a:r>
                        <a:rPr lang="zh-CN" altLang="en-US" sz="2000" dirty="0"/>
                        <a:t>方法</a:t>
                      </a:r>
                      <a:endParaRPr lang="zh-CN" altLang="en-US" sz="2000" dirty="0"/>
                    </a:p>
                  </a:txBody>
                  <a:tcPr anchor="ctr">
                    <a:solidFill>
                      <a:schemeClr val="accent2">
                        <a:lumMod val="40000"/>
                        <a:lumOff val="60000"/>
                      </a:schemeClr>
                    </a:solidFill>
                  </a:tcPr>
                </a:tc>
                <a:tc>
                  <a:txBody>
                    <a:bodyPr/>
                    <a:lstStyle/>
                    <a:p>
                      <a:pPr algn="ctr"/>
                      <a:r>
                        <a:rPr lang="zh-CN" altLang="en-US" sz="2000" dirty="0"/>
                        <a:t>表示方式</a:t>
                      </a:r>
                      <a:endParaRPr lang="zh-CN" altLang="en-US" sz="2000" dirty="0"/>
                    </a:p>
                  </a:txBody>
                  <a:tcPr anchor="ctr">
                    <a:solidFill>
                      <a:schemeClr val="accent2">
                        <a:lumMod val="40000"/>
                        <a:lumOff val="60000"/>
                      </a:schemeClr>
                    </a:solidFill>
                  </a:tcPr>
                </a:tc>
              </a:tr>
              <a:tr h="593602">
                <a:tc>
                  <a:txBody>
                    <a:bodyPr/>
                    <a:lstStyle/>
                    <a:p>
                      <a:pPr algn="ctr"/>
                      <a:r>
                        <a:rPr lang="zh-CN" altLang="en-US" sz="2000" dirty="0"/>
                        <a:t>二进制标记法</a:t>
                      </a:r>
                      <a:endParaRPr lang="zh-CN" altLang="en-US" sz="2000" dirty="0"/>
                    </a:p>
                  </a:txBody>
                  <a:tcPr anchor="ctr"/>
                </a:tc>
                <a:tc>
                  <a:txBody>
                    <a:bodyPr/>
                    <a:lstStyle/>
                    <a:p>
                      <a:pPr algn="ctr"/>
                      <a:r>
                        <a:rPr lang="en-US" altLang="zh-CN" sz="2000" dirty="0"/>
                        <a:t>11000000 10101000 00000001 01100101</a:t>
                      </a:r>
                      <a:endParaRPr lang="zh-CN" altLang="en-US" sz="2000" dirty="0"/>
                    </a:p>
                  </a:txBody>
                  <a:tcPr anchor="ctr"/>
                </a:tc>
              </a:tr>
              <a:tr h="593602">
                <a:tc>
                  <a:txBody>
                    <a:bodyPr/>
                    <a:lstStyle/>
                    <a:p>
                      <a:pPr algn="ctr"/>
                      <a:r>
                        <a:rPr lang="zh-CN" altLang="en-US" sz="2000" dirty="0"/>
                        <a:t>点分十进制标记法</a:t>
                      </a:r>
                      <a:endParaRPr lang="zh-CN" altLang="en-US" sz="2000" dirty="0"/>
                    </a:p>
                  </a:txBody>
                  <a:tcPr anchor="ctr"/>
                </a:tc>
                <a:tc>
                  <a:txBody>
                    <a:bodyPr/>
                    <a:lstStyle/>
                    <a:p>
                      <a:pPr algn="ctr"/>
                      <a:r>
                        <a:rPr lang="en-US" altLang="zh-CN" sz="2000" dirty="0"/>
                        <a:t>192.168.1.101</a:t>
                      </a:r>
                      <a:endParaRPr lang="zh-CN" altLang="en-US" sz="2000" dirty="0"/>
                    </a:p>
                  </a:txBody>
                  <a:tcPr anchor="ctr"/>
                </a:tc>
              </a:tr>
              <a:tr h="593602">
                <a:tc>
                  <a:txBody>
                    <a:bodyPr/>
                    <a:lstStyle/>
                    <a:p>
                      <a:pPr algn="ctr"/>
                      <a:r>
                        <a:rPr lang="zh-CN" altLang="en-US" sz="2000" dirty="0"/>
                        <a:t>十六进制标记法</a:t>
                      </a:r>
                      <a:endParaRPr lang="zh-CN" altLang="en-US" sz="2000" dirty="0"/>
                    </a:p>
                  </a:txBody>
                  <a:tcPr anchor="ctr"/>
                </a:tc>
                <a:tc>
                  <a:txBody>
                    <a:bodyPr/>
                    <a:lstStyle/>
                    <a:p>
                      <a:pPr algn="ctr"/>
                      <a:r>
                        <a:rPr lang="en-US" altLang="zh-CN" sz="2000" dirty="0"/>
                        <a:t>0xC0A80165</a:t>
                      </a:r>
                      <a:endParaRPr lang="zh-CN" altLang="en-US" sz="2000" dirty="0"/>
                    </a:p>
                  </a:txBody>
                  <a:tcPr anchor="ctr"/>
                </a:tc>
              </a:tr>
            </a:tbl>
          </a:graphicData>
        </a:graphic>
      </p:graphicFrame>
      <p:sp>
        <p:nvSpPr>
          <p:cNvPr id="2" name="TextBox 5"/>
          <p:cNvSpPr txBox="1"/>
          <p:nvPr/>
        </p:nvSpPr>
        <p:spPr>
          <a:xfrm>
            <a:off x="621665" y="3106420"/>
            <a:ext cx="2538730" cy="645160"/>
          </a:xfrm>
          <a:prstGeom prst="rect">
            <a:avLst/>
          </a:prstGeom>
          <a:noFill/>
        </p:spPr>
        <p:txBody>
          <a:bodyPr wrap="square" rtlCol="0">
            <a:spAutoFit/>
          </a:bodyPr>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二进制转十进制：</a:t>
            </a:r>
            <a:endParaRPr lang="zh-CN" altLang="en-US" sz="2400" dirty="0">
              <a:latin typeface="微软雅黑" panose="020B0503020204020204" charset="-122"/>
              <a:ea typeface="微软雅黑" panose="020B0503020204020204" charset="-122"/>
              <a:cs typeface="微软雅黑" panose="020B0503020204020204" charset="-122"/>
            </a:endParaRPr>
          </a:p>
        </p:txBody>
      </p:sp>
      <p:graphicFrame>
        <p:nvGraphicFramePr>
          <p:cNvPr id="7" name="表格 6"/>
          <p:cNvGraphicFramePr/>
          <p:nvPr/>
        </p:nvGraphicFramePr>
        <p:xfrm>
          <a:off x="3274695" y="2631440"/>
          <a:ext cx="6385560" cy="417195"/>
        </p:xfrm>
        <a:graphic>
          <a:graphicData uri="http://schemas.openxmlformats.org/drawingml/2006/table">
            <a:tbl>
              <a:tblPr firstRow="1" bandRow="1">
                <a:tableStyleId>{5940675A-B579-460E-94D1-54222C63F5DA}</a:tableStyleId>
              </a:tblPr>
              <a:tblGrid>
                <a:gridCol w="798195"/>
                <a:gridCol w="798195"/>
                <a:gridCol w="798195"/>
                <a:gridCol w="798195"/>
                <a:gridCol w="798195"/>
                <a:gridCol w="798195"/>
                <a:gridCol w="798195"/>
                <a:gridCol w="798195"/>
              </a:tblGrid>
              <a:tr h="417195">
                <a:tc>
                  <a:txBody>
                    <a:bodyPr/>
                    <a:p>
                      <a:pPr algn="ctr">
                        <a:buNone/>
                      </a:pPr>
                      <a:r>
                        <a:rPr lang="en-US" altLang="zh-CN"/>
                        <a:t>128</a:t>
                      </a:r>
                      <a:endParaRPr lang="en-US" altLang="zh-CN"/>
                    </a:p>
                  </a:txBody>
                  <a:tcPr/>
                </a:tc>
                <a:tc>
                  <a:txBody>
                    <a:bodyPr/>
                    <a:p>
                      <a:pPr algn="ctr">
                        <a:buNone/>
                      </a:pPr>
                      <a:r>
                        <a:rPr lang="en-US" altLang="zh-CN" sz="1800">
                          <a:sym typeface="+mn-ea"/>
                        </a:rPr>
                        <a:t>64</a:t>
                      </a:r>
                      <a:endParaRPr lang="zh-CN" altLang="en-US"/>
                    </a:p>
                  </a:txBody>
                  <a:tcPr/>
                </a:tc>
                <a:tc>
                  <a:txBody>
                    <a:bodyPr/>
                    <a:p>
                      <a:pPr algn="ctr">
                        <a:buNone/>
                      </a:pPr>
                      <a:r>
                        <a:rPr lang="en-US" altLang="zh-CN" sz="1800">
                          <a:sym typeface="+mn-ea"/>
                        </a:rPr>
                        <a:t>32</a:t>
                      </a:r>
                      <a:endParaRPr lang="en-US" altLang="zh-CN"/>
                    </a:p>
                  </a:txBody>
                  <a:tcPr/>
                </a:tc>
                <a:tc>
                  <a:txBody>
                    <a:bodyPr/>
                    <a:p>
                      <a:pPr algn="ctr">
                        <a:buNone/>
                      </a:pPr>
                      <a:r>
                        <a:rPr lang="en-US" altLang="zh-CN"/>
                        <a:t>16</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4</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1</a:t>
                      </a:r>
                      <a:endParaRPr lang="en-US" altLang="zh-CN"/>
                    </a:p>
                  </a:txBody>
                  <a:tcPr/>
                </a:tc>
              </a:tr>
            </a:tbl>
          </a:graphicData>
        </a:graphic>
      </p:graphicFrame>
      <p:graphicFrame>
        <p:nvGraphicFramePr>
          <p:cNvPr id="10" name="表格 9"/>
          <p:cNvGraphicFramePr/>
          <p:nvPr/>
        </p:nvGraphicFramePr>
        <p:xfrm>
          <a:off x="3274695" y="3445510"/>
          <a:ext cx="6385560" cy="417195"/>
        </p:xfrm>
        <a:graphic>
          <a:graphicData uri="http://schemas.openxmlformats.org/drawingml/2006/table">
            <a:tbl>
              <a:tblPr firstRow="1" bandRow="1">
                <a:tableStyleId>{5940675A-B579-460E-94D1-54222C63F5DA}</a:tableStyleId>
              </a:tblPr>
              <a:tblGrid>
                <a:gridCol w="798195"/>
                <a:gridCol w="798195"/>
                <a:gridCol w="798195"/>
                <a:gridCol w="798195"/>
                <a:gridCol w="798195"/>
                <a:gridCol w="798195"/>
                <a:gridCol w="798195"/>
                <a:gridCol w="798195"/>
              </a:tblGrid>
              <a:tr h="417195">
                <a:tc>
                  <a:txBody>
                    <a:bodyPr/>
                    <a:p>
                      <a:pPr algn="ctr">
                        <a:buNone/>
                      </a:pPr>
                      <a:r>
                        <a:rPr lang="en-US" altLang="zh-CN"/>
                        <a:t>1</a:t>
                      </a:r>
                      <a:endParaRPr lang="en-US" altLang="zh-CN"/>
                    </a:p>
                  </a:txBody>
                  <a:tcPr/>
                </a:tc>
                <a:tc>
                  <a:txBody>
                    <a:bodyPr/>
                    <a:p>
                      <a:pPr algn="ctr">
                        <a:buNone/>
                      </a:pPr>
                      <a:r>
                        <a:rPr lang="en-US" sz="1800">
                          <a:sym typeface="+mn-ea"/>
                        </a:rPr>
                        <a:t>1</a:t>
                      </a:r>
                      <a:endParaRPr lang="en-US"/>
                    </a:p>
                  </a:txBody>
                  <a:tcPr/>
                </a:tc>
                <a:tc>
                  <a:txBody>
                    <a:bodyPr/>
                    <a:p>
                      <a:pPr algn="ctr">
                        <a:buNone/>
                      </a:pPr>
                      <a:r>
                        <a:rPr lang="en-US" altLang="zh-CN" sz="1800">
                          <a:sym typeface="+mn-ea"/>
                        </a:rPr>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r>
            </a:tbl>
          </a:graphicData>
        </a:graphic>
      </p:graphicFrame>
      <p:graphicFrame>
        <p:nvGraphicFramePr>
          <p:cNvPr id="11" name="表格 10"/>
          <p:cNvGraphicFramePr/>
          <p:nvPr/>
        </p:nvGraphicFramePr>
        <p:xfrm>
          <a:off x="3274695" y="4215130"/>
          <a:ext cx="6385560" cy="417195"/>
        </p:xfrm>
        <a:graphic>
          <a:graphicData uri="http://schemas.openxmlformats.org/drawingml/2006/table">
            <a:tbl>
              <a:tblPr firstRow="1" bandRow="1">
                <a:tableStyleId>{5940675A-B579-460E-94D1-54222C63F5DA}</a:tableStyleId>
              </a:tblPr>
              <a:tblGrid>
                <a:gridCol w="798195"/>
                <a:gridCol w="798195"/>
                <a:gridCol w="798195"/>
                <a:gridCol w="798195"/>
                <a:gridCol w="798195"/>
                <a:gridCol w="798195"/>
                <a:gridCol w="798195"/>
                <a:gridCol w="798195"/>
              </a:tblGrid>
              <a:tr h="417195">
                <a:tc>
                  <a:txBody>
                    <a:bodyPr/>
                    <a:p>
                      <a:pPr algn="ctr">
                        <a:buNone/>
                      </a:pPr>
                      <a:r>
                        <a:rPr lang="en-US" altLang="zh-CN"/>
                        <a:t>0</a:t>
                      </a:r>
                      <a:endParaRPr lang="en-US" altLang="zh-CN"/>
                    </a:p>
                  </a:txBody>
                  <a:tcPr/>
                </a:tc>
                <a:tc>
                  <a:txBody>
                    <a:bodyPr/>
                    <a:p>
                      <a:pPr algn="ctr">
                        <a:buNone/>
                      </a:pPr>
                      <a:r>
                        <a:rPr lang="en-US" sz="1800">
                          <a:sym typeface="+mn-ea"/>
                        </a:rPr>
                        <a:t>1</a:t>
                      </a:r>
                      <a:endParaRPr lang="en-US"/>
                    </a:p>
                  </a:txBody>
                  <a:tcPr/>
                </a:tc>
                <a:tc>
                  <a:txBody>
                    <a:bodyPr/>
                    <a:p>
                      <a:pPr algn="ctr">
                        <a:buNone/>
                      </a:pPr>
                      <a:r>
                        <a:rPr lang="en-US" altLang="zh-CN" sz="1800">
                          <a:sym typeface="+mn-ea"/>
                        </a:rPr>
                        <a:t>1</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a:t>
                      </a:r>
                      <a:endParaRPr lang="en-US" altLang="zh-CN"/>
                    </a:p>
                  </a:txBody>
                  <a:tcPr/>
                </a:tc>
              </a:tr>
            </a:tbl>
          </a:graphicData>
        </a:graphic>
      </p:graphicFrame>
      <p:sp>
        <p:nvSpPr>
          <p:cNvPr id="12" name="TextBox 5"/>
          <p:cNvSpPr txBox="1"/>
          <p:nvPr/>
        </p:nvSpPr>
        <p:spPr>
          <a:xfrm>
            <a:off x="9929495" y="3402330"/>
            <a:ext cx="1662430" cy="460375"/>
          </a:xfrm>
          <a:prstGeom prst="rect">
            <a:avLst/>
          </a:prstGeom>
          <a:noFill/>
        </p:spPr>
        <p:txBody>
          <a:bodyPr wrap="square" rtlCol="0">
            <a:spAutoFit/>
          </a:bodyPr>
          <a:p>
            <a:pPr algn="l">
              <a:lnSpc>
                <a:spcPct val="150000"/>
              </a:lnSpc>
            </a:pPr>
            <a:r>
              <a:rPr lang="en-US" altLang="zh-CN" sz="1600" dirty="0">
                <a:latin typeface="微软雅黑" panose="020B0503020204020204" charset="-122"/>
                <a:ea typeface="微软雅黑" panose="020B0503020204020204" charset="-122"/>
                <a:cs typeface="微软雅黑" panose="020B0503020204020204" charset="-122"/>
              </a:rPr>
              <a:t>128+64=192</a:t>
            </a:r>
            <a:endParaRPr lang="en-US" altLang="zh-CN" sz="1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68740" y="256899"/>
          <a:ext cx="9055104" cy="2374408"/>
        </p:xfrm>
        <a:graphic>
          <a:graphicData uri="http://schemas.openxmlformats.org/drawingml/2006/table">
            <a:tbl>
              <a:tblPr firstRow="1" bandRow="1">
                <a:tableStyleId>{5940675A-B579-460E-94D1-54222C63F5DA}</a:tableStyleId>
              </a:tblPr>
              <a:tblGrid>
                <a:gridCol w="3940810"/>
                <a:gridCol w="5114294"/>
              </a:tblGrid>
              <a:tr h="593725">
                <a:tc>
                  <a:txBody>
                    <a:bodyPr/>
                    <a:lstStyle/>
                    <a:p>
                      <a:pPr algn="ctr"/>
                      <a:r>
                        <a:rPr lang="zh-CN" altLang="en-US" sz="2000" dirty="0"/>
                        <a:t>方法</a:t>
                      </a:r>
                      <a:endParaRPr lang="zh-CN" altLang="en-US" sz="2000" dirty="0"/>
                    </a:p>
                  </a:txBody>
                  <a:tcPr anchor="ctr">
                    <a:solidFill>
                      <a:schemeClr val="accent2">
                        <a:lumMod val="40000"/>
                        <a:lumOff val="60000"/>
                      </a:schemeClr>
                    </a:solidFill>
                  </a:tcPr>
                </a:tc>
                <a:tc>
                  <a:txBody>
                    <a:bodyPr/>
                    <a:lstStyle/>
                    <a:p>
                      <a:pPr algn="ctr"/>
                      <a:r>
                        <a:rPr lang="zh-CN" altLang="en-US" sz="2000" dirty="0"/>
                        <a:t>表示方式</a:t>
                      </a:r>
                      <a:endParaRPr lang="zh-CN" altLang="en-US" sz="2000" dirty="0"/>
                    </a:p>
                  </a:txBody>
                  <a:tcPr anchor="ctr">
                    <a:solidFill>
                      <a:schemeClr val="accent2">
                        <a:lumMod val="40000"/>
                        <a:lumOff val="60000"/>
                      </a:schemeClr>
                    </a:solidFill>
                  </a:tcPr>
                </a:tc>
              </a:tr>
              <a:tr h="593602">
                <a:tc>
                  <a:txBody>
                    <a:bodyPr/>
                    <a:lstStyle/>
                    <a:p>
                      <a:pPr algn="ctr"/>
                      <a:r>
                        <a:rPr lang="zh-CN" altLang="en-US" sz="2000" dirty="0"/>
                        <a:t>二进制标记法</a:t>
                      </a:r>
                      <a:endParaRPr lang="zh-CN" altLang="en-US" sz="2000" dirty="0"/>
                    </a:p>
                  </a:txBody>
                  <a:tcPr anchor="ctr"/>
                </a:tc>
                <a:tc>
                  <a:txBody>
                    <a:bodyPr/>
                    <a:lstStyle/>
                    <a:p>
                      <a:pPr algn="ctr"/>
                      <a:r>
                        <a:rPr lang="en-US" altLang="zh-CN" sz="2000" dirty="0"/>
                        <a:t>11000000 10101000 00000001 01100101</a:t>
                      </a:r>
                      <a:endParaRPr lang="zh-CN" altLang="en-US" sz="2000" dirty="0"/>
                    </a:p>
                  </a:txBody>
                  <a:tcPr anchor="ctr"/>
                </a:tc>
              </a:tr>
              <a:tr h="593602">
                <a:tc>
                  <a:txBody>
                    <a:bodyPr/>
                    <a:lstStyle/>
                    <a:p>
                      <a:pPr algn="ctr"/>
                      <a:r>
                        <a:rPr lang="zh-CN" altLang="en-US" sz="2000" dirty="0"/>
                        <a:t>点分十进制标记法</a:t>
                      </a:r>
                      <a:endParaRPr lang="zh-CN" altLang="en-US" sz="2000" dirty="0"/>
                    </a:p>
                  </a:txBody>
                  <a:tcPr anchor="ctr"/>
                </a:tc>
                <a:tc>
                  <a:txBody>
                    <a:bodyPr/>
                    <a:lstStyle/>
                    <a:p>
                      <a:pPr algn="ctr"/>
                      <a:r>
                        <a:rPr lang="en-US" altLang="zh-CN" sz="2000" dirty="0"/>
                        <a:t>192.168.1.101</a:t>
                      </a:r>
                      <a:endParaRPr lang="zh-CN" altLang="en-US" sz="2000" dirty="0"/>
                    </a:p>
                  </a:txBody>
                  <a:tcPr anchor="ctr"/>
                </a:tc>
              </a:tr>
              <a:tr h="593602">
                <a:tc>
                  <a:txBody>
                    <a:bodyPr/>
                    <a:lstStyle/>
                    <a:p>
                      <a:pPr algn="ctr"/>
                      <a:r>
                        <a:rPr lang="zh-CN" altLang="en-US" sz="2000" dirty="0"/>
                        <a:t>十六进制标记法</a:t>
                      </a:r>
                      <a:endParaRPr lang="zh-CN" altLang="en-US" sz="2000" dirty="0"/>
                    </a:p>
                  </a:txBody>
                  <a:tcPr anchor="ctr"/>
                </a:tc>
                <a:tc>
                  <a:txBody>
                    <a:bodyPr/>
                    <a:lstStyle/>
                    <a:p>
                      <a:pPr algn="ctr"/>
                      <a:r>
                        <a:rPr lang="en-US" altLang="zh-CN" sz="2000" dirty="0"/>
                        <a:t>0xC0A80165</a:t>
                      </a:r>
                      <a:endParaRPr lang="zh-CN" altLang="en-US" sz="2000" dirty="0"/>
                    </a:p>
                  </a:txBody>
                  <a:tcPr anchor="ctr"/>
                </a:tc>
              </a:tr>
            </a:tbl>
          </a:graphicData>
        </a:graphic>
      </p:graphicFrame>
      <p:sp>
        <p:nvSpPr>
          <p:cNvPr id="2" name="TextBox 5"/>
          <p:cNvSpPr txBox="1"/>
          <p:nvPr/>
        </p:nvSpPr>
        <p:spPr>
          <a:xfrm>
            <a:off x="621665" y="3106420"/>
            <a:ext cx="2538730" cy="645160"/>
          </a:xfrm>
          <a:prstGeom prst="rect">
            <a:avLst/>
          </a:prstGeom>
          <a:noFill/>
        </p:spPr>
        <p:txBody>
          <a:bodyPr wrap="square" rtlCol="0">
            <a:spAutoFit/>
          </a:bodyPr>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二进制转十进制：</a:t>
            </a:r>
            <a:endParaRPr lang="zh-CN" altLang="en-US" sz="2400" dirty="0">
              <a:latin typeface="微软雅黑" panose="020B0503020204020204" charset="-122"/>
              <a:ea typeface="微软雅黑" panose="020B0503020204020204" charset="-122"/>
              <a:cs typeface="微软雅黑" panose="020B0503020204020204" charset="-122"/>
            </a:endParaRPr>
          </a:p>
        </p:txBody>
      </p:sp>
      <p:graphicFrame>
        <p:nvGraphicFramePr>
          <p:cNvPr id="7" name="表格 6"/>
          <p:cNvGraphicFramePr/>
          <p:nvPr/>
        </p:nvGraphicFramePr>
        <p:xfrm>
          <a:off x="3274695" y="2631440"/>
          <a:ext cx="6385560" cy="417195"/>
        </p:xfrm>
        <a:graphic>
          <a:graphicData uri="http://schemas.openxmlformats.org/drawingml/2006/table">
            <a:tbl>
              <a:tblPr firstRow="1" bandRow="1">
                <a:tableStyleId>{5940675A-B579-460E-94D1-54222C63F5DA}</a:tableStyleId>
              </a:tblPr>
              <a:tblGrid>
                <a:gridCol w="798195"/>
                <a:gridCol w="798195"/>
                <a:gridCol w="798195"/>
                <a:gridCol w="798195"/>
                <a:gridCol w="798195"/>
                <a:gridCol w="798195"/>
                <a:gridCol w="798195"/>
                <a:gridCol w="798195"/>
              </a:tblGrid>
              <a:tr h="417195">
                <a:tc>
                  <a:txBody>
                    <a:bodyPr/>
                    <a:p>
                      <a:pPr algn="ctr">
                        <a:buNone/>
                      </a:pPr>
                      <a:r>
                        <a:rPr lang="en-US" altLang="zh-CN"/>
                        <a:t>128</a:t>
                      </a:r>
                      <a:endParaRPr lang="en-US" altLang="zh-CN"/>
                    </a:p>
                  </a:txBody>
                  <a:tcPr/>
                </a:tc>
                <a:tc>
                  <a:txBody>
                    <a:bodyPr/>
                    <a:p>
                      <a:pPr algn="ctr">
                        <a:buNone/>
                      </a:pPr>
                      <a:r>
                        <a:rPr lang="en-US" altLang="zh-CN" sz="1800">
                          <a:sym typeface="+mn-ea"/>
                        </a:rPr>
                        <a:t>64</a:t>
                      </a:r>
                      <a:endParaRPr lang="zh-CN" altLang="en-US"/>
                    </a:p>
                  </a:txBody>
                  <a:tcPr/>
                </a:tc>
                <a:tc>
                  <a:txBody>
                    <a:bodyPr/>
                    <a:p>
                      <a:pPr algn="ctr">
                        <a:buNone/>
                      </a:pPr>
                      <a:r>
                        <a:rPr lang="en-US" altLang="zh-CN" sz="1800">
                          <a:sym typeface="+mn-ea"/>
                        </a:rPr>
                        <a:t>32</a:t>
                      </a:r>
                      <a:endParaRPr lang="en-US" altLang="zh-CN"/>
                    </a:p>
                  </a:txBody>
                  <a:tcPr/>
                </a:tc>
                <a:tc>
                  <a:txBody>
                    <a:bodyPr/>
                    <a:p>
                      <a:pPr algn="ctr">
                        <a:buNone/>
                      </a:pPr>
                      <a:r>
                        <a:rPr lang="en-US" altLang="zh-CN"/>
                        <a:t>16</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4</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1</a:t>
                      </a:r>
                      <a:endParaRPr lang="en-US" altLang="zh-CN"/>
                    </a:p>
                  </a:txBody>
                  <a:tcPr/>
                </a:tc>
              </a:tr>
            </a:tbl>
          </a:graphicData>
        </a:graphic>
      </p:graphicFrame>
      <p:graphicFrame>
        <p:nvGraphicFramePr>
          <p:cNvPr id="10" name="表格 9"/>
          <p:cNvGraphicFramePr/>
          <p:nvPr/>
        </p:nvGraphicFramePr>
        <p:xfrm>
          <a:off x="3274695" y="3445510"/>
          <a:ext cx="6385560" cy="417195"/>
        </p:xfrm>
        <a:graphic>
          <a:graphicData uri="http://schemas.openxmlformats.org/drawingml/2006/table">
            <a:tbl>
              <a:tblPr firstRow="1" bandRow="1">
                <a:tableStyleId>{5940675A-B579-460E-94D1-54222C63F5DA}</a:tableStyleId>
              </a:tblPr>
              <a:tblGrid>
                <a:gridCol w="798195"/>
                <a:gridCol w="798195"/>
                <a:gridCol w="798195"/>
                <a:gridCol w="798195"/>
                <a:gridCol w="798195"/>
                <a:gridCol w="798195"/>
                <a:gridCol w="798195"/>
                <a:gridCol w="798195"/>
              </a:tblGrid>
              <a:tr h="417195">
                <a:tc>
                  <a:txBody>
                    <a:bodyPr/>
                    <a:p>
                      <a:pPr algn="ctr">
                        <a:buNone/>
                      </a:pPr>
                      <a:r>
                        <a:rPr lang="en-US" altLang="zh-CN"/>
                        <a:t>1</a:t>
                      </a:r>
                      <a:endParaRPr lang="en-US" altLang="zh-CN"/>
                    </a:p>
                  </a:txBody>
                  <a:tcPr/>
                </a:tc>
                <a:tc>
                  <a:txBody>
                    <a:bodyPr/>
                    <a:p>
                      <a:pPr algn="ctr">
                        <a:buNone/>
                      </a:pPr>
                      <a:r>
                        <a:rPr lang="en-US" sz="1800">
                          <a:sym typeface="+mn-ea"/>
                        </a:rPr>
                        <a:t>1</a:t>
                      </a:r>
                      <a:endParaRPr lang="en-US"/>
                    </a:p>
                  </a:txBody>
                  <a:tcPr/>
                </a:tc>
                <a:tc>
                  <a:txBody>
                    <a:bodyPr/>
                    <a:p>
                      <a:pPr algn="ctr">
                        <a:buNone/>
                      </a:pPr>
                      <a:r>
                        <a:rPr lang="en-US" altLang="zh-CN" sz="1800">
                          <a:sym typeface="+mn-ea"/>
                        </a:rPr>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r>
            </a:tbl>
          </a:graphicData>
        </a:graphic>
      </p:graphicFrame>
      <p:graphicFrame>
        <p:nvGraphicFramePr>
          <p:cNvPr id="11" name="表格 10"/>
          <p:cNvGraphicFramePr/>
          <p:nvPr/>
        </p:nvGraphicFramePr>
        <p:xfrm>
          <a:off x="3274695" y="4215130"/>
          <a:ext cx="6385560" cy="417195"/>
        </p:xfrm>
        <a:graphic>
          <a:graphicData uri="http://schemas.openxmlformats.org/drawingml/2006/table">
            <a:tbl>
              <a:tblPr firstRow="1" bandRow="1">
                <a:tableStyleId>{5940675A-B579-460E-94D1-54222C63F5DA}</a:tableStyleId>
              </a:tblPr>
              <a:tblGrid>
                <a:gridCol w="798195"/>
                <a:gridCol w="798195"/>
                <a:gridCol w="798195"/>
                <a:gridCol w="798195"/>
                <a:gridCol w="798195"/>
                <a:gridCol w="798195"/>
                <a:gridCol w="798195"/>
                <a:gridCol w="798195"/>
              </a:tblGrid>
              <a:tr h="417195">
                <a:tc>
                  <a:txBody>
                    <a:bodyPr/>
                    <a:p>
                      <a:pPr algn="ctr">
                        <a:buNone/>
                      </a:pPr>
                      <a:r>
                        <a:rPr lang="en-US" altLang="zh-CN"/>
                        <a:t>0</a:t>
                      </a:r>
                      <a:endParaRPr lang="en-US" altLang="zh-CN"/>
                    </a:p>
                  </a:txBody>
                  <a:tcPr/>
                </a:tc>
                <a:tc>
                  <a:txBody>
                    <a:bodyPr/>
                    <a:p>
                      <a:pPr algn="ctr">
                        <a:buNone/>
                      </a:pPr>
                      <a:r>
                        <a:rPr lang="en-US" sz="1800">
                          <a:sym typeface="+mn-ea"/>
                        </a:rPr>
                        <a:t>1</a:t>
                      </a:r>
                      <a:endParaRPr lang="en-US"/>
                    </a:p>
                  </a:txBody>
                  <a:tcPr/>
                </a:tc>
                <a:tc>
                  <a:txBody>
                    <a:bodyPr/>
                    <a:p>
                      <a:pPr algn="ctr">
                        <a:buNone/>
                      </a:pPr>
                      <a:r>
                        <a:rPr lang="en-US" altLang="zh-CN" sz="1800">
                          <a:sym typeface="+mn-ea"/>
                        </a:rPr>
                        <a:t>1</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a:t>
                      </a:r>
                      <a:endParaRPr lang="en-US" altLang="zh-CN"/>
                    </a:p>
                  </a:txBody>
                  <a:tcPr/>
                </a:tc>
              </a:tr>
            </a:tbl>
          </a:graphicData>
        </a:graphic>
      </p:graphicFrame>
      <p:sp>
        <p:nvSpPr>
          <p:cNvPr id="12" name="TextBox 5"/>
          <p:cNvSpPr txBox="1"/>
          <p:nvPr/>
        </p:nvSpPr>
        <p:spPr>
          <a:xfrm>
            <a:off x="9929495" y="3402330"/>
            <a:ext cx="1662430" cy="460375"/>
          </a:xfrm>
          <a:prstGeom prst="rect">
            <a:avLst/>
          </a:prstGeom>
          <a:noFill/>
        </p:spPr>
        <p:txBody>
          <a:bodyPr wrap="square" rtlCol="0">
            <a:spAutoFit/>
          </a:bodyPr>
          <a:p>
            <a:pPr algn="l">
              <a:lnSpc>
                <a:spcPct val="150000"/>
              </a:lnSpc>
            </a:pPr>
            <a:r>
              <a:rPr lang="en-US" altLang="zh-CN" sz="1600" dirty="0">
                <a:latin typeface="微软雅黑" panose="020B0503020204020204" charset="-122"/>
                <a:ea typeface="微软雅黑" panose="020B0503020204020204" charset="-122"/>
                <a:cs typeface="微软雅黑" panose="020B0503020204020204" charset="-122"/>
              </a:rPr>
              <a:t>128+64=192</a:t>
            </a:r>
            <a:endParaRPr lang="en-US" altLang="zh-CN" sz="1600" dirty="0">
              <a:latin typeface="微软雅黑" panose="020B0503020204020204" charset="-122"/>
              <a:ea typeface="微软雅黑" panose="020B0503020204020204" charset="-122"/>
              <a:cs typeface="微软雅黑" panose="020B0503020204020204" charset="-122"/>
            </a:endParaRPr>
          </a:p>
        </p:txBody>
      </p:sp>
      <p:sp>
        <p:nvSpPr>
          <p:cNvPr id="13" name="TextBox 5"/>
          <p:cNvSpPr txBox="1"/>
          <p:nvPr/>
        </p:nvSpPr>
        <p:spPr>
          <a:xfrm>
            <a:off x="9797415" y="4171950"/>
            <a:ext cx="1908810" cy="460375"/>
          </a:xfrm>
          <a:prstGeom prst="rect">
            <a:avLst/>
          </a:prstGeom>
          <a:noFill/>
        </p:spPr>
        <p:txBody>
          <a:bodyPr wrap="square" rtlCol="0">
            <a:spAutoFit/>
          </a:bodyPr>
          <a:p>
            <a:pPr algn="l">
              <a:lnSpc>
                <a:spcPct val="150000"/>
              </a:lnSpc>
            </a:pPr>
            <a:r>
              <a:rPr lang="en-US" altLang="zh-CN" sz="1600" dirty="0">
                <a:latin typeface="微软雅黑" panose="020B0503020204020204" charset="-122"/>
                <a:ea typeface="微软雅黑" panose="020B0503020204020204" charset="-122"/>
                <a:cs typeface="微软雅黑" panose="020B0503020204020204" charset="-122"/>
              </a:rPr>
              <a:t>64+32+4+1=101</a:t>
            </a:r>
            <a:endParaRPr lang="en-US" altLang="zh-CN" sz="1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68740" y="256899"/>
          <a:ext cx="9055104" cy="2374408"/>
        </p:xfrm>
        <a:graphic>
          <a:graphicData uri="http://schemas.openxmlformats.org/drawingml/2006/table">
            <a:tbl>
              <a:tblPr firstRow="1" bandRow="1">
                <a:tableStyleId>{5940675A-B579-460E-94D1-54222C63F5DA}</a:tableStyleId>
              </a:tblPr>
              <a:tblGrid>
                <a:gridCol w="3940810"/>
                <a:gridCol w="5114294"/>
              </a:tblGrid>
              <a:tr h="593725">
                <a:tc>
                  <a:txBody>
                    <a:bodyPr/>
                    <a:lstStyle/>
                    <a:p>
                      <a:pPr algn="ctr"/>
                      <a:r>
                        <a:rPr lang="zh-CN" altLang="en-US" sz="2000" dirty="0"/>
                        <a:t>方法</a:t>
                      </a:r>
                      <a:endParaRPr lang="zh-CN" altLang="en-US" sz="2000" dirty="0"/>
                    </a:p>
                  </a:txBody>
                  <a:tcPr anchor="ctr">
                    <a:solidFill>
                      <a:schemeClr val="accent2">
                        <a:lumMod val="40000"/>
                        <a:lumOff val="60000"/>
                      </a:schemeClr>
                    </a:solidFill>
                  </a:tcPr>
                </a:tc>
                <a:tc>
                  <a:txBody>
                    <a:bodyPr/>
                    <a:lstStyle/>
                    <a:p>
                      <a:pPr algn="ctr"/>
                      <a:r>
                        <a:rPr lang="zh-CN" altLang="en-US" sz="2000" dirty="0"/>
                        <a:t>表示方式</a:t>
                      </a:r>
                      <a:endParaRPr lang="zh-CN" altLang="en-US" sz="2000" dirty="0"/>
                    </a:p>
                  </a:txBody>
                  <a:tcPr anchor="ctr">
                    <a:solidFill>
                      <a:schemeClr val="accent2">
                        <a:lumMod val="40000"/>
                        <a:lumOff val="60000"/>
                      </a:schemeClr>
                    </a:solidFill>
                  </a:tcPr>
                </a:tc>
              </a:tr>
              <a:tr h="593602">
                <a:tc>
                  <a:txBody>
                    <a:bodyPr/>
                    <a:lstStyle/>
                    <a:p>
                      <a:pPr algn="ctr"/>
                      <a:r>
                        <a:rPr lang="zh-CN" altLang="en-US" sz="2000" dirty="0"/>
                        <a:t>二进制标记法</a:t>
                      </a:r>
                      <a:endParaRPr lang="zh-CN" altLang="en-US" sz="2000" dirty="0"/>
                    </a:p>
                  </a:txBody>
                  <a:tcPr anchor="ctr"/>
                </a:tc>
                <a:tc>
                  <a:txBody>
                    <a:bodyPr/>
                    <a:lstStyle/>
                    <a:p>
                      <a:pPr algn="ctr"/>
                      <a:r>
                        <a:rPr lang="en-US" altLang="zh-CN" sz="2000" dirty="0"/>
                        <a:t>11000000 10101000 00000001 01100101</a:t>
                      </a:r>
                      <a:endParaRPr lang="zh-CN" altLang="en-US" sz="2000" dirty="0"/>
                    </a:p>
                  </a:txBody>
                  <a:tcPr anchor="ctr"/>
                </a:tc>
              </a:tr>
              <a:tr h="593602">
                <a:tc>
                  <a:txBody>
                    <a:bodyPr/>
                    <a:lstStyle/>
                    <a:p>
                      <a:pPr algn="ctr"/>
                      <a:r>
                        <a:rPr lang="zh-CN" altLang="en-US" sz="2000" dirty="0"/>
                        <a:t>点分十进制标记法</a:t>
                      </a:r>
                      <a:endParaRPr lang="zh-CN" altLang="en-US" sz="2000" dirty="0"/>
                    </a:p>
                  </a:txBody>
                  <a:tcPr anchor="ctr"/>
                </a:tc>
                <a:tc>
                  <a:txBody>
                    <a:bodyPr/>
                    <a:lstStyle/>
                    <a:p>
                      <a:pPr algn="ctr"/>
                      <a:r>
                        <a:rPr lang="en-US" altLang="zh-CN" sz="2000" dirty="0"/>
                        <a:t>192.168.1.101</a:t>
                      </a:r>
                      <a:endParaRPr lang="zh-CN" altLang="en-US" sz="2000" dirty="0"/>
                    </a:p>
                  </a:txBody>
                  <a:tcPr anchor="ctr"/>
                </a:tc>
              </a:tr>
              <a:tr h="593602">
                <a:tc>
                  <a:txBody>
                    <a:bodyPr/>
                    <a:lstStyle/>
                    <a:p>
                      <a:pPr algn="ctr"/>
                      <a:r>
                        <a:rPr lang="zh-CN" altLang="en-US" sz="2000" dirty="0"/>
                        <a:t>十六进制标记法</a:t>
                      </a:r>
                      <a:endParaRPr lang="zh-CN" altLang="en-US" sz="2000" dirty="0"/>
                    </a:p>
                  </a:txBody>
                  <a:tcPr anchor="ctr"/>
                </a:tc>
                <a:tc>
                  <a:txBody>
                    <a:bodyPr/>
                    <a:lstStyle/>
                    <a:p>
                      <a:pPr algn="ctr"/>
                      <a:r>
                        <a:rPr lang="en-US" altLang="zh-CN" sz="2000" dirty="0"/>
                        <a:t>0xC0A80165</a:t>
                      </a:r>
                      <a:endParaRPr lang="zh-CN" altLang="en-US" sz="2000" dirty="0"/>
                    </a:p>
                  </a:txBody>
                  <a:tcPr anchor="ctr"/>
                </a:tc>
              </a:tr>
            </a:tbl>
          </a:graphicData>
        </a:graphic>
      </p:graphicFrame>
      <p:sp>
        <p:nvSpPr>
          <p:cNvPr id="2" name="TextBox 5"/>
          <p:cNvSpPr txBox="1"/>
          <p:nvPr/>
        </p:nvSpPr>
        <p:spPr>
          <a:xfrm>
            <a:off x="621665" y="3106420"/>
            <a:ext cx="2538730" cy="645160"/>
          </a:xfrm>
          <a:prstGeom prst="rect">
            <a:avLst/>
          </a:prstGeom>
          <a:noFill/>
        </p:spPr>
        <p:txBody>
          <a:bodyPr wrap="square" rtlCol="0">
            <a:spAutoFit/>
          </a:bodyPr>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二进制转十进制：</a:t>
            </a:r>
            <a:endParaRPr lang="zh-CN" altLang="en-US" sz="2400" dirty="0">
              <a:latin typeface="微软雅黑" panose="020B0503020204020204" charset="-122"/>
              <a:ea typeface="微软雅黑" panose="020B0503020204020204" charset="-122"/>
              <a:cs typeface="微软雅黑" panose="020B0503020204020204" charset="-122"/>
            </a:endParaRPr>
          </a:p>
        </p:txBody>
      </p:sp>
      <p:graphicFrame>
        <p:nvGraphicFramePr>
          <p:cNvPr id="7" name="表格 6"/>
          <p:cNvGraphicFramePr/>
          <p:nvPr/>
        </p:nvGraphicFramePr>
        <p:xfrm>
          <a:off x="3274695" y="2631440"/>
          <a:ext cx="6385560" cy="417195"/>
        </p:xfrm>
        <a:graphic>
          <a:graphicData uri="http://schemas.openxmlformats.org/drawingml/2006/table">
            <a:tbl>
              <a:tblPr firstRow="1" bandRow="1">
                <a:tableStyleId>{5940675A-B579-460E-94D1-54222C63F5DA}</a:tableStyleId>
              </a:tblPr>
              <a:tblGrid>
                <a:gridCol w="798195"/>
                <a:gridCol w="798195"/>
                <a:gridCol w="798195"/>
                <a:gridCol w="798195"/>
                <a:gridCol w="798195"/>
                <a:gridCol w="798195"/>
                <a:gridCol w="798195"/>
                <a:gridCol w="798195"/>
              </a:tblGrid>
              <a:tr h="417195">
                <a:tc>
                  <a:txBody>
                    <a:bodyPr/>
                    <a:p>
                      <a:pPr algn="ctr">
                        <a:buNone/>
                      </a:pPr>
                      <a:r>
                        <a:rPr lang="en-US" altLang="zh-CN"/>
                        <a:t>128</a:t>
                      </a:r>
                      <a:endParaRPr lang="en-US" altLang="zh-CN"/>
                    </a:p>
                  </a:txBody>
                  <a:tcPr/>
                </a:tc>
                <a:tc>
                  <a:txBody>
                    <a:bodyPr/>
                    <a:p>
                      <a:pPr algn="ctr">
                        <a:buNone/>
                      </a:pPr>
                      <a:r>
                        <a:rPr lang="en-US" altLang="zh-CN" sz="1800">
                          <a:sym typeface="+mn-ea"/>
                        </a:rPr>
                        <a:t>64</a:t>
                      </a:r>
                      <a:endParaRPr lang="zh-CN" altLang="en-US"/>
                    </a:p>
                  </a:txBody>
                  <a:tcPr/>
                </a:tc>
                <a:tc>
                  <a:txBody>
                    <a:bodyPr/>
                    <a:p>
                      <a:pPr algn="ctr">
                        <a:buNone/>
                      </a:pPr>
                      <a:r>
                        <a:rPr lang="en-US" altLang="zh-CN" sz="1800">
                          <a:sym typeface="+mn-ea"/>
                        </a:rPr>
                        <a:t>32</a:t>
                      </a:r>
                      <a:endParaRPr lang="en-US" altLang="zh-CN"/>
                    </a:p>
                  </a:txBody>
                  <a:tcPr/>
                </a:tc>
                <a:tc>
                  <a:txBody>
                    <a:bodyPr/>
                    <a:p>
                      <a:pPr algn="ctr">
                        <a:buNone/>
                      </a:pPr>
                      <a:r>
                        <a:rPr lang="en-US" altLang="zh-CN"/>
                        <a:t>16</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4</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1</a:t>
                      </a:r>
                      <a:endParaRPr lang="en-US" altLang="zh-CN"/>
                    </a:p>
                  </a:txBody>
                  <a:tcPr/>
                </a:tc>
              </a:tr>
            </a:tbl>
          </a:graphicData>
        </a:graphic>
      </p:graphicFrame>
      <p:graphicFrame>
        <p:nvGraphicFramePr>
          <p:cNvPr id="10" name="表格 9"/>
          <p:cNvGraphicFramePr/>
          <p:nvPr/>
        </p:nvGraphicFramePr>
        <p:xfrm>
          <a:off x="3274695" y="3445510"/>
          <a:ext cx="6385560" cy="417195"/>
        </p:xfrm>
        <a:graphic>
          <a:graphicData uri="http://schemas.openxmlformats.org/drawingml/2006/table">
            <a:tbl>
              <a:tblPr firstRow="1" bandRow="1">
                <a:tableStyleId>{5940675A-B579-460E-94D1-54222C63F5DA}</a:tableStyleId>
              </a:tblPr>
              <a:tblGrid>
                <a:gridCol w="798195"/>
                <a:gridCol w="798195"/>
                <a:gridCol w="798195"/>
                <a:gridCol w="798195"/>
                <a:gridCol w="798195"/>
                <a:gridCol w="798195"/>
                <a:gridCol w="798195"/>
                <a:gridCol w="798195"/>
              </a:tblGrid>
              <a:tr h="417195">
                <a:tc>
                  <a:txBody>
                    <a:bodyPr/>
                    <a:p>
                      <a:pPr algn="ctr">
                        <a:buNone/>
                      </a:pPr>
                      <a:r>
                        <a:rPr lang="en-US" altLang="zh-CN"/>
                        <a:t>1</a:t>
                      </a:r>
                      <a:endParaRPr lang="en-US" altLang="zh-CN"/>
                    </a:p>
                  </a:txBody>
                  <a:tcPr/>
                </a:tc>
                <a:tc>
                  <a:txBody>
                    <a:bodyPr/>
                    <a:p>
                      <a:pPr algn="ctr">
                        <a:buNone/>
                      </a:pPr>
                      <a:r>
                        <a:rPr lang="en-US" sz="1800">
                          <a:sym typeface="+mn-ea"/>
                        </a:rPr>
                        <a:t>1</a:t>
                      </a:r>
                      <a:endParaRPr lang="en-US"/>
                    </a:p>
                  </a:txBody>
                  <a:tcPr/>
                </a:tc>
                <a:tc>
                  <a:txBody>
                    <a:bodyPr/>
                    <a:p>
                      <a:pPr algn="ctr">
                        <a:buNone/>
                      </a:pPr>
                      <a:r>
                        <a:rPr lang="en-US" altLang="zh-CN" sz="1800">
                          <a:sym typeface="+mn-ea"/>
                        </a:rPr>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r>
            </a:tbl>
          </a:graphicData>
        </a:graphic>
      </p:graphicFrame>
      <p:graphicFrame>
        <p:nvGraphicFramePr>
          <p:cNvPr id="11" name="表格 10"/>
          <p:cNvGraphicFramePr/>
          <p:nvPr/>
        </p:nvGraphicFramePr>
        <p:xfrm>
          <a:off x="3274695" y="4215130"/>
          <a:ext cx="6385560" cy="417195"/>
        </p:xfrm>
        <a:graphic>
          <a:graphicData uri="http://schemas.openxmlformats.org/drawingml/2006/table">
            <a:tbl>
              <a:tblPr firstRow="1" bandRow="1">
                <a:tableStyleId>{5940675A-B579-460E-94D1-54222C63F5DA}</a:tableStyleId>
              </a:tblPr>
              <a:tblGrid>
                <a:gridCol w="798195"/>
                <a:gridCol w="798195"/>
                <a:gridCol w="798195"/>
                <a:gridCol w="798195"/>
                <a:gridCol w="798195"/>
                <a:gridCol w="798195"/>
                <a:gridCol w="798195"/>
                <a:gridCol w="798195"/>
              </a:tblGrid>
              <a:tr h="417195">
                <a:tc>
                  <a:txBody>
                    <a:bodyPr/>
                    <a:p>
                      <a:pPr algn="ctr">
                        <a:buNone/>
                      </a:pPr>
                      <a:r>
                        <a:rPr lang="en-US" altLang="zh-CN"/>
                        <a:t>0</a:t>
                      </a:r>
                      <a:endParaRPr lang="en-US" altLang="zh-CN"/>
                    </a:p>
                  </a:txBody>
                  <a:tcPr/>
                </a:tc>
                <a:tc>
                  <a:txBody>
                    <a:bodyPr/>
                    <a:p>
                      <a:pPr algn="ctr">
                        <a:buNone/>
                      </a:pPr>
                      <a:r>
                        <a:rPr lang="en-US" sz="1800">
                          <a:sym typeface="+mn-ea"/>
                        </a:rPr>
                        <a:t>1</a:t>
                      </a:r>
                      <a:endParaRPr lang="en-US"/>
                    </a:p>
                  </a:txBody>
                  <a:tcPr/>
                </a:tc>
                <a:tc>
                  <a:txBody>
                    <a:bodyPr/>
                    <a:p>
                      <a:pPr algn="ctr">
                        <a:buNone/>
                      </a:pPr>
                      <a:r>
                        <a:rPr lang="en-US" altLang="zh-CN" sz="1800">
                          <a:sym typeface="+mn-ea"/>
                        </a:rPr>
                        <a:t>1</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a:t>
                      </a:r>
                      <a:endParaRPr lang="en-US" altLang="zh-CN"/>
                    </a:p>
                  </a:txBody>
                  <a:tcPr/>
                </a:tc>
              </a:tr>
            </a:tbl>
          </a:graphicData>
        </a:graphic>
      </p:graphicFrame>
      <p:sp>
        <p:nvSpPr>
          <p:cNvPr id="12" name="TextBox 5"/>
          <p:cNvSpPr txBox="1"/>
          <p:nvPr/>
        </p:nvSpPr>
        <p:spPr>
          <a:xfrm>
            <a:off x="9929495" y="3402330"/>
            <a:ext cx="1662430" cy="460375"/>
          </a:xfrm>
          <a:prstGeom prst="rect">
            <a:avLst/>
          </a:prstGeom>
          <a:noFill/>
        </p:spPr>
        <p:txBody>
          <a:bodyPr wrap="square" rtlCol="0">
            <a:spAutoFit/>
          </a:bodyPr>
          <a:p>
            <a:pPr algn="l">
              <a:lnSpc>
                <a:spcPct val="150000"/>
              </a:lnSpc>
            </a:pPr>
            <a:r>
              <a:rPr lang="en-US" altLang="zh-CN" sz="1600" dirty="0">
                <a:latin typeface="微软雅黑" panose="020B0503020204020204" charset="-122"/>
                <a:ea typeface="微软雅黑" panose="020B0503020204020204" charset="-122"/>
                <a:cs typeface="微软雅黑" panose="020B0503020204020204" charset="-122"/>
              </a:rPr>
              <a:t>128+64=192</a:t>
            </a:r>
            <a:endParaRPr lang="en-US" altLang="zh-CN" sz="1600" dirty="0">
              <a:latin typeface="微软雅黑" panose="020B0503020204020204" charset="-122"/>
              <a:ea typeface="微软雅黑" panose="020B0503020204020204" charset="-122"/>
              <a:cs typeface="微软雅黑" panose="020B0503020204020204" charset="-122"/>
            </a:endParaRPr>
          </a:p>
        </p:txBody>
      </p:sp>
      <p:sp>
        <p:nvSpPr>
          <p:cNvPr id="13" name="TextBox 5"/>
          <p:cNvSpPr txBox="1"/>
          <p:nvPr/>
        </p:nvSpPr>
        <p:spPr>
          <a:xfrm>
            <a:off x="9797415" y="4171950"/>
            <a:ext cx="1908810" cy="460375"/>
          </a:xfrm>
          <a:prstGeom prst="rect">
            <a:avLst/>
          </a:prstGeom>
          <a:noFill/>
        </p:spPr>
        <p:txBody>
          <a:bodyPr wrap="square" rtlCol="0">
            <a:spAutoFit/>
          </a:bodyPr>
          <a:p>
            <a:pPr algn="l">
              <a:lnSpc>
                <a:spcPct val="150000"/>
              </a:lnSpc>
            </a:pPr>
            <a:r>
              <a:rPr lang="en-US" altLang="zh-CN" sz="1600" dirty="0">
                <a:latin typeface="微软雅黑" panose="020B0503020204020204" charset="-122"/>
                <a:ea typeface="微软雅黑" panose="020B0503020204020204" charset="-122"/>
                <a:cs typeface="微软雅黑" panose="020B0503020204020204" charset="-122"/>
              </a:rPr>
              <a:t>64+32+4+1=101</a:t>
            </a:r>
            <a:endParaRPr lang="en-US" altLang="zh-CN" sz="1600" dirty="0">
              <a:latin typeface="微软雅黑" panose="020B0503020204020204" charset="-122"/>
              <a:ea typeface="微软雅黑" panose="020B0503020204020204" charset="-122"/>
              <a:cs typeface="微软雅黑" panose="020B0503020204020204" charset="-122"/>
            </a:endParaRPr>
          </a:p>
        </p:txBody>
      </p:sp>
      <p:sp>
        <p:nvSpPr>
          <p:cNvPr id="14" name="TextBox 5"/>
          <p:cNvSpPr txBox="1"/>
          <p:nvPr/>
        </p:nvSpPr>
        <p:spPr>
          <a:xfrm>
            <a:off x="735965" y="5284470"/>
            <a:ext cx="2538730" cy="645160"/>
          </a:xfrm>
          <a:prstGeom prst="rect">
            <a:avLst/>
          </a:prstGeom>
          <a:noFill/>
        </p:spPr>
        <p:txBody>
          <a:bodyPr wrap="square" rtlCol="0">
            <a:spAutoFit/>
          </a:bodyPr>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十进制转二进制：</a:t>
            </a:r>
            <a:endParaRPr lang="en-US" altLang="zh-CN" sz="2400" dirty="0">
              <a:latin typeface="微软雅黑" panose="020B0503020204020204" charset="-122"/>
              <a:ea typeface="微软雅黑" panose="020B0503020204020204" charset="-122"/>
              <a:cs typeface="微软雅黑" panose="020B0503020204020204" charset="-122"/>
            </a:endParaRPr>
          </a:p>
        </p:txBody>
      </p:sp>
      <p:graphicFrame>
        <p:nvGraphicFramePr>
          <p:cNvPr id="25" name="表格 24"/>
          <p:cNvGraphicFramePr/>
          <p:nvPr/>
        </p:nvGraphicFramePr>
        <p:xfrm>
          <a:off x="3274695" y="5512435"/>
          <a:ext cx="6385560" cy="417195"/>
        </p:xfrm>
        <a:graphic>
          <a:graphicData uri="http://schemas.openxmlformats.org/drawingml/2006/table">
            <a:tbl>
              <a:tblPr firstRow="1" bandRow="1">
                <a:tableStyleId>{5940675A-B579-460E-94D1-54222C63F5DA}</a:tableStyleId>
              </a:tblPr>
              <a:tblGrid>
                <a:gridCol w="798195"/>
                <a:gridCol w="798195"/>
                <a:gridCol w="798195"/>
                <a:gridCol w="798195"/>
                <a:gridCol w="798195"/>
                <a:gridCol w="798195"/>
                <a:gridCol w="798195"/>
                <a:gridCol w="798195"/>
              </a:tblGrid>
              <a:tr h="417195">
                <a:tc>
                  <a:txBody>
                    <a:bodyPr/>
                    <a:p>
                      <a:pPr algn="ctr">
                        <a:buNone/>
                      </a:pPr>
                      <a:r>
                        <a:rPr lang="en-US" altLang="zh-CN"/>
                        <a:t>1</a:t>
                      </a:r>
                      <a:endParaRPr lang="en-US" altLang="zh-CN"/>
                    </a:p>
                  </a:txBody>
                  <a:tcPr/>
                </a:tc>
                <a:tc>
                  <a:txBody>
                    <a:bodyPr/>
                    <a:p>
                      <a:pPr algn="ctr">
                        <a:buNone/>
                      </a:pPr>
                      <a:r>
                        <a:rPr lang="en-US" sz="1800">
                          <a:sym typeface="+mn-ea"/>
                        </a:rPr>
                        <a:t>0</a:t>
                      </a:r>
                      <a:endParaRPr lang="en-US"/>
                    </a:p>
                  </a:txBody>
                  <a:tcPr/>
                </a:tc>
                <a:tc>
                  <a:txBody>
                    <a:bodyPr/>
                    <a:p>
                      <a:pPr algn="ctr">
                        <a:buNone/>
                      </a:pPr>
                      <a:r>
                        <a:rPr lang="en-US" altLang="zh-CN"/>
                        <a:t>1</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r>
            </a:tbl>
          </a:graphicData>
        </a:graphic>
      </p:graphicFrame>
      <p:sp>
        <p:nvSpPr>
          <p:cNvPr id="26" name="TextBox 5"/>
          <p:cNvSpPr txBox="1"/>
          <p:nvPr/>
        </p:nvSpPr>
        <p:spPr>
          <a:xfrm>
            <a:off x="9929495" y="5469255"/>
            <a:ext cx="1908810" cy="460375"/>
          </a:xfrm>
          <a:prstGeom prst="rect">
            <a:avLst/>
          </a:prstGeom>
          <a:noFill/>
        </p:spPr>
        <p:txBody>
          <a:bodyPr wrap="square" rtlCol="0">
            <a:spAutoFit/>
          </a:bodyPr>
          <a:p>
            <a:pPr algn="l">
              <a:lnSpc>
                <a:spcPct val="150000"/>
              </a:lnSpc>
            </a:pPr>
            <a:r>
              <a:rPr lang="en-US" altLang="zh-CN" sz="1600" dirty="0">
                <a:latin typeface="微软雅黑" panose="020B0503020204020204" charset="-122"/>
                <a:ea typeface="微软雅黑" panose="020B0503020204020204" charset="-122"/>
                <a:cs typeface="微软雅黑" panose="020B0503020204020204" charset="-122"/>
              </a:rPr>
              <a:t>168</a:t>
            </a:r>
            <a:endParaRPr lang="en-US" altLang="zh-CN" sz="1600" dirty="0">
              <a:latin typeface="微软雅黑" panose="020B0503020204020204" charset="-122"/>
              <a:ea typeface="微软雅黑" panose="020B0503020204020204" charset="-122"/>
              <a:cs typeface="微软雅黑" panose="020B0503020204020204" charset="-122"/>
            </a:endParaRPr>
          </a:p>
        </p:txBody>
      </p:sp>
      <p:sp>
        <p:nvSpPr>
          <p:cNvPr id="28" name="TextBox 5"/>
          <p:cNvSpPr txBox="1"/>
          <p:nvPr/>
        </p:nvSpPr>
        <p:spPr>
          <a:xfrm>
            <a:off x="10019665" y="6238875"/>
            <a:ext cx="1908810" cy="460375"/>
          </a:xfrm>
          <a:prstGeom prst="rect">
            <a:avLst/>
          </a:prstGeom>
          <a:noFill/>
        </p:spPr>
        <p:txBody>
          <a:bodyPr wrap="square" rtlCol="0">
            <a:spAutoFit/>
          </a:bodyPr>
          <a:p>
            <a:pPr algn="l">
              <a:lnSpc>
                <a:spcPct val="150000"/>
              </a:lnSpc>
            </a:pPr>
            <a:r>
              <a:rPr lang="en-US" altLang="zh-CN" sz="1600" dirty="0">
                <a:latin typeface="微软雅黑" panose="020B0503020204020204" charset="-122"/>
                <a:ea typeface="微软雅黑" panose="020B0503020204020204" charset="-122"/>
                <a:cs typeface="微软雅黑" panose="020B0503020204020204" charset="-122"/>
              </a:rPr>
              <a:t>255</a:t>
            </a:r>
            <a:endParaRPr lang="en-US" altLang="zh-CN" sz="1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网络互连与网络互连设备</a:t>
            </a:r>
            <a:endParaRPr lang="zh-CN" altLang="en-US" sz="2800" b="1" dirty="0">
              <a:latin typeface="黑体" panose="02010609060101010101" pitchFamily="49" charset="-122"/>
              <a:ea typeface="黑体" panose="02010609060101010101" pitchFamily="49" charset="-122"/>
              <a:sym typeface="+mn-ea"/>
            </a:endParaRPr>
          </a:p>
        </p:txBody>
      </p:sp>
      <p:sp>
        <p:nvSpPr>
          <p:cNvPr id="5" name="TextBox 4"/>
          <p:cNvSpPr txBox="1"/>
          <p:nvPr/>
        </p:nvSpPr>
        <p:spPr>
          <a:xfrm>
            <a:off x="735330" y="1483995"/>
            <a:ext cx="10815320" cy="3890010"/>
          </a:xfrm>
          <a:prstGeom prst="rect">
            <a:avLst/>
          </a:prstGeom>
          <a:noFill/>
        </p:spPr>
        <p:txBody>
          <a:bodyPr wrap="square" rtlCol="0">
            <a:spAutoFit/>
          </a:bodyPr>
          <a:lstStyle/>
          <a:p>
            <a:pPr>
              <a:lnSpc>
                <a:spcPct val="150000"/>
              </a:lnSpc>
            </a:pPr>
            <a:r>
              <a:rPr lang="zh-CN" altLang="en-US" sz="2400" dirty="0">
                <a:solidFill>
                  <a:srgbClr val="FF0000"/>
                </a:solidFill>
                <a:latin typeface="微软雅黑" panose="020B0503020204020204" charset="-122"/>
                <a:ea typeface="微软雅黑" panose="020B0503020204020204" charset="-122"/>
              </a:rPr>
              <a:t>路由器：</a:t>
            </a:r>
            <a:r>
              <a:rPr lang="zh-CN" altLang="en-US" sz="2400" dirty="0">
                <a:latin typeface="微软雅黑" panose="020B0503020204020204" charset="-122"/>
                <a:ea typeface="微软雅黑" panose="020B0503020204020204" charset="-122"/>
              </a:rPr>
              <a:t>具有多个输入端口和多个输出端口的</a:t>
            </a:r>
            <a:r>
              <a:rPr lang="zh-CN" altLang="en-US" sz="2400" dirty="0">
                <a:solidFill>
                  <a:srgbClr val="FF0000"/>
                </a:solidFill>
                <a:latin typeface="微软雅黑" panose="020B0503020204020204" charset="-122"/>
                <a:ea typeface="微软雅黑" panose="020B0503020204020204" charset="-122"/>
              </a:rPr>
              <a:t>专用计算机</a:t>
            </a:r>
            <a:r>
              <a:rPr lang="zh-CN" altLang="en-US" sz="2400" dirty="0">
                <a:latin typeface="微软雅黑" panose="020B0503020204020204" charset="-122"/>
                <a:ea typeface="微软雅黑" panose="020B0503020204020204" charset="-122"/>
              </a:rPr>
              <a:t>，主要任务就是获取与维护路由信息以及转发分组。</a:t>
            </a:r>
            <a:r>
              <a:rPr lang="zh-CN" altLang="en-US" sz="2400" dirty="0">
                <a:solidFill>
                  <a:srgbClr val="FF0000"/>
                </a:solidFill>
                <a:latin typeface="微软雅黑" panose="020B0503020204020204" charset="-122"/>
                <a:ea typeface="微软雅黑" panose="020B0503020204020204" charset="-122"/>
              </a:rPr>
              <a:t>最典型的网络层设备</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sym typeface="+mn-ea"/>
              </a:rPr>
              <a:t> 输入端口：</a:t>
            </a:r>
            <a:r>
              <a:rPr lang="zh-CN" altLang="en-US" sz="2400" dirty="0">
                <a:solidFill>
                  <a:srgbClr val="FF0000"/>
                </a:solidFill>
                <a:latin typeface="微软雅黑" panose="020B0503020204020204" charset="-122"/>
                <a:ea typeface="微软雅黑" panose="020B0503020204020204" charset="-122"/>
                <a:sym typeface="+mn-ea"/>
              </a:rPr>
              <a:t>查找</a:t>
            </a:r>
            <a:r>
              <a:rPr lang="zh-CN" altLang="en-US" sz="2400" dirty="0">
                <a:latin typeface="微软雅黑" panose="020B0503020204020204" charset="-122"/>
                <a:ea typeface="微软雅黑" panose="020B0503020204020204" charset="-122"/>
                <a:sym typeface="+mn-ea"/>
              </a:rPr>
              <a:t>，</a:t>
            </a:r>
            <a:r>
              <a:rPr lang="zh-CN" altLang="en-US" sz="2400" dirty="0">
                <a:solidFill>
                  <a:srgbClr val="FF0000"/>
                </a:solidFill>
                <a:latin typeface="微软雅黑" panose="020B0503020204020204" charset="-122"/>
                <a:ea typeface="微软雅黑" panose="020B0503020204020204" charset="-122"/>
                <a:sym typeface="+mn-ea"/>
              </a:rPr>
              <a:t>转发</a:t>
            </a:r>
            <a:r>
              <a:rPr lang="zh-CN" altLang="en-US" sz="2400" dirty="0">
                <a:latin typeface="微软雅黑" panose="020B0503020204020204" charset="-122"/>
                <a:ea typeface="微软雅黑" panose="020B0503020204020204" charset="-122"/>
                <a:sym typeface="+mn-ea"/>
              </a:rPr>
              <a:t>，到达分组 </a:t>
            </a:r>
            <a:r>
              <a:rPr lang="zh-CN" altLang="en-US" sz="2400" dirty="0">
                <a:solidFill>
                  <a:srgbClr val="FF0000"/>
                </a:solidFill>
                <a:latin typeface="微软雅黑" panose="020B0503020204020204" charset="-122"/>
                <a:ea typeface="微软雅黑" panose="020B0503020204020204" charset="-122"/>
                <a:sym typeface="+mn-ea"/>
              </a:rPr>
              <a:t>缓存排队</a:t>
            </a:r>
            <a:r>
              <a:rPr lang="zh-CN" altLang="en-US" sz="2400" dirty="0">
                <a:latin typeface="微软雅黑" panose="020B0503020204020204" charset="-122"/>
                <a:ea typeface="微软雅黑" panose="020B0503020204020204" charset="-122"/>
                <a:sym typeface="+mn-ea"/>
              </a:rPr>
              <a:t>功能。</a:t>
            </a:r>
            <a:endParaRPr lang="zh-CN" altLang="en-US" sz="2400" dirty="0">
              <a:latin typeface="微软雅黑" panose="020B0503020204020204" charset="-122"/>
              <a:ea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交换结构：将输入端口的</a:t>
            </a:r>
            <a:r>
              <a:rPr lang="en-US" altLang="zh-CN" sz="2400" dirty="0">
                <a:latin typeface="微软雅黑" panose="020B0503020204020204" charset="-122"/>
                <a:ea typeface="微软雅黑" panose="020B0503020204020204" charset="-122"/>
                <a:cs typeface="微软雅黑" panose="020B0503020204020204" charset="-122"/>
                <a:sym typeface="+mn-ea"/>
              </a:rPr>
              <a:t>IP</a:t>
            </a:r>
            <a:r>
              <a:rPr lang="zh-CN" altLang="en-US" sz="2400" dirty="0">
                <a:latin typeface="微软雅黑" panose="020B0503020204020204" charset="-122"/>
                <a:ea typeface="微软雅黑" panose="020B0503020204020204" charset="-122"/>
                <a:cs typeface="微软雅黑" panose="020B0503020204020204" charset="-122"/>
                <a:sym typeface="+mn-ea"/>
              </a:rPr>
              <a:t>数据报交换到指定的输出端口。</a:t>
            </a:r>
            <a:endParaRPr lang="zh-CN" altLang="en-US"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主要包括基于内存交换、基于总线交换、基于网络交换</a:t>
            </a:r>
            <a:r>
              <a:rPr lang="en-US" altLang="zh-CN" sz="2400" dirty="0">
                <a:latin typeface="微软雅黑" panose="020B0503020204020204" charset="-122"/>
                <a:ea typeface="微软雅黑" panose="020B0503020204020204" charset="-122"/>
                <a:cs typeface="微软雅黑" panose="020B0503020204020204" charset="-122"/>
                <a:sym typeface="+mn-ea"/>
              </a:rPr>
              <a:t>3</a:t>
            </a:r>
            <a:r>
              <a:rPr lang="zh-CN" altLang="en-US" sz="2400" dirty="0">
                <a:latin typeface="微软雅黑" panose="020B0503020204020204" charset="-122"/>
                <a:ea typeface="微软雅黑" panose="020B0503020204020204" charset="-122"/>
                <a:cs typeface="微软雅黑" panose="020B0503020204020204" charset="-122"/>
                <a:sym typeface="+mn-ea"/>
              </a:rPr>
              <a:t>种交换结构。</a:t>
            </a:r>
            <a:endParaRPr lang="zh-CN" altLang="en-US"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sym typeface="+mn-ea"/>
              </a:rPr>
              <a:t> 输出端口：缓存排队，从队列中取出分组进行数据链路层数据帧的封装，发送。</a:t>
            </a:r>
            <a:endParaRPr lang="zh-CN" altLang="en-US" sz="2400" dirty="0">
              <a:latin typeface="微软雅黑" panose="020B0503020204020204" charset="-122"/>
              <a:ea typeface="微软雅黑" panose="020B0503020204020204" charset="-122"/>
              <a:sym typeface="+mn-ea"/>
            </a:endParaRPr>
          </a:p>
          <a:p>
            <a:pPr>
              <a:lnSpc>
                <a:spcPts val="3700"/>
              </a:lnSpc>
            </a:pPr>
            <a:r>
              <a:rPr lang="zh-CN" altLang="en-US" sz="2400" dirty="0">
                <a:latin typeface="微软雅黑" panose="020B0503020204020204" charset="-122"/>
                <a:ea typeface="微软雅黑" panose="020B0503020204020204" charset="-122"/>
                <a:sym typeface="+mn-ea"/>
              </a:rPr>
              <a:t> 路由处理器：执行命令；路由协议运行；路由计算以及路由表的更新和维护。</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68740" y="256899"/>
          <a:ext cx="9055104" cy="2374408"/>
        </p:xfrm>
        <a:graphic>
          <a:graphicData uri="http://schemas.openxmlformats.org/drawingml/2006/table">
            <a:tbl>
              <a:tblPr firstRow="1" bandRow="1">
                <a:tableStyleId>{5940675A-B579-460E-94D1-54222C63F5DA}</a:tableStyleId>
              </a:tblPr>
              <a:tblGrid>
                <a:gridCol w="3940810"/>
                <a:gridCol w="5114294"/>
              </a:tblGrid>
              <a:tr h="593725">
                <a:tc>
                  <a:txBody>
                    <a:bodyPr/>
                    <a:lstStyle/>
                    <a:p>
                      <a:pPr algn="ctr"/>
                      <a:r>
                        <a:rPr lang="zh-CN" altLang="en-US" sz="2000" dirty="0"/>
                        <a:t>方法</a:t>
                      </a:r>
                      <a:endParaRPr lang="zh-CN" altLang="en-US" sz="2000" dirty="0"/>
                    </a:p>
                  </a:txBody>
                  <a:tcPr anchor="ctr">
                    <a:solidFill>
                      <a:schemeClr val="accent2">
                        <a:lumMod val="40000"/>
                        <a:lumOff val="60000"/>
                      </a:schemeClr>
                    </a:solidFill>
                  </a:tcPr>
                </a:tc>
                <a:tc>
                  <a:txBody>
                    <a:bodyPr/>
                    <a:lstStyle/>
                    <a:p>
                      <a:pPr algn="ctr"/>
                      <a:r>
                        <a:rPr lang="zh-CN" altLang="en-US" sz="2000" dirty="0"/>
                        <a:t>表示方式</a:t>
                      </a:r>
                      <a:endParaRPr lang="zh-CN" altLang="en-US" sz="2000" dirty="0"/>
                    </a:p>
                  </a:txBody>
                  <a:tcPr anchor="ctr">
                    <a:solidFill>
                      <a:schemeClr val="accent2">
                        <a:lumMod val="40000"/>
                        <a:lumOff val="60000"/>
                      </a:schemeClr>
                    </a:solidFill>
                  </a:tcPr>
                </a:tc>
              </a:tr>
              <a:tr h="593602">
                <a:tc>
                  <a:txBody>
                    <a:bodyPr/>
                    <a:lstStyle/>
                    <a:p>
                      <a:pPr algn="ctr"/>
                      <a:r>
                        <a:rPr lang="zh-CN" altLang="en-US" sz="2000" dirty="0"/>
                        <a:t>二进制标记法</a:t>
                      </a:r>
                      <a:endParaRPr lang="zh-CN" altLang="en-US" sz="2000" dirty="0"/>
                    </a:p>
                  </a:txBody>
                  <a:tcPr anchor="ctr"/>
                </a:tc>
                <a:tc>
                  <a:txBody>
                    <a:bodyPr/>
                    <a:lstStyle/>
                    <a:p>
                      <a:pPr algn="ctr"/>
                      <a:r>
                        <a:rPr lang="en-US" altLang="zh-CN" sz="2000" dirty="0"/>
                        <a:t>11000000 10101000 00000001 01100101</a:t>
                      </a:r>
                      <a:endParaRPr lang="zh-CN" altLang="en-US" sz="2000" dirty="0"/>
                    </a:p>
                  </a:txBody>
                  <a:tcPr anchor="ctr"/>
                </a:tc>
              </a:tr>
              <a:tr h="593602">
                <a:tc>
                  <a:txBody>
                    <a:bodyPr/>
                    <a:lstStyle/>
                    <a:p>
                      <a:pPr algn="ctr"/>
                      <a:r>
                        <a:rPr lang="zh-CN" altLang="en-US" sz="2000" dirty="0"/>
                        <a:t>点分十进制标记法</a:t>
                      </a:r>
                      <a:endParaRPr lang="zh-CN" altLang="en-US" sz="2000" dirty="0"/>
                    </a:p>
                  </a:txBody>
                  <a:tcPr anchor="ctr"/>
                </a:tc>
                <a:tc>
                  <a:txBody>
                    <a:bodyPr/>
                    <a:lstStyle/>
                    <a:p>
                      <a:pPr algn="ctr"/>
                      <a:r>
                        <a:rPr lang="en-US" altLang="zh-CN" sz="2000" dirty="0"/>
                        <a:t>192.168.1.101</a:t>
                      </a:r>
                      <a:endParaRPr lang="zh-CN" altLang="en-US" sz="2000" dirty="0"/>
                    </a:p>
                  </a:txBody>
                  <a:tcPr anchor="ctr"/>
                </a:tc>
              </a:tr>
              <a:tr h="593602">
                <a:tc>
                  <a:txBody>
                    <a:bodyPr/>
                    <a:lstStyle/>
                    <a:p>
                      <a:pPr algn="ctr"/>
                      <a:r>
                        <a:rPr lang="zh-CN" altLang="en-US" sz="2000" dirty="0"/>
                        <a:t>十六进制标记法</a:t>
                      </a:r>
                      <a:endParaRPr lang="zh-CN" altLang="en-US" sz="2000" dirty="0"/>
                    </a:p>
                  </a:txBody>
                  <a:tcPr anchor="ctr"/>
                </a:tc>
                <a:tc>
                  <a:txBody>
                    <a:bodyPr/>
                    <a:lstStyle/>
                    <a:p>
                      <a:pPr algn="ctr"/>
                      <a:r>
                        <a:rPr lang="en-US" altLang="zh-CN" sz="2000" dirty="0"/>
                        <a:t>0xC0A80165</a:t>
                      </a:r>
                      <a:endParaRPr lang="zh-CN" altLang="en-US" sz="2000" dirty="0"/>
                    </a:p>
                  </a:txBody>
                  <a:tcPr anchor="ctr"/>
                </a:tc>
              </a:tr>
            </a:tbl>
          </a:graphicData>
        </a:graphic>
      </p:graphicFrame>
      <p:sp>
        <p:nvSpPr>
          <p:cNvPr id="2" name="TextBox 5"/>
          <p:cNvSpPr txBox="1"/>
          <p:nvPr/>
        </p:nvSpPr>
        <p:spPr>
          <a:xfrm>
            <a:off x="621665" y="3106420"/>
            <a:ext cx="2538730" cy="645160"/>
          </a:xfrm>
          <a:prstGeom prst="rect">
            <a:avLst/>
          </a:prstGeom>
          <a:noFill/>
        </p:spPr>
        <p:txBody>
          <a:bodyPr wrap="square" rtlCol="0">
            <a:spAutoFit/>
          </a:bodyPr>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二进制转十进制：</a:t>
            </a:r>
            <a:endParaRPr lang="zh-CN" altLang="en-US" sz="2400" dirty="0">
              <a:latin typeface="微软雅黑" panose="020B0503020204020204" charset="-122"/>
              <a:ea typeface="微软雅黑" panose="020B0503020204020204" charset="-122"/>
              <a:cs typeface="微软雅黑" panose="020B0503020204020204" charset="-122"/>
            </a:endParaRPr>
          </a:p>
        </p:txBody>
      </p:sp>
      <p:graphicFrame>
        <p:nvGraphicFramePr>
          <p:cNvPr id="7" name="表格 6"/>
          <p:cNvGraphicFramePr/>
          <p:nvPr/>
        </p:nvGraphicFramePr>
        <p:xfrm>
          <a:off x="3274695" y="2631440"/>
          <a:ext cx="6385560" cy="417195"/>
        </p:xfrm>
        <a:graphic>
          <a:graphicData uri="http://schemas.openxmlformats.org/drawingml/2006/table">
            <a:tbl>
              <a:tblPr firstRow="1" bandRow="1">
                <a:tableStyleId>{5940675A-B579-460E-94D1-54222C63F5DA}</a:tableStyleId>
              </a:tblPr>
              <a:tblGrid>
                <a:gridCol w="798195"/>
                <a:gridCol w="798195"/>
                <a:gridCol w="798195"/>
                <a:gridCol w="798195"/>
                <a:gridCol w="798195"/>
                <a:gridCol w="798195"/>
                <a:gridCol w="798195"/>
                <a:gridCol w="798195"/>
              </a:tblGrid>
              <a:tr h="417195">
                <a:tc>
                  <a:txBody>
                    <a:bodyPr/>
                    <a:p>
                      <a:pPr algn="ctr">
                        <a:buNone/>
                      </a:pPr>
                      <a:r>
                        <a:rPr lang="en-US" altLang="zh-CN"/>
                        <a:t>128</a:t>
                      </a:r>
                      <a:endParaRPr lang="en-US" altLang="zh-CN"/>
                    </a:p>
                  </a:txBody>
                  <a:tcPr/>
                </a:tc>
                <a:tc>
                  <a:txBody>
                    <a:bodyPr/>
                    <a:p>
                      <a:pPr algn="ctr">
                        <a:buNone/>
                      </a:pPr>
                      <a:r>
                        <a:rPr lang="en-US" altLang="zh-CN" sz="1800">
                          <a:sym typeface="+mn-ea"/>
                        </a:rPr>
                        <a:t>64</a:t>
                      </a:r>
                      <a:endParaRPr lang="zh-CN" altLang="en-US"/>
                    </a:p>
                  </a:txBody>
                  <a:tcPr/>
                </a:tc>
                <a:tc>
                  <a:txBody>
                    <a:bodyPr/>
                    <a:p>
                      <a:pPr algn="ctr">
                        <a:buNone/>
                      </a:pPr>
                      <a:r>
                        <a:rPr lang="en-US" altLang="zh-CN" sz="1800">
                          <a:sym typeface="+mn-ea"/>
                        </a:rPr>
                        <a:t>32</a:t>
                      </a:r>
                      <a:endParaRPr lang="en-US" altLang="zh-CN"/>
                    </a:p>
                  </a:txBody>
                  <a:tcPr/>
                </a:tc>
                <a:tc>
                  <a:txBody>
                    <a:bodyPr/>
                    <a:p>
                      <a:pPr algn="ctr">
                        <a:buNone/>
                      </a:pPr>
                      <a:r>
                        <a:rPr lang="en-US" altLang="zh-CN"/>
                        <a:t>16</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4</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1</a:t>
                      </a:r>
                      <a:endParaRPr lang="en-US" altLang="zh-CN"/>
                    </a:p>
                  </a:txBody>
                  <a:tcPr/>
                </a:tc>
              </a:tr>
            </a:tbl>
          </a:graphicData>
        </a:graphic>
      </p:graphicFrame>
      <p:graphicFrame>
        <p:nvGraphicFramePr>
          <p:cNvPr id="10" name="表格 9"/>
          <p:cNvGraphicFramePr/>
          <p:nvPr/>
        </p:nvGraphicFramePr>
        <p:xfrm>
          <a:off x="3274695" y="3445510"/>
          <a:ext cx="6385560" cy="417195"/>
        </p:xfrm>
        <a:graphic>
          <a:graphicData uri="http://schemas.openxmlformats.org/drawingml/2006/table">
            <a:tbl>
              <a:tblPr firstRow="1" bandRow="1">
                <a:tableStyleId>{5940675A-B579-460E-94D1-54222C63F5DA}</a:tableStyleId>
              </a:tblPr>
              <a:tblGrid>
                <a:gridCol w="798195"/>
                <a:gridCol w="798195"/>
                <a:gridCol w="798195"/>
                <a:gridCol w="798195"/>
                <a:gridCol w="798195"/>
                <a:gridCol w="798195"/>
                <a:gridCol w="798195"/>
                <a:gridCol w="798195"/>
              </a:tblGrid>
              <a:tr h="417195">
                <a:tc>
                  <a:txBody>
                    <a:bodyPr/>
                    <a:p>
                      <a:pPr algn="ctr">
                        <a:buNone/>
                      </a:pPr>
                      <a:r>
                        <a:rPr lang="en-US" altLang="zh-CN"/>
                        <a:t>1</a:t>
                      </a:r>
                      <a:endParaRPr lang="en-US" altLang="zh-CN"/>
                    </a:p>
                  </a:txBody>
                  <a:tcPr/>
                </a:tc>
                <a:tc>
                  <a:txBody>
                    <a:bodyPr/>
                    <a:p>
                      <a:pPr algn="ctr">
                        <a:buNone/>
                      </a:pPr>
                      <a:r>
                        <a:rPr lang="en-US" sz="1800">
                          <a:sym typeface="+mn-ea"/>
                        </a:rPr>
                        <a:t>1</a:t>
                      </a:r>
                      <a:endParaRPr lang="en-US"/>
                    </a:p>
                  </a:txBody>
                  <a:tcPr/>
                </a:tc>
                <a:tc>
                  <a:txBody>
                    <a:bodyPr/>
                    <a:p>
                      <a:pPr algn="ctr">
                        <a:buNone/>
                      </a:pPr>
                      <a:r>
                        <a:rPr lang="en-US" altLang="zh-CN" sz="1800">
                          <a:sym typeface="+mn-ea"/>
                        </a:rPr>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r>
            </a:tbl>
          </a:graphicData>
        </a:graphic>
      </p:graphicFrame>
      <p:graphicFrame>
        <p:nvGraphicFramePr>
          <p:cNvPr id="11" name="表格 10"/>
          <p:cNvGraphicFramePr/>
          <p:nvPr/>
        </p:nvGraphicFramePr>
        <p:xfrm>
          <a:off x="3274695" y="4215130"/>
          <a:ext cx="6385560" cy="417195"/>
        </p:xfrm>
        <a:graphic>
          <a:graphicData uri="http://schemas.openxmlformats.org/drawingml/2006/table">
            <a:tbl>
              <a:tblPr firstRow="1" bandRow="1">
                <a:tableStyleId>{5940675A-B579-460E-94D1-54222C63F5DA}</a:tableStyleId>
              </a:tblPr>
              <a:tblGrid>
                <a:gridCol w="798195"/>
                <a:gridCol w="798195"/>
                <a:gridCol w="798195"/>
                <a:gridCol w="798195"/>
                <a:gridCol w="798195"/>
                <a:gridCol w="798195"/>
                <a:gridCol w="798195"/>
                <a:gridCol w="798195"/>
              </a:tblGrid>
              <a:tr h="417195">
                <a:tc>
                  <a:txBody>
                    <a:bodyPr/>
                    <a:p>
                      <a:pPr algn="ctr">
                        <a:buNone/>
                      </a:pPr>
                      <a:r>
                        <a:rPr lang="en-US" altLang="zh-CN"/>
                        <a:t>0</a:t>
                      </a:r>
                      <a:endParaRPr lang="en-US" altLang="zh-CN"/>
                    </a:p>
                  </a:txBody>
                  <a:tcPr/>
                </a:tc>
                <a:tc>
                  <a:txBody>
                    <a:bodyPr/>
                    <a:p>
                      <a:pPr algn="ctr">
                        <a:buNone/>
                      </a:pPr>
                      <a:r>
                        <a:rPr lang="en-US" sz="1800">
                          <a:sym typeface="+mn-ea"/>
                        </a:rPr>
                        <a:t>1</a:t>
                      </a:r>
                      <a:endParaRPr lang="en-US"/>
                    </a:p>
                  </a:txBody>
                  <a:tcPr/>
                </a:tc>
                <a:tc>
                  <a:txBody>
                    <a:bodyPr/>
                    <a:p>
                      <a:pPr algn="ctr">
                        <a:buNone/>
                      </a:pPr>
                      <a:r>
                        <a:rPr lang="en-US" altLang="zh-CN" sz="1800">
                          <a:sym typeface="+mn-ea"/>
                        </a:rPr>
                        <a:t>1</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a:t>
                      </a:r>
                      <a:endParaRPr lang="en-US" altLang="zh-CN"/>
                    </a:p>
                  </a:txBody>
                  <a:tcPr/>
                </a:tc>
              </a:tr>
            </a:tbl>
          </a:graphicData>
        </a:graphic>
      </p:graphicFrame>
      <p:sp>
        <p:nvSpPr>
          <p:cNvPr id="12" name="TextBox 5"/>
          <p:cNvSpPr txBox="1"/>
          <p:nvPr/>
        </p:nvSpPr>
        <p:spPr>
          <a:xfrm>
            <a:off x="9929495" y="3402330"/>
            <a:ext cx="1662430" cy="460375"/>
          </a:xfrm>
          <a:prstGeom prst="rect">
            <a:avLst/>
          </a:prstGeom>
          <a:noFill/>
        </p:spPr>
        <p:txBody>
          <a:bodyPr wrap="square" rtlCol="0">
            <a:spAutoFit/>
          </a:bodyPr>
          <a:p>
            <a:pPr algn="l">
              <a:lnSpc>
                <a:spcPct val="150000"/>
              </a:lnSpc>
            </a:pPr>
            <a:r>
              <a:rPr lang="en-US" altLang="zh-CN" sz="1600" dirty="0">
                <a:latin typeface="微软雅黑" panose="020B0503020204020204" charset="-122"/>
                <a:ea typeface="微软雅黑" panose="020B0503020204020204" charset="-122"/>
                <a:cs typeface="微软雅黑" panose="020B0503020204020204" charset="-122"/>
              </a:rPr>
              <a:t>128+64=192</a:t>
            </a:r>
            <a:endParaRPr lang="en-US" altLang="zh-CN" sz="1600" dirty="0">
              <a:latin typeface="微软雅黑" panose="020B0503020204020204" charset="-122"/>
              <a:ea typeface="微软雅黑" panose="020B0503020204020204" charset="-122"/>
              <a:cs typeface="微软雅黑" panose="020B0503020204020204" charset="-122"/>
            </a:endParaRPr>
          </a:p>
        </p:txBody>
      </p:sp>
      <p:sp>
        <p:nvSpPr>
          <p:cNvPr id="13" name="TextBox 5"/>
          <p:cNvSpPr txBox="1"/>
          <p:nvPr/>
        </p:nvSpPr>
        <p:spPr>
          <a:xfrm>
            <a:off x="9797415" y="4171950"/>
            <a:ext cx="1908810" cy="460375"/>
          </a:xfrm>
          <a:prstGeom prst="rect">
            <a:avLst/>
          </a:prstGeom>
          <a:noFill/>
        </p:spPr>
        <p:txBody>
          <a:bodyPr wrap="square" rtlCol="0">
            <a:spAutoFit/>
          </a:bodyPr>
          <a:p>
            <a:pPr algn="l">
              <a:lnSpc>
                <a:spcPct val="150000"/>
              </a:lnSpc>
            </a:pPr>
            <a:r>
              <a:rPr lang="en-US" altLang="zh-CN" sz="1600" dirty="0">
                <a:latin typeface="微软雅黑" panose="020B0503020204020204" charset="-122"/>
                <a:ea typeface="微软雅黑" panose="020B0503020204020204" charset="-122"/>
                <a:cs typeface="微软雅黑" panose="020B0503020204020204" charset="-122"/>
              </a:rPr>
              <a:t>64+32+4+1=101</a:t>
            </a:r>
            <a:endParaRPr lang="en-US" altLang="zh-CN" sz="1600" dirty="0">
              <a:latin typeface="微软雅黑" panose="020B0503020204020204" charset="-122"/>
              <a:ea typeface="微软雅黑" panose="020B0503020204020204" charset="-122"/>
              <a:cs typeface="微软雅黑" panose="020B0503020204020204" charset="-122"/>
            </a:endParaRPr>
          </a:p>
        </p:txBody>
      </p:sp>
      <p:sp>
        <p:nvSpPr>
          <p:cNvPr id="14" name="TextBox 5"/>
          <p:cNvSpPr txBox="1"/>
          <p:nvPr/>
        </p:nvSpPr>
        <p:spPr>
          <a:xfrm>
            <a:off x="735965" y="5284470"/>
            <a:ext cx="2538730" cy="645160"/>
          </a:xfrm>
          <a:prstGeom prst="rect">
            <a:avLst/>
          </a:prstGeom>
          <a:noFill/>
        </p:spPr>
        <p:txBody>
          <a:bodyPr wrap="square" rtlCol="0">
            <a:spAutoFit/>
          </a:bodyPr>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十进制转二进制：</a:t>
            </a:r>
            <a:endParaRPr lang="en-US" altLang="zh-CN" sz="2400" dirty="0">
              <a:latin typeface="微软雅黑" panose="020B0503020204020204" charset="-122"/>
              <a:ea typeface="微软雅黑" panose="020B0503020204020204" charset="-122"/>
              <a:cs typeface="微软雅黑" panose="020B0503020204020204" charset="-122"/>
            </a:endParaRPr>
          </a:p>
        </p:txBody>
      </p:sp>
      <p:graphicFrame>
        <p:nvGraphicFramePr>
          <p:cNvPr id="25" name="表格 24"/>
          <p:cNvGraphicFramePr/>
          <p:nvPr/>
        </p:nvGraphicFramePr>
        <p:xfrm>
          <a:off x="3274695" y="5512435"/>
          <a:ext cx="6385560" cy="417195"/>
        </p:xfrm>
        <a:graphic>
          <a:graphicData uri="http://schemas.openxmlformats.org/drawingml/2006/table">
            <a:tbl>
              <a:tblPr firstRow="1" bandRow="1">
                <a:tableStyleId>{5940675A-B579-460E-94D1-54222C63F5DA}</a:tableStyleId>
              </a:tblPr>
              <a:tblGrid>
                <a:gridCol w="798195"/>
                <a:gridCol w="798195"/>
                <a:gridCol w="798195"/>
                <a:gridCol w="798195"/>
                <a:gridCol w="798195"/>
                <a:gridCol w="798195"/>
                <a:gridCol w="798195"/>
                <a:gridCol w="798195"/>
              </a:tblGrid>
              <a:tr h="417195">
                <a:tc>
                  <a:txBody>
                    <a:bodyPr/>
                    <a:p>
                      <a:pPr algn="ctr">
                        <a:buNone/>
                      </a:pPr>
                      <a:r>
                        <a:rPr lang="en-US" altLang="zh-CN"/>
                        <a:t>1</a:t>
                      </a:r>
                      <a:endParaRPr lang="en-US" altLang="zh-CN"/>
                    </a:p>
                  </a:txBody>
                  <a:tcPr/>
                </a:tc>
                <a:tc>
                  <a:txBody>
                    <a:bodyPr/>
                    <a:p>
                      <a:pPr algn="ctr">
                        <a:buNone/>
                      </a:pPr>
                      <a:r>
                        <a:rPr lang="en-US" sz="1800">
                          <a:sym typeface="+mn-ea"/>
                        </a:rPr>
                        <a:t>0</a:t>
                      </a:r>
                      <a:endParaRPr lang="en-US"/>
                    </a:p>
                  </a:txBody>
                  <a:tcPr/>
                </a:tc>
                <a:tc>
                  <a:txBody>
                    <a:bodyPr/>
                    <a:p>
                      <a:pPr algn="ctr">
                        <a:buNone/>
                      </a:pPr>
                      <a:r>
                        <a:rPr lang="en-US" altLang="zh-CN"/>
                        <a:t>1</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r>
            </a:tbl>
          </a:graphicData>
        </a:graphic>
      </p:graphicFrame>
      <p:sp>
        <p:nvSpPr>
          <p:cNvPr id="26" name="TextBox 5"/>
          <p:cNvSpPr txBox="1"/>
          <p:nvPr/>
        </p:nvSpPr>
        <p:spPr>
          <a:xfrm>
            <a:off x="9929495" y="5469255"/>
            <a:ext cx="1908810" cy="460375"/>
          </a:xfrm>
          <a:prstGeom prst="rect">
            <a:avLst/>
          </a:prstGeom>
          <a:noFill/>
        </p:spPr>
        <p:txBody>
          <a:bodyPr wrap="square" rtlCol="0">
            <a:spAutoFit/>
          </a:bodyPr>
          <a:p>
            <a:pPr algn="l">
              <a:lnSpc>
                <a:spcPct val="150000"/>
              </a:lnSpc>
            </a:pPr>
            <a:r>
              <a:rPr lang="en-US" altLang="zh-CN" sz="1600" dirty="0">
                <a:latin typeface="微软雅黑" panose="020B0503020204020204" charset="-122"/>
                <a:ea typeface="微软雅黑" panose="020B0503020204020204" charset="-122"/>
                <a:cs typeface="微软雅黑" panose="020B0503020204020204" charset="-122"/>
              </a:rPr>
              <a:t>168</a:t>
            </a:r>
            <a:endParaRPr lang="en-US" altLang="zh-CN" sz="1600" dirty="0">
              <a:latin typeface="微软雅黑" panose="020B0503020204020204" charset="-122"/>
              <a:ea typeface="微软雅黑" panose="020B0503020204020204" charset="-122"/>
              <a:cs typeface="微软雅黑" panose="020B0503020204020204" charset="-122"/>
            </a:endParaRPr>
          </a:p>
        </p:txBody>
      </p:sp>
      <p:graphicFrame>
        <p:nvGraphicFramePr>
          <p:cNvPr id="27" name="表格 26"/>
          <p:cNvGraphicFramePr/>
          <p:nvPr/>
        </p:nvGraphicFramePr>
        <p:xfrm>
          <a:off x="3274695" y="6282055"/>
          <a:ext cx="6385560" cy="417195"/>
        </p:xfrm>
        <a:graphic>
          <a:graphicData uri="http://schemas.openxmlformats.org/drawingml/2006/table">
            <a:tbl>
              <a:tblPr firstRow="1" bandRow="1">
                <a:tableStyleId>{5940675A-B579-460E-94D1-54222C63F5DA}</a:tableStyleId>
              </a:tblPr>
              <a:tblGrid>
                <a:gridCol w="798195"/>
                <a:gridCol w="798195"/>
                <a:gridCol w="798195"/>
                <a:gridCol w="798195"/>
                <a:gridCol w="798195"/>
                <a:gridCol w="798195"/>
                <a:gridCol w="798195"/>
                <a:gridCol w="798195"/>
              </a:tblGrid>
              <a:tr h="417195">
                <a:tc>
                  <a:txBody>
                    <a:bodyPr/>
                    <a:p>
                      <a:pPr algn="ctr">
                        <a:buNone/>
                      </a:pPr>
                      <a:r>
                        <a:rPr lang="en-US" altLang="zh-CN"/>
                        <a:t>1</a:t>
                      </a:r>
                      <a:endParaRPr lang="en-US" altLang="zh-CN"/>
                    </a:p>
                  </a:txBody>
                  <a:tcPr/>
                </a:tc>
                <a:tc>
                  <a:txBody>
                    <a:bodyPr/>
                    <a:p>
                      <a:pPr algn="ctr">
                        <a:buNone/>
                      </a:pPr>
                      <a:r>
                        <a:rPr lang="en-US" sz="1800">
                          <a:sym typeface="+mn-ea"/>
                        </a:rPr>
                        <a:t>1</a:t>
                      </a:r>
                      <a:endParaRPr lang="en-US"/>
                    </a:p>
                  </a:txBody>
                  <a:tcPr/>
                </a:tc>
                <a:tc>
                  <a:txBody>
                    <a:bodyPr/>
                    <a:p>
                      <a:pPr algn="ctr">
                        <a:buNone/>
                      </a:pPr>
                      <a:r>
                        <a:rPr lang="en-US" altLang="zh-CN"/>
                        <a:t>1</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a:t>
                      </a:r>
                      <a:endParaRPr lang="en-US" altLang="zh-CN"/>
                    </a:p>
                  </a:txBody>
                  <a:tcPr/>
                </a:tc>
              </a:tr>
            </a:tbl>
          </a:graphicData>
        </a:graphic>
      </p:graphicFrame>
      <p:sp>
        <p:nvSpPr>
          <p:cNvPr id="28" name="TextBox 5"/>
          <p:cNvSpPr txBox="1"/>
          <p:nvPr/>
        </p:nvSpPr>
        <p:spPr>
          <a:xfrm>
            <a:off x="10019665" y="6238875"/>
            <a:ext cx="1908810" cy="460375"/>
          </a:xfrm>
          <a:prstGeom prst="rect">
            <a:avLst/>
          </a:prstGeom>
          <a:noFill/>
        </p:spPr>
        <p:txBody>
          <a:bodyPr wrap="square" rtlCol="0">
            <a:spAutoFit/>
          </a:bodyPr>
          <a:p>
            <a:pPr algn="l">
              <a:lnSpc>
                <a:spcPct val="150000"/>
              </a:lnSpc>
            </a:pPr>
            <a:r>
              <a:rPr lang="en-US" altLang="zh-CN" sz="1600" dirty="0">
                <a:latin typeface="微软雅黑" panose="020B0503020204020204" charset="-122"/>
                <a:ea typeface="微软雅黑" panose="020B0503020204020204" charset="-122"/>
                <a:cs typeface="微软雅黑" panose="020B0503020204020204" charset="-122"/>
              </a:rPr>
              <a:t>255</a:t>
            </a:r>
            <a:endParaRPr lang="en-US" altLang="zh-CN" sz="1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编址</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4" name="TextBox 5"/>
          <p:cNvSpPr txBox="1"/>
          <p:nvPr/>
        </p:nvSpPr>
        <p:spPr>
          <a:xfrm>
            <a:off x="812800" y="1911350"/>
            <a:ext cx="10833735" cy="1198880"/>
          </a:xfrm>
          <a:prstGeom prst="rect">
            <a:avLst/>
          </a:prstGeom>
          <a:noFill/>
        </p:spPr>
        <p:txBody>
          <a:bodyPr wrap="square" rtlCol="0">
            <a:spAutoFit/>
          </a:bodyPr>
          <a:lstStyle/>
          <a:p>
            <a:pPr algn="l">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地址分配：</a:t>
            </a:r>
            <a:endParaRPr lang="zh-CN" altLang="en-US" sz="2400" dirty="0">
              <a:latin typeface="微软雅黑" panose="020B0503020204020204" charset="-122"/>
              <a:ea typeface="微软雅黑" panose="020B0503020204020204" charset="-122"/>
              <a:cs typeface="微软雅黑" panose="020B0503020204020204" charset="-122"/>
            </a:endParaRPr>
          </a:p>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具有</a:t>
            </a: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个接口的路由器，通过两台交换机，互连了</a:t>
            </a:r>
            <a:r>
              <a:rPr lang="en-US" altLang="zh-CN" sz="2400" dirty="0">
                <a:latin typeface="微软雅黑" panose="020B0503020204020204" charset="-122"/>
                <a:ea typeface="微软雅黑" panose="020B0503020204020204" charset="-122"/>
                <a:cs typeface="微软雅黑" panose="020B0503020204020204" charset="-122"/>
              </a:rPr>
              <a:t>6</a:t>
            </a:r>
            <a:r>
              <a:rPr lang="zh-CN" altLang="en-US" sz="2400" dirty="0">
                <a:latin typeface="微软雅黑" panose="020B0503020204020204" charset="-122"/>
                <a:ea typeface="微软雅黑" panose="020B0503020204020204" charset="-122"/>
                <a:cs typeface="微软雅黑" panose="020B0503020204020204" charset="-122"/>
              </a:rPr>
              <a:t>台主机。</a:t>
            </a:r>
            <a:endParaRPr lang="en-US" altLang="zh-CN" sz="2400" dirty="0">
              <a:latin typeface="微软雅黑" panose="020B0503020204020204" charset="-122"/>
              <a:ea typeface="微软雅黑" panose="020B0503020204020204" charset="-122"/>
              <a:cs typeface="微软雅黑" panose="020B0503020204020204" charset="-122"/>
            </a:endParaRPr>
          </a:p>
        </p:txBody>
      </p:sp>
      <p:pic>
        <p:nvPicPr>
          <p:cNvPr id="15" name="图片 14"/>
          <p:cNvPicPr>
            <a:picLocks noChangeAspect="1"/>
          </p:cNvPicPr>
          <p:nvPr/>
        </p:nvPicPr>
        <p:blipFill rotWithShape="1">
          <a:blip r:embed="rId2">
            <a:extLst>
              <a:ext uri="{28A0092B-C50C-407E-A947-70E740481C1C}">
                <a14:useLocalDpi xmlns:a14="http://schemas.microsoft.com/office/drawing/2010/main" val="0"/>
              </a:ext>
            </a:extLst>
          </a:blip>
          <a:srcRect l="11228" t="7623" r="29655"/>
          <a:stretch>
            <a:fillRect/>
          </a:stretch>
        </p:blipFill>
        <p:spPr>
          <a:xfrm rot="16200000">
            <a:off x="4620895" y="1845945"/>
            <a:ext cx="2948940" cy="6144895"/>
          </a:xfrm>
          <a:prstGeom prst="rect">
            <a:avLst/>
          </a:prstGeom>
        </p:spPr>
      </p:pic>
      <p:grpSp>
        <p:nvGrpSpPr>
          <p:cNvPr id="16" name="Group 5_1_1"/>
          <p:cNvGrpSpPr/>
          <p:nvPr/>
        </p:nvGrpSpPr>
        <p:grpSpPr>
          <a:xfrm>
            <a:off x="8042411" y="178974"/>
            <a:ext cx="4120848" cy="1980358"/>
            <a:chOff x="8117361" y="193964"/>
            <a:chExt cx="4120848" cy="1980358"/>
          </a:xfrm>
        </p:grpSpPr>
        <p:sp>
          <p:nvSpPr>
            <p:cNvPr id="17" name="左大括号 16"/>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9" name="矩形 18"/>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0" name="矩形 19"/>
            <p:cNvSpPr/>
            <p:nvPr/>
          </p:nvSpPr>
          <p:spPr>
            <a:xfrm>
              <a:off x="10668548" y="530532"/>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编址</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1" name="矩形 20"/>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2" name="矩形 21"/>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3" name="矩形 22"/>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4" name="矩形 23"/>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5" name="矩形 24"/>
          <p:cNvSpPr/>
          <p:nvPr/>
        </p:nvSpPr>
        <p:spPr>
          <a:xfrm>
            <a:off x="-64317"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4.5.2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编址</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4" name="TextBox 5"/>
          <p:cNvSpPr txBox="1"/>
          <p:nvPr/>
        </p:nvSpPr>
        <p:spPr>
          <a:xfrm>
            <a:off x="812800" y="1911350"/>
            <a:ext cx="10833735" cy="1198880"/>
          </a:xfrm>
          <a:prstGeom prst="rect">
            <a:avLst/>
          </a:prstGeom>
          <a:noFill/>
        </p:spPr>
        <p:txBody>
          <a:bodyPr wrap="square" rtlCol="0">
            <a:spAutoFit/>
          </a:bodyPr>
          <a:lstStyle/>
          <a:p>
            <a:pPr algn="l">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地址分配：</a:t>
            </a:r>
            <a:endParaRPr lang="zh-CN" altLang="en-US" sz="2400" dirty="0">
              <a:latin typeface="微软雅黑" panose="020B0503020204020204" charset="-122"/>
              <a:ea typeface="微软雅黑" panose="020B0503020204020204" charset="-122"/>
              <a:cs typeface="微软雅黑" panose="020B0503020204020204" charset="-122"/>
            </a:endParaRPr>
          </a:p>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具有</a:t>
            </a: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个接口的路由器，通过两台交换机，互连了</a:t>
            </a:r>
            <a:r>
              <a:rPr lang="en-US" altLang="zh-CN" sz="2400" dirty="0">
                <a:latin typeface="微软雅黑" panose="020B0503020204020204" charset="-122"/>
                <a:ea typeface="微软雅黑" panose="020B0503020204020204" charset="-122"/>
                <a:cs typeface="微软雅黑" panose="020B0503020204020204" charset="-122"/>
              </a:rPr>
              <a:t>6</a:t>
            </a:r>
            <a:r>
              <a:rPr lang="zh-CN" altLang="en-US" sz="2400" dirty="0">
                <a:latin typeface="微软雅黑" panose="020B0503020204020204" charset="-122"/>
                <a:ea typeface="微软雅黑" panose="020B0503020204020204" charset="-122"/>
                <a:cs typeface="微软雅黑" panose="020B0503020204020204" charset="-122"/>
              </a:rPr>
              <a:t>台主机。</a:t>
            </a:r>
            <a:endParaRPr lang="en-US" altLang="zh-CN" sz="2400" dirty="0">
              <a:latin typeface="微软雅黑" panose="020B0503020204020204" charset="-122"/>
              <a:ea typeface="微软雅黑" panose="020B0503020204020204" charset="-122"/>
              <a:cs typeface="微软雅黑" panose="020B0503020204020204" charset="-122"/>
            </a:endParaRPr>
          </a:p>
        </p:txBody>
      </p:sp>
      <p:pic>
        <p:nvPicPr>
          <p:cNvPr id="15" name="图片 14"/>
          <p:cNvPicPr>
            <a:picLocks noChangeAspect="1"/>
          </p:cNvPicPr>
          <p:nvPr/>
        </p:nvPicPr>
        <p:blipFill rotWithShape="1">
          <a:blip r:embed="rId2">
            <a:extLst>
              <a:ext uri="{28A0092B-C50C-407E-A947-70E740481C1C}">
                <a14:useLocalDpi xmlns:a14="http://schemas.microsoft.com/office/drawing/2010/main" val="0"/>
              </a:ext>
            </a:extLst>
          </a:blip>
          <a:srcRect l="11228" t="7623" r="29655"/>
          <a:stretch>
            <a:fillRect/>
          </a:stretch>
        </p:blipFill>
        <p:spPr>
          <a:xfrm rot="16200000">
            <a:off x="4620895" y="1845945"/>
            <a:ext cx="2948940" cy="6144895"/>
          </a:xfrm>
          <a:prstGeom prst="rect">
            <a:avLst/>
          </a:prstGeom>
        </p:spPr>
      </p:pic>
      <p:grpSp>
        <p:nvGrpSpPr>
          <p:cNvPr id="16" name="Group 5_1_1"/>
          <p:cNvGrpSpPr/>
          <p:nvPr/>
        </p:nvGrpSpPr>
        <p:grpSpPr>
          <a:xfrm>
            <a:off x="8042411" y="178974"/>
            <a:ext cx="4120848" cy="1980358"/>
            <a:chOff x="8117361" y="193964"/>
            <a:chExt cx="4120848" cy="1980358"/>
          </a:xfrm>
        </p:grpSpPr>
        <p:sp>
          <p:nvSpPr>
            <p:cNvPr id="17" name="左大括号 16"/>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9" name="矩形 18"/>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0" name="矩形 19"/>
            <p:cNvSpPr/>
            <p:nvPr/>
          </p:nvSpPr>
          <p:spPr>
            <a:xfrm>
              <a:off x="10668548" y="530532"/>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编址</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1" name="矩形 20"/>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2" name="矩形 21"/>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3" name="矩形 22"/>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4" name="矩形 23"/>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5" name="矩形 24"/>
          <p:cNvSpPr/>
          <p:nvPr/>
        </p:nvSpPr>
        <p:spPr>
          <a:xfrm>
            <a:off x="-64317"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4.5.2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编址</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8990" t="7623" r="29655"/>
          <a:stretch>
            <a:fillRect/>
          </a:stretch>
        </p:blipFill>
        <p:spPr>
          <a:xfrm rot="16200000">
            <a:off x="5439410" y="-55245"/>
            <a:ext cx="4406900" cy="8846820"/>
          </a:xfrm>
          <a:prstGeom prst="rect">
            <a:avLst/>
          </a:prstGeom>
        </p:spPr>
      </p:pic>
      <p:sp>
        <p:nvSpPr>
          <p:cNvPr id="14" name="TextBox 5"/>
          <p:cNvSpPr txBox="1"/>
          <p:nvPr/>
        </p:nvSpPr>
        <p:spPr>
          <a:xfrm>
            <a:off x="812800" y="1911350"/>
            <a:ext cx="2143760" cy="645160"/>
          </a:xfrm>
          <a:prstGeom prst="rect">
            <a:avLst/>
          </a:prstGeom>
          <a:noFill/>
        </p:spPr>
        <p:txBody>
          <a:bodyPr wrap="square" rtlCol="0">
            <a:spAutoFit/>
          </a:bodyPr>
          <a:lstStyle/>
          <a:p>
            <a:pPr algn="l">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地址分配：</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15" name="圆角矩形 14"/>
          <p:cNvSpPr/>
          <p:nvPr/>
        </p:nvSpPr>
        <p:spPr>
          <a:xfrm>
            <a:off x="2956560" y="2142490"/>
            <a:ext cx="5641975" cy="3470275"/>
          </a:xfrm>
          <a:prstGeom prst="roundRect">
            <a:avLst/>
          </a:prstGeom>
          <a:noFill/>
          <a:ln w="57150">
            <a:solidFill>
              <a:srgbClr val="C0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圆角矩形标注 15"/>
          <p:cNvSpPr/>
          <p:nvPr/>
        </p:nvSpPr>
        <p:spPr>
          <a:xfrm>
            <a:off x="5443855" y="310515"/>
            <a:ext cx="2499995" cy="1409065"/>
          </a:xfrm>
          <a:prstGeom prst="wedgeRoundRectCallout">
            <a:avLst>
              <a:gd name="adj1" fmla="val -21780"/>
              <a:gd name="adj2" fmla="val 7857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a:latin typeface="微软雅黑" panose="020B0503020204020204" charset="-122"/>
                <a:ea typeface="微软雅黑" panose="020B0503020204020204" charset="-122"/>
                <a:cs typeface="微软雅黑" panose="020B0503020204020204" charset="-122"/>
              </a:rPr>
              <a:t>这三台主机与路由器左侧接口的网络称为一个</a:t>
            </a:r>
            <a:r>
              <a:rPr lang="en-US" altLang="zh-CN" sz="2000">
                <a:solidFill>
                  <a:srgbClr val="C00000"/>
                </a:solidFill>
                <a:latin typeface="微软雅黑" panose="020B0503020204020204" charset="-122"/>
                <a:ea typeface="微软雅黑" panose="020B0503020204020204" charset="-122"/>
                <a:cs typeface="微软雅黑" panose="020B0503020204020204" charset="-122"/>
              </a:rPr>
              <a:t>IP</a:t>
            </a:r>
            <a:r>
              <a:rPr lang="zh-CN" altLang="en-US" sz="2000">
                <a:solidFill>
                  <a:srgbClr val="C00000"/>
                </a:solidFill>
                <a:latin typeface="微软雅黑" panose="020B0503020204020204" charset="-122"/>
                <a:ea typeface="微软雅黑" panose="020B0503020204020204" charset="-122"/>
                <a:cs typeface="微软雅黑" panose="020B0503020204020204" charset="-122"/>
              </a:rPr>
              <a:t>子网</a:t>
            </a:r>
            <a:endParaRPr lang="zh-CN" altLang="en-US" sz="2000">
              <a:solidFill>
                <a:srgbClr val="C00000"/>
              </a:solidFill>
              <a:latin typeface="微软雅黑" panose="020B0503020204020204" charset="-122"/>
              <a:ea typeface="微软雅黑" panose="020B0503020204020204" charset="-122"/>
              <a:cs typeface="微软雅黑" panose="020B0503020204020204" charset="-122"/>
            </a:endParaRPr>
          </a:p>
        </p:txBody>
      </p:sp>
      <p:grpSp>
        <p:nvGrpSpPr>
          <p:cNvPr id="17" name="Group 5_1_1"/>
          <p:cNvGrpSpPr/>
          <p:nvPr/>
        </p:nvGrpSpPr>
        <p:grpSpPr>
          <a:xfrm>
            <a:off x="8042411" y="178974"/>
            <a:ext cx="4120848" cy="1980358"/>
            <a:chOff x="8117361" y="193964"/>
            <a:chExt cx="4120848" cy="1980358"/>
          </a:xfrm>
        </p:grpSpPr>
        <p:sp>
          <p:nvSpPr>
            <p:cNvPr id="18" name="左大括号 17"/>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20" name="矩形 19"/>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1" name="矩形 20"/>
            <p:cNvSpPr/>
            <p:nvPr/>
          </p:nvSpPr>
          <p:spPr>
            <a:xfrm>
              <a:off x="10668548" y="530532"/>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编址</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2" name="矩形 21"/>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3" name="矩形 22"/>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4" name="矩形 23"/>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5" name="矩形 24"/>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6" name="矩形 25"/>
          <p:cNvSpPr/>
          <p:nvPr/>
        </p:nvSpPr>
        <p:spPr>
          <a:xfrm>
            <a:off x="-64317"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4.5.2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编址</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4" name="TextBox 5"/>
          <p:cNvSpPr txBox="1"/>
          <p:nvPr/>
        </p:nvSpPr>
        <p:spPr>
          <a:xfrm>
            <a:off x="735330" y="1911350"/>
            <a:ext cx="10799445" cy="3415030"/>
          </a:xfrm>
          <a:prstGeom prst="rect">
            <a:avLst/>
          </a:prstGeom>
          <a:noFill/>
        </p:spPr>
        <p:txBody>
          <a:bodyPr wrap="square" rtlCol="0">
            <a:spAutoFit/>
          </a:bodyPr>
          <a:lstStyle/>
          <a:p>
            <a:pPr algn="l">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地址分配：</a:t>
            </a:r>
            <a:endParaRPr lang="zh-CN" altLang="en-US" sz="2400" dirty="0">
              <a:latin typeface="微软雅黑" panose="020B0503020204020204" charset="-122"/>
              <a:ea typeface="微软雅黑" panose="020B0503020204020204" charset="-122"/>
              <a:cs typeface="微软雅黑" panose="020B0503020204020204" charset="-122"/>
            </a:endParaRPr>
          </a:p>
          <a:p>
            <a:pPr algn="l">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、为每一个</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子网分配一个子网地址。</a:t>
            </a:r>
            <a:endParaRPr lang="zh-CN" altLang="en-US" sz="2400" dirty="0">
              <a:latin typeface="微软雅黑" panose="020B0503020204020204" charset="-122"/>
              <a:ea typeface="微软雅黑" panose="020B0503020204020204" charset="-122"/>
              <a:cs typeface="微软雅黑" panose="020B0503020204020204" charset="-122"/>
            </a:endParaRPr>
          </a:p>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子网地址为：</a:t>
            </a:r>
            <a:r>
              <a:rPr lang="en-US" altLang="zh-CN" sz="2400" dirty="0">
                <a:latin typeface="微软雅黑" panose="020B0503020204020204" charset="-122"/>
                <a:ea typeface="微软雅黑" panose="020B0503020204020204" charset="-122"/>
                <a:cs typeface="微软雅黑" panose="020B0503020204020204" charset="-122"/>
              </a:rPr>
              <a:t>203.1.1.0/24</a:t>
            </a:r>
            <a:endParaRPr lang="en-US" altLang="zh-CN" sz="2400" dirty="0">
              <a:latin typeface="微软雅黑" panose="020B0503020204020204" charset="-122"/>
              <a:ea typeface="微软雅黑" panose="020B0503020204020204" charset="-122"/>
              <a:cs typeface="微软雅黑" panose="020B0503020204020204" charset="-122"/>
            </a:endParaRPr>
          </a:p>
          <a:p>
            <a:pPr algn="l">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     /24</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24</a:t>
            </a:r>
            <a:r>
              <a:rPr lang="zh-CN" altLang="en-US" sz="2400" dirty="0">
                <a:latin typeface="微软雅黑" panose="020B0503020204020204" charset="-122"/>
                <a:ea typeface="微软雅黑" panose="020B0503020204020204" charset="-122"/>
                <a:cs typeface="微软雅黑" panose="020B0503020204020204" charset="-122"/>
              </a:rPr>
              <a:t>位前缀</a:t>
            </a:r>
            <a:endParaRPr lang="zh-CN" altLang="en-US" sz="2400" dirty="0">
              <a:latin typeface="微软雅黑" panose="020B0503020204020204" charset="-122"/>
              <a:ea typeface="微软雅黑" panose="020B0503020204020204" charset="-122"/>
              <a:cs typeface="微软雅黑" panose="020B0503020204020204" charset="-122"/>
            </a:endParaRPr>
          </a:p>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子网</a:t>
            </a:r>
            <a:r>
              <a:rPr lang="en-US" altLang="zh-CN" sz="2400" dirty="0">
                <a:latin typeface="微软雅黑" panose="020B0503020204020204" charset="-122"/>
                <a:ea typeface="微软雅黑" panose="020B0503020204020204" charset="-122"/>
                <a:cs typeface="微软雅黑" panose="020B0503020204020204" charset="-122"/>
              </a:rPr>
              <a:t>203.1.1.0/24</a:t>
            </a:r>
            <a:r>
              <a:rPr lang="zh-CN" altLang="en-US" sz="2400" dirty="0">
                <a:latin typeface="微软雅黑" panose="020B0503020204020204" charset="-122"/>
                <a:ea typeface="微软雅黑" panose="020B0503020204020204" charset="-122"/>
                <a:cs typeface="微软雅黑" panose="020B0503020204020204" charset="-122"/>
              </a:rPr>
              <a:t>由</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3</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台主机</a:t>
            </a:r>
            <a:r>
              <a:rPr lang="zh-CN" altLang="en-US" sz="2400" dirty="0">
                <a:latin typeface="微软雅黑" panose="020B0503020204020204" charset="-122"/>
                <a:ea typeface="微软雅黑" panose="020B0503020204020204" charset="-122"/>
                <a:cs typeface="微软雅黑" panose="020B0503020204020204" charset="-122"/>
              </a:rPr>
              <a:t>以及一个路由器接口</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sym typeface="+mn-ea"/>
              </a:rPr>
              <a:t>203.1.1.1</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组成。</a:t>
            </a:r>
            <a:endParaRPr lang="zh-CN" altLang="en-US" sz="2400" dirty="0">
              <a:latin typeface="微软雅黑" panose="020B0503020204020204" charset="-122"/>
              <a:ea typeface="微软雅黑" panose="020B0503020204020204" charset="-122"/>
              <a:cs typeface="微软雅黑" panose="020B0503020204020204" charset="-122"/>
            </a:endParaRPr>
          </a:p>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sym typeface="+mn-ea"/>
              </a:rPr>
              <a:t>203.1.1.2,    203.1.1.3,     203.1.1.4</a:t>
            </a:r>
            <a:r>
              <a:rPr lang="en-US" altLang="zh-CN"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grpSp>
        <p:nvGrpSpPr>
          <p:cNvPr id="15" name="Group 5_1_1"/>
          <p:cNvGrpSpPr/>
          <p:nvPr/>
        </p:nvGrpSpPr>
        <p:grpSpPr>
          <a:xfrm>
            <a:off x="8042411" y="178974"/>
            <a:ext cx="4120848" cy="1980358"/>
            <a:chOff x="8117361" y="193964"/>
            <a:chExt cx="4120848" cy="1980358"/>
          </a:xfrm>
        </p:grpSpPr>
        <p:sp>
          <p:nvSpPr>
            <p:cNvPr id="16" name="左大括号 15"/>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8" name="矩形 17"/>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9" name="矩形 18"/>
            <p:cNvSpPr/>
            <p:nvPr/>
          </p:nvSpPr>
          <p:spPr>
            <a:xfrm>
              <a:off x="10668548" y="530532"/>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编址</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0" name="矩形 19"/>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3" name="矩形 22"/>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4" name="矩形 23"/>
          <p:cNvSpPr/>
          <p:nvPr/>
        </p:nvSpPr>
        <p:spPr>
          <a:xfrm>
            <a:off x="-64317"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4.5.2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编址</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4" name="TextBox 5"/>
          <p:cNvSpPr txBox="1"/>
          <p:nvPr/>
        </p:nvSpPr>
        <p:spPr>
          <a:xfrm>
            <a:off x="735330" y="2005330"/>
            <a:ext cx="11098530" cy="2861310"/>
          </a:xfrm>
          <a:prstGeom prst="rect">
            <a:avLst/>
          </a:prstGeom>
          <a:noFill/>
        </p:spPr>
        <p:txBody>
          <a:bodyPr wrap="square" rtlCol="0">
            <a:spAutoFit/>
          </a:bodyPr>
          <a:lstStyle/>
          <a:p>
            <a:pPr algn="l">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地址分配：</a:t>
            </a:r>
            <a:endParaRPr lang="zh-CN" altLang="en-US" sz="2400" dirty="0">
              <a:latin typeface="微软雅黑" panose="020B0503020204020204" charset="-122"/>
              <a:ea typeface="微软雅黑" panose="020B0503020204020204" charset="-122"/>
              <a:cs typeface="微软雅黑" panose="020B0503020204020204" charset="-122"/>
            </a:endParaRPr>
          </a:p>
          <a:p>
            <a:pPr algn="l">
              <a:lnSpc>
                <a:spcPct val="150000"/>
              </a:lnSpc>
            </a:pPr>
            <a:r>
              <a:rPr lang="en-US"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子网的概念，将主机</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地址划分为两个部分：</a:t>
            </a:r>
            <a:endParaRPr lang="zh-CN" altLang="en-US" sz="2400" dirty="0">
              <a:latin typeface="微软雅黑" panose="020B0503020204020204" charset="-122"/>
              <a:ea typeface="微软雅黑" panose="020B0503020204020204" charset="-122"/>
              <a:cs typeface="微软雅黑" panose="020B0503020204020204" charset="-122"/>
            </a:endParaRPr>
          </a:p>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、前缀</a:t>
            </a:r>
            <a:r>
              <a:rPr lang="en-US" altLang="zh-CN" sz="2400" dirty="0">
                <a:latin typeface="微软雅黑" panose="020B0503020204020204" charset="-122"/>
                <a:ea typeface="微软雅黑" panose="020B0503020204020204" charset="-122"/>
                <a:cs typeface="微软雅黑" panose="020B0503020204020204" charset="-122"/>
              </a:rPr>
              <a:t>(Prefix)</a:t>
            </a:r>
            <a:r>
              <a:rPr lang="zh-CN" altLang="en-US" sz="2400" dirty="0">
                <a:latin typeface="微软雅黑" panose="020B0503020204020204" charset="-122"/>
                <a:ea typeface="微软雅黑" panose="020B0503020204020204" charset="-122"/>
                <a:cs typeface="微软雅黑" panose="020B0503020204020204" charset="-122"/>
              </a:rPr>
              <a:t>，即网络部分</a:t>
            </a:r>
            <a:r>
              <a:rPr lang="en-US" altLang="zh-CN" sz="2400" dirty="0">
                <a:latin typeface="微软雅黑" panose="020B0503020204020204" charset="-122"/>
                <a:ea typeface="微软雅黑" panose="020B0503020204020204" charset="-122"/>
                <a:cs typeface="微软雅黑" panose="020B0503020204020204" charset="-122"/>
              </a:rPr>
              <a:t>(NetID)</a:t>
            </a:r>
            <a:r>
              <a:rPr lang="zh-CN" altLang="en-US" sz="2400" dirty="0">
                <a:latin typeface="微软雅黑" panose="020B0503020204020204" charset="-122"/>
                <a:ea typeface="微软雅黑" panose="020B0503020204020204" charset="-122"/>
                <a:cs typeface="微软雅黑" panose="020B0503020204020204" charset="-122"/>
              </a:rPr>
              <a:t>用于描述主机所归属的网络</a:t>
            </a:r>
            <a:endParaRPr lang="zh-CN" altLang="en-US" sz="2400" dirty="0">
              <a:latin typeface="微软雅黑" panose="020B0503020204020204" charset="-122"/>
              <a:ea typeface="微软雅黑" panose="020B0503020204020204" charset="-122"/>
              <a:cs typeface="微软雅黑" panose="020B0503020204020204" charset="-122"/>
            </a:endParaRPr>
          </a:p>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、后缀</a:t>
            </a:r>
            <a:r>
              <a:rPr lang="en-US" altLang="zh-CN" sz="2400" dirty="0">
                <a:latin typeface="微软雅黑" panose="020B0503020204020204" charset="-122"/>
                <a:ea typeface="微软雅黑" panose="020B0503020204020204" charset="-122"/>
                <a:cs typeface="微软雅黑" panose="020B0503020204020204" charset="-122"/>
              </a:rPr>
              <a:t>(Postfix)</a:t>
            </a:r>
            <a:r>
              <a:rPr lang="zh-CN" altLang="en-US" sz="2400" dirty="0">
                <a:latin typeface="微软雅黑" panose="020B0503020204020204" charset="-122"/>
                <a:ea typeface="微软雅黑" panose="020B0503020204020204" charset="-122"/>
                <a:cs typeface="微软雅黑" panose="020B0503020204020204" charset="-122"/>
              </a:rPr>
              <a:t>，即主机部分</a:t>
            </a:r>
            <a:r>
              <a:rPr lang="en-US" altLang="zh-CN" sz="2400" dirty="0">
                <a:latin typeface="微软雅黑" panose="020B0503020204020204" charset="-122"/>
                <a:ea typeface="微软雅黑" panose="020B0503020204020204" charset="-122"/>
                <a:cs typeface="微软雅黑" panose="020B0503020204020204" charset="-122"/>
              </a:rPr>
              <a:t>(HostID)</a:t>
            </a:r>
            <a:r>
              <a:rPr lang="zh-CN" altLang="en-US" sz="2400" dirty="0">
                <a:latin typeface="微软雅黑" panose="020B0503020204020204" charset="-122"/>
                <a:ea typeface="微软雅黑" panose="020B0503020204020204" charset="-122"/>
                <a:cs typeface="微软雅黑" panose="020B0503020204020204" charset="-122"/>
              </a:rPr>
              <a:t>用于表示主机在网络中的唯一地址</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5" name="Group 5_1_1"/>
          <p:cNvGrpSpPr/>
          <p:nvPr/>
        </p:nvGrpSpPr>
        <p:grpSpPr>
          <a:xfrm>
            <a:off x="8042411" y="178974"/>
            <a:ext cx="4120848" cy="1980358"/>
            <a:chOff x="8117361" y="193964"/>
            <a:chExt cx="4120848" cy="1980358"/>
          </a:xfrm>
        </p:grpSpPr>
        <p:sp>
          <p:nvSpPr>
            <p:cNvPr id="16" name="左大括号 15"/>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8" name="矩形 17"/>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9" name="矩形 18"/>
            <p:cNvSpPr/>
            <p:nvPr/>
          </p:nvSpPr>
          <p:spPr>
            <a:xfrm>
              <a:off x="10668548" y="530532"/>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编址</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0" name="矩形 19"/>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3" name="矩形 22"/>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4" name="矩形 23"/>
          <p:cNvSpPr/>
          <p:nvPr/>
        </p:nvSpPr>
        <p:spPr>
          <a:xfrm>
            <a:off x="-64317"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4.5.2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编址</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4" name="TextBox 5"/>
          <p:cNvSpPr txBox="1"/>
          <p:nvPr/>
        </p:nvSpPr>
        <p:spPr>
          <a:xfrm>
            <a:off x="735330" y="2005330"/>
            <a:ext cx="11098530" cy="3415030"/>
          </a:xfrm>
          <a:prstGeom prst="rect">
            <a:avLst/>
          </a:prstGeom>
          <a:noFill/>
        </p:spPr>
        <p:txBody>
          <a:bodyPr wrap="square" rtlCol="0">
            <a:spAutoFit/>
          </a:bodyPr>
          <a:lstStyle/>
          <a:p>
            <a:pPr algn="l">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地址分配：</a:t>
            </a:r>
            <a:endParaRPr lang="zh-CN" altLang="en-US" sz="2400" dirty="0">
              <a:latin typeface="微软雅黑" panose="020B0503020204020204" charset="-122"/>
              <a:ea typeface="微软雅黑" panose="020B0503020204020204" charset="-122"/>
              <a:cs typeface="微软雅黑" panose="020B0503020204020204" charset="-122"/>
            </a:endParaRPr>
          </a:p>
          <a:p>
            <a:pPr algn="l">
              <a:lnSpc>
                <a:spcPct val="150000"/>
              </a:lnSpc>
            </a:pPr>
            <a:r>
              <a:rPr lang="en-US"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子网的概念，将主机</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地址划分为两个部分：</a:t>
            </a:r>
            <a:endParaRPr lang="zh-CN" altLang="en-US" sz="2400" dirty="0">
              <a:latin typeface="微软雅黑" panose="020B0503020204020204" charset="-122"/>
              <a:ea typeface="微软雅黑" panose="020B0503020204020204" charset="-122"/>
              <a:cs typeface="微软雅黑" panose="020B0503020204020204" charset="-122"/>
            </a:endParaRPr>
          </a:p>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、前缀</a:t>
            </a:r>
            <a:r>
              <a:rPr lang="en-US" altLang="zh-CN" sz="2400" dirty="0">
                <a:latin typeface="微软雅黑" panose="020B0503020204020204" charset="-122"/>
                <a:ea typeface="微软雅黑" panose="020B0503020204020204" charset="-122"/>
                <a:cs typeface="微软雅黑" panose="020B0503020204020204" charset="-122"/>
              </a:rPr>
              <a:t>(Prefix)</a:t>
            </a:r>
            <a:r>
              <a:rPr lang="zh-CN" altLang="en-US" sz="2400" dirty="0">
                <a:latin typeface="微软雅黑" panose="020B0503020204020204" charset="-122"/>
                <a:ea typeface="微软雅黑" panose="020B0503020204020204" charset="-122"/>
                <a:cs typeface="微软雅黑" panose="020B0503020204020204" charset="-122"/>
              </a:rPr>
              <a:t>，即网络部分</a:t>
            </a:r>
            <a:r>
              <a:rPr lang="en-US" altLang="zh-CN" sz="2400" dirty="0">
                <a:latin typeface="微软雅黑" panose="020B0503020204020204" charset="-122"/>
                <a:ea typeface="微软雅黑" panose="020B0503020204020204" charset="-122"/>
                <a:cs typeface="微软雅黑" panose="020B0503020204020204" charset="-122"/>
              </a:rPr>
              <a:t>(NetID)</a:t>
            </a:r>
            <a:r>
              <a:rPr lang="zh-CN" altLang="en-US" sz="2400" dirty="0">
                <a:latin typeface="微软雅黑" panose="020B0503020204020204" charset="-122"/>
                <a:ea typeface="微软雅黑" panose="020B0503020204020204" charset="-122"/>
                <a:cs typeface="微软雅黑" panose="020B0503020204020204" charset="-122"/>
              </a:rPr>
              <a:t>用于描述主机所归属的网络</a:t>
            </a:r>
            <a:endParaRPr lang="zh-CN" altLang="en-US" sz="2400" dirty="0">
              <a:latin typeface="微软雅黑" panose="020B0503020204020204" charset="-122"/>
              <a:ea typeface="微软雅黑" panose="020B0503020204020204" charset="-122"/>
              <a:cs typeface="微软雅黑" panose="020B0503020204020204" charset="-122"/>
            </a:endParaRPr>
          </a:p>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sym typeface="+mn-ea"/>
              </a:rPr>
              <a:t>分类地址：</a:t>
            </a:r>
            <a:r>
              <a:rPr lang="zh-CN" altLang="en-US" sz="2400" dirty="0">
                <a:latin typeface="微软雅黑" panose="020B0503020204020204" charset="-122"/>
                <a:ea typeface="微软雅黑" panose="020B0503020204020204" charset="-122"/>
                <a:cs typeface="微软雅黑" panose="020B0503020204020204" charset="-122"/>
              </a:rPr>
              <a:t>定长前缀。</a:t>
            </a:r>
            <a:endParaRPr lang="zh-CN" altLang="en-US" sz="2400" dirty="0">
              <a:latin typeface="微软雅黑" panose="020B0503020204020204" charset="-122"/>
              <a:ea typeface="微软雅黑" panose="020B0503020204020204" charset="-122"/>
              <a:cs typeface="微软雅黑" panose="020B0503020204020204" charset="-122"/>
            </a:endParaRPr>
          </a:p>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无类地址：前缀长度可变。</a:t>
            </a:r>
            <a:endParaRPr lang="zh-CN" altLang="en-US" sz="2400" dirty="0">
              <a:latin typeface="微软雅黑" panose="020B0503020204020204" charset="-122"/>
              <a:ea typeface="微软雅黑" panose="020B0503020204020204" charset="-122"/>
              <a:cs typeface="微软雅黑" panose="020B0503020204020204" charset="-122"/>
            </a:endParaRPr>
          </a:p>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、后缀</a:t>
            </a:r>
            <a:r>
              <a:rPr lang="en-US" altLang="zh-CN" sz="2400" dirty="0">
                <a:latin typeface="微软雅黑" panose="020B0503020204020204" charset="-122"/>
                <a:ea typeface="微软雅黑" panose="020B0503020204020204" charset="-122"/>
                <a:cs typeface="微软雅黑" panose="020B0503020204020204" charset="-122"/>
              </a:rPr>
              <a:t>(Postfix)</a:t>
            </a:r>
            <a:r>
              <a:rPr lang="zh-CN" altLang="en-US" sz="2400" dirty="0">
                <a:latin typeface="微软雅黑" panose="020B0503020204020204" charset="-122"/>
                <a:ea typeface="微软雅黑" panose="020B0503020204020204" charset="-122"/>
                <a:cs typeface="微软雅黑" panose="020B0503020204020204" charset="-122"/>
              </a:rPr>
              <a:t>，即主机部分</a:t>
            </a:r>
            <a:r>
              <a:rPr lang="en-US" altLang="zh-CN" sz="2400" dirty="0">
                <a:latin typeface="微软雅黑" panose="020B0503020204020204" charset="-122"/>
                <a:ea typeface="微软雅黑" panose="020B0503020204020204" charset="-122"/>
                <a:cs typeface="微软雅黑" panose="020B0503020204020204" charset="-122"/>
              </a:rPr>
              <a:t>(HostID)</a:t>
            </a:r>
            <a:r>
              <a:rPr lang="zh-CN" altLang="en-US" sz="2400" dirty="0">
                <a:latin typeface="微软雅黑" panose="020B0503020204020204" charset="-122"/>
                <a:ea typeface="微软雅黑" panose="020B0503020204020204" charset="-122"/>
                <a:cs typeface="微软雅黑" panose="020B0503020204020204" charset="-122"/>
              </a:rPr>
              <a:t>用于表示主机在网络中的唯一地址</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5" name="Group 5_1_1"/>
          <p:cNvGrpSpPr/>
          <p:nvPr/>
        </p:nvGrpSpPr>
        <p:grpSpPr>
          <a:xfrm>
            <a:off x="8042411" y="178974"/>
            <a:ext cx="4120848" cy="1980358"/>
            <a:chOff x="8117361" y="193964"/>
            <a:chExt cx="4120848" cy="1980358"/>
          </a:xfrm>
        </p:grpSpPr>
        <p:sp>
          <p:nvSpPr>
            <p:cNvPr id="16" name="左大括号 15"/>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8" name="矩形 17"/>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9" name="矩形 18"/>
            <p:cNvSpPr/>
            <p:nvPr/>
          </p:nvSpPr>
          <p:spPr>
            <a:xfrm>
              <a:off x="10668548" y="530532"/>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编址</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0" name="矩形 19"/>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3" name="矩形 22"/>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4" name="矩形 23"/>
          <p:cNvSpPr/>
          <p:nvPr/>
        </p:nvSpPr>
        <p:spPr>
          <a:xfrm>
            <a:off x="-64317" y="40044"/>
            <a:ext cx="1810112" cy="502702"/>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4.5.2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编址</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5785"/>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rPr>
              <a:t>分类地址划分</a:t>
            </a:r>
            <a:endParaRPr lang="zh-CN" altLang="en-US" sz="2400" dirty="0">
              <a:latin typeface="微软雅黑" panose="020B0503020204020204" charset="-122"/>
              <a:ea typeface="微软雅黑" panose="020B0503020204020204" charset="-122"/>
            </a:endParaRPr>
          </a:p>
        </p:txBody>
      </p:sp>
      <p:graphicFrame>
        <p:nvGraphicFramePr>
          <p:cNvPr id="6" name="表格 5"/>
          <p:cNvGraphicFramePr>
            <a:graphicFrameLocks noGrp="1"/>
          </p:cNvGraphicFramePr>
          <p:nvPr/>
        </p:nvGraphicFramePr>
        <p:xfrm>
          <a:off x="1081890" y="2973254"/>
          <a:ext cx="10433172" cy="3374382"/>
        </p:xfrm>
        <a:graphic>
          <a:graphicData uri="http://schemas.openxmlformats.org/drawingml/2006/table">
            <a:tbl>
              <a:tblPr firstRow="1" bandRow="1">
                <a:tableStyleId>{5940675A-B579-460E-94D1-54222C63F5DA}</a:tableStyleId>
              </a:tblPr>
              <a:tblGrid>
                <a:gridCol w="1310436"/>
                <a:gridCol w="1648046"/>
                <a:gridCol w="5603358"/>
                <a:gridCol w="1871332"/>
              </a:tblGrid>
              <a:tr h="562397">
                <a:tc>
                  <a:txBody>
                    <a:bodyPr/>
                    <a:lstStyle/>
                    <a:p>
                      <a:pPr algn="ctr"/>
                      <a:r>
                        <a:rPr lang="zh-CN" altLang="en-US" sz="2000" dirty="0">
                          <a:solidFill>
                            <a:schemeClr val="tx1"/>
                          </a:solidFill>
                        </a:rPr>
                        <a:t>类</a:t>
                      </a:r>
                      <a:endParaRPr lang="zh-CN" altLang="en-US" sz="2000" dirty="0">
                        <a:solidFill>
                          <a:schemeClr val="tx1"/>
                        </a:solidFill>
                      </a:endParaRPr>
                    </a:p>
                  </a:txBody>
                  <a:tcPr anchor="ctr">
                    <a:solidFill>
                      <a:schemeClr val="accent2">
                        <a:lumMod val="40000"/>
                        <a:lumOff val="60000"/>
                      </a:schemeClr>
                    </a:solidFill>
                  </a:tcPr>
                </a:tc>
                <a:tc>
                  <a:txBody>
                    <a:bodyPr/>
                    <a:lstStyle/>
                    <a:p>
                      <a:pPr algn="ctr"/>
                      <a:r>
                        <a:rPr lang="zh-CN" altLang="en-US" sz="2000" dirty="0">
                          <a:solidFill>
                            <a:schemeClr val="tx1"/>
                          </a:solidFill>
                        </a:rPr>
                        <a:t>前缀长度</a:t>
                      </a:r>
                      <a:endParaRPr lang="zh-CN" altLang="en-US" sz="2000" dirty="0">
                        <a:solidFill>
                          <a:schemeClr val="tx1"/>
                        </a:solidFill>
                      </a:endParaRPr>
                    </a:p>
                  </a:txBody>
                  <a:tcPr anchor="ctr">
                    <a:solidFill>
                      <a:schemeClr val="accent2">
                        <a:lumMod val="40000"/>
                        <a:lumOff val="60000"/>
                      </a:schemeClr>
                    </a:solidFill>
                  </a:tcPr>
                </a:tc>
                <a:tc>
                  <a:txBody>
                    <a:bodyPr/>
                    <a:lstStyle/>
                    <a:p>
                      <a:pPr algn="ctr"/>
                      <a:r>
                        <a:rPr lang="zh-CN" altLang="en-US" sz="2000" dirty="0">
                          <a:solidFill>
                            <a:schemeClr val="tx1"/>
                          </a:solidFill>
                        </a:rPr>
                        <a:t>前缀</a:t>
                      </a:r>
                      <a:endParaRPr lang="zh-CN" altLang="en-US" sz="2000" dirty="0">
                        <a:solidFill>
                          <a:schemeClr val="tx1"/>
                        </a:solidFill>
                      </a:endParaRPr>
                    </a:p>
                  </a:txBody>
                  <a:tcPr anchor="ctr">
                    <a:solidFill>
                      <a:schemeClr val="accent2">
                        <a:lumMod val="40000"/>
                        <a:lumOff val="60000"/>
                      </a:schemeClr>
                    </a:solidFill>
                  </a:tcPr>
                </a:tc>
                <a:tc>
                  <a:txBody>
                    <a:bodyPr/>
                    <a:lstStyle/>
                    <a:p>
                      <a:pPr algn="ctr"/>
                      <a:r>
                        <a:rPr lang="zh-CN" altLang="en-US" sz="2000" dirty="0">
                          <a:solidFill>
                            <a:schemeClr val="tx1"/>
                          </a:solidFill>
                        </a:rPr>
                        <a:t>首字节</a:t>
                      </a:r>
                      <a:endParaRPr lang="zh-CN" altLang="en-US" sz="2000" dirty="0">
                        <a:solidFill>
                          <a:schemeClr val="tx1"/>
                        </a:solidFill>
                      </a:endParaRPr>
                    </a:p>
                  </a:txBody>
                  <a:tcPr anchor="ctr">
                    <a:solidFill>
                      <a:schemeClr val="accent2">
                        <a:lumMod val="40000"/>
                        <a:lumOff val="60000"/>
                      </a:schemeClr>
                    </a:solidFill>
                  </a:tcPr>
                </a:tc>
              </a:tr>
              <a:tr h="562397">
                <a:tc>
                  <a:txBody>
                    <a:bodyPr/>
                    <a:lstStyle/>
                    <a:p>
                      <a:pPr algn="ctr"/>
                      <a:r>
                        <a:rPr lang="en-US" altLang="zh-CN" sz="2000" dirty="0">
                          <a:solidFill>
                            <a:schemeClr val="tx1"/>
                          </a:solidFill>
                        </a:rPr>
                        <a:t>A</a:t>
                      </a:r>
                      <a:endParaRPr lang="zh-CN" altLang="en-US" sz="2000" dirty="0">
                        <a:solidFill>
                          <a:schemeClr val="tx1"/>
                        </a:solidFill>
                      </a:endParaRPr>
                    </a:p>
                  </a:txBody>
                  <a:tcPr anchor="ctr"/>
                </a:tc>
                <a:tc>
                  <a:txBody>
                    <a:bodyPr/>
                    <a:lstStyle/>
                    <a:p>
                      <a:pPr algn="ctr"/>
                      <a:r>
                        <a:rPr lang="en-US" altLang="zh-CN" sz="2000" dirty="0">
                          <a:solidFill>
                            <a:schemeClr val="tx1"/>
                          </a:solidFill>
                        </a:rPr>
                        <a:t>8</a:t>
                      </a:r>
                      <a:r>
                        <a:rPr lang="zh-CN" altLang="en-US" sz="2000" dirty="0">
                          <a:solidFill>
                            <a:schemeClr val="tx1"/>
                          </a:solidFill>
                        </a:rPr>
                        <a:t>位</a:t>
                      </a:r>
                      <a:endParaRPr lang="zh-CN" altLang="en-US" sz="2000" dirty="0">
                        <a:solidFill>
                          <a:schemeClr val="tx1"/>
                        </a:solidFill>
                      </a:endParaRPr>
                    </a:p>
                  </a:txBody>
                  <a:tcPr anchor="ctr"/>
                </a:tc>
                <a:tc>
                  <a:txBody>
                    <a:bodyPr/>
                    <a:lstStyle/>
                    <a:p>
                      <a:pPr algn="ctr"/>
                      <a:r>
                        <a:rPr lang="en-US" altLang="zh-CN" sz="2000" dirty="0">
                          <a:solidFill>
                            <a:schemeClr val="tx1"/>
                          </a:solidFill>
                        </a:rPr>
                        <a:t>0xxxxxxx</a:t>
                      </a:r>
                      <a:endParaRPr lang="zh-CN" altLang="en-US" sz="2000" dirty="0">
                        <a:solidFill>
                          <a:schemeClr val="tx1"/>
                        </a:solidFill>
                      </a:endParaRPr>
                    </a:p>
                  </a:txBody>
                  <a:tcPr anchor="ctr"/>
                </a:tc>
                <a:tc>
                  <a:txBody>
                    <a:bodyPr/>
                    <a:lstStyle/>
                    <a:p>
                      <a:pPr algn="ctr"/>
                      <a:r>
                        <a:rPr lang="en-US" altLang="zh-CN" sz="2000" dirty="0">
                          <a:solidFill>
                            <a:schemeClr val="tx1"/>
                          </a:solidFill>
                        </a:rPr>
                        <a:t>0-127</a:t>
                      </a:r>
                      <a:endParaRPr lang="zh-CN" altLang="en-US" sz="2000" dirty="0">
                        <a:solidFill>
                          <a:schemeClr val="tx1"/>
                        </a:solidFill>
                      </a:endParaRPr>
                    </a:p>
                  </a:txBody>
                  <a:tcPr anchor="ctr"/>
                </a:tc>
              </a:tr>
              <a:tr h="562397">
                <a:tc>
                  <a:txBody>
                    <a:bodyPr/>
                    <a:lstStyle/>
                    <a:p>
                      <a:pPr algn="ctr"/>
                      <a:r>
                        <a:rPr lang="en-US" altLang="zh-CN" sz="2000" dirty="0">
                          <a:solidFill>
                            <a:schemeClr val="tx1"/>
                          </a:solidFill>
                        </a:rPr>
                        <a:t>B</a:t>
                      </a:r>
                      <a:endParaRPr lang="zh-CN" altLang="en-US" sz="2000" dirty="0">
                        <a:solidFill>
                          <a:schemeClr val="tx1"/>
                        </a:solidFill>
                      </a:endParaRPr>
                    </a:p>
                  </a:txBody>
                  <a:tcPr anchor="ctr"/>
                </a:tc>
                <a:tc>
                  <a:txBody>
                    <a:bodyPr/>
                    <a:lstStyle/>
                    <a:p>
                      <a:pPr algn="ctr"/>
                      <a:r>
                        <a:rPr lang="en-US" altLang="zh-CN" sz="2000" dirty="0">
                          <a:solidFill>
                            <a:schemeClr val="tx1"/>
                          </a:solidFill>
                        </a:rPr>
                        <a:t>16</a:t>
                      </a:r>
                      <a:r>
                        <a:rPr lang="zh-CN" altLang="en-US" sz="2000" dirty="0">
                          <a:solidFill>
                            <a:schemeClr val="tx1"/>
                          </a:solidFill>
                        </a:rPr>
                        <a:t>位</a:t>
                      </a:r>
                      <a:endParaRPr lang="zh-CN" altLang="en-US" sz="2000" dirty="0">
                        <a:solidFill>
                          <a:schemeClr val="tx1"/>
                        </a:solidFill>
                      </a:endParaRPr>
                    </a:p>
                  </a:txBody>
                  <a:tcPr anchor="ctr"/>
                </a:tc>
                <a:tc>
                  <a:txBody>
                    <a:bodyPr/>
                    <a:lstStyle/>
                    <a:p>
                      <a:pPr algn="ctr"/>
                      <a:r>
                        <a:rPr lang="en-US" altLang="zh-CN" sz="2000" dirty="0">
                          <a:solidFill>
                            <a:schemeClr val="tx1"/>
                          </a:solidFill>
                        </a:rPr>
                        <a:t>10xxxxxx </a:t>
                      </a:r>
                      <a:r>
                        <a:rPr lang="en-US" altLang="zh-CN" sz="2000" dirty="0" err="1">
                          <a:solidFill>
                            <a:schemeClr val="tx1"/>
                          </a:solidFill>
                        </a:rPr>
                        <a:t>xxxxxxxxx</a:t>
                      </a:r>
                      <a:endParaRPr lang="zh-CN" altLang="en-US" sz="2000" dirty="0">
                        <a:solidFill>
                          <a:schemeClr val="tx1"/>
                        </a:solidFill>
                      </a:endParaRPr>
                    </a:p>
                  </a:txBody>
                  <a:tcPr anchor="ctr"/>
                </a:tc>
                <a:tc>
                  <a:txBody>
                    <a:bodyPr/>
                    <a:lstStyle/>
                    <a:p>
                      <a:pPr algn="ctr"/>
                      <a:r>
                        <a:rPr lang="en-US" altLang="zh-CN" sz="2000" dirty="0">
                          <a:solidFill>
                            <a:schemeClr val="tx1"/>
                          </a:solidFill>
                        </a:rPr>
                        <a:t>128-191</a:t>
                      </a:r>
                      <a:endParaRPr lang="zh-CN" altLang="en-US" sz="2000" dirty="0">
                        <a:solidFill>
                          <a:schemeClr val="tx1"/>
                        </a:solidFill>
                      </a:endParaRPr>
                    </a:p>
                  </a:txBody>
                  <a:tcPr anchor="ctr"/>
                </a:tc>
              </a:tr>
              <a:tr h="562397">
                <a:tc>
                  <a:txBody>
                    <a:bodyPr/>
                    <a:lstStyle/>
                    <a:p>
                      <a:pPr algn="ctr"/>
                      <a:r>
                        <a:rPr lang="en-US" altLang="zh-CN" sz="2000" dirty="0">
                          <a:solidFill>
                            <a:schemeClr val="tx1"/>
                          </a:solidFill>
                        </a:rPr>
                        <a:t>C</a:t>
                      </a:r>
                      <a:endParaRPr lang="zh-CN" altLang="en-US" sz="2000" dirty="0">
                        <a:solidFill>
                          <a:schemeClr val="tx1"/>
                        </a:solidFill>
                      </a:endParaRPr>
                    </a:p>
                  </a:txBody>
                  <a:tcPr anchor="ctr"/>
                </a:tc>
                <a:tc>
                  <a:txBody>
                    <a:bodyPr/>
                    <a:lstStyle/>
                    <a:p>
                      <a:pPr algn="ctr"/>
                      <a:r>
                        <a:rPr lang="en-US" altLang="zh-CN" sz="2000" dirty="0">
                          <a:solidFill>
                            <a:schemeClr val="tx1"/>
                          </a:solidFill>
                        </a:rPr>
                        <a:t>24</a:t>
                      </a:r>
                      <a:r>
                        <a:rPr lang="zh-CN" altLang="en-US" sz="2000" dirty="0">
                          <a:solidFill>
                            <a:schemeClr val="tx1"/>
                          </a:solidFill>
                        </a:rPr>
                        <a:t>位</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rPr>
                        <a:t>110xxxxx </a:t>
                      </a:r>
                      <a:r>
                        <a:rPr lang="en-US" altLang="zh-CN" sz="2000" dirty="0" err="1">
                          <a:solidFill>
                            <a:schemeClr val="tx1"/>
                          </a:solidFill>
                        </a:rPr>
                        <a:t>xxxxxxxxx</a:t>
                      </a:r>
                      <a:r>
                        <a:rPr lang="zh-CN" altLang="en-US" sz="2000" baseline="0" dirty="0">
                          <a:solidFill>
                            <a:schemeClr val="tx1"/>
                          </a:solidFill>
                        </a:rPr>
                        <a:t> </a:t>
                      </a:r>
                      <a:r>
                        <a:rPr lang="en-US" altLang="zh-CN" sz="2000" dirty="0" err="1">
                          <a:solidFill>
                            <a:schemeClr val="tx1"/>
                          </a:solidFill>
                        </a:rPr>
                        <a:t>xxxxxxxxx</a:t>
                      </a:r>
                      <a:endParaRPr lang="zh-CN" altLang="en-US" sz="2000" dirty="0">
                        <a:solidFill>
                          <a:schemeClr val="tx1"/>
                        </a:solidFill>
                      </a:endParaRPr>
                    </a:p>
                  </a:txBody>
                  <a:tcPr anchor="ctr"/>
                </a:tc>
                <a:tc>
                  <a:txBody>
                    <a:bodyPr/>
                    <a:lstStyle/>
                    <a:p>
                      <a:pPr algn="ctr"/>
                      <a:r>
                        <a:rPr lang="en-US" altLang="zh-CN" sz="2000" dirty="0">
                          <a:solidFill>
                            <a:schemeClr val="tx1"/>
                          </a:solidFill>
                        </a:rPr>
                        <a:t>192-223</a:t>
                      </a:r>
                      <a:endParaRPr lang="zh-CN" altLang="en-US" sz="2000" dirty="0">
                        <a:solidFill>
                          <a:schemeClr val="tx1"/>
                        </a:solidFill>
                      </a:endParaRPr>
                    </a:p>
                  </a:txBody>
                  <a:tcPr anchor="ctr"/>
                </a:tc>
              </a:tr>
              <a:tr h="562397">
                <a:tc>
                  <a:txBody>
                    <a:bodyPr/>
                    <a:lstStyle/>
                    <a:p>
                      <a:pPr algn="ctr"/>
                      <a:r>
                        <a:rPr lang="en-US" altLang="zh-CN" sz="2000" dirty="0">
                          <a:solidFill>
                            <a:schemeClr val="tx1"/>
                          </a:solidFill>
                        </a:rPr>
                        <a:t>D</a:t>
                      </a:r>
                      <a:endParaRPr lang="zh-CN" altLang="en-US" sz="2000" dirty="0">
                        <a:solidFill>
                          <a:schemeClr val="tx1"/>
                        </a:solidFill>
                      </a:endParaRPr>
                    </a:p>
                  </a:txBody>
                  <a:tcPr anchor="ctr"/>
                </a:tc>
                <a:tc>
                  <a:txBody>
                    <a:bodyPr/>
                    <a:lstStyle/>
                    <a:p>
                      <a:pPr algn="ctr"/>
                      <a:r>
                        <a:rPr lang="zh-CN" altLang="en-US" sz="2000" dirty="0">
                          <a:solidFill>
                            <a:schemeClr val="tx1"/>
                          </a:solidFill>
                        </a:rPr>
                        <a:t>不可用</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rPr>
                        <a:t>1110xxxx </a:t>
                      </a:r>
                      <a:r>
                        <a:rPr lang="en-US" altLang="zh-CN" sz="2000" dirty="0" err="1">
                          <a:solidFill>
                            <a:schemeClr val="tx1"/>
                          </a:solidFill>
                        </a:rPr>
                        <a:t>xxxxxxxxx</a:t>
                      </a:r>
                      <a:r>
                        <a:rPr lang="zh-CN" altLang="en-US" sz="2000" baseline="0" dirty="0">
                          <a:solidFill>
                            <a:schemeClr val="tx1"/>
                          </a:solidFill>
                        </a:rPr>
                        <a:t> </a:t>
                      </a:r>
                      <a:r>
                        <a:rPr lang="en-US" altLang="zh-CN" sz="2000" dirty="0" err="1">
                          <a:solidFill>
                            <a:schemeClr val="tx1"/>
                          </a:solidFill>
                        </a:rPr>
                        <a:t>xxxxxxxxx</a:t>
                      </a:r>
                      <a:r>
                        <a:rPr lang="en-US" altLang="zh-CN" sz="2000" baseline="0" dirty="0">
                          <a:solidFill>
                            <a:schemeClr val="tx1"/>
                          </a:solidFill>
                        </a:rPr>
                        <a:t> </a:t>
                      </a:r>
                      <a:r>
                        <a:rPr lang="en-US" altLang="zh-CN" sz="2000" dirty="0" err="1">
                          <a:solidFill>
                            <a:schemeClr val="tx1"/>
                          </a:solidFill>
                        </a:rPr>
                        <a:t>xxxxxxxxx</a:t>
                      </a:r>
                      <a:endParaRPr lang="zh-CN" altLang="en-US" sz="2000" dirty="0">
                        <a:solidFill>
                          <a:schemeClr val="tx1"/>
                        </a:solidFill>
                      </a:endParaRPr>
                    </a:p>
                  </a:txBody>
                  <a:tcPr anchor="ctr"/>
                </a:tc>
                <a:tc>
                  <a:txBody>
                    <a:bodyPr/>
                    <a:lstStyle/>
                    <a:p>
                      <a:pPr algn="ctr"/>
                      <a:r>
                        <a:rPr lang="en-US" altLang="zh-CN" sz="2000" dirty="0">
                          <a:solidFill>
                            <a:schemeClr val="tx1"/>
                          </a:solidFill>
                        </a:rPr>
                        <a:t>224-239</a:t>
                      </a:r>
                      <a:endParaRPr lang="zh-CN" altLang="en-US" sz="2000" dirty="0">
                        <a:solidFill>
                          <a:schemeClr val="tx1"/>
                        </a:solidFill>
                      </a:endParaRPr>
                    </a:p>
                  </a:txBody>
                  <a:tcPr anchor="ctr"/>
                </a:tc>
              </a:tr>
              <a:tr h="562397">
                <a:tc>
                  <a:txBody>
                    <a:bodyPr/>
                    <a:lstStyle/>
                    <a:p>
                      <a:pPr algn="ctr"/>
                      <a:r>
                        <a:rPr lang="en-US" altLang="zh-CN" sz="2000" dirty="0">
                          <a:solidFill>
                            <a:schemeClr val="tx1"/>
                          </a:solidFill>
                        </a:rPr>
                        <a:t>E</a:t>
                      </a:r>
                      <a:endParaRPr lang="zh-CN" altLang="en-US" sz="2000" dirty="0">
                        <a:solidFill>
                          <a:schemeClr val="tx1"/>
                        </a:solidFill>
                      </a:endParaRPr>
                    </a:p>
                  </a:txBody>
                  <a:tcPr anchor="ctr"/>
                </a:tc>
                <a:tc>
                  <a:txBody>
                    <a:bodyPr/>
                    <a:lstStyle/>
                    <a:p>
                      <a:pPr algn="ctr"/>
                      <a:r>
                        <a:rPr lang="zh-CN" altLang="en-US" sz="2000" dirty="0">
                          <a:solidFill>
                            <a:schemeClr val="tx1"/>
                          </a:solidFill>
                        </a:rPr>
                        <a:t>不可用</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rPr>
                        <a:t>1111xxxx </a:t>
                      </a:r>
                      <a:r>
                        <a:rPr lang="en-US" altLang="zh-CN" sz="2000" dirty="0" err="1">
                          <a:solidFill>
                            <a:schemeClr val="tx1"/>
                          </a:solidFill>
                        </a:rPr>
                        <a:t>xxxxxxxxx</a:t>
                      </a:r>
                      <a:r>
                        <a:rPr lang="en-US" altLang="zh-CN" sz="2000" baseline="0" dirty="0">
                          <a:solidFill>
                            <a:schemeClr val="tx1"/>
                          </a:solidFill>
                        </a:rPr>
                        <a:t> </a:t>
                      </a:r>
                      <a:r>
                        <a:rPr lang="en-US" altLang="zh-CN" sz="2000" dirty="0" err="1">
                          <a:solidFill>
                            <a:schemeClr val="tx1"/>
                          </a:solidFill>
                        </a:rPr>
                        <a:t>xxxxxxxxx</a:t>
                      </a:r>
                      <a:r>
                        <a:rPr lang="zh-CN" altLang="en-US" sz="2000" baseline="0" dirty="0">
                          <a:solidFill>
                            <a:schemeClr val="tx1"/>
                          </a:solidFill>
                        </a:rPr>
                        <a:t> </a:t>
                      </a:r>
                      <a:r>
                        <a:rPr lang="en-US" altLang="zh-CN" sz="2000" dirty="0" err="1">
                          <a:solidFill>
                            <a:schemeClr val="tx1"/>
                          </a:solidFill>
                        </a:rPr>
                        <a:t>xxxxxxxxx</a:t>
                      </a:r>
                      <a:r>
                        <a:rPr lang="en-US" altLang="zh-CN" sz="2000" baseline="0" dirty="0">
                          <a:solidFill>
                            <a:schemeClr val="tx1"/>
                          </a:solidFill>
                        </a:rPr>
                        <a:t> </a:t>
                      </a:r>
                      <a:r>
                        <a:rPr lang="en-US" altLang="zh-CN" sz="2000" dirty="0" err="1">
                          <a:solidFill>
                            <a:schemeClr val="tx1"/>
                          </a:solidFill>
                        </a:rPr>
                        <a:t>xxxxxxxxx</a:t>
                      </a:r>
                      <a:endParaRPr lang="zh-CN" altLang="en-US" sz="2000" dirty="0">
                        <a:solidFill>
                          <a:schemeClr val="tx1"/>
                        </a:solidFill>
                      </a:endParaRPr>
                    </a:p>
                  </a:txBody>
                  <a:tcPr anchor="ctr"/>
                </a:tc>
                <a:tc>
                  <a:txBody>
                    <a:bodyPr/>
                    <a:lstStyle/>
                    <a:p>
                      <a:pPr algn="ctr"/>
                      <a:r>
                        <a:rPr lang="en-US" altLang="zh-CN" sz="2000" dirty="0">
                          <a:solidFill>
                            <a:schemeClr val="tx1"/>
                          </a:solidFill>
                        </a:rPr>
                        <a:t>240-255</a:t>
                      </a:r>
                      <a:endParaRPr lang="zh-CN" altLang="en-US" sz="2000" dirty="0">
                        <a:solidFill>
                          <a:schemeClr val="tx1"/>
                        </a:solidFill>
                      </a:endParaRPr>
                    </a:p>
                  </a:txBody>
                  <a:tcPr anchor="ctr"/>
                </a:tc>
              </a:tr>
            </a:tbl>
          </a:graphicData>
        </a:graphic>
      </p:graphicFrame>
      <p:grpSp>
        <p:nvGrpSpPr>
          <p:cNvPr id="15" name="Group 5_1_1"/>
          <p:cNvGrpSpPr/>
          <p:nvPr/>
        </p:nvGrpSpPr>
        <p:grpSpPr>
          <a:xfrm>
            <a:off x="8042411" y="178974"/>
            <a:ext cx="4120848" cy="1980358"/>
            <a:chOff x="8117361" y="193964"/>
            <a:chExt cx="4120848" cy="1980358"/>
          </a:xfrm>
        </p:grpSpPr>
        <p:sp>
          <p:nvSpPr>
            <p:cNvPr id="16" name="左大括号 15"/>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8" name="矩形 17"/>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9" name="矩形 18"/>
            <p:cNvSpPr/>
            <p:nvPr/>
          </p:nvSpPr>
          <p:spPr>
            <a:xfrm>
              <a:off x="10668548" y="530532"/>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编址</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0" name="矩形 19"/>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3" name="矩形 22"/>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4" name="矩形 23"/>
          <p:cNvSpPr/>
          <p:nvPr/>
        </p:nvSpPr>
        <p:spPr>
          <a:xfrm>
            <a:off x="-63501" y="40044"/>
            <a:ext cx="2021840" cy="501650"/>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4.5.2.0 </a:t>
            </a: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编址</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5785"/>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rPr>
              <a:t>分类地址划分</a:t>
            </a:r>
            <a:endParaRPr lang="zh-CN" altLang="en-US" sz="2400" dirty="0">
              <a:latin typeface="微软雅黑" panose="020B0503020204020204" charset="-122"/>
              <a:ea typeface="微软雅黑" panose="020B0503020204020204" charset="-122"/>
            </a:endParaRPr>
          </a:p>
        </p:txBody>
      </p:sp>
      <p:sp>
        <p:nvSpPr>
          <p:cNvPr id="15" name="文本框 14"/>
          <p:cNvSpPr txBox="1"/>
          <p:nvPr/>
        </p:nvSpPr>
        <p:spPr>
          <a:xfrm>
            <a:off x="1342390" y="2978150"/>
            <a:ext cx="8728710" cy="2306955"/>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sym typeface="+mn-ea"/>
              </a:rPr>
              <a:t>分类寻址：</a:t>
            </a:r>
            <a:endParaRPr lang="en-US" altLang="zh-CN" sz="240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2400">
                <a:latin typeface="微软雅黑" panose="020B0503020204020204" charset="-122"/>
                <a:ea typeface="微软雅黑" panose="020B0503020204020204" charset="-122"/>
                <a:cs typeface="微软雅黑" panose="020B0503020204020204" charset="-122"/>
                <a:sym typeface="+mn-ea"/>
              </a:rPr>
              <a:t>A</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B</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C</a:t>
            </a:r>
            <a:r>
              <a:rPr lang="zh-CN" altLang="en-US" sz="2400">
                <a:latin typeface="微软雅黑" panose="020B0503020204020204" charset="-122"/>
                <a:ea typeface="微软雅黑" panose="020B0503020204020204" charset="-122"/>
                <a:cs typeface="微软雅黑" panose="020B0503020204020204" charset="-122"/>
                <a:sym typeface="+mn-ea"/>
              </a:rPr>
              <a:t>类地址可以用于标识网络中的主机或路由器</a:t>
            </a:r>
            <a:endParaRPr lang="zh-CN" altLang="en-US" sz="240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2400">
                <a:latin typeface="微软雅黑" panose="020B0503020204020204" charset="-122"/>
                <a:ea typeface="微软雅黑" panose="020B0503020204020204" charset="-122"/>
                <a:cs typeface="微软雅黑" panose="020B0503020204020204" charset="-122"/>
              </a:rPr>
              <a:t>D</a:t>
            </a:r>
            <a:r>
              <a:rPr lang="zh-CN" altLang="en-US" sz="2400">
                <a:latin typeface="微软雅黑" panose="020B0503020204020204" charset="-122"/>
                <a:ea typeface="微软雅黑" panose="020B0503020204020204" charset="-122"/>
                <a:cs typeface="微软雅黑" panose="020B0503020204020204" charset="-122"/>
              </a:rPr>
              <a:t>类地址作为组广播地址</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a:latin typeface="微软雅黑" panose="020B0503020204020204" charset="-122"/>
                <a:ea typeface="微软雅黑" panose="020B0503020204020204" charset="-122"/>
                <a:cs typeface="微软雅黑" panose="020B0503020204020204" charset="-122"/>
              </a:rPr>
              <a:t>E</a:t>
            </a:r>
            <a:r>
              <a:rPr lang="zh-CN" altLang="en-US" sz="2400">
                <a:latin typeface="微软雅黑" panose="020B0503020204020204" charset="-122"/>
                <a:ea typeface="微软雅黑" panose="020B0503020204020204" charset="-122"/>
                <a:cs typeface="微软雅黑" panose="020B0503020204020204" charset="-122"/>
              </a:rPr>
              <a:t>类是地址保留。</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16" name="Group 5_1_1"/>
          <p:cNvGrpSpPr/>
          <p:nvPr/>
        </p:nvGrpSpPr>
        <p:grpSpPr>
          <a:xfrm>
            <a:off x="8042411" y="178974"/>
            <a:ext cx="4120848" cy="1980358"/>
            <a:chOff x="8117361" y="193964"/>
            <a:chExt cx="4120848" cy="1980358"/>
          </a:xfrm>
        </p:grpSpPr>
        <p:sp>
          <p:nvSpPr>
            <p:cNvPr id="17" name="左大括号 16"/>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9" name="矩形 18"/>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0" name="矩形 19"/>
            <p:cNvSpPr/>
            <p:nvPr/>
          </p:nvSpPr>
          <p:spPr>
            <a:xfrm>
              <a:off x="10668548" y="530532"/>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编址</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1" name="矩形 20"/>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2" name="矩形 21"/>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3" name="矩形 22"/>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4" name="矩形 23"/>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5" name="矩形 24"/>
          <p:cNvSpPr/>
          <p:nvPr/>
        </p:nvSpPr>
        <p:spPr>
          <a:xfrm>
            <a:off x="-107951" y="40044"/>
            <a:ext cx="1897380" cy="501650"/>
          </a:xfrm>
          <a:prstGeom prst="rect">
            <a:avLst/>
          </a:prstGeom>
        </p:spPr>
        <p:txBody>
          <a:bodyPr wrap="none">
            <a:spAutoFit/>
          </a:bodyPr>
          <a:lstStyle/>
          <a:p>
            <a:pPr algn="ctr">
              <a:lnSpc>
                <a:spcPts val="1600"/>
              </a:lnSpc>
            </a:pPr>
            <a:r>
              <a:rPr dirty="0">
                <a:latin typeface="黑体" panose="02010609060101010101" pitchFamily="49" charset="-122"/>
                <a:ea typeface="黑体" panose="02010609060101010101" pitchFamily="49" charset="-122"/>
                <a:sym typeface="+mn-ea"/>
              </a:rPr>
              <a:t>4.5.2.1分类地址</a:t>
            </a:r>
            <a:endParaRPr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编址</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514475"/>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cs typeface="微软雅黑" panose="020B0503020204020204" charset="-122"/>
              </a:rPr>
              <a:t>分类地址划分</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ts val="3700"/>
              </a:lnSpc>
            </a:pP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地址中用前缀中的后几位来表示网络地址个数，除去前缀外的位数是这类网络中的</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地址总数。</a:t>
            </a:r>
            <a:endParaRPr lang="zh-CN" altLang="en-US" sz="2400" dirty="0">
              <a:latin typeface="微软雅黑" panose="020B0503020204020204" charset="-122"/>
              <a:ea typeface="微软雅黑" panose="020B0503020204020204" charset="-122"/>
              <a:cs typeface="微软雅黑" panose="020B0503020204020204" charset="-122"/>
            </a:endParaRPr>
          </a:p>
        </p:txBody>
      </p:sp>
      <p:graphicFrame>
        <p:nvGraphicFramePr>
          <p:cNvPr id="16" name="表格 15"/>
          <p:cNvGraphicFramePr/>
          <p:nvPr/>
        </p:nvGraphicFramePr>
        <p:xfrm>
          <a:off x="2030095" y="3948430"/>
          <a:ext cx="8532495" cy="1828800"/>
        </p:xfrm>
        <a:graphic>
          <a:graphicData uri="http://schemas.openxmlformats.org/drawingml/2006/table">
            <a:tbl>
              <a:tblPr firstRow="1" bandRow="1">
                <a:tableStyleId>{5C22544A-7EE6-4342-B048-85BDC9FD1C3A}</a:tableStyleId>
              </a:tblPr>
              <a:tblGrid>
                <a:gridCol w="956945"/>
                <a:gridCol w="1778000"/>
                <a:gridCol w="2366645"/>
                <a:gridCol w="3430905"/>
              </a:tblGrid>
              <a:tr h="457200">
                <a:tc>
                  <a:txBody>
                    <a:bodyPr/>
                    <a:lstStyle/>
                    <a:p>
                      <a:pPr algn="ctr">
                        <a:buNone/>
                      </a:pPr>
                      <a:r>
                        <a:rPr lang="zh-CN" altLang="en-US" sz="2400">
                          <a:latin typeface="微软雅黑" panose="020B0503020204020204" charset="-122"/>
                          <a:ea typeface="微软雅黑" panose="020B0503020204020204" charset="-122"/>
                        </a:rPr>
                        <a:t>类</a:t>
                      </a:r>
                      <a:endParaRPr lang="zh-CN" altLang="en-US" sz="2400">
                        <a:latin typeface="微软雅黑" panose="020B0503020204020204" charset="-122"/>
                        <a:ea typeface="微软雅黑" panose="020B0503020204020204" charset="-122"/>
                      </a:endParaRPr>
                    </a:p>
                  </a:txBody>
                  <a:tcPr/>
                </a:tc>
                <a:tc>
                  <a:txBody>
                    <a:bodyPr/>
                    <a:lstStyle/>
                    <a:p>
                      <a:pPr algn="ctr">
                        <a:buNone/>
                      </a:pPr>
                      <a:r>
                        <a:rPr lang="zh-CN" altLang="en-US" sz="2400">
                          <a:latin typeface="微软雅黑" panose="020B0503020204020204" charset="-122"/>
                          <a:ea typeface="微软雅黑" panose="020B0503020204020204" charset="-122"/>
                        </a:rPr>
                        <a:t>前缀中后</a:t>
                      </a:r>
                      <a:endParaRPr lang="zh-CN" altLang="en-US" sz="2400">
                        <a:latin typeface="微软雅黑" panose="020B0503020204020204" charset="-122"/>
                        <a:ea typeface="微软雅黑" panose="020B0503020204020204" charset="-122"/>
                      </a:endParaRPr>
                    </a:p>
                  </a:txBody>
                  <a:tcPr/>
                </a:tc>
                <a:tc>
                  <a:txBody>
                    <a:bodyPr/>
                    <a:lstStyle/>
                    <a:p>
                      <a:pPr algn="ctr">
                        <a:buNone/>
                      </a:pPr>
                      <a:r>
                        <a:rPr lang="zh-CN" altLang="en-US" sz="2400">
                          <a:latin typeface="微软雅黑" panose="020B0503020204020204" charset="-122"/>
                          <a:ea typeface="微软雅黑" panose="020B0503020204020204" charset="-122"/>
                        </a:rPr>
                        <a:t>网路地址</a:t>
                      </a:r>
                      <a:endParaRPr lang="zh-CN" altLang="en-US" sz="2400">
                        <a:latin typeface="微软雅黑" panose="020B0503020204020204" charset="-122"/>
                        <a:ea typeface="微软雅黑" panose="020B0503020204020204" charset="-122"/>
                      </a:endParaRPr>
                    </a:p>
                  </a:txBody>
                  <a:tcPr/>
                </a:tc>
                <a:tc>
                  <a:txBody>
                    <a:bodyPr/>
                    <a:lstStyle/>
                    <a:p>
                      <a:pPr algn="ctr">
                        <a:buNone/>
                      </a:pPr>
                      <a:r>
                        <a:rPr lang="zh-CN" altLang="en-US" sz="2400">
                          <a:latin typeface="微软雅黑" panose="020B0503020204020204" charset="-122"/>
                          <a:ea typeface="微软雅黑" panose="020B0503020204020204" charset="-122"/>
                          <a:cs typeface="微软雅黑" panose="020B0503020204020204" charset="-122"/>
                        </a:rPr>
                        <a:t>每个类网</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地址总数</a:t>
                      </a:r>
                      <a:endParaRPr lang="zh-CN" altLang="en-US" sz="2400">
                        <a:latin typeface="微软雅黑" panose="020B0503020204020204" charset="-122"/>
                        <a:ea typeface="微软雅黑" panose="020B0503020204020204" charset="-122"/>
                        <a:cs typeface="微软雅黑" panose="020B0503020204020204" charset="-122"/>
                      </a:endParaRPr>
                    </a:p>
                  </a:txBody>
                  <a:tcPr/>
                </a:tc>
              </a:tr>
              <a:tr h="457200">
                <a:tc>
                  <a:txBody>
                    <a:bodyPr/>
                    <a:lstStyle/>
                    <a:p>
                      <a:pPr algn="ctr">
                        <a:buNone/>
                      </a:pPr>
                      <a:r>
                        <a:rPr lang="en-US" altLang="zh-CN" sz="2400">
                          <a:latin typeface="微软雅黑" panose="020B0503020204020204" charset="-122"/>
                          <a:ea typeface="微软雅黑" panose="020B0503020204020204" charset="-122"/>
                        </a:rPr>
                        <a:t>A</a:t>
                      </a:r>
                      <a:endParaRPr lang="en-US" altLang="zh-CN" sz="2400">
                        <a:latin typeface="微软雅黑" panose="020B0503020204020204" charset="-122"/>
                        <a:ea typeface="微软雅黑" panose="020B0503020204020204" charset="-122"/>
                      </a:endParaRPr>
                    </a:p>
                  </a:txBody>
                  <a:tcPr/>
                </a:tc>
                <a:tc>
                  <a:txBody>
                    <a:bodyPr/>
                    <a:lstStyle/>
                    <a:p>
                      <a:pPr algn="ctr">
                        <a:buNone/>
                      </a:pPr>
                      <a:r>
                        <a:rPr lang="en-US" altLang="zh-CN" sz="2400">
                          <a:latin typeface="微软雅黑" panose="020B0503020204020204" charset="-122"/>
                          <a:ea typeface="微软雅黑" panose="020B0503020204020204" charset="-122"/>
                        </a:rPr>
                        <a:t>7</a:t>
                      </a:r>
                      <a:r>
                        <a:rPr lang="zh-CN" altLang="en-US" sz="2400">
                          <a:latin typeface="微软雅黑" panose="020B0503020204020204" charset="-122"/>
                          <a:ea typeface="微软雅黑" panose="020B0503020204020204" charset="-122"/>
                        </a:rPr>
                        <a:t>位</a:t>
                      </a:r>
                      <a:endParaRPr lang="zh-CN" altLang="en-US" sz="2400">
                        <a:latin typeface="微软雅黑" panose="020B0503020204020204" charset="-122"/>
                        <a:ea typeface="微软雅黑" panose="020B0503020204020204" charset="-122"/>
                      </a:endParaRPr>
                    </a:p>
                  </a:txBody>
                  <a:tcPr/>
                </a:tc>
                <a:tc>
                  <a:txBody>
                    <a:bodyPr/>
                    <a:lstStyle/>
                    <a:p>
                      <a:pPr algn="ctr">
                        <a:buNone/>
                      </a:pPr>
                      <a:r>
                        <a:rPr lang="en-US" altLang="zh-CN" sz="2400">
                          <a:latin typeface="微软雅黑" panose="020B0503020204020204" charset="-122"/>
                          <a:ea typeface="微软雅黑" panose="020B0503020204020204" charset="-122"/>
                        </a:rPr>
                        <a:t>2</a:t>
                      </a:r>
                      <a:r>
                        <a:rPr lang="en-US" altLang="zh-CN" sz="2400" baseline="30000">
                          <a:solidFill>
                            <a:schemeClr val="tx1"/>
                          </a:solidFill>
                          <a:uFillTx/>
                          <a:latin typeface="微软雅黑" panose="020B0503020204020204" charset="-122"/>
                          <a:ea typeface="微软雅黑" panose="020B0503020204020204" charset="-122"/>
                        </a:rPr>
                        <a:t>7</a:t>
                      </a:r>
                      <a:r>
                        <a:rPr lang="en-US" altLang="zh-CN" sz="2400">
                          <a:latin typeface="微软雅黑" panose="020B0503020204020204" charset="-122"/>
                          <a:ea typeface="微软雅黑" panose="020B0503020204020204" charset="-122"/>
                        </a:rPr>
                        <a:t>=128</a:t>
                      </a:r>
                      <a:r>
                        <a:rPr lang="zh-CN" altLang="en-US" sz="2400">
                          <a:latin typeface="微软雅黑" panose="020B0503020204020204" charset="-122"/>
                          <a:ea typeface="微软雅黑" panose="020B0503020204020204" charset="-122"/>
                        </a:rPr>
                        <a:t>个</a:t>
                      </a:r>
                      <a:endParaRPr lang="zh-CN" altLang="en-US" sz="2400">
                        <a:latin typeface="微软雅黑" panose="020B0503020204020204" charset="-122"/>
                        <a:ea typeface="微软雅黑" panose="020B0503020204020204" charset="-122"/>
                      </a:endParaRPr>
                    </a:p>
                  </a:txBody>
                  <a:tcPr/>
                </a:tc>
                <a:tc>
                  <a:txBody>
                    <a:bodyPr/>
                    <a:lstStyle/>
                    <a:p>
                      <a:pPr algn="ctr">
                        <a:buNone/>
                      </a:pPr>
                      <a:r>
                        <a:rPr lang="en-US" altLang="zh-CN" sz="2400">
                          <a:latin typeface="微软雅黑" panose="020B0503020204020204" charset="-122"/>
                          <a:ea typeface="微软雅黑" panose="020B0503020204020204" charset="-122"/>
                        </a:rPr>
                        <a:t>2</a:t>
                      </a:r>
                      <a:r>
                        <a:rPr lang="en-US" altLang="zh-CN" sz="2400" baseline="30000">
                          <a:solidFill>
                            <a:schemeClr val="tx1"/>
                          </a:solidFill>
                          <a:uFillTx/>
                          <a:latin typeface="微软雅黑" panose="020B0503020204020204" charset="-122"/>
                          <a:ea typeface="微软雅黑" panose="020B0503020204020204" charset="-122"/>
                        </a:rPr>
                        <a:t>24</a:t>
                      </a:r>
                      <a:r>
                        <a:rPr lang="zh-CN" altLang="en-US" sz="2400">
                          <a:latin typeface="微软雅黑" panose="020B0503020204020204" charset="-122"/>
                          <a:ea typeface="微软雅黑" panose="020B0503020204020204" charset="-122"/>
                          <a:sym typeface="+mn-ea"/>
                        </a:rPr>
                        <a:t>个</a:t>
                      </a:r>
                      <a:endParaRPr lang="en-US" altLang="zh-CN" sz="2400" baseline="30000">
                        <a:solidFill>
                          <a:schemeClr val="tx1"/>
                        </a:solidFill>
                        <a:uFillTx/>
                        <a:latin typeface="微软雅黑" panose="020B0503020204020204" charset="-122"/>
                        <a:ea typeface="微软雅黑" panose="020B0503020204020204" charset="-122"/>
                      </a:endParaRPr>
                    </a:p>
                  </a:txBody>
                  <a:tcPr/>
                </a:tc>
              </a:tr>
              <a:tr h="381000">
                <a:tc>
                  <a:txBody>
                    <a:bodyPr/>
                    <a:lstStyle/>
                    <a:p>
                      <a:pPr algn="ctr">
                        <a:buNone/>
                      </a:pPr>
                      <a:r>
                        <a:rPr lang="en-US" altLang="zh-CN" sz="2400">
                          <a:latin typeface="微软雅黑" panose="020B0503020204020204" charset="-122"/>
                          <a:ea typeface="微软雅黑" panose="020B0503020204020204" charset="-122"/>
                        </a:rPr>
                        <a:t>B</a:t>
                      </a:r>
                      <a:endParaRPr lang="en-US" altLang="zh-CN" sz="2400">
                        <a:latin typeface="微软雅黑" panose="020B0503020204020204" charset="-122"/>
                        <a:ea typeface="微软雅黑" panose="020B0503020204020204" charset="-122"/>
                      </a:endParaRPr>
                    </a:p>
                  </a:txBody>
                  <a:tcPr/>
                </a:tc>
                <a:tc>
                  <a:txBody>
                    <a:bodyPr/>
                    <a:lstStyle/>
                    <a:p>
                      <a:pPr algn="ctr">
                        <a:buNone/>
                      </a:pPr>
                      <a:r>
                        <a:rPr lang="en-US" altLang="zh-CN" sz="2400">
                          <a:latin typeface="微软雅黑" panose="020B0503020204020204" charset="-122"/>
                          <a:ea typeface="微软雅黑" panose="020B0503020204020204" charset="-122"/>
                        </a:rPr>
                        <a:t>14</a:t>
                      </a:r>
                      <a:r>
                        <a:rPr lang="zh-CN" altLang="en-US" sz="2400">
                          <a:latin typeface="微软雅黑" panose="020B0503020204020204" charset="-122"/>
                          <a:ea typeface="微软雅黑" panose="020B0503020204020204" charset="-122"/>
                        </a:rPr>
                        <a:t>位</a:t>
                      </a:r>
                      <a:endParaRPr lang="zh-CN" altLang="en-US" sz="2400">
                        <a:latin typeface="微软雅黑" panose="020B0503020204020204" charset="-122"/>
                        <a:ea typeface="微软雅黑" panose="020B0503020204020204" charset="-122"/>
                      </a:endParaRPr>
                    </a:p>
                  </a:txBody>
                  <a:tcPr/>
                </a:tc>
                <a:tc>
                  <a:txBody>
                    <a:bodyPr/>
                    <a:lstStyle/>
                    <a:p>
                      <a:pPr algn="ctr">
                        <a:buNone/>
                      </a:pPr>
                      <a:r>
                        <a:rPr lang="en-US" altLang="zh-CN" sz="2400">
                          <a:latin typeface="微软雅黑" panose="020B0503020204020204" charset="-122"/>
                          <a:ea typeface="微软雅黑" panose="020B0503020204020204" charset="-122"/>
                        </a:rPr>
                        <a:t>2</a:t>
                      </a:r>
                      <a:r>
                        <a:rPr lang="en-US" altLang="zh-CN" sz="2400" baseline="30000">
                          <a:solidFill>
                            <a:schemeClr val="tx1"/>
                          </a:solidFill>
                          <a:uFillTx/>
                          <a:latin typeface="微软雅黑" panose="020B0503020204020204" charset="-122"/>
                          <a:ea typeface="微软雅黑" panose="020B0503020204020204" charset="-122"/>
                        </a:rPr>
                        <a:t>14</a:t>
                      </a:r>
                      <a:r>
                        <a:rPr lang="zh-CN" altLang="en-US" sz="2400">
                          <a:latin typeface="微软雅黑" panose="020B0503020204020204" charset="-122"/>
                          <a:ea typeface="微软雅黑" panose="020B0503020204020204" charset="-122"/>
                          <a:sym typeface="+mn-ea"/>
                        </a:rPr>
                        <a:t>个</a:t>
                      </a:r>
                      <a:endParaRPr lang="en-US" altLang="zh-CN" sz="2400">
                        <a:latin typeface="微软雅黑" panose="020B0503020204020204" charset="-122"/>
                        <a:ea typeface="微软雅黑" panose="020B0503020204020204" charset="-122"/>
                      </a:endParaRPr>
                    </a:p>
                  </a:txBody>
                  <a:tcPr/>
                </a:tc>
                <a:tc>
                  <a:txBody>
                    <a:bodyPr/>
                    <a:lstStyle/>
                    <a:p>
                      <a:pPr algn="ctr">
                        <a:buNone/>
                      </a:pPr>
                      <a:r>
                        <a:rPr lang="en-US" altLang="zh-CN" sz="2400">
                          <a:latin typeface="微软雅黑" panose="020B0503020204020204" charset="-122"/>
                          <a:ea typeface="微软雅黑" panose="020B0503020204020204" charset="-122"/>
                        </a:rPr>
                        <a:t>2</a:t>
                      </a:r>
                      <a:r>
                        <a:rPr lang="en-US" altLang="zh-CN" sz="2400" baseline="30000">
                          <a:solidFill>
                            <a:schemeClr val="tx1"/>
                          </a:solidFill>
                          <a:uFillTx/>
                          <a:latin typeface="微软雅黑" panose="020B0503020204020204" charset="-122"/>
                          <a:ea typeface="微软雅黑" panose="020B0503020204020204" charset="-122"/>
                        </a:rPr>
                        <a:t>16</a:t>
                      </a:r>
                      <a:r>
                        <a:rPr lang="zh-CN" altLang="en-US" sz="2400">
                          <a:latin typeface="微软雅黑" panose="020B0503020204020204" charset="-122"/>
                          <a:ea typeface="微软雅黑" panose="020B0503020204020204" charset="-122"/>
                          <a:sym typeface="+mn-ea"/>
                        </a:rPr>
                        <a:t>个</a:t>
                      </a:r>
                      <a:endParaRPr lang="en-US" altLang="zh-CN" sz="2400">
                        <a:latin typeface="微软雅黑" panose="020B0503020204020204" charset="-122"/>
                        <a:ea typeface="微软雅黑" panose="020B0503020204020204" charset="-122"/>
                      </a:endParaRPr>
                    </a:p>
                  </a:txBody>
                  <a:tcPr/>
                </a:tc>
              </a:tr>
              <a:tr h="381000">
                <a:tc>
                  <a:txBody>
                    <a:bodyPr/>
                    <a:lstStyle/>
                    <a:p>
                      <a:pPr algn="ctr">
                        <a:buNone/>
                      </a:pPr>
                      <a:r>
                        <a:rPr lang="en-US" altLang="zh-CN" sz="2400">
                          <a:latin typeface="微软雅黑" panose="020B0503020204020204" charset="-122"/>
                          <a:ea typeface="微软雅黑" panose="020B0503020204020204" charset="-122"/>
                        </a:rPr>
                        <a:t>C</a:t>
                      </a:r>
                      <a:endParaRPr lang="en-US" altLang="zh-CN" sz="2400">
                        <a:latin typeface="微软雅黑" panose="020B0503020204020204" charset="-122"/>
                        <a:ea typeface="微软雅黑" panose="020B0503020204020204" charset="-122"/>
                      </a:endParaRPr>
                    </a:p>
                  </a:txBody>
                  <a:tcPr/>
                </a:tc>
                <a:tc>
                  <a:txBody>
                    <a:bodyPr/>
                    <a:lstStyle/>
                    <a:p>
                      <a:pPr algn="ctr">
                        <a:buNone/>
                      </a:pPr>
                      <a:r>
                        <a:rPr lang="en-US" altLang="zh-CN" sz="2400">
                          <a:latin typeface="微软雅黑" panose="020B0503020204020204" charset="-122"/>
                          <a:ea typeface="微软雅黑" panose="020B0503020204020204" charset="-122"/>
                        </a:rPr>
                        <a:t>21</a:t>
                      </a:r>
                      <a:r>
                        <a:rPr lang="zh-CN" altLang="en-US" sz="2400">
                          <a:latin typeface="微软雅黑" panose="020B0503020204020204" charset="-122"/>
                          <a:ea typeface="微软雅黑" panose="020B0503020204020204" charset="-122"/>
                        </a:rPr>
                        <a:t>位</a:t>
                      </a:r>
                      <a:endParaRPr lang="zh-CN" altLang="en-US" sz="2400">
                        <a:latin typeface="微软雅黑" panose="020B0503020204020204" charset="-122"/>
                        <a:ea typeface="微软雅黑" panose="020B0503020204020204" charset="-122"/>
                      </a:endParaRPr>
                    </a:p>
                  </a:txBody>
                  <a:tcPr/>
                </a:tc>
                <a:tc>
                  <a:txBody>
                    <a:bodyPr/>
                    <a:lstStyle/>
                    <a:p>
                      <a:pPr algn="ctr">
                        <a:buNone/>
                      </a:pPr>
                      <a:r>
                        <a:rPr lang="en-US" altLang="zh-CN" sz="2400">
                          <a:latin typeface="微软雅黑" panose="020B0503020204020204" charset="-122"/>
                          <a:ea typeface="微软雅黑" panose="020B0503020204020204" charset="-122"/>
                        </a:rPr>
                        <a:t>2</a:t>
                      </a:r>
                      <a:r>
                        <a:rPr lang="en-US" altLang="zh-CN" sz="2400" baseline="30000">
                          <a:solidFill>
                            <a:schemeClr val="tx1"/>
                          </a:solidFill>
                          <a:uFillTx/>
                          <a:latin typeface="微软雅黑" panose="020B0503020204020204" charset="-122"/>
                          <a:ea typeface="微软雅黑" panose="020B0503020204020204" charset="-122"/>
                        </a:rPr>
                        <a:t>21</a:t>
                      </a:r>
                      <a:r>
                        <a:rPr lang="zh-CN" altLang="en-US" sz="2400">
                          <a:latin typeface="微软雅黑" panose="020B0503020204020204" charset="-122"/>
                          <a:ea typeface="微软雅黑" panose="020B0503020204020204" charset="-122"/>
                          <a:sym typeface="+mn-ea"/>
                        </a:rPr>
                        <a:t>个</a:t>
                      </a:r>
                      <a:endParaRPr lang="en-US" altLang="zh-CN" sz="2400">
                        <a:latin typeface="微软雅黑" panose="020B0503020204020204" charset="-122"/>
                        <a:ea typeface="微软雅黑" panose="020B0503020204020204" charset="-122"/>
                      </a:endParaRPr>
                    </a:p>
                  </a:txBody>
                  <a:tcPr/>
                </a:tc>
                <a:tc>
                  <a:txBody>
                    <a:bodyPr/>
                    <a:lstStyle/>
                    <a:p>
                      <a:pPr algn="ctr">
                        <a:buNone/>
                      </a:pPr>
                      <a:r>
                        <a:rPr lang="en-US" altLang="zh-CN" sz="2400" dirty="0">
                          <a:latin typeface="微软雅黑" panose="020B0503020204020204" charset="-122"/>
                          <a:ea typeface="微软雅黑" panose="020B0503020204020204" charset="-122"/>
                        </a:rPr>
                        <a:t>2</a:t>
                      </a:r>
                      <a:r>
                        <a:rPr lang="en-US" altLang="zh-CN" sz="2400" baseline="30000" dirty="0">
                          <a:solidFill>
                            <a:schemeClr val="tx1"/>
                          </a:solidFill>
                          <a:uFillTx/>
                          <a:latin typeface="微软雅黑" panose="020B0503020204020204" charset="-122"/>
                          <a:ea typeface="微软雅黑" panose="020B0503020204020204" charset="-122"/>
                        </a:rPr>
                        <a:t>8</a:t>
                      </a:r>
                      <a:r>
                        <a:rPr lang="zh-CN" altLang="en-US" sz="2400" dirty="0">
                          <a:latin typeface="微软雅黑" panose="020B0503020204020204" charset="-122"/>
                          <a:ea typeface="微软雅黑" panose="020B0503020204020204" charset="-122"/>
                          <a:sym typeface="+mn-ea"/>
                        </a:rPr>
                        <a:t>个</a:t>
                      </a:r>
                      <a:endParaRPr lang="en-US" altLang="zh-CN" sz="2400" dirty="0">
                        <a:latin typeface="微软雅黑" panose="020B0503020204020204" charset="-122"/>
                        <a:ea typeface="微软雅黑" panose="020B0503020204020204" charset="-122"/>
                      </a:endParaRPr>
                    </a:p>
                  </a:txBody>
                  <a:tcPr/>
                </a:tc>
              </a:tr>
            </a:tbl>
          </a:graphicData>
        </a:graphic>
      </p:graphicFrame>
      <p:grpSp>
        <p:nvGrpSpPr>
          <p:cNvPr id="15" name="Group 5_1_1"/>
          <p:cNvGrpSpPr/>
          <p:nvPr/>
        </p:nvGrpSpPr>
        <p:grpSpPr>
          <a:xfrm>
            <a:off x="8042411" y="178974"/>
            <a:ext cx="4120848" cy="1980358"/>
            <a:chOff x="8117361" y="193964"/>
            <a:chExt cx="4120848" cy="1980358"/>
          </a:xfrm>
        </p:grpSpPr>
        <p:sp>
          <p:nvSpPr>
            <p:cNvPr id="17" name="左大括号 16"/>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9" name="矩形 18"/>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0" name="矩形 19"/>
            <p:cNvSpPr/>
            <p:nvPr/>
          </p:nvSpPr>
          <p:spPr>
            <a:xfrm>
              <a:off x="10668548" y="530532"/>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编址</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1" name="矩形 20"/>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2" name="矩形 21"/>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3" name="矩形 22"/>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4" name="矩形 23"/>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5" name="矩形 24"/>
          <p:cNvSpPr/>
          <p:nvPr/>
        </p:nvSpPr>
        <p:spPr>
          <a:xfrm>
            <a:off x="-107951" y="40044"/>
            <a:ext cx="1897380" cy="501650"/>
          </a:xfrm>
          <a:prstGeom prst="rect">
            <a:avLst/>
          </a:prstGeom>
        </p:spPr>
        <p:txBody>
          <a:bodyPr wrap="none">
            <a:spAutoFit/>
          </a:bodyPr>
          <a:lstStyle/>
          <a:p>
            <a:pPr algn="ctr">
              <a:lnSpc>
                <a:spcPts val="1600"/>
              </a:lnSpc>
            </a:pPr>
            <a:r>
              <a:rPr dirty="0">
                <a:latin typeface="黑体" panose="02010609060101010101" pitchFamily="49" charset="-122"/>
                <a:ea typeface="黑体" panose="02010609060101010101" pitchFamily="49" charset="-122"/>
                <a:sym typeface="+mn-ea"/>
              </a:rPr>
              <a:t>4.5.2.1分类地址</a:t>
            </a:r>
            <a:endParaRPr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4.4 </a:t>
            </a:r>
            <a:r>
              <a:rPr lang="zh-CN" altLang="en-US" sz="2800" b="1" dirty="0">
                <a:latin typeface="黑体" panose="02010609060101010101" pitchFamily="49" charset="-122"/>
                <a:ea typeface="黑体" panose="02010609060101010101" pitchFamily="49" charset="-122"/>
                <a:sym typeface="+mn-ea"/>
              </a:rPr>
              <a:t>网络层拥塞控制</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：网络拥塞</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文本框 6"/>
          <p:cNvSpPr txBox="1"/>
          <p:nvPr/>
        </p:nvSpPr>
        <p:spPr>
          <a:xfrm>
            <a:off x="1017905" y="2341880"/>
            <a:ext cx="10262235" cy="1198880"/>
          </a:xfrm>
          <a:prstGeom prst="rect">
            <a:avLst/>
          </a:prstGeom>
          <a:noFill/>
        </p:spPr>
        <p:txBody>
          <a:bodyPr wrap="square" rtlCol="0">
            <a:spAutoFit/>
          </a:bodyPr>
          <a:lstStyle/>
          <a:p>
            <a:pPr algn="l" fontAlgn="auto">
              <a:lnSpc>
                <a:spcPct val="150000"/>
              </a:lnSpc>
            </a:pPr>
            <a:r>
              <a:rPr lang="zh-CN" altLang="en-US" sz="2400">
                <a:latin typeface="微软雅黑" panose="020B0503020204020204" charset="-122"/>
                <a:ea typeface="微软雅黑" panose="020B0503020204020204" charset="-122"/>
              </a:rPr>
              <a:t>网络层拥塞：一种持续过载的网络状态。用户对网络资源（包括链路带宽、存储空间和处理器处理能力等）的总需求超过了网络固有的容量。</a:t>
            </a:r>
            <a:endParaRPr lang="zh-CN" altLang="en-US" sz="2400">
              <a:latin typeface="微软雅黑" panose="020B0503020204020204" charset="-122"/>
              <a:ea typeface="微软雅黑" panose="020B0503020204020204" charset="-122"/>
            </a:endParaRPr>
          </a:p>
        </p:txBody>
      </p:sp>
      <p:grpSp>
        <p:nvGrpSpPr>
          <p:cNvPr id="8" name="组合 7"/>
          <p:cNvGrpSpPr/>
          <p:nvPr/>
        </p:nvGrpSpPr>
        <p:grpSpPr>
          <a:xfrm>
            <a:off x="8224566" y="193964"/>
            <a:ext cx="3782810" cy="1648262"/>
            <a:chOff x="7909776" y="193964"/>
            <a:chExt cx="3782810" cy="1648262"/>
          </a:xfrm>
        </p:grpSpPr>
        <p:sp>
          <p:nvSpPr>
            <p:cNvPr id="13" name="左大括号 12"/>
            <p:cNvSpPr/>
            <p:nvPr/>
          </p:nvSpPr>
          <p:spPr>
            <a:xfrm>
              <a:off x="9771861" y="363924"/>
              <a:ext cx="485975" cy="129869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10353758" y="193964"/>
              <a:ext cx="1107996"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网络拥塞</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16" name="矩形 15"/>
            <p:cNvSpPr/>
            <p:nvPr/>
          </p:nvSpPr>
          <p:spPr>
            <a:xfrm>
              <a:off x="7909776" y="801257"/>
              <a:ext cx="1811714"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网络层拥塞控制</a:t>
              </a:r>
              <a:endParaRPr lang="zh-CN" altLang="en-US" dirty="0"/>
            </a:p>
          </p:txBody>
        </p:sp>
        <p:sp>
          <p:nvSpPr>
            <p:cNvPr id="17" name="矩形 16"/>
            <p:cNvSpPr/>
            <p:nvPr/>
          </p:nvSpPr>
          <p:spPr>
            <a:xfrm>
              <a:off x="10122926" y="531650"/>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流量感知路由</a:t>
              </a:r>
              <a:endParaRPr lang="zh-CN" altLang="en-US" dirty="0">
                <a:latin typeface="黑体" panose="02010609060101010101" pitchFamily="49" charset="-122"/>
                <a:ea typeface="黑体" panose="02010609060101010101" pitchFamily="49" charset="-122"/>
                <a:sym typeface="+mn-ea"/>
              </a:endParaRPr>
            </a:p>
          </p:txBody>
        </p:sp>
        <p:sp>
          <p:nvSpPr>
            <p:cNvPr id="18" name="矩形 17"/>
            <p:cNvSpPr/>
            <p:nvPr/>
          </p:nvSpPr>
          <p:spPr>
            <a:xfrm>
              <a:off x="10353758" y="869336"/>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准入控制</a:t>
              </a:r>
              <a:endParaRPr lang="zh-CN" altLang="en-US" dirty="0">
                <a:latin typeface="黑体" panose="02010609060101010101" pitchFamily="49" charset="-122"/>
                <a:ea typeface="黑体" panose="02010609060101010101" pitchFamily="49" charset="-122"/>
                <a:sym typeface="+mn-ea"/>
              </a:endParaRPr>
            </a:p>
          </p:txBody>
        </p:sp>
        <p:sp>
          <p:nvSpPr>
            <p:cNvPr id="19" name="矩形 18"/>
            <p:cNvSpPr/>
            <p:nvPr/>
          </p:nvSpPr>
          <p:spPr>
            <a:xfrm>
              <a:off x="10353758" y="1207022"/>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353758" y="1544709"/>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负载脱落</a:t>
              </a:r>
              <a:endParaRPr lang="zh-CN" altLang="en-US" dirty="0">
                <a:latin typeface="黑体" panose="02010609060101010101" pitchFamily="49" charset="-122"/>
                <a:ea typeface="黑体" panose="02010609060101010101" pitchFamily="49" charset="-122"/>
                <a:sym typeface="+mn-ea"/>
              </a:endParaRPr>
            </a:p>
          </p:txBody>
        </p:sp>
      </p:grpSp>
      <p:sp>
        <p:nvSpPr>
          <p:cNvPr id="15" name="矩形 14"/>
          <p:cNvSpPr/>
          <p:nvPr/>
        </p:nvSpPr>
        <p:spPr>
          <a:xfrm>
            <a:off x="-75468" y="62346"/>
            <a:ext cx="1810112" cy="297517"/>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4.4.1 </a:t>
            </a:r>
            <a:r>
              <a:rPr lang="zh-CN" altLang="en-US" dirty="0">
                <a:latin typeface="黑体" panose="02010609060101010101" pitchFamily="49" charset="-122"/>
                <a:ea typeface="黑体" panose="02010609060101010101" pitchFamily="49" charset="-122"/>
                <a:sym typeface="+mn-ea"/>
              </a:rPr>
              <a:t>网络拥塞</a:t>
            </a: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编址</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4745" y="2138045"/>
            <a:ext cx="2275205" cy="565785"/>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rPr>
              <a:t>分类地址划分</a:t>
            </a:r>
            <a:endParaRPr lang="zh-CN" altLang="en-US" sz="2400" dirty="0">
              <a:latin typeface="微软雅黑" panose="020B0503020204020204" charset="-122"/>
              <a:ea typeface="微软雅黑" panose="020B0503020204020204" charset="-122"/>
            </a:endParaRPr>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3879" y="2135468"/>
            <a:ext cx="7381891" cy="456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5_1_1"/>
          <p:cNvGrpSpPr/>
          <p:nvPr/>
        </p:nvGrpSpPr>
        <p:grpSpPr>
          <a:xfrm>
            <a:off x="8042411" y="178974"/>
            <a:ext cx="4120848" cy="1980358"/>
            <a:chOff x="8117361" y="193964"/>
            <a:chExt cx="4120848" cy="1980358"/>
          </a:xfrm>
        </p:grpSpPr>
        <p:sp>
          <p:nvSpPr>
            <p:cNvPr id="16" name="左大括号 15"/>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8" name="矩形 17"/>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9" name="矩形 18"/>
            <p:cNvSpPr/>
            <p:nvPr/>
          </p:nvSpPr>
          <p:spPr>
            <a:xfrm>
              <a:off x="10668548" y="530532"/>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编址</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0" name="矩形 19"/>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3" name="矩形 22"/>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4" name="矩形 23"/>
          <p:cNvSpPr/>
          <p:nvPr/>
        </p:nvSpPr>
        <p:spPr>
          <a:xfrm>
            <a:off x="-107951" y="40044"/>
            <a:ext cx="1897380" cy="501650"/>
          </a:xfrm>
          <a:prstGeom prst="rect">
            <a:avLst/>
          </a:prstGeom>
        </p:spPr>
        <p:txBody>
          <a:bodyPr wrap="none">
            <a:spAutoFit/>
          </a:bodyPr>
          <a:lstStyle/>
          <a:p>
            <a:pPr algn="ctr">
              <a:lnSpc>
                <a:spcPts val="1600"/>
              </a:lnSpc>
            </a:pPr>
            <a:r>
              <a:rPr dirty="0">
                <a:latin typeface="黑体" panose="02010609060101010101" pitchFamily="49" charset="-122"/>
                <a:ea typeface="黑体" panose="02010609060101010101" pitchFamily="49" charset="-122"/>
                <a:sym typeface="+mn-ea"/>
              </a:rPr>
              <a:t>4.5.2.1分类地址</a:t>
            </a:r>
            <a:endParaRPr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编址</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735610" y="2142538"/>
            <a:ext cx="10002190" cy="565785"/>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rPr>
              <a:t>特殊地址</a:t>
            </a:r>
            <a:endParaRPr lang="zh-CN" altLang="en-US" sz="2400" dirty="0">
              <a:latin typeface="微软雅黑" panose="020B0503020204020204" charset="-122"/>
              <a:ea typeface="微软雅黑" panose="020B0503020204020204" charset="-122"/>
            </a:endParaRPr>
          </a:p>
        </p:txBody>
      </p:sp>
      <p:graphicFrame>
        <p:nvGraphicFramePr>
          <p:cNvPr id="6" name="表格 5"/>
          <p:cNvGraphicFramePr>
            <a:graphicFrameLocks noGrp="1"/>
          </p:cNvGraphicFramePr>
          <p:nvPr/>
        </p:nvGraphicFramePr>
        <p:xfrm>
          <a:off x="913765" y="2838450"/>
          <a:ext cx="10763885" cy="3721100"/>
        </p:xfrm>
        <a:graphic>
          <a:graphicData uri="http://schemas.openxmlformats.org/drawingml/2006/table">
            <a:tbl>
              <a:tblPr firstRow="1" bandRow="1">
                <a:tableStyleId>{5940675A-B579-460E-94D1-54222C63F5DA}</a:tableStyleId>
              </a:tblPr>
              <a:tblGrid>
                <a:gridCol w="951865"/>
                <a:gridCol w="1520190"/>
                <a:gridCol w="1287145"/>
                <a:gridCol w="1388110"/>
                <a:gridCol w="5616575"/>
              </a:tblGrid>
              <a:tr h="640080">
                <a:tc>
                  <a:txBody>
                    <a:bodyPr/>
                    <a:lstStyle/>
                    <a:p>
                      <a:pPr algn="ctr"/>
                      <a:r>
                        <a:rPr lang="en-US" altLang="zh-CN" dirty="0" err="1">
                          <a:solidFill>
                            <a:schemeClr val="tx1"/>
                          </a:solidFill>
                        </a:rPr>
                        <a:t>NetID</a:t>
                      </a:r>
                      <a:endParaRPr lang="zh-CN" altLang="en-US" dirty="0">
                        <a:solidFill>
                          <a:schemeClr val="tx1"/>
                        </a:solidFill>
                      </a:endParaRPr>
                    </a:p>
                  </a:txBody>
                  <a:tcPr anchor="ctr">
                    <a:solidFill>
                      <a:schemeClr val="accent2">
                        <a:lumMod val="40000"/>
                        <a:lumOff val="60000"/>
                      </a:schemeClr>
                    </a:solidFill>
                  </a:tcPr>
                </a:tc>
                <a:tc>
                  <a:txBody>
                    <a:bodyPr/>
                    <a:lstStyle/>
                    <a:p>
                      <a:pPr algn="ctr"/>
                      <a:r>
                        <a:rPr lang="en-US" altLang="zh-CN" dirty="0" err="1">
                          <a:solidFill>
                            <a:schemeClr val="tx1"/>
                          </a:solidFill>
                        </a:rPr>
                        <a:t>HostID</a:t>
                      </a:r>
                      <a:endParaRPr lang="zh-CN" altLang="en-US" dirty="0">
                        <a:solidFill>
                          <a:schemeClr val="tx1"/>
                        </a:solidFill>
                      </a:endParaRPr>
                    </a:p>
                  </a:txBody>
                  <a:tcPr anchor="ctr">
                    <a:solidFill>
                      <a:schemeClr val="accent2">
                        <a:lumMod val="40000"/>
                        <a:lumOff val="60000"/>
                      </a:schemeClr>
                    </a:solidFill>
                  </a:tcPr>
                </a:tc>
                <a:tc>
                  <a:txBody>
                    <a:bodyPr/>
                    <a:lstStyle/>
                    <a:p>
                      <a:pPr algn="ctr"/>
                      <a:r>
                        <a:rPr lang="zh-CN" altLang="en-US" dirty="0">
                          <a:solidFill>
                            <a:schemeClr val="tx1"/>
                          </a:solidFill>
                        </a:rPr>
                        <a:t>作为</a:t>
                      </a:r>
                      <a:r>
                        <a:rPr lang="en-US" altLang="zh-CN" dirty="0">
                          <a:solidFill>
                            <a:schemeClr val="tx1"/>
                          </a:solidFill>
                        </a:rPr>
                        <a:t>IP</a:t>
                      </a:r>
                      <a:r>
                        <a:rPr lang="zh-CN" altLang="en-US" dirty="0">
                          <a:solidFill>
                            <a:schemeClr val="tx1"/>
                          </a:solidFill>
                        </a:rPr>
                        <a:t>数据报源地址</a:t>
                      </a:r>
                      <a:endParaRPr lang="zh-CN" altLang="en-US" dirty="0">
                        <a:solidFill>
                          <a:schemeClr val="tx1"/>
                        </a:solidFill>
                      </a:endParaRPr>
                    </a:p>
                  </a:txBody>
                  <a:tcPr anchor="ctr">
                    <a:solidFill>
                      <a:schemeClr val="accent2">
                        <a:lumMod val="40000"/>
                        <a:lumOff val="60000"/>
                      </a:schemeClr>
                    </a:solidFill>
                  </a:tcPr>
                </a:tc>
                <a:tc>
                  <a:txBody>
                    <a:bodyPr/>
                    <a:lstStyle/>
                    <a:p>
                      <a:pPr algn="ctr"/>
                      <a:r>
                        <a:rPr lang="zh-CN" altLang="en-US" dirty="0">
                          <a:solidFill>
                            <a:schemeClr val="tx1"/>
                          </a:solidFill>
                        </a:rPr>
                        <a:t>作为</a:t>
                      </a:r>
                      <a:r>
                        <a:rPr lang="en-US" altLang="zh-CN" dirty="0">
                          <a:solidFill>
                            <a:schemeClr val="tx1"/>
                          </a:solidFill>
                        </a:rPr>
                        <a:t>IP</a:t>
                      </a:r>
                      <a:r>
                        <a:rPr lang="zh-CN" altLang="en-US" dirty="0">
                          <a:solidFill>
                            <a:schemeClr val="tx1"/>
                          </a:solidFill>
                        </a:rPr>
                        <a:t>数据报目的地址</a:t>
                      </a:r>
                      <a:endParaRPr lang="zh-CN" altLang="en-US" dirty="0">
                        <a:solidFill>
                          <a:schemeClr val="tx1"/>
                        </a:solidFill>
                      </a:endParaRPr>
                    </a:p>
                  </a:txBody>
                  <a:tcPr anchor="ctr">
                    <a:solidFill>
                      <a:schemeClr val="accent2">
                        <a:lumMod val="40000"/>
                        <a:lumOff val="60000"/>
                      </a:schemeClr>
                    </a:solidFill>
                  </a:tcPr>
                </a:tc>
                <a:tc>
                  <a:txBody>
                    <a:bodyPr/>
                    <a:lstStyle/>
                    <a:p>
                      <a:pPr algn="ctr"/>
                      <a:r>
                        <a:rPr lang="zh-CN" altLang="en-US" dirty="0">
                          <a:solidFill>
                            <a:schemeClr val="tx1"/>
                          </a:solidFill>
                        </a:rPr>
                        <a:t>用途</a:t>
                      </a:r>
                      <a:endParaRPr lang="zh-CN" altLang="en-US" dirty="0">
                        <a:solidFill>
                          <a:schemeClr val="tx1"/>
                        </a:solidFill>
                      </a:endParaRPr>
                    </a:p>
                  </a:txBody>
                  <a:tcPr anchor="ctr">
                    <a:solidFill>
                      <a:schemeClr val="accent2">
                        <a:lumMod val="40000"/>
                        <a:lumOff val="60000"/>
                      </a:schemeClr>
                    </a:solidFill>
                  </a:tcPr>
                </a:tc>
              </a:tr>
              <a:tr h="640080">
                <a:tc>
                  <a:txBody>
                    <a:bodyPr/>
                    <a:lstStyle/>
                    <a:p>
                      <a:pPr algn="ctr"/>
                      <a:r>
                        <a:rPr lang="zh-CN" altLang="en-US" dirty="0">
                          <a:solidFill>
                            <a:schemeClr val="tx1"/>
                          </a:solidFill>
                        </a:rPr>
                        <a:t>全</a:t>
                      </a:r>
                      <a:r>
                        <a:rPr lang="en-US" altLang="zh-CN" dirty="0">
                          <a:solidFill>
                            <a:schemeClr val="tx1"/>
                          </a:solidFill>
                        </a:rPr>
                        <a:t>0</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全</a:t>
                      </a:r>
                      <a:r>
                        <a:rPr lang="en-US" altLang="zh-CN" dirty="0">
                          <a:solidFill>
                            <a:schemeClr val="tx1"/>
                          </a:solidFill>
                        </a:rPr>
                        <a:t>0</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可以</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不可以</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在本网范围内表示本机；</a:t>
                      </a:r>
                      <a:endParaRPr lang="zh-CN" altLang="en-US" dirty="0">
                        <a:solidFill>
                          <a:schemeClr val="tx1"/>
                        </a:solidFill>
                      </a:endParaRPr>
                    </a:p>
                    <a:p>
                      <a:pPr algn="ctr"/>
                      <a:r>
                        <a:rPr lang="zh-CN" altLang="en-US" dirty="0">
                          <a:solidFill>
                            <a:schemeClr val="tx1"/>
                          </a:solidFill>
                        </a:rPr>
                        <a:t>在路由表中用于表示默认路由</a:t>
                      </a:r>
                      <a:endParaRPr lang="zh-CN" altLang="en-US" dirty="0">
                        <a:solidFill>
                          <a:schemeClr val="tx1"/>
                        </a:solidFill>
                      </a:endParaRPr>
                    </a:p>
                  </a:txBody>
                  <a:tcPr anchor="ctr">
                    <a:solidFill>
                      <a:schemeClr val="bg1"/>
                    </a:solidFill>
                  </a:tcPr>
                </a:tc>
              </a:tr>
              <a:tr h="450215">
                <a:tc>
                  <a:txBody>
                    <a:bodyPr/>
                    <a:lstStyle/>
                    <a:p>
                      <a:pPr algn="ctr"/>
                      <a:r>
                        <a:rPr lang="zh-CN" altLang="en-US" dirty="0">
                          <a:solidFill>
                            <a:schemeClr val="tx1"/>
                          </a:solidFill>
                        </a:rPr>
                        <a:t>全</a:t>
                      </a:r>
                      <a:r>
                        <a:rPr lang="en-US" altLang="zh-CN" dirty="0">
                          <a:solidFill>
                            <a:schemeClr val="tx1"/>
                          </a:solidFill>
                        </a:rPr>
                        <a:t>0</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特定值</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可以</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不可以</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表示本网内某个特定主机</a:t>
                      </a:r>
                      <a:endParaRPr lang="zh-CN" altLang="en-US" dirty="0">
                        <a:solidFill>
                          <a:schemeClr val="tx1"/>
                        </a:solidFill>
                      </a:endParaRPr>
                    </a:p>
                  </a:txBody>
                  <a:tcPr anchor="ctr">
                    <a:solidFill>
                      <a:schemeClr val="bg1"/>
                    </a:solidFill>
                  </a:tcPr>
                </a:tc>
              </a:tr>
              <a:tr h="45021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tx1"/>
                          </a:solidFill>
                        </a:rPr>
                        <a:t>全</a:t>
                      </a:r>
                      <a:r>
                        <a:rPr lang="en-US" altLang="zh-CN" dirty="0">
                          <a:solidFill>
                            <a:schemeClr val="tx1"/>
                          </a:solidFill>
                        </a:rPr>
                        <a:t>1</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全</a:t>
                      </a:r>
                      <a:r>
                        <a:rPr lang="en-US" altLang="zh-CN" dirty="0">
                          <a:solidFill>
                            <a:schemeClr val="tx1"/>
                          </a:solidFill>
                        </a:rPr>
                        <a:t>1</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不可以</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可以</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本网广播地址</a:t>
                      </a:r>
                      <a:endParaRPr lang="zh-CN" altLang="en-US" dirty="0">
                        <a:solidFill>
                          <a:schemeClr val="tx1"/>
                        </a:solidFill>
                      </a:endParaRPr>
                    </a:p>
                  </a:txBody>
                  <a:tcPr anchor="ctr">
                    <a:solidFill>
                      <a:schemeClr val="bg1"/>
                    </a:solidFill>
                  </a:tcPr>
                </a:tc>
              </a:tr>
              <a:tr h="450215">
                <a:tc>
                  <a:txBody>
                    <a:bodyPr/>
                    <a:lstStyle/>
                    <a:p>
                      <a:pPr algn="ctr"/>
                      <a:r>
                        <a:rPr lang="zh-CN" altLang="en-US" dirty="0">
                          <a:solidFill>
                            <a:schemeClr val="tx1"/>
                          </a:solidFill>
                        </a:rPr>
                        <a:t>特定值</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全</a:t>
                      </a:r>
                      <a:r>
                        <a:rPr lang="en-US" altLang="zh-CN" dirty="0">
                          <a:solidFill>
                            <a:schemeClr val="tx1"/>
                          </a:solidFill>
                        </a:rPr>
                        <a:t>0</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不可以</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不可以</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网络地址，表示一个网络</a:t>
                      </a:r>
                      <a:endParaRPr lang="zh-CN" altLang="en-US" dirty="0">
                        <a:solidFill>
                          <a:schemeClr val="tx1"/>
                        </a:solidFill>
                      </a:endParaRPr>
                    </a:p>
                  </a:txBody>
                  <a:tcPr anchor="ctr">
                    <a:solidFill>
                      <a:schemeClr val="bg1"/>
                    </a:solidFill>
                  </a:tcPr>
                </a:tc>
              </a:tr>
              <a:tr h="450215">
                <a:tc>
                  <a:txBody>
                    <a:bodyPr/>
                    <a:lstStyle/>
                    <a:p>
                      <a:pPr algn="ctr"/>
                      <a:r>
                        <a:rPr lang="zh-CN" altLang="en-US" dirty="0">
                          <a:solidFill>
                            <a:schemeClr val="tx1"/>
                          </a:solidFill>
                        </a:rPr>
                        <a:t>特定值</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全</a:t>
                      </a:r>
                      <a:r>
                        <a:rPr lang="en-US" altLang="zh-CN" dirty="0">
                          <a:solidFill>
                            <a:schemeClr val="tx1"/>
                          </a:solidFill>
                        </a:rPr>
                        <a:t>1</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不可以</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可以</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直接广播地址，对特定网络上的所有主机进行广播</a:t>
                      </a:r>
                      <a:endParaRPr lang="zh-CN" altLang="en-US" dirty="0">
                        <a:solidFill>
                          <a:schemeClr val="tx1"/>
                        </a:solidFill>
                      </a:endParaRPr>
                    </a:p>
                  </a:txBody>
                  <a:tcPr anchor="ctr">
                    <a:solidFill>
                      <a:schemeClr val="bg1"/>
                    </a:solidFill>
                  </a:tcPr>
                </a:tc>
              </a:tr>
              <a:tr h="640080">
                <a:tc>
                  <a:txBody>
                    <a:bodyPr/>
                    <a:lstStyle/>
                    <a:p>
                      <a:pPr algn="ctr"/>
                      <a:r>
                        <a:rPr lang="en-US" altLang="zh-CN" dirty="0">
                          <a:solidFill>
                            <a:schemeClr val="tx1"/>
                          </a:solidFill>
                        </a:rPr>
                        <a:t>127</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非全</a:t>
                      </a:r>
                      <a:r>
                        <a:rPr lang="en-US" altLang="zh-CN" dirty="0">
                          <a:solidFill>
                            <a:schemeClr val="tx1"/>
                          </a:solidFill>
                        </a:rPr>
                        <a:t>0</a:t>
                      </a:r>
                      <a:r>
                        <a:rPr lang="zh-CN" altLang="en-US" dirty="0">
                          <a:solidFill>
                            <a:schemeClr val="tx1"/>
                          </a:solidFill>
                        </a:rPr>
                        <a:t>或非全</a:t>
                      </a:r>
                      <a:r>
                        <a:rPr lang="en-US" altLang="zh-CN" dirty="0">
                          <a:solidFill>
                            <a:schemeClr val="tx1"/>
                          </a:solidFill>
                        </a:rPr>
                        <a:t>1</a:t>
                      </a:r>
                      <a:r>
                        <a:rPr lang="zh-CN" altLang="en-US" dirty="0">
                          <a:solidFill>
                            <a:schemeClr val="tx1"/>
                          </a:solidFill>
                        </a:rPr>
                        <a:t>的任何数</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可以</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可以</a:t>
                      </a:r>
                      <a:endParaRPr lang="zh-CN" altLang="en-US" dirty="0">
                        <a:solidFill>
                          <a:schemeClr val="tx1"/>
                        </a:solidFill>
                      </a:endParaRPr>
                    </a:p>
                  </a:txBody>
                  <a:tcPr anchor="ctr">
                    <a:solidFill>
                      <a:schemeClr val="bg1"/>
                    </a:solidFill>
                  </a:tcPr>
                </a:tc>
                <a:tc>
                  <a:txBody>
                    <a:bodyPr/>
                    <a:lstStyle/>
                    <a:p>
                      <a:pPr algn="ctr"/>
                      <a:r>
                        <a:rPr lang="zh-CN" altLang="en-US" dirty="0">
                          <a:solidFill>
                            <a:schemeClr val="tx1"/>
                          </a:solidFill>
                        </a:rPr>
                        <a:t>用于本地软件环回测试，称为环回地址</a:t>
                      </a:r>
                      <a:endParaRPr lang="zh-CN" altLang="en-US" dirty="0">
                        <a:solidFill>
                          <a:schemeClr val="tx1"/>
                        </a:solidFill>
                      </a:endParaRPr>
                    </a:p>
                  </a:txBody>
                  <a:tcPr anchor="ctr">
                    <a:solidFill>
                      <a:schemeClr val="bg1"/>
                    </a:solidFill>
                  </a:tcPr>
                </a:tc>
              </a:tr>
            </a:tbl>
          </a:graphicData>
        </a:graphic>
      </p:graphicFrame>
      <p:grpSp>
        <p:nvGrpSpPr>
          <p:cNvPr id="15" name="Group 5_1_1"/>
          <p:cNvGrpSpPr/>
          <p:nvPr/>
        </p:nvGrpSpPr>
        <p:grpSpPr>
          <a:xfrm>
            <a:off x="8042411" y="178974"/>
            <a:ext cx="4120848" cy="1980358"/>
            <a:chOff x="8117361" y="193964"/>
            <a:chExt cx="4120848" cy="1980358"/>
          </a:xfrm>
        </p:grpSpPr>
        <p:sp>
          <p:nvSpPr>
            <p:cNvPr id="16" name="左大括号 15"/>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8" name="矩形 17"/>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9" name="矩形 18"/>
            <p:cNvSpPr/>
            <p:nvPr/>
          </p:nvSpPr>
          <p:spPr>
            <a:xfrm>
              <a:off x="10668548" y="530532"/>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编址</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0" name="矩形 19"/>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3" name="矩形 22"/>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4" name="矩形 23"/>
          <p:cNvSpPr/>
          <p:nvPr/>
        </p:nvSpPr>
        <p:spPr>
          <a:xfrm>
            <a:off x="-54611" y="40044"/>
            <a:ext cx="1897380" cy="501650"/>
          </a:xfrm>
          <a:prstGeom prst="rect">
            <a:avLst/>
          </a:prstGeom>
        </p:spPr>
        <p:txBody>
          <a:bodyPr wrap="none">
            <a:spAutoFit/>
          </a:bodyPr>
          <a:lstStyle/>
          <a:p>
            <a:pPr algn="ctr">
              <a:lnSpc>
                <a:spcPts val="1600"/>
              </a:lnSpc>
            </a:pPr>
            <a:r>
              <a:rPr dirty="0">
                <a:latin typeface="黑体" panose="02010609060101010101" pitchFamily="49" charset="-122"/>
                <a:ea typeface="黑体" panose="02010609060101010101" pitchFamily="49" charset="-122"/>
                <a:sym typeface="+mn-ea"/>
              </a:rPr>
              <a:t>4.5.2.2特殊地址</a:t>
            </a:r>
            <a:endParaRPr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编址</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735610" y="2005378"/>
            <a:ext cx="10002190" cy="1198880"/>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除去特殊</a:t>
            </a:r>
            <a:r>
              <a:rPr lang="en-US" altLang="zh-CN" sz="2400" dirty="0">
                <a:latin typeface="微软雅黑" panose="020B0503020204020204" charset="-122"/>
                <a:ea typeface="微软雅黑" panose="020B0503020204020204" charset="-122"/>
              </a:rPr>
              <a:t>IP</a:t>
            </a:r>
            <a:r>
              <a:rPr lang="zh-CN" altLang="en-US" sz="2400" dirty="0">
                <a:latin typeface="微软雅黑" panose="020B0503020204020204" charset="-122"/>
                <a:ea typeface="微软雅黑" panose="020B0503020204020204" charset="-122"/>
              </a:rPr>
              <a:t>地址外，还有一部分地址保留用于内部网络，称为</a:t>
            </a:r>
            <a:r>
              <a:rPr lang="zh-CN" altLang="en-US" sz="2400" dirty="0">
                <a:solidFill>
                  <a:srgbClr val="C00000"/>
                </a:solidFill>
                <a:latin typeface="微软雅黑" panose="020B0503020204020204" charset="-122"/>
                <a:ea typeface="微软雅黑" panose="020B0503020204020204" charset="-122"/>
              </a:rPr>
              <a:t>私有地址</a:t>
            </a:r>
            <a:r>
              <a:rPr lang="zh-CN" altLang="en-US" sz="2400" dirty="0">
                <a:latin typeface="微软雅黑" panose="020B0503020204020204" charset="-122"/>
                <a:ea typeface="微软雅黑" panose="020B0503020204020204" charset="-122"/>
              </a:rPr>
              <a:t>。这部分地址可以在内网使用，但不能在公共互联网上使用。</a:t>
            </a:r>
            <a:endParaRPr lang="zh-CN" altLang="en-US" sz="2400" dirty="0">
              <a:latin typeface="微软雅黑" panose="020B0503020204020204" charset="-122"/>
              <a:ea typeface="微软雅黑" panose="020B0503020204020204" charset="-122"/>
            </a:endParaRPr>
          </a:p>
        </p:txBody>
      </p:sp>
      <p:graphicFrame>
        <p:nvGraphicFramePr>
          <p:cNvPr id="6" name="表格 5"/>
          <p:cNvGraphicFramePr>
            <a:graphicFrameLocks noGrp="1"/>
          </p:cNvGraphicFramePr>
          <p:nvPr/>
        </p:nvGraphicFramePr>
        <p:xfrm>
          <a:off x="1428598" y="3340858"/>
          <a:ext cx="9708616" cy="2765007"/>
        </p:xfrm>
        <a:graphic>
          <a:graphicData uri="http://schemas.openxmlformats.org/drawingml/2006/table">
            <a:tbl>
              <a:tblPr firstRow="1" bandRow="1">
                <a:tableStyleId>{5940675A-B579-460E-94D1-54222C63F5DA}</a:tableStyleId>
              </a:tblPr>
              <a:tblGrid>
                <a:gridCol w="3270993"/>
                <a:gridCol w="6437623"/>
              </a:tblGrid>
              <a:tr h="641301">
                <a:tc>
                  <a:txBody>
                    <a:bodyPr/>
                    <a:lstStyle/>
                    <a:p>
                      <a:pPr algn="ctr"/>
                      <a:r>
                        <a:rPr lang="zh-CN" altLang="en-US" sz="2000" dirty="0"/>
                        <a:t>私有地址类别</a:t>
                      </a:r>
                      <a:endParaRPr lang="zh-CN" altLang="en-US" sz="2000" dirty="0"/>
                    </a:p>
                  </a:txBody>
                  <a:tcPr anchor="ctr">
                    <a:solidFill>
                      <a:schemeClr val="accent2">
                        <a:lumMod val="40000"/>
                        <a:lumOff val="60000"/>
                      </a:schemeClr>
                    </a:solidFill>
                  </a:tcPr>
                </a:tc>
                <a:tc>
                  <a:txBody>
                    <a:bodyPr/>
                    <a:lstStyle/>
                    <a:p>
                      <a:pPr algn="ctr"/>
                      <a:r>
                        <a:rPr lang="zh-CN" altLang="en-US" sz="2000" dirty="0"/>
                        <a:t>范围</a:t>
                      </a:r>
                      <a:endParaRPr lang="zh-CN" altLang="en-US" sz="2000" dirty="0"/>
                    </a:p>
                  </a:txBody>
                  <a:tcPr anchor="ctr">
                    <a:solidFill>
                      <a:schemeClr val="accent2">
                        <a:lumMod val="40000"/>
                        <a:lumOff val="60000"/>
                      </a:schemeClr>
                    </a:solidFill>
                  </a:tcPr>
                </a:tc>
              </a:tr>
              <a:tr h="707902">
                <a:tc>
                  <a:txBody>
                    <a:bodyPr/>
                    <a:lstStyle/>
                    <a:p>
                      <a:pPr algn="ctr"/>
                      <a:r>
                        <a:rPr lang="en-US" altLang="zh-CN" sz="2000" dirty="0"/>
                        <a:t>A</a:t>
                      </a:r>
                      <a:r>
                        <a:rPr lang="zh-CN" altLang="en-US" sz="2000" dirty="0"/>
                        <a:t>类</a:t>
                      </a:r>
                      <a:endParaRPr lang="zh-CN" altLang="en-US" sz="2000" dirty="0"/>
                    </a:p>
                  </a:txBody>
                  <a:tcPr anchor="ctr"/>
                </a:tc>
                <a:tc>
                  <a:txBody>
                    <a:bodyPr/>
                    <a:lstStyle/>
                    <a:p>
                      <a:pPr algn="ctr"/>
                      <a:r>
                        <a:rPr lang="en-US" altLang="zh-CN" sz="2000" dirty="0"/>
                        <a:t>10.0.0.0——10.255.255.255</a:t>
                      </a:r>
                      <a:r>
                        <a:rPr lang="zh-CN" altLang="en-US" sz="2000" dirty="0"/>
                        <a:t>（或</a:t>
                      </a:r>
                      <a:r>
                        <a:rPr lang="en-US" altLang="zh-CN" sz="2000" dirty="0"/>
                        <a:t>10.0.0.0/8</a:t>
                      </a:r>
                      <a:r>
                        <a:rPr lang="zh-CN" altLang="en-US" sz="2000" dirty="0"/>
                        <a:t>）</a:t>
                      </a:r>
                      <a:endParaRPr lang="zh-CN" altLang="en-US" sz="2000" dirty="0"/>
                    </a:p>
                  </a:txBody>
                  <a:tcPr anchor="ctr"/>
                </a:tc>
              </a:tr>
              <a:tr h="707902">
                <a:tc>
                  <a:txBody>
                    <a:bodyPr/>
                    <a:lstStyle/>
                    <a:p>
                      <a:pPr algn="ctr"/>
                      <a:r>
                        <a:rPr lang="en-US" altLang="zh-CN" sz="2000" dirty="0"/>
                        <a:t>B</a:t>
                      </a:r>
                      <a:r>
                        <a:rPr lang="zh-CN" altLang="en-US" sz="2000" dirty="0"/>
                        <a:t>类</a:t>
                      </a:r>
                      <a:endParaRPr lang="zh-CN" altLang="en-US" sz="2000" dirty="0"/>
                    </a:p>
                  </a:txBody>
                  <a:tcPr anchor="ctr"/>
                </a:tc>
                <a:tc>
                  <a:txBody>
                    <a:bodyPr/>
                    <a:lstStyle/>
                    <a:p>
                      <a:pPr algn="ctr"/>
                      <a:r>
                        <a:rPr lang="en-US" altLang="zh-CN" sz="2000" dirty="0"/>
                        <a:t>172.16.0.0——172.31.255.255</a:t>
                      </a:r>
                      <a:r>
                        <a:rPr lang="zh-CN" altLang="en-US" sz="2000" dirty="0"/>
                        <a:t>（或</a:t>
                      </a:r>
                      <a:r>
                        <a:rPr lang="en-US" altLang="zh-CN" sz="2000" dirty="0"/>
                        <a:t>172.16.0.0/12</a:t>
                      </a:r>
                      <a:r>
                        <a:rPr lang="zh-CN" altLang="en-US" sz="2000" dirty="0"/>
                        <a:t>）</a:t>
                      </a:r>
                      <a:endParaRPr lang="zh-CN" altLang="en-US" sz="2000" dirty="0"/>
                    </a:p>
                  </a:txBody>
                  <a:tcPr anchor="ctr"/>
                </a:tc>
              </a:tr>
              <a:tr h="707902">
                <a:tc>
                  <a:txBody>
                    <a:bodyPr/>
                    <a:lstStyle/>
                    <a:p>
                      <a:pPr algn="ctr"/>
                      <a:r>
                        <a:rPr lang="en-US" altLang="zh-CN" sz="2000" dirty="0"/>
                        <a:t>C</a:t>
                      </a:r>
                      <a:r>
                        <a:rPr lang="zh-CN" altLang="en-US" sz="2000" dirty="0"/>
                        <a:t>类</a:t>
                      </a:r>
                      <a:endParaRPr lang="zh-CN" altLang="en-US" sz="2000" dirty="0"/>
                    </a:p>
                  </a:txBody>
                  <a:tcPr anchor="ctr"/>
                </a:tc>
                <a:tc>
                  <a:txBody>
                    <a:bodyPr/>
                    <a:lstStyle/>
                    <a:p>
                      <a:pPr algn="ctr"/>
                      <a:r>
                        <a:rPr lang="en-US" altLang="zh-CN" sz="2000" dirty="0"/>
                        <a:t>192.168.0.0——192.168.255.255</a:t>
                      </a:r>
                      <a:r>
                        <a:rPr lang="zh-CN" altLang="en-US" sz="2000" dirty="0"/>
                        <a:t>（或</a:t>
                      </a:r>
                      <a:r>
                        <a:rPr lang="en-US" altLang="zh-CN" sz="2000" dirty="0"/>
                        <a:t>192.168.0.0/16</a:t>
                      </a:r>
                      <a:r>
                        <a:rPr lang="zh-CN" altLang="en-US" sz="2000" dirty="0"/>
                        <a:t>）</a:t>
                      </a:r>
                      <a:endParaRPr lang="zh-CN" altLang="en-US" sz="2000" dirty="0"/>
                    </a:p>
                  </a:txBody>
                  <a:tcPr anchor="ctr"/>
                </a:tc>
              </a:tr>
            </a:tbl>
          </a:graphicData>
        </a:graphic>
      </p:graphicFrame>
      <p:grpSp>
        <p:nvGrpSpPr>
          <p:cNvPr id="15" name="Group 5_1_1"/>
          <p:cNvGrpSpPr/>
          <p:nvPr/>
        </p:nvGrpSpPr>
        <p:grpSpPr>
          <a:xfrm>
            <a:off x="8042411" y="178974"/>
            <a:ext cx="4120848" cy="1980358"/>
            <a:chOff x="8117361" y="193964"/>
            <a:chExt cx="4120848" cy="1980358"/>
          </a:xfrm>
        </p:grpSpPr>
        <p:sp>
          <p:nvSpPr>
            <p:cNvPr id="16" name="左大括号 15"/>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8" name="矩形 17"/>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9" name="矩形 18"/>
            <p:cNvSpPr/>
            <p:nvPr/>
          </p:nvSpPr>
          <p:spPr>
            <a:xfrm>
              <a:off x="10668548" y="530532"/>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编址</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0" name="矩形 19"/>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3" name="矩形 22"/>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4" name="矩形 23"/>
          <p:cNvSpPr/>
          <p:nvPr/>
        </p:nvSpPr>
        <p:spPr>
          <a:xfrm>
            <a:off x="-54611" y="40044"/>
            <a:ext cx="1897380" cy="501650"/>
          </a:xfrm>
          <a:prstGeom prst="rect">
            <a:avLst/>
          </a:prstGeom>
        </p:spPr>
        <p:txBody>
          <a:bodyPr wrap="none">
            <a:spAutoFit/>
          </a:bodyPr>
          <a:lstStyle/>
          <a:p>
            <a:pPr algn="ctr">
              <a:lnSpc>
                <a:spcPts val="1600"/>
              </a:lnSpc>
            </a:pPr>
            <a:r>
              <a:rPr dirty="0">
                <a:latin typeface="黑体" panose="02010609060101010101" pitchFamily="49" charset="-122"/>
                <a:ea typeface="黑体" panose="02010609060101010101" pitchFamily="49" charset="-122"/>
                <a:sym typeface="+mn-ea"/>
              </a:rPr>
              <a:t>4.5.2.2特殊地址</a:t>
            </a:r>
            <a:endParaRPr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编址</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2861310"/>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无类地址</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在无类寻址方案中，不存在诸如分类寻址中的网络类别，网络前缀不再被设计为定长的</a:t>
            </a:r>
            <a:r>
              <a:rPr lang="en-US" altLang="zh-CN" sz="2400" dirty="0">
                <a:latin typeface="微软雅黑" panose="020B0503020204020204" charset="-122"/>
                <a:ea typeface="微软雅黑" panose="020B0503020204020204" charset="-122"/>
                <a:cs typeface="微软雅黑" panose="020B0503020204020204" charset="-122"/>
              </a:rPr>
              <a:t>8</a:t>
            </a:r>
            <a:r>
              <a:rPr lang="zh-CN" altLang="en-US" sz="2400" dirty="0">
                <a:latin typeface="微软雅黑" panose="020B0503020204020204" charset="-122"/>
                <a:ea typeface="微软雅黑" panose="020B0503020204020204" charset="-122"/>
                <a:cs typeface="微软雅黑" panose="020B0503020204020204" charset="-122"/>
              </a:rPr>
              <a:t>位、</a:t>
            </a:r>
            <a:r>
              <a:rPr lang="en-US" altLang="zh-CN" sz="2400" dirty="0">
                <a:latin typeface="微软雅黑" panose="020B0503020204020204" charset="-122"/>
                <a:ea typeface="微软雅黑" panose="020B0503020204020204" charset="-122"/>
                <a:cs typeface="微软雅黑" panose="020B0503020204020204" charset="-122"/>
              </a:rPr>
              <a:t>16</a:t>
            </a:r>
            <a:r>
              <a:rPr lang="zh-CN" altLang="en-US" sz="2400" dirty="0">
                <a:latin typeface="微软雅黑" panose="020B0503020204020204" charset="-122"/>
                <a:ea typeface="微软雅黑" panose="020B0503020204020204" charset="-122"/>
                <a:cs typeface="微软雅黑" panose="020B0503020204020204" charset="-122"/>
              </a:rPr>
              <a:t>位、</a:t>
            </a:r>
            <a:r>
              <a:rPr lang="en-US" altLang="zh-CN" sz="2400" dirty="0">
                <a:latin typeface="微软雅黑" panose="020B0503020204020204" charset="-122"/>
                <a:ea typeface="微软雅黑" panose="020B0503020204020204" charset="-122"/>
                <a:cs typeface="微软雅黑" panose="020B0503020204020204" charset="-122"/>
              </a:rPr>
              <a:t>24</a:t>
            </a:r>
            <a:r>
              <a:rPr lang="zh-CN" altLang="en-US" sz="2400" dirty="0">
                <a:latin typeface="微软雅黑" panose="020B0503020204020204" charset="-122"/>
                <a:ea typeface="微软雅黑" panose="020B0503020204020204" charset="-122"/>
                <a:cs typeface="微软雅黑" panose="020B0503020204020204" charset="-122"/>
              </a:rPr>
              <a:t>位，而变成可以是</a:t>
            </a:r>
            <a:r>
              <a:rPr lang="en-US" altLang="zh-CN" sz="2400" dirty="0">
                <a:latin typeface="微软雅黑" panose="020B0503020204020204" charset="-122"/>
                <a:ea typeface="微软雅黑" panose="020B0503020204020204" charset="-122"/>
                <a:cs typeface="微软雅黑" panose="020B0503020204020204" charset="-122"/>
              </a:rPr>
              <a:t>0-32</a:t>
            </a:r>
            <a:r>
              <a:rPr lang="zh-CN" altLang="en-US" sz="2400" dirty="0">
                <a:latin typeface="微软雅黑" panose="020B0503020204020204" charset="-122"/>
                <a:ea typeface="微软雅黑" panose="020B0503020204020204" charset="-122"/>
                <a:cs typeface="微软雅黑" panose="020B0503020204020204" charset="-122"/>
              </a:rPr>
              <a:t>位的任意值。</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网络地址形式为</a:t>
            </a:r>
            <a:r>
              <a:rPr lang="en-US" altLang="zh-CN" sz="2400" dirty="0" err="1">
                <a:latin typeface="微软雅黑" panose="020B0503020204020204" charset="-122"/>
                <a:ea typeface="微软雅黑" panose="020B0503020204020204" charset="-122"/>
                <a:cs typeface="微软雅黑" panose="020B0503020204020204" charset="-122"/>
              </a:rPr>
              <a:t>a.b.c.d</a:t>
            </a:r>
            <a:r>
              <a:rPr lang="en-US" altLang="zh-CN" sz="2400" dirty="0">
                <a:latin typeface="微软雅黑" panose="020B0503020204020204" charset="-122"/>
                <a:ea typeface="微软雅黑" panose="020B0503020204020204" charset="-122"/>
                <a:cs typeface="微软雅黑" panose="020B0503020204020204" charset="-122"/>
              </a:rPr>
              <a:t>/x</a:t>
            </a:r>
            <a:r>
              <a:rPr lang="zh-CN" altLang="en-US" sz="2400" dirty="0">
                <a:latin typeface="微软雅黑" panose="020B0503020204020204" charset="-122"/>
                <a:ea typeface="微软雅黑" panose="020B0503020204020204" charset="-122"/>
                <a:cs typeface="微软雅黑" panose="020B0503020204020204" charset="-122"/>
              </a:rPr>
              <a:t>。这种地址形式称为无类域间路由</a:t>
            </a:r>
            <a:r>
              <a:rPr lang="en-US" altLang="zh-CN" sz="2400" dirty="0">
                <a:latin typeface="微软雅黑" panose="020B0503020204020204" charset="-122"/>
                <a:ea typeface="微软雅黑" panose="020B0503020204020204" charset="-122"/>
                <a:cs typeface="微软雅黑" panose="020B0503020204020204" charset="-122"/>
              </a:rPr>
              <a:t>(CIDR)</a:t>
            </a:r>
            <a:r>
              <a:rPr lang="zh-CN" altLang="en-US" sz="2400" dirty="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14" name="矩形 13"/>
          <p:cNvSpPr/>
          <p:nvPr/>
        </p:nvSpPr>
        <p:spPr>
          <a:xfrm>
            <a:off x="-107951" y="40044"/>
            <a:ext cx="1897380" cy="501650"/>
          </a:xfrm>
          <a:prstGeom prst="rect">
            <a:avLst/>
          </a:prstGeom>
        </p:spPr>
        <p:txBody>
          <a:bodyPr wrap="none">
            <a:spAutoFit/>
          </a:bodyPr>
          <a:lstStyle/>
          <a:p>
            <a:pPr algn="ctr">
              <a:lnSpc>
                <a:spcPts val="1600"/>
              </a:lnSpc>
            </a:pPr>
            <a:r>
              <a:rPr dirty="0">
                <a:latin typeface="黑体" panose="02010609060101010101" pitchFamily="49" charset="-122"/>
                <a:ea typeface="黑体" panose="02010609060101010101" pitchFamily="49" charset="-122"/>
                <a:sym typeface="+mn-ea"/>
              </a:rPr>
              <a:t>4.5.2.3无类地址</a:t>
            </a:r>
            <a:endParaRPr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grpSp>
        <p:nvGrpSpPr>
          <p:cNvPr id="15" name="Group 5_1_1"/>
          <p:cNvGrpSpPr/>
          <p:nvPr/>
        </p:nvGrpSpPr>
        <p:grpSpPr>
          <a:xfrm>
            <a:off x="8042411" y="178974"/>
            <a:ext cx="4120848" cy="1980358"/>
            <a:chOff x="8117361" y="193964"/>
            <a:chExt cx="4120848" cy="1980358"/>
          </a:xfrm>
        </p:grpSpPr>
        <p:sp>
          <p:nvSpPr>
            <p:cNvPr id="16" name="左大括号 15"/>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8" name="矩形 17"/>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9" name="矩形 18"/>
            <p:cNvSpPr/>
            <p:nvPr/>
          </p:nvSpPr>
          <p:spPr>
            <a:xfrm>
              <a:off x="10668548" y="530532"/>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编址</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0" name="矩形 19"/>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3" name="矩形 22"/>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编址</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3415030"/>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子网划分</a:t>
            </a:r>
            <a:endParaRPr lang="en-US" altLang="zh-CN" sz="2400" dirty="0">
              <a:latin typeface="微软雅黑" panose="020B0503020204020204" charset="-122"/>
              <a:ea typeface="微软雅黑" panose="020B0503020204020204" charset="-122"/>
            </a:endParaRPr>
          </a:p>
          <a:p>
            <a:pPr>
              <a:lnSpc>
                <a:spcPct val="150000"/>
              </a:lnSpc>
            </a:pPr>
            <a:endParaRPr lang="en-US" altLang="zh-CN" sz="2400" dirty="0">
              <a:latin typeface="微软雅黑" panose="020B0503020204020204" charset="-122"/>
              <a:ea typeface="微软雅黑" panose="020B0503020204020204" charset="-122"/>
            </a:endParaRPr>
          </a:p>
          <a:p>
            <a:pPr>
              <a:lnSpc>
                <a:spcPct val="150000"/>
              </a:lnSpc>
            </a:pPr>
            <a:r>
              <a:rPr lang="zh-CN" altLang="en-US" sz="2400" dirty="0">
                <a:solidFill>
                  <a:srgbClr val="C00000"/>
                </a:solidFill>
                <a:latin typeface="微软雅黑" panose="020B0503020204020204" charset="-122"/>
                <a:ea typeface="微软雅黑" panose="020B0503020204020204" charset="-122"/>
              </a:rPr>
              <a:t>子网化</a:t>
            </a:r>
            <a:r>
              <a:rPr lang="zh-CN" altLang="en-US" sz="2400" dirty="0">
                <a:latin typeface="微软雅黑" panose="020B0503020204020204" charset="-122"/>
                <a:ea typeface="微软雅黑" panose="020B0503020204020204" charset="-122"/>
              </a:rPr>
              <a:t>就是指将一个较大的子网划分为多个较小子网的过程。</a:t>
            </a:r>
            <a:endParaRPr lang="en-US" altLang="zh-CN" sz="2400" dirty="0">
              <a:latin typeface="微软雅黑" panose="020B0503020204020204" charset="-122"/>
              <a:ea typeface="微软雅黑" panose="020B0503020204020204" charset="-122"/>
            </a:endParaRPr>
          </a:p>
          <a:p>
            <a:pPr>
              <a:lnSpc>
                <a:spcPct val="150000"/>
              </a:lnSpc>
            </a:pPr>
            <a:endParaRPr lang="en-US" altLang="zh-CN" sz="2400" dirty="0">
              <a:latin typeface="微软雅黑" panose="020B0503020204020204" charset="-122"/>
              <a:ea typeface="微软雅黑" panose="020B0503020204020204" charset="-122"/>
            </a:endParaRPr>
          </a:p>
          <a:p>
            <a:pPr>
              <a:lnSpc>
                <a:spcPct val="150000"/>
              </a:lnSpc>
            </a:pPr>
            <a:r>
              <a:rPr lang="zh-CN" altLang="en-US" sz="2400" dirty="0">
                <a:solidFill>
                  <a:srgbClr val="C00000"/>
                </a:solidFill>
                <a:latin typeface="微软雅黑" panose="020B0503020204020204" charset="-122"/>
                <a:ea typeface="微软雅黑" panose="020B0503020204020204" charset="-122"/>
              </a:rPr>
              <a:t>超网化</a:t>
            </a:r>
            <a:r>
              <a:rPr lang="zh-CN" altLang="en-US" sz="2400" dirty="0">
                <a:latin typeface="微软雅黑" panose="020B0503020204020204" charset="-122"/>
                <a:ea typeface="微软雅黑" panose="020B0503020204020204" charset="-122"/>
              </a:rPr>
              <a:t>是指将具有较长前缀的相对较小的子网合并为一个具有稍短前缀的相对较大的子网。超网化是子网化的逆过程。</a:t>
            </a:r>
            <a:endParaRPr lang="en-US" altLang="zh-CN" sz="2400" dirty="0">
              <a:latin typeface="微软雅黑" panose="020B0503020204020204" charset="-122"/>
              <a:ea typeface="微软雅黑" panose="020B0503020204020204" charset="-122"/>
            </a:endParaRPr>
          </a:p>
        </p:txBody>
      </p:sp>
      <p:grpSp>
        <p:nvGrpSpPr>
          <p:cNvPr id="14" name="Group 5_1_1"/>
          <p:cNvGrpSpPr/>
          <p:nvPr/>
        </p:nvGrpSpPr>
        <p:grpSpPr>
          <a:xfrm>
            <a:off x="8042411" y="178974"/>
            <a:ext cx="4120848" cy="1980358"/>
            <a:chOff x="8117361" y="193964"/>
            <a:chExt cx="4120848" cy="1980358"/>
          </a:xfrm>
        </p:grpSpPr>
        <p:sp>
          <p:nvSpPr>
            <p:cNvPr id="15" name="左大括号 14"/>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7" name="矩形 16"/>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8" name="矩形 17"/>
            <p:cNvSpPr/>
            <p:nvPr/>
          </p:nvSpPr>
          <p:spPr>
            <a:xfrm>
              <a:off x="10668548" y="530532"/>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编址</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19" name="矩形 18"/>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0" name="矩形 19"/>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3" name="矩形 22"/>
          <p:cNvSpPr/>
          <p:nvPr/>
        </p:nvSpPr>
        <p:spPr>
          <a:xfrm>
            <a:off x="-67946" y="39"/>
            <a:ext cx="1897380" cy="501650"/>
          </a:xfrm>
          <a:prstGeom prst="rect">
            <a:avLst/>
          </a:prstGeom>
        </p:spPr>
        <p:txBody>
          <a:bodyPr wrap="none">
            <a:spAutoFit/>
          </a:bodyPr>
          <a:lstStyle/>
          <a:p>
            <a:pPr algn="ctr">
              <a:lnSpc>
                <a:spcPts val="1600"/>
              </a:lnSpc>
            </a:pPr>
            <a:r>
              <a:rPr dirty="0">
                <a:latin typeface="黑体" panose="02010609060101010101" pitchFamily="49" charset="-122"/>
                <a:ea typeface="黑体" panose="02010609060101010101" pitchFamily="49" charset="-122"/>
                <a:sym typeface="+mn-ea"/>
              </a:rPr>
              <a:t>4.5.2.4子网划分</a:t>
            </a:r>
            <a:endParaRPr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编址</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3415030"/>
          </a:xfrm>
          <a:prstGeom prst="rect">
            <a:avLst/>
          </a:prstGeom>
          <a:noFill/>
        </p:spPr>
        <p:txBody>
          <a:bodyPr wrap="square" rtlCol="0">
            <a:spAutoFit/>
          </a:bodyPr>
          <a:lstStyle/>
          <a:p>
            <a:pPr>
              <a:lnSpc>
                <a:spcPct val="150000"/>
              </a:lnSpc>
            </a:pPr>
            <a:r>
              <a:rPr lang="zh-CN" altLang="en-US" sz="2400" dirty="0">
                <a:solidFill>
                  <a:schemeClr val="tx1"/>
                </a:solidFill>
                <a:latin typeface="微软雅黑" panose="020B0503020204020204" charset="-122"/>
                <a:ea typeface="微软雅黑" panose="020B0503020204020204" charset="-122"/>
              </a:rPr>
              <a:t>子网掩码</a:t>
            </a:r>
            <a:endParaRPr lang="en-US" altLang="zh-CN" sz="2400" dirty="0">
              <a:solidFill>
                <a:schemeClr val="tx1"/>
              </a:solidFill>
              <a:latin typeface="微软雅黑" panose="020B0503020204020204" charset="-122"/>
              <a:ea typeface="微软雅黑" panose="020B0503020204020204" charset="-122"/>
            </a:endParaRPr>
          </a:p>
          <a:p>
            <a:pPr>
              <a:lnSpc>
                <a:spcPct val="150000"/>
              </a:lnSpc>
            </a:pPr>
            <a:endParaRPr lang="en-US" altLang="zh-CN" sz="2400" dirty="0">
              <a:solidFill>
                <a:schemeClr val="tx1"/>
              </a:solidFill>
              <a:latin typeface="微软雅黑" panose="020B0503020204020204" charset="-122"/>
              <a:ea typeface="微软雅黑" panose="020B0503020204020204" charset="-122"/>
            </a:endParaRPr>
          </a:p>
          <a:p>
            <a:pPr>
              <a:lnSpc>
                <a:spcPct val="150000"/>
              </a:lnSpc>
            </a:pPr>
            <a:r>
              <a:rPr lang="zh-CN" altLang="en-US" sz="2400" dirty="0">
                <a:solidFill>
                  <a:schemeClr val="tx1"/>
                </a:solidFill>
                <a:latin typeface="微软雅黑" panose="020B0503020204020204" charset="-122"/>
                <a:ea typeface="微软雅黑" panose="020B0503020204020204" charset="-122"/>
              </a:rPr>
              <a:t>子网掩码：</a:t>
            </a:r>
            <a:r>
              <a:rPr lang="en-US" altLang="zh-CN" sz="2400" dirty="0">
                <a:solidFill>
                  <a:schemeClr val="tx1"/>
                </a:solidFill>
                <a:latin typeface="微软雅黑" panose="020B0503020204020204" charset="-122"/>
                <a:ea typeface="微软雅黑" panose="020B0503020204020204" charset="-122"/>
              </a:rPr>
              <a:t>32</a:t>
            </a:r>
            <a:r>
              <a:rPr lang="zh-CN" altLang="en-US" sz="2400" dirty="0">
                <a:solidFill>
                  <a:schemeClr val="tx1"/>
                </a:solidFill>
                <a:latin typeface="微软雅黑" panose="020B0503020204020204" charset="-122"/>
                <a:ea typeface="微软雅黑" panose="020B0503020204020204" charset="-122"/>
              </a:rPr>
              <a:t>位。</a:t>
            </a:r>
            <a:endParaRPr lang="zh-CN" altLang="en-US" sz="2400" dirty="0">
              <a:solidFill>
                <a:schemeClr val="tx1"/>
              </a:solidFill>
              <a:latin typeface="微软雅黑" panose="020B0503020204020204" charset="-122"/>
              <a:ea typeface="微软雅黑" panose="020B0503020204020204" charset="-122"/>
            </a:endParaRPr>
          </a:p>
          <a:p>
            <a:pPr>
              <a:lnSpc>
                <a:spcPct val="150000"/>
              </a:lnSpc>
            </a:pPr>
            <a:r>
              <a:rPr lang="zh-CN" altLang="en-US" sz="2400" dirty="0">
                <a:solidFill>
                  <a:schemeClr val="tx1"/>
                </a:solidFill>
                <a:latin typeface="微软雅黑" panose="020B0503020204020204" charset="-122"/>
                <a:ea typeface="微软雅黑" panose="020B0503020204020204" charset="-122"/>
              </a:rPr>
              <a:t>对应网络前缀，全部为</a:t>
            </a:r>
            <a:r>
              <a:rPr lang="en-US" altLang="zh-CN" sz="2400" dirty="0">
                <a:solidFill>
                  <a:schemeClr val="tx1"/>
                </a:solidFill>
                <a:latin typeface="微软雅黑" panose="020B0503020204020204" charset="-122"/>
                <a:ea typeface="微软雅黑" panose="020B0503020204020204" charset="-122"/>
              </a:rPr>
              <a:t>1</a:t>
            </a:r>
            <a:r>
              <a:rPr lang="zh-CN" altLang="en-US" sz="2400" dirty="0">
                <a:solidFill>
                  <a:schemeClr val="tx1"/>
                </a:solidFill>
                <a:latin typeface="微软雅黑" panose="020B0503020204020204" charset="-122"/>
                <a:ea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endParaRPr>
          </a:p>
          <a:p>
            <a:pPr>
              <a:lnSpc>
                <a:spcPct val="150000"/>
              </a:lnSpc>
            </a:pPr>
            <a:r>
              <a:rPr lang="zh-CN" altLang="en-US" sz="2400" dirty="0">
                <a:solidFill>
                  <a:schemeClr val="tx1"/>
                </a:solidFill>
                <a:latin typeface="微软雅黑" panose="020B0503020204020204" charset="-122"/>
                <a:ea typeface="微软雅黑" panose="020B0503020204020204" charset="-122"/>
              </a:rPr>
              <a:t>其余位（主机部分），全部为</a:t>
            </a:r>
            <a:r>
              <a:rPr lang="en-US" altLang="zh-CN" sz="2400" dirty="0">
                <a:solidFill>
                  <a:schemeClr val="tx1"/>
                </a:solidFill>
                <a:latin typeface="微软雅黑" panose="020B0503020204020204" charset="-122"/>
                <a:ea typeface="微软雅黑" panose="020B0503020204020204" charset="-122"/>
              </a:rPr>
              <a:t>0</a:t>
            </a:r>
            <a:r>
              <a:rPr lang="zh-CN" altLang="en-US" sz="2400" dirty="0">
                <a:solidFill>
                  <a:schemeClr val="tx1"/>
                </a:solidFill>
                <a:latin typeface="微软雅黑" panose="020B0503020204020204" charset="-122"/>
                <a:ea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endParaRPr>
          </a:p>
          <a:p>
            <a:pPr>
              <a:lnSpc>
                <a:spcPct val="150000"/>
              </a:lnSpc>
            </a:pPr>
            <a:r>
              <a:rPr lang="zh-CN" altLang="en-US" sz="2400" dirty="0">
                <a:solidFill>
                  <a:schemeClr val="tx1"/>
                </a:solidFill>
                <a:latin typeface="微软雅黑" panose="020B0503020204020204" charset="-122"/>
                <a:ea typeface="微软雅黑" panose="020B0503020204020204" charset="-122"/>
              </a:rPr>
              <a:t>例如：子网</a:t>
            </a:r>
            <a:r>
              <a:rPr lang="en-US" altLang="zh-CN" sz="2400" dirty="0">
                <a:solidFill>
                  <a:schemeClr val="tx1"/>
                </a:solidFill>
                <a:latin typeface="微软雅黑" panose="020B0503020204020204" charset="-122"/>
                <a:ea typeface="微软雅黑" panose="020B0503020204020204" charset="-122"/>
              </a:rPr>
              <a:t>213.111.0.0/24</a:t>
            </a:r>
            <a:r>
              <a:rPr lang="zh-CN" altLang="en-US" sz="2400" dirty="0">
                <a:solidFill>
                  <a:schemeClr val="tx1"/>
                </a:solidFill>
                <a:latin typeface="微软雅黑" panose="020B0503020204020204" charset="-122"/>
                <a:ea typeface="微软雅黑" panose="020B0503020204020204" charset="-122"/>
              </a:rPr>
              <a:t>的子网掩码是：</a:t>
            </a:r>
            <a:endParaRPr lang="zh-CN" altLang="en-US" sz="2400" dirty="0">
              <a:solidFill>
                <a:schemeClr val="tx1"/>
              </a:solidFill>
              <a:latin typeface="微软雅黑" panose="020B0503020204020204" charset="-122"/>
              <a:ea typeface="微软雅黑" panose="020B0503020204020204" charset="-122"/>
            </a:endParaRPr>
          </a:p>
        </p:txBody>
      </p:sp>
      <p:grpSp>
        <p:nvGrpSpPr>
          <p:cNvPr id="14" name="Group 5_1_1"/>
          <p:cNvGrpSpPr/>
          <p:nvPr/>
        </p:nvGrpSpPr>
        <p:grpSpPr>
          <a:xfrm>
            <a:off x="8042411" y="178974"/>
            <a:ext cx="4120848" cy="1980358"/>
            <a:chOff x="8117361" y="193964"/>
            <a:chExt cx="4120848" cy="1980358"/>
          </a:xfrm>
        </p:grpSpPr>
        <p:sp>
          <p:nvSpPr>
            <p:cNvPr id="15" name="左大括号 14"/>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7" name="矩形 16"/>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8" name="矩形 17"/>
            <p:cNvSpPr/>
            <p:nvPr/>
          </p:nvSpPr>
          <p:spPr>
            <a:xfrm>
              <a:off x="10668548" y="530532"/>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编址</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19" name="矩形 18"/>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0" name="矩形 19"/>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3" name="矩形 22"/>
          <p:cNvSpPr/>
          <p:nvPr/>
        </p:nvSpPr>
        <p:spPr>
          <a:xfrm>
            <a:off x="-41276" y="26709"/>
            <a:ext cx="1897380" cy="501650"/>
          </a:xfrm>
          <a:prstGeom prst="rect">
            <a:avLst/>
          </a:prstGeom>
        </p:spPr>
        <p:txBody>
          <a:bodyPr wrap="none">
            <a:spAutoFit/>
          </a:bodyPr>
          <a:lstStyle/>
          <a:p>
            <a:pPr algn="ctr">
              <a:lnSpc>
                <a:spcPts val="1600"/>
              </a:lnSpc>
            </a:pPr>
            <a:r>
              <a:rPr dirty="0">
                <a:latin typeface="黑体" panose="02010609060101010101" pitchFamily="49" charset="-122"/>
                <a:ea typeface="黑体" panose="02010609060101010101" pitchFamily="49" charset="-122"/>
                <a:sym typeface="+mn-ea"/>
              </a:rPr>
              <a:t>4.5.2.4子网划分</a:t>
            </a:r>
            <a:endParaRPr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编址</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3415030"/>
          </a:xfrm>
          <a:prstGeom prst="rect">
            <a:avLst/>
          </a:prstGeom>
          <a:noFill/>
        </p:spPr>
        <p:txBody>
          <a:bodyPr wrap="square" rtlCol="0">
            <a:spAutoFit/>
          </a:bodyPr>
          <a:lstStyle/>
          <a:p>
            <a:pPr>
              <a:lnSpc>
                <a:spcPct val="150000"/>
              </a:lnSpc>
            </a:pPr>
            <a:r>
              <a:rPr lang="zh-CN" altLang="en-US" sz="2400" dirty="0">
                <a:solidFill>
                  <a:schemeClr val="tx1"/>
                </a:solidFill>
                <a:latin typeface="微软雅黑" panose="020B0503020204020204" charset="-122"/>
                <a:ea typeface="微软雅黑" panose="020B0503020204020204" charset="-122"/>
              </a:rPr>
              <a:t>子网掩码</a:t>
            </a:r>
            <a:endParaRPr lang="en-US" altLang="zh-CN" sz="2400" dirty="0">
              <a:solidFill>
                <a:schemeClr val="tx1"/>
              </a:solidFill>
              <a:latin typeface="微软雅黑" panose="020B0503020204020204" charset="-122"/>
              <a:ea typeface="微软雅黑" panose="020B0503020204020204" charset="-122"/>
            </a:endParaRPr>
          </a:p>
          <a:p>
            <a:pPr>
              <a:lnSpc>
                <a:spcPct val="150000"/>
              </a:lnSpc>
            </a:pPr>
            <a:endParaRPr lang="en-US" altLang="zh-CN" sz="2400" dirty="0">
              <a:solidFill>
                <a:schemeClr val="tx1"/>
              </a:solidFill>
              <a:latin typeface="微软雅黑" panose="020B0503020204020204" charset="-122"/>
              <a:ea typeface="微软雅黑" panose="020B0503020204020204" charset="-122"/>
            </a:endParaRPr>
          </a:p>
          <a:p>
            <a:pPr>
              <a:lnSpc>
                <a:spcPct val="150000"/>
              </a:lnSpc>
            </a:pPr>
            <a:r>
              <a:rPr lang="zh-CN" altLang="en-US" sz="2400" dirty="0">
                <a:solidFill>
                  <a:schemeClr val="tx1"/>
                </a:solidFill>
                <a:latin typeface="微软雅黑" panose="020B0503020204020204" charset="-122"/>
                <a:ea typeface="微软雅黑" panose="020B0503020204020204" charset="-122"/>
              </a:rPr>
              <a:t>子网掩码：</a:t>
            </a:r>
            <a:r>
              <a:rPr lang="en-US" altLang="zh-CN" sz="2400" dirty="0">
                <a:solidFill>
                  <a:schemeClr val="tx1"/>
                </a:solidFill>
                <a:latin typeface="微软雅黑" panose="020B0503020204020204" charset="-122"/>
                <a:ea typeface="微软雅黑" panose="020B0503020204020204" charset="-122"/>
              </a:rPr>
              <a:t>32</a:t>
            </a:r>
            <a:r>
              <a:rPr lang="zh-CN" altLang="en-US" sz="2400" dirty="0">
                <a:solidFill>
                  <a:schemeClr val="tx1"/>
                </a:solidFill>
                <a:latin typeface="微软雅黑" panose="020B0503020204020204" charset="-122"/>
                <a:ea typeface="微软雅黑" panose="020B0503020204020204" charset="-122"/>
              </a:rPr>
              <a:t>位。</a:t>
            </a:r>
            <a:endParaRPr lang="zh-CN" altLang="en-US" sz="2400" dirty="0">
              <a:solidFill>
                <a:schemeClr val="tx1"/>
              </a:solidFill>
              <a:latin typeface="微软雅黑" panose="020B0503020204020204" charset="-122"/>
              <a:ea typeface="微软雅黑" panose="020B0503020204020204" charset="-122"/>
            </a:endParaRPr>
          </a:p>
          <a:p>
            <a:pPr>
              <a:lnSpc>
                <a:spcPct val="150000"/>
              </a:lnSpc>
            </a:pPr>
            <a:r>
              <a:rPr lang="zh-CN" altLang="en-US" sz="2400" dirty="0">
                <a:solidFill>
                  <a:schemeClr val="tx1"/>
                </a:solidFill>
                <a:latin typeface="微软雅黑" panose="020B0503020204020204" charset="-122"/>
                <a:ea typeface="微软雅黑" panose="020B0503020204020204" charset="-122"/>
              </a:rPr>
              <a:t>对应网络前缀，全部为</a:t>
            </a:r>
            <a:r>
              <a:rPr lang="en-US" altLang="zh-CN" sz="2400" dirty="0">
                <a:solidFill>
                  <a:schemeClr val="tx1"/>
                </a:solidFill>
                <a:latin typeface="微软雅黑" panose="020B0503020204020204" charset="-122"/>
                <a:ea typeface="微软雅黑" panose="020B0503020204020204" charset="-122"/>
              </a:rPr>
              <a:t>1</a:t>
            </a:r>
            <a:r>
              <a:rPr lang="zh-CN" altLang="en-US" sz="2400" dirty="0">
                <a:solidFill>
                  <a:schemeClr val="tx1"/>
                </a:solidFill>
                <a:latin typeface="微软雅黑" panose="020B0503020204020204" charset="-122"/>
                <a:ea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endParaRPr>
          </a:p>
          <a:p>
            <a:pPr>
              <a:lnSpc>
                <a:spcPct val="150000"/>
              </a:lnSpc>
            </a:pPr>
            <a:r>
              <a:rPr lang="zh-CN" altLang="en-US" sz="2400" dirty="0">
                <a:solidFill>
                  <a:schemeClr val="tx1"/>
                </a:solidFill>
                <a:latin typeface="微软雅黑" panose="020B0503020204020204" charset="-122"/>
                <a:ea typeface="微软雅黑" panose="020B0503020204020204" charset="-122"/>
              </a:rPr>
              <a:t>其余位（主机部分），全部为</a:t>
            </a:r>
            <a:r>
              <a:rPr lang="en-US" altLang="zh-CN" sz="2400" dirty="0">
                <a:solidFill>
                  <a:schemeClr val="tx1"/>
                </a:solidFill>
                <a:latin typeface="微软雅黑" panose="020B0503020204020204" charset="-122"/>
                <a:ea typeface="微软雅黑" panose="020B0503020204020204" charset="-122"/>
              </a:rPr>
              <a:t>0</a:t>
            </a:r>
            <a:r>
              <a:rPr lang="zh-CN" altLang="en-US" sz="2400" dirty="0">
                <a:solidFill>
                  <a:schemeClr val="tx1"/>
                </a:solidFill>
                <a:latin typeface="微软雅黑" panose="020B0503020204020204" charset="-122"/>
                <a:ea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endParaRPr>
          </a:p>
          <a:p>
            <a:pPr>
              <a:lnSpc>
                <a:spcPct val="150000"/>
              </a:lnSpc>
            </a:pPr>
            <a:r>
              <a:rPr lang="zh-CN" altLang="en-US" sz="2400" dirty="0">
                <a:solidFill>
                  <a:schemeClr val="tx1"/>
                </a:solidFill>
                <a:latin typeface="微软雅黑" panose="020B0503020204020204" charset="-122"/>
                <a:ea typeface="微软雅黑" panose="020B0503020204020204" charset="-122"/>
              </a:rPr>
              <a:t>例如：子网</a:t>
            </a:r>
            <a:r>
              <a:rPr lang="en-US" altLang="zh-CN" sz="2400" dirty="0">
                <a:solidFill>
                  <a:schemeClr val="tx1"/>
                </a:solidFill>
                <a:latin typeface="微软雅黑" panose="020B0503020204020204" charset="-122"/>
                <a:ea typeface="微软雅黑" panose="020B0503020204020204" charset="-122"/>
              </a:rPr>
              <a:t>213.111.0.0/24</a:t>
            </a:r>
            <a:r>
              <a:rPr lang="zh-CN" altLang="en-US" sz="2400" dirty="0">
                <a:solidFill>
                  <a:schemeClr val="tx1"/>
                </a:solidFill>
                <a:latin typeface="微软雅黑" panose="020B0503020204020204" charset="-122"/>
                <a:ea typeface="微软雅黑" panose="020B0503020204020204" charset="-122"/>
              </a:rPr>
              <a:t>的子网掩码是：</a:t>
            </a:r>
            <a:r>
              <a:rPr lang="en-US" altLang="zh-CN" sz="2400" dirty="0">
                <a:solidFill>
                  <a:schemeClr val="tx1"/>
                </a:solidFill>
                <a:latin typeface="微软雅黑" panose="020B0503020204020204" charset="-122"/>
                <a:ea typeface="微软雅黑" panose="020B0503020204020204" charset="-122"/>
              </a:rPr>
              <a:t>255.255.255.0</a:t>
            </a:r>
            <a:endParaRPr lang="en-US" altLang="zh-CN" sz="2400" dirty="0">
              <a:solidFill>
                <a:schemeClr val="tx1"/>
              </a:solidFill>
              <a:latin typeface="微软雅黑" panose="020B0503020204020204" charset="-122"/>
              <a:ea typeface="微软雅黑" panose="020B0503020204020204" charset="-122"/>
            </a:endParaRPr>
          </a:p>
        </p:txBody>
      </p:sp>
      <p:grpSp>
        <p:nvGrpSpPr>
          <p:cNvPr id="14" name="Group 5_1_1"/>
          <p:cNvGrpSpPr/>
          <p:nvPr/>
        </p:nvGrpSpPr>
        <p:grpSpPr>
          <a:xfrm>
            <a:off x="8042411" y="178974"/>
            <a:ext cx="4120848" cy="1980358"/>
            <a:chOff x="8117361" y="193964"/>
            <a:chExt cx="4120848" cy="1980358"/>
          </a:xfrm>
        </p:grpSpPr>
        <p:sp>
          <p:nvSpPr>
            <p:cNvPr id="15" name="左大括号 14"/>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7" name="矩形 16"/>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8" name="矩形 17"/>
            <p:cNvSpPr/>
            <p:nvPr/>
          </p:nvSpPr>
          <p:spPr>
            <a:xfrm>
              <a:off x="10668548" y="530532"/>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编址</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19" name="矩形 18"/>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0" name="矩形 19"/>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 name="矩形 1"/>
          <p:cNvSpPr/>
          <p:nvPr/>
        </p:nvSpPr>
        <p:spPr>
          <a:xfrm>
            <a:off x="-41276" y="26709"/>
            <a:ext cx="1897380" cy="501650"/>
          </a:xfrm>
          <a:prstGeom prst="rect">
            <a:avLst/>
          </a:prstGeom>
        </p:spPr>
        <p:txBody>
          <a:bodyPr wrap="none">
            <a:spAutoFit/>
          </a:bodyPr>
          <a:p>
            <a:pPr algn="ctr">
              <a:lnSpc>
                <a:spcPts val="1600"/>
              </a:lnSpc>
            </a:pPr>
            <a:r>
              <a:rPr dirty="0">
                <a:latin typeface="黑体" panose="02010609060101010101" pitchFamily="49" charset="-122"/>
                <a:ea typeface="黑体" panose="02010609060101010101" pitchFamily="49" charset="-122"/>
                <a:sym typeface="+mn-ea"/>
              </a:rPr>
              <a:t>4.5.2.4子网划分</a:t>
            </a:r>
            <a:endParaRPr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编址</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095655" y="2159683"/>
            <a:ext cx="10002190" cy="3969385"/>
          </a:xfrm>
          <a:prstGeom prst="rect">
            <a:avLst/>
          </a:prstGeom>
          <a:noFill/>
        </p:spPr>
        <p:txBody>
          <a:bodyPr wrap="square" rtlCol="0">
            <a:spAutoFit/>
          </a:bodyPr>
          <a:lstStyle/>
          <a:p>
            <a:pPr>
              <a:lnSpc>
                <a:spcPct val="150000"/>
              </a:lnSpc>
            </a:pPr>
            <a:r>
              <a:rPr lang="zh-CN" altLang="en-US" sz="2400" dirty="0">
                <a:solidFill>
                  <a:schemeClr val="tx1"/>
                </a:solidFill>
                <a:latin typeface="微软雅黑" panose="020B0503020204020204" charset="-122"/>
                <a:ea typeface="微软雅黑" panose="020B0503020204020204" charset="-122"/>
              </a:rPr>
              <a:t>已知子网中某</a:t>
            </a:r>
            <a:r>
              <a:rPr lang="en-US" altLang="zh-CN" sz="2400" dirty="0">
                <a:solidFill>
                  <a:schemeClr val="tx1"/>
                </a:solidFill>
                <a:latin typeface="微软雅黑" panose="020B0503020204020204" charset="-122"/>
                <a:ea typeface="微软雅黑" panose="020B0503020204020204" charset="-122"/>
              </a:rPr>
              <a:t>IP</a:t>
            </a:r>
            <a:r>
              <a:rPr lang="zh-CN" altLang="en-US" sz="2400" dirty="0">
                <a:solidFill>
                  <a:schemeClr val="tx1"/>
                </a:solidFill>
                <a:latin typeface="微软雅黑" panose="020B0503020204020204" charset="-122"/>
                <a:ea typeface="微软雅黑" panose="020B0503020204020204" charset="-122"/>
              </a:rPr>
              <a:t>地址和子网掩码，就可以计算出一个子网的网络地址、广 播地址、</a:t>
            </a:r>
            <a:r>
              <a:rPr lang="en-US" altLang="zh-CN" sz="2400" dirty="0">
                <a:solidFill>
                  <a:schemeClr val="tx1"/>
                </a:solidFill>
                <a:latin typeface="微软雅黑" panose="020B0503020204020204" charset="-122"/>
                <a:ea typeface="微软雅黑" panose="020B0503020204020204" charset="-122"/>
              </a:rPr>
              <a:t>IP</a:t>
            </a:r>
            <a:r>
              <a:rPr lang="zh-CN" altLang="en-US" sz="2400" dirty="0">
                <a:solidFill>
                  <a:schemeClr val="tx1"/>
                </a:solidFill>
                <a:latin typeface="微软雅黑" panose="020B0503020204020204" charset="-122"/>
                <a:ea typeface="微软雅黑" panose="020B0503020204020204" charset="-122"/>
              </a:rPr>
              <a:t>地址总数和可分配的IP地址数量等。</a:t>
            </a:r>
            <a:endParaRPr lang="zh-CN" altLang="en-US" sz="2400" dirty="0">
              <a:solidFill>
                <a:schemeClr val="tx1"/>
              </a:solidFill>
              <a:latin typeface="微软雅黑" panose="020B0503020204020204" charset="-122"/>
              <a:ea typeface="微软雅黑" panose="020B0503020204020204" charset="-122"/>
            </a:endParaRPr>
          </a:p>
          <a:p>
            <a:pPr>
              <a:lnSpc>
                <a:spcPct val="150000"/>
              </a:lnSpc>
            </a:pPr>
            <a:r>
              <a:rPr lang="zh-CN" altLang="en-US" sz="2400" dirty="0">
                <a:solidFill>
                  <a:schemeClr val="tx1"/>
                </a:solidFill>
                <a:latin typeface="微软雅黑" panose="020B0503020204020204" charset="-122"/>
                <a:ea typeface="微软雅黑" panose="020B0503020204020204" charset="-122"/>
              </a:rPr>
              <a:t>1、子网掩码和主机地址按位</a:t>
            </a:r>
            <a:r>
              <a:rPr lang="zh-CN" altLang="en-US" sz="2400" dirty="0">
                <a:solidFill>
                  <a:srgbClr val="FF0000"/>
                </a:solidFill>
                <a:latin typeface="微软雅黑" panose="020B0503020204020204" charset="-122"/>
                <a:ea typeface="微软雅黑" panose="020B0503020204020204" charset="-122"/>
              </a:rPr>
              <a:t>与运算</a:t>
            </a:r>
            <a:r>
              <a:rPr lang="zh-CN" altLang="en-US" sz="2400" dirty="0">
                <a:solidFill>
                  <a:schemeClr val="tx1"/>
                </a:solidFill>
                <a:latin typeface="微软雅黑" panose="020B0503020204020204" charset="-122"/>
                <a:ea typeface="微软雅黑" panose="020B0503020204020204" charset="-122"/>
              </a:rPr>
              <a:t>可以得出网络地址。</a:t>
            </a:r>
            <a:endParaRPr lang="zh-CN" altLang="en-US" sz="2400" dirty="0">
              <a:solidFill>
                <a:schemeClr val="tx1"/>
              </a:solidFill>
              <a:latin typeface="微软雅黑" panose="020B0503020204020204" charset="-122"/>
              <a:ea typeface="微软雅黑" panose="020B0503020204020204" charset="-122"/>
            </a:endParaRPr>
          </a:p>
          <a:p>
            <a:pPr>
              <a:lnSpc>
                <a:spcPct val="150000"/>
              </a:lnSpc>
            </a:pPr>
            <a:r>
              <a:rPr lang="zh-CN" altLang="en-US" sz="2400" dirty="0">
                <a:solidFill>
                  <a:schemeClr val="tx1"/>
                </a:solidFill>
                <a:latin typeface="微软雅黑" panose="020B0503020204020204" charset="-122"/>
                <a:ea typeface="微软雅黑" panose="020B0503020204020204" charset="-122"/>
              </a:rPr>
              <a:t>         与运算：0&amp;0=0; 0&amp;1=0; 1&amp;0=0; </a:t>
            </a:r>
            <a:r>
              <a:rPr lang="zh-CN" altLang="en-US" sz="2400" dirty="0">
                <a:solidFill>
                  <a:srgbClr val="FF0000"/>
                </a:solidFill>
                <a:latin typeface="微软雅黑" panose="020B0503020204020204" charset="-122"/>
                <a:ea typeface="微软雅黑" panose="020B0503020204020204" charset="-122"/>
              </a:rPr>
              <a:t>1&amp;1=1;</a:t>
            </a:r>
            <a:endParaRPr lang="zh-CN" altLang="en-US" sz="2400" dirty="0">
              <a:solidFill>
                <a:schemeClr val="tx1"/>
              </a:solidFill>
              <a:latin typeface="微软雅黑" panose="020B0503020204020204" charset="-122"/>
              <a:ea typeface="微软雅黑" panose="020B0503020204020204" charset="-122"/>
            </a:endParaRPr>
          </a:p>
          <a:p>
            <a:pPr>
              <a:lnSpc>
                <a:spcPct val="150000"/>
              </a:lnSpc>
            </a:pPr>
            <a:r>
              <a:rPr lang="zh-CN" altLang="en-US" sz="2400" dirty="0">
                <a:solidFill>
                  <a:schemeClr val="tx1"/>
                </a:solidFill>
                <a:latin typeface="微软雅黑" panose="020B0503020204020204" charset="-122"/>
                <a:ea typeface="微软雅黑" panose="020B0503020204020204" charset="-122"/>
              </a:rPr>
              <a:t> 2、子网掩码的</a:t>
            </a:r>
            <a:r>
              <a:rPr lang="zh-CN" altLang="en-US" sz="2400" dirty="0">
                <a:solidFill>
                  <a:srgbClr val="FF0000"/>
                </a:solidFill>
                <a:latin typeface="微软雅黑" panose="020B0503020204020204" charset="-122"/>
                <a:ea typeface="微软雅黑" panose="020B0503020204020204" charset="-122"/>
              </a:rPr>
              <a:t>反码</a:t>
            </a:r>
            <a:r>
              <a:rPr lang="zh-CN" altLang="en-US" sz="2400" dirty="0">
                <a:solidFill>
                  <a:schemeClr val="tx1"/>
                </a:solidFill>
                <a:latin typeface="微软雅黑" panose="020B0503020204020204" charset="-122"/>
                <a:ea typeface="微软雅黑" panose="020B0503020204020204" charset="-122"/>
              </a:rPr>
              <a:t>与主机地址按位</a:t>
            </a:r>
            <a:r>
              <a:rPr lang="zh-CN" altLang="en-US" sz="2400" dirty="0">
                <a:solidFill>
                  <a:srgbClr val="FF0000"/>
                </a:solidFill>
                <a:latin typeface="微软雅黑" panose="020B0503020204020204" charset="-122"/>
                <a:ea typeface="微软雅黑" panose="020B0503020204020204" charset="-122"/>
              </a:rPr>
              <a:t>或运算</a:t>
            </a:r>
            <a:r>
              <a:rPr lang="zh-CN" altLang="en-US" sz="2400" dirty="0">
                <a:solidFill>
                  <a:schemeClr val="tx1"/>
                </a:solidFill>
                <a:latin typeface="微软雅黑" panose="020B0503020204020204" charset="-122"/>
                <a:ea typeface="微软雅黑" panose="020B0503020204020204" charset="-122"/>
              </a:rPr>
              <a:t>可得出直接广播地址。</a:t>
            </a:r>
            <a:endParaRPr lang="zh-CN" altLang="en-US" sz="2400" dirty="0">
              <a:solidFill>
                <a:schemeClr val="tx1"/>
              </a:solidFill>
              <a:latin typeface="微软雅黑" panose="020B0503020204020204" charset="-122"/>
              <a:ea typeface="微软雅黑" panose="020B0503020204020204" charset="-122"/>
            </a:endParaRPr>
          </a:p>
          <a:p>
            <a:pPr>
              <a:lnSpc>
                <a:spcPct val="150000"/>
              </a:lnSpc>
            </a:pPr>
            <a:r>
              <a:rPr lang="zh-CN" altLang="en-US" sz="2400" dirty="0">
                <a:solidFill>
                  <a:schemeClr val="tx1"/>
                </a:solidFill>
                <a:latin typeface="微软雅黑" panose="020B0503020204020204" charset="-122"/>
                <a:ea typeface="微软雅黑" panose="020B0503020204020204" charset="-122"/>
              </a:rPr>
              <a:t>         反码：</a:t>
            </a:r>
            <a:r>
              <a:rPr lang="en-US" altLang="zh-CN" sz="2400" dirty="0">
                <a:solidFill>
                  <a:schemeClr val="tx1"/>
                </a:solidFill>
                <a:latin typeface="微软雅黑" panose="020B0503020204020204" charset="-122"/>
                <a:ea typeface="微软雅黑" panose="020B0503020204020204" charset="-122"/>
              </a:rPr>
              <a:t>1——0</a:t>
            </a:r>
            <a:r>
              <a:rPr lang="zh-CN" altLang="en-US" sz="2400" dirty="0">
                <a:solidFill>
                  <a:schemeClr val="tx1"/>
                </a:solidFill>
                <a:latin typeface="微软雅黑" panose="020B0503020204020204" charset="-122"/>
                <a:ea typeface="微软雅黑" panose="020B0503020204020204" charset="-122"/>
              </a:rPr>
              <a:t>；</a:t>
            </a:r>
            <a:r>
              <a:rPr lang="en-US" altLang="zh-CN" sz="2400" dirty="0">
                <a:solidFill>
                  <a:schemeClr val="tx1"/>
                </a:solidFill>
                <a:latin typeface="微软雅黑" panose="020B0503020204020204" charset="-122"/>
                <a:ea typeface="微软雅黑" panose="020B0503020204020204" charset="-122"/>
              </a:rPr>
              <a:t>0——1</a:t>
            </a:r>
            <a:r>
              <a:rPr lang="zh-CN" altLang="en-US" sz="2400" dirty="0">
                <a:solidFill>
                  <a:schemeClr val="tx1"/>
                </a:solidFill>
                <a:latin typeface="微软雅黑" panose="020B0503020204020204" charset="-122"/>
                <a:ea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endParaRPr>
          </a:p>
          <a:p>
            <a:pPr>
              <a:lnSpc>
                <a:spcPct val="150000"/>
              </a:lnSpc>
            </a:pPr>
            <a:r>
              <a:rPr lang="zh-CN" altLang="en-US" sz="2400" dirty="0">
                <a:solidFill>
                  <a:schemeClr val="tx1"/>
                </a:solidFill>
                <a:latin typeface="微软雅黑" panose="020B0503020204020204" charset="-122"/>
                <a:ea typeface="微软雅黑" panose="020B0503020204020204" charset="-122"/>
              </a:rPr>
              <a:t>         或运算：</a:t>
            </a:r>
            <a:r>
              <a:rPr lang="zh-CN" altLang="en-US" sz="2400" dirty="0">
                <a:solidFill>
                  <a:srgbClr val="FF0000"/>
                </a:solidFill>
                <a:latin typeface="微软雅黑" panose="020B0503020204020204" charset="-122"/>
                <a:ea typeface="微软雅黑" panose="020B0503020204020204" charset="-122"/>
              </a:rPr>
              <a:t>0 || 0 = 0;  </a:t>
            </a:r>
            <a:r>
              <a:rPr lang="zh-CN" altLang="en-US" sz="2400" dirty="0">
                <a:solidFill>
                  <a:schemeClr val="tx1"/>
                </a:solidFill>
                <a:latin typeface="微软雅黑" panose="020B0503020204020204" charset="-122"/>
                <a:ea typeface="微软雅黑" panose="020B0503020204020204" charset="-122"/>
              </a:rPr>
              <a:t> 1 || 0 = 1;    0 || 1 = 1;    1 || 1 = 1;</a:t>
            </a:r>
            <a:endParaRPr lang="zh-CN" altLang="en-US" sz="2400" dirty="0">
              <a:solidFill>
                <a:schemeClr val="tx1"/>
              </a:solidFill>
              <a:latin typeface="微软雅黑" panose="020B0503020204020204" charset="-122"/>
              <a:ea typeface="微软雅黑" panose="020B0503020204020204" charset="-122"/>
            </a:endParaRPr>
          </a:p>
        </p:txBody>
      </p:sp>
      <p:grpSp>
        <p:nvGrpSpPr>
          <p:cNvPr id="14" name="Group 5_1_1"/>
          <p:cNvGrpSpPr/>
          <p:nvPr/>
        </p:nvGrpSpPr>
        <p:grpSpPr>
          <a:xfrm>
            <a:off x="8042411" y="178974"/>
            <a:ext cx="4120848" cy="1980358"/>
            <a:chOff x="8117361" y="193964"/>
            <a:chExt cx="4120848" cy="1980358"/>
          </a:xfrm>
        </p:grpSpPr>
        <p:sp>
          <p:nvSpPr>
            <p:cNvPr id="15" name="左大括号 14"/>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7" name="矩形 16"/>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8" name="矩形 17"/>
            <p:cNvSpPr/>
            <p:nvPr/>
          </p:nvSpPr>
          <p:spPr>
            <a:xfrm>
              <a:off x="10668548" y="530532"/>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编址</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19" name="矩形 18"/>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0" name="矩形 19"/>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 name="矩形 1"/>
          <p:cNvSpPr/>
          <p:nvPr/>
        </p:nvSpPr>
        <p:spPr>
          <a:xfrm>
            <a:off x="-41276" y="26709"/>
            <a:ext cx="1897380" cy="501650"/>
          </a:xfrm>
          <a:prstGeom prst="rect">
            <a:avLst/>
          </a:prstGeom>
        </p:spPr>
        <p:txBody>
          <a:bodyPr wrap="none">
            <a:spAutoFit/>
          </a:bodyPr>
          <a:p>
            <a:pPr algn="ctr">
              <a:lnSpc>
                <a:spcPts val="1600"/>
              </a:lnSpc>
            </a:pPr>
            <a:r>
              <a:rPr dirty="0">
                <a:latin typeface="黑体" panose="02010609060101010101" pitchFamily="49" charset="-122"/>
                <a:ea typeface="黑体" panose="02010609060101010101" pitchFamily="49" charset="-122"/>
                <a:sym typeface="+mn-ea"/>
              </a:rPr>
              <a:t>4.5.2.4子网划分</a:t>
            </a:r>
            <a:endParaRPr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396875" y="399415"/>
            <a:ext cx="10890250" cy="5169535"/>
          </a:xfrm>
          <a:prstGeom prst="rect">
            <a:avLst/>
          </a:prstGeom>
          <a:noFill/>
        </p:spPr>
        <p:txBody>
          <a:bodyPr wrap="square" rtlCol="0">
            <a:spAutoFit/>
          </a:bodyPr>
          <a:lstStyle/>
          <a:p>
            <a:pPr fontAlgn="auto">
              <a:lnSpc>
                <a:spcPct val="150000"/>
              </a:lnSpc>
            </a:pPr>
            <a:r>
              <a:rPr sz="2000" b="1" dirty="0">
                <a:solidFill>
                  <a:schemeClr val="tx1"/>
                </a:solidFill>
                <a:latin typeface="微软雅黑" panose="020B0503020204020204" charset="-122"/>
                <a:ea typeface="微软雅黑" panose="020B0503020204020204" charset="-122"/>
              </a:rPr>
              <a:t> 练习题</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假设某子网中的一个主机的IP地址是203.123.1.135，子网掩码是 255.255.255.192。</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1. 那么该子网的子网地址是什么? </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bg1"/>
                </a:solidFill>
                <a:latin typeface="微软雅黑" panose="020B0503020204020204" charset="-122"/>
                <a:ea typeface="微软雅黑" panose="020B0503020204020204" charset="-122"/>
              </a:rPr>
              <a:t>    答:将203.123.1.135与255.255.255.192按位与运算，得到203.123.1.128为该子网的子网</a:t>
            </a:r>
            <a:endParaRPr sz="2000" dirty="0">
              <a:solidFill>
                <a:schemeClr val="bg1"/>
              </a:solidFill>
              <a:latin typeface="微软雅黑" panose="020B0503020204020204" charset="-122"/>
              <a:ea typeface="微软雅黑" panose="020B0503020204020204" charset="-122"/>
            </a:endParaRPr>
          </a:p>
          <a:p>
            <a:pPr fontAlgn="auto">
              <a:lnSpc>
                <a:spcPct val="150000"/>
              </a:lnSpc>
            </a:pPr>
            <a:r>
              <a:rPr sz="2000" dirty="0">
                <a:solidFill>
                  <a:schemeClr val="bg1"/>
                </a:solidFill>
                <a:latin typeface="微软雅黑" panose="020B0503020204020204" charset="-122"/>
                <a:ea typeface="微软雅黑" panose="020B0503020204020204" charset="-122"/>
              </a:rPr>
              <a:t>        地址，即该子网为203.123.1.128/26</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2. 直接广播地址是什么?</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    </a:t>
            </a:r>
            <a:r>
              <a:rPr sz="2000" dirty="0">
                <a:solidFill>
                  <a:schemeClr val="bg1"/>
                </a:solidFill>
                <a:latin typeface="微软雅黑" panose="020B0503020204020204" charset="-122"/>
                <a:ea typeface="微软雅黑" panose="020B0503020204020204" charset="-122"/>
              </a:rPr>
              <a:t>答:该子网的直接广播地址是203.123.1.191</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3. 该子网IP地址总数是多少?</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bg1"/>
                </a:solidFill>
                <a:latin typeface="微软雅黑" panose="020B0503020204020204" charset="-122"/>
                <a:ea typeface="微软雅黑" panose="020B0503020204020204" charset="-122"/>
              </a:rPr>
              <a:t>    主</a:t>
            </a:r>
            <a:r>
              <a:rPr lang="zh-CN" sz="2000" dirty="0">
                <a:solidFill>
                  <a:schemeClr val="bg1"/>
                </a:solidFill>
                <a:latin typeface="微软雅黑" panose="020B0503020204020204" charset="-122"/>
                <a:ea typeface="微软雅黑" panose="020B0503020204020204" charset="-122"/>
              </a:rPr>
              <a:t>机位</a:t>
            </a:r>
            <a:r>
              <a:rPr sz="2000" dirty="0">
                <a:solidFill>
                  <a:schemeClr val="bg1"/>
                </a:solidFill>
                <a:latin typeface="微软雅黑" panose="020B0503020204020204" charset="-122"/>
                <a:ea typeface="微软雅黑" panose="020B0503020204020204" charset="-122"/>
              </a:rPr>
              <a:t>有32-26=6位，即有2^6=64个IP地址总数。</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4. 该子网的可分配IP地址数是多少?</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   </a:t>
            </a:r>
            <a:r>
              <a:rPr sz="2000" dirty="0">
                <a:solidFill>
                  <a:schemeClr val="bg1"/>
                </a:solidFill>
                <a:latin typeface="微软雅黑" panose="020B0503020204020204" charset="-122"/>
                <a:ea typeface="微软雅黑" panose="020B0503020204020204" charset="-122"/>
              </a:rPr>
              <a:t> 该子网的可分配IP地址数是64-2=62</a:t>
            </a:r>
            <a:r>
              <a:rPr lang="zh-CN" sz="2000" dirty="0">
                <a:solidFill>
                  <a:schemeClr val="bg1"/>
                </a:solidFill>
                <a:latin typeface="微软雅黑" panose="020B0503020204020204" charset="-122"/>
                <a:ea typeface="微软雅黑" panose="020B0503020204020204" charset="-122"/>
              </a:rPr>
              <a:t>个（子网地址占一个，广播地址占一个，所以用</a:t>
            </a:r>
            <a:r>
              <a:rPr lang="en-US" altLang="zh-CN" sz="2000" dirty="0">
                <a:solidFill>
                  <a:schemeClr val="bg1"/>
                </a:solidFill>
                <a:latin typeface="微软雅黑" panose="020B0503020204020204" charset="-122"/>
                <a:ea typeface="微软雅黑" panose="020B0503020204020204" charset="-122"/>
              </a:rPr>
              <a:t>64-2</a:t>
            </a:r>
            <a:r>
              <a:rPr lang="zh-CN" altLang="en-US" sz="2000" dirty="0">
                <a:solidFill>
                  <a:schemeClr val="bg1"/>
                </a:solidFill>
                <a:latin typeface="微软雅黑" panose="020B0503020204020204" charset="-122"/>
                <a:ea typeface="微软雅黑" panose="020B0503020204020204" charset="-122"/>
              </a:rPr>
              <a:t>。</a:t>
            </a:r>
            <a:r>
              <a:rPr lang="zh-CN" sz="2000" dirty="0">
                <a:solidFill>
                  <a:schemeClr val="bg1"/>
                </a:solidFill>
                <a:latin typeface="微软雅黑" panose="020B0503020204020204" charset="-122"/>
                <a:ea typeface="微软雅黑" panose="020B0503020204020204" charset="-122"/>
              </a:rPr>
              <a:t>）</a:t>
            </a:r>
            <a:endParaRPr lang="zh-CN" sz="2000"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396875" y="399415"/>
            <a:ext cx="10890250" cy="5169535"/>
          </a:xfrm>
          <a:prstGeom prst="rect">
            <a:avLst/>
          </a:prstGeom>
          <a:noFill/>
        </p:spPr>
        <p:txBody>
          <a:bodyPr wrap="square" rtlCol="0">
            <a:spAutoFit/>
          </a:bodyPr>
          <a:lstStyle/>
          <a:p>
            <a:pPr fontAlgn="auto">
              <a:lnSpc>
                <a:spcPct val="150000"/>
              </a:lnSpc>
            </a:pPr>
            <a:r>
              <a:rPr sz="2000" b="1" dirty="0">
                <a:solidFill>
                  <a:schemeClr val="tx1"/>
                </a:solidFill>
                <a:latin typeface="微软雅黑" panose="020B0503020204020204" charset="-122"/>
                <a:ea typeface="微软雅黑" panose="020B0503020204020204" charset="-122"/>
              </a:rPr>
              <a:t> 练习题</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假设某子网中的一个主机的IP地址是203.123.1.135，子网掩码是 255.255.255.192。</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1. 那么该子网的子网地址是什么? </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    答:将203.123.1.135与255.255.255.192按位与运算，得到203.123.1.128为该子网的子网</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        地址，即该子网为203.123.1.128/26</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2. 直接广播地址是什么?</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    答:该子网的直接广播地址是203.123.1.191</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3. 该子网IP地址总数是多少?</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    主</a:t>
            </a:r>
            <a:r>
              <a:rPr lang="zh-CN" sz="2000" dirty="0">
                <a:solidFill>
                  <a:schemeClr val="tx1"/>
                </a:solidFill>
                <a:latin typeface="微软雅黑" panose="020B0503020204020204" charset="-122"/>
                <a:ea typeface="微软雅黑" panose="020B0503020204020204" charset="-122"/>
              </a:rPr>
              <a:t>机位</a:t>
            </a:r>
            <a:r>
              <a:rPr sz="2000" dirty="0">
                <a:solidFill>
                  <a:schemeClr val="tx1"/>
                </a:solidFill>
                <a:latin typeface="微软雅黑" panose="020B0503020204020204" charset="-122"/>
                <a:ea typeface="微软雅黑" panose="020B0503020204020204" charset="-122"/>
              </a:rPr>
              <a:t>有32-26=6位，即有2^6=64个IP地址总数。</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4. 该子网的可分配IP地址数是多少?</a:t>
            </a:r>
            <a:endParaRPr sz="2000" dirty="0">
              <a:solidFill>
                <a:schemeClr val="tx1"/>
              </a:solidFill>
              <a:latin typeface="微软雅黑" panose="020B0503020204020204" charset="-122"/>
              <a:ea typeface="微软雅黑" panose="020B0503020204020204" charset="-122"/>
            </a:endParaRPr>
          </a:p>
          <a:p>
            <a:pPr fontAlgn="auto">
              <a:lnSpc>
                <a:spcPct val="150000"/>
              </a:lnSpc>
            </a:pPr>
            <a:r>
              <a:rPr sz="2000" dirty="0">
                <a:solidFill>
                  <a:schemeClr val="tx1"/>
                </a:solidFill>
                <a:latin typeface="微软雅黑" panose="020B0503020204020204" charset="-122"/>
                <a:ea typeface="微软雅黑" panose="020B0503020204020204" charset="-122"/>
              </a:rPr>
              <a:t>    该子网的可分配IP地址数是64-2=62</a:t>
            </a:r>
            <a:r>
              <a:rPr lang="zh-CN" sz="2000" dirty="0">
                <a:solidFill>
                  <a:schemeClr val="tx1"/>
                </a:solidFill>
                <a:latin typeface="微软雅黑" panose="020B0503020204020204" charset="-122"/>
                <a:ea typeface="微软雅黑" panose="020B0503020204020204" charset="-122"/>
              </a:rPr>
              <a:t>个（子网地址占一个，广播地址占一个，所以用</a:t>
            </a:r>
            <a:r>
              <a:rPr lang="en-US" altLang="zh-CN" sz="2000" dirty="0">
                <a:solidFill>
                  <a:schemeClr val="tx1"/>
                </a:solidFill>
                <a:latin typeface="微软雅黑" panose="020B0503020204020204" charset="-122"/>
                <a:ea typeface="微软雅黑" panose="020B0503020204020204" charset="-122"/>
              </a:rPr>
              <a:t>64-2</a:t>
            </a:r>
            <a:r>
              <a:rPr lang="zh-CN" altLang="en-US" sz="2000" dirty="0">
                <a:solidFill>
                  <a:schemeClr val="tx1"/>
                </a:solidFill>
                <a:latin typeface="微软雅黑" panose="020B0503020204020204" charset="-122"/>
                <a:ea typeface="微软雅黑" panose="020B0503020204020204" charset="-122"/>
              </a:rPr>
              <a:t>。</a:t>
            </a:r>
            <a:r>
              <a:rPr lang="zh-CN" sz="2000" dirty="0">
                <a:solidFill>
                  <a:schemeClr val="tx1"/>
                </a:solidFill>
                <a:latin typeface="微软雅黑" panose="020B0503020204020204" charset="-122"/>
                <a:ea typeface="微软雅黑" panose="020B0503020204020204" charset="-122"/>
              </a:rPr>
              <a:t>）</a:t>
            </a:r>
            <a:endParaRPr lang="zh-CN" sz="20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4.4 </a:t>
            </a:r>
            <a:r>
              <a:rPr lang="zh-CN" altLang="en-US" sz="2800" b="1" dirty="0">
                <a:latin typeface="黑体" panose="02010609060101010101" pitchFamily="49" charset="-122"/>
                <a:ea typeface="黑体" panose="02010609060101010101" pitchFamily="49" charset="-122"/>
                <a:sym typeface="+mn-ea"/>
              </a:rPr>
              <a:t>网络层拥塞控制</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：网络拥塞</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4745" y="2138045"/>
            <a:ext cx="9769475" cy="1198880"/>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网络负载在</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膝点</a:t>
            </a:r>
            <a:r>
              <a:rPr lang="zh-CN" altLang="en-US" sz="2400" dirty="0">
                <a:latin typeface="微软雅黑" panose="020B0503020204020204" charset="-122"/>
                <a:ea typeface="微软雅黑" panose="020B0503020204020204" charset="-122"/>
                <a:cs typeface="微软雅黑" panose="020B0503020204020204" charset="-122"/>
              </a:rPr>
              <a:t>附近时，吞吐量和分组平均延迟达到理想的平衡，网络的</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使用效率最高</a:t>
            </a:r>
            <a:r>
              <a:rPr lang="zh-CN" altLang="en-US" sz="2400" dirty="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2" name="Group 7_1"/>
          <p:cNvGrpSpPr/>
          <p:nvPr/>
        </p:nvGrpSpPr>
        <p:grpSpPr>
          <a:xfrm>
            <a:off x="8224566" y="193964"/>
            <a:ext cx="3782810" cy="1648262"/>
            <a:chOff x="7909776" y="193964"/>
            <a:chExt cx="3782810" cy="1648262"/>
          </a:xfrm>
        </p:grpSpPr>
        <p:sp>
          <p:nvSpPr>
            <p:cNvPr id="13" name="左大括号 12"/>
            <p:cNvSpPr/>
            <p:nvPr/>
          </p:nvSpPr>
          <p:spPr>
            <a:xfrm>
              <a:off x="9771861" y="363924"/>
              <a:ext cx="485975" cy="129869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10353758" y="193964"/>
              <a:ext cx="1107996"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网络拥塞</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15" name="矩形 14"/>
            <p:cNvSpPr/>
            <p:nvPr/>
          </p:nvSpPr>
          <p:spPr>
            <a:xfrm>
              <a:off x="7909776" y="801257"/>
              <a:ext cx="1811714"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网络层拥塞控制</a:t>
              </a:r>
              <a:endParaRPr lang="zh-CN" altLang="en-US" dirty="0"/>
            </a:p>
          </p:txBody>
        </p:sp>
        <p:sp>
          <p:nvSpPr>
            <p:cNvPr id="16" name="矩形 15"/>
            <p:cNvSpPr/>
            <p:nvPr/>
          </p:nvSpPr>
          <p:spPr>
            <a:xfrm>
              <a:off x="10122926" y="531650"/>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流量感知路由</a:t>
              </a:r>
              <a:endParaRPr lang="zh-CN" altLang="en-US" dirty="0">
                <a:latin typeface="黑体" panose="02010609060101010101" pitchFamily="49" charset="-122"/>
                <a:ea typeface="黑体" panose="02010609060101010101" pitchFamily="49" charset="-122"/>
                <a:sym typeface="+mn-ea"/>
              </a:endParaRPr>
            </a:p>
          </p:txBody>
        </p:sp>
        <p:sp>
          <p:nvSpPr>
            <p:cNvPr id="17" name="矩形 16"/>
            <p:cNvSpPr/>
            <p:nvPr/>
          </p:nvSpPr>
          <p:spPr>
            <a:xfrm>
              <a:off x="10353758" y="869336"/>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准入控制</a:t>
              </a:r>
              <a:endParaRPr lang="zh-CN" altLang="en-US" dirty="0">
                <a:latin typeface="黑体" panose="02010609060101010101" pitchFamily="49" charset="-122"/>
                <a:ea typeface="黑体" panose="02010609060101010101" pitchFamily="49" charset="-122"/>
                <a:sym typeface="+mn-ea"/>
              </a:endParaRPr>
            </a:p>
          </p:txBody>
        </p:sp>
        <p:sp>
          <p:nvSpPr>
            <p:cNvPr id="18" name="矩形 17"/>
            <p:cNvSpPr/>
            <p:nvPr/>
          </p:nvSpPr>
          <p:spPr>
            <a:xfrm>
              <a:off x="10353758" y="1207022"/>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19" name="矩形 18"/>
            <p:cNvSpPr/>
            <p:nvPr/>
          </p:nvSpPr>
          <p:spPr>
            <a:xfrm>
              <a:off x="10353758" y="1544709"/>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负载脱落</a:t>
              </a:r>
              <a:endParaRPr lang="zh-CN" altLang="en-US" dirty="0">
                <a:latin typeface="黑体" panose="02010609060101010101" pitchFamily="49" charset="-122"/>
                <a:ea typeface="黑体" panose="02010609060101010101" pitchFamily="49" charset="-122"/>
                <a:sym typeface="+mn-ea"/>
              </a:endParaRPr>
            </a:p>
          </p:txBody>
        </p:sp>
      </p:grpSp>
      <p:sp>
        <p:nvSpPr>
          <p:cNvPr id="20" name="矩形 19"/>
          <p:cNvSpPr/>
          <p:nvPr/>
        </p:nvSpPr>
        <p:spPr>
          <a:xfrm>
            <a:off x="-75468" y="62346"/>
            <a:ext cx="1810112" cy="297517"/>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4.4.1 </a:t>
            </a:r>
            <a:r>
              <a:rPr lang="zh-CN" altLang="en-US" dirty="0">
                <a:latin typeface="黑体" panose="02010609060101010101" pitchFamily="49" charset="-122"/>
                <a:ea typeface="黑体" panose="02010609060101010101" pitchFamily="49" charset="-122"/>
                <a:sym typeface="+mn-ea"/>
              </a:rPr>
              <a:t>网络拥塞</a:t>
            </a: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IPv4</a:t>
            </a:r>
            <a:r>
              <a:rPr lang="zh-CN" altLang="en-US" sz="2800" b="0" dirty="0">
                <a:solidFill>
                  <a:schemeClr val="tx1"/>
                </a:solidFill>
                <a:latin typeface="黑体" panose="02010609060101010101" pitchFamily="49" charset="-122"/>
                <a:ea typeface="黑体" panose="02010609060101010101" pitchFamily="49" charset="-122"/>
                <a:sym typeface="+mn-ea"/>
              </a:rPr>
              <a:t>编址</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039495" y="2142490"/>
            <a:ext cx="10046335" cy="1040130"/>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rPr>
              <a:t>路由聚合：提高路由效率，减少路由表项数，将可以聚合在一起的子网聚合成一个大的子网。</a:t>
            </a:r>
            <a:endParaRPr lang="zh-CN" altLang="en-US" sz="2400" dirty="0">
              <a:latin typeface="微软雅黑" panose="020B0503020204020204" charset="-122"/>
              <a:ea typeface="微软雅黑" panose="020B0503020204020204" charset="-122"/>
            </a:endParaRPr>
          </a:p>
        </p:txBody>
      </p:sp>
      <p:grpSp>
        <p:nvGrpSpPr>
          <p:cNvPr id="15" name="Group 5_1_1"/>
          <p:cNvGrpSpPr/>
          <p:nvPr/>
        </p:nvGrpSpPr>
        <p:grpSpPr>
          <a:xfrm>
            <a:off x="8042411" y="178974"/>
            <a:ext cx="4120848" cy="1980358"/>
            <a:chOff x="8117361" y="193964"/>
            <a:chExt cx="4120848" cy="1980358"/>
          </a:xfrm>
        </p:grpSpPr>
        <p:sp>
          <p:nvSpPr>
            <p:cNvPr id="16" name="左大括号 15"/>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8" name="矩形 17"/>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9" name="矩形 18"/>
            <p:cNvSpPr/>
            <p:nvPr/>
          </p:nvSpPr>
          <p:spPr>
            <a:xfrm>
              <a:off x="10668548" y="530532"/>
              <a:ext cx="1107996"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IPv4</a:t>
              </a:r>
              <a:r>
                <a:rPr lang="zh-CN" altLang="en-US" dirty="0">
                  <a:solidFill>
                    <a:srgbClr val="FF0000"/>
                  </a:solidFill>
                  <a:latin typeface="黑体" panose="02010609060101010101" pitchFamily="49" charset="-122"/>
                  <a:ea typeface="黑体" panose="02010609060101010101" pitchFamily="49" charset="-122"/>
                  <a:sym typeface="+mn-ea"/>
                </a:rPr>
                <a:t>编址</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0" name="矩形 19"/>
            <p:cNvSpPr/>
            <p:nvPr/>
          </p:nvSpPr>
          <p:spPr>
            <a:xfrm>
              <a:off x="10206883" y="867100"/>
              <a:ext cx="203132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3" name="矩形 22"/>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14" name="矩形 13"/>
          <p:cNvSpPr/>
          <p:nvPr/>
        </p:nvSpPr>
        <p:spPr>
          <a:xfrm>
            <a:off x="-41276" y="13374"/>
            <a:ext cx="1897380" cy="501650"/>
          </a:xfrm>
          <a:prstGeom prst="rect">
            <a:avLst/>
          </a:prstGeom>
        </p:spPr>
        <p:txBody>
          <a:bodyPr wrap="none">
            <a:spAutoFit/>
          </a:bodyPr>
          <a:lstStyle/>
          <a:p>
            <a:pPr algn="ctr">
              <a:lnSpc>
                <a:spcPts val="1600"/>
              </a:lnSpc>
            </a:pPr>
            <a:r>
              <a:rPr dirty="0">
                <a:latin typeface="黑体" panose="02010609060101010101" pitchFamily="49" charset="-122"/>
                <a:ea typeface="黑体" panose="02010609060101010101" pitchFamily="49" charset="-122"/>
                <a:sym typeface="+mn-ea"/>
              </a:rPr>
              <a:t>4.5.2.5路由聚合</a:t>
            </a:r>
            <a:endParaRPr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pic>
        <p:nvPicPr>
          <p:cNvPr id="2" name="图片 1"/>
          <p:cNvPicPr>
            <a:picLocks noChangeAspect="1"/>
          </p:cNvPicPr>
          <p:nvPr/>
        </p:nvPicPr>
        <p:blipFill>
          <a:blip r:embed="rId2"/>
          <a:stretch>
            <a:fillRect/>
          </a:stretch>
        </p:blipFill>
        <p:spPr>
          <a:xfrm>
            <a:off x="4662805" y="2994025"/>
            <a:ext cx="6914515" cy="350456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、网络标识域为</a:t>
            </a:r>
            <a:r>
              <a:rPr lang="en-US" altLang="zh-CN" sz="2400" b="0" dirty="0">
                <a:solidFill>
                  <a:schemeClr val="tx1"/>
                </a:solidFill>
                <a:latin typeface="黑体" panose="02010609060101010101" pitchFamily="49" charset="-122"/>
                <a:ea typeface="黑体" panose="02010609060101010101" pitchFamily="49" charset="-122"/>
              </a:rPr>
              <a:t>14</a:t>
            </a:r>
            <a:r>
              <a:rPr lang="zh-CN" altLang="en-US" sz="2400" b="0" dirty="0">
                <a:solidFill>
                  <a:schemeClr val="tx1"/>
                </a:solidFill>
                <a:latin typeface="黑体" panose="02010609060101010101" pitchFamily="49" charset="-122"/>
                <a:ea typeface="黑体" panose="02010609060101010101" pitchFamily="49" charset="-122"/>
              </a:rPr>
              <a:t>位的</a:t>
            </a:r>
            <a:r>
              <a:rPr lang="en-US" altLang="zh-CN" sz="2400" b="0" dirty="0">
                <a:solidFill>
                  <a:schemeClr val="tx1"/>
                </a:solidFill>
                <a:latin typeface="黑体" panose="02010609060101010101" pitchFamily="49" charset="-122"/>
                <a:ea typeface="黑体" panose="02010609060101010101" pitchFamily="49" charset="-122"/>
              </a:rPr>
              <a:t>IP</a:t>
            </a:r>
            <a:r>
              <a:rPr lang="zh-CN" altLang="en-US" sz="2400" b="0" dirty="0">
                <a:solidFill>
                  <a:schemeClr val="tx1"/>
                </a:solidFill>
                <a:latin typeface="黑体" panose="02010609060101010101" pitchFamily="49" charset="-122"/>
                <a:ea typeface="黑体" panose="02010609060101010101" pitchFamily="49" charset="-122"/>
              </a:rPr>
              <a:t>地址类型为（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a:t>
            </a:r>
            <a:r>
              <a:rPr lang="zh-CN" altLang="en-US" sz="2400" b="0" dirty="0">
                <a:solidFill>
                  <a:schemeClr val="tx1"/>
                </a:solidFill>
                <a:latin typeface="黑体" panose="02010609060101010101" pitchFamily="49" charset="-122"/>
                <a:ea typeface="黑体" panose="02010609060101010101" pitchFamily="49" charset="-122"/>
              </a:rPr>
              <a:t>类</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B:B</a:t>
            </a:r>
            <a:r>
              <a:rPr lang="zh-CN" altLang="en-US" sz="2400" b="0" dirty="0">
                <a:solidFill>
                  <a:schemeClr val="tx1"/>
                </a:solidFill>
                <a:latin typeface="黑体" panose="02010609060101010101" pitchFamily="49" charset="-122"/>
                <a:ea typeface="黑体" panose="02010609060101010101" pitchFamily="49" charset="-122"/>
              </a:rPr>
              <a:t>类</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C:C</a:t>
            </a:r>
            <a:r>
              <a:rPr lang="zh-CN" altLang="en-US" sz="2400" b="0" dirty="0">
                <a:solidFill>
                  <a:schemeClr val="tx1"/>
                </a:solidFill>
                <a:latin typeface="黑体" panose="02010609060101010101" pitchFamily="49" charset="-122"/>
                <a:ea typeface="黑体" panose="02010609060101010101" pitchFamily="49" charset="-122"/>
              </a:rPr>
              <a:t>类</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D:D</a:t>
            </a:r>
            <a:r>
              <a:rPr lang="zh-CN" altLang="en-US" sz="2400" b="0" dirty="0">
                <a:solidFill>
                  <a:schemeClr val="tx1"/>
                </a:solidFill>
                <a:latin typeface="黑体" panose="02010609060101010101" pitchFamily="49" charset="-122"/>
                <a:ea typeface="黑体" panose="02010609060101010101" pitchFamily="49" charset="-122"/>
              </a:rPr>
              <a:t>类</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、网络标识域为</a:t>
            </a:r>
            <a:r>
              <a:rPr lang="en-US" altLang="zh-CN" sz="2400" b="0" dirty="0">
                <a:solidFill>
                  <a:schemeClr val="tx1"/>
                </a:solidFill>
                <a:latin typeface="黑体" panose="02010609060101010101" pitchFamily="49" charset="-122"/>
                <a:ea typeface="黑体" panose="02010609060101010101" pitchFamily="49" charset="-122"/>
              </a:rPr>
              <a:t>14</a:t>
            </a:r>
            <a:r>
              <a:rPr lang="zh-CN" altLang="en-US" sz="2400" b="0" dirty="0">
                <a:solidFill>
                  <a:schemeClr val="tx1"/>
                </a:solidFill>
                <a:latin typeface="黑体" panose="02010609060101010101" pitchFamily="49" charset="-122"/>
                <a:ea typeface="黑体" panose="02010609060101010101" pitchFamily="49" charset="-122"/>
              </a:rPr>
              <a:t>位的</a:t>
            </a:r>
            <a:r>
              <a:rPr lang="en-US" altLang="zh-CN" sz="2400" b="0" dirty="0">
                <a:solidFill>
                  <a:schemeClr val="tx1"/>
                </a:solidFill>
                <a:latin typeface="黑体" panose="02010609060101010101" pitchFamily="49" charset="-122"/>
                <a:ea typeface="黑体" panose="02010609060101010101" pitchFamily="49" charset="-122"/>
              </a:rPr>
              <a:t>IP</a:t>
            </a:r>
            <a:r>
              <a:rPr lang="zh-CN" altLang="en-US" sz="2400" b="0" dirty="0">
                <a:solidFill>
                  <a:schemeClr val="tx1"/>
                </a:solidFill>
                <a:latin typeface="黑体" panose="02010609060101010101" pitchFamily="49" charset="-122"/>
                <a:ea typeface="黑体" panose="02010609060101010101" pitchFamily="49" charset="-122"/>
              </a:rPr>
              <a:t>地址类型为（   </a:t>
            </a: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a:t>
            </a:r>
            <a:r>
              <a:rPr lang="zh-CN" altLang="en-US" sz="2400" b="0" dirty="0">
                <a:solidFill>
                  <a:schemeClr val="tx1"/>
                </a:solidFill>
                <a:latin typeface="黑体" panose="02010609060101010101" pitchFamily="49" charset="-122"/>
                <a:ea typeface="黑体" panose="02010609060101010101" pitchFamily="49" charset="-122"/>
              </a:rPr>
              <a:t>类</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B:B</a:t>
            </a:r>
            <a:r>
              <a:rPr lang="zh-CN" altLang="en-US" sz="2400" b="0" dirty="0">
                <a:solidFill>
                  <a:srgbClr val="FF0000"/>
                </a:solidFill>
                <a:latin typeface="黑体" panose="02010609060101010101" pitchFamily="49" charset="-122"/>
                <a:ea typeface="黑体" panose="02010609060101010101" pitchFamily="49" charset="-122"/>
              </a:rPr>
              <a:t>类</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C:C</a:t>
            </a:r>
            <a:r>
              <a:rPr lang="zh-CN" altLang="en-US" sz="2400" b="0" dirty="0">
                <a:solidFill>
                  <a:schemeClr val="tx1"/>
                </a:solidFill>
                <a:latin typeface="黑体" panose="02010609060101010101" pitchFamily="49" charset="-122"/>
                <a:ea typeface="黑体" panose="02010609060101010101" pitchFamily="49" charset="-122"/>
              </a:rPr>
              <a:t>类</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D:D</a:t>
            </a:r>
            <a:r>
              <a:rPr lang="zh-CN" altLang="en-US" sz="2400" b="0" dirty="0">
                <a:solidFill>
                  <a:schemeClr val="tx1"/>
                </a:solidFill>
                <a:latin typeface="黑体" panose="02010609060101010101" pitchFamily="49" charset="-122"/>
                <a:ea typeface="黑体" panose="02010609060101010101" pitchFamily="49" charset="-122"/>
              </a:rPr>
              <a:t>类</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、下列</a:t>
            </a:r>
            <a:r>
              <a:rPr lang="en-US" altLang="zh-CN" sz="2400" b="0" dirty="0">
                <a:solidFill>
                  <a:schemeClr val="tx1"/>
                </a:solidFill>
                <a:latin typeface="黑体" panose="02010609060101010101" pitchFamily="49" charset="-122"/>
                <a:ea typeface="黑体" panose="02010609060101010101" pitchFamily="49" charset="-122"/>
              </a:rPr>
              <a:t>IP</a:t>
            </a:r>
            <a:r>
              <a:rPr lang="zh-CN" altLang="en-US" sz="2400" b="0" dirty="0">
                <a:solidFill>
                  <a:schemeClr val="tx1"/>
                </a:solidFill>
                <a:latin typeface="黑体" panose="02010609060101010101" pitchFamily="49" charset="-122"/>
                <a:ea typeface="黑体" panose="02010609060101010101" pitchFamily="49" charset="-122"/>
              </a:rPr>
              <a:t>地址中正确的</a:t>
            </a: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类</a:t>
            </a:r>
            <a:r>
              <a:rPr lang="en-US" altLang="zh-CN" sz="2400" b="0" dirty="0">
                <a:solidFill>
                  <a:schemeClr val="tx1"/>
                </a:solidFill>
                <a:latin typeface="黑体" panose="02010609060101010101" pitchFamily="49" charset="-122"/>
                <a:ea typeface="黑体" panose="02010609060101010101" pitchFamily="49" charset="-122"/>
              </a:rPr>
              <a:t>IP</a:t>
            </a:r>
            <a:r>
              <a:rPr lang="zh-CN" altLang="en-US" sz="2400" b="0" dirty="0">
                <a:solidFill>
                  <a:schemeClr val="tx1"/>
                </a:solidFill>
                <a:latin typeface="黑体" panose="02010609060101010101" pitchFamily="49" charset="-122"/>
                <a:ea typeface="黑体" panose="02010609060101010101" pitchFamily="49" charset="-122"/>
              </a:rPr>
              <a:t>地址是（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A:182.16.0.18</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B:202.96.209.5</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C:255.255.0.0</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D:59.117.25.22</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、下列</a:t>
            </a:r>
            <a:r>
              <a:rPr lang="en-US" altLang="zh-CN" sz="2400" b="0" dirty="0">
                <a:solidFill>
                  <a:schemeClr val="tx1"/>
                </a:solidFill>
                <a:latin typeface="黑体" panose="02010609060101010101" pitchFamily="49" charset="-122"/>
                <a:ea typeface="黑体" panose="02010609060101010101" pitchFamily="49" charset="-122"/>
              </a:rPr>
              <a:t>IP</a:t>
            </a:r>
            <a:r>
              <a:rPr lang="zh-CN" altLang="en-US" sz="2400" b="0" dirty="0">
                <a:solidFill>
                  <a:schemeClr val="tx1"/>
                </a:solidFill>
                <a:latin typeface="黑体" panose="02010609060101010101" pitchFamily="49" charset="-122"/>
                <a:ea typeface="黑体" panose="02010609060101010101" pitchFamily="49" charset="-122"/>
              </a:rPr>
              <a:t>地址中正确的</a:t>
            </a: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类</a:t>
            </a:r>
            <a:r>
              <a:rPr lang="en-US" altLang="zh-CN" sz="2400" b="0" dirty="0">
                <a:solidFill>
                  <a:schemeClr val="tx1"/>
                </a:solidFill>
                <a:latin typeface="黑体" panose="02010609060101010101" pitchFamily="49" charset="-122"/>
                <a:ea typeface="黑体" panose="02010609060101010101" pitchFamily="49" charset="-122"/>
              </a:rPr>
              <a:t>IP</a:t>
            </a:r>
            <a:r>
              <a:rPr lang="zh-CN" altLang="en-US" sz="2400" b="0" dirty="0">
                <a:solidFill>
                  <a:schemeClr val="tx1"/>
                </a:solidFill>
                <a:latin typeface="黑体" panose="02010609060101010101" pitchFamily="49" charset="-122"/>
                <a:ea typeface="黑体" panose="02010609060101010101" pitchFamily="49" charset="-122"/>
              </a:rPr>
              <a:t>地址是（   </a:t>
            </a:r>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A:182.16.0.18</a:t>
            </a:r>
            <a:endParaRPr lang="en-US" altLang="zh-CN" sz="2400" b="0" dirty="0">
              <a:solidFill>
                <a:srgbClr val="FF0000"/>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B:202.96.209.5</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C:255.255.0.0</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D:59.117.25.22</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3</a:t>
            </a:r>
            <a:r>
              <a:rPr lang="zh-CN" altLang="en-US" sz="2400" b="0" dirty="0">
                <a:solidFill>
                  <a:schemeClr val="tx1"/>
                </a:solidFill>
                <a:latin typeface="黑体" panose="02010609060101010101" pitchFamily="49" charset="-122"/>
                <a:ea typeface="黑体" panose="02010609060101010101" pitchFamily="49" charset="-122"/>
              </a:rPr>
              <a:t>、（    ）是指将具有较长前缀的相对较小的子网合并为一个具有稍短前缀的相对较大的子网。  </a:t>
            </a:r>
            <a:r>
              <a:rPr lang="zh-CN" altLang="en-US" sz="2400" b="0" dirty="0">
                <a:solidFill>
                  <a:srgbClr val="FF0000"/>
                </a:solidFill>
                <a:latin typeface="黑体" panose="02010609060101010101" pitchFamily="49" charset="-122"/>
                <a:ea typeface="黑体" panose="02010609060101010101" pitchFamily="49" charset="-122"/>
              </a:rPr>
              <a:t>填空题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3</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超网化 </a:t>
            </a:r>
            <a:r>
              <a:rPr lang="zh-CN" altLang="en-US" sz="2400" b="0" dirty="0">
                <a:solidFill>
                  <a:schemeClr val="tx1"/>
                </a:solidFill>
                <a:latin typeface="黑体" panose="02010609060101010101" pitchFamily="49" charset="-122"/>
                <a:ea typeface="黑体" panose="02010609060101010101" pitchFamily="49" charset="-122"/>
              </a:rPr>
              <a:t>）是指将具有较长前缀的相对较小的子网合并为一个具有稍短前缀的相对较大的子网。  </a:t>
            </a:r>
            <a:r>
              <a:rPr lang="zh-CN" altLang="en-US" sz="2400" b="0" dirty="0">
                <a:solidFill>
                  <a:srgbClr val="FF0000"/>
                </a:solidFill>
                <a:latin typeface="黑体" panose="02010609060101010101" pitchFamily="49" charset="-122"/>
                <a:ea typeface="黑体" panose="02010609060101010101" pitchFamily="49" charset="-122"/>
              </a:rPr>
              <a:t>填空题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4</a:t>
            </a:r>
            <a:r>
              <a:rPr lang="zh-CN" altLang="en-US" sz="2400" b="0" dirty="0">
                <a:solidFill>
                  <a:schemeClr val="tx1"/>
                </a:solidFill>
                <a:latin typeface="黑体" panose="02010609060101010101" pitchFamily="49" charset="-122"/>
                <a:ea typeface="黑体" panose="02010609060101010101" pitchFamily="49" charset="-122"/>
              </a:rPr>
              <a:t>、下列不属于特殊地址的是（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本地主机地址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有限广播地址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私有地址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回送地址</a:t>
            </a:r>
            <a:endParaRPr lang="zh-CN" altLang="en-US" sz="24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4</a:t>
            </a:r>
            <a:r>
              <a:rPr lang="zh-CN" altLang="en-US" sz="2400" b="0" dirty="0">
                <a:solidFill>
                  <a:schemeClr val="tx1"/>
                </a:solidFill>
                <a:latin typeface="黑体" panose="02010609060101010101" pitchFamily="49" charset="-122"/>
                <a:ea typeface="黑体" panose="02010609060101010101" pitchFamily="49" charset="-122"/>
              </a:rPr>
              <a:t>、下列不属于特殊地址的是（  </a:t>
            </a:r>
            <a:r>
              <a:rPr lang="zh-CN" altLang="en-US" sz="2400" b="0" dirty="0">
                <a:solidFill>
                  <a:srgbClr val="FF0000"/>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本地主机地址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有限广播地址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私有地址</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回送地址</a:t>
            </a:r>
            <a:endParaRPr lang="zh-CN" altLang="en-US" sz="24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5</a:t>
            </a:r>
            <a:r>
              <a:rPr lang="zh-CN" altLang="en-US" sz="2400" b="0" dirty="0">
                <a:solidFill>
                  <a:schemeClr val="tx1"/>
                </a:solidFill>
                <a:latin typeface="黑体" panose="02010609060101010101" pitchFamily="49" charset="-122"/>
                <a:ea typeface="黑体" panose="02010609060101010101" pitchFamily="49" charset="-122"/>
              </a:rPr>
              <a:t>、下列不属于</a:t>
            </a:r>
            <a:r>
              <a:rPr lang="en-US" altLang="zh-CN" sz="2400" b="0" dirty="0">
                <a:solidFill>
                  <a:schemeClr val="tx1"/>
                </a:solidFill>
                <a:latin typeface="黑体" panose="02010609060101010101" pitchFamily="49" charset="-122"/>
                <a:ea typeface="黑体" panose="02010609060101010101" pitchFamily="49" charset="-122"/>
              </a:rPr>
              <a:t>IPv4</a:t>
            </a:r>
            <a:r>
              <a:rPr lang="zh-CN" altLang="en-US" sz="2400" b="0" dirty="0">
                <a:solidFill>
                  <a:schemeClr val="tx1"/>
                </a:solidFill>
                <a:latin typeface="黑体" panose="02010609060101010101" pitchFamily="49" charset="-122"/>
                <a:ea typeface="黑体" panose="02010609060101010101" pitchFamily="49" charset="-122"/>
              </a:rPr>
              <a:t>地址标记法的是（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二进制标记法</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八进制标记法</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点分十进制标记法</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十六进制标记法</a:t>
            </a:r>
            <a:endParaRPr lang="zh-CN" altLang="en-US" sz="24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4.4 </a:t>
            </a:r>
            <a:r>
              <a:rPr lang="zh-CN" altLang="en-US" sz="2800" b="1" dirty="0">
                <a:latin typeface="黑体" panose="02010609060101010101" pitchFamily="49" charset="-122"/>
                <a:ea typeface="黑体" panose="02010609060101010101" pitchFamily="49" charset="-122"/>
                <a:sym typeface="+mn-ea"/>
              </a:rPr>
              <a:t>网络层拥塞控制</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：网络拥塞</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4745" y="2138045"/>
            <a:ext cx="7973695" cy="2861310"/>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发生拥塞的原因：</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  1</a:t>
            </a:r>
            <a:r>
              <a:rPr lang="zh-CN" altLang="en-US" sz="2400" dirty="0">
                <a:latin typeface="微软雅黑" panose="020B0503020204020204" charset="-122"/>
                <a:ea typeface="微软雅黑" panose="020B0503020204020204" charset="-122"/>
                <a:cs typeface="微软雅黑" panose="020B0503020204020204" charset="-122"/>
              </a:rPr>
              <a:t>）缓冲区容量有限</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  2</a:t>
            </a:r>
            <a:r>
              <a:rPr lang="zh-CN" altLang="en-US" sz="2400" dirty="0">
                <a:latin typeface="微软雅黑" panose="020B0503020204020204" charset="-122"/>
                <a:ea typeface="微软雅黑" panose="020B0503020204020204" charset="-122"/>
                <a:cs typeface="微软雅黑" panose="020B0503020204020204" charset="-122"/>
              </a:rPr>
              <a:t>）传输线路的带宽有限</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  3</a:t>
            </a:r>
            <a:r>
              <a:rPr lang="zh-CN" altLang="en-US" sz="2400" dirty="0">
                <a:latin typeface="微软雅黑" panose="020B0503020204020204" charset="-122"/>
                <a:ea typeface="微软雅黑" panose="020B0503020204020204" charset="-122"/>
                <a:cs typeface="微软雅黑" panose="020B0503020204020204" charset="-122"/>
              </a:rPr>
              <a:t>）网络结点的处理能力有限</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  4</a:t>
            </a:r>
            <a:r>
              <a:rPr lang="zh-CN" altLang="en-US" sz="2400" dirty="0">
                <a:latin typeface="微软雅黑" panose="020B0503020204020204" charset="-122"/>
                <a:ea typeface="微软雅黑" panose="020B0503020204020204" charset="-122"/>
                <a:cs typeface="微软雅黑" panose="020B0503020204020204" charset="-122"/>
              </a:rPr>
              <a:t>）网络中某些部分发生了故障</a:t>
            </a:r>
            <a:endParaRPr lang="en-US" altLang="zh-CN" sz="2400" dirty="0">
              <a:latin typeface="微软雅黑" panose="020B0503020204020204" charset="-122"/>
              <a:ea typeface="微软雅黑" panose="020B0503020204020204" charset="-122"/>
              <a:cs typeface="微软雅黑" panose="020B0503020204020204" charset="-122"/>
            </a:endParaRPr>
          </a:p>
        </p:txBody>
      </p:sp>
      <p:grpSp>
        <p:nvGrpSpPr>
          <p:cNvPr id="12" name="Group 7_1"/>
          <p:cNvGrpSpPr/>
          <p:nvPr/>
        </p:nvGrpSpPr>
        <p:grpSpPr>
          <a:xfrm>
            <a:off x="8224566" y="193964"/>
            <a:ext cx="3782810" cy="1648262"/>
            <a:chOff x="7909776" y="193964"/>
            <a:chExt cx="3782810" cy="1648262"/>
          </a:xfrm>
        </p:grpSpPr>
        <p:sp>
          <p:nvSpPr>
            <p:cNvPr id="13" name="左大括号 12"/>
            <p:cNvSpPr/>
            <p:nvPr/>
          </p:nvSpPr>
          <p:spPr>
            <a:xfrm>
              <a:off x="9771861" y="363924"/>
              <a:ext cx="485975" cy="129869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10353758" y="193964"/>
              <a:ext cx="1107996"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网络拥塞</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15" name="矩形 14"/>
            <p:cNvSpPr/>
            <p:nvPr/>
          </p:nvSpPr>
          <p:spPr>
            <a:xfrm>
              <a:off x="7909776" y="801257"/>
              <a:ext cx="1811714"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网络层拥塞控制</a:t>
              </a:r>
              <a:endParaRPr lang="zh-CN" altLang="en-US" dirty="0"/>
            </a:p>
          </p:txBody>
        </p:sp>
        <p:sp>
          <p:nvSpPr>
            <p:cNvPr id="16" name="矩形 15"/>
            <p:cNvSpPr/>
            <p:nvPr/>
          </p:nvSpPr>
          <p:spPr>
            <a:xfrm>
              <a:off x="10122926" y="531650"/>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流量感知路由</a:t>
              </a:r>
              <a:endParaRPr lang="zh-CN" altLang="en-US" dirty="0">
                <a:latin typeface="黑体" panose="02010609060101010101" pitchFamily="49" charset="-122"/>
                <a:ea typeface="黑体" panose="02010609060101010101" pitchFamily="49" charset="-122"/>
                <a:sym typeface="+mn-ea"/>
              </a:endParaRPr>
            </a:p>
          </p:txBody>
        </p:sp>
        <p:sp>
          <p:nvSpPr>
            <p:cNvPr id="17" name="矩形 16"/>
            <p:cNvSpPr/>
            <p:nvPr/>
          </p:nvSpPr>
          <p:spPr>
            <a:xfrm>
              <a:off x="10353758" y="869336"/>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准入控制</a:t>
              </a:r>
              <a:endParaRPr lang="zh-CN" altLang="en-US" dirty="0">
                <a:latin typeface="黑体" panose="02010609060101010101" pitchFamily="49" charset="-122"/>
                <a:ea typeface="黑体" panose="02010609060101010101" pitchFamily="49" charset="-122"/>
                <a:sym typeface="+mn-ea"/>
              </a:endParaRPr>
            </a:p>
          </p:txBody>
        </p:sp>
        <p:sp>
          <p:nvSpPr>
            <p:cNvPr id="18" name="矩形 17"/>
            <p:cNvSpPr/>
            <p:nvPr/>
          </p:nvSpPr>
          <p:spPr>
            <a:xfrm>
              <a:off x="10353758" y="1207022"/>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19" name="矩形 18"/>
            <p:cNvSpPr/>
            <p:nvPr/>
          </p:nvSpPr>
          <p:spPr>
            <a:xfrm>
              <a:off x="10353758" y="1544709"/>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负载脱落</a:t>
              </a:r>
              <a:endParaRPr lang="zh-CN" altLang="en-US" dirty="0">
                <a:latin typeface="黑体" panose="02010609060101010101" pitchFamily="49" charset="-122"/>
                <a:ea typeface="黑体" panose="02010609060101010101" pitchFamily="49" charset="-122"/>
                <a:sym typeface="+mn-ea"/>
              </a:endParaRPr>
            </a:p>
          </p:txBody>
        </p:sp>
      </p:grpSp>
      <p:sp>
        <p:nvSpPr>
          <p:cNvPr id="20" name="矩形 19"/>
          <p:cNvSpPr/>
          <p:nvPr/>
        </p:nvSpPr>
        <p:spPr>
          <a:xfrm>
            <a:off x="-75468" y="62346"/>
            <a:ext cx="1810112" cy="297517"/>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4.4.1 </a:t>
            </a:r>
            <a:r>
              <a:rPr lang="zh-CN" altLang="en-US" dirty="0">
                <a:latin typeface="黑体" panose="02010609060101010101" pitchFamily="49" charset="-122"/>
                <a:ea typeface="黑体" panose="02010609060101010101" pitchFamily="49" charset="-122"/>
                <a:sym typeface="+mn-ea"/>
              </a:rPr>
              <a:t>网络拥塞</a:t>
            </a: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5</a:t>
            </a:r>
            <a:r>
              <a:rPr lang="zh-CN" altLang="en-US" sz="2400" b="0" dirty="0">
                <a:solidFill>
                  <a:schemeClr val="tx1"/>
                </a:solidFill>
                <a:latin typeface="黑体" panose="02010609060101010101" pitchFamily="49" charset="-122"/>
                <a:ea typeface="黑体" panose="02010609060101010101" pitchFamily="49" charset="-122"/>
              </a:rPr>
              <a:t>、下列不属于</a:t>
            </a:r>
            <a:r>
              <a:rPr lang="en-US" altLang="zh-CN" sz="2400" b="0" dirty="0">
                <a:solidFill>
                  <a:schemeClr val="tx1"/>
                </a:solidFill>
                <a:latin typeface="黑体" panose="02010609060101010101" pitchFamily="49" charset="-122"/>
                <a:ea typeface="黑体" panose="02010609060101010101" pitchFamily="49" charset="-122"/>
              </a:rPr>
              <a:t>IPv4</a:t>
            </a:r>
            <a:r>
              <a:rPr lang="zh-CN" altLang="en-US" sz="2400" b="0" dirty="0">
                <a:solidFill>
                  <a:schemeClr val="tx1"/>
                </a:solidFill>
                <a:latin typeface="黑体" panose="02010609060101010101" pitchFamily="49" charset="-122"/>
                <a:ea typeface="黑体" panose="02010609060101010101" pitchFamily="49" charset="-122"/>
              </a:rPr>
              <a:t>地址标记法的是（   </a:t>
            </a: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二进制标记法</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八进制标记法</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点分十进制标记法</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十六进制标记法</a:t>
            </a:r>
            <a:endParaRPr lang="zh-CN" altLang="en-US" sz="24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6</a:t>
            </a:r>
            <a:r>
              <a:rPr lang="zh-CN" altLang="en-US" sz="2400" b="0" dirty="0">
                <a:solidFill>
                  <a:schemeClr val="tx1"/>
                </a:solidFill>
                <a:latin typeface="黑体" panose="02010609060101010101" pitchFamily="49" charset="-122"/>
                <a:ea typeface="黑体" panose="02010609060101010101" pitchFamily="49" charset="-122"/>
              </a:rPr>
              <a:t>、子网</a:t>
            </a:r>
            <a:r>
              <a:rPr lang="en-US" altLang="zh-CN" sz="2400" b="0" dirty="0">
                <a:solidFill>
                  <a:schemeClr val="tx1"/>
                </a:solidFill>
                <a:latin typeface="黑体" panose="02010609060101010101" pitchFamily="49" charset="-122"/>
                <a:ea typeface="黑体" panose="02010609060101010101" pitchFamily="49" charset="-122"/>
              </a:rPr>
              <a:t>213.111.0.0/23</a:t>
            </a:r>
            <a:r>
              <a:rPr lang="zh-CN" altLang="en-US" sz="2400" b="0" dirty="0">
                <a:solidFill>
                  <a:schemeClr val="tx1"/>
                </a:solidFill>
                <a:latin typeface="黑体" panose="02010609060101010101" pitchFamily="49" charset="-122"/>
                <a:ea typeface="黑体" panose="02010609060101010101" pitchFamily="49" charset="-122"/>
              </a:rPr>
              <a:t>的子网掩码是（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A:255.255.255.0</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B:255.255.1.0</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C:255.255.254.0</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D:255.255.23.0</a:t>
            </a:r>
            <a:endParaRPr lang="en-US" altLang="zh-CN" sz="24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6</a:t>
            </a:r>
            <a:r>
              <a:rPr lang="zh-CN" altLang="en-US" sz="2400" b="0" dirty="0">
                <a:solidFill>
                  <a:schemeClr val="tx1"/>
                </a:solidFill>
                <a:latin typeface="黑体" panose="02010609060101010101" pitchFamily="49" charset="-122"/>
                <a:ea typeface="黑体" panose="02010609060101010101" pitchFamily="49" charset="-122"/>
              </a:rPr>
              <a:t>、子网</a:t>
            </a:r>
            <a:r>
              <a:rPr lang="en-US" altLang="zh-CN" sz="2400" b="0" dirty="0">
                <a:solidFill>
                  <a:schemeClr val="tx1"/>
                </a:solidFill>
                <a:latin typeface="黑体" panose="02010609060101010101" pitchFamily="49" charset="-122"/>
                <a:ea typeface="黑体" panose="02010609060101010101" pitchFamily="49" charset="-122"/>
              </a:rPr>
              <a:t>213.111.0.0/23</a:t>
            </a:r>
            <a:r>
              <a:rPr lang="zh-CN" altLang="en-US" sz="2400" b="0" dirty="0">
                <a:solidFill>
                  <a:schemeClr val="tx1"/>
                </a:solidFill>
                <a:latin typeface="黑体" panose="02010609060101010101" pitchFamily="49" charset="-122"/>
                <a:ea typeface="黑体" panose="02010609060101010101" pitchFamily="49" charset="-122"/>
              </a:rPr>
              <a:t>的子网掩码是（   </a:t>
            </a: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A:255.255.255.0</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B:255.255.1.0</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C:255.255.254.0</a:t>
            </a:r>
            <a:endParaRPr lang="en-US" altLang="zh-CN" sz="2400" b="0" dirty="0">
              <a:solidFill>
                <a:srgbClr val="FF0000"/>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D:255.255.23.0</a:t>
            </a:r>
            <a:endParaRPr lang="en-US" altLang="zh-CN" sz="24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：动态主机配置协议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4"/>
          <p:cNvSpPr txBox="1"/>
          <p:nvPr/>
        </p:nvSpPr>
        <p:spPr>
          <a:xfrm>
            <a:off x="1061720" y="2607310"/>
            <a:ext cx="10060305" cy="341503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当组织分配到一个网络地址块后，就可以为该组织内的主机和路由器接口分配</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地址。</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静态分配：手动配置；</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动态分配：动态主机配置协议</a:t>
            </a:r>
            <a:r>
              <a:rPr lang="en-US" altLang="zh-CN" sz="2400">
                <a:latin typeface="微软雅黑" panose="020B0503020204020204" charset="-122"/>
                <a:ea typeface="微软雅黑" panose="020B0503020204020204" charset="-122"/>
                <a:cs typeface="微软雅黑" panose="020B0503020204020204" charset="-122"/>
              </a:rPr>
              <a:t>(DHCP)</a:t>
            </a:r>
            <a:r>
              <a:rPr lang="zh-CN" altLang="en-US" sz="2400">
                <a:latin typeface="微软雅黑" panose="020B0503020204020204" charset="-122"/>
                <a:ea typeface="微软雅黑" panose="020B0503020204020204" charset="-122"/>
                <a:cs typeface="微软雅黑" panose="020B0503020204020204" charset="-122"/>
              </a:rPr>
              <a:t>来分配。</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                  </a:t>
            </a:r>
            <a:r>
              <a:rPr lang="en-US" altLang="zh-CN" sz="2400">
                <a:latin typeface="微软雅黑" panose="020B0503020204020204" charset="-122"/>
                <a:ea typeface="微软雅黑" panose="020B0503020204020204" charset="-122"/>
                <a:cs typeface="微软雅黑" panose="020B0503020204020204" charset="-122"/>
              </a:rPr>
              <a:t>DHCP</a:t>
            </a:r>
            <a:r>
              <a:rPr lang="zh-CN" altLang="en-US" sz="2400">
                <a:latin typeface="微软雅黑" panose="020B0503020204020204" charset="-122"/>
                <a:ea typeface="微软雅黑" panose="020B0503020204020204" charset="-122"/>
                <a:cs typeface="微软雅黑" panose="020B0503020204020204" charset="-122"/>
              </a:rPr>
              <a:t>服务器端口号</a:t>
            </a:r>
            <a:r>
              <a:rPr lang="en-US" altLang="zh-CN" sz="2400">
                <a:latin typeface="微软雅黑" panose="020B0503020204020204" charset="-122"/>
                <a:ea typeface="微软雅黑" panose="020B0503020204020204" charset="-122"/>
                <a:cs typeface="微软雅黑" panose="020B0503020204020204" charset="-122"/>
              </a:rPr>
              <a:t>67</a:t>
            </a:r>
            <a:endParaRPr lang="en-US" altLang="zh-CN" sz="240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a:latin typeface="微软雅黑" panose="020B0503020204020204" charset="-122"/>
                <a:ea typeface="微软雅黑" panose="020B0503020204020204" charset="-122"/>
                <a:cs typeface="微软雅黑" panose="020B0503020204020204" charset="-122"/>
              </a:rPr>
              <a:t>                  </a:t>
            </a:r>
            <a:r>
              <a:rPr lang="en-US" altLang="zh-CN" sz="2400">
                <a:latin typeface="微软雅黑" panose="020B0503020204020204" charset="-122"/>
                <a:ea typeface="微软雅黑" panose="020B0503020204020204" charset="-122"/>
                <a:cs typeface="微软雅黑" panose="020B0503020204020204" charset="-122"/>
                <a:sym typeface="+mn-ea"/>
              </a:rPr>
              <a:t>DHCP</a:t>
            </a:r>
            <a:r>
              <a:rPr lang="zh-CN" altLang="en-US" sz="2400">
                <a:latin typeface="微软雅黑" panose="020B0503020204020204" charset="-122"/>
                <a:ea typeface="微软雅黑" panose="020B0503020204020204" charset="-122"/>
                <a:cs typeface="微软雅黑" panose="020B0503020204020204" charset="-122"/>
                <a:sym typeface="+mn-ea"/>
              </a:rPr>
              <a:t>客户端口号</a:t>
            </a:r>
            <a:r>
              <a:rPr lang="en-US" altLang="zh-CN" sz="2400">
                <a:latin typeface="微软雅黑" panose="020B0503020204020204" charset="-122"/>
                <a:ea typeface="微软雅黑" panose="020B0503020204020204" charset="-122"/>
                <a:cs typeface="微软雅黑" panose="020B0503020204020204" charset="-122"/>
                <a:sym typeface="+mn-ea"/>
              </a:rPr>
              <a:t>68</a:t>
            </a:r>
            <a:endParaRPr lang="en-US" altLang="zh-CN" sz="2400">
              <a:latin typeface="微软雅黑" panose="020B0503020204020204" charset="-122"/>
              <a:ea typeface="微软雅黑" panose="020B0503020204020204" charset="-122"/>
              <a:cs typeface="微软雅黑" panose="020B0503020204020204" charset="-122"/>
            </a:endParaRPr>
          </a:p>
        </p:txBody>
      </p:sp>
      <p:grpSp>
        <p:nvGrpSpPr>
          <p:cNvPr id="14" name="Group 5_1_1"/>
          <p:cNvGrpSpPr/>
          <p:nvPr/>
        </p:nvGrpSpPr>
        <p:grpSpPr>
          <a:xfrm>
            <a:off x="8042411" y="178974"/>
            <a:ext cx="4120848" cy="1980358"/>
            <a:chOff x="8117361" y="193964"/>
            <a:chExt cx="4120848" cy="1980358"/>
          </a:xfrm>
        </p:grpSpPr>
        <p:sp>
          <p:nvSpPr>
            <p:cNvPr id="15" name="左大括号 14"/>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7" name="矩形 16"/>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8" name="矩形 17"/>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19" name="矩形 18"/>
            <p:cNvSpPr/>
            <p:nvPr/>
          </p:nvSpPr>
          <p:spPr>
            <a:xfrm>
              <a:off x="10206883" y="867100"/>
              <a:ext cx="2031326" cy="297517"/>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动态主机配置协议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0" name="矩形 19"/>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3" name="矩形 22"/>
          <p:cNvSpPr/>
          <p:nvPr/>
        </p:nvSpPr>
        <p:spPr>
          <a:xfrm>
            <a:off x="-91092" y="40044"/>
            <a:ext cx="2733442" cy="707886"/>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4.5.3 </a:t>
            </a: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：动态主机配置协议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34" name="组合 33"/>
          <p:cNvGrpSpPr/>
          <p:nvPr/>
        </p:nvGrpSpPr>
        <p:grpSpPr>
          <a:xfrm>
            <a:off x="3431121" y="2004140"/>
            <a:ext cx="4947334" cy="4737917"/>
            <a:chOff x="3431121" y="2004140"/>
            <a:chExt cx="4947334" cy="4737917"/>
          </a:xfrm>
        </p:grpSpPr>
        <p:cxnSp>
          <p:nvCxnSpPr>
            <p:cNvPr id="6" name="直接箭头连接符 5"/>
            <p:cNvCxnSpPr/>
            <p:nvPr/>
          </p:nvCxnSpPr>
          <p:spPr>
            <a:xfrm flipH="1">
              <a:off x="4113033" y="3197647"/>
              <a:ext cx="1" cy="353818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242103" y="3197646"/>
              <a:ext cx="0" cy="35381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4113034" y="3350047"/>
              <a:ext cx="3129069" cy="42271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4113033" y="4104540"/>
              <a:ext cx="3129070" cy="3317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 name="Picture 4" descr="http://pic.58pic.com/58pic/13/55/87/56q58PICv2G_102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3237" b="6033"/>
            <a:stretch>
              <a:fillRect/>
            </a:stretch>
          </p:blipFill>
          <p:spPr bwMode="auto">
            <a:xfrm>
              <a:off x="3809751" y="2478184"/>
              <a:ext cx="606573" cy="56934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pic.58pic.com/58pic/13/55/87/56q58PICv2G_102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0255" t="7844" b="3958"/>
            <a:stretch>
              <a:fillRect/>
            </a:stretch>
          </p:blipFill>
          <p:spPr bwMode="auto">
            <a:xfrm>
              <a:off x="7001584" y="2478184"/>
              <a:ext cx="423089" cy="71130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接箭头连接符 13"/>
            <p:cNvCxnSpPr/>
            <p:nvPr/>
          </p:nvCxnSpPr>
          <p:spPr>
            <a:xfrm>
              <a:off x="4122237" y="4751666"/>
              <a:ext cx="3129069" cy="42271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4122236" y="5494408"/>
              <a:ext cx="3129070" cy="3317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53858" y="3047529"/>
              <a:ext cx="2347726" cy="369332"/>
            </a:xfrm>
            <a:prstGeom prst="rect">
              <a:avLst/>
            </a:prstGeom>
            <a:noFill/>
          </p:spPr>
          <p:txBody>
            <a:bodyPr wrap="square" rtlCol="0">
              <a:spAutoFit/>
            </a:bodyPr>
            <a:lstStyle/>
            <a:p>
              <a:r>
                <a:rPr lang="en-US" altLang="zh-CN" dirty="0"/>
                <a:t>DHCP Discover</a:t>
              </a:r>
              <a:endParaRPr lang="zh-CN" altLang="en-US" dirty="0"/>
            </a:p>
          </p:txBody>
        </p:sp>
        <p:sp>
          <p:nvSpPr>
            <p:cNvPr id="19" name="TextBox 18"/>
            <p:cNvSpPr txBox="1"/>
            <p:nvPr/>
          </p:nvSpPr>
          <p:spPr>
            <a:xfrm>
              <a:off x="4445488" y="3920298"/>
              <a:ext cx="1905295" cy="369332"/>
            </a:xfrm>
            <a:prstGeom prst="rect">
              <a:avLst/>
            </a:prstGeom>
            <a:noFill/>
          </p:spPr>
          <p:txBody>
            <a:bodyPr wrap="square" rtlCol="0">
              <a:spAutoFit/>
            </a:bodyPr>
            <a:lstStyle/>
            <a:p>
              <a:r>
                <a:rPr lang="en-US" altLang="zh-CN" dirty="0"/>
                <a:t>DHCP Offer</a:t>
              </a:r>
              <a:endParaRPr lang="zh-CN" altLang="en-US" dirty="0"/>
            </a:p>
          </p:txBody>
        </p:sp>
        <p:sp>
          <p:nvSpPr>
            <p:cNvPr id="21" name="TextBox 20"/>
            <p:cNvSpPr txBox="1"/>
            <p:nvPr/>
          </p:nvSpPr>
          <p:spPr>
            <a:xfrm>
              <a:off x="4558166" y="5409706"/>
              <a:ext cx="2138279" cy="369332"/>
            </a:xfrm>
            <a:prstGeom prst="rect">
              <a:avLst/>
            </a:prstGeom>
            <a:noFill/>
          </p:spPr>
          <p:txBody>
            <a:bodyPr wrap="square" rtlCol="0">
              <a:spAutoFit/>
            </a:bodyPr>
            <a:lstStyle/>
            <a:p>
              <a:r>
                <a:rPr lang="en-US" altLang="zh-CN" dirty="0"/>
                <a:t>DHCP ACK</a:t>
              </a:r>
              <a:endParaRPr lang="zh-CN" altLang="en-US" dirty="0"/>
            </a:p>
          </p:txBody>
        </p:sp>
        <p:sp>
          <p:nvSpPr>
            <p:cNvPr id="23" name="TextBox 22"/>
            <p:cNvSpPr txBox="1"/>
            <p:nvPr/>
          </p:nvSpPr>
          <p:spPr>
            <a:xfrm>
              <a:off x="5249281" y="4567000"/>
              <a:ext cx="2175391" cy="369332"/>
            </a:xfrm>
            <a:prstGeom prst="rect">
              <a:avLst/>
            </a:prstGeom>
            <a:noFill/>
          </p:spPr>
          <p:txBody>
            <a:bodyPr wrap="square" rtlCol="0">
              <a:spAutoFit/>
            </a:bodyPr>
            <a:lstStyle/>
            <a:p>
              <a:r>
                <a:rPr lang="en-US" altLang="zh-CN" dirty="0"/>
                <a:t>DHCP Request</a:t>
              </a:r>
              <a:endParaRPr lang="zh-CN" altLang="en-US" dirty="0"/>
            </a:p>
          </p:txBody>
        </p:sp>
        <p:sp>
          <p:nvSpPr>
            <p:cNvPr id="26" name="TextBox 25"/>
            <p:cNvSpPr txBox="1"/>
            <p:nvPr/>
          </p:nvSpPr>
          <p:spPr>
            <a:xfrm>
              <a:off x="3644902" y="2004140"/>
              <a:ext cx="1382232" cy="369332"/>
            </a:xfrm>
            <a:prstGeom prst="rect">
              <a:avLst/>
            </a:prstGeom>
            <a:noFill/>
          </p:spPr>
          <p:txBody>
            <a:bodyPr wrap="square" rtlCol="0">
              <a:spAutoFit/>
            </a:bodyPr>
            <a:lstStyle/>
            <a:p>
              <a:r>
                <a:rPr lang="en-US" altLang="zh-CN" dirty="0"/>
                <a:t>DHCP</a:t>
              </a:r>
              <a:r>
                <a:rPr lang="zh-CN" altLang="en-US" dirty="0"/>
                <a:t>客户</a:t>
              </a:r>
              <a:endParaRPr lang="zh-CN" altLang="en-US" dirty="0"/>
            </a:p>
          </p:txBody>
        </p:sp>
        <p:sp>
          <p:nvSpPr>
            <p:cNvPr id="27" name="TextBox 26"/>
            <p:cNvSpPr txBox="1"/>
            <p:nvPr/>
          </p:nvSpPr>
          <p:spPr>
            <a:xfrm>
              <a:off x="6696444" y="2089069"/>
              <a:ext cx="1682011" cy="369332"/>
            </a:xfrm>
            <a:prstGeom prst="rect">
              <a:avLst/>
            </a:prstGeom>
            <a:noFill/>
          </p:spPr>
          <p:txBody>
            <a:bodyPr wrap="square" rtlCol="0">
              <a:spAutoFit/>
            </a:bodyPr>
            <a:lstStyle/>
            <a:p>
              <a:r>
                <a:rPr lang="en-US" altLang="zh-CN" dirty="0"/>
                <a:t>DHCP</a:t>
              </a:r>
              <a:r>
                <a:rPr lang="zh-CN" altLang="en-US" dirty="0"/>
                <a:t>服务器</a:t>
              </a:r>
              <a:endParaRPr lang="zh-CN" altLang="en-US" dirty="0"/>
            </a:p>
          </p:txBody>
        </p:sp>
        <p:sp>
          <p:nvSpPr>
            <p:cNvPr id="28" name="TextBox 27"/>
            <p:cNvSpPr txBox="1"/>
            <p:nvPr/>
          </p:nvSpPr>
          <p:spPr>
            <a:xfrm>
              <a:off x="3431121" y="6372725"/>
              <a:ext cx="1382232" cy="369332"/>
            </a:xfrm>
            <a:prstGeom prst="rect">
              <a:avLst/>
            </a:prstGeom>
            <a:noFill/>
          </p:spPr>
          <p:txBody>
            <a:bodyPr wrap="square" rtlCol="0">
              <a:spAutoFit/>
            </a:bodyPr>
            <a:lstStyle/>
            <a:p>
              <a:r>
                <a:rPr lang="zh-CN" altLang="en-US" dirty="0"/>
                <a:t>时间</a:t>
              </a:r>
              <a:endParaRPr lang="zh-CN" altLang="en-US" dirty="0"/>
            </a:p>
          </p:txBody>
        </p:sp>
      </p:grpSp>
      <p:grpSp>
        <p:nvGrpSpPr>
          <p:cNvPr id="29" name="Group 5_1_1_1"/>
          <p:cNvGrpSpPr/>
          <p:nvPr/>
        </p:nvGrpSpPr>
        <p:grpSpPr>
          <a:xfrm>
            <a:off x="8042411" y="178974"/>
            <a:ext cx="4120848" cy="1980358"/>
            <a:chOff x="8117361" y="193964"/>
            <a:chExt cx="4120848" cy="1980358"/>
          </a:xfrm>
        </p:grpSpPr>
        <p:sp>
          <p:nvSpPr>
            <p:cNvPr id="30" name="左大括号 29"/>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32" name="矩形 31"/>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33" name="矩形 32"/>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43" name="矩形 42"/>
            <p:cNvSpPr/>
            <p:nvPr/>
          </p:nvSpPr>
          <p:spPr>
            <a:xfrm>
              <a:off x="10206883" y="867100"/>
              <a:ext cx="2031326" cy="297517"/>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动态主机配置协议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44" name="矩形 43"/>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45" name="矩形 44"/>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46" name="矩形 45"/>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35" name="矩形 34"/>
          <p:cNvSpPr/>
          <p:nvPr/>
        </p:nvSpPr>
        <p:spPr>
          <a:xfrm>
            <a:off x="-91092" y="40044"/>
            <a:ext cx="2733442" cy="707886"/>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4.5.3 </a:t>
            </a: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：动态主机配置协议</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4"/>
          <p:cNvSpPr txBox="1"/>
          <p:nvPr/>
        </p:nvSpPr>
        <p:spPr>
          <a:xfrm>
            <a:off x="1419225" y="2439670"/>
            <a:ext cx="7274560" cy="2306955"/>
          </a:xfrm>
          <a:prstGeom prst="rect">
            <a:avLst/>
          </a:prstGeom>
          <a:noFill/>
        </p:spPr>
        <p:txBody>
          <a:bodyPr wrap="square" rtlCol="0">
            <a:spAutoFit/>
          </a:bodyPr>
          <a:lstStyle/>
          <a:p>
            <a:pPr>
              <a:lnSpc>
                <a:spcPct val="150000"/>
              </a:lnSpc>
            </a:pPr>
            <a:r>
              <a:rPr lang="en-US" altLang="zh-CN"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DHCP</a:t>
            </a:r>
            <a:r>
              <a:rPr lang="zh-CN" altLang="en-US" sz="2400">
                <a:latin typeface="微软雅黑" panose="020B0503020204020204" charset="-122"/>
                <a:ea typeface="微软雅黑" panose="020B0503020204020204" charset="-122"/>
                <a:cs typeface="微软雅黑" panose="020B0503020204020204" charset="-122"/>
              </a:rPr>
              <a:t>服务器发现：广播方式</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a:latin typeface="微软雅黑" panose="020B0503020204020204" charset="-122"/>
                <a:ea typeface="微软雅黑" panose="020B0503020204020204" charset="-122"/>
                <a:cs typeface="微软雅黑" panose="020B0503020204020204" charset="-122"/>
              </a:rPr>
              <a:t>2</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sym typeface="+mn-ea"/>
              </a:rPr>
              <a:t>DHCP</a:t>
            </a:r>
            <a:r>
              <a:rPr lang="zh-CN" altLang="en-US" sz="2400">
                <a:latin typeface="微软雅黑" panose="020B0503020204020204" charset="-122"/>
                <a:ea typeface="微软雅黑" panose="020B0503020204020204" charset="-122"/>
                <a:cs typeface="微软雅黑" panose="020B0503020204020204" charset="-122"/>
                <a:sym typeface="+mn-ea"/>
              </a:rPr>
              <a:t>服务器提供：广播方式</a:t>
            </a:r>
            <a:endParaRPr lang="zh-CN" altLang="en-US" sz="240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2400">
                <a:latin typeface="微软雅黑" panose="020B0503020204020204" charset="-122"/>
                <a:ea typeface="微软雅黑" panose="020B0503020204020204" charset="-122"/>
                <a:cs typeface="微软雅黑" panose="020B0503020204020204" charset="-122"/>
                <a:sym typeface="+mn-ea"/>
              </a:rPr>
              <a:t>3</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DHCP</a:t>
            </a:r>
            <a:r>
              <a:rPr lang="zh-CN" altLang="en-US" sz="2400">
                <a:latin typeface="微软雅黑" panose="020B0503020204020204" charset="-122"/>
                <a:ea typeface="微软雅黑" panose="020B0503020204020204" charset="-122"/>
                <a:cs typeface="微软雅黑" panose="020B0503020204020204" charset="-122"/>
                <a:sym typeface="+mn-ea"/>
              </a:rPr>
              <a:t>请求：广播方式</a:t>
            </a:r>
            <a:endParaRPr lang="zh-CN" altLang="en-US" sz="240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2400">
                <a:latin typeface="微软雅黑" panose="020B0503020204020204" charset="-122"/>
                <a:ea typeface="微软雅黑" panose="020B0503020204020204" charset="-122"/>
                <a:cs typeface="微软雅黑" panose="020B0503020204020204" charset="-122"/>
                <a:sym typeface="+mn-ea"/>
              </a:rPr>
              <a:t>4</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DHCP</a:t>
            </a:r>
            <a:r>
              <a:rPr lang="zh-CN" altLang="en-US" sz="2400">
                <a:latin typeface="微软雅黑" panose="020B0503020204020204" charset="-122"/>
                <a:ea typeface="微软雅黑" panose="020B0503020204020204" charset="-122"/>
                <a:cs typeface="微软雅黑" panose="020B0503020204020204" charset="-122"/>
                <a:sym typeface="+mn-ea"/>
              </a:rPr>
              <a:t>确认</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grpSp>
        <p:nvGrpSpPr>
          <p:cNvPr id="14" name="Group 5_1_1_1"/>
          <p:cNvGrpSpPr/>
          <p:nvPr/>
        </p:nvGrpSpPr>
        <p:grpSpPr>
          <a:xfrm>
            <a:off x="8042411" y="178974"/>
            <a:ext cx="4120848" cy="1980358"/>
            <a:chOff x="8117361" y="193964"/>
            <a:chExt cx="4120848" cy="1980358"/>
          </a:xfrm>
        </p:grpSpPr>
        <p:sp>
          <p:nvSpPr>
            <p:cNvPr id="15" name="左大括号 14"/>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7" name="矩形 16"/>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8" name="矩形 17"/>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19" name="矩形 18"/>
            <p:cNvSpPr/>
            <p:nvPr/>
          </p:nvSpPr>
          <p:spPr>
            <a:xfrm>
              <a:off x="10206883" y="867100"/>
              <a:ext cx="2031326" cy="297517"/>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动态主机配置协议</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0" name="矩形 19"/>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3" name="矩形 22"/>
          <p:cNvSpPr/>
          <p:nvPr/>
        </p:nvSpPr>
        <p:spPr>
          <a:xfrm>
            <a:off x="-91092" y="40044"/>
            <a:ext cx="2733442" cy="707886"/>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4.5.3 </a:t>
            </a: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4</a:t>
            </a:r>
            <a:r>
              <a:rPr lang="zh-CN" altLang="en-US" sz="2800" b="0" dirty="0">
                <a:solidFill>
                  <a:schemeClr val="tx1"/>
                </a:solidFill>
                <a:latin typeface="黑体" panose="02010609060101010101" pitchFamily="49" charset="-122"/>
                <a:ea typeface="黑体" panose="02010609060101010101" pitchFamily="49" charset="-122"/>
                <a:sym typeface="+mn-ea"/>
              </a:rPr>
              <a:t>：网络地址转换</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4" name="文本框 13"/>
          <p:cNvSpPr txBox="1"/>
          <p:nvPr/>
        </p:nvSpPr>
        <p:spPr>
          <a:xfrm>
            <a:off x="1240790" y="2164715"/>
            <a:ext cx="4524375" cy="64516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网络地址转换</a:t>
            </a:r>
            <a:r>
              <a:rPr lang="en-US" altLang="zh-CN" sz="2400">
                <a:latin typeface="微软雅黑" panose="020B0503020204020204" charset="-122"/>
                <a:ea typeface="微软雅黑" panose="020B0503020204020204" charset="-122"/>
                <a:cs typeface="微软雅黑" panose="020B0503020204020204" charset="-122"/>
              </a:rPr>
              <a:t>(NAT)</a:t>
            </a:r>
            <a:endParaRPr lang="en-US" altLang="zh-CN" sz="2400">
              <a:latin typeface="微软雅黑" panose="020B0503020204020204" charset="-122"/>
              <a:ea typeface="微软雅黑" panose="020B0503020204020204" charset="-122"/>
              <a:cs typeface="微软雅黑" panose="020B0503020204020204" charset="-122"/>
            </a:endParaRPr>
          </a:p>
        </p:txBody>
      </p:sp>
      <p:grpSp>
        <p:nvGrpSpPr>
          <p:cNvPr id="15" name="Group 5_1_1_1"/>
          <p:cNvGrpSpPr/>
          <p:nvPr/>
        </p:nvGrpSpPr>
        <p:grpSpPr>
          <a:xfrm>
            <a:off x="8042411" y="178974"/>
            <a:ext cx="4120848" cy="1980358"/>
            <a:chOff x="8117361" y="193964"/>
            <a:chExt cx="4120848" cy="1980358"/>
          </a:xfrm>
        </p:grpSpPr>
        <p:sp>
          <p:nvSpPr>
            <p:cNvPr id="16" name="左大括号 15"/>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8" name="矩形 17"/>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9" name="矩形 18"/>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0" name="矩形 19"/>
            <p:cNvSpPr/>
            <p:nvPr/>
          </p:nvSpPr>
          <p:spPr>
            <a:xfrm>
              <a:off x="10206883" y="867100"/>
              <a:ext cx="2031326"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668548" y="1203668"/>
              <a:ext cx="1107996"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流量调节</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3" name="矩形 22"/>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 name="矩形 1"/>
          <p:cNvSpPr/>
          <p:nvPr/>
        </p:nvSpPr>
        <p:spPr>
          <a:xfrm>
            <a:off x="-109859" y="-13296"/>
            <a:ext cx="2247900" cy="706755"/>
          </a:xfrm>
          <a:prstGeom prst="rect">
            <a:avLst/>
          </a:prstGeom>
        </p:spPr>
        <p:txBody>
          <a:bodyPr wrap="none">
            <a:spAutoFit/>
          </a:bodyPr>
          <a:p>
            <a:pPr algn="ctr">
              <a:lnSpc>
                <a:spcPts val="1600"/>
              </a:lnSpc>
            </a:pPr>
            <a:r>
              <a:rPr lang="en-US" altLang="zh-CN" b="1" dirty="0">
                <a:latin typeface="黑体" panose="02010609060101010101" pitchFamily="49" charset="-122"/>
                <a:ea typeface="黑体" panose="02010609060101010101" pitchFamily="49" charset="-122"/>
                <a:sym typeface="+mn-ea"/>
              </a:rPr>
              <a:t>4.5.4 </a:t>
            </a:r>
            <a:r>
              <a:rPr lang="zh-CN" altLang="en-US" dirty="0">
                <a:latin typeface="黑体" panose="02010609060101010101" pitchFamily="49" charset="-122"/>
                <a:ea typeface="黑体" panose="02010609060101010101" pitchFamily="49" charset="-122"/>
                <a:sym typeface="+mn-ea"/>
              </a:rPr>
              <a:t>网络地址转换</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4</a:t>
            </a:r>
            <a:r>
              <a:rPr lang="zh-CN" altLang="en-US" sz="2800" b="0" dirty="0">
                <a:solidFill>
                  <a:schemeClr val="tx1"/>
                </a:solidFill>
                <a:latin typeface="黑体" panose="02010609060101010101" pitchFamily="49" charset="-122"/>
                <a:ea typeface="黑体" panose="02010609060101010101" pitchFamily="49" charset="-122"/>
                <a:sym typeface="+mn-ea"/>
              </a:rPr>
              <a:t>：网络地址转换</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4" name="文本框 13"/>
          <p:cNvSpPr txBox="1"/>
          <p:nvPr/>
        </p:nvSpPr>
        <p:spPr>
          <a:xfrm>
            <a:off x="1307465" y="2142490"/>
            <a:ext cx="9976485" cy="3969385"/>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网络地址转换</a:t>
            </a:r>
            <a:r>
              <a:rPr lang="en-US" altLang="zh-CN" sz="2400">
                <a:latin typeface="微软雅黑" panose="020B0503020204020204" charset="-122"/>
                <a:ea typeface="微软雅黑" panose="020B0503020204020204" charset="-122"/>
                <a:cs typeface="微软雅黑" panose="020B0503020204020204" charset="-122"/>
              </a:rPr>
              <a:t>(NAT)</a:t>
            </a:r>
            <a:r>
              <a:rPr lang="zh-CN" altLang="en-US" sz="2400">
                <a:latin typeface="微软雅黑" panose="020B0503020204020204" charset="-122"/>
                <a:ea typeface="微软雅黑" panose="020B0503020204020204" charset="-122"/>
                <a:cs typeface="微软雅黑" panose="020B0503020204020204" charset="-122"/>
              </a:rPr>
              <a:t>工作原理：</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a:solidFill>
                  <a:srgbClr val="C00000"/>
                </a:solidFill>
                <a:latin typeface="微软雅黑" panose="020B0503020204020204" charset="-122"/>
                <a:ea typeface="微软雅黑" panose="020B0503020204020204" charset="-122"/>
                <a:cs typeface="微软雅黑" panose="020B0503020204020204" charset="-122"/>
              </a:rPr>
              <a:t>对于从内网出去，</a:t>
            </a:r>
            <a:r>
              <a:rPr lang="zh-CN" altLang="en-US" sz="2400">
                <a:latin typeface="微软雅黑" panose="020B0503020204020204" charset="-122"/>
                <a:ea typeface="微软雅黑" panose="020B0503020204020204" charset="-122"/>
                <a:cs typeface="微软雅黑" panose="020B0503020204020204" charset="-122"/>
              </a:rPr>
              <a:t>进入公共互联网的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数据报，将其</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地址替换为</a:t>
            </a:r>
            <a:r>
              <a:rPr lang="en-US" altLang="zh-CN" sz="2400">
                <a:latin typeface="微软雅黑" panose="020B0503020204020204" charset="-122"/>
                <a:ea typeface="微软雅黑" panose="020B0503020204020204" charset="-122"/>
                <a:cs typeface="微软雅黑" panose="020B0503020204020204" charset="-122"/>
              </a:rPr>
              <a:t>NAT</a:t>
            </a:r>
            <a:r>
              <a:rPr lang="zh-CN" altLang="en-US" sz="2400">
                <a:latin typeface="微软雅黑" panose="020B0503020204020204" charset="-122"/>
                <a:ea typeface="微软雅黑" panose="020B0503020204020204" charset="-122"/>
                <a:cs typeface="微软雅黑" panose="020B0503020204020204" charset="-122"/>
              </a:rPr>
              <a:t>服务器拥有的合法的公共</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地址，同时替换源端口号，并将替换关系记录到</a:t>
            </a:r>
            <a:r>
              <a:rPr lang="en-US" altLang="zh-CN" sz="2400">
                <a:solidFill>
                  <a:srgbClr val="C00000"/>
                </a:solidFill>
                <a:latin typeface="微软雅黑" panose="020B0503020204020204" charset="-122"/>
                <a:ea typeface="微软雅黑" panose="020B0503020204020204" charset="-122"/>
                <a:cs typeface="微软雅黑" panose="020B0503020204020204" charset="-122"/>
              </a:rPr>
              <a:t>NAT</a:t>
            </a:r>
            <a:r>
              <a:rPr lang="zh-CN" altLang="en-US" sz="2400">
                <a:solidFill>
                  <a:srgbClr val="C00000"/>
                </a:solidFill>
                <a:latin typeface="微软雅黑" panose="020B0503020204020204" charset="-122"/>
                <a:ea typeface="微软雅黑" panose="020B0503020204020204" charset="-122"/>
                <a:cs typeface="微软雅黑" panose="020B0503020204020204" charset="-122"/>
              </a:rPr>
              <a:t>转换表</a:t>
            </a:r>
            <a:r>
              <a:rPr lang="zh-CN" altLang="en-US" sz="2400">
                <a:latin typeface="微软雅黑" panose="020B0503020204020204" charset="-122"/>
                <a:ea typeface="微软雅黑" panose="020B0503020204020204" charset="-122"/>
                <a:cs typeface="微软雅黑" panose="020B0503020204020204" charset="-122"/>
              </a:rPr>
              <a:t>中；</a:t>
            </a:r>
            <a:endParaRPr lang="zh-CN" altLang="en-US" sz="240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对于从公共互联网</a:t>
            </a:r>
            <a:r>
              <a:rPr lang="zh-CN" altLang="en-US" sz="2400">
                <a:solidFill>
                  <a:srgbClr val="C00000"/>
                </a:solidFill>
                <a:latin typeface="微软雅黑" panose="020B0503020204020204" charset="-122"/>
                <a:ea typeface="微软雅黑" panose="020B0503020204020204" charset="-122"/>
                <a:cs typeface="微软雅黑" panose="020B0503020204020204" charset="-122"/>
              </a:rPr>
              <a:t>返回的</a:t>
            </a:r>
            <a:r>
              <a:rPr lang="en-US" altLang="zh-CN" sz="2400">
                <a:solidFill>
                  <a:srgbClr val="C00000"/>
                </a:solidFill>
                <a:latin typeface="微软雅黑" panose="020B0503020204020204" charset="-122"/>
                <a:ea typeface="微软雅黑" panose="020B0503020204020204" charset="-122"/>
                <a:cs typeface="微软雅黑" panose="020B0503020204020204" charset="-122"/>
              </a:rPr>
              <a:t>IP</a:t>
            </a:r>
            <a:r>
              <a:rPr lang="zh-CN" altLang="en-US" sz="2400">
                <a:solidFill>
                  <a:srgbClr val="C00000"/>
                </a:solidFill>
                <a:latin typeface="微软雅黑" panose="020B0503020204020204" charset="-122"/>
                <a:ea typeface="微软雅黑" panose="020B0503020204020204" charset="-122"/>
                <a:cs typeface="微软雅黑" panose="020B0503020204020204" charset="-122"/>
              </a:rPr>
              <a:t>数据报，</a:t>
            </a:r>
            <a:r>
              <a:rPr lang="zh-CN" altLang="en-US" sz="2400">
                <a:latin typeface="微软雅黑" panose="020B0503020204020204" charset="-122"/>
                <a:ea typeface="微软雅黑" panose="020B0503020204020204" charset="-122"/>
                <a:cs typeface="微软雅黑" panose="020B0503020204020204" charset="-122"/>
              </a:rPr>
              <a:t>依据其目的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地址与目的端口号检索</a:t>
            </a:r>
            <a:r>
              <a:rPr lang="en-US" altLang="zh-CN" sz="2400">
                <a:solidFill>
                  <a:srgbClr val="C00000"/>
                </a:solidFill>
                <a:latin typeface="微软雅黑" panose="020B0503020204020204" charset="-122"/>
                <a:ea typeface="微软雅黑" panose="020B0503020204020204" charset="-122"/>
                <a:cs typeface="微软雅黑" panose="020B0503020204020204" charset="-122"/>
              </a:rPr>
              <a:t>NAT</a:t>
            </a:r>
            <a:r>
              <a:rPr lang="zh-CN" altLang="en-US" sz="2400">
                <a:solidFill>
                  <a:srgbClr val="C00000"/>
                </a:solidFill>
                <a:latin typeface="微软雅黑" panose="020B0503020204020204" charset="-122"/>
                <a:ea typeface="微软雅黑" panose="020B0503020204020204" charset="-122"/>
                <a:cs typeface="微软雅黑" panose="020B0503020204020204" charset="-122"/>
              </a:rPr>
              <a:t>转换表</a:t>
            </a:r>
            <a:r>
              <a:rPr lang="zh-CN" altLang="en-US" sz="2400">
                <a:latin typeface="微软雅黑" panose="020B0503020204020204" charset="-122"/>
                <a:ea typeface="微软雅黑" panose="020B0503020204020204" charset="-122"/>
                <a:cs typeface="微软雅黑" panose="020B0503020204020204" charset="-122"/>
              </a:rPr>
              <a:t>，并利用检索到的内部私有</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地址与对应的端口号替换目的</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地址和目的端口号，然后将</a:t>
            </a:r>
            <a:r>
              <a:rPr lang="en-US" altLang="zh-CN" sz="2400">
                <a:latin typeface="微软雅黑" panose="020B0503020204020204" charset="-122"/>
                <a:ea typeface="微软雅黑" panose="020B0503020204020204" charset="-122"/>
                <a:cs typeface="微软雅黑" panose="020B0503020204020204" charset="-122"/>
              </a:rPr>
              <a:t>IP</a:t>
            </a:r>
            <a:r>
              <a:rPr lang="zh-CN" altLang="en-US" sz="2400">
                <a:latin typeface="微软雅黑" panose="020B0503020204020204" charset="-122"/>
                <a:ea typeface="微软雅黑" panose="020B0503020204020204" charset="-122"/>
                <a:cs typeface="微软雅黑" panose="020B0503020204020204" charset="-122"/>
              </a:rPr>
              <a:t>数据报转发到内部网络。</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15" name="Group 5_1_1_1_1"/>
          <p:cNvGrpSpPr/>
          <p:nvPr/>
        </p:nvGrpSpPr>
        <p:grpSpPr>
          <a:xfrm>
            <a:off x="8042411" y="178974"/>
            <a:ext cx="4120848" cy="1980358"/>
            <a:chOff x="8117361" y="193964"/>
            <a:chExt cx="4120848" cy="1980358"/>
          </a:xfrm>
        </p:grpSpPr>
        <p:sp>
          <p:nvSpPr>
            <p:cNvPr id="16" name="左大括号 15"/>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8" name="矩形 17"/>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9" name="矩形 18"/>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0" name="矩形 19"/>
            <p:cNvSpPr/>
            <p:nvPr/>
          </p:nvSpPr>
          <p:spPr>
            <a:xfrm>
              <a:off x="10206883" y="867100"/>
              <a:ext cx="2031326"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668548" y="1203668"/>
              <a:ext cx="1107996"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流量调节</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3" name="矩形 22"/>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4" name="矩形 23"/>
          <p:cNvSpPr/>
          <p:nvPr/>
        </p:nvSpPr>
        <p:spPr>
          <a:xfrm>
            <a:off x="-109859" y="-13296"/>
            <a:ext cx="2247900" cy="706755"/>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4.5.4 </a:t>
            </a:r>
            <a:r>
              <a:rPr lang="zh-CN" altLang="en-US" dirty="0">
                <a:latin typeface="黑体" panose="02010609060101010101" pitchFamily="49" charset="-122"/>
                <a:ea typeface="黑体" panose="02010609060101010101" pitchFamily="49" charset="-122"/>
                <a:sym typeface="+mn-ea"/>
              </a:rPr>
              <a:t>网络地址转换</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、下列不属于</a:t>
            </a:r>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DHCP</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工作过程的是（      ）。  </a:t>
            </a:r>
            <a:r>
              <a:rPr lang="zh-CN" altLang="en-US" sz="2400" b="0" dirty="0">
                <a:solidFill>
                  <a:srgbClr val="FF0000"/>
                </a:solidFill>
                <a:latin typeface="微软雅黑" panose="020B0503020204020204" charset="-122"/>
                <a:ea typeface="微软雅黑" panose="020B0503020204020204" charset="-122"/>
                <a:cs typeface="微软雅黑" panose="020B0503020204020204" charset="-122"/>
              </a:rPr>
              <a:t>选择题</a:t>
            </a:r>
            <a:endParaRPr lang="en-US" altLang="zh-CN" sz="2400" b="0" dirty="0">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b="0" dirty="0">
              <a:solidFill>
                <a:srgbClr val="FF0000"/>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A:DHCP</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服务器发现</a:t>
            </a:r>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2400" b="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B:DHCP</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服务器连接</a:t>
            </a:r>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2400" b="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C:DHCP</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服务器提供</a:t>
            </a:r>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2400" b="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D:DHCP</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确认</a:t>
            </a:r>
            <a:endParaRPr lang="zh-CN" altLang="en-US" sz="2400" b="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、下列不属于</a:t>
            </a:r>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DHCP</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工作过程的是（   </a:t>
            </a:r>
            <a:r>
              <a:rPr lang="en-US" altLang="zh-CN" sz="2400" b="0" dirty="0">
                <a:solidFill>
                  <a:srgbClr val="FF0000"/>
                </a:solidFill>
                <a:latin typeface="微软雅黑" panose="020B0503020204020204" charset="-122"/>
                <a:ea typeface="微软雅黑" panose="020B0503020204020204" charset="-122"/>
                <a:cs typeface="微软雅黑" panose="020B0503020204020204" charset="-122"/>
              </a:rPr>
              <a:t>B</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   ）。  </a:t>
            </a:r>
            <a:r>
              <a:rPr lang="zh-CN" altLang="en-US" sz="2400" b="0" dirty="0">
                <a:solidFill>
                  <a:srgbClr val="FF0000"/>
                </a:solidFill>
                <a:latin typeface="微软雅黑" panose="020B0503020204020204" charset="-122"/>
                <a:ea typeface="微软雅黑" panose="020B0503020204020204" charset="-122"/>
                <a:cs typeface="微软雅黑" panose="020B0503020204020204" charset="-122"/>
              </a:rPr>
              <a:t>选择题</a:t>
            </a:r>
            <a:endParaRPr lang="en-US" altLang="zh-CN" sz="2400" b="0" dirty="0">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b="0" dirty="0">
              <a:solidFill>
                <a:srgbClr val="FF0000"/>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A:DHCP</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服务器发现</a:t>
            </a:r>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2400" b="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rgbClr val="FF0000"/>
                </a:solidFill>
                <a:latin typeface="微软雅黑" panose="020B0503020204020204" charset="-122"/>
                <a:ea typeface="微软雅黑" panose="020B0503020204020204" charset="-122"/>
                <a:cs typeface="微软雅黑" panose="020B0503020204020204" charset="-122"/>
              </a:rPr>
              <a:t>B:DHCP</a:t>
            </a:r>
            <a:r>
              <a:rPr lang="zh-CN" altLang="en-US" sz="2400" b="0" dirty="0">
                <a:solidFill>
                  <a:srgbClr val="FF0000"/>
                </a:solidFill>
                <a:latin typeface="微软雅黑" panose="020B0503020204020204" charset="-122"/>
                <a:ea typeface="微软雅黑" panose="020B0503020204020204" charset="-122"/>
                <a:cs typeface="微软雅黑" panose="020B0503020204020204" charset="-122"/>
              </a:rPr>
              <a:t>服务器连接</a:t>
            </a:r>
            <a:endParaRPr lang="en-US" altLang="zh-CN" sz="2400" b="0" dirty="0">
              <a:solidFill>
                <a:srgbClr val="FF0000"/>
              </a:solidFill>
              <a:latin typeface="微软雅黑" panose="020B0503020204020204" charset="-122"/>
              <a:ea typeface="微软雅黑" panose="020B0503020204020204" charset="-122"/>
              <a:cs typeface="微软雅黑" panose="020B0503020204020204" charset="-122"/>
            </a:endParaRPr>
          </a:p>
          <a:p>
            <a:endParaRPr lang="zh-CN" altLang="en-US" sz="2400" b="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C:DHCP</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服务器提供</a:t>
            </a:r>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2400" b="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D:DHCP</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确认</a:t>
            </a:r>
            <a:endParaRPr lang="zh-CN" altLang="en-US" sz="2400" b="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4.4 </a:t>
            </a:r>
            <a:r>
              <a:rPr lang="zh-CN" altLang="en-US" sz="2800" b="1" dirty="0">
                <a:latin typeface="黑体" panose="02010609060101010101" pitchFamily="49" charset="-122"/>
                <a:ea typeface="黑体" panose="02010609060101010101" pitchFamily="49" charset="-122"/>
                <a:sym typeface="+mn-ea"/>
              </a:rPr>
              <a:t>网络层拥塞控制</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：网络拥塞</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4745" y="2138045"/>
            <a:ext cx="7973695" cy="2306955"/>
          </a:xfrm>
          <a:prstGeom prst="rect">
            <a:avLst/>
          </a:prstGeom>
          <a:noFill/>
        </p:spPr>
        <p:txBody>
          <a:bodyPr wrap="square" rtlCol="0">
            <a:spAutoFit/>
          </a:bodyPr>
          <a:lstStyle/>
          <a:p>
            <a:pPr fontAlgn="auto">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网络层常采用的拥塞控制措施：流量感知路由</a:t>
            </a:r>
            <a:endParaRPr lang="zh-CN" altLang="en-US" sz="2400" dirty="0">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准入控制</a:t>
            </a:r>
            <a:endParaRPr lang="zh-CN" altLang="en-US" sz="2400" dirty="0">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流量调节</a:t>
            </a:r>
            <a:endParaRPr lang="zh-CN" altLang="en-US" sz="2400" dirty="0">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负载脱落</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2" name="Group 7_1"/>
          <p:cNvGrpSpPr/>
          <p:nvPr/>
        </p:nvGrpSpPr>
        <p:grpSpPr>
          <a:xfrm>
            <a:off x="8224566" y="193964"/>
            <a:ext cx="3782810" cy="1648262"/>
            <a:chOff x="7909776" y="193964"/>
            <a:chExt cx="3782810" cy="1648262"/>
          </a:xfrm>
        </p:grpSpPr>
        <p:sp>
          <p:nvSpPr>
            <p:cNvPr id="13" name="左大括号 12"/>
            <p:cNvSpPr/>
            <p:nvPr/>
          </p:nvSpPr>
          <p:spPr>
            <a:xfrm>
              <a:off x="9771861" y="363924"/>
              <a:ext cx="485975" cy="129869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10353758" y="193964"/>
              <a:ext cx="1107996"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网络拥塞</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15" name="矩形 14"/>
            <p:cNvSpPr/>
            <p:nvPr/>
          </p:nvSpPr>
          <p:spPr>
            <a:xfrm>
              <a:off x="7909776" y="801257"/>
              <a:ext cx="1811714"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网络层拥塞控制</a:t>
              </a:r>
              <a:endParaRPr lang="zh-CN" altLang="en-US" dirty="0"/>
            </a:p>
          </p:txBody>
        </p:sp>
        <p:sp>
          <p:nvSpPr>
            <p:cNvPr id="16" name="矩形 15"/>
            <p:cNvSpPr/>
            <p:nvPr/>
          </p:nvSpPr>
          <p:spPr>
            <a:xfrm>
              <a:off x="10122926" y="531650"/>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流量感知路由</a:t>
              </a:r>
              <a:endParaRPr lang="zh-CN" altLang="en-US" dirty="0">
                <a:latin typeface="黑体" panose="02010609060101010101" pitchFamily="49" charset="-122"/>
                <a:ea typeface="黑体" panose="02010609060101010101" pitchFamily="49" charset="-122"/>
                <a:sym typeface="+mn-ea"/>
              </a:endParaRPr>
            </a:p>
          </p:txBody>
        </p:sp>
        <p:sp>
          <p:nvSpPr>
            <p:cNvPr id="17" name="矩形 16"/>
            <p:cNvSpPr/>
            <p:nvPr/>
          </p:nvSpPr>
          <p:spPr>
            <a:xfrm>
              <a:off x="10353758" y="869336"/>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准入控制</a:t>
              </a:r>
              <a:endParaRPr lang="zh-CN" altLang="en-US" dirty="0">
                <a:latin typeface="黑体" panose="02010609060101010101" pitchFamily="49" charset="-122"/>
                <a:ea typeface="黑体" panose="02010609060101010101" pitchFamily="49" charset="-122"/>
                <a:sym typeface="+mn-ea"/>
              </a:endParaRPr>
            </a:p>
          </p:txBody>
        </p:sp>
        <p:sp>
          <p:nvSpPr>
            <p:cNvPr id="18" name="矩形 17"/>
            <p:cNvSpPr/>
            <p:nvPr/>
          </p:nvSpPr>
          <p:spPr>
            <a:xfrm>
              <a:off x="10353758" y="1207022"/>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19" name="矩形 18"/>
            <p:cNvSpPr/>
            <p:nvPr/>
          </p:nvSpPr>
          <p:spPr>
            <a:xfrm>
              <a:off x="10353758" y="1544709"/>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负载脱落</a:t>
              </a:r>
              <a:endParaRPr lang="zh-CN" altLang="en-US" dirty="0">
                <a:latin typeface="黑体" panose="02010609060101010101" pitchFamily="49" charset="-122"/>
                <a:ea typeface="黑体" panose="02010609060101010101" pitchFamily="49" charset="-122"/>
                <a:sym typeface="+mn-ea"/>
              </a:endParaRPr>
            </a:p>
          </p:txBody>
        </p:sp>
      </p:grpSp>
      <p:sp>
        <p:nvSpPr>
          <p:cNvPr id="20" name="矩形 19"/>
          <p:cNvSpPr/>
          <p:nvPr/>
        </p:nvSpPr>
        <p:spPr>
          <a:xfrm>
            <a:off x="-75468" y="62346"/>
            <a:ext cx="1810112" cy="297517"/>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4.4.1 </a:t>
            </a:r>
            <a:r>
              <a:rPr lang="zh-CN" altLang="en-US" dirty="0">
                <a:latin typeface="黑体" panose="02010609060101010101" pitchFamily="49" charset="-122"/>
                <a:ea typeface="黑体" panose="02010609060101010101" pitchFamily="49" charset="-122"/>
                <a:sym typeface="+mn-ea"/>
              </a:rPr>
              <a:t>网络拥塞</a:t>
            </a: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、使私有地址的主机能在</a:t>
            </a:r>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Internet</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上进行正常通信的技术是（      ）。  </a:t>
            </a:r>
            <a:r>
              <a:rPr lang="zh-CN" altLang="en-US" sz="2400" b="0" dirty="0">
                <a:solidFill>
                  <a:srgbClr val="FF0000"/>
                </a:solidFill>
                <a:latin typeface="微软雅黑" panose="020B0503020204020204" charset="-122"/>
                <a:ea typeface="微软雅黑" panose="020B0503020204020204" charset="-122"/>
                <a:cs typeface="微软雅黑" panose="020B0503020204020204" charset="-122"/>
              </a:rPr>
              <a:t>选择题</a:t>
            </a:r>
            <a:endParaRPr lang="en-US" altLang="zh-CN" sz="2400" b="0" dirty="0">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b="0" dirty="0">
              <a:solidFill>
                <a:srgbClr val="FF0000"/>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A:DHCP</a:t>
            </a:r>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B:ICMP</a:t>
            </a:r>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C:NAT</a:t>
            </a:r>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D:IPv4</a:t>
            </a:r>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、使私有地址的主机能在</a:t>
            </a:r>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Internet</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上进行正常通信的技术是（   </a:t>
            </a:r>
            <a:r>
              <a:rPr lang="en-US" altLang="zh-CN" sz="2400" b="0" dirty="0">
                <a:solidFill>
                  <a:srgbClr val="FF0000"/>
                </a:solidFill>
                <a:latin typeface="微软雅黑" panose="020B0503020204020204" charset="-122"/>
                <a:ea typeface="微软雅黑" panose="020B0503020204020204" charset="-122"/>
                <a:cs typeface="微软雅黑" panose="020B0503020204020204" charset="-122"/>
              </a:rPr>
              <a:t>C</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   ）。  </a:t>
            </a:r>
            <a:r>
              <a:rPr lang="zh-CN" altLang="en-US" sz="2400" b="0" dirty="0">
                <a:solidFill>
                  <a:srgbClr val="FF0000"/>
                </a:solidFill>
                <a:latin typeface="微软雅黑" panose="020B0503020204020204" charset="-122"/>
                <a:ea typeface="微软雅黑" panose="020B0503020204020204" charset="-122"/>
                <a:cs typeface="微软雅黑" panose="020B0503020204020204" charset="-122"/>
              </a:rPr>
              <a:t>选择题</a:t>
            </a:r>
            <a:endParaRPr lang="en-US" altLang="zh-CN" sz="2400" b="0" dirty="0">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b="0" dirty="0">
              <a:solidFill>
                <a:srgbClr val="FF0000"/>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A:DHCP</a:t>
            </a:r>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B:ICMP</a:t>
            </a:r>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rgbClr val="FF0000"/>
                </a:solidFill>
                <a:latin typeface="微软雅黑" panose="020B0503020204020204" charset="-122"/>
                <a:ea typeface="微软雅黑" panose="020B0503020204020204" charset="-122"/>
                <a:cs typeface="微软雅黑" panose="020B0503020204020204" charset="-122"/>
              </a:rPr>
              <a:t>C:NAT</a:t>
            </a:r>
            <a:endParaRPr lang="en-US" altLang="zh-CN" sz="2400" b="0" dirty="0">
              <a:solidFill>
                <a:srgbClr val="FF0000"/>
              </a:solidFill>
              <a:latin typeface="微软雅黑" panose="020B0503020204020204" charset="-122"/>
              <a:ea typeface="微软雅黑" panose="020B0503020204020204" charset="-122"/>
              <a:cs typeface="微软雅黑" panose="020B0503020204020204" charset="-122"/>
            </a:endParaRPr>
          </a:p>
          <a:p>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D:IPv4</a:t>
            </a:r>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5</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ICMP</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6" name="文本框 5"/>
          <p:cNvSpPr txBox="1"/>
          <p:nvPr/>
        </p:nvSpPr>
        <p:spPr>
          <a:xfrm>
            <a:off x="1169035" y="2571750"/>
            <a:ext cx="10220325" cy="82994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cs typeface="微软雅黑" panose="020B0503020204020204" charset="-122"/>
              </a:rPr>
              <a:t>互联网控制报文协议</a:t>
            </a:r>
            <a:r>
              <a:rPr lang="en-US" altLang="zh-CN" sz="2400" dirty="0">
                <a:latin typeface="微软雅黑" panose="020B0503020204020204" charset="-122"/>
                <a:ea typeface="微软雅黑" panose="020B0503020204020204" charset="-122"/>
                <a:cs typeface="微软雅黑" panose="020B0503020204020204" charset="-122"/>
              </a:rPr>
              <a:t>(ICMP)</a:t>
            </a:r>
            <a:r>
              <a:rPr lang="zh-CN" altLang="en-US" sz="2400" dirty="0">
                <a:latin typeface="微软雅黑" panose="020B0503020204020204" charset="-122"/>
                <a:ea typeface="微软雅黑" panose="020B0503020204020204" charset="-122"/>
                <a:cs typeface="微软雅黑" panose="020B0503020204020204" charset="-122"/>
              </a:rPr>
              <a:t>：在主机或路由器间实现差错信息报告、信息探测。</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9" name="Group 5_1_1_1_1"/>
          <p:cNvGrpSpPr/>
          <p:nvPr/>
        </p:nvGrpSpPr>
        <p:grpSpPr>
          <a:xfrm>
            <a:off x="8042411" y="178974"/>
            <a:ext cx="4120848" cy="1980358"/>
            <a:chOff x="8117361" y="193964"/>
            <a:chExt cx="4120848" cy="1980358"/>
          </a:xfrm>
        </p:grpSpPr>
        <p:sp>
          <p:nvSpPr>
            <p:cNvPr id="20" name="左大括号 19"/>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22" name="矩形 21"/>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3" name="矩形 22"/>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4" name="矩形 23"/>
            <p:cNvSpPr/>
            <p:nvPr/>
          </p:nvSpPr>
          <p:spPr>
            <a:xfrm>
              <a:off x="10206883" y="867100"/>
              <a:ext cx="2031326"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5" name="矩形 24"/>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899381" y="1540236"/>
              <a:ext cx="646331"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ICMP</a:t>
              </a:r>
              <a:endParaRPr lang="en-US" altLang="zh-CN" dirty="0">
                <a:solidFill>
                  <a:srgbClr val="FF0000"/>
                </a:solidFill>
                <a:latin typeface="黑体" panose="02010609060101010101" pitchFamily="49" charset="-122"/>
                <a:ea typeface="黑体" panose="02010609060101010101" pitchFamily="49" charset="-122"/>
                <a:sym typeface="+mn-ea"/>
              </a:endParaRPr>
            </a:p>
          </p:txBody>
        </p:sp>
        <p:sp>
          <p:nvSpPr>
            <p:cNvPr id="27" name="矩形 26"/>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14" name="矩形 13"/>
          <p:cNvSpPr/>
          <p:nvPr/>
        </p:nvSpPr>
        <p:spPr>
          <a:xfrm>
            <a:off x="-26734" y="40044"/>
            <a:ext cx="1333500" cy="706755"/>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4.5.5 </a:t>
            </a: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5</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ICMP</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5" name="表格 4"/>
          <p:cNvGraphicFramePr>
            <a:graphicFrameLocks noGrp="1"/>
          </p:cNvGraphicFramePr>
          <p:nvPr/>
        </p:nvGraphicFramePr>
        <p:xfrm>
          <a:off x="1532268" y="3026931"/>
          <a:ext cx="9079024" cy="2820976"/>
        </p:xfrm>
        <a:graphic>
          <a:graphicData uri="http://schemas.openxmlformats.org/drawingml/2006/table">
            <a:tbl>
              <a:tblPr firstRow="1" bandRow="1">
                <a:tableStyleId>{5940675A-B579-460E-94D1-54222C63F5DA}</a:tableStyleId>
              </a:tblPr>
              <a:tblGrid>
                <a:gridCol w="2269756"/>
                <a:gridCol w="2269756"/>
                <a:gridCol w="4539512"/>
              </a:tblGrid>
              <a:tr h="738307">
                <a:tc>
                  <a:txBody>
                    <a:bodyPr/>
                    <a:lstStyle/>
                    <a:p>
                      <a:pPr algn="ctr"/>
                      <a:r>
                        <a:rPr lang="zh-CN" altLang="en-US" sz="2000" dirty="0"/>
                        <a:t>类型</a:t>
                      </a:r>
                      <a:endParaRPr lang="zh-CN" altLang="en-US" sz="2000" dirty="0"/>
                    </a:p>
                  </a:txBody>
                  <a:tcPr anchor="ctr">
                    <a:solidFill>
                      <a:schemeClr val="bg1">
                        <a:lumMod val="85000"/>
                      </a:schemeClr>
                    </a:solidFill>
                  </a:tcPr>
                </a:tc>
                <a:tc>
                  <a:txBody>
                    <a:bodyPr/>
                    <a:lstStyle/>
                    <a:p>
                      <a:pPr algn="ctr"/>
                      <a:r>
                        <a:rPr lang="zh-CN" altLang="en-US" sz="2000" dirty="0"/>
                        <a:t>代码</a:t>
                      </a:r>
                      <a:endParaRPr lang="zh-CN" altLang="en-US" sz="2000" dirty="0"/>
                    </a:p>
                  </a:txBody>
                  <a:tcPr anchor="ctr">
                    <a:solidFill>
                      <a:schemeClr val="bg1">
                        <a:lumMod val="85000"/>
                      </a:schemeClr>
                    </a:solidFill>
                  </a:tcPr>
                </a:tc>
                <a:tc>
                  <a:txBody>
                    <a:bodyPr/>
                    <a:lstStyle/>
                    <a:p>
                      <a:pPr algn="ctr"/>
                      <a:r>
                        <a:rPr lang="zh-CN" altLang="en-US" sz="2000" dirty="0"/>
                        <a:t>校验和</a:t>
                      </a:r>
                      <a:endParaRPr lang="zh-CN" altLang="en-US" sz="2000" dirty="0"/>
                    </a:p>
                  </a:txBody>
                  <a:tcPr anchor="ctr">
                    <a:solidFill>
                      <a:schemeClr val="bg1">
                        <a:lumMod val="85000"/>
                      </a:schemeClr>
                    </a:solidFill>
                  </a:tcPr>
                </a:tc>
              </a:tr>
              <a:tr h="738307">
                <a:tc gridSpan="3">
                  <a:txBody>
                    <a:bodyPr/>
                    <a:lstStyle/>
                    <a:p>
                      <a:pPr algn="ctr"/>
                      <a:r>
                        <a:rPr lang="zh-CN" altLang="en-US" sz="2000" dirty="0"/>
                        <a:t>由</a:t>
                      </a:r>
                      <a:r>
                        <a:rPr lang="en-US" altLang="zh-CN" sz="2000" dirty="0"/>
                        <a:t>ICMP</a:t>
                      </a:r>
                      <a:r>
                        <a:rPr lang="zh-CN" altLang="en-US" sz="2000" dirty="0"/>
                        <a:t>报文的类型决定</a:t>
                      </a:r>
                      <a:endParaRPr lang="zh-CN" altLang="en-US" sz="2000" dirty="0"/>
                    </a:p>
                  </a:txBody>
                  <a:tcPr anchor="ctr">
                    <a:solidFill>
                      <a:schemeClr val="bg1">
                        <a:lumMod val="85000"/>
                      </a:schemeClr>
                    </a:solidFill>
                  </a:tcPr>
                </a:tc>
                <a:tc hMerge="1">
                  <a:tcPr anchor="ctr"/>
                </a:tc>
                <a:tc hMerge="1">
                  <a:tcPr anchor="ctr"/>
                </a:tc>
              </a:tr>
              <a:tr h="1344362">
                <a:tc gridSpan="3">
                  <a:txBody>
                    <a:bodyPr/>
                    <a:lstStyle/>
                    <a:p>
                      <a:pPr algn="ctr"/>
                      <a:r>
                        <a:rPr lang="en-US" altLang="zh-CN" sz="2000" dirty="0"/>
                        <a:t>ICMP</a:t>
                      </a:r>
                      <a:r>
                        <a:rPr lang="zh-CN" altLang="en-US" sz="2000" dirty="0"/>
                        <a:t>的数据部分</a:t>
                      </a:r>
                      <a:endParaRPr lang="zh-CN" altLang="en-US" sz="2000" dirty="0"/>
                    </a:p>
                  </a:txBody>
                  <a:tcPr anchor="ctr"/>
                </a:tc>
                <a:tc hMerge="1">
                  <a:tcPr anchor="ctr"/>
                </a:tc>
                <a:tc hMerge="1">
                  <a:tcPr anchor="ctr"/>
                </a:tc>
              </a:tr>
            </a:tbl>
          </a:graphicData>
        </a:graphic>
      </p:graphicFrame>
      <p:cxnSp>
        <p:nvCxnSpPr>
          <p:cNvPr id="7" name="直接连接符 6"/>
          <p:cNvCxnSpPr/>
          <p:nvPr/>
        </p:nvCxnSpPr>
        <p:spPr>
          <a:xfrm>
            <a:off x="1532268" y="2817628"/>
            <a:ext cx="0" cy="287079"/>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611292" y="2828455"/>
            <a:ext cx="0" cy="287079"/>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88745" y="2418715"/>
            <a:ext cx="10572750" cy="398780"/>
          </a:xfrm>
          <a:prstGeom prst="rect">
            <a:avLst/>
          </a:prstGeom>
          <a:noFill/>
        </p:spPr>
        <p:txBody>
          <a:bodyPr wrap="square" rtlCol="0">
            <a:spAutoFit/>
          </a:bodyPr>
          <a:lstStyle/>
          <a:p>
            <a:r>
              <a:rPr lang="en-US" altLang="zh-CN" sz="2000" dirty="0"/>
              <a:t>0                              8                             16                                                            31</a:t>
            </a:r>
            <a:endParaRPr lang="zh-CN" altLang="en-US" sz="2000" dirty="0"/>
          </a:p>
        </p:txBody>
      </p:sp>
      <p:sp>
        <p:nvSpPr>
          <p:cNvPr id="10" name="TextBox 9"/>
          <p:cNvSpPr txBox="1"/>
          <p:nvPr/>
        </p:nvSpPr>
        <p:spPr>
          <a:xfrm>
            <a:off x="1388985" y="6136465"/>
            <a:ext cx="9813851" cy="400110"/>
          </a:xfrm>
          <a:prstGeom prst="rect">
            <a:avLst/>
          </a:prstGeom>
          <a:noFill/>
        </p:spPr>
        <p:txBody>
          <a:bodyPr wrap="square" rtlCol="0">
            <a:spAutoFit/>
          </a:bodyPr>
          <a:lstStyle/>
          <a:p>
            <a:pPr algn="ctr"/>
            <a:r>
              <a:rPr lang="en-US" altLang="zh-CN" sz="2000" dirty="0"/>
              <a:t>ICMP</a:t>
            </a:r>
            <a:r>
              <a:rPr lang="zh-CN" altLang="en-US" sz="2000" dirty="0"/>
              <a:t>报文格式</a:t>
            </a:r>
            <a:endParaRPr lang="zh-CN" altLang="en-US" sz="2000" dirty="0"/>
          </a:p>
        </p:txBody>
      </p:sp>
      <p:sp>
        <p:nvSpPr>
          <p:cNvPr id="6" name="文本框 5"/>
          <p:cNvSpPr txBox="1"/>
          <p:nvPr/>
        </p:nvSpPr>
        <p:spPr>
          <a:xfrm>
            <a:off x="961390" y="1869440"/>
            <a:ext cx="10220325"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cs typeface="微软雅黑" panose="020B0503020204020204" charset="-122"/>
              </a:rPr>
              <a:t>ICMP</a:t>
            </a:r>
            <a:r>
              <a:rPr lang="zh-CN" altLang="en-US" sz="2400">
                <a:latin typeface="微软雅黑" panose="020B0503020204020204" charset="-122"/>
                <a:ea typeface="微软雅黑" panose="020B0503020204020204" charset="-122"/>
                <a:cs typeface="微软雅黑" panose="020B0503020204020204" charset="-122"/>
              </a:rPr>
              <a:t>报文：差错报告报文和询问报文</a:t>
            </a:r>
            <a:endParaRPr lang="zh-CN" altLang="en-US" sz="2400">
              <a:latin typeface="微软雅黑" panose="020B0503020204020204" charset="-122"/>
              <a:ea typeface="微软雅黑" panose="020B0503020204020204" charset="-122"/>
              <a:cs typeface="微软雅黑" panose="020B0503020204020204" charset="-122"/>
            </a:endParaRPr>
          </a:p>
        </p:txBody>
      </p:sp>
      <p:grpSp>
        <p:nvGrpSpPr>
          <p:cNvPr id="19" name="Group 5_1_1_1_1_1"/>
          <p:cNvGrpSpPr/>
          <p:nvPr/>
        </p:nvGrpSpPr>
        <p:grpSpPr>
          <a:xfrm>
            <a:off x="8042411" y="178974"/>
            <a:ext cx="4120848" cy="1980358"/>
            <a:chOff x="8117361" y="193964"/>
            <a:chExt cx="4120848" cy="1980358"/>
          </a:xfrm>
        </p:grpSpPr>
        <p:sp>
          <p:nvSpPr>
            <p:cNvPr id="20" name="左大括号 19"/>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22" name="矩形 21"/>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3" name="矩形 22"/>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4" name="矩形 23"/>
            <p:cNvSpPr/>
            <p:nvPr/>
          </p:nvSpPr>
          <p:spPr>
            <a:xfrm>
              <a:off x="10206883" y="867100"/>
              <a:ext cx="2031326"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5" name="矩形 24"/>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899381" y="1540236"/>
              <a:ext cx="646331"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ICMP</a:t>
              </a:r>
              <a:endParaRPr lang="en-US" altLang="zh-CN" dirty="0">
                <a:solidFill>
                  <a:srgbClr val="FF0000"/>
                </a:solidFill>
                <a:latin typeface="黑体" panose="02010609060101010101" pitchFamily="49" charset="-122"/>
                <a:ea typeface="黑体" panose="02010609060101010101" pitchFamily="49" charset="-122"/>
                <a:sym typeface="+mn-ea"/>
              </a:endParaRPr>
            </a:p>
          </p:txBody>
        </p:sp>
        <p:sp>
          <p:nvSpPr>
            <p:cNvPr id="27" name="矩形 26"/>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8" name="矩形 27"/>
          <p:cNvSpPr/>
          <p:nvPr/>
        </p:nvSpPr>
        <p:spPr>
          <a:xfrm>
            <a:off x="-26734" y="40044"/>
            <a:ext cx="1333500" cy="706755"/>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4.5.5 </a:t>
            </a: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5</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ICMP</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987425" y="2661920"/>
            <a:ext cx="10537825" cy="1989455"/>
          </a:xfrm>
          <a:prstGeom prst="rect">
            <a:avLst/>
          </a:prstGeom>
          <a:noFill/>
        </p:spPr>
        <p:txBody>
          <a:bodyPr wrap="square" rtlCol="0">
            <a:spAutoFit/>
          </a:bodyPr>
          <a:lstStyle/>
          <a:p>
            <a:pPr>
              <a:lnSpc>
                <a:spcPts val="3700"/>
              </a:lnSpc>
            </a:pPr>
            <a:r>
              <a:rPr lang="en-US" altLang="zh-CN" sz="2400" dirty="0">
                <a:latin typeface="微软雅黑" panose="020B0503020204020204" charset="-122"/>
                <a:ea typeface="微软雅黑" panose="020B0503020204020204" charset="-122"/>
                <a:cs typeface="微软雅黑" panose="020B0503020204020204" charset="-122"/>
              </a:rPr>
              <a:t>ICMP</a:t>
            </a:r>
            <a:r>
              <a:rPr lang="zh-CN" altLang="en-US" sz="2400" dirty="0">
                <a:latin typeface="微软雅黑" panose="020B0503020204020204" charset="-122"/>
                <a:ea typeface="微软雅黑" panose="020B0503020204020204" charset="-122"/>
                <a:cs typeface="微软雅黑" panose="020B0503020204020204" charset="-122"/>
              </a:rPr>
              <a:t>差错报告报文有</a:t>
            </a:r>
            <a:r>
              <a:rPr lang="en-US" altLang="zh-CN" sz="2400" dirty="0">
                <a:latin typeface="微软雅黑" panose="020B0503020204020204" charset="-122"/>
                <a:ea typeface="微软雅黑" panose="020B0503020204020204" charset="-122"/>
                <a:cs typeface="微软雅黑" panose="020B0503020204020204" charset="-122"/>
              </a:rPr>
              <a:t>5</a:t>
            </a:r>
            <a:r>
              <a:rPr lang="zh-CN" altLang="en-US" sz="2400" dirty="0">
                <a:latin typeface="微软雅黑" panose="020B0503020204020204" charset="-122"/>
                <a:ea typeface="微软雅黑" panose="020B0503020204020204" charset="-122"/>
                <a:cs typeface="微软雅黑" panose="020B0503020204020204" charset="-122"/>
              </a:rPr>
              <a:t>种：终点不可达、源点抑制、时间超时、参数问题、路由重定向</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ts val="3700"/>
              </a:lnSpc>
            </a:pPr>
            <a:endParaRPr lang="en-US" altLang="zh-CN" sz="2400" dirty="0">
              <a:latin typeface="微软雅黑" panose="020B0503020204020204" charset="-122"/>
              <a:ea typeface="微软雅黑" panose="020B0503020204020204" charset="-122"/>
              <a:cs typeface="微软雅黑" panose="020B0503020204020204" charset="-122"/>
            </a:endParaRPr>
          </a:p>
          <a:p>
            <a:pPr>
              <a:lnSpc>
                <a:spcPts val="3700"/>
              </a:lnSpc>
            </a:pPr>
            <a:r>
              <a:rPr lang="en-US" altLang="zh-CN" sz="2400" dirty="0">
                <a:latin typeface="微软雅黑" panose="020B0503020204020204" charset="-122"/>
                <a:ea typeface="微软雅黑" panose="020B0503020204020204" charset="-122"/>
                <a:cs typeface="微软雅黑" panose="020B0503020204020204" charset="-122"/>
              </a:rPr>
              <a:t>ICMP</a:t>
            </a:r>
            <a:r>
              <a:rPr lang="zh-CN" altLang="en-US" sz="2400" dirty="0">
                <a:latin typeface="微软雅黑" panose="020B0503020204020204" charset="-122"/>
                <a:ea typeface="微软雅黑" panose="020B0503020204020204" charset="-122"/>
                <a:cs typeface="微软雅黑" panose="020B0503020204020204" charset="-122"/>
              </a:rPr>
              <a:t>询问报文：回声（</a:t>
            </a:r>
            <a:r>
              <a:rPr lang="en-US" altLang="zh-CN" sz="2400" dirty="0">
                <a:latin typeface="微软雅黑" panose="020B0503020204020204" charset="-122"/>
                <a:ea typeface="微软雅黑" panose="020B0503020204020204" charset="-122"/>
                <a:cs typeface="微软雅黑" panose="020B0503020204020204" charset="-122"/>
              </a:rPr>
              <a:t>echo</a:t>
            </a:r>
            <a:r>
              <a:rPr lang="zh-CN" altLang="en-US" sz="2400" dirty="0">
                <a:latin typeface="微软雅黑" panose="020B0503020204020204" charset="-122"/>
                <a:ea typeface="微软雅黑" panose="020B0503020204020204" charset="-122"/>
                <a:cs typeface="微软雅黑" panose="020B0503020204020204" charset="-122"/>
              </a:rPr>
              <a:t>）请求</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应答、时间戳请求</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应答</a:t>
            </a:r>
            <a:endParaRPr lang="en-US" altLang="zh-CN" sz="2400" dirty="0">
              <a:latin typeface="微软雅黑" panose="020B0503020204020204" charset="-122"/>
              <a:ea typeface="微软雅黑" panose="020B0503020204020204" charset="-122"/>
              <a:cs typeface="微软雅黑" panose="020B0503020204020204" charset="-122"/>
            </a:endParaRPr>
          </a:p>
        </p:txBody>
      </p:sp>
      <p:grpSp>
        <p:nvGrpSpPr>
          <p:cNvPr id="14" name="Group 5_1_1_1_1_1"/>
          <p:cNvGrpSpPr/>
          <p:nvPr/>
        </p:nvGrpSpPr>
        <p:grpSpPr>
          <a:xfrm>
            <a:off x="8042411" y="178974"/>
            <a:ext cx="4120848" cy="1980358"/>
            <a:chOff x="8117361" y="193964"/>
            <a:chExt cx="4120848" cy="1980358"/>
          </a:xfrm>
        </p:grpSpPr>
        <p:sp>
          <p:nvSpPr>
            <p:cNvPr id="15" name="左大括号 14"/>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17" name="矩形 16"/>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8" name="矩形 17"/>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19" name="矩形 18"/>
            <p:cNvSpPr/>
            <p:nvPr/>
          </p:nvSpPr>
          <p:spPr>
            <a:xfrm>
              <a:off x="10206883" y="867100"/>
              <a:ext cx="2031326"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0" name="矩形 19"/>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1" name="矩形 20"/>
            <p:cNvSpPr/>
            <p:nvPr/>
          </p:nvSpPr>
          <p:spPr>
            <a:xfrm>
              <a:off x="10899381" y="1540236"/>
              <a:ext cx="646331"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ICMP</a:t>
              </a:r>
              <a:endParaRPr lang="en-US" altLang="zh-CN" dirty="0">
                <a:solidFill>
                  <a:srgbClr val="FF0000"/>
                </a:solidFill>
                <a:latin typeface="黑体" panose="02010609060101010101" pitchFamily="49" charset="-122"/>
                <a:ea typeface="黑体" panose="02010609060101010101" pitchFamily="49" charset="-122"/>
                <a:sym typeface="+mn-ea"/>
              </a:endParaRPr>
            </a:p>
          </p:txBody>
        </p:sp>
        <p:sp>
          <p:nvSpPr>
            <p:cNvPr id="22" name="矩形 21"/>
            <p:cNvSpPr/>
            <p:nvPr/>
          </p:nvSpPr>
          <p:spPr>
            <a:xfrm>
              <a:off x="10899381" y="1876805"/>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IPv6</a:t>
              </a:r>
              <a:endParaRPr lang="en-US" altLang="zh-CN" dirty="0">
                <a:latin typeface="黑体" panose="02010609060101010101" pitchFamily="49" charset="-122"/>
                <a:ea typeface="黑体" panose="02010609060101010101" pitchFamily="49" charset="-122"/>
                <a:sym typeface="+mn-ea"/>
              </a:endParaRPr>
            </a:p>
          </p:txBody>
        </p:sp>
      </p:grpSp>
      <p:sp>
        <p:nvSpPr>
          <p:cNvPr id="23" name="矩形 22"/>
          <p:cNvSpPr/>
          <p:nvPr/>
        </p:nvSpPr>
        <p:spPr>
          <a:xfrm>
            <a:off x="-26734" y="40044"/>
            <a:ext cx="1333500" cy="706755"/>
          </a:xfrm>
          <a:prstGeom prst="rect">
            <a:avLst/>
          </a:prstGeom>
        </p:spPr>
        <p:txBody>
          <a:bodyPr wrap="none">
            <a:spAutoFit/>
          </a:bodyPr>
          <a:lstStyle/>
          <a:p>
            <a:pPr algn="ctr">
              <a:lnSpc>
                <a:spcPts val="1600"/>
              </a:lnSpc>
            </a:pPr>
            <a:r>
              <a:rPr lang="en-US" altLang="zh-CN" b="1" dirty="0">
                <a:latin typeface="黑体" panose="02010609060101010101" pitchFamily="49" charset="-122"/>
                <a:ea typeface="黑体" panose="02010609060101010101" pitchFamily="49" charset="-122"/>
                <a:sym typeface="+mn-ea"/>
              </a:rPr>
              <a:t>4.5.5 </a:t>
            </a: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、下列不属于</a:t>
            </a:r>
            <a:r>
              <a:rPr lang="en-US" altLang="zh-CN" sz="2400" b="0" dirty="0">
                <a:solidFill>
                  <a:schemeClr val="tx1"/>
                </a:solidFill>
                <a:latin typeface="黑体" panose="02010609060101010101" pitchFamily="49" charset="-122"/>
                <a:ea typeface="黑体" panose="02010609060101010101" pitchFamily="49" charset="-122"/>
              </a:rPr>
              <a:t>ICMP</a:t>
            </a:r>
            <a:r>
              <a:rPr lang="zh-CN" altLang="en-US" sz="2400" b="0" dirty="0">
                <a:solidFill>
                  <a:schemeClr val="tx1"/>
                </a:solidFill>
                <a:latin typeface="黑体" panose="02010609060101010101" pitchFamily="49" charset="-122"/>
                <a:ea typeface="黑体" panose="02010609060101010101" pitchFamily="49" charset="-122"/>
              </a:rPr>
              <a:t>差错报告报文的是（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校验和</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源点抑制</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时间超时</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路由重定向</a:t>
            </a:r>
            <a:endParaRPr lang="zh-CN" altLang="en-US" sz="24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、下列不属于</a:t>
            </a:r>
            <a:r>
              <a:rPr lang="en-US" altLang="zh-CN" sz="2400" b="0" dirty="0">
                <a:solidFill>
                  <a:schemeClr val="tx1"/>
                </a:solidFill>
                <a:latin typeface="黑体" panose="02010609060101010101" pitchFamily="49" charset="-122"/>
                <a:ea typeface="黑体" panose="02010609060101010101" pitchFamily="49" charset="-122"/>
              </a:rPr>
              <a:t>ICMP</a:t>
            </a:r>
            <a:r>
              <a:rPr lang="zh-CN" altLang="en-US" sz="2400" b="0" dirty="0">
                <a:solidFill>
                  <a:schemeClr val="tx1"/>
                </a:solidFill>
                <a:latin typeface="黑体" panose="02010609060101010101" pitchFamily="49" charset="-122"/>
                <a:ea typeface="黑体" panose="02010609060101010101" pitchFamily="49" charset="-122"/>
              </a:rPr>
              <a:t>差错报告报文的是（   </a:t>
            </a:r>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校验和</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源点抑制</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时间超时</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路由重定向</a:t>
            </a:r>
            <a:endParaRPr lang="zh-CN" altLang="en-US" sz="24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、下列不属于</a:t>
            </a:r>
            <a:r>
              <a:rPr lang="en-US" altLang="zh-CN" sz="2400" b="0" dirty="0">
                <a:solidFill>
                  <a:schemeClr val="tx1"/>
                </a:solidFill>
                <a:latin typeface="黑体" panose="02010609060101010101" pitchFamily="49" charset="-122"/>
                <a:ea typeface="黑体" panose="02010609060101010101" pitchFamily="49" charset="-122"/>
              </a:rPr>
              <a:t>ICMP</a:t>
            </a:r>
            <a:r>
              <a:rPr lang="zh-CN" altLang="en-US" sz="2400" b="0" dirty="0">
                <a:solidFill>
                  <a:schemeClr val="tx1"/>
                </a:solidFill>
                <a:latin typeface="黑体" panose="02010609060101010101" pitchFamily="49" charset="-122"/>
                <a:ea typeface="黑体" panose="02010609060101010101" pitchFamily="49" charset="-122"/>
              </a:rPr>
              <a:t>报文字段的是（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版本</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类型</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代码</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校验和</a:t>
            </a:r>
            <a:endParaRPr lang="zh-CN" altLang="en-US" sz="24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、下列不属于</a:t>
            </a:r>
            <a:r>
              <a:rPr lang="en-US" altLang="zh-CN" sz="2400" b="0" dirty="0">
                <a:solidFill>
                  <a:schemeClr val="tx1"/>
                </a:solidFill>
                <a:latin typeface="黑体" panose="02010609060101010101" pitchFamily="49" charset="-122"/>
                <a:ea typeface="黑体" panose="02010609060101010101" pitchFamily="49" charset="-122"/>
              </a:rPr>
              <a:t>ICMP</a:t>
            </a:r>
            <a:r>
              <a:rPr lang="zh-CN" altLang="en-US" sz="2400" b="0" dirty="0">
                <a:solidFill>
                  <a:schemeClr val="tx1"/>
                </a:solidFill>
                <a:latin typeface="黑体" panose="02010609060101010101" pitchFamily="49" charset="-122"/>
                <a:ea typeface="黑体" panose="02010609060101010101" pitchFamily="49" charset="-122"/>
              </a:rPr>
              <a:t>报文字段的是（   </a:t>
            </a:r>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版本</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类型</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代码</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校验和</a:t>
            </a:r>
            <a:endParaRPr lang="zh-CN" altLang="en-US" sz="24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330" y="1341120"/>
            <a:ext cx="10889615" cy="5039360"/>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3</a:t>
            </a:r>
            <a:r>
              <a:rPr lang="zh-CN" altLang="en-US" sz="2400" b="0" dirty="0">
                <a:solidFill>
                  <a:schemeClr val="tx1"/>
                </a:solidFill>
                <a:latin typeface="黑体" panose="02010609060101010101" pitchFamily="49" charset="-122"/>
                <a:ea typeface="黑体" panose="02010609060101010101" pitchFamily="49" charset="-122"/>
              </a:rPr>
              <a:t>、下列哪种协议的主要功能是进行主机或路由器间的网络层差错报告（）。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A:IPv4</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B:ICMP</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C:DHCP</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D:UPnP</a:t>
            </a:r>
            <a:endParaRPr lang="en-US" altLang="zh-CN" sz="24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17600" y="1620342"/>
            <a:ext cx="72390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a:latin typeface="黑体" panose="02010609060101010101" pitchFamily="49" charset="-122"/>
                <a:ea typeface="黑体" panose="02010609060101010101" pitchFamily="49" charset="-122"/>
                <a:sym typeface="+mn-ea"/>
              </a:rPr>
              <a:t>本节知识点：</a:t>
            </a:r>
            <a:endParaRPr lang="en-US" altLang="zh-CN" sz="2400" b="1"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3</a:t>
            </a:r>
            <a:r>
              <a:rPr lang="zh-CN" altLang="en-US" sz="2400" b="0" dirty="0">
                <a:solidFill>
                  <a:schemeClr val="tx1"/>
                </a:solidFill>
                <a:latin typeface="黑体" panose="02010609060101010101" pitchFamily="49" charset="-122"/>
                <a:ea typeface="黑体" panose="02010609060101010101" pitchFamily="49" charset="-122"/>
              </a:rPr>
              <a:t>、下列哪种协议的主要功能是进行主机或路由器间的网络层差错报告（  </a:t>
            </a: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A:IPv4</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B:ICMP</a:t>
            </a:r>
            <a:endParaRPr lang="en-US" altLang="zh-CN" sz="2400" b="0" dirty="0">
              <a:solidFill>
                <a:srgbClr val="FF0000"/>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C:DHCP</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D:UPnP</a:t>
            </a:r>
            <a:endParaRPr lang="en-US" altLang="zh-CN" sz="24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1781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6</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IPv6</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5" name="表格 4"/>
          <p:cNvGraphicFramePr>
            <a:graphicFrameLocks noGrp="1"/>
          </p:cNvGraphicFramePr>
          <p:nvPr/>
        </p:nvGraphicFramePr>
        <p:xfrm>
          <a:off x="735180" y="3543478"/>
          <a:ext cx="11320748" cy="3059367"/>
        </p:xfrm>
        <a:graphic>
          <a:graphicData uri="http://schemas.openxmlformats.org/drawingml/2006/table">
            <a:tbl>
              <a:tblPr firstRow="1" bandRow="1">
                <a:tableStyleId>{5940675A-B579-460E-94D1-54222C63F5DA}</a:tableStyleId>
              </a:tblPr>
              <a:tblGrid>
                <a:gridCol w="1415094"/>
                <a:gridCol w="3299908"/>
                <a:gridCol w="945373"/>
                <a:gridCol w="2990540"/>
                <a:gridCol w="2669833"/>
              </a:tblGrid>
              <a:tr h="422275">
                <a:tc>
                  <a:txBody>
                    <a:bodyPr/>
                    <a:lstStyle/>
                    <a:p>
                      <a:pPr algn="ctr"/>
                      <a:r>
                        <a:rPr lang="zh-CN" altLang="en-US" sz="1800" dirty="0"/>
                        <a:t>版本（</a:t>
                      </a:r>
                      <a:r>
                        <a:rPr lang="en-US" altLang="zh-CN" sz="1800" dirty="0"/>
                        <a:t>4</a:t>
                      </a:r>
                      <a:r>
                        <a:rPr lang="zh-CN" altLang="en-US" sz="1800" dirty="0"/>
                        <a:t>位）</a:t>
                      </a:r>
                      <a:endParaRPr lang="zh-CN" altLang="en-US" sz="1800" dirty="0"/>
                    </a:p>
                  </a:txBody>
                  <a:tcPr anchor="ctr">
                    <a:solidFill>
                      <a:schemeClr val="bg1">
                        <a:lumMod val="85000"/>
                      </a:schemeClr>
                    </a:solidFill>
                  </a:tcPr>
                </a:tc>
                <a:tc>
                  <a:txBody>
                    <a:bodyPr/>
                    <a:lstStyle/>
                    <a:p>
                      <a:pPr algn="ctr"/>
                      <a:r>
                        <a:rPr lang="zh-CN" altLang="en-US" sz="1800" dirty="0"/>
                        <a:t>流量类型（</a:t>
                      </a:r>
                      <a:r>
                        <a:rPr lang="en-US" altLang="zh-CN" sz="1800" dirty="0"/>
                        <a:t>8</a:t>
                      </a:r>
                      <a:r>
                        <a:rPr lang="zh-CN" altLang="en-US" sz="1800" dirty="0"/>
                        <a:t>位）</a:t>
                      </a:r>
                      <a:endParaRPr lang="zh-CN" altLang="en-US" sz="1800" dirty="0"/>
                    </a:p>
                  </a:txBody>
                  <a:tcPr anchor="ctr">
                    <a:lnR w="12700" cap="flat" cmpd="sng" algn="ctr">
                      <a:solidFill>
                        <a:schemeClr val="tx1"/>
                      </a:solidFill>
                      <a:prstDash val="solid"/>
                      <a:round/>
                      <a:headEnd type="none" w="med" len="med"/>
                      <a:tailEnd type="none" w="med" len="med"/>
                    </a:lnR>
                    <a:solidFill>
                      <a:schemeClr val="bg1">
                        <a:lumMod val="85000"/>
                      </a:schemeClr>
                    </a:solidFill>
                  </a:tcPr>
                </a:tc>
                <a:tc gridSpan="3">
                  <a:txBody>
                    <a:bodyPr/>
                    <a:lstStyle/>
                    <a:p>
                      <a:pPr algn="ctr"/>
                      <a:r>
                        <a:rPr lang="zh-CN" altLang="en-US" sz="1800" dirty="0"/>
                        <a:t>流标签（</a:t>
                      </a:r>
                      <a:r>
                        <a:rPr lang="en-US" altLang="zh-CN" sz="1800" dirty="0"/>
                        <a:t>20</a:t>
                      </a:r>
                      <a:r>
                        <a:rPr lang="zh-CN" altLang="en-US" sz="1800" dirty="0"/>
                        <a:t>位）</a:t>
                      </a:r>
                      <a:endParaRPr lang="zh-CN" altLang="en-US" sz="1800" dirty="0"/>
                    </a:p>
                  </a:txBody>
                  <a:tcPr anchor="ctr">
                    <a:lnL w="12700" cap="flat" cmpd="sng" algn="ctr">
                      <a:solidFill>
                        <a:schemeClr val="tx1"/>
                      </a:solidFill>
                      <a:prstDash val="solid"/>
                      <a:round/>
                      <a:headEnd type="none" w="med" len="med"/>
                      <a:tailEnd type="none" w="med" len="med"/>
                    </a:lnL>
                    <a:solidFill>
                      <a:schemeClr val="bg1">
                        <a:lumMod val="85000"/>
                      </a:schemeClr>
                    </a:solidFill>
                  </a:tcPr>
                </a:tc>
                <a:tc hMerge="1">
                  <a:tcPr anchor="ctr">
                    <a:solidFill>
                      <a:schemeClr val="bg1">
                        <a:lumMod val="85000"/>
                      </a:schemeClr>
                    </a:solidFill>
                  </a:tcPr>
                </a:tc>
                <a:tc hMerge="1">
                  <a:tcPr/>
                </a:tc>
              </a:tr>
              <a:tr h="422264">
                <a:tc gridSpan="3">
                  <a:txBody>
                    <a:bodyPr/>
                    <a:lstStyle/>
                    <a:p>
                      <a:pPr algn="ctr"/>
                      <a:r>
                        <a:rPr lang="zh-CN" altLang="en-US" sz="1800" dirty="0"/>
                        <a:t>有效载荷长度（</a:t>
                      </a:r>
                      <a:r>
                        <a:rPr lang="en-US" altLang="zh-CN" sz="1800" dirty="0"/>
                        <a:t>16</a:t>
                      </a:r>
                      <a:r>
                        <a:rPr lang="zh-CN" altLang="en-US" sz="1800" dirty="0"/>
                        <a:t>位）</a:t>
                      </a:r>
                      <a:endParaRPr lang="zh-CN" altLang="en-US" sz="1800" dirty="0"/>
                    </a:p>
                  </a:txBody>
                  <a:tcPr anchor="ctr">
                    <a:solidFill>
                      <a:schemeClr val="bg1">
                        <a:lumMod val="85000"/>
                      </a:schemeClr>
                    </a:solidFill>
                  </a:tcPr>
                </a:tc>
                <a:tc hMerge="1">
                  <a:tcPr/>
                </a:tc>
                <a:tc hMerge="1">
                  <a:tcPr/>
                </a:tc>
                <a:tc>
                  <a:txBody>
                    <a:bodyPr/>
                    <a:lstStyle/>
                    <a:p>
                      <a:pPr algn="ctr"/>
                      <a:r>
                        <a:rPr lang="zh-CN" altLang="en-US" sz="1800" dirty="0"/>
                        <a:t>下一个首部（</a:t>
                      </a:r>
                      <a:r>
                        <a:rPr lang="en-US" altLang="zh-CN" sz="1800" dirty="0"/>
                        <a:t>8</a:t>
                      </a:r>
                      <a:r>
                        <a:rPr lang="zh-CN" altLang="en-US" sz="1800" dirty="0"/>
                        <a:t>位）</a:t>
                      </a:r>
                      <a:endParaRPr lang="zh-CN" altLang="en-US" sz="1800" dirty="0"/>
                    </a:p>
                  </a:txBody>
                  <a:tcPr anchor="ctr">
                    <a:solidFill>
                      <a:schemeClr val="bg1">
                        <a:lumMod val="85000"/>
                      </a:schemeClr>
                    </a:solidFill>
                  </a:tcPr>
                </a:tc>
                <a:tc>
                  <a:txBody>
                    <a:bodyPr/>
                    <a:lstStyle/>
                    <a:p>
                      <a:pPr algn="ctr"/>
                      <a:r>
                        <a:rPr lang="zh-CN" altLang="en-US" sz="1800" dirty="0"/>
                        <a:t>跳数限制（</a:t>
                      </a:r>
                      <a:r>
                        <a:rPr lang="en-US" altLang="zh-CN" sz="1800" dirty="0"/>
                        <a:t>8</a:t>
                      </a:r>
                      <a:r>
                        <a:rPr lang="zh-CN" altLang="en-US" sz="1800" dirty="0"/>
                        <a:t>位）</a:t>
                      </a:r>
                      <a:endParaRPr lang="zh-CN" altLang="en-US" sz="1800" dirty="0"/>
                    </a:p>
                  </a:txBody>
                  <a:tcPr anchor="ctr">
                    <a:solidFill>
                      <a:schemeClr val="bg1">
                        <a:lumMod val="85000"/>
                      </a:schemeClr>
                    </a:solidFill>
                  </a:tcPr>
                </a:tc>
              </a:tr>
              <a:tr h="641221">
                <a:tc gridSpan="5">
                  <a:txBody>
                    <a:bodyPr/>
                    <a:lstStyle/>
                    <a:p>
                      <a:pPr algn="ctr"/>
                      <a:r>
                        <a:rPr lang="zh-CN" altLang="en-US" sz="1800" dirty="0"/>
                        <a:t>源</a:t>
                      </a:r>
                      <a:r>
                        <a:rPr lang="en-US" altLang="zh-CN" sz="1800" dirty="0"/>
                        <a:t>IP</a:t>
                      </a:r>
                      <a:r>
                        <a:rPr lang="zh-CN" altLang="en-US" sz="1800" dirty="0"/>
                        <a:t>地址（</a:t>
                      </a:r>
                      <a:r>
                        <a:rPr lang="en-US" altLang="zh-CN" sz="1800" dirty="0"/>
                        <a:t>128</a:t>
                      </a:r>
                      <a:r>
                        <a:rPr lang="zh-CN" altLang="en-US" sz="1800" dirty="0"/>
                        <a:t>位）</a:t>
                      </a:r>
                      <a:endParaRPr lang="zh-CN" altLang="en-US" sz="1800" dirty="0"/>
                    </a:p>
                  </a:txBody>
                  <a:tcPr anchor="ctr">
                    <a:solidFill>
                      <a:schemeClr val="bg1">
                        <a:lumMod val="85000"/>
                      </a:schemeClr>
                    </a:solidFill>
                  </a:tcPr>
                </a:tc>
                <a:tc hMerge="1">
                  <a:tcPr/>
                </a:tc>
                <a:tc hMerge="1">
                  <a:tcPr/>
                </a:tc>
                <a:tc hMerge="1">
                  <a:tcPr anchor="ctr">
                    <a:solidFill>
                      <a:schemeClr val="bg1">
                        <a:lumMod val="85000"/>
                      </a:schemeClr>
                    </a:solidFill>
                  </a:tcPr>
                </a:tc>
                <a:tc hMerge="1">
                  <a:tcPr/>
                </a:tc>
              </a:tr>
              <a:tr h="659218">
                <a:tc gridSpan="5">
                  <a:txBody>
                    <a:bodyPr/>
                    <a:lstStyle/>
                    <a:p>
                      <a:pPr algn="ctr"/>
                      <a:r>
                        <a:rPr lang="zh-CN" altLang="en-US" sz="1800" dirty="0"/>
                        <a:t>目的</a:t>
                      </a:r>
                      <a:r>
                        <a:rPr lang="en-US" altLang="zh-CN" sz="1800" dirty="0"/>
                        <a:t>IP</a:t>
                      </a:r>
                      <a:r>
                        <a:rPr lang="zh-CN" altLang="en-US" sz="1800" dirty="0"/>
                        <a:t>地址（</a:t>
                      </a:r>
                      <a:r>
                        <a:rPr lang="en-US" altLang="zh-CN" sz="1800" dirty="0"/>
                        <a:t>128</a:t>
                      </a:r>
                      <a:r>
                        <a:rPr lang="zh-CN" altLang="en-US" sz="1800" dirty="0"/>
                        <a:t>位）</a:t>
                      </a:r>
                      <a:endParaRPr lang="zh-CN" altLang="en-US" sz="1800" dirty="0"/>
                    </a:p>
                  </a:txBody>
                  <a:tcPr anchor="ctr">
                    <a:solidFill>
                      <a:schemeClr val="bg1">
                        <a:lumMod val="85000"/>
                      </a:schemeClr>
                    </a:solidFill>
                  </a:tcPr>
                </a:tc>
                <a:tc hMerge="1">
                  <a:tcPr/>
                </a:tc>
                <a:tc hMerge="1">
                  <a:tcPr/>
                </a:tc>
                <a:tc hMerge="1">
                  <a:tcPr/>
                </a:tc>
                <a:tc hMerge="1">
                  <a:tcPr/>
                </a:tc>
              </a:tr>
              <a:tr h="914400">
                <a:tc gridSpan="5">
                  <a:txBody>
                    <a:bodyPr/>
                    <a:lstStyle/>
                    <a:p>
                      <a:pPr algn="ctr"/>
                      <a:r>
                        <a:rPr lang="zh-CN" altLang="en-US" sz="1800" dirty="0"/>
                        <a:t>数据</a:t>
                      </a:r>
                      <a:endParaRPr lang="zh-CN" altLang="en-US" sz="1800" dirty="0"/>
                    </a:p>
                  </a:txBody>
                  <a:tcPr anchor="ctr">
                    <a:solidFill>
                      <a:schemeClr val="bg1">
                        <a:lumMod val="85000"/>
                      </a:schemeClr>
                    </a:solidFill>
                  </a:tcPr>
                </a:tc>
                <a:tc hMerge="1">
                  <a:tcPr/>
                </a:tc>
                <a:tc hMerge="1">
                  <a:tcPr/>
                </a:tc>
                <a:tc hMerge="1">
                  <a:tcPr/>
                </a:tc>
                <a:tc hMerge="1">
                  <a:tcPr/>
                </a:tc>
              </a:tr>
            </a:tbl>
          </a:graphicData>
        </a:graphic>
      </p:graphicFrame>
      <p:cxnSp>
        <p:nvCxnSpPr>
          <p:cNvPr id="6" name="直接连接符 5"/>
          <p:cNvCxnSpPr/>
          <p:nvPr/>
        </p:nvCxnSpPr>
        <p:spPr>
          <a:xfrm>
            <a:off x="735180" y="3100451"/>
            <a:ext cx="0" cy="3402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2034662" y="3100451"/>
            <a:ext cx="0" cy="3402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735180" y="3096908"/>
            <a:ext cx="11299482" cy="3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95569" y="2926073"/>
            <a:ext cx="0" cy="170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76523" y="2525557"/>
            <a:ext cx="967562" cy="369332"/>
          </a:xfrm>
          <a:prstGeom prst="rect">
            <a:avLst/>
          </a:prstGeom>
          <a:noFill/>
        </p:spPr>
        <p:txBody>
          <a:bodyPr wrap="square" rtlCol="0">
            <a:spAutoFit/>
          </a:bodyPr>
          <a:lstStyle/>
          <a:p>
            <a:r>
              <a:rPr lang="en-US" altLang="zh-CN" dirty="0"/>
              <a:t>32</a:t>
            </a:r>
            <a:r>
              <a:rPr lang="zh-CN" altLang="en-US" dirty="0"/>
              <a:t>位</a:t>
            </a:r>
            <a:endParaRPr lang="zh-CN" altLang="en-US" dirty="0"/>
          </a:p>
        </p:txBody>
      </p:sp>
      <p:sp>
        <p:nvSpPr>
          <p:cNvPr id="12" name="TextBox 11"/>
          <p:cNvSpPr txBox="1"/>
          <p:nvPr/>
        </p:nvSpPr>
        <p:spPr>
          <a:xfrm>
            <a:off x="1135025" y="2138093"/>
            <a:ext cx="10002190" cy="46037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cs typeface="微软雅黑" panose="020B0503020204020204" charset="-122"/>
              </a:rPr>
              <a:t>IPv6</a:t>
            </a:r>
            <a:r>
              <a:rPr lang="zh-CN" altLang="en-US" sz="2400" dirty="0">
                <a:latin typeface="微软雅黑" panose="020B0503020204020204" charset="-122"/>
                <a:ea typeface="微软雅黑" panose="020B0503020204020204" charset="-122"/>
                <a:cs typeface="微软雅黑" panose="020B0503020204020204" charset="-122"/>
              </a:rPr>
              <a:t>数据报格式（基本首部）</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1" name="Group 5_1_1_1_1_1"/>
          <p:cNvGrpSpPr/>
          <p:nvPr/>
        </p:nvGrpSpPr>
        <p:grpSpPr>
          <a:xfrm>
            <a:off x="8042411" y="178974"/>
            <a:ext cx="4120848" cy="1980358"/>
            <a:chOff x="8117361" y="193964"/>
            <a:chExt cx="4120848" cy="1980358"/>
          </a:xfrm>
        </p:grpSpPr>
        <p:sp>
          <p:nvSpPr>
            <p:cNvPr id="22" name="左大括号 21"/>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24" name="矩形 23"/>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25" name="矩形 24"/>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206883" y="867100"/>
              <a:ext cx="2031326"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27" name="矩形 26"/>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28" name="矩形 27"/>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29" name="矩形 28"/>
            <p:cNvSpPr/>
            <p:nvPr/>
          </p:nvSpPr>
          <p:spPr>
            <a:xfrm>
              <a:off x="10899381" y="1876805"/>
              <a:ext cx="646331"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IPv6</a:t>
              </a:r>
              <a:endParaRPr lang="en-US" altLang="zh-CN" dirty="0">
                <a:solidFill>
                  <a:srgbClr val="FF0000"/>
                </a:solidFill>
                <a:latin typeface="黑体" panose="02010609060101010101" pitchFamily="49" charset="-122"/>
                <a:ea typeface="黑体" panose="02010609060101010101" pitchFamily="49" charset="-122"/>
                <a:sym typeface="+mn-ea"/>
              </a:endParaRPr>
            </a:p>
          </p:txBody>
        </p:sp>
      </p:grpSp>
      <p:sp>
        <p:nvSpPr>
          <p:cNvPr id="20" name="矩形 19"/>
          <p:cNvSpPr/>
          <p:nvPr/>
        </p:nvSpPr>
        <p:spPr>
          <a:xfrm>
            <a:off x="-333375" y="40005"/>
            <a:ext cx="2726055" cy="706755"/>
          </a:xfrm>
          <a:prstGeom prst="rect">
            <a:avLst/>
          </a:prstGeom>
        </p:spPr>
        <p:txBody>
          <a:bodyPr wrap="squar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4.5.6.1数据报格式</a:t>
            </a:r>
            <a:endParaRPr lang="en-US" altLang="zh-CN"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17814"/>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6</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IPv6</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095655" y="2142538"/>
            <a:ext cx="10002190" cy="2676525"/>
          </a:xfrm>
          <a:prstGeom prst="rect">
            <a:avLst/>
          </a:prstGeom>
          <a:noFill/>
        </p:spPr>
        <p:txBody>
          <a:bodyPr wrap="square" rtlCol="0">
            <a:spAutoFit/>
          </a:bodyPr>
          <a:lstStyle/>
          <a:p>
            <a:pPr>
              <a:lnSpc>
                <a:spcPct val="150000"/>
              </a:lnSpc>
            </a:pPr>
            <a:r>
              <a:rPr lang="en-US" altLang="zh-CN" sz="2800" dirty="0">
                <a:latin typeface="微软雅黑" panose="020B0503020204020204" charset="-122"/>
                <a:ea typeface="微软雅黑" panose="020B0503020204020204" charset="-122"/>
                <a:cs typeface="微软雅黑" panose="020B0503020204020204" charset="-122"/>
              </a:rPr>
              <a:t>IPv6</a:t>
            </a:r>
            <a:r>
              <a:rPr lang="zh-CN" altLang="en-US" sz="2800" dirty="0">
                <a:latin typeface="微软雅黑" panose="020B0503020204020204" charset="-122"/>
                <a:ea typeface="微软雅黑" panose="020B0503020204020204" charset="-122"/>
                <a:cs typeface="微软雅黑" panose="020B0503020204020204" charset="-122"/>
              </a:rPr>
              <a:t>地址：单播地址、组播地址、任播地址三类。</a:t>
            </a: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800" dirty="0">
                <a:latin typeface="微软雅黑" panose="020B0503020204020204" charset="-122"/>
                <a:ea typeface="微软雅黑" panose="020B0503020204020204" charset="-122"/>
                <a:cs typeface="微软雅黑" panose="020B0503020204020204" charset="-122"/>
              </a:rPr>
              <a:t>IPv6</a:t>
            </a:r>
            <a:r>
              <a:rPr lang="zh-CN" altLang="en-US" sz="2800" dirty="0">
                <a:latin typeface="微软雅黑" panose="020B0503020204020204" charset="-122"/>
                <a:ea typeface="微软雅黑" panose="020B0503020204020204" charset="-122"/>
                <a:cs typeface="微软雅黑" panose="020B0503020204020204" charset="-122"/>
              </a:rPr>
              <a:t>地址长度为</a:t>
            </a:r>
            <a:r>
              <a:rPr lang="en-US" altLang="zh-CN" sz="2800" dirty="0">
                <a:latin typeface="微软雅黑" panose="020B0503020204020204" charset="-122"/>
                <a:ea typeface="微软雅黑" panose="020B0503020204020204" charset="-122"/>
                <a:cs typeface="微软雅黑" panose="020B0503020204020204" charset="-122"/>
              </a:rPr>
              <a:t>128</a:t>
            </a:r>
            <a:r>
              <a:rPr lang="zh-CN" altLang="en-US" sz="2800" dirty="0">
                <a:latin typeface="微软雅黑" panose="020B0503020204020204" charset="-122"/>
                <a:ea typeface="微软雅黑" panose="020B0503020204020204" charset="-122"/>
                <a:cs typeface="微软雅黑" panose="020B0503020204020204" charset="-122"/>
              </a:rPr>
              <a:t>位，通常采用</a:t>
            </a:r>
            <a:r>
              <a:rPr lang="en-US" altLang="zh-CN" sz="2800" dirty="0">
                <a:latin typeface="微软雅黑" panose="020B0503020204020204" charset="-122"/>
                <a:ea typeface="微软雅黑" panose="020B0503020204020204" charset="-122"/>
                <a:cs typeface="微软雅黑" panose="020B0503020204020204" charset="-122"/>
              </a:rPr>
              <a:t>8</a:t>
            </a:r>
            <a:r>
              <a:rPr lang="zh-CN" altLang="en-US" sz="2800" dirty="0">
                <a:latin typeface="微软雅黑" panose="020B0503020204020204" charset="-122"/>
                <a:ea typeface="微软雅黑" panose="020B0503020204020204" charset="-122"/>
                <a:cs typeface="微软雅黑" panose="020B0503020204020204" charset="-122"/>
              </a:rPr>
              <a:t>组冒号分隔的十六进制数地址形式表示，例如：</a:t>
            </a: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800" dirty="0">
                <a:latin typeface="微软雅黑" panose="020B0503020204020204" charset="-122"/>
                <a:ea typeface="微软雅黑" panose="020B0503020204020204" charset="-122"/>
                <a:cs typeface="微软雅黑" panose="020B0503020204020204" charset="-122"/>
              </a:rPr>
              <a:t>5000:0000:00A1:0128:4500:0000:89CE:ABCD</a:t>
            </a:r>
            <a:endParaRPr lang="en-US" altLang="zh-CN" sz="2800" dirty="0">
              <a:latin typeface="微软雅黑" panose="020B0503020204020204" charset="-122"/>
              <a:ea typeface="微软雅黑" panose="020B0503020204020204" charset="-122"/>
              <a:cs typeface="微软雅黑" panose="020B0503020204020204" charset="-122"/>
            </a:endParaRPr>
          </a:p>
        </p:txBody>
      </p:sp>
      <p:grpSp>
        <p:nvGrpSpPr>
          <p:cNvPr id="6" name="Group 5_1_1_1_1_1"/>
          <p:cNvGrpSpPr/>
          <p:nvPr/>
        </p:nvGrpSpPr>
        <p:grpSpPr>
          <a:xfrm>
            <a:off x="8042411" y="178974"/>
            <a:ext cx="4120848" cy="1980358"/>
            <a:chOff x="8117361" y="193964"/>
            <a:chExt cx="4120848" cy="1980358"/>
          </a:xfrm>
        </p:grpSpPr>
        <p:sp>
          <p:nvSpPr>
            <p:cNvPr id="7" name="左大括号 6"/>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9" name="矩形 8"/>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0" name="矩形 9"/>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11" name="矩形 10"/>
            <p:cNvSpPr/>
            <p:nvPr/>
          </p:nvSpPr>
          <p:spPr>
            <a:xfrm>
              <a:off x="10206883" y="867100"/>
              <a:ext cx="2031326"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12" name="矩形 11"/>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13" name="矩形 12"/>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14" name="矩形 13"/>
            <p:cNvSpPr/>
            <p:nvPr/>
          </p:nvSpPr>
          <p:spPr>
            <a:xfrm>
              <a:off x="10899381" y="1876805"/>
              <a:ext cx="646331"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IPv6</a:t>
              </a:r>
              <a:endParaRPr lang="en-US" altLang="zh-CN" dirty="0">
                <a:solidFill>
                  <a:srgbClr val="FF0000"/>
                </a:solidFill>
                <a:latin typeface="黑体" panose="02010609060101010101" pitchFamily="49" charset="-122"/>
                <a:ea typeface="黑体" panose="02010609060101010101" pitchFamily="49" charset="-122"/>
                <a:sym typeface="+mn-ea"/>
              </a:endParaRPr>
            </a:p>
          </p:txBody>
        </p:sp>
      </p:grpSp>
      <p:sp>
        <p:nvSpPr>
          <p:cNvPr id="20" name="矩形 19"/>
          <p:cNvSpPr/>
          <p:nvPr/>
        </p:nvSpPr>
        <p:spPr>
          <a:xfrm>
            <a:off x="-333375" y="40005"/>
            <a:ext cx="2726055" cy="501650"/>
          </a:xfrm>
          <a:prstGeom prst="rect">
            <a:avLst/>
          </a:prstGeom>
        </p:spPr>
        <p:txBody>
          <a:bodyPr wrap="square">
            <a:spAutoFit/>
          </a:bodyPr>
          <a:p>
            <a:pPr algn="ctr">
              <a:lnSpc>
                <a:spcPts val="1600"/>
              </a:lnSpc>
            </a:pPr>
            <a:r>
              <a:rPr lang="en-US" altLang="zh-CN" dirty="0">
                <a:latin typeface="黑体" panose="02010609060101010101" pitchFamily="49" charset="-122"/>
                <a:ea typeface="黑体" panose="02010609060101010101" pitchFamily="49" charset="-122"/>
                <a:sym typeface="+mn-ea"/>
              </a:rPr>
              <a:t>4.5.6.2 </a:t>
            </a:r>
            <a:r>
              <a:rPr lang="en-US" altLang="zh-CN" dirty="0">
                <a:latin typeface="微软雅黑" panose="020B0503020204020204" charset="-122"/>
                <a:ea typeface="微软雅黑" panose="020B0503020204020204" charset="-122"/>
                <a:cs typeface="微软雅黑" panose="020B0503020204020204" charset="-122"/>
                <a:sym typeface="+mn-ea"/>
              </a:rPr>
              <a:t>IPv6</a:t>
            </a:r>
            <a:r>
              <a:rPr lang="zh-CN" altLang="en-US" dirty="0">
                <a:latin typeface="微软雅黑" panose="020B0503020204020204" charset="-122"/>
                <a:ea typeface="微软雅黑" panose="020B0503020204020204" charset="-122"/>
                <a:cs typeface="微软雅黑" panose="020B0503020204020204" charset="-122"/>
                <a:sym typeface="+mn-ea"/>
              </a:rPr>
              <a:t>地址</a:t>
            </a:r>
            <a:endParaRPr lang="zh-CN" altLang="en-US" dirty="0">
              <a:latin typeface="黑体" panose="02010609060101010101" pitchFamily="49" charset="-122"/>
              <a:ea typeface="黑体" panose="02010609060101010101" pitchFamily="49" charset="-122"/>
              <a:sym typeface="+mn-ea"/>
            </a:endParaRPr>
          </a:p>
          <a:p>
            <a:pPr algn="ctr">
              <a:lnSpc>
                <a:spcPts val="1600"/>
              </a:lnSpc>
            </a:pPr>
            <a:endParaRPr lang="zh-CN" altLang="en-US"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Internet</a:t>
            </a:r>
            <a:r>
              <a:rPr lang="zh-CN" altLang="en-US" sz="2800" b="1" dirty="0">
                <a:latin typeface="黑体" panose="02010609060101010101" pitchFamily="49" charset="-122"/>
                <a:ea typeface="黑体" panose="02010609060101010101" pitchFamily="49" charset="-122"/>
                <a:sym typeface="+mn-ea"/>
              </a:rPr>
              <a:t>网络层</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6</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en-US" altLang="zh-CN" sz="2800" b="0" dirty="0">
                <a:solidFill>
                  <a:schemeClr val="tx1"/>
                </a:solidFill>
                <a:latin typeface="黑体" panose="02010609060101010101" pitchFamily="49" charset="-122"/>
                <a:ea typeface="黑体" panose="02010609060101010101" pitchFamily="49" charset="-122"/>
                <a:sym typeface="+mn-ea"/>
              </a:rPr>
              <a:t>IPv6</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095655" y="2142538"/>
            <a:ext cx="10002190" cy="5003165"/>
          </a:xfrm>
          <a:prstGeom prst="rect">
            <a:avLst/>
          </a:prstGeom>
          <a:noFill/>
        </p:spPr>
        <p:txBody>
          <a:bodyPr wrap="square" rtlCol="0">
            <a:spAutoFit/>
          </a:bodyPr>
          <a:lstStyle/>
          <a:p>
            <a:pPr>
              <a:lnSpc>
                <a:spcPct val="150000"/>
              </a:lnSpc>
            </a:pPr>
            <a:r>
              <a:rPr lang="en-US" altLang="zh-CN" sz="2130" dirty="0">
                <a:latin typeface="微软雅黑" panose="020B0503020204020204" charset="-122"/>
                <a:ea typeface="微软雅黑" panose="020B0503020204020204" charset="-122"/>
                <a:cs typeface="微软雅黑" panose="020B0503020204020204" charset="-122"/>
              </a:rPr>
              <a:t>I</a:t>
            </a:r>
            <a:r>
              <a:rPr lang="en-US" sz="2130" dirty="0">
                <a:latin typeface="微软雅黑" panose="020B0503020204020204" charset="-122"/>
                <a:ea typeface="微软雅黑" panose="020B0503020204020204" charset="-122"/>
                <a:cs typeface="微软雅黑" panose="020B0503020204020204" charset="-122"/>
              </a:rPr>
              <a:t>PV4</a:t>
            </a:r>
            <a:r>
              <a:rPr lang="zh-CN" altLang="en-US" sz="2130" dirty="0">
                <a:latin typeface="微软雅黑" panose="020B0503020204020204" charset="-122"/>
                <a:ea typeface="微软雅黑" panose="020B0503020204020204" charset="-122"/>
                <a:cs typeface="微软雅黑" panose="020B0503020204020204" charset="-122"/>
              </a:rPr>
              <a:t>到</a:t>
            </a:r>
            <a:r>
              <a:rPr lang="en-US" altLang="zh-CN" sz="2130" dirty="0">
                <a:latin typeface="微软雅黑" panose="020B0503020204020204" charset="-122"/>
                <a:ea typeface="微软雅黑" panose="020B0503020204020204" charset="-122"/>
                <a:cs typeface="微软雅黑" panose="020B0503020204020204" charset="-122"/>
              </a:rPr>
              <a:t>IPV6</a:t>
            </a:r>
            <a:r>
              <a:rPr lang="zh-CN" altLang="en-US" sz="2130" dirty="0">
                <a:latin typeface="微软雅黑" panose="020B0503020204020204" charset="-122"/>
                <a:ea typeface="微软雅黑" panose="020B0503020204020204" charset="-122"/>
                <a:cs typeface="微软雅黑" panose="020B0503020204020204" charset="-122"/>
              </a:rPr>
              <a:t>的迁移</a:t>
            </a:r>
            <a:endParaRPr lang="zh-CN" altLang="en-US" sz="213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13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130" dirty="0">
                <a:latin typeface="微软雅黑" panose="020B0503020204020204" charset="-122"/>
                <a:ea typeface="微软雅黑" panose="020B0503020204020204" charset="-122"/>
                <a:cs typeface="微软雅黑" panose="020B0503020204020204" charset="-122"/>
              </a:rPr>
              <a:t>（</a:t>
            </a:r>
            <a:r>
              <a:rPr lang="en-US" altLang="zh-CN" sz="2130" dirty="0">
                <a:latin typeface="微软雅黑" panose="020B0503020204020204" charset="-122"/>
                <a:ea typeface="微软雅黑" panose="020B0503020204020204" charset="-122"/>
                <a:cs typeface="微软雅黑" panose="020B0503020204020204" charset="-122"/>
              </a:rPr>
              <a:t>1</a:t>
            </a:r>
            <a:r>
              <a:rPr lang="zh-CN" altLang="en-US" sz="2130" dirty="0">
                <a:latin typeface="微软雅黑" panose="020B0503020204020204" charset="-122"/>
                <a:ea typeface="微软雅黑" panose="020B0503020204020204" charset="-122"/>
                <a:cs typeface="微软雅黑" panose="020B0503020204020204" charset="-122"/>
              </a:rPr>
              <a:t>）双协议栈，即支持</a:t>
            </a:r>
            <a:r>
              <a:rPr lang="en-US" altLang="zh-CN" sz="2130" dirty="0">
                <a:latin typeface="微软雅黑" panose="020B0503020204020204" charset="-122"/>
                <a:ea typeface="微软雅黑" panose="020B0503020204020204" charset="-122"/>
                <a:cs typeface="微软雅黑" panose="020B0503020204020204" charset="-122"/>
              </a:rPr>
              <a:t>IPV6</a:t>
            </a:r>
            <a:r>
              <a:rPr lang="zh-CN" altLang="en-US" sz="2130" dirty="0">
                <a:latin typeface="微软雅黑" panose="020B0503020204020204" charset="-122"/>
                <a:ea typeface="微软雅黑" panose="020B0503020204020204" charset="-122"/>
                <a:cs typeface="微软雅黑" panose="020B0503020204020204" charset="-122"/>
              </a:rPr>
              <a:t>的网络结点同时也支持</a:t>
            </a:r>
            <a:r>
              <a:rPr lang="en-US" altLang="zh-CN" sz="2130" dirty="0">
                <a:latin typeface="微软雅黑" panose="020B0503020204020204" charset="-122"/>
                <a:ea typeface="微软雅黑" panose="020B0503020204020204" charset="-122"/>
                <a:cs typeface="微软雅黑" panose="020B0503020204020204" charset="-122"/>
              </a:rPr>
              <a:t>IPv4,</a:t>
            </a:r>
            <a:r>
              <a:rPr lang="zh-CN" altLang="en-US" sz="2130" dirty="0">
                <a:latin typeface="微软雅黑" panose="020B0503020204020204" charset="-122"/>
                <a:ea typeface="微软雅黑" panose="020B0503020204020204" charset="-122"/>
                <a:cs typeface="微软雅黑" panose="020B0503020204020204" charset="-122"/>
              </a:rPr>
              <a:t>同时具备发送</a:t>
            </a:r>
            <a:r>
              <a:rPr lang="en-US" altLang="zh-CN" sz="2130" dirty="0">
                <a:latin typeface="微软雅黑" panose="020B0503020204020204" charset="-122"/>
                <a:ea typeface="微软雅黑" panose="020B0503020204020204" charset="-122"/>
                <a:cs typeface="微软雅黑" panose="020B0503020204020204" charset="-122"/>
              </a:rPr>
              <a:t>IPV4</a:t>
            </a:r>
            <a:r>
              <a:rPr lang="zh-CN" altLang="en-US" sz="2130" dirty="0">
                <a:latin typeface="微软雅黑" panose="020B0503020204020204" charset="-122"/>
                <a:ea typeface="微软雅黑" panose="020B0503020204020204" charset="-122"/>
                <a:cs typeface="微软雅黑" panose="020B0503020204020204" charset="-122"/>
              </a:rPr>
              <a:t>与</a:t>
            </a:r>
            <a:r>
              <a:rPr lang="en-US" altLang="zh-CN" sz="2130" dirty="0">
                <a:latin typeface="微软雅黑" panose="020B0503020204020204" charset="-122"/>
                <a:ea typeface="微软雅黑" panose="020B0503020204020204" charset="-122"/>
                <a:cs typeface="微软雅黑" panose="020B0503020204020204" charset="-122"/>
              </a:rPr>
              <a:t>IPV6</a:t>
            </a:r>
            <a:r>
              <a:rPr lang="zh-CN" altLang="en-US" sz="2130" dirty="0">
                <a:latin typeface="微软雅黑" panose="020B0503020204020204" charset="-122"/>
                <a:ea typeface="微软雅黑" panose="020B0503020204020204" charset="-122"/>
                <a:cs typeface="微软雅黑" panose="020B0503020204020204" charset="-122"/>
              </a:rPr>
              <a:t>数据报的能力。为了实现IPv4与IPv6共存采用双协议栈，其中通过</a:t>
            </a:r>
            <a:r>
              <a:rPr lang="en-US" altLang="zh-CN" sz="2130" dirty="0">
                <a:solidFill>
                  <a:srgbClr val="FF0000"/>
                </a:solidFill>
                <a:latin typeface="微软雅黑" panose="020B0503020204020204" charset="-122"/>
                <a:ea typeface="微软雅黑" panose="020B0503020204020204" charset="-122"/>
                <a:cs typeface="微软雅黑" panose="020B0503020204020204" charset="-122"/>
              </a:rPr>
              <a:t>DNS</a:t>
            </a:r>
            <a:r>
              <a:rPr lang="zh-CN" altLang="en-US" sz="2130" dirty="0">
                <a:latin typeface="微软雅黑" panose="020B0503020204020204" charset="-122"/>
                <a:ea typeface="微软雅黑" panose="020B0503020204020204" charset="-122"/>
                <a:cs typeface="微软雅黑" panose="020B0503020204020204" charset="-122"/>
              </a:rPr>
              <a:t>可以解决一个结点感知通信另一结点提供什么版本的网络层服务。</a:t>
            </a:r>
            <a:endParaRPr lang="zh-CN" altLang="en-US" sz="213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13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13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130" dirty="0">
                <a:latin typeface="微软雅黑" panose="020B0503020204020204" charset="-122"/>
                <a:ea typeface="微软雅黑" panose="020B0503020204020204" charset="-122"/>
                <a:cs typeface="微软雅黑" panose="020B0503020204020204" charset="-122"/>
              </a:rPr>
              <a:t>（</a:t>
            </a:r>
            <a:r>
              <a:rPr lang="en-US" altLang="zh-CN" sz="2130" dirty="0">
                <a:latin typeface="微软雅黑" panose="020B0503020204020204" charset="-122"/>
                <a:ea typeface="微软雅黑" panose="020B0503020204020204" charset="-122"/>
                <a:cs typeface="微软雅黑" panose="020B0503020204020204" charset="-122"/>
              </a:rPr>
              <a:t>2</a:t>
            </a:r>
            <a:r>
              <a:rPr lang="zh-CN" altLang="en-US" sz="2130" dirty="0">
                <a:latin typeface="微软雅黑" panose="020B0503020204020204" charset="-122"/>
                <a:ea typeface="微软雅黑" panose="020B0503020204020204" charset="-122"/>
                <a:cs typeface="微软雅黑" panose="020B0503020204020204" charset="-122"/>
              </a:rPr>
              <a:t>）隧道，可以很好地解决IPv6通信中经过IPv4路由器的问题，同时也不会出现信息丢失的问题</a:t>
            </a:r>
            <a:br>
              <a:rPr lang="zh-CN" altLang="en-US" sz="2130" dirty="0">
                <a:latin typeface="微软雅黑" panose="020B0503020204020204" charset="-122"/>
                <a:ea typeface="微软雅黑" panose="020B0503020204020204" charset="-122"/>
                <a:cs typeface="微软雅黑" panose="020B0503020204020204" charset="-122"/>
              </a:rPr>
            </a:br>
            <a:endParaRPr lang="zh-CN" altLang="en-US" sz="2130" dirty="0">
              <a:latin typeface="微软雅黑" panose="020B0503020204020204" charset="-122"/>
              <a:ea typeface="微软雅黑" panose="020B0503020204020204" charset="-122"/>
              <a:cs typeface="微软雅黑" panose="020B0503020204020204" charset="-122"/>
            </a:endParaRPr>
          </a:p>
        </p:txBody>
      </p:sp>
      <p:grpSp>
        <p:nvGrpSpPr>
          <p:cNvPr id="6" name="Group 5_1_1_1_1_1"/>
          <p:cNvGrpSpPr/>
          <p:nvPr/>
        </p:nvGrpSpPr>
        <p:grpSpPr>
          <a:xfrm>
            <a:off x="8042411" y="178974"/>
            <a:ext cx="4120848" cy="1980358"/>
            <a:chOff x="8117361" y="193964"/>
            <a:chExt cx="4120848" cy="1980358"/>
          </a:xfrm>
        </p:grpSpPr>
        <p:sp>
          <p:nvSpPr>
            <p:cNvPr id="7" name="左大括号 6"/>
            <p:cNvSpPr/>
            <p:nvPr/>
          </p:nvSpPr>
          <p:spPr>
            <a:xfrm>
              <a:off x="9929075" y="343840"/>
              <a:ext cx="485975" cy="164155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10668548" y="193964"/>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协议</a:t>
              </a:r>
              <a:endParaRPr lang="zh-CN" altLang="en-US" dirty="0">
                <a:latin typeface="黑体" panose="02010609060101010101" pitchFamily="49" charset="-122"/>
                <a:ea typeface="黑体" panose="02010609060101010101" pitchFamily="49" charset="-122"/>
                <a:sym typeface="+mn-ea"/>
              </a:endParaRPr>
            </a:p>
          </p:txBody>
        </p:sp>
        <p:sp>
          <p:nvSpPr>
            <p:cNvPr id="9" name="矩形 8"/>
            <p:cNvSpPr/>
            <p:nvPr/>
          </p:nvSpPr>
          <p:spPr>
            <a:xfrm>
              <a:off x="8117361" y="920172"/>
              <a:ext cx="1811714" cy="369332"/>
            </a:xfrm>
            <a:prstGeom prst="rect">
              <a:avLst/>
            </a:prstGeom>
          </p:spPr>
          <p:txBody>
            <a:bodyPr wrap="none">
              <a:spAutoFit/>
            </a:bodyPr>
            <a:lstStyle/>
            <a:p>
              <a:r>
                <a:rPr lang="en-US" altLang="zh-CN" b="1" dirty="0">
                  <a:latin typeface="黑体" panose="02010609060101010101" pitchFamily="49" charset="-122"/>
                  <a:ea typeface="黑体" panose="02010609060101010101" pitchFamily="49" charset="-122"/>
                  <a:sym typeface="+mn-ea"/>
                </a:rPr>
                <a:t>Internet</a:t>
              </a:r>
              <a:r>
                <a:rPr lang="zh-CN" altLang="en-US" b="1" dirty="0">
                  <a:latin typeface="黑体" panose="02010609060101010101" pitchFamily="49" charset="-122"/>
                  <a:ea typeface="黑体" panose="02010609060101010101" pitchFamily="49" charset="-122"/>
                  <a:sym typeface="+mn-ea"/>
                </a:rPr>
                <a:t>网络层</a:t>
              </a:r>
              <a:endParaRPr lang="zh-CN" altLang="en-US" dirty="0"/>
            </a:p>
          </p:txBody>
        </p:sp>
        <p:sp>
          <p:nvSpPr>
            <p:cNvPr id="10" name="矩形 9"/>
            <p:cNvSpPr/>
            <p:nvPr/>
          </p:nvSpPr>
          <p:spPr>
            <a:xfrm>
              <a:off x="10668548" y="530532"/>
              <a:ext cx="1107996"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IPv4</a:t>
              </a:r>
              <a:r>
                <a:rPr lang="zh-CN" altLang="en-US" dirty="0">
                  <a:latin typeface="黑体" panose="02010609060101010101" pitchFamily="49" charset="-122"/>
                  <a:ea typeface="黑体" panose="02010609060101010101" pitchFamily="49" charset="-122"/>
                  <a:sym typeface="+mn-ea"/>
                </a:rPr>
                <a:t>编址</a:t>
              </a:r>
              <a:endParaRPr lang="zh-CN" altLang="en-US" dirty="0">
                <a:latin typeface="黑体" panose="02010609060101010101" pitchFamily="49" charset="-122"/>
                <a:ea typeface="黑体" panose="02010609060101010101" pitchFamily="49" charset="-122"/>
                <a:sym typeface="+mn-ea"/>
              </a:endParaRPr>
            </a:p>
          </p:txBody>
        </p:sp>
        <p:sp>
          <p:nvSpPr>
            <p:cNvPr id="11" name="矩形 10"/>
            <p:cNvSpPr/>
            <p:nvPr/>
          </p:nvSpPr>
          <p:spPr>
            <a:xfrm>
              <a:off x="10206883" y="867100"/>
              <a:ext cx="2031326"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动态主机配置协议</a:t>
              </a:r>
              <a:endParaRPr lang="zh-CN" altLang="en-US" dirty="0">
                <a:latin typeface="黑体" panose="02010609060101010101" pitchFamily="49" charset="-122"/>
                <a:ea typeface="黑体" panose="02010609060101010101" pitchFamily="49" charset="-122"/>
                <a:sym typeface="+mn-ea"/>
              </a:endParaRPr>
            </a:p>
          </p:txBody>
        </p:sp>
        <p:sp>
          <p:nvSpPr>
            <p:cNvPr id="12" name="矩形 11"/>
            <p:cNvSpPr/>
            <p:nvPr/>
          </p:nvSpPr>
          <p:spPr>
            <a:xfrm>
              <a:off x="10668548" y="1203668"/>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流量调节</a:t>
              </a:r>
              <a:endParaRPr lang="zh-CN" altLang="en-US" dirty="0">
                <a:latin typeface="黑体" panose="02010609060101010101" pitchFamily="49" charset="-122"/>
                <a:ea typeface="黑体" panose="02010609060101010101" pitchFamily="49" charset="-122"/>
                <a:sym typeface="+mn-ea"/>
              </a:endParaRPr>
            </a:p>
          </p:txBody>
        </p:sp>
        <p:sp>
          <p:nvSpPr>
            <p:cNvPr id="13" name="矩形 12"/>
            <p:cNvSpPr/>
            <p:nvPr/>
          </p:nvSpPr>
          <p:spPr>
            <a:xfrm>
              <a:off x="10899381" y="1540236"/>
              <a:ext cx="646331" cy="297517"/>
            </a:xfrm>
            <a:prstGeom prst="rect">
              <a:avLst/>
            </a:prstGeom>
          </p:spPr>
          <p:txBody>
            <a:bodyPr wrap="none">
              <a:spAutoFit/>
            </a:bodyPr>
            <a:lstStyle/>
            <a:p>
              <a:pPr algn="ctr">
                <a:lnSpc>
                  <a:spcPts val="1600"/>
                </a:lnSpc>
              </a:pPr>
              <a:r>
                <a:rPr lang="en-US" altLang="zh-CN" dirty="0">
                  <a:latin typeface="黑体" panose="02010609060101010101" pitchFamily="49" charset="-122"/>
                  <a:ea typeface="黑体" panose="02010609060101010101" pitchFamily="49" charset="-122"/>
                  <a:sym typeface="+mn-ea"/>
                </a:rPr>
                <a:t>ICMP</a:t>
              </a:r>
              <a:endParaRPr lang="en-US" altLang="zh-CN" dirty="0">
                <a:latin typeface="黑体" panose="02010609060101010101" pitchFamily="49" charset="-122"/>
                <a:ea typeface="黑体" panose="02010609060101010101" pitchFamily="49" charset="-122"/>
                <a:sym typeface="+mn-ea"/>
              </a:endParaRPr>
            </a:p>
          </p:txBody>
        </p:sp>
        <p:sp>
          <p:nvSpPr>
            <p:cNvPr id="14" name="矩形 13"/>
            <p:cNvSpPr/>
            <p:nvPr/>
          </p:nvSpPr>
          <p:spPr>
            <a:xfrm>
              <a:off x="10899381" y="1876805"/>
              <a:ext cx="646331" cy="297517"/>
            </a:xfrm>
            <a:prstGeom prst="rect">
              <a:avLst/>
            </a:prstGeom>
          </p:spPr>
          <p:txBody>
            <a:bodyPr wrap="none">
              <a:spAutoFit/>
            </a:bodyPr>
            <a:lstStyle/>
            <a:p>
              <a:pPr algn="ctr">
                <a:lnSpc>
                  <a:spcPts val="1600"/>
                </a:lnSpc>
              </a:pPr>
              <a:r>
                <a:rPr lang="en-US" altLang="zh-CN" dirty="0">
                  <a:solidFill>
                    <a:srgbClr val="FF0000"/>
                  </a:solidFill>
                  <a:latin typeface="黑体" panose="02010609060101010101" pitchFamily="49" charset="-122"/>
                  <a:ea typeface="黑体" panose="02010609060101010101" pitchFamily="49" charset="-122"/>
                  <a:sym typeface="+mn-ea"/>
                </a:rPr>
                <a:t>IPv6</a:t>
              </a:r>
              <a:endParaRPr lang="en-US" altLang="zh-CN" dirty="0">
                <a:solidFill>
                  <a:srgbClr val="FF0000"/>
                </a:solidFill>
                <a:latin typeface="黑体" panose="02010609060101010101" pitchFamily="49" charset="-122"/>
                <a:ea typeface="黑体" panose="02010609060101010101" pitchFamily="49" charset="-122"/>
                <a:sym typeface="+mn-ea"/>
              </a:endParaRPr>
            </a:p>
          </p:txBody>
        </p:sp>
      </p:grpSp>
      <p:sp>
        <p:nvSpPr>
          <p:cNvPr id="2" name="文本框 1"/>
          <p:cNvSpPr txBox="1"/>
          <p:nvPr/>
        </p:nvSpPr>
        <p:spPr>
          <a:xfrm>
            <a:off x="0" y="5715"/>
            <a:ext cx="4424045" cy="368300"/>
          </a:xfrm>
          <a:prstGeom prst="rect">
            <a:avLst/>
          </a:prstGeom>
          <a:noFill/>
        </p:spPr>
        <p:txBody>
          <a:bodyPr wrap="square" rtlCol="0" anchor="t">
            <a:spAutoFit/>
          </a:bodyPr>
          <a:p>
            <a:r>
              <a:rPr lang="zh-CN" altLang="en-US"/>
              <a:t>4.5.6.3IPv4到IPv6的迁移</a:t>
            </a:r>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IPv6 </a:t>
            </a:r>
            <a:r>
              <a:rPr lang="zh-CN" altLang="en-US" sz="2400" b="0" dirty="0">
                <a:solidFill>
                  <a:schemeClr val="tx1"/>
                </a:solidFill>
                <a:latin typeface="黑体" panose="02010609060101010101" pitchFamily="49" charset="-122"/>
                <a:ea typeface="黑体" panose="02010609060101010101" pitchFamily="49" charset="-122"/>
              </a:rPr>
              <a:t>把 </a:t>
            </a:r>
            <a:r>
              <a:rPr lang="en-US" altLang="zh-CN" sz="2400" b="0" dirty="0">
                <a:solidFill>
                  <a:schemeClr val="tx1"/>
                </a:solidFill>
                <a:latin typeface="黑体" panose="02010609060101010101" pitchFamily="49" charset="-122"/>
                <a:ea typeface="黑体" panose="02010609060101010101" pitchFamily="49" charset="-122"/>
              </a:rPr>
              <a:t>IP </a:t>
            </a:r>
            <a:r>
              <a:rPr lang="zh-CN" altLang="en-US" sz="2400" b="0" dirty="0">
                <a:solidFill>
                  <a:schemeClr val="tx1"/>
                </a:solidFill>
                <a:latin typeface="黑体" panose="02010609060101010101" pitchFamily="49" charset="-122"/>
                <a:ea typeface="黑体" panose="02010609060101010101" pitchFamily="49" charset="-122"/>
              </a:rPr>
              <a:t>地址的长度增加到了（     ）比特。  </a:t>
            </a:r>
            <a:r>
              <a:rPr lang="zh-CN" altLang="en-US" sz="2400" b="0" dirty="0">
                <a:solidFill>
                  <a:srgbClr val="FF0000"/>
                </a:solidFill>
                <a:latin typeface="黑体" panose="02010609060101010101" pitchFamily="49" charset="-122"/>
                <a:ea typeface="黑体" panose="02010609060101010101" pitchFamily="49" charset="-122"/>
              </a:rPr>
              <a:t>填空题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IPv6 </a:t>
            </a:r>
            <a:r>
              <a:rPr lang="zh-CN" altLang="en-US" sz="2400" b="0" dirty="0">
                <a:solidFill>
                  <a:schemeClr val="tx1"/>
                </a:solidFill>
                <a:latin typeface="黑体" panose="02010609060101010101" pitchFamily="49" charset="-122"/>
                <a:ea typeface="黑体" panose="02010609060101010101" pitchFamily="49" charset="-122"/>
              </a:rPr>
              <a:t>把 </a:t>
            </a:r>
            <a:r>
              <a:rPr lang="en-US" altLang="zh-CN" sz="2400" b="0" dirty="0">
                <a:solidFill>
                  <a:schemeClr val="tx1"/>
                </a:solidFill>
                <a:latin typeface="黑体" panose="02010609060101010101" pitchFamily="49" charset="-122"/>
                <a:ea typeface="黑体" panose="02010609060101010101" pitchFamily="49" charset="-122"/>
              </a:rPr>
              <a:t>IP </a:t>
            </a:r>
            <a:r>
              <a:rPr lang="zh-CN" altLang="en-US" sz="2400" b="0" dirty="0">
                <a:solidFill>
                  <a:schemeClr val="tx1"/>
                </a:solidFill>
                <a:latin typeface="黑体" panose="02010609060101010101" pitchFamily="49" charset="-122"/>
                <a:ea typeface="黑体" panose="02010609060101010101" pitchFamily="49" charset="-122"/>
              </a:rPr>
              <a:t>地址的长度增加到了（   </a:t>
            </a:r>
            <a:r>
              <a:rPr lang="en-US" altLang="zh-CN" sz="2400" b="0" dirty="0">
                <a:solidFill>
                  <a:srgbClr val="FF0000"/>
                </a:solidFill>
                <a:latin typeface="黑体" panose="02010609060101010101" pitchFamily="49" charset="-122"/>
                <a:ea typeface="黑体" panose="02010609060101010101" pitchFamily="49" charset="-122"/>
              </a:rPr>
              <a:t>128</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 ）比特。  </a:t>
            </a:r>
            <a:r>
              <a:rPr lang="zh-CN" altLang="en-US" sz="2400" b="0" dirty="0">
                <a:solidFill>
                  <a:srgbClr val="FF0000"/>
                </a:solidFill>
                <a:latin typeface="黑体" panose="02010609060101010101" pitchFamily="49" charset="-122"/>
                <a:ea typeface="黑体" panose="02010609060101010101" pitchFamily="49" charset="-122"/>
              </a:rPr>
              <a:t>填空题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、下列不属于</a:t>
            </a:r>
            <a:r>
              <a:rPr lang="en-US" altLang="zh-CN" sz="2400" b="0" dirty="0">
                <a:solidFill>
                  <a:schemeClr val="tx1"/>
                </a:solidFill>
                <a:latin typeface="黑体" panose="02010609060101010101" pitchFamily="49" charset="-122"/>
                <a:ea typeface="黑体" panose="02010609060101010101" pitchFamily="49" charset="-122"/>
              </a:rPr>
              <a:t>IPv6</a:t>
            </a:r>
            <a:r>
              <a:rPr lang="zh-CN" altLang="en-US" sz="2400" b="0" dirty="0">
                <a:solidFill>
                  <a:schemeClr val="tx1"/>
                </a:solidFill>
                <a:latin typeface="黑体" panose="02010609060101010101" pitchFamily="49" charset="-122"/>
                <a:ea typeface="黑体" panose="02010609060101010101" pitchFamily="49" charset="-122"/>
              </a:rPr>
              <a:t>地址的是（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单播地址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组播地址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全播地址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任播地址</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rgbClr val="FF0000"/>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、下列不属于</a:t>
            </a:r>
            <a:r>
              <a:rPr lang="en-US" altLang="zh-CN" sz="2400" b="0" dirty="0">
                <a:solidFill>
                  <a:schemeClr val="tx1"/>
                </a:solidFill>
                <a:latin typeface="黑体" panose="02010609060101010101" pitchFamily="49" charset="-122"/>
                <a:ea typeface="黑体" panose="02010609060101010101" pitchFamily="49" charset="-122"/>
              </a:rPr>
              <a:t>IPv6</a:t>
            </a:r>
            <a:r>
              <a:rPr lang="zh-CN" altLang="en-US" sz="2400" b="0" dirty="0">
                <a:solidFill>
                  <a:schemeClr val="tx1"/>
                </a:solidFill>
                <a:latin typeface="黑体" panose="02010609060101010101" pitchFamily="49" charset="-122"/>
                <a:ea typeface="黑体" panose="02010609060101010101" pitchFamily="49" charset="-122"/>
              </a:rPr>
              <a:t>地址的是（  </a:t>
            </a:r>
            <a:r>
              <a:rPr lang="zh-CN" altLang="en-US" sz="2400" b="0" dirty="0">
                <a:solidFill>
                  <a:srgbClr val="FF0000"/>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单播地址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组播地址</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全播地址</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任播地址</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rgbClr val="FF0000"/>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路由算法与路由协议</a:t>
            </a:r>
            <a:endParaRPr lang="zh-CN" altLang="en-US" sz="2800" b="1" dirty="0">
              <a:latin typeface="黑体" panose="02010609060101010101" pitchFamily="49" charset="-122"/>
              <a:ea typeface="黑体" panose="02010609060101010101" pitchFamily="49" charset="-122"/>
              <a:sym typeface="+mn-ea"/>
            </a:endParaRP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a:latin typeface="黑体" panose="02010609060101010101" pitchFamily="49" charset="-122"/>
                <a:ea typeface="黑体" panose="02010609060101010101" pitchFamily="49" charset="-122"/>
                <a:sym typeface="+mn-ea"/>
              </a:rPr>
              <a:t>本节知识点：</a:t>
            </a:r>
            <a:endParaRPr lang="en-US" altLang="zh-CN" sz="2400" b="1" dirty="0">
              <a:latin typeface="黑体" panose="02010609060101010101" pitchFamily="49" charset="-122"/>
              <a:ea typeface="黑体" panose="02010609060101010101" pitchFamily="49" charset="-122"/>
              <a:sym typeface="+mn-ea"/>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0712" y="2280462"/>
            <a:ext cx="8410575"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路由算法与路由协议</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4695" y="1223010"/>
            <a:ext cx="5584190" cy="601980"/>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sym typeface="+mn-ea"/>
              </a:rPr>
              <a:t>知识点</a:t>
            </a:r>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sym typeface="+mn-ea"/>
              </a:rPr>
              <a:t>1</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sym typeface="+mn-ea"/>
              </a:rPr>
              <a:t>：路由选择算法分类</a:t>
            </a:r>
            <a:endParaRPr lang="zh-CN" altLang="en-US" sz="2400" b="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41" name="TextBox 40"/>
          <p:cNvSpPr txBox="1"/>
          <p:nvPr/>
        </p:nvSpPr>
        <p:spPr>
          <a:xfrm>
            <a:off x="735330" y="2240280"/>
            <a:ext cx="10511155" cy="64516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sym typeface="+mn-ea"/>
              </a:rPr>
              <a:t>将网络抽象为一个带权无向图</a:t>
            </a:r>
            <a:r>
              <a:rPr lang="en-US" altLang="zh-CN" sz="2400">
                <a:latin typeface="微软雅黑" panose="020B0503020204020204" charset="-122"/>
                <a:ea typeface="微软雅黑" panose="020B0503020204020204" charset="-122"/>
                <a:cs typeface="微软雅黑" panose="020B0503020204020204" charset="-122"/>
                <a:sym typeface="+mn-ea"/>
              </a:rPr>
              <a:t>G=(N,E)</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N</a:t>
            </a:r>
            <a:r>
              <a:rPr lang="zh-CN" altLang="en-US" sz="2400">
                <a:latin typeface="微软雅黑" panose="020B0503020204020204" charset="-122"/>
                <a:ea typeface="微软雅黑" panose="020B0503020204020204" charset="-122"/>
                <a:cs typeface="微软雅黑" panose="020B0503020204020204" charset="-122"/>
                <a:sym typeface="+mn-ea"/>
              </a:rPr>
              <a:t>表示结点集合，</a:t>
            </a:r>
            <a:r>
              <a:rPr lang="en-US" altLang="zh-CN" sz="2400">
                <a:latin typeface="微软雅黑" panose="020B0503020204020204" charset="-122"/>
                <a:ea typeface="微软雅黑" panose="020B0503020204020204" charset="-122"/>
                <a:cs typeface="微软雅黑" panose="020B0503020204020204" charset="-122"/>
                <a:sym typeface="+mn-ea"/>
              </a:rPr>
              <a:t>E</a:t>
            </a:r>
            <a:r>
              <a:rPr lang="zh-CN" altLang="en-US" sz="2400">
                <a:latin typeface="微软雅黑" panose="020B0503020204020204" charset="-122"/>
                <a:ea typeface="微软雅黑" panose="020B0503020204020204" charset="-122"/>
                <a:cs typeface="微软雅黑" panose="020B0503020204020204" charset="-122"/>
                <a:sym typeface="+mn-ea"/>
              </a:rPr>
              <a:t>是边的集合。</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grpSp>
        <p:nvGrpSpPr>
          <p:cNvPr id="21" name="Group 7_1_1"/>
          <p:cNvGrpSpPr/>
          <p:nvPr/>
        </p:nvGrpSpPr>
        <p:grpSpPr>
          <a:xfrm>
            <a:off x="8224566" y="193964"/>
            <a:ext cx="3898227" cy="1648262"/>
            <a:chOff x="7909776" y="193964"/>
            <a:chExt cx="3898227" cy="1648262"/>
          </a:xfrm>
        </p:grpSpPr>
        <p:sp>
          <p:nvSpPr>
            <p:cNvPr id="22" name="左大括号 21"/>
            <p:cNvSpPr/>
            <p:nvPr/>
          </p:nvSpPr>
          <p:spPr>
            <a:xfrm>
              <a:off x="9696911" y="363924"/>
              <a:ext cx="485975" cy="1298694"/>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10353761" y="193964"/>
              <a:ext cx="1107996"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算法分类</a:t>
              </a:r>
              <a:endParaRPr lang="zh-CN" altLang="en-US" dirty="0">
                <a:solidFill>
                  <a:srgbClr val="FF0000"/>
                </a:solidFill>
                <a:latin typeface="黑体" panose="02010609060101010101" pitchFamily="49" charset="-122"/>
                <a:ea typeface="黑体" panose="02010609060101010101" pitchFamily="49" charset="-122"/>
                <a:sym typeface="+mn-ea"/>
              </a:endParaRPr>
            </a:p>
          </p:txBody>
        </p:sp>
        <p:sp>
          <p:nvSpPr>
            <p:cNvPr id="24" name="矩形 23"/>
            <p:cNvSpPr/>
            <p:nvPr/>
          </p:nvSpPr>
          <p:spPr>
            <a:xfrm>
              <a:off x="7909776" y="801257"/>
              <a:ext cx="1811714"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网络层拥塞控制</a:t>
              </a:r>
              <a:endParaRPr lang="zh-CN" altLang="en-US" dirty="0"/>
            </a:p>
          </p:txBody>
        </p:sp>
        <p:sp>
          <p:nvSpPr>
            <p:cNvPr id="25" name="矩形 24"/>
            <p:cNvSpPr/>
            <p:nvPr/>
          </p:nvSpPr>
          <p:spPr>
            <a:xfrm>
              <a:off x="10353758" y="531650"/>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链路状态</a:t>
              </a:r>
              <a:endParaRPr lang="zh-CN" altLang="en-US" dirty="0">
                <a:latin typeface="黑体" panose="02010609060101010101" pitchFamily="49" charset="-122"/>
                <a:ea typeface="黑体" panose="02010609060101010101" pitchFamily="49" charset="-122"/>
                <a:sym typeface="+mn-ea"/>
              </a:endParaRPr>
            </a:p>
          </p:txBody>
        </p:sp>
        <p:sp>
          <p:nvSpPr>
            <p:cNvPr id="26" name="矩形 25"/>
            <p:cNvSpPr/>
            <p:nvPr/>
          </p:nvSpPr>
          <p:spPr>
            <a:xfrm>
              <a:off x="10353758" y="869336"/>
              <a:ext cx="1107996"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距离向量</a:t>
              </a:r>
              <a:endParaRPr lang="zh-CN" altLang="en-US" dirty="0">
                <a:latin typeface="黑体" panose="02010609060101010101" pitchFamily="49" charset="-122"/>
                <a:ea typeface="黑体" panose="02010609060101010101" pitchFamily="49" charset="-122"/>
                <a:sym typeface="+mn-ea"/>
              </a:endParaRPr>
            </a:p>
          </p:txBody>
        </p:sp>
        <p:sp>
          <p:nvSpPr>
            <p:cNvPr id="27" name="矩形 26"/>
            <p:cNvSpPr/>
            <p:nvPr/>
          </p:nvSpPr>
          <p:spPr>
            <a:xfrm>
              <a:off x="10007509" y="1207022"/>
              <a:ext cx="1800494"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层次化路由选择</a:t>
              </a:r>
              <a:endParaRPr lang="zh-CN" altLang="en-US" dirty="0">
                <a:latin typeface="黑体" panose="02010609060101010101" pitchFamily="49" charset="-122"/>
                <a:ea typeface="黑体" panose="02010609060101010101" pitchFamily="49" charset="-122"/>
                <a:sym typeface="+mn-ea"/>
              </a:endParaRPr>
            </a:p>
          </p:txBody>
        </p:sp>
        <p:sp>
          <p:nvSpPr>
            <p:cNvPr id="28" name="矩形 27"/>
            <p:cNvSpPr/>
            <p:nvPr/>
          </p:nvSpPr>
          <p:spPr>
            <a:xfrm>
              <a:off x="10122926" y="1544709"/>
              <a:ext cx="156966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路由选择协议</a:t>
              </a:r>
              <a:endParaRPr lang="zh-CN" altLang="en-US" dirty="0">
                <a:latin typeface="黑体" panose="02010609060101010101" pitchFamily="49" charset="-122"/>
                <a:ea typeface="黑体" panose="02010609060101010101" pitchFamily="49" charset="-122"/>
                <a:sym typeface="+mn-ea"/>
              </a:endParaRPr>
            </a:p>
          </p:txBody>
        </p:sp>
      </p:grpSp>
      <p:sp>
        <p:nvSpPr>
          <p:cNvPr id="2" name="文本框 1"/>
          <p:cNvSpPr txBox="1"/>
          <p:nvPr/>
        </p:nvSpPr>
        <p:spPr>
          <a:xfrm>
            <a:off x="0" y="-4445"/>
            <a:ext cx="3263265" cy="368300"/>
          </a:xfrm>
          <a:prstGeom prst="rect">
            <a:avLst/>
          </a:prstGeom>
          <a:noFill/>
        </p:spPr>
        <p:txBody>
          <a:bodyPr wrap="square" rtlCol="0" anchor="t">
            <a:spAutoFit/>
          </a:bodyPr>
          <a:p>
            <a:r>
              <a:rPr lang="zh-CN" altLang="en-US"/>
              <a:t>4.6.0 路由算法与路由协议</a:t>
            </a:r>
            <a:endParaRPr lang="zh-CN" altLang="en-US"/>
          </a:p>
        </p:txBody>
      </p:sp>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 name="KSO_WM_SLIDE_MODEL_TYPE" val="cover"/>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16164</Words>
  <Application>WPS 演示</Application>
  <PresentationFormat>宽屏</PresentationFormat>
  <Paragraphs>3294</Paragraphs>
  <Slides>107</Slides>
  <Notes>70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107</vt:i4>
      </vt:variant>
    </vt:vector>
  </HeadingPairs>
  <TitlesOfParts>
    <vt:vector size="121" baseType="lpstr">
      <vt:lpstr>Arial</vt:lpstr>
      <vt:lpstr>方正书宋_GBK</vt:lpstr>
      <vt:lpstr>Wingdings</vt:lpstr>
      <vt:lpstr>黑体</vt:lpstr>
      <vt:lpstr>微软雅黑</vt:lpstr>
      <vt:lpstr>汉仪旗黑KW</vt:lpstr>
      <vt:lpstr>宋体</vt:lpstr>
      <vt:lpstr>Arial Unicode MS</vt:lpstr>
      <vt:lpstr>汉仪书宋二KW</vt:lpstr>
      <vt:lpstr>汉仪中黑KW</vt:lpstr>
      <vt:lpstr>等线</vt:lpstr>
      <vt:lpstr>汉仪中等线KW</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butterfly</cp:lastModifiedBy>
  <cp:revision>429</cp:revision>
  <cp:lastPrinted>2019-06-23T15:42:07Z</cp:lastPrinted>
  <dcterms:created xsi:type="dcterms:W3CDTF">2019-06-23T15:42:07Z</dcterms:created>
  <dcterms:modified xsi:type="dcterms:W3CDTF">2019-06-23T15:42:07Z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