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585" r:id="rId2"/>
    <p:sldId id="586" r:id="rId3"/>
    <p:sldId id="587" r:id="rId4"/>
    <p:sldId id="588" r:id="rId5"/>
    <p:sldId id="589" r:id="rId6"/>
    <p:sldId id="484" r:id="rId7"/>
    <p:sldId id="416" r:id="rId8"/>
    <p:sldId id="564" r:id="rId9"/>
    <p:sldId id="563" r:id="rId10"/>
    <p:sldId id="562" r:id="rId11"/>
    <p:sldId id="489" r:id="rId12"/>
    <p:sldId id="417" r:id="rId13"/>
    <p:sldId id="418" r:id="rId14"/>
    <p:sldId id="419" r:id="rId15"/>
    <p:sldId id="420" r:id="rId16"/>
    <p:sldId id="421" r:id="rId17"/>
    <p:sldId id="565" r:id="rId18"/>
    <p:sldId id="566" r:id="rId19"/>
    <p:sldId id="423" r:id="rId20"/>
    <p:sldId id="427" r:id="rId21"/>
    <p:sldId id="569" r:id="rId22"/>
    <p:sldId id="568" r:id="rId23"/>
    <p:sldId id="56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571" r:id="rId39"/>
    <p:sldId id="570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572" r:id="rId50"/>
    <p:sldId id="451" r:id="rId51"/>
    <p:sldId id="452" r:id="rId52"/>
    <p:sldId id="453" r:id="rId53"/>
    <p:sldId id="573" r:id="rId54"/>
    <p:sldId id="455" r:id="rId55"/>
    <p:sldId id="456" r:id="rId56"/>
    <p:sldId id="457" r:id="rId57"/>
    <p:sldId id="458" r:id="rId58"/>
    <p:sldId id="459" r:id="rId59"/>
    <p:sldId id="460" r:id="rId60"/>
    <p:sldId id="462" r:id="rId61"/>
    <p:sldId id="463" r:id="rId62"/>
    <p:sldId id="464" r:id="rId63"/>
    <p:sldId id="465" r:id="rId64"/>
    <p:sldId id="466" r:id="rId65"/>
    <p:sldId id="467" r:id="rId66"/>
    <p:sldId id="468" r:id="rId67"/>
    <p:sldId id="469" r:id="rId68"/>
    <p:sldId id="470" r:id="rId69"/>
    <p:sldId id="473" r:id="rId70"/>
    <p:sldId id="475" r:id="rId71"/>
    <p:sldId id="575" r:id="rId72"/>
    <p:sldId id="574" r:id="rId73"/>
    <p:sldId id="576" r:id="rId74"/>
    <p:sldId id="577" r:id="rId75"/>
    <p:sldId id="578" r:id="rId76"/>
    <p:sldId id="579" r:id="rId77"/>
    <p:sldId id="580" r:id="rId78"/>
    <p:sldId id="581" r:id="rId79"/>
    <p:sldId id="582" r:id="rId80"/>
    <p:sldId id="583" r:id="rId81"/>
    <p:sldId id="481" r:id="rId82"/>
    <p:sldId id="584" r:id="rId83"/>
    <p:sldId id="476" r:id="rId84"/>
    <p:sldId id="477" r:id="rId85"/>
    <p:sldId id="478" r:id="rId86"/>
    <p:sldId id="479" r:id="rId87"/>
    <p:sldId id="590" r:id="rId88"/>
    <p:sldId id="591" r:id="rId89"/>
    <p:sldId id="592" r:id="rId90"/>
    <p:sldId id="593" r:id="rId91"/>
    <p:sldId id="594" r:id="rId92"/>
    <p:sldId id="595" r:id="rId93"/>
    <p:sldId id="596" r:id="rId94"/>
    <p:sldId id="597" r:id="rId95"/>
    <p:sldId id="598" r:id="rId96"/>
    <p:sldId id="599" r:id="rId97"/>
    <p:sldId id="600" r:id="rId98"/>
    <p:sldId id="601" r:id="rId99"/>
    <p:sldId id="602" r:id="rId100"/>
    <p:sldId id="603" r:id="rId101"/>
    <p:sldId id="604" r:id="rId102"/>
    <p:sldId id="605" r:id="rId103"/>
    <p:sldId id="606" r:id="rId104"/>
    <p:sldId id="607" r:id="rId105"/>
    <p:sldId id="608" r:id="rId10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2">
          <p15:clr>
            <a:srgbClr val="A4A3A4"/>
          </p15:clr>
        </p15:guide>
        <p15:guide id="2" pos="36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3" autoAdjust="0"/>
    <p:restoredTop sz="76471"/>
  </p:normalViewPr>
  <p:slideViewPr>
    <p:cSldViewPr snapToGrid="0" showGuides="1">
      <p:cViewPr>
        <p:scale>
          <a:sx n="90" d="100"/>
          <a:sy n="90" d="100"/>
        </p:scale>
        <p:origin x="424" y="72"/>
      </p:cViewPr>
      <p:guideLst>
        <p:guide orient="horz" pos="2412"/>
        <p:guide pos="368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3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46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13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基础结构域名：反向域名解析。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85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91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32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50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0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88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59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82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10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46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根域名服务器，分别用</a:t>
            </a:r>
            <a:r>
              <a:rPr lang="en-US" altLang="zh-CN" dirty="0" smtClean="0"/>
              <a:t>a-m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r>
              <a:rPr lang="zh-CN" altLang="en-US" dirty="0" smtClean="0"/>
              <a:t>看金明的课件</a:t>
            </a:r>
            <a:r>
              <a:rPr lang="en-US" altLang="zh-CN" dirty="0" smtClean="0"/>
              <a:t>148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5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16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87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3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91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87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48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45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3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7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19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C/S</a:t>
            </a:r>
            <a:r>
              <a:rPr lang="zh-CN" altLang="en-US" dirty="0"/>
              <a:t>结构的网络应用：</a:t>
            </a:r>
            <a:r>
              <a:rPr lang="en-US" altLang="zh-CN" dirty="0"/>
              <a:t>www</a:t>
            </a:r>
            <a:r>
              <a:rPr lang="zh-CN" altLang="en-US" dirty="0"/>
              <a:t>应用（</a:t>
            </a:r>
            <a:r>
              <a:rPr lang="en-US" altLang="zh-CN" dirty="0"/>
              <a:t>2.4</a:t>
            </a:r>
            <a:r>
              <a:rPr lang="zh-CN" altLang="en-US" dirty="0"/>
              <a:t>），</a:t>
            </a:r>
            <a:r>
              <a:rPr lang="zh-CN" altLang="en-US" dirty="0">
                <a:sym typeface="+mn-ea"/>
              </a:rPr>
              <a:t>电子邮件（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文件传输</a:t>
            </a:r>
            <a:r>
              <a:rPr lang="en-US" altLang="zh-CN" dirty="0"/>
              <a:t>FTP</a:t>
            </a:r>
            <a:r>
              <a:rPr lang="zh-CN" altLang="en-US" dirty="0"/>
              <a:t>（</a:t>
            </a:r>
            <a:r>
              <a:rPr lang="en-US" altLang="zh-CN" dirty="0"/>
              <a:t>2.6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看金明的课件，第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2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4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6</a:t>
            </a:fld>
            <a:endParaRPr lang="en-US" altLang="zh-CN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文件分发、文件共享、视频流服务等应用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hyperlink" Target="mailto:zhaokehui@sunlands.com" TargetMode="External"/><Relationship Id="rId5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9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900035" y="3731895"/>
            <a:ext cx="4469765" cy="988695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计算机网络</a:t>
            </a:r>
            <a:r>
              <a:rPr lang="zh-CN" altLang="en-US" sz="3600" kern="1200" dirty="0" smtClean="0"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  <a:endParaRPr lang="zh-CN" altLang="en-US" sz="3600" kern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7898765" y="4720590"/>
            <a:ext cx="5848985" cy="48768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 defTabSz="914400"/>
            <a:r>
              <a:rPr lang="en-US" altLang="zh-CN" sz="2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42" y="1279357"/>
            <a:ext cx="3441233" cy="34412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3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2550"/>
            <a:ext cx="62331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70" y="2121535"/>
            <a:ext cx="1854200" cy="168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0716"/>
          <a:stretch/>
        </p:blipFill>
        <p:spPr>
          <a:xfrm>
            <a:off x="969069" y="2054185"/>
            <a:ext cx="1787435" cy="1716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15" y="1955165"/>
            <a:ext cx="1742440" cy="181356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3139440" y="2858770"/>
            <a:ext cx="16383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03695" y="2885440"/>
            <a:ext cx="184213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88060" y="4962525"/>
            <a:ext cx="207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kehui@163.com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3640" y="4962525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yangyang</a:t>
            </a:r>
            <a:r>
              <a:rPr lang="en-US" dirty="0" smtClean="0"/>
              <a:t>@163.com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96390" y="3868659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11005" y="3940810"/>
            <a:ext cx="9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杨洋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28090" y="54425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电子邮箱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72575" y="54425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电子邮箱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47335" y="384429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邮局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2432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" r="51722" b="8212"/>
          <a:stretch/>
        </p:blipFill>
        <p:spPr bwMode="auto">
          <a:xfrm>
            <a:off x="6763408" y="108100"/>
            <a:ext cx="4628436" cy="673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95155" y="3102234"/>
            <a:ext cx="5722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非持久连接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的响应时间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以请求浏览一个引用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小图像的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http://www.abc.edu.cn/cs/index.html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3088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585" y="2538018"/>
            <a:ext cx="10010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、一共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RIT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（往返时间）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、请求每个对象是，都要新建立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连接，都要经历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拥塞控制的慢启动阶段。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160495" y="3871910"/>
            <a:ext cx="1781504" cy="124635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6398" y="5742065"/>
            <a:ext cx="556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典型的优化技术：并行连接和持久连接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157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80" y="108100"/>
            <a:ext cx="2641581" cy="74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785" y="3102234"/>
            <a:ext cx="688226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并行连接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通过建立多条并行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连接，并行发送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请求和并行接收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响应。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6"/>
          <a:stretch>
            <a:fillRect/>
          </a:stretch>
        </p:blipFill>
        <p:spPr bwMode="auto">
          <a:xfrm>
            <a:off x="7898524" y="48318"/>
            <a:ext cx="4168037" cy="66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4316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49785" y="3241179"/>
            <a:ext cx="1066328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并行连接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、四个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RIT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通常情况下，并行连接可以有效提高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性能，减少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页加载时间。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、并行连接会增加客户端主机的资源开销，如内存开销。因此系统通常同时建立的并行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连接数有限制。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、服务器通常也会对来自同一客户的并行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连接数有所限制。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4256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9746" y="3102784"/>
            <a:ext cx="6303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非流水方式</a:t>
            </a:r>
            <a:r>
              <a:rPr lang="zh-CN" altLang="en-US" sz="2400" dirty="0" smtClean="0">
                <a:latin typeface="+mn-ea"/>
              </a:rPr>
              <a:t>持久连接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也称为非管道方式持久连接，客户端在通过持久连接收到前一个响应报文后，才能发出对下一个对象的请求报文。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8450" r="11207" b="4961"/>
          <a:stretch>
            <a:fillRect/>
          </a:stretch>
        </p:blipFill>
        <p:spPr>
          <a:xfrm>
            <a:off x="7060018" y="1276023"/>
            <a:ext cx="4185241" cy="5252484"/>
          </a:xfrm>
          <a:prstGeom prst="rect">
            <a:avLst/>
          </a:prstGeom>
        </p:spPr>
      </p:pic>
      <p:sp>
        <p:nvSpPr>
          <p:cNvPr id="13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8963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785" y="3088269"/>
            <a:ext cx="5831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流水方式</a:t>
            </a:r>
            <a:r>
              <a:rPr lang="zh-CN" altLang="en-US" sz="2400" dirty="0" smtClean="0">
                <a:latin typeface="+mn-ea"/>
              </a:rPr>
              <a:t>持久连接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也称为管道方式持久连接，客户端在通过持久连接收到前一个响应报文后，才能发出对下一个对象的请求报文。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6619" r="12653" b="5271"/>
          <a:stretch>
            <a:fillRect/>
          </a:stretch>
        </p:blipFill>
        <p:spPr>
          <a:xfrm>
            <a:off x="7010179" y="1224783"/>
            <a:ext cx="4110813" cy="5356771"/>
          </a:xfrm>
          <a:prstGeom prst="rect">
            <a:avLst/>
          </a:prstGeom>
        </p:spPr>
      </p:pic>
      <p:sp>
        <p:nvSpPr>
          <p:cNvPr id="13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2663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2550"/>
            <a:ext cx="62331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70" y="2121535"/>
            <a:ext cx="1854200" cy="168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0716"/>
          <a:stretch/>
        </p:blipFill>
        <p:spPr>
          <a:xfrm>
            <a:off x="969069" y="2054185"/>
            <a:ext cx="1787435" cy="1716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15" y="1955165"/>
            <a:ext cx="1742440" cy="181356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3139440" y="2858770"/>
            <a:ext cx="16383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03695" y="2885440"/>
            <a:ext cx="184213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85385" y="4937125"/>
            <a:ext cx="372745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邮件服务器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85185" y="5114925"/>
            <a:ext cx="1459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703695" y="5114925"/>
            <a:ext cx="18967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88060" y="4962525"/>
            <a:ext cx="207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kehui@163.com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3640" y="4962525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yangyang</a:t>
            </a:r>
            <a:r>
              <a:rPr lang="en-US" dirty="0" smtClean="0"/>
              <a:t>@163.com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96390" y="3868659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11005" y="3940810"/>
            <a:ext cx="9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杨洋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28090" y="54425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电子邮箱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72575" y="544258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电子邮箱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47335" y="384429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邮局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44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347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0" dirty="0"/>
              <a:t>2.1.1 </a:t>
            </a:r>
            <a:r>
              <a:rPr lang="zh-CN" altLang="en-US" sz="2130" dirty="0"/>
              <a:t>客户</a:t>
            </a:r>
            <a:r>
              <a:rPr lang="en-US" altLang="zh-CN" sz="2130" dirty="0"/>
              <a:t>/</a:t>
            </a:r>
            <a:r>
              <a:rPr lang="zh-CN" altLang="en-US" sz="2130" dirty="0"/>
              <a:t>服务器（</a:t>
            </a:r>
            <a:r>
              <a:rPr lang="en-US" altLang="zh-CN" sz="2130" dirty="0"/>
              <a:t>C/S</a:t>
            </a:r>
            <a:r>
              <a:rPr lang="zh-CN" altLang="en-US" sz="2130" dirty="0"/>
              <a:t>）结构网络应用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2130" dirty="0"/>
          </a:p>
          <a:p>
            <a:pPr>
              <a:lnSpc>
                <a:spcPct val="150000"/>
              </a:lnSpc>
            </a:pPr>
            <a:r>
              <a:rPr lang="zh-CN" altLang="en-US" sz="2130" dirty="0">
                <a:sym typeface="+mn-ea"/>
              </a:rPr>
              <a:t>      客户</a:t>
            </a:r>
            <a:r>
              <a:rPr lang="en-US" altLang="zh-CN" sz="2130" dirty="0">
                <a:sym typeface="+mn-ea"/>
              </a:rPr>
              <a:t>/</a:t>
            </a:r>
            <a:r>
              <a:rPr lang="zh-CN" altLang="en-US" sz="2130" dirty="0">
                <a:sym typeface="+mn-ea"/>
              </a:rPr>
              <a:t>服务器（</a:t>
            </a:r>
            <a:r>
              <a:rPr lang="en-US" altLang="zh-CN" sz="2130" dirty="0">
                <a:sym typeface="+mn-ea"/>
              </a:rPr>
              <a:t>C/S</a:t>
            </a:r>
            <a:r>
              <a:rPr lang="zh-CN" altLang="en-US" sz="2130" dirty="0">
                <a:sym typeface="+mn-ea"/>
              </a:rPr>
              <a:t>）结构的网络应用是</a:t>
            </a:r>
            <a:r>
              <a:rPr lang="zh-CN" altLang="en-US" sz="2130" dirty="0">
                <a:solidFill>
                  <a:srgbClr val="FF0000"/>
                </a:solidFill>
                <a:sym typeface="+mn-ea"/>
              </a:rPr>
              <a:t>最典型、最基本</a:t>
            </a:r>
            <a:r>
              <a:rPr lang="zh-CN" altLang="en-US" sz="2130" dirty="0">
                <a:sym typeface="+mn-ea"/>
              </a:rPr>
              <a:t>的网络应用。</a:t>
            </a:r>
          </a:p>
          <a:p>
            <a:pPr>
              <a:lnSpc>
                <a:spcPct val="150000"/>
              </a:lnSpc>
            </a:pPr>
            <a:endParaRPr lang="zh-CN" altLang="en-US" sz="213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应用；</a:t>
            </a:r>
            <a:endParaRPr lang="en-US" altLang="zh-CN" sz="212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文件传输；</a:t>
            </a:r>
            <a:endParaRPr lang="en-US" altLang="zh-CN" sz="2125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电子邮件；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10049510" y="202247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63480" y="203644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107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  <a:p>
            <a:endParaRPr lang="en-US" altLang="zh-CN" sz="2130"/>
          </a:p>
          <a:p>
            <a:r>
              <a:rPr lang="zh-CN" altLang="en-US" sz="2130">
                <a:sym typeface="+mn-ea"/>
              </a:rPr>
              <a:t>      客户</a:t>
            </a:r>
            <a:r>
              <a:rPr lang="en-US" altLang="zh-CN" sz="2130">
                <a:sym typeface="+mn-ea"/>
              </a:rPr>
              <a:t>/</a:t>
            </a:r>
            <a:r>
              <a:rPr lang="zh-CN" altLang="en-US" sz="2130">
                <a:sym typeface="+mn-ea"/>
              </a:rPr>
              <a:t>服务器（</a:t>
            </a:r>
            <a:r>
              <a:rPr lang="en-US" altLang="zh-CN" sz="2130">
                <a:sym typeface="+mn-ea"/>
              </a:rPr>
              <a:t>C/S</a:t>
            </a:r>
            <a:r>
              <a:rPr lang="zh-CN" altLang="en-US" sz="2130">
                <a:sym typeface="+mn-ea"/>
              </a:rPr>
              <a:t>）结构的特点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10049510" y="202247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63480" y="203644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7750" y="2736215"/>
            <a:ext cx="661352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>
                <a:solidFill>
                  <a:schemeClr val="bg2"/>
                </a:solidFill>
              </a:rPr>
              <a:t>1</a:t>
            </a:r>
            <a:r>
              <a:rPr lang="zh-CN" altLang="en-US" sz="2130">
                <a:solidFill>
                  <a:schemeClr val="bg2"/>
                </a:solidFill>
              </a:rPr>
              <a:t>、网络通信双方分为客户程序和服务器程序</a:t>
            </a:r>
            <a:endParaRPr lang="zh-CN" altLang="en-US" sz="2130"/>
          </a:p>
          <a:p>
            <a:endParaRPr lang="zh-CN" altLang="en-US" sz="2130"/>
          </a:p>
          <a:p>
            <a:r>
              <a:rPr lang="en-US" altLang="zh-CN" sz="2130">
                <a:solidFill>
                  <a:schemeClr val="bg2"/>
                </a:solidFill>
              </a:rPr>
              <a:t>2</a:t>
            </a:r>
            <a:r>
              <a:rPr lang="zh-CN" altLang="en-US" sz="2130">
                <a:solidFill>
                  <a:schemeClr val="bg2"/>
                </a:solidFill>
              </a:rPr>
              <a:t>、服务器程序需先运行起来，做好接受通信的准备</a:t>
            </a:r>
          </a:p>
          <a:p>
            <a:endParaRPr lang="zh-CN" altLang="en-US" sz="2130">
              <a:solidFill>
                <a:schemeClr val="bg2"/>
              </a:solidFill>
            </a:endParaRPr>
          </a:p>
          <a:p>
            <a:r>
              <a:rPr lang="en-US" altLang="zh-CN" sz="2130">
                <a:solidFill>
                  <a:schemeClr val="bg2"/>
                </a:solidFill>
              </a:rPr>
              <a:t>3</a:t>
            </a:r>
            <a:r>
              <a:rPr lang="zh-CN" altLang="en-US" sz="2130">
                <a:solidFill>
                  <a:schemeClr val="bg2"/>
                </a:solidFill>
              </a:rPr>
              <a:t>、客户程序后运行，主动与服务器进行通信。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107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  <a:p>
            <a:endParaRPr lang="en-US" altLang="zh-CN" sz="2130"/>
          </a:p>
          <a:p>
            <a:r>
              <a:rPr lang="zh-CN" altLang="en-US" sz="2130">
                <a:sym typeface="+mn-ea"/>
              </a:rPr>
              <a:t>      客户</a:t>
            </a:r>
            <a:r>
              <a:rPr lang="en-US" altLang="zh-CN" sz="2130">
                <a:sym typeface="+mn-ea"/>
              </a:rPr>
              <a:t>/</a:t>
            </a:r>
            <a:r>
              <a:rPr lang="zh-CN" altLang="en-US" sz="2130">
                <a:sym typeface="+mn-ea"/>
              </a:rPr>
              <a:t>服务器（</a:t>
            </a:r>
            <a:r>
              <a:rPr lang="en-US" altLang="zh-CN" sz="2130">
                <a:sym typeface="+mn-ea"/>
              </a:rPr>
              <a:t>C/S</a:t>
            </a:r>
            <a:r>
              <a:rPr lang="zh-CN" altLang="en-US" sz="2130">
                <a:sym typeface="+mn-ea"/>
              </a:rPr>
              <a:t>）结构的特点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10049510" y="202247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63480" y="203644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7750" y="2736215"/>
            <a:ext cx="10114915" cy="238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/>
              <a:t>1</a:t>
            </a:r>
            <a:r>
              <a:rPr lang="zh-CN" altLang="en-US" sz="2130" dirty="0"/>
              <a:t>、网络通信双方分为客户程序和服务器程序</a:t>
            </a:r>
            <a:r>
              <a:rPr lang="zh-CN" altLang="en-US" sz="2125" dirty="0">
                <a:sym typeface="+mn-ea"/>
              </a:rPr>
              <a:t>，用户与用户之间不</a:t>
            </a:r>
            <a:r>
              <a:rPr lang="zh-CN" altLang="en-US" sz="2125" dirty="0" smtClean="0">
                <a:sym typeface="+mn-ea"/>
              </a:rPr>
              <a:t>进行直接通信</a:t>
            </a:r>
            <a:endParaRPr lang="zh-CN" altLang="en-US" sz="2125" dirty="0"/>
          </a:p>
          <a:p>
            <a:endParaRPr lang="zh-CN" altLang="en-US" sz="2125" dirty="0"/>
          </a:p>
          <a:p>
            <a:endParaRPr lang="zh-CN" altLang="en-US" sz="2130" dirty="0"/>
          </a:p>
          <a:p>
            <a:endParaRPr lang="zh-CN" altLang="en-US" sz="2130" dirty="0"/>
          </a:p>
          <a:p>
            <a:r>
              <a:rPr lang="en-US" altLang="zh-CN" sz="2130" dirty="0">
                <a:solidFill>
                  <a:schemeClr val="bg2"/>
                </a:solidFill>
              </a:rPr>
              <a:t>2</a:t>
            </a:r>
            <a:r>
              <a:rPr lang="zh-CN" altLang="en-US" sz="2130" dirty="0">
                <a:solidFill>
                  <a:schemeClr val="bg2"/>
                </a:solidFill>
              </a:rPr>
              <a:t>、服务器程序需先运行起来，做好接受通信的准备</a:t>
            </a:r>
          </a:p>
          <a:p>
            <a:endParaRPr lang="zh-CN" altLang="en-US" sz="2130" dirty="0">
              <a:solidFill>
                <a:schemeClr val="bg2"/>
              </a:solidFill>
            </a:endParaRPr>
          </a:p>
          <a:p>
            <a:r>
              <a:rPr lang="en-US" altLang="zh-CN" sz="2130" dirty="0">
                <a:solidFill>
                  <a:schemeClr val="bg2"/>
                </a:solidFill>
              </a:rPr>
              <a:t>3</a:t>
            </a:r>
            <a:r>
              <a:rPr lang="zh-CN" altLang="en-US" sz="2130" dirty="0">
                <a:solidFill>
                  <a:schemeClr val="bg2"/>
                </a:solidFill>
              </a:rPr>
              <a:t>、客户程序后运行，主动与服务器进行通信。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107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  <a:p>
            <a:endParaRPr lang="en-US" altLang="zh-CN" sz="2130"/>
          </a:p>
          <a:p>
            <a:r>
              <a:rPr lang="zh-CN" altLang="en-US" sz="2130">
                <a:sym typeface="+mn-ea"/>
              </a:rPr>
              <a:t>      客户</a:t>
            </a:r>
            <a:r>
              <a:rPr lang="en-US" altLang="zh-CN" sz="2130">
                <a:sym typeface="+mn-ea"/>
              </a:rPr>
              <a:t>/</a:t>
            </a:r>
            <a:r>
              <a:rPr lang="zh-CN" altLang="en-US" sz="2130">
                <a:sym typeface="+mn-ea"/>
              </a:rPr>
              <a:t>服务器（</a:t>
            </a:r>
            <a:r>
              <a:rPr lang="en-US" altLang="zh-CN" sz="2130">
                <a:sym typeface="+mn-ea"/>
              </a:rPr>
              <a:t>C/S</a:t>
            </a:r>
            <a:r>
              <a:rPr lang="zh-CN" altLang="en-US" sz="2130">
                <a:sym typeface="+mn-ea"/>
              </a:rPr>
              <a:t>）结构的特点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10049510" y="202247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63480" y="203644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7750" y="2736215"/>
            <a:ext cx="990346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/>
              <a:t>1</a:t>
            </a:r>
            <a:r>
              <a:rPr lang="zh-CN" altLang="en-US" sz="2130" dirty="0"/>
              <a:t>、网络通信双方分为客户程序和服务器程序，</a:t>
            </a:r>
            <a:r>
              <a:rPr lang="zh-CN" altLang="en-US" sz="2125" dirty="0">
                <a:sym typeface="+mn-ea"/>
              </a:rPr>
              <a:t>用户与用户之间不</a:t>
            </a:r>
            <a:r>
              <a:rPr lang="zh-CN" altLang="en-US" sz="2125" dirty="0" smtClean="0">
                <a:sym typeface="+mn-ea"/>
              </a:rPr>
              <a:t>进行直接通信</a:t>
            </a:r>
            <a:endParaRPr lang="zh-CN" altLang="en-US" sz="2130" dirty="0"/>
          </a:p>
          <a:p>
            <a:endParaRPr lang="zh-CN" altLang="en-US" sz="2130" dirty="0"/>
          </a:p>
          <a:p>
            <a:r>
              <a:rPr lang="en-US" altLang="zh-CN" sz="2130" dirty="0"/>
              <a:t>2</a:t>
            </a:r>
            <a:r>
              <a:rPr lang="zh-CN" altLang="en-US" sz="2130" dirty="0"/>
              <a:t>、服务器程序需先运行起来，做好接受通信的准备</a:t>
            </a:r>
          </a:p>
          <a:p>
            <a:endParaRPr lang="zh-CN" altLang="en-US" sz="2130" dirty="0"/>
          </a:p>
          <a:p>
            <a:r>
              <a:rPr lang="en-US" altLang="zh-CN" sz="2130" dirty="0">
                <a:solidFill>
                  <a:schemeClr val="bg2"/>
                </a:solidFill>
              </a:rPr>
              <a:t>3</a:t>
            </a:r>
            <a:r>
              <a:rPr lang="zh-CN" altLang="en-US" sz="2130" dirty="0">
                <a:solidFill>
                  <a:schemeClr val="bg2"/>
                </a:solidFill>
              </a:rPr>
              <a:t>、客户程序后运行，主动与服务器进行通信。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107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  <a:p>
            <a:endParaRPr lang="en-US" altLang="zh-CN" sz="2130"/>
          </a:p>
          <a:p>
            <a:r>
              <a:rPr lang="zh-CN" altLang="en-US" sz="2130">
                <a:sym typeface="+mn-ea"/>
              </a:rPr>
              <a:t>      客户</a:t>
            </a:r>
            <a:r>
              <a:rPr lang="en-US" altLang="zh-CN" sz="2130">
                <a:sym typeface="+mn-ea"/>
              </a:rPr>
              <a:t>/</a:t>
            </a:r>
            <a:r>
              <a:rPr lang="zh-CN" altLang="en-US" sz="2130">
                <a:sym typeface="+mn-ea"/>
              </a:rPr>
              <a:t>服务器（</a:t>
            </a:r>
            <a:r>
              <a:rPr lang="en-US" altLang="zh-CN" sz="2130">
                <a:sym typeface="+mn-ea"/>
              </a:rPr>
              <a:t>C/S</a:t>
            </a:r>
            <a:r>
              <a:rPr lang="zh-CN" altLang="en-US" sz="2130">
                <a:sym typeface="+mn-ea"/>
              </a:rPr>
              <a:t>）结构的特点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10049510" y="202247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63480" y="203644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7750" y="2736215"/>
            <a:ext cx="9672955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/>
              <a:t>1</a:t>
            </a:r>
            <a:r>
              <a:rPr lang="zh-CN" altLang="en-US" sz="2130" dirty="0"/>
              <a:t>、网络通信双方分为客户程序和服务器</a:t>
            </a:r>
            <a:r>
              <a:rPr lang="zh-CN" altLang="en-US" sz="2130" dirty="0" smtClean="0"/>
              <a:t>程序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130" dirty="0" smtClean="0"/>
              <a:t>用户</a:t>
            </a:r>
            <a:r>
              <a:rPr lang="zh-CN" altLang="en-US" sz="2130" dirty="0"/>
              <a:t>与用户之间不</a:t>
            </a:r>
            <a:r>
              <a:rPr lang="zh-CN" altLang="en-US" sz="2130" dirty="0" smtClean="0"/>
              <a:t>进行直接通信</a:t>
            </a:r>
            <a:endParaRPr lang="zh-CN" altLang="en-US" sz="2130" dirty="0"/>
          </a:p>
          <a:p>
            <a:endParaRPr lang="zh-CN" altLang="en-US" sz="2130" dirty="0"/>
          </a:p>
          <a:p>
            <a:r>
              <a:rPr lang="en-US" altLang="zh-CN" sz="2130" dirty="0"/>
              <a:t>2</a:t>
            </a:r>
            <a:r>
              <a:rPr lang="zh-CN" altLang="en-US" sz="2130" dirty="0"/>
              <a:t>、服务器程序需先运行起来，做好接受通信的准备</a:t>
            </a:r>
          </a:p>
          <a:p>
            <a:endParaRPr lang="zh-CN" altLang="en-US" sz="2130" dirty="0"/>
          </a:p>
          <a:p>
            <a:r>
              <a:rPr lang="en-US" altLang="zh-CN" sz="2130" dirty="0"/>
              <a:t>3</a:t>
            </a:r>
            <a:r>
              <a:rPr lang="zh-CN" altLang="en-US" sz="2130" dirty="0"/>
              <a:t>、客户程序后运行，主动与服务器进行通信。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169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结构应用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130" dirty="0" smtClean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6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273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结构应用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(Peer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Peer)</a:t>
            </a:r>
            <a:r>
              <a:rPr lang="zh-CN" altLang="en-US" sz="2400" dirty="0" smtClean="0"/>
              <a:t>：</a:t>
            </a:r>
            <a:r>
              <a:rPr lang="zh-CN" altLang="en-US" sz="2130" dirty="0" smtClean="0">
                <a:sym typeface="+mn-ea"/>
              </a:rPr>
              <a:t>通信</a:t>
            </a:r>
            <a:r>
              <a:rPr lang="zh-CN" altLang="en-US" sz="2130" dirty="0">
                <a:sym typeface="+mn-ea"/>
              </a:rPr>
              <a:t>双方没有传统意义上的客户服务器之分，‘地位’对等，通信双方都具备客户与服务器的特征。</a:t>
            </a:r>
          </a:p>
          <a:p>
            <a:pPr>
              <a:lnSpc>
                <a:spcPct val="150000"/>
              </a:lnSpc>
            </a:pPr>
            <a:r>
              <a:rPr lang="zh-CN" altLang="en-US" sz="2130" dirty="0" smtClean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31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pic>
        <p:nvPicPr>
          <p:cNvPr id="9" name="图片 8" descr="Snipaste_2019-02-28_13-36-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65" y="2509520"/>
            <a:ext cx="3486785" cy="2686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9560" y="878302"/>
            <a:ext cx="855588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30" dirty="0" smtClean="0"/>
              <a:t>自我介绍</a:t>
            </a:r>
            <a:endParaRPr lang="en-US" altLang="zh-CN" sz="2130" dirty="0" smtClean="0"/>
          </a:p>
          <a:p>
            <a:pPr>
              <a:lnSpc>
                <a:spcPct val="150000"/>
              </a:lnSpc>
            </a:pPr>
            <a:r>
              <a:rPr lang="zh-CN" altLang="en-US" sz="2130" dirty="0" smtClean="0"/>
              <a:t>姓名：赵珂卉</a:t>
            </a:r>
            <a:endParaRPr lang="en-US" altLang="zh-CN" sz="2130" dirty="0" smtClean="0"/>
          </a:p>
          <a:p>
            <a:pPr>
              <a:lnSpc>
                <a:spcPct val="150000"/>
              </a:lnSpc>
            </a:pPr>
            <a:r>
              <a:rPr lang="zh-CN" altLang="en-US" sz="2130" dirty="0" smtClean="0"/>
              <a:t>邮箱：</a:t>
            </a:r>
            <a:r>
              <a:rPr lang="en-US" altLang="zh-CN" sz="2130" dirty="0" smtClean="0">
                <a:hlinkClick r:id="rId4"/>
              </a:rPr>
              <a:t>zhaokehui@sunlands.com</a:t>
            </a:r>
          </a:p>
          <a:p>
            <a:pPr>
              <a:lnSpc>
                <a:spcPct val="150000"/>
              </a:lnSpc>
            </a:pPr>
            <a:r>
              <a:rPr lang="zh-CN" altLang="en-US" sz="2130" dirty="0" smtClean="0"/>
              <a:t>尚德机构</a:t>
            </a:r>
            <a:r>
              <a:rPr lang="en-US" altLang="zh-CN" sz="2130" dirty="0" smtClean="0"/>
              <a:t>APP</a:t>
            </a:r>
            <a:r>
              <a:rPr lang="zh-CN" altLang="en-US" sz="2130" dirty="0" smtClean="0"/>
              <a:t>：赵珂卉（不建议私聊我，</a:t>
            </a:r>
            <a:r>
              <a:rPr lang="en-US" altLang="zh-CN" sz="2130" dirty="0" smtClean="0"/>
              <a:t>APP</a:t>
            </a:r>
            <a:r>
              <a:rPr lang="zh-CN" altLang="en-US" sz="2130" dirty="0" smtClean="0"/>
              <a:t>难用的😂）</a:t>
            </a:r>
            <a:endParaRPr lang="en-US" altLang="zh-CN" sz="2130" dirty="0" smtClean="0"/>
          </a:p>
          <a:p>
            <a:pPr>
              <a:lnSpc>
                <a:spcPct val="150000"/>
              </a:lnSpc>
            </a:pPr>
            <a:r>
              <a:rPr lang="zh-CN" altLang="en-US" sz="2130" dirty="0" smtClean="0"/>
              <a:t>新浪微博：尚德机构阿珂老师</a:t>
            </a:r>
            <a:endParaRPr lang="en-US" altLang="zh-CN" sz="213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735" y="0"/>
            <a:ext cx="459326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5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52065" y="2357120"/>
            <a:ext cx="41776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 smtClean="0"/>
              <a:t>P2P</a:t>
            </a:r>
            <a:r>
              <a:rPr lang="zh-CN" altLang="en-US" sz="2130" dirty="0" smtClean="0"/>
              <a:t>模式</a:t>
            </a:r>
            <a:r>
              <a:rPr lang="zh-CN" altLang="en-US" sz="2130" dirty="0"/>
              <a:t>下载              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</a:rPr>
              <a:t>客户</a:t>
            </a:r>
            <a:r>
              <a:rPr lang="en-US" altLang="zh-CN" sz="1500">
                <a:solidFill>
                  <a:schemeClr val="tx1"/>
                </a:solidFill>
              </a:rPr>
              <a:t>/</a:t>
            </a:r>
            <a:r>
              <a:rPr lang="zh-CN" altLang="en-US" sz="1500">
                <a:solidFill>
                  <a:schemeClr val="tx1"/>
                </a:solidFill>
              </a:rPr>
              <a:t>服务器（</a:t>
            </a:r>
            <a:r>
              <a:rPr lang="en-US" altLang="zh-CN" sz="1500">
                <a:solidFill>
                  <a:schemeClr val="tx1"/>
                </a:solidFill>
              </a:rPr>
              <a:t>C/S</a:t>
            </a:r>
            <a:r>
              <a:rPr lang="zh-CN" altLang="en-US" sz="1500">
                <a:solidFill>
                  <a:schemeClr val="tx1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>
                <a:solidFill>
                  <a:schemeClr val="accent6"/>
                </a:solidFill>
              </a:rPr>
              <a:t>纯</a:t>
            </a:r>
            <a:r>
              <a:rPr lang="en-US" altLang="zh-CN" sz="1500">
                <a:solidFill>
                  <a:schemeClr val="accent6"/>
                </a:solidFill>
              </a:rPr>
              <a:t>P2P</a:t>
            </a:r>
            <a:r>
              <a:rPr lang="zh-CN" altLang="en-US" sz="1500">
                <a:solidFill>
                  <a:schemeClr val="accent6"/>
                </a:solidFill>
              </a:rPr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11650" y="374523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乙                           </a:t>
            </a:r>
            <a:r>
              <a:rPr lang="zh-CN" altLang="en-US" dirty="0">
                <a:solidFill>
                  <a:schemeClr val="bg2"/>
                </a:solidFill>
              </a:rPr>
              <a:t>丙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572635" y="2794000"/>
            <a:ext cx="751205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52065" y="2357120"/>
            <a:ext cx="41776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 smtClean="0"/>
              <a:t>P2P</a:t>
            </a:r>
            <a:r>
              <a:rPr lang="zh-CN" altLang="en-US" sz="2130" dirty="0" smtClean="0"/>
              <a:t>模式</a:t>
            </a:r>
            <a:r>
              <a:rPr lang="zh-CN" altLang="en-US" sz="2130" dirty="0"/>
              <a:t>下载              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</a:rPr>
              <a:t>客户</a:t>
            </a:r>
            <a:r>
              <a:rPr lang="en-US" altLang="zh-CN" sz="1500">
                <a:solidFill>
                  <a:schemeClr val="tx1"/>
                </a:solidFill>
              </a:rPr>
              <a:t>/</a:t>
            </a:r>
            <a:r>
              <a:rPr lang="zh-CN" altLang="en-US" sz="1500">
                <a:solidFill>
                  <a:schemeClr val="tx1"/>
                </a:solidFill>
              </a:rPr>
              <a:t>服务器（</a:t>
            </a:r>
            <a:r>
              <a:rPr lang="en-US" altLang="zh-CN" sz="1500">
                <a:solidFill>
                  <a:schemeClr val="tx1"/>
                </a:solidFill>
              </a:rPr>
              <a:t>C/S</a:t>
            </a:r>
            <a:r>
              <a:rPr lang="zh-CN" altLang="en-US" sz="1500">
                <a:solidFill>
                  <a:schemeClr val="tx1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>
                <a:solidFill>
                  <a:schemeClr val="accent6"/>
                </a:solidFill>
              </a:rPr>
              <a:t>纯</a:t>
            </a:r>
            <a:r>
              <a:rPr lang="en-US" altLang="zh-CN" sz="1500">
                <a:solidFill>
                  <a:schemeClr val="accent6"/>
                </a:solidFill>
              </a:rPr>
              <a:t>P2P</a:t>
            </a:r>
            <a:r>
              <a:rPr lang="zh-CN" altLang="en-US" sz="1500">
                <a:solidFill>
                  <a:schemeClr val="accent6"/>
                </a:solidFill>
              </a:rPr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79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11650" y="374523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乙                           丙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572635" y="2794000"/>
            <a:ext cx="751205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419090" y="2807335"/>
            <a:ext cx="915035" cy="915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52065" y="2357120"/>
            <a:ext cx="41776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 smtClean="0"/>
              <a:t>P2P</a:t>
            </a:r>
            <a:r>
              <a:rPr lang="zh-CN" altLang="en-US" sz="2130" dirty="0" smtClean="0"/>
              <a:t>模式</a:t>
            </a:r>
            <a:r>
              <a:rPr lang="zh-CN" altLang="en-US" sz="2130" dirty="0"/>
              <a:t>下载              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</a:rPr>
              <a:t>客户</a:t>
            </a:r>
            <a:r>
              <a:rPr lang="en-US" altLang="zh-CN" sz="1500">
                <a:solidFill>
                  <a:schemeClr val="tx1"/>
                </a:solidFill>
              </a:rPr>
              <a:t>/</a:t>
            </a:r>
            <a:r>
              <a:rPr lang="zh-CN" altLang="en-US" sz="1500">
                <a:solidFill>
                  <a:schemeClr val="tx1"/>
                </a:solidFill>
              </a:rPr>
              <a:t>服务器（</a:t>
            </a:r>
            <a:r>
              <a:rPr lang="en-US" altLang="zh-CN" sz="1500">
                <a:solidFill>
                  <a:schemeClr val="tx1"/>
                </a:solidFill>
              </a:rPr>
              <a:t>C/S</a:t>
            </a:r>
            <a:r>
              <a:rPr lang="zh-CN" altLang="en-US" sz="1500">
                <a:solidFill>
                  <a:schemeClr val="tx1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>
                <a:solidFill>
                  <a:schemeClr val="accent6"/>
                </a:solidFill>
              </a:rPr>
              <a:t>纯</a:t>
            </a:r>
            <a:r>
              <a:rPr lang="en-US" altLang="zh-CN" sz="1500">
                <a:solidFill>
                  <a:schemeClr val="accent6"/>
                </a:solidFill>
              </a:rPr>
              <a:t>P2P</a:t>
            </a:r>
            <a:r>
              <a:rPr lang="zh-CN" altLang="en-US" sz="1500">
                <a:solidFill>
                  <a:schemeClr val="accent6"/>
                </a:solidFill>
              </a:rPr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69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 smtClean="0"/>
              <a:t>纯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结构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11650" y="374523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乙                           丙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572635" y="2794000"/>
            <a:ext cx="751205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419090" y="2807335"/>
            <a:ext cx="915035" cy="915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69790" y="3886200"/>
            <a:ext cx="160782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95825" y="4050030"/>
            <a:ext cx="155448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52065" y="2357120"/>
            <a:ext cx="41776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 smtClean="0"/>
              <a:t>P2P</a:t>
            </a:r>
            <a:r>
              <a:rPr lang="zh-CN" altLang="en-US" sz="2130" dirty="0" smtClean="0"/>
              <a:t>模式</a:t>
            </a:r>
            <a:r>
              <a:rPr lang="zh-CN" altLang="en-US" sz="2130" dirty="0"/>
              <a:t>下载              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</a:rPr>
              <a:t>客户</a:t>
            </a:r>
            <a:r>
              <a:rPr lang="en-US" altLang="zh-CN" sz="1500">
                <a:solidFill>
                  <a:schemeClr val="tx1"/>
                </a:solidFill>
              </a:rPr>
              <a:t>/</a:t>
            </a:r>
            <a:r>
              <a:rPr lang="zh-CN" altLang="en-US" sz="1500">
                <a:solidFill>
                  <a:schemeClr val="tx1"/>
                </a:solidFill>
              </a:rPr>
              <a:t>服务器（</a:t>
            </a:r>
            <a:r>
              <a:rPr lang="en-US" altLang="zh-CN" sz="1500">
                <a:solidFill>
                  <a:schemeClr val="tx1"/>
                </a:solidFill>
              </a:rPr>
              <a:t>C/S</a:t>
            </a:r>
            <a:r>
              <a:rPr lang="zh-CN" altLang="en-US" sz="1500">
                <a:solidFill>
                  <a:schemeClr val="tx1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>
                <a:solidFill>
                  <a:schemeClr val="accent6"/>
                </a:solidFill>
              </a:rPr>
              <a:t>纯</a:t>
            </a:r>
            <a:r>
              <a:rPr lang="en-US" altLang="zh-CN" sz="1500">
                <a:solidFill>
                  <a:schemeClr val="accent6"/>
                </a:solidFill>
              </a:rPr>
              <a:t>P2P</a:t>
            </a:r>
            <a:r>
              <a:rPr lang="zh-CN" altLang="en-US" sz="1500">
                <a:solidFill>
                  <a:schemeClr val="accent6"/>
                </a:solidFill>
              </a:rPr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42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2.1.3 </a:t>
            </a:r>
            <a:r>
              <a:rPr lang="zh-CN" altLang="en-US" sz="2400"/>
              <a:t>混合结构网络应用</a:t>
            </a:r>
            <a:endParaRPr lang="en-US" altLang="zh-CN" sz="2400"/>
          </a:p>
          <a:p>
            <a:r>
              <a:rPr lang="zh-CN" altLang="en-US" sz="2130">
                <a:sym typeface="+mn-ea"/>
              </a:rPr>
              <a:t>      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9890" y="1993900"/>
            <a:ext cx="6089015" cy="4191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130" dirty="0">
                <a:sym typeface="+mn-ea"/>
              </a:rPr>
              <a:t> </a:t>
            </a:r>
            <a:r>
              <a:rPr lang="zh-CN" altLang="en-US" sz="2130" dirty="0">
                <a:sym typeface="+mn-ea"/>
              </a:rPr>
              <a:t>混合结构网络应用将</a:t>
            </a:r>
            <a:r>
              <a:rPr lang="en-US" altLang="zh-CN" sz="2130" dirty="0">
                <a:sym typeface="+mn-ea"/>
              </a:rPr>
              <a:t>C/S</a:t>
            </a:r>
            <a:r>
              <a:rPr lang="zh-CN" altLang="en-US" sz="2130" dirty="0">
                <a:sym typeface="+mn-ea"/>
              </a:rPr>
              <a:t>应用和</a:t>
            </a:r>
            <a:r>
              <a:rPr lang="en-US" altLang="zh-CN" sz="2130" dirty="0">
                <a:sym typeface="+mn-ea"/>
              </a:rPr>
              <a:t>P2P</a:t>
            </a:r>
            <a:r>
              <a:rPr lang="zh-CN" altLang="en-US" sz="2130" dirty="0">
                <a:sym typeface="+mn-ea"/>
              </a:rPr>
              <a:t>应用相结合。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</a:rPr>
              <a:t>客户</a:t>
            </a:r>
            <a:r>
              <a:rPr lang="en-US" altLang="zh-CN" sz="1500">
                <a:solidFill>
                  <a:schemeClr val="tx1"/>
                </a:solidFill>
              </a:rPr>
              <a:t>/</a:t>
            </a:r>
            <a:r>
              <a:rPr lang="zh-CN" altLang="en-US" sz="1500">
                <a:solidFill>
                  <a:schemeClr val="tx1"/>
                </a:solidFill>
              </a:rPr>
              <a:t>服务器（</a:t>
            </a:r>
            <a:r>
              <a:rPr lang="en-US" altLang="zh-CN" sz="1500">
                <a:solidFill>
                  <a:schemeClr val="tx1"/>
                </a:solidFill>
              </a:rPr>
              <a:t>C/S</a:t>
            </a:r>
            <a:r>
              <a:rPr lang="zh-CN" altLang="en-US" sz="1500">
                <a:solidFill>
                  <a:schemeClr val="tx1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>
                <a:solidFill>
                  <a:schemeClr val="accent6"/>
                </a:solidFill>
              </a:rPr>
              <a:t>纯</a:t>
            </a:r>
            <a:r>
              <a:rPr lang="en-US" altLang="zh-CN" sz="1500">
                <a:solidFill>
                  <a:schemeClr val="accent6"/>
                </a:solidFill>
              </a:rPr>
              <a:t>P2P</a:t>
            </a:r>
            <a:r>
              <a:rPr lang="zh-CN" altLang="en-US" sz="1500">
                <a:solidFill>
                  <a:schemeClr val="accent6"/>
                </a:solidFill>
              </a:rPr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0"/>
            <a:ext cx="278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2.1.2 </a:t>
            </a:r>
            <a:r>
              <a:rPr>
                <a:sym typeface="+mn-ea"/>
              </a:rPr>
              <a:t>纯P2P结构网络应用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6600" y="1711325"/>
            <a:ext cx="703262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WWW</a:t>
            </a:r>
            <a:r>
              <a:rPr lang="zh-CN" altLang="en-US" sz="2130"/>
              <a:t>采用的是（</a:t>
            </a:r>
            <a:r>
              <a:rPr lang="zh-CN" altLang="en-US" sz="2130">
                <a:solidFill>
                  <a:schemeClr val="bg2"/>
                </a:solidFill>
              </a:rPr>
              <a:t>客户/服务器（C/S）</a:t>
            </a:r>
            <a:r>
              <a:rPr lang="zh-CN" altLang="en-US" sz="2130"/>
              <a:t>）结构的工作模式。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6600" y="1711325"/>
            <a:ext cx="703262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WWW</a:t>
            </a:r>
            <a:r>
              <a:rPr lang="zh-CN" altLang="en-US" sz="2130"/>
              <a:t>采用的是（</a:t>
            </a:r>
            <a:r>
              <a:rPr lang="zh-CN" altLang="en-US" sz="2130">
                <a:solidFill>
                  <a:schemeClr val="accent6"/>
                </a:solidFill>
              </a:rPr>
              <a:t>客户/服务器（C/S）</a:t>
            </a:r>
            <a:r>
              <a:rPr lang="zh-CN" altLang="en-US" sz="2130"/>
              <a:t>）结构的工作模式。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36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从体系结构角度来看，在计算机网络应用中，（</a:t>
            </a:r>
            <a:r>
              <a:rPr lang="en-US" altLang="zh-CN" sz="2130">
                <a:solidFill>
                  <a:schemeClr val="bg2"/>
                </a:solidFill>
              </a:rPr>
              <a:t>B</a:t>
            </a:r>
            <a:r>
              <a:rPr lang="zh-CN" altLang="en-US" sz="2130"/>
              <a:t>）的网络应用是最典型的、最基本的网络应用。</a:t>
            </a:r>
          </a:p>
          <a:p>
            <a:endParaRPr lang="zh-CN" altLang="en-US" sz="2130"/>
          </a:p>
          <a:p>
            <a:r>
              <a:rPr lang="zh-CN" altLang="en-US" sz="2130"/>
              <a:t>A:纯P2P结构</a:t>
            </a:r>
          </a:p>
          <a:p>
            <a:endParaRPr lang="zh-CN" altLang="en-US" sz="2130"/>
          </a:p>
          <a:p>
            <a:r>
              <a:rPr lang="zh-CN" altLang="en-US" sz="2130"/>
              <a:t>B:客户/服务器结构</a:t>
            </a:r>
          </a:p>
          <a:p>
            <a:endParaRPr lang="zh-CN" altLang="en-US" sz="2130"/>
          </a:p>
          <a:p>
            <a:r>
              <a:rPr lang="zh-CN" altLang="en-US" sz="2130"/>
              <a:t>C:混合结构</a:t>
            </a:r>
          </a:p>
          <a:p>
            <a:endParaRPr lang="zh-CN" altLang="en-US" sz="2130"/>
          </a:p>
          <a:p>
            <a:r>
              <a:rPr lang="zh-CN" altLang="en-US" sz="2130"/>
              <a:t>D:拓扑结构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36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从体系结构角度来看，在计算机网络应用中，（</a:t>
            </a:r>
            <a:r>
              <a:rPr lang="en-US" altLang="zh-CN" sz="2130">
                <a:solidFill>
                  <a:schemeClr val="accent6"/>
                </a:solidFill>
              </a:rPr>
              <a:t>B</a:t>
            </a:r>
            <a:r>
              <a:rPr lang="zh-CN" altLang="en-US" sz="2130"/>
              <a:t>）的网络应用是最典型的、最基本的网络应用。</a:t>
            </a:r>
          </a:p>
          <a:p>
            <a:endParaRPr lang="zh-CN" altLang="en-US" sz="2130"/>
          </a:p>
          <a:p>
            <a:r>
              <a:rPr lang="zh-CN" altLang="en-US" sz="2130"/>
              <a:t>A:纯P2P结构</a:t>
            </a:r>
          </a:p>
          <a:p>
            <a:endParaRPr lang="zh-CN" altLang="en-US" sz="2130"/>
          </a:p>
          <a:p>
            <a:r>
              <a:rPr lang="zh-CN" altLang="en-US" sz="2130">
                <a:solidFill>
                  <a:schemeClr val="accent6"/>
                </a:solidFill>
              </a:rPr>
              <a:t>B:客户/服务器结构</a:t>
            </a:r>
            <a:endParaRPr lang="zh-CN" altLang="en-US" sz="2130"/>
          </a:p>
          <a:p>
            <a:endParaRPr lang="zh-CN" altLang="en-US" sz="2130"/>
          </a:p>
          <a:p>
            <a:r>
              <a:rPr lang="zh-CN" altLang="en-US" sz="2130"/>
              <a:t>C:混合结构</a:t>
            </a:r>
          </a:p>
          <a:p>
            <a:endParaRPr lang="zh-CN" altLang="en-US" sz="2130"/>
          </a:p>
          <a:p>
            <a:r>
              <a:rPr lang="zh-CN" altLang="en-US" sz="2130"/>
              <a:t>D:拓扑结构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从体系结构角度，计算机网络应用不包括（</a:t>
            </a:r>
            <a:r>
              <a:rPr lang="en-US" sz="2130">
                <a:solidFill>
                  <a:schemeClr val="bg2"/>
                </a:solidFill>
              </a:rPr>
              <a:t>C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A:客户/服务器结构</a:t>
            </a:r>
          </a:p>
          <a:p>
            <a:endParaRPr sz="2130"/>
          </a:p>
          <a:p>
            <a:r>
              <a:rPr sz="2130"/>
              <a:t>B:P2P结构</a:t>
            </a:r>
          </a:p>
          <a:p>
            <a:endParaRPr sz="2130"/>
          </a:p>
          <a:p>
            <a:r>
              <a:rPr sz="2130"/>
              <a:t>C:拓扑结构</a:t>
            </a:r>
          </a:p>
          <a:p>
            <a:endParaRPr sz="2130"/>
          </a:p>
          <a:p>
            <a:r>
              <a:rPr sz="2130"/>
              <a:t>D:混合结构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70509" y="1402281"/>
            <a:ext cx="50838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/>
              <a:t> </a:t>
            </a:r>
            <a:r>
              <a:rPr lang="zh-CN" altLang="en-US" sz="2130" dirty="0"/>
              <a:t>计算机网络原理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90284" y="2347742"/>
          <a:ext cx="6732858" cy="288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169"/>
                <a:gridCol w="1806498"/>
                <a:gridCol w="3111191"/>
              </a:tblGrid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题型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题目数量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分值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单选题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填空题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简答题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76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综合题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分、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分、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31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从体系结构角度，计算机网络应用不包括（</a:t>
            </a:r>
            <a:r>
              <a:rPr lang="en-US" sz="2130">
                <a:solidFill>
                  <a:schemeClr val="accent6"/>
                </a:solidFill>
              </a:rPr>
              <a:t>C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A:客户/服务器结构</a:t>
            </a:r>
          </a:p>
          <a:p>
            <a:endParaRPr sz="2130"/>
          </a:p>
          <a:p>
            <a:r>
              <a:rPr sz="2130"/>
              <a:t>B:P2P结构</a:t>
            </a:r>
          </a:p>
          <a:p>
            <a:endParaRPr sz="2130"/>
          </a:p>
          <a:p>
            <a:r>
              <a:rPr sz="2130">
                <a:solidFill>
                  <a:schemeClr val="accent6"/>
                </a:solidFill>
              </a:rPr>
              <a:t>C:拓扑结构</a:t>
            </a:r>
          </a:p>
          <a:p>
            <a:endParaRPr sz="2130"/>
          </a:p>
          <a:p>
            <a:r>
              <a:rPr sz="2130"/>
              <a:t>D:混合结构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在计算机网络应用中，下列关于纯P2P结构网络应用的说法中错误的是（</a:t>
            </a:r>
            <a:r>
              <a:rPr lang="en-US" sz="2130">
                <a:solidFill>
                  <a:schemeClr val="bg2"/>
                </a:solidFill>
              </a:rPr>
              <a:t>B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A:没有一直在运行的传统服务器</a:t>
            </a:r>
          </a:p>
          <a:p>
            <a:endParaRPr sz="2130"/>
          </a:p>
          <a:p>
            <a:r>
              <a:rPr sz="2130"/>
              <a:t>B:通信只在客户与服务器之间进行，客户与客户之间不进行直接通信</a:t>
            </a:r>
          </a:p>
          <a:p>
            <a:endParaRPr sz="2130"/>
          </a:p>
          <a:p>
            <a:r>
              <a:rPr sz="2130"/>
              <a:t>C:对等端软件通常运行在普通用户的计算设备上</a:t>
            </a:r>
          </a:p>
          <a:p>
            <a:endParaRPr sz="2130"/>
          </a:p>
          <a:p>
            <a:r>
              <a:rPr sz="2130"/>
              <a:t>D:每个对等端是一个服务器与客户的结合体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在计算机网络应用中，下列关于纯P2P结构网络应用的说法中错误的是（</a:t>
            </a:r>
            <a:r>
              <a:rPr lang="en-US" sz="2130">
                <a:solidFill>
                  <a:schemeClr val="accent6"/>
                </a:solidFill>
              </a:rPr>
              <a:t>B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A:没有一直在运行的传统服务器</a:t>
            </a:r>
          </a:p>
          <a:p>
            <a:endParaRPr sz="2130"/>
          </a:p>
          <a:p>
            <a:r>
              <a:rPr sz="2130">
                <a:solidFill>
                  <a:srgbClr val="FF0000"/>
                </a:solidFill>
              </a:rPr>
              <a:t>B:通信只在客户与服务器之间进行，客户与客户之间不进行直接通信</a:t>
            </a:r>
          </a:p>
          <a:p>
            <a:endParaRPr sz="2130"/>
          </a:p>
          <a:p>
            <a:r>
              <a:rPr sz="2130"/>
              <a:t>C:对等端软件通常运行在普通用户的计算设备上</a:t>
            </a:r>
          </a:p>
          <a:p>
            <a:endParaRPr sz="2130"/>
          </a:p>
          <a:p>
            <a:r>
              <a:rPr sz="2130"/>
              <a:t>D:每个对等端是一个服务器与客户的结合体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2225" y="3072765"/>
            <a:ext cx="370014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计算机网络应用结构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96385" y="1914525"/>
            <a:ext cx="71939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客户</a:t>
            </a:r>
            <a:r>
              <a:rPr lang="en-US" altLang="zh-CN"/>
              <a:t>/</a:t>
            </a:r>
            <a:r>
              <a:rPr lang="zh-CN" altLang="en-US"/>
              <a:t>服务器（</a:t>
            </a:r>
            <a:r>
              <a:rPr lang="en-US" altLang="zh-CN"/>
              <a:t>C/S</a:t>
            </a:r>
            <a:r>
              <a:rPr lang="zh-CN" altLang="en-US"/>
              <a:t>）结构网络应用：（</a:t>
            </a:r>
            <a:r>
              <a:rPr lang="zh-CN" altLang="en-US">
                <a:solidFill>
                  <a:schemeClr val="bg2"/>
                </a:solidFill>
              </a:rPr>
              <a:t>服务器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需先运行起来，做好接受通信的准备，主动发起通信的是（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客户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纯</a:t>
            </a:r>
            <a:r>
              <a:rPr lang="en-US" altLang="zh-CN"/>
              <a:t>P2P</a:t>
            </a:r>
            <a:r>
              <a:rPr lang="zh-CN" altLang="en-US"/>
              <a:t>结构网络应用</a:t>
            </a: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混合结构网络应用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3964940" y="2065655"/>
            <a:ext cx="118110" cy="23749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2225" y="3072765"/>
            <a:ext cx="370014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计算机网络应用结构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96385" y="1914525"/>
            <a:ext cx="71939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客户</a:t>
            </a:r>
            <a:r>
              <a:rPr lang="en-US" altLang="zh-CN"/>
              <a:t>/</a:t>
            </a:r>
            <a:r>
              <a:rPr lang="zh-CN" altLang="en-US"/>
              <a:t>服务器（</a:t>
            </a:r>
            <a:r>
              <a:rPr lang="en-US" altLang="zh-CN"/>
              <a:t>C/S</a:t>
            </a:r>
            <a:r>
              <a:rPr lang="zh-CN" altLang="en-US"/>
              <a:t>）结构网络应用：（</a:t>
            </a:r>
            <a:r>
              <a:rPr lang="zh-CN" altLang="en-US">
                <a:solidFill>
                  <a:schemeClr val="accent6"/>
                </a:solidFill>
              </a:rPr>
              <a:t>服务器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需先运行起来，做好接受通信的准备，主动发起通信的是（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客户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纯</a:t>
            </a:r>
            <a:r>
              <a:rPr lang="en-US" altLang="zh-CN"/>
              <a:t>P2P</a:t>
            </a:r>
            <a:r>
              <a:rPr lang="zh-CN" altLang="en-US"/>
              <a:t>结构网络应用</a:t>
            </a: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混合结构网络应用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3964940" y="2065655"/>
            <a:ext cx="118110" cy="23749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2.2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网络通信应用通信基本原理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2.1.2</a:t>
            </a:r>
            <a:r>
              <a:rPr lang="zh-CN" altLang="en-US" sz="2400" dirty="0" smtClean="0"/>
              <a:t> 网络</a:t>
            </a:r>
            <a:r>
              <a:rPr lang="zh-CN" altLang="en-US" sz="2400" dirty="0"/>
              <a:t>应用的基本通信过程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6211570" y="1388110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1570" y="94996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5540" y="1402080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2806" y="2275523"/>
            <a:ext cx="10697528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网络应用的基本通信过程就是运行在不同主机上的</a:t>
            </a:r>
            <a:r>
              <a:rPr lang="zh-CN" altLang="en-US" sz="2130" dirty="0">
                <a:solidFill>
                  <a:srgbClr val="FF0000"/>
                </a:solidFill>
              </a:rPr>
              <a:t>应用进程</a:t>
            </a:r>
            <a:r>
              <a:rPr lang="zh-CN" altLang="en-US" sz="2130" dirty="0"/>
              <a:t>间以</a:t>
            </a:r>
            <a:r>
              <a:rPr lang="en-US" altLang="zh-CN" sz="2130" dirty="0">
                <a:solidFill>
                  <a:srgbClr val="FF0000"/>
                </a:solidFill>
              </a:rPr>
              <a:t>C/S</a:t>
            </a:r>
            <a:r>
              <a:rPr lang="zh-CN" altLang="en-US" sz="2130" dirty="0">
                <a:solidFill>
                  <a:srgbClr val="FF0000"/>
                </a:solidFill>
              </a:rPr>
              <a:t>方式</a:t>
            </a:r>
            <a:r>
              <a:rPr lang="zh-CN" altLang="en-US" sz="2130" dirty="0" smtClean="0"/>
              <a:t>进行的</a:t>
            </a:r>
            <a:r>
              <a:rPr lang="zh-CN" altLang="en-US" sz="2130" dirty="0"/>
              <a:t>通信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2.2 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网络应用通信基本原理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78115" y="424180"/>
            <a:ext cx="8393430" cy="783590"/>
            <a:chOff x="12249" y="668"/>
            <a:chExt cx="13218" cy="1234"/>
          </a:xfrm>
        </p:grpSpPr>
        <p:sp>
          <p:nvSpPr>
            <p:cNvPr id="15" name="文本框 14"/>
            <p:cNvSpPr txBox="1"/>
            <p:nvPr/>
          </p:nvSpPr>
          <p:spPr>
            <a:xfrm>
              <a:off x="12249" y="1039"/>
              <a:ext cx="339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/>
                <a:t>网络应用通信基本原理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647" y="668"/>
              <a:ext cx="9820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accent6"/>
                  </a:solidFill>
                </a:rPr>
                <a:t>网络应用的基本通信过程</a:t>
              </a:r>
              <a:endParaRPr lang="zh-CN" altLang="en-US" sz="1500">
                <a:solidFill>
                  <a:schemeClr val="tx1"/>
                </a:solidFill>
              </a:endParaRPr>
            </a:p>
            <a:p>
              <a:endParaRPr lang="en-US" altLang="zh-CN" sz="1500"/>
            </a:p>
            <a:p>
              <a:r>
                <a:rPr lang="zh-CN" altLang="en-US" sz="1500"/>
                <a:t>网络应用编程接口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5659" y="842"/>
              <a:ext cx="119" cy="9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2.2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网络通信应用通信基本原理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2.1.2 </a:t>
            </a:r>
            <a:r>
              <a:rPr lang="zh-CN" altLang="en-US" sz="2400" dirty="0"/>
              <a:t>网络应用的基本通信过程</a:t>
            </a:r>
            <a:endParaRPr lang="en-US" altLang="zh-CN" sz="2400" dirty="0"/>
          </a:p>
          <a:p>
            <a:r>
              <a:rPr lang="zh-CN" altLang="en-US" sz="2130" dirty="0">
                <a:sym typeface="+mn-ea"/>
              </a:rPr>
              <a:t>      </a:t>
            </a:r>
            <a:endParaRPr lang="en-US" altLang="zh-CN" sz="2130" dirty="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0" y="3023235"/>
            <a:ext cx="7915275" cy="350075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778115" y="424180"/>
            <a:ext cx="8393430" cy="783590"/>
            <a:chOff x="12249" y="668"/>
            <a:chExt cx="13218" cy="1234"/>
          </a:xfrm>
        </p:grpSpPr>
        <p:sp>
          <p:nvSpPr>
            <p:cNvPr id="3" name="文本框 2"/>
            <p:cNvSpPr txBox="1"/>
            <p:nvPr/>
          </p:nvSpPr>
          <p:spPr>
            <a:xfrm>
              <a:off x="12249" y="1039"/>
              <a:ext cx="339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/>
                <a:t>网络应用通信基本原理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647" y="668"/>
              <a:ext cx="9820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accent6"/>
                  </a:solidFill>
                </a:rPr>
                <a:t>网络应用的基本通信过程</a:t>
              </a:r>
              <a:endParaRPr lang="zh-CN" altLang="en-US" sz="1500">
                <a:solidFill>
                  <a:schemeClr val="tx1"/>
                </a:solidFill>
              </a:endParaRPr>
            </a:p>
            <a:p>
              <a:endParaRPr lang="en-US" altLang="zh-CN" sz="1500"/>
            </a:p>
            <a:p>
              <a:r>
                <a:rPr lang="zh-CN" altLang="en-US" sz="1500"/>
                <a:t>网络应用编程接口</a:t>
              </a:r>
            </a:p>
          </p:txBody>
        </p:sp>
        <p:sp>
          <p:nvSpPr>
            <p:cNvPr id="23" name="左大括号 22"/>
            <p:cNvSpPr/>
            <p:nvPr/>
          </p:nvSpPr>
          <p:spPr>
            <a:xfrm>
              <a:off x="15659" y="842"/>
              <a:ext cx="119" cy="9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2.2 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网络应用通信基本原理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2806" y="2275523"/>
            <a:ext cx="10697528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网络应用的基本通信过程就是运行在不同主机上的</a:t>
            </a:r>
            <a:r>
              <a:rPr lang="zh-CN" altLang="en-US" sz="2130" dirty="0">
                <a:solidFill>
                  <a:srgbClr val="FF0000"/>
                </a:solidFill>
              </a:rPr>
              <a:t>应用进程</a:t>
            </a:r>
            <a:r>
              <a:rPr lang="zh-CN" altLang="en-US" sz="2130" dirty="0"/>
              <a:t>间以</a:t>
            </a:r>
            <a:r>
              <a:rPr lang="en-US" altLang="zh-CN" sz="2130" dirty="0">
                <a:solidFill>
                  <a:srgbClr val="FF0000"/>
                </a:solidFill>
              </a:rPr>
              <a:t>C/S</a:t>
            </a:r>
            <a:r>
              <a:rPr lang="zh-CN" altLang="en-US" sz="2130" dirty="0">
                <a:solidFill>
                  <a:srgbClr val="FF0000"/>
                </a:solidFill>
              </a:rPr>
              <a:t>方式</a:t>
            </a:r>
            <a:r>
              <a:rPr lang="zh-CN" altLang="en-US" sz="2130" dirty="0" smtClean="0"/>
              <a:t>进行的</a:t>
            </a:r>
            <a:r>
              <a:rPr lang="zh-CN" altLang="en-US" sz="2130" dirty="0"/>
              <a:t>通信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2.2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网络通信应用通信基本原理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2.1.2 </a:t>
            </a:r>
            <a:r>
              <a:rPr lang="zh-CN" altLang="en-US" sz="2400"/>
              <a:t>网络应用编程接口</a:t>
            </a:r>
            <a:endParaRPr lang="en-US" altLang="zh-CN" sz="2400"/>
          </a:p>
          <a:p>
            <a:r>
              <a:rPr lang="zh-CN" altLang="en-US" sz="2130">
                <a:sym typeface="+mn-ea"/>
              </a:rPr>
              <a:t>      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5" y="200512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1313180" y="1904365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27150" y="2491740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17015" y="201358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5095" y="2614295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894445" y="1831340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908415" y="2418715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98280" y="194056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76360" y="2541270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778115" y="424180"/>
            <a:ext cx="8393430" cy="783590"/>
            <a:chOff x="12249" y="668"/>
            <a:chExt cx="13218" cy="1234"/>
          </a:xfrm>
        </p:grpSpPr>
        <p:sp>
          <p:nvSpPr>
            <p:cNvPr id="6" name="文本框 5"/>
            <p:cNvSpPr txBox="1"/>
            <p:nvPr/>
          </p:nvSpPr>
          <p:spPr>
            <a:xfrm>
              <a:off x="12249" y="1039"/>
              <a:ext cx="339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/>
                <a:t>网络应用通信基本原理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647" y="668"/>
              <a:ext cx="9820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</a:rPr>
                <a:t>网络应用的基本通信过程</a:t>
              </a:r>
            </a:p>
            <a:p>
              <a:endParaRPr lang="en-US" altLang="zh-CN" sz="1500">
                <a:solidFill>
                  <a:schemeClr val="tx1"/>
                </a:solidFill>
              </a:endParaRPr>
            </a:p>
            <a:p>
              <a:r>
                <a:rPr lang="zh-CN" altLang="en-US" sz="1500">
                  <a:solidFill>
                    <a:schemeClr val="accent6"/>
                  </a:solidFill>
                </a:rPr>
                <a:t>网络应用编程接口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59" y="842"/>
              <a:ext cx="119" cy="9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2.2 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网络应用通信基本原理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2.2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网络通信应用通信基本原理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2.1.2 </a:t>
            </a:r>
            <a:r>
              <a:rPr lang="zh-CN" altLang="en-US" sz="2400"/>
              <a:t>网络应用编程接口</a:t>
            </a:r>
            <a:endParaRPr lang="en-US" altLang="zh-CN" sz="2400"/>
          </a:p>
          <a:p>
            <a:r>
              <a:rPr lang="zh-CN" altLang="en-US" sz="2130">
                <a:sym typeface="+mn-ea"/>
              </a:rPr>
              <a:t>      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4470" y="5667375"/>
            <a:ext cx="116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典型的网络应用编程接口是</a:t>
            </a:r>
            <a:r>
              <a:rPr lang="zh-CN" altLang="en-US" dirty="0">
                <a:solidFill>
                  <a:srgbClr val="FF0000"/>
                </a:solidFill>
              </a:rPr>
              <a:t>套接</a:t>
            </a:r>
            <a:r>
              <a:rPr lang="zh-CN" altLang="en-US" dirty="0" smtClean="0">
                <a:solidFill>
                  <a:srgbClr val="FF0000"/>
                </a:solidFill>
              </a:rPr>
              <a:t>字（</a:t>
            </a:r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5" y="200512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1313180" y="1904365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27150" y="2491740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17015" y="201358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5095" y="2614295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894445" y="1831340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908415" y="2418715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98280" y="194056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76360" y="2541270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778115" y="424180"/>
            <a:ext cx="8393430" cy="783590"/>
            <a:chOff x="12249" y="668"/>
            <a:chExt cx="13218" cy="1234"/>
          </a:xfrm>
        </p:grpSpPr>
        <p:sp>
          <p:nvSpPr>
            <p:cNvPr id="6" name="文本框 5"/>
            <p:cNvSpPr txBox="1"/>
            <p:nvPr/>
          </p:nvSpPr>
          <p:spPr>
            <a:xfrm>
              <a:off x="12249" y="1039"/>
              <a:ext cx="339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/>
                <a:t>网络应用通信基本原理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647" y="668"/>
              <a:ext cx="9820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</a:rPr>
                <a:t>网络应用的基本通信过程</a:t>
              </a:r>
            </a:p>
            <a:p>
              <a:endParaRPr lang="en-US" altLang="zh-CN" sz="1500">
                <a:solidFill>
                  <a:schemeClr val="tx1"/>
                </a:solidFill>
              </a:endParaRPr>
            </a:p>
            <a:p>
              <a:r>
                <a:rPr lang="zh-CN" altLang="en-US" sz="1500">
                  <a:solidFill>
                    <a:schemeClr val="accent6"/>
                  </a:solidFill>
                </a:rPr>
                <a:t>网络应用编程接口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59" y="842"/>
              <a:ext cx="119" cy="9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2.2 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网络应用通信基本原理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687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2.2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网络通信应用通信基本原理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3185"/>
            <a:ext cx="102095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2.1.2 </a:t>
            </a:r>
            <a:r>
              <a:rPr lang="zh-CN" altLang="en-US" sz="2400"/>
              <a:t>网络应用编程接口</a:t>
            </a:r>
            <a:endParaRPr lang="en-US" altLang="zh-CN" sz="2400"/>
          </a:p>
          <a:p>
            <a:r>
              <a:rPr lang="zh-CN" altLang="en-US" sz="2130">
                <a:sym typeface="+mn-ea"/>
              </a:rPr>
              <a:t>      </a:t>
            </a:r>
            <a:endParaRPr lang="en-US" altLang="zh-CN" sz="2130"/>
          </a:p>
        </p:txBody>
      </p:sp>
      <p:sp>
        <p:nvSpPr>
          <p:cNvPr id="5" name="五边形 4"/>
          <p:cNvSpPr/>
          <p:nvPr/>
        </p:nvSpPr>
        <p:spPr>
          <a:xfrm rot="10800000">
            <a:off x="5478145" y="1321435"/>
            <a:ext cx="612140" cy="40513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8145" y="8832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2115" y="1335405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4470" y="5667375"/>
            <a:ext cx="1167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典型的网络应用编程接口是</a:t>
            </a:r>
            <a:r>
              <a:rPr lang="zh-CN" altLang="en-US" dirty="0">
                <a:solidFill>
                  <a:srgbClr val="FF0000"/>
                </a:solidFill>
              </a:rPr>
              <a:t>套接</a:t>
            </a:r>
            <a:r>
              <a:rPr lang="zh-CN" altLang="en-US" dirty="0" smtClean="0">
                <a:solidFill>
                  <a:srgbClr val="FF0000"/>
                </a:solidFill>
              </a:rPr>
              <a:t>字（</a:t>
            </a:r>
            <a:r>
              <a:rPr lang="en-US" altLang="zh-CN" dirty="0" smtClean="0">
                <a:solidFill>
                  <a:srgbClr val="FF0000"/>
                </a:solidFill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对于一个传输层协议，需要为其接口的每个套接字分配特定的编号，标识该套接字，该编号称为</a:t>
            </a:r>
            <a:r>
              <a:rPr lang="zh-CN" altLang="en-US" dirty="0">
                <a:solidFill>
                  <a:srgbClr val="FF0000"/>
                </a:solidFill>
              </a:rPr>
              <a:t>端口号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5" y="200512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1313180" y="1904365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327150" y="2491740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17015" y="201358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95095" y="2614295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894445" y="1831340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908415" y="2418715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98280" y="194056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76360" y="2541270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778115" y="424180"/>
            <a:ext cx="8393430" cy="783590"/>
            <a:chOff x="12249" y="668"/>
            <a:chExt cx="13218" cy="1234"/>
          </a:xfrm>
        </p:grpSpPr>
        <p:sp>
          <p:nvSpPr>
            <p:cNvPr id="6" name="文本框 5"/>
            <p:cNvSpPr txBox="1"/>
            <p:nvPr/>
          </p:nvSpPr>
          <p:spPr>
            <a:xfrm>
              <a:off x="12249" y="1039"/>
              <a:ext cx="339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/>
                <a:t>网络应用通信基本原理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647" y="668"/>
              <a:ext cx="9820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</a:rPr>
                <a:t>网络应用的基本通信过程</a:t>
              </a:r>
            </a:p>
            <a:p>
              <a:endParaRPr lang="en-US" altLang="zh-CN" sz="1500">
                <a:solidFill>
                  <a:schemeClr val="tx1"/>
                </a:solidFill>
              </a:endParaRPr>
            </a:p>
            <a:p>
              <a:r>
                <a:rPr lang="zh-CN" altLang="en-US" sz="1500">
                  <a:solidFill>
                    <a:schemeClr val="accent6"/>
                  </a:solidFill>
                </a:rPr>
                <a:t>网络应用编程接口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59" y="842"/>
              <a:ext cx="119" cy="9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2.2 </a:t>
            </a:r>
            <a:r>
              <a:rPr lang="zh-CN" altLang="en-US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网络应用通信基本原理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46400" y="465578"/>
            <a:ext cx="90242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课堂纪律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latin typeface="Apple Color Emoji" charset="0"/>
              </a:rPr>
              <a:t>😘</a:t>
            </a:r>
            <a:r>
              <a:rPr lang="zh-CN" altLang="en-US" sz="2000" dirty="0" smtClean="0"/>
              <a:t>直播课，次日在群里公布出勤详细表；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、😘有事儿必须来直播间请假；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😘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来就来了，待够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两小时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再走；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7:15-7:30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课前主播，讲前一节课的随堂考；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7:30-9:30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上课；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9:30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后随堂考，答疑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、😘选班长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、😘每日早上十点发布群作业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、😘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最后一节课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出勤的宝贝，可以进入复习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群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嘘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~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典型的网络应用编程接口是（</a:t>
            </a:r>
            <a:r>
              <a:rPr lang="en-US" sz="2130">
                <a:solidFill>
                  <a:schemeClr val="bg2"/>
                </a:solidFill>
              </a:rPr>
              <a:t>D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A:端口号</a:t>
            </a:r>
          </a:p>
          <a:p>
            <a:endParaRPr sz="2130"/>
          </a:p>
          <a:p>
            <a:r>
              <a:rPr sz="2130"/>
              <a:t>B:TCP</a:t>
            </a:r>
          </a:p>
          <a:p>
            <a:endParaRPr sz="2130"/>
          </a:p>
          <a:p>
            <a:r>
              <a:rPr sz="2130"/>
              <a:t>C:UDP</a:t>
            </a:r>
          </a:p>
          <a:p>
            <a:endParaRPr sz="2130"/>
          </a:p>
          <a:p>
            <a:r>
              <a:rPr sz="2130"/>
              <a:t>D:套接字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2400" y="1744980"/>
            <a:ext cx="9347200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典型的网络应用编程接口是（</a:t>
            </a:r>
            <a:r>
              <a:rPr lang="en-US" sz="2130"/>
              <a:t>D</a:t>
            </a:r>
            <a:r>
              <a:rPr sz="2130"/>
              <a:t>）</a:t>
            </a:r>
          </a:p>
          <a:p>
            <a:endParaRPr sz="2130"/>
          </a:p>
          <a:p>
            <a:r>
              <a:rPr sz="2130"/>
              <a:t>A:端口号</a:t>
            </a:r>
          </a:p>
          <a:p>
            <a:endParaRPr sz="2130"/>
          </a:p>
          <a:p>
            <a:r>
              <a:rPr sz="2130"/>
              <a:t>B:TCP</a:t>
            </a:r>
          </a:p>
          <a:p>
            <a:endParaRPr sz="2130"/>
          </a:p>
          <a:p>
            <a:r>
              <a:rPr sz="2130"/>
              <a:t>C:UDP</a:t>
            </a:r>
          </a:p>
          <a:p>
            <a:endParaRPr sz="2130"/>
          </a:p>
          <a:p>
            <a:r>
              <a:rPr sz="2130">
                <a:solidFill>
                  <a:schemeClr val="accent6"/>
                </a:solidFill>
              </a:rPr>
              <a:t>D:套接字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29055" y="1784985"/>
            <a:ext cx="105479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在计算机网络应用中，无论哪种类型的网络应用，基本通信方式都是（</a:t>
            </a:r>
            <a:r>
              <a:rPr lang="en-US" sz="2130">
                <a:solidFill>
                  <a:schemeClr val="bg2"/>
                </a:solidFill>
              </a:rPr>
              <a:t>B</a:t>
            </a:r>
            <a:r>
              <a:rPr sz="2130"/>
              <a:t>）通信。</a:t>
            </a:r>
          </a:p>
          <a:p>
            <a:endParaRPr sz="2130"/>
          </a:p>
          <a:p>
            <a:r>
              <a:rPr sz="2130"/>
              <a:t>A:P2P</a:t>
            </a:r>
          </a:p>
          <a:p>
            <a:endParaRPr sz="2130"/>
          </a:p>
          <a:p>
            <a:r>
              <a:rPr sz="2130">
                <a:solidFill>
                  <a:schemeClr val="tx1"/>
                </a:solidFill>
              </a:rPr>
              <a:t>B:C/S</a:t>
            </a:r>
            <a:endParaRPr sz="2130">
              <a:solidFill>
                <a:schemeClr val="accent6"/>
              </a:solidFill>
            </a:endParaRPr>
          </a:p>
          <a:p>
            <a:endParaRPr sz="2130"/>
          </a:p>
          <a:p>
            <a:r>
              <a:rPr sz="2130"/>
              <a:t>C:C/S与P2P相结合</a:t>
            </a:r>
          </a:p>
          <a:p>
            <a:endParaRPr sz="2130"/>
          </a:p>
          <a:p>
            <a:r>
              <a:rPr sz="2130"/>
              <a:t>D:以上都不正确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29055" y="1784985"/>
            <a:ext cx="10547985" cy="304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130"/>
              <a:t>在计算机网络应用中，无论哪种类型的网络应用，基本通信方式都是（</a:t>
            </a:r>
            <a:r>
              <a:rPr lang="en-US" sz="2130">
                <a:solidFill>
                  <a:schemeClr val="tx1"/>
                </a:solidFill>
              </a:rPr>
              <a:t>B</a:t>
            </a:r>
            <a:r>
              <a:rPr sz="2130"/>
              <a:t>）通信。</a:t>
            </a:r>
          </a:p>
          <a:p>
            <a:endParaRPr sz="2130"/>
          </a:p>
          <a:p>
            <a:r>
              <a:rPr sz="2130"/>
              <a:t>A:P2P</a:t>
            </a:r>
          </a:p>
          <a:p>
            <a:endParaRPr sz="2130"/>
          </a:p>
          <a:p>
            <a:r>
              <a:rPr sz="2130">
                <a:solidFill>
                  <a:schemeClr val="accent6"/>
                </a:solidFill>
              </a:rPr>
              <a:t>B:C/S</a:t>
            </a:r>
          </a:p>
          <a:p>
            <a:endParaRPr sz="2130"/>
          </a:p>
          <a:p>
            <a:r>
              <a:rPr sz="2130"/>
              <a:t>C:C/S与P2P相结合</a:t>
            </a:r>
          </a:p>
          <a:p>
            <a:endParaRPr sz="2130"/>
          </a:p>
          <a:p>
            <a:r>
              <a:rPr sz="2130"/>
              <a:t>D:以上都不正确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5675" y="1784985"/>
            <a:ext cx="10547985" cy="107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130"/>
              <a:t>对于一个传输层协议，需要为与其接口的每个套接字分配一个编号，标识该套接字，该编号称为</a:t>
            </a:r>
            <a:r>
              <a:rPr lang="zh-CN" sz="2130"/>
              <a:t>（</a:t>
            </a:r>
            <a:r>
              <a:rPr lang="zh-CN" sz="2130">
                <a:solidFill>
                  <a:schemeClr val="bg2"/>
                </a:solidFill>
              </a:rPr>
              <a:t>端口号</a:t>
            </a:r>
            <a:r>
              <a:rPr lang="zh-CN" sz="2130"/>
              <a:t>）</a:t>
            </a:r>
            <a:r>
              <a:rPr sz="213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真题练习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5675" y="1784985"/>
            <a:ext cx="10547985" cy="107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130"/>
              <a:t>对于一个传输层协议，需要为与其接口的每个套接字分配一个编号，标识该套接字，该编号称为</a:t>
            </a:r>
            <a:r>
              <a:rPr lang="zh-CN" sz="2130"/>
              <a:t>（</a:t>
            </a:r>
            <a:r>
              <a:rPr lang="zh-CN" sz="2130">
                <a:solidFill>
                  <a:schemeClr val="accent6"/>
                </a:solidFill>
              </a:rPr>
              <a:t>端口号</a:t>
            </a:r>
            <a:r>
              <a:rPr lang="zh-CN" sz="2130"/>
              <a:t>）</a:t>
            </a:r>
            <a:r>
              <a:rPr sz="213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rgbClr val="FF0000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rgbClr val="FF0000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ym typeface="+mn-ea"/>
              </a:rPr>
              <a:t>万维网应用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Internet</a:t>
            </a:r>
            <a:r>
              <a:rPr lang="zh-CN" altLang="en-US" sz="2130">
                <a:sym typeface="+mn-ea"/>
              </a:rPr>
              <a:t>电子邮件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FTP</a:t>
            </a: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ym typeface="+mn-ea"/>
              </a:rPr>
              <a:t>P2P</a:t>
            </a:r>
            <a:r>
              <a:rPr lang="zh-CN" altLang="en-US" sz="2130">
                <a:sym typeface="+mn-ea"/>
              </a:rPr>
              <a:t>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49015" y="1764665"/>
            <a:ext cx="5748655" cy="3094990"/>
            <a:chOff x="12419" y="-421"/>
            <a:chExt cx="9053" cy="4874"/>
          </a:xfrm>
        </p:grpSpPr>
        <p:sp>
          <p:nvSpPr>
            <p:cNvPr id="3" name="文本框 2"/>
            <p:cNvSpPr txBox="1"/>
            <p:nvPr/>
          </p:nvSpPr>
          <p:spPr>
            <a:xfrm>
              <a:off x="14528" y="-421"/>
              <a:ext cx="6744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419" y="1908"/>
              <a:ext cx="4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          </a:t>
              </a:r>
              <a:r>
                <a:rPr lang="zh-CN" altLang="en-US" sz="2400"/>
                <a:t>域名系统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728" y="-221"/>
              <a:ext cx="6744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15769" y="753"/>
              <a:ext cx="391" cy="30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1" y="-53"/>
              <a:ext cx="3878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  <a:p>
              <a:pPr fontAlgn="auto">
                <a:lnSpc>
                  <a:spcPct val="150000"/>
                </a:lnSpc>
              </a:pPr>
              <a:r>
                <a:rPr lang="zh-CN" altLang="en-US" sz="2400">
                  <a:solidFill>
                    <a:schemeClr val="accent6"/>
                  </a:solidFill>
                </a:rPr>
                <a:t>域名系统</a:t>
              </a:r>
              <a:endParaRPr lang="zh-CN" altLang="en-US" sz="2400">
                <a:solidFill>
                  <a:schemeClr val="tx1"/>
                </a:solidFill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400">
                  <a:solidFill>
                    <a:schemeClr val="tx1"/>
                  </a:solidFill>
                </a:rPr>
                <a:t>层次化域名空间</a:t>
              </a:r>
              <a:endParaRPr lang="zh-CN" altLang="en-US" sz="2400"/>
            </a:p>
            <a:p>
              <a:pPr fontAlgn="auto">
                <a:lnSpc>
                  <a:spcPct val="150000"/>
                </a:lnSpc>
              </a:pPr>
              <a:r>
                <a:rPr lang="zh-CN" altLang="en-US" sz="2400"/>
                <a:t>域名服务器</a:t>
              </a:r>
              <a:br>
                <a:rPr lang="zh-CN" altLang="en-US" sz="2400"/>
              </a:br>
              <a:r>
                <a:rPr lang="zh-CN" altLang="en-US" sz="2400"/>
                <a:t>域名解析过程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35" y="3199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55695" y="3055620"/>
            <a:ext cx="86690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 </a:t>
            </a:r>
            <a:r>
              <a:rPr lang="zh-CN" altLang="en-US" sz="2125">
                <a:sym typeface="+mn-ea"/>
              </a:rPr>
              <a:t>通过什么信息可以唯一确定一个人的身份？</a:t>
            </a:r>
            <a:endParaRPr lang="zh-CN" altLang="en-US" sz="213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5695" y="3055620"/>
            <a:ext cx="86690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 </a:t>
            </a:r>
            <a:r>
              <a:rPr lang="zh-CN" altLang="en-US" sz="2125">
                <a:sym typeface="+mn-ea"/>
              </a:rPr>
              <a:t>通过什么信息可以唯一确定一个人的身份？</a:t>
            </a:r>
            <a:endParaRPr lang="zh-CN" altLang="en-US" sz="2130"/>
          </a:p>
        </p:txBody>
      </p:sp>
      <p:sp>
        <p:nvSpPr>
          <p:cNvPr id="3" name="文本框 2"/>
          <p:cNvSpPr txBox="1"/>
          <p:nvPr/>
        </p:nvSpPr>
        <p:spPr>
          <a:xfrm>
            <a:off x="3986213" y="4257674"/>
            <a:ext cx="124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Microsoft YaHei" charset="-122"/>
                <a:ea typeface="Microsoft YaHei" charset="-122"/>
                <a:cs typeface="Microsoft YaHei" charset="-122"/>
              </a:rPr>
              <a:t>姓名？</a:t>
            </a:r>
            <a:endParaRPr kumimoji="1"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9037" y="4257675"/>
            <a:ext cx="16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Microsoft YaHei" charset="-122"/>
                <a:ea typeface="Microsoft YaHei" charset="-122"/>
                <a:cs typeface="Microsoft YaHei" charset="-122"/>
              </a:rPr>
              <a:t>身份证号？</a:t>
            </a:r>
            <a:endParaRPr kumimoji="1"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6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51455" y="3264535"/>
            <a:ext cx="508381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 </a:t>
            </a:r>
            <a:r>
              <a:rPr lang="zh-CN" altLang="en-US" sz="2130"/>
              <a:t>计算机网络原理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30165" y="970915"/>
            <a:ext cx="375793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tx1"/>
                </a:solidFill>
              </a:rPr>
              <a:t>第一章 计算机网络概述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第二章 网络应用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第三</a:t>
            </a:r>
            <a:r>
              <a:rPr lang="zh-CN" altLang="en-US" sz="2130" dirty="0" smtClean="0"/>
              <a:t>章 传输</a:t>
            </a:r>
            <a:r>
              <a:rPr lang="zh-CN" altLang="en-US" sz="2130" dirty="0"/>
              <a:t>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第四章 网络层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第五章 数据链路层与局域网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第六章 物理层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第七章 无线与移动网络</a:t>
            </a:r>
          </a:p>
          <a:p>
            <a:endParaRPr lang="zh-CN" altLang="en-US" sz="2130" dirty="0"/>
          </a:p>
          <a:p>
            <a:r>
              <a:rPr lang="zh-CN" altLang="en-US" sz="2130" dirty="0"/>
              <a:t>第八章 网络安全基础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5039995" y="970915"/>
            <a:ext cx="90170" cy="50063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35" y="3199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55695" y="3055620"/>
            <a:ext cx="86690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通过什么信息可以唯一确定一台网络主机？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00350" y="4257674"/>
            <a:ext cx="331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网络主机的姓名？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9037" y="4257675"/>
            <a:ext cx="303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latin typeface="Microsoft YaHei" charset="-122"/>
                <a:ea typeface="Microsoft YaHei" charset="-122"/>
                <a:cs typeface="Microsoft YaHei" charset="-122"/>
              </a:rPr>
              <a:t>网络主机的身份证号？</a:t>
            </a:r>
            <a:endParaRPr kumimoji="1"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35" y="3199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035" y="3326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5695" y="3055620"/>
            <a:ext cx="373062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0" dirty="0"/>
          </a:p>
          <a:p>
            <a:r>
              <a:rPr lang="en-US" altLang="zh-CN" sz="2130" dirty="0" smtClean="0"/>
              <a:t>IP</a:t>
            </a:r>
            <a:r>
              <a:rPr lang="zh-CN" altLang="en-US" sz="2130" dirty="0" smtClean="0"/>
              <a:t>地址</a:t>
            </a:r>
            <a:r>
              <a:rPr lang="zh-CN" altLang="en-US" sz="2130" dirty="0"/>
              <a:t>：</a:t>
            </a:r>
            <a:r>
              <a:rPr lang="en-US" altLang="zh-CN" sz="2125" dirty="0">
                <a:sym typeface="+mn-ea"/>
              </a:rPr>
              <a:t>115.239.211.122</a:t>
            </a:r>
          </a:p>
          <a:p>
            <a:endParaRPr lang="en-US" altLang="zh-CN" sz="2125" dirty="0">
              <a:sym typeface="+mn-ea"/>
            </a:endParaRPr>
          </a:p>
          <a:p>
            <a:endParaRPr lang="en-US" altLang="zh-CN" sz="2125" dirty="0">
              <a:sym typeface="+mn-ea"/>
            </a:endParaRPr>
          </a:p>
          <a:p>
            <a:r>
              <a:rPr lang="en-US" altLang="zh-CN" sz="2125" dirty="0">
                <a:sym typeface="+mn-ea"/>
              </a:rPr>
              <a:t>      </a:t>
            </a:r>
            <a:endParaRPr lang="zh-CN" altLang="en-US" sz="213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35" y="3199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035" y="3326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5695" y="3055620"/>
            <a:ext cx="3730625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0" dirty="0"/>
          </a:p>
          <a:p>
            <a:r>
              <a:rPr lang="en-US" altLang="zh-CN" sz="2130" dirty="0" smtClean="0"/>
              <a:t>IP</a:t>
            </a:r>
            <a:r>
              <a:rPr lang="zh-CN" altLang="en-US" sz="2130" dirty="0" smtClean="0"/>
              <a:t>地址</a:t>
            </a:r>
            <a:r>
              <a:rPr lang="zh-CN" altLang="en-US" sz="2130" dirty="0"/>
              <a:t>：</a:t>
            </a:r>
            <a:r>
              <a:rPr lang="en-US" altLang="zh-CN" sz="2125" dirty="0">
                <a:sym typeface="+mn-ea"/>
              </a:rPr>
              <a:t>115.239.211.122</a:t>
            </a:r>
          </a:p>
          <a:p>
            <a:endParaRPr lang="en-US" altLang="zh-CN" sz="2125" dirty="0">
              <a:sym typeface="+mn-ea"/>
            </a:endParaRPr>
          </a:p>
          <a:p>
            <a:endParaRPr lang="en-US" altLang="zh-CN" sz="2125" dirty="0">
              <a:sym typeface="+mn-ea"/>
            </a:endParaRPr>
          </a:p>
          <a:p>
            <a:r>
              <a:rPr lang="zh-CN" altLang="en-US" sz="2125" dirty="0">
                <a:sym typeface="+mn-ea"/>
              </a:rPr>
              <a:t>域名：</a:t>
            </a:r>
            <a:r>
              <a:rPr lang="en-US" altLang="zh-CN" sz="2125" dirty="0" err="1">
                <a:sym typeface="+mn-ea"/>
              </a:rPr>
              <a:t>www.baidu.com</a:t>
            </a:r>
            <a:r>
              <a:rPr lang="en-US" altLang="zh-CN" sz="2125" dirty="0">
                <a:sym typeface="+mn-ea"/>
              </a:rPr>
              <a:t>          </a:t>
            </a:r>
            <a:endParaRPr lang="zh-CN" altLang="en-US" sz="213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035" y="3199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035" y="3326130"/>
            <a:ext cx="5454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5695" y="3055620"/>
            <a:ext cx="6531293" cy="172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0" dirty="0"/>
          </a:p>
          <a:p>
            <a:r>
              <a:rPr lang="en-US" altLang="zh-CN" sz="2130" dirty="0" smtClean="0"/>
              <a:t>IP</a:t>
            </a:r>
            <a:r>
              <a:rPr lang="zh-CN" altLang="en-US" sz="2130" dirty="0" smtClean="0"/>
              <a:t>地址</a:t>
            </a:r>
            <a:r>
              <a:rPr lang="zh-CN" altLang="en-US" sz="2130" dirty="0"/>
              <a:t>：</a:t>
            </a:r>
            <a:r>
              <a:rPr lang="en-US" altLang="zh-CN" sz="2125" dirty="0" smtClean="0">
                <a:sym typeface="+mn-ea"/>
              </a:rPr>
              <a:t>115.239.211.122</a:t>
            </a:r>
            <a:r>
              <a:rPr lang="zh-CN" altLang="en-US" sz="2125" dirty="0" smtClean="0">
                <a:sym typeface="+mn-ea"/>
              </a:rPr>
              <a:t>（计算机通信的时候使用）</a:t>
            </a:r>
            <a:endParaRPr lang="en-US" altLang="zh-CN" sz="2125" dirty="0">
              <a:sym typeface="+mn-ea"/>
            </a:endParaRPr>
          </a:p>
          <a:p>
            <a:endParaRPr lang="en-US" altLang="zh-CN" sz="2125" dirty="0">
              <a:sym typeface="+mn-ea"/>
            </a:endParaRPr>
          </a:p>
          <a:p>
            <a:endParaRPr lang="en-US" altLang="zh-CN" sz="2125" dirty="0">
              <a:sym typeface="+mn-ea"/>
            </a:endParaRPr>
          </a:p>
          <a:p>
            <a:r>
              <a:rPr lang="zh-CN" altLang="en-US" sz="2125" dirty="0">
                <a:sym typeface="+mn-ea"/>
              </a:rPr>
              <a:t>域名：</a:t>
            </a:r>
            <a:r>
              <a:rPr lang="en-US" altLang="zh-CN" sz="2125" dirty="0" err="1">
                <a:sym typeface="+mn-ea"/>
              </a:rPr>
              <a:t>www.baidu.com</a:t>
            </a:r>
            <a:r>
              <a:rPr lang="en-US" altLang="zh-CN" sz="2125" dirty="0">
                <a:sym typeface="+mn-ea"/>
              </a:rPr>
              <a:t> </a:t>
            </a:r>
            <a:r>
              <a:rPr lang="zh-CN" altLang="en-US" sz="2125" dirty="0" smtClean="0">
                <a:sym typeface="+mn-ea"/>
              </a:rPr>
              <a:t>（人用的）</a:t>
            </a:r>
            <a:r>
              <a:rPr lang="en-US" altLang="zh-CN" sz="2125" dirty="0" smtClean="0">
                <a:sym typeface="+mn-ea"/>
              </a:rPr>
              <a:t>         </a:t>
            </a:r>
            <a:endParaRPr lang="zh-CN" altLang="en-US" sz="2130" dirty="0"/>
          </a:p>
        </p:txBody>
      </p:sp>
    </p:spTree>
    <p:extLst>
      <p:ext uri="{BB962C8B-B14F-4D97-AF65-F5344CB8AC3E}">
        <p14:creationId xmlns:p14="http://schemas.microsoft.com/office/powerpoint/2010/main" val="110800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2.3.0 </a:t>
            </a:r>
            <a:r>
              <a:rPr lang="zh-CN" altLang="en-US" sz="2400"/>
              <a:t>域名系统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02640" y="2071370"/>
            <a:ext cx="9229090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域名系统的作用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域名</a:t>
            </a:r>
            <a:r>
              <a:rPr lang="zh-CN" altLang="en-US" sz="2130" dirty="0" smtClean="0">
                <a:solidFill>
                  <a:schemeClr val="tx1"/>
                </a:solidFill>
              </a:rPr>
              <a:t>系统将</a:t>
            </a:r>
            <a:r>
              <a:rPr lang="zh-CN" altLang="en-US" sz="2130" dirty="0" smtClean="0">
                <a:solidFill>
                  <a:srgbClr val="FF0000"/>
                </a:solidFill>
              </a:rPr>
              <a:t>域名</a:t>
            </a:r>
            <a:r>
              <a:rPr lang="zh-CN" altLang="en-US" sz="2130" dirty="0" smtClean="0">
                <a:solidFill>
                  <a:schemeClr val="tx1"/>
                </a:solidFill>
              </a:rPr>
              <a:t>映射为</a:t>
            </a:r>
            <a:r>
              <a:rPr lang="en-US" altLang="zh-CN" sz="2130" dirty="0" smtClean="0">
                <a:solidFill>
                  <a:srgbClr val="FF0000"/>
                </a:solidFill>
              </a:rPr>
              <a:t>IP</a:t>
            </a:r>
            <a:r>
              <a:rPr lang="zh-CN" altLang="en-US" sz="2130" dirty="0" smtClean="0">
                <a:solidFill>
                  <a:srgbClr val="FF0000"/>
                </a:solidFill>
              </a:rPr>
              <a:t>地址</a:t>
            </a:r>
            <a:r>
              <a:rPr lang="zh-CN" altLang="en-US" sz="2130" dirty="0" smtClean="0">
                <a:solidFill>
                  <a:schemeClr val="tx1"/>
                </a:solidFill>
              </a:rPr>
              <a:t>。</a:t>
            </a:r>
            <a:endParaRPr lang="en-US" altLang="zh-CN" sz="2130" dirty="0" smtClean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130" dirty="0" smtClean="0">
                <a:solidFill>
                  <a:schemeClr val="tx1"/>
                </a:solidFill>
              </a:rPr>
              <a:t>实现</a:t>
            </a:r>
            <a:r>
              <a:rPr lang="zh-CN" altLang="en-US" sz="2130" dirty="0">
                <a:solidFill>
                  <a:schemeClr val="tx1"/>
                </a:solidFill>
              </a:rPr>
              <a:t>映射的过程</a:t>
            </a:r>
            <a:r>
              <a:rPr lang="zh-CN" altLang="en-US" sz="2130" dirty="0" smtClean="0">
                <a:solidFill>
                  <a:schemeClr val="tx1"/>
                </a:solidFill>
              </a:rPr>
              <a:t>，称为</a:t>
            </a:r>
            <a:r>
              <a:rPr lang="zh-CN" altLang="en-US" sz="2130" dirty="0" smtClean="0">
                <a:solidFill>
                  <a:srgbClr val="FF0000"/>
                </a:solidFill>
              </a:rPr>
              <a:t>域名解析</a:t>
            </a:r>
            <a:r>
              <a:rPr lang="zh-CN" altLang="en-US" sz="2130" dirty="0" smtClean="0">
                <a:solidFill>
                  <a:schemeClr val="tx1"/>
                </a:solidFill>
              </a:rPr>
              <a:t>。</a:t>
            </a:r>
            <a:endParaRPr lang="zh-CN" altLang="en-US" sz="213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1610" y="3829685"/>
            <a:ext cx="373062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0"/>
          </a:p>
          <a:p>
            <a:r>
              <a:rPr lang="en-US" altLang="zh-CN" sz="2125">
                <a:sym typeface="+mn-ea"/>
              </a:rPr>
              <a:t>        </a:t>
            </a:r>
            <a:endParaRPr lang="zh-CN" altLang="en-US" sz="2130"/>
          </a:p>
        </p:txBody>
      </p:sp>
      <p:sp>
        <p:nvSpPr>
          <p:cNvPr id="36" name=" 220"/>
          <p:cNvSpPr/>
          <p:nvPr/>
        </p:nvSpPr>
        <p:spPr>
          <a:xfrm rot="10800000">
            <a:off x="3105785" y="2286000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46120" y="2242185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-106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2.3.0 </a:t>
            </a:r>
            <a:r>
              <a:t>零、域名系统（DNS）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域名系统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域名服务器</a:t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2.3.0 </a:t>
            </a:r>
            <a:r>
              <a:rPr lang="zh-CN" altLang="en-US" sz="2400"/>
              <a:t>域名系统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02640" y="2071370"/>
            <a:ext cx="9229090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 dirty="0"/>
              <a:t>域名解析的原理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为了实现域名解析，域名系统会建立</a:t>
            </a:r>
            <a:r>
              <a:rPr lang="zh-CN" altLang="en-US" sz="2130" dirty="0">
                <a:solidFill>
                  <a:schemeClr val="accent6"/>
                </a:solidFill>
              </a:rPr>
              <a:t>分布式数据库</a:t>
            </a:r>
            <a:r>
              <a:rPr lang="zh-CN" altLang="en-US" sz="2130" dirty="0">
                <a:solidFill>
                  <a:schemeClr val="tx1"/>
                </a:solidFill>
              </a:rPr>
              <a:t>，存储域名</a:t>
            </a:r>
            <a:r>
              <a:rPr lang="zh-CN" altLang="en-US" sz="2130" dirty="0" smtClean="0">
                <a:solidFill>
                  <a:schemeClr val="tx1"/>
                </a:solidFill>
              </a:rPr>
              <a:t>与</a:t>
            </a:r>
            <a:r>
              <a:rPr lang="en-US" altLang="zh-CN" sz="2130" dirty="0" smtClean="0"/>
              <a:t>IP</a:t>
            </a:r>
            <a:r>
              <a:rPr lang="zh-CN" altLang="en-US" sz="2130" dirty="0" smtClean="0">
                <a:solidFill>
                  <a:schemeClr val="tx1"/>
                </a:solidFill>
              </a:rPr>
              <a:t>地址</a:t>
            </a:r>
            <a:r>
              <a:rPr lang="zh-CN" altLang="en-US" sz="2130" dirty="0">
                <a:solidFill>
                  <a:schemeClr val="tx1"/>
                </a:solidFill>
              </a:rPr>
              <a:t>的映射关系数据。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91610" y="3829685"/>
            <a:ext cx="373062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0"/>
          </a:p>
          <a:p>
            <a:r>
              <a:rPr lang="en-US" altLang="zh-CN" sz="2125">
                <a:sym typeface="+mn-ea"/>
              </a:rPr>
              <a:t>        </a:t>
            </a:r>
            <a:endParaRPr lang="zh-CN" altLang="en-US" sz="2130"/>
          </a:p>
        </p:txBody>
      </p:sp>
      <p:sp>
        <p:nvSpPr>
          <p:cNvPr id="36" name=" 220"/>
          <p:cNvSpPr/>
          <p:nvPr/>
        </p:nvSpPr>
        <p:spPr>
          <a:xfrm rot="10800000">
            <a:off x="3675380" y="2286000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15715" y="2242185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域名系统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域名服务器</a:t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-106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2.3.0 </a:t>
            </a:r>
            <a:r>
              <a:t>零、域名系统（DNS）</a:t>
            </a:r>
            <a:r>
              <a:rPr lang="en-US" altLang="zh-CN" sz="2400"/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7364730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以下说法正确的是（</a:t>
            </a:r>
            <a:r>
              <a:rPr lang="en-US" altLang="zh-CN" sz="2125">
                <a:solidFill>
                  <a:schemeClr val="bg2"/>
                </a:solidFill>
                <a:latin typeface="+mn-ea"/>
                <a:cs typeface="+mn-ea"/>
                <a:sym typeface="+mn-ea"/>
              </a:rPr>
              <a:t>D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A:</a:t>
            </a:r>
            <a:r>
              <a:rPr lang="zh-CN" altLang="en-US" sz="2125">
                <a:latin typeface="+mn-ea"/>
                <a:cs typeface="+mn-ea"/>
                <a:sym typeface="+mn-ea"/>
              </a:rPr>
              <a:t>计算机在进行通信时候使用的是域名。</a:t>
            </a:r>
            <a:endParaRPr lang="zh-CN" altLang="en-US" sz="2125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B:ip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地址不方便记忆，所以有了域名后可以不需要</a:t>
            </a:r>
            <a:r>
              <a:rPr lang="en-US" altLang="zh-CN" sz="2125"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地址了</a:t>
            </a:r>
            <a:endParaRPr lang="en-US" sz="2125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C:</a:t>
            </a:r>
            <a:r>
              <a:rPr lang="zh-CN" alt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域名解析是将</a:t>
            </a:r>
            <a:r>
              <a:rPr lang="en-US" altLang="zh-CN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地址解析为域名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D:</a:t>
            </a:r>
            <a:r>
              <a:rPr lang="zh-CN" altLang="en-US" sz="2125">
                <a:latin typeface="+mn-ea"/>
                <a:cs typeface="+mn-ea"/>
                <a:sym typeface="+mn-ea"/>
              </a:rPr>
              <a:t>域名解析是将域名解析为</a:t>
            </a:r>
            <a:r>
              <a:rPr lang="en-US" altLang="zh-CN" sz="2125"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7364730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以下说法正确的是（</a:t>
            </a:r>
            <a:r>
              <a:rPr lang="en-US" altLang="zh-CN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D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A:</a:t>
            </a:r>
            <a:r>
              <a:rPr lang="zh-CN" altLang="en-US" sz="2125">
                <a:latin typeface="+mn-ea"/>
                <a:cs typeface="+mn-ea"/>
                <a:sym typeface="+mn-ea"/>
              </a:rPr>
              <a:t>计算机在进行通信时候使用的是域名。</a:t>
            </a:r>
            <a:endParaRPr lang="zh-CN" altLang="en-US" sz="2125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B:ip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地址不方便记忆，所以有了域名后可以不需要</a:t>
            </a:r>
            <a:r>
              <a:rPr lang="en-US" altLang="zh-CN" sz="2125"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地址了</a:t>
            </a:r>
            <a:endParaRPr lang="en-US" sz="2125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C:</a:t>
            </a:r>
            <a:r>
              <a:rPr lang="zh-CN" alt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域名解析是将</a:t>
            </a:r>
            <a:r>
              <a:rPr lang="en-US" altLang="zh-CN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地址解析为域名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D:</a:t>
            </a:r>
            <a:r>
              <a:rPr lang="zh-CN" altLang="en-US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域名解析是将域名解析为</a:t>
            </a:r>
            <a:r>
              <a:rPr lang="en-US" altLang="zh-CN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地址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以下关于域名系统的说法正确的是（</a:t>
            </a:r>
            <a:r>
              <a:rPr lang="en-US" altLang="zh-CN" sz="2125">
                <a:solidFill>
                  <a:schemeClr val="bg2"/>
                </a:solidFill>
                <a:latin typeface="+mn-ea"/>
                <a:cs typeface="+mn-ea"/>
                <a:sym typeface="+mn-ea"/>
              </a:rPr>
              <a:t>D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A:</a:t>
            </a:r>
            <a:r>
              <a:rPr lang="zh-CN" alt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域名系统只存储域名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B:</a:t>
            </a:r>
            <a:r>
              <a:rPr lang="zh-CN" altLang="en-US" sz="2125">
                <a:latin typeface="+mn-ea"/>
                <a:cs typeface="+mn-ea"/>
                <a:sym typeface="+mn-ea"/>
              </a:rPr>
              <a:t>域名系统只存储</a:t>
            </a:r>
            <a:r>
              <a:rPr lang="en-US" altLang="zh-CN" sz="2125">
                <a:latin typeface="+mn-ea"/>
                <a:cs typeface="+mn-ea"/>
                <a:sym typeface="+mn-ea"/>
              </a:rPr>
              <a:t>ip</a:t>
            </a:r>
            <a:r>
              <a:rPr lang="zh-CN" altLang="en-US" sz="2125">
                <a:latin typeface="+mn-ea"/>
                <a:cs typeface="+mn-ea"/>
                <a:sym typeface="+mn-ea"/>
              </a:rPr>
              <a:t>地址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C:</a:t>
            </a:r>
            <a:r>
              <a:rPr lang="zh-CN" altLang="en-US" sz="2125">
                <a:latin typeface="+mn-ea"/>
                <a:cs typeface="+mn-ea"/>
                <a:sym typeface="+mn-ea"/>
              </a:rPr>
              <a:t>为了实现域名解析，域名系统会建立集中式数据库</a:t>
            </a:r>
            <a:endParaRPr lang="en-US" sz="2125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D:</a:t>
            </a:r>
            <a:r>
              <a:rPr lang="zh-CN" altLang="en-US" sz="2125">
                <a:latin typeface="+mn-ea"/>
                <a:cs typeface="+mn-ea"/>
                <a:sym typeface="+mn-ea"/>
              </a:rPr>
              <a:t>为了实现域名解析，域名系统会建立分布式数据库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1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 dirty="0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以下关于域名系统的说法正确的是（</a:t>
            </a:r>
            <a:r>
              <a:rPr lang="en-US" altLang="zh-CN" sz="2125" dirty="0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D</a:t>
            </a:r>
            <a:r>
              <a:rPr lang="zh-CN" sz="2125" dirty="0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 dirty="0">
              <a:solidFill>
                <a:srgbClr val="1F2D3D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A:</a:t>
            </a:r>
            <a:r>
              <a:rPr lang="zh-CN" altLang="en-US" sz="21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域名系统只存储域名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 dirty="0">
                <a:latin typeface="+mn-ea"/>
                <a:cs typeface="+mn-ea"/>
                <a:sym typeface="+mn-ea"/>
              </a:rPr>
              <a:t>B:</a:t>
            </a:r>
            <a:r>
              <a:rPr lang="zh-CN" altLang="en-US" sz="2125" dirty="0">
                <a:latin typeface="+mn-ea"/>
                <a:cs typeface="+mn-ea"/>
                <a:sym typeface="+mn-ea"/>
              </a:rPr>
              <a:t>域名系统只存储</a:t>
            </a:r>
            <a:r>
              <a:rPr lang="en-US" altLang="zh-CN" sz="2125" dirty="0" err="1">
                <a:latin typeface="+mn-ea"/>
                <a:cs typeface="+mn-ea"/>
                <a:sym typeface="+mn-ea"/>
              </a:rPr>
              <a:t>ip</a:t>
            </a:r>
            <a:r>
              <a:rPr lang="zh-CN" altLang="en-US" sz="2125" dirty="0">
                <a:latin typeface="+mn-ea"/>
                <a:cs typeface="+mn-ea"/>
                <a:sym typeface="+mn-ea"/>
              </a:rPr>
              <a:t>地址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 dirty="0">
                <a:latin typeface="+mn-ea"/>
                <a:cs typeface="+mn-ea"/>
                <a:sym typeface="+mn-ea"/>
              </a:rPr>
              <a:t>C:</a:t>
            </a:r>
            <a:r>
              <a:rPr lang="zh-CN" altLang="en-US" sz="2125" dirty="0">
                <a:latin typeface="+mn-ea"/>
                <a:cs typeface="+mn-ea"/>
                <a:sym typeface="+mn-ea"/>
              </a:rPr>
              <a:t>为了实现域名解析，域名系统会</a:t>
            </a:r>
            <a:r>
              <a:rPr lang="zh-CN" altLang="en-US" sz="2125" dirty="0" smtClean="0">
                <a:latin typeface="+mn-ea"/>
                <a:cs typeface="+mn-ea"/>
                <a:sym typeface="+mn-ea"/>
              </a:rPr>
              <a:t>建立集中式数据库</a:t>
            </a:r>
            <a:endParaRPr lang="en-US" sz="2125" dirty="0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 dirty="0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D:</a:t>
            </a:r>
            <a:r>
              <a:rPr lang="zh-CN" altLang="en-US" sz="2125" dirty="0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为了实现域名解析，域名系统会建立分布式数据库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网络应用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34" y="1050689"/>
            <a:ext cx="6542690" cy="556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2.3.1</a:t>
            </a:r>
            <a:r>
              <a:rPr lang="zh-CN" altLang="en-US" sz="2400"/>
              <a:t>层次化域名空间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685" y="3264535"/>
            <a:ext cx="4540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i="1"/>
              <a:t>www .baidu .com</a:t>
            </a:r>
          </a:p>
        </p:txBody>
      </p:sp>
      <p:sp>
        <p:nvSpPr>
          <p:cNvPr id="36" name=" 220"/>
          <p:cNvSpPr/>
          <p:nvPr/>
        </p:nvSpPr>
        <p:spPr>
          <a:xfrm rot="10800000">
            <a:off x="8213725" y="2271395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54060" y="222758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94660" y="4025900"/>
            <a:ext cx="6985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83025" y="4687570"/>
            <a:ext cx="138557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顶级域名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08170" y="3979545"/>
            <a:ext cx="14605" cy="708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76475" y="5459730"/>
            <a:ext cx="160655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二级域名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467485" y="4025900"/>
            <a:ext cx="27305" cy="1993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2115" y="6019800"/>
            <a:ext cx="24028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130"/>
              <a:t>三级域名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70" y="2071370"/>
            <a:ext cx="8194040" cy="107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25" dirty="0">
                <a:sym typeface="+mn-ea"/>
              </a:rPr>
              <a:t>域名的命名方式</a:t>
            </a:r>
            <a:r>
              <a:rPr lang="en-US" altLang="zh-CN" sz="2125" dirty="0">
                <a:sym typeface="+mn-ea"/>
              </a:rPr>
              <a:t>:</a:t>
            </a:r>
            <a:r>
              <a:rPr lang="zh-CN" altLang="en-US" sz="2125" dirty="0">
                <a:solidFill>
                  <a:schemeClr val="accent6"/>
                </a:solidFill>
                <a:sym typeface="+mn-ea"/>
              </a:rPr>
              <a:t>层次树状结构命名方式</a:t>
            </a:r>
            <a:endParaRPr lang="zh-CN" altLang="en-US" sz="213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每个域名由不同级别的域名构成，</a:t>
            </a:r>
            <a:r>
              <a:rPr lang="zh-CN" altLang="en-US" sz="2125" dirty="0">
                <a:solidFill>
                  <a:schemeClr val="tx1"/>
                </a:solidFill>
                <a:sym typeface="+mn-ea"/>
              </a:rPr>
              <a:t>各个层级域名之间</a:t>
            </a:r>
            <a:r>
              <a:rPr lang="zh-CN" altLang="en-US" sz="2125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lang="zh-CN" altLang="en-US" sz="2125" dirty="0" smtClean="0">
                <a:solidFill>
                  <a:schemeClr val="accent6"/>
                </a:solidFill>
                <a:sym typeface="+mn-ea"/>
              </a:rPr>
              <a:t>点</a:t>
            </a:r>
            <a:r>
              <a:rPr lang="zh-CN" altLang="en-US" sz="2125" dirty="0" smtClean="0">
                <a:solidFill>
                  <a:schemeClr val="tx1"/>
                </a:solidFill>
                <a:sym typeface="+mn-ea"/>
              </a:rPr>
              <a:t>分隔</a:t>
            </a:r>
            <a:r>
              <a:rPr lang="zh-CN" altLang="en-US" sz="2125" dirty="0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z="213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04560" y="78105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4040" y="76390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-14605"/>
            <a:ext cx="229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层次化域名空间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域名服务器</a:t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2.3.1</a:t>
            </a:r>
            <a:r>
              <a:rPr lang="zh-CN" altLang="en-US" sz="2400"/>
              <a:t>层次化域名空间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685" y="3264535"/>
            <a:ext cx="4540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i="1"/>
              <a:t>www .baidu .com</a:t>
            </a:r>
          </a:p>
        </p:txBody>
      </p:sp>
      <p:sp>
        <p:nvSpPr>
          <p:cNvPr id="36" name=" 220"/>
          <p:cNvSpPr/>
          <p:nvPr/>
        </p:nvSpPr>
        <p:spPr>
          <a:xfrm rot="10800000">
            <a:off x="8213725" y="2271395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54060" y="222758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94660" y="4025900"/>
            <a:ext cx="6985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83025" y="4687570"/>
            <a:ext cx="138557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顶级域名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08170" y="3979545"/>
            <a:ext cx="14605" cy="708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76475" y="5459730"/>
            <a:ext cx="160655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二级域名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467485" y="4025900"/>
            <a:ext cx="27305" cy="1993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2115" y="6019800"/>
            <a:ext cx="24028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130"/>
              <a:t>三级域名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70" y="2071370"/>
            <a:ext cx="8194040" cy="107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25" dirty="0">
                <a:sym typeface="+mn-ea"/>
              </a:rPr>
              <a:t>域名的命名方式</a:t>
            </a:r>
            <a:r>
              <a:rPr lang="en-US" altLang="zh-CN" sz="2125" dirty="0">
                <a:sym typeface="+mn-ea"/>
              </a:rPr>
              <a:t>:</a:t>
            </a:r>
            <a:r>
              <a:rPr lang="zh-CN" altLang="en-US" sz="2125" dirty="0">
                <a:solidFill>
                  <a:schemeClr val="accent6"/>
                </a:solidFill>
                <a:sym typeface="+mn-ea"/>
              </a:rPr>
              <a:t>层次树状结构命名方式</a:t>
            </a:r>
            <a:endParaRPr lang="zh-CN" altLang="en-US" sz="2130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每个域名由不同级别的域名构成，</a:t>
            </a:r>
            <a:r>
              <a:rPr lang="zh-CN" altLang="en-US" sz="2125" dirty="0">
                <a:solidFill>
                  <a:schemeClr val="tx1"/>
                </a:solidFill>
                <a:sym typeface="+mn-ea"/>
              </a:rPr>
              <a:t>各个层级域名之间</a:t>
            </a:r>
            <a:r>
              <a:rPr lang="zh-CN" altLang="en-US" sz="2125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lang="zh-CN" altLang="en-US" sz="2125" dirty="0" smtClean="0">
                <a:solidFill>
                  <a:schemeClr val="accent6"/>
                </a:solidFill>
                <a:sym typeface="+mn-ea"/>
              </a:rPr>
              <a:t>点</a:t>
            </a:r>
            <a:r>
              <a:rPr lang="zh-CN" altLang="en-US" sz="2125" dirty="0" smtClean="0">
                <a:solidFill>
                  <a:schemeClr val="tx1"/>
                </a:solidFill>
                <a:sym typeface="+mn-ea"/>
              </a:rPr>
              <a:t>分隔</a:t>
            </a:r>
            <a:r>
              <a:rPr lang="zh-CN" altLang="en-US" sz="2125" dirty="0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z="2130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3264535"/>
            <a:ext cx="5993130" cy="319659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H="1">
            <a:off x="6141085" y="3326130"/>
            <a:ext cx="13970" cy="3393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69025" y="3326130"/>
            <a:ext cx="606171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域名服务器</a:t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-14605"/>
            <a:ext cx="229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层次化域名空间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2.3.1</a:t>
            </a:r>
            <a:r>
              <a:rPr lang="zh-CN" altLang="en-US" sz="2400"/>
              <a:t>层次化域名空间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7865" y="2193925"/>
            <a:ext cx="4215765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顶级域名的分类 </a:t>
            </a:r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2085" y="204216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7865" y="2613025"/>
            <a:ext cx="6886575" cy="198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13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13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）国家顶级域名：</a:t>
            </a:r>
            <a:r>
              <a:rPr lang="en-US" altLang="zh-CN" sz="213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cn,us,uk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</a:p>
          <a:p>
            <a:pPr>
              <a:lnSpc>
                <a:spcPts val="3700"/>
              </a:lnSpc>
            </a:pPr>
            <a:r>
              <a:rPr lang="en-US" altLang="zh-CN" sz="213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13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）通用顶级域名：</a:t>
            </a:r>
            <a:r>
              <a:rPr lang="en-US" altLang="zh-CN" sz="213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com,org,gov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</a:p>
          <a:p>
            <a:pPr>
              <a:lnSpc>
                <a:spcPts val="3700"/>
              </a:lnSpc>
            </a:pPr>
            <a:r>
              <a:rPr lang="en-US" altLang="zh-CN" sz="213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13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）基础结构域名：只有一个，</a:t>
            </a:r>
            <a:r>
              <a:rPr lang="en-US" altLang="zh-CN" sz="213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arpa</a:t>
            </a:r>
            <a:r>
              <a:rPr lang="zh-CN" altLang="en-US" sz="213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>
              <a:lnSpc>
                <a:spcPts val="3700"/>
              </a:lnSpc>
            </a:pPr>
            <a:endParaRPr lang="zh-CN" altLang="en-US" sz="213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 220"/>
          <p:cNvSpPr/>
          <p:nvPr/>
        </p:nvSpPr>
        <p:spPr>
          <a:xfrm rot="10800000">
            <a:off x="5411470" y="2240280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1805" y="2196465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域名服务器</a:t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-14605"/>
            <a:ext cx="229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层次化域名空间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在域名不同层级之间用什么分割开来（ </a:t>
            </a:r>
            <a:r>
              <a:rPr lang="en-US" altLang="zh-CN" sz="2125">
                <a:solidFill>
                  <a:schemeClr val="bg2"/>
                </a:solidFill>
                <a:latin typeface="+mn-ea"/>
                <a:cs typeface="+mn-ea"/>
                <a:sym typeface="+mn-ea"/>
              </a:rPr>
              <a:t>A</a:t>
            </a:r>
            <a:r>
              <a:rPr lang="zh-CN" sz="2125">
                <a:solidFill>
                  <a:schemeClr val="bg2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A:点</a:t>
            </a:r>
            <a:endParaRPr lang="en-US" sz="2125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B:逗号</a:t>
            </a:r>
            <a:endParaRPr lang="en-US" sz="2125" b="0"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C:分号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sz="2125">
                <a:latin typeface="+mn-ea"/>
                <a:cs typeface="+mn-ea"/>
                <a:sym typeface="+mn-ea"/>
              </a:rPr>
              <a:t>D:空格</a:t>
            </a:r>
            <a:endParaRPr lang="en-US" sz="2125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在域名不同层级之间用什么分割开来（ </a:t>
            </a:r>
            <a:r>
              <a:rPr lang="en-US" altLang="zh-CN" sz="2125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</a:t>
            </a:r>
            <a:r>
              <a:rPr lang="zh-CN" sz="2125">
                <a:solidFill>
                  <a:schemeClr val="bg2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）</a:t>
            </a:r>
            <a:endParaRPr lang="zh-CN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A:</a:t>
            </a:r>
            <a:r>
              <a:rPr lang="zh-CN" altLang="en-US" sz="2125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点</a:t>
            </a:r>
            <a:endParaRPr lang="en-US" sz="2125">
              <a:solidFill>
                <a:srgbClr val="1F2D3D"/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B:</a:t>
            </a:r>
            <a:r>
              <a:rPr lang="zh-CN" altLang="en-US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逗号</a:t>
            </a:r>
            <a:endParaRPr lang="zh-CN" altLang="en-US" sz="2125" b="0">
              <a:solidFill>
                <a:srgbClr val="1F2D3D"/>
              </a:solidFill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C:</a:t>
            </a:r>
            <a:r>
              <a:rPr lang="zh-CN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分号</a:t>
            </a:r>
            <a:endParaRPr lang="en-US" sz="2125">
              <a:solidFill>
                <a:srgbClr val="1F2D3D"/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D:</a:t>
            </a:r>
            <a:r>
              <a:rPr lang="zh-CN" altLang="en-US" sz="2125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空格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下列顶级域名中哪个不是通用顶级域名（</a:t>
            </a:r>
            <a:r>
              <a:rPr lang="en-US" altLang="zh-CN" sz="2130">
                <a:solidFill>
                  <a:schemeClr val="bg2"/>
                </a:solidFill>
                <a:latin typeface="+mn-ea"/>
                <a:cs typeface="+mn-ea"/>
              </a:rPr>
              <a:t>C</a:t>
            </a: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）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A.com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B.org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chemeClr val="tx1"/>
                </a:solidFill>
                <a:latin typeface="+mn-ea"/>
                <a:cs typeface="+mn-ea"/>
              </a:rPr>
              <a:t>C.cn</a:t>
            </a:r>
            <a:endParaRPr lang="en-US" sz="2130">
              <a:solidFill>
                <a:schemeClr val="accent6"/>
              </a:solidFill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D.gov</a:t>
            </a: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924685"/>
            <a:ext cx="6524625" cy="287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下列顶级域名中哪个不是通用顶级域名（</a:t>
            </a:r>
            <a:r>
              <a:rPr lang="en-US" altLang="zh-CN" sz="2130">
                <a:solidFill>
                  <a:srgbClr val="1F2D3D"/>
                </a:solidFill>
                <a:latin typeface="+mn-ea"/>
                <a:cs typeface="+mn-ea"/>
              </a:rPr>
              <a:t>C</a:t>
            </a: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）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A.com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B.org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chemeClr val="accent6"/>
                </a:solidFill>
                <a:latin typeface="+mn-ea"/>
                <a:cs typeface="+mn-ea"/>
              </a:rPr>
              <a:t>C.cn</a:t>
            </a:r>
          </a:p>
          <a:p>
            <a:pPr indent="0" fontAlgn="auto">
              <a:lnSpc>
                <a:spcPct val="1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D.gov</a:t>
            </a: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851025"/>
            <a:ext cx="6524625" cy="3860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30" dirty="0">
                <a:solidFill>
                  <a:srgbClr val="1F2D3D"/>
                </a:solidFill>
                <a:latin typeface="+mn-ea"/>
                <a:cs typeface="+mn-ea"/>
              </a:rPr>
              <a:t>域名的命名方式采用的是 （</a:t>
            </a:r>
            <a:r>
              <a:rPr lang="en-US" altLang="zh-CN" sz="2130" dirty="0">
                <a:solidFill>
                  <a:schemeClr val="bg2"/>
                </a:solidFill>
                <a:latin typeface="+mn-ea"/>
                <a:cs typeface="+mn-ea"/>
              </a:rPr>
              <a:t>D</a:t>
            </a:r>
            <a:r>
              <a:rPr lang="zh-CN" sz="2130" dirty="0">
                <a:solidFill>
                  <a:srgbClr val="1F2D3D"/>
                </a:solidFill>
                <a:latin typeface="+mn-ea"/>
                <a:cs typeface="+mn-ea"/>
              </a:rPr>
              <a:t>）</a:t>
            </a:r>
          </a:p>
          <a:p>
            <a:pPr indent="0" fontAlgn="auto">
              <a:lnSpc>
                <a:spcPct val="250000"/>
              </a:lnSpc>
            </a:pPr>
            <a:r>
              <a:rPr lang="en-US" sz="2130" dirty="0">
                <a:solidFill>
                  <a:srgbClr val="1F2D3D"/>
                </a:solidFill>
                <a:latin typeface="+mn-ea"/>
                <a:cs typeface="+mn-ea"/>
              </a:rPr>
              <a:t>A:</a:t>
            </a: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</a:rPr>
              <a:t>大驼峰命名法</a:t>
            </a:r>
          </a:p>
          <a:p>
            <a:pPr indent="0" fontAlgn="auto">
              <a:lnSpc>
                <a:spcPct val="250000"/>
              </a:lnSpc>
            </a:pP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</a:rPr>
              <a:t>B:小驼峰命名法</a:t>
            </a:r>
          </a:p>
          <a:p>
            <a:pPr indent="0" fontAlgn="auto">
              <a:lnSpc>
                <a:spcPct val="250000"/>
              </a:lnSpc>
            </a:pP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</a:rPr>
              <a:t>C:下划线命名法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</a:rPr>
              <a:t>D:层次树状结构</a:t>
            </a: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  <a:sym typeface="+mn-ea"/>
              </a:rPr>
              <a:t>命名法</a:t>
            </a:r>
            <a:r>
              <a:rPr lang="zh-CN" altLang="en-US" sz="2130" dirty="0">
                <a:solidFill>
                  <a:srgbClr val="1F2D3D"/>
                </a:solidFill>
                <a:latin typeface="+mn-ea"/>
                <a:cs typeface="+mn-ea"/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8030" y="7524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zh-CN" altLang="en-US" sz="2800"/>
              <a:t>练习题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030" y="1851025"/>
            <a:ext cx="6524625" cy="3860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250000"/>
              </a:lnSpc>
            </a:pP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域名的命名方式采用的是 （</a:t>
            </a:r>
            <a:r>
              <a:rPr lang="en-US" altLang="zh-CN" sz="2130">
                <a:solidFill>
                  <a:schemeClr val="accent6"/>
                </a:solidFill>
                <a:latin typeface="+mn-ea"/>
                <a:cs typeface="+mn-ea"/>
              </a:rPr>
              <a:t>D</a:t>
            </a:r>
            <a:r>
              <a:rPr lang="zh-CN" sz="2130">
                <a:solidFill>
                  <a:srgbClr val="1F2D3D"/>
                </a:solidFill>
                <a:latin typeface="+mn-ea"/>
                <a:cs typeface="+mn-ea"/>
              </a:rPr>
              <a:t>）</a:t>
            </a:r>
          </a:p>
          <a:p>
            <a:pPr indent="0" fontAlgn="auto">
              <a:lnSpc>
                <a:spcPct val="250000"/>
              </a:lnSpc>
            </a:pPr>
            <a:r>
              <a:rPr lang="en-US" sz="2130">
                <a:solidFill>
                  <a:srgbClr val="1F2D3D"/>
                </a:solidFill>
                <a:latin typeface="+mn-ea"/>
                <a:cs typeface="+mn-ea"/>
              </a:rPr>
              <a:t>A:</a:t>
            </a:r>
            <a:r>
              <a:rPr lang="zh-CN" altLang="en-US" sz="2130">
                <a:solidFill>
                  <a:srgbClr val="1F2D3D"/>
                </a:solidFill>
                <a:latin typeface="+mn-ea"/>
                <a:cs typeface="+mn-ea"/>
              </a:rPr>
              <a:t>大驼峰命名法</a:t>
            </a:r>
          </a:p>
          <a:p>
            <a:pPr indent="0" fontAlgn="auto">
              <a:lnSpc>
                <a:spcPct val="250000"/>
              </a:lnSpc>
            </a:pPr>
            <a:r>
              <a:rPr lang="zh-CN" altLang="en-US" sz="2130">
                <a:solidFill>
                  <a:srgbClr val="1F2D3D"/>
                </a:solidFill>
                <a:latin typeface="+mn-ea"/>
                <a:cs typeface="+mn-ea"/>
              </a:rPr>
              <a:t>B:小驼峰命名法</a:t>
            </a:r>
          </a:p>
          <a:p>
            <a:pPr indent="0" fontAlgn="auto">
              <a:lnSpc>
                <a:spcPct val="250000"/>
              </a:lnSpc>
            </a:pPr>
            <a:r>
              <a:rPr lang="zh-CN" altLang="en-US" sz="2130">
                <a:solidFill>
                  <a:srgbClr val="1F2D3D"/>
                </a:solidFill>
                <a:latin typeface="+mn-ea"/>
                <a:cs typeface="+mn-ea"/>
              </a:rPr>
              <a:t>C:下划线命名法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  <a:latin typeface="+mn-ea"/>
                <a:cs typeface="+mn-ea"/>
              </a:rPr>
              <a:t>D:层次树状结构</a:t>
            </a:r>
            <a:r>
              <a:rPr lang="zh-CN" altLang="en-US" sz="2130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命名法</a:t>
            </a:r>
            <a:r>
              <a:rPr lang="zh-CN" altLang="en-US" sz="2130">
                <a:solidFill>
                  <a:schemeClr val="accent6"/>
                </a:solidFill>
                <a:latin typeface="+mn-ea"/>
                <a:cs typeface="+mn-ea"/>
              </a:rPr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115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2.3.2 </a:t>
            </a:r>
            <a:r>
              <a:rPr lang="zh-CN" altLang="en-US" sz="2400"/>
              <a:t>域名服务器</a:t>
            </a:r>
          </a:p>
          <a:p>
            <a:endParaRPr lang="zh-CN" altLang="en-US" sz="2400"/>
          </a:p>
          <a:p>
            <a:r>
              <a:rPr lang="zh-CN" altLang="en-US" sz="2130"/>
              <a:t>域名服务器的分类：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6" name=" 220"/>
          <p:cNvSpPr/>
          <p:nvPr/>
        </p:nvSpPr>
        <p:spPr>
          <a:xfrm rot="10800000">
            <a:off x="8213725" y="2271395"/>
            <a:ext cx="1032510" cy="324485"/>
          </a:xfrm>
          <a:prstGeom prst="homePlate">
            <a:avLst>
              <a:gd name="adj" fmla="val 62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54060" y="222758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选择题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04560" y="78105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4040" y="76390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0720" y="2818130"/>
            <a:ext cx="1011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根据其主要保存的域名信息以及在域名解析过程的</a:t>
            </a:r>
            <a:r>
              <a:rPr lang="zh-CN" altLang="en-US" dirty="0" smtClean="0"/>
              <a:t>作用，</a:t>
            </a:r>
            <a:r>
              <a:rPr lang="zh-CN" altLang="en-US" dirty="0"/>
              <a:t>可以分为</a:t>
            </a:r>
            <a:r>
              <a:rPr lang="zh-CN" altLang="en-US" dirty="0">
                <a:solidFill>
                  <a:schemeClr val="accent6"/>
                </a:solidFill>
              </a:rPr>
              <a:t>根域名服务器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顶级域名服务器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权威域名服务器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中间域名服务器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-1460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</a:t>
            </a:r>
            <a:r>
              <a:rPr lang="en-US">
                <a:sym typeface="+mn-ea"/>
              </a:rPr>
              <a:t>2 </a:t>
            </a:r>
            <a:r>
              <a:rPr lang="zh-CN" altLang="en-US">
                <a:sym typeface="+mn-ea"/>
              </a:rPr>
              <a:t>域名服务器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域名服务器</a:t>
            </a:r>
            <a:br>
              <a:rPr lang="zh-CN" altLang="en-US">
                <a:solidFill>
                  <a:schemeClr val="accent6"/>
                </a:solidFill>
              </a:rPr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2550"/>
            <a:ext cx="62331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115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2.3.2 </a:t>
            </a:r>
            <a:r>
              <a:rPr lang="zh-CN" altLang="en-US" sz="2400"/>
              <a:t>域名服务器</a:t>
            </a:r>
          </a:p>
          <a:p>
            <a:endParaRPr lang="zh-CN" altLang="en-US" sz="2400"/>
          </a:p>
          <a:p>
            <a:endParaRPr lang="zh-CN" altLang="en-US" sz="2130"/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4560" y="78105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4040" y="76390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2150" y="2083435"/>
            <a:ext cx="110807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（</a:t>
            </a:r>
            <a:r>
              <a:rPr lang="en-US" altLang="zh-CN" sz="2130" dirty="0">
                <a:solidFill>
                  <a:schemeClr val="tx1"/>
                </a:solidFill>
              </a:rPr>
              <a:t>1</a:t>
            </a:r>
            <a:r>
              <a:rPr lang="zh-CN" altLang="en-US" sz="2130" dirty="0">
                <a:solidFill>
                  <a:schemeClr val="tx1"/>
                </a:solidFill>
              </a:rPr>
              <a:t>）根域名服务器：根域名服务器是</a:t>
            </a:r>
            <a:r>
              <a:rPr lang="zh-CN" altLang="en-US" sz="2130" dirty="0">
                <a:solidFill>
                  <a:schemeClr val="accent6"/>
                </a:solidFill>
              </a:rPr>
              <a:t>最重要</a:t>
            </a:r>
            <a:r>
              <a:rPr lang="zh-CN" altLang="en-US" sz="2130" dirty="0">
                <a:solidFill>
                  <a:schemeClr val="tx1"/>
                </a:solidFill>
              </a:rPr>
              <a:t>的服务器，全球</a:t>
            </a:r>
            <a:r>
              <a:rPr lang="zh-CN" altLang="en-US" sz="2130" dirty="0" smtClean="0">
                <a:solidFill>
                  <a:schemeClr val="tx1"/>
                </a:solidFill>
              </a:rPr>
              <a:t>有</a:t>
            </a:r>
            <a:r>
              <a:rPr lang="en-US" altLang="zh-CN" sz="2130" dirty="0" smtClean="0">
                <a:solidFill>
                  <a:schemeClr val="tx1"/>
                </a:solidFill>
              </a:rPr>
              <a:t>13</a:t>
            </a:r>
            <a:r>
              <a:rPr lang="zh-CN" altLang="en-US" sz="2130" dirty="0" smtClean="0">
                <a:solidFill>
                  <a:schemeClr val="tx1"/>
                </a:solidFill>
              </a:rPr>
              <a:t>个</a:t>
            </a:r>
            <a:r>
              <a:rPr lang="zh-CN" altLang="en-US" sz="2130" dirty="0">
                <a:solidFill>
                  <a:schemeClr val="tx1"/>
                </a:solidFill>
              </a:rPr>
              <a:t>，保存所有顶级域名服务器的域名和</a:t>
            </a:r>
            <a:r>
              <a:rPr lang="en-US" altLang="zh-CN" sz="2130" dirty="0">
                <a:solidFill>
                  <a:schemeClr val="tx1"/>
                </a:solidFill>
              </a:rPr>
              <a:t>IP</a:t>
            </a:r>
            <a:r>
              <a:rPr lang="zh-CN" altLang="en-US" sz="2130" dirty="0">
                <a:solidFill>
                  <a:schemeClr val="tx1"/>
                </a:solidFill>
              </a:rPr>
              <a:t>地址。</a:t>
            </a:r>
          </a:p>
          <a:p>
            <a:pPr>
              <a:lnSpc>
                <a:spcPct val="20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（</a:t>
            </a:r>
            <a:r>
              <a:rPr lang="en-US" altLang="zh-CN" sz="2130" dirty="0">
                <a:solidFill>
                  <a:schemeClr val="tx1"/>
                </a:solidFill>
              </a:rPr>
              <a:t>2</a:t>
            </a:r>
            <a:r>
              <a:rPr lang="zh-CN" altLang="en-US" sz="2130" dirty="0">
                <a:solidFill>
                  <a:schemeClr val="tx1"/>
                </a:solidFill>
              </a:rPr>
              <a:t>）顶级域名服务器</a:t>
            </a:r>
            <a:r>
              <a:rPr lang="zh-CN" altLang="en-US" sz="2130" dirty="0"/>
              <a:t>：负责管理在该顶级域名服务器注册的所有二级</a:t>
            </a:r>
            <a:r>
              <a:rPr lang="zh-CN" altLang="en-US" sz="2130" dirty="0" smtClean="0"/>
              <a:t>域名</a:t>
            </a:r>
            <a:r>
              <a:rPr lang="zh-CN" altLang="en-US" sz="2130" dirty="0" smtClean="0">
                <a:solidFill>
                  <a:schemeClr val="tx1"/>
                </a:solidFill>
              </a:rPr>
              <a:t>。</a:t>
            </a:r>
            <a:endParaRPr lang="zh-CN" altLang="en-US" sz="2130" dirty="0">
              <a:solidFill>
                <a:schemeClr val="tx1"/>
              </a:solidFill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（</a:t>
            </a:r>
            <a:r>
              <a:rPr lang="en-US" altLang="zh-CN" sz="2130" dirty="0">
                <a:solidFill>
                  <a:schemeClr val="tx1"/>
                </a:solidFill>
              </a:rPr>
              <a:t>3</a:t>
            </a:r>
            <a:r>
              <a:rPr lang="zh-CN" altLang="en-US" sz="2130" dirty="0">
                <a:solidFill>
                  <a:schemeClr val="tx1"/>
                </a:solidFill>
              </a:rPr>
              <a:t>）权威域名服务器：负责一个区的域名服务器，保存该区中的所有主机域名和</a:t>
            </a:r>
            <a:r>
              <a:rPr lang="en-US" altLang="zh-CN" sz="2130" dirty="0">
                <a:solidFill>
                  <a:schemeClr val="tx1"/>
                </a:solidFill>
              </a:rPr>
              <a:t>IP</a:t>
            </a:r>
            <a:r>
              <a:rPr lang="zh-CN" altLang="en-US" sz="2130" dirty="0">
                <a:solidFill>
                  <a:schemeClr val="tx1"/>
                </a:solidFill>
              </a:rPr>
              <a:t>地址。</a:t>
            </a:r>
          </a:p>
          <a:p>
            <a:pPr fontAlgn="auto">
              <a:lnSpc>
                <a:spcPct val="200000"/>
              </a:lnSpc>
            </a:pPr>
            <a:r>
              <a:rPr lang="zh-CN" altLang="en-US" sz="2130" dirty="0">
                <a:solidFill>
                  <a:schemeClr val="tx1"/>
                </a:solidFill>
              </a:rPr>
              <a:t>（</a:t>
            </a:r>
            <a:r>
              <a:rPr lang="en-US" altLang="zh-CN" sz="2130" dirty="0">
                <a:solidFill>
                  <a:schemeClr val="tx1"/>
                </a:solidFill>
              </a:rPr>
              <a:t>4</a:t>
            </a:r>
            <a:r>
              <a:rPr lang="zh-CN" altLang="en-US" sz="2130" dirty="0">
                <a:solidFill>
                  <a:schemeClr val="tx1"/>
                </a:solidFill>
              </a:rPr>
              <a:t>）中间域名服务器：不是以上三种的域名服务器。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58445" y="5983605"/>
            <a:ext cx="784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本地域名服务器：是主机进行域名查询时首先被查询的域名服务器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域名服务器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-1460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</a:t>
            </a:r>
            <a:r>
              <a:rPr lang="en-US">
                <a:sym typeface="+mn-ea"/>
              </a:rPr>
              <a:t>2 </a:t>
            </a:r>
            <a:r>
              <a:rPr lang="zh-CN" altLang="en-US">
                <a:sym typeface="+mn-ea"/>
              </a:rPr>
              <a:t>域名服务器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" y="158750"/>
            <a:ext cx="11106879" cy="6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83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65100"/>
            <a:ext cx="11614132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200977"/>
            <a:ext cx="11706226" cy="64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8" y="100012"/>
            <a:ext cx="11733578" cy="64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0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" y="-1"/>
            <a:ext cx="11793106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1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" y="128587"/>
            <a:ext cx="11833675" cy="65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3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0"/>
            <a:ext cx="11872913" cy="67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4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2550"/>
            <a:ext cx="62331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70" y="2121535"/>
            <a:ext cx="1854200" cy="168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0716"/>
          <a:stretch/>
        </p:blipFill>
        <p:spPr>
          <a:xfrm>
            <a:off x="969069" y="2054185"/>
            <a:ext cx="1787435" cy="17160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6390" y="3868659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11005" y="3940810"/>
            <a:ext cx="9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杨洋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678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9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</a:t>
            </a:r>
            <a:r>
              <a:rPr lang="en-US" sz="2400"/>
              <a:t>3 </a:t>
            </a:r>
            <a:r>
              <a:rPr lang="zh-CN" altLang="en-US" sz="2400"/>
              <a:t>域名解析过程</a:t>
            </a:r>
          </a:p>
          <a:p>
            <a:endParaRPr lang="zh-CN" altLang="en-US" sz="2130"/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4560" y="78105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4040" y="76390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域名服务器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-14605"/>
            <a:ext cx="212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</a:t>
            </a:r>
            <a:r>
              <a:rPr lang="en-US">
                <a:sym typeface="+mn-ea"/>
              </a:rPr>
              <a:t>3 </a:t>
            </a:r>
            <a:r>
              <a:rPr lang="zh-CN" altLang="en-US">
                <a:sym typeface="+mn-ea"/>
              </a:rPr>
              <a:t>域名解析过程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3720189" y="3244334"/>
            <a:ext cx="6272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当别人向你问路，而你不知道时，会怎么做</a:t>
            </a:r>
            <a:r>
              <a:rPr lang="en-US" altLang="zh-CN" sz="2400" dirty="0">
                <a:latin typeface="+mn-ea"/>
              </a:rPr>
              <a:t>? </a:t>
            </a:r>
            <a:endParaRPr lang="zh-CN" altLang="en-US" sz="24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80" y="752475"/>
            <a:ext cx="3338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域名系统（</a:t>
            </a: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DNS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92150" y="1503680"/>
            <a:ext cx="3846830" cy="78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2.3.</a:t>
            </a:r>
            <a:r>
              <a:rPr lang="en-US" sz="2400"/>
              <a:t>3 </a:t>
            </a:r>
            <a:r>
              <a:rPr lang="zh-CN" altLang="en-US" sz="2400"/>
              <a:t>域名解析过程</a:t>
            </a:r>
          </a:p>
          <a:p>
            <a:endParaRPr lang="zh-CN" altLang="en-US" sz="2130"/>
          </a:p>
        </p:txBody>
      </p:sp>
      <p:sp>
        <p:nvSpPr>
          <p:cNvPr id="8" name="文本框 7"/>
          <p:cNvSpPr txBox="1"/>
          <p:nvPr/>
        </p:nvSpPr>
        <p:spPr>
          <a:xfrm>
            <a:off x="5321935" y="2071370"/>
            <a:ext cx="1014031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25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04560" y="78105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54040" y="76390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7040" y="1043940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99475" y="1050925"/>
            <a:ext cx="294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</a:t>
            </a:r>
            <a:r>
              <a:rPr lang="zh-CN" altLang="en-US"/>
              <a:t>域名系统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531985" y="-267335"/>
            <a:ext cx="42824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10337165" y="478155"/>
            <a:ext cx="76200" cy="151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396220" y="26670"/>
            <a:ext cx="246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域名系统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层次化域名空间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域名服务器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域名解析过程</a:t>
            </a: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-14605"/>
            <a:ext cx="212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2.3.</a:t>
            </a:r>
            <a:r>
              <a:rPr lang="en-US">
                <a:sym typeface="+mn-ea"/>
              </a:rPr>
              <a:t>3 </a:t>
            </a:r>
            <a:r>
              <a:rPr lang="zh-CN" altLang="en-US">
                <a:sym typeface="+mn-ea"/>
              </a:rPr>
              <a:t>域名解析过程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760559" y="2413000"/>
            <a:ext cx="10584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递归</a:t>
            </a:r>
            <a:r>
              <a:rPr lang="zh-CN" altLang="en-US" sz="2400" dirty="0" smtClean="0"/>
              <a:t>解析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代替</a:t>
            </a:r>
            <a:r>
              <a:rPr lang="zh-CN" altLang="en-US" sz="2400" dirty="0"/>
              <a:t>查询主机或其他域名服务器，进行进一步的域名查询，并将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最终解析结果发送给查询主机或服务器。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迭代解析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不会</a:t>
            </a:r>
            <a:r>
              <a:rPr lang="zh-CN" altLang="en-US" sz="2400" dirty="0"/>
              <a:t>代替查询主机或其他域名服务器，进行进一步的域名查询， 只是将下一步要查询的服务器告知查询主机或服务器。 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207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2097890" y="1984279"/>
            <a:ext cx="745871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下列关于域名系统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的表述中错误的是（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b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A:DNS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是一个集中式数据库系统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域名的各分量之间用小数点分隔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统一管理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域名中的英文字母不区分大小写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2097890" y="1984279"/>
            <a:ext cx="74587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下列关于域名系统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的表述中错误的是（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b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A:DNS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是一个集中式数据库系统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域名的各分量之间用小数点分隔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域名由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统一管理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域名中的英文字母不区分大小写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1765738" y="1984279"/>
            <a:ext cx="8980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因特网中的主机应将域名与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地址的对应关系必须登记在（）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根域名服务器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授权域名服务器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顶级域名服务器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从属域名服务器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1765738" y="1984279"/>
            <a:ext cx="8980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因特网中的主机应将域名与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地址的对应关系必须登记在（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根域名服务器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授权域名服务器   权限域名服务器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顶级域名服务器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从属域名服务器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>
                <a:sym typeface="+mn-ea"/>
              </a:rPr>
              <a:t>计算机网络应用体系结构</a:t>
            </a: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>
              <a:sym typeface="+mn-ea"/>
            </a:endParaRPr>
          </a:p>
          <a:p>
            <a:endParaRPr lang="zh-CN" altLang="en-US" sz="2130">
              <a:sym typeface="+mn-ea"/>
            </a:endParaRPr>
          </a:p>
          <a:p>
            <a:r>
              <a:rPr lang="zh-CN" altLang="en-US" sz="2130">
                <a:solidFill>
                  <a:schemeClr val="accent6"/>
                </a:solidFill>
                <a:sym typeface="+mn-ea"/>
              </a:rPr>
              <a:t>万维网应用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Internet</a:t>
            </a:r>
            <a:r>
              <a:rPr lang="zh-CN" altLang="en-US" sz="2130">
                <a:sym typeface="+mn-ea"/>
              </a:rPr>
              <a:t>电子邮件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FTP</a:t>
            </a:r>
          </a:p>
          <a:p>
            <a:endParaRPr lang="en-US" altLang="zh-CN" sz="2130">
              <a:sym typeface="+mn-ea"/>
            </a:endParaRPr>
          </a:p>
          <a:p>
            <a:r>
              <a:rPr lang="en-US" altLang="zh-CN" sz="2130">
                <a:sym typeface="+mn-ea"/>
              </a:rPr>
              <a:t>P2P</a:t>
            </a:r>
            <a:r>
              <a:rPr lang="zh-CN" altLang="en-US" sz="2130">
                <a:sym typeface="+mn-ea"/>
              </a:rPr>
              <a:t>应用</a:t>
            </a:r>
          </a:p>
          <a:p>
            <a:endParaRPr lang="zh-CN" altLang="en-US" sz="2130">
              <a:sym typeface="+mn-ea"/>
            </a:endParaRPr>
          </a:p>
          <a:p>
            <a:r>
              <a:rPr lang="en-US" altLang="zh-CN" sz="2130">
                <a:sym typeface="+mn-ea"/>
              </a:rPr>
              <a:t>Socket </a:t>
            </a:r>
            <a:r>
              <a:rPr lang="zh-CN" altLang="en-US" sz="2130">
                <a:sym typeface="+mn-ea"/>
              </a:rPr>
              <a:t>编程基础</a:t>
            </a:r>
          </a:p>
          <a:p>
            <a:endParaRPr lang="zh-CN" altLang="en-US" sz="2130">
              <a:sym typeface="+mn-ea"/>
            </a:endParaRPr>
          </a:p>
          <a:p>
            <a:endParaRPr lang="zh-CN" altLang="en-US" sz="213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1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55895" y="5331460"/>
            <a:ext cx="402463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淘宝网页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85" y="958850"/>
            <a:ext cx="69494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843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327379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2.4.1 </a:t>
            </a:r>
            <a:r>
              <a:rPr lang="zh-CN" altLang="zh-CN" sz="2400" dirty="0">
                <a:latin typeface="+mn-ea"/>
                <a:cs typeface="+mn-ea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2" y="2353283"/>
            <a:ext cx="10801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、万维网应用主要包括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</a:t>
            </a:r>
            <a:endParaRPr lang="zh-CN" altLang="en-US" sz="213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9" name="文本框 8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http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91440" y="-153035"/>
            <a:ext cx="23920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.4.1 </a:t>
            </a:r>
            <a:r>
              <a:rPr lang="zh-CN" altLang="zh-CN" dirty="0">
                <a:latin typeface="+mn-ea"/>
                <a:cs typeface="+mn-ea"/>
                <a:sym typeface="+mn-ea"/>
              </a:rPr>
              <a:t>万维网应用结构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2.1 </a:t>
            </a:r>
            <a:r>
              <a:rPr lang="zh-CN" altLang="en-US" sz="2800" b="0">
                <a:latin typeface="方正清刻本悦宋简体" panose="02000000000000000000" charset="-122"/>
                <a:ea typeface="方正清刻本悦宋简体" panose="02000000000000000000" charset="-122"/>
              </a:rPr>
              <a:t>计算机网络应用体系结构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5380" y="1352550"/>
            <a:ext cx="623316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/>
              <a:t>2.1.1 </a:t>
            </a:r>
            <a:r>
              <a:rPr lang="zh-CN" altLang="en-US" sz="2130"/>
              <a:t>客户</a:t>
            </a:r>
            <a:r>
              <a:rPr lang="en-US" altLang="zh-CN" sz="2130"/>
              <a:t>/</a:t>
            </a:r>
            <a:r>
              <a:rPr lang="zh-CN" altLang="en-US" sz="2130"/>
              <a:t>服务器（</a:t>
            </a:r>
            <a:r>
              <a:rPr lang="en-US" altLang="zh-CN" sz="2130"/>
              <a:t>C/S</a:t>
            </a:r>
            <a:r>
              <a:rPr lang="zh-CN" altLang="en-US" sz="2130"/>
              <a:t>）结构网络应用</a:t>
            </a:r>
            <a:r>
              <a:rPr lang="en-US" altLang="zh-CN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70" y="2121535"/>
            <a:ext cx="1854200" cy="168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0716"/>
          <a:stretch/>
        </p:blipFill>
        <p:spPr>
          <a:xfrm>
            <a:off x="969069" y="2054185"/>
            <a:ext cx="1787435" cy="1716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15" y="1955165"/>
            <a:ext cx="1742440" cy="181356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3139440" y="2858770"/>
            <a:ext cx="16383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03695" y="2885440"/>
            <a:ext cx="184213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6390" y="3868659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11005" y="3940810"/>
            <a:ext cx="9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杨洋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47335" y="384429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邮局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37375" y="906780"/>
            <a:ext cx="37001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计算机网络应用结构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803005" y="514985"/>
            <a:ext cx="198755" cy="11150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001760" y="384810"/>
            <a:ext cx="62357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accent6"/>
                </a:solidFill>
              </a:rPr>
              <a:t>客户</a:t>
            </a:r>
            <a:r>
              <a:rPr lang="en-US" altLang="zh-CN" sz="1500">
                <a:solidFill>
                  <a:schemeClr val="accent6"/>
                </a:solidFill>
              </a:rPr>
              <a:t>/</a:t>
            </a:r>
            <a:r>
              <a:rPr lang="zh-CN" altLang="en-US" sz="1500">
                <a:solidFill>
                  <a:schemeClr val="accent6"/>
                </a:solidFill>
              </a:rPr>
              <a:t>服务器（</a:t>
            </a:r>
            <a:r>
              <a:rPr lang="en-US" altLang="zh-CN" sz="1500">
                <a:solidFill>
                  <a:schemeClr val="accent6"/>
                </a:solidFill>
              </a:rPr>
              <a:t>C/S</a:t>
            </a:r>
            <a:r>
              <a:rPr lang="zh-CN" altLang="en-US" sz="1500">
                <a:solidFill>
                  <a:schemeClr val="accent6"/>
                </a:solidFill>
              </a:rPr>
              <a:t>）结构网络应用</a:t>
            </a:r>
          </a:p>
          <a:p>
            <a:endParaRPr lang="en-US" altLang="zh-CN" sz="1500"/>
          </a:p>
          <a:p>
            <a:r>
              <a:rPr lang="zh-CN" altLang="en-US" sz="1500"/>
              <a:t>纯</a:t>
            </a:r>
            <a:r>
              <a:rPr lang="en-US" altLang="zh-CN" sz="1500"/>
              <a:t>P2P</a:t>
            </a:r>
            <a:r>
              <a:rPr lang="zh-CN" altLang="en-US" sz="1500"/>
              <a:t>结构网络应用</a:t>
            </a:r>
          </a:p>
          <a:p>
            <a:endParaRPr lang="zh-CN" altLang="en-US" sz="1500"/>
          </a:p>
          <a:p>
            <a:r>
              <a:rPr lang="zh-CN" altLang="en-US" sz="1500"/>
              <a:t>混合结构网络应用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0" y="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2.1.1 </a:t>
            </a:r>
            <a:r>
              <a:rPr lang="zh-CN" altLang="en-US">
                <a:sym typeface="+mn-ea"/>
              </a:rPr>
              <a:t>客户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服务器（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）结构网络应用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345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327379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2.4.1 </a:t>
            </a:r>
            <a:r>
              <a:rPr lang="zh-CN" altLang="zh-CN" sz="2400" dirty="0">
                <a:latin typeface="+mn-ea"/>
                <a:cs typeface="+mn-ea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2" y="2353283"/>
            <a:ext cx="10801952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、万维网应用主要包括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应用的服务器软件，存储并管理供用户请求浏览的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b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</a:br>
            <a:r>
              <a:rPr lang="zh-CN" altLang="en-US" sz="200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</a:t>
            </a:r>
            <a:endParaRPr lang="zh-CN" altLang="en-US" sz="213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9" name="文本框 8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http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91440" y="-153035"/>
            <a:ext cx="23920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.4.1 </a:t>
            </a:r>
            <a:r>
              <a:rPr lang="zh-CN" altLang="zh-CN" dirty="0">
                <a:latin typeface="+mn-ea"/>
                <a:cs typeface="+mn-ea"/>
                <a:sym typeface="+mn-ea"/>
              </a:rPr>
              <a:t>万维网应用结构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327379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2.4.1 </a:t>
            </a:r>
            <a:r>
              <a:rPr lang="zh-CN" altLang="zh-CN" sz="2400" dirty="0">
                <a:latin typeface="+mn-ea"/>
                <a:cs typeface="+mn-ea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2" y="2353283"/>
            <a:ext cx="10801952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、万维网应用主要包括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应用的服务器软件，存储并管理供用户请求浏览的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b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</a:b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浏览器：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应用客户端软件，即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</a:t>
            </a:r>
            <a:endParaRPr lang="zh-CN" altLang="en-US" sz="213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9" name="文本框 8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http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91440" y="-153035"/>
            <a:ext cx="23920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.4.1 </a:t>
            </a:r>
            <a:r>
              <a:rPr lang="zh-CN" altLang="zh-CN" dirty="0">
                <a:latin typeface="+mn-ea"/>
                <a:cs typeface="+mn-ea"/>
                <a:sym typeface="+mn-ea"/>
              </a:rPr>
              <a:t>万维网应用结构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327379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2.4.1 </a:t>
            </a:r>
            <a:r>
              <a:rPr lang="zh-CN" altLang="zh-CN" sz="2400" dirty="0">
                <a:latin typeface="+mn-ea"/>
                <a:cs typeface="+mn-ea"/>
                <a:sym typeface="+mn-ea"/>
              </a:rPr>
              <a:t>万维网应用结构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9492" y="2353283"/>
            <a:ext cx="10801952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1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、万维网应用主要包括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浏览器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服务器：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应用的服务器软件，存储并管理供用户请求浏览的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页面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文档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b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</a:b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浏览器：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应用客户端软件，即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Web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应用的客户代理。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超文本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传输协议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(HTTP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)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：客户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和服务器间的交互基于应用层的协议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HTTP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。</a:t>
            </a:r>
            <a:r>
              <a:rPr lang="zh-CN" altLang="en-US" sz="213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9" name="文本框 8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http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91440" y="-153035"/>
            <a:ext cx="23920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.4.1 </a:t>
            </a:r>
            <a:r>
              <a:rPr lang="zh-CN" altLang="zh-CN" dirty="0">
                <a:latin typeface="+mn-ea"/>
                <a:cs typeface="+mn-ea"/>
                <a:sym typeface="+mn-ea"/>
              </a:rPr>
              <a:t>万维网应用结构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402715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2.3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2.3.1 </a:t>
            </a:r>
            <a:r>
              <a:rPr lang="zh-CN" altLang="zh-CN" sz="2400" dirty="0">
                <a:latin typeface="+mn-ea"/>
                <a:cs typeface="+mn-ea"/>
                <a:sym typeface="+mn-ea"/>
              </a:rPr>
              <a:t>万维网应用结构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19" y="2316480"/>
            <a:ext cx="10341021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0" dirty="0" smtClean="0"/>
              <a:t>2</a:t>
            </a:r>
            <a:r>
              <a:rPr lang="zh-CN" altLang="en-US" sz="2130" dirty="0" smtClean="0"/>
              <a:t>、</a:t>
            </a:r>
            <a:r>
              <a:rPr lang="en-US" altLang="zh-CN" sz="2130" dirty="0" smtClean="0"/>
              <a:t>URL</a:t>
            </a:r>
            <a:r>
              <a:rPr lang="zh-CN" altLang="en-US" sz="2130" dirty="0"/>
              <a:t>：统一资源定位符</a:t>
            </a:r>
          </a:p>
          <a:p>
            <a:endParaRPr lang="zh-CN" altLang="en-US" sz="2130" dirty="0"/>
          </a:p>
          <a:p>
            <a:pPr>
              <a:lnSpc>
                <a:spcPct val="150000"/>
              </a:lnSpc>
            </a:pP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地址主要两个部分组成：存放对象的</a:t>
            </a:r>
            <a:r>
              <a:rPr lang="zh-CN" altLang="en-US" sz="212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主机域名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（或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地址）和</a:t>
            </a:r>
            <a:r>
              <a:rPr lang="zh-CN" altLang="en-US" sz="2125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对象的路径名称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125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</a:t>
            </a:r>
            <a:r>
              <a:rPr lang="en-US" altLang="zh-CN" sz="212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www.abc.edu.cn</a:t>
            </a:r>
            <a:r>
              <a:rPr lang="en-US" altLang="zh-CN" sz="2125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/cs/index.html</a:t>
            </a:r>
          </a:p>
          <a:p>
            <a:pPr>
              <a:lnSpc>
                <a:spcPct val="150000"/>
              </a:lnSpc>
            </a:pPr>
            <a:endParaRPr lang="en-US" altLang="zh-CN" sz="2125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的寻址方式确保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万维网上的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页面或对象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都有一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个唯一的标识符</a:t>
            </a:r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 dirty="0"/>
          </a:p>
        </p:txBody>
      </p:sp>
      <p:grpSp>
        <p:nvGrpSpPr>
          <p:cNvPr id="7" name="组合 6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9" name="文本框 8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accent6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http</a:t>
            </a:r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91440" y="-153035"/>
            <a:ext cx="23920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.4.1 </a:t>
            </a:r>
            <a:r>
              <a:rPr lang="zh-CN" altLang="zh-CN" dirty="0">
                <a:latin typeface="+mn-ea"/>
                <a:cs typeface="+mn-ea"/>
                <a:sym typeface="+mn-ea"/>
              </a:rPr>
              <a:t>万维网应用结构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超文本传输协议HTTP标识被操作资源的方法是采用（  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A:IP地址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B:URL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C:MAC地址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D:域名</a:t>
            </a:r>
          </a:p>
        </p:txBody>
      </p:sp>
    </p:spTree>
    <p:extLst>
      <p:ext uri="{BB962C8B-B14F-4D97-AF65-F5344CB8AC3E}">
        <p14:creationId xmlns:p14="http://schemas.microsoft.com/office/powerpoint/2010/main" val="2474804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325" y="1772285"/>
            <a:ext cx="89198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超文本传输协议HTTP标识被操作资源的方法是采用（ 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A:IP地址</a:t>
            </a: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B:URL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C:MAC地址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D:域名</a:t>
            </a:r>
          </a:p>
        </p:txBody>
      </p:sp>
    </p:spTree>
    <p:extLst>
      <p:ext uri="{BB962C8B-B14F-4D97-AF65-F5344CB8AC3E}">
        <p14:creationId xmlns:p14="http://schemas.microsoft.com/office/powerpoint/2010/main" val="16439697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20" y="2316480"/>
            <a:ext cx="92862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25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130"/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180086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2.1 HTTP</a:t>
            </a:r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10920" y="2850515"/>
            <a:ext cx="9441815" cy="1567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13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HyperText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Transfer Protocol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）是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应用的应用层协议，定义浏览器如何向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服务器发送请求以及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服务器如何向浏览器进行响应</a:t>
            </a:r>
            <a:r>
              <a:rPr lang="zh-CN" altLang="en-US" sz="213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13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目前主要使用的</a:t>
            </a:r>
            <a:r>
              <a:rPr lang="en-US" altLang="zh-CN" sz="21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HTTP/1.0</a:t>
            </a:r>
            <a:r>
              <a:rPr lang="zh-CN" altLang="en-US" sz="21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1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HTTP/1.1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，尤其以</a:t>
            </a:r>
            <a:r>
              <a:rPr lang="en-US" altLang="zh-CN" sz="21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HTTP/1.1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为主流。</a:t>
            </a:r>
            <a:endParaRPr lang="zh-CN" altLang="en-US" sz="213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95" y="4826000"/>
            <a:ext cx="315341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91440" y="-153035"/>
            <a:ext cx="2730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zh-CN" altLang="en-US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2</a:t>
            </a:r>
            <a:r>
              <a:rPr lang="en-US" altLang="zh-CN" dirty="0">
                <a:latin typeface="+mn-ea"/>
                <a:cs typeface="+mn-ea"/>
                <a:sym typeface="+mn-ea"/>
              </a:rPr>
              <a:t>.4.</a:t>
            </a:r>
            <a:r>
              <a:rPr lang="en-US" dirty="0">
                <a:latin typeface="+mn-ea"/>
                <a:cs typeface="+mn-ea"/>
                <a:sym typeface="+mn-ea"/>
              </a:rPr>
              <a:t>2.2 HTTP</a:t>
            </a:r>
            <a:r>
              <a:rPr lang="zh-CN" altLang="en-US" dirty="0">
                <a:latin typeface="+mn-ea"/>
                <a:cs typeface="+mn-ea"/>
                <a:sym typeface="+mn-ea"/>
              </a:rPr>
              <a:t>连接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86065" y="426085"/>
            <a:ext cx="4879340" cy="1253490"/>
            <a:chOff x="12419" y="671"/>
            <a:chExt cx="7684" cy="1974"/>
          </a:xfrm>
        </p:grpSpPr>
        <p:sp>
          <p:nvSpPr>
            <p:cNvPr id="10" name="文本框 9"/>
            <p:cNvSpPr txBox="1"/>
            <p:nvPr/>
          </p:nvSpPr>
          <p:spPr>
            <a:xfrm>
              <a:off x="12419" y="1328"/>
              <a:ext cx="7685" cy="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0"/>
                <a:t>      </a:t>
              </a:r>
              <a:r>
                <a:rPr lang="zh-CN" altLang="en-US" sz="2130"/>
                <a:t>万维网应用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5664" y="671"/>
              <a:ext cx="255" cy="197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108565" y="294005"/>
            <a:ext cx="2564765" cy="15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130">
                <a:solidFill>
                  <a:schemeClr val="tx1"/>
                </a:solidFill>
              </a:rPr>
              <a:t>万维网应用结构</a:t>
            </a:r>
            <a:endParaRPr lang="zh-CN" altLang="en-US" sz="2130"/>
          </a:p>
          <a:p>
            <a:pPr fontAlgn="auto">
              <a:lnSpc>
                <a:spcPct val="150000"/>
              </a:lnSpc>
            </a:pPr>
            <a:r>
              <a:rPr lang="en-US" altLang="zh-CN" sz="2130">
                <a:solidFill>
                  <a:schemeClr val="accent6"/>
                </a:solidFill>
              </a:rPr>
              <a:t>http</a:t>
            </a:r>
            <a:endParaRPr lang="en-US" altLang="zh-CN" sz="2130"/>
          </a:p>
          <a:p>
            <a:pPr fontAlgn="auto">
              <a:lnSpc>
                <a:spcPct val="150000"/>
              </a:lnSpc>
            </a:pPr>
            <a:r>
              <a:rPr lang="en-US" altLang="zh-CN" sz="2130"/>
              <a:t>cookie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10920" y="2850515"/>
            <a:ext cx="9794612" cy="2054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浏览器在向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服务器发送请求之前，首先需要建立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连接，然后才能发送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请求报文，并接收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响应报文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125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</a:t>
            </a:r>
            <a:r>
              <a:rPr lang="en-US" altLang="zh-CN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125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连接的策略不同，可以分为</a:t>
            </a:r>
            <a:r>
              <a:rPr lang="zh-CN" altLang="en-US" sz="21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非持久连接的</a:t>
            </a:r>
            <a:r>
              <a:rPr lang="en-US" altLang="zh-CN" sz="21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1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持久连接的</a:t>
            </a:r>
            <a:r>
              <a:rPr lang="en-US" altLang="zh-CN" sz="21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HTTP，</a:t>
            </a:r>
            <a:r>
              <a:rPr lang="en-US" altLang="zh-CN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HTTP1.0</a:t>
            </a:r>
            <a:r>
              <a:rPr lang="zh-CN" altLang="en-US" sz="21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默认使用非持久连接。</a:t>
            </a:r>
            <a:endParaRPr lang="zh-CN" altLang="en-US" sz="213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95" y="4826000"/>
            <a:ext cx="315341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2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7103" y="2138093"/>
            <a:ext cx="1078361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客户进程向服务器请求建立连接。从客户发送连接请求，到收到服务器连接确认，用时一个往返时间（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ound Trip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Time,RTI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）。作为一个时间单位来使用。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696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103" y="2138093"/>
            <a:ext cx="10594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非持久连接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非持久连接是指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客户与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服务器建立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连接后，通过该连接发送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请求报文，接收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响应报文，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然后断开连接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HTTP1.0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默认使用非持久连接。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749785" y="626632"/>
            <a:ext cx="8821420" cy="1957070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 fontAlgn="auto">
              <a:lnSpc>
                <a:spcPct val="150000"/>
              </a:lnSpc>
            </a:pPr>
            <a:r>
              <a:rPr lang="en-US" altLang="zh-CN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2.4</a:t>
            </a:r>
            <a:r>
              <a:rPr lang="zh-CN" altLang="en-US" sz="2800" b="1" dirty="0" smtClean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万维网应用</a:t>
            </a:r>
          </a:p>
          <a:p>
            <a:pPr lvl="0" fontAlgn="auto">
              <a:lnSpc>
                <a:spcPct val="150000"/>
              </a:lnSpc>
            </a:pPr>
            <a:r>
              <a:rPr lang="zh-CN" altLang="en-US" sz="2800" b="1" dirty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2.4.2 HTTP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HTTP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399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4809</Words>
  <Application>Microsoft Macintosh PowerPoint</Application>
  <PresentationFormat>宽屏</PresentationFormat>
  <Paragraphs>1113</Paragraphs>
  <Slides>105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5" baseType="lpstr">
      <vt:lpstr>Apple Color Emoji</vt:lpstr>
      <vt:lpstr>Calibri</vt:lpstr>
      <vt:lpstr>Microsoft YaHei</vt:lpstr>
      <vt:lpstr>等线</vt:lpstr>
      <vt:lpstr>方正清刻本悦宋简体</vt:lpstr>
      <vt:lpstr>黑体</vt:lpstr>
      <vt:lpstr>宋体</vt:lpstr>
      <vt:lpstr>微软雅黑</vt:lpstr>
      <vt:lpstr>Arial</vt:lpstr>
      <vt:lpstr>Office 主题​​</vt:lpstr>
      <vt:lpstr>计算机网络原理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2.1 计算机网络应用体系结构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  <vt:lpstr>PowerPoint 演示文稿</vt:lpstr>
      <vt:lpstr>2.2 网络通信应用通信基本原理</vt:lpstr>
      <vt:lpstr>2.2 网络通信应用通信基本原理</vt:lpstr>
      <vt:lpstr>2.2 网络通信应用通信基本原理</vt:lpstr>
      <vt:lpstr>2.2 网络通信应用通信基本原理</vt:lpstr>
      <vt:lpstr>2.2 网络通信应用通信基本原理</vt:lpstr>
      <vt:lpstr>真题练习</vt:lpstr>
      <vt:lpstr>真题练习</vt:lpstr>
      <vt:lpstr>真题练习</vt:lpstr>
      <vt:lpstr>真题练习</vt:lpstr>
      <vt:lpstr>真题练习</vt:lpstr>
      <vt:lpstr>真题练习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Microsoft Office 用户</cp:lastModifiedBy>
  <cp:revision>450</cp:revision>
  <cp:lastPrinted>2019-06-08T07:15:14Z</cp:lastPrinted>
  <dcterms:created xsi:type="dcterms:W3CDTF">2017-08-03T09:01:00Z</dcterms:created>
  <dcterms:modified xsi:type="dcterms:W3CDTF">2019-06-14T09:42:28Z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