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5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6.xml" ContentType="application/vnd.openxmlformats-officedocument.presentationml.notesSlide+xml"/>
  <Override PartName="/ppt/tags/tag15.xml" ContentType="application/vnd.openxmlformats-officedocument.presentationml.tags+xml"/>
  <Override PartName="/ppt/notesSlides/notesSlide2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9.xml" ContentType="application/vnd.openxmlformats-officedocument.presentationml.notesSlide+xml"/>
  <Override PartName="/ppt/tags/tag20.xml" ContentType="application/vnd.openxmlformats-officedocument.presentationml.tags+xml"/>
  <Override PartName="/ppt/notesSlides/notesSlide30.xml" ContentType="application/vnd.openxmlformats-officedocument.presentationml.notesSlide+xml"/>
  <Override PartName="/ppt/tags/tag21.xml" ContentType="application/vnd.openxmlformats-officedocument.presentationml.tags+xml"/>
  <Override PartName="/ppt/notesSlides/notesSlide31.xml" ContentType="application/vnd.openxmlformats-officedocument.presentationml.notesSlide+xml"/>
  <Override PartName="/ppt/tags/tag22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6.xml" ContentType="application/vnd.openxmlformats-officedocument.presentationml.notesSlide+xml"/>
  <Override PartName="/ppt/tags/tag40.xml" ContentType="application/vnd.openxmlformats-officedocument.presentationml.tags+xml"/>
  <Override PartName="/ppt/notesSlides/notesSlide37.xml" ContentType="application/vnd.openxmlformats-officedocument.presentationml.notesSlide+xml"/>
  <Override PartName="/ppt/tags/tag41.xml" ContentType="application/vnd.openxmlformats-officedocument.presentationml.tags+xml"/>
  <Override PartName="/ppt/notesSlides/notesSlide3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2.xml" ContentType="application/vnd.openxmlformats-officedocument.presentationml.tags+xml"/>
  <Override PartName="/ppt/notesSlides/notesSlide39.xml" ContentType="application/vnd.openxmlformats-officedocument.presentationml.notesSlide+xml"/>
  <Override PartName="/ppt/tags/tag43.xml" ContentType="application/vnd.openxmlformats-officedocument.presentationml.tags+xml"/>
  <Override PartName="/ppt/notesSlides/notesSlide40.xml" ContentType="application/vnd.openxmlformats-officedocument.presentationml.notesSlide+xml"/>
  <Override PartName="/ppt/tags/tag44.xml" ContentType="application/vnd.openxmlformats-officedocument.presentationml.tags+xml"/>
  <Override PartName="/ppt/notesSlides/notesSlide41.xml" ContentType="application/vnd.openxmlformats-officedocument.presentationml.notesSlide+xml"/>
  <Override PartName="/ppt/tags/tag45.xml" ContentType="application/vnd.openxmlformats-officedocument.presentationml.tags+xml"/>
  <Override PartName="/ppt/notesSlides/notesSlide42.xml" ContentType="application/vnd.openxmlformats-officedocument.presentationml.notesSlide+xml"/>
  <Override PartName="/ppt/tags/tag46.xml" ContentType="application/vnd.openxmlformats-officedocument.presentationml.tags+xml"/>
  <Override PartName="/ppt/notesSlides/notesSlide43.xml" ContentType="application/vnd.openxmlformats-officedocument.presentationml.notesSlide+xml"/>
  <Override PartName="/ppt/tags/tag47.xml" ContentType="application/vnd.openxmlformats-officedocument.presentationml.tags+xml"/>
  <Override PartName="/ppt/notesSlides/notesSlide4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45.xml" ContentType="application/vnd.openxmlformats-officedocument.presentationml.notesSlide+xml"/>
  <Override PartName="/ppt/tags/tag52.xml" ContentType="application/vnd.openxmlformats-officedocument.presentationml.tags+xml"/>
  <Override PartName="/ppt/notesSlides/notesSlide4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4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tags/tag61.xml" ContentType="application/vnd.openxmlformats-officedocument.presentationml.tags+xml"/>
  <Override PartName="/ppt/notesSlides/notesSlide56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2"/>
  </p:notesMasterIdLst>
  <p:handoutMasterIdLst>
    <p:handoutMasterId r:id="rId123"/>
  </p:handoutMasterIdLst>
  <p:sldIdLst>
    <p:sldId id="488" r:id="rId2"/>
    <p:sldId id="270" r:id="rId3"/>
    <p:sldId id="269" r:id="rId4"/>
    <p:sldId id="518" r:id="rId5"/>
    <p:sldId id="519" r:id="rId6"/>
    <p:sldId id="273" r:id="rId7"/>
    <p:sldId id="517" r:id="rId8"/>
    <p:sldId id="520" r:id="rId9"/>
    <p:sldId id="558" r:id="rId10"/>
    <p:sldId id="276" r:id="rId11"/>
    <p:sldId id="277" r:id="rId12"/>
    <p:sldId id="278" r:id="rId13"/>
    <p:sldId id="559" r:id="rId14"/>
    <p:sldId id="521" r:id="rId15"/>
    <p:sldId id="280" r:id="rId16"/>
    <p:sldId id="283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500" r:id="rId29"/>
    <p:sldId id="501" r:id="rId30"/>
    <p:sldId id="299" r:id="rId31"/>
    <p:sldId id="300" r:id="rId32"/>
    <p:sldId id="525" r:id="rId33"/>
    <p:sldId id="522" r:id="rId34"/>
    <p:sldId id="523" r:id="rId35"/>
    <p:sldId id="524" r:id="rId36"/>
    <p:sldId id="301" r:id="rId37"/>
    <p:sldId id="302" r:id="rId38"/>
    <p:sldId id="303" r:id="rId39"/>
    <p:sldId id="304" r:id="rId40"/>
    <p:sldId id="526" r:id="rId41"/>
    <p:sldId id="489" r:id="rId42"/>
    <p:sldId id="305" r:id="rId43"/>
    <p:sldId id="307" r:id="rId44"/>
    <p:sldId id="527" r:id="rId45"/>
    <p:sldId id="528" r:id="rId46"/>
    <p:sldId id="306" r:id="rId47"/>
    <p:sldId id="308" r:id="rId48"/>
    <p:sldId id="529" r:id="rId49"/>
    <p:sldId id="530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532" r:id="rId58"/>
    <p:sldId id="533" r:id="rId59"/>
    <p:sldId id="531" r:id="rId60"/>
    <p:sldId id="534" r:id="rId61"/>
    <p:sldId id="317" r:id="rId62"/>
    <p:sldId id="535" r:id="rId63"/>
    <p:sldId id="545" r:id="rId64"/>
    <p:sldId id="536" r:id="rId65"/>
    <p:sldId id="537" r:id="rId66"/>
    <p:sldId id="538" r:id="rId67"/>
    <p:sldId id="318" r:id="rId68"/>
    <p:sldId id="539" r:id="rId69"/>
    <p:sldId id="540" r:id="rId70"/>
    <p:sldId id="319" r:id="rId71"/>
    <p:sldId id="541" r:id="rId72"/>
    <p:sldId id="543" r:id="rId73"/>
    <p:sldId id="320" r:id="rId74"/>
    <p:sldId id="542" r:id="rId75"/>
    <p:sldId id="321" r:id="rId76"/>
    <p:sldId id="322" r:id="rId77"/>
    <p:sldId id="544" r:id="rId78"/>
    <p:sldId id="323" r:id="rId79"/>
    <p:sldId id="324" r:id="rId80"/>
    <p:sldId id="325" r:id="rId81"/>
    <p:sldId id="326" r:id="rId82"/>
    <p:sldId id="327" r:id="rId83"/>
    <p:sldId id="560" r:id="rId84"/>
    <p:sldId id="546" r:id="rId85"/>
    <p:sldId id="337" r:id="rId86"/>
    <p:sldId id="547" r:id="rId87"/>
    <p:sldId id="549" r:id="rId88"/>
    <p:sldId id="548" r:id="rId89"/>
    <p:sldId id="550" r:id="rId90"/>
    <p:sldId id="338" r:id="rId91"/>
    <p:sldId id="339" r:id="rId92"/>
    <p:sldId id="340" r:id="rId93"/>
    <p:sldId id="551" r:id="rId94"/>
    <p:sldId id="341" r:id="rId95"/>
    <p:sldId id="490" r:id="rId96"/>
    <p:sldId id="342" r:id="rId97"/>
    <p:sldId id="552" r:id="rId98"/>
    <p:sldId id="344" r:id="rId99"/>
    <p:sldId id="554" r:id="rId100"/>
    <p:sldId id="555" r:id="rId101"/>
    <p:sldId id="553" r:id="rId102"/>
    <p:sldId id="556" r:id="rId103"/>
    <p:sldId id="345" r:id="rId104"/>
    <p:sldId id="346" r:id="rId105"/>
    <p:sldId id="561" r:id="rId106"/>
    <p:sldId id="347" r:id="rId107"/>
    <p:sldId id="348" r:id="rId108"/>
    <p:sldId id="349" r:id="rId109"/>
    <p:sldId id="350" r:id="rId110"/>
    <p:sldId id="351" r:id="rId111"/>
    <p:sldId id="352" r:id="rId112"/>
    <p:sldId id="353" r:id="rId113"/>
    <p:sldId id="354" r:id="rId114"/>
    <p:sldId id="355" r:id="rId115"/>
    <p:sldId id="356" r:id="rId116"/>
    <p:sldId id="357" r:id="rId117"/>
    <p:sldId id="358" r:id="rId118"/>
    <p:sldId id="491" r:id="rId119"/>
    <p:sldId id="359" r:id="rId120"/>
    <p:sldId id="557" r:id="rId1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B2B2B2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7" autoAdjust="0"/>
    <p:restoredTop sz="77828"/>
  </p:normalViewPr>
  <p:slideViewPr>
    <p:cSldViewPr snapToGrid="0" showGuides="1">
      <p:cViewPr varScale="1">
        <p:scale>
          <a:sx n="88" d="100"/>
          <a:sy n="88" d="100"/>
        </p:scale>
        <p:origin x="1632" y="17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notesMaster" Target="notesMasters/notesMaster1.xml"/><Relationship Id="rId123" Type="http://schemas.openxmlformats.org/officeDocument/2006/relationships/handoutMaster" Target="handoutMasters/handoutMaster1.xml"/><Relationship Id="rId124" Type="http://schemas.openxmlformats.org/officeDocument/2006/relationships/commentAuthors" Target="commentAuthors.xml"/><Relationship Id="rId125" Type="http://schemas.openxmlformats.org/officeDocument/2006/relationships/presProps" Target="presProps.xml"/><Relationship Id="rId126" Type="http://schemas.openxmlformats.org/officeDocument/2006/relationships/viewProps" Target="viewProps.xml"/><Relationship Id="rId127" Type="http://schemas.openxmlformats.org/officeDocument/2006/relationships/theme" Target="theme/theme1.xml"/><Relationship Id="rId12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96F890-89D9-4D6F-8AAE-5D0A37DC2952}" type="doc">
      <dgm:prSet loTypeId="urn:microsoft.com/office/officeart/2005/8/layout/process3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D59DEAAC-47DD-449F-8698-3C78125F59AD}">
      <dgm:prSet phldrT="[文本]" phldr="0" custT="0"/>
      <dgm:spPr/>
      <dgm:t>
        <a:bodyPr vert="horz" wrap="square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微软雅黑" panose="020B0503020204020204" charset="-122"/>
              <a:ea typeface="微软雅黑" panose="020B0503020204020204" charset="-122"/>
            </a:rPr>
            <a:t>授权阶段</a:t>
          </a:r>
        </a:p>
      </dgm:t>
    </dgm:pt>
    <dgm:pt modelId="{FD0EC4AD-ACC5-495D-AE8E-412557FCB008}" type="parTrans" cxnId="{DEF46CE2-F67C-49C7-A423-B08725E48965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A3A9E54-9C98-426E-B823-E58126FFC635}" type="sibTrans" cxnId="{DEF46CE2-F67C-49C7-A423-B08725E48965}">
      <dgm:prSet phldr="0" custT="0"/>
      <dgm:spPr/>
      <dgm:t>
        <a:bodyPr vert="horz" wrap="square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DCA62408-745F-411F-BACC-F657C7F96CCF}">
      <dgm:prSet phldrT="[文本]" phldr="0" custT="0"/>
      <dgm:spPr/>
      <dgm:t>
        <a:bodyPr vert="horz" wrap="square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微软雅黑" panose="020B0503020204020204" charset="-122"/>
              <a:ea typeface="微软雅黑" panose="020B0503020204020204" charset="-122"/>
            </a:rPr>
            <a:t>用户代理需要向服务器发送用户名和口令</a:t>
          </a:r>
        </a:p>
      </dgm:t>
    </dgm:pt>
    <dgm:pt modelId="{4605D1B8-003F-473F-BA39-CD9FB4E4E6E2}" type="parTrans" cxnId="{9FD38006-B915-46DE-BA19-E9FCC3542148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E2EEAFE-C664-462E-B821-EDC89A37DD6C}" type="sibTrans" cxnId="{9FD38006-B915-46DE-BA19-E9FCC3542148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F7D4784-AC46-4A1F-A55D-1907B4EBBF72}">
      <dgm:prSet phldrT="[文本]" phldr="0" custT="0"/>
      <dgm:spPr/>
      <dgm:t>
        <a:bodyPr vert="horz" wrap="square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微软雅黑" panose="020B0503020204020204" charset="-122"/>
              <a:ea typeface="微软雅黑" panose="020B0503020204020204" charset="-122"/>
            </a:rPr>
            <a:t>事务处理阶段</a:t>
          </a:r>
        </a:p>
      </dgm:t>
    </dgm:pt>
    <dgm:pt modelId="{022C4D97-6038-478E-8D90-F849A48CC4A6}" type="parTrans" cxnId="{09DA4757-9B87-4887-8EF0-AA2186D53EC2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39DEC33-598E-4120-A03B-A11405AE1F68}" type="sibTrans" cxnId="{09DA4757-9B87-4887-8EF0-AA2186D53EC2}">
      <dgm:prSet phldr="0" custT="0"/>
      <dgm:spPr/>
      <dgm:t>
        <a:bodyPr vert="horz" wrap="square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5989BD93-172B-4D98-A535-9AD3D50A3A09}">
      <dgm:prSet phldrT="[文本]" phldr="0" custT="0"/>
      <dgm:spPr/>
      <dgm:t>
        <a:bodyPr vert="horz" wrap="square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用户代理向服务器发送</a:t>
          </a:r>
          <a:r>
            <a: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POP3</a:t>
          </a:r>
          <a:r>
            <a: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命令</a:t>
          </a:r>
        </a:p>
      </dgm:t>
    </dgm:pt>
    <dgm:pt modelId="{CF8D7074-6514-41C8-991D-6457ECB0CF35}" type="parTrans" cxnId="{C7D7C11E-313F-449E-A067-2CFB26CB9F54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CC6B4CDA-01EE-4B79-94B5-57634E18D8DC}" type="sibTrans" cxnId="{C7D7C11E-313F-449E-A067-2CFB26CB9F54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343377D-5826-4F8C-9337-EF8462A1EC7C}">
      <dgm:prSet phldrT="[文本]" phldr="0" custT="0"/>
      <dgm:spPr/>
      <dgm:t>
        <a:bodyPr vert="horz" wrap="square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微软雅黑" panose="020B0503020204020204" charset="-122"/>
              <a:ea typeface="微软雅黑" panose="020B0503020204020204" charset="-122"/>
            </a:rPr>
            <a:t>更新阶段</a:t>
          </a:r>
        </a:p>
      </dgm:t>
    </dgm:pt>
    <dgm:pt modelId="{A226CC6F-A46E-4FCB-84F5-E505CE4C7B4F}" type="parTrans" cxnId="{99A9F670-2E5E-46A3-9D31-E1935C6BA3F5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E7BA366-66B0-4620-BD82-247611922E6B}" type="sibTrans" cxnId="{99A9F670-2E5E-46A3-9D31-E1935C6BA3F5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0F3FD41C-1A48-4F1D-8B89-FB906B69E9BD}">
      <dgm:prSet phldrT="[文本]" phldr="0" custT="0"/>
      <dgm:spPr/>
      <dgm:t>
        <a:bodyPr vert="horz" wrap="square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客户发出了</a:t>
          </a:r>
          <a:r>
            <a: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quit</a:t>
          </a:r>
          <a:r>
            <a: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命令，结束</a:t>
          </a:r>
          <a:r>
            <a: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POP3</a:t>
          </a:r>
          <a:r>
            <a: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会话</a:t>
          </a:r>
        </a:p>
      </dgm:t>
    </dgm:pt>
    <dgm:pt modelId="{0C33A2F4-67C5-4EDF-BB2F-1BE3863F896D}" type="parTrans" cxnId="{609D84F5-E63F-494D-97BA-FF4E5C274CF8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C752B71C-2F0D-497B-8ABD-6E09012953DF}" type="sibTrans" cxnId="{609D84F5-E63F-494D-97BA-FF4E5C274CF8}">
      <dgm:prSet/>
      <dgm:spPr/>
      <dgm:t>
        <a:bodyPr/>
        <a:lstStyle/>
        <a:p>
          <a:endParaRPr lang="zh-CN" altLang="en-US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F369A1C9-3481-442F-AEAE-2EDB63B30371}" type="pres">
      <dgm:prSet presAssocID="{7696F890-89D9-4D6F-8AAE-5D0A37DC295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3C6C1A6-3896-4D50-B493-47D86BCE4C3F}" type="pres">
      <dgm:prSet presAssocID="{D59DEAAC-47DD-449F-8698-3C78125F59AD}" presName="composite" presStyleCnt="0"/>
      <dgm:spPr/>
    </dgm:pt>
    <dgm:pt modelId="{0BCFAE43-EBD8-4F68-8DC1-CEE6F322C6FD}" type="pres">
      <dgm:prSet presAssocID="{D59DEAAC-47DD-449F-8698-3C78125F59A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D5BD83-4AC4-4E4E-9242-E83C0424E788}" type="pres">
      <dgm:prSet presAssocID="{D59DEAAC-47DD-449F-8698-3C78125F59AD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889F6685-2558-4053-9E70-DE72A9ACE3B8}" type="pres">
      <dgm:prSet presAssocID="{D59DEAAC-47DD-449F-8698-3C78125F59AD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749441-73BB-429E-B2B5-781138BC646E}" type="pres">
      <dgm:prSet presAssocID="{BA3A9E54-9C98-426E-B823-E58126FFC635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1C317C8E-46E7-4098-8A5E-B2AB143890FE}" type="pres">
      <dgm:prSet presAssocID="{BA3A9E54-9C98-426E-B823-E58126FFC635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5A2D7B08-DA23-4AF2-890B-92648828134C}" type="pres">
      <dgm:prSet presAssocID="{DF7D4784-AC46-4A1F-A55D-1907B4EBBF72}" presName="composite" presStyleCnt="0"/>
      <dgm:spPr/>
    </dgm:pt>
    <dgm:pt modelId="{13CF0CE3-6602-489F-B3CC-88AFD63FE330}" type="pres">
      <dgm:prSet presAssocID="{DF7D4784-AC46-4A1F-A55D-1907B4EBBF7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A36907-2091-4739-9CBE-026A021BA80D}" type="pres">
      <dgm:prSet presAssocID="{DF7D4784-AC46-4A1F-A55D-1907B4EBBF72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E6AE9F9F-2375-4534-9A2D-3B09AD8B6170}" type="pres">
      <dgm:prSet presAssocID="{DF7D4784-AC46-4A1F-A55D-1907B4EBBF72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A2C9BD-B1C8-4E0D-9E1E-AF12D9EEBD33}" type="pres">
      <dgm:prSet presAssocID="{639DEC33-598E-4120-A03B-A11405AE1F68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8A763733-B263-4E0A-8BB2-F2D1A7DAFA9B}" type="pres">
      <dgm:prSet presAssocID="{639DEC33-598E-4120-A03B-A11405AE1F68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055A1C16-8E95-4CE3-A0EF-E2B8F4FFE792}" type="pres">
      <dgm:prSet presAssocID="{4343377D-5826-4F8C-9337-EF8462A1EC7C}" presName="composite" presStyleCnt="0"/>
      <dgm:spPr/>
    </dgm:pt>
    <dgm:pt modelId="{285554EB-E61D-4CF4-8A9E-E070B6EBBDC2}" type="pres">
      <dgm:prSet presAssocID="{4343377D-5826-4F8C-9337-EF8462A1EC7C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F22876-FE6B-4A49-A47A-D2A90335FDB7}" type="pres">
      <dgm:prSet presAssocID="{4343377D-5826-4F8C-9337-EF8462A1EC7C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4EFCBC36-2447-43DF-BCCC-E6597FC01A82}" type="pres">
      <dgm:prSet presAssocID="{4343377D-5826-4F8C-9337-EF8462A1EC7C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FEED8BD-9124-C74A-BFC9-6E2CDFDDB9F8}" type="presOf" srcId="{0F3FD41C-1A48-4F1D-8B89-FB906B69E9BD}" destId="{4EFCBC36-2447-43DF-BCCC-E6597FC01A82}" srcOrd="0" destOrd="0" presId="urn:microsoft.com/office/officeart/2005/8/layout/process3#1"/>
    <dgm:cxn modelId="{D1022544-E3C3-B744-91FE-4D247FD9D0A8}" type="presOf" srcId="{4343377D-5826-4F8C-9337-EF8462A1EC7C}" destId="{9BF22876-FE6B-4A49-A47A-D2A90335FDB7}" srcOrd="1" destOrd="0" presId="urn:microsoft.com/office/officeart/2005/8/layout/process3#1"/>
    <dgm:cxn modelId="{9FD38006-B915-46DE-BA19-E9FCC3542148}" srcId="{D59DEAAC-47DD-449F-8698-3C78125F59AD}" destId="{DCA62408-745F-411F-BACC-F657C7F96CCF}" srcOrd="0" destOrd="0" parTransId="{4605D1B8-003F-473F-BA39-CD9FB4E4E6E2}" sibTransId="{DE2EEAFE-C664-462E-B821-EDC89A37DD6C}"/>
    <dgm:cxn modelId="{992790A4-A106-874F-9DD7-CAE19EC67349}" type="presOf" srcId="{BA3A9E54-9C98-426E-B823-E58126FFC635}" destId="{1C317C8E-46E7-4098-8A5E-B2AB143890FE}" srcOrd="1" destOrd="0" presId="urn:microsoft.com/office/officeart/2005/8/layout/process3#1"/>
    <dgm:cxn modelId="{609D84F5-E63F-494D-97BA-FF4E5C274CF8}" srcId="{4343377D-5826-4F8C-9337-EF8462A1EC7C}" destId="{0F3FD41C-1A48-4F1D-8B89-FB906B69E9BD}" srcOrd="0" destOrd="0" parTransId="{0C33A2F4-67C5-4EDF-BB2F-1BE3863F896D}" sibTransId="{C752B71C-2F0D-497B-8ABD-6E09012953DF}"/>
    <dgm:cxn modelId="{09DA4757-9B87-4887-8EF0-AA2186D53EC2}" srcId="{7696F890-89D9-4D6F-8AAE-5D0A37DC2952}" destId="{DF7D4784-AC46-4A1F-A55D-1907B4EBBF72}" srcOrd="1" destOrd="0" parTransId="{022C4D97-6038-478E-8D90-F849A48CC4A6}" sibTransId="{639DEC33-598E-4120-A03B-A11405AE1F68}"/>
    <dgm:cxn modelId="{141DF67B-C2A2-834C-B9ED-656073E95541}" type="presOf" srcId="{DF7D4784-AC46-4A1F-A55D-1907B4EBBF72}" destId="{13CF0CE3-6602-489F-B3CC-88AFD63FE330}" srcOrd="0" destOrd="0" presId="urn:microsoft.com/office/officeart/2005/8/layout/process3#1"/>
    <dgm:cxn modelId="{291AFF15-729F-DA4B-9176-8F08C374914B}" type="presOf" srcId="{DF7D4784-AC46-4A1F-A55D-1907B4EBBF72}" destId="{55A36907-2091-4739-9CBE-026A021BA80D}" srcOrd="1" destOrd="0" presId="urn:microsoft.com/office/officeart/2005/8/layout/process3#1"/>
    <dgm:cxn modelId="{99A9F670-2E5E-46A3-9D31-E1935C6BA3F5}" srcId="{7696F890-89D9-4D6F-8AAE-5D0A37DC2952}" destId="{4343377D-5826-4F8C-9337-EF8462A1EC7C}" srcOrd="2" destOrd="0" parTransId="{A226CC6F-A46E-4FCB-84F5-E505CE4C7B4F}" sibTransId="{EE7BA366-66B0-4620-BD82-247611922E6B}"/>
    <dgm:cxn modelId="{7678309A-6DD9-C24F-A0A7-9687D50F5CAB}" type="presOf" srcId="{639DEC33-598E-4120-A03B-A11405AE1F68}" destId="{8A763733-B263-4E0A-8BB2-F2D1A7DAFA9B}" srcOrd="1" destOrd="0" presId="urn:microsoft.com/office/officeart/2005/8/layout/process3#1"/>
    <dgm:cxn modelId="{2E72513A-60B9-174F-941A-7D20962810B3}" type="presOf" srcId="{DCA62408-745F-411F-BACC-F657C7F96CCF}" destId="{889F6685-2558-4053-9E70-DE72A9ACE3B8}" srcOrd="0" destOrd="0" presId="urn:microsoft.com/office/officeart/2005/8/layout/process3#1"/>
    <dgm:cxn modelId="{DEF46CE2-F67C-49C7-A423-B08725E48965}" srcId="{7696F890-89D9-4D6F-8AAE-5D0A37DC2952}" destId="{D59DEAAC-47DD-449F-8698-3C78125F59AD}" srcOrd="0" destOrd="0" parTransId="{FD0EC4AD-ACC5-495D-AE8E-412557FCB008}" sibTransId="{BA3A9E54-9C98-426E-B823-E58126FFC635}"/>
    <dgm:cxn modelId="{B661EBE8-C111-054D-AF48-7B63251157BB}" type="presOf" srcId="{BA3A9E54-9C98-426E-B823-E58126FFC635}" destId="{DD749441-73BB-429E-B2B5-781138BC646E}" srcOrd="0" destOrd="0" presId="urn:microsoft.com/office/officeart/2005/8/layout/process3#1"/>
    <dgm:cxn modelId="{68609124-29AF-B042-AFDB-6CF4E449DDD3}" type="presOf" srcId="{5989BD93-172B-4D98-A535-9AD3D50A3A09}" destId="{E6AE9F9F-2375-4534-9A2D-3B09AD8B6170}" srcOrd="0" destOrd="0" presId="urn:microsoft.com/office/officeart/2005/8/layout/process3#1"/>
    <dgm:cxn modelId="{9E7000F3-84AF-6449-AF2C-1C72240C5D7C}" type="presOf" srcId="{4343377D-5826-4F8C-9337-EF8462A1EC7C}" destId="{285554EB-E61D-4CF4-8A9E-E070B6EBBDC2}" srcOrd="0" destOrd="0" presId="urn:microsoft.com/office/officeart/2005/8/layout/process3#1"/>
    <dgm:cxn modelId="{C7D7C11E-313F-449E-A067-2CFB26CB9F54}" srcId="{DF7D4784-AC46-4A1F-A55D-1907B4EBBF72}" destId="{5989BD93-172B-4D98-A535-9AD3D50A3A09}" srcOrd="0" destOrd="0" parTransId="{CF8D7074-6514-41C8-991D-6457ECB0CF35}" sibTransId="{CC6B4CDA-01EE-4B79-94B5-57634E18D8DC}"/>
    <dgm:cxn modelId="{23F8FA4E-254F-DA49-A287-1F605886C607}" type="presOf" srcId="{639DEC33-598E-4120-A03B-A11405AE1F68}" destId="{00A2C9BD-B1C8-4E0D-9E1E-AF12D9EEBD33}" srcOrd="0" destOrd="0" presId="urn:microsoft.com/office/officeart/2005/8/layout/process3#1"/>
    <dgm:cxn modelId="{9DA68BD6-CE7B-3847-9F01-10E80AC2FB8A}" type="presOf" srcId="{D59DEAAC-47DD-449F-8698-3C78125F59AD}" destId="{0BCFAE43-EBD8-4F68-8DC1-CEE6F322C6FD}" srcOrd="0" destOrd="0" presId="urn:microsoft.com/office/officeart/2005/8/layout/process3#1"/>
    <dgm:cxn modelId="{919CB2F3-C531-AD4D-A2A5-84CA8B1401D4}" type="presOf" srcId="{D59DEAAC-47DD-449F-8698-3C78125F59AD}" destId="{C9D5BD83-4AC4-4E4E-9242-E83C0424E788}" srcOrd="1" destOrd="0" presId="urn:microsoft.com/office/officeart/2005/8/layout/process3#1"/>
    <dgm:cxn modelId="{1E11F260-5C7C-0B44-B12C-754112DC49FF}" type="presOf" srcId="{7696F890-89D9-4D6F-8AAE-5D0A37DC2952}" destId="{F369A1C9-3481-442F-AEAE-2EDB63B30371}" srcOrd="0" destOrd="0" presId="urn:microsoft.com/office/officeart/2005/8/layout/process3#1"/>
    <dgm:cxn modelId="{8F329D3E-8A87-924E-8C0E-0E98717419A2}" type="presParOf" srcId="{F369A1C9-3481-442F-AEAE-2EDB63B30371}" destId="{53C6C1A6-3896-4D50-B493-47D86BCE4C3F}" srcOrd="0" destOrd="0" presId="urn:microsoft.com/office/officeart/2005/8/layout/process3#1"/>
    <dgm:cxn modelId="{FEF91EEC-971C-3547-A0F1-69B3EF7AB506}" type="presParOf" srcId="{53C6C1A6-3896-4D50-B493-47D86BCE4C3F}" destId="{0BCFAE43-EBD8-4F68-8DC1-CEE6F322C6FD}" srcOrd="0" destOrd="0" presId="urn:microsoft.com/office/officeart/2005/8/layout/process3#1"/>
    <dgm:cxn modelId="{983E21BB-46C2-314D-8850-3324E7000B1D}" type="presParOf" srcId="{53C6C1A6-3896-4D50-B493-47D86BCE4C3F}" destId="{C9D5BD83-4AC4-4E4E-9242-E83C0424E788}" srcOrd="1" destOrd="0" presId="urn:microsoft.com/office/officeart/2005/8/layout/process3#1"/>
    <dgm:cxn modelId="{BED42FAD-C226-6844-BC41-156C73009433}" type="presParOf" srcId="{53C6C1A6-3896-4D50-B493-47D86BCE4C3F}" destId="{889F6685-2558-4053-9E70-DE72A9ACE3B8}" srcOrd="2" destOrd="0" presId="urn:microsoft.com/office/officeart/2005/8/layout/process3#1"/>
    <dgm:cxn modelId="{0CFEB3EE-6713-2B45-8D5F-0A1388FEB9FE}" type="presParOf" srcId="{F369A1C9-3481-442F-AEAE-2EDB63B30371}" destId="{DD749441-73BB-429E-B2B5-781138BC646E}" srcOrd="1" destOrd="0" presId="urn:microsoft.com/office/officeart/2005/8/layout/process3#1"/>
    <dgm:cxn modelId="{99AA5FA6-1A26-5449-8B58-726A35519D8F}" type="presParOf" srcId="{DD749441-73BB-429E-B2B5-781138BC646E}" destId="{1C317C8E-46E7-4098-8A5E-B2AB143890FE}" srcOrd="0" destOrd="0" presId="urn:microsoft.com/office/officeart/2005/8/layout/process3#1"/>
    <dgm:cxn modelId="{B1FD142D-E28B-B247-A071-6ACD288FBDEA}" type="presParOf" srcId="{F369A1C9-3481-442F-AEAE-2EDB63B30371}" destId="{5A2D7B08-DA23-4AF2-890B-92648828134C}" srcOrd="2" destOrd="0" presId="urn:microsoft.com/office/officeart/2005/8/layout/process3#1"/>
    <dgm:cxn modelId="{B33C2F11-20D1-CA40-B595-96C54B57BC32}" type="presParOf" srcId="{5A2D7B08-DA23-4AF2-890B-92648828134C}" destId="{13CF0CE3-6602-489F-B3CC-88AFD63FE330}" srcOrd="0" destOrd="0" presId="urn:microsoft.com/office/officeart/2005/8/layout/process3#1"/>
    <dgm:cxn modelId="{F0D5721C-517B-AB40-921C-C5D8B6E239CB}" type="presParOf" srcId="{5A2D7B08-DA23-4AF2-890B-92648828134C}" destId="{55A36907-2091-4739-9CBE-026A021BA80D}" srcOrd="1" destOrd="0" presId="urn:microsoft.com/office/officeart/2005/8/layout/process3#1"/>
    <dgm:cxn modelId="{5B404945-1FD7-2943-965F-5D40B45C1F8E}" type="presParOf" srcId="{5A2D7B08-DA23-4AF2-890B-92648828134C}" destId="{E6AE9F9F-2375-4534-9A2D-3B09AD8B6170}" srcOrd="2" destOrd="0" presId="urn:microsoft.com/office/officeart/2005/8/layout/process3#1"/>
    <dgm:cxn modelId="{E7E36ED9-63D4-A540-B7D1-E07B9455F57D}" type="presParOf" srcId="{F369A1C9-3481-442F-AEAE-2EDB63B30371}" destId="{00A2C9BD-B1C8-4E0D-9E1E-AF12D9EEBD33}" srcOrd="3" destOrd="0" presId="urn:microsoft.com/office/officeart/2005/8/layout/process3#1"/>
    <dgm:cxn modelId="{63ABC8AE-6C48-1F44-A41F-7F5F9CCDBBC9}" type="presParOf" srcId="{00A2C9BD-B1C8-4E0D-9E1E-AF12D9EEBD33}" destId="{8A763733-B263-4E0A-8BB2-F2D1A7DAFA9B}" srcOrd="0" destOrd="0" presId="urn:microsoft.com/office/officeart/2005/8/layout/process3#1"/>
    <dgm:cxn modelId="{DDE27EBF-471B-894A-91B6-3E5B6B6B1317}" type="presParOf" srcId="{F369A1C9-3481-442F-AEAE-2EDB63B30371}" destId="{055A1C16-8E95-4CE3-A0EF-E2B8F4FFE792}" srcOrd="4" destOrd="0" presId="urn:microsoft.com/office/officeart/2005/8/layout/process3#1"/>
    <dgm:cxn modelId="{D20B9408-15FF-F548-A7DF-7170657F86E1}" type="presParOf" srcId="{055A1C16-8E95-4CE3-A0EF-E2B8F4FFE792}" destId="{285554EB-E61D-4CF4-8A9E-E070B6EBBDC2}" srcOrd="0" destOrd="0" presId="urn:microsoft.com/office/officeart/2005/8/layout/process3#1"/>
    <dgm:cxn modelId="{1047E977-8EEA-074D-A204-5D135BCCBD9F}" type="presParOf" srcId="{055A1C16-8E95-4CE3-A0EF-E2B8F4FFE792}" destId="{9BF22876-FE6B-4A49-A47A-D2A90335FDB7}" srcOrd="1" destOrd="0" presId="urn:microsoft.com/office/officeart/2005/8/layout/process3#1"/>
    <dgm:cxn modelId="{DD53F131-E644-834B-A739-755138659B96}" type="presParOf" srcId="{055A1C16-8E95-4CE3-A0EF-E2B8F4FFE792}" destId="{4EFCBC36-2447-43DF-BCCC-E6597FC01A82}" srcOrd="2" destOrd="0" presId="urn:microsoft.com/office/officeart/2005/8/layout/process3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5BD83-4AC4-4E4E-9242-E83C0424E788}">
      <dsp:nvSpPr>
        <dsp:cNvPr id="0" name=""/>
        <dsp:cNvSpPr/>
      </dsp:nvSpPr>
      <dsp:spPr>
        <a:xfrm>
          <a:off x="4667" y="47690"/>
          <a:ext cx="2122303" cy="991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</a:rPr>
            <a:t>授权阶段</a:t>
          </a:r>
        </a:p>
      </dsp:txBody>
      <dsp:txXfrm>
        <a:off x="4667" y="47690"/>
        <a:ext cx="2122303" cy="661287"/>
      </dsp:txXfrm>
    </dsp:sp>
    <dsp:sp modelId="{889F6685-2558-4053-9E70-DE72A9ACE3B8}">
      <dsp:nvSpPr>
        <dsp:cNvPr id="0" name=""/>
        <dsp:cNvSpPr/>
      </dsp:nvSpPr>
      <dsp:spPr>
        <a:xfrm>
          <a:off x="439356" y="708977"/>
          <a:ext cx="2122303" cy="216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</a:rPr>
            <a:t>用户代理需要向服务器发送用户名和口令</a:t>
          </a:r>
        </a:p>
      </dsp:txBody>
      <dsp:txXfrm>
        <a:off x="501516" y="771137"/>
        <a:ext cx="1997983" cy="2035680"/>
      </dsp:txXfrm>
    </dsp:sp>
    <dsp:sp modelId="{DD749441-73BB-429E-B2B5-781138BC646E}">
      <dsp:nvSpPr>
        <dsp:cNvPr id="0" name=""/>
        <dsp:cNvSpPr/>
      </dsp:nvSpPr>
      <dsp:spPr>
        <a:xfrm>
          <a:off x="2448704" y="114137"/>
          <a:ext cx="682075" cy="5283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2448704" y="219815"/>
        <a:ext cx="523557" cy="317036"/>
      </dsp:txXfrm>
    </dsp:sp>
    <dsp:sp modelId="{55A36907-2091-4739-9CBE-026A021BA80D}">
      <dsp:nvSpPr>
        <dsp:cNvPr id="0" name=""/>
        <dsp:cNvSpPr/>
      </dsp:nvSpPr>
      <dsp:spPr>
        <a:xfrm>
          <a:off x="3413905" y="47690"/>
          <a:ext cx="2122303" cy="991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</a:rPr>
            <a:t>事务处理阶段</a:t>
          </a:r>
        </a:p>
      </dsp:txBody>
      <dsp:txXfrm>
        <a:off x="3413905" y="47690"/>
        <a:ext cx="2122303" cy="661287"/>
      </dsp:txXfrm>
    </dsp:sp>
    <dsp:sp modelId="{E6AE9F9F-2375-4534-9A2D-3B09AD8B6170}">
      <dsp:nvSpPr>
        <dsp:cNvPr id="0" name=""/>
        <dsp:cNvSpPr/>
      </dsp:nvSpPr>
      <dsp:spPr>
        <a:xfrm>
          <a:off x="3848594" y="708977"/>
          <a:ext cx="2122303" cy="216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用户代理向服务器发送</a:t>
          </a:r>
          <a:r>
            <a:rPr lang="en-US" altLang="zh-CN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POP3</a:t>
          </a: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命令</a:t>
          </a:r>
        </a:p>
      </dsp:txBody>
      <dsp:txXfrm>
        <a:off x="3910754" y="771137"/>
        <a:ext cx="1997983" cy="2035680"/>
      </dsp:txXfrm>
    </dsp:sp>
    <dsp:sp modelId="{00A2C9BD-B1C8-4E0D-9E1E-AF12D9EEBD33}">
      <dsp:nvSpPr>
        <dsp:cNvPr id="0" name=""/>
        <dsp:cNvSpPr/>
      </dsp:nvSpPr>
      <dsp:spPr>
        <a:xfrm>
          <a:off x="5857942" y="114137"/>
          <a:ext cx="682075" cy="5283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5857942" y="219815"/>
        <a:ext cx="523557" cy="317036"/>
      </dsp:txXfrm>
    </dsp:sp>
    <dsp:sp modelId="{9BF22876-FE6B-4A49-A47A-D2A90335FDB7}">
      <dsp:nvSpPr>
        <dsp:cNvPr id="0" name=""/>
        <dsp:cNvSpPr/>
      </dsp:nvSpPr>
      <dsp:spPr>
        <a:xfrm>
          <a:off x="6823143" y="47690"/>
          <a:ext cx="2122303" cy="991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</a:rPr>
            <a:t>更新阶段</a:t>
          </a:r>
        </a:p>
      </dsp:txBody>
      <dsp:txXfrm>
        <a:off x="6823143" y="47690"/>
        <a:ext cx="2122303" cy="661287"/>
      </dsp:txXfrm>
    </dsp:sp>
    <dsp:sp modelId="{4EFCBC36-2447-43DF-BCCC-E6597FC01A82}">
      <dsp:nvSpPr>
        <dsp:cNvPr id="0" name=""/>
        <dsp:cNvSpPr/>
      </dsp:nvSpPr>
      <dsp:spPr>
        <a:xfrm>
          <a:off x="7257831" y="708977"/>
          <a:ext cx="2122303" cy="216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客户发出了</a:t>
          </a:r>
          <a:r>
            <a:rPr lang="en-US" altLang="zh-CN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quit</a:t>
          </a: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命令，结束</a:t>
          </a:r>
          <a:r>
            <a:rPr lang="en-US" altLang="zh-CN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POP3</a:t>
          </a: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会话</a:t>
          </a:r>
        </a:p>
      </dsp:txBody>
      <dsp:txXfrm>
        <a:off x="7319991" y="771137"/>
        <a:ext cx="1997983" cy="203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#1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1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57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58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93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190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在服务器端生成</a:t>
            </a:r>
            <a:r>
              <a:rPr lang="en-US" altLang="zh-CN" dirty="0" smtClean="0"/>
              <a:t>~</a:t>
            </a:r>
            <a:r>
              <a:rPr lang="zh-CN" altLang="en-US" dirty="0" smtClean="0"/>
              <a:t>发送给用户代理，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是服务器再告诉用户代理，我给你申请的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  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，访问偏好等等。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58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管撩不管埋，服务器生成，但是存储在本地。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42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当用户再次访问已经访问过且已经有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信息的的网站时，请求报文中就会携带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头行。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14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55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41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>
                <a:sym typeface="+mn-ea"/>
              </a:rPr>
              <a:t>C/S</a:t>
            </a:r>
            <a:r>
              <a:rPr lang="zh-CN" altLang="en-US" dirty="0">
                <a:sym typeface="+mn-ea"/>
              </a:rPr>
              <a:t>结构的网络应用：</a:t>
            </a:r>
            <a:r>
              <a:rPr lang="en-US" altLang="zh-CN" dirty="0">
                <a:sym typeface="+mn-ea"/>
              </a:rPr>
              <a:t>www</a:t>
            </a:r>
            <a:r>
              <a:rPr lang="zh-CN" altLang="en-US" dirty="0">
                <a:sym typeface="+mn-ea"/>
              </a:rPr>
              <a:t>应用（</a:t>
            </a:r>
            <a:r>
              <a:rPr lang="en-US" altLang="zh-CN" dirty="0">
                <a:sym typeface="+mn-ea"/>
              </a:rPr>
              <a:t>2.4</a:t>
            </a:r>
            <a:r>
              <a:rPr lang="zh-CN" altLang="en-US" dirty="0">
                <a:sym typeface="+mn-ea"/>
              </a:rPr>
              <a:t>），电子邮件（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）文件传输</a:t>
            </a:r>
            <a:r>
              <a:rPr lang="en-US" altLang="zh-CN" dirty="0">
                <a:sym typeface="+mn-ea"/>
              </a:rPr>
              <a:t>FTP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2.6</a:t>
            </a:r>
            <a:r>
              <a:rPr lang="zh-CN" altLang="en-US" dirty="0">
                <a:sym typeface="+mn-ea"/>
              </a:rPr>
              <a:t>）。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注意：邮件传输和邮件读取不是同一个协议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23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握手阶段：互相寒暄。嗨，你好，我是赵珂卉。嗨你好，我是赵锦超。然后发送邮件，然后关闭连接表明邮件传输结束。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23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在这个例子中，客户从邮件服务器</a:t>
            </a:r>
            <a:r>
              <a:rPr lang="en-US" altLang="zh-CN"/>
              <a:t>xyz.hit.edu.cn</a:t>
            </a:r>
            <a:r>
              <a:rPr lang="zh-CN" altLang="en-US"/>
              <a:t>向邮件服务器</a:t>
            </a:r>
            <a:r>
              <a:rPr lang="en-US" altLang="zh-CN"/>
              <a:t>mail.abc.com</a:t>
            </a:r>
            <a:r>
              <a:rPr lang="zh-CN" altLang="en-US"/>
              <a:t>发送了一封简单邮件。在</a:t>
            </a:r>
            <a:r>
              <a:rPr lang="en-US" altLang="zh-CN"/>
              <a:t>TCP</a:t>
            </a:r>
            <a:r>
              <a:rPr lang="zh-CN" altLang="en-US"/>
              <a:t>连接建立成功后，服务器首先发送</a:t>
            </a:r>
            <a:r>
              <a:rPr lang="en-US" altLang="zh-CN"/>
              <a:t>220 mail.abc.com</a:t>
            </a:r>
            <a:r>
              <a:rPr lang="zh-CN" altLang="en-US"/>
              <a:t>消息对客户连接请求的应答，开启了</a:t>
            </a:r>
            <a:r>
              <a:rPr lang="en-US" altLang="zh-CN"/>
              <a:t>SMTP</a:t>
            </a:r>
            <a:r>
              <a:rPr lang="zh-CN" altLang="en-US"/>
              <a:t>的握手阶段；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在这个例子中，客户从邮件服务器</a:t>
            </a:r>
            <a:r>
              <a:rPr lang="en-US" altLang="zh-CN"/>
              <a:t>xyz.hit.edu.cn</a:t>
            </a:r>
            <a:r>
              <a:rPr lang="zh-CN" altLang="en-US"/>
              <a:t>向邮件服务器</a:t>
            </a:r>
            <a:r>
              <a:rPr lang="en-US" altLang="zh-CN"/>
              <a:t>mail.abc.com</a:t>
            </a:r>
            <a:r>
              <a:rPr lang="zh-CN" altLang="en-US"/>
              <a:t>发送了一封简单邮件。在</a:t>
            </a:r>
            <a:r>
              <a:rPr lang="en-US" altLang="zh-CN"/>
              <a:t>TCP</a:t>
            </a:r>
            <a:r>
              <a:rPr lang="zh-CN" altLang="en-US"/>
              <a:t>连接建立成功后，服务器首先发送</a:t>
            </a:r>
            <a:r>
              <a:rPr lang="en-US" altLang="zh-CN"/>
              <a:t>220 mail.abc.com</a:t>
            </a:r>
            <a:r>
              <a:rPr lang="zh-CN" altLang="en-US"/>
              <a:t>消息对客户连接请求的应答，开启了</a:t>
            </a:r>
            <a:r>
              <a:rPr lang="en-US" altLang="zh-CN"/>
              <a:t>SMTP</a:t>
            </a:r>
            <a:r>
              <a:rPr lang="zh-CN" altLang="en-US"/>
              <a:t>的握手阶段；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623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在这个例子中，客户从邮件服务器</a:t>
            </a:r>
            <a:r>
              <a:rPr lang="en-US" altLang="zh-CN"/>
              <a:t>xyz.hit.edu.cn</a:t>
            </a:r>
            <a:r>
              <a:rPr lang="zh-CN" altLang="en-US"/>
              <a:t>向邮件服务器</a:t>
            </a:r>
            <a:r>
              <a:rPr lang="en-US" altLang="zh-CN"/>
              <a:t>mail.abc.com</a:t>
            </a:r>
            <a:r>
              <a:rPr lang="zh-CN" altLang="en-US"/>
              <a:t>发送了一封简单邮件。在</a:t>
            </a:r>
            <a:r>
              <a:rPr lang="en-US" altLang="zh-CN"/>
              <a:t>TCP</a:t>
            </a:r>
            <a:r>
              <a:rPr lang="zh-CN" altLang="en-US"/>
              <a:t>连接建立成功后，服务器首先发送</a:t>
            </a:r>
            <a:r>
              <a:rPr lang="en-US" altLang="zh-CN"/>
              <a:t>220 mail.abc.com</a:t>
            </a:r>
            <a:r>
              <a:rPr lang="zh-CN" altLang="en-US"/>
              <a:t>消息对客户连接请求的应答，开启了</a:t>
            </a:r>
            <a:r>
              <a:rPr lang="en-US" altLang="zh-CN"/>
              <a:t>SMTP</a:t>
            </a:r>
            <a:r>
              <a:rPr lang="zh-CN" altLang="en-US"/>
              <a:t>的握手阶段；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97804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在这个例子中，客户从邮件服务器</a:t>
            </a:r>
            <a:r>
              <a:rPr lang="en-US" altLang="zh-CN"/>
              <a:t>xyz.hit.edu.cn</a:t>
            </a:r>
            <a:r>
              <a:rPr lang="zh-CN" altLang="en-US"/>
              <a:t>向邮件服务器</a:t>
            </a:r>
            <a:r>
              <a:rPr lang="en-US" altLang="zh-CN"/>
              <a:t>mail.abc.com</a:t>
            </a:r>
            <a:r>
              <a:rPr lang="zh-CN" altLang="en-US"/>
              <a:t>发送了一封简单邮件。在</a:t>
            </a:r>
            <a:r>
              <a:rPr lang="en-US" altLang="zh-CN"/>
              <a:t>TCP</a:t>
            </a:r>
            <a:r>
              <a:rPr lang="zh-CN" altLang="en-US"/>
              <a:t>连接建立成功后，服务器首先发送</a:t>
            </a:r>
            <a:r>
              <a:rPr lang="en-US" altLang="zh-CN"/>
              <a:t>220 mail.abc.com</a:t>
            </a:r>
            <a:r>
              <a:rPr lang="zh-CN" altLang="en-US"/>
              <a:t>消息对客户连接请求的应答，开启了</a:t>
            </a:r>
            <a:r>
              <a:rPr lang="en-US" altLang="zh-CN"/>
              <a:t>SMTP</a:t>
            </a:r>
            <a:r>
              <a:rPr lang="zh-CN" altLang="en-US"/>
              <a:t>的握手阶段；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7804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在这个例子中，客户从邮件服务器</a:t>
            </a:r>
            <a:r>
              <a:rPr lang="en-US" altLang="zh-CN"/>
              <a:t>xyz.hit.edu.cn</a:t>
            </a:r>
            <a:r>
              <a:rPr lang="zh-CN" altLang="en-US"/>
              <a:t>向邮件服务器</a:t>
            </a:r>
            <a:r>
              <a:rPr lang="en-US" altLang="zh-CN"/>
              <a:t>mail.abc.com</a:t>
            </a:r>
            <a:r>
              <a:rPr lang="zh-CN" altLang="en-US"/>
              <a:t>发送了一封简单邮件。在</a:t>
            </a:r>
            <a:r>
              <a:rPr lang="en-US" altLang="zh-CN"/>
              <a:t>TCP</a:t>
            </a:r>
            <a:r>
              <a:rPr lang="zh-CN" altLang="en-US"/>
              <a:t>连接建立成功后，服务器首先发送</a:t>
            </a:r>
            <a:r>
              <a:rPr lang="en-US" altLang="zh-CN"/>
              <a:t>220 mail.abc.com</a:t>
            </a:r>
            <a:r>
              <a:rPr lang="zh-CN" altLang="en-US"/>
              <a:t>消息对客户连接请求的应答，开启了</a:t>
            </a:r>
            <a:r>
              <a:rPr lang="en-US" altLang="zh-CN"/>
              <a:t>SMTP</a:t>
            </a:r>
            <a:r>
              <a:rPr lang="zh-CN" altLang="en-US"/>
              <a:t>的握手阶段；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0813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American Standard Code for Information Interchange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美国信息交换标准代码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标点符号，数字，英文字母大小写等等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532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拉动：从服务器上带东西回家。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推动：把自己电脑上的东西推到网络上去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469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由于</a:t>
            </a:r>
            <a:r>
              <a:rPr lang="en-US" altLang="zh-CN"/>
              <a:t>SMTP</a:t>
            </a:r>
            <a:r>
              <a:rPr lang="zh-CN" altLang="en-US"/>
              <a:t>是推动协议，所以不能用于用户从自己邮箱中读取邮件的操作。</a:t>
            </a:r>
          </a:p>
          <a:p>
            <a:r>
              <a:rPr lang="zh-CN" altLang="en-US"/>
              <a:t>POP3是一个简单的邮件读取协议，因此其功能很有限。</a:t>
            </a:r>
          </a:p>
          <a:p>
            <a:r>
              <a:rPr lang="zh-CN" altLang="en-US"/>
              <a:t>为了保证读取邮件过程的可靠性，POP3协议使用传输层TCP。</a:t>
            </a:r>
          </a:p>
          <a:p>
            <a:r>
              <a:rPr lang="zh-CN" altLang="en-US"/>
              <a:t>POP3客户端运行在用户代理中，POP3服务器运行在邮件服务器上，默认熟知端口号为110。</a:t>
            </a:r>
          </a:p>
          <a:p>
            <a:r>
              <a:rPr lang="zh-CN" altLang="en-US"/>
              <a:t>用户读取邮件中的邮件时，用户代理中的POP3客户首先请求与POP3服务器进行交互，实现对邮箱的操作。</a:t>
            </a:r>
          </a:p>
          <a:p>
            <a:r>
              <a:rPr lang="zh-CN" altLang="en-US"/>
              <a:t>POP3协议交互过程可以分为3个阶段：授权、事务处理和更新。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由于</a:t>
            </a:r>
            <a:r>
              <a:rPr lang="en-US" altLang="zh-CN"/>
              <a:t>SMTP</a:t>
            </a:r>
            <a:r>
              <a:rPr lang="zh-CN" altLang="en-US"/>
              <a:t>是推动协议，所以不能用于用户从自己邮箱中读取邮件的操作。</a:t>
            </a:r>
          </a:p>
          <a:p>
            <a:r>
              <a:rPr lang="zh-CN" altLang="en-US"/>
              <a:t>POP3是一个简单的邮件读取协议，因此其功能很有限。</a:t>
            </a:r>
          </a:p>
          <a:p>
            <a:r>
              <a:rPr lang="zh-CN" altLang="en-US"/>
              <a:t>为了保证读取邮件过程的可靠性，POP3协议使用传输层TCP。</a:t>
            </a:r>
          </a:p>
          <a:p>
            <a:r>
              <a:rPr lang="zh-CN" altLang="en-US"/>
              <a:t>POP3客户端运行在用户代理中，POP3服务器运行在邮件服务器上，默认熟知端口号为110。</a:t>
            </a:r>
          </a:p>
          <a:p>
            <a:r>
              <a:rPr lang="zh-CN" altLang="en-US"/>
              <a:t>用户读取邮件中的邮件时，用户代理中的POP3客户首先请求与POP3服务器进行交互，实现对邮箱的操作。</a:t>
            </a:r>
          </a:p>
          <a:p>
            <a:r>
              <a:rPr lang="zh-CN" altLang="en-US"/>
              <a:t>POP3协议交互过程可以分为3个阶段：授权、事务处理和更新。</a:t>
            </a:r>
          </a:p>
        </p:txBody>
      </p:sp>
    </p:spTree>
    <p:extLst>
      <p:ext uri="{BB962C8B-B14F-4D97-AF65-F5344CB8AC3E}">
        <p14:creationId xmlns:p14="http://schemas.microsoft.com/office/powerpoint/2010/main" val="7333562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由于</a:t>
            </a:r>
            <a:r>
              <a:rPr lang="en-US" altLang="zh-CN"/>
              <a:t>SMTP</a:t>
            </a:r>
            <a:r>
              <a:rPr lang="zh-CN" altLang="en-US"/>
              <a:t>是推动协议，所以不能用于用户从自己邮箱中读取邮件的操作。</a:t>
            </a:r>
          </a:p>
          <a:p>
            <a:r>
              <a:rPr lang="zh-CN" altLang="en-US"/>
              <a:t>POP3是一个简单的邮件读取协议，因此其功能很有限。</a:t>
            </a:r>
          </a:p>
          <a:p>
            <a:r>
              <a:rPr lang="zh-CN" altLang="en-US"/>
              <a:t>为了保证读取邮件过程的可靠性，POP3协议使用传输层TCP。</a:t>
            </a:r>
          </a:p>
          <a:p>
            <a:r>
              <a:rPr lang="zh-CN" altLang="en-US"/>
              <a:t>POP3客户端运行在用户代理中，POP3服务器运行在邮件服务器上，默认熟知端口号为110。</a:t>
            </a:r>
          </a:p>
          <a:p>
            <a:r>
              <a:rPr lang="zh-CN" altLang="en-US"/>
              <a:t>用户读取邮件中的邮件时，用户代理中的POP3客户首先请求与POP3服务器进行交互，实现对邮箱的操作。</a:t>
            </a:r>
          </a:p>
          <a:p>
            <a:r>
              <a:rPr lang="zh-CN" altLang="en-US"/>
              <a:t>POP3协议交互过程可以分为3个阶段：授权、事务处理和更新。</a:t>
            </a:r>
          </a:p>
        </p:txBody>
      </p:sp>
    </p:spTree>
    <p:extLst>
      <p:ext uri="{BB962C8B-B14F-4D97-AF65-F5344CB8AC3E}">
        <p14:creationId xmlns:p14="http://schemas.microsoft.com/office/powerpoint/2010/main" val="4937032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463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558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6076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5360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549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HTTP是Web应用的应用层协议。当使用基于Web的邮件时，HTTP便被用于邮件的读取，此时，HTTP也作为邮件读取协议使用。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95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主进程，前台。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从属进程：干活的小妹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22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对每个用户的状态进行追踪。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22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0369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118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32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916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614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2019/6/14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tags" Target="../tags/tag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tags" Target="../tags/tag57.xml"/><Relationship Id="rId2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tags" Target="../tags/tag58.xml"/><Relationship Id="rId2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tags" Target="../tags/tag60.xml"/><Relationship Id="rId2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tags" Target="../tags/tag6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5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tags" Target="../tags/tag62.x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tags" Target="../tags/tag41.xml"/><Relationship Id="rId2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image" Target="../media/image7.png"/><Relationship Id="rId1" Type="http://schemas.openxmlformats.org/officeDocument/2006/relationships/tags" Target="../tags/tag47.xml"/><Relationship Id="rId2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image" Target="../media/image8.png"/><Relationship Id="rId1" Type="http://schemas.openxmlformats.org/officeDocument/2006/relationships/tags" Target="../tags/tag51.xml"/><Relationship Id="rId2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1426068" y="-169402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zh-CN" altLang="en-US" sz="2800" b="1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21510" y="1791970"/>
            <a:ext cx="3661410" cy="185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 sz="2130"/>
          </a:p>
          <a:p>
            <a:r>
              <a:rPr lang="zh-CN" altLang="en-US" sz="2130"/>
              <a:t>第二章 网络应用</a:t>
            </a:r>
            <a:r>
              <a:rPr lang="zh-CN" altLang="en-US"/>
              <a:t>    </a:t>
            </a:r>
          </a:p>
          <a:p>
            <a:r>
              <a:rPr lang="zh-CN" altLang="en-US"/>
              <a:t>                                    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75835" y="1011555"/>
            <a:ext cx="3728720" cy="500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>
                <a:sym typeface="+mn-ea"/>
              </a:rPr>
              <a:t>计算机网络应用体系结构</a:t>
            </a:r>
          </a:p>
          <a:p>
            <a:endParaRPr lang="zh-CN" altLang="en-US" sz="2130">
              <a:sym typeface="+mn-ea"/>
            </a:endParaRPr>
          </a:p>
          <a:p>
            <a:r>
              <a:rPr lang="zh-CN" altLang="en-US" sz="2130">
                <a:solidFill>
                  <a:schemeClr val="tx1"/>
                </a:solidFill>
                <a:sym typeface="+mn-ea"/>
              </a:rPr>
              <a:t>域名系统（</a:t>
            </a:r>
            <a:r>
              <a:rPr lang="en-US" altLang="zh-CN" sz="2130">
                <a:solidFill>
                  <a:schemeClr val="tx1"/>
                </a:solidFill>
                <a:sym typeface="+mn-ea"/>
              </a:rPr>
              <a:t>DNS</a:t>
            </a:r>
            <a:r>
              <a:rPr lang="zh-CN" altLang="en-US" sz="213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130">
              <a:sym typeface="+mn-ea"/>
            </a:endParaRPr>
          </a:p>
          <a:p>
            <a:endParaRPr lang="zh-CN" altLang="en-US" sz="2130">
              <a:sym typeface="+mn-ea"/>
            </a:endParaRPr>
          </a:p>
          <a:p>
            <a:r>
              <a:rPr lang="zh-CN" altLang="en-US" sz="2130">
                <a:solidFill>
                  <a:schemeClr val="accent6"/>
                </a:solidFill>
                <a:sym typeface="+mn-ea"/>
              </a:rPr>
              <a:t>万维网应用</a:t>
            </a:r>
          </a:p>
          <a:p>
            <a:endParaRPr lang="zh-CN" altLang="en-US" sz="2130">
              <a:sym typeface="+mn-ea"/>
            </a:endParaRPr>
          </a:p>
          <a:p>
            <a:r>
              <a:rPr lang="en-US" altLang="zh-CN" sz="2130">
                <a:sym typeface="+mn-ea"/>
              </a:rPr>
              <a:t>Internet</a:t>
            </a:r>
            <a:r>
              <a:rPr lang="zh-CN" altLang="en-US" sz="2130">
                <a:sym typeface="+mn-ea"/>
              </a:rPr>
              <a:t>电子邮件</a:t>
            </a:r>
          </a:p>
          <a:p>
            <a:endParaRPr lang="zh-CN" altLang="en-US" sz="2130">
              <a:sym typeface="+mn-ea"/>
            </a:endParaRPr>
          </a:p>
          <a:p>
            <a:r>
              <a:rPr lang="en-US" altLang="zh-CN" sz="2130">
                <a:sym typeface="+mn-ea"/>
              </a:rPr>
              <a:t>FTP</a:t>
            </a:r>
          </a:p>
          <a:p>
            <a:endParaRPr lang="en-US" altLang="zh-CN" sz="2130">
              <a:sym typeface="+mn-ea"/>
            </a:endParaRPr>
          </a:p>
          <a:p>
            <a:r>
              <a:rPr lang="en-US" altLang="zh-CN" sz="2130">
                <a:sym typeface="+mn-ea"/>
              </a:rPr>
              <a:t>P2P</a:t>
            </a:r>
            <a:r>
              <a:rPr lang="zh-CN" altLang="en-US" sz="2130">
                <a:sym typeface="+mn-ea"/>
              </a:rPr>
              <a:t>应用</a:t>
            </a:r>
          </a:p>
          <a:p>
            <a:endParaRPr lang="zh-CN" altLang="en-US" sz="2130">
              <a:sym typeface="+mn-ea"/>
            </a:endParaRPr>
          </a:p>
          <a:p>
            <a:r>
              <a:rPr lang="en-US" altLang="zh-CN" sz="2130">
                <a:sym typeface="+mn-ea"/>
              </a:rPr>
              <a:t>Socket </a:t>
            </a:r>
            <a:r>
              <a:rPr lang="zh-CN" altLang="en-US" sz="2130">
                <a:sym typeface="+mn-ea"/>
              </a:rPr>
              <a:t>编程基础</a:t>
            </a:r>
          </a:p>
          <a:p>
            <a:endParaRPr lang="zh-CN" altLang="en-US" sz="2130">
              <a:sym typeface="+mn-ea"/>
            </a:endParaRPr>
          </a:p>
          <a:p>
            <a:endParaRPr lang="zh-CN" altLang="en-US" sz="2130"/>
          </a:p>
        </p:txBody>
      </p:sp>
      <p:sp>
        <p:nvSpPr>
          <p:cNvPr id="4" name="左大括号 3"/>
          <p:cNvSpPr/>
          <p:nvPr/>
        </p:nvSpPr>
        <p:spPr>
          <a:xfrm>
            <a:off x="4233545" y="1011555"/>
            <a:ext cx="388620" cy="42887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47890" y="1598295"/>
            <a:ext cx="42824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30">
              <a:solidFill>
                <a:schemeClr val="accent6"/>
              </a:solidFill>
            </a:endParaRPr>
          </a:p>
          <a:p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97595" y="1138555"/>
            <a:ext cx="246253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30"/>
          </a:p>
          <a:p>
            <a:endParaRPr lang="zh-CN" altLang="en-US" sz="213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0920" y="2316480"/>
            <a:ext cx="92862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25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30"/>
          </a:p>
        </p:txBody>
      </p:sp>
      <p:sp>
        <p:nvSpPr>
          <p:cNvPr id="7" name="文本框 6"/>
          <p:cNvSpPr txBox="1"/>
          <p:nvPr/>
        </p:nvSpPr>
        <p:spPr>
          <a:xfrm>
            <a:off x="-91440" y="-153035"/>
            <a:ext cx="27305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zh-CN" altLang="en-US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</a:t>
            </a:r>
            <a:r>
              <a:rPr lang="en-US" altLang="zh-CN" dirty="0">
                <a:latin typeface="+mn-ea"/>
                <a:cs typeface="+mn-ea"/>
                <a:sym typeface="+mn-ea"/>
              </a:rPr>
              <a:t>.4.</a:t>
            </a:r>
            <a:r>
              <a:rPr lang="en-US" dirty="0">
                <a:latin typeface="+mn-ea"/>
                <a:cs typeface="+mn-ea"/>
                <a:sym typeface="+mn-ea"/>
              </a:rPr>
              <a:t>2.3 HTTP</a:t>
            </a:r>
            <a:r>
              <a:rPr lang="zh-CN" altLang="en-US" dirty="0">
                <a:latin typeface="+mn-ea"/>
                <a:cs typeface="+mn-ea"/>
                <a:sym typeface="+mn-ea"/>
              </a:rPr>
              <a:t>报文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10" name="文本框 9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tx1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accent6"/>
                </a:solidFill>
              </a:rPr>
              <a:t>http</a:t>
            </a:r>
            <a:endParaRPr lang="en-US" altLang="zh-CN" sz="2130"/>
          </a:p>
          <a:p>
            <a:pPr fontAlgn="auto">
              <a:lnSpc>
                <a:spcPct val="150000"/>
              </a:lnSpc>
            </a:pPr>
            <a:r>
              <a:rPr lang="en-US" altLang="zh-CN" sz="2130"/>
              <a:t>cookie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4727" y="2427824"/>
            <a:ext cx="1098105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位十进制数，并利用第一位十进制数字区分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类状态码。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27485"/>
              </p:ext>
            </p:extLst>
          </p:nvPr>
        </p:nvGraphicFramePr>
        <p:xfrm>
          <a:off x="1010920" y="3174584"/>
          <a:ext cx="10440730" cy="3313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023"/>
                <a:gridCol w="1698171"/>
                <a:gridCol w="1814286"/>
                <a:gridCol w="5457250"/>
              </a:tblGrid>
              <a:tr h="5522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状态码类别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取值范围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作用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</a:p>
                  </a:txBody>
                  <a:tcPr anchor="ctr"/>
                </a:tc>
              </a:tr>
              <a:tr h="5522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100-199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信息提示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通告信息，可能还需要进一步交互</a:t>
                      </a:r>
                    </a:p>
                  </a:txBody>
                  <a:tcPr anchor="ctr"/>
                </a:tc>
              </a:tr>
              <a:tr h="552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200-299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成功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成功完成客户请求的操作，并进行响应</a:t>
                      </a:r>
                    </a:p>
                  </a:txBody>
                  <a:tcPr anchor="ctr"/>
                </a:tc>
              </a:tr>
              <a:tr h="552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300-399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重定向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表示资源已移走，需要向新</a:t>
                      </a: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URL</a:t>
                      </a: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发请求</a:t>
                      </a:r>
                    </a:p>
                  </a:txBody>
                  <a:tcPr anchor="ctr"/>
                </a:tc>
              </a:tr>
              <a:tr h="552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400-499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客户端</a:t>
                      </a: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由于客户端请求错误，无法成功响应</a:t>
                      </a:r>
                    </a:p>
                  </a:txBody>
                  <a:tcPr anchor="ctr"/>
                </a:tc>
              </a:tr>
              <a:tr h="552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500-599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</a:t>
                      </a: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由于服务器端错误，无法成功响应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文本框 6"/>
          <p:cNvSpPr txBox="1"/>
          <p:nvPr/>
        </p:nvSpPr>
        <p:spPr>
          <a:xfrm>
            <a:off x="430471" y="359410"/>
            <a:ext cx="8821420" cy="19570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 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报文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2.6 FTP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FTP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应用结构（领会）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945" y="0"/>
            <a:ext cx="98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2.6 FTP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301370" y="414724"/>
            <a:ext cx="2592657" cy="1247734"/>
            <a:chOff x="9301370" y="281374"/>
            <a:chExt cx="2592657" cy="1247734"/>
          </a:xfrm>
        </p:grpSpPr>
        <p:sp>
          <p:nvSpPr>
            <p:cNvPr id="10" name="左大括号 9"/>
            <p:cNvSpPr/>
            <p:nvPr/>
          </p:nvSpPr>
          <p:spPr>
            <a:xfrm>
              <a:off x="9999522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0439782" y="281374"/>
              <a:ext cx="145424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应用结构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64241" y="1231591"/>
              <a:ext cx="992579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命令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301370" y="685834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08345" y="2239033"/>
            <a:ext cx="5974276" cy="3412354"/>
            <a:chOff x="2445488" y="2531983"/>
            <a:chExt cx="5974276" cy="3412354"/>
          </a:xfrm>
        </p:grpSpPr>
        <p:sp>
          <p:nvSpPr>
            <p:cNvPr id="14" name="矩形 13"/>
            <p:cNvSpPr/>
            <p:nvPr/>
          </p:nvSpPr>
          <p:spPr>
            <a:xfrm>
              <a:off x="2445488" y="2604977"/>
              <a:ext cx="1509824" cy="1190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FTP</a:t>
              </a:r>
            </a:p>
            <a:p>
              <a:pPr algn="ctr"/>
              <a:r>
                <a:rPr lang="zh-CN" altLang="en-US" sz="20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客户</a:t>
              </a:r>
              <a:endPara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76483" y="2604977"/>
              <a:ext cx="1509824" cy="1190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FTP</a:t>
              </a:r>
              <a:endPara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 algn="ctr"/>
              <a:r>
                <a:rPr lang="zh-CN" altLang="en-US" sz="20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服务器</a:t>
              </a:r>
              <a:endPara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3955312" y="2945219"/>
              <a:ext cx="2821171" cy="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3955312" y="3469759"/>
              <a:ext cx="2821171" cy="0"/>
            </a:xfrm>
            <a:prstGeom prst="straightConnector1">
              <a:avLst/>
            </a:prstGeom>
            <a:ln w="19050"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15"/>
            <p:cNvSpPr txBox="1"/>
            <p:nvPr/>
          </p:nvSpPr>
          <p:spPr>
            <a:xfrm>
              <a:off x="4310328" y="2531983"/>
              <a:ext cx="261560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控制连接（持久）                    </a:t>
              </a:r>
              <a:endParaRPr lang="zh-CN" altLang="en-US" dirty="0"/>
            </a:p>
          </p:txBody>
        </p:sp>
        <p:sp>
          <p:nvSpPr>
            <p:cNvPr id="33" name="TextBox 16"/>
            <p:cNvSpPr txBox="1"/>
            <p:nvPr/>
          </p:nvSpPr>
          <p:spPr>
            <a:xfrm>
              <a:off x="4281376" y="3100427"/>
              <a:ext cx="311888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</a:t>
              </a:r>
              <a:r>
                <a:rPr lang="zh-CN" altLang="en-US" dirty="0" smtClean="0"/>
                <a:t>连接（临时）                    </a:t>
              </a:r>
              <a:endParaRPr lang="zh-CN" altLang="en-US" dirty="0"/>
            </a:p>
          </p:txBody>
        </p:sp>
        <p:sp>
          <p:nvSpPr>
            <p:cNvPr id="34" name="圆柱形 33"/>
            <p:cNvSpPr/>
            <p:nvPr/>
          </p:nvSpPr>
          <p:spPr>
            <a:xfrm>
              <a:off x="2535865" y="4720856"/>
              <a:ext cx="1329070" cy="7336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stCxn id="14" idx="2"/>
              <a:endCxn id="34" idx="1"/>
            </p:cNvCxnSpPr>
            <p:nvPr/>
          </p:nvCxnSpPr>
          <p:spPr>
            <a:xfrm>
              <a:off x="3200400" y="3795823"/>
              <a:ext cx="0" cy="925033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24"/>
            <p:cNvSpPr txBox="1"/>
            <p:nvPr/>
          </p:nvSpPr>
          <p:spPr>
            <a:xfrm>
              <a:off x="2631556" y="5575005"/>
              <a:ext cx="139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文件系统</a:t>
              </a:r>
              <a:endParaRPr lang="zh-CN" altLang="en-US" dirty="0"/>
            </a:p>
          </p:txBody>
        </p:sp>
        <p:sp>
          <p:nvSpPr>
            <p:cNvPr id="37" name="圆柱形 36"/>
            <p:cNvSpPr/>
            <p:nvPr/>
          </p:nvSpPr>
          <p:spPr>
            <a:xfrm>
              <a:off x="6925891" y="4720856"/>
              <a:ext cx="1329070" cy="7336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37"/>
            <p:cNvCxnSpPr>
              <a:endCxn id="37" idx="1"/>
            </p:cNvCxnSpPr>
            <p:nvPr/>
          </p:nvCxnSpPr>
          <p:spPr>
            <a:xfrm>
              <a:off x="7590426" y="3795823"/>
              <a:ext cx="0" cy="925033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27"/>
            <p:cNvSpPr txBox="1"/>
            <p:nvPr/>
          </p:nvSpPr>
          <p:spPr>
            <a:xfrm>
              <a:off x="7021582" y="5575005"/>
              <a:ext cx="139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文件系统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9797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2.6 FTP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FTP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应用结构（领会）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945" y="0"/>
            <a:ext cx="98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2.6 FTP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301370" y="414724"/>
            <a:ext cx="2592657" cy="1247734"/>
            <a:chOff x="9301370" y="281374"/>
            <a:chExt cx="2592657" cy="1247734"/>
          </a:xfrm>
        </p:grpSpPr>
        <p:sp>
          <p:nvSpPr>
            <p:cNvPr id="10" name="左大括号 9"/>
            <p:cNvSpPr/>
            <p:nvPr/>
          </p:nvSpPr>
          <p:spPr>
            <a:xfrm>
              <a:off x="9999522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0439782" y="281374"/>
              <a:ext cx="145424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应用结构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64241" y="1231591"/>
              <a:ext cx="992579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命令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301370" y="685834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08345" y="2239033"/>
            <a:ext cx="5974276" cy="3412354"/>
            <a:chOff x="2445488" y="2531983"/>
            <a:chExt cx="5974276" cy="3412354"/>
          </a:xfrm>
        </p:grpSpPr>
        <p:sp>
          <p:nvSpPr>
            <p:cNvPr id="14" name="矩形 13"/>
            <p:cNvSpPr/>
            <p:nvPr/>
          </p:nvSpPr>
          <p:spPr>
            <a:xfrm>
              <a:off x="2445488" y="2604977"/>
              <a:ext cx="1509824" cy="1190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FTP</a:t>
              </a:r>
            </a:p>
            <a:p>
              <a:pPr algn="ctr"/>
              <a:r>
                <a:rPr lang="zh-CN" altLang="en-US" sz="20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客户</a:t>
              </a:r>
              <a:endPara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76483" y="2604977"/>
              <a:ext cx="1509824" cy="1190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FTP</a:t>
              </a:r>
              <a:endPara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 algn="ctr"/>
              <a:r>
                <a:rPr lang="zh-CN" altLang="en-US" sz="20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服务器</a:t>
              </a:r>
              <a:endPara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3955312" y="2945219"/>
              <a:ext cx="2821171" cy="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3955312" y="3469759"/>
              <a:ext cx="2821171" cy="0"/>
            </a:xfrm>
            <a:prstGeom prst="straightConnector1">
              <a:avLst/>
            </a:prstGeom>
            <a:ln w="19050"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15"/>
            <p:cNvSpPr txBox="1"/>
            <p:nvPr/>
          </p:nvSpPr>
          <p:spPr>
            <a:xfrm>
              <a:off x="4310328" y="2531983"/>
              <a:ext cx="261560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控制连接（持久）                    </a:t>
              </a:r>
              <a:endParaRPr lang="zh-CN" altLang="en-US" dirty="0"/>
            </a:p>
          </p:txBody>
        </p:sp>
        <p:sp>
          <p:nvSpPr>
            <p:cNvPr id="33" name="TextBox 16"/>
            <p:cNvSpPr txBox="1"/>
            <p:nvPr/>
          </p:nvSpPr>
          <p:spPr>
            <a:xfrm>
              <a:off x="4281376" y="3100427"/>
              <a:ext cx="311888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</a:t>
              </a:r>
              <a:r>
                <a:rPr lang="zh-CN" altLang="en-US" dirty="0" smtClean="0"/>
                <a:t>连接（临时）                    </a:t>
              </a:r>
              <a:endParaRPr lang="zh-CN" altLang="en-US" dirty="0"/>
            </a:p>
          </p:txBody>
        </p:sp>
        <p:sp>
          <p:nvSpPr>
            <p:cNvPr id="34" name="圆柱形 33"/>
            <p:cNvSpPr/>
            <p:nvPr/>
          </p:nvSpPr>
          <p:spPr>
            <a:xfrm>
              <a:off x="2535865" y="4720856"/>
              <a:ext cx="1329070" cy="7336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stCxn id="14" idx="2"/>
              <a:endCxn id="34" idx="1"/>
            </p:cNvCxnSpPr>
            <p:nvPr/>
          </p:nvCxnSpPr>
          <p:spPr>
            <a:xfrm>
              <a:off x="3200400" y="3795823"/>
              <a:ext cx="0" cy="925033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24"/>
            <p:cNvSpPr txBox="1"/>
            <p:nvPr/>
          </p:nvSpPr>
          <p:spPr>
            <a:xfrm>
              <a:off x="2631556" y="5575005"/>
              <a:ext cx="139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文件系统</a:t>
              </a:r>
              <a:endParaRPr lang="zh-CN" altLang="en-US" dirty="0"/>
            </a:p>
          </p:txBody>
        </p:sp>
        <p:sp>
          <p:nvSpPr>
            <p:cNvPr id="37" name="圆柱形 36"/>
            <p:cNvSpPr/>
            <p:nvPr/>
          </p:nvSpPr>
          <p:spPr>
            <a:xfrm>
              <a:off x="6925891" y="4720856"/>
              <a:ext cx="1329070" cy="7336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37"/>
            <p:cNvCxnSpPr>
              <a:endCxn id="37" idx="1"/>
            </p:cNvCxnSpPr>
            <p:nvPr/>
          </p:nvCxnSpPr>
          <p:spPr>
            <a:xfrm>
              <a:off x="7590426" y="3795823"/>
              <a:ext cx="0" cy="925033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27"/>
            <p:cNvSpPr txBox="1"/>
            <p:nvPr/>
          </p:nvSpPr>
          <p:spPr>
            <a:xfrm>
              <a:off x="7021582" y="5575005"/>
              <a:ext cx="139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文件系统</a:t>
              </a:r>
              <a:endParaRPr lang="zh-CN" altLang="en-US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1344595" y="5771890"/>
            <a:ext cx="96717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YaHei" charset="-122"/>
              </a:rPr>
              <a:t>由于</a:t>
            </a:r>
            <a:r>
              <a:rPr lang="en-US" altLang="zh-CN" dirty="0">
                <a:latin typeface="ArialMT" charset="0"/>
              </a:rPr>
              <a:t>FTP</a:t>
            </a:r>
            <a:r>
              <a:rPr lang="zh-CN" altLang="en-US" dirty="0">
                <a:latin typeface="MicrosoftYaHei" charset="-122"/>
              </a:rPr>
              <a:t>专门使用一个独立的控制连接传输控制信息，与传输文件信息进行分离</a:t>
            </a:r>
            <a:r>
              <a:rPr lang="zh-CN" altLang="en-US">
                <a:latin typeface="MicrosoftYaHei" charset="-122"/>
              </a:rPr>
              <a:t>，</a:t>
            </a:r>
            <a:r>
              <a:rPr lang="zh-CN" altLang="en-US" smtClean="0">
                <a:latin typeface="MicrosoftYaHei" charset="-122"/>
              </a:rPr>
              <a:t>所以</a:t>
            </a:r>
            <a:r>
              <a:rPr lang="zh-CN" altLang="en-US" dirty="0">
                <a:latin typeface="MicrosoftYaHei" charset="-122"/>
              </a:rPr>
              <a:t>将</a:t>
            </a:r>
            <a:r>
              <a:rPr lang="en-US" altLang="zh-CN" dirty="0">
                <a:latin typeface="ArialMT" charset="0"/>
              </a:rPr>
              <a:t>FTP</a:t>
            </a:r>
            <a:r>
              <a:rPr lang="zh-CN" altLang="en-US" dirty="0">
                <a:latin typeface="MicrosoftYaHei" charset="-122"/>
              </a:rPr>
              <a:t>这种控制信息的传送方式称为</a:t>
            </a:r>
            <a:r>
              <a:rPr lang="en-US" altLang="zh-CN" dirty="0">
                <a:latin typeface="MicrosoftYaHei" charset="-122"/>
              </a:rPr>
              <a:t>(</a:t>
            </a:r>
            <a:r>
              <a:rPr lang="zh-CN" altLang="en-US" dirty="0">
                <a:solidFill>
                  <a:srgbClr val="FFFFFF"/>
                </a:solidFill>
                <a:latin typeface="MicrosoftYaHei" charset="-122"/>
              </a:rPr>
              <a:t>带外控制</a:t>
            </a:r>
            <a:r>
              <a:rPr lang="en-US" altLang="zh-CN" dirty="0">
                <a:latin typeface="MicrosoftYaHei" charset="-122"/>
              </a:rPr>
              <a:t>)</a:t>
            </a:r>
            <a:r>
              <a:rPr lang="zh-CN" altLang="en-US" dirty="0">
                <a:latin typeface="MicrosoftYaHei" charset="-122"/>
              </a:rPr>
              <a:t>。 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816175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2.6 FTP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FTP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应用结构（领会）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945" y="0"/>
            <a:ext cx="98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2.6 FTP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301370" y="414724"/>
            <a:ext cx="2592657" cy="1247734"/>
            <a:chOff x="9301370" y="281374"/>
            <a:chExt cx="2592657" cy="1247734"/>
          </a:xfrm>
        </p:grpSpPr>
        <p:sp>
          <p:nvSpPr>
            <p:cNvPr id="10" name="左大括号 9"/>
            <p:cNvSpPr/>
            <p:nvPr/>
          </p:nvSpPr>
          <p:spPr>
            <a:xfrm>
              <a:off x="9999522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0439782" y="281374"/>
              <a:ext cx="145424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应用结构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64241" y="1231591"/>
              <a:ext cx="992579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命令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301370" y="685834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08345" y="2239033"/>
            <a:ext cx="5974276" cy="3412354"/>
            <a:chOff x="2445488" y="2531983"/>
            <a:chExt cx="5974276" cy="3412354"/>
          </a:xfrm>
        </p:grpSpPr>
        <p:sp>
          <p:nvSpPr>
            <p:cNvPr id="14" name="矩形 13"/>
            <p:cNvSpPr/>
            <p:nvPr/>
          </p:nvSpPr>
          <p:spPr>
            <a:xfrm>
              <a:off x="2445488" y="2604977"/>
              <a:ext cx="1509824" cy="1190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FTP</a:t>
              </a:r>
            </a:p>
            <a:p>
              <a:pPr algn="ctr"/>
              <a:r>
                <a:rPr lang="zh-CN" altLang="en-US" sz="20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客户</a:t>
              </a:r>
              <a:endPara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76483" y="2604977"/>
              <a:ext cx="1509824" cy="1190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FTP</a:t>
              </a:r>
              <a:endPara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 algn="ctr"/>
              <a:r>
                <a:rPr lang="zh-CN" altLang="en-US" sz="20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服务器</a:t>
              </a:r>
              <a:endPara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3955312" y="2945219"/>
              <a:ext cx="2821171" cy="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3955312" y="3469759"/>
              <a:ext cx="2821171" cy="0"/>
            </a:xfrm>
            <a:prstGeom prst="straightConnector1">
              <a:avLst/>
            </a:prstGeom>
            <a:ln w="19050"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15"/>
            <p:cNvSpPr txBox="1"/>
            <p:nvPr/>
          </p:nvSpPr>
          <p:spPr>
            <a:xfrm>
              <a:off x="4310328" y="2531983"/>
              <a:ext cx="261560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控制连接（持久）                    </a:t>
              </a:r>
              <a:endParaRPr lang="zh-CN" altLang="en-US" dirty="0"/>
            </a:p>
          </p:txBody>
        </p:sp>
        <p:sp>
          <p:nvSpPr>
            <p:cNvPr id="33" name="TextBox 16"/>
            <p:cNvSpPr txBox="1"/>
            <p:nvPr/>
          </p:nvSpPr>
          <p:spPr>
            <a:xfrm>
              <a:off x="4281376" y="3100427"/>
              <a:ext cx="311888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</a:t>
              </a:r>
              <a:r>
                <a:rPr lang="zh-CN" altLang="en-US" dirty="0" smtClean="0"/>
                <a:t>连接（临时）                    </a:t>
              </a:r>
              <a:endParaRPr lang="zh-CN" altLang="en-US" dirty="0"/>
            </a:p>
          </p:txBody>
        </p:sp>
        <p:sp>
          <p:nvSpPr>
            <p:cNvPr id="34" name="圆柱形 33"/>
            <p:cNvSpPr/>
            <p:nvPr/>
          </p:nvSpPr>
          <p:spPr>
            <a:xfrm>
              <a:off x="2535865" y="4720856"/>
              <a:ext cx="1329070" cy="7336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stCxn id="14" idx="2"/>
              <a:endCxn id="34" idx="1"/>
            </p:cNvCxnSpPr>
            <p:nvPr/>
          </p:nvCxnSpPr>
          <p:spPr>
            <a:xfrm>
              <a:off x="3200400" y="3795823"/>
              <a:ext cx="0" cy="925033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24"/>
            <p:cNvSpPr txBox="1"/>
            <p:nvPr/>
          </p:nvSpPr>
          <p:spPr>
            <a:xfrm>
              <a:off x="2631556" y="5575005"/>
              <a:ext cx="139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文件系统</a:t>
              </a:r>
              <a:endParaRPr lang="zh-CN" altLang="en-US" dirty="0"/>
            </a:p>
          </p:txBody>
        </p:sp>
        <p:sp>
          <p:nvSpPr>
            <p:cNvPr id="37" name="圆柱形 36"/>
            <p:cNvSpPr/>
            <p:nvPr/>
          </p:nvSpPr>
          <p:spPr>
            <a:xfrm>
              <a:off x="6925891" y="4720856"/>
              <a:ext cx="1329070" cy="7336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37"/>
            <p:cNvCxnSpPr>
              <a:endCxn id="37" idx="1"/>
            </p:cNvCxnSpPr>
            <p:nvPr/>
          </p:nvCxnSpPr>
          <p:spPr>
            <a:xfrm>
              <a:off x="7590426" y="3795823"/>
              <a:ext cx="0" cy="925033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27"/>
            <p:cNvSpPr txBox="1"/>
            <p:nvPr/>
          </p:nvSpPr>
          <p:spPr>
            <a:xfrm>
              <a:off x="7021582" y="5575005"/>
              <a:ext cx="139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文件系统</a:t>
              </a:r>
              <a:endParaRPr lang="zh-CN" altLang="en-US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1344595" y="5771890"/>
            <a:ext cx="96717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YaHei" charset="-122"/>
              </a:rPr>
              <a:t>由于</a:t>
            </a:r>
            <a:r>
              <a:rPr lang="en-US" altLang="zh-CN" dirty="0">
                <a:latin typeface="ArialMT" charset="0"/>
              </a:rPr>
              <a:t>FTP</a:t>
            </a:r>
            <a:r>
              <a:rPr lang="zh-CN" altLang="en-US" dirty="0">
                <a:latin typeface="MicrosoftYaHei" charset="-122"/>
              </a:rPr>
              <a:t>专门使用一个独立的控制连接传输控制信息，与传输文件信息进行分离，</a:t>
            </a:r>
            <a:r>
              <a:rPr lang="zh-CN" altLang="en-US" dirty="0" smtClean="0">
                <a:latin typeface="MicrosoftYaHei" charset="-122"/>
              </a:rPr>
              <a:t>所以</a:t>
            </a:r>
            <a:r>
              <a:rPr lang="zh-CN" altLang="en-US" dirty="0">
                <a:latin typeface="MicrosoftYaHei" charset="-122"/>
              </a:rPr>
              <a:t>将</a:t>
            </a:r>
            <a:r>
              <a:rPr lang="en-US" altLang="zh-CN" dirty="0">
                <a:latin typeface="ArialMT" charset="0"/>
              </a:rPr>
              <a:t>FTP</a:t>
            </a:r>
            <a:r>
              <a:rPr lang="zh-CN" altLang="en-US" dirty="0">
                <a:latin typeface="MicrosoftYaHei" charset="-122"/>
              </a:rPr>
              <a:t>这种控制信息的传送方式称为</a:t>
            </a:r>
            <a:r>
              <a:rPr lang="en-US" altLang="zh-CN" dirty="0" smtClean="0">
                <a:latin typeface="MicrosoftYaHei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带外</a:t>
            </a:r>
            <a:r>
              <a:rPr lang="zh-CN" altLang="en-US" dirty="0" smtClean="0">
                <a:solidFill>
                  <a:srgbClr val="FF0000"/>
                </a:solidFill>
              </a:rPr>
              <a:t>控制</a:t>
            </a:r>
            <a:r>
              <a:rPr lang="en-US" altLang="zh-CN" dirty="0" smtClean="0">
                <a:latin typeface="MicrosoftYaHei" charset="-122"/>
              </a:rPr>
              <a:t>)</a:t>
            </a:r>
            <a:r>
              <a:rPr lang="zh-CN" altLang="en-US" dirty="0">
                <a:latin typeface="MicrosoftYaHei" charset="-122"/>
              </a:rPr>
              <a:t>。 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94441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2.6 FTP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FTP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应用结构（领会）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5330" y="2306320"/>
            <a:ext cx="9674225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控制连接：客户和服务器之间传输控制信息。如用户标识、口令、改变远程目录，上传下载文件命令等。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数据连接：实际传送文件内容。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301370" y="414724"/>
            <a:ext cx="2592657" cy="1247734"/>
            <a:chOff x="9301370" y="281374"/>
            <a:chExt cx="2592657" cy="1247734"/>
          </a:xfrm>
        </p:grpSpPr>
        <p:sp>
          <p:nvSpPr>
            <p:cNvPr id="2" name="左大括号 1"/>
            <p:cNvSpPr/>
            <p:nvPr/>
          </p:nvSpPr>
          <p:spPr>
            <a:xfrm>
              <a:off x="9999522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0439782" y="281374"/>
              <a:ext cx="145424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应用结构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464241" y="1231591"/>
              <a:ext cx="992579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命令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301370" y="685834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endParaRPr lang="zh-CN" altLang="en-US" dirty="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7945" y="0"/>
            <a:ext cx="98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2.6 FTP</a:t>
            </a:r>
            <a:endParaRPr lang="zh-CN" alt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37235" y="593725"/>
            <a:ext cx="9896475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2.6</a:t>
            </a:r>
            <a:r>
              <a:rPr lang="zh-CN" altLang="en-US" sz="2800" dirty="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800" dirty="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FTP</a:t>
            </a:r>
          </a:p>
          <a:p>
            <a:pPr fontAlgn="auto">
              <a:lnSpc>
                <a:spcPct val="150000"/>
              </a:lnSpc>
            </a:pPr>
            <a:r>
              <a:rPr lang="en-US" altLang="zh-CN" sz="2130" dirty="0" smtClean="0">
                <a:solidFill>
                  <a:srgbClr val="20202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FTP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是有状态的协议，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FTP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的命令都是可读的</a:t>
            </a:r>
            <a:endParaRPr lang="zh-CN" altLang="en-US" sz="2400" dirty="0">
              <a:solidFill>
                <a:srgbClr val="202020"/>
              </a:solidFill>
              <a:latin typeface="+mn-ea"/>
              <a:cs typeface="方正清刻本悦宋简体" panose="02000000000000000000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301370" y="414724"/>
            <a:ext cx="2592657" cy="1247734"/>
            <a:chOff x="9301370" y="281374"/>
            <a:chExt cx="2592657" cy="1247734"/>
          </a:xfrm>
        </p:grpSpPr>
        <p:sp>
          <p:nvSpPr>
            <p:cNvPr id="10" name="左大括号 9"/>
            <p:cNvSpPr/>
            <p:nvPr/>
          </p:nvSpPr>
          <p:spPr>
            <a:xfrm>
              <a:off x="9999522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0439782" y="281374"/>
              <a:ext cx="145424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应用结构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64241" y="1231591"/>
              <a:ext cx="992579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命令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301370" y="685834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endParaRPr lang="zh-CN" altLang="en-US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7945" y="0"/>
            <a:ext cx="98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2.6 FTP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35330" y="2306320"/>
            <a:ext cx="967422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服务器将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用户账户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控制连接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关联起来。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7455" y="2523490"/>
            <a:ext cx="989647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①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②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③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④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⑤</a:t>
            </a:r>
            <a:endParaRPr lang="zh-CN" altLang="en-US" sz="2400">
              <a:solidFill>
                <a:srgbClr val="202020"/>
              </a:solidFill>
              <a:latin typeface="+mn-ea"/>
              <a:cs typeface="方正清刻本悦宋简体" panose="020000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31875" y="2708275"/>
            <a:ext cx="2919095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USER usename</a:t>
            </a:r>
          </a:p>
          <a:p>
            <a:endParaRPr lang="en-US" altLang="zh-CN" sz="2130"/>
          </a:p>
          <a:p>
            <a:r>
              <a:rPr lang="en-US" altLang="zh-CN" sz="2130"/>
              <a:t>PASS password</a:t>
            </a:r>
          </a:p>
          <a:p>
            <a:endParaRPr lang="en-US" altLang="zh-CN" sz="2130"/>
          </a:p>
          <a:p>
            <a:r>
              <a:rPr lang="en-US" altLang="zh-CN" sz="2130"/>
              <a:t>LIST </a:t>
            </a:r>
          </a:p>
          <a:p>
            <a:endParaRPr lang="en-US" altLang="zh-CN" sz="2130"/>
          </a:p>
          <a:p>
            <a:r>
              <a:rPr lang="en-US" altLang="zh-CN" sz="2130"/>
              <a:t>RETR filename</a:t>
            </a:r>
          </a:p>
          <a:p>
            <a:endParaRPr lang="en-US" altLang="zh-CN" sz="2130"/>
          </a:p>
          <a:p>
            <a:r>
              <a:rPr lang="en-US" altLang="zh-CN" sz="2130"/>
              <a:t>STOR filename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757670" y="2708275"/>
            <a:ext cx="6029960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用于从</a:t>
            </a:r>
            <a:r>
              <a:rPr lang="en-US" altLang="zh-CN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FTP</a:t>
            </a: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服务器的当前目录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下载文件</a:t>
            </a:r>
          </a:p>
          <a:p>
            <a:endParaRPr lang="en-US" altLang="zh-CN" sz="2130" dirty="0"/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用于向</a:t>
            </a:r>
            <a:r>
              <a:rPr lang="en-US" altLang="zh-CN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FTP</a:t>
            </a: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服务器的当前目录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上传文件</a:t>
            </a:r>
            <a:endParaRPr lang="zh-CN" altLang="en-US" sz="2125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130" dirty="0"/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用于向服务器传送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用户名</a:t>
            </a:r>
            <a:r>
              <a:rPr lang="en-US" altLang="zh-CN" sz="2130" dirty="0">
                <a:solidFill>
                  <a:srgbClr val="FF0000"/>
                </a:solidFill>
              </a:rPr>
              <a:t> </a:t>
            </a:r>
          </a:p>
          <a:p>
            <a:endParaRPr lang="en-US" altLang="zh-CN" sz="2130" dirty="0"/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用于向服务器发送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用户密码</a:t>
            </a:r>
            <a:endParaRPr lang="zh-CN" altLang="en-US" sz="2125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125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用于请求服务器目录中的所有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文件列表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87545" y="2100580"/>
            <a:ext cx="283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连一连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37235" y="593725"/>
            <a:ext cx="9896475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2.6</a:t>
            </a:r>
            <a:r>
              <a:rPr lang="zh-CN" altLang="en-US" sz="2800" dirty="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800" dirty="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FTP</a:t>
            </a:r>
          </a:p>
          <a:p>
            <a:pPr fontAlgn="auto">
              <a:lnSpc>
                <a:spcPct val="150000"/>
              </a:lnSpc>
            </a:pPr>
            <a:r>
              <a:rPr lang="en-US" altLang="zh-CN" sz="2130" dirty="0" smtClean="0">
                <a:solidFill>
                  <a:srgbClr val="20202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FTP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是有状态的协议，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FTP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的命令都是可读的</a:t>
            </a:r>
            <a:endParaRPr lang="zh-CN" altLang="en-US" sz="2400" dirty="0">
              <a:solidFill>
                <a:srgbClr val="202020"/>
              </a:solidFill>
              <a:latin typeface="+mn-ea"/>
              <a:cs typeface="方正清刻本悦宋简体" panose="02000000000000000000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301370" y="414724"/>
            <a:ext cx="2592657" cy="1247734"/>
            <a:chOff x="9301370" y="281374"/>
            <a:chExt cx="2592657" cy="1247734"/>
          </a:xfrm>
        </p:grpSpPr>
        <p:sp>
          <p:nvSpPr>
            <p:cNvPr id="10" name="左大括号 9"/>
            <p:cNvSpPr/>
            <p:nvPr/>
          </p:nvSpPr>
          <p:spPr>
            <a:xfrm>
              <a:off x="9999522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0439782" y="281374"/>
              <a:ext cx="145424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应用结构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64241" y="1231591"/>
              <a:ext cx="992579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命令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301370" y="685834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endParaRPr lang="zh-CN" altLang="en-US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7945" y="0"/>
            <a:ext cx="98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2.6 FTP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7455" y="2523490"/>
            <a:ext cx="989647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①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②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③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④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⑤</a:t>
            </a:r>
            <a:endParaRPr lang="zh-CN" altLang="en-US" sz="2400">
              <a:solidFill>
                <a:srgbClr val="202020"/>
              </a:solidFill>
              <a:latin typeface="+mn-ea"/>
              <a:cs typeface="方正清刻本悦宋简体" panose="020000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31875" y="2708275"/>
            <a:ext cx="2919095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USER usename</a:t>
            </a:r>
          </a:p>
          <a:p>
            <a:endParaRPr lang="en-US" altLang="zh-CN" sz="2130"/>
          </a:p>
          <a:p>
            <a:r>
              <a:rPr lang="en-US" altLang="zh-CN" sz="2130"/>
              <a:t>PASS password</a:t>
            </a:r>
          </a:p>
          <a:p>
            <a:endParaRPr lang="en-US" altLang="zh-CN" sz="2130"/>
          </a:p>
          <a:p>
            <a:r>
              <a:rPr lang="en-US" altLang="zh-CN" sz="2130"/>
              <a:t>LIST </a:t>
            </a:r>
          </a:p>
          <a:p>
            <a:endParaRPr lang="en-US" altLang="zh-CN" sz="2130"/>
          </a:p>
          <a:p>
            <a:r>
              <a:rPr lang="en-US" altLang="zh-CN" sz="2130"/>
              <a:t>RETR filename</a:t>
            </a:r>
          </a:p>
          <a:p>
            <a:endParaRPr lang="en-US" altLang="zh-CN" sz="2130"/>
          </a:p>
          <a:p>
            <a:r>
              <a:rPr lang="en-US" altLang="zh-CN" sz="2130"/>
              <a:t>STOR filename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757670" y="2708275"/>
            <a:ext cx="6029960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用于从</a:t>
            </a:r>
            <a:r>
              <a:rPr lang="en-US" altLang="zh-CN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FTP</a:t>
            </a: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服务器的当前目录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下载文件</a:t>
            </a:r>
          </a:p>
          <a:p>
            <a:endParaRPr lang="en-US" altLang="zh-CN" sz="2130"/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用于向</a:t>
            </a:r>
            <a:r>
              <a:rPr lang="en-US" altLang="zh-CN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FTP</a:t>
            </a: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服务器的当前目录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上传文件</a:t>
            </a:r>
            <a:endParaRPr lang="zh-CN" altLang="en-US" sz="2125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130"/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用于向服务器传送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用户名</a:t>
            </a:r>
            <a:r>
              <a:rPr lang="en-US" altLang="zh-CN" sz="2130">
                <a:solidFill>
                  <a:srgbClr val="FF0000"/>
                </a:solidFill>
              </a:rPr>
              <a:t> </a:t>
            </a:r>
          </a:p>
          <a:p>
            <a:endParaRPr lang="en-US" altLang="zh-CN" sz="2130"/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用于向服务器发送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用户密码</a:t>
            </a:r>
            <a:endParaRPr lang="zh-CN" altLang="en-US" sz="2125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125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用于请求服务器目录中的所有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文件列表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87545" y="2100580"/>
            <a:ext cx="283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连一连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3081655" y="2956560"/>
            <a:ext cx="3272790" cy="1238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9301370" y="414724"/>
            <a:ext cx="2592657" cy="1247734"/>
            <a:chOff x="9301370" y="281374"/>
            <a:chExt cx="2592657" cy="1247734"/>
          </a:xfrm>
        </p:grpSpPr>
        <p:sp>
          <p:nvSpPr>
            <p:cNvPr id="10" name="左大括号 9"/>
            <p:cNvSpPr/>
            <p:nvPr/>
          </p:nvSpPr>
          <p:spPr>
            <a:xfrm>
              <a:off x="9999522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0439782" y="281374"/>
              <a:ext cx="145424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应用结构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64241" y="1231591"/>
              <a:ext cx="992579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命令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301370" y="685834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endParaRPr lang="zh-CN" altLang="en-US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7945" y="0"/>
            <a:ext cx="98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2.6 FTP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37235" y="593725"/>
            <a:ext cx="9896475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2.6</a:t>
            </a:r>
            <a:r>
              <a:rPr lang="zh-CN" altLang="en-US" sz="2800" dirty="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800" dirty="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FTP</a:t>
            </a:r>
          </a:p>
          <a:p>
            <a:pPr fontAlgn="auto">
              <a:lnSpc>
                <a:spcPct val="150000"/>
              </a:lnSpc>
            </a:pPr>
            <a:r>
              <a:rPr lang="en-US" altLang="zh-CN" sz="2130" dirty="0" smtClean="0">
                <a:solidFill>
                  <a:srgbClr val="20202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FTP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是有状态的协议，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FTP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的命令都是可读的</a:t>
            </a:r>
            <a:endParaRPr lang="zh-CN" altLang="en-US" sz="2400" dirty="0">
              <a:solidFill>
                <a:srgbClr val="202020"/>
              </a:solidFill>
              <a:latin typeface="+mn-ea"/>
              <a:cs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54445" y="2523490"/>
            <a:ext cx="989647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①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②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③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④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⑤</a:t>
            </a:r>
            <a:endParaRPr lang="zh-CN" altLang="en-US" sz="2400">
              <a:solidFill>
                <a:srgbClr val="202020"/>
              </a:solidFill>
              <a:latin typeface="+mn-ea"/>
              <a:cs typeface="方正清刻本悦宋简体" panose="020000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31875" y="2708275"/>
            <a:ext cx="2919095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USER usename</a:t>
            </a:r>
          </a:p>
          <a:p>
            <a:endParaRPr lang="en-US" altLang="zh-CN" sz="2130"/>
          </a:p>
          <a:p>
            <a:r>
              <a:rPr lang="en-US" altLang="zh-CN" sz="2130"/>
              <a:t>PASS password</a:t>
            </a:r>
          </a:p>
          <a:p>
            <a:endParaRPr lang="en-US" altLang="zh-CN" sz="2130"/>
          </a:p>
          <a:p>
            <a:r>
              <a:rPr lang="en-US" altLang="zh-CN" sz="2130"/>
              <a:t>LIST </a:t>
            </a:r>
          </a:p>
          <a:p>
            <a:endParaRPr lang="en-US" altLang="zh-CN" sz="2130"/>
          </a:p>
          <a:p>
            <a:r>
              <a:rPr lang="en-US" altLang="zh-CN" sz="2130"/>
              <a:t>RETR filename</a:t>
            </a:r>
          </a:p>
          <a:p>
            <a:endParaRPr lang="en-US" altLang="zh-CN" sz="2130"/>
          </a:p>
          <a:p>
            <a:r>
              <a:rPr lang="en-US" altLang="zh-CN" sz="2130"/>
              <a:t>STOR filename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757670" y="2708275"/>
            <a:ext cx="6029960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用于从</a:t>
            </a:r>
            <a:r>
              <a:rPr lang="en-US" altLang="zh-CN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FTP</a:t>
            </a: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服务器的当前目录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下载文件</a:t>
            </a:r>
          </a:p>
          <a:p>
            <a:endParaRPr lang="en-US" altLang="zh-CN" sz="2130"/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用于向</a:t>
            </a:r>
            <a:r>
              <a:rPr lang="en-US" altLang="zh-CN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FTP</a:t>
            </a: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服务器的当前目录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上传文件</a:t>
            </a:r>
            <a:endParaRPr lang="zh-CN" altLang="en-US" sz="2125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130"/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用于向服务器传送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用户名</a:t>
            </a:r>
            <a:r>
              <a:rPr lang="en-US" altLang="zh-CN" sz="2130">
                <a:solidFill>
                  <a:srgbClr val="FF0000"/>
                </a:solidFill>
              </a:rPr>
              <a:t> </a:t>
            </a:r>
          </a:p>
          <a:p>
            <a:endParaRPr lang="en-US" altLang="zh-CN" sz="2130"/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用于向服务器发送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用户密码</a:t>
            </a:r>
            <a:endParaRPr lang="zh-CN" altLang="en-US" sz="2125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125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用于请求服务器目录中的所有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文件列表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87545" y="2100580"/>
            <a:ext cx="283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连一连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3081655" y="2956560"/>
            <a:ext cx="3272790" cy="1238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081655" y="3565525"/>
            <a:ext cx="3272790" cy="1238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9301370" y="414724"/>
            <a:ext cx="2592657" cy="1247734"/>
            <a:chOff x="9301370" y="281374"/>
            <a:chExt cx="2592657" cy="1247734"/>
          </a:xfrm>
        </p:grpSpPr>
        <p:sp>
          <p:nvSpPr>
            <p:cNvPr id="10" name="左大括号 9"/>
            <p:cNvSpPr/>
            <p:nvPr/>
          </p:nvSpPr>
          <p:spPr>
            <a:xfrm>
              <a:off x="9999522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0439782" y="281374"/>
              <a:ext cx="145424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应用结构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64241" y="1231591"/>
              <a:ext cx="992579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命令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301370" y="685834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endParaRPr lang="zh-CN" altLang="en-US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7945" y="0"/>
            <a:ext cx="98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2.6 FTP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7235" y="593725"/>
            <a:ext cx="9896475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2.6</a:t>
            </a:r>
            <a:r>
              <a:rPr lang="zh-CN" altLang="en-US" sz="2800" dirty="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800" dirty="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FTP</a:t>
            </a:r>
          </a:p>
          <a:p>
            <a:pPr fontAlgn="auto">
              <a:lnSpc>
                <a:spcPct val="150000"/>
              </a:lnSpc>
            </a:pPr>
            <a:r>
              <a:rPr lang="en-US" altLang="zh-CN" sz="2130" dirty="0" smtClean="0">
                <a:solidFill>
                  <a:srgbClr val="20202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FTP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是有状态的协议，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FTP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的命令都是可读的</a:t>
            </a:r>
            <a:endParaRPr lang="zh-CN" altLang="en-US" sz="2400" dirty="0">
              <a:solidFill>
                <a:srgbClr val="202020"/>
              </a:solidFill>
              <a:latin typeface="+mn-ea"/>
              <a:cs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7455" y="2523490"/>
            <a:ext cx="989647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①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②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③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④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⑤</a:t>
            </a:r>
            <a:endParaRPr lang="zh-CN" altLang="en-US" sz="2400">
              <a:solidFill>
                <a:srgbClr val="202020"/>
              </a:solidFill>
              <a:latin typeface="+mn-ea"/>
              <a:cs typeface="方正清刻本悦宋简体" panose="020000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31875" y="2708275"/>
            <a:ext cx="2919095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USER usename</a:t>
            </a:r>
          </a:p>
          <a:p>
            <a:endParaRPr lang="en-US" altLang="zh-CN" sz="2130"/>
          </a:p>
          <a:p>
            <a:r>
              <a:rPr lang="en-US" altLang="zh-CN" sz="2130"/>
              <a:t>PASS password</a:t>
            </a:r>
          </a:p>
          <a:p>
            <a:endParaRPr lang="en-US" altLang="zh-CN" sz="2130"/>
          </a:p>
          <a:p>
            <a:r>
              <a:rPr lang="en-US" altLang="zh-CN" sz="2130"/>
              <a:t>LIST </a:t>
            </a:r>
          </a:p>
          <a:p>
            <a:endParaRPr lang="en-US" altLang="zh-CN" sz="2130"/>
          </a:p>
          <a:p>
            <a:r>
              <a:rPr lang="en-US" altLang="zh-CN" sz="2130"/>
              <a:t>RETR filename</a:t>
            </a:r>
          </a:p>
          <a:p>
            <a:endParaRPr lang="en-US" altLang="zh-CN" sz="2130"/>
          </a:p>
          <a:p>
            <a:r>
              <a:rPr lang="en-US" altLang="zh-CN" sz="2130"/>
              <a:t>STOR filename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757670" y="2708275"/>
            <a:ext cx="6029960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用于从</a:t>
            </a:r>
            <a:r>
              <a:rPr lang="en-US" altLang="zh-CN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FTP</a:t>
            </a: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服务器的当前目录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下载文件</a:t>
            </a:r>
          </a:p>
          <a:p>
            <a:endParaRPr lang="en-US" altLang="zh-CN" sz="2130"/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用于向</a:t>
            </a:r>
            <a:r>
              <a:rPr lang="en-US" altLang="zh-CN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FTP</a:t>
            </a: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服务器的当前目录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上传文件</a:t>
            </a:r>
            <a:endParaRPr lang="zh-CN" altLang="en-US" sz="2125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130"/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用于向服务器传送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用户名</a:t>
            </a:r>
            <a:r>
              <a:rPr lang="en-US" altLang="zh-CN" sz="2130">
                <a:solidFill>
                  <a:srgbClr val="FF0000"/>
                </a:solidFill>
              </a:rPr>
              <a:t> </a:t>
            </a:r>
          </a:p>
          <a:p>
            <a:endParaRPr lang="en-US" altLang="zh-CN" sz="2130"/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用于向服务器发送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用户密码</a:t>
            </a:r>
            <a:endParaRPr lang="zh-CN" altLang="en-US" sz="2125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125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用于请求服务器目录中的所有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文件列表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87545" y="2100580"/>
            <a:ext cx="283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连一连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3081655" y="2956560"/>
            <a:ext cx="3272790" cy="1238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081655" y="3565525"/>
            <a:ext cx="3272790" cy="1238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051175" y="4268470"/>
            <a:ext cx="3347085" cy="1238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9301370" y="414724"/>
            <a:ext cx="2592657" cy="1247734"/>
            <a:chOff x="9301370" y="281374"/>
            <a:chExt cx="2592657" cy="1247734"/>
          </a:xfrm>
        </p:grpSpPr>
        <p:sp>
          <p:nvSpPr>
            <p:cNvPr id="10" name="左大括号 9"/>
            <p:cNvSpPr/>
            <p:nvPr/>
          </p:nvSpPr>
          <p:spPr>
            <a:xfrm>
              <a:off x="9999522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0439782" y="281374"/>
              <a:ext cx="145424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应用结构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64241" y="1231591"/>
              <a:ext cx="992579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命令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301370" y="685834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endParaRPr lang="zh-CN" altLang="en-US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7945" y="0"/>
            <a:ext cx="98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2.6 FTP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7235" y="593725"/>
            <a:ext cx="9896475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2.6</a:t>
            </a:r>
            <a:r>
              <a:rPr lang="zh-CN" altLang="en-US" sz="2800" dirty="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800" dirty="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FTP</a:t>
            </a:r>
          </a:p>
          <a:p>
            <a:pPr fontAlgn="auto">
              <a:lnSpc>
                <a:spcPct val="150000"/>
              </a:lnSpc>
            </a:pPr>
            <a:r>
              <a:rPr lang="en-US" altLang="zh-CN" sz="2130" dirty="0" smtClean="0">
                <a:solidFill>
                  <a:srgbClr val="20202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FTP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是有状态的协议，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FTP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的命令都是可读的</a:t>
            </a:r>
            <a:endParaRPr lang="zh-CN" altLang="en-US" sz="2400" dirty="0">
              <a:solidFill>
                <a:srgbClr val="202020"/>
              </a:solidFill>
              <a:latin typeface="+mn-ea"/>
              <a:cs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7455" y="2523490"/>
            <a:ext cx="989647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①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②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③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④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⑤</a:t>
            </a:r>
            <a:endParaRPr lang="zh-CN" altLang="en-US" sz="2400">
              <a:solidFill>
                <a:srgbClr val="202020"/>
              </a:solidFill>
              <a:latin typeface="+mn-ea"/>
              <a:cs typeface="方正清刻本悦宋简体" panose="020000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31875" y="2708275"/>
            <a:ext cx="2919095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USER usename</a:t>
            </a:r>
          </a:p>
          <a:p>
            <a:endParaRPr lang="en-US" altLang="zh-CN" sz="2130"/>
          </a:p>
          <a:p>
            <a:r>
              <a:rPr lang="en-US" altLang="zh-CN" sz="2130"/>
              <a:t>PASS password</a:t>
            </a:r>
          </a:p>
          <a:p>
            <a:endParaRPr lang="en-US" altLang="zh-CN" sz="2130"/>
          </a:p>
          <a:p>
            <a:r>
              <a:rPr lang="en-US" altLang="zh-CN" sz="2130"/>
              <a:t>LIST </a:t>
            </a:r>
          </a:p>
          <a:p>
            <a:endParaRPr lang="en-US" altLang="zh-CN" sz="2130"/>
          </a:p>
          <a:p>
            <a:r>
              <a:rPr lang="en-US" altLang="zh-CN" sz="2130"/>
              <a:t>RETR filename</a:t>
            </a:r>
          </a:p>
          <a:p>
            <a:endParaRPr lang="en-US" altLang="zh-CN" sz="2130"/>
          </a:p>
          <a:p>
            <a:r>
              <a:rPr lang="en-US" altLang="zh-CN" sz="2130"/>
              <a:t>STOR filename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757670" y="2708275"/>
            <a:ext cx="6029960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用于从</a:t>
            </a:r>
            <a:r>
              <a:rPr lang="en-US" altLang="zh-CN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FTP</a:t>
            </a: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服务器的当前目录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下载文件</a:t>
            </a:r>
          </a:p>
          <a:p>
            <a:endParaRPr lang="en-US" altLang="zh-CN" sz="2130"/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用于向</a:t>
            </a:r>
            <a:r>
              <a:rPr lang="en-US" altLang="zh-CN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FTP</a:t>
            </a: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服务器的当前目录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上传文件</a:t>
            </a:r>
            <a:endParaRPr lang="zh-CN" altLang="en-US" sz="2125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130"/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用于向服务器传送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用户名</a:t>
            </a:r>
            <a:r>
              <a:rPr lang="en-US" altLang="zh-CN" sz="2130">
                <a:solidFill>
                  <a:srgbClr val="FF0000"/>
                </a:solidFill>
              </a:rPr>
              <a:t> </a:t>
            </a:r>
          </a:p>
          <a:p>
            <a:endParaRPr lang="en-US" altLang="zh-CN" sz="2130"/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用于向服务器发送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用户密码</a:t>
            </a:r>
            <a:endParaRPr lang="zh-CN" altLang="en-US" sz="2125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125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用于请求服务器目录中的所有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文件列表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87545" y="2100580"/>
            <a:ext cx="283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连一连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3081655" y="2956560"/>
            <a:ext cx="3272790" cy="1238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081655" y="3565525"/>
            <a:ext cx="3272790" cy="1238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051175" y="4268470"/>
            <a:ext cx="3347085" cy="1238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3091815" y="2927350"/>
            <a:ext cx="3261360" cy="201104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9301370" y="414724"/>
            <a:ext cx="2592657" cy="1247734"/>
            <a:chOff x="9301370" y="281374"/>
            <a:chExt cx="2592657" cy="1247734"/>
          </a:xfrm>
        </p:grpSpPr>
        <p:sp>
          <p:nvSpPr>
            <p:cNvPr id="10" name="左大括号 9"/>
            <p:cNvSpPr/>
            <p:nvPr/>
          </p:nvSpPr>
          <p:spPr>
            <a:xfrm>
              <a:off x="9999522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0439782" y="281374"/>
              <a:ext cx="145424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应用结构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64241" y="1231591"/>
              <a:ext cx="992579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命令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301370" y="685834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endParaRPr lang="zh-CN" altLang="en-US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7945" y="0"/>
            <a:ext cx="98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2.6 FTP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7235" y="593725"/>
            <a:ext cx="9896475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2.6</a:t>
            </a:r>
            <a:r>
              <a:rPr lang="zh-CN" altLang="en-US" sz="2800" dirty="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800" dirty="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FTP</a:t>
            </a:r>
          </a:p>
          <a:p>
            <a:pPr fontAlgn="auto">
              <a:lnSpc>
                <a:spcPct val="150000"/>
              </a:lnSpc>
            </a:pPr>
            <a:r>
              <a:rPr lang="en-US" altLang="zh-CN" sz="2130" dirty="0" smtClean="0">
                <a:solidFill>
                  <a:srgbClr val="20202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FTP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是有状态的协议，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FTP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的命令都是可读的</a:t>
            </a:r>
            <a:endParaRPr lang="zh-CN" altLang="en-US" sz="2400" dirty="0">
              <a:solidFill>
                <a:srgbClr val="202020"/>
              </a:solidFill>
              <a:latin typeface="+mn-ea"/>
              <a:cs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0920" y="2316480"/>
            <a:ext cx="92862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25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30"/>
          </a:p>
        </p:txBody>
      </p:sp>
      <p:sp>
        <p:nvSpPr>
          <p:cNvPr id="7" name="文本框 6"/>
          <p:cNvSpPr txBox="1"/>
          <p:nvPr/>
        </p:nvSpPr>
        <p:spPr>
          <a:xfrm>
            <a:off x="-91440" y="-153035"/>
            <a:ext cx="27305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zh-CN" altLang="en-US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</a:t>
            </a:r>
            <a:r>
              <a:rPr lang="en-US" altLang="zh-CN" dirty="0">
                <a:latin typeface="+mn-ea"/>
                <a:cs typeface="+mn-ea"/>
                <a:sym typeface="+mn-ea"/>
              </a:rPr>
              <a:t>.4.</a:t>
            </a:r>
            <a:r>
              <a:rPr lang="en-US" dirty="0">
                <a:latin typeface="+mn-ea"/>
                <a:cs typeface="+mn-ea"/>
                <a:sym typeface="+mn-ea"/>
              </a:rPr>
              <a:t>2.3 HTTP</a:t>
            </a:r>
            <a:r>
              <a:rPr lang="zh-CN" altLang="en-US" dirty="0">
                <a:latin typeface="+mn-ea"/>
                <a:cs typeface="+mn-ea"/>
                <a:sym typeface="+mn-ea"/>
              </a:rPr>
              <a:t>报文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10" name="文本框 9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tx1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accent6"/>
                </a:solidFill>
              </a:rPr>
              <a:t>http</a:t>
            </a:r>
            <a:endParaRPr lang="en-US" altLang="zh-CN" sz="2130"/>
          </a:p>
          <a:p>
            <a:pPr fontAlgn="auto">
              <a:lnSpc>
                <a:spcPct val="150000"/>
              </a:lnSpc>
            </a:pPr>
            <a:r>
              <a:rPr lang="en-US" altLang="zh-CN" sz="2130"/>
              <a:t>cookie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851263" y="2178560"/>
            <a:ext cx="5542222" cy="5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常见的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状态码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04394"/>
              </p:ext>
            </p:extLst>
          </p:nvPr>
        </p:nvGraphicFramePr>
        <p:xfrm>
          <a:off x="635180" y="2761720"/>
          <a:ext cx="11179448" cy="3763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055"/>
                <a:gridCol w="4435309"/>
                <a:gridCol w="5439084"/>
              </a:tblGrid>
              <a:tr h="4181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状态码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短语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含义</a:t>
                      </a:r>
                    </a:p>
                  </a:txBody>
                  <a:tcPr anchor="ctr"/>
                </a:tc>
              </a:tr>
              <a:tr h="418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已成功收到了请求的初始部分，请客户端继续</a:t>
                      </a:r>
                    </a:p>
                  </a:txBody>
                  <a:tcPr anchor="ctr"/>
                </a:tc>
              </a:tr>
              <a:tr h="418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成功，所请求信息在响应报文中</a:t>
                      </a:r>
                    </a:p>
                  </a:txBody>
                  <a:tcPr anchor="ctr"/>
                </a:tc>
              </a:tr>
              <a:tr h="418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Moved Permanently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重定向</a:t>
                      </a:r>
                    </a:p>
                  </a:txBody>
                  <a:tcPr anchor="ctr"/>
                </a:tc>
              </a:tr>
              <a:tr h="418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Bad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客户端请求错误</a:t>
                      </a:r>
                    </a:p>
                  </a:txBody>
                  <a:tcPr anchor="ctr"/>
                </a:tc>
              </a:tr>
              <a:tr h="418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Unauthorized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未授权，需要输入用户名和密码</a:t>
                      </a:r>
                    </a:p>
                  </a:txBody>
                  <a:tcPr anchor="ctr"/>
                </a:tc>
              </a:tr>
              <a:tr h="418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Not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Found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客户端请求的对象，在服务器上不存在</a:t>
                      </a:r>
                    </a:p>
                  </a:txBody>
                  <a:tcPr anchor="ctr"/>
                </a:tc>
              </a:tr>
              <a:tr h="418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Unsupported Media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不支持的媒体类型</a:t>
                      </a:r>
                    </a:p>
                  </a:txBody>
                  <a:tcPr anchor="ctr"/>
                </a:tc>
              </a:tr>
              <a:tr h="418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HTTP Version Not</a:t>
                      </a:r>
                      <a:r>
                        <a:rPr lang="en-US" altLang="zh-CN" sz="20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Supported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请求使用的</a:t>
                      </a: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HTTP</a:t>
                      </a: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版本，服务器不支持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文本框 6"/>
          <p:cNvSpPr txBox="1"/>
          <p:nvPr/>
        </p:nvSpPr>
        <p:spPr>
          <a:xfrm>
            <a:off x="430471" y="359410"/>
            <a:ext cx="8821420" cy="19570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 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报文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7455" y="2523490"/>
            <a:ext cx="989647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①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②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③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④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⑤</a:t>
            </a:r>
            <a:endParaRPr lang="zh-CN" altLang="en-US" sz="2400">
              <a:solidFill>
                <a:srgbClr val="202020"/>
              </a:solidFill>
              <a:latin typeface="+mn-ea"/>
              <a:cs typeface="方正清刻本悦宋简体" panose="020000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31875" y="2708275"/>
            <a:ext cx="2919095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USER usename</a:t>
            </a:r>
          </a:p>
          <a:p>
            <a:endParaRPr lang="en-US" altLang="zh-CN" sz="2130"/>
          </a:p>
          <a:p>
            <a:r>
              <a:rPr lang="en-US" altLang="zh-CN" sz="2130"/>
              <a:t>PASS password</a:t>
            </a:r>
          </a:p>
          <a:p>
            <a:endParaRPr lang="en-US" altLang="zh-CN" sz="2130"/>
          </a:p>
          <a:p>
            <a:r>
              <a:rPr lang="en-US" altLang="zh-CN" sz="2130"/>
              <a:t>LIST </a:t>
            </a:r>
          </a:p>
          <a:p>
            <a:endParaRPr lang="en-US" altLang="zh-CN" sz="2130"/>
          </a:p>
          <a:p>
            <a:r>
              <a:rPr lang="en-US" altLang="zh-CN" sz="2130"/>
              <a:t>RETR filename</a:t>
            </a:r>
          </a:p>
          <a:p>
            <a:endParaRPr lang="en-US" altLang="zh-CN" sz="2130"/>
          </a:p>
          <a:p>
            <a:r>
              <a:rPr lang="en-US" altLang="zh-CN" sz="2130"/>
              <a:t>STOR filename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757670" y="2708275"/>
            <a:ext cx="6029960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用于从</a:t>
            </a:r>
            <a:r>
              <a:rPr lang="en-US" altLang="zh-CN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FTP</a:t>
            </a: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服务器的当前目录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下载文件</a:t>
            </a:r>
          </a:p>
          <a:p>
            <a:endParaRPr lang="en-US" altLang="zh-CN" sz="2130"/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用于向</a:t>
            </a:r>
            <a:r>
              <a:rPr lang="en-US" altLang="zh-CN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FTP</a:t>
            </a: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服务器的当前目录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上传文件</a:t>
            </a:r>
            <a:endParaRPr lang="zh-CN" altLang="en-US" sz="2125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130"/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用于向服务器传送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用户名</a:t>
            </a:r>
            <a:r>
              <a:rPr lang="en-US" altLang="zh-CN" sz="2130">
                <a:solidFill>
                  <a:srgbClr val="FF0000"/>
                </a:solidFill>
              </a:rPr>
              <a:t> </a:t>
            </a:r>
          </a:p>
          <a:p>
            <a:endParaRPr lang="en-US" altLang="zh-CN" sz="2130"/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用于向服务器发送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用户密码</a:t>
            </a:r>
            <a:endParaRPr lang="zh-CN" altLang="en-US" sz="2125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125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用于请求服务器目录中的所有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文件列表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87545" y="2100580"/>
            <a:ext cx="283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连一连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3081655" y="2956560"/>
            <a:ext cx="3272790" cy="1238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081655" y="3565525"/>
            <a:ext cx="3272790" cy="1238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051175" y="4268470"/>
            <a:ext cx="3347085" cy="1238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3091815" y="2927350"/>
            <a:ext cx="3261360" cy="201104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3093085" y="3613785"/>
            <a:ext cx="3261360" cy="201104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9301370" y="414724"/>
            <a:ext cx="2592657" cy="1247734"/>
            <a:chOff x="9301370" y="281374"/>
            <a:chExt cx="2592657" cy="1247734"/>
          </a:xfrm>
        </p:grpSpPr>
        <p:sp>
          <p:nvSpPr>
            <p:cNvPr id="10" name="左大括号 9"/>
            <p:cNvSpPr/>
            <p:nvPr/>
          </p:nvSpPr>
          <p:spPr>
            <a:xfrm>
              <a:off x="9999522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439782" y="281374"/>
              <a:ext cx="145424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应用结构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64241" y="1231591"/>
              <a:ext cx="992579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命令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301370" y="685834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7945" y="0"/>
            <a:ext cx="98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2.6 FTP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37235" y="593725"/>
            <a:ext cx="9896475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2.6</a:t>
            </a:r>
            <a:r>
              <a:rPr lang="zh-CN" altLang="en-US" sz="2800" dirty="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800" dirty="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FTP</a:t>
            </a:r>
          </a:p>
          <a:p>
            <a:pPr fontAlgn="auto">
              <a:lnSpc>
                <a:spcPct val="150000"/>
              </a:lnSpc>
            </a:pPr>
            <a:r>
              <a:rPr lang="en-US" altLang="zh-CN" sz="2130" dirty="0" smtClean="0">
                <a:solidFill>
                  <a:srgbClr val="20202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FTP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是有状态的协议，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FTP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的命令都是可读的</a:t>
            </a:r>
            <a:endParaRPr lang="zh-CN" altLang="en-US" sz="2400" dirty="0">
              <a:solidFill>
                <a:srgbClr val="202020"/>
              </a:solidFill>
              <a:latin typeface="+mn-ea"/>
              <a:cs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7455" y="2523490"/>
            <a:ext cx="989647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①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②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③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④</a:t>
            </a: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⑤</a:t>
            </a:r>
            <a:endParaRPr lang="zh-CN" altLang="en-US" sz="2400">
              <a:solidFill>
                <a:srgbClr val="202020"/>
              </a:solidFill>
              <a:latin typeface="+mn-ea"/>
              <a:cs typeface="方正清刻本悦宋简体" panose="020000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31875" y="2708275"/>
            <a:ext cx="2919095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USER usename</a:t>
            </a:r>
          </a:p>
          <a:p>
            <a:endParaRPr lang="en-US" altLang="zh-CN" sz="2130"/>
          </a:p>
          <a:p>
            <a:r>
              <a:rPr lang="en-US" altLang="zh-CN" sz="2130"/>
              <a:t>PASS password</a:t>
            </a:r>
          </a:p>
          <a:p>
            <a:endParaRPr lang="en-US" altLang="zh-CN" sz="2130"/>
          </a:p>
          <a:p>
            <a:r>
              <a:rPr lang="en-US" altLang="zh-CN" sz="2130"/>
              <a:t>LIST </a:t>
            </a:r>
          </a:p>
          <a:p>
            <a:endParaRPr lang="en-US" altLang="zh-CN" sz="2130"/>
          </a:p>
          <a:p>
            <a:r>
              <a:rPr lang="en-US" altLang="zh-CN" sz="2130"/>
              <a:t>RETR filename</a:t>
            </a:r>
          </a:p>
          <a:p>
            <a:endParaRPr lang="en-US" altLang="zh-CN" sz="2130"/>
          </a:p>
          <a:p>
            <a:r>
              <a:rPr lang="en-US" altLang="zh-CN" sz="2130"/>
              <a:t>STOR filename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757670" y="2708275"/>
            <a:ext cx="6029960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用于从</a:t>
            </a:r>
            <a:r>
              <a:rPr lang="en-US" altLang="zh-CN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FTP</a:t>
            </a: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服务器的当前目录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下载文件</a:t>
            </a:r>
          </a:p>
          <a:p>
            <a:endParaRPr lang="en-US" altLang="zh-CN" sz="2130"/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用于向</a:t>
            </a:r>
            <a:r>
              <a:rPr lang="en-US" altLang="zh-CN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FTP</a:t>
            </a: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服务器的当前目录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上传文件</a:t>
            </a:r>
            <a:endParaRPr lang="zh-CN" altLang="en-US" sz="2125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130"/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用于向服务器传送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用户名</a:t>
            </a:r>
            <a:r>
              <a:rPr lang="en-US" altLang="zh-CN" sz="2130">
                <a:solidFill>
                  <a:srgbClr val="FF0000"/>
                </a:solidFill>
              </a:rPr>
              <a:t> </a:t>
            </a:r>
          </a:p>
          <a:p>
            <a:endParaRPr lang="en-US" altLang="zh-CN" sz="2130"/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用于向服务器发送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用户密码</a:t>
            </a:r>
            <a:endParaRPr lang="zh-CN" altLang="en-US" sz="2125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125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用于请求服务器目录中的所有</a:t>
            </a:r>
            <a:r>
              <a:rPr lang="zh-CN" altLang="en-US" sz="2125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文件列表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87545" y="2100580"/>
            <a:ext cx="283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连一连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3081655" y="2956560"/>
            <a:ext cx="3272790" cy="1238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081655" y="3565525"/>
            <a:ext cx="3272790" cy="1238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051175" y="4268470"/>
            <a:ext cx="3347085" cy="1238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3091815" y="2927350"/>
            <a:ext cx="3261360" cy="201104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3093085" y="3613785"/>
            <a:ext cx="3261360" cy="201104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1875" y="6038215"/>
            <a:ext cx="874268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>
                <a:sym typeface="+mn-ea"/>
              </a:rPr>
              <a:t>不需要专门的用户名和口令就可以登录的FTP服务器称为</a:t>
            </a:r>
            <a:r>
              <a:rPr lang="zh-CN" altLang="en-US" sz="2130">
                <a:solidFill>
                  <a:srgbClr val="FF0000"/>
                </a:solidFill>
                <a:sym typeface="+mn-ea"/>
              </a:rPr>
              <a:t>匿名</a:t>
            </a:r>
            <a:r>
              <a:rPr lang="zh-CN" altLang="en-US" sz="2130">
                <a:sym typeface="+mn-ea"/>
              </a:rPr>
              <a:t>服务器</a:t>
            </a:r>
            <a:endParaRPr lang="zh-CN" altLang="en-US" sz="2130"/>
          </a:p>
        </p:txBody>
      </p:sp>
      <p:grpSp>
        <p:nvGrpSpPr>
          <p:cNvPr id="6" name="组合 5"/>
          <p:cNvGrpSpPr/>
          <p:nvPr/>
        </p:nvGrpSpPr>
        <p:grpSpPr>
          <a:xfrm>
            <a:off x="9301370" y="414724"/>
            <a:ext cx="2592657" cy="1247734"/>
            <a:chOff x="9301370" y="281374"/>
            <a:chExt cx="2592657" cy="1247734"/>
          </a:xfrm>
        </p:grpSpPr>
        <p:sp>
          <p:nvSpPr>
            <p:cNvPr id="10" name="左大括号 9"/>
            <p:cNvSpPr/>
            <p:nvPr/>
          </p:nvSpPr>
          <p:spPr>
            <a:xfrm>
              <a:off x="9999522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439782" y="281374"/>
              <a:ext cx="145424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应用结构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64241" y="1231591"/>
              <a:ext cx="992579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命令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301370" y="685834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endParaRPr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7945" y="0"/>
            <a:ext cx="98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2.6 FTP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37235" y="593725"/>
            <a:ext cx="9896475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2.6</a:t>
            </a:r>
            <a:r>
              <a:rPr lang="zh-CN" altLang="en-US" sz="2800" dirty="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800" dirty="0">
                <a:solidFill>
                  <a:srgbClr val="20202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FTP</a:t>
            </a:r>
          </a:p>
          <a:p>
            <a:pPr fontAlgn="auto">
              <a:lnSpc>
                <a:spcPct val="150000"/>
              </a:lnSpc>
            </a:pPr>
            <a:r>
              <a:rPr lang="en-US" altLang="zh-CN" sz="2130" dirty="0" smtClean="0">
                <a:solidFill>
                  <a:srgbClr val="20202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FTP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是有状态的协议，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FTP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的命令都是可读的</a:t>
            </a:r>
            <a:endParaRPr lang="zh-CN" altLang="en-US" sz="2400" dirty="0">
              <a:solidFill>
                <a:srgbClr val="202020"/>
              </a:solidFill>
              <a:latin typeface="+mn-ea"/>
              <a:cs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6205" y="2006600"/>
            <a:ext cx="11959590" cy="582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130"/>
              <a:t> 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7700" y="701040"/>
            <a:ext cx="1843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练习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81735" y="1751965"/>
            <a:ext cx="10014585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13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）是在互联网的两个主机间实现文件互传的网络应用</a:t>
            </a:r>
            <a:r>
              <a:rPr lang="zh-CN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</a:t>
            </a:r>
            <a:r>
              <a:rPr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endParaRPr sz="213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A:POP3</a:t>
            </a:r>
          </a:p>
          <a:p>
            <a:endParaRPr sz="213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B:FTP</a:t>
            </a:r>
          </a:p>
          <a:p>
            <a:endParaRPr sz="213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</a:t>
            </a:r>
            <a:r>
              <a:rPr lang="en-US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endParaRPr sz="213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13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D:SMTP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6205" y="2006600"/>
            <a:ext cx="11959590" cy="582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130"/>
              <a:t> 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7700" y="701040"/>
            <a:ext cx="1843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练习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81735" y="1751965"/>
            <a:ext cx="10014585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13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）是在互联网的两个主机间实现文件互传的网络应用。</a:t>
            </a:r>
          </a:p>
          <a:p>
            <a:endParaRPr sz="213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A:POP3</a:t>
            </a:r>
          </a:p>
          <a:p>
            <a:endParaRPr sz="213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13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B:FTP</a:t>
            </a:r>
            <a:endParaRPr sz="213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13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</a:t>
            </a:r>
            <a:r>
              <a:rPr lang="en-US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endParaRPr sz="213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13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D:SMTP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6205" y="2006600"/>
            <a:ext cx="11959590" cy="1073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130"/>
              <a:t>       </a:t>
            </a:r>
            <a:r>
              <a:rPr lang="zh-CN" altLang="en-US" sz="2130"/>
              <a:t>由于FTP专门使用一个独立的控制连接传输控制信息，与传输文件信息进行分离，所以将FTP这种控制信息的传送方式称为（</a:t>
            </a:r>
            <a:r>
              <a:rPr lang="zh-CN" altLang="en-US" sz="2130">
                <a:solidFill>
                  <a:schemeClr val="bg2"/>
                </a:solidFill>
              </a:rPr>
              <a:t>带外控制</a:t>
            </a:r>
            <a:r>
              <a:rPr lang="zh-CN" altLang="en-US" sz="2130"/>
              <a:t>）</a:t>
            </a:r>
            <a:endParaRPr lang="en-US" altLang="zh-CN" sz="2130"/>
          </a:p>
        </p:txBody>
      </p:sp>
      <p:sp>
        <p:nvSpPr>
          <p:cNvPr id="4" name="文本框 3"/>
          <p:cNvSpPr txBox="1"/>
          <p:nvPr/>
        </p:nvSpPr>
        <p:spPr>
          <a:xfrm>
            <a:off x="647700" y="701040"/>
            <a:ext cx="1843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6205" y="2006600"/>
            <a:ext cx="11959590" cy="1073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130"/>
              <a:t>       </a:t>
            </a:r>
            <a:r>
              <a:rPr lang="zh-CN" altLang="en-US" sz="2130"/>
              <a:t>由于FTP专门使用一个独立的控制连接传输控制信息，与传输文件信息进行分离，所以将FTP这种控制信息的传送方式称为（</a:t>
            </a:r>
            <a:r>
              <a:rPr lang="zh-CN" altLang="en-US" sz="2130">
                <a:solidFill>
                  <a:schemeClr val="accent6"/>
                </a:solidFill>
              </a:rPr>
              <a:t>带外控制</a:t>
            </a:r>
            <a:r>
              <a:rPr lang="zh-CN" altLang="en-US" sz="2130"/>
              <a:t>）</a:t>
            </a:r>
            <a:endParaRPr lang="en-US" altLang="zh-CN" sz="2130"/>
          </a:p>
        </p:txBody>
      </p:sp>
      <p:sp>
        <p:nvSpPr>
          <p:cNvPr id="4" name="文本框 3"/>
          <p:cNvSpPr txBox="1"/>
          <p:nvPr/>
        </p:nvSpPr>
        <p:spPr>
          <a:xfrm>
            <a:off x="647700" y="701040"/>
            <a:ext cx="1843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2280" y="2552065"/>
            <a:ext cx="10057130" cy="582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130"/>
              <a:t>       </a:t>
            </a:r>
            <a:r>
              <a:rPr lang="zh-CN" altLang="en-US" sz="2130"/>
              <a:t>不需要专门的用户名和口令就可以登录的FTP服务器称为（</a:t>
            </a:r>
            <a:r>
              <a:rPr lang="zh-CN" altLang="en-US" sz="2130">
                <a:solidFill>
                  <a:schemeClr val="bg2"/>
                </a:solidFill>
              </a:rPr>
              <a:t>匿名</a:t>
            </a:r>
            <a:r>
              <a:rPr lang="zh-CN" altLang="en-US" sz="2130"/>
              <a:t>）服务器。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7700" y="701040"/>
            <a:ext cx="1843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2280" y="2552065"/>
            <a:ext cx="10057130" cy="582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130"/>
              <a:t>       </a:t>
            </a:r>
            <a:r>
              <a:rPr lang="zh-CN" altLang="en-US" sz="2130"/>
              <a:t>不需要专门的用户名和口令就可以登录的FTP服务器称为（</a:t>
            </a:r>
            <a:r>
              <a:rPr lang="zh-CN" altLang="en-US" sz="2130">
                <a:solidFill>
                  <a:schemeClr val="accent6"/>
                </a:solidFill>
              </a:rPr>
              <a:t>匿名</a:t>
            </a:r>
            <a:r>
              <a:rPr lang="zh-CN" altLang="en-US" sz="2130"/>
              <a:t>）服务器。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7700" y="701040"/>
            <a:ext cx="1843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1426068" y="-169402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zh-CN" altLang="en-US" sz="2800" b="1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21510" y="1791970"/>
            <a:ext cx="3661410" cy="185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 sz="2130"/>
          </a:p>
          <a:p>
            <a:r>
              <a:rPr lang="zh-CN" altLang="en-US" sz="2130"/>
              <a:t>第二章 网络应用</a:t>
            </a:r>
            <a:r>
              <a:rPr lang="zh-CN" altLang="en-US"/>
              <a:t>    </a:t>
            </a:r>
          </a:p>
          <a:p>
            <a:r>
              <a:rPr lang="zh-CN" altLang="en-US"/>
              <a:t>                                    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75835" y="1011555"/>
            <a:ext cx="3728720" cy="500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>
                <a:sym typeface="+mn-ea"/>
              </a:rPr>
              <a:t>计算机网络应用体系结构</a:t>
            </a:r>
          </a:p>
          <a:p>
            <a:endParaRPr lang="zh-CN" altLang="en-US" sz="2130">
              <a:sym typeface="+mn-ea"/>
            </a:endParaRPr>
          </a:p>
          <a:p>
            <a:r>
              <a:rPr lang="zh-CN" altLang="en-US" sz="2130">
                <a:solidFill>
                  <a:schemeClr val="tx1"/>
                </a:solidFill>
                <a:sym typeface="+mn-ea"/>
              </a:rPr>
              <a:t>域名系统（</a:t>
            </a:r>
            <a:r>
              <a:rPr lang="en-US" altLang="zh-CN" sz="2130">
                <a:solidFill>
                  <a:schemeClr val="tx1"/>
                </a:solidFill>
                <a:sym typeface="+mn-ea"/>
              </a:rPr>
              <a:t>DNS</a:t>
            </a:r>
            <a:r>
              <a:rPr lang="zh-CN" altLang="en-US" sz="213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130">
              <a:sym typeface="+mn-ea"/>
            </a:endParaRPr>
          </a:p>
          <a:p>
            <a:endParaRPr lang="zh-CN" altLang="en-US" sz="2130">
              <a:sym typeface="+mn-ea"/>
            </a:endParaRPr>
          </a:p>
          <a:p>
            <a:r>
              <a:rPr lang="zh-CN" altLang="en-US" sz="2130">
                <a:solidFill>
                  <a:schemeClr val="tx1"/>
                </a:solidFill>
                <a:sym typeface="+mn-ea"/>
              </a:rPr>
              <a:t>万维网应用</a:t>
            </a:r>
            <a:endParaRPr lang="zh-CN" altLang="en-US" sz="2130">
              <a:solidFill>
                <a:schemeClr val="accent6"/>
              </a:solidFill>
              <a:sym typeface="+mn-ea"/>
            </a:endParaRPr>
          </a:p>
          <a:p>
            <a:endParaRPr lang="zh-CN" altLang="en-US" sz="2130">
              <a:sym typeface="+mn-ea"/>
            </a:endParaRPr>
          </a:p>
          <a:p>
            <a:r>
              <a:rPr lang="en-US" altLang="zh-CN" sz="2130">
                <a:sym typeface="+mn-ea"/>
              </a:rPr>
              <a:t>Internet</a:t>
            </a:r>
            <a:r>
              <a:rPr lang="zh-CN" altLang="en-US" sz="2130">
                <a:sym typeface="+mn-ea"/>
              </a:rPr>
              <a:t>电子邮件</a:t>
            </a:r>
          </a:p>
          <a:p>
            <a:endParaRPr lang="zh-CN" altLang="en-US" sz="2130">
              <a:sym typeface="+mn-ea"/>
            </a:endParaRPr>
          </a:p>
          <a:p>
            <a:r>
              <a:rPr lang="en-US" altLang="zh-CN" sz="2130">
                <a:sym typeface="+mn-ea"/>
              </a:rPr>
              <a:t>FTP</a:t>
            </a:r>
          </a:p>
          <a:p>
            <a:endParaRPr lang="en-US" altLang="zh-CN" sz="2130">
              <a:sym typeface="+mn-ea"/>
            </a:endParaRPr>
          </a:p>
          <a:p>
            <a:r>
              <a:rPr lang="en-US" altLang="zh-CN" sz="2130">
                <a:solidFill>
                  <a:schemeClr val="accent6"/>
                </a:solidFill>
                <a:sym typeface="+mn-ea"/>
              </a:rPr>
              <a:t>P2P</a:t>
            </a:r>
            <a:r>
              <a:rPr lang="zh-CN" altLang="en-US" sz="2130">
                <a:solidFill>
                  <a:schemeClr val="accent6"/>
                </a:solidFill>
                <a:sym typeface="+mn-ea"/>
              </a:rPr>
              <a:t>应用</a:t>
            </a:r>
            <a:endParaRPr lang="zh-CN" altLang="en-US" sz="2130">
              <a:sym typeface="+mn-ea"/>
            </a:endParaRPr>
          </a:p>
          <a:p>
            <a:endParaRPr lang="zh-CN" altLang="en-US" sz="2130">
              <a:sym typeface="+mn-ea"/>
            </a:endParaRPr>
          </a:p>
          <a:p>
            <a:r>
              <a:rPr lang="en-US" altLang="zh-CN" sz="2130">
                <a:sym typeface="+mn-ea"/>
              </a:rPr>
              <a:t>Socket </a:t>
            </a:r>
            <a:r>
              <a:rPr lang="zh-CN" altLang="en-US" sz="2130">
                <a:sym typeface="+mn-ea"/>
              </a:rPr>
              <a:t>编程基础</a:t>
            </a:r>
          </a:p>
          <a:p>
            <a:endParaRPr lang="zh-CN" altLang="en-US" sz="2130">
              <a:sym typeface="+mn-ea"/>
            </a:endParaRPr>
          </a:p>
          <a:p>
            <a:endParaRPr lang="zh-CN" altLang="en-US" sz="2130"/>
          </a:p>
        </p:txBody>
      </p:sp>
      <p:sp>
        <p:nvSpPr>
          <p:cNvPr id="4" name="左大括号 3"/>
          <p:cNvSpPr/>
          <p:nvPr/>
        </p:nvSpPr>
        <p:spPr>
          <a:xfrm>
            <a:off x="4233545" y="1011555"/>
            <a:ext cx="388620" cy="42887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47890" y="1598295"/>
            <a:ext cx="42824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30">
              <a:solidFill>
                <a:schemeClr val="accent6"/>
              </a:solidFill>
            </a:endParaRPr>
          </a:p>
          <a:p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97595" y="1138555"/>
            <a:ext cx="246253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30"/>
          </a:p>
          <a:p>
            <a:endParaRPr lang="zh-CN" altLang="en-US" sz="213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102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2.7 P2P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应用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P2P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应用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P2P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Peer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peer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近年来很多性能表现优异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，深受用户喜爱的P2P应用层出不穷，例如，BitTorrent、PPLive和PPstream等。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0"/>
            <a:ext cx="1440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2.7 P2P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应用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0920" y="2316480"/>
            <a:ext cx="92862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25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30"/>
          </a:p>
        </p:txBody>
      </p:sp>
      <p:sp>
        <p:nvSpPr>
          <p:cNvPr id="7" name="文本框 6"/>
          <p:cNvSpPr txBox="1"/>
          <p:nvPr/>
        </p:nvSpPr>
        <p:spPr>
          <a:xfrm>
            <a:off x="-91440" y="-153035"/>
            <a:ext cx="27305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zh-CN" altLang="en-US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</a:t>
            </a:r>
            <a:r>
              <a:rPr lang="en-US" altLang="zh-CN" dirty="0">
                <a:latin typeface="+mn-ea"/>
                <a:cs typeface="+mn-ea"/>
                <a:sym typeface="+mn-ea"/>
              </a:rPr>
              <a:t>.4.</a:t>
            </a:r>
            <a:r>
              <a:rPr lang="en-US" dirty="0">
                <a:latin typeface="+mn-ea"/>
                <a:cs typeface="+mn-ea"/>
                <a:sym typeface="+mn-ea"/>
              </a:rPr>
              <a:t>2.3 HTTP</a:t>
            </a:r>
            <a:r>
              <a:rPr lang="zh-CN" altLang="en-US" dirty="0">
                <a:latin typeface="+mn-ea"/>
                <a:cs typeface="+mn-ea"/>
                <a:sym typeface="+mn-ea"/>
              </a:rPr>
              <a:t>报文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10" name="文本框 9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tx1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accent6"/>
                </a:solidFill>
              </a:rPr>
              <a:t>http</a:t>
            </a:r>
            <a:endParaRPr lang="en-US" altLang="zh-CN" sz="2130"/>
          </a:p>
          <a:p>
            <a:pPr fontAlgn="auto">
              <a:lnSpc>
                <a:spcPct val="150000"/>
              </a:lnSpc>
            </a:pPr>
            <a:r>
              <a:rPr lang="en-US" altLang="zh-CN" sz="2130"/>
              <a:t>cookie</a:t>
            </a:r>
          </a:p>
        </p:txBody>
      </p:sp>
      <p:sp>
        <p:nvSpPr>
          <p:cNvPr id="2" name="矩形 1"/>
          <p:cNvSpPr/>
          <p:nvPr/>
        </p:nvSpPr>
        <p:spPr>
          <a:xfrm>
            <a:off x="542925" y="2778125"/>
            <a:ext cx="11303000" cy="38893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        </a:t>
            </a:r>
            <a:r>
              <a:rPr lang="en-US" altLang="zh-CN">
                <a:sym typeface="+mn-ea"/>
              </a:rPr>
              <a:t>                                  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HTTP 1.1/  200  OK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543560" y="346011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27685" y="427291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27685" y="514159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43560" y="585787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4685" y="3682365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起始行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4685" y="4538980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首部行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4685" y="5315585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空白行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32765" y="6045835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报文主体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824990" y="2809875"/>
            <a:ext cx="0" cy="382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620" y="2778125"/>
            <a:ext cx="0" cy="388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825750" y="2904490"/>
            <a:ext cx="236537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请求报文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952740" y="2936240"/>
            <a:ext cx="160337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响应报文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823085" y="3479800"/>
            <a:ext cx="578739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方法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&gt; &lt;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资源路径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&gt; &lt;HTTP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版本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&gt;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67500" y="3545840"/>
            <a:ext cx="535178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&lt;HTTP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版本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&gt; &lt;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状态码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&gt; &lt;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原因短语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&gt;        </a:t>
            </a:r>
            <a:r>
              <a:rPr lang="en-US" altLang="zh-CN">
                <a:sym typeface="+mn-ea"/>
              </a:rPr>
              <a:t>                                  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026920" y="6091555"/>
            <a:ext cx="273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GET </a:t>
            </a:r>
            <a:r>
              <a:rPr lang="zh-CN" altLang="en-US">
                <a:solidFill>
                  <a:schemeClr val="bg2"/>
                </a:solidFill>
              </a:rPr>
              <a:t>方法没有报文主体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969125" y="6111875"/>
            <a:ext cx="201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sym typeface="+mn-ea"/>
              </a:rPr>
              <a:t>超文本文件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897380" y="4538345"/>
            <a:ext cx="727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携带附加</a:t>
            </a:r>
            <a:r>
              <a:rPr lang="zh-CN" altLang="en-US" dirty="0" smtClean="0"/>
              <a:t>信息                                                       同请求报文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921510" y="6072505"/>
            <a:ext cx="8709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实际要传输的内容                                               同请求报文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026920" y="5315585"/>
            <a:ext cx="8604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CRLF   </a:t>
            </a:r>
            <a:r>
              <a:rPr lang="zh-CN" altLang="en-US">
                <a:solidFill>
                  <a:schemeClr val="bg2"/>
                </a:solidFill>
              </a:rPr>
              <a:t>                                                              同请求报文</a:t>
            </a:r>
          </a:p>
        </p:txBody>
      </p:sp>
      <p:sp>
        <p:nvSpPr>
          <p:cNvPr id="29" name="文本框 6"/>
          <p:cNvSpPr txBox="1"/>
          <p:nvPr/>
        </p:nvSpPr>
        <p:spPr>
          <a:xfrm>
            <a:off x="430471" y="359410"/>
            <a:ext cx="8821420" cy="19570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 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报文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102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2.7 P2P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应用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P2P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应用特点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、应用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的对等方是用户控制的桌面计算机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、具有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很强的应用规模伸缩性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、应用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都是动态地在对等方之间进行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、应用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充分聚集利用了端系统的计算能力以及网络传输宽带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0"/>
            <a:ext cx="1440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2.7 P2P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应用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3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0920" y="2316480"/>
            <a:ext cx="92862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25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30"/>
          </a:p>
        </p:txBody>
      </p:sp>
      <p:sp>
        <p:nvSpPr>
          <p:cNvPr id="7" name="文本框 6"/>
          <p:cNvSpPr txBox="1"/>
          <p:nvPr/>
        </p:nvSpPr>
        <p:spPr>
          <a:xfrm>
            <a:off x="-91440" y="-153035"/>
            <a:ext cx="27305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zh-CN" altLang="en-US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</a:t>
            </a:r>
            <a:r>
              <a:rPr lang="en-US" altLang="zh-CN" dirty="0">
                <a:latin typeface="+mn-ea"/>
                <a:cs typeface="+mn-ea"/>
                <a:sym typeface="+mn-ea"/>
              </a:rPr>
              <a:t>.4.</a:t>
            </a:r>
            <a:r>
              <a:rPr lang="en-US" dirty="0">
                <a:latin typeface="+mn-ea"/>
                <a:cs typeface="+mn-ea"/>
                <a:sym typeface="+mn-ea"/>
              </a:rPr>
              <a:t>2.3 HTTP</a:t>
            </a:r>
            <a:r>
              <a:rPr lang="zh-CN" altLang="en-US" dirty="0">
                <a:latin typeface="+mn-ea"/>
                <a:cs typeface="+mn-ea"/>
                <a:sym typeface="+mn-ea"/>
              </a:rPr>
              <a:t>报文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10" name="文本框 9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tx1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accent6"/>
                </a:solidFill>
              </a:rPr>
              <a:t>http</a:t>
            </a:r>
            <a:endParaRPr lang="en-US" altLang="zh-CN" sz="2130"/>
          </a:p>
          <a:p>
            <a:pPr fontAlgn="auto">
              <a:lnSpc>
                <a:spcPct val="150000"/>
              </a:lnSpc>
            </a:pPr>
            <a:r>
              <a:rPr lang="en-US" altLang="zh-CN" sz="2130"/>
              <a:t>cookie</a:t>
            </a:r>
          </a:p>
        </p:txBody>
      </p:sp>
      <p:sp>
        <p:nvSpPr>
          <p:cNvPr id="2" name="矩形 1"/>
          <p:cNvSpPr/>
          <p:nvPr/>
        </p:nvSpPr>
        <p:spPr>
          <a:xfrm>
            <a:off x="542925" y="2778125"/>
            <a:ext cx="11303000" cy="38893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        </a:t>
            </a:r>
            <a:r>
              <a:rPr lang="en-US" altLang="zh-CN">
                <a:sym typeface="+mn-ea"/>
              </a:rPr>
              <a:t>                                  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HTTP 1.1/  200  OK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543560" y="346011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27685" y="427291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27685" y="514159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43560" y="585787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4685" y="3682365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起始行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4685" y="4538980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首部行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4685" y="5315585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空白行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32765" y="6045835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报文主体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824990" y="2809875"/>
            <a:ext cx="0" cy="382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620" y="2778125"/>
            <a:ext cx="0" cy="388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825750" y="2904490"/>
            <a:ext cx="236537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请求报文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952740" y="2936240"/>
            <a:ext cx="160337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响应报文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823085" y="3479800"/>
            <a:ext cx="578739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方法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&gt; &lt;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资源路径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&gt; &lt;HTTP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版本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&gt;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67500" y="3545840"/>
            <a:ext cx="535178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&lt;HTTP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版本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&gt; &lt;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状态码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&gt; &lt;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原因短语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&gt;        </a:t>
            </a:r>
            <a:r>
              <a:rPr lang="en-US" altLang="zh-CN">
                <a:sym typeface="+mn-ea"/>
              </a:rPr>
              <a:t>                                  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026920" y="6091555"/>
            <a:ext cx="273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GET </a:t>
            </a:r>
            <a:r>
              <a:rPr lang="zh-CN" altLang="en-US">
                <a:solidFill>
                  <a:schemeClr val="bg2"/>
                </a:solidFill>
              </a:rPr>
              <a:t>方法没有报文主体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969125" y="6111875"/>
            <a:ext cx="201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sym typeface="+mn-ea"/>
              </a:rPr>
              <a:t>超文本文件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897380" y="4538345"/>
            <a:ext cx="727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携带附加</a:t>
            </a:r>
            <a:r>
              <a:rPr lang="zh-CN" altLang="en-US" dirty="0" smtClean="0"/>
              <a:t>信息                                                       同请求报文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921510" y="6072505"/>
            <a:ext cx="8709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实际要传输的内容                                               同请求报文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026920" y="5315585"/>
            <a:ext cx="8604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CRLF   </a:t>
            </a:r>
            <a:r>
              <a:rPr lang="zh-CN" altLang="en-US">
                <a:solidFill>
                  <a:schemeClr val="bg2"/>
                </a:solidFill>
              </a:rPr>
              <a:t>                                                              同请求报文</a:t>
            </a:r>
          </a:p>
        </p:txBody>
      </p:sp>
      <p:sp>
        <p:nvSpPr>
          <p:cNvPr id="29" name="文本框 6"/>
          <p:cNvSpPr txBox="1"/>
          <p:nvPr/>
        </p:nvSpPr>
        <p:spPr>
          <a:xfrm>
            <a:off x="430471" y="359410"/>
            <a:ext cx="8821420" cy="19570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 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报文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50033" y="5141863"/>
            <a:ext cx="11758023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kumimoji="1" lang="en-US" altLang="zh-CN" sz="2400" dirty="0" smtClean="0">
              <a:latin typeface="+mn-ea"/>
            </a:endParaRPr>
          </a:p>
          <a:p>
            <a:pPr algn="ctr"/>
            <a:endParaRPr kumimoji="1" lang="en-US" altLang="zh-CN" sz="2400" dirty="0" smtClean="0">
              <a:latin typeface="+mn-ea"/>
            </a:endParaRPr>
          </a:p>
          <a:p>
            <a:pPr algn="ctr"/>
            <a:r>
              <a:rPr kumimoji="1" lang="en-US" altLang="zh-CN" sz="2400" dirty="0" smtClean="0">
                <a:latin typeface="+mn-ea"/>
              </a:rPr>
              <a:t>CRLF</a:t>
            </a:r>
            <a:r>
              <a:rPr kumimoji="1" lang="zh-CN" altLang="en-US" sz="2400" dirty="0" smtClean="0">
                <a:latin typeface="+mn-ea"/>
              </a:rPr>
              <a:t>（</a:t>
            </a:r>
            <a:r>
              <a:rPr lang="zh-CN" altLang="mr-IN" sz="2400" dirty="0" smtClean="0"/>
              <a:t>回车</a:t>
            </a:r>
            <a:r>
              <a:rPr lang="zh-CN" altLang="en-US" sz="2400" dirty="0"/>
              <a:t>：</a:t>
            </a:r>
            <a:r>
              <a:rPr lang="mr-IN" altLang="zh-CN" sz="2400" dirty="0" smtClean="0"/>
              <a:t>CR</a:t>
            </a:r>
            <a:r>
              <a:rPr lang="zh-CN" altLang="en-US" sz="2400" dirty="0" smtClean="0"/>
              <a:t>；换行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LF</a:t>
            </a:r>
            <a:r>
              <a:rPr kumimoji="1" lang="zh-CN" altLang="en-US" sz="2400" dirty="0" smtClean="0">
                <a:latin typeface="+mn-ea"/>
              </a:rPr>
              <a:t>）</a:t>
            </a:r>
            <a:endParaRPr kumimoji="1" lang="zh-CN" altLang="en-US" sz="2400" dirty="0">
              <a:latin typeface="+mn-ea"/>
            </a:endParaRPr>
          </a:p>
          <a:p>
            <a:pPr algn="ctr"/>
            <a:endParaRPr kumimoji="1"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576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0920" y="2316480"/>
            <a:ext cx="92862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25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30"/>
          </a:p>
        </p:txBody>
      </p:sp>
      <p:sp>
        <p:nvSpPr>
          <p:cNvPr id="7" name="文本框 6"/>
          <p:cNvSpPr txBox="1"/>
          <p:nvPr/>
        </p:nvSpPr>
        <p:spPr>
          <a:xfrm>
            <a:off x="-91440" y="-153035"/>
            <a:ext cx="27305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zh-CN" altLang="en-US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</a:t>
            </a:r>
            <a:r>
              <a:rPr lang="en-US" altLang="zh-CN" dirty="0">
                <a:latin typeface="+mn-ea"/>
                <a:cs typeface="+mn-ea"/>
                <a:sym typeface="+mn-ea"/>
              </a:rPr>
              <a:t>.4.</a:t>
            </a:r>
            <a:r>
              <a:rPr lang="en-US" dirty="0">
                <a:latin typeface="+mn-ea"/>
                <a:cs typeface="+mn-ea"/>
                <a:sym typeface="+mn-ea"/>
              </a:rPr>
              <a:t>2.3 HTTP</a:t>
            </a:r>
            <a:r>
              <a:rPr lang="zh-CN" altLang="en-US" dirty="0">
                <a:latin typeface="+mn-ea"/>
                <a:cs typeface="+mn-ea"/>
                <a:sym typeface="+mn-ea"/>
              </a:rPr>
              <a:t>报文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10" name="文本框 9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tx1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accent6"/>
                </a:solidFill>
              </a:rPr>
              <a:t>http</a:t>
            </a:r>
            <a:endParaRPr lang="en-US" altLang="zh-CN" sz="2130"/>
          </a:p>
          <a:p>
            <a:pPr fontAlgn="auto">
              <a:lnSpc>
                <a:spcPct val="150000"/>
              </a:lnSpc>
            </a:pPr>
            <a:r>
              <a:rPr lang="en-US" altLang="zh-CN" sz="2130"/>
              <a:t>cookie</a:t>
            </a:r>
          </a:p>
        </p:txBody>
      </p:sp>
      <p:sp>
        <p:nvSpPr>
          <p:cNvPr id="2" name="矩形 1"/>
          <p:cNvSpPr/>
          <p:nvPr/>
        </p:nvSpPr>
        <p:spPr>
          <a:xfrm>
            <a:off x="542925" y="2778125"/>
            <a:ext cx="11303000" cy="38893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        </a:t>
            </a:r>
            <a:r>
              <a:rPr lang="en-US" altLang="zh-CN">
                <a:sym typeface="+mn-ea"/>
              </a:rPr>
              <a:t>                                  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HTTP 1.1/  200  OK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543560" y="346011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27685" y="427291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27685" y="514159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43560" y="585787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4685" y="3682365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起始行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4685" y="4538980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首部行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4685" y="5315585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空白行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32765" y="6045835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报文主体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824990" y="2809875"/>
            <a:ext cx="0" cy="382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620" y="2778125"/>
            <a:ext cx="0" cy="388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825750" y="2904490"/>
            <a:ext cx="236537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请求报文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952740" y="2936240"/>
            <a:ext cx="160337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响应报文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823085" y="3479800"/>
            <a:ext cx="578739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方法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&gt; &lt;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资源路径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&gt; &lt;HTTP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版本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&gt;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67500" y="3545840"/>
            <a:ext cx="535178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&lt;HTTP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版本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&gt; &lt;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状态码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&gt; &lt;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原因短语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&gt;        </a:t>
            </a:r>
            <a:r>
              <a:rPr lang="en-US" altLang="zh-CN">
                <a:sym typeface="+mn-ea"/>
              </a:rPr>
              <a:t>                                  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026920" y="6091555"/>
            <a:ext cx="273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GET </a:t>
            </a:r>
            <a:r>
              <a:rPr lang="zh-CN" altLang="en-US">
                <a:solidFill>
                  <a:schemeClr val="bg2"/>
                </a:solidFill>
              </a:rPr>
              <a:t>方法没有报文主体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969125" y="6111875"/>
            <a:ext cx="201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sym typeface="+mn-ea"/>
              </a:rPr>
              <a:t>超文本文件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897380" y="4538345"/>
            <a:ext cx="727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携带附加</a:t>
            </a:r>
            <a:r>
              <a:rPr lang="zh-CN" altLang="en-US" dirty="0" smtClean="0"/>
              <a:t>信息                                                       同请求报文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921510" y="6072505"/>
            <a:ext cx="8709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实际要传输的内容                                               同请求报文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026920" y="5315585"/>
            <a:ext cx="8604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必须有（</a:t>
            </a:r>
            <a:r>
              <a:rPr lang="en-US" altLang="zh-CN" dirty="0" smtClean="0"/>
              <a:t>CRLF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  </a:t>
            </a:r>
            <a:r>
              <a:rPr lang="zh-CN" altLang="en-US" dirty="0" smtClean="0"/>
              <a:t>                                            同请求报文</a:t>
            </a:r>
            <a:endParaRPr lang="zh-CN" altLang="en-US" dirty="0"/>
          </a:p>
        </p:txBody>
      </p:sp>
      <p:sp>
        <p:nvSpPr>
          <p:cNvPr id="29" name="文本框 6"/>
          <p:cNvSpPr txBox="1"/>
          <p:nvPr/>
        </p:nvSpPr>
        <p:spPr>
          <a:xfrm>
            <a:off x="430471" y="359410"/>
            <a:ext cx="8821420" cy="19570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 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报文</a:t>
            </a:r>
          </a:p>
        </p:txBody>
      </p:sp>
    </p:spTree>
    <p:extLst>
      <p:ext uri="{BB962C8B-B14F-4D97-AF65-F5344CB8AC3E}">
        <p14:creationId xmlns:p14="http://schemas.microsoft.com/office/powerpoint/2010/main" val="9222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9495" y="619125"/>
            <a:ext cx="4000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助记练习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51380" y="2955925"/>
            <a:ext cx="2888615" cy="140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请求行</a:t>
            </a:r>
          </a:p>
          <a:p>
            <a:endParaRPr lang="zh-CN" altLang="en-US" sz="2130"/>
          </a:p>
          <a:p>
            <a:endParaRPr lang="zh-CN" altLang="en-US" sz="2130"/>
          </a:p>
          <a:p>
            <a:r>
              <a:rPr lang="zh-CN" altLang="en-US" sz="2130"/>
              <a:t>响应行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63740" y="2136775"/>
            <a:ext cx="2180590" cy="36449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130" dirty="0">
                <a:sym typeface="+mn-ea"/>
              </a:rPr>
              <a:t>&lt;</a:t>
            </a:r>
            <a:r>
              <a:rPr lang="zh-CN" altLang="en-US" sz="2130" dirty="0">
                <a:sym typeface="+mn-ea"/>
              </a:rPr>
              <a:t>方法</a:t>
            </a:r>
            <a:r>
              <a:rPr lang="en-US" altLang="zh-CN" sz="2130" dirty="0">
                <a:sym typeface="+mn-ea"/>
              </a:rPr>
              <a:t>&gt; </a:t>
            </a:r>
          </a:p>
          <a:p>
            <a:pPr algn="l"/>
            <a:endParaRPr lang="en-US" altLang="zh-CN" sz="2130" dirty="0">
              <a:sym typeface="+mn-ea"/>
            </a:endParaRPr>
          </a:p>
          <a:p>
            <a:pPr algn="l"/>
            <a:r>
              <a:rPr lang="en-US" altLang="zh-CN" sz="2130" dirty="0" smtClean="0">
                <a:sym typeface="+mn-ea"/>
              </a:rPr>
              <a:t>&lt;URL&gt;</a:t>
            </a:r>
            <a:endParaRPr lang="en-US" altLang="zh-CN" sz="2130" dirty="0">
              <a:sym typeface="+mn-ea"/>
            </a:endParaRPr>
          </a:p>
          <a:p>
            <a:pPr algn="l"/>
            <a:endParaRPr lang="en-US" altLang="zh-CN" sz="2130" dirty="0">
              <a:sym typeface="+mn-ea"/>
            </a:endParaRPr>
          </a:p>
          <a:p>
            <a:pPr algn="l"/>
            <a:r>
              <a:rPr lang="en-US" altLang="zh-CN" sz="2125" dirty="0">
                <a:sym typeface="+mn-ea"/>
              </a:rPr>
              <a:t>&lt;</a:t>
            </a:r>
            <a:r>
              <a:rPr lang="zh-CN" altLang="en-US" sz="2125" dirty="0">
                <a:sym typeface="+mn-ea"/>
              </a:rPr>
              <a:t>状态码</a:t>
            </a:r>
            <a:r>
              <a:rPr lang="en-US" altLang="zh-CN" sz="2125" dirty="0">
                <a:sym typeface="+mn-ea"/>
              </a:rPr>
              <a:t>&gt;</a:t>
            </a:r>
          </a:p>
          <a:p>
            <a:pPr algn="l"/>
            <a:endParaRPr lang="en-US" altLang="zh-CN" sz="2125" dirty="0">
              <a:sym typeface="+mn-ea"/>
            </a:endParaRPr>
          </a:p>
          <a:p>
            <a:pPr algn="l"/>
            <a:r>
              <a:rPr lang="en-US" altLang="zh-CN" sz="2125" dirty="0">
                <a:sym typeface="+mn-ea"/>
              </a:rPr>
              <a:t>&lt;</a:t>
            </a:r>
            <a:r>
              <a:rPr lang="zh-CN" altLang="en-US" sz="2125" dirty="0">
                <a:sym typeface="+mn-ea"/>
              </a:rPr>
              <a:t>原因短语</a:t>
            </a:r>
            <a:r>
              <a:rPr lang="en-US" altLang="zh-CN" sz="2125" dirty="0">
                <a:sym typeface="+mn-ea"/>
              </a:rPr>
              <a:t>&gt;        </a:t>
            </a:r>
            <a:endParaRPr lang="zh-CN" altLang="en-US" sz="2125" dirty="0"/>
          </a:p>
          <a:p>
            <a:pPr algn="l"/>
            <a:r>
              <a:rPr lang="en-US" altLang="zh-CN" sz="2130" dirty="0">
                <a:sym typeface="+mn-ea"/>
              </a:rPr>
              <a:t> </a:t>
            </a:r>
          </a:p>
          <a:p>
            <a:pPr algn="l"/>
            <a:r>
              <a:rPr lang="en-US" altLang="zh-CN" sz="2130" dirty="0">
                <a:sym typeface="+mn-ea"/>
              </a:rPr>
              <a:t>&lt;</a:t>
            </a:r>
            <a:r>
              <a:rPr lang="zh-CN" altLang="en-US" sz="2130" dirty="0">
                <a:sym typeface="+mn-ea"/>
              </a:rPr>
              <a:t>协议版本</a:t>
            </a:r>
            <a:r>
              <a:rPr lang="en-US" altLang="zh-CN" sz="2130" dirty="0">
                <a:sym typeface="+mn-ea"/>
              </a:rPr>
              <a:t>&gt;</a:t>
            </a:r>
          </a:p>
          <a:p>
            <a:pPr algn="l"/>
            <a:endParaRPr lang="en-US" altLang="zh-CN" sz="2130" dirty="0">
              <a:sym typeface="+mn-ea"/>
            </a:endParaRPr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9495" y="619125"/>
            <a:ext cx="4000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助记练习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51380" y="2955925"/>
            <a:ext cx="2888615" cy="140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请求行</a:t>
            </a:r>
          </a:p>
          <a:p>
            <a:endParaRPr lang="zh-CN" altLang="en-US" sz="2130"/>
          </a:p>
          <a:p>
            <a:endParaRPr lang="zh-CN" altLang="en-US" sz="2130"/>
          </a:p>
          <a:p>
            <a:r>
              <a:rPr lang="zh-CN" altLang="en-US" sz="2130"/>
              <a:t>响应行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63740" y="2136775"/>
            <a:ext cx="1731010" cy="36449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130" dirty="0">
                <a:sym typeface="+mn-ea"/>
              </a:rPr>
              <a:t>&lt;</a:t>
            </a:r>
            <a:r>
              <a:rPr lang="zh-CN" altLang="en-US" sz="2130" dirty="0">
                <a:sym typeface="+mn-ea"/>
              </a:rPr>
              <a:t>方法</a:t>
            </a:r>
            <a:r>
              <a:rPr lang="en-US" altLang="zh-CN" sz="2130" dirty="0">
                <a:sym typeface="+mn-ea"/>
              </a:rPr>
              <a:t>&gt; </a:t>
            </a:r>
          </a:p>
          <a:p>
            <a:pPr algn="l"/>
            <a:endParaRPr lang="en-US" altLang="zh-CN" sz="2130" dirty="0">
              <a:sym typeface="+mn-ea"/>
            </a:endParaRPr>
          </a:p>
          <a:p>
            <a:pPr algn="l"/>
            <a:r>
              <a:rPr lang="en-US" altLang="zh-CN" sz="2130" dirty="0" smtClean="0">
                <a:sym typeface="+mn-ea"/>
              </a:rPr>
              <a:t>&lt;URL&gt; </a:t>
            </a:r>
            <a:endParaRPr lang="en-US" altLang="zh-CN" sz="2130" dirty="0">
              <a:sym typeface="+mn-ea"/>
            </a:endParaRPr>
          </a:p>
          <a:p>
            <a:pPr algn="l"/>
            <a:endParaRPr lang="en-US" altLang="zh-CN" sz="2130" dirty="0">
              <a:sym typeface="+mn-ea"/>
            </a:endParaRPr>
          </a:p>
          <a:p>
            <a:pPr algn="l"/>
            <a:r>
              <a:rPr lang="en-US" altLang="zh-CN" sz="2125" dirty="0">
                <a:sym typeface="+mn-ea"/>
              </a:rPr>
              <a:t>&lt;</a:t>
            </a:r>
            <a:r>
              <a:rPr lang="zh-CN" altLang="en-US" sz="2125" dirty="0">
                <a:sym typeface="+mn-ea"/>
              </a:rPr>
              <a:t>状态码</a:t>
            </a:r>
            <a:r>
              <a:rPr lang="en-US" altLang="zh-CN" sz="2125" dirty="0">
                <a:sym typeface="+mn-ea"/>
              </a:rPr>
              <a:t>&gt;</a:t>
            </a:r>
          </a:p>
          <a:p>
            <a:pPr algn="l"/>
            <a:endParaRPr lang="en-US" altLang="zh-CN" sz="2125" dirty="0">
              <a:sym typeface="+mn-ea"/>
            </a:endParaRPr>
          </a:p>
          <a:p>
            <a:pPr algn="l"/>
            <a:r>
              <a:rPr lang="en-US" altLang="zh-CN" sz="2125" dirty="0">
                <a:sym typeface="+mn-ea"/>
              </a:rPr>
              <a:t>&lt;</a:t>
            </a:r>
            <a:r>
              <a:rPr lang="zh-CN" altLang="en-US" sz="2125" dirty="0">
                <a:sym typeface="+mn-ea"/>
              </a:rPr>
              <a:t>原因短语</a:t>
            </a:r>
            <a:r>
              <a:rPr lang="en-US" altLang="zh-CN" sz="2125" dirty="0">
                <a:sym typeface="+mn-ea"/>
              </a:rPr>
              <a:t>&gt;  </a:t>
            </a:r>
            <a:endParaRPr lang="en-US" altLang="zh-CN" sz="2130" dirty="0">
              <a:sym typeface="+mn-ea"/>
            </a:endParaRPr>
          </a:p>
          <a:p>
            <a:pPr algn="l"/>
            <a:endParaRPr lang="en-US" altLang="zh-CN" sz="2130" dirty="0">
              <a:sym typeface="+mn-ea"/>
            </a:endParaRPr>
          </a:p>
          <a:p>
            <a:pPr algn="l"/>
            <a:r>
              <a:rPr lang="en-US" altLang="zh-CN" sz="2130" dirty="0">
                <a:sym typeface="+mn-ea"/>
              </a:rPr>
              <a:t>&lt;</a:t>
            </a:r>
            <a:r>
              <a:rPr lang="zh-CN" altLang="en-US" sz="2130" dirty="0">
                <a:sym typeface="+mn-ea"/>
              </a:rPr>
              <a:t>协议版本</a:t>
            </a:r>
            <a:r>
              <a:rPr lang="en-US" altLang="zh-CN" sz="2130" dirty="0">
                <a:sym typeface="+mn-ea"/>
              </a:rPr>
              <a:t>&gt;</a:t>
            </a:r>
          </a:p>
          <a:p>
            <a:pPr algn="l"/>
            <a:endParaRPr lang="en-US" altLang="zh-CN" sz="2130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      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245485" y="2476500"/>
            <a:ext cx="3636010" cy="77724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3245485" y="2955925"/>
            <a:ext cx="3763010" cy="3175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29610" y="3253740"/>
            <a:ext cx="3810635" cy="166751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9495" y="619125"/>
            <a:ext cx="4000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助记练习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51380" y="2955925"/>
            <a:ext cx="2888615" cy="140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请求行</a:t>
            </a:r>
          </a:p>
          <a:p>
            <a:endParaRPr lang="zh-CN" altLang="en-US" sz="2130"/>
          </a:p>
          <a:p>
            <a:endParaRPr lang="zh-CN" altLang="en-US" sz="2130"/>
          </a:p>
          <a:p>
            <a:r>
              <a:rPr lang="zh-CN" altLang="en-US" sz="2130"/>
              <a:t>响应行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63740" y="2136775"/>
            <a:ext cx="1731010" cy="36449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130" dirty="0">
                <a:sym typeface="+mn-ea"/>
              </a:rPr>
              <a:t>&lt;</a:t>
            </a:r>
            <a:r>
              <a:rPr lang="zh-CN" altLang="en-US" sz="2130" dirty="0">
                <a:sym typeface="+mn-ea"/>
              </a:rPr>
              <a:t>方法</a:t>
            </a:r>
            <a:r>
              <a:rPr lang="en-US" altLang="zh-CN" sz="2130" dirty="0">
                <a:sym typeface="+mn-ea"/>
              </a:rPr>
              <a:t>&gt; </a:t>
            </a:r>
          </a:p>
          <a:p>
            <a:pPr algn="l"/>
            <a:endParaRPr lang="en-US" altLang="zh-CN" sz="2130" dirty="0">
              <a:sym typeface="+mn-ea"/>
            </a:endParaRPr>
          </a:p>
          <a:p>
            <a:pPr algn="l"/>
            <a:r>
              <a:rPr lang="en-US" altLang="zh-CN" sz="2130" dirty="0" smtClean="0">
                <a:sym typeface="+mn-ea"/>
              </a:rPr>
              <a:t>&lt;URL&gt; </a:t>
            </a:r>
            <a:endParaRPr lang="en-US" altLang="zh-CN" sz="2130" dirty="0">
              <a:sym typeface="+mn-ea"/>
            </a:endParaRPr>
          </a:p>
          <a:p>
            <a:pPr algn="l"/>
            <a:endParaRPr lang="en-US" altLang="zh-CN" sz="2130" dirty="0">
              <a:sym typeface="+mn-ea"/>
            </a:endParaRPr>
          </a:p>
          <a:p>
            <a:pPr algn="l"/>
            <a:r>
              <a:rPr lang="en-US" altLang="zh-CN" sz="2125" dirty="0">
                <a:sym typeface="+mn-ea"/>
              </a:rPr>
              <a:t>&lt;</a:t>
            </a:r>
            <a:r>
              <a:rPr lang="zh-CN" altLang="en-US" sz="2125" dirty="0">
                <a:sym typeface="+mn-ea"/>
              </a:rPr>
              <a:t>状态码</a:t>
            </a:r>
            <a:r>
              <a:rPr lang="en-US" altLang="zh-CN" sz="2125" dirty="0">
                <a:sym typeface="+mn-ea"/>
              </a:rPr>
              <a:t>&gt;</a:t>
            </a:r>
          </a:p>
          <a:p>
            <a:pPr algn="l"/>
            <a:endParaRPr lang="en-US" altLang="zh-CN" sz="2125" dirty="0">
              <a:sym typeface="+mn-ea"/>
            </a:endParaRPr>
          </a:p>
          <a:p>
            <a:pPr algn="l"/>
            <a:r>
              <a:rPr lang="en-US" altLang="zh-CN" sz="2125" dirty="0">
                <a:sym typeface="+mn-ea"/>
              </a:rPr>
              <a:t>&lt;</a:t>
            </a:r>
            <a:r>
              <a:rPr lang="zh-CN" altLang="en-US" sz="2125" dirty="0">
                <a:sym typeface="+mn-ea"/>
              </a:rPr>
              <a:t>原因短语</a:t>
            </a:r>
            <a:r>
              <a:rPr lang="en-US" altLang="zh-CN" sz="2125" dirty="0">
                <a:sym typeface="+mn-ea"/>
              </a:rPr>
              <a:t>&gt;  </a:t>
            </a:r>
            <a:endParaRPr lang="en-US" altLang="zh-CN" sz="2130" dirty="0">
              <a:sym typeface="+mn-ea"/>
            </a:endParaRPr>
          </a:p>
          <a:p>
            <a:pPr algn="l"/>
            <a:endParaRPr lang="en-US" altLang="zh-CN" sz="2130" dirty="0">
              <a:sym typeface="+mn-ea"/>
            </a:endParaRPr>
          </a:p>
          <a:p>
            <a:pPr algn="l"/>
            <a:r>
              <a:rPr lang="en-US" altLang="zh-CN" sz="2130" dirty="0">
                <a:sym typeface="+mn-ea"/>
              </a:rPr>
              <a:t>&lt;</a:t>
            </a:r>
            <a:r>
              <a:rPr lang="zh-CN" altLang="en-US" sz="2130" dirty="0">
                <a:sym typeface="+mn-ea"/>
              </a:rPr>
              <a:t>协议版本</a:t>
            </a:r>
            <a:r>
              <a:rPr lang="en-US" altLang="zh-CN" sz="2130" dirty="0">
                <a:sym typeface="+mn-ea"/>
              </a:rPr>
              <a:t>&gt;</a:t>
            </a:r>
          </a:p>
          <a:p>
            <a:pPr algn="l"/>
            <a:endParaRPr lang="en-US" altLang="zh-CN" sz="2130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      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245485" y="2476500"/>
            <a:ext cx="3636010" cy="77724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3245485" y="2955925"/>
            <a:ext cx="3763010" cy="3175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29610" y="3253740"/>
            <a:ext cx="3810635" cy="166751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229610" y="3665220"/>
            <a:ext cx="3763010" cy="58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61360" y="4238625"/>
            <a:ext cx="373126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93110" y="4276725"/>
            <a:ext cx="3699510" cy="6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102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真题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9325" y="1772285"/>
            <a:ext cx="89198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在HTTP报文中，请求报文与响应报文最主要的区别是（）不同。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buNone/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A:起始行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buNone/>
            </a:pP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buNone/>
            </a:pP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B:首部行</a:t>
            </a:r>
          </a:p>
          <a:p>
            <a:pPr algn="l">
              <a:buNone/>
            </a:pP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buNone/>
            </a:pP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C:实体主体</a:t>
            </a:r>
          </a:p>
          <a:p>
            <a:pPr algn="l">
              <a:buNone/>
            </a:pP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buNone/>
            </a:pP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D:尾部行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102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真题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9325" y="1772285"/>
            <a:ext cx="89198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在HTTP报文中，请求报文与响应报文最主要的区别是（）不同。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A:起始行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B:首部行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C:实体主体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D:尾部行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605" y="2494915"/>
            <a:ext cx="8481695" cy="1867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9495" y="619125"/>
            <a:ext cx="4000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练习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4985" y="1698625"/>
            <a:ext cx="6714490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请求报文的起始行中不包括以下哪些信息 （</a:t>
            </a:r>
            <a:r>
              <a:rPr lang="en-US" altLang="zh-CN" sz="2130">
                <a:solidFill>
                  <a:schemeClr val="bg2"/>
                </a:solidFill>
              </a:rPr>
              <a:t>C</a:t>
            </a:r>
            <a:r>
              <a:rPr lang="zh-CN" altLang="en-US" sz="2130"/>
              <a:t>）</a:t>
            </a:r>
          </a:p>
          <a:p>
            <a:endParaRPr lang="zh-CN" altLang="en-US" sz="2130"/>
          </a:p>
          <a:p>
            <a:r>
              <a:rPr lang="en-US" altLang="zh-CN" sz="2130"/>
              <a:t>A </a:t>
            </a:r>
            <a:r>
              <a:rPr lang="zh-CN" altLang="en-US" sz="2130"/>
              <a:t>资源路径</a:t>
            </a:r>
            <a:endParaRPr lang="en-US" altLang="zh-CN" sz="2130"/>
          </a:p>
          <a:p>
            <a:endParaRPr lang="zh-CN" altLang="en-US" sz="2130"/>
          </a:p>
          <a:p>
            <a:r>
              <a:rPr lang="en-US" altLang="zh-CN" sz="2130"/>
              <a:t>B </a:t>
            </a:r>
            <a:r>
              <a:rPr lang="zh-CN" altLang="en-US" sz="2130"/>
              <a:t>请求方法</a:t>
            </a:r>
          </a:p>
          <a:p>
            <a:endParaRPr lang="zh-CN" altLang="en-US" sz="2130"/>
          </a:p>
          <a:p>
            <a:r>
              <a:rPr lang="en-US" altLang="zh-CN" sz="2130"/>
              <a:t>C </a:t>
            </a:r>
            <a:r>
              <a:rPr lang="zh-CN" altLang="en-US" sz="2130"/>
              <a:t>状态码</a:t>
            </a:r>
            <a:endParaRPr lang="en-US" altLang="zh-CN" sz="2130"/>
          </a:p>
          <a:p>
            <a:endParaRPr lang="en-US" altLang="zh-CN" sz="2130"/>
          </a:p>
          <a:p>
            <a:r>
              <a:rPr lang="en-US" altLang="zh-CN" sz="2130"/>
              <a:t>D </a:t>
            </a:r>
            <a:r>
              <a:rPr lang="zh-CN" altLang="en-US" sz="2130"/>
              <a:t>协议版本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9495" y="619125"/>
            <a:ext cx="4000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练习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4985" y="1698625"/>
            <a:ext cx="6714490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请求报文的起始行中不包括以下哪些信息 （</a:t>
            </a:r>
            <a:r>
              <a:rPr lang="en-US" altLang="zh-CN" sz="2130">
                <a:solidFill>
                  <a:schemeClr val="accent6"/>
                </a:solidFill>
              </a:rPr>
              <a:t>C</a:t>
            </a:r>
            <a:r>
              <a:rPr lang="zh-CN" altLang="en-US" sz="2130"/>
              <a:t>）</a:t>
            </a:r>
          </a:p>
          <a:p>
            <a:endParaRPr lang="zh-CN" altLang="en-US" sz="2130"/>
          </a:p>
          <a:p>
            <a:r>
              <a:rPr lang="en-US" altLang="zh-CN" sz="2130"/>
              <a:t>A </a:t>
            </a:r>
            <a:r>
              <a:rPr lang="zh-CN" altLang="en-US" sz="2130"/>
              <a:t>资源路径</a:t>
            </a:r>
            <a:endParaRPr lang="en-US" altLang="zh-CN" sz="2130"/>
          </a:p>
          <a:p>
            <a:endParaRPr lang="zh-CN" altLang="en-US" sz="2130"/>
          </a:p>
          <a:p>
            <a:r>
              <a:rPr lang="en-US" altLang="zh-CN" sz="2130"/>
              <a:t>B </a:t>
            </a:r>
            <a:r>
              <a:rPr lang="zh-CN" altLang="en-US" sz="2130"/>
              <a:t>请求方法</a:t>
            </a:r>
          </a:p>
          <a:p>
            <a:endParaRPr lang="zh-CN" altLang="en-US" sz="2130"/>
          </a:p>
          <a:p>
            <a:r>
              <a:rPr lang="en-US" altLang="zh-CN" sz="2130">
                <a:solidFill>
                  <a:schemeClr val="accent6"/>
                </a:solidFill>
              </a:rPr>
              <a:t>C </a:t>
            </a:r>
            <a:r>
              <a:rPr lang="zh-CN" altLang="en-US" sz="2130">
                <a:solidFill>
                  <a:schemeClr val="accent6"/>
                </a:solidFill>
              </a:rPr>
              <a:t>状态码</a:t>
            </a:r>
            <a:endParaRPr lang="en-US" altLang="zh-CN" sz="2130"/>
          </a:p>
          <a:p>
            <a:endParaRPr lang="en-US" altLang="zh-CN" sz="2130"/>
          </a:p>
          <a:p>
            <a:r>
              <a:rPr lang="en-US" altLang="zh-CN" sz="2130"/>
              <a:t>D </a:t>
            </a:r>
            <a:r>
              <a:rPr lang="zh-CN" altLang="en-US" sz="2130"/>
              <a:t>协议版本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9495" y="619125"/>
            <a:ext cx="4000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练习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4985" y="1698625"/>
            <a:ext cx="6832600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请求报文和响应报文的起始行都包括的是 （</a:t>
            </a:r>
            <a:r>
              <a:rPr lang="en-US" altLang="zh-CN" sz="2130">
                <a:solidFill>
                  <a:schemeClr val="bg2"/>
                </a:solidFill>
              </a:rPr>
              <a:t>D</a:t>
            </a:r>
            <a:r>
              <a:rPr lang="zh-CN" altLang="en-US" sz="2130"/>
              <a:t>）</a:t>
            </a:r>
          </a:p>
          <a:p>
            <a:endParaRPr lang="zh-CN" altLang="en-US" sz="2130"/>
          </a:p>
          <a:p>
            <a:r>
              <a:rPr lang="en-US" altLang="zh-CN" sz="2130"/>
              <a:t>A </a:t>
            </a:r>
            <a:r>
              <a:rPr lang="zh-CN" altLang="en-US" sz="2130"/>
              <a:t>原因短语</a:t>
            </a:r>
            <a:endParaRPr lang="en-US" altLang="zh-CN" sz="2130"/>
          </a:p>
          <a:p>
            <a:endParaRPr lang="zh-CN" altLang="en-US" sz="2130"/>
          </a:p>
          <a:p>
            <a:r>
              <a:rPr lang="en-US" altLang="zh-CN" sz="2130"/>
              <a:t>B </a:t>
            </a:r>
            <a:r>
              <a:rPr lang="zh-CN" altLang="en-US" sz="2130"/>
              <a:t>请求方法</a:t>
            </a:r>
          </a:p>
          <a:p>
            <a:endParaRPr lang="zh-CN" altLang="en-US" sz="2130"/>
          </a:p>
          <a:p>
            <a:r>
              <a:rPr lang="en-US" altLang="zh-CN" sz="2130">
                <a:solidFill>
                  <a:schemeClr val="tx1"/>
                </a:solidFill>
              </a:rPr>
              <a:t>C </a:t>
            </a:r>
            <a:r>
              <a:rPr lang="zh-CN" altLang="en-US" sz="2130">
                <a:solidFill>
                  <a:schemeClr val="tx1"/>
                </a:solidFill>
              </a:rPr>
              <a:t>资源路径</a:t>
            </a:r>
            <a:endParaRPr lang="en-US" altLang="zh-CN" sz="2130"/>
          </a:p>
          <a:p>
            <a:endParaRPr lang="en-US" altLang="zh-CN" sz="2130"/>
          </a:p>
          <a:p>
            <a:r>
              <a:rPr lang="en-US" altLang="zh-CN" sz="2130"/>
              <a:t>D </a:t>
            </a:r>
            <a:r>
              <a:rPr lang="zh-CN" altLang="en-US" sz="2130"/>
              <a:t>协议版本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9495" y="619125"/>
            <a:ext cx="4000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练习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4985" y="1698625"/>
            <a:ext cx="6832600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请求报文和响应报文的起始行都包括的是 （</a:t>
            </a:r>
            <a:r>
              <a:rPr lang="en-US" altLang="zh-CN" sz="2130">
                <a:solidFill>
                  <a:schemeClr val="accent6"/>
                </a:solidFill>
              </a:rPr>
              <a:t>D</a:t>
            </a:r>
            <a:r>
              <a:rPr lang="zh-CN" altLang="en-US" sz="2130"/>
              <a:t>）</a:t>
            </a:r>
          </a:p>
          <a:p>
            <a:endParaRPr lang="zh-CN" altLang="en-US" sz="2130"/>
          </a:p>
          <a:p>
            <a:r>
              <a:rPr lang="en-US" altLang="zh-CN" sz="2130"/>
              <a:t>A </a:t>
            </a:r>
            <a:r>
              <a:rPr lang="zh-CN" altLang="en-US" sz="2130"/>
              <a:t>原因短语</a:t>
            </a:r>
            <a:endParaRPr lang="en-US" altLang="zh-CN" sz="2130"/>
          </a:p>
          <a:p>
            <a:endParaRPr lang="zh-CN" altLang="en-US" sz="2130"/>
          </a:p>
          <a:p>
            <a:r>
              <a:rPr lang="en-US" altLang="zh-CN" sz="2130"/>
              <a:t>B </a:t>
            </a:r>
            <a:r>
              <a:rPr lang="zh-CN" altLang="en-US" sz="2130"/>
              <a:t>请求方法</a:t>
            </a:r>
          </a:p>
          <a:p>
            <a:endParaRPr lang="zh-CN" altLang="en-US" sz="2130"/>
          </a:p>
          <a:p>
            <a:r>
              <a:rPr lang="en-US" altLang="zh-CN" sz="2130">
                <a:solidFill>
                  <a:schemeClr val="tx1"/>
                </a:solidFill>
              </a:rPr>
              <a:t>C </a:t>
            </a:r>
            <a:r>
              <a:rPr lang="zh-CN" altLang="en-US" sz="2130">
                <a:solidFill>
                  <a:schemeClr val="tx1"/>
                </a:solidFill>
              </a:rPr>
              <a:t>资源路径</a:t>
            </a:r>
            <a:endParaRPr lang="en-US" altLang="zh-CN" sz="2130"/>
          </a:p>
          <a:p>
            <a:endParaRPr lang="en-US" altLang="zh-CN" sz="2130"/>
          </a:p>
          <a:p>
            <a:r>
              <a:rPr lang="en-US" altLang="zh-CN" sz="2130">
                <a:solidFill>
                  <a:schemeClr val="accent6"/>
                </a:solidFill>
              </a:rPr>
              <a:t>D </a:t>
            </a:r>
            <a:r>
              <a:rPr lang="zh-CN" altLang="en-US" sz="2130">
                <a:solidFill>
                  <a:schemeClr val="accent6"/>
                </a:solidFill>
              </a:rPr>
              <a:t>协议版本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9495" y="619125"/>
            <a:ext cx="4000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练习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4985" y="1698625"/>
            <a:ext cx="6847205" cy="2711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响应报文的首部行里没有以下哪个部分（</a:t>
            </a:r>
            <a:r>
              <a:rPr lang="en-US" altLang="zh-CN" sz="2125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</a:t>
            </a: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</a:p>
          <a:p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2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 </a:t>
            </a:r>
            <a:r>
              <a:rPr lang="zh-CN" altLang="en-US" sz="212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状态码</a:t>
            </a:r>
            <a:endParaRPr lang="en-US" altLang="zh-CN" sz="2125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12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 </a:t>
            </a:r>
            <a:r>
              <a:rPr lang="zh-CN" altLang="en-US" sz="212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原因短语</a:t>
            </a:r>
          </a:p>
          <a:p>
            <a:pPr fontAlgn="auto">
              <a:lnSpc>
                <a:spcPct val="150000"/>
              </a:lnSpc>
            </a:pPr>
            <a:r>
              <a:rPr lang="en-US" altLang="zh-CN" sz="2125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 </a:t>
            </a:r>
            <a:r>
              <a:rPr lang="zh-CN" altLang="en-US" sz="2125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协议版本</a:t>
            </a:r>
          </a:p>
          <a:p>
            <a:pPr fontAlgn="auto">
              <a:lnSpc>
                <a:spcPct val="150000"/>
              </a:lnSpc>
            </a:pPr>
            <a:r>
              <a:rPr lang="en-US" altLang="zh-CN" sz="2125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 </a:t>
            </a:r>
            <a:r>
              <a:rPr lang="zh-CN" altLang="en-US" sz="2125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资源路径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9495" y="619125"/>
            <a:ext cx="4000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练习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4985" y="1698625"/>
            <a:ext cx="6847205" cy="2711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响应报文的首部行里没有以下哪个部分（</a:t>
            </a:r>
            <a:r>
              <a:rPr lang="en-US" altLang="zh-CN" sz="2125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</a:t>
            </a: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</a:p>
          <a:p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2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 </a:t>
            </a:r>
            <a:r>
              <a:rPr lang="zh-CN" altLang="en-US" sz="212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状态码</a:t>
            </a:r>
            <a:endParaRPr lang="en-US" altLang="zh-CN" sz="2125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12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 </a:t>
            </a:r>
            <a:r>
              <a:rPr lang="zh-CN" altLang="en-US" sz="212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原因短语</a:t>
            </a:r>
          </a:p>
          <a:p>
            <a:pPr fontAlgn="auto">
              <a:lnSpc>
                <a:spcPct val="150000"/>
              </a:lnSpc>
            </a:pPr>
            <a:r>
              <a:rPr lang="en-US" altLang="zh-CN" sz="2125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 </a:t>
            </a:r>
            <a:r>
              <a:rPr lang="zh-CN" altLang="en-US" sz="2125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协议版本</a:t>
            </a:r>
          </a:p>
          <a:p>
            <a:pPr fontAlgn="auto">
              <a:lnSpc>
                <a:spcPct val="150000"/>
              </a:lnSpc>
            </a:pPr>
            <a:r>
              <a:rPr lang="en-US" altLang="zh-CN" sz="2125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 </a:t>
            </a:r>
            <a:r>
              <a:rPr lang="zh-CN" altLang="en-US" sz="2125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资源路径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2683510"/>
            <a:ext cx="487997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2.4</a:t>
            </a:r>
            <a:r>
              <a:rPr lang="zh-CN" altLang="en-US" sz="2130"/>
              <a:t>万维网应用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344420" y="1726565"/>
            <a:ext cx="114300" cy="23329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99995" y="1594485"/>
            <a:ext cx="827087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>
                <a:solidFill>
                  <a:schemeClr val="bg1">
                    <a:lumMod val="50000"/>
                  </a:schemeClr>
                </a:solidFill>
              </a:rPr>
              <a:t>万维网应用结构：主要包括浏览器，</a:t>
            </a:r>
            <a:r>
              <a:rPr lang="en-US" altLang="zh-CN" sz="2130">
                <a:solidFill>
                  <a:schemeClr val="bg1">
                    <a:lumMod val="50000"/>
                  </a:schemeClr>
                </a:solidFill>
              </a:rPr>
              <a:t>web</a:t>
            </a:r>
            <a:r>
              <a:rPr lang="zh-CN" altLang="en-US" sz="2130">
                <a:solidFill>
                  <a:schemeClr val="bg1">
                    <a:lumMod val="50000"/>
                  </a:schemeClr>
                </a:solidFill>
              </a:rPr>
              <a:t>服务器，</a:t>
            </a:r>
            <a:r>
              <a:rPr lang="en-US" altLang="zh-CN" sz="2130">
                <a:solidFill>
                  <a:schemeClr val="bg1">
                    <a:lumMod val="50000"/>
                  </a:schemeClr>
                </a:solidFill>
              </a:rPr>
              <a:t>http</a:t>
            </a:r>
            <a:r>
              <a:rPr lang="zh-CN" altLang="en-US" sz="2130">
                <a:solidFill>
                  <a:schemeClr val="bg1">
                    <a:lumMod val="50000"/>
                  </a:schemeClr>
                </a:solidFill>
              </a:rPr>
              <a:t>协议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58720" y="3988435"/>
            <a:ext cx="3312795" cy="419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130">
                <a:sym typeface="+mn-ea"/>
              </a:rPr>
              <a:t> http</a:t>
            </a:r>
            <a:r>
              <a:rPr lang="zh-CN" altLang="en-US" sz="2130">
                <a:sym typeface="+mn-ea"/>
              </a:rPr>
              <a:t>报文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64305" y="3006090"/>
            <a:ext cx="3221990" cy="238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http</a:t>
            </a:r>
            <a:r>
              <a:rPr lang="zh-CN" altLang="en-US" sz="2130"/>
              <a:t>请求报文</a:t>
            </a:r>
          </a:p>
          <a:p>
            <a:endParaRPr lang="zh-CN" altLang="en-US" sz="2130"/>
          </a:p>
          <a:p>
            <a:endParaRPr lang="zh-CN" altLang="en-US" sz="2130"/>
          </a:p>
          <a:p>
            <a:endParaRPr lang="zh-CN" altLang="en-US" sz="2130"/>
          </a:p>
          <a:p>
            <a:endParaRPr lang="zh-CN" altLang="en-US" sz="2130"/>
          </a:p>
          <a:p>
            <a:endParaRPr lang="zh-CN" altLang="en-US" sz="2130"/>
          </a:p>
          <a:p>
            <a:r>
              <a:rPr lang="en-US" altLang="zh-CN" sz="2130"/>
              <a:t>http</a:t>
            </a:r>
            <a:r>
              <a:rPr lang="zh-CN" altLang="en-US" sz="2130"/>
              <a:t>响应报文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5771515" y="2386965"/>
            <a:ext cx="191135" cy="16725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63285" y="2155825"/>
            <a:ext cx="7672705" cy="2056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 dirty="0"/>
              <a:t>请求行</a:t>
            </a:r>
            <a:r>
              <a:rPr lang="en-US" altLang="zh-CN" sz="2130" dirty="0"/>
              <a:t>:&lt;</a:t>
            </a:r>
            <a:r>
              <a:rPr lang="zh-CN" altLang="en-US" sz="2125" dirty="0">
                <a:solidFill>
                  <a:schemeClr val="bg2"/>
                </a:solidFill>
                <a:sym typeface="+mn-ea"/>
              </a:rPr>
              <a:t>请求方法</a:t>
            </a:r>
            <a:r>
              <a:rPr lang="en-US" altLang="zh-CN" sz="2130" dirty="0"/>
              <a:t>&gt;&lt;</a:t>
            </a:r>
            <a:r>
              <a:rPr lang="zh-CN" altLang="en-US" sz="2125" dirty="0">
                <a:solidFill>
                  <a:schemeClr val="bg2"/>
                </a:solidFill>
                <a:sym typeface="+mn-ea"/>
              </a:rPr>
              <a:t>资源路径</a:t>
            </a:r>
            <a:r>
              <a:rPr lang="en-US" altLang="zh-CN" sz="2130" dirty="0"/>
              <a:t>&gt;&lt;</a:t>
            </a:r>
            <a:r>
              <a:rPr lang="zh-CN" altLang="en-US" sz="2125" dirty="0">
                <a:solidFill>
                  <a:schemeClr val="bg2"/>
                </a:solidFill>
                <a:sym typeface="+mn-ea"/>
              </a:rPr>
              <a:t>协议版本号</a:t>
            </a:r>
            <a:r>
              <a:rPr lang="en-US" altLang="zh-CN" sz="2125" dirty="0">
                <a:sym typeface="+mn-ea"/>
              </a:rPr>
              <a:t>&gt;</a:t>
            </a:r>
            <a:endParaRPr lang="zh-CN" altLang="en-US" sz="2130" dirty="0"/>
          </a:p>
          <a:p>
            <a:pPr fontAlgn="auto">
              <a:lnSpc>
                <a:spcPct val="150000"/>
              </a:lnSpc>
            </a:pPr>
            <a:r>
              <a:rPr lang="zh-CN" altLang="en-US" sz="2130" dirty="0"/>
              <a:t>首部行</a:t>
            </a:r>
          </a:p>
          <a:p>
            <a:pPr fontAlgn="auto">
              <a:lnSpc>
                <a:spcPct val="150000"/>
              </a:lnSpc>
            </a:pPr>
            <a:r>
              <a:rPr lang="zh-CN" altLang="en-US" sz="2130" dirty="0"/>
              <a:t>空白行</a:t>
            </a:r>
          </a:p>
          <a:p>
            <a:pPr fontAlgn="auto">
              <a:lnSpc>
                <a:spcPct val="150000"/>
              </a:lnSpc>
            </a:pPr>
            <a:r>
              <a:rPr lang="zh-CN" altLang="en-US" sz="2130" dirty="0"/>
              <a:t>报文主体</a:t>
            </a:r>
            <a:endParaRPr lang="zh-CN" altLang="en-US" sz="2400" dirty="0"/>
          </a:p>
        </p:txBody>
      </p:sp>
      <p:sp>
        <p:nvSpPr>
          <p:cNvPr id="9" name="左大括号 8"/>
          <p:cNvSpPr/>
          <p:nvPr/>
        </p:nvSpPr>
        <p:spPr>
          <a:xfrm>
            <a:off x="6333490" y="4410710"/>
            <a:ext cx="191135" cy="16725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24625" y="4190365"/>
            <a:ext cx="5967730" cy="233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 dirty="0"/>
              <a:t>响应行：</a:t>
            </a:r>
            <a:r>
              <a:rPr lang="en-US" altLang="zh-CN" sz="2130" dirty="0"/>
              <a:t>&lt;</a:t>
            </a:r>
            <a:r>
              <a:rPr lang="zh-CN" altLang="en-US" sz="2125" dirty="0">
                <a:solidFill>
                  <a:schemeClr val="bg2"/>
                </a:solidFill>
                <a:sym typeface="+mn-ea"/>
              </a:rPr>
              <a:t>协议版本号</a:t>
            </a:r>
            <a:r>
              <a:rPr lang="en-US" altLang="zh-CN" sz="2130" dirty="0"/>
              <a:t>&gt; &lt;</a:t>
            </a:r>
            <a:r>
              <a:rPr lang="zh-CN" altLang="en-US" sz="2130" dirty="0">
                <a:solidFill>
                  <a:schemeClr val="bg2"/>
                </a:solidFill>
              </a:rPr>
              <a:t>状态码</a:t>
            </a:r>
            <a:r>
              <a:rPr lang="en-US" altLang="zh-CN" sz="2130" dirty="0"/>
              <a:t>&gt; &lt;</a:t>
            </a:r>
            <a:r>
              <a:rPr lang="zh-CN" altLang="en-US" sz="2130" dirty="0">
                <a:solidFill>
                  <a:schemeClr val="bg2"/>
                </a:solidFill>
              </a:rPr>
              <a:t>原因短语</a:t>
            </a:r>
            <a:r>
              <a:rPr lang="en-US" altLang="zh-CN" sz="2130" dirty="0"/>
              <a:t>&gt;</a:t>
            </a:r>
            <a:r>
              <a:rPr lang="zh-CN" altLang="en-US" sz="2130" dirty="0"/>
              <a:t> </a:t>
            </a:r>
          </a:p>
          <a:p>
            <a:pPr fontAlgn="auto">
              <a:lnSpc>
                <a:spcPct val="150000"/>
              </a:lnSpc>
            </a:pPr>
            <a:r>
              <a:rPr lang="zh-CN" altLang="en-US" sz="2130" dirty="0"/>
              <a:t>首部行</a:t>
            </a:r>
            <a:endParaRPr lang="en-US" altLang="zh-CN" sz="2130" dirty="0"/>
          </a:p>
          <a:p>
            <a:pPr fontAlgn="auto">
              <a:lnSpc>
                <a:spcPct val="150000"/>
              </a:lnSpc>
            </a:pPr>
            <a:r>
              <a:rPr lang="zh-CN" altLang="en-US" sz="2130" dirty="0"/>
              <a:t>空白行</a:t>
            </a:r>
          </a:p>
          <a:p>
            <a:pPr fontAlgn="auto">
              <a:lnSpc>
                <a:spcPct val="150000"/>
              </a:lnSpc>
            </a:pPr>
            <a:r>
              <a:rPr lang="zh-CN" altLang="en-US" sz="2130" dirty="0"/>
              <a:t>报文主体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>
          <a:xfrm>
            <a:off x="3888105" y="3174365"/>
            <a:ext cx="76200" cy="20478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610" y="2683510"/>
            <a:ext cx="487997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2.4</a:t>
            </a:r>
            <a:r>
              <a:rPr lang="zh-CN" altLang="en-US" sz="2130"/>
              <a:t>万维网应用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138045" y="1726565"/>
            <a:ext cx="114300" cy="23329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93620" y="1594485"/>
            <a:ext cx="827087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>
                <a:solidFill>
                  <a:schemeClr val="bg1">
                    <a:lumMod val="50000"/>
                  </a:schemeClr>
                </a:solidFill>
              </a:rPr>
              <a:t>万维网应用结构：主要包括浏览器，</a:t>
            </a:r>
            <a:r>
              <a:rPr lang="en-US" altLang="zh-CN" sz="2130">
                <a:solidFill>
                  <a:schemeClr val="bg1">
                    <a:lumMod val="50000"/>
                  </a:schemeClr>
                </a:solidFill>
              </a:rPr>
              <a:t>web</a:t>
            </a:r>
            <a:r>
              <a:rPr lang="zh-CN" altLang="en-US" sz="2130">
                <a:solidFill>
                  <a:schemeClr val="bg1">
                    <a:lumMod val="50000"/>
                  </a:schemeClr>
                </a:solidFill>
              </a:rPr>
              <a:t>服务器，</a:t>
            </a:r>
            <a:r>
              <a:rPr lang="en-US" altLang="zh-CN" sz="2130">
                <a:solidFill>
                  <a:schemeClr val="bg1">
                    <a:lumMod val="50000"/>
                  </a:schemeClr>
                </a:solidFill>
              </a:rPr>
              <a:t>http</a:t>
            </a:r>
            <a:r>
              <a:rPr lang="zh-CN" altLang="en-US" sz="2130">
                <a:solidFill>
                  <a:schemeClr val="bg1">
                    <a:lumMod val="50000"/>
                  </a:schemeClr>
                </a:solidFill>
              </a:rPr>
              <a:t>协议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52345" y="3988435"/>
            <a:ext cx="3312795" cy="419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130">
                <a:sym typeface="+mn-ea"/>
              </a:rPr>
              <a:t> http</a:t>
            </a:r>
            <a:r>
              <a:rPr lang="zh-CN" altLang="en-US" sz="2130">
                <a:sym typeface="+mn-ea"/>
              </a:rPr>
              <a:t>报文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57930" y="3006090"/>
            <a:ext cx="3221990" cy="238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http</a:t>
            </a:r>
            <a:r>
              <a:rPr lang="zh-CN" altLang="en-US" sz="2130"/>
              <a:t>请求报文</a:t>
            </a:r>
          </a:p>
          <a:p>
            <a:endParaRPr lang="zh-CN" altLang="en-US" sz="2130"/>
          </a:p>
          <a:p>
            <a:endParaRPr lang="zh-CN" altLang="en-US" sz="2130"/>
          </a:p>
          <a:p>
            <a:endParaRPr lang="zh-CN" altLang="en-US" sz="2130"/>
          </a:p>
          <a:p>
            <a:endParaRPr lang="zh-CN" altLang="en-US" sz="2130"/>
          </a:p>
          <a:p>
            <a:endParaRPr lang="zh-CN" altLang="en-US" sz="2130"/>
          </a:p>
          <a:p>
            <a:r>
              <a:rPr lang="en-US" altLang="zh-CN" sz="2130"/>
              <a:t>http</a:t>
            </a:r>
            <a:r>
              <a:rPr lang="zh-CN" altLang="en-US" sz="2130"/>
              <a:t>响应报文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5565140" y="2386965"/>
            <a:ext cx="191135" cy="16725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56910" y="2155825"/>
            <a:ext cx="7672705" cy="233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 dirty="0"/>
              <a:t>请求行</a:t>
            </a:r>
            <a:r>
              <a:rPr lang="en-US" altLang="zh-CN" sz="2130" dirty="0"/>
              <a:t>:&lt;</a:t>
            </a:r>
            <a:r>
              <a:rPr lang="zh-CN" altLang="en-US" sz="2125" dirty="0">
                <a:solidFill>
                  <a:schemeClr val="accent6"/>
                </a:solidFill>
                <a:sym typeface="+mn-ea"/>
              </a:rPr>
              <a:t>请求方法</a:t>
            </a:r>
            <a:r>
              <a:rPr lang="en-US" altLang="zh-CN" sz="2130" dirty="0" smtClean="0"/>
              <a:t>&gt;&lt;</a:t>
            </a:r>
            <a:r>
              <a:rPr lang="en-US" altLang="zh-CN" sz="2125" dirty="0" smtClean="0">
                <a:solidFill>
                  <a:schemeClr val="accent6"/>
                </a:solidFill>
                <a:sym typeface="+mn-ea"/>
              </a:rPr>
              <a:t>URL</a:t>
            </a:r>
            <a:r>
              <a:rPr lang="en-US" altLang="zh-CN" sz="2130" dirty="0" smtClean="0"/>
              <a:t>&gt;&lt;</a:t>
            </a:r>
            <a:r>
              <a:rPr lang="zh-CN" altLang="en-US" sz="2125" dirty="0">
                <a:solidFill>
                  <a:schemeClr val="accent6"/>
                </a:solidFill>
                <a:sym typeface="+mn-ea"/>
              </a:rPr>
              <a:t>协议版本号</a:t>
            </a:r>
            <a:r>
              <a:rPr lang="en-US" altLang="zh-CN" sz="2125" dirty="0">
                <a:sym typeface="+mn-ea"/>
              </a:rPr>
              <a:t>&gt;</a:t>
            </a:r>
            <a:endParaRPr lang="zh-CN" altLang="en-US" sz="2130" dirty="0"/>
          </a:p>
          <a:p>
            <a:pPr fontAlgn="auto">
              <a:lnSpc>
                <a:spcPct val="150000"/>
              </a:lnSpc>
            </a:pPr>
            <a:r>
              <a:rPr lang="zh-CN" altLang="en-US" sz="2130" dirty="0" smtClean="0"/>
              <a:t>首部行</a:t>
            </a:r>
            <a:endParaRPr lang="zh-CN" altLang="en-US" sz="2130" dirty="0"/>
          </a:p>
          <a:p>
            <a:pPr fontAlgn="auto">
              <a:lnSpc>
                <a:spcPct val="150000"/>
              </a:lnSpc>
            </a:pPr>
            <a:r>
              <a:rPr lang="zh-CN" altLang="en-US" sz="2130" dirty="0" smtClean="0"/>
              <a:t>空白行</a:t>
            </a:r>
            <a:endParaRPr lang="zh-CN" altLang="en-US" sz="2130" dirty="0"/>
          </a:p>
          <a:p>
            <a:pPr fontAlgn="auto">
              <a:lnSpc>
                <a:spcPct val="150000"/>
              </a:lnSpc>
            </a:pPr>
            <a:r>
              <a:rPr lang="zh-CN" altLang="en-US" sz="2130" dirty="0" smtClean="0"/>
              <a:t>报文主体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>
          <a:xfrm>
            <a:off x="6127115" y="4410710"/>
            <a:ext cx="191135" cy="16725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18250" y="4190365"/>
            <a:ext cx="5967730" cy="205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 dirty="0"/>
              <a:t>响应行：</a:t>
            </a:r>
            <a:r>
              <a:rPr lang="en-US" altLang="zh-CN" sz="2130" dirty="0"/>
              <a:t>&lt;</a:t>
            </a:r>
            <a:r>
              <a:rPr lang="zh-CN" altLang="en-US" sz="2125" dirty="0">
                <a:solidFill>
                  <a:schemeClr val="accent6"/>
                </a:solidFill>
                <a:sym typeface="+mn-ea"/>
              </a:rPr>
              <a:t>协议版本号</a:t>
            </a:r>
            <a:r>
              <a:rPr lang="en-US" altLang="zh-CN" sz="2130" dirty="0"/>
              <a:t>&gt; &lt;</a:t>
            </a:r>
            <a:r>
              <a:rPr lang="zh-CN" altLang="en-US" sz="2130" dirty="0">
                <a:solidFill>
                  <a:schemeClr val="accent6"/>
                </a:solidFill>
              </a:rPr>
              <a:t>状态码</a:t>
            </a:r>
            <a:r>
              <a:rPr lang="en-US" altLang="zh-CN" sz="2130" dirty="0"/>
              <a:t>&gt; &lt;</a:t>
            </a:r>
            <a:r>
              <a:rPr lang="zh-CN" altLang="en-US" sz="2130" dirty="0">
                <a:solidFill>
                  <a:schemeClr val="accent6"/>
                </a:solidFill>
              </a:rPr>
              <a:t>原因短语</a:t>
            </a:r>
            <a:r>
              <a:rPr lang="en-US" altLang="zh-CN" sz="2130" dirty="0"/>
              <a:t>&gt;</a:t>
            </a:r>
            <a:r>
              <a:rPr lang="zh-CN" altLang="en-US" sz="2130" dirty="0"/>
              <a:t> </a:t>
            </a:r>
          </a:p>
          <a:p>
            <a:pPr fontAlgn="auto">
              <a:lnSpc>
                <a:spcPct val="150000"/>
              </a:lnSpc>
            </a:pPr>
            <a:r>
              <a:rPr lang="zh-CN" altLang="en-US" sz="2130" dirty="0" smtClean="0"/>
              <a:t>首部行</a:t>
            </a:r>
            <a:endParaRPr lang="en-US" altLang="zh-CN" sz="2130" dirty="0" smtClean="0"/>
          </a:p>
          <a:p>
            <a:pPr fontAlgn="auto">
              <a:lnSpc>
                <a:spcPct val="150000"/>
              </a:lnSpc>
            </a:pPr>
            <a:r>
              <a:rPr lang="zh-CN" altLang="en-US" sz="2130" dirty="0" smtClean="0"/>
              <a:t>空白行</a:t>
            </a:r>
            <a:endParaRPr lang="zh-CN" altLang="en-US" sz="2130" dirty="0"/>
          </a:p>
          <a:p>
            <a:pPr fontAlgn="auto">
              <a:lnSpc>
                <a:spcPct val="150000"/>
              </a:lnSpc>
            </a:pPr>
            <a:r>
              <a:rPr lang="zh-CN" altLang="en-US" sz="2130" dirty="0" smtClean="0"/>
              <a:t>报文主体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>
          <a:xfrm>
            <a:off x="3681730" y="3174365"/>
            <a:ext cx="76200" cy="20478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49785" y="626632"/>
            <a:ext cx="8821420" cy="1402715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2.4.3 cookie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10920" y="2316480"/>
            <a:ext cx="92862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25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30"/>
          </a:p>
        </p:txBody>
      </p:sp>
      <p:sp>
        <p:nvSpPr>
          <p:cNvPr id="7" name="文本框 6"/>
          <p:cNvSpPr txBox="1"/>
          <p:nvPr/>
        </p:nvSpPr>
        <p:spPr>
          <a:xfrm>
            <a:off x="-91440" y="-153035"/>
            <a:ext cx="27305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dirty="0">
                <a:sym typeface="+mn-ea"/>
              </a:rPr>
              <a:t>2.4.3 Cookie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10" name="文本框 9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tx1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tx1"/>
                </a:solidFill>
              </a:rPr>
              <a:t>http</a:t>
            </a:r>
            <a:endParaRPr lang="en-US" altLang="zh-CN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accent6"/>
                </a:solidFill>
              </a:rPr>
              <a:t>cookie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5025" y="2671493"/>
            <a:ext cx="10002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服务器并不保存关于客户的任何信息，所以又被称为无状态协议。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例如：用户每次登录论坛时，都需要重新输入用户名和密码。</a:t>
            </a:r>
          </a:p>
        </p:txBody>
      </p:sp>
    </p:spTree>
    <p:extLst>
      <p:ext uri="{BB962C8B-B14F-4D97-AF65-F5344CB8AC3E}">
        <p14:creationId xmlns:p14="http://schemas.microsoft.com/office/powerpoint/2010/main" val="21051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49785" y="626632"/>
            <a:ext cx="8821420" cy="1402715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2.4.3 cookie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10920" y="2316480"/>
            <a:ext cx="92862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25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30"/>
          </a:p>
        </p:txBody>
      </p:sp>
      <p:sp>
        <p:nvSpPr>
          <p:cNvPr id="7" name="文本框 6"/>
          <p:cNvSpPr txBox="1"/>
          <p:nvPr/>
        </p:nvSpPr>
        <p:spPr>
          <a:xfrm>
            <a:off x="-91440" y="-153035"/>
            <a:ext cx="27305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dirty="0">
                <a:sym typeface="+mn-ea"/>
              </a:rPr>
              <a:t>2.4.3 Cookie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10" name="文本框 9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tx1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tx1"/>
                </a:solidFill>
              </a:rPr>
              <a:t>http</a:t>
            </a:r>
            <a:endParaRPr lang="en-US" altLang="zh-CN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accent6"/>
                </a:solidFill>
              </a:rPr>
              <a:t>cookie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5025" y="2671493"/>
            <a:ext cx="10002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服务器并不保存关于客户的任何信息，所以又被称为无状态协议。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例如：用户每次登录论坛时，都需要重新输入用户名和密码。</a:t>
            </a:r>
          </a:p>
        </p:txBody>
      </p:sp>
      <p:sp>
        <p:nvSpPr>
          <p:cNvPr id="2" name="下箭头 1"/>
          <p:cNvSpPr/>
          <p:nvPr/>
        </p:nvSpPr>
        <p:spPr>
          <a:xfrm>
            <a:off x="4883150" y="3870325"/>
            <a:ext cx="694055" cy="1424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4"/>
          <p:cNvSpPr txBox="1"/>
          <p:nvPr/>
        </p:nvSpPr>
        <p:spPr>
          <a:xfrm>
            <a:off x="2508196" y="5457190"/>
            <a:ext cx="629168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Web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应用引入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机制，用于用户跟踪。</a:t>
            </a:r>
          </a:p>
        </p:txBody>
      </p:sp>
    </p:spTree>
    <p:extLst>
      <p:ext uri="{BB962C8B-B14F-4D97-AF65-F5344CB8AC3E}">
        <p14:creationId xmlns:p14="http://schemas.microsoft.com/office/powerpoint/2010/main" val="19983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430471" y="359410"/>
            <a:ext cx="8821420" cy="19570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 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报文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10920" y="2316480"/>
            <a:ext cx="92862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25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30"/>
          </a:p>
        </p:txBody>
      </p:sp>
      <p:sp>
        <p:nvSpPr>
          <p:cNvPr id="7" name="文本框 6"/>
          <p:cNvSpPr txBox="1"/>
          <p:nvPr/>
        </p:nvSpPr>
        <p:spPr>
          <a:xfrm>
            <a:off x="-91440" y="-153035"/>
            <a:ext cx="27305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zh-CN" altLang="en-US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</a:t>
            </a:r>
            <a:r>
              <a:rPr lang="en-US" altLang="zh-CN" dirty="0">
                <a:latin typeface="+mn-ea"/>
                <a:cs typeface="+mn-ea"/>
                <a:sym typeface="+mn-ea"/>
              </a:rPr>
              <a:t>.4.</a:t>
            </a:r>
            <a:r>
              <a:rPr lang="en-US" dirty="0">
                <a:latin typeface="+mn-ea"/>
                <a:cs typeface="+mn-ea"/>
                <a:sym typeface="+mn-ea"/>
              </a:rPr>
              <a:t>2.3 HTTP</a:t>
            </a:r>
            <a:r>
              <a:rPr lang="zh-CN" altLang="en-US" dirty="0">
                <a:latin typeface="+mn-ea"/>
                <a:cs typeface="+mn-ea"/>
                <a:sym typeface="+mn-ea"/>
              </a:rPr>
              <a:t>报文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10" name="文本框 9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tx1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accent6"/>
                </a:solidFill>
              </a:rPr>
              <a:t>http</a:t>
            </a:r>
            <a:endParaRPr lang="en-US" altLang="zh-CN" sz="2130"/>
          </a:p>
          <a:p>
            <a:pPr fontAlgn="auto">
              <a:lnSpc>
                <a:spcPct val="150000"/>
              </a:lnSpc>
            </a:pPr>
            <a:r>
              <a:rPr lang="en-US" altLang="zh-CN" sz="2130"/>
              <a:t>cookie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134745" y="2808605"/>
            <a:ext cx="6970395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报文：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请求报文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响应报文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49785" y="626632"/>
            <a:ext cx="8821420" cy="1402715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2.4.3 cookie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10" name="文本框 9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tx1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tx1"/>
                </a:solidFill>
              </a:rPr>
              <a:t>http</a:t>
            </a:r>
            <a:endParaRPr lang="en-US" altLang="zh-CN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accent6"/>
                </a:solidFill>
              </a:rPr>
              <a:t>cookie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95020" y="2412413"/>
            <a:ext cx="10002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（小型文本文件）：某些网站为了辨别用户身份、进行会话跟踪而存储在用户本地终端上的数据。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-91440" y="-153035"/>
            <a:ext cx="27305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dirty="0">
                <a:sym typeface="+mn-ea"/>
              </a:rPr>
              <a:t>2.4.3 Cookie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49785" y="626632"/>
            <a:ext cx="8821420" cy="1402715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2.4.3 cookie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10" name="文本框 9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tx1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tx1"/>
                </a:solidFill>
              </a:rPr>
              <a:t>http</a:t>
            </a:r>
            <a:endParaRPr lang="en-US" altLang="zh-CN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accent6"/>
                </a:solidFill>
              </a:rPr>
              <a:t>cookie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技术主要包括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部分内容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91440" y="-153035"/>
            <a:ext cx="27305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dirty="0">
                <a:sym typeface="+mn-ea"/>
              </a:rPr>
              <a:t>2.4.3 Cookie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49785" y="626632"/>
            <a:ext cx="8821420" cy="1402715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2.4.3 cookie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10" name="文本框 9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tx1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tx1"/>
                </a:solidFill>
              </a:rPr>
              <a:t>http</a:t>
            </a:r>
            <a:endParaRPr lang="en-US" altLang="zh-CN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accent6"/>
                </a:solidFill>
              </a:rPr>
              <a:t>cookie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技术主要包括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部分内容：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响应报文中的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头行：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Set-Cookie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91440" y="-153035"/>
            <a:ext cx="27305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dirty="0">
                <a:sym typeface="+mn-ea"/>
              </a:rPr>
              <a:t>2.4.3 Cookie</a:t>
            </a:r>
          </a:p>
        </p:txBody>
      </p:sp>
    </p:spTree>
    <p:extLst>
      <p:ext uri="{BB962C8B-B14F-4D97-AF65-F5344CB8AC3E}">
        <p14:creationId xmlns:p14="http://schemas.microsoft.com/office/powerpoint/2010/main" val="11077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49785" y="626632"/>
            <a:ext cx="8821420" cy="1402715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2.4.3 cookie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10" name="文本框 9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tx1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tx1"/>
                </a:solidFill>
              </a:rPr>
              <a:t>http</a:t>
            </a:r>
            <a:endParaRPr lang="en-US" altLang="zh-CN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accent6"/>
                </a:solidFill>
              </a:rPr>
              <a:t>cookie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技术主要包括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部分内容：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响应报文中的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头行：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Set-Cookie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存储、维护和管理的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91440" y="-153035"/>
            <a:ext cx="27305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dirty="0">
                <a:sym typeface="+mn-ea"/>
              </a:rPr>
              <a:t>2.4.3 Cookie</a:t>
            </a:r>
          </a:p>
        </p:txBody>
      </p:sp>
    </p:spTree>
    <p:extLst>
      <p:ext uri="{BB962C8B-B14F-4D97-AF65-F5344CB8AC3E}">
        <p14:creationId xmlns:p14="http://schemas.microsoft.com/office/powerpoint/2010/main" val="12468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49785" y="626632"/>
            <a:ext cx="8821420" cy="1402715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2.4.3 cookie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10" name="文本框 9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tx1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tx1"/>
                </a:solidFill>
              </a:rPr>
              <a:t>http</a:t>
            </a:r>
            <a:endParaRPr lang="en-US" altLang="zh-CN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accent6"/>
                </a:solidFill>
              </a:rPr>
              <a:t>cookie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技术主要包括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部分内容：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响应报文中的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头行：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Set-Cookie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存储、维护和管理的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请求报文中的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头行：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91440" y="-153035"/>
            <a:ext cx="27305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dirty="0">
                <a:sym typeface="+mn-ea"/>
              </a:rPr>
              <a:t>2.4.3 Cookie</a:t>
            </a:r>
          </a:p>
        </p:txBody>
      </p:sp>
    </p:spTree>
    <p:extLst>
      <p:ext uri="{BB962C8B-B14F-4D97-AF65-F5344CB8AC3E}">
        <p14:creationId xmlns:p14="http://schemas.microsoft.com/office/powerpoint/2010/main" val="11887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49785" y="626632"/>
            <a:ext cx="8821420" cy="1402715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2.4.3 cookie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10" name="文本框 9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tx1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tx1"/>
                </a:solidFill>
              </a:rPr>
              <a:t>http</a:t>
            </a:r>
            <a:endParaRPr lang="en-US" altLang="zh-CN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accent6"/>
                </a:solidFill>
              </a:rPr>
              <a:t>cookie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技术主要包括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部分内容：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响应报文中的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头行：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Set-Cookie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存储、维护和管理的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请求报文中的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头行：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、网站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在后台数据库中存储、维护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信息：分配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给用户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、每个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用户在本网站的访问特征等。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91440" y="-153035"/>
            <a:ext cx="27305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dirty="0">
                <a:sym typeface="+mn-ea"/>
              </a:rPr>
              <a:t>2.4.3 Cookie</a:t>
            </a:r>
          </a:p>
        </p:txBody>
      </p:sp>
    </p:spTree>
    <p:extLst>
      <p:ext uri="{BB962C8B-B14F-4D97-AF65-F5344CB8AC3E}">
        <p14:creationId xmlns:p14="http://schemas.microsoft.com/office/powerpoint/2010/main" val="17739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25220" y="1721485"/>
            <a:ext cx="88671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下列选项中哪个不属于Cookie技术（）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A:HTTP响应报文中的Cookie头行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B:用户浏览器在本地存储、维护和管理的Cookie文件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C:HTTP请求报文中的Cookie头行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D:服务器在本地维护和管理的Cookie文件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25220" y="1721485"/>
            <a:ext cx="88671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下列选项中哪个不属于Cookie技术（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A:HTTP响应报文中的Cookie头行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B:用户浏览器在本地存储、维护和管理的Cookie文件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C:HTTP请求报文中的Cookie头行</a:t>
            </a:r>
          </a:p>
          <a:p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D:服务器在本地维护和管理的Cookie文件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5500" y="1721485"/>
            <a:ext cx="109073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    )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中文名称为小型文本文件，指某些网站为了辨别用户身份、进行会话跟踪而储存在用户本地终端上的数据。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、因为HTTP服务器并不保存关于客户的任何信息，所以HTTP被称为（   ）。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5500" y="1721485"/>
            <a:ext cx="109073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  Cookie  )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中文名称为小型文本文件，指某些网站为了辨别用户身份、进行会话跟踪而储存在用户本地终端上的数据。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、因为HTTP服务器并不保存关于客户的任何信息，所以HTTP被称为（  无状态协议 ）。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0920" y="2316480"/>
            <a:ext cx="92862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25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30"/>
          </a:p>
        </p:txBody>
      </p:sp>
      <p:sp>
        <p:nvSpPr>
          <p:cNvPr id="7" name="文本框 6"/>
          <p:cNvSpPr txBox="1"/>
          <p:nvPr/>
        </p:nvSpPr>
        <p:spPr>
          <a:xfrm>
            <a:off x="-91440" y="-153035"/>
            <a:ext cx="27305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zh-CN" altLang="en-US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</a:t>
            </a:r>
            <a:r>
              <a:rPr lang="en-US" altLang="zh-CN" dirty="0">
                <a:latin typeface="+mn-ea"/>
                <a:cs typeface="+mn-ea"/>
                <a:sym typeface="+mn-ea"/>
              </a:rPr>
              <a:t>.4.</a:t>
            </a:r>
            <a:r>
              <a:rPr lang="en-US" dirty="0">
                <a:latin typeface="+mn-ea"/>
                <a:cs typeface="+mn-ea"/>
                <a:sym typeface="+mn-ea"/>
              </a:rPr>
              <a:t>2.3 HTTP</a:t>
            </a:r>
            <a:r>
              <a:rPr lang="zh-CN" altLang="en-US" dirty="0">
                <a:latin typeface="+mn-ea"/>
                <a:cs typeface="+mn-ea"/>
                <a:sym typeface="+mn-ea"/>
              </a:rPr>
              <a:t>报文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10" name="文本框 9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tx1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accent6"/>
                </a:solidFill>
              </a:rPr>
              <a:t>http</a:t>
            </a:r>
            <a:endParaRPr lang="en-US" altLang="zh-CN" sz="2130"/>
          </a:p>
          <a:p>
            <a:pPr fontAlgn="auto">
              <a:lnSpc>
                <a:spcPct val="150000"/>
              </a:lnSpc>
            </a:pPr>
            <a:r>
              <a:rPr lang="en-US" altLang="zh-CN" sz="2130"/>
              <a:t>cookie</a:t>
            </a:r>
          </a:p>
        </p:txBody>
      </p:sp>
      <p:sp>
        <p:nvSpPr>
          <p:cNvPr id="2" name="矩形 1"/>
          <p:cNvSpPr/>
          <p:nvPr/>
        </p:nvSpPr>
        <p:spPr>
          <a:xfrm>
            <a:off x="542925" y="2778125"/>
            <a:ext cx="11303000" cy="38893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        </a:t>
            </a:r>
            <a:r>
              <a:rPr lang="en-US" altLang="zh-CN">
                <a:sym typeface="+mn-ea"/>
              </a:rPr>
              <a:t>                                  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HTTP 1.1/  200  OK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543560" y="346011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27685" y="427291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27685" y="514159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43560" y="585787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4685" y="3682365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起始行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4685" y="4538980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首部行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4685" y="5315585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空白行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32765" y="6045835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报文主体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824990" y="2809875"/>
            <a:ext cx="0" cy="382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620" y="2778125"/>
            <a:ext cx="0" cy="388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825750" y="2904490"/>
            <a:ext cx="236537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请求报文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952740" y="2936240"/>
            <a:ext cx="160337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响应报文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823085" y="3479800"/>
            <a:ext cx="4478656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请求行：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67500" y="3545840"/>
            <a:ext cx="535178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&lt;HTTP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版本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&gt; &lt;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状态码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&gt; &lt;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原因短语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&gt;                                          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026920" y="6091555"/>
            <a:ext cx="273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GET </a:t>
            </a:r>
            <a:r>
              <a:rPr lang="zh-CN" altLang="en-US">
                <a:solidFill>
                  <a:schemeClr val="bg2"/>
                </a:solidFill>
              </a:rPr>
              <a:t>方法没有报文主体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969125" y="6111875"/>
            <a:ext cx="201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sym typeface="+mn-ea"/>
              </a:rPr>
              <a:t>超文本文件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897380" y="4538345"/>
            <a:ext cx="727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携带附加信息 </a:t>
            </a:r>
            <a:r>
              <a:rPr lang="en-US" altLang="zh-CN">
                <a:solidFill>
                  <a:schemeClr val="bg2"/>
                </a:solidFill>
              </a:rPr>
              <a:t>+CRLF                                          </a:t>
            </a:r>
            <a:r>
              <a:rPr lang="zh-CN" altLang="en-US">
                <a:solidFill>
                  <a:schemeClr val="bg2"/>
                </a:solidFill>
              </a:rPr>
              <a:t>同请求报文 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921510" y="6072505"/>
            <a:ext cx="8709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实际要传输的内容                                               同请求报文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026920" y="5315585"/>
            <a:ext cx="8604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CRLF   </a:t>
            </a:r>
            <a:r>
              <a:rPr lang="zh-CN" altLang="en-US" dirty="0">
                <a:solidFill>
                  <a:schemeClr val="bg2"/>
                </a:solidFill>
              </a:rPr>
              <a:t>                                                              同请求报文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518910" y="3478530"/>
            <a:ext cx="5351780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状态行：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0" name="文本框 6"/>
          <p:cNvSpPr txBox="1"/>
          <p:nvPr/>
        </p:nvSpPr>
        <p:spPr>
          <a:xfrm>
            <a:off x="430471" y="359410"/>
            <a:ext cx="8821420" cy="19570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 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报文</a:t>
            </a:r>
          </a:p>
        </p:txBody>
      </p:sp>
    </p:spTree>
    <p:extLst>
      <p:ext uri="{BB962C8B-B14F-4D97-AF65-F5344CB8AC3E}">
        <p14:creationId xmlns:p14="http://schemas.microsoft.com/office/powerpoint/2010/main" val="145594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610" y="2683510"/>
            <a:ext cx="487997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2.4</a:t>
            </a:r>
            <a:r>
              <a:rPr lang="zh-CN" altLang="en-US" sz="2130"/>
              <a:t>万维网应用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138045" y="1726565"/>
            <a:ext cx="114300" cy="23329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93620" y="1594485"/>
            <a:ext cx="827087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 dirty="0">
                <a:solidFill>
                  <a:schemeClr val="bg1">
                    <a:lumMod val="50000"/>
                  </a:schemeClr>
                </a:solidFill>
              </a:rPr>
              <a:t>万维网应用结构：主要包括浏览器，</a:t>
            </a:r>
            <a:r>
              <a:rPr lang="en-US" altLang="zh-CN" sz="2130" dirty="0">
                <a:solidFill>
                  <a:schemeClr val="bg1">
                    <a:lumMod val="50000"/>
                  </a:schemeClr>
                </a:solidFill>
              </a:rPr>
              <a:t>web</a:t>
            </a:r>
            <a:r>
              <a:rPr lang="zh-CN" altLang="en-US" sz="2130" dirty="0">
                <a:solidFill>
                  <a:schemeClr val="bg1">
                    <a:lumMod val="50000"/>
                  </a:schemeClr>
                </a:solidFill>
              </a:rPr>
              <a:t>服务器，</a:t>
            </a:r>
            <a:r>
              <a:rPr lang="en-US" altLang="zh-CN" sz="2130" dirty="0">
                <a:solidFill>
                  <a:schemeClr val="bg1">
                    <a:lumMod val="50000"/>
                  </a:schemeClr>
                </a:solidFill>
              </a:rPr>
              <a:t>http</a:t>
            </a:r>
            <a:r>
              <a:rPr lang="zh-CN" altLang="en-US" sz="2130" dirty="0">
                <a:solidFill>
                  <a:schemeClr val="bg1">
                    <a:lumMod val="50000"/>
                  </a:schemeClr>
                </a:solidFill>
              </a:rPr>
              <a:t>协议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95195" y="2683510"/>
            <a:ext cx="3312795" cy="419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130" dirty="0">
                <a:solidFill>
                  <a:schemeClr val="bg1">
                    <a:lumMod val="50000"/>
                  </a:schemeClr>
                </a:solidFill>
                <a:sym typeface="+mn-ea"/>
              </a:rPr>
              <a:t> http</a:t>
            </a:r>
            <a:r>
              <a:rPr lang="zh-CN" altLang="en-US" sz="213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报文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78341" y="2217919"/>
            <a:ext cx="3221990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 dirty="0">
                <a:solidFill>
                  <a:schemeClr val="bg1">
                    <a:lumMod val="50000"/>
                  </a:schemeClr>
                </a:solidFill>
              </a:rPr>
              <a:t>http</a:t>
            </a:r>
            <a:r>
              <a:rPr lang="zh-CN" altLang="en-US" sz="2130" dirty="0">
                <a:solidFill>
                  <a:schemeClr val="bg1">
                    <a:lumMod val="50000"/>
                  </a:schemeClr>
                </a:solidFill>
              </a:rPr>
              <a:t>请求报文</a:t>
            </a:r>
          </a:p>
          <a:p>
            <a:endParaRPr lang="zh-CN" altLang="en-US" sz="2130" dirty="0"/>
          </a:p>
          <a:p>
            <a:endParaRPr lang="zh-CN" altLang="en-US" sz="2130" dirty="0"/>
          </a:p>
          <a:p>
            <a:r>
              <a:rPr lang="en-US" altLang="zh-CN" sz="2130" dirty="0">
                <a:solidFill>
                  <a:schemeClr val="bg1">
                    <a:lumMod val="50000"/>
                  </a:schemeClr>
                </a:solidFill>
              </a:rPr>
              <a:t>http</a:t>
            </a:r>
            <a:r>
              <a:rPr lang="zh-CN" altLang="en-US" sz="2130" dirty="0">
                <a:solidFill>
                  <a:schemeClr val="bg1">
                    <a:lumMod val="50000"/>
                  </a:schemeClr>
                </a:solidFill>
              </a:rPr>
              <a:t>响应报文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3497943" y="2375671"/>
            <a:ext cx="259987" cy="103477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293620" y="3772535"/>
            <a:ext cx="3312795" cy="419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130" dirty="0" smtClean="0">
                <a:sym typeface="+mn-ea"/>
              </a:rPr>
              <a:t>Cookie</a:t>
            </a:r>
            <a:endParaRPr lang="zh-CN" altLang="en-US" sz="2130" dirty="0">
              <a:sym typeface="+mn-ea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3497716" y="3608724"/>
            <a:ext cx="280625" cy="25017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60346" y="3608724"/>
            <a:ext cx="80994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响应报文中的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头行：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Set-Cookie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用户浏览器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存储、维护和管理的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请求报文中的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头行：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、网站在后台数据库中存储、维护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信息：分配给用户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、每个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用户在本网站的访问特征等。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745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1426068" y="-169402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zh-CN" altLang="en-US" sz="2800" b="1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21510" y="1791970"/>
            <a:ext cx="3661410" cy="185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 sz="2130"/>
          </a:p>
          <a:p>
            <a:r>
              <a:rPr lang="zh-CN" altLang="en-US" sz="2130"/>
              <a:t>第二章 网络应用</a:t>
            </a:r>
            <a:r>
              <a:rPr lang="zh-CN" altLang="en-US"/>
              <a:t>    </a:t>
            </a:r>
          </a:p>
          <a:p>
            <a:r>
              <a:rPr lang="zh-CN" altLang="en-US"/>
              <a:t>                                    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75835" y="1011555"/>
            <a:ext cx="3728720" cy="500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>
                <a:sym typeface="+mn-ea"/>
              </a:rPr>
              <a:t>计算机网络应用体系结构</a:t>
            </a:r>
          </a:p>
          <a:p>
            <a:endParaRPr lang="zh-CN" altLang="en-US" sz="2130">
              <a:sym typeface="+mn-ea"/>
            </a:endParaRPr>
          </a:p>
          <a:p>
            <a:r>
              <a:rPr lang="zh-CN" altLang="en-US" sz="2130">
                <a:solidFill>
                  <a:schemeClr val="tx1"/>
                </a:solidFill>
                <a:sym typeface="+mn-ea"/>
              </a:rPr>
              <a:t>域名系统（</a:t>
            </a:r>
            <a:r>
              <a:rPr lang="en-US" altLang="zh-CN" sz="2130">
                <a:solidFill>
                  <a:schemeClr val="tx1"/>
                </a:solidFill>
                <a:sym typeface="+mn-ea"/>
              </a:rPr>
              <a:t>DNS</a:t>
            </a:r>
            <a:r>
              <a:rPr lang="zh-CN" altLang="en-US" sz="213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130">
              <a:sym typeface="+mn-ea"/>
            </a:endParaRPr>
          </a:p>
          <a:p>
            <a:endParaRPr lang="zh-CN" altLang="en-US" sz="2130">
              <a:sym typeface="+mn-ea"/>
            </a:endParaRPr>
          </a:p>
          <a:p>
            <a:r>
              <a:rPr lang="zh-CN" altLang="en-US" sz="2130">
                <a:solidFill>
                  <a:schemeClr val="tx1"/>
                </a:solidFill>
                <a:sym typeface="+mn-ea"/>
              </a:rPr>
              <a:t>万维网应用</a:t>
            </a:r>
          </a:p>
          <a:p>
            <a:endParaRPr lang="zh-CN" altLang="en-US" sz="2130">
              <a:sym typeface="+mn-ea"/>
            </a:endParaRPr>
          </a:p>
          <a:p>
            <a:r>
              <a:rPr lang="en-US" altLang="zh-CN" sz="2130">
                <a:solidFill>
                  <a:schemeClr val="accent6"/>
                </a:solidFill>
                <a:sym typeface="+mn-ea"/>
              </a:rPr>
              <a:t>Internet</a:t>
            </a:r>
            <a:r>
              <a:rPr lang="zh-CN" altLang="en-US" sz="2130">
                <a:solidFill>
                  <a:schemeClr val="accent6"/>
                </a:solidFill>
                <a:sym typeface="+mn-ea"/>
              </a:rPr>
              <a:t>电子邮件</a:t>
            </a:r>
            <a:endParaRPr lang="zh-CN" altLang="en-US" sz="2130">
              <a:sym typeface="+mn-ea"/>
            </a:endParaRPr>
          </a:p>
          <a:p>
            <a:endParaRPr lang="zh-CN" altLang="en-US" sz="2130">
              <a:sym typeface="+mn-ea"/>
            </a:endParaRPr>
          </a:p>
          <a:p>
            <a:r>
              <a:rPr lang="en-US" altLang="zh-CN" sz="2130">
                <a:sym typeface="+mn-ea"/>
              </a:rPr>
              <a:t>FTP</a:t>
            </a:r>
          </a:p>
          <a:p>
            <a:endParaRPr lang="en-US" altLang="zh-CN" sz="2130">
              <a:sym typeface="+mn-ea"/>
            </a:endParaRPr>
          </a:p>
          <a:p>
            <a:r>
              <a:rPr lang="en-US" altLang="zh-CN" sz="2130">
                <a:sym typeface="+mn-ea"/>
              </a:rPr>
              <a:t>P2P</a:t>
            </a:r>
            <a:r>
              <a:rPr lang="zh-CN" altLang="en-US" sz="2130">
                <a:sym typeface="+mn-ea"/>
              </a:rPr>
              <a:t>应用</a:t>
            </a:r>
          </a:p>
          <a:p>
            <a:endParaRPr lang="zh-CN" altLang="en-US" sz="2130">
              <a:sym typeface="+mn-ea"/>
            </a:endParaRPr>
          </a:p>
          <a:p>
            <a:r>
              <a:rPr lang="en-US" altLang="zh-CN" sz="2130">
                <a:sym typeface="+mn-ea"/>
              </a:rPr>
              <a:t>Socket </a:t>
            </a:r>
            <a:r>
              <a:rPr lang="zh-CN" altLang="en-US" sz="2130">
                <a:sym typeface="+mn-ea"/>
              </a:rPr>
              <a:t>编程基础</a:t>
            </a:r>
          </a:p>
          <a:p>
            <a:endParaRPr lang="zh-CN" altLang="en-US" sz="2130">
              <a:sym typeface="+mn-ea"/>
            </a:endParaRPr>
          </a:p>
          <a:p>
            <a:endParaRPr lang="zh-CN" altLang="en-US" sz="2130"/>
          </a:p>
        </p:txBody>
      </p:sp>
      <p:sp>
        <p:nvSpPr>
          <p:cNvPr id="4" name="左大括号 3"/>
          <p:cNvSpPr/>
          <p:nvPr/>
        </p:nvSpPr>
        <p:spPr>
          <a:xfrm>
            <a:off x="4233545" y="1011555"/>
            <a:ext cx="388620" cy="42887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47890" y="1598295"/>
            <a:ext cx="42824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30">
              <a:solidFill>
                <a:schemeClr val="accent6"/>
              </a:solidFill>
            </a:endParaRPr>
          </a:p>
          <a:p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97595" y="1138555"/>
            <a:ext cx="246253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30"/>
          </a:p>
          <a:p>
            <a:endParaRPr lang="zh-CN" altLang="en-US" sz="213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60" y="2580876"/>
            <a:ext cx="78009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：电子邮件系统结构（领会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14" name="左大括号 13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40" y="22860"/>
            <a:ext cx="275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电子邮件系统结构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15" y="2714171"/>
            <a:ext cx="1176468" cy="94705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394142" y="3984767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latin typeface="+mn-ea"/>
              </a:rPr>
              <a:t>赵珂卉</a:t>
            </a:r>
            <a:endParaRPr kumimoji="1" lang="zh-CN" altLang="en-US">
              <a:latin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69433"/>
            <a:ext cx="1534886" cy="153488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715000" y="5840646"/>
            <a:ext cx="157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+mn-ea"/>
              </a:rPr>
              <a:t>邮件服务器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24" name="直线箭头连接符 23"/>
          <p:cNvCxnSpPr>
            <a:stCxn id="13" idx="3"/>
          </p:cNvCxnSpPr>
          <p:nvPr/>
        </p:nvCxnSpPr>
        <p:spPr>
          <a:xfrm>
            <a:off x="2460983" y="3187700"/>
            <a:ext cx="3254017" cy="17491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20" y="2714170"/>
            <a:ext cx="1176468" cy="947057"/>
          </a:xfrm>
          <a:prstGeom prst="rect">
            <a:avLst/>
          </a:prstGeom>
        </p:spPr>
      </p:pic>
      <p:cxnSp>
        <p:nvCxnSpPr>
          <p:cNvPr id="27" name="直线箭头连接符 26"/>
          <p:cNvCxnSpPr>
            <a:stCxn id="21" idx="3"/>
            <a:endCxn id="26" idx="1"/>
          </p:cNvCxnSpPr>
          <p:nvPr/>
        </p:nvCxnSpPr>
        <p:spPr>
          <a:xfrm flipV="1">
            <a:off x="7249886" y="3187699"/>
            <a:ext cx="2593734" cy="17491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062047" y="3984767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latin typeface="+mn-ea"/>
              </a:rPr>
              <a:t>闫怀北</a:t>
            </a:r>
            <a:endParaRPr kumimoji="1" lang="zh-CN" altLang="en-US">
              <a:latin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：电子邮件系统结构（领会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14" name="左大括号 13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40" y="22860"/>
            <a:ext cx="275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电子邮件系统结构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15" y="2714171"/>
            <a:ext cx="1176468" cy="94705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394142" y="3984767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latin typeface="+mn-ea"/>
              </a:rPr>
              <a:t>赵珂卉</a:t>
            </a:r>
            <a:endParaRPr kumimoji="1" lang="zh-CN" altLang="en-US">
              <a:latin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69433"/>
            <a:ext cx="1534886" cy="153488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715000" y="5840646"/>
            <a:ext cx="157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+mn-ea"/>
              </a:rPr>
              <a:t>邮件服务器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24" name="直线箭头连接符 23"/>
          <p:cNvCxnSpPr>
            <a:stCxn id="13" idx="3"/>
          </p:cNvCxnSpPr>
          <p:nvPr/>
        </p:nvCxnSpPr>
        <p:spPr>
          <a:xfrm>
            <a:off x="2460983" y="3187700"/>
            <a:ext cx="3254017" cy="17491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 rot="1783531">
            <a:off x="3508224" y="3461173"/>
            <a:ext cx="934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latin typeface="+mn-ea"/>
              </a:rPr>
              <a:t>SMTP</a:t>
            </a:r>
            <a:endParaRPr kumimoji="1" lang="zh-CN" altLang="en-US" sz="2000" dirty="0">
              <a:latin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20" y="2714170"/>
            <a:ext cx="1176468" cy="947057"/>
          </a:xfrm>
          <a:prstGeom prst="rect">
            <a:avLst/>
          </a:prstGeom>
        </p:spPr>
      </p:pic>
      <p:cxnSp>
        <p:nvCxnSpPr>
          <p:cNvPr id="27" name="直线箭头连接符 26"/>
          <p:cNvCxnSpPr>
            <a:stCxn id="21" idx="3"/>
            <a:endCxn id="26" idx="1"/>
          </p:cNvCxnSpPr>
          <p:nvPr/>
        </p:nvCxnSpPr>
        <p:spPr>
          <a:xfrm flipV="1">
            <a:off x="7249886" y="3187699"/>
            <a:ext cx="2593734" cy="17491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062047" y="3984767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latin typeface="+mn-ea"/>
              </a:rPr>
              <a:t>闫怀北</a:t>
            </a:r>
            <a:endParaRPr kumimoji="1"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4865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：电子邮件系统结构（领会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14" name="左大括号 13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40" y="22860"/>
            <a:ext cx="275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电子邮件系统结构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15" y="2714171"/>
            <a:ext cx="1176468" cy="94705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394142" y="3984767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latin typeface="+mn-ea"/>
              </a:rPr>
              <a:t>赵珂卉</a:t>
            </a:r>
            <a:endParaRPr kumimoji="1" lang="zh-CN" altLang="en-US">
              <a:latin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69433"/>
            <a:ext cx="1534886" cy="153488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715000" y="5840646"/>
            <a:ext cx="157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+mn-ea"/>
              </a:rPr>
              <a:t>邮件服务器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24" name="直线箭头连接符 23"/>
          <p:cNvCxnSpPr>
            <a:stCxn id="13" idx="3"/>
          </p:cNvCxnSpPr>
          <p:nvPr/>
        </p:nvCxnSpPr>
        <p:spPr>
          <a:xfrm>
            <a:off x="2460983" y="3187700"/>
            <a:ext cx="3254017" cy="17491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 rot="1783531">
            <a:off x="3508224" y="3461173"/>
            <a:ext cx="934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latin typeface="+mn-ea"/>
              </a:rPr>
              <a:t>SMTP</a:t>
            </a:r>
            <a:endParaRPr kumimoji="1" lang="zh-CN" altLang="en-US" sz="2000" dirty="0">
              <a:latin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20" y="2714170"/>
            <a:ext cx="1176468" cy="947057"/>
          </a:xfrm>
          <a:prstGeom prst="rect">
            <a:avLst/>
          </a:prstGeom>
        </p:spPr>
      </p:pic>
      <p:cxnSp>
        <p:nvCxnSpPr>
          <p:cNvPr id="27" name="直线箭头连接符 26"/>
          <p:cNvCxnSpPr>
            <a:stCxn id="21" idx="3"/>
            <a:endCxn id="26" idx="1"/>
          </p:cNvCxnSpPr>
          <p:nvPr/>
        </p:nvCxnSpPr>
        <p:spPr>
          <a:xfrm flipV="1">
            <a:off x="7249886" y="3187699"/>
            <a:ext cx="2593734" cy="17491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19522984">
            <a:off x="7462390" y="3461172"/>
            <a:ext cx="20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latin typeface="+mn-ea"/>
              </a:rPr>
              <a:t>邮件读取协议</a:t>
            </a:r>
            <a:endParaRPr kumimoji="1" lang="zh-CN" altLang="en-US" sz="2000" dirty="0"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062047" y="3984767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latin typeface="+mn-ea"/>
              </a:rPr>
              <a:t>闫怀北</a:t>
            </a:r>
            <a:endParaRPr kumimoji="1"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6483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：电子邮件系统结构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7760" y="2516505"/>
            <a:ext cx="70618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、邮件服务器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、简单邮件传输协议（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、用户代理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、邮件读取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POP3,IMPA,HTTP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14" name="左大括号 13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5240" y="22860"/>
            <a:ext cx="275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电子邮件系统结构</a:t>
            </a:r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：电子邮件系统结构（领会）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7760" y="2516505"/>
            <a:ext cx="1072832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、邮件服务器：发送和接收邮件，向发信人报告邮件传送情况（已交付、被拒绝、丢失等），是电子邮件体系结构的核心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40" y="22860"/>
            <a:ext cx="275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电子邮件系统结构</a:t>
            </a:r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14" name="左大括号 13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：电子邮件系统结构（领会）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7760" y="2516505"/>
            <a:ext cx="10728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、邮件服务器：发送和接收邮件，向发信人报告邮件传送情况（已交付、被拒绝、丢失等），是电子邮件体系结构的核心。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用户注册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分配存储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空间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40" y="22860"/>
            <a:ext cx="275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电子邮件系统结构</a:t>
            </a:r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14" name="左大括号 13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687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：电子邮件系统结构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7760" y="2516505"/>
            <a:ext cx="107283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、邮件服务器：发送和接收邮件，向发信人报告邮件传送情况（已交付、被拒绝、丢失等），是电子邮件体系结构的核心。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用户注册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分配存储空间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zhaokehui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     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sunlands.com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40" y="22860"/>
            <a:ext cx="275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电子邮件系统结构</a:t>
            </a:r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7" name="左大括号 6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01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0920" y="2316480"/>
            <a:ext cx="92862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25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30"/>
          </a:p>
        </p:txBody>
      </p:sp>
      <p:sp>
        <p:nvSpPr>
          <p:cNvPr id="7" name="文本框 6"/>
          <p:cNvSpPr txBox="1"/>
          <p:nvPr/>
        </p:nvSpPr>
        <p:spPr>
          <a:xfrm>
            <a:off x="-91440" y="-153035"/>
            <a:ext cx="27305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zh-CN" altLang="en-US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</a:t>
            </a:r>
            <a:r>
              <a:rPr lang="en-US" altLang="zh-CN" dirty="0">
                <a:latin typeface="+mn-ea"/>
                <a:cs typeface="+mn-ea"/>
                <a:sym typeface="+mn-ea"/>
              </a:rPr>
              <a:t>.4.</a:t>
            </a:r>
            <a:r>
              <a:rPr lang="en-US" dirty="0">
                <a:latin typeface="+mn-ea"/>
                <a:cs typeface="+mn-ea"/>
                <a:sym typeface="+mn-ea"/>
              </a:rPr>
              <a:t>2.3 HTTP</a:t>
            </a:r>
            <a:r>
              <a:rPr lang="zh-CN" altLang="en-US" dirty="0">
                <a:latin typeface="+mn-ea"/>
                <a:cs typeface="+mn-ea"/>
                <a:sym typeface="+mn-ea"/>
              </a:rPr>
              <a:t>报文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10" name="文本框 9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tx1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accent6"/>
                </a:solidFill>
              </a:rPr>
              <a:t>http</a:t>
            </a:r>
            <a:endParaRPr lang="en-US" altLang="zh-CN" sz="2130"/>
          </a:p>
          <a:p>
            <a:pPr fontAlgn="auto">
              <a:lnSpc>
                <a:spcPct val="150000"/>
              </a:lnSpc>
            </a:pPr>
            <a:r>
              <a:rPr lang="en-US" altLang="zh-CN" sz="2130"/>
              <a:t>cookie</a:t>
            </a:r>
          </a:p>
        </p:txBody>
      </p:sp>
      <p:sp>
        <p:nvSpPr>
          <p:cNvPr id="2" name="矩形 1"/>
          <p:cNvSpPr/>
          <p:nvPr/>
        </p:nvSpPr>
        <p:spPr>
          <a:xfrm>
            <a:off x="542925" y="2778125"/>
            <a:ext cx="11303000" cy="38893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        </a:t>
            </a:r>
            <a:r>
              <a:rPr lang="en-US" altLang="zh-CN">
                <a:sym typeface="+mn-ea"/>
              </a:rPr>
              <a:t>                                  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HTTP 1.1/  200  OK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543560" y="346011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27685" y="427291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27685" y="514159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43560" y="585787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4685" y="3682365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起始行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4685" y="4538980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首部行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4685" y="5315585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空白行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32765" y="6045835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报文主体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824990" y="2809875"/>
            <a:ext cx="0" cy="382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620" y="2778125"/>
            <a:ext cx="0" cy="388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825750" y="2904490"/>
            <a:ext cx="236537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请求报文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952740" y="2936240"/>
            <a:ext cx="160337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响应报文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823085" y="3479800"/>
            <a:ext cx="4478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请求行：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 </a:t>
            </a:r>
            <a:r>
              <a:rPr lang="en-US" altLang="zh-CN" dirty="0">
                <a:solidFill>
                  <a:schemeClr val="bg2"/>
                </a:solidFill>
                <a:sym typeface="+mn-ea"/>
              </a:rPr>
              <a:t>&lt;URL&gt; &lt;HTTP</a:t>
            </a:r>
            <a:r>
              <a:rPr lang="zh-CN" altLang="en-US" dirty="0">
                <a:solidFill>
                  <a:schemeClr val="bg2"/>
                </a:solidFill>
                <a:sym typeface="+mn-ea"/>
              </a:rPr>
              <a:t>版本</a:t>
            </a:r>
            <a:r>
              <a:rPr lang="en-US" altLang="zh-CN" dirty="0">
                <a:solidFill>
                  <a:schemeClr val="bg2"/>
                </a:solidFill>
                <a:sym typeface="+mn-ea"/>
              </a:rPr>
              <a:t>&gt; 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667500" y="3545840"/>
            <a:ext cx="535178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&lt;HTTP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版本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&gt; &lt;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状态码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&gt; &lt;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原因短语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&gt;                                          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026920" y="6091555"/>
            <a:ext cx="273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GET </a:t>
            </a:r>
            <a:r>
              <a:rPr lang="zh-CN" altLang="en-US">
                <a:solidFill>
                  <a:schemeClr val="bg2"/>
                </a:solidFill>
              </a:rPr>
              <a:t>方法没有报文主体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969125" y="6111875"/>
            <a:ext cx="201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sym typeface="+mn-ea"/>
              </a:rPr>
              <a:t>超文本文件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897380" y="4538345"/>
            <a:ext cx="727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携带附加信息 </a:t>
            </a:r>
            <a:r>
              <a:rPr lang="en-US" altLang="zh-CN">
                <a:solidFill>
                  <a:schemeClr val="bg2"/>
                </a:solidFill>
              </a:rPr>
              <a:t>+CRLF                                          </a:t>
            </a:r>
            <a:r>
              <a:rPr lang="zh-CN" altLang="en-US">
                <a:solidFill>
                  <a:schemeClr val="bg2"/>
                </a:solidFill>
              </a:rPr>
              <a:t>同请求报文 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921510" y="6072505"/>
            <a:ext cx="8709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实际要传输的内容                                               同请求报文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026920" y="5315585"/>
            <a:ext cx="8604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CRLF   </a:t>
            </a:r>
            <a:r>
              <a:rPr lang="zh-CN" altLang="en-US" dirty="0">
                <a:solidFill>
                  <a:schemeClr val="bg2"/>
                </a:solidFill>
              </a:rPr>
              <a:t>                                                              同请求报文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518910" y="3478530"/>
            <a:ext cx="5351780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状态行：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0" name="文本框 6"/>
          <p:cNvSpPr txBox="1"/>
          <p:nvPr/>
        </p:nvSpPr>
        <p:spPr>
          <a:xfrm>
            <a:off x="430471" y="359410"/>
            <a:ext cx="8821420" cy="19570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 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报文</a:t>
            </a:r>
          </a:p>
        </p:txBody>
      </p:sp>
    </p:spTree>
    <p:extLst>
      <p:ext uri="{BB962C8B-B14F-4D97-AF65-F5344CB8AC3E}">
        <p14:creationId xmlns:p14="http://schemas.microsoft.com/office/powerpoint/2010/main" val="3252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：电子邮件系统结构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7760" y="2516505"/>
            <a:ext cx="107283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、邮件服务器：发送和接收邮件，向发信人报告邮件传送情况（已交付、被拒绝、丢失等），是电子邮件体系结构的核心。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用户注册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分配存储空间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zhaokehui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     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sunlands.com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用户邮箱名      在        邮件服务器域名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240" y="22860"/>
            <a:ext cx="275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电子邮件系统结构</a:t>
            </a:r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7" name="左大括号 6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：电子邮件系统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结构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5180" y="2163277"/>
            <a:ext cx="107283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邮件发送过程：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阿珂向怀北发邮件。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、邮件首先被发送到阿珂的邮件服务器的外出邮件队列中（注册用户等待向外发送的邮件）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、阿珂的邮件服务器依次从队列中取出邮件，基于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发送邮件。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、如果成功发送，从队列中清除邮件。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、否则保存阿珂的邮件在队列中，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每隔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30min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尝试重新发送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如果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几天后还不成功，删除邮件，并通知阿珂邮件发送失败。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40" y="22860"/>
            <a:ext cx="275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电子邮件系统结构</a:t>
            </a:r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7" name="左大括号 6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：电子邮件系统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结构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8395" y="2005330"/>
            <a:ext cx="107283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代理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是电子邮件应用的客户端软件。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Outlook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Apple Mail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Fox Mail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支持用户撰写、显示、处理和收发邮件。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为用户阅读、回复、转发、保存和撰写邮件提供编辑与操作环境。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240" y="22860"/>
            <a:ext cx="275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电子邮件系统结构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8" name="左大括号 7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SMTP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180" y="2461430"/>
            <a:ext cx="10476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、简单邮件传输协议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(Simple Mail Transfer Protocol, SMTP)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Internet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电子邮件中核心应用层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协议。实现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邮件服务器之间或用户代理到邮件服务器之间的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邮件传输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40" y="22860"/>
            <a:ext cx="275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</a:t>
            </a:r>
            <a:r>
              <a:rPr lang="en-US"/>
              <a:t>2 SMTP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8" name="左大括号 7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SMTP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个阶段的应用层交互完成邮件的传输：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握手阶段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邮件传输阶段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关闭阶段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240" y="22860"/>
            <a:ext cx="275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</a:t>
            </a:r>
            <a:r>
              <a:rPr lang="en-US"/>
              <a:t>2 SMTP</a:t>
            </a:r>
          </a:p>
        </p:txBody>
      </p:sp>
      <p:grpSp>
        <p:nvGrpSpPr>
          <p:cNvPr id="13" name="组合 6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20" name="左大括号 19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SMTP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180" y="2398757"/>
            <a:ext cx="95389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定义了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条命令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，每条命令用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个字母组成。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：标识发件人自己的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身份；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：通知服务器准备开始发送邮件内容；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QUIT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：命令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退出；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SMTP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定义了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21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种应答信息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，一般只有一行，由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位数字的代码开始，后面附上（也可不附）简单的文字说明。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40" y="22860"/>
            <a:ext cx="275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</a:t>
            </a:r>
            <a:r>
              <a:rPr lang="en-US"/>
              <a:t>2 SMTP</a:t>
            </a:r>
          </a:p>
        </p:txBody>
      </p:sp>
      <p:grpSp>
        <p:nvGrpSpPr>
          <p:cNvPr id="13" name="组合 6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14" name="左大括号 13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139734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SMTP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6186" y="2005531"/>
            <a:ext cx="103365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）之间一封简单邮件传输的交互过程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示例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S: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220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mail.abc.com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HELO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xyz.hit.edu.cn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S: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250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Hello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xyz.hit.edu.cn,pleased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meet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240" y="22860"/>
            <a:ext cx="275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</a:t>
            </a:r>
            <a:r>
              <a:rPr lang="en-US"/>
              <a:t>2 SMTP</a:t>
            </a:r>
          </a:p>
        </p:txBody>
      </p:sp>
      <p:grpSp>
        <p:nvGrpSpPr>
          <p:cNvPr id="23" name="组合 6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24" name="左大括号 23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139734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SMTP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6" name="AutoShape 6"/>
          <p:cNvSpPr/>
          <p:nvPr/>
        </p:nvSpPr>
        <p:spPr bwMode="auto">
          <a:xfrm>
            <a:off x="7575383" y="2787683"/>
            <a:ext cx="206476" cy="931784"/>
          </a:xfrm>
          <a:prstGeom prst="rightBrace">
            <a:avLst>
              <a:gd name="adj1" fmla="val 46052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文本框 2"/>
          <p:cNvSpPr txBox="1">
            <a:spLocks noChangeArrowheads="1"/>
          </p:cNvSpPr>
          <p:nvPr/>
        </p:nvSpPr>
        <p:spPr bwMode="auto">
          <a:xfrm>
            <a:off x="7953522" y="3078156"/>
            <a:ext cx="1479033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anose="02010600030101010101" pitchFamily="2" charset="-122"/>
              </a:rPr>
              <a:t>握手阶段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6186" y="2005531"/>
            <a:ext cx="9451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）之间一封简单邮件传输的交互过程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示例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S: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220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mail.abc.com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HELO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xyz.hit.edu.cn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S: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250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Hello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xyz.hit.edu.cn,pleased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meet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240" y="22860"/>
            <a:ext cx="275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</a:t>
            </a:r>
            <a:r>
              <a:rPr lang="en-US"/>
              <a:t>2 SMTP</a:t>
            </a:r>
          </a:p>
        </p:txBody>
      </p:sp>
      <p:grpSp>
        <p:nvGrpSpPr>
          <p:cNvPr id="23" name="组合 6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24" name="左大括号 23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9101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139734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SMTP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7" name="AutoShape 7"/>
          <p:cNvSpPr/>
          <p:nvPr/>
        </p:nvSpPr>
        <p:spPr bwMode="auto">
          <a:xfrm>
            <a:off x="7202418" y="2800583"/>
            <a:ext cx="301468" cy="3672787"/>
          </a:xfrm>
          <a:prstGeom prst="rightBrace">
            <a:avLst>
              <a:gd name="adj1" fmla="val 161697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文本框 2"/>
          <p:cNvSpPr txBox="1">
            <a:spLocks noChangeArrowheads="1"/>
          </p:cNvSpPr>
          <p:nvPr/>
        </p:nvSpPr>
        <p:spPr bwMode="auto">
          <a:xfrm>
            <a:off x="7752831" y="4284551"/>
            <a:ext cx="2348098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anose="02010600030101010101" pitchFamily="2" charset="-122"/>
              </a:rPr>
              <a:t>邮件传输阶段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40" y="22860"/>
            <a:ext cx="275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</a:t>
            </a:r>
            <a:r>
              <a:rPr lang="en-US"/>
              <a:t>2 SMTP</a:t>
            </a:r>
          </a:p>
        </p:txBody>
      </p:sp>
      <p:grpSp>
        <p:nvGrpSpPr>
          <p:cNvPr id="23" name="组合 6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24" name="左大括号 23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5180" y="2092473"/>
            <a:ext cx="107286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）之间一封简单邮件传输的交互过程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示例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MAIL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FROM:&lt;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user_a@xyz.hit.edu.cn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S: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rgbClr val="20202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250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user_a@xyz.hit.edu.cn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mr-IN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Sender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ok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RCPT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TO:&lt;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user_b@mail.abc.com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S: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250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user_b@mail.abc.com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mr-IN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Recipient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ok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354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Enter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mail</a:t>
            </a:r>
            <a:r>
              <a:rPr lang="en-US" altLang="zh-CN" sz="2000" dirty="0" err="1" smtClean="0"/>
              <a:t>,end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with “.” on a line by </a:t>
            </a:r>
            <a:r>
              <a:rPr lang="en-US" altLang="zh-CN" sz="2000" dirty="0" smtClean="0"/>
              <a:t>itself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C: Are you available </a:t>
            </a:r>
            <a:r>
              <a:rPr lang="en-US" altLang="zh-CN" sz="2000" dirty="0" err="1"/>
              <a:t>tonigth</a:t>
            </a:r>
            <a:r>
              <a:rPr lang="en-US" altLang="zh-CN" sz="20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C: How about going to the cinema together?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C: </a:t>
            </a:r>
            <a:r>
              <a:rPr lang="en-US" altLang="zh-CN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637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139734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SMTP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" name="AutoShape 8"/>
          <p:cNvSpPr/>
          <p:nvPr/>
        </p:nvSpPr>
        <p:spPr bwMode="auto">
          <a:xfrm>
            <a:off x="6295911" y="2658448"/>
            <a:ext cx="104889" cy="1086238"/>
          </a:xfrm>
          <a:prstGeom prst="rightBrace">
            <a:avLst>
              <a:gd name="adj1" fmla="val 48977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文本框 2"/>
          <p:cNvSpPr txBox="1">
            <a:spLocks noChangeArrowheads="1"/>
          </p:cNvSpPr>
          <p:nvPr/>
        </p:nvSpPr>
        <p:spPr bwMode="auto">
          <a:xfrm>
            <a:off x="6634355" y="3026148"/>
            <a:ext cx="1678702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anose="02010600030101010101" pitchFamily="2" charset="-122"/>
              </a:rPr>
              <a:t>关闭阶段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6186" y="2005531"/>
            <a:ext cx="9139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）之间一封简单邮件传输的交互过程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示例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S</a:t>
            </a:r>
            <a:r>
              <a:rPr lang="en-US" altLang="zh-CN" sz="2000" dirty="0"/>
              <a:t>: </a:t>
            </a:r>
            <a:r>
              <a:rPr lang="en-US" altLang="zh-CN" sz="2000" b="1" dirty="0"/>
              <a:t>250</a:t>
            </a:r>
            <a:r>
              <a:rPr lang="en-US" altLang="zh-CN" sz="2000" dirty="0"/>
              <a:t> Message accepted for delivery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C: </a:t>
            </a:r>
            <a:r>
              <a:rPr lang="en-US" altLang="zh-CN" sz="2000" dirty="0">
                <a:solidFill>
                  <a:srgbClr val="FF0000"/>
                </a:solidFill>
              </a:rPr>
              <a:t>QUIT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S: </a:t>
            </a:r>
            <a:r>
              <a:rPr lang="en-US" altLang="zh-CN" sz="2000" b="1" dirty="0"/>
              <a:t>221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mail.abc.com</a:t>
            </a:r>
            <a:r>
              <a:rPr lang="en-US" altLang="zh-CN" sz="2000" dirty="0"/>
              <a:t> closing </a:t>
            </a:r>
            <a:r>
              <a:rPr lang="en-US" altLang="zh-CN" sz="2000" dirty="0" smtClean="0"/>
              <a:t>connection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15240" y="22860"/>
            <a:ext cx="275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</a:t>
            </a:r>
            <a:r>
              <a:rPr lang="en-US"/>
              <a:t>2 SMTP</a:t>
            </a:r>
          </a:p>
        </p:txBody>
      </p:sp>
      <p:grpSp>
        <p:nvGrpSpPr>
          <p:cNvPr id="23" name="组合 6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24" name="左大括号 23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67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0920" y="2316480"/>
            <a:ext cx="92862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25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30"/>
          </a:p>
        </p:txBody>
      </p:sp>
      <p:sp>
        <p:nvSpPr>
          <p:cNvPr id="7" name="文本框 6"/>
          <p:cNvSpPr txBox="1"/>
          <p:nvPr/>
        </p:nvSpPr>
        <p:spPr>
          <a:xfrm>
            <a:off x="-91440" y="-153035"/>
            <a:ext cx="27305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zh-CN" altLang="en-US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</a:t>
            </a:r>
            <a:r>
              <a:rPr lang="en-US" altLang="zh-CN" dirty="0">
                <a:latin typeface="+mn-ea"/>
                <a:cs typeface="+mn-ea"/>
                <a:sym typeface="+mn-ea"/>
              </a:rPr>
              <a:t>.4.</a:t>
            </a:r>
            <a:r>
              <a:rPr lang="en-US" dirty="0">
                <a:latin typeface="+mn-ea"/>
                <a:cs typeface="+mn-ea"/>
                <a:sym typeface="+mn-ea"/>
              </a:rPr>
              <a:t>2.3 HTTP</a:t>
            </a:r>
            <a:r>
              <a:rPr lang="zh-CN" altLang="en-US" dirty="0">
                <a:latin typeface="+mn-ea"/>
                <a:cs typeface="+mn-ea"/>
                <a:sym typeface="+mn-ea"/>
              </a:rPr>
              <a:t>报文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10" name="文本框 9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tx1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accent6"/>
                </a:solidFill>
              </a:rPr>
              <a:t>http</a:t>
            </a:r>
            <a:endParaRPr lang="en-US" altLang="zh-CN" sz="2130"/>
          </a:p>
          <a:p>
            <a:pPr fontAlgn="auto">
              <a:lnSpc>
                <a:spcPct val="150000"/>
              </a:lnSpc>
            </a:pPr>
            <a:r>
              <a:rPr lang="en-US" altLang="zh-CN" sz="2130"/>
              <a:t>cookie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1010920" y="2527063"/>
            <a:ext cx="5542222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典型的请求方法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39263"/>
              </p:ext>
            </p:extLst>
          </p:nvPr>
        </p:nvGraphicFramePr>
        <p:xfrm>
          <a:off x="1572773" y="3214623"/>
          <a:ext cx="9504326" cy="3076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5140"/>
                <a:gridCol w="7749186"/>
              </a:tblGrid>
              <a:tr h="624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请求读取由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URL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所标识的信息，是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最常见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的方法</a:t>
                      </a:r>
                    </a:p>
                  </a:txBody>
                  <a:tcPr anchor="ctr"/>
                </a:tc>
              </a:tr>
              <a:tr h="61277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HEAD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请求读取由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URL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所标识的信息的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首部</a:t>
                      </a:r>
                    </a:p>
                  </a:txBody>
                  <a:tcPr anchor="ctr"/>
                </a:tc>
              </a:tr>
              <a:tr h="61310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给服务器添加信息（例如，注释）</a:t>
                      </a:r>
                    </a:p>
                  </a:txBody>
                  <a:tcPr anchor="ctr"/>
                </a:tc>
              </a:tr>
              <a:tr h="61310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请求一些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选项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的信息</a:t>
                      </a:r>
                    </a:p>
                  </a:txBody>
                  <a:tcPr anchor="ctr"/>
                </a:tc>
              </a:tr>
              <a:tr h="61310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在指明的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URL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下存储一个文档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文本框 6"/>
          <p:cNvSpPr txBox="1"/>
          <p:nvPr/>
        </p:nvSpPr>
        <p:spPr>
          <a:xfrm>
            <a:off x="430471" y="359410"/>
            <a:ext cx="8821420" cy="19570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 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报文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8072" y="147703"/>
            <a:ext cx="91609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）之间一封简单邮件传输的交互过程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示例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S: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220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mail.abc.com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HELO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xyz.hit.edu.cn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S: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250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Hello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xyz.hit.edu.cn,pleased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meet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MAIL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FROM:&lt;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user_a@xyz.hit.edu.cn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S: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250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user_a@xyz.hit.edu.cn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mr-IN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Sender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ok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RCPT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TO:&lt;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user_b@mail.abc.com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S: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user_b@mail.abc.com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mr-IN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Recipient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ok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354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Enter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mail</a:t>
            </a:r>
            <a:r>
              <a:rPr lang="en-US" altLang="zh-CN" sz="2000" dirty="0" err="1" smtClean="0"/>
              <a:t>,end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with “.” on a line by </a:t>
            </a:r>
            <a:r>
              <a:rPr lang="en-US" altLang="zh-CN" sz="2000" dirty="0" smtClean="0"/>
              <a:t>itself</a:t>
            </a:r>
          </a:p>
          <a:p>
            <a:r>
              <a:rPr lang="en-US" altLang="zh-CN" sz="2000" dirty="0"/>
              <a:t>C: Are you available </a:t>
            </a:r>
            <a:r>
              <a:rPr lang="en-US" altLang="zh-CN" sz="2000" dirty="0" err="1"/>
              <a:t>tonigth</a:t>
            </a:r>
            <a:r>
              <a:rPr lang="en-US" altLang="zh-CN" sz="2000" dirty="0"/>
              <a:t>?</a:t>
            </a:r>
          </a:p>
          <a:p>
            <a:r>
              <a:rPr lang="en-US" altLang="zh-CN" sz="2000" dirty="0"/>
              <a:t>C: How about going to the cinema together?</a:t>
            </a:r>
          </a:p>
          <a:p>
            <a:r>
              <a:rPr lang="en-US" altLang="zh-CN" sz="2000" dirty="0"/>
              <a:t>C: 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/>
              <a:t>S: 250 Message accepted for delivery</a:t>
            </a:r>
          </a:p>
          <a:p>
            <a:r>
              <a:rPr lang="en-US" altLang="zh-CN" sz="2000" dirty="0"/>
              <a:t>C: QUIT</a:t>
            </a:r>
          </a:p>
          <a:p>
            <a:r>
              <a:rPr lang="en-US" altLang="zh-CN" sz="2000" dirty="0"/>
              <a:t>S: 221 </a:t>
            </a:r>
            <a:r>
              <a:rPr lang="en-US" altLang="zh-CN" sz="2000" dirty="0" err="1"/>
              <a:t>mail.abc.com</a:t>
            </a:r>
            <a:r>
              <a:rPr lang="en-US" altLang="zh-CN" sz="2000" dirty="0"/>
              <a:t> closing </a:t>
            </a:r>
            <a:r>
              <a:rPr lang="en-US" altLang="zh-CN" sz="2000" dirty="0" smtClean="0"/>
              <a:t>connection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60091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SMTP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5330" y="1890395"/>
            <a:ext cx="436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的特点：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240" y="22860"/>
            <a:ext cx="275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</a:t>
            </a:r>
            <a:r>
              <a:rPr lang="en-US"/>
              <a:t>2 SMTP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14" name="左大括号 13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SMTP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94105" y="2574290"/>
            <a:ext cx="10433050" cy="8610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只能传送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ASCⅡ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码文本内容，包括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命令、应答消息以及邮件内容。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35330" y="1890395"/>
            <a:ext cx="436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的特点：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240" y="22860"/>
            <a:ext cx="275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</a:t>
            </a:r>
            <a:r>
              <a:rPr lang="en-US"/>
              <a:t>2 SMTP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14" name="左大括号 13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91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50" y="44450"/>
            <a:ext cx="93091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SMTP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94105" y="2574290"/>
            <a:ext cx="10433050" cy="8610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只能传送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ASCⅡ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码文本内容，包括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命令、应答消息以及邮件内容。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094105" y="3588385"/>
            <a:ext cx="10433050" cy="8610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传送的邮件内容中不能包含“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CRLF.CRLF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”，因为该信息用于标识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邮件内容的结束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35330" y="1890395"/>
            <a:ext cx="436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的特点：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240" y="22860"/>
            <a:ext cx="275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</a:t>
            </a:r>
            <a:r>
              <a:rPr lang="en-US"/>
              <a:t>2 SMTP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14" name="左大括号 13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5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SMTP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94105" y="2574290"/>
            <a:ext cx="10433050" cy="8610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只能传送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ASCⅡ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码文本内容，包括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命令、应答消息以及邮件内容。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094105" y="3588385"/>
            <a:ext cx="10433050" cy="8610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传送的邮件内容中不能包含“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CRLF.CRLF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”，因为该信息用于标识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邮件内容的结束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094105" y="4601845"/>
            <a:ext cx="10433050" cy="8610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是“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推动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”协议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。（补充：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是“拉动”协议）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5330" y="1890395"/>
            <a:ext cx="436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的特点：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240" y="22860"/>
            <a:ext cx="275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</a:t>
            </a:r>
            <a:r>
              <a:rPr lang="en-US"/>
              <a:t>2 SMTP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14" name="左大括号 13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07118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SMTP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94105" y="2574290"/>
            <a:ext cx="10433050" cy="8610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只能传送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ASCⅡ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码文本内容，包括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命令、应答消息以及邮件内容。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094105" y="3588385"/>
            <a:ext cx="10433050" cy="8610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传送的邮件内容中不能包含“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CRLF.CRLF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”，因为该信息用于标识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邮件内容的结束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094105" y="4601845"/>
            <a:ext cx="10433050" cy="8610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是“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推动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”协议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。（补充：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是“拉动”协议）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94105" y="5615305"/>
            <a:ext cx="10433050" cy="8610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TCP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连接是持久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35330" y="1890395"/>
            <a:ext cx="436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的特点：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240" y="22860"/>
            <a:ext cx="275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</a:t>
            </a:r>
            <a:r>
              <a:rPr lang="en-US"/>
              <a:t>2 SMTP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14" name="左大括号 13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8884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：电子邮件格式与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MIME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32385"/>
            <a:ext cx="374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电子邮件格式与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MIME</a:t>
            </a:r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5" name="左大括号 4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：电子邮件格式与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MIME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58900" y="2598420"/>
            <a:ext cx="98971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一封邮件不是简单的一段文本内容，要按照一定格式结构进行组织的。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    首部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    空白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    行主体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32385"/>
            <a:ext cx="374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电子邮件格式与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MIME</a:t>
            </a:r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5" name="左大括号 4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91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：电子邮件格式与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MIME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58900" y="2598420"/>
            <a:ext cx="98971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一封邮件不是简单的一段文本内容，要按照一定格式结构进行组织的。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首部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空白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行主体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32385"/>
            <a:ext cx="374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电子邮件格式与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MIME</a:t>
            </a:r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5" name="左大括号 4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507" y="3502025"/>
            <a:ext cx="795668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5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0920" y="2316480"/>
            <a:ext cx="92862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25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30"/>
          </a:p>
        </p:txBody>
      </p:sp>
      <p:sp>
        <p:nvSpPr>
          <p:cNvPr id="7" name="文本框 6"/>
          <p:cNvSpPr txBox="1"/>
          <p:nvPr/>
        </p:nvSpPr>
        <p:spPr>
          <a:xfrm>
            <a:off x="-91440" y="-153035"/>
            <a:ext cx="27305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zh-CN" altLang="en-US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</a:t>
            </a:r>
            <a:r>
              <a:rPr lang="en-US" altLang="zh-CN" dirty="0">
                <a:latin typeface="+mn-ea"/>
                <a:cs typeface="+mn-ea"/>
                <a:sym typeface="+mn-ea"/>
              </a:rPr>
              <a:t>.4.</a:t>
            </a:r>
            <a:r>
              <a:rPr lang="en-US" dirty="0">
                <a:latin typeface="+mn-ea"/>
                <a:cs typeface="+mn-ea"/>
                <a:sym typeface="+mn-ea"/>
              </a:rPr>
              <a:t>2.3 HTTP</a:t>
            </a:r>
            <a:r>
              <a:rPr lang="zh-CN" altLang="en-US" dirty="0">
                <a:latin typeface="+mn-ea"/>
                <a:cs typeface="+mn-ea"/>
                <a:sym typeface="+mn-ea"/>
              </a:rPr>
              <a:t>报文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10" name="文本框 9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tx1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accent6"/>
                </a:solidFill>
              </a:rPr>
              <a:t>http</a:t>
            </a:r>
            <a:endParaRPr lang="en-US" altLang="zh-CN" sz="2130"/>
          </a:p>
          <a:p>
            <a:pPr fontAlgn="auto">
              <a:lnSpc>
                <a:spcPct val="150000"/>
              </a:lnSpc>
            </a:pPr>
            <a:r>
              <a:rPr lang="en-US" altLang="zh-CN" sz="2130"/>
              <a:t>cookie</a:t>
            </a:r>
          </a:p>
        </p:txBody>
      </p:sp>
      <p:sp>
        <p:nvSpPr>
          <p:cNvPr id="2" name="矩形 1"/>
          <p:cNvSpPr/>
          <p:nvPr/>
        </p:nvSpPr>
        <p:spPr>
          <a:xfrm>
            <a:off x="542925" y="2778125"/>
            <a:ext cx="11303000" cy="38893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        </a:t>
            </a:r>
            <a:r>
              <a:rPr lang="en-US" altLang="zh-CN">
                <a:sym typeface="+mn-ea"/>
              </a:rPr>
              <a:t>                                  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HTTP 1.1/  200  OK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543560" y="346011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27685" y="427291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27685" y="514159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43560" y="585787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4685" y="3682365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起始行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4685" y="4538980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首部行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4685" y="5315585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空白行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32765" y="6045835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报文主体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824990" y="2809875"/>
            <a:ext cx="0" cy="382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620" y="2778125"/>
            <a:ext cx="0" cy="388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825750" y="2904490"/>
            <a:ext cx="236537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请求报文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952740" y="2936240"/>
            <a:ext cx="160337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响应报文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823085" y="3479800"/>
            <a:ext cx="4478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请求行：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&lt;URL&gt;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&lt;HTTP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版本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 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67500" y="3545840"/>
            <a:ext cx="535178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&lt;HTTP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版本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&gt; &lt;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状态码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&gt; &lt;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原因短语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&gt;                                          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026920" y="6091555"/>
            <a:ext cx="273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GET </a:t>
            </a:r>
            <a:r>
              <a:rPr lang="zh-CN" altLang="en-US">
                <a:solidFill>
                  <a:schemeClr val="bg2"/>
                </a:solidFill>
              </a:rPr>
              <a:t>方法没有报文主体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969125" y="6111875"/>
            <a:ext cx="201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sym typeface="+mn-ea"/>
              </a:rPr>
              <a:t>超文本文件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897380" y="4538345"/>
            <a:ext cx="727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携带附加信息 </a:t>
            </a:r>
            <a:r>
              <a:rPr lang="en-US" altLang="zh-CN">
                <a:solidFill>
                  <a:schemeClr val="bg2"/>
                </a:solidFill>
              </a:rPr>
              <a:t>+CRLF                                          </a:t>
            </a:r>
            <a:r>
              <a:rPr lang="zh-CN" altLang="en-US">
                <a:solidFill>
                  <a:schemeClr val="bg2"/>
                </a:solidFill>
              </a:rPr>
              <a:t>同请求报文 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921510" y="6072505"/>
            <a:ext cx="8709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实际要传输的内容                                               同请求报文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026920" y="5315585"/>
            <a:ext cx="8604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CRLF   </a:t>
            </a:r>
            <a:r>
              <a:rPr lang="zh-CN" altLang="en-US" dirty="0">
                <a:solidFill>
                  <a:schemeClr val="bg2"/>
                </a:solidFill>
              </a:rPr>
              <a:t>                                                              同请求报文</a:t>
            </a:r>
          </a:p>
        </p:txBody>
      </p:sp>
      <p:sp>
        <p:nvSpPr>
          <p:cNvPr id="29" name="文本框 6"/>
          <p:cNvSpPr txBox="1"/>
          <p:nvPr/>
        </p:nvSpPr>
        <p:spPr>
          <a:xfrm>
            <a:off x="430471" y="359410"/>
            <a:ext cx="8821420" cy="19570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 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报文</a:t>
            </a:r>
          </a:p>
        </p:txBody>
      </p:sp>
    </p:spTree>
    <p:extLst>
      <p:ext uri="{BB962C8B-B14F-4D97-AF65-F5344CB8AC3E}">
        <p14:creationId xmlns:p14="http://schemas.microsoft.com/office/powerpoint/2010/main" val="21158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：电子邮件格式与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MIME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邮件中常见的首部行内容：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20373"/>
              </p:ext>
            </p:extLst>
          </p:nvPr>
        </p:nvGraphicFramePr>
        <p:xfrm>
          <a:off x="1532268" y="2944071"/>
          <a:ext cx="9604946" cy="322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6960"/>
                <a:gridCol w="6947986"/>
              </a:tblGrid>
              <a:tr h="537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后面填入一个或多个收件人的电子邮件地址</a:t>
                      </a:r>
                    </a:p>
                  </a:txBody>
                  <a:tcPr anchor="ctr"/>
                </a:tc>
              </a:tr>
              <a:tr h="537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Subject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邮件的主题</a:t>
                      </a:r>
                    </a:p>
                  </a:txBody>
                  <a:tcPr anchor="ctr"/>
                </a:tc>
              </a:tr>
              <a:tr h="537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表示应给某某人发送一个邮件副本</a:t>
                      </a:r>
                    </a:p>
                  </a:txBody>
                  <a:tcPr anchor="ctr"/>
                </a:tc>
              </a:tr>
              <a:tr h="537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表示发信人的电子邮件地址</a:t>
                      </a:r>
                    </a:p>
                  </a:txBody>
                  <a:tcPr anchor="ctr"/>
                </a:tc>
              </a:tr>
              <a:tr h="537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发信日期</a:t>
                      </a:r>
                    </a:p>
                  </a:txBody>
                  <a:tcPr anchor="ctr"/>
                </a:tc>
              </a:tr>
              <a:tr h="537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Reply-To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对方回信所用的地址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0" y="32385"/>
            <a:ext cx="374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电子邮件格式与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MIME</a:t>
            </a:r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8" name="左大括号 7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：电子邮件格式与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MIME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邮件中常见的首部行内容：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32268" y="2944071"/>
          <a:ext cx="9604946" cy="322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6960"/>
                <a:gridCol w="6947986"/>
              </a:tblGrid>
              <a:tr h="537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后面填入一个或多个收件人的电子邮件地址</a:t>
                      </a:r>
                    </a:p>
                  </a:txBody>
                  <a:tcPr anchor="ctr"/>
                </a:tc>
              </a:tr>
              <a:tr h="537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Subject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邮件的主题</a:t>
                      </a:r>
                    </a:p>
                  </a:txBody>
                  <a:tcPr anchor="ctr"/>
                </a:tc>
              </a:tr>
              <a:tr h="537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表示应给某某人发送一个邮件副本</a:t>
                      </a:r>
                    </a:p>
                  </a:txBody>
                  <a:tcPr anchor="ctr"/>
                </a:tc>
              </a:tr>
              <a:tr h="537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表示发信人的电子邮件地址</a:t>
                      </a:r>
                    </a:p>
                  </a:txBody>
                  <a:tcPr anchor="ctr"/>
                </a:tc>
              </a:tr>
              <a:tr h="537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发信日期</a:t>
                      </a:r>
                    </a:p>
                  </a:txBody>
                  <a:tcPr anchor="ctr"/>
                </a:tc>
              </a:tr>
              <a:tr h="537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Reply-To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对方回信所用的地址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0" y="32385"/>
            <a:ext cx="374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电子邮件格式与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MIME</a:t>
            </a:r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8" name="左大括号 7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20914" y="2944071"/>
            <a:ext cx="986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必填</a:t>
            </a:r>
            <a:endParaRPr kumimoji="1"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20914" y="4569111"/>
            <a:ext cx="986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/>
              <a:t>可选</a:t>
            </a:r>
            <a:endParaRPr kumimoji="1" lang="zh-CN" altLang="en-US" sz="2000" dirty="0"/>
          </a:p>
        </p:txBody>
      </p:sp>
      <p:sp>
        <p:nvSpPr>
          <p:cNvPr id="14" name="左大括号 13"/>
          <p:cNvSpPr/>
          <p:nvPr/>
        </p:nvSpPr>
        <p:spPr>
          <a:xfrm>
            <a:off x="1135025" y="3643086"/>
            <a:ext cx="272861" cy="238034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8946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：电子邮件格式与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MIME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5655" y="2152698"/>
            <a:ext cx="100021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SMTP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只能传输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位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ASCII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码文本内容，所以在传输非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位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ASCII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码文本内容时，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必须依据一个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将非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ASCII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码文本内容转换位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ASCII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码文本内容，然后再传输。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32385"/>
            <a:ext cx="374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电子邮件格式与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MIME</a:t>
            </a:r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7" name="左大括号 6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9029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：电子邮件格式与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MIME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5655" y="2152698"/>
            <a:ext cx="100021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SMTP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只能传输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位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ASCII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码文本内容，所以在传输非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位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ASCII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码文本内容时，必须依据一个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将非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ASCII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码文本内容转换位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ASCII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码文本内容，然后再传输。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32385"/>
            <a:ext cx="374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电子邮件格式与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MIME</a:t>
            </a:r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7" name="左大括号 6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：电子邮件格式与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MIME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5655" y="2152698"/>
            <a:ext cx="100021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SMTP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只能传输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位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ASCII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码文本内容，所以在传输非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位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ASCII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码文本内容时，必须依据一个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将非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ASCII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码文本内容转换位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ASCII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码文本内容，然后再传输。</a:t>
            </a:r>
          </a:p>
        </p:txBody>
      </p:sp>
      <p:sp>
        <p:nvSpPr>
          <p:cNvPr id="13" name="下箭头 12"/>
          <p:cNvSpPr/>
          <p:nvPr/>
        </p:nvSpPr>
        <p:spPr>
          <a:xfrm>
            <a:off x="5467985" y="4135755"/>
            <a:ext cx="789305" cy="1075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"/>
          <p:cNvSpPr txBox="1"/>
          <p:nvPr/>
        </p:nvSpPr>
        <p:spPr>
          <a:xfrm>
            <a:off x="1295680" y="5176568"/>
            <a:ext cx="10002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互联网邮件扩展（Multipurpose Internet Mail Extensions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MIME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32385"/>
            <a:ext cx="374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电子邮件格式与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MIME</a:t>
            </a:r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7" name="左大括号 6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3253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：电子邮件格式与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MIME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935" y="2138045"/>
            <a:ext cx="10735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MIME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主要包括的内容：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MIME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邮件首部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字段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32385"/>
            <a:ext cx="374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电子邮件格式与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MIME</a:t>
            </a:r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7" name="左大括号 6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：电子邮件格式与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MIME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040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MIME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主要包括的内容：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MIME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邮件首部字段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61093" y="3561337"/>
          <a:ext cx="9748876" cy="2918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3016"/>
                <a:gridCol w="6485860"/>
              </a:tblGrid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MIME-Version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标识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MIME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的版本</a:t>
                      </a:r>
                    </a:p>
                  </a:txBody>
                  <a:tcPr anchor="ctr"/>
                </a:tc>
              </a:tr>
              <a:tr h="523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Content-Description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可读字符串，用于对邮件内容的概括性描述</a:t>
                      </a:r>
                    </a:p>
                  </a:txBody>
                  <a:tcPr anchor="ctr"/>
                </a:tc>
              </a:tr>
              <a:tr h="523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Content-Id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邮件的唯一标识符</a:t>
                      </a:r>
                    </a:p>
                  </a:txBody>
                  <a:tcPr anchor="ctr"/>
                </a:tc>
              </a:tr>
              <a:tr h="523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Content-Transfer-Encoding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说明在传送邮件主体是如何编码的</a:t>
                      </a:r>
                    </a:p>
                  </a:txBody>
                  <a:tcPr anchor="ctr"/>
                </a:tc>
              </a:tr>
              <a:tr h="523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Content-Type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说明邮件主体内容的类型和格式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0" y="32385"/>
            <a:ext cx="374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电子邮件格式与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MIME</a:t>
            </a:r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8" name="左大括号 7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：电子邮件格式与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MIME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935" y="2138045"/>
            <a:ext cx="107359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MIME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主要包括的内容：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MIME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首部字段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、定义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多种邮件内容的格式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，对多媒体电子邮件的表示方法进行了标准化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、定义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了邮件传送编码，可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对任何内容格式进行转换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，从而适合通过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进行传送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32385"/>
            <a:ext cx="374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电子邮件格式与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MIME</a:t>
            </a:r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7752831" y="490069"/>
            <a:ext cx="4243356" cy="1342250"/>
            <a:chOff x="7752831" y="230989"/>
            <a:chExt cx="4243356" cy="1342250"/>
          </a:xfrm>
        </p:grpSpPr>
        <p:sp>
          <p:nvSpPr>
            <p:cNvPr id="7" name="左大括号 6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472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78000" y="1369060"/>
            <a:ext cx="73831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下列哪项不属于邮件的组成部分（）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A:首部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B:空白行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C:尾部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D:主体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78000" y="1369060"/>
            <a:ext cx="73831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下列哪项不属于邮件的组成部分（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A:首部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B:空白行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C:尾部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D:主体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0920" y="2316480"/>
            <a:ext cx="92862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25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30"/>
          </a:p>
        </p:txBody>
      </p:sp>
      <p:sp>
        <p:nvSpPr>
          <p:cNvPr id="7" name="文本框 6"/>
          <p:cNvSpPr txBox="1"/>
          <p:nvPr/>
        </p:nvSpPr>
        <p:spPr>
          <a:xfrm>
            <a:off x="-91440" y="-153035"/>
            <a:ext cx="27305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zh-CN" altLang="en-US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</a:t>
            </a:r>
            <a:r>
              <a:rPr lang="en-US" altLang="zh-CN" dirty="0">
                <a:latin typeface="+mn-ea"/>
                <a:cs typeface="+mn-ea"/>
                <a:sym typeface="+mn-ea"/>
              </a:rPr>
              <a:t>.4.</a:t>
            </a:r>
            <a:r>
              <a:rPr lang="en-US" dirty="0">
                <a:latin typeface="+mn-ea"/>
                <a:cs typeface="+mn-ea"/>
                <a:sym typeface="+mn-ea"/>
              </a:rPr>
              <a:t>2.3 HTTP</a:t>
            </a:r>
            <a:r>
              <a:rPr lang="zh-CN" altLang="en-US" dirty="0">
                <a:latin typeface="+mn-ea"/>
                <a:cs typeface="+mn-ea"/>
                <a:sym typeface="+mn-ea"/>
              </a:rPr>
              <a:t>报文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10" name="文本框 9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tx1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accent6"/>
                </a:solidFill>
              </a:rPr>
              <a:t>http</a:t>
            </a:r>
            <a:endParaRPr lang="en-US" altLang="zh-CN" sz="2130"/>
          </a:p>
          <a:p>
            <a:pPr fontAlgn="auto">
              <a:lnSpc>
                <a:spcPct val="150000"/>
              </a:lnSpc>
            </a:pPr>
            <a:r>
              <a:rPr lang="en-US" altLang="zh-CN" sz="2130"/>
              <a:t>cookie</a:t>
            </a:r>
          </a:p>
        </p:txBody>
      </p:sp>
      <p:sp>
        <p:nvSpPr>
          <p:cNvPr id="2" name="矩形 1"/>
          <p:cNvSpPr/>
          <p:nvPr/>
        </p:nvSpPr>
        <p:spPr>
          <a:xfrm>
            <a:off x="542925" y="2778125"/>
            <a:ext cx="11303000" cy="38893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        </a:t>
            </a:r>
            <a:r>
              <a:rPr lang="en-US" altLang="zh-CN">
                <a:sym typeface="+mn-ea"/>
              </a:rPr>
              <a:t>                                  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HTTP 1.1/  200  OK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543560" y="346011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27685" y="427291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27685" y="514159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43560" y="585787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4685" y="3682365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起始行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4685" y="4538980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首部行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4685" y="5315585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空白行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32765" y="6045835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报文主体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824990" y="2809875"/>
            <a:ext cx="0" cy="382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620" y="2778125"/>
            <a:ext cx="0" cy="388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825750" y="2904490"/>
            <a:ext cx="236537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请求报文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952740" y="2936240"/>
            <a:ext cx="160337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响应报文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823085" y="3479800"/>
            <a:ext cx="4478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请求行：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&lt;URL&gt;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&lt;HTTP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版本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 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67500" y="3545840"/>
            <a:ext cx="535178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&lt;HTTP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版本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&gt; &lt;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状态码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&gt; &lt;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原因短语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&gt;                                          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026920" y="6091555"/>
            <a:ext cx="273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GET </a:t>
            </a:r>
            <a:r>
              <a:rPr lang="zh-CN" altLang="en-US">
                <a:solidFill>
                  <a:schemeClr val="bg2"/>
                </a:solidFill>
              </a:rPr>
              <a:t>方法没有报文主体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969125" y="6111875"/>
            <a:ext cx="201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sym typeface="+mn-ea"/>
              </a:rPr>
              <a:t>超文本文件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897380" y="4538345"/>
            <a:ext cx="727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携带附加信息 </a:t>
            </a:r>
            <a:r>
              <a:rPr lang="en-US" altLang="zh-CN">
                <a:solidFill>
                  <a:schemeClr val="bg2"/>
                </a:solidFill>
              </a:rPr>
              <a:t>+CRLF                                          </a:t>
            </a:r>
            <a:r>
              <a:rPr lang="zh-CN" altLang="en-US">
                <a:solidFill>
                  <a:schemeClr val="bg2"/>
                </a:solidFill>
              </a:rPr>
              <a:t>同请求报文 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921510" y="6072505"/>
            <a:ext cx="8709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实际要传输的内容                                               同请求报文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026920" y="5315585"/>
            <a:ext cx="8604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CRLF   </a:t>
            </a:r>
            <a:r>
              <a:rPr lang="zh-CN" altLang="en-US" dirty="0">
                <a:solidFill>
                  <a:schemeClr val="bg2"/>
                </a:solidFill>
              </a:rPr>
              <a:t>                                                              同请求报文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518910" y="3478530"/>
            <a:ext cx="5351780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状态行：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&lt;HTTP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版本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 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状态码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 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原因短语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        </a:t>
            </a:r>
            <a:r>
              <a:rPr lang="en-US" altLang="zh-CN" dirty="0">
                <a:sym typeface="+mn-ea"/>
              </a:rPr>
              <a:t>                                  </a:t>
            </a:r>
            <a:endParaRPr lang="en-US" altLang="zh-CN" dirty="0"/>
          </a:p>
        </p:txBody>
      </p:sp>
      <p:sp>
        <p:nvSpPr>
          <p:cNvPr id="30" name="文本框 6"/>
          <p:cNvSpPr txBox="1"/>
          <p:nvPr/>
        </p:nvSpPr>
        <p:spPr>
          <a:xfrm>
            <a:off x="430471" y="359410"/>
            <a:ext cx="8821420" cy="19570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 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报文</a:t>
            </a:r>
          </a:p>
        </p:txBody>
      </p:sp>
    </p:spTree>
    <p:extLst>
      <p:ext uri="{BB962C8B-B14F-4D97-AF65-F5344CB8AC3E}">
        <p14:creationId xmlns:p14="http://schemas.microsoft.com/office/powerpoint/2010/main" val="10533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5330" y="1536700"/>
            <a:ext cx="106343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SMTP作为电子邮件系统的核心应用层协议，关于其特点的描述错误的是（）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A:SMTP只能传送7位ASCII码文本内容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B:SMTP传送的邮件内容中不能包含“CRLF.CRLF”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C:SMTP是“拉动”协议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D:SMTP使用TCP连接是持久的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5330" y="1536700"/>
            <a:ext cx="108521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SMTP作为电子邮件系统的核心应用层协议，关于其特点的描述错误的是（</a:t>
            </a:r>
            <a:r>
              <a:rPr 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A:SMTP只能传送7位ASCII码文本内容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B:SMTP传送的邮件内容中不能包含“CRLF.CRLF”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C:SMTP是“拉动”协议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D:SMTP使用TCP连接是持久的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：邮件读取协议（领会）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3" name="Group 4_1_1_1"/>
          <p:cNvGrpSpPr/>
          <p:nvPr/>
        </p:nvGrpSpPr>
        <p:grpSpPr>
          <a:xfrm>
            <a:off x="7752831" y="413869"/>
            <a:ext cx="4243356" cy="1342250"/>
            <a:chOff x="7752831" y="230989"/>
            <a:chExt cx="4243356" cy="1342250"/>
          </a:xfrm>
        </p:grpSpPr>
        <p:sp>
          <p:nvSpPr>
            <p:cNvPr id="14" name="Left Brace 13_1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4_1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16" name="Rectangle 15_1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7" name="Rectangle 16_1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8" name="Rectangle 17_1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Rectangle 18_1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32385"/>
            <a:ext cx="374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</a:t>
            </a:r>
            <a:r>
              <a:rPr lang="en-US"/>
              <a:t>4.0 </a:t>
            </a:r>
            <a:r>
              <a:rPr lang="zh-CN" altLang="en-US"/>
              <a:t>邮件读取协议</a:t>
            </a:r>
          </a:p>
        </p:txBody>
      </p:sp>
      <p:sp>
        <p:nvSpPr>
          <p:cNvPr id="20" name="TextBox 4"/>
          <p:cNvSpPr txBox="1"/>
          <p:nvPr/>
        </p:nvSpPr>
        <p:spPr>
          <a:xfrm>
            <a:off x="735180" y="2740883"/>
            <a:ext cx="10353734" cy="1688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第三版邮局协议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/>
              </a:rPr>
              <a:t>： （</a:t>
            </a:r>
            <a:r>
              <a:rPr lang="en-US" altLang="zh-CN" sz="2400" dirty="0" smtClean="0"/>
              <a:t>Post </a:t>
            </a:r>
            <a:r>
              <a:rPr lang="en-US" altLang="zh-CN" sz="2400" dirty="0"/>
              <a:t>Office Protocol - Version 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POP3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互联网邮件访问协议： （</a:t>
            </a:r>
            <a:r>
              <a:rPr lang="en-US" altLang="zh-CN" sz="2400" dirty="0"/>
              <a:t> Internet Message Access Protocol</a:t>
            </a:r>
            <a:r>
              <a:rPr lang="zh-CN" altLang="en-US" sz="2400" dirty="0"/>
              <a:t>，</a:t>
            </a:r>
            <a:r>
              <a:rPr lang="en-US" altLang="zh-CN" sz="2400" dirty="0"/>
              <a:t>IMAP</a:t>
            </a:r>
            <a:r>
              <a:rPr lang="zh-CN" altLang="en-US" sz="2400" dirty="0"/>
              <a:t>）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邮件系统的邮件读取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协议：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/>
              </a:rPr>
              <a:t>（</a:t>
            </a:r>
            <a:r>
              <a:rPr lang="en-US" altLang="zh-CN" sz="2400" dirty="0" err="1"/>
              <a:t>HyperText</a:t>
            </a:r>
            <a:r>
              <a:rPr lang="en-US" altLang="zh-CN" sz="2400" dirty="0"/>
              <a:t> Transfer </a:t>
            </a:r>
            <a:r>
              <a:rPr lang="en-US" altLang="zh-CN" sz="2400" dirty="0" smtClean="0"/>
              <a:t>Protocol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/>
              </a:rPr>
              <a:t>）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：邮件读取协议（领会）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3" name="Group 4_1_1_1"/>
          <p:cNvGrpSpPr/>
          <p:nvPr/>
        </p:nvGrpSpPr>
        <p:grpSpPr>
          <a:xfrm>
            <a:off x="7752831" y="413869"/>
            <a:ext cx="4243356" cy="1342250"/>
            <a:chOff x="7752831" y="230989"/>
            <a:chExt cx="4243356" cy="1342250"/>
          </a:xfrm>
        </p:grpSpPr>
        <p:sp>
          <p:nvSpPr>
            <p:cNvPr id="14" name="Left Brace 13_1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4_1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16" name="Rectangle 15_1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7" name="Rectangle 16_1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8" name="Rectangle 17_1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Rectangle 18_1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32385"/>
            <a:ext cx="374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</a:t>
            </a:r>
            <a:r>
              <a:rPr lang="en-US"/>
              <a:t>4.0 </a:t>
            </a:r>
            <a:r>
              <a:rPr lang="zh-CN" altLang="en-US"/>
              <a:t>邮件读取协议</a:t>
            </a:r>
          </a:p>
        </p:txBody>
      </p:sp>
      <p:sp>
        <p:nvSpPr>
          <p:cNvPr id="20" name="TextBox 4"/>
          <p:cNvSpPr txBox="1"/>
          <p:nvPr/>
        </p:nvSpPr>
        <p:spPr>
          <a:xfrm>
            <a:off x="735180" y="2058712"/>
            <a:ext cx="11456820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第三版邮局协议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/>
              </a:rPr>
              <a:t>： （</a:t>
            </a:r>
            <a:r>
              <a:rPr lang="en-US" altLang="zh-CN" sz="2400" dirty="0" smtClean="0"/>
              <a:t>Post </a:t>
            </a:r>
            <a:r>
              <a:rPr lang="en-US" altLang="zh-CN" sz="2400" dirty="0"/>
              <a:t>Office Protocol - Version 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POP3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简单邮件读取协议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3324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：邮件读取协议（领会）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067" y="2005478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POP3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520454" y="3072810"/>
          <a:ext cx="9384803" cy="2916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3" name="Group 4_1_1_1"/>
          <p:cNvGrpSpPr/>
          <p:nvPr/>
        </p:nvGrpSpPr>
        <p:grpSpPr>
          <a:xfrm>
            <a:off x="7752831" y="413869"/>
            <a:ext cx="4243356" cy="1342250"/>
            <a:chOff x="7752831" y="230989"/>
            <a:chExt cx="4243356" cy="1342250"/>
          </a:xfrm>
        </p:grpSpPr>
        <p:sp>
          <p:nvSpPr>
            <p:cNvPr id="14" name="Left Brace 13_1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4_1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16" name="Rectangle 15_1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7" name="Rectangle 16_1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8" name="Rectangle 17_1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Rectangle 18_1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32385"/>
            <a:ext cx="374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</a:t>
            </a:r>
            <a:r>
              <a:rPr lang="en-US"/>
              <a:t>4.1 POP3</a:t>
            </a:r>
          </a:p>
        </p:txBody>
      </p:sp>
      <p:sp>
        <p:nvSpPr>
          <p:cNvPr id="7" name="矩形 6"/>
          <p:cNvSpPr/>
          <p:nvPr/>
        </p:nvSpPr>
        <p:spPr>
          <a:xfrm>
            <a:off x="1683657" y="5989478"/>
            <a:ext cx="2293258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  </a:t>
            </a:r>
            <a:r>
              <a:rPr lang="zh-CN" altLang="en-US" sz="2000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用户名</a:t>
            </a:r>
            <a:endParaRPr lang="en-US" altLang="zh-CN" sz="2000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000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pass  </a:t>
            </a:r>
            <a:r>
              <a:rPr lang="zh-CN" altLang="en-US" sz="2000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密码</a:t>
            </a:r>
            <a:endParaRPr lang="en-US" altLang="zh-CN"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26281" y="6089505"/>
            <a:ext cx="25392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list</a:t>
            </a:r>
            <a:r>
              <a:rPr lang="zh-CN" altLang="en-US" sz="2000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000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retr</a:t>
            </a:r>
            <a:r>
              <a:rPr lang="zh-CN" altLang="en-US" sz="2000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dele</a:t>
            </a:r>
            <a:endParaRPr lang="zh-CN" altLang="en-US"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842368" y="6089505"/>
            <a:ext cx="14914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00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quit</a:t>
            </a:r>
            <a:endParaRPr lang="zh-CN" altLang="en-US"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09356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563245" y="1031875"/>
            <a:ext cx="5523230" cy="9525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：邮件读取协议（领会）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690" y="2061210"/>
            <a:ext cx="427228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POP3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：简单的邮件读取协议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9315" y="2890520"/>
            <a:ext cx="2609215" cy="345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  xxxx </a:t>
            </a:r>
            <a:endParaRPr lang="en-US" altLang="zh-CN" sz="21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pass  xxxx</a:t>
            </a:r>
            <a:endParaRPr lang="en-US" altLang="zh-CN" sz="21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list</a:t>
            </a:r>
          </a:p>
          <a:p>
            <a:pPr lvl="1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retr</a:t>
            </a:r>
            <a:r>
              <a:rPr lang="zh-CN" altLang="en-US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邮件号</a:t>
            </a:r>
            <a:endParaRPr lang="en-US" altLang="zh-CN" sz="21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lvl="1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dele</a:t>
            </a:r>
            <a:r>
              <a:rPr lang="zh-CN" altLang="en-US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邮件号</a:t>
            </a:r>
          </a:p>
          <a:p>
            <a:pPr marL="228600" lvl="1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quit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59450" y="2890520"/>
            <a:ext cx="548957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用于请求服务器传送第几封邮件 </a:t>
            </a: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结束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会话，并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更新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endParaRPr lang="zh-CN" altLang="en-US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dirty="0"/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用于向服务器传送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用户名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用于向服务器发送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用户密码</a:t>
            </a:r>
          </a:p>
          <a:p>
            <a:endParaRPr lang="zh-CN" altLang="en-US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用于将邮件标记为删除</a:t>
            </a:r>
          </a:p>
          <a:p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/>
              <a:t>用于请求所有的邮件序号和邮件长度 </a:t>
            </a:r>
            <a:endParaRPr lang="zh-CN" altLang="en-US" dirty="0">
              <a:effectLst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09565" y="2672080"/>
            <a:ext cx="9779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/>
              <a:t>①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②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③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④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⑤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⑥</a:t>
            </a:r>
          </a:p>
        </p:txBody>
      </p:sp>
      <p:grpSp>
        <p:nvGrpSpPr>
          <p:cNvPr id="2" name="Group 4_1_1_1"/>
          <p:cNvGrpSpPr/>
          <p:nvPr/>
        </p:nvGrpSpPr>
        <p:grpSpPr>
          <a:xfrm>
            <a:off x="7752831" y="413869"/>
            <a:ext cx="4243356" cy="1342250"/>
            <a:chOff x="7752831" y="230989"/>
            <a:chExt cx="4243356" cy="1342250"/>
          </a:xfrm>
        </p:grpSpPr>
        <p:sp>
          <p:nvSpPr>
            <p:cNvPr id="10" name="Left Brace 13_1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4_1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16" name="Rectangle 15_1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8" name="Rectangle 16_1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9" name="Rectangle 17_1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Rectangle 18_1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0" y="32385"/>
            <a:ext cx="374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</a:t>
            </a:r>
            <a:r>
              <a:rPr lang="en-US"/>
              <a:t>4.1 POP3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563245" y="1031875"/>
            <a:ext cx="5523230" cy="9525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：邮件读取协议（领会）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690" y="2061210"/>
            <a:ext cx="427228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POP3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：简单的邮件读取协议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9315" y="2890520"/>
            <a:ext cx="2609215" cy="345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  xxxx </a:t>
            </a:r>
            <a:endParaRPr lang="en-US" altLang="zh-CN" sz="21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pass  xxxx</a:t>
            </a:r>
            <a:endParaRPr lang="en-US" altLang="zh-CN" sz="21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list</a:t>
            </a:r>
          </a:p>
          <a:p>
            <a:pPr lvl="1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retr</a:t>
            </a:r>
            <a:r>
              <a:rPr lang="zh-CN" altLang="en-US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邮件号</a:t>
            </a:r>
            <a:endParaRPr lang="en-US" altLang="zh-CN" sz="21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lvl="1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dele</a:t>
            </a:r>
            <a:r>
              <a:rPr lang="zh-CN" altLang="en-US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邮件号</a:t>
            </a:r>
          </a:p>
          <a:p>
            <a:pPr marL="228600" lvl="1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quit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59450" y="2890520"/>
            <a:ext cx="548957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用于请求服务器传送第几封邮件 </a:t>
            </a: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结束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会话，并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更新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endParaRPr lang="zh-CN" altLang="en-US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dirty="0"/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用于向服务器传送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用户名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用于向服务器发送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用户密码</a:t>
            </a:r>
          </a:p>
          <a:p>
            <a:endParaRPr lang="zh-CN" altLang="en-US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用于将邮件标记为删除</a:t>
            </a:r>
          </a:p>
          <a:p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/>
              <a:t>用于请求所有的邮件序号和邮件长度 </a:t>
            </a:r>
            <a:endParaRPr lang="zh-CN" altLang="en-US" dirty="0">
              <a:effectLst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09565" y="2672080"/>
            <a:ext cx="9779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/>
              <a:t>①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②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③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④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⑤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⑥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726690" y="3140710"/>
            <a:ext cx="2698115" cy="9582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755900" y="3553460"/>
            <a:ext cx="2712720" cy="10471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" name="Group 4_1_1_1"/>
          <p:cNvGrpSpPr/>
          <p:nvPr/>
        </p:nvGrpSpPr>
        <p:grpSpPr>
          <a:xfrm>
            <a:off x="7752831" y="413869"/>
            <a:ext cx="4243356" cy="1342250"/>
            <a:chOff x="7752831" y="230989"/>
            <a:chExt cx="4243356" cy="1342250"/>
          </a:xfrm>
        </p:grpSpPr>
        <p:sp>
          <p:nvSpPr>
            <p:cNvPr id="10" name="Left Brace 13_1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4_1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16" name="Rectangle 15_1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8" name="Rectangle 16_1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9" name="Rectangle 17_1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Rectangle 18_1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0" y="32385"/>
            <a:ext cx="374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</a:t>
            </a:r>
            <a:r>
              <a:rPr lang="en-US"/>
              <a:t>4.1 POP3</a:t>
            </a:r>
          </a:p>
        </p:txBody>
      </p:sp>
    </p:spTree>
    <p:extLst>
      <p:ext uri="{BB962C8B-B14F-4D97-AF65-F5344CB8AC3E}">
        <p14:creationId xmlns:p14="http://schemas.microsoft.com/office/powerpoint/2010/main" val="20734907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563245" y="1031875"/>
            <a:ext cx="5523230" cy="9525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：邮件读取协议（领会）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690" y="2061210"/>
            <a:ext cx="427228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POP3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：简单的邮件读取协议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9315" y="2890520"/>
            <a:ext cx="2609215" cy="345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  xxxx </a:t>
            </a:r>
            <a:endParaRPr lang="en-US" altLang="zh-CN" sz="21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pass  xxxx</a:t>
            </a:r>
            <a:endParaRPr lang="en-US" altLang="zh-CN" sz="21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list</a:t>
            </a:r>
          </a:p>
          <a:p>
            <a:pPr lvl="1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retr</a:t>
            </a:r>
            <a:r>
              <a:rPr lang="zh-CN" altLang="en-US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邮件号</a:t>
            </a:r>
            <a:endParaRPr lang="en-US" altLang="zh-CN" sz="21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lvl="1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dele</a:t>
            </a:r>
            <a:r>
              <a:rPr lang="zh-CN" altLang="en-US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邮件号</a:t>
            </a:r>
          </a:p>
          <a:p>
            <a:pPr marL="228600" lvl="1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quit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59450" y="2890520"/>
            <a:ext cx="548957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用于请求服务器传送第几封邮件 </a:t>
            </a: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结束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会话，并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更新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endParaRPr lang="zh-CN" altLang="en-US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dirty="0"/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用于向服务器传送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用户名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用于向服务器发送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用户密码</a:t>
            </a:r>
          </a:p>
          <a:p>
            <a:endParaRPr lang="zh-CN" altLang="en-US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用于将邮件标记为删除</a:t>
            </a:r>
          </a:p>
          <a:p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/>
              <a:t>用于请求所有的邮件序号和邮件长度 </a:t>
            </a:r>
            <a:endParaRPr lang="zh-CN" altLang="en-US" dirty="0">
              <a:effectLst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09565" y="2672080"/>
            <a:ext cx="9779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/>
              <a:t>①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②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③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④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⑤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⑥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726690" y="3140710"/>
            <a:ext cx="2698115" cy="9582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755900" y="3553460"/>
            <a:ext cx="2712720" cy="10471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549525" y="3686175"/>
            <a:ext cx="2978150" cy="18580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" name="Group 4_1_1_1"/>
          <p:cNvGrpSpPr/>
          <p:nvPr/>
        </p:nvGrpSpPr>
        <p:grpSpPr>
          <a:xfrm>
            <a:off x="7752831" y="413869"/>
            <a:ext cx="4243356" cy="1342250"/>
            <a:chOff x="7752831" y="230989"/>
            <a:chExt cx="4243356" cy="1342250"/>
          </a:xfrm>
        </p:grpSpPr>
        <p:sp>
          <p:nvSpPr>
            <p:cNvPr id="10" name="Left Brace 13_1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4_1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16" name="Rectangle 15_1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8" name="Rectangle 16_1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9" name="Rectangle 17_1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Rectangle 18_1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0" y="32385"/>
            <a:ext cx="374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</a:t>
            </a:r>
            <a:r>
              <a:rPr lang="en-US"/>
              <a:t>4.1 POP3</a:t>
            </a:r>
          </a:p>
        </p:txBody>
      </p:sp>
    </p:spTree>
    <p:extLst>
      <p:ext uri="{BB962C8B-B14F-4D97-AF65-F5344CB8AC3E}">
        <p14:creationId xmlns:p14="http://schemas.microsoft.com/office/powerpoint/2010/main" val="8266390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563245" y="1031875"/>
            <a:ext cx="5523230" cy="9525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：邮件读取协议（领会）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690" y="2061210"/>
            <a:ext cx="427228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POP3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：简单的邮件读取协议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9315" y="2890520"/>
            <a:ext cx="2609215" cy="345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  xxxx </a:t>
            </a:r>
            <a:endParaRPr lang="en-US" altLang="zh-CN" sz="21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pass  xxxx</a:t>
            </a:r>
            <a:endParaRPr lang="en-US" altLang="zh-CN" sz="21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list</a:t>
            </a:r>
          </a:p>
          <a:p>
            <a:pPr lvl="1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retr</a:t>
            </a:r>
            <a:r>
              <a:rPr lang="zh-CN" altLang="en-US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邮件号</a:t>
            </a:r>
            <a:endParaRPr lang="en-US" altLang="zh-CN" sz="21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lvl="1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dele</a:t>
            </a:r>
            <a:r>
              <a:rPr lang="zh-CN" altLang="en-US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邮件号</a:t>
            </a:r>
          </a:p>
          <a:p>
            <a:pPr marL="228600" lvl="1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quit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59450" y="2890520"/>
            <a:ext cx="548957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用于请求服务器传送第几封邮件 </a:t>
            </a: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结束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会话，并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更新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endParaRPr lang="zh-CN" altLang="en-US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dirty="0"/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用于向服务器传送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用户名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用于向服务器发送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用户密码</a:t>
            </a:r>
          </a:p>
          <a:p>
            <a:endParaRPr lang="zh-CN" altLang="en-US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用于将邮件标记为删除</a:t>
            </a:r>
          </a:p>
          <a:p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/>
              <a:t>用于请求所有的邮件序号和邮件长度 </a:t>
            </a:r>
            <a:endParaRPr lang="zh-CN" altLang="en-US" dirty="0">
              <a:effectLst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09565" y="2672080"/>
            <a:ext cx="9779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/>
              <a:t>①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②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③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④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⑤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⑥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726690" y="3140710"/>
            <a:ext cx="2698115" cy="9582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755900" y="3553460"/>
            <a:ext cx="2712720" cy="10471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755900" y="3995420"/>
            <a:ext cx="2727325" cy="163639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933065" y="5042535"/>
            <a:ext cx="2476500" cy="1917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549525" y="3686175"/>
            <a:ext cx="2978150" cy="18580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" name="Group 4_1_1_1"/>
          <p:cNvGrpSpPr/>
          <p:nvPr/>
        </p:nvGrpSpPr>
        <p:grpSpPr>
          <a:xfrm>
            <a:off x="7752831" y="413869"/>
            <a:ext cx="4243356" cy="1342250"/>
            <a:chOff x="7752831" y="230989"/>
            <a:chExt cx="4243356" cy="1342250"/>
          </a:xfrm>
        </p:grpSpPr>
        <p:sp>
          <p:nvSpPr>
            <p:cNvPr id="10" name="Left Brace 13_1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4_1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16" name="Rectangle 15_1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8" name="Rectangle 16_1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9" name="Rectangle 17_1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Rectangle 18_1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0" y="32385"/>
            <a:ext cx="374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</a:t>
            </a:r>
            <a:r>
              <a:rPr lang="en-US"/>
              <a:t>4.1 POP3</a:t>
            </a:r>
          </a:p>
        </p:txBody>
      </p:sp>
    </p:spTree>
    <p:extLst>
      <p:ext uri="{BB962C8B-B14F-4D97-AF65-F5344CB8AC3E}">
        <p14:creationId xmlns:p14="http://schemas.microsoft.com/office/powerpoint/2010/main" val="2845144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563245" y="1031875"/>
            <a:ext cx="5523230" cy="9525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：邮件读取协议（领会）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690" y="2061210"/>
            <a:ext cx="427228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POP3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：简单的邮件读取协议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9315" y="2890520"/>
            <a:ext cx="2609215" cy="345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  xxxx </a:t>
            </a:r>
            <a:endParaRPr lang="en-US" altLang="zh-CN" sz="21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pass  xxxx</a:t>
            </a:r>
            <a:endParaRPr lang="en-US" altLang="zh-CN" sz="21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list</a:t>
            </a:r>
          </a:p>
          <a:p>
            <a:pPr lvl="1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retr</a:t>
            </a:r>
            <a:r>
              <a:rPr lang="zh-CN" altLang="en-US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邮件号</a:t>
            </a:r>
            <a:endParaRPr lang="en-US" altLang="zh-CN" sz="213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lvl="1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dele</a:t>
            </a:r>
            <a:r>
              <a:rPr lang="zh-CN" altLang="en-US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邮件号</a:t>
            </a:r>
          </a:p>
          <a:p>
            <a:pPr marL="228600" lvl="1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13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quit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59450" y="2890520"/>
            <a:ext cx="548957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用于请求服务器传送第几封邮件 </a:t>
            </a: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结束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会话，并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更新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endParaRPr lang="zh-CN" altLang="en-US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dirty="0"/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用于向服务器传送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用户名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用于向服务器发送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用户密码</a:t>
            </a:r>
          </a:p>
          <a:p>
            <a:endParaRPr lang="zh-CN" altLang="en-US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用于将邮件标记为删除</a:t>
            </a:r>
          </a:p>
          <a:p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/>
              <a:t>用于请求所有的邮件序号和邮件长度 </a:t>
            </a:r>
            <a:endParaRPr lang="zh-CN" altLang="en-US" dirty="0">
              <a:effectLst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09565" y="2672080"/>
            <a:ext cx="9779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/>
              <a:t>①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②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③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④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⑤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⑥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726690" y="3140710"/>
            <a:ext cx="2698115" cy="9582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755900" y="3553460"/>
            <a:ext cx="2712720" cy="10471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755900" y="3995420"/>
            <a:ext cx="2727325" cy="163639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755900" y="3081655"/>
            <a:ext cx="2712720" cy="14154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933065" y="5042535"/>
            <a:ext cx="2476500" cy="1917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549525" y="3686175"/>
            <a:ext cx="2978150" cy="18580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" name="Group 4_1_1_1"/>
          <p:cNvGrpSpPr/>
          <p:nvPr/>
        </p:nvGrpSpPr>
        <p:grpSpPr>
          <a:xfrm>
            <a:off x="7752831" y="413869"/>
            <a:ext cx="4243356" cy="1342250"/>
            <a:chOff x="7752831" y="230989"/>
            <a:chExt cx="4243356" cy="1342250"/>
          </a:xfrm>
        </p:grpSpPr>
        <p:sp>
          <p:nvSpPr>
            <p:cNvPr id="10" name="Left Brace 13_1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4_1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16" name="Rectangle 15_1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8" name="Rectangle 16_1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9" name="Rectangle 17_1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Rectangle 18_1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0" y="32385"/>
            <a:ext cx="374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</a:t>
            </a:r>
            <a:r>
              <a:rPr lang="en-US"/>
              <a:t>4.1 POP3</a:t>
            </a:r>
          </a:p>
        </p:txBody>
      </p:sp>
    </p:spTree>
    <p:extLst>
      <p:ext uri="{BB962C8B-B14F-4D97-AF65-F5344CB8AC3E}">
        <p14:creationId xmlns:p14="http://schemas.microsoft.com/office/powerpoint/2010/main" val="88921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0920" y="2316480"/>
            <a:ext cx="92862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25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30"/>
          </a:p>
        </p:txBody>
      </p:sp>
      <p:sp>
        <p:nvSpPr>
          <p:cNvPr id="7" name="文本框 6"/>
          <p:cNvSpPr txBox="1"/>
          <p:nvPr/>
        </p:nvSpPr>
        <p:spPr>
          <a:xfrm>
            <a:off x="-91440" y="-153035"/>
            <a:ext cx="27305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zh-CN" altLang="en-US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</a:t>
            </a:r>
            <a:r>
              <a:rPr lang="en-US" altLang="zh-CN" dirty="0">
                <a:latin typeface="+mn-ea"/>
                <a:cs typeface="+mn-ea"/>
                <a:sym typeface="+mn-ea"/>
              </a:rPr>
              <a:t>.4.</a:t>
            </a:r>
            <a:r>
              <a:rPr lang="en-US" dirty="0">
                <a:latin typeface="+mn-ea"/>
                <a:cs typeface="+mn-ea"/>
                <a:sym typeface="+mn-ea"/>
              </a:rPr>
              <a:t>2.3 HTTP</a:t>
            </a:r>
            <a:r>
              <a:rPr lang="zh-CN" altLang="en-US" dirty="0">
                <a:latin typeface="+mn-ea"/>
                <a:cs typeface="+mn-ea"/>
                <a:sym typeface="+mn-ea"/>
              </a:rPr>
              <a:t>报文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10" name="文本框 9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tx1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accent6"/>
                </a:solidFill>
              </a:rPr>
              <a:t>http</a:t>
            </a:r>
            <a:endParaRPr lang="en-US" altLang="zh-CN" sz="2130"/>
          </a:p>
          <a:p>
            <a:pPr fontAlgn="auto">
              <a:lnSpc>
                <a:spcPct val="150000"/>
              </a:lnSpc>
            </a:pPr>
            <a:r>
              <a:rPr lang="en-US" altLang="zh-CN" sz="2130"/>
              <a:t>cookie</a:t>
            </a:r>
          </a:p>
        </p:txBody>
      </p:sp>
      <p:sp>
        <p:nvSpPr>
          <p:cNvPr id="2" name="矩形 1"/>
          <p:cNvSpPr/>
          <p:nvPr/>
        </p:nvSpPr>
        <p:spPr>
          <a:xfrm>
            <a:off x="542925" y="2778125"/>
            <a:ext cx="11303000" cy="38893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        </a:t>
            </a:r>
            <a:r>
              <a:rPr lang="en-US" altLang="zh-CN">
                <a:sym typeface="+mn-ea"/>
              </a:rPr>
              <a:t>                                  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HTTP 1.1/  200  OK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543560" y="346011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27685" y="427291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27685" y="514159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43560" y="5857875"/>
            <a:ext cx="1133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4685" y="3682365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起始行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4685" y="4538980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首部行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4685" y="5315585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空白行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32765" y="6045835"/>
            <a:ext cx="130111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报文主体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824990" y="2809875"/>
            <a:ext cx="0" cy="382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620" y="2778125"/>
            <a:ext cx="0" cy="388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825750" y="2904490"/>
            <a:ext cx="236537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请求报文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952740" y="2936240"/>
            <a:ext cx="160337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响应报文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823085" y="3479800"/>
            <a:ext cx="4478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请求行：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方法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&lt;URL&gt;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&lt;HTTP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版本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 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67500" y="3545840"/>
            <a:ext cx="535178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&lt;HTTP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版本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&gt; &lt;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状态码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&gt; &lt;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原因短语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&gt;                                          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026920" y="6091555"/>
            <a:ext cx="273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GET </a:t>
            </a:r>
            <a:r>
              <a:rPr lang="zh-CN" altLang="en-US">
                <a:solidFill>
                  <a:schemeClr val="bg2"/>
                </a:solidFill>
              </a:rPr>
              <a:t>方法没有报文主体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969125" y="6111875"/>
            <a:ext cx="201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sym typeface="+mn-ea"/>
              </a:rPr>
              <a:t>超文本文件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897380" y="4538345"/>
            <a:ext cx="727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携带附加信息 </a:t>
            </a:r>
            <a:r>
              <a:rPr lang="en-US" altLang="zh-CN">
                <a:solidFill>
                  <a:schemeClr val="bg2"/>
                </a:solidFill>
              </a:rPr>
              <a:t>+CRLF                                          </a:t>
            </a:r>
            <a:r>
              <a:rPr lang="zh-CN" altLang="en-US">
                <a:solidFill>
                  <a:schemeClr val="bg2"/>
                </a:solidFill>
              </a:rPr>
              <a:t>同请求报文 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921510" y="6072505"/>
            <a:ext cx="8709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实际要传输的内容                                               同请求报文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026920" y="5315585"/>
            <a:ext cx="8604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CRLF   </a:t>
            </a:r>
            <a:r>
              <a:rPr lang="zh-CN" altLang="en-US" dirty="0">
                <a:solidFill>
                  <a:schemeClr val="bg2"/>
                </a:solidFill>
              </a:rPr>
              <a:t>                                                              同请求报文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518910" y="3478530"/>
            <a:ext cx="5351780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状态行：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&lt;HTTP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版本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 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状态码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 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原因短语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        </a:t>
            </a:r>
            <a:r>
              <a:rPr lang="en-US" altLang="zh-CN" dirty="0">
                <a:sym typeface="+mn-ea"/>
              </a:rPr>
              <a:t>                                  </a:t>
            </a:r>
            <a:endParaRPr lang="en-US" altLang="zh-CN" dirty="0"/>
          </a:p>
        </p:txBody>
      </p:sp>
      <p:sp>
        <p:nvSpPr>
          <p:cNvPr id="30" name="文本框 6"/>
          <p:cNvSpPr txBox="1"/>
          <p:nvPr/>
        </p:nvSpPr>
        <p:spPr>
          <a:xfrm>
            <a:off x="430471" y="359410"/>
            <a:ext cx="8821420" cy="19570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 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报文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1257" y="4272915"/>
            <a:ext cx="11758023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kumimoji="1" lang="en-US" altLang="zh-CN" sz="2400" dirty="0" smtClean="0">
              <a:latin typeface="+mn-ea"/>
            </a:endParaRPr>
          </a:p>
          <a:p>
            <a:pPr algn="ctr"/>
            <a:endParaRPr kumimoji="1" lang="en-US" altLang="zh-CN" sz="2400" dirty="0">
              <a:latin typeface="+mn-ea"/>
            </a:endParaRPr>
          </a:p>
          <a:p>
            <a:pPr algn="ctr"/>
            <a:endParaRPr kumimoji="1" lang="en-US" altLang="zh-CN" sz="2400" dirty="0" smtClean="0">
              <a:latin typeface="+mn-ea"/>
            </a:endParaRPr>
          </a:p>
          <a:p>
            <a:pPr algn="ctr"/>
            <a:r>
              <a:rPr kumimoji="1" lang="en-US" altLang="zh-CN" sz="2400" dirty="0" smtClean="0">
                <a:latin typeface="+mn-ea"/>
              </a:rPr>
              <a:t>CRLF</a:t>
            </a:r>
            <a:r>
              <a:rPr kumimoji="1" lang="zh-CN" altLang="en-US" sz="2400" dirty="0" smtClean="0">
                <a:latin typeface="+mn-ea"/>
              </a:rPr>
              <a:t>（</a:t>
            </a:r>
            <a:r>
              <a:rPr lang="zh-CN" altLang="mr-IN" sz="2400" dirty="0" smtClean="0"/>
              <a:t>回车</a:t>
            </a:r>
            <a:r>
              <a:rPr lang="zh-CN" altLang="en-US" sz="2400" dirty="0"/>
              <a:t>：</a:t>
            </a:r>
            <a:r>
              <a:rPr lang="mr-IN" altLang="zh-CN" sz="2400" dirty="0" smtClean="0"/>
              <a:t>CR</a:t>
            </a:r>
            <a:r>
              <a:rPr lang="zh-CN" altLang="en-US" sz="2400" dirty="0" smtClean="0"/>
              <a:t>；换行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LF</a:t>
            </a:r>
            <a:r>
              <a:rPr kumimoji="1" lang="zh-CN" altLang="en-US" sz="2400" dirty="0" smtClean="0">
                <a:latin typeface="+mn-ea"/>
              </a:rPr>
              <a:t>）</a:t>
            </a:r>
            <a:endParaRPr kumimoji="1" lang="zh-CN" altLang="en-US" sz="2400" dirty="0">
              <a:latin typeface="+mn-ea"/>
            </a:endParaRPr>
          </a:p>
          <a:p>
            <a:pPr algn="ctr"/>
            <a:endParaRPr kumimoji="1" lang="en-US" altLang="zh-CN" sz="2400" dirty="0">
              <a:latin typeface="+mn-ea"/>
            </a:endParaRPr>
          </a:p>
          <a:p>
            <a:pPr algn="ctr"/>
            <a:endParaRPr kumimoji="1" lang="en-US" altLang="zh-CN" sz="2400" dirty="0" smtClean="0">
              <a:latin typeface="+mn-ea"/>
            </a:endParaRPr>
          </a:p>
          <a:p>
            <a:pPr algn="ctr"/>
            <a:endParaRPr kumimoji="1"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600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45" y="2005180"/>
            <a:ext cx="6680126" cy="449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：邮件读取协议（领会）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550" y="2005330"/>
            <a:ext cx="423291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POP3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：简单的邮件读取协议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32385"/>
            <a:ext cx="374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</a:t>
            </a:r>
            <a:r>
              <a:rPr lang="en-US"/>
              <a:t>4.1 POP3</a:t>
            </a:r>
          </a:p>
        </p:txBody>
      </p:sp>
      <p:grpSp>
        <p:nvGrpSpPr>
          <p:cNvPr id="5" name="Group 4_1_1_1"/>
          <p:cNvGrpSpPr/>
          <p:nvPr/>
        </p:nvGrpSpPr>
        <p:grpSpPr>
          <a:xfrm>
            <a:off x="7752831" y="413869"/>
            <a:ext cx="4243356" cy="1342250"/>
            <a:chOff x="7752831" y="230989"/>
            <a:chExt cx="4243356" cy="1342250"/>
          </a:xfrm>
        </p:grpSpPr>
        <p:sp>
          <p:nvSpPr>
            <p:cNvPr id="6" name="Left Brace 13_1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14_1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8" name="Rectangle 15_1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9" name="Rectangle 16_1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0" name="Rectangle 17_1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2" name="Rectangle 18_1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：邮件读取协议（领会）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745" y="2138045"/>
            <a:ext cx="10219055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互联网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邮件访问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协议： （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Internet Message Access </a:t>
            </a:r>
            <a:r>
              <a:rPr lang="en-US" altLang="zh-CN" sz="2400" dirty="0" smtClean="0"/>
              <a:t>Protocol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IMAP</a:t>
            </a:r>
            <a:r>
              <a:rPr lang="zh-CN" altLang="en-US" sz="2400" dirty="0" smtClean="0"/>
              <a:t>）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IMAP服务器将每个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与一个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进行关联，当邮件第一次到达服务器时，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与收件人的</a:t>
            </a:r>
            <a:r>
              <a:rPr lang="zh-CN" altLang="en-US" sz="2400" dirty="0"/>
              <a:t>收件箱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文件夹相关联。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IMAP，收件人可以在服务器上创建新的文件夹，并可以对邮件进行移动、查询、阅读、删除等操作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32385"/>
            <a:ext cx="374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</a:t>
            </a:r>
            <a:r>
              <a:rPr lang="en-US"/>
              <a:t>4.2 IMAP</a:t>
            </a:r>
          </a:p>
        </p:txBody>
      </p:sp>
      <p:grpSp>
        <p:nvGrpSpPr>
          <p:cNvPr id="13" name="Group 4_1_1_1"/>
          <p:cNvGrpSpPr/>
          <p:nvPr/>
        </p:nvGrpSpPr>
        <p:grpSpPr>
          <a:xfrm>
            <a:off x="7752831" y="413869"/>
            <a:ext cx="4243356" cy="1342250"/>
            <a:chOff x="7752831" y="230989"/>
            <a:chExt cx="4243356" cy="1342250"/>
          </a:xfrm>
        </p:grpSpPr>
        <p:sp>
          <p:nvSpPr>
            <p:cNvPr id="6" name="Left Brace 13_1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14_1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8" name="Rectangle 15_1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9" name="Rectangle 16_1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0" name="Rectangle 17_1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1" name="Rectangle 18_1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：邮件读取协议（领会）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：互联网邮件访问协议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749333"/>
              </p:ext>
            </p:extLst>
          </p:nvPr>
        </p:nvGraphicFramePr>
        <p:xfrm>
          <a:off x="1638595" y="3165154"/>
          <a:ext cx="9107175" cy="26746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555"/>
                <a:gridCol w="4167683"/>
                <a:gridCol w="3419937"/>
              </a:tblGrid>
              <a:tr h="754909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IMAP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POP3</a:t>
                      </a:r>
                    </a:p>
                  </a:txBody>
                  <a:tcPr anchor="ctr"/>
                </a:tc>
              </a:tr>
              <a:tr h="8433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相同点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邮件读取协议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邮件读取协议</a:t>
                      </a:r>
                    </a:p>
                  </a:txBody>
                  <a:tcPr anchor="ctr"/>
                </a:tc>
              </a:tr>
              <a:tr h="10763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不同点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  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0" y="32385"/>
            <a:ext cx="374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</a:t>
            </a:r>
            <a:r>
              <a:rPr lang="en-US"/>
              <a:t>4.2 IMAP</a:t>
            </a:r>
          </a:p>
        </p:txBody>
      </p:sp>
      <p:grpSp>
        <p:nvGrpSpPr>
          <p:cNvPr id="13" name="Group 4_1_1_1"/>
          <p:cNvGrpSpPr/>
          <p:nvPr/>
        </p:nvGrpSpPr>
        <p:grpSpPr>
          <a:xfrm>
            <a:off x="7752831" y="413869"/>
            <a:ext cx="4243356" cy="1342250"/>
            <a:chOff x="7752831" y="230989"/>
            <a:chExt cx="4243356" cy="1342250"/>
          </a:xfrm>
        </p:grpSpPr>
        <p:sp>
          <p:nvSpPr>
            <p:cNvPr id="6" name="Left Brace 13_1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14_1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9" name="Rectangle 15_1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0" name="Rectangle 16_1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1" name="Rectangle 17_1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2" name="Rectangle 18_1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：邮件读取协议（领会）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：互联网邮件访问协议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33092"/>
              </p:ext>
            </p:extLst>
          </p:nvPr>
        </p:nvGraphicFramePr>
        <p:xfrm>
          <a:off x="1638595" y="3165154"/>
          <a:ext cx="9107175" cy="26746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555"/>
                <a:gridCol w="4167683"/>
                <a:gridCol w="3419937"/>
              </a:tblGrid>
              <a:tr h="754909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IMAP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POP3</a:t>
                      </a:r>
                    </a:p>
                  </a:txBody>
                  <a:tcPr anchor="ctr"/>
                </a:tc>
              </a:tr>
              <a:tr h="8433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相同点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邮件读取协议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邮件读取协议</a:t>
                      </a:r>
                    </a:p>
                  </a:txBody>
                  <a:tcPr anchor="ctr"/>
                </a:tc>
              </a:tr>
              <a:tr h="10763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不同点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对邮件的操作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会反映</a:t>
                      </a: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在服务器上。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操作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不会反映</a:t>
                      </a: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在服务器上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0" y="32385"/>
            <a:ext cx="374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</a:t>
            </a:r>
            <a:r>
              <a:rPr lang="en-US"/>
              <a:t>4.2 IMAP</a:t>
            </a:r>
          </a:p>
        </p:txBody>
      </p:sp>
      <p:grpSp>
        <p:nvGrpSpPr>
          <p:cNvPr id="13" name="Group 4_1_1_1"/>
          <p:cNvGrpSpPr/>
          <p:nvPr/>
        </p:nvGrpSpPr>
        <p:grpSpPr>
          <a:xfrm>
            <a:off x="7752831" y="413869"/>
            <a:ext cx="4243356" cy="1342250"/>
            <a:chOff x="7752831" y="230989"/>
            <a:chExt cx="4243356" cy="1342250"/>
          </a:xfrm>
        </p:grpSpPr>
        <p:sp>
          <p:nvSpPr>
            <p:cNvPr id="6" name="Left Brace 13_1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14_1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9" name="Rectangle 15_1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0" name="Rectangle 16_1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1" name="Rectangle 17_1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2" name="Rectangle 18_1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77061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2.5 Internet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电子邮件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：邮件读取协议（领会）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邮件系统的邮件读取协议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376" y="2885669"/>
            <a:ext cx="6389383" cy="356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0" y="32385"/>
            <a:ext cx="374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2.5.</a:t>
            </a:r>
            <a:r>
              <a:rPr lang="en-US"/>
              <a:t>4.3 HTTP</a:t>
            </a:r>
          </a:p>
        </p:txBody>
      </p:sp>
      <p:grpSp>
        <p:nvGrpSpPr>
          <p:cNvPr id="6" name="Group 4_1_1_1"/>
          <p:cNvGrpSpPr/>
          <p:nvPr/>
        </p:nvGrpSpPr>
        <p:grpSpPr>
          <a:xfrm>
            <a:off x="7752831" y="413869"/>
            <a:ext cx="4243356" cy="1342250"/>
            <a:chOff x="7752831" y="230989"/>
            <a:chExt cx="4243356" cy="1342250"/>
          </a:xfrm>
        </p:grpSpPr>
        <p:sp>
          <p:nvSpPr>
            <p:cNvPr id="7" name="Left Brace 13_1"/>
            <p:cNvSpPr/>
            <p:nvPr/>
          </p:nvSpPr>
          <p:spPr>
            <a:xfrm>
              <a:off x="9778425" y="400380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14_1"/>
            <p:cNvSpPr/>
            <p:nvPr/>
          </p:nvSpPr>
          <p:spPr>
            <a:xfrm>
              <a:off x="10061276" y="230989"/>
              <a:ext cx="1917625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邮件系统结构</a:t>
              </a:r>
            </a:p>
          </p:txBody>
        </p:sp>
        <p:sp>
          <p:nvSpPr>
            <p:cNvPr id="9" name="Rectangle 15_1"/>
            <p:cNvSpPr/>
            <p:nvPr/>
          </p:nvSpPr>
          <p:spPr>
            <a:xfrm>
              <a:off x="10225314" y="1275722"/>
              <a:ext cx="1589549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邮件读取协议</a:t>
              </a:r>
            </a:p>
          </p:txBody>
        </p:sp>
        <p:sp>
          <p:nvSpPr>
            <p:cNvPr id="10" name="Rectangle 16_1"/>
            <p:cNvSpPr/>
            <p:nvPr/>
          </p:nvSpPr>
          <p:spPr>
            <a:xfrm>
              <a:off x="7752831" y="681909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Internet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电子邮件</a:t>
              </a:r>
              <a:endParaRPr lang="zh-CN" altLang="en-US" dirty="0"/>
            </a:p>
          </p:txBody>
        </p:sp>
        <p:sp>
          <p:nvSpPr>
            <p:cNvPr id="11" name="Rectangle 17_1"/>
            <p:cNvSpPr/>
            <p:nvPr/>
          </p:nvSpPr>
          <p:spPr>
            <a:xfrm>
              <a:off x="10043990" y="927477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邮件格式与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MIME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2" name="Rectangle 18_1"/>
            <p:cNvSpPr/>
            <p:nvPr/>
          </p:nvSpPr>
          <p:spPr>
            <a:xfrm>
              <a:off x="10043990" y="579233"/>
              <a:ext cx="1952197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SMTP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1426068" y="-169402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zh-CN" altLang="en-US" sz="2800" b="1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21510" y="1791970"/>
            <a:ext cx="3661410" cy="185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 sz="2130"/>
          </a:p>
          <a:p>
            <a:r>
              <a:rPr lang="zh-CN" altLang="en-US" sz="2130"/>
              <a:t>第二章 网络应用</a:t>
            </a:r>
            <a:r>
              <a:rPr lang="zh-CN" altLang="en-US"/>
              <a:t>    </a:t>
            </a:r>
          </a:p>
          <a:p>
            <a:r>
              <a:rPr lang="zh-CN" altLang="en-US"/>
              <a:t>                                    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75835" y="1011555"/>
            <a:ext cx="3728720" cy="500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>
                <a:sym typeface="+mn-ea"/>
              </a:rPr>
              <a:t>计算机网络应用体系结构</a:t>
            </a:r>
          </a:p>
          <a:p>
            <a:endParaRPr lang="zh-CN" altLang="en-US" sz="2130">
              <a:sym typeface="+mn-ea"/>
            </a:endParaRPr>
          </a:p>
          <a:p>
            <a:r>
              <a:rPr lang="zh-CN" altLang="en-US" sz="2130">
                <a:solidFill>
                  <a:schemeClr val="tx1"/>
                </a:solidFill>
                <a:sym typeface="+mn-ea"/>
              </a:rPr>
              <a:t>域名系统（</a:t>
            </a:r>
            <a:r>
              <a:rPr lang="en-US" altLang="zh-CN" sz="2130">
                <a:solidFill>
                  <a:schemeClr val="tx1"/>
                </a:solidFill>
                <a:sym typeface="+mn-ea"/>
              </a:rPr>
              <a:t>DNS</a:t>
            </a:r>
            <a:r>
              <a:rPr lang="zh-CN" altLang="en-US" sz="213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130">
              <a:sym typeface="+mn-ea"/>
            </a:endParaRPr>
          </a:p>
          <a:p>
            <a:endParaRPr lang="zh-CN" altLang="en-US" sz="2130">
              <a:sym typeface="+mn-ea"/>
            </a:endParaRPr>
          </a:p>
          <a:p>
            <a:pPr algn="l"/>
            <a:r>
              <a:rPr lang="zh-CN" altLang="en-US" sz="2130">
                <a:solidFill>
                  <a:schemeClr val="tx1"/>
                </a:solidFill>
                <a:sym typeface="+mn-ea"/>
              </a:rPr>
              <a:t>万维网应用</a:t>
            </a:r>
            <a:endParaRPr lang="zh-CN" altLang="en-US" sz="2130">
              <a:solidFill>
                <a:schemeClr val="accent6"/>
              </a:solidFill>
              <a:sym typeface="+mn-ea"/>
            </a:endParaRPr>
          </a:p>
          <a:p>
            <a:endParaRPr lang="zh-CN" altLang="en-US" sz="2130">
              <a:sym typeface="+mn-ea"/>
            </a:endParaRPr>
          </a:p>
          <a:p>
            <a:r>
              <a:rPr lang="en-US" altLang="zh-CN" sz="2130">
                <a:sym typeface="+mn-ea"/>
              </a:rPr>
              <a:t>Internet</a:t>
            </a:r>
            <a:r>
              <a:rPr lang="zh-CN" altLang="en-US" sz="2130">
                <a:sym typeface="+mn-ea"/>
              </a:rPr>
              <a:t>电子邮件</a:t>
            </a:r>
          </a:p>
          <a:p>
            <a:endParaRPr lang="zh-CN" altLang="en-US" sz="2130">
              <a:sym typeface="+mn-ea"/>
            </a:endParaRPr>
          </a:p>
          <a:p>
            <a:r>
              <a:rPr lang="en-US" altLang="zh-CN" sz="2130">
                <a:solidFill>
                  <a:schemeClr val="accent6"/>
                </a:solidFill>
                <a:sym typeface="+mn-ea"/>
              </a:rPr>
              <a:t>FTP</a:t>
            </a:r>
            <a:endParaRPr lang="en-US" altLang="zh-CN" sz="2130">
              <a:sym typeface="+mn-ea"/>
            </a:endParaRPr>
          </a:p>
          <a:p>
            <a:endParaRPr lang="en-US" altLang="zh-CN" sz="2130">
              <a:sym typeface="+mn-ea"/>
            </a:endParaRPr>
          </a:p>
          <a:p>
            <a:r>
              <a:rPr lang="en-US" altLang="zh-CN" sz="2130">
                <a:sym typeface="+mn-ea"/>
              </a:rPr>
              <a:t>P2P</a:t>
            </a:r>
            <a:r>
              <a:rPr lang="zh-CN" altLang="en-US" sz="2130">
                <a:sym typeface="+mn-ea"/>
              </a:rPr>
              <a:t>应用</a:t>
            </a:r>
          </a:p>
          <a:p>
            <a:endParaRPr lang="zh-CN" altLang="en-US" sz="2130">
              <a:sym typeface="+mn-ea"/>
            </a:endParaRPr>
          </a:p>
          <a:p>
            <a:r>
              <a:rPr lang="en-US" altLang="zh-CN" sz="2130">
                <a:sym typeface="+mn-ea"/>
              </a:rPr>
              <a:t>Socket </a:t>
            </a:r>
            <a:r>
              <a:rPr lang="zh-CN" altLang="en-US" sz="2130">
                <a:sym typeface="+mn-ea"/>
              </a:rPr>
              <a:t>编程基础</a:t>
            </a:r>
          </a:p>
          <a:p>
            <a:endParaRPr lang="zh-CN" altLang="en-US" sz="2130">
              <a:sym typeface="+mn-ea"/>
            </a:endParaRPr>
          </a:p>
          <a:p>
            <a:endParaRPr lang="zh-CN" altLang="en-US" sz="2130"/>
          </a:p>
        </p:txBody>
      </p:sp>
      <p:sp>
        <p:nvSpPr>
          <p:cNvPr id="4" name="左大括号 3"/>
          <p:cNvSpPr/>
          <p:nvPr/>
        </p:nvSpPr>
        <p:spPr>
          <a:xfrm>
            <a:off x="4233545" y="1011555"/>
            <a:ext cx="388620" cy="42887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47890" y="1598295"/>
            <a:ext cx="42824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30">
              <a:solidFill>
                <a:schemeClr val="accent6"/>
              </a:solidFill>
            </a:endParaRPr>
          </a:p>
          <a:p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97595" y="1138555"/>
            <a:ext cx="246253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30"/>
          </a:p>
          <a:p>
            <a:endParaRPr lang="zh-CN" altLang="en-US" sz="213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2.6 FTP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FTP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应用结构（领会）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9815" y="2374265"/>
            <a:ext cx="974915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文件传送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 Transfer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Protocol,FTP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在互联网的两个主机间实现文件互传的网络应用，其应用层协议称为FTP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301370" y="414724"/>
            <a:ext cx="2592657" cy="1247734"/>
            <a:chOff x="9301370" y="281374"/>
            <a:chExt cx="2592657" cy="1247734"/>
          </a:xfrm>
        </p:grpSpPr>
        <p:sp>
          <p:nvSpPr>
            <p:cNvPr id="10" name="左大括号 9"/>
            <p:cNvSpPr/>
            <p:nvPr/>
          </p:nvSpPr>
          <p:spPr>
            <a:xfrm>
              <a:off x="9999522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439782" y="281374"/>
              <a:ext cx="145424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应用结构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64241" y="1231591"/>
              <a:ext cx="992579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命令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301370" y="685834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7945" y="0"/>
            <a:ext cx="98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2.6 FTP</a:t>
            </a:r>
            <a:endParaRPr lang="zh-CN" alt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2.6 FTP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FTP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应用结构（领会）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9815" y="2374265"/>
            <a:ext cx="97491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文件传送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 Transfer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Protocol,FTP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在互联网的两个主机间实现文件互传的网络应用，其应用层协议称为FTP。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FTP的服务器进程由两大部分组成：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主进程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，负责接受新的客户请求；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若干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从属进程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，负责处理单个客户请求，与具体客户进行交互。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301370" y="414724"/>
            <a:ext cx="2592657" cy="1247734"/>
            <a:chOff x="9301370" y="281374"/>
            <a:chExt cx="2592657" cy="1247734"/>
          </a:xfrm>
        </p:grpSpPr>
        <p:sp>
          <p:nvSpPr>
            <p:cNvPr id="10" name="左大括号 9"/>
            <p:cNvSpPr/>
            <p:nvPr/>
          </p:nvSpPr>
          <p:spPr>
            <a:xfrm>
              <a:off x="9999522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439782" y="281374"/>
              <a:ext cx="145424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应用结构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64241" y="1231591"/>
              <a:ext cx="992579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命令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301370" y="685834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7945" y="0"/>
            <a:ext cx="98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2.6 FTP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017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2.6 FTP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FTP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应用结构（领会）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945" y="0"/>
            <a:ext cx="98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2.6 FTP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301370" y="414724"/>
            <a:ext cx="2592657" cy="1247734"/>
            <a:chOff x="9301370" y="281374"/>
            <a:chExt cx="2592657" cy="1247734"/>
          </a:xfrm>
        </p:grpSpPr>
        <p:sp>
          <p:nvSpPr>
            <p:cNvPr id="10" name="左大括号 9"/>
            <p:cNvSpPr/>
            <p:nvPr/>
          </p:nvSpPr>
          <p:spPr>
            <a:xfrm>
              <a:off x="9999522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0439782" y="281374"/>
              <a:ext cx="145424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应用结构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64241" y="1231591"/>
              <a:ext cx="992579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命令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301370" y="685834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08345" y="2312027"/>
            <a:ext cx="5974276" cy="3339360"/>
            <a:chOff x="2445488" y="2604977"/>
            <a:chExt cx="5974276" cy="3339360"/>
          </a:xfrm>
        </p:grpSpPr>
        <p:sp>
          <p:nvSpPr>
            <p:cNvPr id="14" name="矩形 13"/>
            <p:cNvSpPr/>
            <p:nvPr/>
          </p:nvSpPr>
          <p:spPr>
            <a:xfrm>
              <a:off x="2445488" y="2604977"/>
              <a:ext cx="1509824" cy="1190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FTP</a:t>
              </a:r>
            </a:p>
            <a:p>
              <a:pPr algn="ctr"/>
              <a:r>
                <a:rPr lang="zh-CN" altLang="en-US" sz="20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客户</a:t>
              </a:r>
              <a:endPara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76483" y="2604977"/>
              <a:ext cx="1509824" cy="1190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FTP</a:t>
              </a:r>
              <a:endPara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 algn="ctr"/>
              <a:r>
                <a:rPr lang="zh-CN" altLang="en-US" sz="20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服务器</a:t>
              </a:r>
              <a:endPara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34" name="圆柱形 33"/>
            <p:cNvSpPr/>
            <p:nvPr/>
          </p:nvSpPr>
          <p:spPr>
            <a:xfrm>
              <a:off x="2535865" y="4720856"/>
              <a:ext cx="1329070" cy="7336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stCxn id="14" idx="2"/>
              <a:endCxn id="34" idx="1"/>
            </p:cNvCxnSpPr>
            <p:nvPr/>
          </p:nvCxnSpPr>
          <p:spPr>
            <a:xfrm>
              <a:off x="3200400" y="3795823"/>
              <a:ext cx="0" cy="925033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24"/>
            <p:cNvSpPr txBox="1"/>
            <p:nvPr/>
          </p:nvSpPr>
          <p:spPr>
            <a:xfrm>
              <a:off x="2631556" y="5575005"/>
              <a:ext cx="139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文件系统</a:t>
              </a:r>
              <a:endParaRPr lang="zh-CN" altLang="en-US" dirty="0"/>
            </a:p>
          </p:txBody>
        </p:sp>
        <p:sp>
          <p:nvSpPr>
            <p:cNvPr id="37" name="圆柱形 36"/>
            <p:cNvSpPr/>
            <p:nvPr/>
          </p:nvSpPr>
          <p:spPr>
            <a:xfrm>
              <a:off x="6925891" y="4720856"/>
              <a:ext cx="1329070" cy="7336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37"/>
            <p:cNvCxnSpPr>
              <a:endCxn id="37" idx="1"/>
            </p:cNvCxnSpPr>
            <p:nvPr/>
          </p:nvCxnSpPr>
          <p:spPr>
            <a:xfrm>
              <a:off x="7590426" y="3795823"/>
              <a:ext cx="0" cy="925033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27"/>
            <p:cNvSpPr txBox="1"/>
            <p:nvPr/>
          </p:nvSpPr>
          <p:spPr>
            <a:xfrm>
              <a:off x="7021582" y="5575005"/>
              <a:ext cx="139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文件系统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2.6 FTP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FTP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应用结构（领会）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945" y="0"/>
            <a:ext cx="98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2.6 FTP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301370" y="414724"/>
            <a:ext cx="2592657" cy="1247734"/>
            <a:chOff x="9301370" y="281374"/>
            <a:chExt cx="2592657" cy="1247734"/>
          </a:xfrm>
        </p:grpSpPr>
        <p:sp>
          <p:nvSpPr>
            <p:cNvPr id="10" name="左大括号 9"/>
            <p:cNvSpPr/>
            <p:nvPr/>
          </p:nvSpPr>
          <p:spPr>
            <a:xfrm>
              <a:off x="9999522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0439782" y="281374"/>
              <a:ext cx="145424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应用结构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64241" y="1231591"/>
              <a:ext cx="992579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命令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301370" y="685834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FTP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08345" y="2239033"/>
            <a:ext cx="5974276" cy="3412354"/>
            <a:chOff x="2445488" y="2531983"/>
            <a:chExt cx="5974276" cy="3412354"/>
          </a:xfrm>
        </p:grpSpPr>
        <p:sp>
          <p:nvSpPr>
            <p:cNvPr id="14" name="矩形 13"/>
            <p:cNvSpPr/>
            <p:nvPr/>
          </p:nvSpPr>
          <p:spPr>
            <a:xfrm>
              <a:off x="2445488" y="2604977"/>
              <a:ext cx="1509824" cy="1190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FTP</a:t>
              </a:r>
            </a:p>
            <a:p>
              <a:pPr algn="ctr"/>
              <a:r>
                <a:rPr lang="zh-CN" altLang="en-US" sz="20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客户</a:t>
              </a:r>
              <a:endPara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76483" y="2604977"/>
              <a:ext cx="1509824" cy="1190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FTP</a:t>
              </a:r>
              <a:endPara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 algn="ctr"/>
              <a:r>
                <a:rPr lang="zh-CN" altLang="en-US" sz="20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服务器</a:t>
              </a:r>
              <a:endPara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3955312" y="2945219"/>
              <a:ext cx="2821171" cy="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15"/>
            <p:cNvSpPr txBox="1"/>
            <p:nvPr/>
          </p:nvSpPr>
          <p:spPr>
            <a:xfrm>
              <a:off x="4310328" y="2531983"/>
              <a:ext cx="261560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控制连接（持久）                    </a:t>
              </a:r>
              <a:endParaRPr lang="zh-CN" altLang="en-US" dirty="0"/>
            </a:p>
          </p:txBody>
        </p:sp>
        <p:sp>
          <p:nvSpPr>
            <p:cNvPr id="34" name="圆柱形 33"/>
            <p:cNvSpPr/>
            <p:nvPr/>
          </p:nvSpPr>
          <p:spPr>
            <a:xfrm>
              <a:off x="2535865" y="4720856"/>
              <a:ext cx="1329070" cy="7336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stCxn id="14" idx="2"/>
              <a:endCxn id="34" idx="1"/>
            </p:cNvCxnSpPr>
            <p:nvPr/>
          </p:nvCxnSpPr>
          <p:spPr>
            <a:xfrm>
              <a:off x="3200400" y="3795823"/>
              <a:ext cx="0" cy="925033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24"/>
            <p:cNvSpPr txBox="1"/>
            <p:nvPr/>
          </p:nvSpPr>
          <p:spPr>
            <a:xfrm>
              <a:off x="2631556" y="5575005"/>
              <a:ext cx="139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文件系统</a:t>
              </a:r>
              <a:endParaRPr lang="zh-CN" altLang="en-US" dirty="0"/>
            </a:p>
          </p:txBody>
        </p:sp>
        <p:sp>
          <p:nvSpPr>
            <p:cNvPr id="37" name="圆柱形 36"/>
            <p:cNvSpPr/>
            <p:nvPr/>
          </p:nvSpPr>
          <p:spPr>
            <a:xfrm>
              <a:off x="6925891" y="4720856"/>
              <a:ext cx="1329070" cy="7336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37"/>
            <p:cNvCxnSpPr>
              <a:endCxn id="37" idx="1"/>
            </p:cNvCxnSpPr>
            <p:nvPr/>
          </p:nvCxnSpPr>
          <p:spPr>
            <a:xfrm>
              <a:off x="7590426" y="3795823"/>
              <a:ext cx="0" cy="925033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27"/>
            <p:cNvSpPr txBox="1"/>
            <p:nvPr/>
          </p:nvSpPr>
          <p:spPr>
            <a:xfrm>
              <a:off x="7021582" y="5575005"/>
              <a:ext cx="139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文件系统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947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8900</Words>
  <Application>Microsoft Macintosh PowerPoint</Application>
  <PresentationFormat>宽屏</PresentationFormat>
  <Paragraphs>1834</Paragraphs>
  <Slides>120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120</vt:i4>
      </vt:variant>
    </vt:vector>
  </HeadingPairs>
  <TitlesOfParts>
    <vt:vector size="132" baseType="lpstr">
      <vt:lpstr>ArialMT</vt:lpstr>
      <vt:lpstr>Calibri</vt:lpstr>
      <vt:lpstr>MicrosoftYaHei</vt:lpstr>
      <vt:lpstr>Wingdings</vt:lpstr>
      <vt:lpstr>等线</vt:lpstr>
      <vt:lpstr>方正清刻本悦宋简体</vt:lpstr>
      <vt:lpstr>黑体</vt:lpstr>
      <vt:lpstr>手札体-简粗体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Microsoft Office 用户</cp:lastModifiedBy>
  <cp:revision>423</cp:revision>
  <dcterms:created xsi:type="dcterms:W3CDTF">2017-08-03T09:01:00Z</dcterms:created>
  <dcterms:modified xsi:type="dcterms:W3CDTF">2019-06-14T09:44:47Z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