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handoutMasterIdLst>
    <p:handoutMasterId r:id="rId132"/>
  </p:handoutMasterIdLst>
  <p:sldIdLst>
    <p:sldId id="397" r:id="rId2"/>
    <p:sldId id="399" r:id="rId3"/>
    <p:sldId id="398" r:id="rId4"/>
    <p:sldId id="400" r:id="rId5"/>
    <p:sldId id="401" r:id="rId6"/>
    <p:sldId id="257" r:id="rId7"/>
    <p:sldId id="258" r:id="rId8"/>
    <p:sldId id="259" r:id="rId9"/>
    <p:sldId id="327" r:id="rId10"/>
    <p:sldId id="328" r:id="rId11"/>
    <p:sldId id="261" r:id="rId12"/>
    <p:sldId id="330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6" r:id="rId24"/>
    <p:sldId id="347" r:id="rId25"/>
    <p:sldId id="348" r:id="rId26"/>
    <p:sldId id="349" r:id="rId27"/>
    <p:sldId id="342" r:id="rId28"/>
    <p:sldId id="343" r:id="rId29"/>
    <p:sldId id="344" r:id="rId30"/>
    <p:sldId id="264" r:id="rId31"/>
    <p:sldId id="350" r:id="rId32"/>
    <p:sldId id="265" r:id="rId33"/>
    <p:sldId id="351" r:id="rId34"/>
    <p:sldId id="266" r:id="rId35"/>
    <p:sldId id="352" r:id="rId36"/>
    <p:sldId id="354" r:id="rId37"/>
    <p:sldId id="357" r:id="rId38"/>
    <p:sldId id="356" r:id="rId39"/>
    <p:sldId id="355" r:id="rId40"/>
    <p:sldId id="353" r:id="rId41"/>
    <p:sldId id="267" r:id="rId42"/>
    <p:sldId id="358" r:id="rId43"/>
    <p:sldId id="268" r:id="rId44"/>
    <p:sldId id="359" r:id="rId45"/>
    <p:sldId id="362" r:id="rId46"/>
    <p:sldId id="361" r:id="rId47"/>
    <p:sldId id="360" r:id="rId48"/>
    <p:sldId id="363" r:id="rId49"/>
    <p:sldId id="270" r:id="rId50"/>
    <p:sldId id="271" r:id="rId51"/>
    <p:sldId id="272" r:id="rId52"/>
    <p:sldId id="273" r:id="rId53"/>
    <p:sldId id="274" r:id="rId54"/>
    <p:sldId id="275" r:id="rId55"/>
    <p:sldId id="365" r:id="rId56"/>
    <p:sldId id="366" r:id="rId57"/>
    <p:sldId id="367" r:id="rId58"/>
    <p:sldId id="368" r:id="rId59"/>
    <p:sldId id="276" r:id="rId60"/>
    <p:sldId id="277" r:id="rId61"/>
    <p:sldId id="369" r:id="rId62"/>
    <p:sldId id="278" r:id="rId63"/>
    <p:sldId id="370" r:id="rId64"/>
    <p:sldId id="281" r:id="rId65"/>
    <p:sldId id="372" r:id="rId66"/>
    <p:sldId id="373" r:id="rId67"/>
    <p:sldId id="286" r:id="rId68"/>
    <p:sldId id="374" r:id="rId69"/>
    <p:sldId id="375" r:id="rId70"/>
    <p:sldId id="288" r:id="rId71"/>
    <p:sldId id="376" r:id="rId72"/>
    <p:sldId id="289" r:id="rId73"/>
    <p:sldId id="290" r:id="rId74"/>
    <p:sldId id="364" r:id="rId75"/>
    <p:sldId id="291" r:id="rId76"/>
    <p:sldId id="292" r:id="rId77"/>
    <p:sldId id="293" r:id="rId78"/>
    <p:sldId id="294" r:id="rId79"/>
    <p:sldId id="295" r:id="rId80"/>
    <p:sldId id="296" r:id="rId81"/>
    <p:sldId id="297" r:id="rId82"/>
    <p:sldId id="377" r:id="rId83"/>
    <p:sldId id="378" r:id="rId84"/>
    <p:sldId id="379" r:id="rId85"/>
    <p:sldId id="380" r:id="rId86"/>
    <p:sldId id="381" r:id="rId87"/>
    <p:sldId id="298" r:id="rId88"/>
    <p:sldId id="299" r:id="rId89"/>
    <p:sldId id="300" r:id="rId90"/>
    <p:sldId id="301" r:id="rId91"/>
    <p:sldId id="302" r:id="rId92"/>
    <p:sldId id="303" r:id="rId93"/>
    <p:sldId id="304" r:id="rId94"/>
    <p:sldId id="326" r:id="rId95"/>
    <p:sldId id="382" r:id="rId96"/>
    <p:sldId id="305" r:id="rId97"/>
    <p:sldId id="306" r:id="rId98"/>
    <p:sldId id="307" r:id="rId99"/>
    <p:sldId id="384" r:id="rId100"/>
    <p:sldId id="383" r:id="rId101"/>
    <p:sldId id="308" r:id="rId102"/>
    <p:sldId id="385" r:id="rId103"/>
    <p:sldId id="386" r:id="rId104"/>
    <p:sldId id="391" r:id="rId105"/>
    <p:sldId id="396" r:id="rId106"/>
    <p:sldId id="390" r:id="rId107"/>
    <p:sldId id="387" r:id="rId108"/>
    <p:sldId id="388" r:id="rId109"/>
    <p:sldId id="389" r:id="rId110"/>
    <p:sldId id="392" r:id="rId111"/>
    <p:sldId id="310" r:id="rId112"/>
    <p:sldId id="311" r:id="rId113"/>
    <p:sldId id="312" r:id="rId114"/>
    <p:sldId id="393" r:id="rId115"/>
    <p:sldId id="394" r:id="rId116"/>
    <p:sldId id="313" r:id="rId117"/>
    <p:sldId id="314" r:id="rId118"/>
    <p:sldId id="395" r:id="rId119"/>
    <p:sldId id="315" r:id="rId120"/>
    <p:sldId id="316" r:id="rId121"/>
    <p:sldId id="317" r:id="rId122"/>
    <p:sldId id="318" r:id="rId123"/>
    <p:sldId id="319" r:id="rId124"/>
    <p:sldId id="320" r:id="rId125"/>
    <p:sldId id="321" r:id="rId126"/>
    <p:sldId id="322" r:id="rId127"/>
    <p:sldId id="323" r:id="rId128"/>
    <p:sldId id="324" r:id="rId129"/>
    <p:sldId id="325" r:id="rId1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70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Microsoft Office 用户" initials="Office" lastIdx="1" clrIdx="1">
    <p:extLst/>
  </p:cmAuthor>
  <p:cmAuthor id="3" name="Microsoft Office 用户" initials="Office [2]" lastIdx="1" clrIdx="2">
    <p:extLst/>
  </p:cmAuthor>
  <p:cmAuthor id="4" name="Microsoft Office 用户" initials="Office [2] [2]" lastIdx="1" clrIdx="3">
    <p:extLst/>
  </p:cmAuthor>
  <p:cmAuthor id="5" name="Microsoft Office 用户" initials="Office [2]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71569"/>
  </p:normalViewPr>
  <p:slideViewPr>
    <p:cSldViewPr snapToGrid="0" showGuides="1">
      <p:cViewPr>
        <p:scale>
          <a:sx n="70" d="100"/>
          <a:sy n="70" d="100"/>
        </p:scale>
        <p:origin x="976" y="400"/>
      </p:cViewPr>
      <p:guideLst>
        <p:guide orient="horz" pos="2280"/>
        <p:guide pos="370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notesMaster" Target="notesMasters/notesMaster1.xml"/><Relationship Id="rId132" Type="http://schemas.openxmlformats.org/officeDocument/2006/relationships/handoutMaster" Target="handoutMasters/handoutMaster1.xml"/><Relationship Id="rId133" Type="http://schemas.openxmlformats.org/officeDocument/2006/relationships/commentAuthors" Target="commentAuthors.xml"/><Relationship Id="rId134" Type="http://schemas.openxmlformats.org/officeDocument/2006/relationships/presProps" Target="presProps.xml"/><Relationship Id="rId135" Type="http://schemas.openxmlformats.org/officeDocument/2006/relationships/viewProps" Target="viewProps.xml"/><Relationship Id="rId136" Type="http://schemas.openxmlformats.org/officeDocument/2006/relationships/theme" Target="theme/theme1.xml"/><Relationship Id="rId13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3T17:58:26.3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6-13T17:58:26.3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9-06-13T17:58:26.3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9-06-13T17:58:26.3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7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添加服务器端的端口号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客户端的端口号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添加服务器端的端口号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客户端的端口号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9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添加服务器端的端口号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客户端的端口号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3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添加服务器端的端口号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客户端的端口号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30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添加服务器端的端口号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客户端的端口号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9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添加服务器端的端口号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客户端的端口号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9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使用大喇叭广播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06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使用大喇叭广播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17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根据传输的基本原理，出现了不同协议。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6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3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0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实际在应用过程中，一般主要使用</a:t>
            </a:r>
            <a:r>
              <a:rPr kumimoji="1" lang="en-US" altLang="zh-CN" dirty="0" smtClean="0"/>
              <a:t>ACK</a:t>
            </a:r>
            <a:r>
              <a:rPr kumimoji="1" lang="zh-CN" altLang="en-US" dirty="0" smtClean="0"/>
              <a:t>进行确认，确认和序号组合。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例如说</a:t>
            </a:r>
            <a:r>
              <a:rPr kumimoji="1" lang="en-US" altLang="zh-CN" dirty="0" smtClean="0"/>
              <a:t>ack01</a:t>
            </a:r>
            <a:r>
              <a:rPr kumimoji="1" lang="zh-CN" altLang="en-US" dirty="0" smtClean="0"/>
              <a:t>，表明数据包</a:t>
            </a:r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已经正确接收。</a:t>
            </a:r>
            <a:r>
              <a:rPr kumimoji="1" lang="en-US" altLang="zh-CN" dirty="0" smtClean="0"/>
              <a:t>Ack03</a:t>
            </a:r>
            <a:r>
              <a:rPr kumimoji="1" lang="zh-CN" altLang="en-US" dirty="0" smtClean="0"/>
              <a:t>数据包</a:t>
            </a:r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已经正确接收。如果没有收到</a:t>
            </a:r>
            <a:r>
              <a:rPr kumimoji="1" lang="en-US" altLang="zh-CN" dirty="0" smtClean="0"/>
              <a:t>ack02</a:t>
            </a:r>
            <a:r>
              <a:rPr kumimoji="1" lang="zh-CN" altLang="en-US" dirty="0" smtClean="0"/>
              <a:t>，表明</a:t>
            </a:r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出现问题，需要重传。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46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给每一组需要发送的数据标上序号</a:t>
            </a:r>
            <a:r>
              <a:rPr kumimoji="1" lang="en-US" altLang="zh-CN" dirty="0" smtClean="0"/>
              <a:t>~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允许发送方在没有收到确认前连续发送多个分组，在发送方向接收方传送的溪流分 组可以看成是填充到一条流水线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或一条管道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中，所以称这种协议为流水线协议或者 管道协议。最典型的流水线协议就是滑动窗口协议。 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9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给每一组需要发送的数据标上序号</a:t>
            </a:r>
            <a:r>
              <a:rPr kumimoji="1" lang="en-US" altLang="zh-CN" dirty="0" smtClean="0"/>
              <a:t>~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允许发送方在没有收到确认前连续发送多个分组，在发送方向接收方传送的溪流分 组可以看成是填充到一条流水线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或一条管道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中，所以称这种协议为流水线协议或者 管道协议。最典型的流水线协议就是滑动窗口协议。 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70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给每一组需要发送的数据标上序号</a:t>
            </a:r>
            <a:r>
              <a:rPr kumimoji="1" lang="en-US" altLang="zh-CN" dirty="0" smtClean="0"/>
              <a:t>~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允许发送方在没有收到确认前连续发送多个分组，在发送方向接收方传送的溪流分 组可以看成是填充到一条流水线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或一条管道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中，所以称这种协议为流水线协议或者 管道协议。最典型的流水线协议就是滑动窗口协议。 </a:t>
            </a:r>
            <a:endParaRPr lang="zh-CN" altLang="en-US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8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给每一组需要发送的数据标上序号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95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给每一组需要发送的数据标上序号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0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给每一组需要发送的数据标上序号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08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给每一组需要发送的数据标上序号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25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56789</a:t>
            </a:r>
            <a:r>
              <a:rPr kumimoji="1" lang="zh-CN" altLang="en-US" dirty="0" smtClean="0"/>
              <a:t>五个分组，然后收到了</a:t>
            </a:r>
            <a:r>
              <a:rPr kumimoji="1" lang="en-US" altLang="zh-CN" dirty="0" smtClean="0"/>
              <a:t>ack5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4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578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这是发送方怎么操作的，接下来我们看看接收方是怎么接收的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2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1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5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4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传输层就是为了支持不同的主机，不同操作系统上的应用程序之间的通信，必须要使用统一的寻址方法对应用进程进行标识。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传输层就是为了支持不同的主机，不同操作系统上的应用程序之间的通信，必须要使用统一的寻址方法对应用进程进行标识。</a:t>
            </a:r>
          </a:p>
        </p:txBody>
      </p:sp>
    </p:spTree>
    <p:extLst>
      <p:ext uri="{BB962C8B-B14F-4D97-AF65-F5344CB8AC3E}">
        <p14:creationId xmlns:p14="http://schemas.microsoft.com/office/powerpoint/2010/main" val="387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添加服务器端的端口号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客户端的端口号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0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添加服务器端的端口号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客户端的端口号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5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tags" Target="../tags/tag71.xml"/><Relationship Id="rId2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tags" Target="../tags/tag74.xml"/><Relationship Id="rId2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1426068" y="-169402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zh-CN" altLang="en-US" sz="2800" b="1" dirty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1510" y="1791970"/>
            <a:ext cx="3661410" cy="18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130"/>
          </a:p>
          <a:p>
            <a:r>
              <a:rPr lang="zh-CN" altLang="en-US" sz="2130"/>
              <a:t>第二章 网络应用</a:t>
            </a:r>
            <a:r>
              <a:rPr lang="zh-CN" altLang="en-US"/>
              <a:t>    </a:t>
            </a:r>
          </a:p>
          <a:p>
            <a:r>
              <a:rPr lang="zh-CN" altLang="en-US"/>
              <a:t>   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5835" y="1011555"/>
            <a:ext cx="372872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dirty="0">
                <a:sym typeface="+mn-ea"/>
              </a:rPr>
              <a:t>计算机网络应用体系结构</a:t>
            </a:r>
          </a:p>
          <a:p>
            <a:endParaRPr lang="zh-CN" altLang="en-US" sz="2130" dirty="0">
              <a:sym typeface="+mn-ea"/>
            </a:endParaRPr>
          </a:p>
          <a:p>
            <a:r>
              <a:rPr lang="zh-CN" altLang="en-US" sz="2130" dirty="0">
                <a:solidFill>
                  <a:schemeClr val="tx1"/>
                </a:solidFill>
                <a:sym typeface="+mn-ea"/>
              </a:rPr>
              <a:t>域名系统（</a:t>
            </a:r>
            <a:r>
              <a:rPr lang="en-US" altLang="zh-CN" sz="2130" dirty="0">
                <a:solidFill>
                  <a:schemeClr val="tx1"/>
                </a:solidFill>
                <a:sym typeface="+mn-ea"/>
              </a:rPr>
              <a:t>DNS</a:t>
            </a:r>
            <a:r>
              <a:rPr lang="zh-CN" altLang="en-US" sz="213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130" dirty="0">
              <a:sym typeface="+mn-ea"/>
            </a:endParaRPr>
          </a:p>
          <a:p>
            <a:endParaRPr lang="zh-CN" altLang="en-US" sz="2130" dirty="0">
              <a:sym typeface="+mn-ea"/>
            </a:endParaRPr>
          </a:p>
          <a:p>
            <a:r>
              <a:rPr lang="zh-CN" altLang="en-US" sz="2130" dirty="0">
                <a:solidFill>
                  <a:schemeClr val="tx1"/>
                </a:solidFill>
                <a:sym typeface="+mn-ea"/>
              </a:rPr>
              <a:t>万维网应用</a:t>
            </a:r>
            <a:endParaRPr lang="zh-CN" altLang="en-US" sz="2130" dirty="0">
              <a:solidFill>
                <a:schemeClr val="accent6"/>
              </a:solidFill>
              <a:sym typeface="+mn-ea"/>
            </a:endParaRPr>
          </a:p>
          <a:p>
            <a:endParaRPr lang="zh-CN" altLang="en-US" sz="2130" dirty="0">
              <a:sym typeface="+mn-ea"/>
            </a:endParaRPr>
          </a:p>
          <a:p>
            <a:r>
              <a:rPr lang="en-US" altLang="zh-CN" sz="2130" dirty="0">
                <a:sym typeface="+mn-ea"/>
              </a:rPr>
              <a:t>Internet</a:t>
            </a:r>
            <a:r>
              <a:rPr lang="zh-CN" altLang="en-US" sz="2130" dirty="0">
                <a:sym typeface="+mn-ea"/>
              </a:rPr>
              <a:t>电子邮件</a:t>
            </a:r>
          </a:p>
          <a:p>
            <a:endParaRPr lang="zh-CN" altLang="en-US" sz="2130" dirty="0">
              <a:sym typeface="+mn-ea"/>
            </a:endParaRPr>
          </a:p>
          <a:p>
            <a:r>
              <a:rPr lang="en-US" altLang="zh-CN" sz="2130" dirty="0">
                <a:sym typeface="+mn-ea"/>
              </a:rPr>
              <a:t>FTP</a:t>
            </a:r>
          </a:p>
          <a:p>
            <a:endParaRPr lang="en-US" altLang="zh-CN" sz="2130" dirty="0">
              <a:sym typeface="+mn-ea"/>
            </a:endParaRPr>
          </a:p>
          <a:p>
            <a:r>
              <a:rPr lang="en-US" altLang="zh-CN" sz="2130" dirty="0">
                <a:sym typeface="+mn-ea"/>
              </a:rPr>
              <a:t>P2P</a:t>
            </a:r>
            <a:r>
              <a:rPr lang="zh-CN" altLang="en-US" sz="2130" dirty="0">
                <a:sym typeface="+mn-ea"/>
              </a:rPr>
              <a:t>应用</a:t>
            </a:r>
          </a:p>
          <a:p>
            <a:endParaRPr lang="zh-CN" altLang="en-US" sz="2130" dirty="0">
              <a:sym typeface="+mn-ea"/>
            </a:endParaRPr>
          </a:p>
          <a:p>
            <a:r>
              <a:rPr lang="en-US" altLang="zh-CN" sz="2130" dirty="0">
                <a:solidFill>
                  <a:srgbClr val="FF0000"/>
                </a:solidFill>
                <a:sym typeface="+mn-ea"/>
              </a:rPr>
              <a:t>Socket </a:t>
            </a:r>
            <a:r>
              <a:rPr lang="zh-CN" altLang="en-US" sz="2130" dirty="0">
                <a:solidFill>
                  <a:srgbClr val="FF0000"/>
                </a:solidFill>
                <a:sym typeface="+mn-ea"/>
              </a:rPr>
              <a:t>编程基础</a:t>
            </a:r>
          </a:p>
          <a:p>
            <a:endParaRPr lang="zh-CN" altLang="en-US" sz="2130" dirty="0">
              <a:sym typeface="+mn-ea"/>
            </a:endParaRPr>
          </a:p>
          <a:p>
            <a:endParaRPr lang="zh-CN" altLang="en-US" sz="2130" dirty="0"/>
          </a:p>
        </p:txBody>
      </p:sp>
      <p:sp>
        <p:nvSpPr>
          <p:cNvPr id="4" name="左大括号 3"/>
          <p:cNvSpPr/>
          <p:nvPr/>
        </p:nvSpPr>
        <p:spPr>
          <a:xfrm>
            <a:off x="4233545" y="1011555"/>
            <a:ext cx="388620" cy="4288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7890" y="1598295"/>
            <a:ext cx="42824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7595" y="1138555"/>
            <a:ext cx="246253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/>
          </a:p>
          <a:p>
            <a:endParaRPr lang="zh-CN" altLang="en-US" sz="213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3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邮局的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任务：把我的信送给小哥哥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63" y="4280036"/>
            <a:ext cx="3714007" cy="2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531" name="文本框 8"/>
          <p:cNvSpPr txBox="1"/>
          <p:nvPr/>
        </p:nvSpPr>
        <p:spPr>
          <a:xfrm>
            <a:off x="786130" y="1842453"/>
            <a:ext cx="8650288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等协议工作流程：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2115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9810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52190" y="3428365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675" y="3015615"/>
            <a:ext cx="290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发送数据，等待确认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0090" y="3668395"/>
            <a:ext cx="120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发送方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4775" y="295529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①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537585" y="4053840"/>
            <a:ext cx="4160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077200" y="3668395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接收方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4935" y="3605530"/>
            <a:ext cx="290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②</a:t>
            </a:r>
            <a:r>
              <a:rPr lang="zh-CN" altLang="en-US">
                <a:sym typeface="+mn-ea"/>
              </a:rPr>
              <a:t>肯定确认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（否定确认）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1772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531" name="文本框 8"/>
          <p:cNvSpPr txBox="1"/>
          <p:nvPr/>
        </p:nvSpPr>
        <p:spPr>
          <a:xfrm>
            <a:off x="786130" y="1842453"/>
            <a:ext cx="8650288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等协议工作流程：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2115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9810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52190" y="3428365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675" y="3015615"/>
            <a:ext cx="290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发送数据，等待确认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0090" y="3668395"/>
            <a:ext cx="120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发送方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4775" y="295529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①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537585" y="4053840"/>
            <a:ext cx="4160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077200" y="3668395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接收方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4935" y="3605530"/>
            <a:ext cx="290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②</a:t>
            </a:r>
            <a:r>
              <a:rPr lang="zh-CN" altLang="en-US">
                <a:sym typeface="+mn-ea"/>
              </a:rPr>
              <a:t>肯定确认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（否定确认）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547745" y="4621530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91280" y="4153535"/>
            <a:ext cx="287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③</a:t>
            </a:r>
            <a:r>
              <a:rPr lang="zh-CN" altLang="en-US"/>
              <a:t>后续数据 </a:t>
            </a:r>
            <a:r>
              <a:rPr lang="en-US" altLang="zh-CN"/>
              <a:t>/</a:t>
            </a:r>
            <a:r>
              <a:rPr lang="zh-CN" altLang="en-US"/>
              <a:t>（重传数据）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1772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531" name="文本框 8"/>
          <p:cNvSpPr txBox="1"/>
          <p:nvPr/>
        </p:nvSpPr>
        <p:spPr>
          <a:xfrm>
            <a:off x="786130" y="1842453"/>
            <a:ext cx="8650288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等协议工作流程：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2115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9810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52190" y="3428365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675" y="3015615"/>
            <a:ext cx="290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发送数据，等待确认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0090" y="3668395"/>
            <a:ext cx="120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发送方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4775" y="295529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①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537585" y="4053840"/>
            <a:ext cx="4160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077200" y="3668395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接收方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4935" y="3605530"/>
            <a:ext cx="290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②</a:t>
            </a:r>
            <a:r>
              <a:rPr lang="zh-CN" altLang="en-US">
                <a:sym typeface="+mn-ea"/>
              </a:rPr>
              <a:t>肯定确认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（否定确认）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547745" y="4621530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91280" y="4153535"/>
            <a:ext cx="287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③</a:t>
            </a:r>
            <a:r>
              <a:rPr lang="zh-CN" altLang="en-US"/>
              <a:t>后续数据 </a:t>
            </a:r>
            <a:r>
              <a:rPr lang="en-US" altLang="zh-CN"/>
              <a:t>/</a:t>
            </a:r>
            <a:r>
              <a:rPr lang="zh-CN" altLang="en-US"/>
              <a:t>（重传数据）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1772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20920" y="5235257"/>
            <a:ext cx="24333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33333"/>
                </a:solidFill>
                <a:latin typeface="+mn-ea"/>
              </a:rPr>
              <a:t>信道利用率低。</a:t>
            </a:r>
            <a:endParaRPr lang="en-US" altLang="zh-CN" sz="20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9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531" name="文本框 8"/>
          <p:cNvSpPr txBox="1"/>
          <p:nvPr/>
        </p:nvSpPr>
        <p:spPr>
          <a:xfrm>
            <a:off x="786130" y="1842453"/>
            <a:ext cx="8650288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等协议工作流程：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2115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9810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52190" y="3428365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675" y="3015615"/>
            <a:ext cx="290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发送数据，等待确认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0090" y="3668395"/>
            <a:ext cx="120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发送方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4775" y="295529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①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537585" y="4053840"/>
            <a:ext cx="4160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077200" y="3668395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接收方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4935" y="3605530"/>
            <a:ext cx="290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②</a:t>
            </a:r>
            <a:r>
              <a:rPr lang="zh-CN" altLang="en-US">
                <a:sym typeface="+mn-ea"/>
              </a:rPr>
              <a:t>肯定确认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（否定确认）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547745" y="4621530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91280" y="4153535"/>
            <a:ext cx="287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③</a:t>
            </a:r>
            <a:r>
              <a:rPr lang="zh-CN" altLang="en-US"/>
              <a:t>后续数据 </a:t>
            </a:r>
            <a:r>
              <a:rPr lang="en-US" altLang="zh-CN"/>
              <a:t>/</a:t>
            </a:r>
            <a:r>
              <a:rPr lang="zh-CN" altLang="en-US"/>
              <a:t>（重传数据）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1772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20920" y="5235257"/>
            <a:ext cx="24333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33333"/>
                </a:solidFill>
                <a:latin typeface="+mn-ea"/>
              </a:rPr>
              <a:t>信道利用率低。</a:t>
            </a:r>
            <a:endParaRPr lang="en-US" altLang="zh-CN" sz="20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32926" y="5235257"/>
            <a:ext cx="243332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33333"/>
                </a:solidFill>
                <a:latin typeface="+mn-ea"/>
              </a:rPr>
              <a:t>滑动窗口协议</a:t>
            </a:r>
            <a:endParaRPr lang="en-US" altLang="zh-CN" sz="20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402455" y="5376672"/>
            <a:ext cx="2117899" cy="35820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0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0080" y="2389924"/>
            <a:ext cx="10917935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允许发送方在没有收到确认前连续发送多个分组，在发送方向接收方传送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系列分组</a:t>
            </a:r>
            <a:r>
              <a:rPr lang="zh-CN" altLang="en-US" sz="2400" dirty="0">
                <a:latin typeface="+mn-ea"/>
              </a:rPr>
              <a:t>可以看成是填充到一条流水线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或一条管道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中，所以称这种协议为流水线协议</a:t>
            </a:r>
            <a:r>
              <a:rPr lang="zh-CN" altLang="en-US" sz="2400" dirty="0" smtClean="0">
                <a:latin typeface="+mn-ea"/>
              </a:rPr>
              <a:t>或者管道</a:t>
            </a:r>
            <a:r>
              <a:rPr lang="zh-CN" altLang="en-US" sz="2400" dirty="0">
                <a:latin typeface="+mn-ea"/>
              </a:rPr>
              <a:t>协议</a:t>
            </a:r>
            <a:r>
              <a:rPr lang="zh-CN" altLang="en-US" sz="2400" dirty="0" smtClean="0">
                <a:latin typeface="+mn-ea"/>
              </a:rPr>
              <a:t>。最典型的流水线协议就是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滑动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窗口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协议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3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0080" y="2389924"/>
            <a:ext cx="109179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允许发送方在没有收到确认前连续发送多个分组，在发送方向接收方传送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系列分组</a:t>
            </a:r>
            <a:r>
              <a:rPr lang="zh-CN" altLang="en-US" sz="2400" dirty="0">
                <a:latin typeface="+mn-ea"/>
              </a:rPr>
              <a:t>可以看成是填充到一条流水线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或一条管道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中，所以称这种协议为流水线协议</a:t>
            </a:r>
            <a:r>
              <a:rPr lang="zh-CN" altLang="en-US" sz="2400" dirty="0" smtClean="0">
                <a:latin typeface="+mn-ea"/>
              </a:rPr>
              <a:t>或者管道</a:t>
            </a:r>
            <a:r>
              <a:rPr lang="zh-CN" altLang="en-US" sz="2400" dirty="0">
                <a:latin typeface="+mn-ea"/>
              </a:rPr>
              <a:t>协议</a:t>
            </a:r>
            <a:r>
              <a:rPr lang="zh-CN" altLang="en-US" sz="2400" dirty="0" smtClean="0">
                <a:latin typeface="+mn-ea"/>
              </a:rPr>
              <a:t>。最典型的流水线协议就是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滑动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窗口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协议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   发送方的发送窗口</a:t>
            </a:r>
            <a:r>
              <a:rPr lang="en-US" altLang="zh-CN" sz="3200" dirty="0" smtClean="0">
                <a:latin typeface="+mn-ea"/>
              </a:rPr>
              <a:t>(</a:t>
            </a:r>
            <a:r>
              <a:rPr lang="en-US" altLang="zh-CN" sz="3200" dirty="0" err="1" smtClean="0">
                <a:latin typeface="+mn-ea"/>
              </a:rPr>
              <a:t>W</a:t>
            </a:r>
            <a:r>
              <a:rPr lang="en-US" altLang="zh-CN" sz="3200" baseline="-25000" dirty="0" err="1" smtClean="0">
                <a:latin typeface="+mn-ea"/>
              </a:rPr>
              <a:t>s</a:t>
            </a:r>
            <a:r>
              <a:rPr lang="en-US" altLang="zh-CN" sz="32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：发送方可以发送未被确认分组的最大数量；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  接收方的接收窗口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3200" dirty="0" err="1" smtClean="0">
                <a:latin typeface="+mn-ea"/>
              </a:rPr>
              <a:t>W</a:t>
            </a:r>
            <a:r>
              <a:rPr lang="en-US" altLang="zh-CN" sz="3200" baseline="-25000" dirty="0" err="1" smtClean="0">
                <a:latin typeface="+mn-ea"/>
              </a:rPr>
              <a:t>r</a:t>
            </a:r>
            <a:r>
              <a:rPr lang="en-US" altLang="zh-CN" sz="32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：接收方可以缓存的的正确到达的分组的最大数量；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2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矩形 18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" name="矩形 19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2" name="矩形 21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4" name="矩形 23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5" name="矩形 24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4924425" y="2319655"/>
            <a:ext cx="2600325" cy="175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6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29" name="矩形 28"/>
          <p:cNvSpPr/>
          <p:nvPr/>
        </p:nvSpPr>
        <p:spPr>
          <a:xfrm>
            <a:off x="4914900" y="2997835"/>
            <a:ext cx="2609215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8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1" name="椭圆 30"/>
          <p:cNvSpPr/>
          <p:nvPr/>
        </p:nvSpPr>
        <p:spPr>
          <a:xfrm>
            <a:off x="2896235" y="2558415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椭圆 31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椭圆 32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椭圆 33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6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0747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105" name="矩形 104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sp>
        <p:nvSpPr>
          <p:cNvPr id="36" name="文本框 21"/>
          <p:cNvSpPr txBox="1"/>
          <p:nvPr/>
        </p:nvSpPr>
        <p:spPr>
          <a:xfrm>
            <a:off x="5565458" y="5306700"/>
            <a:ext cx="1462088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接收窗口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6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矩形 18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" name="矩形 19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2" name="矩形 21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4" name="矩形 23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5" name="矩形 24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4924425" y="2319655"/>
            <a:ext cx="2600325" cy="175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6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29" name="矩形 28"/>
          <p:cNvSpPr/>
          <p:nvPr/>
        </p:nvSpPr>
        <p:spPr>
          <a:xfrm>
            <a:off x="4914900" y="2997835"/>
            <a:ext cx="2609215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8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1" name="椭圆 30"/>
          <p:cNvSpPr/>
          <p:nvPr/>
        </p:nvSpPr>
        <p:spPr>
          <a:xfrm>
            <a:off x="2896235" y="2558415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椭圆 31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椭圆 32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椭圆 33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6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0747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105" name="矩形 104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889375" y="3803904"/>
            <a:ext cx="4925441" cy="2390839"/>
          </a:xfrm>
          <a:prstGeom prst="wedgeRoundRectCallout">
            <a:avLst>
              <a:gd name="adj1" fmla="val -52190"/>
              <a:gd name="adj2" fmla="val -744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latin typeface="+mn-ea"/>
              </a:rPr>
              <a:t>1</a:t>
            </a:r>
            <a:r>
              <a:rPr kumimoji="1" lang="zh-CN" altLang="en-US" sz="2800" dirty="0" smtClean="0">
                <a:latin typeface="+mn-ea"/>
              </a:rPr>
              <a:t>、</a:t>
            </a:r>
            <a:r>
              <a:rPr kumimoji="1" lang="en-US" altLang="zh-CN" sz="2800" dirty="0" smtClean="0">
                <a:latin typeface="+mn-ea"/>
              </a:rPr>
              <a:t>2</a:t>
            </a:r>
            <a:r>
              <a:rPr kumimoji="1" lang="zh-CN" altLang="en-US" sz="2800" dirty="0" smtClean="0">
                <a:latin typeface="+mn-ea"/>
              </a:rPr>
              <a:t>、</a:t>
            </a:r>
            <a:r>
              <a:rPr kumimoji="1" lang="en-US" altLang="zh-CN" sz="2800" dirty="0" smtClean="0">
                <a:latin typeface="+mn-ea"/>
              </a:rPr>
              <a:t>3</a:t>
            </a:r>
            <a:r>
              <a:rPr kumimoji="1" lang="zh-CN" altLang="en-US" sz="2800" dirty="0" smtClean="0">
                <a:latin typeface="+mn-ea"/>
              </a:rPr>
              <a:t>、</a:t>
            </a:r>
            <a:r>
              <a:rPr kumimoji="1" lang="en-US" altLang="zh-CN" sz="2800" dirty="0" smtClean="0">
                <a:latin typeface="+mn-ea"/>
              </a:rPr>
              <a:t>4</a:t>
            </a:r>
            <a:r>
              <a:rPr kumimoji="1" lang="zh-CN" altLang="en-US" sz="2800" dirty="0" smtClean="0">
                <a:latin typeface="+mn-ea"/>
              </a:rPr>
              <a:t>已经收到</a:t>
            </a:r>
            <a:r>
              <a:rPr kumimoji="1" lang="en-US" altLang="zh-CN" sz="2800" dirty="0" smtClean="0">
                <a:latin typeface="+mn-ea"/>
              </a:rPr>
              <a:t>ACK</a:t>
            </a:r>
            <a:endParaRPr kumimoji="1"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53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矩形 18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" name="矩形 19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2" name="矩形 21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4" name="矩形 23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5" name="矩形 24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4924425" y="2319655"/>
            <a:ext cx="2600325" cy="175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6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29" name="矩形 28"/>
          <p:cNvSpPr/>
          <p:nvPr/>
        </p:nvSpPr>
        <p:spPr>
          <a:xfrm>
            <a:off x="4914900" y="2997835"/>
            <a:ext cx="2609215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8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1" name="椭圆 30"/>
          <p:cNvSpPr/>
          <p:nvPr/>
        </p:nvSpPr>
        <p:spPr>
          <a:xfrm>
            <a:off x="2896235" y="2558415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椭圆 31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椭圆 32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椭圆 33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6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0747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105" name="矩形 104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889375" y="3803904"/>
            <a:ext cx="4925441" cy="2390839"/>
          </a:xfrm>
          <a:prstGeom prst="wedgeRoundRectCallout">
            <a:avLst>
              <a:gd name="adj1" fmla="val -2436"/>
              <a:gd name="adj2" fmla="val -751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atin typeface="+mn-ea"/>
              </a:rPr>
              <a:t>发送窗口：</a:t>
            </a:r>
            <a:r>
              <a:rPr kumimoji="1" lang="en-US" altLang="zh-CN" sz="2800" dirty="0" err="1" smtClean="0">
                <a:latin typeface="+mn-ea"/>
              </a:rPr>
              <a:t>W</a:t>
            </a:r>
            <a:r>
              <a:rPr kumimoji="1" lang="en-US" altLang="zh-CN" sz="2800" baseline="-25000" dirty="0" err="1" smtClean="0">
                <a:latin typeface="+mn-ea"/>
              </a:rPr>
              <a:t>s</a:t>
            </a:r>
            <a:r>
              <a:rPr kumimoji="1" lang="en-US" altLang="zh-CN" sz="2800" dirty="0" smtClean="0">
                <a:latin typeface="+mn-ea"/>
              </a:rPr>
              <a:t>=</a:t>
            </a:r>
            <a:endParaRPr kumimoji="1"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14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矩形 18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" name="矩形 19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2" name="矩形 21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4" name="矩形 23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5" name="矩形 24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4924425" y="2319655"/>
            <a:ext cx="2600325" cy="175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6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29" name="矩形 28"/>
          <p:cNvSpPr/>
          <p:nvPr/>
        </p:nvSpPr>
        <p:spPr>
          <a:xfrm>
            <a:off x="4914900" y="2997835"/>
            <a:ext cx="2609215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8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1" name="椭圆 30"/>
          <p:cNvSpPr/>
          <p:nvPr/>
        </p:nvSpPr>
        <p:spPr>
          <a:xfrm>
            <a:off x="2896235" y="2558415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椭圆 31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椭圆 32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椭圆 33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6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0747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105" name="矩形 104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889375" y="3803904"/>
            <a:ext cx="4925441" cy="2390839"/>
          </a:xfrm>
          <a:prstGeom prst="wedgeRoundRectCallout">
            <a:avLst>
              <a:gd name="adj1" fmla="val -2436"/>
              <a:gd name="adj2" fmla="val -751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atin typeface="+mn-ea"/>
              </a:rPr>
              <a:t>发送窗口：</a:t>
            </a:r>
            <a:r>
              <a:rPr kumimoji="1" lang="en-US" altLang="zh-CN" sz="2800" dirty="0" err="1" smtClean="0">
                <a:latin typeface="+mn-ea"/>
              </a:rPr>
              <a:t>W</a:t>
            </a:r>
            <a:r>
              <a:rPr kumimoji="1" lang="en-US" altLang="zh-CN" sz="2800" baseline="-25000" dirty="0" err="1" smtClean="0">
                <a:latin typeface="+mn-ea"/>
              </a:rPr>
              <a:t>s</a:t>
            </a:r>
            <a:r>
              <a:rPr kumimoji="1" lang="en-US" altLang="zh-CN" sz="2800" dirty="0" smtClean="0">
                <a:latin typeface="+mn-ea"/>
              </a:rPr>
              <a:t>=5</a:t>
            </a:r>
            <a:r>
              <a:rPr kumimoji="1" lang="zh-CN" altLang="en-US" sz="2800" dirty="0" smtClean="0">
                <a:latin typeface="+mn-ea"/>
              </a:rPr>
              <a:t>。</a:t>
            </a:r>
            <a:endParaRPr kumimoji="1" lang="en-US" altLang="zh-CN" sz="2800" dirty="0" smtClean="0">
              <a:latin typeface="+mn-ea"/>
            </a:endParaRPr>
          </a:p>
          <a:p>
            <a:pPr algn="ctr"/>
            <a:r>
              <a:rPr kumimoji="1" lang="en-US" altLang="zh-CN" sz="2800" dirty="0" smtClean="0">
                <a:latin typeface="+mn-ea"/>
              </a:rPr>
              <a:t>5</a:t>
            </a:r>
            <a:r>
              <a:rPr kumimoji="1" lang="zh-CN" altLang="en-US" sz="2800" dirty="0" smtClean="0">
                <a:latin typeface="+mn-ea"/>
              </a:rPr>
              <a:t>、</a:t>
            </a:r>
            <a:r>
              <a:rPr kumimoji="1" lang="en-US" altLang="zh-CN" sz="2800" dirty="0" smtClean="0">
                <a:latin typeface="+mn-ea"/>
              </a:rPr>
              <a:t>6</a:t>
            </a:r>
            <a:r>
              <a:rPr kumimoji="1" lang="zh-CN" altLang="en-US" sz="2800" dirty="0" smtClean="0">
                <a:latin typeface="+mn-ea"/>
              </a:rPr>
              <a:t>、</a:t>
            </a:r>
            <a:r>
              <a:rPr kumimoji="1" lang="en-US" altLang="zh-CN" sz="2800" dirty="0" smtClean="0">
                <a:latin typeface="+mn-ea"/>
              </a:rPr>
              <a:t>7</a:t>
            </a:r>
            <a:r>
              <a:rPr kumimoji="1" lang="zh-CN" altLang="en-US" sz="2800" dirty="0" smtClean="0">
                <a:latin typeface="+mn-ea"/>
              </a:rPr>
              <a:t>、</a:t>
            </a:r>
            <a:r>
              <a:rPr kumimoji="1" lang="en-US" altLang="zh-CN" sz="2800" dirty="0" smtClean="0">
                <a:latin typeface="+mn-ea"/>
              </a:rPr>
              <a:t>8</a:t>
            </a:r>
            <a:r>
              <a:rPr kumimoji="1" lang="zh-CN" altLang="en-US" sz="2800" dirty="0" smtClean="0">
                <a:latin typeface="+mn-ea"/>
              </a:rPr>
              <a:t>、</a:t>
            </a:r>
            <a:r>
              <a:rPr kumimoji="1" lang="en-US" altLang="zh-CN" sz="2800" dirty="0" smtClean="0">
                <a:latin typeface="+mn-ea"/>
              </a:rPr>
              <a:t>9</a:t>
            </a:r>
            <a:r>
              <a:rPr kumimoji="1" lang="zh-CN" altLang="en-US" sz="2800" dirty="0" smtClean="0">
                <a:latin typeface="+mn-ea"/>
              </a:rPr>
              <a:t>当前可以发送的分组</a:t>
            </a:r>
            <a:endParaRPr kumimoji="1"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99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63" y="4280036"/>
            <a:ext cx="3714007" cy="2476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矩形 18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" name="矩形 19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2" name="矩形 21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4" name="矩形 23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5" name="矩形 24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4924425" y="2319655"/>
            <a:ext cx="2600325" cy="175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6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29" name="矩形 28"/>
          <p:cNvSpPr/>
          <p:nvPr/>
        </p:nvSpPr>
        <p:spPr>
          <a:xfrm>
            <a:off x="4914900" y="2997835"/>
            <a:ext cx="2609215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8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1" name="椭圆 30"/>
          <p:cNvSpPr/>
          <p:nvPr/>
        </p:nvSpPr>
        <p:spPr>
          <a:xfrm>
            <a:off x="2896235" y="2558415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椭圆 31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椭圆 32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椭圆 33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6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0747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105" name="矩形 104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889375" y="3803904"/>
            <a:ext cx="4925441" cy="2390839"/>
          </a:xfrm>
          <a:prstGeom prst="wedgeRoundRectCallout">
            <a:avLst>
              <a:gd name="adj1" fmla="val 41377"/>
              <a:gd name="adj2" fmla="val -790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latin typeface="+mn-ea"/>
              </a:rPr>
              <a:t>10</a:t>
            </a:r>
            <a:r>
              <a:rPr kumimoji="1" lang="zh-CN" altLang="en-US" sz="2800" dirty="0" smtClean="0">
                <a:latin typeface="+mn-ea"/>
              </a:rPr>
              <a:t>、</a:t>
            </a:r>
            <a:r>
              <a:rPr kumimoji="1" lang="en-US" altLang="zh-CN" sz="2800" dirty="0" smtClean="0">
                <a:latin typeface="+mn-ea"/>
              </a:rPr>
              <a:t>11</a:t>
            </a:r>
            <a:r>
              <a:rPr kumimoji="1" lang="zh-CN" altLang="en-US" sz="2800" dirty="0" smtClean="0">
                <a:latin typeface="+mn-ea"/>
              </a:rPr>
              <a:t>、</a:t>
            </a:r>
            <a:r>
              <a:rPr kumimoji="1" lang="en-US" altLang="zh-CN" sz="2800" dirty="0" smtClean="0">
                <a:latin typeface="+mn-ea"/>
              </a:rPr>
              <a:t>12</a:t>
            </a:r>
            <a:r>
              <a:rPr kumimoji="1" lang="zh-CN" altLang="en-US" sz="2800" dirty="0" smtClean="0">
                <a:latin typeface="+mn-ea"/>
              </a:rPr>
              <a:t>当前不可以发送的分组</a:t>
            </a:r>
            <a:endParaRPr kumimoji="1"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90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矩形 18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" name="矩形 19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2" name="矩形 21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4" name="矩形 23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5" name="矩形 24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4924425" y="2319655"/>
            <a:ext cx="2600325" cy="175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6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29" name="矩形 28"/>
          <p:cNvSpPr/>
          <p:nvPr/>
        </p:nvSpPr>
        <p:spPr>
          <a:xfrm>
            <a:off x="4914900" y="2997835"/>
            <a:ext cx="2609215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738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1" name="椭圆 30"/>
          <p:cNvSpPr/>
          <p:nvPr/>
        </p:nvSpPr>
        <p:spPr>
          <a:xfrm>
            <a:off x="290830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椭圆 31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椭圆 32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椭圆 33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6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0747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105" name="矩形 104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-47625"/>
            <a:ext cx="225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>
                <a:sym typeface="+mn-ea"/>
              </a:rPr>
              <a:t>3.3.3.0滑动窗口协议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0" name="矩形 9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" name="矩形 15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" name="矩形 16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4924425" y="2319655"/>
            <a:ext cx="258826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1760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23" name="矩形 22"/>
          <p:cNvSpPr/>
          <p:nvPr/>
        </p:nvSpPr>
        <p:spPr>
          <a:xfrm>
            <a:off x="4907280" y="2997835"/>
            <a:ext cx="2604770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1762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6" name="右箭头 45"/>
          <p:cNvSpPr/>
          <p:nvPr/>
        </p:nvSpPr>
        <p:spPr>
          <a:xfrm>
            <a:off x="4359275" y="3330575"/>
            <a:ext cx="803275" cy="2222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7" name="椭圆 46"/>
          <p:cNvSpPr/>
          <p:nvPr/>
        </p:nvSpPr>
        <p:spPr>
          <a:xfrm>
            <a:off x="290830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椭圆 47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椭圆 48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椭圆 49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矩形 36"/>
          <p:cNvSpPr/>
          <p:nvPr/>
        </p:nvSpPr>
        <p:spPr>
          <a:xfrm>
            <a:off x="28368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8" name="矩形 37"/>
          <p:cNvSpPr/>
          <p:nvPr/>
        </p:nvSpPr>
        <p:spPr>
          <a:xfrm>
            <a:off x="33543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9" name="矩形 38"/>
          <p:cNvSpPr/>
          <p:nvPr/>
        </p:nvSpPr>
        <p:spPr>
          <a:xfrm>
            <a:off x="38719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40" name="矩形 39"/>
          <p:cNvSpPr/>
          <p:nvPr/>
        </p:nvSpPr>
        <p:spPr>
          <a:xfrm>
            <a:off x="43894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1" name="矩形 40"/>
          <p:cNvSpPr/>
          <p:nvPr/>
        </p:nvSpPr>
        <p:spPr>
          <a:xfrm>
            <a:off x="49069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2" name="矩形 41"/>
          <p:cNvSpPr/>
          <p:nvPr/>
        </p:nvSpPr>
        <p:spPr>
          <a:xfrm>
            <a:off x="54244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3" name="矩形 42"/>
          <p:cNvSpPr/>
          <p:nvPr/>
        </p:nvSpPr>
        <p:spPr>
          <a:xfrm>
            <a:off x="59420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5" name="矩形 44"/>
          <p:cNvSpPr/>
          <p:nvPr/>
        </p:nvSpPr>
        <p:spPr>
          <a:xfrm>
            <a:off x="64595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1" name="矩形 50"/>
          <p:cNvSpPr/>
          <p:nvPr/>
        </p:nvSpPr>
        <p:spPr>
          <a:xfrm>
            <a:off x="69770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2" name="矩形 51"/>
          <p:cNvSpPr/>
          <p:nvPr/>
        </p:nvSpPr>
        <p:spPr>
          <a:xfrm>
            <a:off x="74945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3" name="矩形 52"/>
          <p:cNvSpPr/>
          <p:nvPr/>
        </p:nvSpPr>
        <p:spPr>
          <a:xfrm>
            <a:off x="80121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4" name="矩形 53"/>
          <p:cNvSpPr/>
          <p:nvPr/>
        </p:nvSpPr>
        <p:spPr>
          <a:xfrm>
            <a:off x="5921375" y="3378200"/>
            <a:ext cx="260223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5" name="矩形 54"/>
          <p:cNvSpPr/>
          <p:nvPr/>
        </p:nvSpPr>
        <p:spPr>
          <a:xfrm>
            <a:off x="5937250" y="4057650"/>
            <a:ext cx="2602865" cy="189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1783" name="文本框 55"/>
          <p:cNvSpPr txBox="1"/>
          <p:nvPr/>
        </p:nvSpPr>
        <p:spPr>
          <a:xfrm>
            <a:off x="2908300" y="3624263"/>
            <a:ext cx="5746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60" name="椭圆 59"/>
          <p:cNvSpPr/>
          <p:nvPr/>
        </p:nvSpPr>
        <p:spPr>
          <a:xfrm>
            <a:off x="289242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椭圆 60"/>
          <p:cNvSpPr/>
          <p:nvPr/>
        </p:nvSpPr>
        <p:spPr>
          <a:xfrm>
            <a:off x="3409950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椭圆 61"/>
          <p:cNvSpPr/>
          <p:nvPr/>
        </p:nvSpPr>
        <p:spPr>
          <a:xfrm>
            <a:off x="392747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椭圆 62"/>
          <p:cNvSpPr/>
          <p:nvPr/>
        </p:nvSpPr>
        <p:spPr>
          <a:xfrm>
            <a:off x="4448175" y="3624263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椭圆 63"/>
          <p:cNvSpPr/>
          <p:nvPr/>
        </p:nvSpPr>
        <p:spPr>
          <a:xfrm>
            <a:off x="4981575" y="3629025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92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1793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56" name="椭圆 55"/>
          <p:cNvSpPr/>
          <p:nvPr/>
        </p:nvSpPr>
        <p:spPr>
          <a:xfrm>
            <a:off x="5473700" y="362458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矩形 104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07" name="矩形 106"/>
          <p:cNvSpPr/>
          <p:nvPr/>
        </p:nvSpPr>
        <p:spPr>
          <a:xfrm>
            <a:off x="8525510" y="355441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8571230" y="362013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-47625"/>
            <a:ext cx="225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>
                <a:sym typeface="+mn-ea"/>
              </a:rPr>
              <a:t>3.3.3.0滑动窗口协议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92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1793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67" name="矩形 66"/>
          <p:cNvSpPr/>
          <p:nvPr/>
        </p:nvSpPr>
        <p:spPr>
          <a:xfrm>
            <a:off x="28924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8" name="矩形 67"/>
          <p:cNvSpPr/>
          <p:nvPr/>
        </p:nvSpPr>
        <p:spPr>
          <a:xfrm>
            <a:off x="34099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9" name="矩形 68"/>
          <p:cNvSpPr/>
          <p:nvPr/>
        </p:nvSpPr>
        <p:spPr>
          <a:xfrm>
            <a:off x="39274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70" name="矩形 69"/>
          <p:cNvSpPr/>
          <p:nvPr/>
        </p:nvSpPr>
        <p:spPr>
          <a:xfrm>
            <a:off x="44450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1" name="矩形 70"/>
          <p:cNvSpPr/>
          <p:nvPr/>
        </p:nvSpPr>
        <p:spPr>
          <a:xfrm>
            <a:off x="49625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2" name="矩形 71"/>
          <p:cNvSpPr/>
          <p:nvPr/>
        </p:nvSpPr>
        <p:spPr>
          <a:xfrm>
            <a:off x="54800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3" name="矩形 72"/>
          <p:cNvSpPr/>
          <p:nvPr/>
        </p:nvSpPr>
        <p:spPr>
          <a:xfrm>
            <a:off x="59975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4" name="矩形 73"/>
          <p:cNvSpPr/>
          <p:nvPr/>
        </p:nvSpPr>
        <p:spPr>
          <a:xfrm>
            <a:off x="65151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5" name="矩形 74"/>
          <p:cNvSpPr/>
          <p:nvPr/>
        </p:nvSpPr>
        <p:spPr>
          <a:xfrm>
            <a:off x="70326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6" name="矩形 75"/>
          <p:cNvSpPr/>
          <p:nvPr/>
        </p:nvSpPr>
        <p:spPr>
          <a:xfrm>
            <a:off x="75501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7" name="矩形 76"/>
          <p:cNvSpPr/>
          <p:nvPr/>
        </p:nvSpPr>
        <p:spPr>
          <a:xfrm>
            <a:off x="80676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8" name="矩形 77"/>
          <p:cNvSpPr/>
          <p:nvPr/>
        </p:nvSpPr>
        <p:spPr>
          <a:xfrm>
            <a:off x="6012815" y="4510088"/>
            <a:ext cx="1554163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9" name="矩形 78"/>
          <p:cNvSpPr/>
          <p:nvPr/>
        </p:nvSpPr>
        <p:spPr>
          <a:xfrm>
            <a:off x="6030278" y="5189538"/>
            <a:ext cx="1535113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2828" name="文本框 79"/>
          <p:cNvSpPr txBox="1"/>
          <p:nvPr/>
        </p:nvSpPr>
        <p:spPr>
          <a:xfrm>
            <a:off x="2963863" y="475615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7      8      9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83" name="椭圆 82"/>
          <p:cNvSpPr/>
          <p:nvPr/>
        </p:nvSpPr>
        <p:spPr>
          <a:xfrm>
            <a:off x="294798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椭圆 83"/>
          <p:cNvSpPr/>
          <p:nvPr/>
        </p:nvSpPr>
        <p:spPr>
          <a:xfrm>
            <a:off x="3465513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椭圆 84"/>
          <p:cNvSpPr/>
          <p:nvPr/>
        </p:nvSpPr>
        <p:spPr>
          <a:xfrm>
            <a:off x="398303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6" name="椭圆 85"/>
          <p:cNvSpPr/>
          <p:nvPr/>
        </p:nvSpPr>
        <p:spPr>
          <a:xfrm>
            <a:off x="4503738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椭圆 27"/>
          <p:cNvSpPr/>
          <p:nvPr/>
        </p:nvSpPr>
        <p:spPr>
          <a:xfrm>
            <a:off x="5026025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9" name="矩形 108"/>
          <p:cNvSpPr/>
          <p:nvPr/>
        </p:nvSpPr>
        <p:spPr>
          <a:xfrm>
            <a:off x="8594090" y="4689158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8639810" y="47548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11" name="矩形 110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2" name="矩形 111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3" name="矩形 112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14" name="矩形 113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5" name="矩形 114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6" name="矩形 115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7" name="矩形 116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8" name="矩形 117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9" name="矩形 118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0" name="矩形 119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1" name="矩形 120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2" name="矩形 121"/>
          <p:cNvSpPr/>
          <p:nvPr/>
        </p:nvSpPr>
        <p:spPr>
          <a:xfrm>
            <a:off x="4924425" y="2319655"/>
            <a:ext cx="258826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3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124" name="矩形 123"/>
          <p:cNvSpPr/>
          <p:nvPr/>
        </p:nvSpPr>
        <p:spPr>
          <a:xfrm>
            <a:off x="4907280" y="2997835"/>
            <a:ext cx="2604770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5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26" name="右箭头 125"/>
          <p:cNvSpPr/>
          <p:nvPr/>
        </p:nvSpPr>
        <p:spPr>
          <a:xfrm>
            <a:off x="4359275" y="3330575"/>
            <a:ext cx="803275" cy="2222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7" name="椭圆 126"/>
          <p:cNvSpPr/>
          <p:nvPr/>
        </p:nvSpPr>
        <p:spPr>
          <a:xfrm>
            <a:off x="290830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椭圆 127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椭圆 128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" name="椭圆 129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矩形 130"/>
          <p:cNvSpPr/>
          <p:nvPr/>
        </p:nvSpPr>
        <p:spPr>
          <a:xfrm>
            <a:off x="28368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2" name="矩形 131"/>
          <p:cNvSpPr/>
          <p:nvPr/>
        </p:nvSpPr>
        <p:spPr>
          <a:xfrm>
            <a:off x="33543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3" name="矩形 132"/>
          <p:cNvSpPr/>
          <p:nvPr/>
        </p:nvSpPr>
        <p:spPr>
          <a:xfrm>
            <a:off x="38719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34" name="矩形 133"/>
          <p:cNvSpPr/>
          <p:nvPr/>
        </p:nvSpPr>
        <p:spPr>
          <a:xfrm>
            <a:off x="43894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5" name="矩形 134"/>
          <p:cNvSpPr/>
          <p:nvPr/>
        </p:nvSpPr>
        <p:spPr>
          <a:xfrm>
            <a:off x="49069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6" name="矩形 135"/>
          <p:cNvSpPr/>
          <p:nvPr/>
        </p:nvSpPr>
        <p:spPr>
          <a:xfrm>
            <a:off x="54244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7" name="矩形 136"/>
          <p:cNvSpPr/>
          <p:nvPr/>
        </p:nvSpPr>
        <p:spPr>
          <a:xfrm>
            <a:off x="59420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8" name="矩形 137"/>
          <p:cNvSpPr/>
          <p:nvPr/>
        </p:nvSpPr>
        <p:spPr>
          <a:xfrm>
            <a:off x="64595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9" name="矩形 138"/>
          <p:cNvSpPr/>
          <p:nvPr/>
        </p:nvSpPr>
        <p:spPr>
          <a:xfrm>
            <a:off x="69770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0" name="矩形 139"/>
          <p:cNvSpPr/>
          <p:nvPr/>
        </p:nvSpPr>
        <p:spPr>
          <a:xfrm>
            <a:off x="74945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1" name="矩形 140"/>
          <p:cNvSpPr/>
          <p:nvPr/>
        </p:nvSpPr>
        <p:spPr>
          <a:xfrm>
            <a:off x="80121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2" name="矩形 141"/>
          <p:cNvSpPr/>
          <p:nvPr/>
        </p:nvSpPr>
        <p:spPr>
          <a:xfrm>
            <a:off x="5921375" y="3378200"/>
            <a:ext cx="260223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3" name="矩形 142"/>
          <p:cNvSpPr/>
          <p:nvPr/>
        </p:nvSpPr>
        <p:spPr>
          <a:xfrm>
            <a:off x="5937250" y="4057650"/>
            <a:ext cx="2602865" cy="189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4" name="文本框 55"/>
          <p:cNvSpPr txBox="1"/>
          <p:nvPr/>
        </p:nvSpPr>
        <p:spPr>
          <a:xfrm>
            <a:off x="2908300" y="3624263"/>
            <a:ext cx="5746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5" name="椭圆 144"/>
          <p:cNvSpPr/>
          <p:nvPr/>
        </p:nvSpPr>
        <p:spPr>
          <a:xfrm>
            <a:off x="289242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6" name="椭圆 145"/>
          <p:cNvSpPr/>
          <p:nvPr/>
        </p:nvSpPr>
        <p:spPr>
          <a:xfrm>
            <a:off x="3409950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7" name="椭圆 146"/>
          <p:cNvSpPr/>
          <p:nvPr/>
        </p:nvSpPr>
        <p:spPr>
          <a:xfrm>
            <a:off x="392747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椭圆 147"/>
          <p:cNvSpPr/>
          <p:nvPr/>
        </p:nvSpPr>
        <p:spPr>
          <a:xfrm>
            <a:off x="4448175" y="3624263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椭圆 148"/>
          <p:cNvSpPr/>
          <p:nvPr/>
        </p:nvSpPr>
        <p:spPr>
          <a:xfrm>
            <a:off x="4981575" y="3629025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0" name="椭圆 149"/>
          <p:cNvSpPr/>
          <p:nvPr/>
        </p:nvSpPr>
        <p:spPr>
          <a:xfrm>
            <a:off x="5473700" y="362458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1" name="矩形 150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53" name="矩形 152"/>
          <p:cNvSpPr/>
          <p:nvPr/>
        </p:nvSpPr>
        <p:spPr>
          <a:xfrm>
            <a:off x="8525510" y="355441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8571230" y="362013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225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>
                <a:sym typeface="+mn-ea"/>
              </a:rPr>
              <a:t>3.3.3.0滑动窗口协议</a:t>
            </a:r>
          </a:p>
        </p:txBody>
      </p:sp>
      <p:sp>
        <p:nvSpPr>
          <p:cNvPr id="80" name="圆角矩形标注 79"/>
          <p:cNvSpPr/>
          <p:nvPr/>
        </p:nvSpPr>
        <p:spPr>
          <a:xfrm>
            <a:off x="4899851" y="6000437"/>
            <a:ext cx="6932485" cy="633726"/>
          </a:xfrm>
          <a:prstGeom prst="wedgeRoundRectCallout">
            <a:avLst>
              <a:gd name="adj1" fmla="val -61980"/>
              <a:gd name="adj2" fmla="val -1632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2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3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4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5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6</a:t>
            </a:r>
            <a:r>
              <a:rPr kumimoji="1" lang="zh-CN" altLang="en-US" sz="2400" dirty="0" smtClean="0">
                <a:latin typeface="+mn-ea"/>
              </a:rPr>
              <a:t>确认无误被正确接收的数据。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525770" y="4762817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 smtClean="0">
                <a:solidFill>
                  <a:schemeClr val="tx1"/>
                </a:solidFill>
              </a:rPr>
              <a:t>6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1792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1793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111" name="矩形 110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2" name="矩形 111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3" name="矩形 112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14" name="矩形 113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5" name="矩形 114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6" name="矩形 115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7" name="矩形 116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8" name="矩形 117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9" name="矩形 118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0" name="矩形 119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1" name="矩形 120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2" name="矩形 121"/>
          <p:cNvSpPr/>
          <p:nvPr/>
        </p:nvSpPr>
        <p:spPr>
          <a:xfrm>
            <a:off x="4924425" y="2319655"/>
            <a:ext cx="258826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3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124" name="矩形 123"/>
          <p:cNvSpPr/>
          <p:nvPr/>
        </p:nvSpPr>
        <p:spPr>
          <a:xfrm>
            <a:off x="4907280" y="2997835"/>
            <a:ext cx="2604770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5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26" name="右箭头 125"/>
          <p:cNvSpPr/>
          <p:nvPr/>
        </p:nvSpPr>
        <p:spPr>
          <a:xfrm>
            <a:off x="4359275" y="3330575"/>
            <a:ext cx="803275" cy="2222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7" name="椭圆 126"/>
          <p:cNvSpPr/>
          <p:nvPr/>
        </p:nvSpPr>
        <p:spPr>
          <a:xfrm>
            <a:off x="290830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椭圆 127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椭圆 128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" name="椭圆 129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矩形 130"/>
          <p:cNvSpPr/>
          <p:nvPr/>
        </p:nvSpPr>
        <p:spPr>
          <a:xfrm>
            <a:off x="28368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2" name="矩形 131"/>
          <p:cNvSpPr/>
          <p:nvPr/>
        </p:nvSpPr>
        <p:spPr>
          <a:xfrm>
            <a:off x="33543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3" name="矩形 132"/>
          <p:cNvSpPr/>
          <p:nvPr/>
        </p:nvSpPr>
        <p:spPr>
          <a:xfrm>
            <a:off x="38719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34" name="矩形 133"/>
          <p:cNvSpPr/>
          <p:nvPr/>
        </p:nvSpPr>
        <p:spPr>
          <a:xfrm>
            <a:off x="43894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5" name="矩形 134"/>
          <p:cNvSpPr/>
          <p:nvPr/>
        </p:nvSpPr>
        <p:spPr>
          <a:xfrm>
            <a:off x="49069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6" name="矩形 135"/>
          <p:cNvSpPr/>
          <p:nvPr/>
        </p:nvSpPr>
        <p:spPr>
          <a:xfrm>
            <a:off x="54244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7" name="矩形 136"/>
          <p:cNvSpPr/>
          <p:nvPr/>
        </p:nvSpPr>
        <p:spPr>
          <a:xfrm>
            <a:off x="59420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8" name="矩形 137"/>
          <p:cNvSpPr/>
          <p:nvPr/>
        </p:nvSpPr>
        <p:spPr>
          <a:xfrm>
            <a:off x="64595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9" name="矩形 138"/>
          <p:cNvSpPr/>
          <p:nvPr/>
        </p:nvSpPr>
        <p:spPr>
          <a:xfrm>
            <a:off x="69770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0" name="矩形 139"/>
          <p:cNvSpPr/>
          <p:nvPr/>
        </p:nvSpPr>
        <p:spPr>
          <a:xfrm>
            <a:off x="74945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1" name="矩形 140"/>
          <p:cNvSpPr/>
          <p:nvPr/>
        </p:nvSpPr>
        <p:spPr>
          <a:xfrm>
            <a:off x="80121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2" name="矩形 141"/>
          <p:cNvSpPr/>
          <p:nvPr/>
        </p:nvSpPr>
        <p:spPr>
          <a:xfrm>
            <a:off x="5921375" y="3378200"/>
            <a:ext cx="260223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3" name="矩形 142"/>
          <p:cNvSpPr/>
          <p:nvPr/>
        </p:nvSpPr>
        <p:spPr>
          <a:xfrm>
            <a:off x="5937250" y="4057650"/>
            <a:ext cx="2602865" cy="189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4" name="文本框 55"/>
          <p:cNvSpPr txBox="1"/>
          <p:nvPr/>
        </p:nvSpPr>
        <p:spPr>
          <a:xfrm>
            <a:off x="2908300" y="3624263"/>
            <a:ext cx="5746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5" name="椭圆 144"/>
          <p:cNvSpPr/>
          <p:nvPr/>
        </p:nvSpPr>
        <p:spPr>
          <a:xfrm>
            <a:off x="289242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6" name="椭圆 145"/>
          <p:cNvSpPr/>
          <p:nvPr/>
        </p:nvSpPr>
        <p:spPr>
          <a:xfrm>
            <a:off x="3409950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7" name="椭圆 146"/>
          <p:cNvSpPr/>
          <p:nvPr/>
        </p:nvSpPr>
        <p:spPr>
          <a:xfrm>
            <a:off x="392747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椭圆 147"/>
          <p:cNvSpPr/>
          <p:nvPr/>
        </p:nvSpPr>
        <p:spPr>
          <a:xfrm>
            <a:off x="4448175" y="3624263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椭圆 148"/>
          <p:cNvSpPr/>
          <p:nvPr/>
        </p:nvSpPr>
        <p:spPr>
          <a:xfrm>
            <a:off x="4981575" y="3629025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0" name="椭圆 149"/>
          <p:cNvSpPr/>
          <p:nvPr/>
        </p:nvSpPr>
        <p:spPr>
          <a:xfrm>
            <a:off x="5473700" y="362458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1" name="矩形 150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53" name="矩形 152"/>
          <p:cNvSpPr/>
          <p:nvPr/>
        </p:nvSpPr>
        <p:spPr>
          <a:xfrm>
            <a:off x="8525510" y="355441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8571230" y="362013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225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>
                <a:sym typeface="+mn-ea"/>
              </a:rPr>
              <a:t>3.3.3.0滑动窗口协议</a:t>
            </a:r>
          </a:p>
        </p:txBody>
      </p:sp>
      <p:sp>
        <p:nvSpPr>
          <p:cNvPr id="80" name="圆角矩形标注 79"/>
          <p:cNvSpPr/>
          <p:nvPr/>
        </p:nvSpPr>
        <p:spPr>
          <a:xfrm>
            <a:off x="4899851" y="6000437"/>
            <a:ext cx="6932485" cy="633726"/>
          </a:xfrm>
          <a:prstGeom prst="wedgeRoundRectCallout">
            <a:avLst>
              <a:gd name="adj1" fmla="val -24520"/>
              <a:gd name="adj2" fmla="val -1315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latin typeface="+mn-ea"/>
              </a:rPr>
              <a:t>7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8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9</a:t>
            </a:r>
            <a:r>
              <a:rPr kumimoji="1" lang="zh-CN" altLang="en-US" sz="2400" dirty="0" smtClean="0">
                <a:latin typeface="+mn-ea"/>
              </a:rPr>
              <a:t>当前可以接收的数据。</a:t>
            </a:r>
            <a:endParaRPr kumimoji="1" lang="zh-CN" altLang="en-US" sz="2400" dirty="0">
              <a:latin typeface="+mn-ea"/>
            </a:endParaRPr>
          </a:p>
        </p:txBody>
      </p:sp>
      <p:cxnSp>
        <p:nvCxnSpPr>
          <p:cNvPr id="81" name="直接连接符 89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8924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7" name="矩形 86"/>
          <p:cNvSpPr/>
          <p:nvPr/>
        </p:nvSpPr>
        <p:spPr>
          <a:xfrm>
            <a:off x="34099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8" name="矩形 87"/>
          <p:cNvSpPr/>
          <p:nvPr/>
        </p:nvSpPr>
        <p:spPr>
          <a:xfrm>
            <a:off x="39274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89" name="矩形 88"/>
          <p:cNvSpPr/>
          <p:nvPr/>
        </p:nvSpPr>
        <p:spPr>
          <a:xfrm>
            <a:off x="44450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1" name="矩形 90"/>
          <p:cNvSpPr/>
          <p:nvPr/>
        </p:nvSpPr>
        <p:spPr>
          <a:xfrm>
            <a:off x="49625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2" name="矩形 91"/>
          <p:cNvSpPr/>
          <p:nvPr/>
        </p:nvSpPr>
        <p:spPr>
          <a:xfrm>
            <a:off x="54800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3" name="矩形 92"/>
          <p:cNvSpPr/>
          <p:nvPr/>
        </p:nvSpPr>
        <p:spPr>
          <a:xfrm>
            <a:off x="59975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4" name="矩形 93"/>
          <p:cNvSpPr/>
          <p:nvPr/>
        </p:nvSpPr>
        <p:spPr>
          <a:xfrm>
            <a:off x="65151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5" name="矩形 94"/>
          <p:cNvSpPr/>
          <p:nvPr/>
        </p:nvSpPr>
        <p:spPr>
          <a:xfrm>
            <a:off x="70326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6" name="矩形 95"/>
          <p:cNvSpPr/>
          <p:nvPr/>
        </p:nvSpPr>
        <p:spPr>
          <a:xfrm>
            <a:off x="75501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7" name="矩形 96"/>
          <p:cNvSpPr/>
          <p:nvPr/>
        </p:nvSpPr>
        <p:spPr>
          <a:xfrm>
            <a:off x="80676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8" name="矩形 97"/>
          <p:cNvSpPr/>
          <p:nvPr/>
        </p:nvSpPr>
        <p:spPr>
          <a:xfrm>
            <a:off x="6012815" y="4510088"/>
            <a:ext cx="1554163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9" name="矩形 98"/>
          <p:cNvSpPr/>
          <p:nvPr/>
        </p:nvSpPr>
        <p:spPr>
          <a:xfrm>
            <a:off x="6030278" y="5189538"/>
            <a:ext cx="1535113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0" name="文本框 79"/>
          <p:cNvSpPr txBox="1"/>
          <p:nvPr/>
        </p:nvSpPr>
        <p:spPr>
          <a:xfrm>
            <a:off x="2963863" y="475615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7      8      9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01" name="椭圆 100"/>
          <p:cNvSpPr/>
          <p:nvPr/>
        </p:nvSpPr>
        <p:spPr>
          <a:xfrm>
            <a:off x="294798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椭圆 101"/>
          <p:cNvSpPr/>
          <p:nvPr/>
        </p:nvSpPr>
        <p:spPr>
          <a:xfrm>
            <a:off x="3465513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椭圆 102"/>
          <p:cNvSpPr/>
          <p:nvPr/>
        </p:nvSpPr>
        <p:spPr>
          <a:xfrm>
            <a:off x="398303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椭圆 103"/>
          <p:cNvSpPr/>
          <p:nvPr/>
        </p:nvSpPr>
        <p:spPr>
          <a:xfrm>
            <a:off x="4503738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5" name="椭圆 104"/>
          <p:cNvSpPr/>
          <p:nvPr/>
        </p:nvSpPr>
        <p:spPr>
          <a:xfrm>
            <a:off x="5026025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矩形 105"/>
          <p:cNvSpPr/>
          <p:nvPr/>
        </p:nvSpPr>
        <p:spPr>
          <a:xfrm>
            <a:off x="8594090" y="4689158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8639810" y="47548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08" name="椭圆 107"/>
          <p:cNvSpPr/>
          <p:nvPr/>
        </p:nvSpPr>
        <p:spPr>
          <a:xfrm>
            <a:off x="5525770" y="4762817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 smtClean="0">
                <a:solidFill>
                  <a:schemeClr val="tx1"/>
                </a:solidFill>
              </a:rPr>
              <a:t>6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1792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1793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111" name="矩形 110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2" name="矩形 111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3" name="矩形 112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14" name="矩形 113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5" name="矩形 114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6" name="矩形 115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7" name="矩形 116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8" name="矩形 117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9" name="矩形 118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0" name="矩形 119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1" name="矩形 120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2" name="矩形 121"/>
          <p:cNvSpPr/>
          <p:nvPr/>
        </p:nvSpPr>
        <p:spPr>
          <a:xfrm>
            <a:off x="4924425" y="2319655"/>
            <a:ext cx="258826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3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124" name="矩形 123"/>
          <p:cNvSpPr/>
          <p:nvPr/>
        </p:nvSpPr>
        <p:spPr>
          <a:xfrm>
            <a:off x="4907280" y="2997835"/>
            <a:ext cx="2604770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5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26" name="右箭头 125"/>
          <p:cNvSpPr/>
          <p:nvPr/>
        </p:nvSpPr>
        <p:spPr>
          <a:xfrm>
            <a:off x="4359275" y="3330575"/>
            <a:ext cx="803275" cy="2222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7" name="椭圆 126"/>
          <p:cNvSpPr/>
          <p:nvPr/>
        </p:nvSpPr>
        <p:spPr>
          <a:xfrm>
            <a:off x="290830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椭圆 127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椭圆 128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" name="椭圆 129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矩形 130"/>
          <p:cNvSpPr/>
          <p:nvPr/>
        </p:nvSpPr>
        <p:spPr>
          <a:xfrm>
            <a:off x="28368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2" name="矩形 131"/>
          <p:cNvSpPr/>
          <p:nvPr/>
        </p:nvSpPr>
        <p:spPr>
          <a:xfrm>
            <a:off x="33543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3" name="矩形 132"/>
          <p:cNvSpPr/>
          <p:nvPr/>
        </p:nvSpPr>
        <p:spPr>
          <a:xfrm>
            <a:off x="38719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34" name="矩形 133"/>
          <p:cNvSpPr/>
          <p:nvPr/>
        </p:nvSpPr>
        <p:spPr>
          <a:xfrm>
            <a:off x="43894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5" name="矩形 134"/>
          <p:cNvSpPr/>
          <p:nvPr/>
        </p:nvSpPr>
        <p:spPr>
          <a:xfrm>
            <a:off x="49069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6" name="矩形 135"/>
          <p:cNvSpPr/>
          <p:nvPr/>
        </p:nvSpPr>
        <p:spPr>
          <a:xfrm>
            <a:off x="54244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7" name="矩形 136"/>
          <p:cNvSpPr/>
          <p:nvPr/>
        </p:nvSpPr>
        <p:spPr>
          <a:xfrm>
            <a:off x="59420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8" name="矩形 137"/>
          <p:cNvSpPr/>
          <p:nvPr/>
        </p:nvSpPr>
        <p:spPr>
          <a:xfrm>
            <a:off x="64595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9" name="矩形 138"/>
          <p:cNvSpPr/>
          <p:nvPr/>
        </p:nvSpPr>
        <p:spPr>
          <a:xfrm>
            <a:off x="69770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0" name="矩形 139"/>
          <p:cNvSpPr/>
          <p:nvPr/>
        </p:nvSpPr>
        <p:spPr>
          <a:xfrm>
            <a:off x="74945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1" name="矩形 140"/>
          <p:cNvSpPr/>
          <p:nvPr/>
        </p:nvSpPr>
        <p:spPr>
          <a:xfrm>
            <a:off x="80121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2" name="矩形 141"/>
          <p:cNvSpPr/>
          <p:nvPr/>
        </p:nvSpPr>
        <p:spPr>
          <a:xfrm>
            <a:off x="5921375" y="3378200"/>
            <a:ext cx="260223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3" name="矩形 142"/>
          <p:cNvSpPr/>
          <p:nvPr/>
        </p:nvSpPr>
        <p:spPr>
          <a:xfrm>
            <a:off x="5937250" y="4057650"/>
            <a:ext cx="2602865" cy="189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4" name="文本框 55"/>
          <p:cNvSpPr txBox="1"/>
          <p:nvPr/>
        </p:nvSpPr>
        <p:spPr>
          <a:xfrm>
            <a:off x="2908300" y="3624263"/>
            <a:ext cx="5746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5" name="椭圆 144"/>
          <p:cNvSpPr/>
          <p:nvPr/>
        </p:nvSpPr>
        <p:spPr>
          <a:xfrm>
            <a:off x="289242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6" name="椭圆 145"/>
          <p:cNvSpPr/>
          <p:nvPr/>
        </p:nvSpPr>
        <p:spPr>
          <a:xfrm>
            <a:off x="3409950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7" name="椭圆 146"/>
          <p:cNvSpPr/>
          <p:nvPr/>
        </p:nvSpPr>
        <p:spPr>
          <a:xfrm>
            <a:off x="392747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椭圆 147"/>
          <p:cNvSpPr/>
          <p:nvPr/>
        </p:nvSpPr>
        <p:spPr>
          <a:xfrm>
            <a:off x="4448175" y="3624263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椭圆 148"/>
          <p:cNvSpPr/>
          <p:nvPr/>
        </p:nvSpPr>
        <p:spPr>
          <a:xfrm>
            <a:off x="4981575" y="3629025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0" name="椭圆 149"/>
          <p:cNvSpPr/>
          <p:nvPr/>
        </p:nvSpPr>
        <p:spPr>
          <a:xfrm>
            <a:off x="5473700" y="362458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1" name="矩形 150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53" name="矩形 152"/>
          <p:cNvSpPr/>
          <p:nvPr/>
        </p:nvSpPr>
        <p:spPr>
          <a:xfrm>
            <a:off x="8525510" y="355441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8571230" y="362013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225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>
                <a:sym typeface="+mn-ea"/>
              </a:rPr>
              <a:t>3.3.3.0滑动窗口协议</a:t>
            </a:r>
          </a:p>
        </p:txBody>
      </p:sp>
      <p:sp>
        <p:nvSpPr>
          <p:cNvPr id="80" name="圆角矩形标注 79"/>
          <p:cNvSpPr/>
          <p:nvPr/>
        </p:nvSpPr>
        <p:spPr>
          <a:xfrm>
            <a:off x="4160044" y="5985836"/>
            <a:ext cx="7727156" cy="633726"/>
          </a:xfrm>
          <a:prstGeom prst="wedgeRoundRectCallout">
            <a:avLst>
              <a:gd name="adj1" fmla="val 2365"/>
              <a:gd name="adj2" fmla="val -1574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latin typeface="+mn-ea"/>
              </a:rPr>
              <a:t>10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11</a:t>
            </a:r>
            <a:r>
              <a:rPr kumimoji="1" lang="zh-CN" altLang="en-US" sz="2400" dirty="0" smtClean="0">
                <a:latin typeface="+mn-ea"/>
              </a:rPr>
              <a:t>、</a:t>
            </a:r>
            <a:r>
              <a:rPr kumimoji="1" lang="en-US" altLang="zh-CN" sz="2400" dirty="0" smtClean="0">
                <a:latin typeface="+mn-ea"/>
              </a:rPr>
              <a:t>12</a:t>
            </a:r>
            <a:r>
              <a:rPr kumimoji="1" lang="zh-CN" altLang="en-US" sz="2400" dirty="0" smtClean="0">
                <a:latin typeface="+mn-ea"/>
              </a:rPr>
              <a:t>如果到达，可以丢失。不归接收方管。</a:t>
            </a:r>
            <a:endParaRPr kumimoji="1" lang="zh-CN" altLang="en-US" sz="2400" dirty="0">
              <a:latin typeface="+mn-ea"/>
            </a:endParaRPr>
          </a:p>
        </p:txBody>
      </p:sp>
      <p:cxnSp>
        <p:nvCxnSpPr>
          <p:cNvPr id="81" name="直接连接符 89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8924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7" name="矩形 86"/>
          <p:cNvSpPr/>
          <p:nvPr/>
        </p:nvSpPr>
        <p:spPr>
          <a:xfrm>
            <a:off x="34099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8" name="矩形 87"/>
          <p:cNvSpPr/>
          <p:nvPr/>
        </p:nvSpPr>
        <p:spPr>
          <a:xfrm>
            <a:off x="39274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89" name="矩形 88"/>
          <p:cNvSpPr/>
          <p:nvPr/>
        </p:nvSpPr>
        <p:spPr>
          <a:xfrm>
            <a:off x="44450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1" name="矩形 90"/>
          <p:cNvSpPr/>
          <p:nvPr/>
        </p:nvSpPr>
        <p:spPr>
          <a:xfrm>
            <a:off x="49625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2" name="矩形 91"/>
          <p:cNvSpPr/>
          <p:nvPr/>
        </p:nvSpPr>
        <p:spPr>
          <a:xfrm>
            <a:off x="54800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3" name="矩形 92"/>
          <p:cNvSpPr/>
          <p:nvPr/>
        </p:nvSpPr>
        <p:spPr>
          <a:xfrm>
            <a:off x="59975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4" name="矩形 93"/>
          <p:cNvSpPr/>
          <p:nvPr/>
        </p:nvSpPr>
        <p:spPr>
          <a:xfrm>
            <a:off x="65151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5" name="矩形 94"/>
          <p:cNvSpPr/>
          <p:nvPr/>
        </p:nvSpPr>
        <p:spPr>
          <a:xfrm>
            <a:off x="70326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6" name="矩形 95"/>
          <p:cNvSpPr/>
          <p:nvPr/>
        </p:nvSpPr>
        <p:spPr>
          <a:xfrm>
            <a:off x="75501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7" name="矩形 96"/>
          <p:cNvSpPr/>
          <p:nvPr/>
        </p:nvSpPr>
        <p:spPr>
          <a:xfrm>
            <a:off x="80676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8" name="矩形 97"/>
          <p:cNvSpPr/>
          <p:nvPr/>
        </p:nvSpPr>
        <p:spPr>
          <a:xfrm>
            <a:off x="6012815" y="4510088"/>
            <a:ext cx="1554163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9" name="矩形 98"/>
          <p:cNvSpPr/>
          <p:nvPr/>
        </p:nvSpPr>
        <p:spPr>
          <a:xfrm>
            <a:off x="6030278" y="5189538"/>
            <a:ext cx="1535113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0" name="文本框 79"/>
          <p:cNvSpPr txBox="1"/>
          <p:nvPr/>
        </p:nvSpPr>
        <p:spPr>
          <a:xfrm>
            <a:off x="2963863" y="475615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7      8      9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01" name="椭圆 100"/>
          <p:cNvSpPr/>
          <p:nvPr/>
        </p:nvSpPr>
        <p:spPr>
          <a:xfrm>
            <a:off x="294798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椭圆 101"/>
          <p:cNvSpPr/>
          <p:nvPr/>
        </p:nvSpPr>
        <p:spPr>
          <a:xfrm>
            <a:off x="3465513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椭圆 102"/>
          <p:cNvSpPr/>
          <p:nvPr/>
        </p:nvSpPr>
        <p:spPr>
          <a:xfrm>
            <a:off x="398303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椭圆 103"/>
          <p:cNvSpPr/>
          <p:nvPr/>
        </p:nvSpPr>
        <p:spPr>
          <a:xfrm>
            <a:off x="4503738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5" name="椭圆 104"/>
          <p:cNvSpPr/>
          <p:nvPr/>
        </p:nvSpPr>
        <p:spPr>
          <a:xfrm>
            <a:off x="5026025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矩形 105"/>
          <p:cNvSpPr/>
          <p:nvPr/>
        </p:nvSpPr>
        <p:spPr>
          <a:xfrm>
            <a:off x="8594090" y="4689158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8639810" y="47548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08" name="椭圆 107"/>
          <p:cNvSpPr/>
          <p:nvPr/>
        </p:nvSpPr>
        <p:spPr>
          <a:xfrm>
            <a:off x="5525770" y="4762817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 smtClean="0">
                <a:solidFill>
                  <a:schemeClr val="tx1"/>
                </a:solidFill>
              </a:rPr>
              <a:t>6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1792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1793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157" name="矩形 156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8" name="矩形 157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9" name="矩形 158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60" name="矩形 159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1" name="矩形 160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2" name="矩形 161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3" name="矩形 162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4" name="矩形 163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5" name="矩形 164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6" name="矩形 165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7" name="矩形 166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8" name="矩形 167"/>
          <p:cNvSpPr/>
          <p:nvPr/>
        </p:nvSpPr>
        <p:spPr>
          <a:xfrm>
            <a:off x="4924425" y="2319655"/>
            <a:ext cx="258826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9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170" name="矩形 169"/>
          <p:cNvSpPr/>
          <p:nvPr/>
        </p:nvSpPr>
        <p:spPr>
          <a:xfrm>
            <a:off x="4907280" y="2997835"/>
            <a:ext cx="2604770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1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72" name="右箭头 171"/>
          <p:cNvSpPr/>
          <p:nvPr/>
        </p:nvSpPr>
        <p:spPr>
          <a:xfrm>
            <a:off x="4359275" y="3330575"/>
            <a:ext cx="803275" cy="2222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3" name="椭圆 172"/>
          <p:cNvSpPr/>
          <p:nvPr/>
        </p:nvSpPr>
        <p:spPr>
          <a:xfrm>
            <a:off x="290830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4" name="椭圆 173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5" name="椭圆 174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6" name="椭圆 175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7" name="矩形 176"/>
          <p:cNvSpPr/>
          <p:nvPr/>
        </p:nvSpPr>
        <p:spPr>
          <a:xfrm>
            <a:off x="28368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8" name="矩形 177"/>
          <p:cNvSpPr/>
          <p:nvPr/>
        </p:nvSpPr>
        <p:spPr>
          <a:xfrm>
            <a:off x="33543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9" name="矩形 178"/>
          <p:cNvSpPr/>
          <p:nvPr/>
        </p:nvSpPr>
        <p:spPr>
          <a:xfrm>
            <a:off x="38719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80" name="矩形 179"/>
          <p:cNvSpPr/>
          <p:nvPr/>
        </p:nvSpPr>
        <p:spPr>
          <a:xfrm>
            <a:off x="43894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1" name="矩形 180"/>
          <p:cNvSpPr/>
          <p:nvPr/>
        </p:nvSpPr>
        <p:spPr>
          <a:xfrm>
            <a:off x="49069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2" name="矩形 181"/>
          <p:cNvSpPr/>
          <p:nvPr/>
        </p:nvSpPr>
        <p:spPr>
          <a:xfrm>
            <a:off x="54244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3" name="矩形 182"/>
          <p:cNvSpPr/>
          <p:nvPr/>
        </p:nvSpPr>
        <p:spPr>
          <a:xfrm>
            <a:off x="59420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4" name="矩形 183"/>
          <p:cNvSpPr/>
          <p:nvPr/>
        </p:nvSpPr>
        <p:spPr>
          <a:xfrm>
            <a:off x="64595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5" name="矩形 184"/>
          <p:cNvSpPr/>
          <p:nvPr/>
        </p:nvSpPr>
        <p:spPr>
          <a:xfrm>
            <a:off x="69770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6" name="矩形 185"/>
          <p:cNvSpPr/>
          <p:nvPr/>
        </p:nvSpPr>
        <p:spPr>
          <a:xfrm>
            <a:off x="74945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7" name="矩形 186"/>
          <p:cNvSpPr/>
          <p:nvPr/>
        </p:nvSpPr>
        <p:spPr>
          <a:xfrm>
            <a:off x="80121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8" name="矩形 187"/>
          <p:cNvSpPr/>
          <p:nvPr/>
        </p:nvSpPr>
        <p:spPr>
          <a:xfrm>
            <a:off x="5921375" y="3378200"/>
            <a:ext cx="260223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9" name="矩形 188"/>
          <p:cNvSpPr/>
          <p:nvPr/>
        </p:nvSpPr>
        <p:spPr>
          <a:xfrm>
            <a:off x="5937250" y="4057650"/>
            <a:ext cx="2602865" cy="189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0" name="文本框 55"/>
          <p:cNvSpPr txBox="1"/>
          <p:nvPr/>
        </p:nvSpPr>
        <p:spPr>
          <a:xfrm>
            <a:off x="2908300" y="3624263"/>
            <a:ext cx="5746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91" name="椭圆 190"/>
          <p:cNvSpPr/>
          <p:nvPr/>
        </p:nvSpPr>
        <p:spPr>
          <a:xfrm>
            <a:off x="289242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2" name="椭圆 191"/>
          <p:cNvSpPr/>
          <p:nvPr/>
        </p:nvSpPr>
        <p:spPr>
          <a:xfrm>
            <a:off x="3409950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3" name="椭圆 192"/>
          <p:cNvSpPr/>
          <p:nvPr/>
        </p:nvSpPr>
        <p:spPr>
          <a:xfrm>
            <a:off x="392747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4" name="椭圆 193"/>
          <p:cNvSpPr/>
          <p:nvPr/>
        </p:nvSpPr>
        <p:spPr>
          <a:xfrm>
            <a:off x="4448175" y="3624263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5" name="椭圆 194"/>
          <p:cNvSpPr/>
          <p:nvPr/>
        </p:nvSpPr>
        <p:spPr>
          <a:xfrm>
            <a:off x="4981575" y="3629025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6" name="椭圆 195"/>
          <p:cNvSpPr/>
          <p:nvPr/>
        </p:nvSpPr>
        <p:spPr>
          <a:xfrm>
            <a:off x="5473700" y="362458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7" name="矩形 196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99" name="矩形 198"/>
          <p:cNvSpPr/>
          <p:nvPr/>
        </p:nvSpPr>
        <p:spPr>
          <a:xfrm>
            <a:off x="8525510" y="355441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8571230" y="362013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cxnSp>
        <p:nvCxnSpPr>
          <p:cNvPr id="79" name="直接连接符 89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8924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3" name="矩形 82"/>
          <p:cNvSpPr/>
          <p:nvPr/>
        </p:nvSpPr>
        <p:spPr>
          <a:xfrm>
            <a:off x="34099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4" name="矩形 83"/>
          <p:cNvSpPr/>
          <p:nvPr/>
        </p:nvSpPr>
        <p:spPr>
          <a:xfrm>
            <a:off x="39274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85" name="矩形 84"/>
          <p:cNvSpPr/>
          <p:nvPr/>
        </p:nvSpPr>
        <p:spPr>
          <a:xfrm>
            <a:off x="44450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6" name="矩形 85"/>
          <p:cNvSpPr/>
          <p:nvPr/>
        </p:nvSpPr>
        <p:spPr>
          <a:xfrm>
            <a:off x="49625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4" name="矩形 93"/>
          <p:cNvSpPr/>
          <p:nvPr/>
        </p:nvSpPr>
        <p:spPr>
          <a:xfrm>
            <a:off x="54800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5" name="矩形 94"/>
          <p:cNvSpPr/>
          <p:nvPr/>
        </p:nvSpPr>
        <p:spPr>
          <a:xfrm>
            <a:off x="59975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1" name="矩形 100"/>
          <p:cNvSpPr/>
          <p:nvPr/>
        </p:nvSpPr>
        <p:spPr>
          <a:xfrm>
            <a:off x="65151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2" name="矩形 101"/>
          <p:cNvSpPr/>
          <p:nvPr/>
        </p:nvSpPr>
        <p:spPr>
          <a:xfrm>
            <a:off x="70326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" name="矩形 102"/>
          <p:cNvSpPr/>
          <p:nvPr/>
        </p:nvSpPr>
        <p:spPr>
          <a:xfrm>
            <a:off x="75501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4" name="矩形 103"/>
          <p:cNvSpPr/>
          <p:nvPr/>
        </p:nvSpPr>
        <p:spPr>
          <a:xfrm>
            <a:off x="80676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5" name="矩形 104"/>
          <p:cNvSpPr/>
          <p:nvPr/>
        </p:nvSpPr>
        <p:spPr>
          <a:xfrm>
            <a:off x="6012815" y="4510088"/>
            <a:ext cx="1554163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6" name="矩形 105"/>
          <p:cNvSpPr/>
          <p:nvPr/>
        </p:nvSpPr>
        <p:spPr>
          <a:xfrm>
            <a:off x="6030278" y="5189538"/>
            <a:ext cx="1535113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7" name="文本框 79"/>
          <p:cNvSpPr txBox="1"/>
          <p:nvPr/>
        </p:nvSpPr>
        <p:spPr>
          <a:xfrm>
            <a:off x="2963863" y="475615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7      8      9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08" name="椭圆 107"/>
          <p:cNvSpPr/>
          <p:nvPr/>
        </p:nvSpPr>
        <p:spPr>
          <a:xfrm>
            <a:off x="294798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椭圆 108"/>
          <p:cNvSpPr/>
          <p:nvPr/>
        </p:nvSpPr>
        <p:spPr>
          <a:xfrm>
            <a:off x="3465513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椭圆 109"/>
          <p:cNvSpPr/>
          <p:nvPr/>
        </p:nvSpPr>
        <p:spPr>
          <a:xfrm>
            <a:off x="398303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椭圆 110"/>
          <p:cNvSpPr/>
          <p:nvPr/>
        </p:nvSpPr>
        <p:spPr>
          <a:xfrm>
            <a:off x="4503738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2" name="椭圆 111"/>
          <p:cNvSpPr/>
          <p:nvPr/>
        </p:nvSpPr>
        <p:spPr>
          <a:xfrm>
            <a:off x="5026025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矩形 112"/>
          <p:cNvSpPr/>
          <p:nvPr/>
        </p:nvSpPr>
        <p:spPr>
          <a:xfrm>
            <a:off x="8594090" y="4689158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8639810" y="47548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15" name="椭圆 114"/>
          <p:cNvSpPr/>
          <p:nvPr/>
        </p:nvSpPr>
        <p:spPr>
          <a:xfrm>
            <a:off x="5525770" y="4762817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 smtClean="0">
                <a:solidFill>
                  <a:schemeClr val="tx1"/>
                </a:solidFill>
              </a:rPr>
              <a:t>6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92" name="文本框 90"/>
          <p:cNvSpPr txBox="1"/>
          <p:nvPr/>
        </p:nvSpPr>
        <p:spPr>
          <a:xfrm>
            <a:off x="1631950" y="2428875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发送方</a:t>
            </a:r>
          </a:p>
        </p:txBody>
      </p:sp>
      <p:sp>
        <p:nvSpPr>
          <p:cNvPr id="31793" name="文本框 91"/>
          <p:cNvSpPr txBox="1"/>
          <p:nvPr/>
        </p:nvSpPr>
        <p:spPr>
          <a:xfrm>
            <a:off x="1685925" y="4995863"/>
            <a:ext cx="63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接收方</a:t>
            </a:r>
          </a:p>
        </p:txBody>
      </p:sp>
      <p:sp>
        <p:nvSpPr>
          <p:cNvPr id="2" name="矩形 1"/>
          <p:cNvSpPr/>
          <p:nvPr/>
        </p:nvSpPr>
        <p:spPr>
          <a:xfrm>
            <a:off x="2947988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465513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2" name="矩形 21"/>
          <p:cNvSpPr/>
          <p:nvPr/>
        </p:nvSpPr>
        <p:spPr>
          <a:xfrm>
            <a:off x="3983038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24" name="矩形 23"/>
          <p:cNvSpPr/>
          <p:nvPr/>
        </p:nvSpPr>
        <p:spPr>
          <a:xfrm>
            <a:off x="4500563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5018088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9" name="矩形 28"/>
          <p:cNvSpPr/>
          <p:nvPr/>
        </p:nvSpPr>
        <p:spPr>
          <a:xfrm>
            <a:off x="5535613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" name="矩形 29"/>
          <p:cNvSpPr/>
          <p:nvPr/>
        </p:nvSpPr>
        <p:spPr>
          <a:xfrm>
            <a:off x="6053138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2" name="矩形 31"/>
          <p:cNvSpPr/>
          <p:nvPr/>
        </p:nvSpPr>
        <p:spPr>
          <a:xfrm>
            <a:off x="6570663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3" name="矩形 32"/>
          <p:cNvSpPr/>
          <p:nvPr/>
        </p:nvSpPr>
        <p:spPr>
          <a:xfrm>
            <a:off x="7088188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4" name="矩形 33"/>
          <p:cNvSpPr/>
          <p:nvPr/>
        </p:nvSpPr>
        <p:spPr>
          <a:xfrm>
            <a:off x="7605713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5" name="矩形 34"/>
          <p:cNvSpPr/>
          <p:nvPr/>
        </p:nvSpPr>
        <p:spPr>
          <a:xfrm>
            <a:off x="8123238" y="58166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6565202" y="5641975"/>
            <a:ext cx="1554163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6565202" y="6321425"/>
            <a:ext cx="1535113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4902" name="文本框 79"/>
          <p:cNvSpPr txBox="1"/>
          <p:nvPr/>
        </p:nvSpPr>
        <p:spPr>
          <a:xfrm>
            <a:off x="3019425" y="5888038"/>
            <a:ext cx="5745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32323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8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9  </a:t>
            </a:r>
            <a:r>
              <a:rPr lang="en-US" altLang="zh-CN" b="1" dirty="0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10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11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" name="椭圆 19"/>
          <p:cNvSpPr/>
          <p:nvPr/>
        </p:nvSpPr>
        <p:spPr>
          <a:xfrm>
            <a:off x="3003550" y="58880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椭圆 24"/>
          <p:cNvSpPr/>
          <p:nvPr/>
        </p:nvSpPr>
        <p:spPr>
          <a:xfrm>
            <a:off x="3521075" y="58880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椭圆 25"/>
          <p:cNvSpPr/>
          <p:nvPr/>
        </p:nvSpPr>
        <p:spPr>
          <a:xfrm>
            <a:off x="4038600" y="58880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椭圆 27"/>
          <p:cNvSpPr/>
          <p:nvPr/>
        </p:nvSpPr>
        <p:spPr>
          <a:xfrm>
            <a:off x="4559300" y="58880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椭圆 30"/>
          <p:cNvSpPr/>
          <p:nvPr/>
        </p:nvSpPr>
        <p:spPr>
          <a:xfrm>
            <a:off x="5081588" y="58880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7" name="椭圆 66"/>
          <p:cNvSpPr/>
          <p:nvPr/>
        </p:nvSpPr>
        <p:spPr>
          <a:xfrm>
            <a:off x="5567363" y="5870575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8649335" y="589026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36" name="矩形 135"/>
          <p:cNvSpPr/>
          <p:nvPr/>
        </p:nvSpPr>
        <p:spPr>
          <a:xfrm>
            <a:off x="8640445" y="5812155"/>
            <a:ext cx="457200" cy="509270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3" name="矩形 142"/>
          <p:cNvSpPr/>
          <p:nvPr/>
        </p:nvSpPr>
        <p:spPr>
          <a:xfrm>
            <a:off x="28543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4" name="矩形 143"/>
          <p:cNvSpPr/>
          <p:nvPr/>
        </p:nvSpPr>
        <p:spPr>
          <a:xfrm>
            <a:off x="33718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5" name="矩形 144"/>
          <p:cNvSpPr/>
          <p:nvPr/>
        </p:nvSpPr>
        <p:spPr>
          <a:xfrm>
            <a:off x="38893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46" name="矩形 145"/>
          <p:cNvSpPr/>
          <p:nvPr/>
        </p:nvSpPr>
        <p:spPr>
          <a:xfrm>
            <a:off x="44069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7" name="矩形 146"/>
          <p:cNvSpPr/>
          <p:nvPr/>
        </p:nvSpPr>
        <p:spPr>
          <a:xfrm>
            <a:off x="49244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8" name="矩形 147"/>
          <p:cNvSpPr/>
          <p:nvPr/>
        </p:nvSpPr>
        <p:spPr>
          <a:xfrm>
            <a:off x="54419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9" name="矩形 148"/>
          <p:cNvSpPr/>
          <p:nvPr/>
        </p:nvSpPr>
        <p:spPr>
          <a:xfrm>
            <a:off x="59594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0" name="矩形 149"/>
          <p:cNvSpPr/>
          <p:nvPr/>
        </p:nvSpPr>
        <p:spPr>
          <a:xfrm>
            <a:off x="647700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1" name="矩形 150"/>
          <p:cNvSpPr/>
          <p:nvPr/>
        </p:nvSpPr>
        <p:spPr>
          <a:xfrm>
            <a:off x="699452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2" name="矩形 151"/>
          <p:cNvSpPr/>
          <p:nvPr/>
        </p:nvSpPr>
        <p:spPr>
          <a:xfrm>
            <a:off x="7512050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3" name="矩形 152"/>
          <p:cNvSpPr/>
          <p:nvPr/>
        </p:nvSpPr>
        <p:spPr>
          <a:xfrm>
            <a:off x="8029575" y="249396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4" name="矩形 153"/>
          <p:cNvSpPr/>
          <p:nvPr/>
        </p:nvSpPr>
        <p:spPr>
          <a:xfrm>
            <a:off x="4924425" y="2319655"/>
            <a:ext cx="258826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5" name="文本框 21"/>
          <p:cNvSpPr txBox="1"/>
          <p:nvPr/>
        </p:nvSpPr>
        <p:spPr>
          <a:xfrm>
            <a:off x="5749925" y="1871663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发送窗口</a:t>
            </a:r>
          </a:p>
        </p:txBody>
      </p:sp>
      <p:sp>
        <p:nvSpPr>
          <p:cNvPr id="156" name="矩形 155"/>
          <p:cNvSpPr/>
          <p:nvPr/>
        </p:nvSpPr>
        <p:spPr>
          <a:xfrm>
            <a:off x="4907280" y="2997835"/>
            <a:ext cx="2604770" cy="160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7" name="文本框 23"/>
          <p:cNvSpPr txBox="1"/>
          <p:nvPr/>
        </p:nvSpPr>
        <p:spPr>
          <a:xfrm>
            <a:off x="2925763" y="256540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58" name="右箭头 157"/>
          <p:cNvSpPr/>
          <p:nvPr/>
        </p:nvSpPr>
        <p:spPr>
          <a:xfrm>
            <a:off x="4359275" y="3330575"/>
            <a:ext cx="803275" cy="2222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9" name="椭圆 158"/>
          <p:cNvSpPr/>
          <p:nvPr/>
        </p:nvSpPr>
        <p:spPr>
          <a:xfrm>
            <a:off x="290830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0" name="椭圆 159"/>
          <p:cNvSpPr/>
          <p:nvPr/>
        </p:nvSpPr>
        <p:spPr>
          <a:xfrm>
            <a:off x="3425825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1" name="椭圆 160"/>
          <p:cNvSpPr/>
          <p:nvPr/>
        </p:nvSpPr>
        <p:spPr>
          <a:xfrm>
            <a:off x="3943350" y="2565400"/>
            <a:ext cx="43338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2" name="椭圆 161"/>
          <p:cNvSpPr/>
          <p:nvPr/>
        </p:nvSpPr>
        <p:spPr>
          <a:xfrm>
            <a:off x="4464050" y="256540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3" name="矩形 162"/>
          <p:cNvSpPr/>
          <p:nvPr/>
        </p:nvSpPr>
        <p:spPr>
          <a:xfrm>
            <a:off x="28368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4" name="矩形 163"/>
          <p:cNvSpPr/>
          <p:nvPr/>
        </p:nvSpPr>
        <p:spPr>
          <a:xfrm>
            <a:off x="33543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5" name="矩形 164"/>
          <p:cNvSpPr/>
          <p:nvPr/>
        </p:nvSpPr>
        <p:spPr>
          <a:xfrm>
            <a:off x="38719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66" name="矩形 165"/>
          <p:cNvSpPr/>
          <p:nvPr/>
        </p:nvSpPr>
        <p:spPr>
          <a:xfrm>
            <a:off x="43894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7" name="矩形 166"/>
          <p:cNvSpPr/>
          <p:nvPr/>
        </p:nvSpPr>
        <p:spPr>
          <a:xfrm>
            <a:off x="49069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8" name="矩形 167"/>
          <p:cNvSpPr/>
          <p:nvPr/>
        </p:nvSpPr>
        <p:spPr>
          <a:xfrm>
            <a:off x="54244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9" name="矩形 168"/>
          <p:cNvSpPr/>
          <p:nvPr/>
        </p:nvSpPr>
        <p:spPr>
          <a:xfrm>
            <a:off x="59420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0" name="矩形 169"/>
          <p:cNvSpPr/>
          <p:nvPr/>
        </p:nvSpPr>
        <p:spPr>
          <a:xfrm>
            <a:off x="645953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1" name="矩形 170"/>
          <p:cNvSpPr/>
          <p:nvPr/>
        </p:nvSpPr>
        <p:spPr>
          <a:xfrm>
            <a:off x="697706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2" name="矩形 171"/>
          <p:cNvSpPr/>
          <p:nvPr/>
        </p:nvSpPr>
        <p:spPr>
          <a:xfrm>
            <a:off x="7494588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3" name="矩形 172"/>
          <p:cNvSpPr/>
          <p:nvPr/>
        </p:nvSpPr>
        <p:spPr>
          <a:xfrm>
            <a:off x="8012113" y="3552825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4" name="矩形 173"/>
          <p:cNvSpPr/>
          <p:nvPr/>
        </p:nvSpPr>
        <p:spPr>
          <a:xfrm>
            <a:off x="5921375" y="3378200"/>
            <a:ext cx="260223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6" name="文本框 55"/>
          <p:cNvSpPr txBox="1"/>
          <p:nvPr/>
        </p:nvSpPr>
        <p:spPr>
          <a:xfrm>
            <a:off x="2908300" y="3624263"/>
            <a:ext cx="5746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77" name="椭圆 176"/>
          <p:cNvSpPr/>
          <p:nvPr/>
        </p:nvSpPr>
        <p:spPr>
          <a:xfrm>
            <a:off x="289242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8" name="椭圆 177"/>
          <p:cNvSpPr/>
          <p:nvPr/>
        </p:nvSpPr>
        <p:spPr>
          <a:xfrm>
            <a:off x="3409950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" name="椭圆 178"/>
          <p:cNvSpPr/>
          <p:nvPr/>
        </p:nvSpPr>
        <p:spPr>
          <a:xfrm>
            <a:off x="3927475" y="362426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0" name="椭圆 179"/>
          <p:cNvSpPr/>
          <p:nvPr/>
        </p:nvSpPr>
        <p:spPr>
          <a:xfrm>
            <a:off x="4448175" y="3624263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椭圆 180"/>
          <p:cNvSpPr/>
          <p:nvPr/>
        </p:nvSpPr>
        <p:spPr>
          <a:xfrm>
            <a:off x="4981575" y="3629025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2" name="椭圆 181"/>
          <p:cNvSpPr/>
          <p:nvPr/>
        </p:nvSpPr>
        <p:spPr>
          <a:xfrm>
            <a:off x="5473700" y="3624580"/>
            <a:ext cx="401638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3" name="矩形 182"/>
          <p:cNvSpPr/>
          <p:nvPr/>
        </p:nvSpPr>
        <p:spPr>
          <a:xfrm>
            <a:off x="8544560" y="249269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8590280" y="255841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85" name="矩形 184"/>
          <p:cNvSpPr/>
          <p:nvPr/>
        </p:nvSpPr>
        <p:spPr>
          <a:xfrm>
            <a:off x="8525510" y="3554413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86" name="文本框 185"/>
          <p:cNvSpPr txBox="1"/>
          <p:nvPr/>
        </p:nvSpPr>
        <p:spPr>
          <a:xfrm>
            <a:off x="8571230" y="362013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cxnSp>
        <p:nvCxnSpPr>
          <p:cNvPr id="101" name="直接连接符 89"/>
          <p:cNvCxnSpPr/>
          <p:nvPr/>
        </p:nvCxnSpPr>
        <p:spPr>
          <a:xfrm>
            <a:off x="1631950" y="4437063"/>
            <a:ext cx="878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8924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" name="矩形 102"/>
          <p:cNvSpPr/>
          <p:nvPr/>
        </p:nvSpPr>
        <p:spPr>
          <a:xfrm>
            <a:off x="34099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4" name="矩形 103"/>
          <p:cNvSpPr/>
          <p:nvPr/>
        </p:nvSpPr>
        <p:spPr>
          <a:xfrm>
            <a:off x="39274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05" name="矩形 104"/>
          <p:cNvSpPr/>
          <p:nvPr/>
        </p:nvSpPr>
        <p:spPr>
          <a:xfrm>
            <a:off x="44450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6" name="矩形 105"/>
          <p:cNvSpPr/>
          <p:nvPr/>
        </p:nvSpPr>
        <p:spPr>
          <a:xfrm>
            <a:off x="49625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7" name="矩形 106"/>
          <p:cNvSpPr/>
          <p:nvPr/>
        </p:nvSpPr>
        <p:spPr>
          <a:xfrm>
            <a:off x="54800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8" name="矩形 107"/>
          <p:cNvSpPr/>
          <p:nvPr/>
        </p:nvSpPr>
        <p:spPr>
          <a:xfrm>
            <a:off x="59975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9" name="矩形 108"/>
          <p:cNvSpPr/>
          <p:nvPr/>
        </p:nvSpPr>
        <p:spPr>
          <a:xfrm>
            <a:off x="651510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0" name="矩形 109"/>
          <p:cNvSpPr/>
          <p:nvPr/>
        </p:nvSpPr>
        <p:spPr>
          <a:xfrm>
            <a:off x="703262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1" name="矩形 110"/>
          <p:cNvSpPr/>
          <p:nvPr/>
        </p:nvSpPr>
        <p:spPr>
          <a:xfrm>
            <a:off x="7550150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2" name="矩形 111"/>
          <p:cNvSpPr/>
          <p:nvPr/>
        </p:nvSpPr>
        <p:spPr>
          <a:xfrm>
            <a:off x="8067675" y="468471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3" name="矩形 112"/>
          <p:cNvSpPr/>
          <p:nvPr/>
        </p:nvSpPr>
        <p:spPr>
          <a:xfrm>
            <a:off x="6012815" y="4510088"/>
            <a:ext cx="1554163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4" name="矩形 113"/>
          <p:cNvSpPr/>
          <p:nvPr/>
        </p:nvSpPr>
        <p:spPr>
          <a:xfrm>
            <a:off x="6030278" y="5189538"/>
            <a:ext cx="1535113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5" name="文本框 79"/>
          <p:cNvSpPr txBox="1"/>
          <p:nvPr/>
        </p:nvSpPr>
        <p:spPr>
          <a:xfrm>
            <a:off x="2963863" y="4756150"/>
            <a:ext cx="57451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7      8      9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6" name="椭圆 115"/>
          <p:cNvSpPr/>
          <p:nvPr/>
        </p:nvSpPr>
        <p:spPr>
          <a:xfrm>
            <a:off x="294798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椭圆 116"/>
          <p:cNvSpPr/>
          <p:nvPr/>
        </p:nvSpPr>
        <p:spPr>
          <a:xfrm>
            <a:off x="3465513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8" name="椭圆 117"/>
          <p:cNvSpPr/>
          <p:nvPr/>
        </p:nvSpPr>
        <p:spPr>
          <a:xfrm>
            <a:off x="3983038" y="475615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椭圆 118"/>
          <p:cNvSpPr/>
          <p:nvPr/>
        </p:nvSpPr>
        <p:spPr>
          <a:xfrm>
            <a:off x="4503738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0" name="椭圆 119"/>
          <p:cNvSpPr/>
          <p:nvPr/>
        </p:nvSpPr>
        <p:spPr>
          <a:xfrm>
            <a:off x="5026025" y="475615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1" name="矩形 120"/>
          <p:cNvSpPr/>
          <p:nvPr/>
        </p:nvSpPr>
        <p:spPr>
          <a:xfrm>
            <a:off x="8594090" y="4689158"/>
            <a:ext cx="517525" cy="503238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12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8639810" y="47548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23" name="椭圆 122"/>
          <p:cNvSpPr/>
          <p:nvPr/>
        </p:nvSpPr>
        <p:spPr>
          <a:xfrm>
            <a:off x="5525770" y="4762817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 smtClean="0">
                <a:solidFill>
                  <a:schemeClr val="tx1"/>
                </a:solidFill>
              </a:rPr>
              <a:t>6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42330" y="4075874"/>
            <a:ext cx="2602230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5" name="椭圆 124"/>
          <p:cNvSpPr/>
          <p:nvPr/>
        </p:nvSpPr>
        <p:spPr>
          <a:xfrm>
            <a:off x="6104700" y="5875337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 smtClean="0">
                <a:solidFill>
                  <a:schemeClr val="tx1"/>
                </a:solidFill>
              </a:rPr>
              <a:t>7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6" name="左大括号 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-47625"/>
            <a:ext cx="2384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84511" y="2944368"/>
            <a:ext cx="8807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滑动窗口协议，根据接收窗口的大小，可以具体分为：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回退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步协议：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GBN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Go-Back-N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选择重传协议：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协议（Selective Repeat）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500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5843" name="文本框 8"/>
          <p:cNvSpPr txBox="1"/>
          <p:nvPr/>
        </p:nvSpPr>
        <p:spPr>
          <a:xfrm>
            <a:off x="2597150" y="1800225"/>
            <a:ext cx="7783513" cy="1413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GBN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Go-Back-N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13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发送窗口较大，但接受窗口仅为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。未按序到达的数据都需要重传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4798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9" name="矩形 68"/>
          <p:cNvSpPr/>
          <p:nvPr/>
        </p:nvSpPr>
        <p:spPr>
          <a:xfrm>
            <a:off x="346551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0" name="矩形 69"/>
          <p:cNvSpPr/>
          <p:nvPr/>
        </p:nvSpPr>
        <p:spPr>
          <a:xfrm>
            <a:off x="398303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71" name="矩形 70"/>
          <p:cNvSpPr/>
          <p:nvPr/>
        </p:nvSpPr>
        <p:spPr>
          <a:xfrm>
            <a:off x="450056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2" name="矩形 71"/>
          <p:cNvSpPr/>
          <p:nvPr/>
        </p:nvSpPr>
        <p:spPr>
          <a:xfrm>
            <a:off x="501808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3" name="矩形 72"/>
          <p:cNvSpPr/>
          <p:nvPr/>
        </p:nvSpPr>
        <p:spPr>
          <a:xfrm>
            <a:off x="553561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4" name="矩形 73"/>
          <p:cNvSpPr/>
          <p:nvPr/>
        </p:nvSpPr>
        <p:spPr>
          <a:xfrm>
            <a:off x="605313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5" name="矩形 74"/>
          <p:cNvSpPr/>
          <p:nvPr/>
        </p:nvSpPr>
        <p:spPr>
          <a:xfrm>
            <a:off x="657066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6" name="矩形 75"/>
          <p:cNvSpPr/>
          <p:nvPr/>
        </p:nvSpPr>
        <p:spPr>
          <a:xfrm>
            <a:off x="708818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7" name="矩形 76"/>
          <p:cNvSpPr/>
          <p:nvPr/>
        </p:nvSpPr>
        <p:spPr>
          <a:xfrm>
            <a:off x="760571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8" name="矩形 77"/>
          <p:cNvSpPr/>
          <p:nvPr/>
        </p:nvSpPr>
        <p:spPr>
          <a:xfrm>
            <a:off x="812323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9" name="矩形 78"/>
          <p:cNvSpPr/>
          <p:nvPr/>
        </p:nvSpPr>
        <p:spPr>
          <a:xfrm>
            <a:off x="6546850" y="2771775"/>
            <a:ext cx="541338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1" name="矩形 80"/>
          <p:cNvSpPr/>
          <p:nvPr/>
        </p:nvSpPr>
        <p:spPr>
          <a:xfrm>
            <a:off x="6559550" y="3451225"/>
            <a:ext cx="528638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5859" name="文本框 79"/>
          <p:cNvSpPr txBox="1"/>
          <p:nvPr/>
        </p:nvSpPr>
        <p:spPr>
          <a:xfrm>
            <a:off x="3019425" y="3017838"/>
            <a:ext cx="5745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83" name="椭圆 82"/>
          <p:cNvSpPr/>
          <p:nvPr/>
        </p:nvSpPr>
        <p:spPr>
          <a:xfrm>
            <a:off x="3003550" y="30178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椭圆 83"/>
          <p:cNvSpPr/>
          <p:nvPr/>
        </p:nvSpPr>
        <p:spPr>
          <a:xfrm>
            <a:off x="3521075" y="30178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椭圆 84"/>
          <p:cNvSpPr/>
          <p:nvPr/>
        </p:nvSpPr>
        <p:spPr>
          <a:xfrm>
            <a:off x="4038600" y="30178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6" name="椭圆 85"/>
          <p:cNvSpPr/>
          <p:nvPr/>
        </p:nvSpPr>
        <p:spPr>
          <a:xfrm>
            <a:off x="4559300" y="30178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椭圆 100"/>
          <p:cNvSpPr/>
          <p:nvPr/>
        </p:nvSpPr>
        <p:spPr>
          <a:xfrm>
            <a:off x="5081588" y="30178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椭圆 101"/>
          <p:cNvSpPr/>
          <p:nvPr/>
        </p:nvSpPr>
        <p:spPr>
          <a:xfrm>
            <a:off x="5567363" y="3000375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矩形 102"/>
          <p:cNvSpPr/>
          <p:nvPr/>
        </p:nvSpPr>
        <p:spPr>
          <a:xfrm>
            <a:off x="294798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4" name="矩形 103"/>
          <p:cNvSpPr/>
          <p:nvPr/>
        </p:nvSpPr>
        <p:spPr>
          <a:xfrm>
            <a:off x="346551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5" name="矩形 104"/>
          <p:cNvSpPr/>
          <p:nvPr/>
        </p:nvSpPr>
        <p:spPr>
          <a:xfrm>
            <a:off x="398303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06" name="矩形 105"/>
          <p:cNvSpPr/>
          <p:nvPr/>
        </p:nvSpPr>
        <p:spPr>
          <a:xfrm>
            <a:off x="450056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7" name="矩形 106"/>
          <p:cNvSpPr/>
          <p:nvPr/>
        </p:nvSpPr>
        <p:spPr>
          <a:xfrm>
            <a:off x="501808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8" name="矩形 107"/>
          <p:cNvSpPr/>
          <p:nvPr/>
        </p:nvSpPr>
        <p:spPr>
          <a:xfrm>
            <a:off x="553561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9" name="矩形 108"/>
          <p:cNvSpPr/>
          <p:nvPr/>
        </p:nvSpPr>
        <p:spPr>
          <a:xfrm>
            <a:off x="605313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0" name="矩形 109"/>
          <p:cNvSpPr/>
          <p:nvPr/>
        </p:nvSpPr>
        <p:spPr>
          <a:xfrm>
            <a:off x="657066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1" name="矩形 110"/>
          <p:cNvSpPr/>
          <p:nvPr/>
        </p:nvSpPr>
        <p:spPr>
          <a:xfrm>
            <a:off x="708818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2" name="矩形 111"/>
          <p:cNvSpPr/>
          <p:nvPr/>
        </p:nvSpPr>
        <p:spPr>
          <a:xfrm>
            <a:off x="760571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3" name="矩形 112"/>
          <p:cNvSpPr/>
          <p:nvPr/>
        </p:nvSpPr>
        <p:spPr>
          <a:xfrm>
            <a:off x="812323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4" name="矩形 113"/>
          <p:cNvSpPr/>
          <p:nvPr/>
        </p:nvSpPr>
        <p:spPr>
          <a:xfrm>
            <a:off x="6053138" y="5354638"/>
            <a:ext cx="1554163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5" name="矩形 114"/>
          <p:cNvSpPr/>
          <p:nvPr/>
        </p:nvSpPr>
        <p:spPr>
          <a:xfrm>
            <a:off x="6053138" y="6034088"/>
            <a:ext cx="1535113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5879" name="文本框 79"/>
          <p:cNvSpPr txBox="1"/>
          <p:nvPr/>
        </p:nvSpPr>
        <p:spPr>
          <a:xfrm>
            <a:off x="3019425" y="5600700"/>
            <a:ext cx="5745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7" name="椭圆 116"/>
          <p:cNvSpPr/>
          <p:nvPr/>
        </p:nvSpPr>
        <p:spPr>
          <a:xfrm>
            <a:off x="3003550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椭圆 117"/>
          <p:cNvSpPr/>
          <p:nvPr/>
        </p:nvSpPr>
        <p:spPr>
          <a:xfrm>
            <a:off x="3521075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" name="椭圆 118"/>
          <p:cNvSpPr/>
          <p:nvPr/>
        </p:nvSpPr>
        <p:spPr>
          <a:xfrm>
            <a:off x="4038600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0" name="椭圆 119"/>
          <p:cNvSpPr/>
          <p:nvPr/>
        </p:nvSpPr>
        <p:spPr>
          <a:xfrm>
            <a:off x="4559300" y="560070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椭圆 120"/>
          <p:cNvSpPr/>
          <p:nvPr/>
        </p:nvSpPr>
        <p:spPr>
          <a:xfrm>
            <a:off x="5081588" y="560070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2" name="椭圆 121"/>
          <p:cNvSpPr/>
          <p:nvPr/>
        </p:nvSpPr>
        <p:spPr>
          <a:xfrm>
            <a:off x="5567363" y="55832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椭圆 122"/>
          <p:cNvSpPr/>
          <p:nvPr/>
        </p:nvSpPr>
        <p:spPr>
          <a:xfrm>
            <a:off x="6111875" y="3000375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889" name="文本框 45"/>
          <p:cNvSpPr txBox="1"/>
          <p:nvPr/>
        </p:nvSpPr>
        <p:spPr>
          <a:xfrm>
            <a:off x="2625725" y="3675063"/>
            <a:ext cx="7534275" cy="1690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协议（Selective Repeat）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：接收窗口大于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，仅要求发送方重传被接收方确认的分组</a:t>
            </a: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644890" y="2956560"/>
            <a:ext cx="517525" cy="49466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6" name="矩形 125"/>
          <p:cNvSpPr/>
          <p:nvPr/>
        </p:nvSpPr>
        <p:spPr>
          <a:xfrm>
            <a:off x="8644573" y="5526088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7" name="文本框 126"/>
          <p:cNvSpPr txBox="1"/>
          <p:nvPr/>
        </p:nvSpPr>
        <p:spPr>
          <a:xfrm>
            <a:off x="8678545" y="300101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8663940" y="559498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1906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GBN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29700" y="2874853"/>
            <a:ext cx="13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smtClean="0"/>
              <a:t>接收方：</a:t>
            </a:r>
            <a:endParaRPr kumimoji="1" lang="en-US" altLang="zh-CN" sz="2400" dirty="0" smtClean="0"/>
          </a:p>
        </p:txBody>
      </p:sp>
      <p:sp>
        <p:nvSpPr>
          <p:cNvPr id="59" name="文本框 58"/>
          <p:cNvSpPr txBox="1"/>
          <p:nvPr/>
        </p:nvSpPr>
        <p:spPr>
          <a:xfrm>
            <a:off x="834312" y="5354638"/>
            <a:ext cx="13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smtClean="0"/>
              <a:t>接收方：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0" y="4667148"/>
            <a:ext cx="1744959" cy="140469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25" y="3522989"/>
            <a:ext cx="1144159" cy="114415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40" y="4667148"/>
            <a:ext cx="1744959" cy="14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5843" name="文本框 8"/>
          <p:cNvSpPr txBox="1"/>
          <p:nvPr/>
        </p:nvSpPr>
        <p:spPr>
          <a:xfrm>
            <a:off x="2597150" y="1800225"/>
            <a:ext cx="7783513" cy="1489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GBN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协议（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Go-Back-N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发送窗口较大，</a:t>
            </a:r>
            <a:r>
              <a:rPr lang="zh-CN" altLang="en-US" sz="213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但接收窗口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仅为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。未按序到达的数据都需要重传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4798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9" name="矩形 68"/>
          <p:cNvSpPr/>
          <p:nvPr/>
        </p:nvSpPr>
        <p:spPr>
          <a:xfrm>
            <a:off x="346551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0" name="矩形 69"/>
          <p:cNvSpPr/>
          <p:nvPr/>
        </p:nvSpPr>
        <p:spPr>
          <a:xfrm>
            <a:off x="398303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71" name="矩形 70"/>
          <p:cNvSpPr/>
          <p:nvPr/>
        </p:nvSpPr>
        <p:spPr>
          <a:xfrm>
            <a:off x="450056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2" name="矩形 71"/>
          <p:cNvSpPr/>
          <p:nvPr/>
        </p:nvSpPr>
        <p:spPr>
          <a:xfrm>
            <a:off x="501808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3" name="矩形 72"/>
          <p:cNvSpPr/>
          <p:nvPr/>
        </p:nvSpPr>
        <p:spPr>
          <a:xfrm>
            <a:off x="553561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4" name="矩形 73"/>
          <p:cNvSpPr/>
          <p:nvPr/>
        </p:nvSpPr>
        <p:spPr>
          <a:xfrm>
            <a:off x="605313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5" name="矩形 74"/>
          <p:cNvSpPr/>
          <p:nvPr/>
        </p:nvSpPr>
        <p:spPr>
          <a:xfrm>
            <a:off x="657066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6" name="矩形 75"/>
          <p:cNvSpPr/>
          <p:nvPr/>
        </p:nvSpPr>
        <p:spPr>
          <a:xfrm>
            <a:off x="708818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7" name="矩形 76"/>
          <p:cNvSpPr/>
          <p:nvPr/>
        </p:nvSpPr>
        <p:spPr>
          <a:xfrm>
            <a:off x="760571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8" name="矩形 77"/>
          <p:cNvSpPr/>
          <p:nvPr/>
        </p:nvSpPr>
        <p:spPr>
          <a:xfrm>
            <a:off x="812323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9" name="矩形 78"/>
          <p:cNvSpPr/>
          <p:nvPr/>
        </p:nvSpPr>
        <p:spPr>
          <a:xfrm>
            <a:off x="6546850" y="2771775"/>
            <a:ext cx="541338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1" name="矩形 80"/>
          <p:cNvSpPr/>
          <p:nvPr/>
        </p:nvSpPr>
        <p:spPr>
          <a:xfrm>
            <a:off x="6559550" y="3451225"/>
            <a:ext cx="528638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5859" name="文本框 79"/>
          <p:cNvSpPr txBox="1"/>
          <p:nvPr/>
        </p:nvSpPr>
        <p:spPr>
          <a:xfrm>
            <a:off x="3019425" y="3017838"/>
            <a:ext cx="5745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83" name="椭圆 82"/>
          <p:cNvSpPr/>
          <p:nvPr/>
        </p:nvSpPr>
        <p:spPr>
          <a:xfrm>
            <a:off x="3003550" y="30178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椭圆 83"/>
          <p:cNvSpPr/>
          <p:nvPr/>
        </p:nvSpPr>
        <p:spPr>
          <a:xfrm>
            <a:off x="3521075" y="30178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椭圆 84"/>
          <p:cNvSpPr/>
          <p:nvPr/>
        </p:nvSpPr>
        <p:spPr>
          <a:xfrm>
            <a:off x="4038600" y="30178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6" name="椭圆 85"/>
          <p:cNvSpPr/>
          <p:nvPr/>
        </p:nvSpPr>
        <p:spPr>
          <a:xfrm>
            <a:off x="4559300" y="30178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椭圆 100"/>
          <p:cNvSpPr/>
          <p:nvPr/>
        </p:nvSpPr>
        <p:spPr>
          <a:xfrm>
            <a:off x="5081588" y="30178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椭圆 101"/>
          <p:cNvSpPr/>
          <p:nvPr/>
        </p:nvSpPr>
        <p:spPr>
          <a:xfrm>
            <a:off x="5567363" y="3000375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矩形 102"/>
          <p:cNvSpPr/>
          <p:nvPr/>
        </p:nvSpPr>
        <p:spPr>
          <a:xfrm>
            <a:off x="294798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4" name="矩形 103"/>
          <p:cNvSpPr/>
          <p:nvPr/>
        </p:nvSpPr>
        <p:spPr>
          <a:xfrm>
            <a:off x="346551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5" name="矩形 104"/>
          <p:cNvSpPr/>
          <p:nvPr/>
        </p:nvSpPr>
        <p:spPr>
          <a:xfrm>
            <a:off x="398303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06" name="矩形 105"/>
          <p:cNvSpPr/>
          <p:nvPr/>
        </p:nvSpPr>
        <p:spPr>
          <a:xfrm>
            <a:off x="450056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7" name="矩形 106"/>
          <p:cNvSpPr/>
          <p:nvPr/>
        </p:nvSpPr>
        <p:spPr>
          <a:xfrm>
            <a:off x="501808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8" name="矩形 107"/>
          <p:cNvSpPr/>
          <p:nvPr/>
        </p:nvSpPr>
        <p:spPr>
          <a:xfrm>
            <a:off x="553561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9" name="矩形 108"/>
          <p:cNvSpPr/>
          <p:nvPr/>
        </p:nvSpPr>
        <p:spPr>
          <a:xfrm>
            <a:off x="605313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0" name="矩形 109"/>
          <p:cNvSpPr/>
          <p:nvPr/>
        </p:nvSpPr>
        <p:spPr>
          <a:xfrm>
            <a:off x="657066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1" name="矩形 110"/>
          <p:cNvSpPr/>
          <p:nvPr/>
        </p:nvSpPr>
        <p:spPr>
          <a:xfrm>
            <a:off x="708818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2" name="矩形 111"/>
          <p:cNvSpPr/>
          <p:nvPr/>
        </p:nvSpPr>
        <p:spPr>
          <a:xfrm>
            <a:off x="760571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3" name="矩形 112"/>
          <p:cNvSpPr/>
          <p:nvPr/>
        </p:nvSpPr>
        <p:spPr>
          <a:xfrm>
            <a:off x="812323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4" name="矩形 113"/>
          <p:cNvSpPr/>
          <p:nvPr/>
        </p:nvSpPr>
        <p:spPr>
          <a:xfrm>
            <a:off x="6053138" y="5354638"/>
            <a:ext cx="1554163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5" name="矩形 114"/>
          <p:cNvSpPr/>
          <p:nvPr/>
        </p:nvSpPr>
        <p:spPr>
          <a:xfrm>
            <a:off x="6053138" y="6034088"/>
            <a:ext cx="1535113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5879" name="文本框 79"/>
          <p:cNvSpPr txBox="1"/>
          <p:nvPr/>
        </p:nvSpPr>
        <p:spPr>
          <a:xfrm>
            <a:off x="3019425" y="5600700"/>
            <a:ext cx="5745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7" name="椭圆 116"/>
          <p:cNvSpPr/>
          <p:nvPr/>
        </p:nvSpPr>
        <p:spPr>
          <a:xfrm>
            <a:off x="3003550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椭圆 117"/>
          <p:cNvSpPr/>
          <p:nvPr/>
        </p:nvSpPr>
        <p:spPr>
          <a:xfrm>
            <a:off x="3521075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" name="椭圆 118"/>
          <p:cNvSpPr/>
          <p:nvPr/>
        </p:nvSpPr>
        <p:spPr>
          <a:xfrm>
            <a:off x="4038600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0" name="椭圆 119"/>
          <p:cNvSpPr/>
          <p:nvPr/>
        </p:nvSpPr>
        <p:spPr>
          <a:xfrm>
            <a:off x="4559300" y="560070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椭圆 120"/>
          <p:cNvSpPr/>
          <p:nvPr/>
        </p:nvSpPr>
        <p:spPr>
          <a:xfrm>
            <a:off x="5081588" y="560070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2" name="椭圆 121"/>
          <p:cNvSpPr/>
          <p:nvPr/>
        </p:nvSpPr>
        <p:spPr>
          <a:xfrm>
            <a:off x="5567363" y="55832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椭圆 122"/>
          <p:cNvSpPr/>
          <p:nvPr/>
        </p:nvSpPr>
        <p:spPr>
          <a:xfrm>
            <a:off x="6111875" y="3000375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889" name="文本框 45"/>
          <p:cNvSpPr txBox="1"/>
          <p:nvPr/>
        </p:nvSpPr>
        <p:spPr>
          <a:xfrm>
            <a:off x="2625725" y="3675063"/>
            <a:ext cx="7534275" cy="1690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协议（Selective Repeat）</a:t>
            </a:r>
            <a:r>
              <a:rPr lang="zh-CN" altLang="en-US" sz="213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：接收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窗口大于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，仅要求发送方重传被接收方确认的分组</a:t>
            </a:r>
          </a:p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644890" y="2956560"/>
            <a:ext cx="517525" cy="49466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6" name="矩形 125"/>
          <p:cNvSpPr/>
          <p:nvPr/>
        </p:nvSpPr>
        <p:spPr>
          <a:xfrm>
            <a:off x="8644573" y="5526088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7" name="文本框 126"/>
          <p:cNvSpPr txBox="1"/>
          <p:nvPr/>
        </p:nvSpPr>
        <p:spPr>
          <a:xfrm>
            <a:off x="8678545" y="300101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8663940" y="559498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19062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GBN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29700" y="2874853"/>
            <a:ext cx="13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smtClean="0"/>
              <a:t>接收方：</a:t>
            </a:r>
            <a:endParaRPr kumimoji="1" lang="en-US" altLang="zh-CN" sz="2400" dirty="0" smtClean="0"/>
          </a:p>
        </p:txBody>
      </p:sp>
      <p:sp>
        <p:nvSpPr>
          <p:cNvPr id="59" name="文本框 58"/>
          <p:cNvSpPr txBox="1"/>
          <p:nvPr/>
        </p:nvSpPr>
        <p:spPr>
          <a:xfrm>
            <a:off x="834312" y="5354638"/>
            <a:ext cx="13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smtClean="0"/>
              <a:t>接收方：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滑动窗口协议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5843" name="文本框 8"/>
          <p:cNvSpPr txBox="1"/>
          <p:nvPr/>
        </p:nvSpPr>
        <p:spPr>
          <a:xfrm>
            <a:off x="2597150" y="1800225"/>
            <a:ext cx="7783513" cy="1564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GBN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Go-Back-N</a:t>
            </a:r>
            <a:r>
              <a:rPr lang="zh-CN" altLang="en-US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发送窗口较大，但</a:t>
            </a:r>
            <a:r>
              <a:rPr lang="zh-CN" altLang="en-US" sz="213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接收窗口</a:t>
            </a:r>
            <a:r>
              <a:rPr lang="zh-CN" altLang="en-US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仅为</a:t>
            </a:r>
            <a:r>
              <a:rPr lang="en-US" altLang="zh-CN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。未按序到达的数据都需要重传</a:t>
            </a:r>
          </a:p>
          <a:p>
            <a:pPr>
              <a:lnSpc>
                <a:spcPct val="150000"/>
              </a:lnSpc>
            </a:pPr>
            <a:endParaRPr lang="zh-CN" altLang="en-US" sz="213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4798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9" name="矩形 68"/>
          <p:cNvSpPr/>
          <p:nvPr/>
        </p:nvSpPr>
        <p:spPr>
          <a:xfrm>
            <a:off x="346551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0" name="矩形 69"/>
          <p:cNvSpPr/>
          <p:nvPr/>
        </p:nvSpPr>
        <p:spPr>
          <a:xfrm>
            <a:off x="398303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71" name="矩形 70"/>
          <p:cNvSpPr/>
          <p:nvPr/>
        </p:nvSpPr>
        <p:spPr>
          <a:xfrm>
            <a:off x="450056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2" name="矩形 71"/>
          <p:cNvSpPr/>
          <p:nvPr/>
        </p:nvSpPr>
        <p:spPr>
          <a:xfrm>
            <a:off x="501808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3" name="矩形 72"/>
          <p:cNvSpPr/>
          <p:nvPr/>
        </p:nvSpPr>
        <p:spPr>
          <a:xfrm>
            <a:off x="553561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4" name="矩形 73"/>
          <p:cNvSpPr/>
          <p:nvPr/>
        </p:nvSpPr>
        <p:spPr>
          <a:xfrm>
            <a:off x="605313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5" name="矩形 74"/>
          <p:cNvSpPr/>
          <p:nvPr/>
        </p:nvSpPr>
        <p:spPr>
          <a:xfrm>
            <a:off x="657066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6" name="矩形 75"/>
          <p:cNvSpPr/>
          <p:nvPr/>
        </p:nvSpPr>
        <p:spPr>
          <a:xfrm>
            <a:off x="708818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7" name="矩形 76"/>
          <p:cNvSpPr/>
          <p:nvPr/>
        </p:nvSpPr>
        <p:spPr>
          <a:xfrm>
            <a:off x="7605713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8" name="矩形 77"/>
          <p:cNvSpPr/>
          <p:nvPr/>
        </p:nvSpPr>
        <p:spPr>
          <a:xfrm>
            <a:off x="8123238" y="2946400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9" name="矩形 78"/>
          <p:cNvSpPr/>
          <p:nvPr/>
        </p:nvSpPr>
        <p:spPr>
          <a:xfrm>
            <a:off x="6546850" y="2771775"/>
            <a:ext cx="541338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1" name="矩形 80"/>
          <p:cNvSpPr/>
          <p:nvPr/>
        </p:nvSpPr>
        <p:spPr>
          <a:xfrm>
            <a:off x="6559550" y="3451225"/>
            <a:ext cx="528638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5859" name="文本框 79"/>
          <p:cNvSpPr txBox="1"/>
          <p:nvPr/>
        </p:nvSpPr>
        <p:spPr>
          <a:xfrm>
            <a:off x="3019425" y="3017838"/>
            <a:ext cx="5745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83" name="椭圆 82"/>
          <p:cNvSpPr/>
          <p:nvPr/>
        </p:nvSpPr>
        <p:spPr>
          <a:xfrm>
            <a:off x="3003550" y="30178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椭圆 83"/>
          <p:cNvSpPr/>
          <p:nvPr/>
        </p:nvSpPr>
        <p:spPr>
          <a:xfrm>
            <a:off x="3521075" y="30178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椭圆 84"/>
          <p:cNvSpPr/>
          <p:nvPr/>
        </p:nvSpPr>
        <p:spPr>
          <a:xfrm>
            <a:off x="4038600" y="3017838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6" name="椭圆 85"/>
          <p:cNvSpPr/>
          <p:nvPr/>
        </p:nvSpPr>
        <p:spPr>
          <a:xfrm>
            <a:off x="4559300" y="30178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椭圆 100"/>
          <p:cNvSpPr/>
          <p:nvPr/>
        </p:nvSpPr>
        <p:spPr>
          <a:xfrm>
            <a:off x="5081588" y="30178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椭圆 101"/>
          <p:cNvSpPr/>
          <p:nvPr/>
        </p:nvSpPr>
        <p:spPr>
          <a:xfrm>
            <a:off x="5567363" y="3000375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矩形 102"/>
          <p:cNvSpPr/>
          <p:nvPr/>
        </p:nvSpPr>
        <p:spPr>
          <a:xfrm>
            <a:off x="294798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4" name="矩形 103"/>
          <p:cNvSpPr/>
          <p:nvPr/>
        </p:nvSpPr>
        <p:spPr>
          <a:xfrm>
            <a:off x="346551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5" name="矩形 104"/>
          <p:cNvSpPr/>
          <p:nvPr/>
        </p:nvSpPr>
        <p:spPr>
          <a:xfrm>
            <a:off x="398303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3</a:t>
            </a:r>
          </a:p>
        </p:txBody>
      </p:sp>
      <p:sp>
        <p:nvSpPr>
          <p:cNvPr id="106" name="矩形 105"/>
          <p:cNvSpPr/>
          <p:nvPr/>
        </p:nvSpPr>
        <p:spPr>
          <a:xfrm>
            <a:off x="450056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7" name="矩形 106"/>
          <p:cNvSpPr/>
          <p:nvPr/>
        </p:nvSpPr>
        <p:spPr>
          <a:xfrm>
            <a:off x="501808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8" name="矩形 107"/>
          <p:cNvSpPr/>
          <p:nvPr/>
        </p:nvSpPr>
        <p:spPr>
          <a:xfrm>
            <a:off x="553561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9" name="矩形 108"/>
          <p:cNvSpPr/>
          <p:nvPr/>
        </p:nvSpPr>
        <p:spPr>
          <a:xfrm>
            <a:off x="605313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0" name="矩形 109"/>
          <p:cNvSpPr/>
          <p:nvPr/>
        </p:nvSpPr>
        <p:spPr>
          <a:xfrm>
            <a:off x="657066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1" name="矩形 110"/>
          <p:cNvSpPr/>
          <p:nvPr/>
        </p:nvSpPr>
        <p:spPr>
          <a:xfrm>
            <a:off x="708818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2" name="矩形 111"/>
          <p:cNvSpPr/>
          <p:nvPr/>
        </p:nvSpPr>
        <p:spPr>
          <a:xfrm>
            <a:off x="7605713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3" name="矩形 112"/>
          <p:cNvSpPr/>
          <p:nvPr/>
        </p:nvSpPr>
        <p:spPr>
          <a:xfrm>
            <a:off x="8123238" y="5529263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4" name="矩形 113"/>
          <p:cNvSpPr/>
          <p:nvPr/>
        </p:nvSpPr>
        <p:spPr>
          <a:xfrm>
            <a:off x="6053138" y="5354638"/>
            <a:ext cx="1554163" cy="174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5" name="矩形 114"/>
          <p:cNvSpPr/>
          <p:nvPr/>
        </p:nvSpPr>
        <p:spPr>
          <a:xfrm>
            <a:off x="6053138" y="6034088"/>
            <a:ext cx="1535113" cy="188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5879" name="文本框 79"/>
          <p:cNvSpPr txBox="1"/>
          <p:nvPr/>
        </p:nvSpPr>
        <p:spPr>
          <a:xfrm>
            <a:off x="3019425" y="5600700"/>
            <a:ext cx="5745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1      2       3      4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BFBF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7" name="椭圆 116"/>
          <p:cNvSpPr/>
          <p:nvPr/>
        </p:nvSpPr>
        <p:spPr>
          <a:xfrm>
            <a:off x="3003550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椭圆 117"/>
          <p:cNvSpPr/>
          <p:nvPr/>
        </p:nvSpPr>
        <p:spPr>
          <a:xfrm>
            <a:off x="3521075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" name="椭圆 118"/>
          <p:cNvSpPr/>
          <p:nvPr/>
        </p:nvSpPr>
        <p:spPr>
          <a:xfrm>
            <a:off x="4038600" y="5600700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0" name="椭圆 119"/>
          <p:cNvSpPr/>
          <p:nvPr/>
        </p:nvSpPr>
        <p:spPr>
          <a:xfrm>
            <a:off x="4559300" y="560070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椭圆 120"/>
          <p:cNvSpPr/>
          <p:nvPr/>
        </p:nvSpPr>
        <p:spPr>
          <a:xfrm>
            <a:off x="5081588" y="5600700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2" name="椭圆 121"/>
          <p:cNvSpPr/>
          <p:nvPr/>
        </p:nvSpPr>
        <p:spPr>
          <a:xfrm>
            <a:off x="5567363" y="5583238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椭圆 122"/>
          <p:cNvSpPr/>
          <p:nvPr/>
        </p:nvSpPr>
        <p:spPr>
          <a:xfrm>
            <a:off x="6111875" y="3000375"/>
            <a:ext cx="40005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889" name="文本框 45"/>
          <p:cNvSpPr txBox="1"/>
          <p:nvPr/>
        </p:nvSpPr>
        <p:spPr>
          <a:xfrm>
            <a:off x="2625725" y="3675063"/>
            <a:ext cx="7534275" cy="1765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lang="zh-CN" altLang="en-US" sz="2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协议（Selective Repeat）</a:t>
            </a:r>
            <a:r>
              <a:rPr lang="zh-CN" altLang="en-US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：接收窗口大于</a:t>
            </a:r>
            <a:r>
              <a:rPr lang="en-US" altLang="zh-CN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，仅要求发送方重</a:t>
            </a:r>
            <a:r>
              <a:rPr lang="zh-CN" altLang="en-US" sz="213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传未被</a:t>
            </a:r>
            <a:r>
              <a:rPr lang="zh-CN" altLang="en-US" sz="21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接收方确认的分组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644890" y="2956560"/>
            <a:ext cx="517525" cy="49466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6" name="矩形 125"/>
          <p:cNvSpPr/>
          <p:nvPr/>
        </p:nvSpPr>
        <p:spPr>
          <a:xfrm>
            <a:off x="8644573" y="5526088"/>
            <a:ext cx="517525" cy="504825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7" name="文本框 126"/>
          <p:cNvSpPr txBox="1"/>
          <p:nvPr/>
        </p:nvSpPr>
        <p:spPr>
          <a:xfrm>
            <a:off x="8678545" y="300101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8663940" y="559498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12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168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3.3.3.</a:t>
            </a:r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</a:t>
            </a:r>
            <a:endParaRPr lang="en-US"/>
          </a:p>
        </p:txBody>
      </p:sp>
      <p:sp>
        <p:nvSpPr>
          <p:cNvPr id="58" name="文本框 57"/>
          <p:cNvSpPr txBox="1"/>
          <p:nvPr/>
        </p:nvSpPr>
        <p:spPr>
          <a:xfrm>
            <a:off x="829700" y="2874853"/>
            <a:ext cx="13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smtClean="0"/>
              <a:t>接收方：</a:t>
            </a:r>
            <a:endParaRPr kumimoji="1" lang="en-US" altLang="zh-CN" sz="2400" dirty="0" smtClean="0"/>
          </a:p>
        </p:txBody>
      </p:sp>
      <p:sp>
        <p:nvSpPr>
          <p:cNvPr id="59" name="文本框 58"/>
          <p:cNvSpPr txBox="1"/>
          <p:nvPr/>
        </p:nvSpPr>
        <p:spPr>
          <a:xfrm>
            <a:off x="834312" y="5354638"/>
            <a:ext cx="13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smtClean="0"/>
              <a:t>接收方：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500" y="1952625"/>
            <a:ext cx="7770813" cy="2546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从滑动窗口的观点来看</a:t>
            </a:r>
            <a:r>
              <a:rPr 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协议，其窗口尺寸的大小为（</a:t>
            </a:r>
            <a:r>
              <a:rPr lang="en-US" sz="213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A:发送窗口&gt;1，接收窗口&gt;1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B:发送窗口&gt;1，接收窗口=1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C:发送窗口=1，接收窗口&gt;1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D:发送窗口=1，接收窗口=1</a:t>
            </a:r>
          </a:p>
        </p:txBody>
      </p:sp>
      <p:sp>
        <p:nvSpPr>
          <p:cNvPr id="38914" name="文本框 2"/>
          <p:cNvSpPr txBox="1"/>
          <p:nvPr/>
        </p:nvSpPr>
        <p:spPr>
          <a:xfrm>
            <a:off x="1916113" y="727075"/>
            <a:ext cx="2595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500" y="1952625"/>
            <a:ext cx="7770813" cy="2546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从滑动窗口的观点来看</a:t>
            </a:r>
            <a:r>
              <a:rPr 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协议，其窗口尺寸的大小为（</a:t>
            </a:r>
            <a:r>
              <a:rPr 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sz="213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A:发送窗口&gt;1，接收窗口&gt;1</a:t>
            </a:r>
            <a:endParaRPr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B:发送窗口&gt;1，接收窗口=1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C:发送窗口=1，接收窗口&gt;1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D:发送窗口=1，接收窗口=1</a:t>
            </a:r>
          </a:p>
        </p:txBody>
      </p:sp>
      <p:sp>
        <p:nvSpPr>
          <p:cNvPr id="39938" name="文本框 2"/>
          <p:cNvSpPr txBox="1"/>
          <p:nvPr/>
        </p:nvSpPr>
        <p:spPr>
          <a:xfrm>
            <a:off x="1916113" y="727075"/>
            <a:ext cx="2595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500" y="1952625"/>
            <a:ext cx="7770813" cy="303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sz="2130" noProof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协议作为最具有代表性的滑动窗口协议之一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，其发送方主要响应的事件中不包括（</a:t>
            </a:r>
            <a:r>
              <a:rPr lang="en-US" sz="213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A:上层调用，请求发送数据。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</a:t>
            </a:r>
            <a:r>
              <a:rPr lang="zh-CN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接收确认</a:t>
            </a:r>
            <a:endParaRPr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C:发送</a:t>
            </a:r>
            <a:r>
              <a:rPr lang="zh-CN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确认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D:定时器超时</a:t>
            </a:r>
          </a:p>
        </p:txBody>
      </p:sp>
      <p:sp>
        <p:nvSpPr>
          <p:cNvPr id="40962" name="文本框 2"/>
          <p:cNvSpPr txBox="1"/>
          <p:nvPr/>
        </p:nvSpPr>
        <p:spPr>
          <a:xfrm>
            <a:off x="1916113" y="727075"/>
            <a:ext cx="2595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500" y="1952625"/>
            <a:ext cx="7770813" cy="303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sz="2130" noProof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协议作为最具有代表性的滑动窗口协议之一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，其发送方主要响应的事件中不包括（</a:t>
            </a:r>
            <a:r>
              <a:rPr lang="en-US" sz="213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A:上层调用，请求发送数据。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</a:t>
            </a:r>
            <a:r>
              <a:rPr lang="zh-CN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接收确认</a:t>
            </a:r>
            <a:endParaRPr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213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C:发送</a:t>
            </a:r>
            <a:r>
              <a:rPr lang="zh-CN" sz="213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确认</a:t>
            </a:r>
            <a:endParaRPr lang="zh-CN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D:定时器超时</a:t>
            </a:r>
          </a:p>
        </p:txBody>
      </p:sp>
      <p:sp>
        <p:nvSpPr>
          <p:cNvPr id="41986" name="文本框 2"/>
          <p:cNvSpPr txBox="1"/>
          <p:nvPr/>
        </p:nvSpPr>
        <p:spPr>
          <a:xfrm>
            <a:off x="1916113" y="727075"/>
            <a:ext cx="2595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500" y="1952625"/>
            <a:ext cx="7770813" cy="303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sz="2130" noProof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协议作为最具有代表性的滑动窗口协议之一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，其接收方的主要操作不包括（</a:t>
            </a:r>
            <a:r>
              <a:rPr lang="en-US" sz="213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sz="2125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z="2125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正确接收到序号在接收窗口范围内的分组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B:正确接收到序号在接收窗口左侧的分组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C:正确接收到序号在接收窗口右侧的分组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D:其他情况，接收方可以直接丢弃分组，不做任何响应</a:t>
            </a:r>
          </a:p>
        </p:txBody>
      </p:sp>
      <p:sp>
        <p:nvSpPr>
          <p:cNvPr id="43010" name="文本框 2"/>
          <p:cNvSpPr txBox="1"/>
          <p:nvPr/>
        </p:nvSpPr>
        <p:spPr>
          <a:xfrm>
            <a:off x="1916113" y="727075"/>
            <a:ext cx="2595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500" y="1952625"/>
            <a:ext cx="7770813" cy="303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sz="2130" noProof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协议作为最具有代表性的滑动窗口协议之一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，其接收方的主要操作不包括（</a:t>
            </a:r>
            <a:r>
              <a:rPr lang="en-US" sz="213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sz="2125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z="2125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正确接收到序号在接收窗口范围内的分组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B:正确接收到序号在接收窗口左侧的分组</a:t>
            </a:r>
          </a:p>
          <a:p>
            <a:pPr>
              <a:lnSpc>
                <a:spcPct val="150000"/>
              </a:lnSpc>
            </a:pPr>
            <a:r>
              <a:rPr sz="213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C:正确接收到序号在接收窗口右侧的分组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D:其他情况，接收方可以直接丢弃分组，不做任何响应</a:t>
            </a:r>
          </a:p>
        </p:txBody>
      </p:sp>
      <p:sp>
        <p:nvSpPr>
          <p:cNvPr id="44034" name="文本框 2"/>
          <p:cNvSpPr txBox="1"/>
          <p:nvPr/>
        </p:nvSpPr>
        <p:spPr>
          <a:xfrm>
            <a:off x="1916113" y="727075"/>
            <a:ext cx="2595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500" y="1952625"/>
            <a:ext cx="9373108" cy="25506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从滑动窗口的观点来看</a:t>
            </a:r>
            <a:r>
              <a:rPr lang="en-US" altLang="zh-CN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协议，其窗口尺寸的大小为（</a:t>
            </a:r>
            <a:r>
              <a:rPr lang="en-US" altLang="zh-CN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sz="2130" noProof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:发送窗口&gt;1，接收窗口&gt;1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B:发送窗口&gt;1，接收窗口=1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C:发送窗口=1，接收窗口&gt;1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D:发送窗口=1，接收窗口=1</a:t>
            </a:r>
          </a:p>
        </p:txBody>
      </p:sp>
      <p:sp>
        <p:nvSpPr>
          <p:cNvPr id="38914" name="文本框 2"/>
          <p:cNvSpPr txBox="1"/>
          <p:nvPr/>
        </p:nvSpPr>
        <p:spPr>
          <a:xfrm>
            <a:off x="1916113" y="727075"/>
            <a:ext cx="2595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500" y="1952625"/>
            <a:ext cx="7770813" cy="2546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从滑动窗口的观点来看</a:t>
            </a:r>
            <a:r>
              <a:rPr 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协议，其窗口尺寸的大小为（</a:t>
            </a:r>
            <a:r>
              <a:rPr 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sz="213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A:发送窗口&gt;1，接收窗口&gt;1</a:t>
            </a:r>
            <a:endParaRPr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B:发送窗口&gt;1，接收窗口=1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C:发送窗口=1，接收窗口&gt;1</a:t>
            </a:r>
          </a:p>
          <a:p>
            <a:pPr>
              <a:lnSpc>
                <a:spcPct val="150000"/>
              </a:lnSpc>
            </a:pPr>
            <a:r>
              <a:rPr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D:发送窗口=1，接收窗口=1</a:t>
            </a:r>
          </a:p>
        </p:txBody>
      </p:sp>
      <p:sp>
        <p:nvSpPr>
          <p:cNvPr id="39938" name="文本框 2"/>
          <p:cNvSpPr txBox="1"/>
          <p:nvPr/>
        </p:nvSpPr>
        <p:spPr>
          <a:xfrm>
            <a:off x="1916113" y="727075"/>
            <a:ext cx="2595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0" y="4667148"/>
            <a:ext cx="1744959" cy="140469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61" y="3522988"/>
            <a:ext cx="1144159" cy="114415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40" y="4667148"/>
            <a:ext cx="1744959" cy="14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0" y="4667148"/>
            <a:ext cx="1744959" cy="140469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b="51070"/>
          <a:stretch/>
        </p:blipFill>
        <p:spPr>
          <a:xfrm>
            <a:off x="1470827" y="3280068"/>
            <a:ext cx="2599355" cy="13243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40" y="4667148"/>
            <a:ext cx="1744959" cy="14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0" y="4667148"/>
            <a:ext cx="1744959" cy="140469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b="51070"/>
          <a:stretch/>
        </p:blipFill>
        <p:spPr>
          <a:xfrm>
            <a:off x="1470827" y="3280068"/>
            <a:ext cx="2599355" cy="13243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40" y="4667148"/>
            <a:ext cx="1744959" cy="140469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/>
          <a:srcRect b="51070"/>
          <a:stretch/>
        </p:blipFill>
        <p:spPr>
          <a:xfrm>
            <a:off x="6106584" y="3280067"/>
            <a:ext cx="2599355" cy="13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之间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提供端到端的逻辑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通信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0" y="4667148"/>
            <a:ext cx="1744959" cy="140469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b="51070"/>
          <a:stretch/>
        </p:blipFill>
        <p:spPr>
          <a:xfrm>
            <a:off x="1470827" y="3280068"/>
            <a:ext cx="2599355" cy="13243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40" y="4667148"/>
            <a:ext cx="1744959" cy="140469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/>
          <a:srcRect b="51070"/>
          <a:stretch/>
        </p:blipFill>
        <p:spPr>
          <a:xfrm>
            <a:off x="6106584" y="3280067"/>
            <a:ext cx="2599355" cy="13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之间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提供端到端的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逻辑通信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0" y="4667148"/>
            <a:ext cx="1744959" cy="140469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b="51070"/>
          <a:stretch/>
        </p:blipFill>
        <p:spPr>
          <a:xfrm>
            <a:off x="1470827" y="3280068"/>
            <a:ext cx="2599355" cy="13243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40" y="4667148"/>
            <a:ext cx="1744959" cy="140469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/>
          <a:srcRect b="51070"/>
          <a:stretch/>
        </p:blipFill>
        <p:spPr>
          <a:xfrm>
            <a:off x="6106584" y="3280067"/>
            <a:ext cx="2599355" cy="13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之间提供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端到端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逻辑通信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0" y="4667148"/>
            <a:ext cx="1744959" cy="140469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b="51070"/>
          <a:stretch/>
        </p:blipFill>
        <p:spPr>
          <a:xfrm>
            <a:off x="1470827" y="3280068"/>
            <a:ext cx="2599355" cy="13243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40" y="4667148"/>
            <a:ext cx="1744959" cy="140469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/>
          <a:srcRect b="51070"/>
          <a:stretch/>
        </p:blipFill>
        <p:spPr>
          <a:xfrm>
            <a:off x="6106584" y="3280067"/>
            <a:ext cx="2599355" cy="13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之间提供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端到端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逻辑通信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回顾：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只有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主机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才有传输层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核心中的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路由器结点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等只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用到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三层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的功能。</a:t>
            </a:r>
          </a:p>
          <a:p>
            <a:pPr>
              <a:lnSpc>
                <a:spcPts val="37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</p:spTree>
    <p:extLst>
      <p:ext uri="{BB962C8B-B14F-4D97-AF65-F5344CB8AC3E}">
        <p14:creationId xmlns:p14="http://schemas.microsoft.com/office/powerpoint/2010/main" val="15815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20065" y="5175197"/>
            <a:ext cx="1167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典型的网络应用编程接口是</a:t>
            </a:r>
            <a:r>
              <a:rPr lang="zh-CN" altLang="en-US" sz="2000" dirty="0">
                <a:solidFill>
                  <a:srgbClr val="FF0000"/>
                </a:solidFill>
              </a:rPr>
              <a:t>套接</a:t>
            </a:r>
            <a:r>
              <a:rPr lang="zh-CN" altLang="en-US" sz="2000" dirty="0" smtClean="0">
                <a:solidFill>
                  <a:srgbClr val="FF0000"/>
                </a:solidFill>
              </a:rPr>
              <a:t>字（</a:t>
            </a:r>
            <a:r>
              <a:rPr lang="en-US" altLang="zh-CN" sz="2000" dirty="0" smtClean="0">
                <a:solidFill>
                  <a:srgbClr val="FF0000"/>
                </a:solidFill>
              </a:rPr>
              <a:t>Socket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对于一个传输层协议，需要为其接口的每个套接字分配特定的编号，标识该套接字，该编号称为</a:t>
            </a:r>
            <a:r>
              <a:rPr lang="zh-CN" altLang="en-US" sz="2000" dirty="0">
                <a:solidFill>
                  <a:srgbClr val="FF0000"/>
                </a:solidFill>
              </a:rPr>
              <a:t>端口号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10" y="1639360"/>
            <a:ext cx="7025485" cy="304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1628775" y="1538605"/>
            <a:ext cx="1747520" cy="2034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642745" y="2125980"/>
            <a:ext cx="1720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32610" y="1647825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应用进程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710690" y="2248535"/>
            <a:ext cx="17335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微信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qq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电子邮箱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210040" y="1465580"/>
            <a:ext cx="1747520" cy="2034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24010" y="2052955"/>
            <a:ext cx="1720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413875" y="1574800"/>
            <a:ext cx="150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应用进程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291955" y="2175510"/>
            <a:ext cx="17335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微信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qq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电子邮箱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20065" y="293235"/>
            <a:ext cx="37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  <a:sym typeface="+mn-ea"/>
              </a:rPr>
              <a:t>2.8</a:t>
            </a:r>
            <a:r>
              <a:rPr lang="zh-CN" altLang="en-US" sz="2400" dirty="0" smtClean="0">
                <a:latin typeface="+mn-ea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sym typeface="+mn-ea"/>
              </a:rPr>
              <a:t>Socket </a:t>
            </a:r>
            <a:r>
              <a:rPr lang="zh-CN" altLang="en-US" sz="2400" dirty="0">
                <a:latin typeface="+mn-ea"/>
                <a:sym typeface="+mn-ea"/>
              </a:rPr>
              <a:t>编程</a:t>
            </a:r>
            <a:r>
              <a:rPr lang="zh-CN" altLang="en-US" sz="2400" dirty="0" smtClean="0">
                <a:latin typeface="+mn-ea"/>
                <a:sym typeface="+mn-ea"/>
              </a:rPr>
              <a:t>基础</a:t>
            </a:r>
            <a:endParaRPr lang="zh-CN" altLang="en-US" sz="2400" dirty="0">
              <a:latin typeface="+mn-ea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3790" y="900400"/>
            <a:ext cx="50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  <a:sym typeface="+mn-ea"/>
              </a:rPr>
              <a:t>【</a:t>
            </a:r>
            <a:r>
              <a:rPr lang="zh-CN" altLang="en-US" sz="2400" dirty="0" smtClean="0">
                <a:latin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sym typeface="+mn-ea"/>
              </a:rPr>
              <a:t>1】</a:t>
            </a:r>
            <a:r>
              <a:rPr lang="zh-CN" altLang="en-US" sz="2400" dirty="0" smtClean="0">
                <a:latin typeface="+mn-ea"/>
                <a:sym typeface="+mn-ea"/>
              </a:rPr>
              <a:t>套接字与端口号</a:t>
            </a:r>
            <a:endParaRPr lang="zh-CN" altLang="en-US" sz="2400" dirty="0">
              <a:latin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53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之间提供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端到端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逻辑通信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回顾：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只有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才有传输层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核心中的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路由器结点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等只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用到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三层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的功能。</a:t>
            </a:r>
          </a:p>
          <a:p>
            <a:pPr>
              <a:lnSpc>
                <a:spcPts val="37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</p:spTree>
    <p:extLst>
      <p:ext uri="{BB962C8B-B14F-4D97-AF65-F5344CB8AC3E}">
        <p14:creationId xmlns:p14="http://schemas.microsoft.com/office/powerpoint/2010/main" val="1993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传输层的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核心任务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之间提供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端到端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逻辑通信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回顾：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只有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才有传输层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核心中的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路由器结点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等只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用到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的功能。</a:t>
            </a:r>
          </a:p>
          <a:p>
            <a:pPr>
              <a:lnSpc>
                <a:spcPts val="37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321379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</p:spTree>
    <p:extLst>
      <p:ext uri="{BB962C8B-B14F-4D97-AF65-F5344CB8AC3E}">
        <p14:creationId xmlns:p14="http://schemas.microsoft.com/office/powerpoint/2010/main" val="9813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对应用层报文进行分段和重组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面向应用层实现复用与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分解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（第二节）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实现端到端的流量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拥塞控制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传输层寻址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对报文进行差错检测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实现进程间的端到端可靠数据传输控制 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3.1.1</a:t>
            </a:r>
            <a:r>
              <a:rPr lang="en-US" altLang="zh-CN"/>
              <a:t> </a:t>
            </a:r>
            <a:r>
              <a:rPr lang="zh-CN" altLang="en-US"/>
              <a:t>传输层功能</a:t>
            </a:r>
          </a:p>
        </p:txBody>
      </p:sp>
    </p:spTree>
    <p:extLst>
      <p:ext uri="{BB962C8B-B14F-4D97-AF65-F5344CB8AC3E}">
        <p14:creationId xmlns:p14="http://schemas.microsoft.com/office/powerpoint/2010/main" val="1377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对应用层报文进行分段和重组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面向应用层实现复用与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分解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（第二节）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实现端到端的流量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拥塞控制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传输层寻址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对报文进行差错检测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实现进程间的端到端可靠数据传输控制 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3.1.1</a:t>
            </a:r>
            <a:r>
              <a:rPr lang="en-US" altLang="zh-CN"/>
              <a:t> </a:t>
            </a:r>
            <a:r>
              <a:rPr lang="zh-CN" altLang="en-US"/>
              <a:t>传输层功能</a:t>
            </a:r>
          </a:p>
        </p:txBody>
      </p:sp>
    </p:spTree>
    <p:extLst>
      <p:ext uri="{BB962C8B-B14F-4D97-AF65-F5344CB8AC3E}">
        <p14:creationId xmlns:p14="http://schemas.microsoft.com/office/powerpoint/2010/main" val="18284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对应用层报文进行分段和重组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面向应用层实现复用与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分解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（第二节）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实现端到端的流量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拥塞控制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传输层寻址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对报文进行差错检测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实现进程间的端到端可靠数据传输控制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3.1.1</a:t>
            </a:r>
            <a:r>
              <a:rPr lang="en-US" altLang="zh-CN"/>
              <a:t> </a:t>
            </a:r>
            <a:r>
              <a:rPr lang="zh-CN" altLang="en-US"/>
              <a:t>传输层功能</a:t>
            </a:r>
          </a:p>
        </p:txBody>
      </p:sp>
    </p:spTree>
    <p:extLst>
      <p:ext uri="{BB962C8B-B14F-4D97-AF65-F5344CB8AC3E}">
        <p14:creationId xmlns:p14="http://schemas.microsoft.com/office/powerpoint/2010/main" val="16625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对应用层报文进行分段和重组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面向应用层实现复用与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分解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（第二节）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实现端到端的流量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拥塞控制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传输层寻址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对报文进行差错检测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实现进程间的端到端可靠数据传输控制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3.1.1</a:t>
            </a:r>
            <a:r>
              <a:rPr lang="en-US" altLang="zh-CN"/>
              <a:t> </a:t>
            </a:r>
            <a:r>
              <a:rPr lang="zh-CN" altLang="en-US"/>
              <a:t>传输层功能</a:t>
            </a:r>
          </a:p>
        </p:txBody>
      </p:sp>
    </p:spTree>
    <p:extLst>
      <p:ext uri="{BB962C8B-B14F-4D97-AF65-F5344CB8AC3E}">
        <p14:creationId xmlns:p14="http://schemas.microsoft.com/office/powerpoint/2010/main" val="6680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对应用层报文进行分段和重组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面向应用层实现复用与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分解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（第二节）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实现端到端的流量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拥塞控制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传输层寻址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对报文进行差错检测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实现进程间的端到端可靠数据传输控制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3.1.1</a:t>
            </a:r>
            <a:r>
              <a:rPr lang="en-US" altLang="zh-CN"/>
              <a:t> </a:t>
            </a:r>
            <a:r>
              <a:rPr lang="zh-CN" altLang="en-US"/>
              <a:t>传输层功能</a:t>
            </a:r>
          </a:p>
        </p:txBody>
      </p:sp>
    </p:spTree>
    <p:extLst>
      <p:ext uri="{BB962C8B-B14F-4D97-AF65-F5344CB8AC3E}">
        <p14:creationId xmlns:p14="http://schemas.microsoft.com/office/powerpoint/2010/main" val="2763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对应用层报文进行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段和重组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面向应用层实现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分解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（第二节）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实现端到端的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塞控制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址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对报文进行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差错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检测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实现进程间的端到端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可靠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数据传输控制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3.1.1</a:t>
            </a:r>
            <a:r>
              <a:rPr lang="en-US" altLang="zh-CN"/>
              <a:t> </a:t>
            </a:r>
            <a:r>
              <a:rPr lang="zh-CN" altLang="en-US"/>
              <a:t>传输层功能</a:t>
            </a:r>
          </a:p>
        </p:txBody>
      </p:sp>
    </p:spTree>
    <p:extLst>
      <p:ext uri="{BB962C8B-B14F-4D97-AF65-F5344CB8AC3E}">
        <p14:creationId xmlns:p14="http://schemas.microsoft.com/office/powerpoint/2010/main" val="16883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对应用层报文进行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段和重组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面向应用层实现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分解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（第二节）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实现端到端的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塞控制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址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对报文进行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差错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检测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实现进程间的端到端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可靠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数据传输控制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3.1.1</a:t>
            </a:r>
            <a:r>
              <a:rPr lang="en-US" altLang="zh-CN"/>
              <a:t> </a:t>
            </a:r>
            <a:r>
              <a:rPr lang="zh-CN" altLang="en-US"/>
              <a:t>传输层功能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17557" y="4783874"/>
            <a:ext cx="3085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+mn-ea"/>
              </a:rPr>
              <a:t>小口诀：</a:t>
            </a:r>
            <a:endParaRPr kumimoji="1"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+mn-ea"/>
              </a:rPr>
              <a:t>分复流拥寻差错</a:t>
            </a:r>
            <a:r>
              <a:rPr kumimoji="1" lang="en-US" altLang="zh-CN" sz="2000" dirty="0" smtClean="0">
                <a:latin typeface="+mn-ea"/>
              </a:rPr>
              <a:t>-</a:t>
            </a:r>
            <a:r>
              <a:rPr kumimoji="1" lang="zh-CN" altLang="en-US" sz="2000" dirty="0" smtClean="0">
                <a:latin typeface="+mn-ea"/>
              </a:rPr>
              <a:t>可靠</a:t>
            </a:r>
            <a:endParaRPr kumimoji="1"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61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对应用层报文进行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段和重组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面向应用层实现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分解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（第二节）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实现端到端的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塞控制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（第五节）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址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对报文进行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差错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检测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实现进程间的端到端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可靠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数据传输控制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3.1.1</a:t>
            </a:r>
            <a:r>
              <a:rPr lang="en-US" altLang="zh-CN"/>
              <a:t> </a:t>
            </a:r>
            <a:r>
              <a:rPr lang="zh-CN" altLang="en-US"/>
              <a:t>传输层功能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17557" y="4783874"/>
            <a:ext cx="3085073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+mn-ea"/>
              </a:rPr>
              <a:t>小口诀：</a:t>
            </a:r>
            <a:endParaRPr kumimoji="1"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+mn-ea"/>
              </a:rPr>
              <a:t>分复流拥寻差错</a:t>
            </a:r>
            <a:r>
              <a:rPr kumimoji="1" lang="en-US" altLang="zh-CN" sz="2000" dirty="0" smtClean="0">
                <a:latin typeface="+mn-ea"/>
              </a:rPr>
              <a:t>-</a:t>
            </a:r>
            <a:r>
              <a:rPr kumimoji="1" lang="zh-CN" altLang="en-US" sz="2000" dirty="0" smtClean="0">
                <a:latin typeface="+mn-ea"/>
              </a:rPr>
              <a:t>可靠</a:t>
            </a:r>
            <a:endParaRPr kumimoji="1"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+mn-ea"/>
              </a:rPr>
              <a:t>吩咐刘墉</a:t>
            </a:r>
            <a:r>
              <a:rPr kumimoji="1" lang="zh-CN" altLang="en-US" sz="2000" dirty="0">
                <a:latin typeface="+mn-ea"/>
              </a:rPr>
              <a:t>寻差错</a:t>
            </a:r>
            <a:r>
              <a:rPr kumimoji="1" lang="en-US" altLang="zh-CN" sz="2000" dirty="0">
                <a:latin typeface="+mn-ea"/>
              </a:rPr>
              <a:t>-</a:t>
            </a:r>
            <a:r>
              <a:rPr kumimoji="1" lang="zh-CN" altLang="en-US" sz="2000" dirty="0" smtClean="0">
                <a:latin typeface="+mn-ea"/>
              </a:rPr>
              <a:t>可靠</a:t>
            </a:r>
            <a:endParaRPr kumimoji="1"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7247890" y="1598295"/>
            <a:ext cx="428244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>
              <a:solidFill>
                <a:schemeClr val="accent6"/>
              </a:solidFill>
            </a:endParaRPr>
          </a:p>
          <a:p>
            <a:endParaRPr lang="zh-CN" altLang="en-US" sz="213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7595" y="1138555"/>
            <a:ext cx="2462530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30"/>
          </a:p>
          <a:p>
            <a:endParaRPr lang="zh-CN" altLang="en-US" sz="2130"/>
          </a:p>
        </p:txBody>
      </p:sp>
      <p:sp>
        <p:nvSpPr>
          <p:cNvPr id="8" name="文本框 7"/>
          <p:cNvSpPr txBox="1"/>
          <p:nvPr/>
        </p:nvSpPr>
        <p:spPr>
          <a:xfrm>
            <a:off x="1073790" y="900400"/>
            <a:ext cx="50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  <a:sym typeface="+mn-ea"/>
              </a:rPr>
              <a:t>【</a:t>
            </a:r>
            <a:r>
              <a:rPr lang="zh-CN" altLang="en-US" sz="2400" dirty="0" smtClean="0">
                <a:latin typeface="+mn-ea"/>
                <a:sym typeface="+mn-ea"/>
              </a:rPr>
              <a:t>知识点</a:t>
            </a:r>
            <a:r>
              <a:rPr lang="en-US" altLang="zh-CN" sz="2400" dirty="0" smtClean="0">
                <a:latin typeface="+mn-ea"/>
                <a:sym typeface="+mn-ea"/>
              </a:rPr>
              <a:t>1】</a:t>
            </a:r>
            <a:r>
              <a:rPr lang="zh-CN" altLang="en-US" sz="2400" dirty="0" smtClean="0">
                <a:latin typeface="+mn-ea"/>
                <a:sym typeface="+mn-ea"/>
              </a:rPr>
              <a:t>套接字与端口号</a:t>
            </a:r>
            <a:endParaRPr lang="zh-CN" altLang="en-US" sz="2400" dirty="0"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065" y="293235"/>
            <a:ext cx="37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  <a:sym typeface="+mn-ea"/>
              </a:rPr>
              <a:t>2.8</a:t>
            </a:r>
            <a:r>
              <a:rPr lang="zh-CN" altLang="en-US" sz="2400" dirty="0" smtClean="0">
                <a:latin typeface="+mn-ea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sym typeface="+mn-ea"/>
              </a:rPr>
              <a:t>Socket </a:t>
            </a:r>
            <a:r>
              <a:rPr lang="zh-CN" altLang="en-US" sz="2400" dirty="0">
                <a:latin typeface="+mn-ea"/>
                <a:sym typeface="+mn-ea"/>
              </a:rPr>
              <a:t>编程</a:t>
            </a:r>
            <a:r>
              <a:rPr lang="zh-CN" altLang="en-US" sz="2400" dirty="0" smtClean="0">
                <a:latin typeface="+mn-ea"/>
                <a:sym typeface="+mn-ea"/>
              </a:rPr>
              <a:t>基础</a:t>
            </a:r>
            <a:endParaRPr lang="zh-CN" altLang="en-US" sz="2400" dirty="0">
              <a:latin typeface="+mn-ea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753"/>
              </p:ext>
            </p:extLst>
          </p:nvPr>
        </p:nvGraphicFramePr>
        <p:xfrm>
          <a:off x="2060226" y="2715006"/>
          <a:ext cx="8169084" cy="389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291"/>
                <a:gridCol w="6083793"/>
              </a:tblGrid>
              <a:tr h="598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端口号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描述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21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FTP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文件传输协议端口号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23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Telnet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远程终端协议端口号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25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SMTP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简单邮件传输协议端口号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53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DNS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域名服务器端口号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80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HTTP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超文本传输协议端口号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110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POP3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第三版的邮局协议端口号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52060" y="1680730"/>
            <a:ext cx="50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sym typeface="+mn-ea"/>
              </a:rPr>
              <a:t>常见端口号要简单记忆下</a:t>
            </a:r>
            <a:r>
              <a:rPr lang="en-US" altLang="zh-CN" sz="2400" dirty="0" smtClean="0">
                <a:latin typeface="+mn-ea"/>
                <a:sym typeface="+mn-ea"/>
              </a:rPr>
              <a:t>~</a:t>
            </a:r>
            <a:endParaRPr lang="zh-CN" altLang="en-US" sz="2400" dirty="0">
              <a:latin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36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395" y="2173605"/>
            <a:ext cx="979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计算机中，不同应用进程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进程标识符（进程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来区分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网络环境下，不同计算机之间怎么区分应用进程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317"/>
          <a:stretch>
            <a:fillRect/>
          </a:stretch>
        </p:blipFill>
        <p:spPr>
          <a:xfrm>
            <a:off x="7018020" y="3464560"/>
            <a:ext cx="4974590" cy="321627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773795" y="3359785"/>
            <a:ext cx="782955" cy="349821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4" name="左大括号 13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</a:t>
            </a:r>
            <a:r>
              <a:rPr lang="en-US"/>
              <a:t>2 </a:t>
            </a:r>
            <a:r>
              <a:rPr lang="zh-CN" altLang="en-US"/>
              <a:t>传输层寻址与端口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395" y="2173605"/>
            <a:ext cx="979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单个计算机中，不同应用进程用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进程标识符（进程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来区分。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环境下，不同计算机之间怎么区分应用进程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317"/>
          <a:stretch>
            <a:fillRect/>
          </a:stretch>
        </p:blipFill>
        <p:spPr>
          <a:xfrm>
            <a:off x="7018020" y="3464560"/>
            <a:ext cx="4974590" cy="321627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773795" y="3359785"/>
            <a:ext cx="782955" cy="349821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795483" y="308044"/>
            <a:ext cx="5386167" cy="1247734"/>
            <a:chOff x="7258066" y="281374"/>
            <a:chExt cx="5386167" cy="1247734"/>
          </a:xfrm>
        </p:grpSpPr>
        <p:sp>
          <p:nvSpPr>
            <p:cNvPr id="14" name="左大括号 13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</a:t>
            </a:r>
            <a:r>
              <a:rPr lang="en-US"/>
              <a:t>2 </a:t>
            </a:r>
            <a:r>
              <a:rPr lang="zh-CN" altLang="en-US"/>
              <a:t>传输层寻址与端口</a:t>
            </a:r>
          </a:p>
        </p:txBody>
      </p:sp>
    </p:spTree>
    <p:extLst>
      <p:ext uri="{BB962C8B-B14F-4D97-AF65-F5344CB8AC3E}">
        <p14:creationId xmlns:p14="http://schemas.microsoft.com/office/powerpoint/2010/main" val="4991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395" y="2173605"/>
            <a:ext cx="10678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TCP/IP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体系结构网络的解决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传输层使用协议端口号，通常简称为端口（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port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范围内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端口号”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唯一标识一个通信端点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7" name="左大括号 16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395" y="2173605"/>
            <a:ext cx="10678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TCP/IP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体系结构网络的解决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传输层使用协议端口号，通常简称为端口（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port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范围内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 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端口号”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唯一标识一个通信端点。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应用层和传输层间抽象的协议端口是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软件端口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7" name="左大括号 16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  <p:extLst>
      <p:ext uri="{BB962C8B-B14F-4D97-AF65-F5344CB8AC3E}">
        <p14:creationId xmlns:p14="http://schemas.microsoft.com/office/powerpoint/2010/main" val="5388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传输层端口号为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位整数，可以编号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65536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次方）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传输层端口号为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位整数，可以编号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65536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次方）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  <p:extLst>
      <p:ext uri="{BB962C8B-B14F-4D97-AF65-F5344CB8AC3E}">
        <p14:creationId xmlns:p14="http://schemas.microsoft.com/office/powerpoint/2010/main" val="9451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传输层端口号为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位整数，可以编号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65536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次方）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91182"/>
              </p:ext>
            </p:extLst>
          </p:nvPr>
        </p:nvGraphicFramePr>
        <p:xfrm>
          <a:off x="1596065" y="2877277"/>
          <a:ext cx="8568660" cy="231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4330"/>
                <a:gridCol w="4284330"/>
              </a:tblGrid>
              <a:tr h="770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0——1023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熟知端口号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1024——49151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登记端口号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49152——65535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客户端口号，或短暂端口号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  <p:extLst>
      <p:ext uri="{BB962C8B-B14F-4D97-AF65-F5344CB8AC3E}">
        <p14:creationId xmlns:p14="http://schemas.microsoft.com/office/powerpoint/2010/main" val="13173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传输层端口号为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位整数，可以编号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65536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次方）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64052"/>
              </p:ext>
            </p:extLst>
          </p:nvPr>
        </p:nvGraphicFramePr>
        <p:xfrm>
          <a:off x="1596065" y="2877277"/>
          <a:ext cx="8568660" cy="231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4330"/>
                <a:gridCol w="4284330"/>
              </a:tblGrid>
              <a:tr h="770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0——1023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熟知端口号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1024——49151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登记端口号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49152——65535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客户端口号，或短暂端口号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  <p:extLst>
      <p:ext uri="{BB962C8B-B14F-4D97-AF65-F5344CB8AC3E}">
        <p14:creationId xmlns:p14="http://schemas.microsoft.com/office/powerpoint/2010/main" val="6744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传输层端口号为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位整数，可以编号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65536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次方）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94643"/>
              </p:ext>
            </p:extLst>
          </p:nvPr>
        </p:nvGraphicFramePr>
        <p:xfrm>
          <a:off x="1596065" y="2877277"/>
          <a:ext cx="8568660" cy="231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4330"/>
                <a:gridCol w="4284330"/>
              </a:tblGrid>
              <a:tr h="770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0——1023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熟知端口号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1024——49151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登记端口号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49152——65535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客户端口号，或短暂端口号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  <p:extLst>
      <p:ext uri="{BB962C8B-B14F-4D97-AF65-F5344CB8AC3E}">
        <p14:creationId xmlns:p14="http://schemas.microsoft.com/office/powerpoint/2010/main" val="15659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传输层端口号为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位整数，可以编号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65536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次方）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96065" y="2877277"/>
          <a:ext cx="8568660" cy="231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4330"/>
                <a:gridCol w="4284330"/>
              </a:tblGrid>
              <a:tr h="770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0——1023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熟知端口号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1024——49151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登记端口号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49152——65535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客户端口号，或短暂端口号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  <p:extLst>
      <p:ext uri="{BB962C8B-B14F-4D97-AF65-F5344CB8AC3E}">
        <p14:creationId xmlns:p14="http://schemas.microsoft.com/office/powerpoint/2010/main" val="17832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3790" y="900400"/>
            <a:ext cx="50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  <a:sym typeface="+mn-ea"/>
              </a:rPr>
              <a:t>【</a:t>
            </a:r>
            <a:r>
              <a:rPr lang="zh-CN" altLang="en-US" sz="2400" dirty="0" smtClean="0">
                <a:latin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sym typeface="+mn-ea"/>
              </a:rPr>
              <a:t>2】 </a:t>
            </a:r>
            <a:r>
              <a:rPr lang="en-US" altLang="zh-CN" sz="2400" dirty="0" smtClean="0">
                <a:latin typeface="+mn-ea"/>
                <a:sym typeface="+mn-ea"/>
              </a:rPr>
              <a:t>Socket</a:t>
            </a:r>
            <a:r>
              <a:rPr lang="zh-CN" altLang="en-US" sz="2400" dirty="0" smtClean="0">
                <a:latin typeface="+mn-ea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sym typeface="+mn-ea"/>
              </a:rPr>
              <a:t>API</a:t>
            </a:r>
            <a:r>
              <a:rPr lang="zh-CN" altLang="en-US" sz="2400" dirty="0" smtClean="0">
                <a:latin typeface="+mn-ea"/>
                <a:sym typeface="+mn-ea"/>
              </a:rPr>
              <a:t>函数</a:t>
            </a:r>
            <a:endParaRPr lang="zh-CN" altLang="en-US" sz="2400" dirty="0"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065" y="293235"/>
            <a:ext cx="37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  <a:sym typeface="+mn-ea"/>
              </a:rPr>
              <a:t>2.8</a:t>
            </a:r>
            <a:r>
              <a:rPr lang="zh-CN" altLang="en-US" sz="2400" dirty="0" smtClean="0">
                <a:latin typeface="+mn-ea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sym typeface="+mn-ea"/>
              </a:rPr>
              <a:t>Socket </a:t>
            </a:r>
            <a:r>
              <a:rPr lang="zh-CN" altLang="en-US" sz="2400" dirty="0">
                <a:latin typeface="+mn-ea"/>
                <a:sym typeface="+mn-ea"/>
              </a:rPr>
              <a:t>编程</a:t>
            </a:r>
            <a:r>
              <a:rPr lang="zh-CN" altLang="en-US" sz="2400" dirty="0" smtClean="0">
                <a:latin typeface="+mn-ea"/>
                <a:sym typeface="+mn-ea"/>
              </a:rPr>
              <a:t>基础</a:t>
            </a:r>
            <a:endParaRPr lang="zh-CN" altLang="en-US" sz="2400" dirty="0">
              <a:latin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065" y="1903603"/>
            <a:ext cx="24009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UDP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: 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、创建套接字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、发送数据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 接收数据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、关闭套接字 </a:t>
            </a:r>
          </a:p>
        </p:txBody>
      </p:sp>
      <p:sp>
        <p:nvSpPr>
          <p:cNvPr id="3" name="矩形 2"/>
          <p:cNvSpPr/>
          <p:nvPr/>
        </p:nvSpPr>
        <p:spPr>
          <a:xfrm>
            <a:off x="2779517" y="1903603"/>
            <a:ext cx="3270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UDP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服务器端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: 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、创建套接字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、绑定地址和端口号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、接收数据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、发送数据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、关闭套接字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60535" y="1903603"/>
            <a:ext cx="22846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TCP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客户端： 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、创建套接字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 建立连接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、发送数据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、 接收数据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、关闭套接字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45138" y="1884623"/>
            <a:ext cx="27614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TCP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服务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端：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、创建套接字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、绑定地址和端口号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、设置监听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、建立连接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、接收</a:t>
            </a:r>
            <a:r>
              <a:rPr lang="zh-CN" altLang="en-US" sz="2000" dirty="0" smtClean="0">
                <a:latin typeface="+mn-ea"/>
              </a:rPr>
              <a:t>数据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、发送数据 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>
                <a:latin typeface="+mn-ea"/>
              </a:rPr>
              <a:t>、关闭套接字 </a:t>
            </a:r>
            <a:endParaRPr lang="zh-CN" altLang="en-US" sz="20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9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传输层端口号为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位整数，可以编号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65536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次方）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96065" y="2877277"/>
          <a:ext cx="8568660" cy="231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4330"/>
                <a:gridCol w="4284330"/>
              </a:tblGrid>
              <a:tr h="770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0——1023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熟知端口号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1024——49151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登记端口号</a:t>
                      </a: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49152——65535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客户端口号，或短暂端口号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456600" y="5834761"/>
            <a:ext cx="484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端口号小于256的端口为常用端口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  <p:extLst>
      <p:ext uri="{BB962C8B-B14F-4D97-AF65-F5344CB8AC3E}">
        <p14:creationId xmlns:p14="http://schemas.microsoft.com/office/powerpoint/2010/main" val="2354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55" y="2126663"/>
            <a:ext cx="1000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传输层端口号：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、服务器端使用的端口号：熟知端口号和登记端口号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服务器默认端口号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服务器默认端口号是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80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、客户端使用的端口号：临时性，在客户进程运行是由操作系统随机选取唯一未被使用的端口号。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：传输层寻址与端口（领会）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传输层端口号为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位整数，可以编号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65536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次方）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46560"/>
              </p:ext>
            </p:extLst>
          </p:nvPr>
        </p:nvGraphicFramePr>
        <p:xfrm>
          <a:off x="1596065" y="2877277"/>
          <a:ext cx="9961950" cy="231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0650"/>
                <a:gridCol w="4556469"/>
                <a:gridCol w="2084831"/>
              </a:tblGrid>
              <a:tr h="770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0——1023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熟知端口号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服务器端口号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1024——49151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登记端口号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70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49152——65535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客户端口号，或短暂端口号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客户端口号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3" name="左大括号 12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3.1.</a:t>
            </a:r>
            <a:r>
              <a:rPr lang="en-US">
                <a:sym typeface="+mn-ea"/>
              </a:rPr>
              <a:t>2</a:t>
            </a:r>
            <a:r>
              <a:rPr lang="en-US"/>
              <a:t> </a:t>
            </a:r>
            <a:r>
              <a:rPr lang="zh-CN" altLang="en-US"/>
              <a:t>传输层寻址与端口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56600" y="5834761"/>
            <a:ext cx="484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端口号小于256的端口为常用端口</a:t>
            </a:r>
          </a:p>
        </p:txBody>
      </p:sp>
    </p:spTree>
    <p:extLst>
      <p:ext uri="{BB962C8B-B14F-4D97-AF65-F5344CB8AC3E}">
        <p14:creationId xmlns:p14="http://schemas.microsoft.com/office/powerpoint/2010/main" val="12997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" y="2644140"/>
            <a:ext cx="4298950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：无连接服务与面向连接服务（领会）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04958"/>
              </p:ext>
            </p:extLst>
          </p:nvPr>
        </p:nvGraphicFramePr>
        <p:xfrm>
          <a:off x="500378" y="2183070"/>
          <a:ext cx="11356264" cy="3803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4009"/>
                <a:gridCol w="5702255"/>
              </a:tblGrid>
              <a:tr h="811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sym typeface="+mn-ea"/>
                        </a:rPr>
                        <a:t>无连接服务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sym typeface="+mn-ea"/>
                        </a:rPr>
                        <a:t>面向连接服务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</a:tr>
              <a:tr h="1254831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数据传输</a:t>
                      </a:r>
                      <a:r>
                        <a:rPr lang="zh-CN" altLang="en-US" sz="2400" dirty="0" smtClean="0"/>
                        <a:t>之前：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无需</a:t>
                      </a:r>
                      <a:r>
                        <a:rPr lang="zh-CN" altLang="en-US" sz="2400" dirty="0"/>
                        <a:t>与对端进行任何信息交换，直接构造传输层报文段并向接收端</a:t>
                      </a:r>
                      <a:r>
                        <a:rPr lang="zh-CN" altLang="en-US" sz="2400" dirty="0" smtClean="0"/>
                        <a:t>发送。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数据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传输</a:t>
                      </a: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之前：需要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双方交换一些控制信息，建立逻辑连接，然后再传输数据，传输结束后还需要拆除连接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254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类似于信件通信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类似于电话通信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417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</a:t>
            </a:r>
            <a:r>
              <a:rPr lang="en-US"/>
              <a:t>3 无连接服务与面向连接服务</a:t>
            </a:r>
          </a:p>
        </p:txBody>
      </p:sp>
    </p:spTree>
    <p:extLst>
      <p:ext uri="{BB962C8B-B14F-4D97-AF65-F5344CB8AC3E}">
        <p14:creationId xmlns:p14="http://schemas.microsoft.com/office/powerpoint/2010/main" val="8700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：无连接服务与面向连接服务（领会）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4550"/>
              </p:ext>
            </p:extLst>
          </p:nvPr>
        </p:nvGraphicFramePr>
        <p:xfrm>
          <a:off x="500378" y="2183070"/>
          <a:ext cx="11356264" cy="3803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4009"/>
                <a:gridCol w="5702255"/>
              </a:tblGrid>
              <a:tr h="811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+mn-ea"/>
                        </a:rPr>
                        <a:t>无连接</a:t>
                      </a:r>
                      <a:r>
                        <a:rPr lang="zh-CN" altLang="en-US" sz="2400" dirty="0">
                          <a:sym typeface="+mn-ea"/>
                        </a:rPr>
                        <a:t>服务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sym typeface="+mn-ea"/>
                        </a:rPr>
                        <a:t>面向连接服务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</a:tr>
              <a:tr h="1254831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数据传输</a:t>
                      </a:r>
                      <a:r>
                        <a:rPr lang="zh-CN" altLang="en-US" sz="2400" dirty="0" smtClean="0"/>
                        <a:t>之前：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无需</a:t>
                      </a:r>
                      <a:r>
                        <a:rPr lang="zh-CN" altLang="en-US" sz="2400" dirty="0"/>
                        <a:t>与对端进行任何信息交换，直接构造传输层报文段并向接收端</a:t>
                      </a:r>
                      <a:r>
                        <a:rPr lang="zh-CN" altLang="en-US" sz="2400" dirty="0" smtClean="0"/>
                        <a:t>发送。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数据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传输</a:t>
                      </a: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之前：需要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双方交换一些控制信息，建立逻辑连接，然后再传输数据，传输结束后还需要拆除连接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254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类似于信件通信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类似于电话通信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417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</a:t>
            </a:r>
            <a:r>
              <a:rPr lang="en-US"/>
              <a:t>3 无连接服务与面向连接服务</a:t>
            </a:r>
          </a:p>
        </p:txBody>
      </p:sp>
    </p:spTree>
    <p:extLst>
      <p:ext uri="{BB962C8B-B14F-4D97-AF65-F5344CB8AC3E}">
        <p14:creationId xmlns:p14="http://schemas.microsoft.com/office/powerpoint/2010/main" val="588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" y="2644140"/>
            <a:ext cx="4298950" cy="3009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5" y="2658110"/>
            <a:ext cx="4780280" cy="29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：无连接服务与面向连接服务（领会）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49791"/>
              </p:ext>
            </p:extLst>
          </p:nvPr>
        </p:nvGraphicFramePr>
        <p:xfrm>
          <a:off x="500378" y="2183070"/>
          <a:ext cx="11356264" cy="3803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4009"/>
                <a:gridCol w="5702255"/>
              </a:tblGrid>
              <a:tr h="811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+mn-ea"/>
                        </a:rPr>
                        <a:t>无连接</a:t>
                      </a:r>
                      <a:r>
                        <a:rPr lang="zh-CN" altLang="en-US" sz="2400" dirty="0">
                          <a:sym typeface="+mn-ea"/>
                        </a:rPr>
                        <a:t>服务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sym typeface="+mn-ea"/>
                        </a:rPr>
                        <a:t>面向连接服务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</a:tr>
              <a:tr h="1254831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数据传输</a:t>
                      </a:r>
                      <a:r>
                        <a:rPr lang="zh-CN" altLang="en-US" sz="2400" dirty="0" smtClean="0"/>
                        <a:t>之前：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无需</a:t>
                      </a:r>
                      <a:r>
                        <a:rPr lang="zh-CN" altLang="en-US" sz="2400" dirty="0"/>
                        <a:t>与对端进行任何信息交换，直接构造传输层报文段并向接收端</a:t>
                      </a:r>
                      <a:r>
                        <a:rPr lang="zh-CN" altLang="en-US" sz="2400" dirty="0" smtClean="0"/>
                        <a:t>发送。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2400" dirty="0" smtClean="0"/>
                        <a:t>数据</a:t>
                      </a:r>
                      <a:r>
                        <a:rPr lang="zh-CN" altLang="en-US" sz="2400" dirty="0"/>
                        <a:t>传输</a:t>
                      </a:r>
                      <a:r>
                        <a:rPr lang="zh-CN" altLang="en-US" sz="2400" dirty="0" smtClean="0"/>
                        <a:t>之前：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需要</a:t>
                      </a:r>
                      <a:r>
                        <a:rPr lang="zh-CN" altLang="en-US" sz="2400" dirty="0"/>
                        <a:t>双方交换一些控制信息，建立逻辑连接，然后再传输数据，传输结束后还需要拆除连接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254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类似于信件通信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类似于电话通信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417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</a:t>
            </a:r>
            <a:r>
              <a:rPr lang="en-US"/>
              <a:t>3 无连接服务与面向连接服务</a:t>
            </a:r>
          </a:p>
        </p:txBody>
      </p:sp>
    </p:spTree>
    <p:extLst>
      <p:ext uri="{BB962C8B-B14F-4D97-AF65-F5344CB8AC3E}">
        <p14:creationId xmlns:p14="http://schemas.microsoft.com/office/powerpoint/2010/main" val="10850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：无连接服务与面向连接服务（领会）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75821"/>
              </p:ext>
            </p:extLst>
          </p:nvPr>
        </p:nvGraphicFramePr>
        <p:xfrm>
          <a:off x="500378" y="2183070"/>
          <a:ext cx="11356264" cy="3803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4009"/>
                <a:gridCol w="5702255"/>
              </a:tblGrid>
              <a:tr h="811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+mn-ea"/>
                        </a:rPr>
                        <a:t>无连接</a:t>
                      </a:r>
                      <a:r>
                        <a:rPr lang="zh-CN" altLang="en-US" sz="2400" dirty="0">
                          <a:sym typeface="+mn-ea"/>
                        </a:rPr>
                        <a:t>服务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sym typeface="+mn-ea"/>
                        </a:rPr>
                        <a:t>面向连接</a:t>
                      </a:r>
                      <a:r>
                        <a:rPr lang="zh-CN" altLang="en-US" sz="2400" dirty="0">
                          <a:sym typeface="+mn-ea"/>
                        </a:rPr>
                        <a:t>服务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</a:tr>
              <a:tr h="1254831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数据传输</a:t>
                      </a:r>
                      <a:r>
                        <a:rPr lang="zh-CN" altLang="en-US" sz="2400" dirty="0" smtClean="0"/>
                        <a:t>之前：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无需</a:t>
                      </a:r>
                      <a:r>
                        <a:rPr lang="zh-CN" altLang="en-US" sz="2400" dirty="0"/>
                        <a:t>与对端进行任何信息交换，直接构造传输层报文段并向接收端</a:t>
                      </a:r>
                      <a:r>
                        <a:rPr lang="zh-CN" altLang="en-US" sz="2400" dirty="0" smtClean="0"/>
                        <a:t>发送。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zh-CN" altLang="en-US" sz="2400" dirty="0" smtClean="0"/>
                        <a:t>数据</a:t>
                      </a:r>
                      <a:r>
                        <a:rPr lang="zh-CN" altLang="en-US" sz="2400" dirty="0"/>
                        <a:t>传输</a:t>
                      </a:r>
                      <a:r>
                        <a:rPr lang="zh-CN" altLang="en-US" sz="2400" dirty="0" smtClean="0"/>
                        <a:t>之前：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需要</a:t>
                      </a:r>
                      <a:r>
                        <a:rPr lang="zh-CN" altLang="en-US" sz="2400" dirty="0"/>
                        <a:t>双方交换一些控制信息，建立逻辑连接，然后再传输数据，传输结束后还需要拆除连接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254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类似于信件通信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类似于电话通信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417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</a:t>
            </a:r>
            <a:r>
              <a:rPr lang="en-US"/>
              <a:t>3 无连接服务与面向连接服务</a:t>
            </a:r>
          </a:p>
        </p:txBody>
      </p:sp>
    </p:spTree>
    <p:extLst>
      <p:ext uri="{BB962C8B-B14F-4D97-AF65-F5344CB8AC3E}">
        <p14:creationId xmlns:p14="http://schemas.microsoft.com/office/powerpoint/2010/main" val="16295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9815" y="1381760"/>
            <a:ext cx="86391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下列不属于传输层主要实现的功能的是（）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A:传输层寻址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B:对网络层数据报进行分段和重组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C:对报文进行差错检测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D:面向应用层实现复用与分解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3790" y="900400"/>
            <a:ext cx="507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  <a:sym typeface="+mn-ea"/>
              </a:rPr>
              <a:t>【</a:t>
            </a:r>
            <a:r>
              <a:rPr lang="zh-CN" altLang="en-US" sz="2400" dirty="0" smtClean="0">
                <a:latin typeface="+mn-ea"/>
                <a:sym typeface="+mn-ea"/>
              </a:rPr>
              <a:t>知识点</a:t>
            </a:r>
            <a:r>
              <a:rPr lang="en-US" altLang="zh-CN" sz="2400" dirty="0">
                <a:latin typeface="+mn-ea"/>
                <a:sym typeface="+mn-ea"/>
              </a:rPr>
              <a:t>2】 </a:t>
            </a:r>
            <a:r>
              <a:rPr lang="en-US" altLang="zh-CN" sz="2400" dirty="0" smtClean="0">
                <a:latin typeface="+mn-ea"/>
                <a:sym typeface="+mn-ea"/>
              </a:rPr>
              <a:t>Socket</a:t>
            </a:r>
            <a:r>
              <a:rPr lang="zh-CN" altLang="en-US" sz="2400" dirty="0" smtClean="0">
                <a:latin typeface="+mn-ea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sym typeface="+mn-ea"/>
              </a:rPr>
              <a:t>API</a:t>
            </a:r>
            <a:r>
              <a:rPr lang="zh-CN" altLang="en-US" sz="2400" dirty="0" smtClean="0">
                <a:latin typeface="+mn-ea"/>
                <a:sym typeface="+mn-ea"/>
              </a:rPr>
              <a:t>函数</a:t>
            </a:r>
            <a:endParaRPr lang="zh-CN" altLang="en-US" sz="2400" dirty="0"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065" y="293235"/>
            <a:ext cx="37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  <a:sym typeface="+mn-ea"/>
              </a:rPr>
              <a:t>2.8</a:t>
            </a:r>
            <a:r>
              <a:rPr lang="zh-CN" altLang="en-US" sz="2400" dirty="0" smtClean="0">
                <a:latin typeface="+mn-ea"/>
                <a:sym typeface="+mn-ea"/>
              </a:rPr>
              <a:t> </a:t>
            </a:r>
            <a:r>
              <a:rPr lang="en-US" altLang="zh-CN" sz="2400" dirty="0" smtClean="0">
                <a:latin typeface="+mn-ea"/>
                <a:sym typeface="+mn-ea"/>
              </a:rPr>
              <a:t>Socket </a:t>
            </a:r>
            <a:r>
              <a:rPr lang="zh-CN" altLang="en-US" sz="2400" dirty="0">
                <a:latin typeface="+mn-ea"/>
                <a:sym typeface="+mn-ea"/>
              </a:rPr>
              <a:t>编程</a:t>
            </a:r>
            <a:r>
              <a:rPr lang="zh-CN" altLang="en-US" sz="2400" dirty="0" smtClean="0">
                <a:latin typeface="+mn-ea"/>
                <a:sym typeface="+mn-ea"/>
              </a:rPr>
              <a:t>基础</a:t>
            </a:r>
            <a:endParaRPr lang="zh-CN" altLang="en-US" sz="2400" dirty="0">
              <a:latin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2640" y="1507565"/>
            <a:ext cx="1118425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、创建套接字 </a:t>
            </a: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socket( 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参数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流式：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SOCK_STREAM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数据报：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SOCK_DGRAM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原始：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SOCK_RAW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、绑定地址和端口号</a:t>
            </a: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bind( ) </a:t>
            </a:r>
            <a:endParaRPr lang="en-US" altLang="zh-CN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、设置监听</a:t>
            </a: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listen( )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、建立连接</a:t>
            </a: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:(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1)TCP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客户端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:connect</a:t>
            </a:r>
            <a:r>
              <a:rPr lang="en-US" altLang="zh-CN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 )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(2 ) TCP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服务端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:accept( )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、接收数据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:(1)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TCP:recv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 )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UDP:recvfrom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、发送数据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:(1)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TCP:recv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 )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UDP:recvfrom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、关闭套接字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:close( ) </a:t>
            </a:r>
            <a:endParaRPr lang="en-US" altLang="zh-CN" sz="200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9815" y="1381760"/>
            <a:ext cx="86391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下列不属于传输层主要实现的功能的是（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A:传输层寻址</a:t>
            </a:r>
          </a:p>
          <a:p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B:对网络层数据报进行分段和重组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C:对报文进行差错检测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D:面向应用层实现复用与分解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9815" y="1381760"/>
            <a:ext cx="86391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在传输层提供的服务中，电话通信类似于（）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A:无连接服务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B:面向连接服务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C:可靠连接服务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D:不可靠连接服务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9815" y="1381760"/>
            <a:ext cx="86391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在传输层提供的服务中，电话通信类似于（）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A:无连接服务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B:面向连接服务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C:可靠连接服务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D:不可靠连接服务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7213" y="3094205"/>
            <a:ext cx="2332038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第三章传输层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27450" y="1873250"/>
            <a:ext cx="5619750" cy="36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传输层的基本服务</a:t>
            </a:r>
          </a:p>
          <a:p>
            <a:endParaRPr lang="zh-CN" altLang="en-US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传输层的复用与分解</a:t>
            </a:r>
          </a:p>
          <a:p>
            <a:endParaRPr lang="zh-CN" altLang="en-US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等协议与滑动窗口协议</a:t>
            </a:r>
          </a:p>
          <a:p>
            <a:endParaRPr lang="zh-CN" altLang="en-US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用户数据报协议（</a:t>
            </a:r>
            <a:r>
              <a:rPr lang="en-US" altLang="zh-CN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UDP</a:t>
            </a:r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lang="zh-CN" altLang="en-US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传输层控制协议</a:t>
            </a:r>
            <a:endParaRPr lang="zh-CN" altLang="en-US" sz="2130" noProof="1"/>
          </a:p>
          <a:p>
            <a:endParaRPr lang="zh-CN" altLang="en-US" sz="2130" noProof="1"/>
          </a:p>
          <a:p>
            <a:endParaRPr lang="zh-CN" altLang="en-US" sz="2130" noProof="1"/>
          </a:p>
        </p:txBody>
      </p:sp>
      <p:sp>
        <p:nvSpPr>
          <p:cNvPr id="5" name="左大括号 4"/>
          <p:cNvSpPr/>
          <p:nvPr/>
        </p:nvSpPr>
        <p:spPr>
          <a:xfrm>
            <a:off x="3651250" y="1989138"/>
            <a:ext cx="76200" cy="26638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 smtClean="0"/>
              <a:t>     </a:t>
            </a:r>
            <a:r>
              <a:rPr lang="en-US" altLang="zh-CN" strike="noStrike" noProof="1" smtClean="0"/>
              <a:t>	</a:t>
            </a:r>
            <a:r>
              <a:rPr lang="zh-CN" altLang="en-US" strike="noStrike" noProof="1" smtClean="0"/>
              <a:t> </a:t>
            </a:r>
            <a:r>
              <a:rPr lang="en-US" altLang="zh-CN" strike="noStrike" noProof="1" smtClean="0"/>
              <a:t>	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03" y="2409271"/>
            <a:ext cx="90392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：复用与分解（领会）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支持众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多应用进程共用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同一个传输层协议，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并能够将接收到的数据准确交付给不同的应用进程，是传输层需要实现的一项基本功能，称为传输层的多路复用与多路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简称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复用与分解，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也称为为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复用与分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：复用与分解（领会）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支持众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多应用进程共用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同一个传输层协议，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并能够将接收到的数据准确交付给不同的应用进程，是传输层需要实现的一项基本功能，称为传输层的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多路复用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与多路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简称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为复用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与分解，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也称为为复用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：复用与分解（领会）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支持众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多应用进程共用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同一个传输层协议，并能够将接收到的数据准确交付给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不同的应用进程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是传输层需要实现的一项基本功能，称为传输层的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多路复用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与多路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简称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为复用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与分解，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也称为为复用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：复用与分解（领会）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支持众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多应用进程共用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同一个传输层协议，并能够将接收到的数据准确交付给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不同的应用进程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是传输层需要实现的一项基本功能，称为传输层的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多路复用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简称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为复用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分解，也称为为复用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：复用与分解（领会）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支持众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多应用进程共用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同一个传输层协议，并能够将接收到的数据准确交付给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不同的应用进程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，是传输层需要实现的一项基本功能，称为传输层的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多路复用与多路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简称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为复用与分解，也称为为复用与分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762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185988"/>
            <a:ext cx="8067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0" y="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3.0 传输层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：复用与分解（领会）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一个邮局可以接收很多人的信件。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多路复用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：复用与分解（领会）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一个邮局可以接收很多人的信件。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多路复用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：在源主机，传输层协议从不同的套接字收集应用进程发送的数据块，并为每个数据块封装上首部信息（包括用于分解的信息）构成报文段，然后将报文段传递给网络层。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2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：复用与分解（领会）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一个邮局可以给很多人送信。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多路分解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：复用与分解（领会）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一个邮局可以给很多人送信。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多路分解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：在接收端，传输层协议读取报文段中的这些字段，标识出接收套接字，进而通过该套接字，将传输层的报文段中的数据交付给正确的套接字。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2" name="左大括号 11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9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：无连接的多路复用与多路分解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726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无连接的多路复用与多路分解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：无连接的多路复用与多路分解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540" y="2005378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Internet</a:t>
            </a:r>
            <a:r>
              <a:rPr lang="zh-CN" altLang="en-US" sz="2400" dirty="0">
                <a:latin typeface="+mn-ea"/>
              </a:rPr>
              <a:t>传输层提供无连接服务的传输层协议是</a:t>
            </a:r>
            <a:r>
              <a:rPr lang="en-US" altLang="zh-CN" sz="2400" dirty="0" smtClean="0">
                <a:latin typeface="+mn-ea"/>
              </a:rPr>
              <a:t>UDP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UDP (</a:t>
            </a:r>
            <a:r>
              <a:rPr lang="en-US" altLang="zh-CN" sz="2400" dirty="0" smtClean="0">
                <a:latin typeface="+mn-ea"/>
              </a:rPr>
              <a:t>User </a:t>
            </a:r>
            <a:r>
              <a:rPr lang="en-US" altLang="zh-CN" sz="2400" dirty="0">
                <a:latin typeface="+mn-ea"/>
              </a:rPr>
              <a:t>Datagram </a:t>
            </a:r>
            <a:r>
              <a:rPr lang="en-US" altLang="zh-CN" sz="2400" dirty="0" smtClean="0">
                <a:latin typeface="+mn-ea"/>
              </a:rPr>
              <a:t>Protocol)</a:t>
            </a:r>
            <a:r>
              <a:rPr lang="zh-CN" altLang="en-US" sz="2400" dirty="0" smtClean="0">
                <a:latin typeface="+mn-ea"/>
              </a:rPr>
              <a:t>：用户</a:t>
            </a:r>
            <a:r>
              <a:rPr lang="zh-CN" altLang="en-US" sz="2400" dirty="0">
                <a:latin typeface="+mn-ea"/>
              </a:rPr>
              <a:t>数据报</a:t>
            </a:r>
            <a:r>
              <a:rPr lang="zh-CN" altLang="en-US" sz="2400" dirty="0" smtClean="0">
                <a:latin typeface="+mn-ea"/>
              </a:rPr>
              <a:t>协议。 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726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无连接的多路复用与多路分解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：无连接的多路复用与多路分解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540" y="2005378"/>
            <a:ext cx="10002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Internet</a:t>
            </a:r>
            <a:r>
              <a:rPr lang="zh-CN" altLang="en-US" sz="2400" dirty="0">
                <a:latin typeface="+mn-ea"/>
              </a:rPr>
              <a:t>传输层提供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无连接服务的传输层协议是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UDP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UDP (</a:t>
            </a:r>
            <a:r>
              <a:rPr lang="en-US" altLang="zh-CN" sz="2400" dirty="0" smtClean="0">
                <a:latin typeface="+mn-ea"/>
              </a:rPr>
              <a:t>User </a:t>
            </a:r>
            <a:r>
              <a:rPr lang="en-US" altLang="zh-CN" sz="2400" dirty="0">
                <a:latin typeface="+mn-ea"/>
              </a:rPr>
              <a:t>Datagram </a:t>
            </a:r>
            <a:r>
              <a:rPr lang="en-US" altLang="zh-CN" sz="2400" dirty="0" smtClean="0">
                <a:latin typeface="+mn-ea"/>
              </a:rPr>
              <a:t>Protocol)</a:t>
            </a:r>
            <a:r>
              <a:rPr lang="zh-CN" altLang="en-US" sz="2400" dirty="0" smtClean="0">
                <a:latin typeface="+mn-ea"/>
              </a:rPr>
              <a:t>：用户</a:t>
            </a:r>
            <a:r>
              <a:rPr lang="zh-CN" altLang="en-US" sz="2400" dirty="0">
                <a:latin typeface="+mn-ea"/>
              </a:rPr>
              <a:t>数据报</a:t>
            </a:r>
            <a:r>
              <a:rPr lang="zh-CN" altLang="en-US" sz="2400" dirty="0" smtClean="0">
                <a:latin typeface="+mn-ea"/>
              </a:rPr>
              <a:t>协议。 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UDP</a:t>
            </a:r>
            <a:r>
              <a:rPr lang="zh-CN" altLang="en-US" sz="2400" dirty="0">
                <a:latin typeface="+mn-ea"/>
              </a:rPr>
              <a:t>将应用层的数据块封装成一个</a:t>
            </a:r>
            <a:r>
              <a:rPr lang="en-US" altLang="zh-CN" sz="2400" dirty="0">
                <a:latin typeface="+mn-ea"/>
              </a:rPr>
              <a:t>UDP</a:t>
            </a:r>
            <a:r>
              <a:rPr lang="zh-CN" altLang="en-US" sz="2400" dirty="0">
                <a:latin typeface="+mn-ea"/>
              </a:rPr>
              <a:t>报</a:t>
            </a:r>
            <a:r>
              <a:rPr lang="zh-CN" altLang="en-US" sz="2400" dirty="0" smtClean="0">
                <a:latin typeface="+mn-ea"/>
              </a:rPr>
              <a:t>文段。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       包括</a:t>
            </a:r>
            <a:r>
              <a:rPr lang="zh-CN" altLang="en-US" sz="2400" dirty="0">
                <a:latin typeface="+mn-ea"/>
              </a:rPr>
              <a:t>应用数据，</a:t>
            </a:r>
            <a:r>
              <a:rPr lang="zh-CN" altLang="en-US" sz="2400" dirty="0" smtClean="0">
                <a:latin typeface="+mn-ea"/>
              </a:rPr>
              <a:t>源端</a:t>
            </a:r>
            <a:r>
              <a:rPr lang="zh-CN" altLang="en-US" sz="2400" dirty="0">
                <a:latin typeface="+mn-ea"/>
              </a:rPr>
              <a:t>口号，目的端口号等。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      </a:t>
            </a:r>
            <a:r>
              <a:rPr lang="en-US" altLang="zh-CN" sz="2400" dirty="0" smtClean="0">
                <a:latin typeface="+mn-ea"/>
              </a:rPr>
              <a:t>UDP</a:t>
            </a:r>
            <a:r>
              <a:rPr lang="zh-CN" altLang="en-US" sz="2400" dirty="0">
                <a:latin typeface="+mn-ea"/>
              </a:rPr>
              <a:t>套接字二元组</a:t>
            </a:r>
            <a:r>
              <a:rPr lang="en-US" altLang="zh-CN" sz="2400" dirty="0">
                <a:latin typeface="+mn-ea"/>
              </a:rPr>
              <a:t>:&lt;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目的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地址，目的端口号</a:t>
            </a:r>
            <a:r>
              <a:rPr lang="en-US" altLang="zh-CN" sz="2400" dirty="0">
                <a:latin typeface="+mn-ea"/>
              </a:rPr>
              <a:t>&gt; </a:t>
            </a:r>
            <a:endParaRPr lang="zh-CN" altLang="en-US" sz="2400" dirty="0">
              <a:effectLst/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726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无连接的多路复用与多路分解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：面向连接的多路复用与多路分解（领会）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" y="1970405"/>
            <a:ext cx="827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传输层提供面向连接服务的是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TCP(Transmission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Control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Protocol)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传输控制协议）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2800" y="3420359"/>
            <a:ext cx="106248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套接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字四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地址，源端口号，目的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地址，目的端口号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9" name="左大括号 18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面向连接的多路复用与多路分解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：面向连接的多路复用与多路分解（领会）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0" y="1970405"/>
            <a:ext cx="827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传输层提供面向连接服务的是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TCP(Transmission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Control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Protocol)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传输控制协议）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9" name="左大括号 18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面向连接的多路复用与多路分解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12441"/>
              </p:ext>
            </p:extLst>
          </p:nvPr>
        </p:nvGraphicFramePr>
        <p:xfrm>
          <a:off x="1585426" y="2612260"/>
          <a:ext cx="9259782" cy="276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9891"/>
                <a:gridCol w="4629891"/>
              </a:tblGrid>
              <a:tr h="1026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UDP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TCP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496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目的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目的端口号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二元组唯一标识一个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UDP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套接字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源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目的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源端口号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目的端口号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四元组唯一标识一个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TCP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套接字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5287114" y="1514924"/>
            <a:ext cx="270474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UDP VS TCP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面向连接的多路复用与多路分解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720" y="2005378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邮局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63" y="4280036"/>
            <a:ext cx="3714007" cy="2476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79068"/>
              </p:ext>
            </p:extLst>
          </p:nvPr>
        </p:nvGraphicFramePr>
        <p:xfrm>
          <a:off x="1585426" y="2612260"/>
          <a:ext cx="9259782" cy="276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9891"/>
                <a:gridCol w="4629891"/>
              </a:tblGrid>
              <a:tr h="1026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UDP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TCP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496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基于目的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地址和目的端口号二元组唯一标识一个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UDP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套接字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源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目的</a:t>
                      </a:r>
                      <a:r>
                        <a:rPr lang="en-US" altLang="zh-CN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源端口号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、</a:t>
                      </a:r>
                      <a:r>
                        <a:rPr lang="zh-CN" altLang="en-US" sz="2400" dirty="0">
                          <a:solidFill>
                            <a:schemeClr val="bg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目的端口号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四元组唯一标识一个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TCP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套接字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5287114" y="1514924"/>
            <a:ext cx="270474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UDP VS TCP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面向连接的多路复用与多路分解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传输层的复用与分解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02329"/>
              </p:ext>
            </p:extLst>
          </p:nvPr>
        </p:nvGraphicFramePr>
        <p:xfrm>
          <a:off x="1585426" y="2612260"/>
          <a:ext cx="9259782" cy="2764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9891"/>
                <a:gridCol w="4629891"/>
              </a:tblGrid>
              <a:tr h="1026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UDP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TCP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496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基于目的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地址和目的端口号二元组唯一标识一个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UDP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套接字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基于源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地址、目的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地址、源端口号、目的端口号四元组唯一标识一个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TCP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套接字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5287114" y="1514924"/>
            <a:ext cx="270474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UDP VS TCP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542334" y="296257"/>
            <a:ext cx="4028532" cy="1247734"/>
            <a:chOff x="6999874" y="281374"/>
            <a:chExt cx="4028532" cy="1247734"/>
          </a:xfrm>
        </p:grpSpPr>
        <p:sp>
          <p:nvSpPr>
            <p:cNvPr id="11" name="左大括号 10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复用与分解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689578" y="1231591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TCP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99874" y="681909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传输层的复用与分解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89578" y="756482"/>
              <a:ext cx="53091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UDP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面向连接的多路复用与多路分解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3620" y="1475105"/>
            <a:ext cx="94792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、Internet传输层提供无连接服务的传输层协议是（）。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、Internet传输层提供面向连接服务的传输层协议是（）。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、支持众多应用进程共用同一个传输层协议，并能够将接收到的数据准确交付给不同的应用进程，是传输层需要实现的一项基本功能，称为传输层的（）。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3620" y="1475105"/>
            <a:ext cx="94792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、Internet传输层提供无连接服务的传输层协议是（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UDP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、Internet传输层提供面向连接服务的传输层协议是（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TCP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、支持众多应用进程共用同一个传输层协议，并能够将接收到的数据准确交付给不同的应用进程，是传输层需要实现的一项基本功能，称为传输层的（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多路复用和多路分解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7213" y="3094205"/>
            <a:ext cx="2332038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第三章传输层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27450" y="1873250"/>
            <a:ext cx="5619750" cy="36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传输层的基本服务</a:t>
            </a:r>
          </a:p>
          <a:p>
            <a:endParaRPr lang="zh-CN" altLang="en-US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传输层的复用与分解</a:t>
            </a:r>
          </a:p>
          <a:p>
            <a:endParaRPr lang="zh-CN" altLang="en-US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等协议与滑动窗口协议</a:t>
            </a:r>
            <a:endParaRPr lang="zh-CN" altLang="en-US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用户数据报协议（</a:t>
            </a:r>
            <a:r>
              <a:rPr lang="en-US" altLang="zh-CN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UDP</a:t>
            </a:r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lang="zh-CN" altLang="en-US" sz="213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传输层控制协议</a:t>
            </a:r>
            <a:endParaRPr lang="zh-CN" altLang="en-US" sz="2130" noProof="1"/>
          </a:p>
          <a:p>
            <a:endParaRPr lang="zh-CN" altLang="en-US" sz="2130" noProof="1"/>
          </a:p>
          <a:p>
            <a:endParaRPr lang="zh-CN" altLang="en-US" sz="2130" noProof="1"/>
          </a:p>
        </p:txBody>
      </p:sp>
      <p:sp>
        <p:nvSpPr>
          <p:cNvPr id="5" name="左大括号 4"/>
          <p:cNvSpPr/>
          <p:nvPr/>
        </p:nvSpPr>
        <p:spPr>
          <a:xfrm>
            <a:off x="3651250" y="1989138"/>
            <a:ext cx="76200" cy="26638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 smtClean="0"/>
              <a:t>     </a:t>
            </a:r>
            <a:r>
              <a:rPr lang="en-US" altLang="zh-CN" strike="noStrike" noProof="1" smtClean="0"/>
              <a:t>	</a:t>
            </a:r>
            <a:r>
              <a:rPr lang="zh-CN" altLang="en-US" strike="noStrike" noProof="1" smtClean="0"/>
              <a:t> </a:t>
            </a:r>
            <a:r>
              <a:rPr lang="en-US" altLang="zh-CN" strike="noStrike" noProof="1" smtClean="0"/>
              <a:t>	</a:t>
            </a:r>
            <a:endParaRPr lang="zh-CN" altLang="en-US" strike="noStrike" noProof="1"/>
          </a:p>
        </p:txBody>
      </p:sp>
      <p:sp>
        <p:nvSpPr>
          <p:cNvPr id="3" name="左大括号 2"/>
          <p:cNvSpPr/>
          <p:nvPr/>
        </p:nvSpPr>
        <p:spPr>
          <a:xfrm>
            <a:off x="6945313" y="2536825"/>
            <a:ext cx="96838" cy="17303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7065963" y="2536825"/>
            <a:ext cx="3435350" cy="17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可靠数据传输基本原理</a:t>
            </a:r>
          </a:p>
          <a:p>
            <a:endParaRPr lang="zh-CN" altLang="en-US" sz="213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</a:t>
            </a:r>
          </a:p>
          <a:p>
            <a:endParaRPr lang="zh-CN" altLang="en-US" sz="213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13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滑动窗口协议</a:t>
            </a:r>
          </a:p>
        </p:txBody>
      </p:sp>
    </p:spTree>
    <p:extLst>
      <p:ext uri="{BB962C8B-B14F-4D97-AF65-F5344CB8AC3E}">
        <p14:creationId xmlns:p14="http://schemas.microsoft.com/office/powerpoint/2010/main" val="3099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95" y="2437292"/>
            <a:ext cx="88677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1647825"/>
            <a:ext cx="8389938" cy="3562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：可靠数据传输基本原理（领会）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56310" y="2289175"/>
            <a:ext cx="7315200" cy="2555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不可靠传输信道在数据传输中可能发生：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、比特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差错：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1001——1000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、乱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序：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1001——1010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、数据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丢失：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1001——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？？？？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20" name="左大括号 19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7780" y="2028825"/>
            <a:ext cx="7651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很多网络应用希望传输层提供可靠的数据传输服务。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传输层主要由两个协议：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UDP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9" name="左大括号 8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7780" y="2028825"/>
            <a:ext cx="8362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很多网络应用希望传输层提供可靠的数据传输服务。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传输层主要由两个协议：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UDP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提供可靠数据传输服务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的报文段是交给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传送的，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只提供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尽力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9" name="左大括号 18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邮局的任务是？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368" y="3190688"/>
            <a:ext cx="2887085" cy="192549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77" y="3400319"/>
            <a:ext cx="1715865" cy="171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6" y="3400320"/>
            <a:ext cx="1715865" cy="1715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1" y="4258251"/>
            <a:ext cx="1144159" cy="1144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7780" y="2028825"/>
            <a:ext cx="8091049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很多网络应用希望传输层提供可靠的数据传输服务。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传输层主要由两个协议：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UDP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提供可靠数据传输服务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的报文段是交给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传送的，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只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提供“尽力”服务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5" name="下箭头 4"/>
          <p:cNvSpPr/>
          <p:nvPr/>
        </p:nvSpPr>
        <p:spPr>
          <a:xfrm>
            <a:off x="5061585" y="4335780"/>
            <a:ext cx="617855" cy="1063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20800" y="5399405"/>
            <a:ext cx="699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要采取适当的措施，保证可靠数据传输。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21" name="左大括号 20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：可靠数据传输基本原理（领会）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7740" y="1854200"/>
            <a:ext cx="7651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基于不可靠信道实现可靠数据传输采取的措施：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6" name="左大括号 1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：可靠数据传输基本原理（领会）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62735" y="258572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差错检测：利用差错编码实现数据包传输过程中的比特差错检测。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7740" y="1854200"/>
            <a:ext cx="7651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基于不可靠信道实现可靠数据传输采取的措施：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6" name="左大括号 1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17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：可靠数据传输基本原理（领会）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62735" y="258572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差错检测：利用差错编码实现数据包传输过程中的比特差错检测。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62735" y="337566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确认：接收方向发送方反馈接收状态。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ACK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（肯定确认）；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NAK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（否定确认）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7740" y="1854200"/>
            <a:ext cx="7651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基于不可靠信道实现可靠数据传输采取的措施：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6" name="左大括号 1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39030" y="4341614"/>
            <a:ext cx="9117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333333"/>
                </a:solidFill>
                <a:latin typeface="+mn-ea"/>
              </a:rPr>
              <a:t>肯定确认：</a:t>
            </a:r>
            <a:r>
              <a:rPr lang="en-US" altLang="zh-CN" sz="2400" dirty="0" smtClean="0">
                <a:solidFill>
                  <a:srgbClr val="333333"/>
                </a:solidFill>
                <a:latin typeface="+mn-ea"/>
              </a:rPr>
              <a:t>Positive</a:t>
            </a:r>
            <a:r>
              <a:rPr lang="zh-CN" altLang="en-US" sz="2400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Ack</a:t>
            </a:r>
            <a:r>
              <a:rPr lang="en-US" altLang="zh-CN" sz="2400" dirty="0" smtClean="0">
                <a:solidFill>
                  <a:srgbClr val="333333"/>
                </a:solidFill>
                <a:latin typeface="+mn-ea"/>
              </a:rPr>
              <a:t>nowledgement,</a:t>
            </a:r>
            <a:r>
              <a:rPr lang="zh-CN" altLang="en-US" sz="2400" dirty="0" smtClean="0">
                <a:solidFill>
                  <a:srgbClr val="333333"/>
                </a:solidFill>
                <a:latin typeface="+mn-ea"/>
              </a:rPr>
              <a:t>正确接收数据。</a:t>
            </a:r>
            <a:endParaRPr lang="en-US" altLang="zh-CN" sz="2400" dirty="0" smtClean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333333"/>
                </a:solidFill>
                <a:latin typeface="+mn-ea"/>
              </a:rPr>
              <a:t>否定确认：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400" dirty="0" smtClean="0">
                <a:solidFill>
                  <a:srgbClr val="333333"/>
                </a:solidFill>
                <a:latin typeface="+mn-ea"/>
              </a:rPr>
              <a:t>egative</a:t>
            </a:r>
            <a:r>
              <a:rPr lang="zh-CN" altLang="en-US" sz="2400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c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2400" dirty="0" smtClean="0">
                <a:solidFill>
                  <a:srgbClr val="333333"/>
                </a:solidFill>
                <a:latin typeface="+mn-ea"/>
              </a:rPr>
              <a:t>nowledgement</a:t>
            </a:r>
            <a:r>
              <a:rPr lang="zh-CN" altLang="en-US" sz="2400" dirty="0" smtClean="0">
                <a:solidFill>
                  <a:srgbClr val="333333"/>
                </a:solidFill>
                <a:latin typeface="+mn-ea"/>
              </a:rPr>
              <a:t>，没有正确接收数据。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686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：可靠数据传输基本原理（领会）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62735" y="258572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差错检测：利用差错编码实现数据包传输过程中的比特差错检测。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62735" y="337566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确认：接收方向发送方反馈接收状态。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ACK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（肯定确认）；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NAK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（否定确认）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62735" y="4162425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重传：发送方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发送接收方没有正确接收的数据。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7740" y="1854200"/>
            <a:ext cx="7651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基于不可靠信道实现可靠数据传输采取的措施：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6" name="左大括号 1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352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：可靠数据传输基本原理（领会）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62735" y="258572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差错检测：利用差错编码实现数据包传输过程中的比特差错检测。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62735" y="337566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确认：接收方向发送方反馈接收状态。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ACK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（肯定确认）；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NAK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（否定确认）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62735" y="4162425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重传：发送方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发送接收方没有正确接收的数据。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562735" y="495300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序号：确保数据按序提交。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7740" y="1854200"/>
            <a:ext cx="7651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基于不可靠信道实现可靠数据传输采取的措施：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6" name="左大括号 1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07005" y="5743575"/>
            <a:ext cx="911761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33333"/>
                </a:solidFill>
                <a:latin typeface="+mn-ea"/>
              </a:rPr>
              <a:t>对数据包进行编号，即便不安序到达</a:t>
            </a:r>
            <a:r>
              <a:rPr lang="zh-CN" altLang="en-US" sz="2000" smtClean="0">
                <a:solidFill>
                  <a:srgbClr val="333333"/>
                </a:solidFill>
                <a:latin typeface="+mn-ea"/>
              </a:rPr>
              <a:t>，可以按序提交。</a:t>
            </a:r>
            <a:endParaRPr lang="en-US" altLang="zh-CN" sz="20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9906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：可靠数据传输基本原理（领会）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62735" y="258572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差错检测：利用差错编码实现数据包传输过程中的比特差错检测。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62735" y="337566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确认：接收方向发送方反馈接收状态。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ACK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（肯定确认）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NAK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（否定确认）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62735" y="4162425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重传：发送方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发送接收方没有正确接收的数据。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562735" y="495300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序号：确保数据按序提交。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562735" y="5754370"/>
            <a:ext cx="923226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计时器：解决数据丢失问题。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7740" y="1854200"/>
            <a:ext cx="7651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基于不可靠信道实现可靠数据传输采取的措施：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6" name="左大括号 15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93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7265" y="1624965"/>
            <a:ext cx="87439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不可靠传输信道的不可靠性主要表现的方面中不包括（）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A:比特差错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B:出现乱序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C:数据丢失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D:数据重复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7265" y="1624965"/>
            <a:ext cx="87439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不可靠传输信道的不可靠性主要表现的方面中不包括（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A:比特差错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B:出现乱序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C:数据丢失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D:数据重复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7265" y="1624965"/>
            <a:ext cx="87439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在实现可靠数据传输的措施中，用于实现接收方向发送方反馈接收状态的措施是（）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A:差错检测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B:确认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C:重传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D:计时器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传输层的基本服务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：传输层功能（领会）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665" y="2005378"/>
            <a:ext cx="1000219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邮局的任务是？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795483" y="281374"/>
            <a:ext cx="5386167" cy="1247734"/>
            <a:chOff x="7258066" y="281374"/>
            <a:chExt cx="5386167" cy="1247734"/>
          </a:xfrm>
        </p:grpSpPr>
        <p:sp>
          <p:nvSpPr>
            <p:cNvPr id="15" name="左大括号 14"/>
            <p:cNvSpPr/>
            <p:nvPr/>
          </p:nvSpPr>
          <p:spPr>
            <a:xfrm>
              <a:off x="9063603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689578" y="281374"/>
              <a:ext cx="13388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传输层功能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89578" y="1231591"/>
              <a:ext cx="295465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无连接服务与面向连接服务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58066" y="681909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传输层的基本服务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89578" y="756482"/>
              <a:ext cx="20313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传输层寻址与端口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41275" y="-1778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3.1.1 </a:t>
            </a:r>
            <a:r>
              <a:rPr lang="zh-CN" altLang="en-US"/>
              <a:t>传输层功能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77" y="3400319"/>
            <a:ext cx="1715865" cy="171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6" y="3400320"/>
            <a:ext cx="1715865" cy="1715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17" y="4258251"/>
            <a:ext cx="1144159" cy="114415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368" y="3190688"/>
            <a:ext cx="2887085" cy="19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7265" y="1624965"/>
            <a:ext cx="87439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在实现可靠数据传输的措施中，用于实现接收方向发送方反馈接收状态的措施是（）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A:差错检测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B:确认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C:重传</a:t>
            </a:r>
          </a:p>
          <a:p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D:计时器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3955" y="1536700"/>
            <a:ext cx="95256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在实现可靠数据传输的措施中，能解决数据丢失问题的是（）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A:序号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B:确认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C:重传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D:计时器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3955" y="1536700"/>
            <a:ext cx="95256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在实现可靠数据传输的措施中，能解决数据丢失问题的是（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A:序号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B:确认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C:重传</a:t>
            </a: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D:计时器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：可靠数据传输基本原理（领会）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57270" y="2597150"/>
            <a:ext cx="490537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差错检测、确认、重传、序号、计时器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7740" y="1854200"/>
            <a:ext cx="7651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基于不可靠信道实现可靠数据传输采取的措施：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等协议与滑动窗口协议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：可靠数据传输基本原理（领会）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57270" y="2597150"/>
            <a:ext cx="4905375" cy="701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差错检测、确认、重传、序号、计时器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7740" y="1854200"/>
            <a:ext cx="7651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基于不可靠信道实现可靠数据传输采取的措施：</a:t>
            </a:r>
          </a:p>
        </p:txBody>
      </p:sp>
      <p:sp>
        <p:nvSpPr>
          <p:cNvPr id="15" name="下箭头 14"/>
          <p:cNvSpPr/>
          <p:nvPr/>
        </p:nvSpPr>
        <p:spPr>
          <a:xfrm>
            <a:off x="5807710" y="3510280"/>
            <a:ext cx="245110" cy="769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557270" y="4450080"/>
            <a:ext cx="4905375" cy="156667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可靠数据传输协议：停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滑动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窗口协议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0" y="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可靠数据传输基本原理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531" name="文本框 8"/>
          <p:cNvSpPr txBox="1"/>
          <p:nvPr/>
        </p:nvSpPr>
        <p:spPr>
          <a:xfrm>
            <a:off x="786130" y="1842453"/>
            <a:ext cx="8650288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等协议工作流程：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2115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9810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52190" y="3428365"/>
            <a:ext cx="4128135" cy="1460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23995" y="3015615"/>
            <a:ext cx="29032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发送数据，等待确认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537585" y="4053840"/>
            <a:ext cx="4160520" cy="0"/>
          </a:xfrm>
          <a:prstGeom prst="straightConnector1">
            <a:avLst/>
          </a:prstGeom>
          <a:ln>
            <a:solidFill>
              <a:schemeClr val="bg2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023995" y="3685540"/>
            <a:ext cx="287528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547745" y="4621530"/>
            <a:ext cx="4128135" cy="1460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48760" y="4250690"/>
            <a:ext cx="287528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后续数据 </a:t>
            </a:r>
            <a:r>
              <a:rPr lang="en-US" altLang="zh-CN">
                <a:solidFill>
                  <a:schemeClr val="bg2"/>
                </a:solidFill>
              </a:rPr>
              <a:t>/</a:t>
            </a:r>
            <a:r>
              <a:rPr lang="zh-CN" altLang="en-US">
                <a:solidFill>
                  <a:schemeClr val="bg2"/>
                </a:solidFill>
              </a:rPr>
              <a:t>（重传数据）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990090" y="3668395"/>
            <a:ext cx="1311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发送方                                                             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077200" y="3668395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接收方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0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3.3.2</a:t>
            </a:r>
            <a:r>
              <a:rPr 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531" name="文本框 8"/>
          <p:cNvSpPr txBox="1"/>
          <p:nvPr/>
        </p:nvSpPr>
        <p:spPr>
          <a:xfrm>
            <a:off x="786130" y="1842453"/>
            <a:ext cx="8650288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等协议工作流程：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2115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9810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52190" y="3428365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675" y="3015615"/>
            <a:ext cx="290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发送数据，等待确认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0090" y="3668395"/>
            <a:ext cx="1355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发送方     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4775" y="295529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77200" y="3668395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接收方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0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3.3.2</a:t>
            </a:r>
            <a:r>
              <a:rPr 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等协议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531" name="文本框 8"/>
          <p:cNvSpPr txBox="1"/>
          <p:nvPr/>
        </p:nvSpPr>
        <p:spPr>
          <a:xfrm>
            <a:off x="786130" y="1842453"/>
            <a:ext cx="8650288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等协议工作流程：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2115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9810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52190" y="3428365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675" y="3015615"/>
            <a:ext cx="290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发送数据，等待确认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0090" y="3668395"/>
            <a:ext cx="120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发送方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4775" y="295529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①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537585" y="4053840"/>
            <a:ext cx="4160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077200" y="3668395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接收方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4935" y="3605530"/>
            <a:ext cx="290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②</a:t>
            </a:r>
            <a:r>
              <a:rPr lang="zh-CN" altLang="en-US" dirty="0">
                <a:sym typeface="+mn-ea"/>
              </a:rPr>
              <a:t>肯定确认 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1772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5"/>
          <p:cNvSpPr txBox="1"/>
          <p:nvPr/>
        </p:nvSpPr>
        <p:spPr>
          <a:xfrm>
            <a:off x="441008" y="413703"/>
            <a:ext cx="5457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3.3 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停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</a:rPr>
              <a:t>-</a:t>
            </a:r>
            <a:r>
              <a:rPr lang="zh-CN" altLang="en-US" sz="2800">
                <a:latin typeface="方正清刻本悦宋简体" panose="02000000000000000000" charset="-122"/>
                <a:ea typeface="方正清刻本悦宋简体" panose="02000000000000000000" charset="-122"/>
              </a:rPr>
              <a:t>等协议与滑动窗口协议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4595" y="1127443"/>
            <a:ext cx="43608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531" name="文本框 8"/>
          <p:cNvSpPr txBox="1"/>
          <p:nvPr/>
        </p:nvSpPr>
        <p:spPr>
          <a:xfrm>
            <a:off x="786130" y="1842453"/>
            <a:ext cx="8650288" cy="41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停</a:t>
            </a:r>
            <a:r>
              <a:rPr lang="en-US" altLang="zh-CN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13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等协议工作流程：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2115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98105" y="3015615"/>
            <a:ext cx="1916430" cy="1842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552190" y="3428365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675" y="3015615"/>
            <a:ext cx="290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发送数据，等待确认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0090" y="3668395"/>
            <a:ext cx="120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发送方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4775" y="295529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①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537585" y="4053840"/>
            <a:ext cx="4160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077200" y="3668395"/>
            <a:ext cx="154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接收方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4935" y="3605530"/>
            <a:ext cx="290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②</a:t>
            </a:r>
            <a:r>
              <a:rPr lang="zh-CN" altLang="en-US" dirty="0">
                <a:sym typeface="+mn-ea"/>
              </a:rPr>
              <a:t>肯定确认 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547745" y="4621530"/>
            <a:ext cx="412813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91280" y="4153535"/>
            <a:ext cx="287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③</a:t>
            </a:r>
            <a:r>
              <a:rPr lang="zh-CN" altLang="en-US" dirty="0"/>
              <a:t>后续数据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20354" y="296257"/>
            <a:ext cx="5627594" cy="1247734"/>
            <a:chOff x="5977894" y="281374"/>
            <a:chExt cx="5627594" cy="1247734"/>
          </a:xfrm>
        </p:grpSpPr>
        <p:sp>
          <p:nvSpPr>
            <p:cNvPr id="18" name="左大括号 17"/>
            <p:cNvSpPr/>
            <p:nvPr/>
          </p:nvSpPr>
          <p:spPr>
            <a:xfrm>
              <a:off x="8708598" y="402704"/>
              <a:ext cx="439455" cy="952739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9112497" y="281374"/>
              <a:ext cx="249299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可靠数据传输基本原理</a:t>
              </a:r>
              <a:endParaRPr lang="zh-CN" altLang="en-US" kern="900" spc="-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12497" y="1231591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滑动窗口协议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77894" y="681909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等协议与滑动窗口协议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497" y="715371"/>
              <a:ext cx="1273793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停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等协议</a:t>
              </a:r>
              <a:endParaRPr lang="zh-CN" altLang="en-US" kern="900" spc="-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0" y="-47625"/>
            <a:ext cx="1772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3.3.2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等协议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9780</Words>
  <Application>Microsoft Macintosh PowerPoint</Application>
  <PresentationFormat>宽屏</PresentationFormat>
  <Paragraphs>1649</Paragraphs>
  <Slides>129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38" baseType="lpstr">
      <vt:lpstr>Calibri</vt:lpstr>
      <vt:lpstr>Microsoft YaHei</vt:lpstr>
      <vt:lpstr>等线</vt:lpstr>
      <vt:lpstr>方正清刻本悦宋简体</vt:lpstr>
      <vt:lpstr>黑体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Microsoft Office 用户</cp:lastModifiedBy>
  <cp:revision>435</cp:revision>
  <dcterms:created xsi:type="dcterms:W3CDTF">2017-08-03T09:01:00Z</dcterms:created>
  <dcterms:modified xsi:type="dcterms:W3CDTF">2019-06-14T10:57:13Z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