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2"/>
  </p:handoutMasterIdLst>
  <p:sldIdLst>
    <p:sldId id="257" r:id="rId3"/>
    <p:sldId id="258" r:id="rId5"/>
    <p:sldId id="259" r:id="rId6"/>
    <p:sldId id="412" r:id="rId7"/>
    <p:sldId id="413" r:id="rId8"/>
    <p:sldId id="414" r:id="rId9"/>
    <p:sldId id="417" r:id="rId10"/>
    <p:sldId id="418" r:id="rId11"/>
    <p:sldId id="419" r:id="rId12"/>
    <p:sldId id="416" r:id="rId13"/>
    <p:sldId id="420" r:id="rId14"/>
    <p:sldId id="415" r:id="rId15"/>
    <p:sldId id="263" r:id="rId16"/>
    <p:sldId id="264" r:id="rId17"/>
    <p:sldId id="265" r:id="rId18"/>
    <p:sldId id="266" r:id="rId19"/>
    <p:sldId id="267" r:id="rId20"/>
    <p:sldId id="268" r:id="rId21"/>
    <p:sldId id="421"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422" r:id="rId38"/>
    <p:sldId id="284" r:id="rId39"/>
    <p:sldId id="425" r:id="rId40"/>
    <p:sldId id="426" r:id="rId41"/>
    <p:sldId id="429" r:id="rId42"/>
    <p:sldId id="428" r:id="rId43"/>
    <p:sldId id="427" r:id="rId44"/>
    <p:sldId id="424" r:id="rId45"/>
    <p:sldId id="286" r:id="rId46"/>
    <p:sldId id="430" r:id="rId47"/>
    <p:sldId id="431" r:id="rId48"/>
    <p:sldId id="288" r:id="rId49"/>
    <p:sldId id="432" r:id="rId50"/>
    <p:sldId id="433" r:id="rId51"/>
    <p:sldId id="434" r:id="rId52"/>
    <p:sldId id="435" r:id="rId53"/>
    <p:sldId id="436" r:id="rId54"/>
    <p:sldId id="289" r:id="rId55"/>
    <p:sldId id="437" r:id="rId56"/>
    <p:sldId id="290" r:id="rId57"/>
    <p:sldId id="438" r:id="rId58"/>
    <p:sldId id="439" r:id="rId59"/>
    <p:sldId id="440" r:id="rId60"/>
    <p:sldId id="441" r:id="rId61"/>
    <p:sldId id="442" r:id="rId62"/>
    <p:sldId id="443" r:id="rId63"/>
    <p:sldId id="444" r:id="rId64"/>
    <p:sldId id="445" r:id="rId65"/>
    <p:sldId id="446" r:id="rId66"/>
    <p:sldId id="447" r:id="rId67"/>
    <p:sldId id="291" r:id="rId68"/>
    <p:sldId id="292" r:id="rId69"/>
    <p:sldId id="293" r:id="rId70"/>
    <p:sldId id="294" r:id="rId71"/>
    <p:sldId id="295" r:id="rId72"/>
    <p:sldId id="298" r:id="rId73"/>
    <p:sldId id="296" r:id="rId74"/>
    <p:sldId id="449" r:id="rId75"/>
    <p:sldId id="450" r:id="rId76"/>
    <p:sldId id="451" r:id="rId77"/>
    <p:sldId id="452" r:id="rId78"/>
    <p:sldId id="297" r:id="rId79"/>
    <p:sldId id="300" r:id="rId80"/>
    <p:sldId id="456" r:id="rId81"/>
    <p:sldId id="301" r:id="rId82"/>
    <p:sldId id="454" r:id="rId83"/>
    <p:sldId id="302" r:id="rId84"/>
    <p:sldId id="457" r:id="rId85"/>
    <p:sldId id="304" r:id="rId86"/>
    <p:sldId id="305" r:id="rId87"/>
    <p:sldId id="306" r:id="rId88"/>
    <p:sldId id="307" r:id="rId89"/>
    <p:sldId id="308" r:id="rId90"/>
    <p:sldId id="458" r:id="rId91"/>
    <p:sldId id="459" r:id="rId92"/>
    <p:sldId id="460" r:id="rId93"/>
    <p:sldId id="461" r:id="rId94"/>
    <p:sldId id="462" r:id="rId95"/>
    <p:sldId id="463" r:id="rId96"/>
    <p:sldId id="309" r:id="rId97"/>
    <p:sldId id="310" r:id="rId98"/>
    <p:sldId id="311" r:id="rId99"/>
    <p:sldId id="312" r:id="rId100"/>
    <p:sldId id="313" r:id="rId101"/>
    <p:sldId id="314" r:id="rId102"/>
    <p:sldId id="315" r:id="rId103"/>
    <p:sldId id="318" r:id="rId104"/>
    <p:sldId id="464" r:id="rId105"/>
    <p:sldId id="465" r:id="rId106"/>
    <p:sldId id="466" r:id="rId107"/>
    <p:sldId id="467" r:id="rId108"/>
    <p:sldId id="468" r:id="rId109"/>
    <p:sldId id="469" r:id="rId110"/>
    <p:sldId id="470" r:id="rId111"/>
    <p:sldId id="471" r:id="rId112"/>
    <p:sldId id="472" r:id="rId113"/>
    <p:sldId id="473" r:id="rId114"/>
    <p:sldId id="474" r:id="rId115"/>
    <p:sldId id="475" r:id="rId116"/>
    <p:sldId id="476" r:id="rId117"/>
    <p:sldId id="477" r:id="rId118"/>
    <p:sldId id="478" r:id="rId119"/>
    <p:sldId id="479" r:id="rId120"/>
    <p:sldId id="480" r:id="rId1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D41"/>
    <a:srgbClr val="B2B2B2"/>
    <a:srgbClr val="202020"/>
    <a:srgbClr val="323232"/>
    <a:srgbClr val="CC3300"/>
    <a:srgbClr val="CC0000"/>
    <a:srgbClr val="FF3300"/>
    <a:srgbClr val="99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74396"/>
  </p:normalViewPr>
  <p:slideViewPr>
    <p:cSldViewPr snapToGrid="0" showGuides="1">
      <p:cViewPr>
        <p:scale>
          <a:sx n="80" d="100"/>
          <a:sy n="80" d="100"/>
        </p:scale>
        <p:origin x="1992" y="256"/>
      </p:cViewPr>
      <p:guideLst>
        <p:guide orient="horz" pos="186"/>
        <p:guide pos="380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commentAuthors" Target="commentAuthors.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TCP</a:t>
            </a:r>
            <a:r>
              <a:rPr lang="zh-CN" altLang="en-US" dirty="0" smtClean="0"/>
              <a:t>是面向字节流的；</a:t>
            </a:r>
            <a:endParaRPr lang="en-US" altLang="zh-CN" dirty="0" smtClean="0"/>
          </a:p>
          <a:p>
            <a:r>
              <a:rPr lang="en-US" altLang="zh-CN" dirty="0" smtClean="0"/>
              <a:t>UDP</a:t>
            </a:r>
            <a:r>
              <a:rPr lang="zh-CN" altLang="en-US" dirty="0" smtClean="0"/>
              <a:t>是面向报文的；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latin typeface="微软雅黑" panose="020B0503020204020204" charset="-122"/>
                <a:ea typeface="微软雅黑" panose="020B0503020204020204" charset="-122"/>
              </a:rPr>
              <a:t>实时网络多媒体应用，通常要求端到端吞吐量大于等于某个最小发送速率，不希望过分地延迟报文段的传送，且能容忍一些数据丢失，UDP则适合这类应用。</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latin typeface="微软雅黑" panose="020B0503020204020204" charset="-122"/>
                <a:ea typeface="微软雅黑" panose="020B0503020204020204" charset="-122"/>
              </a:rPr>
              <a:t>实时网络多媒体应用，通常要求端到端吞吐量大于等于某个最小发送速率，不希望过分地延迟报文段的传送，且能容忍一些数据丢失，UDP则适合这类应用。</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客户端和服务器一开始都处于关闭状态。</a:t>
            </a:r>
            <a:r>
              <a:rPr kumimoji="1" lang="en-US" altLang="zh-CN" dirty="0" smtClean="0"/>
              <a:t>C/S</a:t>
            </a:r>
            <a:r>
              <a:rPr kumimoji="1" lang="zh-CN" altLang="en-US" dirty="0" smtClean="0"/>
              <a:t>网络应用，服务器要先启动，所以服务器先启动并处于监听状态。</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客户端和服务器一开始都处于关闭状态。</a:t>
            </a:r>
            <a:r>
              <a:rPr kumimoji="1" lang="en-US" altLang="zh-CN" dirty="0" smtClean="0"/>
              <a:t>C/S</a:t>
            </a:r>
            <a:r>
              <a:rPr kumimoji="1" lang="zh-CN" altLang="en-US" dirty="0" smtClean="0"/>
              <a:t>网络应用，服务器要先启动，所以服务器先启动并处于监听状态。</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latin typeface="微软雅黑" panose="020B0503020204020204" charset="-122"/>
                <a:ea typeface="微软雅黑" panose="020B0503020204020204" charset="-122"/>
              </a:rPr>
              <a:t>实时网络多媒体应用，通常要求端到端吞吐量大于等于某个最小发送速率，不希望过分地延迟报文段的传送，且能容忍一些数据丢失，UDP则适合这类应用。</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客户端和服务器一开始都处于关闭状态。</a:t>
            </a:r>
            <a:r>
              <a:rPr kumimoji="1" lang="en-US" altLang="zh-CN" dirty="0" smtClean="0"/>
              <a:t>C/S</a:t>
            </a:r>
            <a:r>
              <a:rPr kumimoji="1" lang="zh-CN" altLang="en-US" dirty="0" smtClean="0"/>
              <a:t>网络应用，服务器要先启动，所以服务器先启动并处于监听状态。</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客户端和服务器一开始都处于关闭状态。</a:t>
            </a:r>
            <a:r>
              <a:rPr kumimoji="1" lang="en-US" altLang="zh-CN" dirty="0" smtClean="0"/>
              <a:t>C/S</a:t>
            </a:r>
            <a:r>
              <a:rPr kumimoji="1" lang="zh-CN" altLang="en-US" dirty="0" smtClean="0"/>
              <a:t>网络应用，服务器要先启动，所以服务器先启动并处于监听状态。</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latin typeface="微软雅黑" panose="020B0503020204020204" charset="-122"/>
                <a:ea typeface="微软雅黑" panose="020B0503020204020204" charset="-122"/>
              </a:rPr>
              <a:t>实时网络多媒体应用，通常要求端到端吞吐量大于等于某个最小发送速率，不希望过分地延迟报文段的传送，且能容忍一些数据丢失，UDP则适合这类应用。</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TCP</a:t>
            </a:r>
            <a:r>
              <a:rPr lang="zh-CN" altLang="en-US"/>
              <a:t>怎么做到保证数据可靠传输的，</a:t>
            </a:r>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接收方已经收到了</a:t>
            </a:r>
            <a:r>
              <a:rPr lang="en-US" altLang="zh-CN" dirty="0" smtClean="0"/>
              <a:t>123</a:t>
            </a:r>
            <a:r>
              <a:rPr lang="zh-CN" altLang="en-US" dirty="0" smtClean="0"/>
              <a:t>，</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噪音是发声体做无规则振动时发出的声音。</a:t>
            </a:r>
            <a:endParaRPr kumimoji="1" lang="zh-CN" altLang="en-US" b="1"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smtClean="0">
                <a:solidFill>
                  <a:schemeClr val="tx1"/>
                </a:solidFill>
                <a:effectLst/>
                <a:latin typeface="+mn-lt"/>
                <a:ea typeface="+mn-ea"/>
                <a:cs typeface="+mn-cs"/>
              </a:rPr>
              <a:t>ip</a:t>
            </a:r>
            <a:r>
              <a:rPr lang="zh-CN" altLang="en-US" sz="1200" b="0" i="0" u="none" strike="noStrike" kern="1200" dirty="0" smtClean="0">
                <a:solidFill>
                  <a:schemeClr val="tx1"/>
                </a:solidFill>
                <a:effectLst/>
                <a:latin typeface="+mn-lt"/>
                <a:ea typeface="+mn-ea"/>
                <a:cs typeface="+mn-cs"/>
              </a:rPr>
              <a:t>协议是网络层协议，三层的，协议号标识上层是什么协议，</a:t>
            </a:r>
            <a:r>
              <a:rPr lang="en-US" altLang="zh-CN" sz="1200" b="0" i="0" u="none" strike="noStrike" kern="1200" dirty="0" err="1" smtClean="0">
                <a:solidFill>
                  <a:schemeClr val="tx1"/>
                </a:solidFill>
                <a:effectLst/>
                <a:latin typeface="+mn-lt"/>
                <a:ea typeface="+mn-ea"/>
                <a:cs typeface="+mn-cs"/>
              </a:rPr>
              <a:t>eg</a:t>
            </a:r>
            <a:r>
              <a:rPr lang="zh-CN" altLang="en-US" sz="1200" b="0" i="0" u="none" strike="noStrike"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81.xml"/></Relationships>
</file>

<file path=ppt/slides/_rels/slide111.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82.xml"/></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83.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84.xml"/></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85.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8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88.xml"/></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8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6918" y="2509470"/>
            <a:ext cx="7046292" cy="200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5" name="组合 14"/>
          <p:cNvGrpSpPr/>
          <p:nvPr/>
        </p:nvGrpSpPr>
        <p:grpSpPr>
          <a:xfrm>
            <a:off x="6268484" y="1617625"/>
            <a:ext cx="5837278" cy="2857352"/>
            <a:chOff x="2796359" y="2682211"/>
            <a:chExt cx="5837278" cy="2857352"/>
          </a:xfrm>
        </p:grpSpPr>
        <p:sp>
          <p:nvSpPr>
            <p:cNvPr id="5" name="矩形 4"/>
            <p:cNvSpPr/>
            <p:nvPr/>
          </p:nvSpPr>
          <p:spPr>
            <a:xfrm>
              <a:off x="2966484" y="4572000"/>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6" name="矩形 5"/>
            <p:cNvSpPr/>
            <p:nvPr/>
          </p:nvSpPr>
          <p:spPr>
            <a:xfrm>
              <a:off x="2966484" y="3965944"/>
              <a:ext cx="2589028" cy="606056"/>
            </a:xfrm>
            <a:prstGeom prst="rect">
              <a:avLst/>
            </a:prstGeom>
            <a:solidFill>
              <a:schemeClr val="accent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长度</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5555512" y="3970388"/>
              <a:ext cx="2589028" cy="606056"/>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校验和</a:t>
              </a:r>
              <a:endParaRPr lang="zh-CN" altLang="en-US" sz="20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2966484" y="3359888"/>
              <a:ext cx="2589028" cy="606056"/>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源端口号</a:t>
              </a:r>
              <a:endParaRPr lang="zh-CN" altLang="en-US" sz="2000" dirty="0">
                <a:solidFill>
                  <a:schemeClr val="tx1"/>
                </a:solidFill>
                <a:latin typeface="微软雅黑" panose="020B0503020204020204" charset="-122"/>
                <a:ea typeface="微软雅黑" panose="020B0503020204020204" charset="-122"/>
              </a:endParaRPr>
            </a:p>
          </p:txBody>
        </p:sp>
        <p:sp>
          <p:nvSpPr>
            <p:cNvPr id="9" name="矩形 8"/>
            <p:cNvSpPr/>
            <p:nvPr/>
          </p:nvSpPr>
          <p:spPr>
            <a:xfrm>
              <a:off x="5555512" y="3359888"/>
              <a:ext cx="2589028" cy="606056"/>
            </a:xfrm>
            <a:prstGeom prst="rect">
              <a:avLst/>
            </a:prstGeom>
            <a:solidFill>
              <a:srgbClr val="FF8D4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目的端口号</a:t>
              </a:r>
              <a:endParaRPr lang="zh-CN" altLang="en-US" sz="2000" dirty="0">
                <a:solidFill>
                  <a:schemeClr val="tx1"/>
                </a:solidFill>
                <a:latin typeface="微软雅黑" panose="020B0503020204020204" charset="-122"/>
                <a:ea typeface="微软雅黑" panose="020B0503020204020204" charset="-122"/>
              </a:endParaRPr>
            </a:p>
          </p:txBody>
        </p:sp>
        <p:cxnSp>
          <p:nvCxnSpPr>
            <p:cNvPr id="11" name="直接连接符 10"/>
            <p:cNvCxnSpPr/>
            <p:nvPr/>
          </p:nvCxnSpPr>
          <p:spPr>
            <a:xfrm>
              <a:off x="2966484" y="3104707"/>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5512" y="3129516"/>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48084" y="315078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96359" y="2682211"/>
              <a:ext cx="5837278"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            </a:t>
              </a:r>
              <a:endParaRPr lang="en-US" altLang="zh-CN" sz="2000" dirty="0">
                <a:latin typeface="微软雅黑" panose="020B0503020204020204" charset="-122"/>
                <a:ea typeface="微软雅黑" panose="020B0503020204020204" charset="-122"/>
              </a:endParaRPr>
            </a:p>
          </p:txBody>
        </p:sp>
      </p:grpSp>
      <p:sp>
        <p:nvSpPr>
          <p:cNvPr id="21" name="左大括号 20"/>
          <p:cNvSpPr/>
          <p:nvPr/>
        </p:nvSpPr>
        <p:spPr>
          <a:xfrm>
            <a:off x="5458460" y="2415540"/>
            <a:ext cx="810260" cy="1012190"/>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
        <p:nvSpPr>
          <p:cNvPr id="30" name="文本框 29"/>
          <p:cNvSpPr txBox="1"/>
          <p:nvPr/>
        </p:nvSpPr>
        <p:spPr>
          <a:xfrm>
            <a:off x="481965" y="4562806"/>
            <a:ext cx="9952990" cy="2056130"/>
          </a:xfrm>
          <a:prstGeom prst="rect">
            <a:avLst/>
          </a:prstGeom>
          <a:noFill/>
        </p:spPr>
        <p:txBody>
          <a:bodyPr wrap="square" rtlCol="0">
            <a:spAutoFit/>
          </a:bodyPr>
          <a:lstStyle/>
          <a:p>
            <a:pPr>
              <a:lnSpc>
                <a:spcPct val="150000"/>
              </a:lnSpc>
            </a:pPr>
            <a:r>
              <a:rPr lang="en-US" altLang="zh-CN" sz="2130" dirty="0">
                <a:latin typeface="微软雅黑" panose="020B0503020204020204" charset="-122"/>
                <a:ea typeface="微软雅黑" panose="020B0503020204020204" charset="-122"/>
                <a:cs typeface="微软雅黑" panose="020B0503020204020204" charset="-122"/>
              </a:rPr>
              <a:t>1</a:t>
            </a:r>
            <a:r>
              <a:rPr lang="zh-CN" altLang="en-US" sz="2130" dirty="0">
                <a:latin typeface="微软雅黑" panose="020B0503020204020204" charset="-122"/>
                <a:ea typeface="微软雅黑" panose="020B0503020204020204" charset="-122"/>
                <a:cs typeface="微软雅黑" panose="020B0503020204020204" charset="-122"/>
              </a:rPr>
              <a:t>、</a:t>
            </a:r>
            <a:r>
              <a:rPr lang="en-US" altLang="zh-CN" sz="2130" dirty="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首部</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四个字段</a:t>
            </a:r>
            <a:r>
              <a:rPr lang="zh-CN" altLang="en-US" sz="2130" dirty="0">
                <a:latin typeface="微软雅黑" panose="020B0503020204020204" charset="-122"/>
                <a:ea typeface="微软雅黑" panose="020B0503020204020204" charset="-122"/>
                <a:cs typeface="微软雅黑" panose="020B0503020204020204" charset="-122"/>
              </a:rPr>
              <a:t>：每个字段长度都</a:t>
            </a:r>
            <a:r>
              <a:rPr lang="zh-CN" altLang="en-US" sz="2130" dirty="0" smtClean="0">
                <a:latin typeface="微软雅黑" panose="020B0503020204020204" charset="-122"/>
                <a:ea typeface="微软雅黑" panose="020B0503020204020204" charset="-122"/>
                <a:cs typeface="微软雅黑" panose="020B0503020204020204" charset="-122"/>
              </a:rPr>
              <a:t>是</a:t>
            </a:r>
            <a:r>
              <a:rPr lang="zh-CN" altLang="en-US" sz="2130" dirty="0" smtClean="0">
                <a:solidFill>
                  <a:srgbClr val="C00000"/>
                </a:solidFill>
                <a:latin typeface="微软雅黑" panose="020B0503020204020204" charset="-122"/>
                <a:ea typeface="微软雅黑" panose="020B0503020204020204" charset="-122"/>
                <a:cs typeface="微软雅黑" panose="020B0503020204020204" charset="-122"/>
              </a:rPr>
              <a:t>（）个</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字节</a:t>
            </a:r>
            <a:r>
              <a:rPr lang="zh-CN" altLang="en-US" sz="2130" dirty="0">
                <a:latin typeface="微软雅黑" panose="020B0503020204020204" charset="-122"/>
                <a:ea typeface="微软雅黑" panose="020B0503020204020204" charset="-122"/>
                <a:cs typeface="微软雅黑" panose="020B0503020204020204" charset="-122"/>
              </a:rPr>
              <a:t>。</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源端口号</a:t>
            </a:r>
            <a:r>
              <a:rPr lang="zh-CN" altLang="en-US" sz="2130" dirty="0">
                <a:latin typeface="微软雅黑" panose="020B0503020204020204" charset="-122"/>
                <a:ea typeface="微软雅黑" panose="020B0503020204020204" charset="-122"/>
                <a:cs typeface="微软雅黑" panose="020B0503020204020204" charset="-122"/>
              </a:rPr>
              <a:t>和</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目的端口号</a:t>
            </a:r>
            <a:r>
              <a:rPr lang="zh-CN" altLang="en-US" sz="2130" dirty="0">
                <a:latin typeface="微软雅黑" panose="020B0503020204020204" charset="-122"/>
                <a:ea typeface="微软雅黑" panose="020B0503020204020204" charset="-122"/>
                <a:cs typeface="微软雅黑" panose="020B0503020204020204" charset="-122"/>
              </a:rPr>
              <a:t>：用于</a:t>
            </a:r>
            <a:r>
              <a:rPr lang="en-US" altLang="zh-CN" sz="2130" dirty="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实现复用和分解</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长度</a:t>
            </a:r>
            <a:r>
              <a:rPr lang="zh-CN" altLang="en-US" sz="2130" dirty="0" smtClean="0">
                <a:latin typeface="微软雅黑" panose="020B0503020204020204" charset="-122"/>
                <a:ea typeface="微软雅黑" panose="020B0503020204020204" charset="-122"/>
                <a:cs typeface="微软雅黑" panose="020B0503020204020204" charset="-122"/>
              </a:rPr>
              <a:t>：指示</a:t>
            </a:r>
            <a:r>
              <a:rPr lang="en-US" altLang="zh-CN" sz="2130" dirty="0" smtClean="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报文段中的字节数（首部和数据的总和）。</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校验和</a:t>
            </a:r>
            <a:r>
              <a:rPr lang="zh-CN" altLang="en-US" sz="2130" dirty="0">
                <a:latin typeface="微软雅黑" panose="020B0503020204020204" charset="-122"/>
                <a:ea typeface="微软雅黑" panose="020B0503020204020204" charset="-122"/>
                <a:cs typeface="微软雅黑" panose="020B0503020204020204" charset="-122"/>
              </a:rPr>
              <a:t>：接收方使用来检测报文段是否出现差错</a:t>
            </a:r>
            <a:endParaRPr lang="zh-CN" altLang="en-US" sz="213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503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在主机A和主机B之间断开一条TCP连接的过程中，若第一次挥手是主机A向主机B发送释放连接报文段，则第三次挥手是（</a:t>
            </a:r>
            <a:r>
              <a:rPr lang="en-US" sz="2400" b="1">
                <a:solidFill>
                  <a:srgbClr val="C00000"/>
                </a:solidFill>
                <a:latin typeface="微软雅黑" panose="020B0503020204020204" charset="-122"/>
                <a:ea typeface="微软雅黑" panose="020B0503020204020204" charset="-122"/>
                <a:cs typeface="微软雅黑" panose="020B0503020204020204" charset="-122"/>
              </a:rPr>
              <a:t>C</a:t>
            </a:r>
            <a:r>
              <a:rPr sz="240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A:主机B向主机A发送确认段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B:主机A向主机B发送释放成功的确认段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b="1">
                <a:solidFill>
                  <a:srgbClr val="C00000"/>
                </a:solidFill>
                <a:latin typeface="微软雅黑" panose="020B0503020204020204" charset="-122"/>
                <a:ea typeface="微软雅黑" panose="020B0503020204020204" charset="-122"/>
                <a:cs typeface="微软雅黑" panose="020B0503020204020204" charset="-122"/>
              </a:rPr>
              <a:t>C:主机B向主机A发送释放连接报文段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D:主机A向主机B发送确认段</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110799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156966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203132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249299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首部中设有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000" dirty="0">
                <a:latin typeface="微软雅黑" panose="020B0503020204020204" charset="-122"/>
                <a:ea typeface="微软雅黑" panose="020B0503020204020204" charset="-122"/>
                <a:cs typeface="微软雅黑" panose="020B0503020204020204" charset="-122"/>
              </a:rPr>
              <a:t>，用于检测数据在传输过程中是否发生差错</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295465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首部中设有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000" dirty="0">
                <a:latin typeface="微软雅黑" panose="020B0503020204020204" charset="-122"/>
                <a:ea typeface="微软雅黑" panose="020B0503020204020204" charset="-122"/>
                <a:cs typeface="微软雅黑" panose="020B0503020204020204" charset="-122"/>
              </a:rPr>
              <a:t>，用于检测数据在传输过程中是否发生差错。</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报文段的到达也可能会失序。如果必要，</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会</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重新排序</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387798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首部中设有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000" dirty="0">
                <a:latin typeface="微软雅黑" panose="020B0503020204020204" charset="-122"/>
                <a:ea typeface="微软雅黑" panose="020B0503020204020204" charset="-122"/>
                <a:cs typeface="微软雅黑" panose="020B0503020204020204" charset="-122"/>
              </a:rPr>
              <a:t>，用于检测数据在传输过程中是否发生差错。</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报文段的到达也可能会失序。如果必要，</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会</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重新排序</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）存在网络延迟和重传机制，接收端可能会收到多个重复的报文段，这时接收端需要根据序号把</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重复的报文段丢弃</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4338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）应用数据被分割成</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认为</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最适合发送的数据块。</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发出一个段后，启动一个</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计时器</a:t>
            </a:r>
            <a:r>
              <a:rPr lang="zh-CN" altLang="en-US" sz="2000" dirty="0">
                <a:latin typeface="微软雅黑" panose="020B0503020204020204" charset="-122"/>
                <a:ea typeface="微软雅黑" panose="020B0503020204020204" charset="-122"/>
                <a:cs typeface="微软雅黑" panose="020B0503020204020204" charset="-122"/>
              </a:rPr>
              <a:t>，等待目的端确认收到这个报文段。</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首部中设有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000" dirty="0">
                <a:latin typeface="微软雅黑" panose="020B0503020204020204" charset="-122"/>
                <a:ea typeface="微软雅黑" panose="020B0503020204020204" charset="-122"/>
                <a:cs typeface="微软雅黑" panose="020B0503020204020204" charset="-122"/>
              </a:rPr>
              <a:t>，用于检测数据在传输过程中是否发生差错。</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报文段的到达也可能会失序。如果必要，</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会</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重新排序</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）存在网络延迟和重传机制，接收端可能会收到多个重复的报文段，这时接收端需要根据序号把</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重复的报文段丢弃</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能够提供</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流量控制</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4" name="矩形 3"/>
          <p:cNvSpPr/>
          <p:nvPr/>
        </p:nvSpPr>
        <p:spPr>
          <a:xfrm>
            <a:off x="1882989" y="3741851"/>
            <a:ext cx="3327470" cy="2308324"/>
          </a:xfrm>
          <a:prstGeom prst="rect">
            <a:avLst/>
          </a:prstGeom>
        </p:spPr>
        <p:txBody>
          <a:bodyPr wrap="square">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校验：与</a:t>
            </a:r>
            <a:r>
              <a:rPr lang="en-US" altLang="zh-CN" sz="2400" dirty="0" smtClean="0">
                <a:latin typeface="Microsoft YaHei" charset="-122"/>
                <a:ea typeface="Microsoft YaHei" charset="-122"/>
                <a:cs typeface="Microsoft YaHei" charset="-122"/>
              </a:rPr>
              <a:t>UDP</a:t>
            </a:r>
            <a:r>
              <a:rPr lang="zh-CN" altLang="en-US" sz="2400" dirty="0" smtClean="0">
                <a:latin typeface="Microsoft YaHei" charset="-122"/>
                <a:ea typeface="Microsoft YaHei" charset="-122"/>
                <a:cs typeface="Microsoft YaHei" charset="-122"/>
              </a:rPr>
              <a:t>一样 </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、序号 </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确认</a:t>
            </a:r>
            <a:endParaRPr lang="en-US" altLang="zh-CN" sz="2400" dirty="0" smtClean="0">
              <a:latin typeface="Microsoft YaHei" charset="-122"/>
              <a:ea typeface="Microsoft YaHei" charset="-122"/>
              <a:cs typeface="Microsoft YaHei" charset="-122"/>
            </a:endParaRPr>
          </a:p>
          <a:p>
            <a:pPr>
              <a:lnSpc>
                <a:spcPct val="150000"/>
              </a:lnSpc>
            </a:pPr>
            <a:r>
              <a:rPr lang="en-US" altLang="zh-CN" sz="2400" dirty="0" smtClean="0">
                <a:latin typeface="Microsoft YaHei" charset="-122"/>
                <a:ea typeface="Microsoft YaHei" charset="-122"/>
                <a:cs typeface="Microsoft YaHei" charset="-122"/>
              </a:rPr>
              <a:t>4</a:t>
            </a:r>
            <a:r>
              <a:rPr lang="zh-CN" altLang="en-US" sz="2400" dirty="0">
                <a:latin typeface="Microsoft YaHei" charset="-122"/>
                <a:ea typeface="Microsoft YaHei" charset="-122"/>
                <a:cs typeface="Microsoft YaHei" charset="-122"/>
              </a:rPr>
              <a:t>、重传 </a:t>
            </a:r>
            <a:endParaRPr lang="zh-CN" altLang="en-US" sz="2400" dirty="0">
              <a:effectLst/>
              <a:latin typeface="Microsoft YaHei" charset="-122"/>
              <a:ea typeface="Microsoft YaHei" charset="-122"/>
              <a:cs typeface="Microsoft YaHei" charset="-122"/>
            </a:endParaRPr>
          </a:p>
        </p:txBody>
      </p:sp>
      <p:sp>
        <p:nvSpPr>
          <p:cNvPr id="16" name="矩形 15"/>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8" name="图片 7"/>
          <p:cNvPicPr>
            <a:picLocks noChangeAspect="1"/>
          </p:cNvPicPr>
          <p:nvPr/>
        </p:nvPicPr>
        <p:blipFill>
          <a:blip r:embed="rId2"/>
          <a:stretch>
            <a:fillRect/>
          </a:stretch>
        </p:blipFill>
        <p:spPr>
          <a:xfrm>
            <a:off x="1291590" y="3259036"/>
            <a:ext cx="9179364" cy="3462950"/>
          </a:xfrm>
          <a:prstGeom prst="rect">
            <a:avLst/>
          </a:prstGeom>
        </p:spPr>
      </p:pic>
      <p:sp>
        <p:nvSpPr>
          <p:cNvPr id="9" name="文本框 8"/>
          <p:cNvSpPr txBox="1"/>
          <p:nvPr/>
        </p:nvSpPr>
        <p:spPr>
          <a:xfrm>
            <a:off x="3304674" y="5903495"/>
            <a:ext cx="5181600" cy="646331"/>
          </a:xfrm>
          <a:prstGeom prst="rect">
            <a:avLst/>
          </a:prstGeom>
          <a:solidFill>
            <a:schemeClr val="bg1"/>
          </a:solidFill>
        </p:spPr>
        <p:txBody>
          <a:bodyPr wrap="square" rtlCol="0">
            <a:spAutoFit/>
          </a:bodyPr>
          <a:lstStyle/>
          <a:p>
            <a:r>
              <a:rPr kumimoji="1" lang="zh-CN" altLang="en-US" dirty="0" smtClean="0"/>
              <a:t>一个字节占用一个序号；</a:t>
            </a:r>
            <a:endParaRPr kumimoji="1" lang="en-US" altLang="zh-CN" dirty="0" smtClean="0"/>
          </a:p>
          <a:p>
            <a:r>
              <a:rPr lang="zh-CN" altLang="en-US" dirty="0"/>
              <a:t>序号字段指的就是一个报文段第一个字节的序号。 </a:t>
            </a:r>
            <a:endParaRPr lang="zh-CN" altLang="en-US" dirty="0"/>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5" name="组合 14"/>
          <p:cNvGrpSpPr/>
          <p:nvPr/>
        </p:nvGrpSpPr>
        <p:grpSpPr>
          <a:xfrm>
            <a:off x="6268484" y="1617625"/>
            <a:ext cx="5837278" cy="2857352"/>
            <a:chOff x="2796359" y="2682211"/>
            <a:chExt cx="5837278" cy="2857352"/>
          </a:xfrm>
        </p:grpSpPr>
        <p:sp>
          <p:nvSpPr>
            <p:cNvPr id="5" name="矩形 4"/>
            <p:cNvSpPr/>
            <p:nvPr/>
          </p:nvSpPr>
          <p:spPr>
            <a:xfrm>
              <a:off x="2966484" y="4572000"/>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6" name="矩形 5"/>
            <p:cNvSpPr/>
            <p:nvPr/>
          </p:nvSpPr>
          <p:spPr>
            <a:xfrm>
              <a:off x="2966484" y="3965944"/>
              <a:ext cx="2589028" cy="606056"/>
            </a:xfrm>
            <a:prstGeom prst="rect">
              <a:avLst/>
            </a:prstGeom>
            <a:solidFill>
              <a:schemeClr val="accent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长度</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5555512" y="3970388"/>
              <a:ext cx="2589028" cy="606056"/>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校验和</a:t>
              </a:r>
              <a:endParaRPr lang="zh-CN" altLang="en-US" sz="20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2966484" y="3359888"/>
              <a:ext cx="2589028" cy="606056"/>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源端口号</a:t>
              </a:r>
              <a:endParaRPr lang="zh-CN" altLang="en-US" sz="2000" dirty="0">
                <a:solidFill>
                  <a:schemeClr val="tx1"/>
                </a:solidFill>
                <a:latin typeface="微软雅黑" panose="020B0503020204020204" charset="-122"/>
                <a:ea typeface="微软雅黑" panose="020B0503020204020204" charset="-122"/>
              </a:endParaRPr>
            </a:p>
          </p:txBody>
        </p:sp>
        <p:sp>
          <p:nvSpPr>
            <p:cNvPr id="9" name="矩形 8"/>
            <p:cNvSpPr/>
            <p:nvPr/>
          </p:nvSpPr>
          <p:spPr>
            <a:xfrm>
              <a:off x="5555512" y="3359888"/>
              <a:ext cx="2589028" cy="606056"/>
            </a:xfrm>
            <a:prstGeom prst="rect">
              <a:avLst/>
            </a:prstGeom>
            <a:solidFill>
              <a:srgbClr val="FF8D4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目的端口号</a:t>
              </a:r>
              <a:endParaRPr lang="zh-CN" altLang="en-US" sz="2000" dirty="0">
                <a:solidFill>
                  <a:schemeClr val="tx1"/>
                </a:solidFill>
                <a:latin typeface="微软雅黑" panose="020B0503020204020204" charset="-122"/>
                <a:ea typeface="微软雅黑" panose="020B0503020204020204" charset="-122"/>
              </a:endParaRPr>
            </a:p>
          </p:txBody>
        </p:sp>
        <p:cxnSp>
          <p:nvCxnSpPr>
            <p:cNvPr id="11" name="直接连接符 10"/>
            <p:cNvCxnSpPr/>
            <p:nvPr/>
          </p:nvCxnSpPr>
          <p:spPr>
            <a:xfrm>
              <a:off x="2966484" y="3104707"/>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5512" y="3129516"/>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48084" y="315078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96359" y="2682211"/>
              <a:ext cx="5837278"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            </a:t>
              </a:r>
              <a:endParaRPr lang="en-US" altLang="zh-CN" sz="2000" dirty="0">
                <a:latin typeface="微软雅黑" panose="020B0503020204020204" charset="-122"/>
                <a:ea typeface="微软雅黑" panose="020B0503020204020204" charset="-122"/>
              </a:endParaRPr>
            </a:p>
          </p:txBody>
        </p:sp>
      </p:grpSp>
      <p:sp>
        <p:nvSpPr>
          <p:cNvPr id="21" name="左大括号 20"/>
          <p:cNvSpPr/>
          <p:nvPr/>
        </p:nvSpPr>
        <p:spPr>
          <a:xfrm>
            <a:off x="5458460" y="2415540"/>
            <a:ext cx="810260" cy="1012190"/>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
        <p:nvSpPr>
          <p:cNvPr id="30" name="文本框 29"/>
          <p:cNvSpPr txBox="1"/>
          <p:nvPr/>
        </p:nvSpPr>
        <p:spPr>
          <a:xfrm>
            <a:off x="481965" y="4562806"/>
            <a:ext cx="9952990" cy="2056130"/>
          </a:xfrm>
          <a:prstGeom prst="rect">
            <a:avLst/>
          </a:prstGeom>
          <a:noFill/>
        </p:spPr>
        <p:txBody>
          <a:bodyPr wrap="square" rtlCol="0">
            <a:spAutoFit/>
          </a:bodyPr>
          <a:lstStyle/>
          <a:p>
            <a:pPr>
              <a:lnSpc>
                <a:spcPct val="150000"/>
              </a:lnSpc>
            </a:pPr>
            <a:r>
              <a:rPr lang="en-US" altLang="zh-CN" sz="2130" dirty="0">
                <a:latin typeface="微软雅黑" panose="020B0503020204020204" charset="-122"/>
                <a:ea typeface="微软雅黑" panose="020B0503020204020204" charset="-122"/>
                <a:cs typeface="微软雅黑" panose="020B0503020204020204" charset="-122"/>
              </a:rPr>
              <a:t>1</a:t>
            </a:r>
            <a:r>
              <a:rPr lang="zh-CN" altLang="en-US" sz="2130" dirty="0">
                <a:latin typeface="微软雅黑" panose="020B0503020204020204" charset="-122"/>
                <a:ea typeface="微软雅黑" panose="020B0503020204020204" charset="-122"/>
                <a:cs typeface="微软雅黑" panose="020B0503020204020204" charset="-122"/>
              </a:rPr>
              <a:t>、</a:t>
            </a:r>
            <a:r>
              <a:rPr lang="en-US" altLang="zh-CN" sz="2130" dirty="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首部</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四个字段</a:t>
            </a:r>
            <a:r>
              <a:rPr lang="zh-CN" altLang="en-US" sz="2130" dirty="0">
                <a:latin typeface="微软雅黑" panose="020B0503020204020204" charset="-122"/>
                <a:ea typeface="微软雅黑" panose="020B0503020204020204" charset="-122"/>
                <a:cs typeface="微软雅黑" panose="020B0503020204020204" charset="-122"/>
              </a:rPr>
              <a:t>：每个字段长度都是</a:t>
            </a:r>
            <a:r>
              <a:rPr lang="en-US" altLang="zh-CN" sz="2130" dirty="0">
                <a:solidFill>
                  <a:srgbClr val="C00000"/>
                </a:solidFill>
                <a:latin typeface="微软雅黑" panose="020B0503020204020204" charset="-122"/>
                <a:ea typeface="微软雅黑" panose="020B0503020204020204" charset="-122"/>
                <a:cs typeface="微软雅黑" panose="020B0503020204020204" charset="-122"/>
              </a:rPr>
              <a:t>2</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个字节</a:t>
            </a:r>
            <a:r>
              <a:rPr lang="zh-CN" altLang="en-US" sz="2130" dirty="0">
                <a:latin typeface="微软雅黑" panose="020B0503020204020204" charset="-122"/>
                <a:ea typeface="微软雅黑" panose="020B0503020204020204" charset="-122"/>
                <a:cs typeface="微软雅黑" panose="020B0503020204020204" charset="-122"/>
              </a:rPr>
              <a:t>。</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源端口号</a:t>
            </a:r>
            <a:r>
              <a:rPr lang="zh-CN" altLang="en-US" sz="2130" dirty="0">
                <a:latin typeface="微软雅黑" panose="020B0503020204020204" charset="-122"/>
                <a:ea typeface="微软雅黑" panose="020B0503020204020204" charset="-122"/>
                <a:cs typeface="微软雅黑" panose="020B0503020204020204" charset="-122"/>
              </a:rPr>
              <a:t>和</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目的端口号</a:t>
            </a:r>
            <a:r>
              <a:rPr lang="zh-CN" altLang="en-US" sz="2130" dirty="0">
                <a:latin typeface="微软雅黑" panose="020B0503020204020204" charset="-122"/>
                <a:ea typeface="微软雅黑" panose="020B0503020204020204" charset="-122"/>
                <a:cs typeface="微软雅黑" panose="020B0503020204020204" charset="-122"/>
              </a:rPr>
              <a:t>：用于</a:t>
            </a:r>
            <a:r>
              <a:rPr lang="en-US" altLang="zh-CN" sz="2130" dirty="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实现复用和分解</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长度</a:t>
            </a:r>
            <a:r>
              <a:rPr lang="zh-CN" altLang="en-US" sz="2130" dirty="0" smtClean="0">
                <a:latin typeface="微软雅黑" panose="020B0503020204020204" charset="-122"/>
                <a:ea typeface="微软雅黑" panose="020B0503020204020204" charset="-122"/>
                <a:cs typeface="微软雅黑" panose="020B0503020204020204" charset="-122"/>
              </a:rPr>
              <a:t>：指示</a:t>
            </a:r>
            <a:r>
              <a:rPr lang="en-US" altLang="zh-CN" sz="2130" dirty="0" smtClean="0">
                <a:latin typeface="微软雅黑" panose="020B0503020204020204" charset="-122"/>
                <a:ea typeface="微软雅黑" panose="020B0503020204020204" charset="-122"/>
                <a:cs typeface="微软雅黑" panose="020B0503020204020204" charset="-122"/>
              </a:rPr>
              <a:t>UDP</a:t>
            </a:r>
            <a:r>
              <a:rPr lang="zh-CN" altLang="en-US" sz="2130" dirty="0">
                <a:latin typeface="微软雅黑" panose="020B0503020204020204" charset="-122"/>
                <a:ea typeface="微软雅黑" panose="020B0503020204020204" charset="-122"/>
                <a:cs typeface="微软雅黑" panose="020B0503020204020204" charset="-122"/>
              </a:rPr>
              <a:t>报文段中的字节数（首部和数据的总和）。</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      </a:t>
            </a:r>
            <a:r>
              <a:rPr lang="zh-CN" altLang="en-US" sz="2130" dirty="0">
                <a:solidFill>
                  <a:srgbClr val="C00000"/>
                </a:solidFill>
                <a:latin typeface="微软雅黑" panose="020B0503020204020204" charset="-122"/>
                <a:ea typeface="微软雅黑" panose="020B0503020204020204" charset="-122"/>
                <a:cs typeface="微软雅黑" panose="020B0503020204020204" charset="-122"/>
              </a:rPr>
              <a:t>校验和</a:t>
            </a:r>
            <a:r>
              <a:rPr lang="zh-CN" altLang="en-US" sz="2130" dirty="0">
                <a:latin typeface="微软雅黑" panose="020B0503020204020204" charset="-122"/>
                <a:ea typeface="微软雅黑" panose="020B0503020204020204" charset="-122"/>
                <a:cs typeface="微软雅黑" panose="020B0503020204020204" charset="-122"/>
              </a:rPr>
              <a:t>：接收方使用来检测报文段是否出现差错</a:t>
            </a:r>
            <a:endParaRPr lang="zh-CN" altLang="en-US" sz="213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pic>
        <p:nvPicPr>
          <p:cNvPr id="8" name="图片 7"/>
          <p:cNvPicPr>
            <a:picLocks noChangeAspect="1"/>
          </p:cNvPicPr>
          <p:nvPr/>
        </p:nvPicPr>
        <p:blipFill>
          <a:blip r:embed="rId3"/>
          <a:stretch>
            <a:fillRect/>
          </a:stretch>
        </p:blipFill>
        <p:spPr>
          <a:xfrm>
            <a:off x="1173183" y="3259036"/>
            <a:ext cx="9169400" cy="3505200"/>
          </a:xfrm>
          <a:prstGeom prst="rect">
            <a:avLst/>
          </a:prstGeom>
        </p:spPr>
      </p:pic>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4" name="图片 3"/>
          <p:cNvPicPr>
            <a:picLocks noChangeAspect="1"/>
          </p:cNvPicPr>
          <p:nvPr/>
        </p:nvPicPr>
        <p:blipFill>
          <a:blip r:embed="rId2"/>
          <a:stretch>
            <a:fillRect/>
          </a:stretch>
        </p:blipFill>
        <p:spPr>
          <a:xfrm>
            <a:off x="1173183" y="3285244"/>
            <a:ext cx="9169400" cy="3517900"/>
          </a:xfrm>
          <a:prstGeom prst="rect">
            <a:avLst/>
          </a:prstGeom>
        </p:spPr>
      </p:pic>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pic>
        <p:nvPicPr>
          <p:cNvPr id="8" name="图片 7"/>
          <p:cNvPicPr>
            <a:picLocks noChangeAspect="1"/>
          </p:cNvPicPr>
          <p:nvPr/>
        </p:nvPicPr>
        <p:blipFill>
          <a:blip r:embed="rId3"/>
          <a:stretch>
            <a:fillRect/>
          </a:stretch>
        </p:blipFill>
        <p:spPr>
          <a:xfrm>
            <a:off x="1173183" y="3259036"/>
            <a:ext cx="9169400" cy="3505200"/>
          </a:xfrm>
          <a:prstGeom prst="rect">
            <a:avLst/>
          </a:prstGeom>
        </p:spPr>
      </p:pic>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pic>
        <p:nvPicPr>
          <p:cNvPr id="10" name="图片 9"/>
          <p:cNvPicPr>
            <a:picLocks noChangeAspect="1"/>
          </p:cNvPicPr>
          <p:nvPr/>
        </p:nvPicPr>
        <p:blipFill>
          <a:blip r:embed="rId2"/>
          <a:stretch>
            <a:fillRect/>
          </a:stretch>
        </p:blipFill>
        <p:spPr>
          <a:xfrm>
            <a:off x="1328629" y="3395050"/>
            <a:ext cx="9144000" cy="3454400"/>
          </a:xfrm>
          <a:prstGeom prst="rect">
            <a:avLst/>
          </a:prstGeom>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pic>
        <p:nvPicPr>
          <p:cNvPr id="10" name="图片 9"/>
          <p:cNvPicPr>
            <a:picLocks noChangeAspect="1"/>
          </p:cNvPicPr>
          <p:nvPr/>
        </p:nvPicPr>
        <p:blipFill>
          <a:blip r:embed="rId2"/>
          <a:stretch>
            <a:fillRect/>
          </a:stretch>
        </p:blipFill>
        <p:spPr>
          <a:xfrm>
            <a:off x="1328629" y="3395050"/>
            <a:ext cx="9144000" cy="3454400"/>
          </a:xfrm>
          <a:prstGeom prst="rect">
            <a:avLst/>
          </a:prstGeom>
        </p:spPr>
      </p:pic>
      <p:sp>
        <p:nvSpPr>
          <p:cNvPr id="4" name="矩形 3"/>
          <p:cNvSpPr/>
          <p:nvPr/>
        </p:nvSpPr>
        <p:spPr>
          <a:xfrm>
            <a:off x="6915886" y="6011779"/>
            <a:ext cx="2561920" cy="369332"/>
          </a:xfrm>
          <a:prstGeom prst="rect">
            <a:avLst/>
          </a:prstGeom>
        </p:spPr>
        <p:txBody>
          <a:bodyPr wrap="none">
            <a:spAutoFit/>
          </a:bodyPr>
          <a:lstStyle/>
          <a:p>
            <a:r>
              <a:rPr lang="en-US" altLang="zh-CN" dirty="0">
                <a:latin typeface="ArialMT" charset="0"/>
              </a:rPr>
              <a:t>TCP</a:t>
            </a:r>
            <a:r>
              <a:rPr lang="zh-CN" altLang="en-US" dirty="0">
                <a:latin typeface="MicrosoftYaHei" charset="-122"/>
              </a:rPr>
              <a:t>默认使用累计确认 </a:t>
            </a:r>
            <a:endParaRPr lang="zh-CN" altLang="en-US" dirty="0">
              <a:effectLst/>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sp>
        <p:nvSpPr>
          <p:cNvPr id="18" name="文本框 17"/>
          <p:cNvSpPr txBox="1"/>
          <p:nvPr/>
        </p:nvSpPr>
        <p:spPr>
          <a:xfrm>
            <a:off x="1406842" y="59355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19" name="文本框 18"/>
          <p:cNvSpPr txBox="1"/>
          <p:nvPr/>
        </p:nvSpPr>
        <p:spPr>
          <a:xfrm>
            <a:off x="8987099" y="59355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20" name="文本框 19"/>
          <p:cNvSpPr txBox="1"/>
          <p:nvPr/>
        </p:nvSpPr>
        <p:spPr>
          <a:xfrm>
            <a:off x="1559242" y="6087979"/>
            <a:ext cx="1176338" cy="369332"/>
          </a:xfrm>
          <a:prstGeom prst="rect">
            <a:avLst/>
          </a:prstGeom>
          <a:solidFill>
            <a:schemeClr val="bg1"/>
          </a:solidFill>
        </p:spPr>
        <p:txBody>
          <a:bodyPr wrap="square" rtlCol="0">
            <a:spAutoFit/>
          </a:bodyPr>
          <a:lstStyle/>
          <a:p>
            <a:r>
              <a:rPr kumimoji="1" lang="zh-CN" altLang="en-US" smtClean="0"/>
              <a:t>发送方</a:t>
            </a:r>
            <a:endParaRPr kumimoji="1" lang="en-US" altLang="zh-CN" dirty="0" smtClean="0"/>
          </a:p>
        </p:txBody>
      </p:sp>
      <p:sp>
        <p:nvSpPr>
          <p:cNvPr id="21" name="文本框 20"/>
          <p:cNvSpPr txBox="1"/>
          <p:nvPr/>
        </p:nvSpPr>
        <p:spPr>
          <a:xfrm>
            <a:off x="9139499" y="6087979"/>
            <a:ext cx="1176338" cy="369332"/>
          </a:xfrm>
          <a:prstGeom prst="rect">
            <a:avLst/>
          </a:prstGeom>
          <a:solidFill>
            <a:schemeClr val="bg1"/>
          </a:solidFill>
        </p:spPr>
        <p:txBody>
          <a:bodyPr wrap="square" rtlCol="0">
            <a:spAutoFit/>
          </a:bodyPr>
          <a:lstStyle/>
          <a:p>
            <a:r>
              <a:rPr kumimoji="1" lang="zh-CN" altLang="en-US" smtClean="0"/>
              <a:t>接收方</a:t>
            </a:r>
            <a:endParaRPr kumimoji="1" lang="en-US" altLang="zh-CN" dirty="0" smtClean="0"/>
          </a:p>
        </p:txBody>
      </p:sp>
      <p:sp>
        <p:nvSpPr>
          <p:cNvPr id="9" name="矩形 8"/>
          <p:cNvSpPr/>
          <p:nvPr/>
        </p:nvSpPr>
        <p:spPr>
          <a:xfrm>
            <a:off x="7813247" y="6384480"/>
            <a:ext cx="1762021" cy="369332"/>
          </a:xfrm>
          <a:prstGeom prst="rect">
            <a:avLst/>
          </a:prstGeom>
        </p:spPr>
        <p:txBody>
          <a:bodyPr wrap="none">
            <a:spAutoFit/>
          </a:bodyPr>
          <a:lstStyle/>
          <a:p>
            <a:r>
              <a:rPr lang="zh-CN" altLang="en-US" dirty="0">
                <a:latin typeface="MicrosoftYaHei" charset="-122"/>
              </a:rPr>
              <a:t>确认号字段为</a:t>
            </a:r>
            <a:r>
              <a:rPr lang="en-US" altLang="zh-CN" dirty="0">
                <a:solidFill>
                  <a:srgbClr val="FF0000"/>
                </a:solidFill>
                <a:latin typeface="ArialMT" charset="0"/>
              </a:rPr>
              <a:t>4 </a:t>
            </a:r>
            <a:endParaRPr lang="zh-CN" altLang="en-US" dirty="0">
              <a:solidFill>
                <a:srgbClr val="FF0000"/>
              </a:solidFill>
              <a:effectLst/>
            </a:endParaRPr>
          </a:p>
        </p:txBody>
      </p:sp>
      <p:sp>
        <p:nvSpPr>
          <p:cNvPr id="4" name="矩形 3"/>
          <p:cNvSpPr/>
          <p:nvPr/>
        </p:nvSpPr>
        <p:spPr>
          <a:xfrm>
            <a:off x="6915886" y="6011779"/>
            <a:ext cx="2561920" cy="369332"/>
          </a:xfrm>
          <a:prstGeom prst="rect">
            <a:avLst/>
          </a:prstGeom>
        </p:spPr>
        <p:txBody>
          <a:bodyPr wrap="none">
            <a:spAutoFit/>
          </a:bodyPr>
          <a:lstStyle/>
          <a:p>
            <a:r>
              <a:rPr lang="en-US" altLang="zh-CN" dirty="0">
                <a:latin typeface="ArialMT" charset="0"/>
              </a:rPr>
              <a:t>TCP</a:t>
            </a:r>
            <a:r>
              <a:rPr lang="zh-CN" altLang="en-US" dirty="0">
                <a:latin typeface="MicrosoftYaHei" charset="-122"/>
              </a:rPr>
              <a:t>默认使用累计确认 </a:t>
            </a:r>
            <a:endParaRPr lang="zh-CN" altLang="en-US" dirty="0">
              <a:effectLst/>
            </a:endParaRPr>
          </a:p>
        </p:txBody>
      </p:sp>
      <p:pic>
        <p:nvPicPr>
          <p:cNvPr id="8" name="图片 7"/>
          <p:cNvPicPr>
            <a:picLocks noChangeAspect="1"/>
          </p:cNvPicPr>
          <p:nvPr/>
        </p:nvPicPr>
        <p:blipFill>
          <a:blip r:embed="rId2"/>
          <a:stretch>
            <a:fillRect/>
          </a:stretch>
        </p:blipFill>
        <p:spPr>
          <a:xfrm>
            <a:off x="1328629" y="3270056"/>
            <a:ext cx="9118600" cy="3467100"/>
          </a:xfrm>
          <a:prstGeom prst="rect">
            <a:avLst/>
          </a:prstGeo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生成</a:t>
            </a:r>
            <a:r>
              <a:rPr lang="en-US" altLang="zh-CN" sz="2400" dirty="0" smtClean="0">
                <a:latin typeface="微软雅黑" panose="020B0503020204020204" charset="-122"/>
                <a:ea typeface="微软雅黑" panose="020B0503020204020204" charset="-122"/>
                <a:cs typeface="微软雅黑" panose="020B0503020204020204" charset="-122"/>
              </a:rPr>
              <a:t>ACK</a:t>
            </a:r>
            <a:r>
              <a:rPr lang="zh-CN" altLang="en-US" sz="2400" dirty="0" smtClean="0">
                <a:latin typeface="微软雅黑" panose="020B0503020204020204" charset="-122"/>
                <a:ea typeface="微软雅黑" panose="020B0503020204020204" charset="-122"/>
                <a:cs typeface="微软雅黑" panose="020B0503020204020204" charset="-122"/>
              </a:rPr>
              <a:t>的策略：</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4" name="矩形 3"/>
          <p:cNvSpPr/>
          <p:nvPr/>
        </p:nvSpPr>
        <p:spPr>
          <a:xfrm>
            <a:off x="531007" y="2864798"/>
            <a:ext cx="11101858" cy="3323987"/>
          </a:xfrm>
          <a:prstGeom prst="rect">
            <a:avLst/>
          </a:prstGeom>
        </p:spPr>
        <p:txBody>
          <a:bodyPr wrap="square">
            <a:spAutoFit/>
          </a:bodyPr>
          <a:lstStyle/>
          <a:p>
            <a:pPr>
              <a:lnSpc>
                <a:spcPct val="150000"/>
              </a:lnSpc>
            </a:pPr>
            <a:r>
              <a:rPr lang="en-US" altLang="zh-CN" sz="2000" dirty="0">
                <a:latin typeface="Microsoft YaHei" charset="-122"/>
                <a:ea typeface="Microsoft YaHei" charset="-122"/>
                <a:cs typeface="Microsoft YaHei" charset="-122"/>
              </a:rPr>
              <a:t>1</a:t>
            </a:r>
            <a:r>
              <a:rPr lang="zh-CN" altLang="en-US" sz="2000" dirty="0" smtClean="0">
                <a:latin typeface="Microsoft YaHei" charset="-122"/>
                <a:ea typeface="Microsoft YaHei" charset="-122"/>
                <a:cs typeface="Microsoft YaHei" charset="-122"/>
              </a:rPr>
              <a:t>、具有所期望序号的报文段按序到达，所有在期望序号及以前的报文段都已被确认。</a:t>
            </a:r>
            <a:r>
              <a:rPr lang="en-US" altLang="zh-CN" sz="2000" dirty="0" smtClean="0">
                <a:latin typeface="Microsoft YaHei" charset="-122"/>
                <a:ea typeface="Microsoft YaHei" charset="-122"/>
                <a:cs typeface="Microsoft YaHei" charset="-122"/>
              </a:rPr>
              <a:t>TCP</a:t>
            </a:r>
            <a:r>
              <a:rPr lang="zh-CN" altLang="en-US" sz="2000" dirty="0" smtClean="0">
                <a:latin typeface="Microsoft YaHei" charset="-122"/>
                <a:ea typeface="Microsoft YaHei" charset="-122"/>
                <a:cs typeface="Microsoft YaHei" charset="-122"/>
              </a:rPr>
              <a:t>延迟发送</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，约</a:t>
            </a:r>
            <a:r>
              <a:rPr lang="en-US" altLang="zh-CN" sz="2000" dirty="0" smtClean="0">
                <a:latin typeface="Microsoft YaHei" charset="-122"/>
                <a:ea typeface="Microsoft YaHei" charset="-122"/>
                <a:cs typeface="Microsoft YaHei" charset="-122"/>
              </a:rPr>
              <a:t>500ms</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2</a:t>
            </a:r>
            <a:r>
              <a:rPr lang="zh-CN" altLang="en-US" sz="2000" dirty="0" smtClean="0">
                <a:effectLst/>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具有所期望序号的报文段按序到达</a:t>
            </a:r>
            <a:r>
              <a:rPr lang="zh-CN" altLang="en-US" sz="2000" dirty="0" smtClean="0">
                <a:latin typeface="Microsoft YaHei" charset="-122"/>
                <a:ea typeface="Microsoft YaHei" charset="-122"/>
                <a:cs typeface="Microsoft YaHei" charset="-122"/>
              </a:rPr>
              <a:t>、且另一个按序报文段在等待</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传输，</a:t>
            </a:r>
            <a:r>
              <a:rPr lang="en-US" altLang="zh-CN" sz="2000" dirty="0" smtClean="0">
                <a:latin typeface="Microsoft YaHei" charset="-122"/>
                <a:ea typeface="Microsoft YaHei" charset="-122"/>
                <a:cs typeface="Microsoft YaHei" charset="-122"/>
              </a:rPr>
              <a:t>TCP</a:t>
            </a:r>
            <a:r>
              <a:rPr lang="zh-CN" altLang="en-US" sz="2000" dirty="0" smtClean="0">
                <a:latin typeface="Microsoft YaHei" charset="-122"/>
                <a:ea typeface="Microsoft YaHei" charset="-122"/>
                <a:cs typeface="Microsoft YaHei" charset="-122"/>
              </a:rPr>
              <a:t>接收方立即发送单个累计</a:t>
            </a:r>
            <a:r>
              <a:rPr lang="en-US" altLang="zh-CN" sz="2000" dirty="0" smtClean="0">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，确认以上两个按序到达报文段。</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3</a:t>
            </a:r>
            <a:r>
              <a:rPr lang="zh-CN" altLang="en-US" sz="2000" dirty="0" smtClean="0">
                <a:effectLst/>
                <a:latin typeface="Microsoft YaHei" charset="-122"/>
                <a:ea typeface="Microsoft YaHei" charset="-122"/>
                <a:cs typeface="Microsoft YaHei" charset="-122"/>
              </a:rPr>
              <a:t>、拥有序号大于期望序号的失序报文段到达，</a:t>
            </a:r>
            <a:r>
              <a:rPr lang="en-US" altLang="zh-CN" sz="2000" dirty="0" smtClean="0">
                <a:effectLst/>
                <a:latin typeface="Microsoft YaHei" charset="-122"/>
                <a:ea typeface="Microsoft YaHei" charset="-122"/>
                <a:cs typeface="Microsoft YaHei" charset="-122"/>
              </a:rPr>
              <a:t>TCP</a:t>
            </a:r>
            <a:r>
              <a:rPr lang="zh-CN" altLang="en-US" sz="2000" dirty="0" smtClean="0">
                <a:effectLst/>
                <a:latin typeface="Microsoft YaHei" charset="-122"/>
                <a:ea typeface="Microsoft YaHei" charset="-122"/>
                <a:cs typeface="Microsoft YaHei" charset="-122"/>
              </a:rPr>
              <a:t>接收方立即发送重复</a:t>
            </a:r>
            <a:r>
              <a:rPr lang="en-US" altLang="zh-CN" sz="2000" dirty="0" smtClean="0">
                <a:effectLst/>
                <a:latin typeface="Microsoft YaHei" charset="-122"/>
                <a:ea typeface="Microsoft YaHei" charset="-122"/>
                <a:cs typeface="Microsoft YaHei" charset="-122"/>
              </a:rPr>
              <a:t>ACK</a:t>
            </a:r>
            <a:r>
              <a:rPr lang="zh-CN" altLang="en-US" sz="2000" dirty="0" smtClean="0">
                <a:latin typeface="Microsoft YaHei" charset="-122"/>
                <a:ea typeface="Microsoft YaHei" charset="-122"/>
                <a:cs typeface="Microsoft YaHei" charset="-122"/>
              </a:rPr>
              <a:t>，只是下一个期望接收字节的序号。</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effectLst/>
                <a:latin typeface="Microsoft YaHei" charset="-122"/>
                <a:ea typeface="Microsoft YaHei" charset="-122"/>
                <a:cs typeface="Microsoft YaHei" charset="-122"/>
              </a:rPr>
              <a:t>4</a:t>
            </a:r>
            <a:r>
              <a:rPr lang="zh-CN" altLang="en-US" sz="2000" dirty="0" smtClean="0">
                <a:effectLst/>
                <a:latin typeface="Microsoft YaHei" charset="-122"/>
                <a:ea typeface="Microsoft YaHei" charset="-122"/>
                <a:cs typeface="Microsoft YaHei" charset="-122"/>
              </a:rPr>
              <a:t>、收到一个报文段，部分或完全填充接收数据间隔。</a:t>
            </a:r>
            <a:endParaRPr lang="zh-CN" altLang="en-US" sz="2000" dirty="0">
              <a:effectLst/>
              <a:latin typeface="Microsoft YaHei" charset="-122"/>
              <a:ea typeface="Microsoft YaHei" charset="-122"/>
              <a:cs typeface="Microsoft YaHei"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10" name="图片 9"/>
          <p:cNvPicPr>
            <a:picLocks noChangeAspect="1"/>
          </p:cNvPicPr>
          <p:nvPr/>
        </p:nvPicPr>
        <p:blipFill>
          <a:blip r:embed="rId2"/>
          <a:stretch>
            <a:fillRect/>
          </a:stretch>
        </p:blipFill>
        <p:spPr>
          <a:xfrm>
            <a:off x="1291590" y="3259036"/>
            <a:ext cx="9144000" cy="3479800"/>
          </a:xfrm>
          <a:prstGeom prst="rect">
            <a:avLst/>
          </a:prstGeom>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文本框 6"/>
          <p:cNvSpPr txBox="1"/>
          <p:nvPr/>
        </p:nvSpPr>
        <p:spPr>
          <a:xfrm>
            <a:off x="735180" y="850152"/>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6" name="文本框 2"/>
          <p:cNvSpPr txBox="1"/>
          <p:nvPr>
            <p:custDataLst>
              <p:tags r:id="rId1"/>
            </p:custDataLst>
          </p:nvPr>
        </p:nvSpPr>
        <p:spPr>
          <a:xfrm>
            <a:off x="735180" y="130610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可靠数据传输</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735330" y="2141855"/>
            <a:ext cx="1112075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实现可靠数据传输服务的工作机制</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7766755" y="380286"/>
            <a:ext cx="4430675" cy="1735745"/>
            <a:chOff x="6710810" y="281374"/>
            <a:chExt cx="4231186" cy="1651846"/>
          </a:xfrm>
        </p:grpSpPr>
        <p:sp>
          <p:nvSpPr>
            <p:cNvPr id="23" name="左大括号 2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330189" y="958538"/>
              <a:ext cx="1498987" cy="283136"/>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294853" y="619956"/>
              <a:ext cx="1107997" cy="283136"/>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3" name="文本框 2"/>
          <p:cNvSpPr txBox="1"/>
          <p:nvPr/>
        </p:nvSpPr>
        <p:spPr>
          <a:xfrm>
            <a:off x="0" y="-72390"/>
            <a:ext cx="25831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3 TCP</a:t>
            </a:r>
            <a:r>
              <a:rPr lang="zh-CN" altLang="en-US" dirty="0">
                <a:latin typeface="黑体" panose="02010609060101010101" pitchFamily="49" charset="-122"/>
                <a:ea typeface="黑体" panose="02010609060101010101" pitchFamily="49" charset="-122"/>
                <a:sym typeface="+mn-ea"/>
              </a:rPr>
              <a:t>可靠数据传输</a:t>
            </a:r>
            <a:endParaRPr lang="zh-CN" altLang="en-US"/>
          </a:p>
        </p:txBody>
      </p:sp>
      <p:sp>
        <p:nvSpPr>
          <p:cNvPr id="2" name="矩形 1"/>
          <p:cNvSpPr/>
          <p:nvPr/>
        </p:nvSpPr>
        <p:spPr>
          <a:xfrm>
            <a:off x="1291590" y="2858926"/>
            <a:ext cx="8932587" cy="400110"/>
          </a:xfrm>
          <a:prstGeom prst="rect">
            <a:avLst/>
          </a:prstGeom>
        </p:spPr>
        <p:txBody>
          <a:bodyPr wrap="square">
            <a:spAutoFit/>
          </a:bodyPr>
          <a:lstStyle/>
          <a:p>
            <a:r>
              <a:rPr lang="zh-CN" altLang="en-US" sz="2000">
                <a:latin typeface="+mn-ea"/>
              </a:rPr>
              <a:t>保证接收方进程从缓冲区读出的字节流与发送方发出的字节流是完全一样的。 </a:t>
            </a:r>
            <a:endParaRPr lang="zh-CN" altLang="en-US" sz="2000">
              <a:effectLst/>
              <a:latin typeface="+mn-ea"/>
            </a:endParaRPr>
          </a:p>
        </p:txBody>
      </p:sp>
      <p:pic>
        <p:nvPicPr>
          <p:cNvPr id="16" name="图片 15"/>
          <p:cNvPicPr>
            <a:picLocks noChangeAspect="1"/>
          </p:cNvPicPr>
          <p:nvPr/>
        </p:nvPicPr>
        <p:blipFill>
          <a:blip r:embed="rId2"/>
          <a:stretch>
            <a:fillRect/>
          </a:stretch>
        </p:blipFill>
        <p:spPr>
          <a:xfrm>
            <a:off x="1328629" y="3395050"/>
            <a:ext cx="9144000" cy="3454400"/>
          </a:xfrm>
          <a:prstGeom prst="rect">
            <a:avLst/>
          </a:prstGeom>
        </p:spPr>
      </p:pic>
      <p:sp>
        <p:nvSpPr>
          <p:cNvPr id="4" name="文本框 3"/>
          <p:cNvSpPr txBox="1"/>
          <p:nvPr/>
        </p:nvSpPr>
        <p:spPr>
          <a:xfrm>
            <a:off x="5037221" y="3395050"/>
            <a:ext cx="184731" cy="369332"/>
          </a:xfrm>
          <a:prstGeom prst="rect">
            <a:avLst/>
          </a:prstGeom>
          <a:noFill/>
        </p:spPr>
        <p:txBody>
          <a:bodyPr wrap="none" rtlCol="0">
            <a:spAutoFit/>
          </a:bodyPr>
          <a:lstStyle/>
          <a:p>
            <a:endParaRPr kumimoji="1" lang="zh-CN" altLang="en-US"/>
          </a:p>
        </p:txBody>
      </p:sp>
      <p:sp>
        <p:nvSpPr>
          <p:cNvPr id="8" name="文本框 7"/>
          <p:cNvSpPr txBox="1"/>
          <p:nvPr/>
        </p:nvSpPr>
        <p:spPr>
          <a:xfrm>
            <a:off x="5325745" y="3540125"/>
            <a:ext cx="863600" cy="368300"/>
          </a:xfrm>
          <a:prstGeom prst="rect">
            <a:avLst/>
          </a:prstGeom>
          <a:solidFill>
            <a:schemeClr val="bg1"/>
          </a:solidFill>
        </p:spPr>
        <p:txBody>
          <a:bodyPr wrap="square" rtlCol="0">
            <a:spAutoFit/>
          </a:bodyPr>
          <a:p>
            <a:r>
              <a:rPr lang="zh-CN" altLang="en-US">
                <a:solidFill>
                  <a:srgbClr val="FF0000"/>
                </a:solidFill>
              </a:rPr>
              <a:t>重传</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5" name="组合 14"/>
          <p:cNvGrpSpPr/>
          <p:nvPr/>
        </p:nvGrpSpPr>
        <p:grpSpPr>
          <a:xfrm>
            <a:off x="6268484" y="1617625"/>
            <a:ext cx="5837278" cy="2857352"/>
            <a:chOff x="2796359" y="2682211"/>
            <a:chExt cx="5837278" cy="2857352"/>
          </a:xfrm>
        </p:grpSpPr>
        <p:sp>
          <p:nvSpPr>
            <p:cNvPr id="5" name="矩形 4"/>
            <p:cNvSpPr/>
            <p:nvPr/>
          </p:nvSpPr>
          <p:spPr>
            <a:xfrm>
              <a:off x="2966484" y="4572000"/>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6" name="矩形 5"/>
            <p:cNvSpPr/>
            <p:nvPr/>
          </p:nvSpPr>
          <p:spPr>
            <a:xfrm>
              <a:off x="2966484" y="3965944"/>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长度</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5555512" y="3965944"/>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校验和</a:t>
              </a:r>
              <a:endParaRPr lang="zh-CN" altLang="en-US" sz="20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2966484" y="3359888"/>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源端口号</a:t>
              </a:r>
              <a:endParaRPr lang="zh-CN" altLang="en-US" sz="2000" dirty="0">
                <a:solidFill>
                  <a:schemeClr val="tx1"/>
                </a:solidFill>
                <a:latin typeface="微软雅黑" panose="020B0503020204020204" charset="-122"/>
                <a:ea typeface="微软雅黑" panose="020B0503020204020204" charset="-122"/>
              </a:endParaRPr>
            </a:p>
          </p:txBody>
        </p:sp>
        <p:sp>
          <p:nvSpPr>
            <p:cNvPr id="9" name="矩形 8"/>
            <p:cNvSpPr/>
            <p:nvPr/>
          </p:nvSpPr>
          <p:spPr>
            <a:xfrm>
              <a:off x="5555512" y="3359888"/>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目的端口号</a:t>
              </a:r>
              <a:endParaRPr lang="zh-CN" altLang="en-US" sz="2000" dirty="0">
                <a:solidFill>
                  <a:schemeClr val="tx1"/>
                </a:solidFill>
                <a:latin typeface="微软雅黑" panose="020B0503020204020204" charset="-122"/>
                <a:ea typeface="微软雅黑" panose="020B0503020204020204" charset="-122"/>
              </a:endParaRPr>
            </a:p>
          </p:txBody>
        </p:sp>
        <p:cxnSp>
          <p:nvCxnSpPr>
            <p:cNvPr id="11" name="直接连接符 10"/>
            <p:cNvCxnSpPr/>
            <p:nvPr/>
          </p:nvCxnSpPr>
          <p:spPr>
            <a:xfrm>
              <a:off x="2966484" y="3104707"/>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5512" y="3129516"/>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48084" y="315078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96359" y="2682211"/>
              <a:ext cx="5837278"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            </a:t>
              </a:r>
              <a:endParaRPr lang="en-US" altLang="zh-CN" sz="2000" dirty="0">
                <a:latin typeface="微软雅黑" panose="020B0503020204020204" charset="-122"/>
                <a:ea typeface="微软雅黑" panose="020B0503020204020204" charset="-122"/>
              </a:endParaRPr>
            </a:p>
          </p:txBody>
        </p:sp>
      </p:grpSp>
      <p:sp>
        <p:nvSpPr>
          <p:cNvPr id="10" name="文本框 9"/>
          <p:cNvSpPr txBox="1"/>
          <p:nvPr/>
        </p:nvSpPr>
        <p:spPr>
          <a:xfrm>
            <a:off x="1119505" y="4170680"/>
            <a:ext cx="9952990" cy="646331"/>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、数据字段</a:t>
            </a:r>
            <a:r>
              <a:rPr lang="zh-CN" altLang="en-US" sz="2400" dirty="0">
                <a:latin typeface="微软雅黑" panose="020B0503020204020204" charset="-122"/>
                <a:ea typeface="微软雅黑" panose="020B0503020204020204" charset="-122"/>
                <a:cs typeface="微软雅黑" panose="020B0503020204020204" charset="-122"/>
              </a:rPr>
              <a:t>：应用层数据占用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5458460" y="2415540"/>
            <a:ext cx="810260" cy="1012190"/>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TextBox 17"/>
          <p:cNvSpPr txBox="1"/>
          <p:nvPr/>
        </p:nvSpPr>
        <p:spPr>
          <a:xfrm>
            <a:off x="1134745" y="2138045"/>
            <a:ext cx="10049510" cy="1753235"/>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校验和</a:t>
            </a:r>
            <a:r>
              <a:rPr lang="zh-CN" sz="2400" dirty="0">
                <a:latin typeface="微软雅黑" panose="020B0503020204020204" charset="-122"/>
                <a:ea typeface="微软雅黑" panose="020B0503020204020204" charset="-122"/>
                <a:cs typeface="微软雅黑" panose="020B0503020204020204" charset="-122"/>
              </a:rPr>
              <a:t>：提供了差错检测功能。</a:t>
            </a:r>
            <a:endParaRPr 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的校验和用于检测</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报文段从源到目的地传送过程中，其中的数据是否发生了改变（由于链路噪声干扰等引起）。</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7389607" y="296257"/>
            <a:ext cx="4550008" cy="1247734"/>
            <a:chOff x="6305275" y="281374"/>
            <a:chExt cx="4550008" cy="1247734"/>
          </a:xfrm>
        </p:grpSpPr>
        <p:sp>
          <p:nvSpPr>
            <p:cNvPr id="10" name="左大括号 9"/>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2" name="矩形 11"/>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4" name="矩形 13"/>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5" name="文本框 4"/>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TextBox 17"/>
          <p:cNvSpPr txBox="1"/>
          <p:nvPr/>
        </p:nvSpPr>
        <p:spPr>
          <a:xfrm>
            <a:off x="857885" y="2120265"/>
            <a:ext cx="11209020" cy="286131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校验和计算规则：</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、所有参与运算的内容（包括</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报文段）按</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16</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位对齐求和</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、求和过程中遇到任何</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溢出</a:t>
            </a:r>
            <a:r>
              <a:rPr lang="zh-CN" altLang="en-US" sz="2400" dirty="0">
                <a:latin typeface="微软雅黑" panose="020B0503020204020204" charset="-122"/>
                <a:ea typeface="微软雅黑" panose="020B0503020204020204" charset="-122"/>
                <a:cs typeface="微软雅黑" panose="020B0503020204020204" charset="-122"/>
              </a:rPr>
              <a:t>（即进位）都被</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回卷</a:t>
            </a:r>
            <a:r>
              <a:rPr lang="zh-CN" altLang="en-US" sz="2400" dirty="0">
                <a:latin typeface="微软雅黑" panose="020B0503020204020204" charset="-122"/>
                <a:ea typeface="微软雅黑" panose="020B0503020204020204" charset="-122"/>
                <a:cs typeface="微软雅黑" panose="020B0503020204020204" charset="-122"/>
              </a:rPr>
              <a:t>（即进位与和的最低为再加），最后得到的和</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取反码</a:t>
            </a:r>
            <a:r>
              <a:rPr lang="zh-CN" altLang="en-US" sz="2400" dirty="0">
                <a:latin typeface="微软雅黑" panose="020B0503020204020204" charset="-122"/>
                <a:ea typeface="微软雅黑" panose="020B0503020204020204" charset="-122"/>
                <a:cs typeface="微软雅黑" panose="020B0503020204020204" charset="-122"/>
              </a:rPr>
              <a:t>，就是</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的校验和，填入</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数据报的</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校验和字段</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在生成校验和时，校验和字段全取</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7389607" y="296257"/>
            <a:ext cx="4550008" cy="1247734"/>
            <a:chOff x="6305275" y="281374"/>
            <a:chExt cx="4550008" cy="1247734"/>
          </a:xfrm>
        </p:grpSpPr>
        <p:sp>
          <p:nvSpPr>
            <p:cNvPr id="10" name="左大括号 9"/>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2" name="矩形 11"/>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4" name="矩形 13"/>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5" name="文本框 4"/>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7" name="组合 16"/>
          <p:cNvGrpSpPr/>
          <p:nvPr/>
        </p:nvGrpSpPr>
        <p:grpSpPr>
          <a:xfrm>
            <a:off x="2392332" y="3039978"/>
            <a:ext cx="5682615" cy="2833222"/>
            <a:chOff x="2886474" y="2416455"/>
            <a:chExt cx="5682615" cy="2833222"/>
          </a:xfrm>
        </p:grpSpPr>
        <p:sp>
          <p:nvSpPr>
            <p:cNvPr id="6" name="矩形 5"/>
            <p:cNvSpPr/>
            <p:nvPr/>
          </p:nvSpPr>
          <p:spPr>
            <a:xfrm>
              <a:off x="3136609" y="4282114"/>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3136609" y="3676058"/>
              <a:ext cx="5178056" cy="606056"/>
            </a:xfrm>
            <a:prstGeom prst="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首部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3136609" y="3070002"/>
              <a:ext cx="5181600"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伪首部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p:nvPr/>
          </p:nvCxnSpPr>
          <p:spPr>
            <a:xfrm>
              <a:off x="3136609" y="281482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9" idx="0"/>
            </p:cNvCxnSpPr>
            <p:nvPr/>
          </p:nvCxnSpPr>
          <p:spPr>
            <a:xfrm>
              <a:off x="5725637" y="2839630"/>
              <a:ext cx="1772" cy="230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18209" y="2860895"/>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86474" y="2416455"/>
              <a:ext cx="5682615"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a:t>
              </a:r>
              <a:endParaRPr lang="en-US" altLang="zh-CN" sz="2000" dirty="0">
                <a:latin typeface="微软雅黑" panose="020B0503020204020204" charset="-122"/>
                <a:ea typeface="微软雅黑" panose="020B0503020204020204" charset="-122"/>
              </a:endParaRPr>
            </a:p>
          </p:txBody>
        </p:sp>
        <p:sp>
          <p:nvSpPr>
            <p:cNvPr id="16" name="矩形 15"/>
            <p:cNvSpPr/>
            <p:nvPr/>
          </p:nvSpPr>
          <p:spPr>
            <a:xfrm>
              <a:off x="6900538" y="4825112"/>
              <a:ext cx="1414127" cy="424565"/>
            </a:xfrm>
            <a:prstGeom prst="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填充（全</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18" name="TextBox 17"/>
          <p:cNvSpPr txBox="1"/>
          <p:nvPr/>
        </p:nvSpPr>
        <p:spPr>
          <a:xfrm>
            <a:off x="980440" y="2144395"/>
            <a:ext cx="10876915"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校验和计算的内容包括</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部分：</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伪首部、</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首部、应用数据</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圆角矩形标注 7"/>
          <p:cNvSpPr/>
          <p:nvPr/>
        </p:nvSpPr>
        <p:spPr>
          <a:xfrm>
            <a:off x="8443595" y="3983355"/>
            <a:ext cx="3218180" cy="1600835"/>
          </a:xfrm>
          <a:prstGeom prst="wedgeRoundRectCallout">
            <a:avLst>
              <a:gd name="adj1" fmla="val -68345"/>
              <a:gd name="adj2" fmla="val 53133"/>
              <a:gd name="adj3" fmla="val 16667"/>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400" dirty="0">
                <a:latin typeface="微软雅黑" panose="020B0503020204020204" charset="-122"/>
                <a:ea typeface="微软雅黑" panose="020B0503020204020204" charset="-122"/>
                <a:cs typeface="微软雅黑" panose="020B0503020204020204" charset="-122"/>
              </a:rPr>
              <a:t>填充部分为</a:t>
            </a: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位全</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，可能有也可能没有。</a:t>
            </a:r>
            <a:r>
              <a:rPr lang="zh-CN" altLang="en-US" sz="2400" dirty="0" smtClean="0">
                <a:latin typeface="微软雅黑" panose="020B0503020204020204" charset="-122"/>
                <a:ea typeface="微软雅黑" panose="020B0503020204020204" charset="-122"/>
                <a:cs typeface="微软雅黑" panose="020B0503020204020204" charset="-122"/>
              </a:rPr>
              <a:t>目的是</a:t>
            </a:r>
            <a:r>
              <a:rPr lang="en-US" altLang="zh-CN" sz="2400" dirty="0" smtClean="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位对齐。</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7389607" y="296257"/>
            <a:ext cx="4550008" cy="1247734"/>
            <a:chOff x="6305275" y="281374"/>
            <a:chExt cx="4550008" cy="1247734"/>
          </a:xfrm>
        </p:grpSpPr>
        <p:sp>
          <p:nvSpPr>
            <p:cNvPr id="24" name="左大括号 2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8" name="矩形 2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31" name="组合 30"/>
          <p:cNvGrpSpPr/>
          <p:nvPr/>
        </p:nvGrpSpPr>
        <p:grpSpPr>
          <a:xfrm>
            <a:off x="4556370" y="1782613"/>
            <a:ext cx="7421245" cy="2495845"/>
            <a:chOff x="3301228" y="2714614"/>
            <a:chExt cx="7421245" cy="2495845"/>
          </a:xfrm>
        </p:grpSpPr>
        <p:sp>
          <p:nvSpPr>
            <p:cNvPr id="7" name="矩形 6"/>
            <p:cNvSpPr/>
            <p:nvPr/>
          </p:nvSpPr>
          <p:spPr>
            <a:xfrm>
              <a:off x="3448493" y="3998347"/>
              <a:ext cx="6987895"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cs typeface="微软雅黑" panose="020B0503020204020204" charset="-122"/>
                </a:rPr>
                <a:t>目的</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地址</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3448494" y="3392291"/>
              <a:ext cx="699267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cs typeface="微软雅黑" panose="020B0503020204020204" charset="-122"/>
                </a:rPr>
                <a:t>源</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IP</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地址</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p:nvPr/>
          </p:nvCxnSpPr>
          <p:spPr>
            <a:xfrm>
              <a:off x="3448494" y="3137110"/>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9" idx="0"/>
            </p:cNvCxnSpPr>
            <p:nvPr/>
          </p:nvCxnSpPr>
          <p:spPr>
            <a:xfrm>
              <a:off x="6942440" y="3183184"/>
              <a:ext cx="2393" cy="209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36388" y="3202674"/>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01228" y="2714614"/>
              <a:ext cx="7421245" cy="368300"/>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rPr>
                <a:t>0                       8                       16                                              31</a:t>
              </a:r>
              <a:endParaRPr lang="en-US" altLang="zh-CN" dirty="0">
                <a:latin typeface="微软雅黑" panose="020B0503020204020204" charset="-122"/>
                <a:ea typeface="微软雅黑" panose="020B0503020204020204" charset="-122"/>
              </a:endParaRPr>
            </a:p>
          </p:txBody>
        </p:sp>
        <p:cxnSp>
          <p:nvCxnSpPr>
            <p:cNvPr id="26" name="直接连接符 25"/>
            <p:cNvCxnSpPr/>
            <p:nvPr/>
          </p:nvCxnSpPr>
          <p:spPr>
            <a:xfrm>
              <a:off x="5195467" y="3157107"/>
              <a:ext cx="1772" cy="230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448494" y="4604403"/>
              <a:ext cx="1746973"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cs typeface="微软雅黑" panose="020B0503020204020204" charset="-122"/>
                </a:rPr>
                <a:t>全</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0</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8" name="矩形 27"/>
            <p:cNvSpPr/>
            <p:nvPr/>
          </p:nvSpPr>
          <p:spPr>
            <a:xfrm>
              <a:off x="6944833" y="4604403"/>
              <a:ext cx="3491555"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长度</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9" name="矩形 28"/>
            <p:cNvSpPr/>
            <p:nvPr/>
          </p:nvSpPr>
          <p:spPr>
            <a:xfrm>
              <a:off x="5197238" y="4604403"/>
              <a:ext cx="1745201"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cs typeface="微软雅黑" panose="020B0503020204020204" charset="-122"/>
                </a:rPr>
                <a:t>协议号（</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17</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3" name="TextBox 32"/>
          <p:cNvSpPr txBox="1"/>
          <p:nvPr/>
        </p:nvSpPr>
        <p:spPr>
          <a:xfrm>
            <a:off x="989330" y="2218055"/>
            <a:ext cx="264477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伪首都结构</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35330" y="4529455"/>
            <a:ext cx="11121390" cy="1753235"/>
          </a:xfrm>
          <a:prstGeom prst="rect">
            <a:avLst/>
          </a:prstGeom>
          <a:noFill/>
        </p:spPr>
        <p:txBody>
          <a:bodyPr wrap="square" rtlCol="0">
            <a:spAutoFit/>
          </a:bodyPr>
          <a:lstStyle/>
          <a:p>
            <a:pPr>
              <a:lnSpc>
                <a:spcPct val="150000"/>
              </a:lnSpc>
            </a:pP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源</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地址、目的</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地址、协议号</a:t>
            </a:r>
            <a:r>
              <a:rPr lang="zh-CN" altLang="en-US" sz="2400" dirty="0">
                <a:latin typeface="微软雅黑" panose="020B0503020204020204" charset="-122"/>
                <a:ea typeface="微软雅黑" panose="020B0503020204020204" charset="-122"/>
                <a:cs typeface="微软雅黑" panose="020B0503020204020204" charset="-122"/>
              </a:rPr>
              <a:t>：均是封装对应</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分组的对应</a:t>
            </a:r>
            <a:r>
              <a:rPr lang="zh-CN" altLang="en-US" sz="2400" dirty="0" smtClean="0">
                <a:latin typeface="微软雅黑" panose="020B0503020204020204" charset="-122"/>
                <a:ea typeface="微软雅黑" panose="020B0503020204020204" charset="-122"/>
                <a:cs typeface="微软雅黑" panose="020B0503020204020204" charset="-122"/>
              </a:rPr>
              <a:t>字段。</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长度字段：是该</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数据报的字段，该字段参与计算两次。</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协议号：</a:t>
            </a:r>
            <a:r>
              <a:rPr lang="en-US" altLang="zh-CN" sz="2400" dirty="0" smtClean="0">
                <a:latin typeface="微软雅黑" panose="020B0503020204020204" charset="-122"/>
                <a:ea typeface="微软雅黑" panose="020B0503020204020204" charset="-122"/>
                <a:cs typeface="微软雅黑" panose="020B0503020204020204" charset="-122"/>
              </a:rPr>
              <a:t>17</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389607" y="296257"/>
            <a:ext cx="4550008" cy="1247734"/>
            <a:chOff x="6305275" y="281374"/>
            <a:chExt cx="4550008" cy="1247734"/>
          </a:xfrm>
        </p:grpSpPr>
        <p:sp>
          <p:nvSpPr>
            <p:cNvPr id="22" name="左大括号 21"/>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4" name="矩形 23"/>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5" name="矩形 24"/>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30" name="矩形 29"/>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7" name="组合 16"/>
          <p:cNvGrpSpPr/>
          <p:nvPr/>
        </p:nvGrpSpPr>
        <p:grpSpPr>
          <a:xfrm>
            <a:off x="2392332" y="3039978"/>
            <a:ext cx="5682615" cy="2833222"/>
            <a:chOff x="2886474" y="2416455"/>
            <a:chExt cx="5682615" cy="2833222"/>
          </a:xfrm>
        </p:grpSpPr>
        <p:sp>
          <p:nvSpPr>
            <p:cNvPr id="6" name="矩形 5"/>
            <p:cNvSpPr/>
            <p:nvPr/>
          </p:nvSpPr>
          <p:spPr>
            <a:xfrm>
              <a:off x="3136609" y="4282114"/>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3136609" y="3676058"/>
              <a:ext cx="5178056" cy="606056"/>
            </a:xfrm>
            <a:prstGeom prst="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首部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3136609" y="3070002"/>
              <a:ext cx="5181600"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UDP</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伪首部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p:nvPr/>
          </p:nvCxnSpPr>
          <p:spPr>
            <a:xfrm>
              <a:off x="3136609" y="281482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9" idx="0"/>
            </p:cNvCxnSpPr>
            <p:nvPr/>
          </p:nvCxnSpPr>
          <p:spPr>
            <a:xfrm>
              <a:off x="5725637" y="2839630"/>
              <a:ext cx="1772" cy="230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18209" y="2860895"/>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86474" y="2416455"/>
              <a:ext cx="5682615"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a:t>
              </a:r>
              <a:endParaRPr lang="en-US" altLang="zh-CN" sz="2000" dirty="0">
                <a:latin typeface="微软雅黑" panose="020B0503020204020204" charset="-122"/>
                <a:ea typeface="微软雅黑" panose="020B0503020204020204" charset="-122"/>
              </a:endParaRPr>
            </a:p>
          </p:txBody>
        </p:sp>
        <p:sp>
          <p:nvSpPr>
            <p:cNvPr id="16" name="矩形 15"/>
            <p:cNvSpPr/>
            <p:nvPr/>
          </p:nvSpPr>
          <p:spPr>
            <a:xfrm>
              <a:off x="6900538" y="4825112"/>
              <a:ext cx="1414127" cy="424565"/>
            </a:xfrm>
            <a:prstGeom prst="rect">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填充（全</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18" name="TextBox 17"/>
          <p:cNvSpPr txBox="1"/>
          <p:nvPr/>
        </p:nvSpPr>
        <p:spPr>
          <a:xfrm>
            <a:off x="980440" y="2144395"/>
            <a:ext cx="10876915"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校验和计算的内容包括</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部分：</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伪首部、</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首部、应用数据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7389607" y="296257"/>
            <a:ext cx="4550008" cy="1247734"/>
            <a:chOff x="6305275" y="281374"/>
            <a:chExt cx="4550008" cy="1247734"/>
          </a:xfrm>
        </p:grpSpPr>
        <p:sp>
          <p:nvSpPr>
            <p:cNvPr id="24" name="左大括号 2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8" name="矩形 2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7389607" y="296257"/>
            <a:ext cx="4550008" cy="1247734"/>
            <a:chOff x="6305275" y="281374"/>
            <a:chExt cx="4550008" cy="1247734"/>
          </a:xfrm>
        </p:grpSpPr>
        <p:sp>
          <p:nvSpPr>
            <p:cNvPr id="11" name="左大括号 1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5" name="矩形 14"/>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7371128" y="2953442"/>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0110 0110 0110 0000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0101 0101 0101 0101</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cxnSp>
        <p:nvCxnSpPr>
          <p:cNvPr id="9" name="直接连接符 8"/>
          <p:cNvCxnSpPr/>
          <p:nvPr/>
        </p:nvCxnSpPr>
        <p:spPr>
          <a:xfrm>
            <a:off x="7507915" y="3717551"/>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a:off x="6453283" y="3493371"/>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7389607" y="296257"/>
            <a:ext cx="4550008" cy="1247734"/>
            <a:chOff x="6305275" y="281374"/>
            <a:chExt cx="4550008" cy="1247734"/>
          </a:xfrm>
        </p:grpSpPr>
        <p:sp>
          <p:nvSpPr>
            <p:cNvPr id="15" name="左大括号 1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2" name="矩形 21"/>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3" name="矩形 22"/>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3" name="文本框 12"/>
          <p:cNvSpPr txBox="1"/>
          <p:nvPr/>
        </p:nvSpPr>
        <p:spPr>
          <a:xfrm>
            <a:off x="735180" y="2199213"/>
            <a:ext cx="10897235" cy="1200329"/>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、用户数据</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t>User </a:t>
            </a:r>
            <a:r>
              <a:rPr lang="en-US" altLang="zh-CN" sz="2400" dirty="0"/>
              <a:t>Datagram Protocol </a:t>
            </a:r>
            <a:r>
              <a:rPr lang="en-US" altLang="zh-CN"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err="1" smtClean="0">
                <a:latin typeface="微软雅黑" panose="020B0503020204020204" charset="-122"/>
                <a:ea typeface="微软雅黑" panose="020B0503020204020204" charset="-122"/>
                <a:cs typeface="微软雅黑" panose="020B0503020204020204" charset="-122"/>
              </a:rPr>
              <a:t>Ineternet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传输层</a:t>
            </a:r>
            <a:r>
              <a:rPr lang="zh-CN" altLang="en-US" sz="2400" dirty="0">
                <a:latin typeface="微软雅黑" panose="020B0503020204020204" charset="-122"/>
                <a:ea typeface="微软雅黑" panose="020B0503020204020204" charset="-122"/>
                <a:cs typeface="微软雅黑" panose="020B0503020204020204" charset="-122"/>
              </a:rPr>
              <a:t>协议，提供无连接、不可靠、数据报尽力传输服务。</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 name="组合 13"/>
          <p:cNvGrpSpPr/>
          <p:nvPr/>
        </p:nvGrpSpPr>
        <p:grpSpPr>
          <a:xfrm>
            <a:off x="7389607" y="296257"/>
            <a:ext cx="4550008" cy="1247734"/>
            <a:chOff x="6305275" y="281374"/>
            <a:chExt cx="4550008" cy="1247734"/>
          </a:xfrm>
        </p:grpSpPr>
        <p:sp>
          <p:nvSpPr>
            <p:cNvPr id="15" name="左大括号 1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112497" y="281374"/>
              <a:ext cx="992580"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特点</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5" name="文本框 4"/>
          <p:cNvSpPr txBox="1"/>
          <p:nvPr/>
        </p:nvSpPr>
        <p:spPr>
          <a:xfrm>
            <a:off x="0" y="-72390"/>
            <a:ext cx="37261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3.4.0 </a:t>
            </a:r>
            <a:r>
              <a:rPr lang="zh-CN" altLang="en-US" dirty="0">
                <a:latin typeface="黑体" panose="02010609060101010101" pitchFamily="49" charset="-122"/>
                <a:ea typeface="黑体" panose="02010609060101010101" pitchFamily="49" charset="-122"/>
                <a:sym typeface="+mn-ea"/>
              </a:rPr>
              <a:t>零、用户数据报协议（UDP）</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7371128" y="2953442"/>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0110 0110 0110 0000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0101 0101 0101 0101</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cxnSp>
        <p:nvCxnSpPr>
          <p:cNvPr id="9" name="直接连接符 8"/>
          <p:cNvCxnSpPr/>
          <p:nvPr/>
        </p:nvCxnSpPr>
        <p:spPr>
          <a:xfrm>
            <a:off x="7507915" y="3717551"/>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71128" y="3859141"/>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a:t>
            </a:r>
            <a:endParaRPr lang="en-US" altLang="zh-CN" sz="2400" dirty="0">
              <a:latin typeface="微软雅黑" panose="020B0503020204020204" charset="-122"/>
              <a:ea typeface="微软雅黑" panose="020B0503020204020204" charset="-122"/>
            </a:endParaRPr>
          </a:p>
        </p:txBody>
      </p:sp>
      <p:sp>
        <p:nvSpPr>
          <p:cNvPr id="12" name="右箭头 11"/>
          <p:cNvSpPr/>
          <p:nvPr/>
        </p:nvSpPr>
        <p:spPr>
          <a:xfrm>
            <a:off x="6453283" y="3493371"/>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7389607" y="296257"/>
            <a:ext cx="4550008" cy="1247734"/>
            <a:chOff x="6305275" y="281374"/>
            <a:chExt cx="4550008" cy="1247734"/>
          </a:xfrm>
        </p:grpSpPr>
        <p:sp>
          <p:nvSpPr>
            <p:cNvPr id="15" name="左大括号 1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2" name="矩形 21"/>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3" name="矩形 22"/>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7371128" y="2953442"/>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0110 0110 0110 0000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0101 0101 0101 0101</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cxnSp>
        <p:nvCxnSpPr>
          <p:cNvPr id="9" name="直接连接符 8"/>
          <p:cNvCxnSpPr/>
          <p:nvPr/>
        </p:nvCxnSpPr>
        <p:spPr>
          <a:xfrm>
            <a:off x="7507915" y="3717551"/>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71128" y="3859141"/>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a:t>
            </a:r>
            <a:endParaRPr lang="en-US" altLang="zh-CN" sz="2400" dirty="0">
              <a:latin typeface="微软雅黑" panose="020B0503020204020204" charset="-122"/>
              <a:ea typeface="微软雅黑" panose="020B0503020204020204" charset="-122"/>
            </a:endParaRPr>
          </a:p>
        </p:txBody>
      </p:sp>
      <p:sp>
        <p:nvSpPr>
          <p:cNvPr id="12" name="右箭头 11"/>
          <p:cNvSpPr/>
          <p:nvPr/>
        </p:nvSpPr>
        <p:spPr>
          <a:xfrm>
            <a:off x="6453283" y="3493371"/>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71080" y="4911725"/>
            <a:ext cx="4486275" cy="82994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 </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1000 1111 0000 1100</a:t>
            </a:r>
            <a:endParaRPr lang="en-US" altLang="zh-CN" sz="2400" dirty="0">
              <a:latin typeface="微软雅黑" panose="020B0503020204020204" charset="-122"/>
              <a:ea typeface="微软雅黑" panose="020B0503020204020204" charset="-122"/>
            </a:endParaRPr>
          </a:p>
        </p:txBody>
      </p:sp>
      <p:cxnSp>
        <p:nvCxnSpPr>
          <p:cNvPr id="14" name="直接连接符 13"/>
          <p:cNvCxnSpPr/>
          <p:nvPr/>
        </p:nvCxnSpPr>
        <p:spPr>
          <a:xfrm>
            <a:off x="7507915" y="5675533"/>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右箭头 16"/>
          <p:cNvSpPr/>
          <p:nvPr/>
        </p:nvSpPr>
        <p:spPr>
          <a:xfrm rot="5400000">
            <a:off x="8809578" y="4431830"/>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389607" y="296257"/>
            <a:ext cx="4550008" cy="1247734"/>
            <a:chOff x="6305275" y="281374"/>
            <a:chExt cx="4550008" cy="1247734"/>
          </a:xfrm>
        </p:grpSpPr>
        <p:sp>
          <p:nvSpPr>
            <p:cNvPr id="23" name="左大括号 22"/>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7371128" y="2953442"/>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0110 0110 0110 0000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0101 0101 0101 0101</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cxnSp>
        <p:nvCxnSpPr>
          <p:cNvPr id="9" name="直接连接符 8"/>
          <p:cNvCxnSpPr/>
          <p:nvPr/>
        </p:nvCxnSpPr>
        <p:spPr>
          <a:xfrm>
            <a:off x="7507915" y="3717551"/>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71128" y="3859141"/>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a:t>
            </a:r>
            <a:endParaRPr lang="en-US" altLang="zh-CN" sz="2400" dirty="0">
              <a:latin typeface="微软雅黑" panose="020B0503020204020204" charset="-122"/>
              <a:ea typeface="微软雅黑" panose="020B0503020204020204" charset="-122"/>
            </a:endParaRPr>
          </a:p>
        </p:txBody>
      </p:sp>
      <p:sp>
        <p:nvSpPr>
          <p:cNvPr id="12" name="右箭头 11"/>
          <p:cNvSpPr/>
          <p:nvPr/>
        </p:nvSpPr>
        <p:spPr>
          <a:xfrm>
            <a:off x="6453283" y="3493371"/>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71080" y="4911725"/>
            <a:ext cx="4486275" cy="82994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 </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1000 1111 0000 1100</a:t>
            </a:r>
            <a:endParaRPr lang="en-US" altLang="zh-CN" sz="2400" dirty="0">
              <a:latin typeface="微软雅黑" panose="020B0503020204020204" charset="-122"/>
              <a:ea typeface="微软雅黑" panose="020B0503020204020204" charset="-122"/>
            </a:endParaRPr>
          </a:p>
        </p:txBody>
      </p:sp>
      <p:cxnSp>
        <p:nvCxnSpPr>
          <p:cNvPr id="14" name="直接连接符 13"/>
          <p:cNvCxnSpPr/>
          <p:nvPr/>
        </p:nvCxnSpPr>
        <p:spPr>
          <a:xfrm>
            <a:off x="7507915" y="5675533"/>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90367" y="5817123"/>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1 0100 1010 1100 0001</a:t>
            </a:r>
            <a:endParaRPr lang="en-US" altLang="zh-CN" sz="2400" dirty="0">
              <a:latin typeface="微软雅黑" panose="020B0503020204020204" charset="-122"/>
              <a:ea typeface="微软雅黑" panose="020B0503020204020204" charset="-122"/>
            </a:endParaRPr>
          </a:p>
        </p:txBody>
      </p:sp>
      <p:sp>
        <p:nvSpPr>
          <p:cNvPr id="16" name="矩形 15"/>
          <p:cNvSpPr/>
          <p:nvPr/>
        </p:nvSpPr>
        <p:spPr>
          <a:xfrm>
            <a:off x="7190367" y="5675746"/>
            <a:ext cx="317548" cy="53636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右箭头 16"/>
          <p:cNvSpPr/>
          <p:nvPr/>
        </p:nvSpPr>
        <p:spPr>
          <a:xfrm rot="5400000">
            <a:off x="8809578" y="4431830"/>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389607" y="296257"/>
            <a:ext cx="4550008" cy="1247734"/>
            <a:chOff x="6305275" y="281374"/>
            <a:chExt cx="4550008" cy="1247734"/>
          </a:xfrm>
        </p:grpSpPr>
        <p:sp>
          <p:nvSpPr>
            <p:cNvPr id="23" name="左大括号 22"/>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1391285" y="2929255"/>
            <a:ext cx="5814695" cy="1753235"/>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0110 0110 0110 0000</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0101 0101 0101 0101</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数值</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1000 1111 0000 1100</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7371128" y="2953442"/>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0110 0110 0110 0000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0101 0101 0101 0101</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cxnSp>
        <p:nvCxnSpPr>
          <p:cNvPr id="9" name="直接连接符 8"/>
          <p:cNvCxnSpPr/>
          <p:nvPr/>
        </p:nvCxnSpPr>
        <p:spPr>
          <a:xfrm>
            <a:off x="7507915" y="3717551"/>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71128" y="3859141"/>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a:t>
            </a:r>
            <a:endParaRPr lang="en-US" altLang="zh-CN" sz="2400" dirty="0">
              <a:latin typeface="微软雅黑" panose="020B0503020204020204" charset="-122"/>
              <a:ea typeface="微软雅黑" panose="020B0503020204020204" charset="-122"/>
            </a:endParaRPr>
          </a:p>
        </p:txBody>
      </p:sp>
      <p:sp>
        <p:nvSpPr>
          <p:cNvPr id="12" name="右箭头 11"/>
          <p:cNvSpPr/>
          <p:nvPr/>
        </p:nvSpPr>
        <p:spPr>
          <a:xfrm>
            <a:off x="6453283" y="3493371"/>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71080" y="4911725"/>
            <a:ext cx="4486275" cy="82994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1011 1011 1011 0101 </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1000 1111 0000 1100</a:t>
            </a:r>
            <a:endParaRPr lang="en-US" altLang="zh-CN" sz="2400" dirty="0">
              <a:latin typeface="微软雅黑" panose="020B0503020204020204" charset="-122"/>
              <a:ea typeface="微软雅黑" panose="020B0503020204020204" charset="-122"/>
            </a:endParaRPr>
          </a:p>
        </p:txBody>
      </p:sp>
      <p:cxnSp>
        <p:nvCxnSpPr>
          <p:cNvPr id="14" name="直接连接符 13"/>
          <p:cNvCxnSpPr/>
          <p:nvPr/>
        </p:nvCxnSpPr>
        <p:spPr>
          <a:xfrm>
            <a:off x="7507915" y="5675533"/>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90367" y="5817123"/>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   0100 1010 1100 0001</a:t>
            </a:r>
            <a:endParaRPr lang="en-US" altLang="zh-CN" sz="2400" dirty="0">
              <a:latin typeface="微软雅黑" panose="020B0503020204020204" charset="-122"/>
              <a:ea typeface="微软雅黑" panose="020B0503020204020204" charset="-122"/>
            </a:endParaRPr>
          </a:p>
        </p:txBody>
      </p:sp>
      <p:sp>
        <p:nvSpPr>
          <p:cNvPr id="16" name="矩形 15"/>
          <p:cNvSpPr/>
          <p:nvPr/>
        </p:nvSpPr>
        <p:spPr>
          <a:xfrm>
            <a:off x="10411722" y="6277726"/>
            <a:ext cx="317548" cy="53636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微软雅黑" panose="020B0503020204020204" charset="-122"/>
                <a:ea typeface="微软雅黑" panose="020B0503020204020204" charset="-122"/>
              </a:rPr>
              <a:t>1</a:t>
            </a:r>
            <a:endParaRPr lang="en-US" altLang="zh-CN" sz="2400">
              <a:solidFill>
                <a:schemeClr val="tx1"/>
              </a:solidFill>
              <a:latin typeface="微软雅黑" panose="020B0503020204020204" charset="-122"/>
              <a:ea typeface="微软雅黑" panose="020B0503020204020204" charset="-122"/>
            </a:endParaRPr>
          </a:p>
        </p:txBody>
      </p:sp>
      <p:sp>
        <p:nvSpPr>
          <p:cNvPr id="17" name="右箭头 16"/>
          <p:cNvSpPr/>
          <p:nvPr/>
        </p:nvSpPr>
        <p:spPr>
          <a:xfrm rot="5400000">
            <a:off x="8809578" y="4431830"/>
            <a:ext cx="393405" cy="3660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7389607" y="296257"/>
            <a:ext cx="4550008" cy="1247734"/>
            <a:chOff x="6305275" y="281374"/>
            <a:chExt cx="4550008" cy="1247734"/>
          </a:xfrm>
        </p:grpSpPr>
        <p:sp>
          <p:nvSpPr>
            <p:cNvPr id="23" name="左大括号 22"/>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6" name="矩形 25"/>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7" name="矩形 26"/>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4010426" y="4445261"/>
            <a:ext cx="3379181" cy="46166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0100 1010 </a:t>
            </a:r>
            <a:r>
              <a:rPr lang="en-US" altLang="zh-CN" sz="2400">
                <a:latin typeface="微软雅黑" panose="020B0503020204020204" charset="-122"/>
                <a:ea typeface="微软雅黑" panose="020B0503020204020204" charset="-122"/>
              </a:rPr>
              <a:t>1100 </a:t>
            </a:r>
            <a:r>
              <a:rPr lang="en-US" altLang="zh-CN" sz="2400" smtClean="0">
                <a:latin typeface="微软雅黑" panose="020B0503020204020204" charset="-122"/>
                <a:ea typeface="微软雅黑" panose="020B0503020204020204" charset="-122"/>
              </a:rPr>
              <a:t>0010</a:t>
            </a:r>
            <a:endParaRPr lang="en-US" altLang="zh-CN" sz="2400" dirty="0">
              <a:latin typeface="微软雅黑" panose="020B0503020204020204" charset="-122"/>
              <a:ea typeface="微软雅黑" panose="020B0503020204020204" charset="-122"/>
            </a:endParaRPr>
          </a:p>
        </p:txBody>
      </p:sp>
      <p:grpSp>
        <p:nvGrpSpPr>
          <p:cNvPr id="10" name="组合 9"/>
          <p:cNvGrpSpPr/>
          <p:nvPr/>
        </p:nvGrpSpPr>
        <p:grpSpPr>
          <a:xfrm>
            <a:off x="7389607" y="296257"/>
            <a:ext cx="4550008" cy="1247734"/>
            <a:chOff x="6305275" y="281374"/>
            <a:chExt cx="4550008" cy="1247734"/>
          </a:xfrm>
        </p:grpSpPr>
        <p:sp>
          <p:nvSpPr>
            <p:cNvPr id="11" name="左大括号 1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5" name="矩形 14"/>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cxnSp>
        <p:nvCxnSpPr>
          <p:cNvPr id="16" name="直接连接符 13"/>
          <p:cNvCxnSpPr/>
          <p:nvPr/>
        </p:nvCxnSpPr>
        <p:spPr>
          <a:xfrm>
            <a:off x="4010426" y="4300452"/>
            <a:ext cx="3221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4"/>
          <p:cNvSpPr txBox="1"/>
          <p:nvPr/>
        </p:nvSpPr>
        <p:spPr>
          <a:xfrm>
            <a:off x="3693188" y="3158674"/>
            <a:ext cx="423154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   0100 1010 1100 0001</a:t>
            </a:r>
            <a:endParaRPr lang="en-US" altLang="zh-CN" sz="2400" dirty="0">
              <a:latin typeface="微软雅黑" panose="020B0503020204020204" charset="-122"/>
              <a:ea typeface="微软雅黑" panose="020B0503020204020204" charset="-122"/>
            </a:endParaRPr>
          </a:p>
        </p:txBody>
      </p:sp>
      <p:sp>
        <p:nvSpPr>
          <p:cNvPr id="18" name="矩形 17"/>
          <p:cNvSpPr/>
          <p:nvPr/>
        </p:nvSpPr>
        <p:spPr>
          <a:xfrm>
            <a:off x="6914543" y="3619277"/>
            <a:ext cx="317548" cy="53636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微软雅黑" panose="020B0503020204020204" charset="-122"/>
                <a:ea typeface="微软雅黑" panose="020B0503020204020204" charset="-122"/>
              </a:rPr>
              <a:t>1</a:t>
            </a:r>
            <a:endParaRPr lang="en-US" altLang="zh-CN" sz="240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4180012" y="2846128"/>
            <a:ext cx="4231540" cy="82994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0100 1010 1100 0010</a:t>
            </a:r>
            <a:endParaRPr lang="en-US" altLang="zh-CN" sz="2400" dirty="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p:txBody>
      </p:sp>
      <p:sp>
        <p:nvSpPr>
          <p:cNvPr id="8" name="圆角矩形标注 7"/>
          <p:cNvSpPr/>
          <p:nvPr/>
        </p:nvSpPr>
        <p:spPr>
          <a:xfrm>
            <a:off x="8183840" y="1840212"/>
            <a:ext cx="3218180" cy="1600835"/>
          </a:xfrm>
          <a:prstGeom prst="wedgeRoundRectCallout">
            <a:avLst>
              <a:gd name="adj1" fmla="val -73256"/>
              <a:gd name="adj2" fmla="val 26336"/>
              <a:gd name="adj3" fmla="val 16667"/>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400" dirty="0">
                <a:latin typeface="微软雅黑" panose="020B0503020204020204" charset="-122"/>
                <a:ea typeface="微软雅黑" panose="020B0503020204020204" charset="-122"/>
                <a:cs typeface="微软雅黑" panose="020B0503020204020204" charset="-122"/>
              </a:rPr>
              <a:t>按位取反码</a:t>
            </a:r>
            <a:endParaRPr lang="zh-CN" altLang="en-US" sz="2400" dirty="0">
              <a:latin typeface="微软雅黑" panose="020B0503020204020204" charset="-122"/>
              <a:ea typeface="微软雅黑" panose="020B0503020204020204" charset="-122"/>
              <a:cs typeface="微软雅黑" panose="020B0503020204020204" charset="-122"/>
            </a:endParaRPr>
          </a:p>
          <a:p>
            <a:pPr algn="l"/>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变成</a:t>
            </a:r>
            <a:r>
              <a:rPr lang="en-US" altLang="zh-CN" sz="2400" dirty="0">
                <a:latin typeface="微软雅黑" panose="020B0503020204020204" charset="-122"/>
                <a:ea typeface="微软雅黑" panose="020B0503020204020204" charset="-122"/>
                <a:cs typeface="微软雅黑" panose="020B0503020204020204" charset="-122"/>
              </a:rPr>
              <a:t>0</a:t>
            </a:r>
            <a:endParaRPr lang="en-US" altLang="zh-CN" sz="2400" dirty="0">
              <a:latin typeface="微软雅黑" panose="020B0503020204020204" charset="-122"/>
              <a:ea typeface="微软雅黑" panose="020B0503020204020204" charset="-122"/>
              <a:cs typeface="微软雅黑" panose="020B0503020204020204" charset="-122"/>
            </a:endParaRPr>
          </a:p>
          <a:p>
            <a:pPr algn="l"/>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变成</a:t>
            </a:r>
            <a:r>
              <a:rPr lang="en-US" altLang="zh-CN" sz="2400" dirty="0">
                <a:latin typeface="微软雅黑" panose="020B0503020204020204" charset="-122"/>
                <a:ea typeface="微软雅黑" panose="020B0503020204020204" charset="-122"/>
                <a:cs typeface="微软雅黑" panose="020B0503020204020204" charset="-122"/>
              </a:rPr>
              <a:t>1</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1" name="组合 10"/>
          <p:cNvGrpSpPr/>
          <p:nvPr/>
        </p:nvGrpSpPr>
        <p:grpSpPr>
          <a:xfrm>
            <a:off x="7389607" y="296257"/>
            <a:ext cx="4550008" cy="1247734"/>
            <a:chOff x="6305275" y="281374"/>
            <a:chExt cx="4550008" cy="1247734"/>
          </a:xfrm>
        </p:grpSpPr>
        <p:sp>
          <p:nvSpPr>
            <p:cNvPr id="12" name="左大括号 11"/>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6" name="矩形 15"/>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校验和</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363283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计算校验和示例：</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4180012" y="2846128"/>
            <a:ext cx="4231540" cy="119888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rPr>
              <a:t>0100 1010 1100 0010</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1011 0101 0011 1101</a:t>
            </a:r>
            <a:endParaRPr lang="en-US" altLang="zh-CN" sz="2400" dirty="0">
              <a:latin typeface="微软雅黑" panose="020B0503020204020204" charset="-122"/>
              <a:ea typeface="微软雅黑" panose="020B0503020204020204" charset="-122"/>
            </a:endParaRPr>
          </a:p>
        </p:txBody>
      </p:sp>
      <p:sp>
        <p:nvSpPr>
          <p:cNvPr id="8" name="圆角矩形标注 7"/>
          <p:cNvSpPr/>
          <p:nvPr/>
        </p:nvSpPr>
        <p:spPr>
          <a:xfrm>
            <a:off x="8070215" y="1661012"/>
            <a:ext cx="3218180" cy="1600835"/>
          </a:xfrm>
          <a:prstGeom prst="wedgeRoundRectCallout">
            <a:avLst>
              <a:gd name="adj1" fmla="val -71502"/>
              <a:gd name="adj2" fmla="val 36914"/>
              <a:gd name="adj3" fmla="val 16667"/>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400">
                <a:latin typeface="微软雅黑" panose="020B0503020204020204" charset="-122"/>
                <a:ea typeface="微软雅黑" panose="020B0503020204020204" charset="-122"/>
                <a:cs typeface="微软雅黑" panose="020B0503020204020204" charset="-122"/>
              </a:rPr>
              <a:t>按位取反码</a:t>
            </a:r>
            <a:endParaRPr lang="zh-CN" altLang="en-US" sz="2400">
              <a:latin typeface="微软雅黑" panose="020B0503020204020204" charset="-122"/>
              <a:ea typeface="微软雅黑" panose="020B0503020204020204" charset="-122"/>
              <a:cs typeface="微软雅黑" panose="020B0503020204020204" charset="-122"/>
            </a:endParaRPr>
          </a:p>
          <a:p>
            <a:pPr algn="l"/>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变成</a:t>
            </a:r>
            <a:r>
              <a:rPr lang="en-US" altLang="zh-CN" sz="2400">
                <a:latin typeface="微软雅黑" panose="020B0503020204020204" charset="-122"/>
                <a:ea typeface="微软雅黑" panose="020B0503020204020204" charset="-122"/>
                <a:cs typeface="微软雅黑" panose="020B0503020204020204" charset="-122"/>
              </a:rPr>
              <a:t>0</a:t>
            </a:r>
            <a:endParaRPr lang="en-US" altLang="zh-CN" sz="2400">
              <a:latin typeface="微软雅黑" panose="020B0503020204020204" charset="-122"/>
              <a:ea typeface="微软雅黑" panose="020B0503020204020204" charset="-122"/>
              <a:cs typeface="微软雅黑" panose="020B0503020204020204" charset="-122"/>
            </a:endParaRPr>
          </a:p>
          <a:p>
            <a:pPr algn="l"/>
            <a:r>
              <a:rPr lang="en-US" altLang="zh-CN" sz="2400">
                <a:latin typeface="微软雅黑" panose="020B0503020204020204" charset="-122"/>
                <a:ea typeface="微软雅黑" panose="020B0503020204020204" charset="-122"/>
                <a:cs typeface="微软雅黑" panose="020B0503020204020204" charset="-122"/>
              </a:rPr>
              <a:t>0</a:t>
            </a:r>
            <a:r>
              <a:rPr lang="zh-CN" altLang="en-US" sz="2400">
                <a:latin typeface="微软雅黑" panose="020B0503020204020204" charset="-122"/>
                <a:ea typeface="微软雅黑" panose="020B0503020204020204" charset="-122"/>
                <a:cs typeface="微软雅黑" panose="020B0503020204020204" charset="-122"/>
              </a:rPr>
              <a:t>变成</a:t>
            </a:r>
            <a:r>
              <a:rPr lang="en-US" altLang="zh-CN" sz="2400">
                <a:latin typeface="微软雅黑" panose="020B0503020204020204" charset="-122"/>
                <a:ea typeface="微软雅黑" panose="020B0503020204020204" charset="-122"/>
                <a:cs typeface="微软雅黑" panose="020B0503020204020204" charset="-122"/>
              </a:rPr>
              <a:t>1</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7" name="圆角矩形 6"/>
          <p:cNvSpPr/>
          <p:nvPr/>
        </p:nvSpPr>
        <p:spPr>
          <a:xfrm>
            <a:off x="3681095" y="3505835"/>
            <a:ext cx="4536440" cy="539115"/>
          </a:xfrm>
          <a:prstGeom prst="round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8070215" y="4610735"/>
            <a:ext cx="3218180" cy="1600835"/>
          </a:xfrm>
          <a:prstGeom prst="wedgeRoundRectCallout">
            <a:avLst>
              <a:gd name="adj1" fmla="val -84273"/>
              <a:gd name="adj2" fmla="val -80741"/>
              <a:gd name="adj3" fmla="val 16667"/>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2400">
                <a:latin typeface="微软雅黑" panose="020B0503020204020204" charset="-122"/>
                <a:ea typeface="微软雅黑" panose="020B0503020204020204" charset="-122"/>
                <a:cs typeface="微软雅黑" panose="020B0503020204020204" charset="-122"/>
              </a:rPr>
              <a:t>校验和结果</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389607" y="296257"/>
            <a:ext cx="4550008" cy="1247734"/>
            <a:chOff x="6305275" y="281374"/>
            <a:chExt cx="4550008"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112497" y="1231591"/>
              <a:ext cx="1223413"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校验和</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2" name="矩形 21"/>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7635875"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下列关于UDP所提供服务的特征表述错误的是（）</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A:对数据报不进行检查与修改 </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B:传输数据前不需要建立连接</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C:不会出现分组的丢失和重复</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D:具有较好的实时性、效率高</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7635875"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下列关于UDP所提供服务的特征表述错误的是（</a:t>
            </a:r>
            <a:r>
              <a:rPr lang="en-US" altLang="zh-CN" sz="2400" b="1">
                <a:solidFill>
                  <a:srgbClr val="C00000"/>
                </a:solidFill>
                <a:latin typeface="微软雅黑" panose="020B0503020204020204" charset="-122"/>
                <a:ea typeface="微软雅黑" panose="020B0503020204020204" charset="-122"/>
                <a:cs typeface="微软雅黑" panose="020B0503020204020204" charset="-122"/>
              </a:rPr>
              <a:t>C</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A:对数据报不进行检查与修改 </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B:传输数据前不需要建立连接</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b="1">
                <a:solidFill>
                  <a:srgbClr val="C00000"/>
                </a:solidFill>
                <a:latin typeface="微软雅黑" panose="020B0503020204020204" charset="-122"/>
                <a:ea typeface="微软雅黑" panose="020B0503020204020204" charset="-122"/>
                <a:cs typeface="微软雅黑" panose="020B0503020204020204" charset="-122"/>
              </a:rPr>
              <a:t>C:不会出现分组的丢失和重复</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D:具有较好的实时性、效率高</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8505825" cy="2861310"/>
          </a:xfrm>
          <a:prstGeom prst="rect">
            <a:avLst/>
          </a:prstGeom>
          <a:noFill/>
        </p:spPr>
        <p:txBody>
          <a:bodyPr wrap="square" rtlCol="0" anchor="t">
            <a:spAutoFit/>
          </a:bodyPr>
          <a:lstStyle/>
          <a:p>
            <a:pPr>
              <a:lnSpc>
                <a:spcPct val="150000"/>
              </a:lnSpc>
            </a:pPr>
            <a:r>
              <a:rPr sz="2400">
                <a:latin typeface="微软雅黑" panose="020B0503020204020204" charset="-122"/>
                <a:ea typeface="微软雅黑" panose="020B0503020204020204" charset="-122"/>
                <a:cs typeface="微软雅黑" panose="020B0503020204020204" charset="-122"/>
              </a:rPr>
              <a:t>UDP在计算校验和时，对所有参与运算的内容按（）位求和。</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A:8</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B:16</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C:17</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D:32</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562735" y="194881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solidFill>
                <a:latin typeface="微软雅黑" panose="020B0503020204020204" charset="-122"/>
                <a:ea typeface="微软雅黑" panose="020B0503020204020204" charset="-122"/>
              </a:rPr>
              <a:t>应用进程更</a:t>
            </a:r>
            <a:r>
              <a:rPr lang="zh-CN" altLang="en-US" sz="2000" dirty="0">
                <a:solidFill>
                  <a:srgbClr val="FF0000"/>
                </a:solidFill>
                <a:latin typeface="微软雅黑" panose="020B0503020204020204" charset="-122"/>
                <a:ea typeface="微软雅黑" panose="020B0503020204020204" charset="-122"/>
              </a:rPr>
              <a:t>容易控制</a:t>
            </a:r>
            <a:r>
              <a:rPr lang="zh-CN" altLang="en-US" sz="2000" dirty="0">
                <a:solidFill>
                  <a:schemeClr val="tx1"/>
                </a:solidFill>
                <a:latin typeface="微软雅黑" panose="020B0503020204020204" charset="-122"/>
                <a:ea typeface="微软雅黑" panose="020B0503020204020204" charset="-122"/>
              </a:rPr>
              <a:t>发送什么数据以及何时</a:t>
            </a:r>
            <a:r>
              <a:rPr lang="zh-CN" altLang="en-US" sz="2000" dirty="0" smtClean="0">
                <a:solidFill>
                  <a:schemeClr val="tx1"/>
                </a:solidFill>
                <a:latin typeface="微软雅黑" panose="020B0503020204020204" charset="-122"/>
                <a:ea typeface="微软雅黑" panose="020B0503020204020204" charset="-122"/>
              </a:rPr>
              <a:t>发送，会</a:t>
            </a:r>
            <a:r>
              <a:rPr lang="zh-CN" altLang="en-US" sz="2000" dirty="0">
                <a:solidFill>
                  <a:schemeClr val="tx1"/>
                </a:solidFill>
                <a:latin typeface="微软雅黑" panose="020B0503020204020204" charset="-122"/>
                <a:ea typeface="微软雅黑" panose="020B0503020204020204" charset="-122"/>
              </a:rPr>
              <a:t>出现分组的丢失和重复。</a:t>
            </a:r>
            <a:endParaRPr lang="zh-CN" altLang="en-US" sz="2000" dirty="0">
              <a:solidFill>
                <a:schemeClr val="tx1"/>
              </a:solidFill>
              <a:latin typeface="微软雅黑" panose="020B0503020204020204" charset="-122"/>
              <a:ea typeface="微软雅黑" panose="020B0503020204020204" charset="-122"/>
            </a:endParaRPr>
          </a:p>
        </p:txBody>
      </p:sp>
      <p:grpSp>
        <p:nvGrpSpPr>
          <p:cNvPr id="13" name="组合 12"/>
          <p:cNvGrpSpPr/>
          <p:nvPr/>
        </p:nvGrpSpPr>
        <p:grpSpPr>
          <a:xfrm>
            <a:off x="7389607" y="296257"/>
            <a:ext cx="4550008" cy="1247734"/>
            <a:chOff x="6305275" y="281374"/>
            <a:chExt cx="4550008"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992580"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特点</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37261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3.4.0 </a:t>
            </a:r>
            <a:r>
              <a:rPr lang="zh-CN" altLang="en-US" dirty="0">
                <a:latin typeface="黑体" panose="02010609060101010101" pitchFamily="49" charset="-122"/>
                <a:ea typeface="黑体" panose="02010609060101010101" pitchFamily="49" charset="-122"/>
                <a:sym typeface="+mn-ea"/>
              </a:rPr>
              <a:t>零、用户数据报协议（UDP）</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9182735" cy="2861310"/>
          </a:xfrm>
          <a:prstGeom prst="rect">
            <a:avLst/>
          </a:prstGeom>
          <a:noFill/>
        </p:spPr>
        <p:txBody>
          <a:bodyPr wrap="square" rtlCol="0" anchor="t">
            <a:spAutoFit/>
          </a:bodyPr>
          <a:lstStyle/>
          <a:p>
            <a:pPr>
              <a:lnSpc>
                <a:spcPct val="150000"/>
              </a:lnSpc>
            </a:pPr>
            <a:r>
              <a:rPr sz="2400">
                <a:latin typeface="微软雅黑" panose="020B0503020204020204" charset="-122"/>
                <a:ea typeface="微软雅黑" panose="020B0503020204020204" charset="-122"/>
                <a:cs typeface="微软雅黑" panose="020B0503020204020204" charset="-122"/>
              </a:rPr>
              <a:t>UDP在计算校验和时，对所有参与运算的内容按（</a:t>
            </a:r>
            <a:r>
              <a:rPr lang="en-US" sz="2400" b="1">
                <a:solidFill>
                  <a:srgbClr val="C00000"/>
                </a:solidFill>
                <a:latin typeface="微软雅黑" panose="020B0503020204020204" charset="-122"/>
                <a:ea typeface="微软雅黑" panose="020B0503020204020204" charset="-122"/>
                <a:cs typeface="微软雅黑" panose="020B0503020204020204" charset="-122"/>
              </a:rPr>
              <a:t>B</a:t>
            </a:r>
            <a:r>
              <a:rPr sz="2400">
                <a:latin typeface="微软雅黑" panose="020B0503020204020204" charset="-122"/>
                <a:ea typeface="微软雅黑" panose="020B0503020204020204" charset="-122"/>
                <a:cs typeface="微软雅黑" panose="020B0503020204020204" charset="-122"/>
              </a:rPr>
              <a:t>）位求和。</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A:8</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b="1">
                <a:solidFill>
                  <a:srgbClr val="C00000"/>
                </a:solidFill>
                <a:latin typeface="微软雅黑" panose="020B0503020204020204" charset="-122"/>
                <a:ea typeface="微软雅黑" panose="020B0503020204020204" charset="-122"/>
                <a:cs typeface="微软雅黑" panose="020B0503020204020204" charset="-122"/>
              </a:rPr>
              <a:t>B:16</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C:17</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D:32</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9182735" cy="2861310"/>
          </a:xfrm>
          <a:prstGeom prst="rect">
            <a:avLst/>
          </a:prstGeom>
          <a:noFill/>
        </p:spPr>
        <p:txBody>
          <a:bodyPr wrap="square" rtlCol="0" anchor="t">
            <a:spAutoFit/>
          </a:bodyPr>
          <a:lstStyle/>
          <a:p>
            <a:pPr>
              <a:lnSpc>
                <a:spcPct val="150000"/>
              </a:lnSpc>
            </a:pPr>
            <a:r>
              <a:rPr sz="2400">
                <a:latin typeface="微软雅黑" panose="020B0503020204020204" charset="-122"/>
                <a:ea typeface="微软雅黑" panose="020B0503020204020204" charset="-122"/>
                <a:cs typeface="微软雅黑" panose="020B0503020204020204" charset="-122"/>
              </a:rPr>
              <a:t>UDP数据报结构的首部中不包括（）</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A:源端口号字段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B:目的端口号字段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C:目的IP地址字段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D:校验和字段</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9182735" cy="2861310"/>
          </a:xfrm>
          <a:prstGeom prst="rect">
            <a:avLst/>
          </a:prstGeom>
          <a:noFill/>
        </p:spPr>
        <p:txBody>
          <a:bodyPr wrap="square" rtlCol="0" anchor="t">
            <a:spAutoFit/>
          </a:bodyPr>
          <a:lstStyle/>
          <a:p>
            <a:pPr>
              <a:lnSpc>
                <a:spcPct val="150000"/>
              </a:lnSpc>
            </a:pPr>
            <a:r>
              <a:rPr sz="2400">
                <a:latin typeface="微软雅黑" panose="020B0503020204020204" charset="-122"/>
                <a:ea typeface="微软雅黑" panose="020B0503020204020204" charset="-122"/>
                <a:cs typeface="微软雅黑" panose="020B0503020204020204" charset="-122"/>
              </a:rPr>
              <a:t>UDP数据报结构的首部中不包括（</a:t>
            </a:r>
            <a:r>
              <a:rPr lang="en-US" sz="2400" b="1">
                <a:solidFill>
                  <a:srgbClr val="C00000"/>
                </a:solidFill>
                <a:latin typeface="微软雅黑" panose="020B0503020204020204" charset="-122"/>
                <a:ea typeface="微软雅黑" panose="020B0503020204020204" charset="-122"/>
                <a:cs typeface="微软雅黑" panose="020B0503020204020204" charset="-122"/>
              </a:rPr>
              <a:t>C</a:t>
            </a:r>
            <a:r>
              <a:rPr sz="2400">
                <a:latin typeface="微软雅黑" panose="020B0503020204020204" charset="-122"/>
                <a:ea typeface="微软雅黑" panose="020B0503020204020204" charset="-122"/>
                <a:cs typeface="微软雅黑" panose="020B0503020204020204" charset="-122"/>
              </a:rPr>
              <a:t>）</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A:源端口号字段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B:目的端口号字段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b="1">
                <a:solidFill>
                  <a:srgbClr val="C00000"/>
                </a:solidFill>
                <a:latin typeface="微软雅黑" panose="020B0503020204020204" charset="-122"/>
                <a:ea typeface="微软雅黑" panose="020B0503020204020204" charset="-122"/>
                <a:cs typeface="微软雅黑" panose="020B0503020204020204" charset="-122"/>
              </a:rPr>
              <a:t>C:目的IP地址字段</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D:校验和字段</a:t>
            </a:r>
            <a:endParaRPr sz="24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830437" y="4855947"/>
            <a:ext cx="7896342" cy="1135054"/>
          </a:xfrm>
          <a:prstGeom prst="rect">
            <a:avLst/>
          </a:prstGeom>
          <a:noFill/>
        </p:spPr>
        <p:txBody>
          <a:bodyPr wrap="square" rtlCol="0">
            <a:spAutoFit/>
          </a:bodyPr>
          <a:lstStyle/>
          <a:p>
            <a:pPr>
              <a:lnSpc>
                <a:spcPct val="150000"/>
              </a:lnSpc>
            </a:pPr>
            <a:r>
              <a:rPr kumimoji="1" lang="zh-CN" altLang="en-US" sz="2400" dirty="0" smtClean="0">
                <a:latin typeface="+mn-ea"/>
              </a:rPr>
              <a:t>首部：源端口号、目的端口号、长度、校验和</a:t>
            </a:r>
            <a:endParaRPr kumimoji="1" lang="en-US" altLang="zh-CN" sz="2400" dirty="0" smtClean="0">
              <a:latin typeface="+mn-ea"/>
            </a:endParaRPr>
          </a:p>
          <a:p>
            <a:pPr>
              <a:lnSpc>
                <a:spcPct val="150000"/>
              </a:lnSpc>
            </a:pPr>
            <a:r>
              <a:rPr kumimoji="1" lang="zh-CN" altLang="en-US" sz="2400" dirty="0" smtClean="0">
                <a:latin typeface="+mn-ea"/>
              </a:rPr>
              <a:t>伪首部：源</a:t>
            </a:r>
            <a:r>
              <a:rPr kumimoji="1" lang="en-US" altLang="zh-CN" sz="2400" dirty="0" smtClean="0">
                <a:latin typeface="+mn-ea"/>
              </a:rPr>
              <a:t>IP</a:t>
            </a:r>
            <a:r>
              <a:rPr kumimoji="1" lang="zh-CN" altLang="en-US" sz="2400" dirty="0" smtClean="0">
                <a:latin typeface="+mn-ea"/>
              </a:rPr>
              <a:t>地址、目的</a:t>
            </a:r>
            <a:r>
              <a:rPr kumimoji="1" lang="en-US" altLang="zh-CN" sz="2400" dirty="0" smtClean="0">
                <a:latin typeface="+mn-ea"/>
              </a:rPr>
              <a:t>IP</a:t>
            </a:r>
            <a:r>
              <a:rPr kumimoji="1" lang="zh-CN" altLang="en-US" sz="2400" dirty="0" smtClean="0">
                <a:latin typeface="+mn-ea"/>
              </a:rPr>
              <a:t>地址、协议号、</a:t>
            </a:r>
            <a:r>
              <a:rPr kumimoji="1" lang="en-US" altLang="zh-CN" sz="2400" dirty="0" smtClean="0">
                <a:latin typeface="+mn-ea"/>
              </a:rPr>
              <a:t>UDP</a:t>
            </a:r>
            <a:r>
              <a:rPr kumimoji="1" lang="zh-CN" altLang="en-US" sz="2400" dirty="0" smtClean="0">
                <a:latin typeface="+mn-ea"/>
              </a:rPr>
              <a:t>长度</a:t>
            </a:r>
            <a:endParaRPr kumimoji="1" lang="zh-CN" altLang="en-US" sz="2400" dirty="0">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8505825" cy="64516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、用户数据报协议简写为（    ）</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470025" y="1567180"/>
            <a:ext cx="8505825" cy="64516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、用户数据报协议简写为（   </a:t>
            </a:r>
            <a:r>
              <a:rPr lang="en-US" altLang="zh-CN" sz="2400">
                <a:latin typeface="微软雅黑" panose="020B0503020204020204" charset="-122"/>
                <a:ea typeface="微软雅黑" panose="020B0503020204020204" charset="-122"/>
                <a:cs typeface="微软雅黑" panose="020B0503020204020204" charset="-122"/>
              </a:rPr>
              <a:t>UDP</a:t>
            </a:r>
            <a:r>
              <a:rPr lang="zh-CN" altLang="en-US" sz="2400">
                <a:latin typeface="微软雅黑" panose="020B0503020204020204" charset="-122"/>
                <a:ea typeface="微软雅黑" panose="020B0503020204020204" charset="-122"/>
                <a:cs typeface="微软雅黑" panose="020B0503020204020204" charset="-122"/>
              </a:rPr>
              <a:t> ）</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UDP</a:t>
            </a:r>
            <a:r>
              <a:rPr lang="zh-CN" altLang="en-US" sz="2800" b="1" dirty="0" smtClean="0">
                <a:latin typeface="黑体" panose="02010609060101010101" pitchFamily="49" charset="-122"/>
                <a:ea typeface="黑体" panose="02010609060101010101" pitchFamily="49" charset="-122"/>
                <a:sym typeface="+mn-ea"/>
              </a:rPr>
              <a:t>总结：</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1053399" y="1711559"/>
            <a:ext cx="9646686" cy="1938992"/>
          </a:xfrm>
          <a:prstGeom prst="rect">
            <a:avLst/>
          </a:prstGeom>
          <a:noFill/>
        </p:spPr>
        <p:txBody>
          <a:bodyPr wrap="square" rtlCol="0" anchor="t">
            <a:spAutoFit/>
          </a:bodyPr>
          <a:lstStyle/>
          <a:p>
            <a:pPr>
              <a:lnSpc>
                <a:spcPct val="150000"/>
              </a:lnSpc>
            </a:pPr>
            <a:r>
              <a:rPr lang="en-US" sz="2000" dirty="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UDP</a:t>
            </a:r>
            <a:r>
              <a:rPr lang="zh-CN" altLang="en-US" sz="2000" dirty="0" smtClean="0">
                <a:latin typeface="微软雅黑" panose="020B0503020204020204" charset="-122"/>
                <a:ea typeface="微软雅黑" panose="020B0503020204020204" charset="-122"/>
                <a:cs typeface="微软雅黑" panose="020B0503020204020204" charset="-122"/>
              </a:rPr>
              <a:t>的特点：分组和数据丢失；无需建立连接；无连接状态；首部开销小；</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2</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UDP</a:t>
            </a:r>
            <a:r>
              <a:rPr lang="zh-CN" altLang="en-US" sz="2000" dirty="0" smtClean="0">
                <a:latin typeface="微软雅黑" panose="020B0503020204020204" charset="-122"/>
                <a:ea typeface="微软雅黑" panose="020B0503020204020204" charset="-122"/>
                <a:cs typeface="微软雅黑" panose="020B0503020204020204" charset="-122"/>
              </a:rPr>
              <a:t>数据报结构：首部四个字段，每个字段</a:t>
            </a:r>
            <a:r>
              <a:rPr lang="en-US" altLang="zh-CN" sz="2000" dirty="0" smtClean="0">
                <a:latin typeface="微软雅黑" panose="020B0503020204020204" charset="-122"/>
                <a:ea typeface="微软雅黑" panose="020B0503020204020204" charset="-122"/>
                <a:cs typeface="微软雅黑" panose="020B0503020204020204" charset="-122"/>
              </a:rPr>
              <a:t>2</a:t>
            </a:r>
            <a:r>
              <a:rPr lang="zh-CN" altLang="en-US" sz="2000" dirty="0" smtClean="0">
                <a:latin typeface="微软雅黑" panose="020B0503020204020204" charset="-122"/>
                <a:ea typeface="微软雅黑" panose="020B0503020204020204" charset="-122"/>
                <a:cs typeface="微软雅黑" panose="020B0503020204020204" charset="-122"/>
              </a:rPr>
              <a:t>个字节；</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en-US" sz="2000" dirty="0" smtClean="0">
                <a:latin typeface="+mn-ea"/>
              </a:rPr>
              <a:t>             首部</a:t>
            </a:r>
            <a:r>
              <a:rPr kumimoji="1" lang="zh-CN" altLang="en-US" sz="2000" dirty="0">
                <a:latin typeface="+mn-ea"/>
              </a:rPr>
              <a:t>：源端口号、目的端口号、长度、校验和</a:t>
            </a:r>
            <a:endParaRPr kumimoji="1" lang="en-US" altLang="zh-CN" sz="2000" dirty="0">
              <a:latin typeface="+mn-ea"/>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3</a:t>
            </a:r>
            <a:r>
              <a:rPr lang="zh-CN" altLang="en-US" sz="2000" dirty="0" smtClean="0">
                <a:latin typeface="微软雅黑" panose="020B0503020204020204" charset="-122"/>
                <a:ea typeface="微软雅黑" panose="020B0503020204020204" charset="-122"/>
                <a:cs typeface="微软雅黑" panose="020B0503020204020204" charset="-122"/>
              </a:rPr>
              <a:t>、校验</a:t>
            </a:r>
            <a:r>
              <a:rPr lang="zh-CN" altLang="en-US" sz="2000" dirty="0">
                <a:latin typeface="微软雅黑" panose="020B0503020204020204" charset="-122"/>
                <a:ea typeface="微软雅黑" panose="020B0503020204020204" charset="-122"/>
                <a:cs typeface="微软雅黑" panose="020B0503020204020204" charset="-122"/>
              </a:rPr>
              <a:t>和计算    </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3573" y="2207141"/>
            <a:ext cx="824865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113505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1754326"/>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第一、应用进程好似在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打电话</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要</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先建立连接</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230832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第一、应用进程好似在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打电话</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要</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先建立连接</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第二</a:t>
            </a:r>
            <a:r>
              <a:rPr lang="zh-CN" altLang="en-US" sz="2400" dirty="0">
                <a:latin typeface="微软雅黑" panose="020B0503020204020204" charset="-122"/>
                <a:ea typeface="微软雅黑" panose="020B0503020204020204" charset="-122"/>
                <a:cs typeface="微软雅黑" panose="020B0503020204020204" charset="-122"/>
              </a:rPr>
              <a:t>、每一条</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连接只有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两个</a:t>
            </a:r>
            <a:r>
              <a:rPr lang="zh-CN" altLang="en-US" sz="2400">
                <a:latin typeface="微软雅黑" panose="020B0503020204020204" charset="-122"/>
                <a:ea typeface="微软雅黑" panose="020B0503020204020204" charset="-122"/>
                <a:cs typeface="微软雅黑" panose="020B0503020204020204" charset="-122"/>
              </a:rPr>
              <a:t>端点</a:t>
            </a:r>
            <a:r>
              <a:rPr lang="zh-CN" altLang="en-US" sz="240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562735" y="194881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solidFill>
                <a:latin typeface="微软雅黑" panose="020B0503020204020204" charset="-122"/>
                <a:ea typeface="微软雅黑" panose="020B0503020204020204" charset="-122"/>
              </a:rPr>
              <a:t>应用进程更</a:t>
            </a:r>
            <a:r>
              <a:rPr lang="zh-CN" altLang="en-US" sz="2000" dirty="0">
                <a:solidFill>
                  <a:srgbClr val="FF0000"/>
                </a:solidFill>
                <a:latin typeface="微软雅黑" panose="020B0503020204020204" charset="-122"/>
                <a:ea typeface="微软雅黑" panose="020B0503020204020204" charset="-122"/>
              </a:rPr>
              <a:t>容易控制</a:t>
            </a:r>
            <a:r>
              <a:rPr lang="zh-CN" altLang="en-US" sz="2000" dirty="0">
                <a:solidFill>
                  <a:schemeClr val="tx1"/>
                </a:solidFill>
                <a:latin typeface="微软雅黑" panose="020B0503020204020204" charset="-122"/>
                <a:ea typeface="微软雅黑" panose="020B0503020204020204" charset="-122"/>
              </a:rPr>
              <a:t>发送什么数据以及何时</a:t>
            </a:r>
            <a:r>
              <a:rPr lang="zh-CN" altLang="en-US" sz="2000" dirty="0" smtClean="0">
                <a:solidFill>
                  <a:schemeClr val="tx1"/>
                </a:solidFill>
                <a:latin typeface="微软雅黑" panose="020B0503020204020204" charset="-122"/>
                <a:ea typeface="微软雅黑" panose="020B0503020204020204" charset="-122"/>
              </a:rPr>
              <a:t>发送，会</a:t>
            </a:r>
            <a:r>
              <a:rPr lang="zh-CN" altLang="en-US" sz="2000" dirty="0">
                <a:solidFill>
                  <a:schemeClr val="tx1"/>
                </a:solidFill>
                <a:latin typeface="微软雅黑" panose="020B0503020204020204" charset="-122"/>
                <a:ea typeface="微软雅黑" panose="020B0503020204020204" charset="-122"/>
              </a:rPr>
              <a:t>出现分组的丢失和重复。</a:t>
            </a:r>
            <a:endParaRPr lang="zh-CN" altLang="en-US" sz="2000" dirty="0">
              <a:solidFill>
                <a:schemeClr val="tx1"/>
              </a:solidFill>
              <a:latin typeface="微软雅黑" panose="020B0503020204020204" charset="-122"/>
              <a:ea typeface="微软雅黑" panose="020B0503020204020204" charset="-122"/>
            </a:endParaRPr>
          </a:p>
        </p:txBody>
      </p:sp>
      <p:sp>
        <p:nvSpPr>
          <p:cNvPr id="6" name="圆角矩形 5"/>
          <p:cNvSpPr/>
          <p:nvPr/>
        </p:nvSpPr>
        <p:spPr>
          <a:xfrm>
            <a:off x="1562735" y="313880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无需建立连接。</a:t>
            </a:r>
            <a:endParaRPr lang="zh-CN" altLang="en-US" sz="2000" dirty="0">
              <a:solidFill>
                <a:schemeClr val="tx1"/>
              </a:solidFill>
              <a:latin typeface="微软雅黑" panose="020B0503020204020204" charset="-122"/>
              <a:ea typeface="微软雅黑" panose="020B0503020204020204" charset="-122"/>
            </a:endParaRPr>
          </a:p>
        </p:txBody>
      </p:sp>
      <p:grpSp>
        <p:nvGrpSpPr>
          <p:cNvPr id="13" name="组合 12"/>
          <p:cNvGrpSpPr/>
          <p:nvPr/>
        </p:nvGrpSpPr>
        <p:grpSpPr>
          <a:xfrm>
            <a:off x="7389607" y="296257"/>
            <a:ext cx="4550008" cy="1247734"/>
            <a:chOff x="6305275" y="281374"/>
            <a:chExt cx="4550008"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992580"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特点</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37261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3.4.0 </a:t>
            </a:r>
            <a:r>
              <a:rPr lang="zh-CN" altLang="en-US" dirty="0">
                <a:latin typeface="黑体" panose="02010609060101010101" pitchFamily="49" charset="-122"/>
                <a:ea typeface="黑体" panose="02010609060101010101" pitchFamily="49" charset="-122"/>
                <a:sym typeface="+mn-ea"/>
              </a:rPr>
              <a:t>零、用户数据报协议（UDP）</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2862322"/>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第一、应用进程好似在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打电话</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要</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先建立连接</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第二</a:t>
            </a:r>
            <a:r>
              <a:rPr lang="zh-CN" altLang="en-US" sz="2400" dirty="0">
                <a:latin typeface="微软雅黑" panose="020B0503020204020204" charset="-122"/>
                <a:ea typeface="微软雅黑" panose="020B0503020204020204" charset="-122"/>
                <a:cs typeface="微软雅黑" panose="020B0503020204020204" charset="-122"/>
              </a:rPr>
              <a:t>、每一条</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连接只有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两个</a:t>
            </a:r>
            <a:r>
              <a:rPr lang="zh-CN" altLang="en-US" sz="2400" dirty="0">
                <a:latin typeface="微软雅黑" panose="020B0503020204020204" charset="-122"/>
                <a:ea typeface="微软雅黑" panose="020B0503020204020204" charset="-122"/>
                <a:cs typeface="微软雅黑" panose="020B0503020204020204" charset="-122"/>
              </a:rPr>
              <a:t>端点。</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交付</a:t>
            </a:r>
            <a:r>
              <a:rPr lang="zh-CN" altLang="en-US" sz="2400" dirty="0" smtClean="0">
                <a:latin typeface="微软雅黑" panose="020B0503020204020204" charset="-122"/>
                <a:ea typeface="微软雅黑" panose="020B0503020204020204" charset="-122"/>
                <a:cs typeface="微软雅黑" panose="020B0503020204020204" charset="-122"/>
              </a:rPr>
              <a:t>：无</a:t>
            </a:r>
            <a:r>
              <a:rPr lang="zh-CN" altLang="en-US" sz="2400" dirty="0">
                <a:latin typeface="微软雅黑" panose="020B0503020204020204" charset="-122"/>
                <a:ea typeface="微软雅黑" panose="020B0503020204020204" charset="-122"/>
                <a:cs typeface="微软雅黑" panose="020B0503020204020204" charset="-122"/>
              </a:rPr>
              <a:t>差错，不丢失，不</a:t>
            </a:r>
            <a:r>
              <a:rPr lang="zh-CN" altLang="en-US" sz="2400" dirty="0" smtClean="0">
                <a:latin typeface="微软雅黑" panose="020B0503020204020204" charset="-122"/>
                <a:ea typeface="微软雅黑" panose="020B0503020204020204" charset="-122"/>
                <a:cs typeface="微软雅黑" panose="020B0503020204020204" charset="-122"/>
              </a:rPr>
              <a:t>重复，按</a:t>
            </a:r>
            <a:r>
              <a:rPr lang="zh-CN" altLang="en-US" sz="2400">
                <a:latin typeface="微软雅黑" panose="020B0503020204020204" charset="-122"/>
                <a:ea typeface="微软雅黑" panose="020B0503020204020204" charset="-122"/>
                <a:cs typeface="微软雅黑" panose="020B0503020204020204" charset="-122"/>
              </a:rPr>
              <a:t>序</a:t>
            </a:r>
            <a:r>
              <a:rPr lang="zh-CN" altLang="en-US" sz="2400" smtClean="0">
                <a:latin typeface="微软雅黑" panose="020B0503020204020204" charset="-122"/>
                <a:ea typeface="微软雅黑" panose="020B0503020204020204" charset="-122"/>
                <a:cs typeface="微软雅黑" panose="020B0503020204020204" charset="-122"/>
              </a:rPr>
              <a:t>到达</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341632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第一、应用进程好似在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打电话</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要</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先建立连接</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第二</a:t>
            </a:r>
            <a:r>
              <a:rPr lang="zh-CN" altLang="en-US" sz="2400" dirty="0">
                <a:latin typeface="微软雅黑" panose="020B0503020204020204" charset="-122"/>
                <a:ea typeface="微软雅黑" panose="020B0503020204020204" charset="-122"/>
                <a:cs typeface="微软雅黑" panose="020B0503020204020204" charset="-122"/>
              </a:rPr>
              <a:t>、每一条</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连接只有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两个</a:t>
            </a:r>
            <a:r>
              <a:rPr lang="zh-CN" altLang="en-US" sz="2400" dirty="0">
                <a:latin typeface="微软雅黑" panose="020B0503020204020204" charset="-122"/>
                <a:ea typeface="微软雅黑" panose="020B0503020204020204" charset="-122"/>
                <a:cs typeface="微软雅黑" panose="020B0503020204020204" charset="-122"/>
              </a:rPr>
              <a:t>端点。</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交付</a:t>
            </a:r>
            <a:r>
              <a:rPr lang="zh-CN" altLang="en-US" sz="2400" dirty="0" smtClean="0">
                <a:latin typeface="微软雅黑" panose="020B0503020204020204" charset="-122"/>
                <a:ea typeface="微软雅黑" panose="020B0503020204020204" charset="-122"/>
                <a:cs typeface="微软雅黑" panose="020B0503020204020204" charset="-122"/>
              </a:rPr>
              <a:t>：无</a:t>
            </a:r>
            <a:r>
              <a:rPr lang="zh-CN" altLang="en-US" sz="2400" dirty="0">
                <a:latin typeface="微软雅黑" panose="020B0503020204020204" charset="-122"/>
                <a:ea typeface="微软雅黑" panose="020B0503020204020204" charset="-122"/>
                <a:cs typeface="微软雅黑" panose="020B0503020204020204" charset="-122"/>
              </a:rPr>
              <a:t>差错，不丢失，不</a:t>
            </a:r>
            <a:r>
              <a:rPr lang="zh-CN" altLang="en-US" sz="2400" dirty="0" smtClean="0">
                <a:latin typeface="微软雅黑" panose="020B0503020204020204" charset="-122"/>
                <a:ea typeface="微软雅黑" panose="020B0503020204020204" charset="-122"/>
                <a:cs typeface="微软雅黑" panose="020B0503020204020204" charset="-122"/>
              </a:rPr>
              <a:t>重复，按</a:t>
            </a:r>
            <a:r>
              <a:rPr lang="zh-CN" altLang="en-US" sz="2400" dirty="0">
                <a:latin typeface="微软雅黑" panose="020B0503020204020204" charset="-122"/>
                <a:ea typeface="微软雅黑" panose="020B0503020204020204" charset="-122"/>
                <a:cs typeface="微软雅黑" panose="020B0503020204020204" charset="-122"/>
              </a:rPr>
              <a:t>序到达</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第四、</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全双工</a:t>
            </a:r>
            <a:r>
              <a:rPr lang="zh-CN" altLang="en-US" sz="2400">
                <a:latin typeface="微软雅黑" panose="020B0503020204020204" charset="-122"/>
                <a:ea typeface="微软雅黑" panose="020B0503020204020204" charset="-122"/>
                <a:cs typeface="微软雅黑" panose="020B0503020204020204" charset="-122"/>
              </a:rPr>
              <a:t>通信</a:t>
            </a:r>
            <a:r>
              <a:rPr lang="zh-CN" altLang="en-US" sz="240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614143" y="1968372"/>
            <a:ext cx="10723167" cy="4431983"/>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、传输控制</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Transmission Control Protocol </a:t>
            </a:r>
            <a:r>
              <a:rPr lang="en-US" altLang="zh-CN"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TCP)</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传输</a:t>
            </a:r>
            <a:r>
              <a:rPr lang="zh-CN" altLang="en-US" sz="2400" dirty="0">
                <a:latin typeface="微软雅黑" panose="020B0503020204020204" charset="-122"/>
                <a:ea typeface="微软雅黑" panose="020B0503020204020204" charset="-122"/>
                <a:cs typeface="微软雅黑" panose="020B0503020204020204" charset="-122"/>
              </a:rPr>
              <a:t>层协议。提供面向连接、可靠、有序、字</a:t>
            </a:r>
            <a:r>
              <a:rPr lang="zh-CN" altLang="en-US" sz="2400" dirty="0" smtClean="0">
                <a:latin typeface="微软雅黑" panose="020B0503020204020204" charset="-122"/>
                <a:ea typeface="微软雅黑" panose="020B0503020204020204" charset="-122"/>
                <a:cs typeface="微软雅黑" panose="020B0503020204020204" charset="-122"/>
              </a:rPr>
              <a:t>节流 传输</a:t>
            </a:r>
            <a:r>
              <a:rPr lang="zh-CN" altLang="en-US" sz="2400" dirty="0">
                <a:latin typeface="微软雅黑" panose="020B0503020204020204" charset="-122"/>
                <a:ea typeface="微软雅黑" panose="020B0503020204020204" charset="-122"/>
                <a:cs typeface="微软雅黑" panose="020B0503020204020204" charset="-122"/>
              </a:rPr>
              <a:t>服务</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第一、应用进程好似在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打电话</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要</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先建立连接</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第二</a:t>
            </a:r>
            <a:r>
              <a:rPr lang="zh-CN" altLang="en-US" sz="2400" dirty="0">
                <a:latin typeface="微软雅黑" panose="020B0503020204020204" charset="-122"/>
                <a:ea typeface="微软雅黑" panose="020B0503020204020204" charset="-122"/>
                <a:cs typeface="微软雅黑" panose="020B0503020204020204" charset="-122"/>
              </a:rPr>
              <a:t>、每一条</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连接只有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两个</a:t>
            </a:r>
            <a:r>
              <a:rPr lang="zh-CN" altLang="en-US" sz="2400" dirty="0">
                <a:latin typeface="微软雅黑" panose="020B0503020204020204" charset="-122"/>
                <a:ea typeface="微软雅黑" panose="020B0503020204020204" charset="-122"/>
                <a:cs typeface="微软雅黑" panose="020B0503020204020204" charset="-122"/>
              </a:rPr>
              <a:t>端点。</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第三、</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交付</a:t>
            </a:r>
            <a:r>
              <a:rPr lang="zh-CN" altLang="en-US" sz="2400" dirty="0" smtClean="0">
                <a:latin typeface="微软雅黑" panose="020B0503020204020204" charset="-122"/>
                <a:ea typeface="微软雅黑" panose="020B0503020204020204" charset="-122"/>
                <a:cs typeface="微软雅黑" panose="020B0503020204020204" charset="-122"/>
              </a:rPr>
              <a:t>：无</a:t>
            </a:r>
            <a:r>
              <a:rPr lang="zh-CN" altLang="en-US" sz="2400" dirty="0">
                <a:latin typeface="微软雅黑" panose="020B0503020204020204" charset="-122"/>
                <a:ea typeface="微软雅黑" panose="020B0503020204020204" charset="-122"/>
                <a:cs typeface="微软雅黑" panose="020B0503020204020204" charset="-122"/>
              </a:rPr>
              <a:t>差错，不丢失，不</a:t>
            </a:r>
            <a:r>
              <a:rPr lang="zh-CN" altLang="en-US" sz="2400" dirty="0" smtClean="0">
                <a:latin typeface="微软雅黑" panose="020B0503020204020204" charset="-122"/>
                <a:ea typeface="微软雅黑" panose="020B0503020204020204" charset="-122"/>
                <a:cs typeface="微软雅黑" panose="020B0503020204020204" charset="-122"/>
              </a:rPr>
              <a:t>重复，按</a:t>
            </a:r>
            <a:r>
              <a:rPr lang="zh-CN" altLang="en-US" sz="2400" dirty="0">
                <a:latin typeface="微软雅黑" panose="020B0503020204020204" charset="-122"/>
                <a:ea typeface="微软雅黑" panose="020B0503020204020204" charset="-122"/>
                <a:cs typeface="微软雅黑" panose="020B0503020204020204" charset="-122"/>
              </a:rPr>
              <a:t>序到达</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第四、</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全双工</a:t>
            </a:r>
            <a:r>
              <a:rPr lang="zh-CN" altLang="en-US" sz="2400" dirty="0">
                <a:latin typeface="微软雅黑" panose="020B0503020204020204" charset="-122"/>
                <a:ea typeface="微软雅黑" panose="020B0503020204020204" charset="-122"/>
                <a:cs typeface="微软雅黑" panose="020B0503020204020204" charset="-122"/>
              </a:rPr>
              <a:t>通信。</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第五、面向</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字节流</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流</a:t>
            </a:r>
            <a:r>
              <a:rPr lang="zh-CN" altLang="en-US" sz="2000" dirty="0">
                <a:latin typeface="微软雅黑" panose="020B0503020204020204" charset="-122"/>
                <a:ea typeface="微软雅黑" panose="020B0503020204020204" charset="-122"/>
                <a:cs typeface="微软雅黑" panose="020B0503020204020204" charset="-122"/>
              </a:rPr>
              <a:t>：字节序列。应用程序和</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的交互是一个个数据块</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把他们看做是无结构字节流。</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5" name="文本框 24"/>
          <p:cNvSpPr txBox="1"/>
          <p:nvPr/>
        </p:nvSpPr>
        <p:spPr>
          <a:xfrm>
            <a:off x="303826" y="2513864"/>
            <a:ext cx="11552815"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应用层</a:t>
            </a:r>
            <a:r>
              <a:rPr lang="zh-CN" altLang="en-US" sz="2400" dirty="0">
                <a:latin typeface="微软雅黑" panose="020B0503020204020204" charset="-122"/>
                <a:ea typeface="微软雅黑" panose="020B0503020204020204" charset="-122"/>
                <a:cs typeface="微软雅黑" panose="020B0503020204020204" charset="-122"/>
              </a:rPr>
              <a:t>数据块进行封装成为</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文段。</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最</a:t>
            </a:r>
            <a:r>
              <a:rPr lang="zh-CN" altLang="en-US" sz="2400" dirty="0">
                <a:latin typeface="微软雅黑" panose="020B0503020204020204" charset="-122"/>
                <a:ea typeface="微软雅黑" panose="020B0503020204020204" charset="-122"/>
                <a:cs typeface="微软雅黑" panose="020B0503020204020204" charset="-122"/>
              </a:rPr>
              <a:t>大报文段长度（</a:t>
            </a:r>
            <a:r>
              <a:rPr lang="en-US" altLang="zh-CN" sz="2400" dirty="0">
                <a:latin typeface="微软雅黑" panose="020B0503020204020204" charset="-122"/>
                <a:ea typeface="微软雅黑" panose="020B0503020204020204" charset="-122"/>
                <a:cs typeface="微软雅黑" panose="020B0503020204020204" charset="-122"/>
              </a:rPr>
              <a:t>Maximum Segment </a:t>
            </a:r>
            <a:r>
              <a:rPr lang="en-US" altLang="zh-CN" sz="2400" dirty="0" smtClean="0">
                <a:latin typeface="微软雅黑" panose="020B0503020204020204" charset="-122"/>
                <a:ea typeface="微软雅黑" panose="020B0503020204020204" charset="-122"/>
                <a:cs typeface="微软雅黑" panose="020B0503020204020204" charset="-122"/>
              </a:rPr>
              <a:t>Size</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MSS</a:t>
            </a:r>
            <a:r>
              <a:rPr lang="zh-CN" altLang="en-US" sz="2400" dirty="0" smtClean="0">
                <a:latin typeface="微软雅黑" panose="020B0503020204020204" charset="-122"/>
                <a:ea typeface="微软雅黑" panose="020B0503020204020204" charset="-122"/>
                <a:cs typeface="微软雅黑" panose="020B0503020204020204" charset="-122"/>
              </a:rPr>
              <a:t>）：报</a:t>
            </a:r>
            <a:r>
              <a:rPr lang="zh-CN" altLang="en-US" sz="2400" dirty="0">
                <a:latin typeface="微软雅黑" panose="020B0503020204020204" charset="-122"/>
                <a:ea typeface="微软雅黑" panose="020B0503020204020204" charset="-122"/>
                <a:cs typeface="微软雅黑" panose="020B0503020204020204" charset="-122"/>
              </a:rPr>
              <a:t>文段中封装的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应用层数据</a:t>
            </a:r>
            <a:r>
              <a:rPr lang="zh-CN" altLang="en-US" sz="2400" dirty="0">
                <a:latin typeface="微软雅黑" panose="020B0503020204020204" charset="-122"/>
                <a:ea typeface="微软雅黑" panose="020B0503020204020204" charset="-122"/>
                <a:cs typeface="微软雅黑" panose="020B0503020204020204" charset="-122"/>
              </a:rPr>
              <a:t>的最大长度。</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pic>
        <p:nvPicPr>
          <p:cNvPr id="5" name="图片 4"/>
          <p:cNvPicPr>
            <a:picLocks noChangeAspect="1"/>
          </p:cNvPicPr>
          <p:nvPr/>
        </p:nvPicPr>
        <p:blipFill>
          <a:blip r:embed="rId2"/>
          <a:stretch>
            <a:fillRect/>
          </a:stretch>
        </p:blipFill>
        <p:spPr>
          <a:xfrm>
            <a:off x="1019758" y="2263706"/>
            <a:ext cx="9889803" cy="4245301"/>
          </a:xfrm>
          <a:prstGeom prst="rect">
            <a:avLst/>
          </a:prstGeom>
        </p:spPr>
      </p:pic>
      <p:sp>
        <p:nvSpPr>
          <p:cNvPr id="6" name="文本框 5"/>
          <p:cNvSpPr txBox="1"/>
          <p:nvPr/>
        </p:nvSpPr>
        <p:spPr>
          <a:xfrm>
            <a:off x="1019758" y="5743074"/>
            <a:ext cx="978568" cy="400110"/>
          </a:xfrm>
          <a:prstGeom prst="rect">
            <a:avLst/>
          </a:prstGeom>
          <a:noFill/>
        </p:spPr>
        <p:txBody>
          <a:bodyPr wrap="square" rtlCol="0">
            <a:spAutoFit/>
          </a:bodyPr>
          <a:lstStyle/>
          <a:p>
            <a:r>
              <a:rPr kumimoji="1" lang="zh-CN" altLang="en-US" sz="2000" smtClean="0">
                <a:latin typeface="+mn-ea"/>
              </a:rPr>
              <a:t>发送方</a:t>
            </a:r>
            <a:endParaRPr kumimoji="1" lang="zh-CN" altLang="en-US" sz="2000">
              <a:latin typeface="+mn-ea"/>
            </a:endParaRPr>
          </a:p>
        </p:txBody>
      </p:sp>
      <p:sp>
        <p:nvSpPr>
          <p:cNvPr id="21" name="文本框 20"/>
          <p:cNvSpPr txBox="1"/>
          <p:nvPr/>
        </p:nvSpPr>
        <p:spPr>
          <a:xfrm>
            <a:off x="9387231" y="5743074"/>
            <a:ext cx="978568" cy="400110"/>
          </a:xfrm>
          <a:prstGeom prst="rect">
            <a:avLst/>
          </a:prstGeom>
          <a:noFill/>
        </p:spPr>
        <p:txBody>
          <a:bodyPr wrap="square" rtlCol="0">
            <a:spAutoFit/>
          </a:bodyPr>
          <a:lstStyle/>
          <a:p>
            <a:r>
              <a:rPr kumimoji="1" lang="zh-CN" altLang="en-US" sz="2000" smtClean="0">
                <a:latin typeface="+mn-ea"/>
              </a:rPr>
              <a:t>接收方</a:t>
            </a:r>
            <a:endParaRPr kumimoji="1" lang="zh-CN" altLang="en-US" sz="2000">
              <a:latin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3" name="组合 12"/>
          <p:cNvGrpSpPr/>
          <p:nvPr/>
        </p:nvGrpSpPr>
        <p:grpSpPr>
          <a:xfrm>
            <a:off x="7885454" y="393622"/>
            <a:ext cx="4374279" cy="1651846"/>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pic>
        <p:nvPicPr>
          <p:cNvPr id="5" name="图片 4"/>
          <p:cNvPicPr>
            <a:picLocks noChangeAspect="1"/>
          </p:cNvPicPr>
          <p:nvPr/>
        </p:nvPicPr>
        <p:blipFill>
          <a:blip r:embed="rId2"/>
          <a:stretch>
            <a:fillRect/>
          </a:stretch>
        </p:blipFill>
        <p:spPr>
          <a:xfrm>
            <a:off x="1019758" y="2263706"/>
            <a:ext cx="9889803" cy="4245301"/>
          </a:xfrm>
          <a:prstGeom prst="rect">
            <a:avLst/>
          </a:prstGeom>
        </p:spPr>
      </p:pic>
      <p:graphicFrame>
        <p:nvGraphicFramePr>
          <p:cNvPr id="6" name="表格 5"/>
          <p:cNvGraphicFramePr>
            <a:graphicFrameLocks noGrp="1"/>
          </p:cNvGraphicFramePr>
          <p:nvPr/>
        </p:nvGraphicFramePr>
        <p:xfrm>
          <a:off x="3299327" y="5901266"/>
          <a:ext cx="1609557" cy="370840"/>
        </p:xfrm>
        <a:graphic>
          <a:graphicData uri="http://schemas.openxmlformats.org/drawingml/2006/table">
            <a:tbl>
              <a:tblPr firstRow="1" bandRow="1">
                <a:tableStyleId>{5940675A-B579-460E-94D1-54222C63F5DA}</a:tableStyleId>
              </a:tblPr>
              <a:tblGrid>
                <a:gridCol w="536519"/>
                <a:gridCol w="536519"/>
                <a:gridCol w="536519"/>
              </a:tblGrid>
              <a:tr h="370840">
                <a:tc>
                  <a:txBody>
                    <a:bodyPr/>
                    <a:lstStyle/>
                    <a:p>
                      <a:pPr algn="ctr"/>
                      <a:r>
                        <a:rPr lang="en-US" altLang="zh-CN" sz="1800" dirty="0" smtClean="0">
                          <a:latin typeface="Microsoft YaHei" charset="-122"/>
                          <a:ea typeface="Microsoft YaHei" charset="-122"/>
                          <a:cs typeface="Microsoft YaHei" charset="-122"/>
                        </a:rPr>
                        <a:t>2</a:t>
                      </a:r>
                      <a:endParaRPr lang="zh-CN" altLang="en-US" sz="1800" dirty="0">
                        <a:latin typeface="Microsoft YaHei" charset="-122"/>
                        <a:ea typeface="Microsoft YaHei" charset="-122"/>
                        <a:cs typeface="Microsoft YaHei" charset="-122"/>
                      </a:endParaRPr>
                    </a:p>
                  </a:txBody>
                  <a:tcPr anchor="ctr"/>
                </a:tc>
                <a:tc>
                  <a:txBody>
                    <a:bodyPr/>
                    <a:lstStyle/>
                    <a:p>
                      <a:pPr algn="ctr"/>
                      <a:r>
                        <a:rPr lang="en-US" altLang="zh-CN" sz="1800" dirty="0" smtClean="0">
                          <a:latin typeface="Microsoft YaHei" charset="-122"/>
                          <a:ea typeface="Microsoft YaHei" charset="-122"/>
                          <a:cs typeface="Microsoft YaHei" charset="-122"/>
                        </a:rPr>
                        <a:t>1</a:t>
                      </a:r>
                      <a:endParaRPr lang="zh-CN" altLang="en-US" sz="1800" dirty="0">
                        <a:latin typeface="Microsoft YaHei" charset="-122"/>
                        <a:ea typeface="Microsoft YaHei" charset="-122"/>
                        <a:cs typeface="Microsoft YaHei" charset="-122"/>
                      </a:endParaRPr>
                    </a:p>
                  </a:txBody>
                  <a:tcPr anchor="ctr"/>
                </a:tc>
                <a:tc>
                  <a:txBody>
                    <a:bodyPr/>
                    <a:lstStyle/>
                    <a:p>
                      <a:pPr algn="ctr"/>
                      <a:r>
                        <a:rPr lang="zh-CN" altLang="en-US" sz="1200" dirty="0" smtClean="0">
                          <a:solidFill>
                            <a:srgbClr val="FF0000"/>
                          </a:solidFill>
                          <a:latin typeface="Microsoft YaHei" charset="-122"/>
                          <a:ea typeface="Microsoft YaHei" charset="-122"/>
                          <a:cs typeface="Microsoft YaHei" charset="-122"/>
                        </a:rPr>
                        <a:t>首部</a:t>
                      </a:r>
                      <a:endParaRPr lang="zh-CN" altLang="en-US" sz="1200" dirty="0">
                        <a:solidFill>
                          <a:srgbClr val="FF0000"/>
                        </a:solidFill>
                        <a:latin typeface="Microsoft YaHei" charset="-122"/>
                        <a:ea typeface="Microsoft YaHei" charset="-122"/>
                        <a:cs typeface="Microsoft YaHei" charset="-122"/>
                      </a:endParaRPr>
                    </a:p>
                  </a:txBody>
                  <a:tcPr anchor="ctr"/>
                </a:tc>
              </a:tr>
            </a:tbl>
          </a:graphicData>
        </a:graphic>
      </p:graphicFrame>
      <p:sp>
        <p:nvSpPr>
          <p:cNvPr id="21" name="文本框 20"/>
          <p:cNvSpPr txBox="1"/>
          <p:nvPr/>
        </p:nvSpPr>
        <p:spPr>
          <a:xfrm>
            <a:off x="1019758" y="5743074"/>
            <a:ext cx="978568" cy="400110"/>
          </a:xfrm>
          <a:prstGeom prst="rect">
            <a:avLst/>
          </a:prstGeom>
          <a:noFill/>
        </p:spPr>
        <p:txBody>
          <a:bodyPr wrap="square" rtlCol="0">
            <a:spAutoFit/>
          </a:bodyPr>
          <a:lstStyle/>
          <a:p>
            <a:r>
              <a:rPr kumimoji="1" lang="zh-CN" altLang="en-US" sz="2000" smtClean="0">
                <a:latin typeface="+mn-ea"/>
              </a:rPr>
              <a:t>发送方</a:t>
            </a:r>
            <a:endParaRPr kumimoji="1" lang="zh-CN" altLang="en-US" sz="2000">
              <a:latin typeface="+mn-ea"/>
            </a:endParaRPr>
          </a:p>
        </p:txBody>
      </p:sp>
      <p:sp>
        <p:nvSpPr>
          <p:cNvPr id="22" name="文本框 21"/>
          <p:cNvSpPr txBox="1"/>
          <p:nvPr/>
        </p:nvSpPr>
        <p:spPr>
          <a:xfrm>
            <a:off x="9387231" y="5743074"/>
            <a:ext cx="978568" cy="400110"/>
          </a:xfrm>
          <a:prstGeom prst="rect">
            <a:avLst/>
          </a:prstGeom>
          <a:noFill/>
        </p:spPr>
        <p:txBody>
          <a:bodyPr wrap="square" rtlCol="0">
            <a:spAutoFit/>
          </a:bodyPr>
          <a:lstStyle/>
          <a:p>
            <a:r>
              <a:rPr kumimoji="1" lang="zh-CN" altLang="en-US" sz="2000" smtClean="0">
                <a:latin typeface="+mn-ea"/>
              </a:rPr>
              <a:t>接收方</a:t>
            </a:r>
            <a:endParaRPr kumimoji="1" lang="zh-CN" altLang="en-US" sz="200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05841" y="3349377"/>
            <a:ext cx="11910454" cy="3785652"/>
          </a:xfrm>
          <a:prstGeom prst="rect">
            <a:avLst/>
          </a:prstGeom>
          <a:solidFill>
            <a:schemeClr val="bg1"/>
          </a:solid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、源端口号字段，目的端口号字段分别占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位。多路复用</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分解来自或送到上层应用的数据。</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、序号字段、确认序号字段分别占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32</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位。范围【</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0</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2</a:t>
            </a:r>
            <a:r>
              <a:rPr lang="en-US" altLang="zh-CN" sz="2000" baseline="30000" dirty="0">
                <a:solidFill>
                  <a:schemeClr val="bg1"/>
                </a:solidFill>
                <a:uFillTx/>
                <a:latin typeface="微软雅黑" panose="020B0503020204020204" charset="-122"/>
                <a:ea typeface="微软雅黑" panose="020B0503020204020204" charset="-122"/>
                <a:cs typeface="微软雅黑" panose="020B0503020204020204" charset="-122"/>
              </a:rPr>
              <a:t>32</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序号字段：</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sym typeface="+mn-ea"/>
              </a:rPr>
              <a:t>TCP</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的序号是对每个应用层数据的每个字节进行编号，</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      确认序号字段：是期望从对方接收数据的字节序号，即该序号对应的字节尚未收到。</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、首部长度字段占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位。指出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TCP</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段的首部长度，以</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字节为计算单位。</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      最短是</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20</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字节；最长是</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60</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、保留字段占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0</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05840" y="4199512"/>
            <a:ext cx="11910454" cy="3785652"/>
          </a:xfrm>
          <a:prstGeom prst="rect">
            <a:avLst/>
          </a:prstGeom>
          <a:solidFill>
            <a:schemeClr val="bg1"/>
          </a:solidFill>
        </p:spPr>
        <p:txBody>
          <a:bodyPr wrap="square" rtlCol="0">
            <a:spAutoFit/>
          </a:bodyPr>
          <a:lstStyle/>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、源端口号字段，目的端口号字段分别占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16</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位。多路复用</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分解来自或送到上层应用的数据。</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、序号字段、确认序号字段分别占</a:t>
            </a:r>
            <a:r>
              <a:rPr lang="en-US" altLang="zh-CN" sz="2000" dirty="0">
                <a:latin typeface="微软雅黑" panose="020B0503020204020204" charset="-122"/>
                <a:ea typeface="微软雅黑" panose="020B0503020204020204" charset="-122"/>
                <a:cs typeface="微软雅黑" panose="020B0503020204020204" charset="-122"/>
              </a:rPr>
              <a:t>32</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sym typeface="+mn-ea"/>
              </a:rPr>
              <a:t>序号字段：</a:t>
            </a:r>
            <a:r>
              <a:rPr lang="en-US" altLang="zh-CN" sz="2000" dirty="0">
                <a:latin typeface="微软雅黑" panose="020B0503020204020204" charset="-122"/>
                <a:ea typeface="微软雅黑" panose="020B0503020204020204" charset="-122"/>
                <a:cs typeface="微软雅黑" panose="020B0503020204020204" charset="-122"/>
                <a:sym typeface="+mn-ea"/>
              </a:rPr>
              <a:t>TCP</a:t>
            </a:r>
            <a:r>
              <a:rPr lang="zh-CN" altLang="en-US" sz="2000" dirty="0">
                <a:latin typeface="微软雅黑" panose="020B0503020204020204" charset="-122"/>
                <a:ea typeface="微软雅黑" panose="020B0503020204020204" charset="-122"/>
                <a:cs typeface="微软雅黑" panose="020B0503020204020204" charset="-122"/>
                <a:sym typeface="+mn-ea"/>
              </a:rPr>
              <a:t>的序号是对每个应用层数据的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sym typeface="+mn-ea"/>
              </a:rPr>
              <a:t>每个字节</a:t>
            </a:r>
            <a:r>
              <a:rPr lang="zh-CN" altLang="en-US" sz="2000" dirty="0">
                <a:latin typeface="微软雅黑" panose="020B0503020204020204" charset="-122"/>
                <a:ea typeface="微软雅黑" panose="020B0503020204020204" charset="-122"/>
                <a:cs typeface="微软雅黑" panose="020B0503020204020204" charset="-122"/>
                <a:sym typeface="+mn-ea"/>
              </a:rPr>
              <a:t>进行</a:t>
            </a:r>
            <a:r>
              <a:rPr lang="zh-CN" altLang="en-US" sz="2000" dirty="0" smtClean="0">
                <a:latin typeface="微软雅黑" panose="020B0503020204020204" charset="-122"/>
                <a:ea typeface="微软雅黑" panose="020B0503020204020204" charset="-122"/>
                <a:cs typeface="微软雅黑" panose="020B0503020204020204" charset="-122"/>
                <a:sym typeface="+mn-ea"/>
              </a:rPr>
              <a:t>编号；</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      确认序号字段：是</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sym typeface="+mn-ea"/>
              </a:rPr>
              <a:t>期望</a:t>
            </a:r>
            <a:r>
              <a:rPr lang="zh-CN" altLang="en-US" sz="2000" dirty="0">
                <a:latin typeface="微软雅黑" panose="020B0503020204020204" charset="-122"/>
                <a:ea typeface="微软雅黑" panose="020B0503020204020204" charset="-122"/>
                <a:cs typeface="微软雅黑" panose="020B0503020204020204" charset="-122"/>
                <a:sym typeface="+mn-ea"/>
              </a:rPr>
              <a:t>从对方接收数据的字节序号，即该序号对应的字节尚未</a:t>
            </a:r>
            <a:r>
              <a:rPr lang="zh-CN" altLang="en-US" sz="2000" dirty="0" smtClean="0">
                <a:latin typeface="微软雅黑" panose="020B0503020204020204" charset="-122"/>
                <a:ea typeface="微软雅黑" panose="020B0503020204020204" charset="-122"/>
                <a:cs typeface="微软雅黑" panose="020B0503020204020204" charset="-122"/>
                <a:sym typeface="+mn-ea"/>
              </a:rPr>
              <a:t>收到；</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、首部长度字段占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位。指出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TCP</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段的首部长度，以</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字节为计算单位。</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      最短是</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20</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字节；最长是</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60</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字节。</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、保留字段占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0</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562735" y="194881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solidFill>
                <a:latin typeface="微软雅黑" panose="020B0503020204020204" charset="-122"/>
                <a:ea typeface="微软雅黑" panose="020B0503020204020204" charset="-122"/>
              </a:rPr>
              <a:t>应用进程更</a:t>
            </a:r>
            <a:r>
              <a:rPr lang="zh-CN" altLang="en-US" sz="2000" dirty="0">
                <a:solidFill>
                  <a:srgbClr val="FF0000"/>
                </a:solidFill>
                <a:latin typeface="微软雅黑" panose="020B0503020204020204" charset="-122"/>
                <a:ea typeface="微软雅黑" panose="020B0503020204020204" charset="-122"/>
              </a:rPr>
              <a:t>容易控制</a:t>
            </a:r>
            <a:r>
              <a:rPr lang="zh-CN" altLang="en-US" sz="2000" dirty="0">
                <a:solidFill>
                  <a:schemeClr val="tx1"/>
                </a:solidFill>
                <a:latin typeface="微软雅黑" panose="020B0503020204020204" charset="-122"/>
                <a:ea typeface="微软雅黑" panose="020B0503020204020204" charset="-122"/>
              </a:rPr>
              <a:t>发送什么数据以及何时</a:t>
            </a:r>
            <a:r>
              <a:rPr lang="zh-CN" altLang="en-US" sz="2000" dirty="0" smtClean="0">
                <a:solidFill>
                  <a:schemeClr val="tx1"/>
                </a:solidFill>
                <a:latin typeface="微软雅黑" panose="020B0503020204020204" charset="-122"/>
                <a:ea typeface="微软雅黑" panose="020B0503020204020204" charset="-122"/>
              </a:rPr>
              <a:t>发送，会</a:t>
            </a:r>
            <a:r>
              <a:rPr lang="zh-CN" altLang="en-US" sz="2000" dirty="0">
                <a:solidFill>
                  <a:schemeClr val="tx1"/>
                </a:solidFill>
                <a:latin typeface="微软雅黑" panose="020B0503020204020204" charset="-122"/>
                <a:ea typeface="微软雅黑" panose="020B0503020204020204" charset="-122"/>
              </a:rPr>
              <a:t>出现分组的丢失和重复。</a:t>
            </a:r>
            <a:endParaRPr lang="zh-CN" altLang="en-US" sz="2000" dirty="0">
              <a:solidFill>
                <a:schemeClr val="tx1"/>
              </a:solidFill>
              <a:latin typeface="微软雅黑" panose="020B0503020204020204" charset="-122"/>
              <a:ea typeface="微软雅黑" panose="020B0503020204020204" charset="-122"/>
            </a:endParaRPr>
          </a:p>
        </p:txBody>
      </p:sp>
      <p:sp>
        <p:nvSpPr>
          <p:cNvPr id="6" name="圆角矩形 5"/>
          <p:cNvSpPr/>
          <p:nvPr/>
        </p:nvSpPr>
        <p:spPr>
          <a:xfrm>
            <a:off x="1562735" y="313880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无需建立连接。</a:t>
            </a:r>
            <a:endParaRPr lang="zh-CN" altLang="en-US" sz="2000" dirty="0">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562735" y="4358640"/>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无连接状态。</a:t>
            </a:r>
            <a:endParaRPr lang="zh-CN" altLang="en-US" sz="2000" dirty="0">
              <a:solidFill>
                <a:schemeClr val="tx1"/>
              </a:solidFill>
              <a:latin typeface="微软雅黑" panose="020B0503020204020204" charset="-122"/>
              <a:ea typeface="微软雅黑" panose="020B0503020204020204" charset="-122"/>
            </a:endParaRPr>
          </a:p>
        </p:txBody>
      </p:sp>
      <p:grpSp>
        <p:nvGrpSpPr>
          <p:cNvPr id="13" name="组合 12"/>
          <p:cNvGrpSpPr/>
          <p:nvPr/>
        </p:nvGrpSpPr>
        <p:grpSpPr>
          <a:xfrm>
            <a:off x="7389607" y="296257"/>
            <a:ext cx="4550008" cy="1247734"/>
            <a:chOff x="6305275" y="281374"/>
            <a:chExt cx="4550008"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992580"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特点</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37261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3.4.0 </a:t>
            </a:r>
            <a:r>
              <a:rPr lang="zh-CN" altLang="en-US" dirty="0">
                <a:latin typeface="黑体" panose="02010609060101010101" pitchFamily="49" charset="-122"/>
                <a:ea typeface="黑体" panose="02010609060101010101" pitchFamily="49" charset="-122"/>
                <a:sym typeface="+mn-ea"/>
              </a:rPr>
              <a:t>零、用户数据报协议（UDP）</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213049"/>
            <a:ext cx="11910454" cy="1938992"/>
          </a:xfrm>
          <a:prstGeom prst="rect">
            <a:avLst/>
          </a:prstGeom>
          <a:solidFill>
            <a:schemeClr val="bg1"/>
          </a:solidFill>
        </p:spPr>
        <p:txBody>
          <a:bodyPr wrap="square" rtlCol="0">
            <a:spAutoFit/>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、首部长度字段占</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位。指出</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段的首部长度，以</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字节为计算单位。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最短是</a:t>
            </a:r>
            <a:r>
              <a:rPr lang="en-US" altLang="zh-CN" sz="2000" dirty="0">
                <a:latin typeface="微软雅黑" panose="020B0503020204020204" charset="-122"/>
                <a:ea typeface="微软雅黑" panose="020B0503020204020204" charset="-122"/>
                <a:cs typeface="微软雅黑" panose="020B0503020204020204" charset="-122"/>
              </a:rPr>
              <a:t>20</a:t>
            </a:r>
            <a:r>
              <a:rPr lang="zh-CN" altLang="en-US" sz="2000" dirty="0">
                <a:latin typeface="微软雅黑" panose="020B0503020204020204" charset="-122"/>
                <a:ea typeface="微软雅黑" panose="020B0503020204020204" charset="-122"/>
                <a:cs typeface="微软雅黑" panose="020B0503020204020204" charset="-122"/>
              </a:rPr>
              <a:t>字节；最长是</a:t>
            </a:r>
            <a:r>
              <a:rPr lang="en-US" altLang="zh-CN" sz="2000" dirty="0">
                <a:latin typeface="微软雅黑" panose="020B0503020204020204" charset="-122"/>
                <a:ea typeface="微软雅黑" panose="020B0503020204020204" charset="-122"/>
                <a:cs typeface="微软雅黑" panose="020B0503020204020204" charset="-122"/>
              </a:rPr>
              <a:t>60</a:t>
            </a:r>
            <a:r>
              <a:rPr lang="zh-CN" altLang="en-US" sz="2000" dirty="0">
                <a:latin typeface="微软雅黑" panose="020B0503020204020204" charset="-122"/>
                <a:ea typeface="微软雅黑" panose="020B0503020204020204" charset="-122"/>
                <a:cs typeface="微软雅黑" panose="020B0503020204020204" charset="-122"/>
              </a:rPr>
              <a:t>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、保留字段占</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0</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213049"/>
            <a:ext cx="11910454" cy="1938992"/>
          </a:xfrm>
          <a:prstGeom prst="rect">
            <a:avLst/>
          </a:prstGeom>
          <a:solidFill>
            <a:schemeClr val="bg1"/>
          </a:solidFill>
        </p:spPr>
        <p:txBody>
          <a:bodyPr wrap="square" rtlCol="0">
            <a:spAutoFit/>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、首部长度字段占</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位。指出</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段的首部长度，以</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字节为计算单位。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最短是</a:t>
            </a:r>
            <a:r>
              <a:rPr lang="en-US" altLang="zh-CN" sz="2000" dirty="0">
                <a:latin typeface="微软雅黑" panose="020B0503020204020204" charset="-122"/>
                <a:ea typeface="微软雅黑" panose="020B0503020204020204" charset="-122"/>
                <a:cs typeface="微软雅黑" panose="020B0503020204020204" charset="-122"/>
              </a:rPr>
              <a:t>20</a:t>
            </a:r>
            <a:r>
              <a:rPr lang="zh-CN" altLang="en-US" sz="2000" dirty="0">
                <a:latin typeface="微软雅黑" panose="020B0503020204020204" charset="-122"/>
                <a:ea typeface="微软雅黑" panose="020B0503020204020204" charset="-122"/>
                <a:cs typeface="微软雅黑" panose="020B0503020204020204" charset="-122"/>
              </a:rPr>
              <a:t>字节；最长是</a:t>
            </a:r>
            <a:r>
              <a:rPr lang="en-US" altLang="zh-CN" sz="2000" dirty="0">
                <a:latin typeface="微软雅黑" panose="020B0503020204020204" charset="-122"/>
                <a:ea typeface="微软雅黑" panose="020B0503020204020204" charset="-122"/>
                <a:cs typeface="微软雅黑" panose="020B0503020204020204" charset="-122"/>
              </a:rPr>
              <a:t>60</a:t>
            </a:r>
            <a:r>
              <a:rPr lang="zh-CN" altLang="en-US" sz="2000" dirty="0">
                <a:latin typeface="微软雅黑" panose="020B0503020204020204" charset="-122"/>
                <a:ea typeface="微软雅黑" panose="020B0503020204020204" charset="-122"/>
                <a:cs typeface="微软雅黑" panose="020B0503020204020204" charset="-122"/>
              </a:rPr>
              <a:t>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、保留字段占</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656570" cy="3322955"/>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、源端口号字段，目的端口号字段分别占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位。多路复用</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分解来自或送到上层应用的数据。</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、序号字段、确认序号字段分别占</a:t>
            </a:r>
            <a:r>
              <a:rPr lang="en-US" altLang="zh-CN" sz="2000" dirty="0">
                <a:latin typeface="微软雅黑" panose="020B0503020204020204" charset="-122"/>
                <a:ea typeface="微软雅黑" panose="020B0503020204020204" charset="-122"/>
                <a:cs typeface="微软雅黑" panose="020B0503020204020204" charset="-122"/>
              </a:rPr>
              <a:t>32</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sym typeface="+mn-ea"/>
              </a:rPr>
              <a:t>序号字段：</a:t>
            </a:r>
            <a:r>
              <a:rPr lang="en-US" altLang="zh-CN" sz="2000" dirty="0">
                <a:latin typeface="微软雅黑" panose="020B0503020204020204" charset="-122"/>
                <a:ea typeface="微软雅黑" panose="020B0503020204020204" charset="-122"/>
                <a:cs typeface="微软雅黑" panose="020B0503020204020204" charset="-122"/>
                <a:sym typeface="+mn-ea"/>
              </a:rPr>
              <a:t>TCP</a:t>
            </a:r>
            <a:r>
              <a:rPr lang="zh-CN" altLang="en-US" sz="2000" dirty="0">
                <a:latin typeface="微软雅黑" panose="020B0503020204020204" charset="-122"/>
                <a:ea typeface="微软雅黑" panose="020B0503020204020204" charset="-122"/>
                <a:cs typeface="微软雅黑" panose="020B0503020204020204" charset="-122"/>
                <a:sym typeface="+mn-ea"/>
              </a:rPr>
              <a:t>的序号是对每个应用层数据的</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rPr>
              <a:t>每个字节</a:t>
            </a:r>
            <a:r>
              <a:rPr lang="zh-CN" altLang="en-US" sz="2000" dirty="0">
                <a:latin typeface="微软雅黑" panose="020B0503020204020204" charset="-122"/>
                <a:ea typeface="微软雅黑" panose="020B0503020204020204" charset="-122"/>
                <a:cs typeface="微软雅黑" panose="020B0503020204020204" charset="-122"/>
                <a:sym typeface="+mn-ea"/>
              </a:rPr>
              <a:t>进行编号，</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latin typeface="微软雅黑" panose="020B0503020204020204" charset="-122"/>
                <a:ea typeface="微软雅黑" panose="020B0503020204020204" charset="-122"/>
                <a:cs typeface="微软雅黑" panose="020B0503020204020204" charset="-122"/>
                <a:sym typeface="+mn-ea"/>
              </a:rPr>
              <a:t>      确认序号字段：是</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期望</a:t>
            </a:r>
            <a:r>
              <a:rPr lang="zh-CN" altLang="en-US" sz="2000" b="1" dirty="0">
                <a:latin typeface="微软雅黑" panose="020B0503020204020204" charset="-122"/>
                <a:ea typeface="微软雅黑" panose="020B0503020204020204" charset="-122"/>
                <a:cs typeface="微软雅黑" panose="020B0503020204020204" charset="-122"/>
                <a:sym typeface="+mn-ea"/>
              </a:rPr>
              <a:t>从对方接收数据的字节序号，即该序号对应的字节尚未收到。</a:t>
            </a:r>
            <a:endParaRPr lang="zh-CN" altLang="en-US" sz="2000" b="1"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、首部长度字段占</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位。指出</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段的首部长度，以</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字节为计算单位。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最短是</a:t>
            </a:r>
            <a:r>
              <a:rPr lang="en-US" altLang="zh-CN" sz="2000" b="1" dirty="0">
                <a:latin typeface="微软雅黑" panose="020B0503020204020204" charset="-122"/>
                <a:ea typeface="微软雅黑" panose="020B0503020204020204" charset="-122"/>
                <a:cs typeface="微软雅黑" panose="020B0503020204020204" charset="-122"/>
              </a:rPr>
              <a:t>20</a:t>
            </a:r>
            <a:r>
              <a:rPr lang="zh-CN" altLang="en-US" sz="2000" b="1" dirty="0">
                <a:latin typeface="微软雅黑" panose="020B0503020204020204" charset="-122"/>
                <a:ea typeface="微软雅黑" panose="020B0503020204020204" charset="-122"/>
                <a:cs typeface="微软雅黑" panose="020B0503020204020204" charset="-122"/>
              </a:rPr>
              <a:t>字节；</a:t>
            </a:r>
            <a:r>
              <a:rPr lang="zh-CN" altLang="en-US" sz="2000" dirty="0">
                <a:latin typeface="微软雅黑" panose="020B0503020204020204" charset="-122"/>
                <a:ea typeface="微软雅黑" panose="020B0503020204020204" charset="-122"/>
                <a:cs typeface="微软雅黑" panose="020B0503020204020204" charset="-122"/>
              </a:rPr>
              <a:t>最长是</a:t>
            </a:r>
            <a:r>
              <a:rPr lang="en-US" altLang="zh-CN" sz="2000" dirty="0">
                <a:latin typeface="微软雅黑" panose="020B0503020204020204" charset="-122"/>
                <a:ea typeface="微软雅黑" panose="020B0503020204020204" charset="-122"/>
                <a:cs typeface="微软雅黑" panose="020B0503020204020204" charset="-122"/>
              </a:rPr>
              <a:t>60</a:t>
            </a:r>
            <a:r>
              <a:rPr lang="zh-CN" altLang="en-US" sz="2000" dirty="0">
                <a:latin typeface="微软雅黑" panose="020B0503020204020204" charset="-122"/>
                <a:ea typeface="微软雅黑" panose="020B0503020204020204" charset="-122"/>
                <a:cs typeface="微软雅黑" panose="020B0503020204020204" charset="-122"/>
              </a:rPr>
              <a:t>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、保留字段占</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213049"/>
            <a:ext cx="11910454" cy="1938992"/>
          </a:xfrm>
          <a:prstGeom prst="rect">
            <a:avLst/>
          </a:prstGeom>
          <a:solidFill>
            <a:schemeClr val="bg1"/>
          </a:solidFill>
        </p:spPr>
        <p:txBody>
          <a:bodyPr wrap="square" rtlCol="0">
            <a:spAutoFit/>
          </a:bodyPr>
          <a:lstStyle/>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、首部长度字段占</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位。指出</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段的首部长度，以</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字节为计算单位。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最短是</a:t>
            </a:r>
            <a:r>
              <a:rPr lang="en-US" altLang="zh-CN" sz="2000" dirty="0">
                <a:latin typeface="微软雅黑" panose="020B0503020204020204" charset="-122"/>
                <a:ea typeface="微软雅黑" panose="020B0503020204020204" charset="-122"/>
                <a:cs typeface="微软雅黑" panose="020B0503020204020204" charset="-122"/>
              </a:rPr>
              <a:t>20</a:t>
            </a:r>
            <a:r>
              <a:rPr lang="zh-CN" altLang="en-US" sz="2000" dirty="0">
                <a:latin typeface="微软雅黑" panose="020B0503020204020204" charset="-122"/>
                <a:ea typeface="微软雅黑" panose="020B0503020204020204" charset="-122"/>
                <a:cs typeface="微软雅黑" panose="020B0503020204020204" charset="-122"/>
              </a:rPr>
              <a:t>字节；最长是</a:t>
            </a:r>
            <a:r>
              <a:rPr lang="en-US" altLang="zh-CN" sz="2000" dirty="0">
                <a:latin typeface="微软雅黑" panose="020B0503020204020204" charset="-122"/>
                <a:ea typeface="微软雅黑" panose="020B0503020204020204" charset="-122"/>
                <a:cs typeface="微软雅黑" panose="020B0503020204020204" charset="-122"/>
              </a:rPr>
              <a:t>60</a:t>
            </a:r>
            <a:r>
              <a:rPr lang="zh-CN" altLang="en-US" sz="2000" dirty="0">
                <a:latin typeface="微软雅黑" panose="020B0503020204020204" charset="-122"/>
                <a:ea typeface="微软雅黑" panose="020B0503020204020204" charset="-122"/>
                <a:cs typeface="微软雅黑" panose="020B0503020204020204" charset="-122"/>
              </a:rPr>
              <a:t>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、保留字段占</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位。保留为今后使用，目前值为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1477328"/>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1938992"/>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确认</a:t>
            </a: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，确认序号字段有效；</a:t>
            </a:r>
            <a:r>
              <a:rPr lang="en-US" altLang="zh-CN" sz="2000" dirty="0">
                <a:latin typeface="微软雅黑" panose="020B0503020204020204" charset="-122"/>
                <a:ea typeface="微软雅黑" panose="020B0503020204020204" charset="-122"/>
                <a:cs typeface="微软雅黑" panose="020B0503020204020204" charset="-122"/>
              </a:rPr>
              <a:t>ACK=0</a:t>
            </a:r>
            <a:r>
              <a:rPr lang="zh-CN" altLang="en-US" sz="2000" dirty="0">
                <a:latin typeface="微软雅黑" panose="020B0503020204020204" charset="-122"/>
                <a:ea typeface="微软雅黑" panose="020B0503020204020204" charset="-122"/>
                <a:cs typeface="微软雅黑" panose="020B0503020204020204" charset="-122"/>
              </a:rPr>
              <a:t>时，确认序号字段无效</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2400657"/>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确认</a:t>
            </a: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，确认序号字段有效；</a:t>
            </a:r>
            <a:r>
              <a:rPr lang="en-US" altLang="zh-CN" sz="2000" dirty="0">
                <a:latin typeface="微软雅黑" panose="020B0503020204020204" charset="-122"/>
                <a:ea typeface="微软雅黑" panose="020B0503020204020204" charset="-122"/>
                <a:cs typeface="微软雅黑" panose="020B0503020204020204" charset="-122"/>
              </a:rPr>
              <a:t>ACK=0</a:t>
            </a:r>
            <a:r>
              <a:rPr lang="zh-CN" altLang="en-US" sz="2000" dirty="0">
                <a:latin typeface="微软雅黑" panose="020B0503020204020204" charset="-122"/>
                <a:ea typeface="微软雅黑" panose="020B0503020204020204" charset="-122"/>
                <a:cs typeface="微软雅黑" panose="020B0503020204020204" charset="-122"/>
              </a:rPr>
              <a:t>时，确认序号字段无效。</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推送</a:t>
            </a:r>
            <a:r>
              <a:rPr lang="en-US" altLang="zh-CN" sz="2000" dirty="0">
                <a:latin typeface="微软雅黑" panose="020B0503020204020204" charset="-122"/>
                <a:ea typeface="微软雅黑" panose="020B0503020204020204" charset="-122"/>
                <a:cs typeface="微软雅黑" panose="020B0503020204020204" charset="-122"/>
              </a:rPr>
              <a:t>PSH=1</a:t>
            </a:r>
            <a:r>
              <a:rPr lang="zh-CN" altLang="en-US" sz="2000" dirty="0">
                <a:latin typeface="微软雅黑" panose="020B0503020204020204" charset="-122"/>
                <a:ea typeface="微软雅黑" panose="020B0503020204020204" charset="-122"/>
                <a:cs typeface="微软雅黑" panose="020B0503020204020204" charset="-122"/>
              </a:rPr>
              <a:t>，尽快将报文段中的数据交付接收应用进程，不要等缓存满了再交付</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2862322"/>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确认</a:t>
            </a: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，确认序号字段有效；</a:t>
            </a:r>
            <a:r>
              <a:rPr lang="en-US" altLang="zh-CN" sz="2000" dirty="0">
                <a:latin typeface="微软雅黑" panose="020B0503020204020204" charset="-122"/>
                <a:ea typeface="微软雅黑" panose="020B0503020204020204" charset="-122"/>
                <a:cs typeface="微软雅黑" panose="020B0503020204020204" charset="-122"/>
              </a:rPr>
              <a:t>ACK=0</a:t>
            </a:r>
            <a:r>
              <a:rPr lang="zh-CN" altLang="en-US" sz="2000" dirty="0">
                <a:latin typeface="微软雅黑" panose="020B0503020204020204" charset="-122"/>
                <a:ea typeface="微软雅黑" panose="020B0503020204020204" charset="-122"/>
                <a:cs typeface="微软雅黑" panose="020B0503020204020204" charset="-122"/>
              </a:rPr>
              <a:t>时，确认序号字段无效。</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推送</a:t>
            </a:r>
            <a:r>
              <a:rPr lang="en-US" altLang="zh-CN" sz="2000" dirty="0">
                <a:latin typeface="微软雅黑" panose="020B0503020204020204" charset="-122"/>
                <a:ea typeface="微软雅黑" panose="020B0503020204020204" charset="-122"/>
                <a:cs typeface="微软雅黑" panose="020B0503020204020204" charset="-122"/>
              </a:rPr>
              <a:t>PSH=1</a:t>
            </a:r>
            <a:r>
              <a:rPr lang="zh-CN" altLang="en-US" sz="2000" dirty="0">
                <a:latin typeface="微软雅黑" panose="020B0503020204020204" charset="-122"/>
                <a:ea typeface="微软雅黑" panose="020B0503020204020204" charset="-122"/>
                <a:cs typeface="微软雅黑" panose="020B0503020204020204" charset="-122"/>
              </a:rPr>
              <a:t>，尽快将报文段中的数据交付接收应用进程，不要等缓存满了再交付。</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复位</a:t>
            </a:r>
            <a:r>
              <a:rPr lang="en-US" altLang="zh-CN" sz="2000" dirty="0">
                <a:latin typeface="微软雅黑" panose="020B0503020204020204" charset="-122"/>
                <a:ea typeface="微软雅黑" panose="020B0503020204020204" charset="-122"/>
                <a:cs typeface="微软雅黑" panose="020B0503020204020204" charset="-122"/>
              </a:rPr>
              <a:t>RST=1</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连接出现严重差错，释放连接，再重新建立</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3323987"/>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确认</a:t>
            </a: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，确认序号字段有效；</a:t>
            </a:r>
            <a:r>
              <a:rPr lang="en-US" altLang="zh-CN" sz="2000" dirty="0">
                <a:latin typeface="微软雅黑" panose="020B0503020204020204" charset="-122"/>
                <a:ea typeface="微软雅黑" panose="020B0503020204020204" charset="-122"/>
                <a:cs typeface="微软雅黑" panose="020B0503020204020204" charset="-122"/>
              </a:rPr>
              <a:t>ACK=0</a:t>
            </a:r>
            <a:r>
              <a:rPr lang="zh-CN" altLang="en-US" sz="2000" dirty="0">
                <a:latin typeface="微软雅黑" panose="020B0503020204020204" charset="-122"/>
                <a:ea typeface="微软雅黑" panose="020B0503020204020204" charset="-122"/>
                <a:cs typeface="微软雅黑" panose="020B0503020204020204" charset="-122"/>
              </a:rPr>
              <a:t>时，确认序号字段无效。</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推送</a:t>
            </a:r>
            <a:r>
              <a:rPr lang="en-US" altLang="zh-CN" sz="2000" dirty="0">
                <a:latin typeface="微软雅黑" panose="020B0503020204020204" charset="-122"/>
                <a:ea typeface="微软雅黑" panose="020B0503020204020204" charset="-122"/>
                <a:cs typeface="微软雅黑" panose="020B0503020204020204" charset="-122"/>
              </a:rPr>
              <a:t>PSH=1</a:t>
            </a:r>
            <a:r>
              <a:rPr lang="zh-CN" altLang="en-US" sz="2000" dirty="0">
                <a:latin typeface="微软雅黑" panose="020B0503020204020204" charset="-122"/>
                <a:ea typeface="微软雅黑" panose="020B0503020204020204" charset="-122"/>
                <a:cs typeface="微软雅黑" panose="020B0503020204020204" charset="-122"/>
              </a:rPr>
              <a:t>，尽快将报文段中的数据交付接收应用进程，不要等缓存满了再交付。</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复位</a:t>
            </a:r>
            <a:r>
              <a:rPr lang="en-US" altLang="zh-CN" sz="2000" dirty="0">
                <a:latin typeface="微软雅黑" panose="020B0503020204020204" charset="-122"/>
                <a:ea typeface="微软雅黑" panose="020B0503020204020204" charset="-122"/>
                <a:cs typeface="微软雅黑" panose="020B0503020204020204" charset="-122"/>
              </a:rPr>
              <a:t>RST=1</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连接出现严重差错，释放连接，再重新建立</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同步</a:t>
            </a:r>
            <a:r>
              <a:rPr lang="en-US" altLang="zh-CN" sz="2000" dirty="0">
                <a:latin typeface="微软雅黑" panose="020B0503020204020204" charset="-122"/>
                <a:ea typeface="微软雅黑" panose="020B0503020204020204" charset="-122"/>
                <a:cs typeface="微软雅黑" panose="020B0503020204020204" charset="-122"/>
              </a:rPr>
              <a:t>SYN=1</a:t>
            </a:r>
            <a:r>
              <a:rPr lang="zh-CN" altLang="en-US" sz="2000" dirty="0">
                <a:latin typeface="微软雅黑" panose="020B0503020204020204" charset="-122"/>
                <a:ea typeface="微软雅黑" panose="020B0503020204020204" charset="-122"/>
                <a:cs typeface="微软雅黑" panose="020B0503020204020204" charset="-122"/>
              </a:rPr>
              <a:t>，该</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报文段是一个建立新连接请求控制段或者同意建立新连接的确认段</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67740" y="1936115"/>
            <a:ext cx="10960735" cy="3785652"/>
          </a:xfrm>
          <a:prstGeom prst="rect">
            <a:avLst/>
          </a:prstGeom>
          <a:no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URG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ACK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PSH</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SYN</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FIN</a:t>
            </a:r>
            <a:r>
              <a:rPr lang="zh-CN" altLang="en-US" sz="2000" dirty="0">
                <a:latin typeface="微软雅黑" panose="020B0503020204020204" charset="-122"/>
                <a:ea typeface="微软雅黑" panose="020B0503020204020204" charset="-122"/>
                <a:cs typeface="微软雅黑" panose="020B0503020204020204" charset="-122"/>
              </a:rPr>
              <a:t>各占</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位</a:t>
            </a:r>
            <a:r>
              <a:rPr lang="zh-CN" altLang="en-US" sz="2000" dirty="0" smtClean="0">
                <a:latin typeface="微软雅黑" panose="020B0503020204020204" charset="-122"/>
                <a:ea typeface="微软雅黑" panose="020B0503020204020204" charset="-122"/>
                <a:cs typeface="微软雅黑" panose="020B0503020204020204" charset="-122"/>
              </a:rPr>
              <a:t>。为标志位字段；</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smtClean="0">
                <a:latin typeface="微软雅黑" panose="020B0503020204020204" charset="-122"/>
                <a:ea typeface="微软雅黑" panose="020B0503020204020204" charset="-122"/>
                <a:cs typeface="微软雅黑" panose="020B0503020204020204" charset="-122"/>
              </a:rPr>
              <a:t>        各占</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位，取值为</a:t>
            </a:r>
            <a:r>
              <a:rPr lang="en-US" altLang="zh-CN" sz="2000" dirty="0" smtClean="0">
                <a:latin typeface="微软雅黑" panose="020B0503020204020204" charset="-122"/>
                <a:ea typeface="微软雅黑" panose="020B0503020204020204" charset="-122"/>
                <a:cs typeface="微软雅黑" panose="020B0503020204020204" charset="-122"/>
              </a:rPr>
              <a:t>0</a:t>
            </a:r>
            <a:r>
              <a:rPr lang="zh-CN" altLang="en-US" sz="2000" dirty="0" smtClean="0">
                <a:latin typeface="微软雅黑" panose="020B0503020204020204" charset="-122"/>
                <a:ea typeface="微软雅黑" panose="020B0503020204020204" charset="-122"/>
                <a:cs typeface="微软雅黑" panose="020B0503020204020204" charset="-122"/>
              </a:rPr>
              <a:t>或</a:t>
            </a:r>
            <a:r>
              <a:rPr lang="en-US" altLang="zh-CN" sz="2000" dirty="0" smtClean="0">
                <a:latin typeface="微软雅黑" panose="020B0503020204020204" charset="-122"/>
                <a:ea typeface="微软雅黑" panose="020B0503020204020204" charset="-122"/>
                <a:cs typeface="微软雅黑" panose="020B0503020204020204" charset="-122"/>
              </a:rPr>
              <a:t>1</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紧急</a:t>
            </a:r>
            <a:r>
              <a:rPr lang="en-US" altLang="zh-CN" sz="2000" dirty="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，紧急指针字段有效，优先传送。</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确认</a:t>
            </a: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，确认序号字段有效；</a:t>
            </a:r>
            <a:r>
              <a:rPr lang="en-US" altLang="zh-CN" sz="2000" dirty="0">
                <a:latin typeface="微软雅黑" panose="020B0503020204020204" charset="-122"/>
                <a:ea typeface="微软雅黑" panose="020B0503020204020204" charset="-122"/>
                <a:cs typeface="微软雅黑" panose="020B0503020204020204" charset="-122"/>
              </a:rPr>
              <a:t>ACK=0</a:t>
            </a:r>
            <a:r>
              <a:rPr lang="zh-CN" altLang="en-US" sz="2000" dirty="0">
                <a:latin typeface="微软雅黑" panose="020B0503020204020204" charset="-122"/>
                <a:ea typeface="微软雅黑" panose="020B0503020204020204" charset="-122"/>
                <a:cs typeface="微软雅黑" panose="020B0503020204020204" charset="-122"/>
              </a:rPr>
              <a:t>时，确认序号字段无效。</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推送</a:t>
            </a:r>
            <a:r>
              <a:rPr lang="en-US" altLang="zh-CN" sz="2000" dirty="0">
                <a:latin typeface="微软雅黑" panose="020B0503020204020204" charset="-122"/>
                <a:ea typeface="微软雅黑" panose="020B0503020204020204" charset="-122"/>
                <a:cs typeface="微软雅黑" panose="020B0503020204020204" charset="-122"/>
              </a:rPr>
              <a:t>PSH=1</a:t>
            </a:r>
            <a:r>
              <a:rPr lang="zh-CN" altLang="en-US" sz="2000" dirty="0">
                <a:latin typeface="微软雅黑" panose="020B0503020204020204" charset="-122"/>
                <a:ea typeface="微软雅黑" panose="020B0503020204020204" charset="-122"/>
                <a:cs typeface="微软雅黑" panose="020B0503020204020204" charset="-122"/>
              </a:rPr>
              <a:t>，尽快将报文段中的数据交付接收应用进程，不要等缓存满了再交付。</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复位</a:t>
            </a:r>
            <a:r>
              <a:rPr lang="en-US" altLang="zh-CN" sz="2000" dirty="0">
                <a:latin typeface="微软雅黑" panose="020B0503020204020204" charset="-122"/>
                <a:ea typeface="微软雅黑" panose="020B0503020204020204" charset="-122"/>
                <a:cs typeface="微软雅黑" panose="020B0503020204020204" charset="-122"/>
              </a:rPr>
              <a:t>RST=1</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连接出现严重差错，释放连接，再重新建立</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同步</a:t>
            </a:r>
            <a:r>
              <a:rPr lang="en-US" altLang="zh-CN" sz="2000" dirty="0">
                <a:latin typeface="微软雅黑" panose="020B0503020204020204" charset="-122"/>
                <a:ea typeface="微软雅黑" panose="020B0503020204020204" charset="-122"/>
                <a:cs typeface="微软雅黑" panose="020B0503020204020204" charset="-122"/>
              </a:rPr>
              <a:t>SYN=1</a:t>
            </a:r>
            <a:r>
              <a:rPr lang="zh-CN" altLang="en-US" sz="2000" dirty="0">
                <a:latin typeface="微软雅黑" panose="020B0503020204020204" charset="-122"/>
                <a:ea typeface="微软雅黑" panose="020B0503020204020204" charset="-122"/>
                <a:cs typeface="微软雅黑" panose="020B0503020204020204" charset="-122"/>
              </a:rPr>
              <a:t>，该</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报文段是一个建立新连接请求控制段或者同意建立新连接的确认段。</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终止</a:t>
            </a:r>
            <a:r>
              <a:rPr lang="en-US" altLang="zh-CN" sz="2000" dirty="0">
                <a:latin typeface="微软雅黑" panose="020B0503020204020204" charset="-122"/>
                <a:ea typeface="微软雅黑" panose="020B0503020204020204" charset="-122"/>
                <a:cs typeface="微软雅黑" panose="020B0503020204020204" charset="-122"/>
              </a:rPr>
              <a:t>FIN=1</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报文段的发送端数据已经发送完毕，请求释放连接。</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圆角矩形 4"/>
          <p:cNvSpPr/>
          <p:nvPr/>
        </p:nvSpPr>
        <p:spPr>
          <a:xfrm>
            <a:off x="1562735" y="194881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solidFill>
                <a:latin typeface="微软雅黑" panose="020B0503020204020204" charset="-122"/>
                <a:ea typeface="微软雅黑" panose="020B0503020204020204" charset="-122"/>
              </a:rPr>
              <a:t>应用进程更</a:t>
            </a:r>
            <a:r>
              <a:rPr lang="zh-CN" altLang="en-US" sz="2000" dirty="0">
                <a:solidFill>
                  <a:srgbClr val="FF0000"/>
                </a:solidFill>
                <a:latin typeface="微软雅黑" panose="020B0503020204020204" charset="-122"/>
                <a:ea typeface="微软雅黑" panose="020B0503020204020204" charset="-122"/>
              </a:rPr>
              <a:t>容易控制</a:t>
            </a:r>
            <a:r>
              <a:rPr lang="zh-CN" altLang="en-US" sz="2000" dirty="0">
                <a:solidFill>
                  <a:schemeClr val="tx1"/>
                </a:solidFill>
                <a:latin typeface="微软雅黑" panose="020B0503020204020204" charset="-122"/>
                <a:ea typeface="微软雅黑" panose="020B0503020204020204" charset="-122"/>
              </a:rPr>
              <a:t>发送什么数据以及何时</a:t>
            </a:r>
            <a:r>
              <a:rPr lang="zh-CN" altLang="en-US" sz="2000" dirty="0" smtClean="0">
                <a:solidFill>
                  <a:schemeClr val="tx1"/>
                </a:solidFill>
                <a:latin typeface="微软雅黑" panose="020B0503020204020204" charset="-122"/>
                <a:ea typeface="微软雅黑" panose="020B0503020204020204" charset="-122"/>
              </a:rPr>
              <a:t>发送，会</a:t>
            </a:r>
            <a:r>
              <a:rPr lang="zh-CN" altLang="en-US" sz="2000" dirty="0">
                <a:solidFill>
                  <a:schemeClr val="tx1"/>
                </a:solidFill>
                <a:latin typeface="微软雅黑" panose="020B0503020204020204" charset="-122"/>
                <a:ea typeface="微软雅黑" panose="020B0503020204020204" charset="-122"/>
              </a:rPr>
              <a:t>出现分组的丢失和重复。</a:t>
            </a:r>
            <a:endParaRPr lang="zh-CN" altLang="en-US" sz="2000" dirty="0">
              <a:solidFill>
                <a:schemeClr val="tx1"/>
              </a:solidFill>
              <a:latin typeface="微软雅黑" panose="020B0503020204020204" charset="-122"/>
              <a:ea typeface="微软雅黑" panose="020B0503020204020204" charset="-122"/>
            </a:endParaRPr>
          </a:p>
        </p:txBody>
      </p:sp>
      <p:sp>
        <p:nvSpPr>
          <p:cNvPr id="6" name="圆角矩形 5"/>
          <p:cNvSpPr/>
          <p:nvPr/>
        </p:nvSpPr>
        <p:spPr>
          <a:xfrm>
            <a:off x="1562735" y="313880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无需建立连接。</a:t>
            </a:r>
            <a:endParaRPr lang="zh-CN" altLang="en-US" sz="2000" dirty="0">
              <a:solidFill>
                <a:schemeClr val="tx1"/>
              </a:solidFill>
              <a:latin typeface="微软雅黑" panose="020B0503020204020204" charset="-122"/>
              <a:ea typeface="微软雅黑" panose="020B0503020204020204" charset="-122"/>
            </a:endParaRPr>
          </a:p>
        </p:txBody>
      </p:sp>
      <p:sp>
        <p:nvSpPr>
          <p:cNvPr id="7" name="圆角矩形 6"/>
          <p:cNvSpPr/>
          <p:nvPr/>
        </p:nvSpPr>
        <p:spPr>
          <a:xfrm>
            <a:off x="1562735" y="4358640"/>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无连接状态。</a:t>
            </a:r>
            <a:endParaRPr lang="zh-CN" altLang="en-US" sz="2000" dirty="0">
              <a:solidFill>
                <a:schemeClr val="tx1"/>
              </a:solidFill>
              <a:latin typeface="微软雅黑" panose="020B0503020204020204" charset="-122"/>
              <a:ea typeface="微软雅黑" panose="020B0503020204020204" charset="-122"/>
            </a:endParaRPr>
          </a:p>
        </p:txBody>
      </p:sp>
      <p:sp>
        <p:nvSpPr>
          <p:cNvPr id="8" name="圆角矩形 7"/>
          <p:cNvSpPr/>
          <p:nvPr/>
        </p:nvSpPr>
        <p:spPr>
          <a:xfrm>
            <a:off x="1562735" y="5549265"/>
            <a:ext cx="10078085" cy="111379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首部开销小，只有</a:t>
            </a:r>
            <a:r>
              <a:rPr lang="en-US" altLang="zh-CN" sz="2000" dirty="0">
                <a:solidFill>
                  <a:schemeClr val="tx1"/>
                </a:solidFill>
                <a:latin typeface="微软雅黑" panose="020B0503020204020204" charset="-122"/>
                <a:ea typeface="微软雅黑" panose="020B0503020204020204" charset="-122"/>
              </a:rPr>
              <a:t>8</a:t>
            </a:r>
            <a:r>
              <a:rPr lang="zh-CN" altLang="en-US" sz="2000" dirty="0">
                <a:solidFill>
                  <a:schemeClr val="tx1"/>
                </a:solidFill>
                <a:latin typeface="微软雅黑" panose="020B0503020204020204" charset="-122"/>
                <a:ea typeface="微软雅黑" panose="020B0503020204020204" charset="-122"/>
              </a:rPr>
              <a:t>个字节。</a:t>
            </a:r>
            <a:endParaRPr lang="zh-CN" altLang="en-US" sz="2000" dirty="0">
              <a:solidFill>
                <a:schemeClr val="tx1"/>
              </a:solidFill>
              <a:latin typeface="微软雅黑" panose="020B0503020204020204" charset="-122"/>
              <a:ea typeface="微软雅黑" panose="020B0503020204020204" charset="-122"/>
            </a:endParaRPr>
          </a:p>
        </p:txBody>
      </p:sp>
      <p:grpSp>
        <p:nvGrpSpPr>
          <p:cNvPr id="13" name="组合 12"/>
          <p:cNvGrpSpPr/>
          <p:nvPr/>
        </p:nvGrpSpPr>
        <p:grpSpPr>
          <a:xfrm>
            <a:off x="7389607" y="296257"/>
            <a:ext cx="4550008" cy="1247734"/>
            <a:chOff x="6305275" y="281374"/>
            <a:chExt cx="4550008"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992580"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特点</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112497" y="715371"/>
              <a:ext cx="1742786" cy="297517"/>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数据报结构</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37261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3.4.0 </a:t>
            </a:r>
            <a:r>
              <a:rPr lang="zh-CN" altLang="en-US" dirty="0">
                <a:latin typeface="黑体" panose="02010609060101010101" pitchFamily="49" charset="-122"/>
                <a:ea typeface="黑体" panose="02010609060101010101" pitchFamily="49" charset="-122"/>
                <a:sym typeface="+mn-ea"/>
              </a:rPr>
              <a:t>零、用户数据报协议（UDP）</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05840" y="5196903"/>
            <a:ext cx="11910454" cy="1938992"/>
          </a:xfrm>
          <a:prstGeom prst="rect">
            <a:avLst/>
          </a:prstGeom>
          <a:solidFill>
            <a:schemeClr val="bg1"/>
          </a:solid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、接收窗口字段占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位。向对方通告我方接收窗口的大小。</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580250"/>
            <a:ext cx="11910454" cy="1338828"/>
          </a:xfrm>
          <a:prstGeom prst="rect">
            <a:avLst/>
          </a:prstGeom>
          <a:solidFill>
            <a:schemeClr val="bg1"/>
          </a:solidFill>
        </p:spPr>
        <p:txBody>
          <a:bodyPr wrap="square" rtlCol="0">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、校验和字段占</a:t>
            </a:r>
            <a:r>
              <a:rPr lang="en-US" altLang="zh-CN" dirty="0">
                <a:latin typeface="微软雅黑" panose="020B0503020204020204" charset="-122"/>
                <a:ea typeface="微软雅黑" panose="020B0503020204020204" charset="-122"/>
                <a:cs typeface="微软雅黑" panose="020B0503020204020204" charset="-122"/>
              </a:rPr>
              <a:t>16</a:t>
            </a:r>
            <a:r>
              <a:rPr lang="zh-CN" altLang="en-US" dirty="0">
                <a:latin typeface="微软雅黑" panose="020B0503020204020204" charset="-122"/>
                <a:ea typeface="微软雅黑" panose="020B0503020204020204" charset="-122"/>
                <a:cs typeface="微软雅黑" panose="020B0503020204020204" charset="-122"/>
              </a:rPr>
              <a:t>位。</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校验和字段检验的范围类似于</a:t>
            </a:r>
            <a:r>
              <a:rPr lang="en-US" altLang="zh-CN" dirty="0">
                <a:latin typeface="微软雅黑" panose="020B0503020204020204" charset="-122"/>
                <a:ea typeface="微软雅黑" panose="020B0503020204020204" charset="-122"/>
                <a:cs typeface="微软雅黑" panose="020B0503020204020204" charset="-122"/>
              </a:rPr>
              <a:t>UDP</a:t>
            </a:r>
            <a:r>
              <a:rPr lang="zh-CN" altLang="en-US" dirty="0" smtClean="0">
                <a:latin typeface="微软雅黑" panose="020B0503020204020204" charset="-122"/>
                <a:ea typeface="微软雅黑" panose="020B0503020204020204" charset="-122"/>
                <a:cs typeface="微软雅黑" panose="020B0503020204020204" charset="-122"/>
              </a:rPr>
              <a:t>，计算</a:t>
            </a:r>
            <a:r>
              <a:rPr lang="zh-CN" altLang="en-US" dirty="0">
                <a:latin typeface="微软雅黑" panose="020B0503020204020204" charset="-122"/>
                <a:ea typeface="微软雅黑" panose="020B0503020204020204" charset="-122"/>
                <a:cs typeface="微软雅黑" panose="020B0503020204020204" charset="-122"/>
              </a:rPr>
              <a:t>方法与</a:t>
            </a:r>
            <a:r>
              <a:rPr lang="en-US" altLang="zh-CN" dirty="0">
                <a:latin typeface="微软雅黑" panose="020B0503020204020204" charset="-122"/>
                <a:ea typeface="微软雅黑" panose="020B0503020204020204" charset="-122"/>
                <a:cs typeface="微软雅黑" panose="020B0503020204020204" charset="-122"/>
              </a:rPr>
              <a:t>UDP</a:t>
            </a:r>
            <a:r>
              <a:rPr lang="zh-CN" altLang="en-US" dirty="0">
                <a:latin typeface="微软雅黑" panose="020B0503020204020204" charset="-122"/>
                <a:ea typeface="微软雅黑" panose="020B0503020204020204" charset="-122"/>
                <a:cs typeface="微软雅黑" panose="020B0503020204020204" charset="-122"/>
              </a:rPr>
              <a:t>校验和的计算方法相同。</a:t>
            </a:r>
            <a:r>
              <a:rPr lang="en-US" altLang="zh-CN" dirty="0">
                <a:latin typeface="微软雅黑" panose="020B0503020204020204" charset="-122"/>
                <a:ea typeface="微软雅黑" panose="020B0503020204020204" charset="-122"/>
                <a:cs typeface="微软雅黑" panose="020B0503020204020204" charset="-122"/>
              </a:rPr>
              <a:t>TCP</a:t>
            </a:r>
            <a:r>
              <a:rPr lang="zh-CN" altLang="en-US" dirty="0">
                <a:latin typeface="微软雅黑" panose="020B0503020204020204" charset="-122"/>
                <a:ea typeface="微软雅黑" panose="020B0503020204020204" charset="-122"/>
                <a:cs typeface="微软雅黑" panose="020B0503020204020204" charset="-122"/>
              </a:rPr>
              <a:t>协议号是</a:t>
            </a: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580250"/>
            <a:ext cx="11910454" cy="1477328"/>
          </a:xfrm>
          <a:prstGeom prst="rect">
            <a:avLst/>
          </a:prstGeom>
          <a:solidFill>
            <a:schemeClr val="bg1"/>
          </a:solidFill>
        </p:spPr>
        <p:txBody>
          <a:bodyPr wrap="square" rtlCol="0">
            <a:spAutoFit/>
          </a:bodyPr>
          <a:lstStyle/>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8</a:t>
            </a:r>
            <a:r>
              <a:rPr lang="zh-CN" altLang="en-US" sz="2000" dirty="0">
                <a:latin typeface="微软雅黑" panose="020B0503020204020204" charset="-122"/>
                <a:ea typeface="微软雅黑" panose="020B0503020204020204" charset="-122"/>
                <a:cs typeface="微软雅黑" panose="020B0503020204020204" charset="-122"/>
              </a:rPr>
              <a:t>、紧急指针字段占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时，才有效。指出在本</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报文段中紧急数据共有多少个字节</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981732"/>
            <a:ext cx="11910454" cy="874407"/>
          </a:xfrm>
          <a:prstGeom prst="rect">
            <a:avLst/>
          </a:prstGeom>
          <a:solidFill>
            <a:schemeClr val="bg1"/>
          </a:solidFill>
        </p:spPr>
        <p:txBody>
          <a:bodyPr wrap="square" rtlCol="0">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9</a:t>
            </a:r>
            <a:r>
              <a:rPr lang="zh-CN" altLang="en-US" dirty="0">
                <a:latin typeface="微软雅黑" panose="020B0503020204020204" charset="-122"/>
                <a:ea typeface="微软雅黑" panose="020B0503020204020204" charset="-122"/>
                <a:cs typeface="微软雅黑" panose="020B0503020204020204" charset="-122"/>
              </a:rPr>
              <a:t>、选项字段长度</a:t>
            </a:r>
            <a:r>
              <a:rPr lang="zh-CN" altLang="en-US" dirty="0" smtClean="0">
                <a:latin typeface="微软雅黑" panose="020B0503020204020204" charset="-122"/>
                <a:ea typeface="微软雅黑" panose="020B0503020204020204" charset="-122"/>
                <a:cs typeface="微软雅黑" panose="020B0503020204020204" charset="-122"/>
              </a:rPr>
              <a:t>可变，基本不用。最短为</a:t>
            </a:r>
            <a:r>
              <a:rPr lang="en-US" altLang="zh-CN" dirty="0" smtClean="0">
                <a:latin typeface="微软雅黑" panose="020B0503020204020204" charset="-122"/>
                <a:ea typeface="微软雅黑" panose="020B0503020204020204" charset="-122"/>
                <a:cs typeface="微软雅黑" panose="020B0503020204020204" charset="-122"/>
              </a:rPr>
              <a:t>0</a:t>
            </a:r>
            <a:r>
              <a:rPr lang="zh-CN" altLang="en-US" dirty="0" smtClean="0">
                <a:latin typeface="微软雅黑" panose="020B0503020204020204" charset="-122"/>
                <a:ea typeface="微软雅黑" panose="020B0503020204020204" charset="-122"/>
                <a:cs typeface="微软雅黑" panose="020B0503020204020204" charset="-122"/>
              </a:rPr>
              <a:t>字节，最长</a:t>
            </a:r>
            <a:r>
              <a:rPr lang="zh-CN" altLang="en-US" dirty="0">
                <a:latin typeface="微软雅黑" panose="020B0503020204020204" charset="-122"/>
                <a:ea typeface="微软雅黑" panose="020B0503020204020204" charset="-122"/>
                <a:cs typeface="微软雅黑" panose="020B0503020204020204" charset="-122"/>
              </a:rPr>
              <a:t>为</a:t>
            </a:r>
            <a:r>
              <a:rPr lang="en-US" altLang="zh-CN" dirty="0">
                <a:latin typeface="微软雅黑" panose="020B0503020204020204" charset="-122"/>
                <a:ea typeface="微软雅黑" panose="020B0503020204020204" charset="-122"/>
                <a:cs typeface="微软雅黑" panose="020B0503020204020204" charset="-122"/>
              </a:rPr>
              <a:t>40</a:t>
            </a:r>
            <a:r>
              <a:rPr lang="zh-CN" altLang="en-US" dirty="0">
                <a:latin typeface="微软雅黑" panose="020B0503020204020204" charset="-122"/>
                <a:ea typeface="微软雅黑" panose="020B0503020204020204" charset="-122"/>
                <a:cs typeface="微软雅黑" panose="020B0503020204020204" charset="-122"/>
              </a:rPr>
              <a:t>字节</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    例如：发送方告诉接收方其缓存能够接收的数据段的最大长度是</a:t>
            </a:r>
            <a:r>
              <a:rPr lang="en-US" altLang="zh-CN" dirty="0" smtClean="0">
                <a:latin typeface="微软雅黑" panose="020B0503020204020204" charset="-122"/>
                <a:ea typeface="微软雅黑" panose="020B0503020204020204" charset="-122"/>
                <a:cs typeface="微软雅黑" panose="020B0503020204020204" charset="-122"/>
              </a:rPr>
              <a:t>MSS</a:t>
            </a:r>
            <a:r>
              <a:rPr lang="zh-CN" altLang="en-US" dirty="0" smtClean="0">
                <a:latin typeface="微软雅黑" panose="020B0503020204020204" charset="-122"/>
                <a:ea typeface="微软雅黑" panose="020B0503020204020204" charset="-122"/>
                <a:cs typeface="微软雅黑" panose="020B0503020204020204" charset="-122"/>
              </a:rPr>
              <a:t>个字节。</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p:nvPr/>
        </p:nvGraphicFramePr>
        <p:xfrm>
          <a:off x="1960980" y="2994808"/>
          <a:ext cx="7881620" cy="3749040"/>
        </p:xfrm>
        <a:graphic>
          <a:graphicData uri="http://schemas.openxmlformats.org/drawingml/2006/table">
            <a:tbl>
              <a:tblPr firstRow="1" bandRow="1">
                <a:tableStyleId>{5C22544A-7EE6-4342-B048-85BDC9FD1C3A}</a:tableStyleId>
              </a:tblPr>
              <a:tblGrid>
                <a:gridCol w="960755"/>
                <a:gridCol w="1458595"/>
                <a:gridCol w="294640"/>
                <a:gridCol w="208280"/>
                <a:gridCol w="245745"/>
                <a:gridCol w="223520"/>
                <a:gridCol w="294640"/>
                <a:gridCol w="267970"/>
                <a:gridCol w="2172970"/>
                <a:gridCol w="1754505"/>
              </a:tblGrid>
              <a:tr h="396240">
                <a:tc gridSpan="8">
                  <a:txBody>
                    <a:bodyPr/>
                    <a:lstStyle/>
                    <a:p>
                      <a:pPr algn="ctr">
                        <a:buNone/>
                      </a:pPr>
                      <a:r>
                        <a:rPr lang="zh-CN" altLang="en-US" sz="2000" b="1">
                          <a:solidFill>
                            <a:schemeClr val="tx1"/>
                          </a:solidFill>
                          <a:latin typeface="微软雅黑" panose="020B0503020204020204" charset="-122"/>
                          <a:ea typeface="微软雅黑" panose="020B0503020204020204" charset="-122"/>
                        </a:rPr>
                        <a:t>源端口号</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目的端口号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81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9624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确认序号</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r h="381000">
                <a:tc>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首部长度</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zh-CN" altLang="en-US" sz="2000" b="1">
                          <a:solidFill>
                            <a:schemeClr val="tx1"/>
                          </a:solidFill>
                          <a:latin typeface="微软雅黑" panose="020B0503020204020204" charset="-122"/>
                          <a:ea typeface="微软雅黑" panose="020B0503020204020204" charset="-122"/>
                          <a:sym typeface="+mn-ea"/>
                        </a:rPr>
                        <a:t>保留</a:t>
                      </a:r>
                      <a:endParaRPr lang="zh-CN" altLang="en-US" sz="2000" b="1">
                        <a:solidFill>
                          <a:schemeClr val="tx1"/>
                        </a:solidFill>
                        <a:latin typeface="微软雅黑" panose="020B0503020204020204" charset="-122"/>
                        <a:ea typeface="微软雅黑" panose="020B0503020204020204" charset="-122"/>
                        <a:sym typeface="+mn-ea"/>
                      </a:endParaRPr>
                    </a:p>
                    <a:p>
                      <a:pPr algn="ctr">
                        <a:buNone/>
                      </a:pPr>
                      <a:endParaRPr lang="zh-CN" altLang="en-US" sz="2000" b="1">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a:txBody>
                    <a:bodyPr/>
                    <a:lstStyle/>
                    <a:p>
                      <a:pPr algn="ctr">
                        <a:buNone/>
                      </a:pPr>
                      <a:r>
                        <a:rPr lang="en-US" altLang="zh-CN" sz="2000" b="1" dirty="0">
                          <a:solidFill>
                            <a:schemeClr val="tx1"/>
                          </a:solidFill>
                          <a:latin typeface="微软雅黑" panose="020B0503020204020204" charset="-122"/>
                          <a:ea typeface="微软雅黑" panose="020B0503020204020204" charset="-122"/>
                        </a:rPr>
                        <a:t>URG</a:t>
                      </a:r>
                      <a:endParaRPr lang="en-US" altLang="zh-CN"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ACK</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PSH</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RST</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SYN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a:txBody>
                    <a:bodyPr/>
                    <a:lstStyle/>
                    <a:p>
                      <a:pPr algn="ctr">
                        <a:buNone/>
                      </a:pPr>
                      <a:r>
                        <a:rPr lang="en-US" altLang="zh-CN" sz="2000" b="1">
                          <a:solidFill>
                            <a:schemeClr val="tx1"/>
                          </a:solidFill>
                          <a:latin typeface="微软雅黑" panose="020B0503020204020204" charset="-122"/>
                          <a:ea typeface="微软雅黑" panose="020B0503020204020204" charset="-122"/>
                        </a:rPr>
                        <a:t>F</a:t>
                      </a:r>
                      <a:endParaRPr lang="en-US" altLang="zh-CN" sz="2000" b="1">
                        <a:solidFill>
                          <a:schemeClr val="tx1"/>
                        </a:solidFill>
                        <a:latin typeface="微软雅黑" panose="020B0503020204020204" charset="-122"/>
                        <a:ea typeface="微软雅黑" panose="020B0503020204020204" charset="-122"/>
                      </a:endParaRPr>
                    </a:p>
                    <a:p>
                      <a:pPr algn="ctr">
                        <a:buNone/>
                      </a:pPr>
                      <a:r>
                        <a:rPr lang="en-US" altLang="zh-CN" sz="2000" b="1">
                          <a:solidFill>
                            <a:schemeClr val="tx1"/>
                          </a:solidFill>
                          <a:latin typeface="微软雅黑" panose="020B0503020204020204" charset="-122"/>
                          <a:ea typeface="微软雅黑" panose="020B0503020204020204" charset="-122"/>
                        </a:rPr>
                        <a:t>IN</a:t>
                      </a:r>
                      <a:endParaRPr lang="en-US" altLang="zh-CN"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sym typeface="+mn-ea"/>
                        </a:rPr>
                        <a:t>接收窗口</a:t>
                      </a:r>
                      <a:endParaRPr lang="zh-CN" altLang="en-US" sz="2000" b="1" dirty="0">
                        <a:solidFill>
                          <a:schemeClr val="tx1"/>
                        </a:solidFill>
                        <a:latin typeface="微软雅黑" panose="020B0503020204020204" charset="-122"/>
                        <a:ea typeface="微软雅黑" panose="020B0503020204020204" charset="-122"/>
                        <a:sym typeface="+mn-ea"/>
                      </a:endParaRPr>
                    </a:p>
                  </a:txBody>
                  <a:tcPr anchor="ctr">
                    <a:solidFill>
                      <a:schemeClr val="bg1">
                        <a:lumMod val="75000"/>
                      </a:schemeClr>
                    </a:solidFill>
                  </a:tcPr>
                </a:tc>
                <a:tc hMerge="1">
                  <a:tcPr/>
                </a:tc>
              </a:tr>
              <a:tr h="381000">
                <a:tc gridSpan="8">
                  <a:txBody>
                    <a:bodyPr/>
                    <a:lstStyle/>
                    <a:p>
                      <a:pPr algn="ctr">
                        <a:buNone/>
                      </a:pP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nchor="ctr">
                    <a:solidFill>
                      <a:schemeClr val="bg1">
                        <a:lumMod val="75000"/>
                      </a:schemeClr>
                    </a:solidFill>
                  </a:tcPr>
                </a:tc>
                <a:tc hMerge="1">
                  <a:tcPr anchor="ctr">
                    <a:solidFill>
                      <a:schemeClr val="bg1">
                        <a:lumMod val="75000"/>
                      </a:schemeClr>
                    </a:solidFill>
                  </a:tcPr>
                </a:tc>
                <a:tc hMerge="1">
                  <a:tcPr/>
                </a:tc>
                <a:tc hMerge="1">
                  <a:tcPr/>
                </a:tc>
                <a:tc hMerge="1">
                  <a:tcPr anchor="ctr">
                    <a:solidFill>
                      <a:schemeClr val="bg1">
                        <a:lumMod val="75000"/>
                      </a:schemeClr>
                    </a:solidFill>
                  </a:tcPr>
                </a:tc>
                <a:tc hMerge="1">
                  <a:tcPr/>
                </a:tc>
                <a:tc hMerge="1">
                  <a:tcPr/>
                </a:tc>
                <a:tc gridSpan="2">
                  <a:txBody>
                    <a:bodyPr/>
                    <a:lstStyle/>
                    <a:p>
                      <a:pPr algn="ctr">
                        <a:buNone/>
                      </a:pPr>
                      <a:r>
                        <a:rPr lang="zh-CN" altLang="en-US" sz="2000" b="1" dirty="0">
                          <a:solidFill>
                            <a:schemeClr val="tx1"/>
                          </a:solidFill>
                          <a:latin typeface="微软雅黑" panose="020B0503020204020204" charset="-122"/>
                          <a:ea typeface="微软雅黑" panose="020B0503020204020204" charset="-122"/>
                        </a:rPr>
                        <a:t>紧急指针</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r>
              <a:tr h="396240">
                <a:tc gridSpan="9">
                  <a:txBody>
                    <a:bodyPr/>
                    <a:lstStyle/>
                    <a:p>
                      <a:pPr algn="ctr">
                        <a:buNone/>
                      </a:pPr>
                      <a:r>
                        <a:rPr lang="zh-CN" altLang="en-US" sz="2000" b="1">
                          <a:solidFill>
                            <a:schemeClr val="tx1"/>
                          </a:solidFill>
                          <a:latin typeface="微软雅黑" panose="020B0503020204020204" charset="-122"/>
                          <a:ea typeface="微软雅黑" panose="020B0503020204020204" charset="-122"/>
                        </a:rPr>
                        <a:t>选项（长度可变）</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a:txBody>
                    <a:bodyPr/>
                    <a:lstStyle/>
                    <a:p>
                      <a:pPr algn="ctr">
                        <a:buNone/>
                      </a:pPr>
                      <a:r>
                        <a:rPr lang="zh-CN" altLang="en-US" sz="2000" b="1">
                          <a:solidFill>
                            <a:schemeClr val="tx1"/>
                          </a:solidFill>
                          <a:latin typeface="微软雅黑" panose="020B0503020204020204" charset="-122"/>
                          <a:ea typeface="微软雅黑" panose="020B0503020204020204" charset="-122"/>
                        </a:rPr>
                        <a:t>填充</a:t>
                      </a:r>
                      <a:endParaRPr lang="zh-CN" altLang="en-US" sz="2000" b="1">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r>
              <a:tr h="762000">
                <a:tc gridSpan="10">
                  <a:txBody>
                    <a:bodyPr/>
                    <a:lstStyle/>
                    <a:p>
                      <a:pPr algn="ctr">
                        <a:buNone/>
                      </a:pPr>
                      <a:r>
                        <a:rPr lang="zh-CN" altLang="en-US" sz="2000" b="1" dirty="0">
                          <a:solidFill>
                            <a:schemeClr val="tx1"/>
                          </a:solidFill>
                          <a:latin typeface="微软雅黑" panose="020B0503020204020204" charset="-122"/>
                          <a:ea typeface="微软雅黑" panose="020B0503020204020204" charset="-122"/>
                        </a:rPr>
                        <a:t>数据</a:t>
                      </a:r>
                      <a:endParaRPr lang="zh-CN" altLang="en-US" sz="2000" b="1" dirty="0">
                        <a:solidFill>
                          <a:schemeClr val="tx1"/>
                        </a:solidFill>
                        <a:latin typeface="微软雅黑" panose="020B0503020204020204" charset="-122"/>
                        <a:ea typeface="微软雅黑" panose="020B0503020204020204" charset="-122"/>
                      </a:endParaRPr>
                    </a:p>
                  </a:txBody>
                  <a:tcPr anchor="ctr">
                    <a:solidFill>
                      <a:schemeClr val="bg1">
                        <a:lumMod val="75000"/>
                      </a:schemeClr>
                    </a:solidFill>
                  </a:tcPr>
                </a:tc>
                <a:tc hMerge="1">
                  <a:tcPr/>
                </a:tc>
                <a:tc hMerge="1">
                  <a:tcPr/>
                </a:tc>
                <a:tc hMerge="1">
                  <a:tcPr/>
                </a:tc>
                <a:tc hMerge="1">
                  <a:tcPr/>
                </a:tc>
                <a:tc hMerge="1">
                  <a:tcPr/>
                </a:tc>
                <a:tc hMerge="1">
                  <a:tcPr/>
                </a:tc>
                <a:tc hMerge="1">
                  <a:tcPr/>
                </a:tc>
                <a:tc hMerge="1">
                  <a:tcPr/>
                </a:tc>
                <a:tc hMerge="1">
                  <a:tcPr/>
                </a:tc>
              </a:tr>
            </a:tbl>
          </a:graphicData>
        </a:graphic>
      </p:graphicFrame>
      <p:sp>
        <p:nvSpPr>
          <p:cNvPr id="15" name="左大括号 14"/>
          <p:cNvSpPr/>
          <p:nvPr/>
        </p:nvSpPr>
        <p:spPr>
          <a:xfrm>
            <a:off x="1379320" y="2995443"/>
            <a:ext cx="581660" cy="3002915"/>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表格 16"/>
          <p:cNvGraphicFramePr/>
          <p:nvPr/>
        </p:nvGraphicFramePr>
        <p:xfrm>
          <a:off x="1960980" y="2396638"/>
          <a:ext cx="7884160" cy="381000"/>
        </p:xfrm>
        <a:graphic>
          <a:graphicData uri="http://schemas.openxmlformats.org/drawingml/2006/table">
            <a:tbl>
              <a:tblPr firstRow="1" bandRow="1">
                <a:tableStyleId>{5C22544A-7EE6-4342-B048-85BDC9FD1C3A}</a:tableStyleId>
              </a:tblPr>
              <a:tblGrid>
                <a:gridCol w="492760"/>
                <a:gridCol w="492760"/>
                <a:gridCol w="492760"/>
                <a:gridCol w="492760"/>
                <a:gridCol w="492760"/>
                <a:gridCol w="492760"/>
                <a:gridCol w="492760"/>
                <a:gridCol w="492760"/>
                <a:gridCol w="492760"/>
                <a:gridCol w="492760"/>
                <a:gridCol w="492760"/>
                <a:gridCol w="492760"/>
                <a:gridCol w="492760"/>
                <a:gridCol w="492760"/>
                <a:gridCol w="492760"/>
                <a:gridCol w="492760"/>
              </a:tblGrid>
              <a:tr h="381000">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
        <p:nvSpPr>
          <p:cNvPr id="18" name="文本框 17"/>
          <p:cNvSpPr txBox="1"/>
          <p:nvPr/>
        </p:nvSpPr>
        <p:spPr>
          <a:xfrm>
            <a:off x="1795245" y="1936263"/>
            <a:ext cx="4991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0</a:t>
            </a:r>
            <a:endParaRPr lang="en-US" altLang="zh-CN" sz="2400">
              <a:latin typeface="微软雅黑" panose="020B0503020204020204" charset="-122"/>
              <a:ea typeface="微软雅黑" panose="020B0503020204020204" charset="-122"/>
            </a:endParaRPr>
          </a:p>
        </p:txBody>
      </p:sp>
      <p:sp>
        <p:nvSpPr>
          <p:cNvPr id="19" name="文本框 18"/>
          <p:cNvSpPr txBox="1"/>
          <p:nvPr/>
        </p:nvSpPr>
        <p:spPr>
          <a:xfrm>
            <a:off x="5612230"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16</a:t>
            </a:r>
            <a:endParaRPr lang="en-US" altLang="zh-CN" sz="2400">
              <a:latin typeface="微软雅黑" panose="020B0503020204020204" charset="-122"/>
              <a:ea typeface="微软雅黑" panose="020B0503020204020204" charset="-122"/>
            </a:endParaRPr>
          </a:p>
        </p:txBody>
      </p:sp>
      <p:sp>
        <p:nvSpPr>
          <p:cNvPr id="20" name="文本框 19"/>
          <p:cNvSpPr txBox="1"/>
          <p:nvPr/>
        </p:nvSpPr>
        <p:spPr>
          <a:xfrm>
            <a:off x="9558755" y="1936263"/>
            <a:ext cx="58229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rPr>
              <a:t>31</a:t>
            </a:r>
            <a:endParaRPr lang="en-US" altLang="zh-CN" sz="2400">
              <a:latin typeface="微软雅黑" panose="020B0503020204020204" charset="-122"/>
              <a:ea typeface="微软雅黑" panose="020B0503020204020204" charset="-122"/>
            </a:endParaRPr>
          </a:p>
        </p:txBody>
      </p:sp>
      <p:sp>
        <p:nvSpPr>
          <p:cNvPr id="22" name="文本框 21"/>
          <p:cNvSpPr txBox="1"/>
          <p:nvPr/>
        </p:nvSpPr>
        <p:spPr>
          <a:xfrm>
            <a:off x="205840" y="4251930"/>
            <a:ext cx="1398371"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首部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3" name="右大括号 22"/>
          <p:cNvSpPr/>
          <p:nvPr/>
        </p:nvSpPr>
        <p:spPr>
          <a:xfrm>
            <a:off x="9845140" y="3007508"/>
            <a:ext cx="295910" cy="2548021"/>
          </a:xfrm>
          <a:prstGeom prst="rightBrace">
            <a:avLst>
              <a:gd name="adj1" fmla="val 0"/>
              <a:gd name="adj2" fmla="val 50000"/>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9980629" y="4281518"/>
            <a:ext cx="2211371" cy="553998"/>
          </a:xfrm>
          <a:prstGeom prst="rect">
            <a:avLst/>
          </a:prstGeom>
          <a:noFill/>
        </p:spPr>
        <p:txBody>
          <a:bodyPr wrap="square" rtlCol="0">
            <a:spAutoFit/>
          </a:bodyPr>
          <a:lstStyle/>
          <a:p>
            <a:pPr>
              <a:lnSpc>
                <a:spcPct val="150000"/>
              </a:lnSpc>
            </a:pPr>
            <a:r>
              <a:rPr lang="en-US" sz="2000"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字节固定首部</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右箭头 4"/>
          <p:cNvSpPr/>
          <p:nvPr/>
        </p:nvSpPr>
        <p:spPr>
          <a:xfrm>
            <a:off x="1379320" y="6202828"/>
            <a:ext cx="581660" cy="259715"/>
          </a:xfrm>
          <a:prstGeom prst="rightArrow">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05840" y="6092338"/>
            <a:ext cx="80962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数据</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组合 20"/>
          <p:cNvGrpSpPr/>
          <p:nvPr/>
        </p:nvGrpSpPr>
        <p:grpSpPr>
          <a:xfrm>
            <a:off x="7766756" y="393621"/>
            <a:ext cx="4470399" cy="1735745"/>
            <a:chOff x="6710810" y="281374"/>
            <a:chExt cx="4269121" cy="1651846"/>
          </a:xfrm>
        </p:grpSpPr>
        <p:sp>
          <p:nvSpPr>
            <p:cNvPr id="25" name="左大括号 2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7" name="矩形 2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31" name="矩形 3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
        <p:nvSpPr>
          <p:cNvPr id="32" name="文本框 31"/>
          <p:cNvSpPr txBox="1"/>
          <p:nvPr/>
        </p:nvSpPr>
        <p:spPr>
          <a:xfrm>
            <a:off x="239298" y="5981732"/>
            <a:ext cx="11910454" cy="874407"/>
          </a:xfrm>
          <a:prstGeom prst="rect">
            <a:avLst/>
          </a:prstGeom>
          <a:solidFill>
            <a:schemeClr val="bg1"/>
          </a:solidFill>
        </p:spPr>
        <p:txBody>
          <a:bodyPr wrap="square" rtlCol="0">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10</a:t>
            </a:r>
            <a:r>
              <a:rPr lang="zh-CN" altLang="en-US" dirty="0">
                <a:latin typeface="微软雅黑" panose="020B0503020204020204" charset="-122"/>
                <a:ea typeface="微软雅黑" panose="020B0503020204020204" charset="-122"/>
                <a:cs typeface="微软雅黑" panose="020B0503020204020204" charset="-122"/>
              </a:rPr>
              <a:t>、填充字段，取值全为</a:t>
            </a:r>
            <a:r>
              <a:rPr lang="en-US" altLang="zh-CN" dirty="0">
                <a:latin typeface="微软雅黑" panose="020B0503020204020204" charset="-122"/>
                <a:ea typeface="微软雅黑" panose="020B0503020204020204" charset="-122"/>
                <a:cs typeface="微软雅黑" panose="020B0503020204020204" charset="-122"/>
              </a:rPr>
              <a:t>0</a:t>
            </a:r>
            <a:r>
              <a:rPr lang="zh-CN" altLang="en-US" dirty="0">
                <a:latin typeface="微软雅黑" panose="020B0503020204020204" charset="-122"/>
                <a:ea typeface="微软雅黑" panose="020B0503020204020204" charset="-122"/>
                <a:cs typeface="微软雅黑" panose="020B0503020204020204" charset="-122"/>
              </a:rPr>
              <a:t>，目的是为了整个首部长度是</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字节的整倍数</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37453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98352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报文段结构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810260" y="1936115"/>
            <a:ext cx="11152505" cy="4707890"/>
          </a:xfrm>
          <a:prstGeom prst="rect">
            <a:avLst/>
          </a:prstGeom>
          <a:noFill/>
        </p:spPr>
        <p:txBody>
          <a:bodyPr wrap="square" rtlCol="0">
            <a:spAutoFit/>
          </a:bodyPr>
          <a:lstStyle/>
          <a:p>
            <a:pPr>
              <a:lnSpc>
                <a:spcPct val="150000"/>
              </a:lnSpc>
            </a:pPr>
            <a:r>
              <a:rPr lang="en-US"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、接收窗口字段占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位。向对方通告我方接收窗口的大小。</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例如：发送一个确认号</a:t>
            </a:r>
            <a:r>
              <a:rPr lang="en-US" altLang="zh-CN" sz="2000" dirty="0">
                <a:latin typeface="微软雅黑" panose="020B0503020204020204" charset="-122"/>
                <a:ea typeface="微软雅黑" panose="020B0503020204020204" charset="-122"/>
                <a:cs typeface="微软雅黑" panose="020B0503020204020204" charset="-122"/>
              </a:rPr>
              <a:t>701</a:t>
            </a:r>
            <a:r>
              <a:rPr lang="zh-CN" altLang="en-US" sz="2000" dirty="0">
                <a:latin typeface="微软雅黑" panose="020B0503020204020204" charset="-122"/>
                <a:ea typeface="微软雅黑" panose="020B0503020204020204" charset="-122"/>
                <a:cs typeface="微软雅黑" panose="020B0503020204020204" charset="-122"/>
              </a:rPr>
              <a:t>，窗口字段是</a:t>
            </a:r>
            <a:r>
              <a:rPr lang="en-US" altLang="zh-CN" sz="2000" dirty="0">
                <a:latin typeface="微软雅黑" panose="020B0503020204020204" charset="-122"/>
                <a:ea typeface="微软雅黑" panose="020B0503020204020204" charset="-122"/>
                <a:cs typeface="微软雅黑" panose="020B0503020204020204" charset="-122"/>
              </a:rPr>
              <a:t>1000</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7</a:t>
            </a:r>
            <a:r>
              <a:rPr lang="zh-CN" altLang="en-US" sz="2000" dirty="0">
                <a:latin typeface="微软雅黑" panose="020B0503020204020204" charset="-122"/>
                <a:ea typeface="微软雅黑" panose="020B0503020204020204" charset="-122"/>
                <a:cs typeface="微软雅黑" panose="020B0503020204020204" charset="-122"/>
              </a:rPr>
              <a:t>、校验和字段占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校验和字段检验的范围类似于</a:t>
            </a:r>
            <a:r>
              <a:rPr lang="en-US" altLang="zh-CN" sz="2000" dirty="0">
                <a:latin typeface="微软雅黑" panose="020B0503020204020204" charset="-122"/>
                <a:ea typeface="微软雅黑" panose="020B0503020204020204" charset="-122"/>
                <a:cs typeface="微软雅黑" panose="020B0503020204020204" charset="-122"/>
              </a:rPr>
              <a:t>UDP</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计算方法与</a:t>
            </a:r>
            <a:r>
              <a:rPr lang="en-US" altLang="zh-CN" sz="2000" dirty="0">
                <a:latin typeface="微软雅黑" panose="020B0503020204020204" charset="-122"/>
                <a:ea typeface="微软雅黑" panose="020B0503020204020204" charset="-122"/>
                <a:cs typeface="微软雅黑" panose="020B0503020204020204" charset="-122"/>
              </a:rPr>
              <a:t>UDP</a:t>
            </a:r>
            <a:r>
              <a:rPr lang="zh-CN" altLang="en-US" sz="2000" dirty="0">
                <a:latin typeface="微软雅黑" panose="020B0503020204020204" charset="-122"/>
                <a:ea typeface="微软雅黑" panose="020B0503020204020204" charset="-122"/>
                <a:cs typeface="微软雅黑" panose="020B0503020204020204" charset="-122"/>
              </a:rPr>
              <a:t>校验和的计算方法相同。</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协议号是</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8</a:t>
            </a:r>
            <a:r>
              <a:rPr lang="zh-CN" altLang="en-US" sz="2000" dirty="0">
                <a:latin typeface="微软雅黑" panose="020B0503020204020204" charset="-122"/>
                <a:ea typeface="微软雅黑" panose="020B0503020204020204" charset="-122"/>
                <a:cs typeface="微软雅黑" panose="020B0503020204020204" charset="-122"/>
              </a:rPr>
              <a:t>、紧急指针字段占</a:t>
            </a:r>
            <a:r>
              <a:rPr lang="en-US" altLang="zh-CN" sz="2000" dirty="0">
                <a:latin typeface="微软雅黑" panose="020B0503020204020204" charset="-122"/>
                <a:ea typeface="微软雅黑" panose="020B0503020204020204" charset="-122"/>
                <a:cs typeface="微软雅黑" panose="020B0503020204020204" charset="-122"/>
              </a:rPr>
              <a:t>16</a:t>
            </a:r>
            <a:r>
              <a:rPr lang="zh-CN" altLang="en-US" sz="2000" dirty="0">
                <a:latin typeface="微软雅黑" panose="020B0503020204020204" charset="-122"/>
                <a:ea typeface="微软雅黑" panose="020B0503020204020204" charset="-122"/>
                <a:cs typeface="微软雅黑" panose="020B0503020204020204" charset="-122"/>
              </a:rPr>
              <a:t>位。</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URG=1</a:t>
            </a:r>
            <a:r>
              <a:rPr lang="zh-CN" altLang="en-US" sz="2000" dirty="0">
                <a:latin typeface="微软雅黑" panose="020B0503020204020204" charset="-122"/>
                <a:ea typeface="微软雅黑" panose="020B0503020204020204" charset="-122"/>
                <a:cs typeface="微软雅黑" panose="020B0503020204020204" charset="-122"/>
              </a:rPr>
              <a:t>时，才有效。指出在本</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报文段中紧急数据共有多少个字节。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9</a:t>
            </a:r>
            <a:r>
              <a:rPr lang="zh-CN" altLang="en-US" sz="2000" dirty="0">
                <a:latin typeface="微软雅黑" panose="020B0503020204020204" charset="-122"/>
                <a:ea typeface="微软雅黑" panose="020B0503020204020204" charset="-122"/>
                <a:cs typeface="微软雅黑" panose="020B0503020204020204" charset="-122"/>
              </a:rPr>
              <a:t>、选项字段长度可变，基本不用。最短为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a:latin typeface="微软雅黑" panose="020B0503020204020204" charset="-122"/>
                <a:ea typeface="微软雅黑" panose="020B0503020204020204" charset="-122"/>
                <a:cs typeface="微软雅黑" panose="020B0503020204020204" charset="-122"/>
              </a:rPr>
              <a:t>字节，最长为</a:t>
            </a:r>
            <a:r>
              <a:rPr lang="en-US" altLang="zh-CN" sz="2000" dirty="0">
                <a:latin typeface="微软雅黑" panose="020B0503020204020204" charset="-122"/>
                <a:ea typeface="微软雅黑" panose="020B0503020204020204" charset="-122"/>
                <a:cs typeface="微软雅黑" panose="020B0503020204020204" charset="-122"/>
              </a:rPr>
              <a:t>40</a:t>
            </a:r>
            <a:r>
              <a:rPr lang="zh-CN" altLang="en-US" sz="2000" dirty="0">
                <a:latin typeface="微软雅黑" panose="020B0503020204020204" charset="-122"/>
                <a:ea typeface="微软雅黑" panose="020B0503020204020204" charset="-122"/>
                <a:cs typeface="微软雅黑" panose="020B0503020204020204" charset="-122"/>
              </a:rPr>
              <a:t>字节。</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     例如：发送方告诉接收方其缓存能够接收的数据段的最大长度是</a:t>
            </a:r>
            <a:r>
              <a:rPr lang="en-US" altLang="zh-CN" sz="2000" dirty="0">
                <a:latin typeface="微软雅黑" panose="020B0503020204020204" charset="-122"/>
                <a:ea typeface="微软雅黑" panose="020B0503020204020204" charset="-122"/>
                <a:cs typeface="微软雅黑" panose="020B0503020204020204" charset="-122"/>
              </a:rPr>
              <a:t>MSS</a:t>
            </a:r>
            <a:r>
              <a:rPr lang="zh-CN" altLang="en-US" sz="2000" dirty="0">
                <a:latin typeface="微软雅黑" panose="020B0503020204020204" charset="-122"/>
                <a:ea typeface="微软雅黑" panose="020B0503020204020204" charset="-122"/>
                <a:cs typeface="微软雅黑" panose="020B0503020204020204" charset="-122"/>
              </a:rPr>
              <a:t>个字节。</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10</a:t>
            </a:r>
            <a:r>
              <a:rPr lang="zh-CN" altLang="en-US" sz="2000" dirty="0">
                <a:latin typeface="微软雅黑" panose="020B0503020204020204" charset="-122"/>
                <a:ea typeface="微软雅黑" panose="020B0503020204020204" charset="-122"/>
                <a:cs typeface="微软雅黑" panose="020B0503020204020204" charset="-122"/>
              </a:rPr>
              <a:t>、填充字段，取值全为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a:latin typeface="微软雅黑" panose="020B0503020204020204" charset="-122"/>
                <a:ea typeface="微软雅黑" panose="020B0503020204020204" charset="-122"/>
                <a:cs typeface="微软雅黑" panose="020B0503020204020204" charset="-122"/>
              </a:rPr>
              <a:t>，目的是为了整个首部长度是</a:t>
            </a:r>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字节的整倍数。</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6" y="393621"/>
            <a:ext cx="4470399" cy="1735745"/>
            <a:chOff x="6710810" y="281374"/>
            <a:chExt cx="4269121"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294853" y="281374"/>
              <a:ext cx="1685078"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TCP</a:t>
              </a:r>
              <a:r>
                <a:rPr lang="zh-CN" altLang="en-US" dirty="0">
                  <a:solidFill>
                    <a:srgbClr val="FF0000"/>
                  </a:solidFill>
                  <a:latin typeface="黑体" panose="02010609060101010101" pitchFamily="49" charset="-122"/>
                  <a:ea typeface="黑体" panose="02010609060101010101" pitchFamily="49" charset="-122"/>
                  <a:sym typeface="+mn-ea"/>
                </a:rPr>
                <a:t>报文段结构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连接管理</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354580" cy="368300"/>
          </a:xfrm>
          <a:prstGeom prst="rect">
            <a:avLst/>
          </a:prstGeom>
          <a:noFill/>
        </p:spPr>
        <p:txBody>
          <a:bodyPr wrap="none" rtlCol="0" anchor="t">
            <a:spAutoFit/>
          </a:bodyPr>
          <a:lstStyle/>
          <a:p>
            <a:r>
              <a:rPr lang="en-US" dirty="0">
                <a:latin typeface="黑体" panose="02010609060101010101" pitchFamily="49" charset="-122"/>
                <a:ea typeface="黑体" panose="02010609060101010101" pitchFamily="49" charset="-122"/>
                <a:sym typeface="+mn-ea"/>
              </a:rPr>
              <a:t>3.5.1 </a:t>
            </a: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286131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、下列关于Internet中一个重要的传输层协议TCP的描述中错误的是（）</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A:提供面向连接的传输服务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B:提供可靠的传输服务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C:提供单工通信服务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D:TCP为每块客户数据配上一个TCP首部，从而形成多个TCP报文段</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286131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、下列关于Internet中一个重要的传输层协议TCP的描述中错误的是（</a:t>
            </a:r>
            <a:r>
              <a:rPr lang="en-US" altLang="zh-CN" sz="2400" b="1">
                <a:solidFill>
                  <a:srgbClr val="C00000"/>
                </a:solidFill>
                <a:latin typeface="微软雅黑" panose="020B0503020204020204" charset="-122"/>
                <a:ea typeface="微软雅黑" panose="020B0503020204020204" charset="-122"/>
                <a:cs typeface="微软雅黑" panose="020B0503020204020204" charset="-122"/>
              </a:rPr>
              <a:t>C</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A:提供面向连接的传输服务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B:提供可靠的传输服务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b="1">
                <a:solidFill>
                  <a:srgbClr val="C00000"/>
                </a:solidFill>
                <a:effectLst/>
                <a:latin typeface="微软雅黑" panose="020B0503020204020204" charset="-122"/>
                <a:ea typeface="微软雅黑" panose="020B0503020204020204" charset="-122"/>
                <a:cs typeface="微软雅黑" panose="020B0503020204020204" charset="-122"/>
              </a:rPr>
              <a:t>C:提供单工通信服务</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D:TCP为每块客户数据配上一个TCP首部，从而形成多个TCP报文段</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503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在TCP报文段结构中，有6位标志位，其中（）等于1时，表明该TCP报文段的发送端数据已发送完毕，并请求释放TCP连接。</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A:URG</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B:ACK</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C:FIN</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D:SYN</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503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在TCP报文段结构中，有6位标志位，其中（</a:t>
            </a:r>
            <a:r>
              <a:rPr lang="en-US" sz="2400" b="1">
                <a:solidFill>
                  <a:srgbClr val="C00000"/>
                </a:solidFill>
                <a:latin typeface="微软雅黑" panose="020B0503020204020204" charset="-122"/>
                <a:ea typeface="微软雅黑" panose="020B0503020204020204" charset="-122"/>
                <a:cs typeface="微软雅黑" panose="020B0503020204020204" charset="-122"/>
              </a:rPr>
              <a:t>C</a:t>
            </a:r>
            <a:r>
              <a:rPr sz="2400">
                <a:latin typeface="微软雅黑" panose="020B0503020204020204" charset="-122"/>
                <a:ea typeface="微软雅黑" panose="020B0503020204020204" charset="-122"/>
                <a:cs typeface="微软雅黑" panose="020B0503020204020204" charset="-122"/>
              </a:rPr>
              <a:t>）等于1时，表明该TCP报文段的发送端数据已发送完毕，并请求释放TCP连接。</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A:URG</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B:ACK</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b="1">
                <a:solidFill>
                  <a:srgbClr val="C00000"/>
                </a:solidFill>
                <a:latin typeface="微软雅黑" panose="020B0503020204020204" charset="-122"/>
                <a:ea typeface="微软雅黑" panose="020B0503020204020204" charset="-122"/>
                <a:cs typeface="微软雅黑" panose="020B0503020204020204" charset="-122"/>
              </a:rPr>
              <a:t>C:FIN</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D:SYN</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8634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194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1181100" y="2546350"/>
            <a:ext cx="9916795" cy="1754326"/>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连接管理：连接建立与</a:t>
            </a:r>
            <a:r>
              <a:rPr lang="zh-CN" altLang="en-US" sz="2400" dirty="0">
                <a:latin typeface="微软雅黑" panose="020B0503020204020204" charset="-122"/>
                <a:ea typeface="微软雅黑" panose="020B0503020204020204" charset="-122"/>
                <a:cs typeface="微软雅黑" panose="020B0503020204020204" charset="-122"/>
                <a:sym typeface="+mn-ea"/>
              </a:rPr>
              <a:t>连接</a:t>
            </a:r>
            <a:r>
              <a:rPr lang="zh-CN" altLang="en-US" sz="2400" dirty="0">
                <a:latin typeface="微软雅黑" panose="020B0503020204020204" charset="-122"/>
                <a:ea typeface="微软雅黑" panose="020B0503020204020204" charset="-122"/>
                <a:cs typeface="微软雅黑" panose="020B0503020204020204" charset="-122"/>
              </a:rPr>
              <a:t>拆除。</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以</a:t>
            </a:r>
            <a:r>
              <a:rPr lang="zh-CN" altLang="en-US" sz="2400" dirty="0">
                <a:latin typeface="微软雅黑" panose="020B0503020204020204" charset="-122"/>
                <a:ea typeface="微软雅黑" panose="020B0503020204020204" charset="-122"/>
                <a:cs typeface="微软雅黑" panose="020B0503020204020204" charset="-122"/>
              </a:rPr>
              <a:t>主机</a:t>
            </a:r>
            <a:r>
              <a:rPr lang="en-US" altLang="zh-CN" sz="2400" dirty="0">
                <a:latin typeface="微软雅黑" panose="020B0503020204020204" charset="-122"/>
                <a:ea typeface="微软雅黑" panose="020B0503020204020204" charset="-122"/>
                <a:cs typeface="微软雅黑" panose="020B0503020204020204" charset="-122"/>
              </a:rPr>
              <a:t>A</a:t>
            </a:r>
            <a:r>
              <a:rPr lang="zh-CN" altLang="en-US" sz="2400" dirty="0">
                <a:latin typeface="微软雅黑" panose="020B0503020204020204" charset="-122"/>
                <a:ea typeface="微软雅黑" panose="020B0503020204020204" charset="-122"/>
                <a:cs typeface="微软雅黑" panose="020B0503020204020204" charset="-122"/>
              </a:rPr>
              <a:t>上的一个应用进程与主机</a:t>
            </a: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上的一个应用进程建立一条</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连接为例</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3936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文本框 6"/>
          <p:cNvSpPr txBox="1"/>
          <p:nvPr/>
        </p:nvSpPr>
        <p:spPr>
          <a:xfrm>
            <a:off x="4154904" y="2839452"/>
            <a:ext cx="3962401" cy="581057"/>
          </a:xfrm>
          <a:prstGeom prst="rect">
            <a:avLst/>
          </a:prstGeom>
          <a:noFill/>
        </p:spPr>
        <p:txBody>
          <a:bodyPr wrap="square" rtlCol="0">
            <a:spAutoFit/>
          </a:bodyPr>
          <a:lstStyle/>
          <a:p>
            <a:pPr algn="ctr">
              <a:lnSpc>
                <a:spcPct val="150000"/>
              </a:lnSpc>
            </a:pPr>
            <a:r>
              <a:rPr kumimoji="1" lang="zh-CN" altLang="en-US" sz="2400" dirty="0" smtClean="0">
                <a:latin typeface="Microsoft YaHei" charset="-122"/>
                <a:ea typeface="Microsoft YaHei" charset="-122"/>
                <a:cs typeface="Microsoft YaHei" charset="-122"/>
              </a:rPr>
              <a:t>谈个恋爱，挺费劲儿！</a:t>
            </a:r>
            <a:endParaRPr kumimoji="1" lang="zh-CN" altLang="en-US" sz="2400" dirty="0">
              <a:latin typeface="Microsoft YaHei" charset="-122"/>
              <a:ea typeface="Microsoft YaHei" charset="-122"/>
              <a:cs typeface="Microsoft YaHei"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5381" y="221582"/>
            <a:ext cx="11892986" cy="6636418"/>
          </a:xfrm>
          <a:prstGeom prst="rect">
            <a:avLst/>
          </a:prstGeom>
        </p:spPr>
      </p:pic>
      <p:sp>
        <p:nvSpPr>
          <p:cNvPr id="2" name="文本框 1"/>
          <p:cNvSpPr txBox="1"/>
          <p:nvPr/>
        </p:nvSpPr>
        <p:spPr>
          <a:xfrm>
            <a:off x="4026568" y="2245895"/>
            <a:ext cx="4604085" cy="3497179"/>
          </a:xfrm>
          <a:prstGeom prst="rect">
            <a:avLst/>
          </a:prstGeom>
          <a:solidFill>
            <a:schemeClr val="bg1"/>
          </a:solidFill>
        </p:spPr>
        <p:txBody>
          <a:bodyPr wrap="square" rtlCol="0">
            <a:spAutoFit/>
          </a:bodyPr>
          <a:lstStyle/>
          <a:p>
            <a:endParaRPr kumimoji="1"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5381" y="221582"/>
            <a:ext cx="11892986" cy="6636418"/>
          </a:xfrm>
          <a:prstGeom prst="rect">
            <a:avLst/>
          </a:prstGeom>
        </p:spPr>
      </p:pic>
      <p:sp>
        <p:nvSpPr>
          <p:cNvPr id="3" name="文本框 2"/>
          <p:cNvSpPr txBox="1"/>
          <p:nvPr/>
        </p:nvSpPr>
        <p:spPr>
          <a:xfrm>
            <a:off x="3978442" y="3539791"/>
            <a:ext cx="4604085" cy="1815882"/>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zh-CN" altLang="en-US" sz="16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5381" y="221582"/>
            <a:ext cx="11892986" cy="6636418"/>
          </a:xfrm>
          <a:prstGeom prst="rect">
            <a:avLst/>
          </a:prstGeom>
        </p:spPr>
      </p:pic>
      <p:sp>
        <p:nvSpPr>
          <p:cNvPr id="3" name="文本框 2"/>
          <p:cNvSpPr txBox="1"/>
          <p:nvPr/>
        </p:nvSpPr>
        <p:spPr>
          <a:xfrm>
            <a:off x="3914273" y="4534402"/>
            <a:ext cx="4604085" cy="1815882"/>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zh-CN" altLang="en-US" sz="16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5381" y="221582"/>
            <a:ext cx="11892986" cy="663641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圆角矩形 1"/>
          <p:cNvSpPr/>
          <p:nvPr/>
        </p:nvSpPr>
        <p:spPr>
          <a:xfrm>
            <a:off x="3632471" y="287135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1" name="圆角矩形 20"/>
          <p:cNvSpPr/>
          <p:nvPr/>
        </p:nvSpPr>
        <p:spPr>
          <a:xfrm>
            <a:off x="7870946" y="287547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2" name="圆角矩形 21"/>
          <p:cNvSpPr/>
          <p:nvPr/>
        </p:nvSpPr>
        <p:spPr>
          <a:xfrm>
            <a:off x="3632471" y="1939028"/>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客户</a:t>
            </a:r>
            <a:endParaRPr kumimoji="1" lang="zh-CN" altLang="en-US" dirty="0"/>
          </a:p>
        </p:txBody>
      </p:sp>
      <p:sp>
        <p:nvSpPr>
          <p:cNvPr id="23" name="圆角矩形 22"/>
          <p:cNvSpPr/>
          <p:nvPr/>
        </p:nvSpPr>
        <p:spPr>
          <a:xfrm>
            <a:off x="7870946" y="1943157"/>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服务器</a:t>
            </a:r>
            <a:endParaRPr kumimoji="1" lang="zh-CN" altLang="en-US" dirty="0"/>
          </a:p>
        </p:txBody>
      </p:sp>
      <p:sp>
        <p:nvSpPr>
          <p:cNvPr id="24" name="圆角矩形 23"/>
          <p:cNvSpPr/>
          <p:nvPr/>
        </p:nvSpPr>
        <p:spPr>
          <a:xfrm>
            <a:off x="7870946" y="339788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LISTEN</a:t>
            </a:r>
            <a:endParaRPr kumimoji="1"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735965" y="2839085"/>
            <a:ext cx="11019790" cy="2862322"/>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第一次握手</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客户向服务器发送连接</a:t>
            </a:r>
            <a:r>
              <a:rPr lang="zh-CN" altLang="en-US" sz="2000" dirty="0">
                <a:latin typeface="微软雅黑" panose="020B0503020204020204" charset="-122"/>
                <a:ea typeface="微软雅黑" panose="020B0503020204020204" charset="-122"/>
                <a:cs typeface="微软雅黑" panose="020B0503020204020204" charset="-122"/>
              </a:rPr>
              <a:t>请求</a:t>
            </a:r>
            <a:r>
              <a:rPr lang="zh-CN" altLang="en-US" sz="2000" dirty="0" smtClean="0">
                <a:latin typeface="微软雅黑" panose="020B0503020204020204" charset="-122"/>
                <a:ea typeface="微软雅黑" panose="020B0503020204020204" charset="-122"/>
                <a:cs typeface="微软雅黑" panose="020B0503020204020204" charset="-122"/>
              </a:rPr>
              <a:t>段：</a:t>
            </a:r>
            <a:r>
              <a:rPr lang="en-US" altLang="zh-CN" sz="2000" dirty="0" smtClean="0">
                <a:latin typeface="微软雅黑" panose="020B0503020204020204" charset="-122"/>
                <a:ea typeface="微软雅黑" panose="020B0503020204020204" charset="-122"/>
                <a:cs typeface="微软雅黑" panose="020B0503020204020204" charset="-122"/>
                <a:sym typeface="+mn-ea"/>
              </a:rPr>
              <a:t>SYN</a:t>
            </a:r>
            <a:r>
              <a:rPr lang="zh-CN" altLang="en-US" sz="2000" dirty="0">
                <a:latin typeface="微软雅黑" panose="020B0503020204020204" charset="-122"/>
                <a:ea typeface="微软雅黑" panose="020B0503020204020204" charset="-122"/>
                <a:cs typeface="微软雅黑" panose="020B0503020204020204" charset="-122"/>
                <a:sym typeface="+mn-ea"/>
              </a:rPr>
              <a:t>报文段：</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sym typeface="+mn-ea"/>
              </a:rPr>
              <a:t>SYN=1,seq=x</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smtClean="0">
                <a:latin typeface="微软雅黑" panose="020B0503020204020204" charset="-122"/>
                <a:ea typeface="微软雅黑" panose="020B0503020204020204" charset="-122"/>
                <a:cs typeface="微软雅黑" panose="020B0503020204020204" charset="-122"/>
              </a:rPr>
              <a:t>SYN=1</a:t>
            </a:r>
            <a:r>
              <a:rPr sz="2000" dirty="0">
                <a:latin typeface="微软雅黑" panose="020B0503020204020204" charset="-122"/>
                <a:ea typeface="微软雅黑" panose="020B0503020204020204" charset="-122"/>
                <a:cs typeface="微软雅黑" panose="020B0503020204020204" charset="-122"/>
              </a:rPr>
              <a:t>：建立连接请求控制段</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smtClean="0">
                <a:latin typeface="微软雅黑" panose="020B0503020204020204" charset="-122"/>
                <a:ea typeface="微软雅黑" panose="020B0503020204020204" charset="-122"/>
                <a:cs typeface="微软雅黑" panose="020B0503020204020204" charset="-122"/>
              </a:rPr>
              <a:t>seq=x</a:t>
            </a:r>
            <a:r>
              <a:rPr sz="2000" dirty="0">
                <a:latin typeface="微软雅黑" panose="020B0503020204020204" charset="-122"/>
                <a:ea typeface="微软雅黑" panose="020B0503020204020204" charset="-122"/>
                <a:cs typeface="微软雅黑" panose="020B0503020204020204" charset="-122"/>
              </a:rPr>
              <a:t>：表示传输的报文段的第1个数据字节的序列号是x，</a:t>
            </a:r>
            <a:r>
              <a:rPr sz="2000" dirty="0" smtClean="0">
                <a:latin typeface="微软雅黑" panose="020B0503020204020204" charset="-122"/>
                <a:ea typeface="微软雅黑" panose="020B0503020204020204" charset="-122"/>
                <a:cs typeface="微软雅黑" panose="020B0503020204020204" charset="-122"/>
              </a:rPr>
              <a:t>并以此序列号代表整个报文段的序号</a:t>
            </a:r>
            <a:endParaRPr lang="en-US"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        （补充：</a:t>
            </a:r>
            <a:r>
              <a:rPr lang="en-US" altLang="zh-CN" sz="2000" dirty="0"/>
              <a:t>sequence </a:t>
            </a:r>
            <a:r>
              <a:rPr lang="en-US" altLang="zh-CN" sz="2000" dirty="0" smtClean="0"/>
              <a:t>number</a:t>
            </a:r>
            <a:r>
              <a:rPr lang="zh-CN" altLang="en-US" sz="2000" dirty="0" smtClean="0"/>
              <a:t>，序号的意思。）</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客户端进入</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SYN_SEND</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（同步发送</a:t>
            </a:r>
            <a:r>
              <a:rPr lang="zh-CN" altLang="en-US" sz="2000" dirty="0" smtClean="0">
                <a:solidFill>
                  <a:srgbClr val="C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4" name="组合 13"/>
          <p:cNvGrpSpPr/>
          <p:nvPr/>
        </p:nvGrpSpPr>
        <p:grpSpPr>
          <a:xfrm>
            <a:off x="7766755" y="1269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0" name="矩形 1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圆角矩形 1"/>
          <p:cNvSpPr/>
          <p:nvPr/>
        </p:nvSpPr>
        <p:spPr>
          <a:xfrm>
            <a:off x="3632471" y="287135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1" name="圆角矩形 20"/>
          <p:cNvSpPr/>
          <p:nvPr/>
        </p:nvSpPr>
        <p:spPr>
          <a:xfrm>
            <a:off x="7870946" y="287547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2" name="圆角矩形 21"/>
          <p:cNvSpPr/>
          <p:nvPr/>
        </p:nvSpPr>
        <p:spPr>
          <a:xfrm>
            <a:off x="3632471" y="1939028"/>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客户</a:t>
            </a:r>
            <a:endParaRPr kumimoji="1" lang="zh-CN" altLang="en-US" dirty="0"/>
          </a:p>
        </p:txBody>
      </p:sp>
      <p:sp>
        <p:nvSpPr>
          <p:cNvPr id="23" name="圆角矩形 22"/>
          <p:cNvSpPr/>
          <p:nvPr/>
        </p:nvSpPr>
        <p:spPr>
          <a:xfrm>
            <a:off x="7870946" y="1943157"/>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服务器</a:t>
            </a:r>
            <a:endParaRPr kumimoji="1" lang="zh-CN" altLang="en-US" dirty="0"/>
          </a:p>
        </p:txBody>
      </p:sp>
      <p:sp>
        <p:nvSpPr>
          <p:cNvPr id="24" name="圆角矩形 23"/>
          <p:cNvSpPr/>
          <p:nvPr/>
        </p:nvSpPr>
        <p:spPr>
          <a:xfrm>
            <a:off x="7870946" y="339788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LISTEN</a:t>
            </a:r>
            <a:endParaRPr kumimoji="1" lang="zh-CN" altLang="en-US" dirty="0"/>
          </a:p>
        </p:txBody>
      </p:sp>
      <p:cxnSp>
        <p:nvCxnSpPr>
          <p:cNvPr id="6" name="直线箭头连接符 5"/>
          <p:cNvCxnSpPr/>
          <p:nvPr/>
        </p:nvCxnSpPr>
        <p:spPr>
          <a:xfrm>
            <a:off x="4781919" y="3393751"/>
            <a:ext cx="3303302" cy="5745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734407">
            <a:off x="5238183" y="3220599"/>
            <a:ext cx="1709100" cy="369332"/>
          </a:xfrm>
          <a:prstGeom prst="rect">
            <a:avLst/>
          </a:prstGeom>
          <a:noFill/>
        </p:spPr>
        <p:txBody>
          <a:bodyPr wrap="square" rtlCol="0">
            <a:spAutoFit/>
          </a:bodyPr>
          <a:lstStyle/>
          <a:p>
            <a:r>
              <a:rPr kumimoji="1" lang="en-US" altLang="zh-CN" smtClean="0"/>
              <a:t>SYN=1,seq=x</a:t>
            </a:r>
            <a:endParaRPr kumimoji="1" lang="zh-CN" altLang="en-US" dirty="0"/>
          </a:p>
        </p:txBody>
      </p:sp>
      <p:sp>
        <p:nvSpPr>
          <p:cNvPr id="25" name="圆角矩形 24"/>
          <p:cNvSpPr/>
          <p:nvPr/>
        </p:nvSpPr>
        <p:spPr>
          <a:xfrm>
            <a:off x="3629545" y="3393751"/>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SENT</a:t>
            </a:r>
            <a:endParaRPr kumimoji="1"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836295" y="2839085"/>
            <a:ext cx="10919460" cy="2861310"/>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第二次握手</a:t>
            </a:r>
            <a:r>
              <a:rPr lang="zh-CN" altLang="en-US" sz="2000" dirty="0" smtClean="0">
                <a:latin typeface="微软雅黑" panose="020B0503020204020204" charset="-122"/>
                <a:ea typeface="微软雅黑" panose="020B0503020204020204" charset="-122"/>
                <a:cs typeface="微软雅黑" panose="020B0503020204020204" charset="-122"/>
              </a:rPr>
              <a:t>：服务器收到</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连接请求段后，如同意，则发回确认报文段：</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sym typeface="+mn-ea"/>
              </a:rPr>
              <a:t>SYN=1,ACK=1,seq=y</a:t>
            </a:r>
            <a:r>
              <a:rPr lang="en-US" altLang="zh-CN"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US" altLang="zh-CN" sz="2000" dirty="0" err="1" smtClean="0">
                <a:latin typeface="微软雅黑" panose="020B0503020204020204" charset="-122"/>
                <a:ea typeface="微软雅黑" panose="020B0503020204020204" charset="-122"/>
                <a:cs typeface="微软雅黑" panose="020B0503020204020204" charset="-122"/>
                <a:sym typeface="+mn-ea"/>
              </a:rPr>
              <a:t>ack_seq</a:t>
            </a:r>
            <a:r>
              <a:rPr lang="en-US" altLang="zh-CN" sz="2000" dirty="0" smtClean="0">
                <a:latin typeface="微软雅黑" panose="020B0503020204020204" charset="-122"/>
                <a:ea typeface="微软雅黑" panose="020B0503020204020204" charset="-122"/>
                <a:cs typeface="微软雅黑" panose="020B0503020204020204" charset="-122"/>
                <a:sym typeface="+mn-ea"/>
              </a:rPr>
              <a:t>=x+1</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a:latin typeface="微软雅黑" panose="020B0503020204020204" charset="-122"/>
                <a:ea typeface="微软雅黑" panose="020B0503020204020204" charset="-122"/>
                <a:cs typeface="微软雅黑" panose="020B0503020204020204" charset="-122"/>
                <a:sym typeface="+mn-ea"/>
              </a:rPr>
              <a:t>SYN=1：同意建立新连接的确认段</a:t>
            </a:r>
            <a:endParaRPr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sz="2000" dirty="0">
                <a:latin typeface="微软雅黑" panose="020B0503020204020204" charset="-122"/>
                <a:ea typeface="微软雅黑" panose="020B0503020204020204" charset="-122"/>
                <a:cs typeface="微软雅黑" panose="020B0503020204020204" charset="-122"/>
                <a:sym typeface="+mn-ea"/>
              </a:rPr>
              <a:t>ack_seq=x+1：表示已经收到了序列号为x的报文段，准备接收序列号为x+1的报文段。</a:t>
            </a:r>
            <a:endParaRPr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sz="2000" dirty="0" smtClean="0">
                <a:latin typeface="微软雅黑" panose="020B0503020204020204" charset="-122"/>
                <a:ea typeface="微软雅黑" panose="020B0503020204020204" charset="-122"/>
                <a:cs typeface="微软雅黑" panose="020B0503020204020204" charset="-122"/>
                <a:sym typeface="+mn-ea"/>
              </a:rPr>
              <a:t>seq=y：</a:t>
            </a:r>
            <a:r>
              <a:rPr lang="zh-CN" altLang="en-US" sz="2000" dirty="0" smtClean="0">
                <a:latin typeface="微软雅黑" panose="020B0503020204020204" charset="-122"/>
                <a:ea typeface="微软雅黑" panose="020B0503020204020204" charset="-122"/>
                <a:cs typeface="微软雅黑" panose="020B0503020204020204" charset="-122"/>
                <a:sym typeface="+mn-ea"/>
              </a:rPr>
              <a:t>服务器</a:t>
            </a:r>
            <a:r>
              <a:rPr sz="2000" dirty="0" smtClean="0">
                <a:latin typeface="微软雅黑" panose="020B0503020204020204" charset="-122"/>
                <a:ea typeface="微软雅黑" panose="020B0503020204020204" charset="-122"/>
                <a:cs typeface="微软雅黑" panose="020B0503020204020204" charset="-122"/>
                <a:sym typeface="+mn-ea"/>
              </a:rPr>
              <a:t>告诉</a:t>
            </a:r>
            <a:r>
              <a:rPr lang="zh-CN" altLang="en-US" sz="2000" dirty="0" smtClean="0">
                <a:latin typeface="微软雅黑" panose="020B0503020204020204" charset="-122"/>
                <a:ea typeface="微软雅黑" panose="020B0503020204020204" charset="-122"/>
                <a:cs typeface="微软雅黑" panose="020B0503020204020204" charset="-122"/>
                <a:sym typeface="+mn-ea"/>
              </a:rPr>
              <a:t>客户</a:t>
            </a:r>
            <a:r>
              <a:rPr sz="2000" dirty="0" smtClean="0">
                <a:latin typeface="微软雅黑" panose="020B0503020204020204" charset="-122"/>
                <a:ea typeface="微软雅黑" panose="020B0503020204020204" charset="-122"/>
                <a:cs typeface="微软雅黑" panose="020B0503020204020204" charset="-122"/>
                <a:sym typeface="+mn-ea"/>
              </a:rPr>
              <a:t>确认报文段的第</a:t>
            </a:r>
            <a:r>
              <a:rPr sz="2000" dirty="0">
                <a:latin typeface="微软雅黑" panose="020B0503020204020204" charset="-122"/>
                <a:ea typeface="微软雅黑" panose="020B0503020204020204" charset="-122"/>
                <a:cs typeface="微软雅黑" panose="020B0503020204020204" charset="-122"/>
                <a:sym typeface="+mn-ea"/>
              </a:rPr>
              <a:t>1个数据字节的序列号是y。</a:t>
            </a:r>
            <a:endParaRPr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服务器由</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LISTEN</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进入</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SYN_RCVD</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（同步收到）</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5" name="组合 14"/>
          <p:cNvGrpSpPr/>
          <p:nvPr/>
        </p:nvGrpSpPr>
        <p:grpSpPr>
          <a:xfrm>
            <a:off x="6269355" y="1628645"/>
            <a:ext cx="5837278" cy="2857352"/>
            <a:chOff x="2796359" y="2682211"/>
            <a:chExt cx="5837278" cy="2857352"/>
          </a:xfrm>
        </p:grpSpPr>
        <p:sp>
          <p:nvSpPr>
            <p:cNvPr id="5" name="矩形 4"/>
            <p:cNvSpPr/>
            <p:nvPr/>
          </p:nvSpPr>
          <p:spPr>
            <a:xfrm>
              <a:off x="2966484" y="4572000"/>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cxnSp>
          <p:nvCxnSpPr>
            <p:cNvPr id="11" name="直接连接符 10"/>
            <p:cNvCxnSpPr/>
            <p:nvPr/>
          </p:nvCxnSpPr>
          <p:spPr>
            <a:xfrm>
              <a:off x="2966484" y="3104707"/>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5512" y="3129516"/>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48084" y="315078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96359" y="2682211"/>
              <a:ext cx="5837278"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            </a:t>
              </a:r>
              <a:endParaRPr lang="en-US" altLang="zh-CN" sz="2000" dirty="0">
                <a:latin typeface="微软雅黑" panose="020B0503020204020204" charset="-122"/>
                <a:ea typeface="微软雅黑" panose="020B0503020204020204" charset="-122"/>
              </a:endParaRPr>
            </a:p>
          </p:txBody>
        </p:sp>
      </p:gr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圆角矩形 1"/>
          <p:cNvSpPr/>
          <p:nvPr/>
        </p:nvSpPr>
        <p:spPr>
          <a:xfrm>
            <a:off x="3632471" y="287135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1" name="圆角矩形 20"/>
          <p:cNvSpPr/>
          <p:nvPr/>
        </p:nvSpPr>
        <p:spPr>
          <a:xfrm>
            <a:off x="7870946" y="287547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2" name="圆角矩形 21"/>
          <p:cNvSpPr/>
          <p:nvPr/>
        </p:nvSpPr>
        <p:spPr>
          <a:xfrm>
            <a:off x="3632471" y="1939028"/>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客户</a:t>
            </a:r>
            <a:endParaRPr kumimoji="1" lang="zh-CN" altLang="en-US" dirty="0"/>
          </a:p>
        </p:txBody>
      </p:sp>
      <p:sp>
        <p:nvSpPr>
          <p:cNvPr id="23" name="圆角矩形 22"/>
          <p:cNvSpPr/>
          <p:nvPr/>
        </p:nvSpPr>
        <p:spPr>
          <a:xfrm>
            <a:off x="7870946" y="1943157"/>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服务器</a:t>
            </a:r>
            <a:endParaRPr kumimoji="1" lang="zh-CN" altLang="en-US" dirty="0"/>
          </a:p>
        </p:txBody>
      </p:sp>
      <p:sp>
        <p:nvSpPr>
          <p:cNvPr id="24" name="圆角矩形 23"/>
          <p:cNvSpPr/>
          <p:nvPr/>
        </p:nvSpPr>
        <p:spPr>
          <a:xfrm>
            <a:off x="7870946" y="339788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LISTEN</a:t>
            </a:r>
            <a:endParaRPr kumimoji="1" lang="zh-CN" altLang="en-US" dirty="0"/>
          </a:p>
        </p:txBody>
      </p:sp>
      <p:cxnSp>
        <p:nvCxnSpPr>
          <p:cNvPr id="6" name="直线箭头连接符 5"/>
          <p:cNvCxnSpPr/>
          <p:nvPr/>
        </p:nvCxnSpPr>
        <p:spPr>
          <a:xfrm>
            <a:off x="4781919" y="3393751"/>
            <a:ext cx="3303302" cy="5745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734407">
            <a:off x="5238183" y="3220599"/>
            <a:ext cx="1709100" cy="369332"/>
          </a:xfrm>
          <a:prstGeom prst="rect">
            <a:avLst/>
          </a:prstGeom>
          <a:noFill/>
        </p:spPr>
        <p:txBody>
          <a:bodyPr wrap="square" rtlCol="0">
            <a:spAutoFit/>
          </a:bodyPr>
          <a:lstStyle/>
          <a:p>
            <a:r>
              <a:rPr kumimoji="1" lang="en-US" altLang="zh-CN" smtClean="0"/>
              <a:t>SYN=1,seq=x</a:t>
            </a:r>
            <a:endParaRPr kumimoji="1" lang="zh-CN" altLang="en-US" dirty="0"/>
          </a:p>
        </p:txBody>
      </p:sp>
      <p:sp>
        <p:nvSpPr>
          <p:cNvPr id="25" name="圆角矩形 24"/>
          <p:cNvSpPr/>
          <p:nvPr/>
        </p:nvSpPr>
        <p:spPr>
          <a:xfrm>
            <a:off x="3629545" y="3393751"/>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SENT</a:t>
            </a:r>
            <a:endParaRPr kumimoji="1" lang="zh-CN" altLang="en-US" dirty="0"/>
          </a:p>
        </p:txBody>
      </p:sp>
      <p:sp>
        <p:nvSpPr>
          <p:cNvPr id="36" name="圆角矩形 35"/>
          <p:cNvSpPr/>
          <p:nvPr/>
        </p:nvSpPr>
        <p:spPr>
          <a:xfrm>
            <a:off x="7877026" y="3931828"/>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RCVD</a:t>
            </a:r>
            <a:endParaRPr kumimoji="1" lang="zh-CN" altLang="en-US" dirty="0"/>
          </a:p>
        </p:txBody>
      </p:sp>
      <p:cxnSp>
        <p:nvCxnSpPr>
          <p:cNvPr id="28" name="直线箭头连接符 27"/>
          <p:cNvCxnSpPr/>
          <p:nvPr/>
        </p:nvCxnSpPr>
        <p:spPr>
          <a:xfrm flipH="1">
            <a:off x="4781919" y="3931828"/>
            <a:ext cx="3303302" cy="1011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20720977">
            <a:off x="4893731" y="3816544"/>
            <a:ext cx="2488470" cy="646331"/>
          </a:xfrm>
          <a:prstGeom prst="rect">
            <a:avLst/>
          </a:prstGeom>
          <a:noFill/>
        </p:spPr>
        <p:txBody>
          <a:bodyPr wrap="square" rtlCol="0">
            <a:spAutoFit/>
          </a:bodyPr>
          <a:lstStyle/>
          <a:p>
            <a:r>
              <a:rPr kumimoji="1" lang="en-US" altLang="zh-CN" dirty="0" smtClean="0"/>
              <a:t>SYN=1,ACK=1</a:t>
            </a:r>
            <a:endParaRPr kumimoji="1" lang="en-US" altLang="zh-CN" dirty="0" smtClean="0"/>
          </a:p>
          <a:p>
            <a:r>
              <a:rPr kumimoji="1" lang="en-US" altLang="zh-CN" dirty="0" err="1" smtClean="0"/>
              <a:t>seq</a:t>
            </a:r>
            <a:r>
              <a:rPr kumimoji="1" lang="en-US" altLang="zh-CN" dirty="0" smtClean="0"/>
              <a:t>=y,</a:t>
            </a:r>
            <a:r>
              <a:rPr kumimoji="1" lang="zh-CN" altLang="en-US" dirty="0" smtClean="0"/>
              <a:t> </a:t>
            </a:r>
            <a:r>
              <a:rPr kumimoji="1" lang="en-US" altLang="zh-CN" dirty="0" err="1" smtClean="0"/>
              <a:t>ack_seq</a:t>
            </a:r>
            <a:r>
              <a:rPr kumimoji="1" lang="en-US" altLang="zh-CN" dirty="0" smtClean="0"/>
              <a:t>=x+1</a:t>
            </a:r>
            <a:endParaRPr kumimoji="1"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836295" y="2839085"/>
            <a:ext cx="10919460" cy="3785652"/>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第三次握手</a:t>
            </a:r>
            <a:r>
              <a:rPr lang="zh-CN" altLang="en-US" sz="2000" dirty="0" smtClean="0">
                <a:latin typeface="微软雅黑" panose="020B0503020204020204" charset="-122"/>
                <a:ea typeface="微软雅黑" panose="020B0503020204020204" charset="-122"/>
                <a:cs typeface="微软雅黑" panose="020B0503020204020204" charset="-122"/>
              </a:rPr>
              <a:t>：客户对服务器的 同意</a:t>
            </a:r>
            <a:r>
              <a:rPr lang="zh-CN" altLang="en-US" sz="2000" dirty="0">
                <a:latin typeface="微软雅黑" panose="020B0503020204020204" charset="-122"/>
                <a:ea typeface="微软雅黑" panose="020B0503020204020204" charset="-122"/>
                <a:cs typeface="微软雅黑" panose="020B0503020204020204" charset="-122"/>
              </a:rPr>
              <a:t>连接报</a:t>
            </a:r>
            <a:r>
              <a:rPr lang="zh-CN" altLang="en-US" sz="2000" dirty="0" smtClean="0">
                <a:latin typeface="微软雅黑" panose="020B0503020204020204" charset="-122"/>
                <a:ea typeface="微软雅黑" panose="020B0503020204020204" charset="-122"/>
                <a:cs typeface="微软雅黑" panose="020B0503020204020204" charset="-122"/>
              </a:rPr>
              <a:t>文段 进行</a:t>
            </a:r>
            <a:r>
              <a:rPr lang="zh-CN" altLang="en-US" sz="2000" dirty="0">
                <a:latin typeface="微软雅黑" panose="020B0503020204020204" charset="-122"/>
                <a:ea typeface="微软雅黑" panose="020B0503020204020204" charset="-122"/>
                <a:cs typeface="微软雅黑" panose="020B0503020204020204" charset="-122"/>
              </a:rPr>
              <a:t>确认</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sym typeface="+mn-ea"/>
              </a:rPr>
              <a:t>ACK=1,seq=x+1,ack_seq=y+1</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smtClean="0">
                <a:latin typeface="微软雅黑" panose="020B0503020204020204" charset="-122"/>
                <a:ea typeface="微软雅黑" panose="020B0503020204020204" charset="-122"/>
                <a:cs typeface="微软雅黑" panose="020B0503020204020204" charset="-122"/>
              </a:rPr>
              <a:t>seq=x+1：</a:t>
            </a:r>
            <a:r>
              <a:rPr lang="zh-CN" altLang="en-US" sz="2000" dirty="0" smtClean="0">
                <a:latin typeface="微软雅黑" panose="020B0503020204020204" charset="-122"/>
                <a:ea typeface="微软雅黑" panose="020B0503020204020204" charset="-122"/>
                <a:cs typeface="微软雅黑" panose="020B0503020204020204" charset="-122"/>
              </a:rPr>
              <a:t>客户</a:t>
            </a:r>
            <a:r>
              <a:rPr sz="2000" dirty="0" smtClean="0">
                <a:latin typeface="微软雅黑" panose="020B0503020204020204" charset="-122"/>
                <a:ea typeface="微软雅黑" panose="020B0503020204020204" charset="-122"/>
                <a:cs typeface="微软雅黑" panose="020B0503020204020204" charset="-122"/>
              </a:rPr>
              <a:t>传输的报文段的第一个数据字节的序列号是</a:t>
            </a:r>
            <a:r>
              <a:rPr sz="2000" dirty="0">
                <a:latin typeface="微软雅黑" panose="020B0503020204020204" charset="-122"/>
                <a:ea typeface="微软雅黑" panose="020B0503020204020204" charset="-122"/>
                <a:cs typeface="微软雅黑" panose="020B0503020204020204" charset="-122"/>
              </a:rPr>
              <a:t>x+1</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sz="2000" dirty="0" smtClean="0">
                <a:latin typeface="微软雅黑" panose="020B0503020204020204" charset="-122"/>
                <a:ea typeface="微软雅黑" panose="020B0503020204020204" charset="-122"/>
                <a:cs typeface="微软雅黑" panose="020B0503020204020204" charset="-122"/>
              </a:rPr>
              <a:t>ack_seq=y+1：</a:t>
            </a:r>
            <a:r>
              <a:rPr lang="zh-CN" altLang="en-US" sz="2000" dirty="0" smtClean="0">
                <a:latin typeface="微软雅黑" panose="020B0503020204020204" charset="-122"/>
                <a:ea typeface="微软雅黑" panose="020B0503020204020204" charset="-122"/>
                <a:cs typeface="微软雅黑" panose="020B0503020204020204" charset="-122"/>
              </a:rPr>
              <a:t>客户</a:t>
            </a:r>
            <a:r>
              <a:rPr sz="2000" dirty="0" smtClean="0">
                <a:latin typeface="微软雅黑" panose="020B0503020204020204" charset="-122"/>
                <a:ea typeface="微软雅黑" panose="020B0503020204020204" charset="-122"/>
                <a:cs typeface="微软雅黑" panose="020B0503020204020204" charset="-122"/>
              </a:rPr>
              <a:t>期望接收</a:t>
            </a:r>
            <a:r>
              <a:rPr lang="zh-CN" altLang="en-US" sz="2000" dirty="0" smtClean="0">
                <a:latin typeface="微软雅黑" panose="020B0503020204020204" charset="-122"/>
                <a:ea typeface="微软雅黑" panose="020B0503020204020204" charset="-122"/>
                <a:cs typeface="微软雅黑" panose="020B0503020204020204" charset="-122"/>
              </a:rPr>
              <a:t>服务器</a:t>
            </a:r>
            <a:r>
              <a:rPr sz="2000" dirty="0" smtClean="0">
                <a:latin typeface="微软雅黑" panose="020B0503020204020204" charset="-122"/>
                <a:ea typeface="微软雅黑" panose="020B0503020204020204" charset="-122"/>
                <a:cs typeface="微软雅黑" panose="020B0503020204020204" charset="-122"/>
              </a:rPr>
              <a:t>序列号为</a:t>
            </a:r>
            <a:r>
              <a:rPr sz="2000" dirty="0">
                <a:latin typeface="微软雅黑" panose="020B0503020204020204" charset="-122"/>
                <a:ea typeface="微软雅黑" panose="020B0503020204020204" charset="-122"/>
                <a:cs typeface="微软雅黑" panose="020B0503020204020204" charset="-122"/>
              </a:rPr>
              <a:t>y+1的报文段。</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当客户发送</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ACK</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时，客户端进入</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ESTABLISHED</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状态；</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当服务收到</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rPr>
              <a:t>ACK</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后，也进入</a:t>
            </a:r>
            <a:r>
              <a:rPr lang="en-US" altLang="zh-CN" sz="2000" dirty="0">
                <a:solidFill>
                  <a:srgbClr val="C00000"/>
                </a:solidFill>
                <a:latin typeface="微软雅黑" panose="020B0503020204020204" charset="-122"/>
                <a:ea typeface="微软雅黑" panose="020B0503020204020204" charset="-122"/>
                <a:cs typeface="微软雅黑" panose="020B0503020204020204" charset="-122"/>
                <a:sym typeface="+mn-ea"/>
              </a:rPr>
              <a:t>ESTABLISHED</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rPr>
              <a:t>状态；</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只有</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rPr>
              <a:t>第三次</a:t>
            </a:r>
            <a:r>
              <a:rPr lang="zh-CN" altLang="en-US" sz="2000" dirty="0">
                <a:latin typeface="微软雅黑" panose="020B0503020204020204" charset="-122"/>
                <a:ea typeface="微软雅黑" panose="020B0503020204020204" charset="-122"/>
                <a:cs typeface="微软雅黑" panose="020B0503020204020204" charset="-122"/>
                <a:sym typeface="+mn-ea"/>
              </a:rPr>
              <a:t>握手可携带数据。</a:t>
            </a:r>
            <a:endPar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连接建立：</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圆角矩形 1"/>
          <p:cNvSpPr/>
          <p:nvPr/>
        </p:nvSpPr>
        <p:spPr>
          <a:xfrm>
            <a:off x="3632471" y="287135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1" name="圆角矩形 20"/>
          <p:cNvSpPr/>
          <p:nvPr/>
        </p:nvSpPr>
        <p:spPr>
          <a:xfrm>
            <a:off x="7870946" y="287547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2" name="圆角矩形 21"/>
          <p:cNvSpPr/>
          <p:nvPr/>
        </p:nvSpPr>
        <p:spPr>
          <a:xfrm>
            <a:off x="3632471" y="1939028"/>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客户</a:t>
            </a:r>
            <a:endParaRPr kumimoji="1" lang="zh-CN" altLang="en-US" dirty="0"/>
          </a:p>
        </p:txBody>
      </p:sp>
      <p:sp>
        <p:nvSpPr>
          <p:cNvPr id="23" name="圆角矩形 22"/>
          <p:cNvSpPr/>
          <p:nvPr/>
        </p:nvSpPr>
        <p:spPr>
          <a:xfrm>
            <a:off x="7870946" y="1943157"/>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服务器</a:t>
            </a:r>
            <a:endParaRPr kumimoji="1" lang="zh-CN" altLang="en-US" dirty="0"/>
          </a:p>
        </p:txBody>
      </p:sp>
      <p:sp>
        <p:nvSpPr>
          <p:cNvPr id="24" name="圆角矩形 23"/>
          <p:cNvSpPr/>
          <p:nvPr/>
        </p:nvSpPr>
        <p:spPr>
          <a:xfrm>
            <a:off x="7870946" y="3397881"/>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LISTEN</a:t>
            </a:r>
            <a:endParaRPr kumimoji="1" lang="zh-CN" altLang="en-US" dirty="0"/>
          </a:p>
        </p:txBody>
      </p:sp>
      <p:cxnSp>
        <p:nvCxnSpPr>
          <p:cNvPr id="6" name="直线箭头连接符 5"/>
          <p:cNvCxnSpPr/>
          <p:nvPr/>
        </p:nvCxnSpPr>
        <p:spPr>
          <a:xfrm>
            <a:off x="4781919" y="3393751"/>
            <a:ext cx="3303302" cy="5745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734407">
            <a:off x="5238183" y="3220599"/>
            <a:ext cx="1709100" cy="369332"/>
          </a:xfrm>
          <a:prstGeom prst="rect">
            <a:avLst/>
          </a:prstGeom>
          <a:noFill/>
        </p:spPr>
        <p:txBody>
          <a:bodyPr wrap="square" rtlCol="0">
            <a:spAutoFit/>
          </a:bodyPr>
          <a:lstStyle/>
          <a:p>
            <a:r>
              <a:rPr kumimoji="1" lang="en-US" altLang="zh-CN" smtClean="0"/>
              <a:t>SYN=1,seq=x</a:t>
            </a:r>
            <a:endParaRPr kumimoji="1" lang="zh-CN" altLang="en-US" dirty="0"/>
          </a:p>
        </p:txBody>
      </p:sp>
      <p:sp>
        <p:nvSpPr>
          <p:cNvPr id="25" name="圆角矩形 24"/>
          <p:cNvSpPr/>
          <p:nvPr/>
        </p:nvSpPr>
        <p:spPr>
          <a:xfrm>
            <a:off x="3629545" y="3393751"/>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SENT</a:t>
            </a:r>
            <a:endParaRPr kumimoji="1" lang="zh-CN" altLang="en-US" dirty="0"/>
          </a:p>
        </p:txBody>
      </p:sp>
      <p:cxnSp>
        <p:nvCxnSpPr>
          <p:cNvPr id="26" name="直线箭头连接符 25"/>
          <p:cNvCxnSpPr/>
          <p:nvPr/>
        </p:nvCxnSpPr>
        <p:spPr>
          <a:xfrm flipH="1">
            <a:off x="4781919" y="3931828"/>
            <a:ext cx="3303302" cy="1011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20720977">
            <a:off x="4893731" y="3816544"/>
            <a:ext cx="2488470" cy="646331"/>
          </a:xfrm>
          <a:prstGeom prst="rect">
            <a:avLst/>
          </a:prstGeom>
          <a:noFill/>
        </p:spPr>
        <p:txBody>
          <a:bodyPr wrap="square" rtlCol="0">
            <a:spAutoFit/>
          </a:bodyPr>
          <a:lstStyle/>
          <a:p>
            <a:r>
              <a:rPr kumimoji="1" lang="en-US" altLang="zh-CN" dirty="0" smtClean="0"/>
              <a:t>SYN=1,ACK=1</a:t>
            </a:r>
            <a:endParaRPr kumimoji="1" lang="en-US" altLang="zh-CN" dirty="0" smtClean="0"/>
          </a:p>
          <a:p>
            <a:r>
              <a:rPr kumimoji="1" lang="en-US" altLang="zh-CN" dirty="0" err="1" smtClean="0"/>
              <a:t>seq</a:t>
            </a:r>
            <a:r>
              <a:rPr kumimoji="1" lang="en-US" altLang="zh-CN" dirty="0" smtClean="0"/>
              <a:t>=y,</a:t>
            </a:r>
            <a:r>
              <a:rPr kumimoji="1" lang="zh-CN" altLang="en-US" dirty="0" smtClean="0"/>
              <a:t> </a:t>
            </a:r>
            <a:r>
              <a:rPr kumimoji="1" lang="en-US" altLang="zh-CN" dirty="0" err="1" smtClean="0"/>
              <a:t>ack_seq</a:t>
            </a:r>
            <a:r>
              <a:rPr kumimoji="1" lang="en-US" altLang="zh-CN" dirty="0" smtClean="0"/>
              <a:t>=x+1</a:t>
            </a:r>
            <a:endParaRPr kumimoji="1" lang="zh-CN" altLang="en-US" dirty="0"/>
          </a:p>
        </p:txBody>
      </p:sp>
      <p:sp>
        <p:nvSpPr>
          <p:cNvPr id="32" name="圆角矩形 31"/>
          <p:cNvSpPr/>
          <p:nvPr/>
        </p:nvSpPr>
        <p:spPr>
          <a:xfrm>
            <a:off x="3629545" y="4894507"/>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ESTABLISHED</a:t>
            </a:r>
            <a:endParaRPr kumimoji="1" lang="zh-CN" altLang="en-US" dirty="0"/>
          </a:p>
        </p:txBody>
      </p:sp>
      <p:cxnSp>
        <p:nvCxnSpPr>
          <p:cNvPr id="33" name="直线箭头连接符 32"/>
          <p:cNvCxnSpPr/>
          <p:nvPr/>
        </p:nvCxnSpPr>
        <p:spPr>
          <a:xfrm>
            <a:off x="4831820" y="4932454"/>
            <a:ext cx="3253401" cy="502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7877026" y="3931828"/>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RCVD</a:t>
            </a:r>
            <a:endParaRPr kumimoji="1" lang="zh-CN" altLang="en-US" dirty="0"/>
          </a:p>
        </p:txBody>
      </p:sp>
      <p:sp>
        <p:nvSpPr>
          <p:cNvPr id="42" name="圆角矩形 41"/>
          <p:cNvSpPr/>
          <p:nvPr/>
        </p:nvSpPr>
        <p:spPr>
          <a:xfrm>
            <a:off x="7869482" y="5434579"/>
            <a:ext cx="1254211" cy="9518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a:t>ESTABLISHED</a:t>
            </a:r>
            <a:endParaRPr kumimoji="1" lang="zh-CN" altLang="en-US" dirty="0"/>
          </a:p>
        </p:txBody>
      </p:sp>
      <p:sp>
        <p:nvSpPr>
          <p:cNvPr id="44" name="文本框 43"/>
          <p:cNvSpPr txBox="1"/>
          <p:nvPr/>
        </p:nvSpPr>
        <p:spPr>
          <a:xfrm rot="562352">
            <a:off x="5189334" y="5237038"/>
            <a:ext cx="2488470" cy="923330"/>
          </a:xfrm>
          <a:prstGeom prst="rect">
            <a:avLst/>
          </a:prstGeom>
          <a:noFill/>
        </p:spPr>
        <p:txBody>
          <a:bodyPr wrap="square" rtlCol="0">
            <a:spAutoFit/>
          </a:bodyPr>
          <a:lstStyle/>
          <a:p>
            <a:r>
              <a:rPr kumimoji="1" lang="en-US" altLang="zh-CN" dirty="0" smtClean="0"/>
              <a:t>ACK=1</a:t>
            </a:r>
            <a:endParaRPr kumimoji="1" lang="en-US" altLang="zh-CN" dirty="0" smtClean="0"/>
          </a:p>
          <a:p>
            <a:r>
              <a:rPr kumimoji="1" lang="en-US" altLang="zh-CN" dirty="0" err="1" smtClean="0"/>
              <a:t>seq</a:t>
            </a:r>
            <a:r>
              <a:rPr kumimoji="1" lang="en-US" altLang="zh-CN" dirty="0" smtClean="0"/>
              <a:t>=x+1,</a:t>
            </a:r>
            <a:r>
              <a:rPr kumimoji="1" lang="zh-CN" altLang="en-US" dirty="0" smtClean="0"/>
              <a:t> </a:t>
            </a:r>
            <a:r>
              <a:rPr kumimoji="1" lang="en-US" altLang="zh-CN" dirty="0" err="1" smtClean="0"/>
              <a:t>ack_seq</a:t>
            </a:r>
            <a:r>
              <a:rPr kumimoji="1" lang="en-US" altLang="zh-CN" dirty="0" smtClean="0"/>
              <a:t>=y+1</a:t>
            </a:r>
            <a:endParaRPr kumimoji="1"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文本框 11"/>
          <p:cNvSpPr txBox="1"/>
          <p:nvPr/>
        </p:nvSpPr>
        <p:spPr>
          <a:xfrm>
            <a:off x="939164" y="2005330"/>
            <a:ext cx="5734351" cy="581057"/>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连接建立</a:t>
            </a:r>
            <a:r>
              <a:rPr lang="zh-CN" altLang="en-US" sz="2400" dirty="0" smtClean="0">
                <a:latin typeface="微软雅黑" panose="020B0503020204020204" charset="-122"/>
                <a:ea typeface="微软雅黑" panose="020B0503020204020204" charset="-122"/>
                <a:cs typeface="微软雅黑" panose="020B0503020204020204" charset="-122"/>
              </a:rPr>
              <a:t>：三次握手</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1" name="组合 10"/>
          <p:cNvGrpSpPr/>
          <p:nvPr/>
        </p:nvGrpSpPr>
        <p:grpSpPr>
          <a:xfrm>
            <a:off x="7766755" y="126921"/>
            <a:ext cx="4430675" cy="1735745"/>
            <a:chOff x="6710810" y="281374"/>
            <a:chExt cx="4231186" cy="1651846"/>
          </a:xfrm>
        </p:grpSpPr>
        <p:sp>
          <p:nvSpPr>
            <p:cNvPr id="13" name="左大括号 12"/>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7" name="矩形 16"/>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4" name="文本框 3"/>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
        <p:nvSpPr>
          <p:cNvPr id="20" name="圆角矩形 19"/>
          <p:cNvSpPr/>
          <p:nvPr/>
        </p:nvSpPr>
        <p:spPr>
          <a:xfrm>
            <a:off x="4785130" y="298546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1" name="圆角矩形 20"/>
          <p:cNvSpPr/>
          <p:nvPr/>
        </p:nvSpPr>
        <p:spPr>
          <a:xfrm>
            <a:off x="9023605" y="2989597"/>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mtClean="0"/>
              <a:t>CLOSED</a:t>
            </a:r>
            <a:endParaRPr kumimoji="1" lang="zh-CN" altLang="en-US" dirty="0"/>
          </a:p>
        </p:txBody>
      </p:sp>
      <p:sp>
        <p:nvSpPr>
          <p:cNvPr id="22" name="圆角矩形 21"/>
          <p:cNvSpPr/>
          <p:nvPr/>
        </p:nvSpPr>
        <p:spPr>
          <a:xfrm>
            <a:off x="4785130" y="2053146"/>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客户</a:t>
            </a:r>
            <a:endParaRPr kumimoji="1" lang="zh-CN" altLang="en-US" dirty="0"/>
          </a:p>
        </p:txBody>
      </p:sp>
      <p:sp>
        <p:nvSpPr>
          <p:cNvPr id="23" name="圆角矩形 22"/>
          <p:cNvSpPr/>
          <p:nvPr/>
        </p:nvSpPr>
        <p:spPr>
          <a:xfrm>
            <a:off x="9023605" y="2057275"/>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smtClean="0"/>
              <a:t>服务器</a:t>
            </a:r>
            <a:endParaRPr kumimoji="1" lang="zh-CN" altLang="en-US" dirty="0"/>
          </a:p>
        </p:txBody>
      </p:sp>
      <p:sp>
        <p:nvSpPr>
          <p:cNvPr id="24" name="圆角矩形 23"/>
          <p:cNvSpPr/>
          <p:nvPr/>
        </p:nvSpPr>
        <p:spPr>
          <a:xfrm>
            <a:off x="9023605" y="3511999"/>
            <a:ext cx="1251285" cy="5224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LISTEN</a:t>
            </a:r>
            <a:endParaRPr kumimoji="1" lang="zh-CN" altLang="en-US" dirty="0"/>
          </a:p>
        </p:txBody>
      </p:sp>
      <p:cxnSp>
        <p:nvCxnSpPr>
          <p:cNvPr id="25" name="直线箭头连接符 24"/>
          <p:cNvCxnSpPr/>
          <p:nvPr/>
        </p:nvCxnSpPr>
        <p:spPr>
          <a:xfrm>
            <a:off x="5934578" y="3507869"/>
            <a:ext cx="3303302" cy="5745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734407">
            <a:off x="6390842" y="3334717"/>
            <a:ext cx="1709100" cy="369332"/>
          </a:xfrm>
          <a:prstGeom prst="rect">
            <a:avLst/>
          </a:prstGeom>
          <a:noFill/>
        </p:spPr>
        <p:txBody>
          <a:bodyPr wrap="square" rtlCol="0">
            <a:spAutoFit/>
          </a:bodyPr>
          <a:lstStyle/>
          <a:p>
            <a:r>
              <a:rPr kumimoji="1" lang="en-US" altLang="zh-CN" smtClean="0"/>
              <a:t>SYN=1,seq=x</a:t>
            </a:r>
            <a:endParaRPr kumimoji="1" lang="zh-CN" altLang="en-US" dirty="0"/>
          </a:p>
        </p:txBody>
      </p:sp>
      <p:sp>
        <p:nvSpPr>
          <p:cNvPr id="27" name="圆角矩形 26"/>
          <p:cNvSpPr/>
          <p:nvPr/>
        </p:nvSpPr>
        <p:spPr>
          <a:xfrm>
            <a:off x="4782204" y="3507869"/>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SENT</a:t>
            </a:r>
            <a:endParaRPr kumimoji="1" lang="zh-CN" altLang="en-US" dirty="0"/>
          </a:p>
        </p:txBody>
      </p:sp>
      <p:cxnSp>
        <p:nvCxnSpPr>
          <p:cNvPr id="28" name="直线箭头连接符 27"/>
          <p:cNvCxnSpPr/>
          <p:nvPr/>
        </p:nvCxnSpPr>
        <p:spPr>
          <a:xfrm flipH="1">
            <a:off x="5934578" y="4045946"/>
            <a:ext cx="3303302" cy="1011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20720977">
            <a:off x="6046390" y="3930662"/>
            <a:ext cx="2488470" cy="646331"/>
          </a:xfrm>
          <a:prstGeom prst="rect">
            <a:avLst/>
          </a:prstGeom>
          <a:noFill/>
        </p:spPr>
        <p:txBody>
          <a:bodyPr wrap="square" rtlCol="0">
            <a:spAutoFit/>
          </a:bodyPr>
          <a:lstStyle/>
          <a:p>
            <a:r>
              <a:rPr kumimoji="1" lang="en-US" altLang="zh-CN" dirty="0" smtClean="0"/>
              <a:t>SYN=1,ACK=1</a:t>
            </a:r>
            <a:endParaRPr kumimoji="1" lang="en-US" altLang="zh-CN" dirty="0" smtClean="0"/>
          </a:p>
          <a:p>
            <a:r>
              <a:rPr kumimoji="1" lang="en-US" altLang="zh-CN" dirty="0" err="1" smtClean="0"/>
              <a:t>seq</a:t>
            </a:r>
            <a:r>
              <a:rPr kumimoji="1" lang="en-US" altLang="zh-CN" dirty="0" smtClean="0"/>
              <a:t>=y,</a:t>
            </a:r>
            <a:r>
              <a:rPr kumimoji="1" lang="zh-CN" altLang="en-US" dirty="0" smtClean="0"/>
              <a:t> </a:t>
            </a:r>
            <a:r>
              <a:rPr kumimoji="1" lang="en-US" altLang="zh-CN" dirty="0" err="1" smtClean="0"/>
              <a:t>ack_seq</a:t>
            </a:r>
            <a:r>
              <a:rPr kumimoji="1" lang="en-US" altLang="zh-CN" dirty="0" smtClean="0"/>
              <a:t>=x+1</a:t>
            </a:r>
            <a:endParaRPr kumimoji="1" lang="zh-CN" altLang="en-US" dirty="0"/>
          </a:p>
        </p:txBody>
      </p:sp>
      <p:sp>
        <p:nvSpPr>
          <p:cNvPr id="30" name="圆角矩形 29"/>
          <p:cNvSpPr/>
          <p:nvPr/>
        </p:nvSpPr>
        <p:spPr>
          <a:xfrm>
            <a:off x="4782204" y="5008625"/>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ESTABLISHED</a:t>
            </a:r>
            <a:endParaRPr kumimoji="1" lang="zh-CN" altLang="en-US" dirty="0"/>
          </a:p>
        </p:txBody>
      </p:sp>
      <p:cxnSp>
        <p:nvCxnSpPr>
          <p:cNvPr id="31" name="直线箭头连接符 30"/>
          <p:cNvCxnSpPr/>
          <p:nvPr/>
        </p:nvCxnSpPr>
        <p:spPr>
          <a:xfrm>
            <a:off x="5984479" y="5046572"/>
            <a:ext cx="3253401" cy="502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9029685" y="4045946"/>
            <a:ext cx="1254211" cy="14919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SYN</a:t>
            </a:r>
            <a:r>
              <a:rPr kumimoji="1" lang="zh-CN" altLang="en-US" dirty="0" smtClean="0"/>
              <a:t> </a:t>
            </a:r>
            <a:r>
              <a:rPr kumimoji="1" lang="en-US" altLang="zh-CN" dirty="0" smtClean="0"/>
              <a:t>RCVD</a:t>
            </a:r>
            <a:endParaRPr kumimoji="1" lang="zh-CN" altLang="en-US" dirty="0"/>
          </a:p>
        </p:txBody>
      </p:sp>
      <p:sp>
        <p:nvSpPr>
          <p:cNvPr id="33" name="圆角矩形 32"/>
          <p:cNvSpPr/>
          <p:nvPr/>
        </p:nvSpPr>
        <p:spPr>
          <a:xfrm>
            <a:off x="9022141" y="5548697"/>
            <a:ext cx="1254211" cy="9518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a:t>ESTABLISHED</a:t>
            </a:r>
            <a:endParaRPr kumimoji="1" lang="zh-CN" altLang="en-US" dirty="0"/>
          </a:p>
        </p:txBody>
      </p:sp>
      <p:sp>
        <p:nvSpPr>
          <p:cNvPr id="34" name="文本框 33"/>
          <p:cNvSpPr txBox="1"/>
          <p:nvPr/>
        </p:nvSpPr>
        <p:spPr>
          <a:xfrm rot="562352">
            <a:off x="6341993" y="5351156"/>
            <a:ext cx="2488470" cy="923330"/>
          </a:xfrm>
          <a:prstGeom prst="rect">
            <a:avLst/>
          </a:prstGeom>
          <a:noFill/>
        </p:spPr>
        <p:txBody>
          <a:bodyPr wrap="square" rtlCol="0">
            <a:spAutoFit/>
          </a:bodyPr>
          <a:lstStyle/>
          <a:p>
            <a:r>
              <a:rPr kumimoji="1" lang="en-US" altLang="zh-CN" dirty="0" smtClean="0"/>
              <a:t>ACK=1</a:t>
            </a:r>
            <a:endParaRPr kumimoji="1" lang="en-US" altLang="zh-CN" dirty="0" smtClean="0"/>
          </a:p>
          <a:p>
            <a:r>
              <a:rPr kumimoji="1" lang="en-US" altLang="zh-CN" dirty="0" err="1" smtClean="0"/>
              <a:t>seq</a:t>
            </a:r>
            <a:r>
              <a:rPr kumimoji="1" lang="en-US" altLang="zh-CN" dirty="0" smtClean="0"/>
              <a:t>=x+1,</a:t>
            </a:r>
            <a:r>
              <a:rPr kumimoji="1" lang="zh-CN" altLang="en-US" dirty="0" smtClean="0"/>
              <a:t> </a:t>
            </a:r>
            <a:r>
              <a:rPr kumimoji="1" lang="en-US" altLang="zh-CN" dirty="0" err="1" smtClean="0"/>
              <a:t>ack_seq</a:t>
            </a:r>
            <a:r>
              <a:rPr kumimoji="1" lang="en-US" altLang="zh-CN" dirty="0" smtClean="0"/>
              <a:t>=y+1</a:t>
            </a:r>
            <a:endParaRPr kumimoji="1"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5030"/>
          </a:xfrm>
          <a:prstGeom prst="rect">
            <a:avLst/>
          </a:prstGeom>
          <a:noFill/>
        </p:spPr>
        <p:txBody>
          <a:bodyPr wrap="square" rtlCol="0" anchor="t">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在TCP连接管理中，建立连接过程中客户端状态不包括（）</a:t>
            </a:r>
            <a:endParaRPr sz="2400">
              <a:latin typeface="微软雅黑" panose="020B0503020204020204" charset="-122"/>
              <a:ea typeface="微软雅黑" panose="020B0503020204020204" charset="-122"/>
              <a:cs typeface="微软雅黑" panose="020B0503020204020204" charset="-122"/>
            </a:endParaRPr>
          </a:p>
          <a:p>
            <a:pPr>
              <a:lnSpc>
                <a:spcPct val="150000"/>
              </a:lnSpc>
            </a:pP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A:CLOSED</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B:LISTEN</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C:SYN_SENT</a:t>
            </a:r>
            <a:endParaRPr sz="2400">
              <a:latin typeface="微软雅黑" panose="020B0503020204020204" charset="-122"/>
              <a:ea typeface="微软雅黑" panose="020B0503020204020204" charset="-122"/>
              <a:cs typeface="微软雅黑" panose="020B0503020204020204" charset="-122"/>
            </a:endParaRPr>
          </a:p>
          <a:p>
            <a:pPr>
              <a:lnSpc>
                <a:spcPct val="150000"/>
              </a:lnSpc>
            </a:pPr>
            <a:r>
              <a:rPr sz="2400">
                <a:latin typeface="微软雅黑" panose="020B0503020204020204" charset="-122"/>
                <a:ea typeface="微软雅黑" panose="020B0503020204020204" charset="-122"/>
                <a:cs typeface="微软雅黑" panose="020B0503020204020204" charset="-122"/>
              </a:rPr>
              <a:t>D:ESTABLISHED</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6320"/>
          </a:xfrm>
          <a:prstGeom prst="rect">
            <a:avLst/>
          </a:prstGeom>
          <a:noFill/>
        </p:spPr>
        <p:txBody>
          <a:bodyPr wrap="square" rtlCol="0" anchor="t">
            <a:spAutoFit/>
          </a:bodyPr>
          <a:lstStyle/>
          <a:p>
            <a:pPr>
              <a:lnSpc>
                <a:spcPct val="150000"/>
              </a:lnSpc>
            </a:pPr>
            <a:r>
              <a:rPr lang="en-US"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在TCP连接管理中，建立连接过程中客户端状态不包括（</a:t>
            </a:r>
            <a:r>
              <a:rPr lang="en-US" sz="2400" b="1" dirty="0">
                <a:solidFill>
                  <a:srgbClr val="C00000"/>
                </a:solidFill>
                <a:latin typeface="微软雅黑" panose="020B0503020204020204" charset="-122"/>
                <a:ea typeface="微软雅黑" panose="020B0503020204020204" charset="-122"/>
                <a:cs typeface="微软雅黑" panose="020B0503020204020204" charset="-122"/>
              </a:rPr>
              <a:t>B</a:t>
            </a:r>
            <a:r>
              <a:rPr sz="2400" dirty="0">
                <a:latin typeface="微软雅黑" panose="020B0503020204020204" charset="-122"/>
                <a:ea typeface="微软雅黑" panose="020B0503020204020204" charset="-122"/>
                <a:cs typeface="微软雅黑" panose="020B0503020204020204" charset="-122"/>
              </a:rPr>
              <a:t>）</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sz="2400" dirty="0" smtClean="0">
                <a:latin typeface="微软雅黑" panose="020B0503020204020204" charset="-122"/>
                <a:ea typeface="微软雅黑" panose="020B0503020204020204" charset="-122"/>
                <a:cs typeface="微软雅黑" panose="020B0503020204020204" charset="-122"/>
              </a:rPr>
              <a:t>A:CLOSED</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b="1" dirty="0">
                <a:solidFill>
                  <a:srgbClr val="C00000"/>
                </a:solidFill>
                <a:latin typeface="微软雅黑" panose="020B0503020204020204" charset="-122"/>
                <a:ea typeface="微软雅黑" panose="020B0503020204020204" charset="-122"/>
                <a:cs typeface="微软雅黑" panose="020B0503020204020204" charset="-122"/>
              </a:rPr>
              <a:t>B:LISTEN</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C:SYN_SENT</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D:ESTABLISHED</a:t>
            </a:r>
            <a:endParaRPr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520700" y="1567180"/>
            <a:ext cx="11104245" cy="3415030"/>
          </a:xfrm>
          <a:prstGeom prst="rect">
            <a:avLst/>
          </a:prstGeom>
          <a:noFill/>
        </p:spPr>
        <p:txBody>
          <a:bodyPr wrap="square" rtlCol="0" anchor="t">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TCP连接建立通过“三次握手”过程，其中（）的TCP报文段可以携带数据。</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A:第一次握手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B:第二次握手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C:第三次握手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D:第一次握手和第二次握手</a:t>
            </a:r>
            <a:endParaRPr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520700" y="1567180"/>
            <a:ext cx="11262360" cy="3415030"/>
          </a:xfrm>
          <a:prstGeom prst="rect">
            <a:avLst/>
          </a:prstGeom>
          <a:noFill/>
        </p:spPr>
        <p:txBody>
          <a:bodyPr wrap="square" rtlCol="0" anchor="t">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TCP连接建立通过“三次握手”过程，其中（</a:t>
            </a:r>
            <a:r>
              <a:rPr lang="en-US" sz="2400" b="1" dirty="0">
                <a:solidFill>
                  <a:srgbClr val="C00000"/>
                </a:solidFill>
                <a:latin typeface="微软雅黑" panose="020B0503020204020204" charset="-122"/>
                <a:ea typeface="微软雅黑" panose="020B0503020204020204" charset="-122"/>
                <a:cs typeface="微软雅黑" panose="020B0503020204020204" charset="-122"/>
              </a:rPr>
              <a:t>C</a:t>
            </a:r>
            <a:r>
              <a:rPr sz="2400" dirty="0">
                <a:latin typeface="微软雅黑" panose="020B0503020204020204" charset="-122"/>
                <a:ea typeface="微软雅黑" panose="020B0503020204020204" charset="-122"/>
                <a:cs typeface="微软雅黑" panose="020B0503020204020204" charset="-122"/>
              </a:rPr>
              <a:t>）的TCP报文段可以携带数据。</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A:第一次握手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B:第二次握手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b="1" dirty="0">
                <a:solidFill>
                  <a:srgbClr val="C00000"/>
                </a:solidFill>
                <a:latin typeface="微软雅黑" panose="020B0503020204020204" charset="-122"/>
                <a:ea typeface="微软雅黑" panose="020B0503020204020204" charset="-122"/>
                <a:cs typeface="微软雅黑" panose="020B0503020204020204" charset="-122"/>
              </a:rPr>
              <a:t>C:第三次握手</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D:第一次握手和第二次握手</a:t>
            </a:r>
            <a:endParaRPr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文本框 3"/>
          <p:cNvSpPr txBox="1"/>
          <p:nvPr/>
        </p:nvSpPr>
        <p:spPr>
          <a:xfrm>
            <a:off x="4499142" y="2642001"/>
            <a:ext cx="3201068" cy="646331"/>
          </a:xfrm>
          <a:prstGeom prst="rect">
            <a:avLst/>
          </a:prstGeom>
          <a:noFill/>
        </p:spPr>
        <p:txBody>
          <a:bodyPr wrap="square" rtlCol="0" anchor="t">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离婚也这么麻烦！</a:t>
            </a:r>
            <a:endParaRPr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1991240" cy="6657474"/>
          </a:xfrm>
          <a:prstGeom prst="rect">
            <a:avLst/>
          </a:prstGeom>
        </p:spPr>
      </p:pic>
      <p:sp>
        <p:nvSpPr>
          <p:cNvPr id="5" name="文本框 4"/>
          <p:cNvSpPr txBox="1"/>
          <p:nvPr/>
        </p:nvSpPr>
        <p:spPr>
          <a:xfrm>
            <a:off x="3934209" y="1791202"/>
            <a:ext cx="4604085" cy="4031873"/>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用户数据报协议（</a:t>
            </a:r>
            <a:r>
              <a:rPr lang="en-US" altLang="zh-CN" sz="2800" b="1" dirty="0">
                <a:latin typeface="黑体" panose="02010609060101010101" pitchFamily="49" charset="-122"/>
                <a:ea typeface="黑体" panose="02010609060101010101" pitchFamily="49" charset="-122"/>
                <a:sym typeface="+mn-ea"/>
              </a:rPr>
              <a:t>UDP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UDP</a:t>
            </a:r>
            <a:r>
              <a:rPr lang="zh-CN" altLang="en-US" sz="2800" b="0" dirty="0">
                <a:solidFill>
                  <a:schemeClr val="tx1"/>
                </a:solidFill>
                <a:latin typeface="黑体" panose="02010609060101010101" pitchFamily="49" charset="-122"/>
                <a:ea typeface="黑体" panose="02010609060101010101" pitchFamily="49" charset="-122"/>
                <a:sym typeface="+mn-ea"/>
              </a:rPr>
              <a:t>数据报结构</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5" name="组合 14"/>
          <p:cNvGrpSpPr/>
          <p:nvPr/>
        </p:nvGrpSpPr>
        <p:grpSpPr>
          <a:xfrm>
            <a:off x="6268484" y="1617625"/>
            <a:ext cx="5837278" cy="2857352"/>
            <a:chOff x="2796359" y="2682211"/>
            <a:chExt cx="5837278" cy="2857352"/>
          </a:xfrm>
        </p:grpSpPr>
        <p:sp>
          <p:nvSpPr>
            <p:cNvPr id="5" name="矩形 4"/>
            <p:cNvSpPr/>
            <p:nvPr/>
          </p:nvSpPr>
          <p:spPr>
            <a:xfrm>
              <a:off x="2966484" y="4572000"/>
              <a:ext cx="5178056" cy="9675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应用数据</a:t>
              </a:r>
              <a:endParaRPr lang="zh-CN" altLang="en-US" sz="2000" dirty="0">
                <a:solidFill>
                  <a:schemeClr val="tx1"/>
                </a:solidFill>
                <a:latin typeface="微软雅黑" panose="020B0503020204020204" charset="-122"/>
                <a:ea typeface="微软雅黑" panose="020B0503020204020204" charset="-122"/>
              </a:endParaRPr>
            </a:p>
          </p:txBody>
        </p:sp>
        <p:sp>
          <p:nvSpPr>
            <p:cNvPr id="6" name="矩形 5"/>
            <p:cNvSpPr/>
            <p:nvPr/>
          </p:nvSpPr>
          <p:spPr>
            <a:xfrm>
              <a:off x="2966484" y="3965944"/>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长度</a:t>
              </a:r>
              <a:endParaRPr lang="zh-CN" altLang="en-US" sz="2000"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5555512" y="3965944"/>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校验和</a:t>
              </a:r>
              <a:endParaRPr lang="zh-CN" altLang="en-US" sz="20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2966484" y="3359888"/>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源端口号</a:t>
              </a:r>
              <a:endParaRPr lang="zh-CN" altLang="en-US" sz="2000" dirty="0">
                <a:solidFill>
                  <a:schemeClr val="tx1"/>
                </a:solidFill>
                <a:latin typeface="微软雅黑" panose="020B0503020204020204" charset="-122"/>
                <a:ea typeface="微软雅黑" panose="020B0503020204020204" charset="-122"/>
              </a:endParaRPr>
            </a:p>
          </p:txBody>
        </p:sp>
        <p:sp>
          <p:nvSpPr>
            <p:cNvPr id="9" name="矩形 8"/>
            <p:cNvSpPr/>
            <p:nvPr/>
          </p:nvSpPr>
          <p:spPr>
            <a:xfrm>
              <a:off x="5555512" y="3359888"/>
              <a:ext cx="2589028" cy="60605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charset="-122"/>
                  <a:ea typeface="微软雅黑" panose="020B0503020204020204" charset="-122"/>
                </a:rPr>
                <a:t>目的端口号</a:t>
              </a:r>
              <a:endParaRPr lang="zh-CN" altLang="en-US" sz="2000" dirty="0">
                <a:solidFill>
                  <a:schemeClr val="tx1"/>
                </a:solidFill>
                <a:latin typeface="微软雅黑" panose="020B0503020204020204" charset="-122"/>
                <a:ea typeface="微软雅黑" panose="020B0503020204020204" charset="-122"/>
              </a:endParaRPr>
            </a:p>
          </p:txBody>
        </p:sp>
        <p:cxnSp>
          <p:nvCxnSpPr>
            <p:cNvPr id="11" name="直接连接符 10"/>
            <p:cNvCxnSpPr/>
            <p:nvPr/>
          </p:nvCxnSpPr>
          <p:spPr>
            <a:xfrm>
              <a:off x="2966484" y="3104707"/>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5512" y="3129516"/>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48084" y="3150781"/>
              <a:ext cx="0" cy="32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96359" y="2682211"/>
              <a:ext cx="5837278" cy="39878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rPr>
                <a:t>0                               16                             31            </a:t>
              </a:r>
              <a:endParaRPr lang="en-US" altLang="zh-CN" sz="2000" dirty="0">
                <a:latin typeface="微软雅黑" panose="020B0503020204020204" charset="-122"/>
                <a:ea typeface="微软雅黑" panose="020B0503020204020204" charset="-122"/>
              </a:endParaRPr>
            </a:p>
          </p:txBody>
        </p:sp>
      </p:grpSp>
      <p:sp>
        <p:nvSpPr>
          <p:cNvPr id="21" name="左大括号 20"/>
          <p:cNvSpPr/>
          <p:nvPr/>
        </p:nvSpPr>
        <p:spPr>
          <a:xfrm>
            <a:off x="5458460" y="2415540"/>
            <a:ext cx="810260" cy="1012190"/>
          </a:xfrm>
          <a:prstGeom prst="lef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2916555" y="2535555"/>
            <a:ext cx="2428875"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smtClean="0">
                <a:latin typeface="微软雅黑" panose="020B0503020204020204" charset="-122"/>
                <a:ea typeface="微软雅黑" panose="020B0503020204020204" charset="-122"/>
                <a:cs typeface="微软雅黑" panose="020B0503020204020204" charset="-122"/>
              </a:rPr>
              <a:t>数据报</a:t>
            </a:r>
            <a:r>
              <a:rPr lang="zh-CN" altLang="en-US" sz="2400" b="1" dirty="0" smtClean="0">
                <a:latin typeface="微软雅黑" panose="020B0503020204020204" charset="-122"/>
                <a:ea typeface="微软雅黑" panose="020B0503020204020204" charset="-122"/>
                <a:cs typeface="微软雅黑" panose="020B0503020204020204" charset="-122"/>
              </a:rPr>
              <a:t>首部</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2924175" y="3592830"/>
            <a:ext cx="3345180" cy="581057"/>
          </a:xfrm>
          <a:prstGeom prst="rect">
            <a:avLst/>
          </a:prstGeom>
          <a:noFill/>
        </p:spPr>
        <p:txBody>
          <a:bodyPr wrap="square" rtlCol="0">
            <a:spAutoFit/>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数据报</a:t>
            </a:r>
            <a:r>
              <a:rPr lang="zh-CN" altLang="en-US" sz="2400" b="1" dirty="0">
                <a:latin typeface="微软雅黑" panose="020B0503020204020204" charset="-122"/>
                <a:ea typeface="微软雅黑" panose="020B0503020204020204" charset="-122"/>
                <a:cs typeface="微软雅黑" panose="020B0503020204020204" charset="-122"/>
              </a:rPr>
              <a:t>数据字段</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4" name="组合 23"/>
          <p:cNvGrpSpPr/>
          <p:nvPr/>
        </p:nvGrpSpPr>
        <p:grpSpPr>
          <a:xfrm>
            <a:off x="7389607" y="296257"/>
            <a:ext cx="4550008" cy="1247734"/>
            <a:chOff x="6305275" y="281374"/>
            <a:chExt cx="4550008"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992580"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特点</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223413"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6305275" y="681909"/>
              <a:ext cx="2627642"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用户数据报协议（</a:t>
              </a:r>
              <a:r>
                <a:rPr lang="en-US" altLang="zh-CN" b="1" dirty="0">
                  <a:latin typeface="黑体" panose="02010609060101010101" pitchFamily="49" charset="-122"/>
                  <a:ea typeface="黑体" panose="02010609060101010101" pitchFamily="49" charset="-122"/>
                  <a:sym typeface="+mn-ea"/>
                </a:rPr>
                <a:t>UDP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29" name="矩形 28"/>
            <p:cNvSpPr/>
            <p:nvPr/>
          </p:nvSpPr>
          <p:spPr>
            <a:xfrm>
              <a:off x="9112497" y="715371"/>
              <a:ext cx="1742786" cy="297517"/>
            </a:xfrm>
            <a:prstGeom prst="rect">
              <a:avLst/>
            </a:prstGeom>
          </p:spPr>
          <p:txBody>
            <a:bodyPr wrap="squar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UDP</a:t>
              </a:r>
              <a:r>
                <a:rPr lang="zh-CN" altLang="en-US" dirty="0">
                  <a:solidFill>
                    <a:srgbClr val="FF0000"/>
                  </a:solidFill>
                  <a:latin typeface="黑体" panose="02010609060101010101" pitchFamily="49" charset="-122"/>
                  <a:ea typeface="黑体" panose="02010609060101010101" pitchFamily="49" charset="-122"/>
                  <a:sym typeface="+mn-ea"/>
                </a:rPr>
                <a:t>数据报结构</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6" name="文本框 15"/>
          <p:cNvSpPr txBox="1"/>
          <p:nvPr/>
        </p:nvSpPr>
        <p:spPr>
          <a:xfrm>
            <a:off x="0" y="-72390"/>
            <a:ext cx="2011680" cy="368300"/>
          </a:xfrm>
          <a:prstGeom prst="rect">
            <a:avLst/>
          </a:prstGeom>
          <a:noFill/>
        </p:spPr>
        <p:txBody>
          <a:bodyPr wrap="none" rtlCol="0" anchor="t">
            <a:spAutoFit/>
          </a:bodyPr>
          <a:lstStyle/>
          <a:p>
            <a:pPr algn="l"/>
            <a:r>
              <a:rPr lang="en-US" altLang="zh-CN" dirty="0">
                <a:latin typeface="黑体" panose="02010609060101010101" pitchFamily="49" charset="-122"/>
                <a:ea typeface="黑体" panose="02010609060101010101" pitchFamily="49" charset="-122"/>
                <a:sym typeface="+mn-ea"/>
              </a:rPr>
              <a:t>3.4.</a:t>
            </a:r>
            <a:r>
              <a:rPr lang="en-US" dirty="0">
                <a:latin typeface="黑体" panose="02010609060101010101" pitchFamily="49" charset="-122"/>
                <a:ea typeface="黑体" panose="02010609060101010101" pitchFamily="49" charset="-122"/>
                <a:sym typeface="+mn-ea"/>
              </a:rPr>
              <a:t>2 </a:t>
            </a:r>
            <a:r>
              <a:rPr lang="en-US" altLang="zh-CN" dirty="0">
                <a:latin typeface="黑体" panose="02010609060101010101" pitchFamily="49" charset="-122"/>
                <a:ea typeface="黑体" panose="02010609060101010101" pitchFamily="49" charset="-122"/>
                <a:sym typeface="+mn-ea"/>
              </a:rPr>
              <a:t>UDP</a:t>
            </a:r>
            <a:r>
              <a:rPr lang="zh-CN" altLang="en-US" dirty="0">
                <a:latin typeface="黑体" panose="02010609060101010101" pitchFamily="49" charset="-122"/>
                <a:ea typeface="黑体" panose="02010609060101010101" pitchFamily="49" charset="-122"/>
                <a:sym typeface="+mn-ea"/>
              </a:rPr>
              <a:t>校验和</a:t>
            </a:r>
            <a:r>
              <a:rPr lang="en-US" dirty="0">
                <a:latin typeface="黑体" panose="02010609060101010101" pitchFamily="49" charset="-122"/>
                <a:ea typeface="黑体" panose="02010609060101010101" pitchFamily="49" charset="-122"/>
                <a:sym typeface="+mn-ea"/>
              </a:rPr>
              <a:t> </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1991240" cy="6657474"/>
          </a:xfrm>
          <a:prstGeom prst="rect">
            <a:avLst/>
          </a:prstGeom>
        </p:spPr>
      </p:pic>
      <p:sp>
        <p:nvSpPr>
          <p:cNvPr id="5" name="文本框 4"/>
          <p:cNvSpPr txBox="1"/>
          <p:nvPr/>
        </p:nvSpPr>
        <p:spPr>
          <a:xfrm>
            <a:off x="3934209" y="2930191"/>
            <a:ext cx="4604085" cy="3785652"/>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zh-CN" altLang="en-US" sz="1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1991240" cy="6657474"/>
          </a:xfrm>
          <a:prstGeom prst="rect">
            <a:avLst/>
          </a:prstGeom>
        </p:spPr>
      </p:pic>
      <p:sp>
        <p:nvSpPr>
          <p:cNvPr id="5" name="文本框 4"/>
          <p:cNvSpPr txBox="1"/>
          <p:nvPr/>
        </p:nvSpPr>
        <p:spPr>
          <a:xfrm>
            <a:off x="3934209" y="3876672"/>
            <a:ext cx="4604085" cy="3785652"/>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zh-CN" altLang="en-US" sz="16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1991240" cy="6657474"/>
          </a:xfrm>
          <a:prstGeom prst="rect">
            <a:avLst/>
          </a:prstGeom>
        </p:spPr>
      </p:pic>
      <p:sp>
        <p:nvSpPr>
          <p:cNvPr id="5" name="文本框 4"/>
          <p:cNvSpPr txBox="1"/>
          <p:nvPr/>
        </p:nvSpPr>
        <p:spPr>
          <a:xfrm>
            <a:off x="3934209" y="4903363"/>
            <a:ext cx="4604085" cy="3785652"/>
          </a:xfrm>
          <a:prstGeom prst="rect">
            <a:avLst/>
          </a:prstGeom>
          <a:solidFill>
            <a:schemeClr val="bg1"/>
          </a:solidFill>
        </p:spPr>
        <p:txBody>
          <a:bodyPr wrap="square" rtlCol="0">
            <a:spAutoFit/>
          </a:bodyPr>
          <a:lstStyle/>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en-US" altLang="zh-CN" sz="1600" dirty="0" smtClean="0"/>
          </a:p>
          <a:p>
            <a:endParaRPr kumimoji="1" lang="en-US" altLang="zh-CN" sz="1600" dirty="0"/>
          </a:p>
          <a:p>
            <a:endParaRPr kumimoji="1" lang="zh-CN" altLang="en-US" sz="16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1991240" cy="6657474"/>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连接拆除：</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80745" y="2942590"/>
            <a:ext cx="10122535" cy="1938020"/>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第一次挥手</a:t>
            </a:r>
            <a:r>
              <a:rPr lang="zh-CN" altLang="en-US" sz="2000" dirty="0" smtClean="0">
                <a:latin typeface="微软雅黑" panose="020B0503020204020204" charset="-122"/>
                <a:ea typeface="微软雅黑" panose="020B0503020204020204" charset="-122"/>
                <a:cs typeface="微软雅黑" panose="020B0503020204020204" charset="-122"/>
              </a:rPr>
              <a:t>：客户向服务器发送</a:t>
            </a:r>
            <a:r>
              <a:rPr lang="zh-CN" altLang="en-US" sz="2000" dirty="0">
                <a:latin typeface="微软雅黑" panose="020B0503020204020204" charset="-122"/>
                <a:ea typeface="微软雅黑" panose="020B0503020204020204" charset="-122"/>
                <a:cs typeface="微软雅黑" panose="020B0503020204020204" charset="-122"/>
              </a:rPr>
              <a:t>释放连接报文段：（</a:t>
            </a:r>
            <a:r>
              <a:rPr lang="en-US" altLang="zh-CN" sz="2000" dirty="0">
                <a:latin typeface="微软雅黑" panose="020B0503020204020204" charset="-122"/>
                <a:ea typeface="微软雅黑" panose="020B0503020204020204" charset="-122"/>
                <a:cs typeface="微软雅黑" panose="020B0503020204020204" charset="-122"/>
                <a:sym typeface="+mn-ea"/>
              </a:rPr>
              <a:t>FIN=1,seq=u</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首部的</a:t>
            </a:r>
            <a:r>
              <a:rPr lang="en-US" altLang="zh-CN" sz="2000" dirty="0">
                <a:latin typeface="微软雅黑" panose="020B0503020204020204" charset="-122"/>
                <a:ea typeface="微软雅黑" panose="020B0503020204020204" charset="-122"/>
                <a:cs typeface="微软雅黑" panose="020B0503020204020204" charset="-122"/>
              </a:rPr>
              <a:t>FIN=1</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TCP</a:t>
            </a:r>
            <a:r>
              <a:rPr lang="zh-CN" altLang="en-US" sz="2000" dirty="0">
                <a:latin typeface="微软雅黑" panose="020B0503020204020204" charset="-122"/>
                <a:ea typeface="微软雅黑" panose="020B0503020204020204" charset="-122"/>
                <a:cs typeface="微软雅黑" panose="020B0503020204020204" charset="-122"/>
              </a:rPr>
              <a:t>报文段的发送端数据发送完毕，请求释放连接。</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序号</a:t>
            </a:r>
            <a:r>
              <a:rPr lang="en-US" altLang="zh-CN" sz="2000" dirty="0" err="1">
                <a:latin typeface="微软雅黑" panose="020B0503020204020204" charset="-122"/>
                <a:ea typeface="微软雅黑" panose="020B0503020204020204" charset="-122"/>
                <a:cs typeface="微软雅黑" panose="020B0503020204020204" charset="-122"/>
              </a:rPr>
              <a:t>seq</a:t>
            </a:r>
            <a:r>
              <a:rPr lang="en-US" altLang="zh-CN" sz="2000" dirty="0">
                <a:latin typeface="微软雅黑" panose="020B0503020204020204" charset="-122"/>
                <a:ea typeface="微软雅黑" panose="020B0503020204020204" charset="-122"/>
                <a:cs typeface="微软雅黑" panose="020B0503020204020204" charset="-122"/>
              </a:rPr>
              <a:t>=u</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sym typeface="+mn-ea"/>
              </a:rPr>
              <a:t>表示传输的第一个</a:t>
            </a:r>
            <a:r>
              <a:rPr lang="zh-CN" altLang="en-US" sz="2000" dirty="0" smtClean="0">
                <a:latin typeface="微软雅黑" panose="020B0503020204020204" charset="-122"/>
                <a:ea typeface="微软雅黑" panose="020B0503020204020204" charset="-122"/>
                <a:cs typeface="微软雅黑" panose="020B0503020204020204" charset="-122"/>
                <a:sym typeface="+mn-ea"/>
              </a:rPr>
              <a:t>数据字节</a:t>
            </a:r>
            <a:r>
              <a:rPr lang="zh-CN" altLang="en-US" sz="2000" dirty="0">
                <a:latin typeface="微软雅黑" panose="020B0503020204020204" charset="-122"/>
                <a:ea typeface="微软雅黑" panose="020B0503020204020204" charset="-122"/>
                <a:cs typeface="微软雅黑" panose="020B0503020204020204" charset="-122"/>
                <a:sym typeface="+mn-ea"/>
              </a:rPr>
              <a:t>的序号是</a:t>
            </a:r>
            <a:r>
              <a:rPr lang="en-US" altLang="zh-CN" sz="2000" dirty="0">
                <a:latin typeface="微软雅黑" panose="020B0503020204020204" charset="-122"/>
                <a:ea typeface="微软雅黑" panose="020B0503020204020204" charset="-122"/>
                <a:cs typeface="微软雅黑" panose="020B0503020204020204" charset="-122"/>
                <a:sym typeface="+mn-ea"/>
              </a:rPr>
              <a:t>u</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客户端状态由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ESTABLISHED</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FIN_WAIT_1</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（终止等待</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状态）</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grpSp>
        <p:nvGrpSpPr>
          <p:cNvPr id="14" name="组合 13"/>
          <p:cNvGrpSpPr/>
          <p:nvPr/>
        </p:nvGrpSpPr>
        <p:grpSpPr>
          <a:xfrm>
            <a:off x="7766755" y="1269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0" name="矩形 1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连接拆除：</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80745" y="2942590"/>
            <a:ext cx="10122535" cy="2861310"/>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第二次挥手</a:t>
            </a:r>
            <a:r>
              <a:rPr lang="zh-CN" altLang="en-US" sz="2000" dirty="0" smtClean="0">
                <a:latin typeface="微软雅黑" panose="020B0503020204020204" charset="-122"/>
                <a:ea typeface="微软雅黑" panose="020B0503020204020204" charset="-122"/>
                <a:cs typeface="微软雅黑" panose="020B0503020204020204" charset="-122"/>
              </a:rPr>
              <a:t>：服务器向客户发送</a:t>
            </a:r>
            <a:r>
              <a:rPr lang="zh-CN" altLang="en-US" sz="2000" dirty="0">
                <a:latin typeface="微软雅黑" panose="020B0503020204020204" charset="-122"/>
                <a:ea typeface="微软雅黑" panose="020B0503020204020204" charset="-122"/>
                <a:cs typeface="微软雅黑" panose="020B0503020204020204" charset="-122"/>
              </a:rPr>
              <a:t>确认段：（</a:t>
            </a:r>
            <a:r>
              <a:rPr lang="en-US" altLang="zh-CN" sz="2000" dirty="0">
                <a:latin typeface="微软雅黑" panose="020B0503020204020204" charset="-122"/>
                <a:ea typeface="微软雅黑" panose="020B0503020204020204" charset="-122"/>
                <a:cs typeface="微软雅黑" panose="020B0503020204020204" charset="-122"/>
                <a:sym typeface="+mn-ea"/>
              </a:rPr>
              <a:t>ACK=1,seq=</a:t>
            </a:r>
            <a:r>
              <a:rPr lang="en-US" altLang="zh-CN" sz="2000" dirty="0" err="1">
                <a:latin typeface="微软雅黑" panose="020B0503020204020204" charset="-122"/>
                <a:ea typeface="微软雅黑" panose="020B0503020204020204" charset="-122"/>
                <a:cs typeface="微软雅黑" panose="020B0503020204020204" charset="-122"/>
                <a:sym typeface="+mn-ea"/>
              </a:rPr>
              <a:t>v,ack_seq</a:t>
            </a:r>
            <a:r>
              <a:rPr lang="en-US" altLang="zh-CN" sz="2000" dirty="0">
                <a:latin typeface="微软雅黑" panose="020B0503020204020204" charset="-122"/>
                <a:ea typeface="微软雅黑" panose="020B0503020204020204" charset="-122"/>
                <a:cs typeface="微软雅黑" panose="020B0503020204020204" charset="-122"/>
                <a:sym typeface="+mn-ea"/>
              </a:rPr>
              <a:t>=u+1</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：标识确认字号段有效。</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确认序号</a:t>
            </a:r>
            <a:r>
              <a:rPr lang="en-US" altLang="zh-CN" sz="2000" dirty="0" err="1">
                <a:latin typeface="微软雅黑" panose="020B0503020204020204" charset="-122"/>
                <a:ea typeface="微软雅黑" panose="020B0503020204020204" charset="-122"/>
                <a:cs typeface="微软雅黑" panose="020B0503020204020204" charset="-122"/>
              </a:rPr>
              <a:t>ack_seq</a:t>
            </a:r>
            <a:r>
              <a:rPr lang="en-US" altLang="zh-CN" sz="2000" dirty="0">
                <a:latin typeface="微软雅黑" panose="020B0503020204020204" charset="-122"/>
                <a:ea typeface="微软雅黑" panose="020B0503020204020204" charset="-122"/>
                <a:cs typeface="微软雅黑" panose="020B0503020204020204" charset="-122"/>
              </a:rPr>
              <a:t>=u+1</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表示服务器期望接收客户数据包</a:t>
            </a:r>
            <a:r>
              <a:rPr lang="zh-CN" altLang="en-US" sz="2000" dirty="0">
                <a:latin typeface="微软雅黑" panose="020B0503020204020204" charset="-122"/>
                <a:ea typeface="微软雅黑" panose="020B0503020204020204" charset="-122"/>
                <a:cs typeface="微软雅黑" panose="020B0503020204020204" charset="-122"/>
                <a:sym typeface="+mn-ea"/>
              </a:rPr>
              <a:t>序号为</a:t>
            </a:r>
            <a:r>
              <a:rPr lang="en-US" altLang="zh-CN" sz="2000" dirty="0">
                <a:latin typeface="微软雅黑" panose="020B0503020204020204" charset="-122"/>
                <a:ea typeface="微软雅黑" panose="020B0503020204020204" charset="-122"/>
                <a:cs typeface="微软雅黑" panose="020B0503020204020204" charset="-122"/>
                <a:sym typeface="+mn-ea"/>
              </a:rPr>
              <a:t>u+1</a:t>
            </a:r>
            <a:r>
              <a:rPr lang="zh-CN" altLang="en-US" sz="2000" dirty="0">
                <a:latin typeface="微软雅黑" panose="020B0503020204020204" charset="-122"/>
                <a:ea typeface="微软雅黑" panose="020B0503020204020204" charset="-122"/>
                <a:cs typeface="微软雅黑" panose="020B0503020204020204" charset="-122"/>
                <a:sym typeface="+mn-ea"/>
              </a:rPr>
              <a:t>的包</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序号</a:t>
            </a:r>
            <a:r>
              <a:rPr lang="en-US" altLang="zh-CN" sz="2000" dirty="0" err="1">
                <a:latin typeface="微软雅黑" panose="020B0503020204020204" charset="-122"/>
                <a:ea typeface="微软雅黑" panose="020B0503020204020204" charset="-122"/>
                <a:cs typeface="微软雅黑" panose="020B0503020204020204" charset="-122"/>
              </a:rPr>
              <a:t>seq</a:t>
            </a:r>
            <a:r>
              <a:rPr lang="en-US" altLang="zh-CN" sz="2000" dirty="0">
                <a:latin typeface="微软雅黑" panose="020B0503020204020204" charset="-122"/>
                <a:ea typeface="微软雅黑" panose="020B0503020204020204" charset="-122"/>
                <a:cs typeface="微软雅黑" panose="020B0503020204020204" charset="-122"/>
              </a:rPr>
              <a:t>=v</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表示服务器传输</a:t>
            </a:r>
            <a:r>
              <a:rPr lang="zh-CN" altLang="en-US" sz="2000" dirty="0">
                <a:latin typeface="微软雅黑" panose="020B0503020204020204" charset="-122"/>
                <a:ea typeface="微软雅黑" panose="020B0503020204020204" charset="-122"/>
                <a:cs typeface="微软雅黑" panose="020B0503020204020204" charset="-122"/>
                <a:sym typeface="+mn-ea"/>
              </a:rPr>
              <a:t>的第一个</a:t>
            </a:r>
            <a:r>
              <a:rPr lang="zh-CN" altLang="en-US" sz="2000" dirty="0" smtClean="0">
                <a:latin typeface="微软雅黑" panose="020B0503020204020204" charset="-122"/>
                <a:ea typeface="微软雅黑" panose="020B0503020204020204" charset="-122"/>
                <a:cs typeface="微软雅黑" panose="020B0503020204020204" charset="-122"/>
                <a:sym typeface="+mn-ea"/>
              </a:rPr>
              <a:t>数据字节</a:t>
            </a:r>
            <a:r>
              <a:rPr lang="zh-CN" altLang="en-US" sz="2000" dirty="0">
                <a:latin typeface="微软雅黑" panose="020B0503020204020204" charset="-122"/>
                <a:ea typeface="微软雅黑" panose="020B0503020204020204" charset="-122"/>
                <a:cs typeface="微软雅黑" panose="020B0503020204020204" charset="-122"/>
                <a:sym typeface="+mn-ea"/>
              </a:rPr>
              <a:t>的序号是</a:t>
            </a:r>
            <a:r>
              <a:rPr lang="en-US" altLang="zh-CN" sz="2000" dirty="0">
                <a:latin typeface="微软雅黑" panose="020B0503020204020204" charset="-122"/>
                <a:ea typeface="微软雅黑" panose="020B0503020204020204" charset="-122"/>
                <a:cs typeface="微软雅黑" panose="020B0503020204020204" charset="-122"/>
                <a:sym typeface="+mn-ea"/>
              </a:rPr>
              <a:t>v</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服务器状态由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ESTABLISHED</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CLOSE_WAIT</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（关闭等待）</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客户端收到</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ACK</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段后，由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FIN_WAIT_1</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FIN_WAIT_2</a:t>
            </a:r>
            <a:endPar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grpSp>
        <p:nvGrpSpPr>
          <p:cNvPr id="14" name="组合 13"/>
          <p:cNvGrpSpPr/>
          <p:nvPr/>
        </p:nvGrpSpPr>
        <p:grpSpPr>
          <a:xfrm>
            <a:off x="7766755" y="1269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0" name="矩形 1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连接拆除：</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80745" y="2942590"/>
            <a:ext cx="10720705" cy="2862322"/>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第三次挥手</a:t>
            </a:r>
            <a:r>
              <a:rPr lang="zh-CN" altLang="en-US" sz="2000" dirty="0" smtClean="0">
                <a:latin typeface="微软雅黑" panose="020B0503020204020204" charset="-122"/>
                <a:ea typeface="微软雅黑" panose="020B0503020204020204" charset="-122"/>
                <a:cs typeface="微软雅黑" panose="020B0503020204020204" charset="-122"/>
              </a:rPr>
              <a:t>：服务器向客户发送</a:t>
            </a:r>
            <a:r>
              <a:rPr lang="zh-CN" altLang="en-US" sz="2000" dirty="0">
                <a:latin typeface="微软雅黑" panose="020B0503020204020204" charset="-122"/>
                <a:ea typeface="微软雅黑" panose="020B0503020204020204" charset="-122"/>
                <a:cs typeface="微软雅黑" panose="020B0503020204020204" charset="-122"/>
              </a:rPr>
              <a:t>释放连接报文段：（</a:t>
            </a:r>
            <a:r>
              <a:rPr lang="en-US" altLang="zh-CN" sz="2000" dirty="0">
                <a:latin typeface="微软雅黑" panose="020B0503020204020204" charset="-122"/>
                <a:ea typeface="微软雅黑" panose="020B0503020204020204" charset="-122"/>
                <a:cs typeface="微软雅黑" panose="020B0503020204020204" charset="-122"/>
                <a:sym typeface="+mn-ea"/>
              </a:rPr>
              <a:t>FIN=1,ACK=1,seq=</a:t>
            </a:r>
            <a:r>
              <a:rPr lang="en-US" altLang="zh-CN" sz="2000" dirty="0" err="1">
                <a:latin typeface="微软雅黑" panose="020B0503020204020204" charset="-122"/>
                <a:ea typeface="微软雅黑" panose="020B0503020204020204" charset="-122"/>
                <a:cs typeface="微软雅黑" panose="020B0503020204020204" charset="-122"/>
                <a:sym typeface="+mn-ea"/>
              </a:rPr>
              <a:t>w,ack_seq</a:t>
            </a:r>
            <a:r>
              <a:rPr lang="en-US" altLang="zh-CN" sz="2000" dirty="0">
                <a:latin typeface="微软雅黑" panose="020B0503020204020204" charset="-122"/>
                <a:ea typeface="微软雅黑" panose="020B0503020204020204" charset="-122"/>
                <a:cs typeface="微软雅黑" panose="020B0503020204020204" charset="-122"/>
                <a:sym typeface="+mn-ea"/>
              </a:rPr>
              <a:t>=u+1</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FIN=1</a:t>
            </a:r>
            <a:r>
              <a:rPr lang="zh-CN" altLang="en-US" sz="2000" dirty="0">
                <a:latin typeface="微软雅黑" panose="020B0503020204020204" charset="-122"/>
                <a:ea typeface="微软雅黑" panose="020B0503020204020204" charset="-122"/>
                <a:cs typeface="微软雅黑" panose="020B0503020204020204" charset="-122"/>
              </a:rPr>
              <a:t>：请求释放连接</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sym typeface="+mn-ea"/>
              </a:rPr>
              <a:t>标识确认字号段有效。</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确认序号</a:t>
            </a:r>
            <a:r>
              <a:rPr lang="en-US" altLang="zh-CN" sz="2000" dirty="0" err="1">
                <a:latin typeface="微软雅黑" panose="020B0503020204020204" charset="-122"/>
                <a:ea typeface="微软雅黑" panose="020B0503020204020204" charset="-122"/>
                <a:cs typeface="微软雅黑" panose="020B0503020204020204" charset="-122"/>
              </a:rPr>
              <a:t>ack_seq</a:t>
            </a:r>
            <a:r>
              <a:rPr lang="en-US" altLang="zh-CN" sz="2000" dirty="0">
                <a:latin typeface="微软雅黑" panose="020B0503020204020204" charset="-122"/>
                <a:ea typeface="微软雅黑" panose="020B0503020204020204" charset="-122"/>
                <a:cs typeface="微软雅黑" panose="020B0503020204020204" charset="-122"/>
              </a:rPr>
              <a:t>=u+1</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表示服务器期望接收客户数据包</a:t>
            </a:r>
            <a:r>
              <a:rPr lang="zh-CN" altLang="en-US" sz="2000" dirty="0">
                <a:latin typeface="微软雅黑" panose="020B0503020204020204" charset="-122"/>
                <a:ea typeface="微软雅黑" panose="020B0503020204020204" charset="-122"/>
                <a:cs typeface="微软雅黑" panose="020B0503020204020204" charset="-122"/>
                <a:sym typeface="+mn-ea"/>
              </a:rPr>
              <a:t>序号为</a:t>
            </a:r>
            <a:r>
              <a:rPr lang="en-US" altLang="zh-CN" sz="2000" dirty="0">
                <a:latin typeface="微软雅黑" panose="020B0503020204020204" charset="-122"/>
                <a:ea typeface="微软雅黑" panose="020B0503020204020204" charset="-122"/>
                <a:cs typeface="微软雅黑" panose="020B0503020204020204" charset="-122"/>
                <a:sym typeface="+mn-ea"/>
              </a:rPr>
              <a:t>u+1</a:t>
            </a:r>
            <a:r>
              <a:rPr lang="zh-CN" altLang="en-US" sz="2000" dirty="0">
                <a:latin typeface="微软雅黑" panose="020B0503020204020204" charset="-122"/>
                <a:ea typeface="微软雅黑" panose="020B0503020204020204" charset="-122"/>
                <a:cs typeface="微软雅黑" panose="020B0503020204020204" charset="-122"/>
                <a:sym typeface="+mn-ea"/>
              </a:rPr>
              <a:t>的包</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序号</a:t>
            </a:r>
            <a:r>
              <a:rPr lang="en-US" altLang="zh-CN" sz="2000" dirty="0" err="1">
                <a:latin typeface="微软雅黑" panose="020B0503020204020204" charset="-122"/>
                <a:ea typeface="微软雅黑" panose="020B0503020204020204" charset="-122"/>
                <a:cs typeface="微软雅黑" panose="020B0503020204020204" charset="-122"/>
              </a:rPr>
              <a:t>seq</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sym typeface="+mn-ea"/>
              </a:rPr>
              <a:t>表示自己传输的第一个</a:t>
            </a:r>
            <a:r>
              <a:rPr lang="zh-CN" altLang="en-US" sz="2000" dirty="0" smtClean="0">
                <a:latin typeface="微软雅黑" panose="020B0503020204020204" charset="-122"/>
                <a:ea typeface="微软雅黑" panose="020B0503020204020204" charset="-122"/>
                <a:cs typeface="微软雅黑" panose="020B0503020204020204" charset="-122"/>
                <a:sym typeface="+mn-ea"/>
              </a:rPr>
              <a:t>数据字节</a:t>
            </a:r>
            <a:r>
              <a:rPr lang="zh-CN" altLang="en-US" sz="2000" dirty="0">
                <a:latin typeface="微软雅黑" panose="020B0503020204020204" charset="-122"/>
                <a:ea typeface="微软雅黑" panose="020B0503020204020204" charset="-122"/>
                <a:cs typeface="微软雅黑" panose="020B0503020204020204" charset="-122"/>
                <a:sym typeface="+mn-ea"/>
              </a:rPr>
              <a:t>的序号是</a:t>
            </a:r>
            <a:r>
              <a:rPr lang="en-US" altLang="zh-CN" sz="2000" dirty="0">
                <a:latin typeface="微软雅黑" panose="020B0503020204020204" charset="-122"/>
                <a:ea typeface="微软雅黑" panose="020B0503020204020204" charset="-122"/>
                <a:cs typeface="微软雅黑" panose="020B0503020204020204" charset="-122"/>
                <a:sym typeface="+mn-ea"/>
              </a:rPr>
              <a:t>w</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服务器状态由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CLOSE_WAIT</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LAST_ACK</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（最后确认状态）</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grpSp>
        <p:nvGrpSpPr>
          <p:cNvPr id="14" name="组合 13"/>
          <p:cNvGrpSpPr/>
          <p:nvPr/>
        </p:nvGrpSpPr>
        <p:grpSpPr>
          <a:xfrm>
            <a:off x="7766755" y="1269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0" name="矩形 1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39165" y="2005330"/>
            <a:ext cx="2256790" cy="460375"/>
          </a:xfrm>
          <a:prstGeom prst="rect">
            <a:avLst/>
          </a:prstGeom>
          <a:noFill/>
        </p:spPr>
        <p:txBody>
          <a:bodyPr wrap="none" rtlCol="0">
            <a:spAutoFit/>
          </a:bodyPr>
          <a:lstStyle/>
          <a:p>
            <a:r>
              <a:rPr lang="en-US" altLang="zh-CN" sz="2400">
                <a:latin typeface="微软雅黑" panose="020B0503020204020204" charset="-122"/>
                <a:ea typeface="微软雅黑" panose="020B0503020204020204" charset="-122"/>
                <a:cs typeface="微软雅黑" panose="020B0503020204020204" charset="-122"/>
              </a:rPr>
              <a:t>TCP</a:t>
            </a:r>
            <a:r>
              <a:rPr lang="zh-CN" altLang="en-US" sz="2400">
                <a:latin typeface="微软雅黑" panose="020B0503020204020204" charset="-122"/>
                <a:ea typeface="微软雅黑" panose="020B0503020204020204" charset="-122"/>
                <a:cs typeface="微软雅黑" panose="020B0503020204020204" charset="-122"/>
              </a:rPr>
              <a:t>连接拆除：</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80745" y="2942590"/>
            <a:ext cx="11094085" cy="2861310"/>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第四次挥手</a:t>
            </a:r>
            <a:r>
              <a:rPr lang="zh-CN" altLang="en-US" sz="2000" dirty="0" smtClean="0">
                <a:latin typeface="微软雅黑" panose="020B0503020204020204" charset="-122"/>
                <a:ea typeface="微软雅黑" panose="020B0503020204020204" charset="-122"/>
                <a:cs typeface="微软雅黑" panose="020B0503020204020204" charset="-122"/>
              </a:rPr>
              <a:t>：客户向服务器发送</a:t>
            </a:r>
            <a:r>
              <a:rPr lang="zh-CN" altLang="en-US" sz="2000" dirty="0">
                <a:latin typeface="微软雅黑" panose="020B0503020204020204" charset="-122"/>
                <a:ea typeface="微软雅黑" panose="020B0503020204020204" charset="-122"/>
                <a:cs typeface="微软雅黑" panose="020B0503020204020204" charset="-122"/>
              </a:rPr>
              <a:t>确认段：（</a:t>
            </a:r>
            <a:r>
              <a:rPr lang="en-US" altLang="zh-CN" sz="2000" dirty="0">
                <a:latin typeface="微软雅黑" panose="020B0503020204020204" charset="-122"/>
                <a:ea typeface="微软雅黑" panose="020B0503020204020204" charset="-122"/>
                <a:cs typeface="微软雅黑" panose="020B0503020204020204" charset="-122"/>
                <a:sym typeface="+mn-ea"/>
              </a:rPr>
              <a:t>ACK=1,seq=u+1,ack_seq=w+1</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ACK=1</a:t>
            </a:r>
            <a:r>
              <a:rPr lang="zh-CN" altLang="en-US" sz="2000" dirty="0">
                <a:latin typeface="微软雅黑" panose="020B0503020204020204" charset="-122"/>
                <a:ea typeface="微软雅黑" panose="020B0503020204020204" charset="-122"/>
                <a:cs typeface="微软雅黑" panose="020B0503020204020204" charset="-122"/>
              </a:rPr>
              <a:t>：标识确认字号段有效。</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确认序号</a:t>
            </a:r>
            <a:r>
              <a:rPr lang="en-US" altLang="zh-CN" sz="2000" dirty="0" err="1">
                <a:latin typeface="微软雅黑" panose="020B0503020204020204" charset="-122"/>
                <a:ea typeface="微软雅黑" panose="020B0503020204020204" charset="-122"/>
                <a:cs typeface="微软雅黑" panose="020B0503020204020204" charset="-122"/>
              </a:rPr>
              <a:t>ack_seq</a:t>
            </a:r>
            <a:r>
              <a:rPr lang="en-US" altLang="zh-CN" sz="2000" dirty="0">
                <a:latin typeface="微软雅黑" panose="020B0503020204020204" charset="-122"/>
                <a:ea typeface="微软雅黑" panose="020B0503020204020204" charset="-122"/>
                <a:cs typeface="微软雅黑" panose="020B0503020204020204" charset="-122"/>
              </a:rPr>
              <a:t>=w+1</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表示客户期望接收服务器数据包</a:t>
            </a:r>
            <a:r>
              <a:rPr lang="zh-CN" altLang="en-US" sz="2000" dirty="0">
                <a:latin typeface="微软雅黑" panose="020B0503020204020204" charset="-122"/>
                <a:ea typeface="微软雅黑" panose="020B0503020204020204" charset="-122"/>
                <a:cs typeface="微软雅黑" panose="020B0503020204020204" charset="-122"/>
                <a:sym typeface="+mn-ea"/>
              </a:rPr>
              <a:t>序号为</a:t>
            </a:r>
            <a:r>
              <a:rPr lang="en-US" altLang="zh-CN" sz="2000" dirty="0">
                <a:latin typeface="微软雅黑" panose="020B0503020204020204" charset="-122"/>
                <a:ea typeface="微软雅黑" panose="020B0503020204020204" charset="-122"/>
                <a:cs typeface="微软雅黑" panose="020B0503020204020204" charset="-122"/>
                <a:sym typeface="+mn-ea"/>
              </a:rPr>
              <a:t>w+1</a:t>
            </a:r>
            <a:r>
              <a:rPr lang="zh-CN" altLang="en-US" sz="2000" dirty="0">
                <a:latin typeface="微软雅黑" panose="020B0503020204020204" charset="-122"/>
                <a:ea typeface="微软雅黑" panose="020B0503020204020204" charset="-122"/>
                <a:cs typeface="微软雅黑" panose="020B0503020204020204" charset="-122"/>
                <a:sym typeface="+mn-ea"/>
              </a:rPr>
              <a:t>的包</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序号</a:t>
            </a:r>
            <a:r>
              <a:rPr lang="en-US" altLang="zh-CN" sz="2000" dirty="0" err="1">
                <a:latin typeface="微软雅黑" panose="020B0503020204020204" charset="-122"/>
                <a:ea typeface="微软雅黑" panose="020B0503020204020204" charset="-122"/>
                <a:cs typeface="微软雅黑" panose="020B0503020204020204" charset="-122"/>
              </a:rPr>
              <a:t>seq</a:t>
            </a:r>
            <a:r>
              <a:rPr lang="en-US" altLang="zh-CN" sz="2000" dirty="0">
                <a:latin typeface="微软雅黑" panose="020B0503020204020204" charset="-122"/>
                <a:ea typeface="微软雅黑" panose="020B0503020204020204" charset="-122"/>
                <a:cs typeface="微软雅黑" panose="020B0503020204020204" charset="-122"/>
              </a:rPr>
              <a:t>=u+1</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表示客户传输</a:t>
            </a:r>
            <a:r>
              <a:rPr lang="zh-CN" altLang="en-US" sz="2000" dirty="0">
                <a:latin typeface="微软雅黑" panose="020B0503020204020204" charset="-122"/>
                <a:ea typeface="微软雅黑" panose="020B0503020204020204" charset="-122"/>
                <a:cs typeface="微软雅黑" panose="020B0503020204020204" charset="-122"/>
                <a:sym typeface="+mn-ea"/>
              </a:rPr>
              <a:t>的第一个</a:t>
            </a:r>
            <a:r>
              <a:rPr lang="zh-CN" altLang="en-US" sz="2000" dirty="0" smtClean="0">
                <a:latin typeface="微软雅黑" panose="020B0503020204020204" charset="-122"/>
                <a:ea typeface="微软雅黑" panose="020B0503020204020204" charset="-122"/>
                <a:cs typeface="微软雅黑" panose="020B0503020204020204" charset="-122"/>
                <a:sym typeface="+mn-ea"/>
              </a:rPr>
              <a:t>数据字节</a:t>
            </a:r>
            <a:r>
              <a:rPr lang="zh-CN" altLang="en-US" sz="2000" dirty="0">
                <a:latin typeface="微软雅黑" panose="020B0503020204020204" charset="-122"/>
                <a:ea typeface="微软雅黑" panose="020B0503020204020204" charset="-122"/>
                <a:cs typeface="微软雅黑" panose="020B0503020204020204" charset="-122"/>
                <a:sym typeface="+mn-ea"/>
              </a:rPr>
              <a:t>的序号是</a:t>
            </a:r>
            <a:r>
              <a:rPr lang="en-US" altLang="zh-CN" sz="2000" dirty="0">
                <a:latin typeface="微软雅黑" panose="020B0503020204020204" charset="-122"/>
                <a:ea typeface="微软雅黑" panose="020B0503020204020204" charset="-122"/>
                <a:cs typeface="微软雅黑" panose="020B0503020204020204" charset="-122"/>
                <a:sym typeface="+mn-ea"/>
              </a:rPr>
              <a:t>u+1</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客户端状态由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FIN_WAIT_2</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TIME_WAIT</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，等待</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2MSL</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时间，进入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CLOSED</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状态，释放连接</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服务器在收到最后一次</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ACK</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段后，由</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LAST_ACK</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进入</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sym typeface="+mn-ea"/>
              </a:rPr>
              <a:t>CLOSED</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rPr>
              <a:t>，释放连接</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grpSp>
        <p:nvGrpSpPr>
          <p:cNvPr id="14" name="组合 13"/>
          <p:cNvGrpSpPr/>
          <p:nvPr/>
        </p:nvGrpSpPr>
        <p:grpSpPr>
          <a:xfrm>
            <a:off x="7766755" y="126921"/>
            <a:ext cx="4430675" cy="1735745"/>
            <a:chOff x="6710810" y="281374"/>
            <a:chExt cx="4231186" cy="1651846"/>
          </a:xfrm>
        </p:grpSpPr>
        <p:sp>
          <p:nvSpPr>
            <p:cNvPr id="15" name="左大括号 14"/>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9" name="矩形 18"/>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0" name="矩形 19"/>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3.5 </a:t>
            </a:r>
            <a:r>
              <a:rPr lang="zh-CN" altLang="en-US" sz="2800" b="1" dirty="0">
                <a:latin typeface="黑体" panose="02010609060101010101" pitchFamily="49" charset="-122"/>
                <a:ea typeface="黑体" panose="02010609060101010101" pitchFamily="49" charset="-122"/>
                <a:sym typeface="+mn-ea"/>
              </a:rPr>
              <a:t>传输控制协议（</a:t>
            </a:r>
            <a:r>
              <a:rPr lang="en-US" altLang="zh-CN" sz="2800" b="1" dirty="0">
                <a:latin typeface="黑体" panose="02010609060101010101" pitchFamily="49" charset="-122"/>
                <a:ea typeface="黑体" panose="02010609060101010101" pitchFamily="49" charset="-122"/>
                <a:sym typeface="+mn-ea"/>
              </a:rPr>
              <a:t>TCP</a:t>
            </a:r>
            <a:r>
              <a:rPr lang="zh-CN" altLang="en-US" sz="2800" b="1" dirty="0">
                <a:latin typeface="黑体" panose="02010609060101010101" pitchFamily="49" charset="-122"/>
                <a:ea typeface="黑体" panose="02010609060101010101" pitchFamily="49" charset="-122"/>
                <a:sym typeface="+mn-ea"/>
              </a:rPr>
              <a:t>）</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TCP</a:t>
            </a:r>
            <a:r>
              <a:rPr lang="zh-CN" altLang="en-US" sz="2800" b="0" dirty="0">
                <a:solidFill>
                  <a:schemeClr val="tx1"/>
                </a:solidFill>
                <a:latin typeface="黑体" panose="02010609060101010101" pitchFamily="49" charset="-122"/>
                <a:ea typeface="黑体" panose="02010609060101010101" pitchFamily="49" charset="-122"/>
                <a:sym typeface="+mn-ea"/>
              </a:rPr>
              <a:t>连接管理</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939165" y="2005330"/>
            <a:ext cx="3508974" cy="461665"/>
          </a:xfrm>
          <a:prstGeom prst="rect">
            <a:avLst/>
          </a:prstGeom>
          <a:noFill/>
        </p:spPr>
        <p:txBody>
          <a:bodyPr wrap="non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连接拆除</a:t>
            </a:r>
            <a:r>
              <a:rPr lang="zh-CN" altLang="en-US" sz="2400" dirty="0" smtClean="0">
                <a:latin typeface="微软雅黑" panose="020B0503020204020204" charset="-122"/>
                <a:ea typeface="微软雅黑" panose="020B0503020204020204" charset="-122"/>
                <a:cs typeface="微软雅黑" panose="020B0503020204020204" charset="-122"/>
              </a:rPr>
              <a:t>：四次挥手</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7766755" y="126921"/>
            <a:ext cx="4430675" cy="1735745"/>
            <a:chOff x="6710810" y="281374"/>
            <a:chExt cx="4231186" cy="1651846"/>
          </a:xfrm>
        </p:grpSpPr>
        <p:sp>
          <p:nvSpPr>
            <p:cNvPr id="14" name="左大括号 13"/>
            <p:cNvSpPr/>
            <p:nvPr/>
          </p:nvSpPr>
          <p:spPr>
            <a:xfrm>
              <a:off x="8911800" y="402704"/>
              <a:ext cx="439455" cy="145636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332789" y="281374"/>
              <a:ext cx="1609207" cy="283136"/>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TCP</a:t>
              </a:r>
              <a:r>
                <a:rPr lang="zh-CN" altLang="en-US" dirty="0">
                  <a:latin typeface="黑体" panose="02010609060101010101" pitchFamily="49" charset="-122"/>
                  <a:ea typeface="黑体" panose="02010609060101010101" pitchFamily="49" charset="-122"/>
                  <a:sym typeface="+mn-ea"/>
                </a:rPr>
                <a:t>报文段结构</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294853" y="958538"/>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6710810" y="945019"/>
              <a:ext cx="2395207"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传输控制协议（</a:t>
              </a:r>
              <a:r>
                <a:rPr lang="en-US" altLang="zh-CN" b="1" dirty="0">
                  <a:latin typeface="黑体" panose="02010609060101010101" pitchFamily="49" charset="-122"/>
                  <a:ea typeface="黑体" panose="02010609060101010101" pitchFamily="49" charset="-122"/>
                  <a:sym typeface="+mn-ea"/>
                </a:rPr>
                <a:t>TCP</a:t>
              </a:r>
              <a:r>
                <a:rPr lang="zh-CN" altLang="en-US" b="1" dirty="0">
                  <a:latin typeface="黑体" panose="02010609060101010101" pitchFamily="49" charset="-122"/>
                  <a:ea typeface="黑体" panose="02010609060101010101" pitchFamily="49" charset="-122"/>
                  <a:sym typeface="+mn-ea"/>
                </a:rPr>
                <a:t>）</a:t>
              </a:r>
              <a:endParaRPr lang="zh-CN" altLang="en-US" dirty="0"/>
            </a:p>
          </p:txBody>
        </p:sp>
        <p:sp>
          <p:nvSpPr>
            <p:cNvPr id="18" name="矩形 17"/>
            <p:cNvSpPr/>
            <p:nvPr/>
          </p:nvSpPr>
          <p:spPr>
            <a:xfrm>
              <a:off x="9294853" y="619956"/>
              <a:ext cx="1107997" cy="283136"/>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连接管理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9" name="矩形 18"/>
            <p:cNvSpPr/>
            <p:nvPr/>
          </p:nvSpPr>
          <p:spPr>
            <a:xfrm>
              <a:off x="9294853" y="1297120"/>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流量控制</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294853" y="1635703"/>
              <a:ext cx="1107997"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拥塞控制</a:t>
              </a:r>
              <a:endParaRPr lang="zh-CN" altLang="en-US" kern="900" spc="-100" dirty="0">
                <a:latin typeface="黑体" panose="02010609060101010101" pitchFamily="49" charset="-122"/>
                <a:ea typeface="黑体" panose="02010609060101010101" pitchFamily="49" charset="-122"/>
              </a:endParaRPr>
            </a:p>
          </p:txBody>
        </p:sp>
      </p:grpSp>
      <p:sp>
        <p:nvSpPr>
          <p:cNvPr id="2" name="文本框 1"/>
          <p:cNvSpPr txBox="1"/>
          <p:nvPr/>
        </p:nvSpPr>
        <p:spPr>
          <a:xfrm>
            <a:off x="0" y="-72390"/>
            <a:ext cx="2125980" cy="368300"/>
          </a:xfrm>
          <a:prstGeom prst="rect">
            <a:avLst/>
          </a:prstGeom>
          <a:noFill/>
        </p:spPr>
        <p:txBody>
          <a:bodyPr wrap="none" rtlCol="0" anchor="t">
            <a:spAutoFit/>
          </a:bodyPr>
          <a:lstStyle/>
          <a:p>
            <a:pPr algn="l"/>
            <a:r>
              <a:rPr lang="en-US" dirty="0">
                <a:latin typeface="黑体" panose="02010609060101010101" pitchFamily="49" charset="-122"/>
                <a:ea typeface="黑体" panose="02010609060101010101" pitchFamily="49" charset="-122"/>
                <a:sym typeface="+mn-ea"/>
              </a:rPr>
              <a:t>3.5.</a:t>
            </a:r>
            <a:r>
              <a:rPr lang="en-US" altLang="zh-CN" dirty="0">
                <a:latin typeface="黑体" panose="02010609060101010101" pitchFamily="49" charset="-122"/>
                <a:ea typeface="黑体" panose="02010609060101010101" pitchFamily="49" charset="-122"/>
                <a:sym typeface="+mn-ea"/>
              </a:rPr>
              <a:t>2 TCP</a:t>
            </a:r>
            <a:r>
              <a:rPr lang="zh-CN" altLang="en-US" dirty="0">
                <a:latin typeface="黑体" panose="02010609060101010101" pitchFamily="49" charset="-122"/>
                <a:ea typeface="黑体" panose="02010609060101010101" pitchFamily="49" charset="-122"/>
                <a:sym typeface="+mn-ea"/>
              </a:rPr>
              <a:t>连接管理</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3"/>
          <p:cNvSpPr txBox="1"/>
          <p:nvPr/>
        </p:nvSpPr>
        <p:spPr>
          <a:xfrm>
            <a:off x="825500" y="1567180"/>
            <a:ext cx="10799445" cy="3415030"/>
          </a:xfrm>
          <a:prstGeom prst="rect">
            <a:avLst/>
          </a:prstGeom>
          <a:noFill/>
        </p:spPr>
        <p:txBody>
          <a:bodyPr wrap="square" rtlCol="0" anchor="t">
            <a:spAutoFit/>
          </a:bodyPr>
          <a:lstStyle/>
          <a:p>
            <a:pPr>
              <a:lnSpc>
                <a:spcPct val="150000"/>
              </a:lnSpc>
            </a:pPr>
            <a:r>
              <a:rPr lang="en-US"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sz="2400" dirty="0">
                <a:latin typeface="微软雅黑" panose="020B0503020204020204" charset="-122"/>
                <a:ea typeface="微软雅黑" panose="020B0503020204020204" charset="-122"/>
                <a:cs typeface="微软雅黑" panose="020B0503020204020204" charset="-122"/>
              </a:rPr>
              <a:t>在主机A和主机B之间断开一条TCP连接的过程中，若第一次挥手是主机A向主机B发送释放连接报文段，则第三次挥手是（）</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A:主机B向主机A发送确认段</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B:主机A向主机B发送释放成功的确认段</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C:主机B向主机A发送释放连接报文段</a:t>
            </a:r>
            <a:endParaRPr sz="2400" dirty="0">
              <a:latin typeface="微软雅黑" panose="020B0503020204020204" charset="-122"/>
              <a:ea typeface="微软雅黑" panose="020B0503020204020204" charset="-122"/>
              <a:cs typeface="微软雅黑" panose="020B0503020204020204" charset="-122"/>
            </a:endParaRPr>
          </a:p>
          <a:p>
            <a:pPr>
              <a:lnSpc>
                <a:spcPct val="150000"/>
              </a:lnSpc>
            </a:pPr>
            <a:r>
              <a:rPr sz="2400" dirty="0">
                <a:latin typeface="微软雅黑" panose="020B0503020204020204" charset="-122"/>
                <a:ea typeface="微软雅黑" panose="020B0503020204020204" charset="-122"/>
                <a:cs typeface="微软雅黑" panose="020B0503020204020204" charset="-122"/>
              </a:rPr>
              <a:t>D:主机A向主机B发送确认段</a:t>
            </a:r>
            <a:endParaRPr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21254</Words>
  <Application>WPS 演示</Application>
  <PresentationFormat>宽屏</PresentationFormat>
  <Paragraphs>4094</Paragraphs>
  <Slides>118</Slides>
  <Notes>67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118</vt:i4>
      </vt:variant>
    </vt:vector>
  </HeadingPairs>
  <TitlesOfParts>
    <vt:vector size="140" baseType="lpstr">
      <vt:lpstr>Arial</vt:lpstr>
      <vt:lpstr>方正书宋_GBK</vt:lpstr>
      <vt:lpstr>Wingdings</vt:lpstr>
      <vt:lpstr>黑体</vt:lpstr>
      <vt:lpstr>微软雅黑</vt:lpstr>
      <vt:lpstr>Microsoft YaHei</vt:lpstr>
      <vt:lpstr>MicrosoftYaHei</vt:lpstr>
      <vt:lpstr>ArialMT</vt:lpstr>
      <vt:lpstr>方正清刻本悦宋简体</vt:lpstr>
      <vt:lpstr>宋体</vt:lpstr>
      <vt:lpstr>汉仪中黑KW</vt:lpstr>
      <vt:lpstr>汉仪旗黑KW</vt:lpstr>
      <vt:lpstr>宋体</vt:lpstr>
      <vt:lpstr>Arial Unicode MS</vt:lpstr>
      <vt:lpstr>等线</vt:lpstr>
      <vt:lpstr>汉仪中等线KW</vt:lpstr>
      <vt:lpstr>汉仪书宋二KW</vt:lpstr>
      <vt:lpstr>Apple Color Emoji</vt:lpstr>
      <vt:lpstr>苹方-简</vt:lpstr>
      <vt:lpstr>冬青黑体简体中文</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butterfly</cp:lastModifiedBy>
  <cp:revision>419</cp:revision>
  <dcterms:created xsi:type="dcterms:W3CDTF">2019-06-15T10:57:48Z</dcterms:created>
  <dcterms:modified xsi:type="dcterms:W3CDTF">2019-06-15T10:57:48Z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