
<file path=[Content_Types].xml><?xml version="1.0" encoding="utf-8"?>
<Types xmlns="http://schemas.openxmlformats.org/package/2006/content-types">
  <Default Extension="xlsx" ContentType="application/vnd.openxmlformats-officedocument.spreadsheetml.sheet"/>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3"/>
  </p:handoutMasterIdLst>
  <p:sldIdLst>
    <p:sldId id="318" r:id="rId3"/>
    <p:sldId id="414" r:id="rId5"/>
    <p:sldId id="415" r:id="rId6"/>
    <p:sldId id="416" r:id="rId7"/>
    <p:sldId id="417" r:id="rId8"/>
    <p:sldId id="418" r:id="rId9"/>
    <p:sldId id="419" r:id="rId10"/>
    <p:sldId id="420" r:id="rId11"/>
    <p:sldId id="421" r:id="rId12"/>
    <p:sldId id="422" r:id="rId13"/>
    <p:sldId id="423" r:id="rId14"/>
    <p:sldId id="424" r:id="rId15"/>
    <p:sldId id="426" r:id="rId16"/>
    <p:sldId id="427" r:id="rId17"/>
    <p:sldId id="425" r:id="rId18"/>
    <p:sldId id="320" r:id="rId19"/>
    <p:sldId id="412" r:id="rId20"/>
    <p:sldId id="413" r:id="rId21"/>
    <p:sldId id="321" r:id="rId22"/>
    <p:sldId id="337" r:id="rId23"/>
    <p:sldId id="338" r:id="rId24"/>
    <p:sldId id="339" r:id="rId25"/>
    <p:sldId id="340" r:id="rId26"/>
    <p:sldId id="410" r:id="rId27"/>
    <p:sldId id="366" r:id="rId28"/>
    <p:sldId id="367" r:id="rId29"/>
    <p:sldId id="368" r:id="rId30"/>
    <p:sldId id="369" r:id="rId31"/>
    <p:sldId id="411" r:id="rId32"/>
    <p:sldId id="555"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433" r:id="rId46"/>
    <p:sldId id="383" r:id="rId47"/>
    <p:sldId id="384" r:id="rId48"/>
    <p:sldId id="385" r:id="rId49"/>
    <p:sldId id="386" r:id="rId50"/>
    <p:sldId id="387" r:id="rId51"/>
    <p:sldId id="388" r:id="rId52"/>
    <p:sldId id="389" r:id="rId53"/>
    <p:sldId id="390" r:id="rId54"/>
    <p:sldId id="432" r:id="rId55"/>
    <p:sldId id="391" r:id="rId56"/>
    <p:sldId id="552" r:id="rId57"/>
    <p:sldId id="392" r:id="rId58"/>
    <p:sldId id="393" r:id="rId59"/>
    <p:sldId id="394" r:id="rId60"/>
    <p:sldId id="395" r:id="rId61"/>
    <p:sldId id="396" r:id="rId62"/>
    <p:sldId id="397" r:id="rId63"/>
    <p:sldId id="553" r:id="rId64"/>
    <p:sldId id="554"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34" r:id="rId78"/>
    <p:sldId id="718" r:id="rId79"/>
    <p:sldId id="436" r:id="rId80"/>
    <p:sldId id="437" r:id="rId81"/>
    <p:sldId id="438" r:id="rId82"/>
    <p:sldId id="439" r:id="rId83"/>
    <p:sldId id="440" r:id="rId84"/>
    <p:sldId id="441" r:id="rId85"/>
    <p:sldId id="442" r:id="rId86"/>
    <p:sldId id="443" r:id="rId87"/>
    <p:sldId id="444" r:id="rId88"/>
    <p:sldId id="445" r:id="rId89"/>
    <p:sldId id="446" r:id="rId90"/>
    <p:sldId id="448" r:id="rId91"/>
    <p:sldId id="557"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558" r:id="rId106"/>
    <p:sldId id="463" r:id="rId107"/>
    <p:sldId id="464" r:id="rId108"/>
    <p:sldId id="559" r:id="rId109"/>
    <p:sldId id="560" r:id="rId110"/>
    <p:sldId id="561" r:id="rId111"/>
    <p:sldId id="465" r:id="rId112"/>
    <p:sldId id="466" r:id="rId113"/>
    <p:sldId id="562" r:id="rId114"/>
    <p:sldId id="468" r:id="rId115"/>
    <p:sldId id="469" r:id="rId116"/>
    <p:sldId id="470" r:id="rId117"/>
    <p:sldId id="471" r:id="rId118"/>
    <p:sldId id="476" r:id="rId119"/>
    <p:sldId id="477" r:id="rId120"/>
    <p:sldId id="478" r:id="rId121"/>
    <p:sldId id="479" r:id="rId1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3" autoAdjust="0"/>
    <p:restoredTop sz="79336"/>
  </p:normalViewPr>
  <p:slideViewPr>
    <p:cSldViewPr snapToGrid="0" showGuides="1">
      <p:cViewPr>
        <p:scale>
          <a:sx n="90" d="100"/>
          <a:sy n="90" d="100"/>
        </p:scale>
        <p:origin x="1624" y="184"/>
      </p:cViewPr>
      <p:guideLst>
        <p:guide orient="horz" pos="186"/>
        <p:guide pos="380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7" Type="http://schemas.openxmlformats.org/officeDocument/2006/relationships/commentAuthors" Target="commentAuthors.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handoutMaster" Target="handoutMasters/handoutMaster1.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Workbook15.xlsx"/></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Workbook16.xlsx"/></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Workbook17.xlsx"/></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Workbook18.xlsx"/></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Workbook19.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dLbls>
            <c:delete val="1"/>
          </c:dLbls>
          <c:xVal>
            <c:numRef>
              <c:f>Sheet1!$A$2:$A$6</c:f>
              <c:numCache>
                <c:formatCode>General</c:formatCode>
                <c:ptCount val="5"/>
                <c:pt idx="0">
                  <c:v>0</c:v>
                </c:pt>
                <c:pt idx="1">
                  <c:v>1</c:v>
                </c:pt>
                <c:pt idx="2">
                  <c:v>2</c:v>
                </c:pt>
                <c:pt idx="3">
                  <c:v>3</c:v>
                </c:pt>
                <c:pt idx="4">
                  <c:v>4</c:v>
                </c:pt>
              </c:numCache>
            </c:numRef>
          </c:xVal>
          <c:yVal>
            <c:numRef>
              <c:f>Sheet1!$B$2:$B$6</c:f>
              <c:numCache>
                <c:formatCode>General</c:formatCode>
                <c:ptCount val="5"/>
                <c:pt idx="0">
                  <c:v>1</c:v>
                </c:pt>
                <c:pt idx="1">
                  <c:v>2</c:v>
                </c:pt>
                <c:pt idx="2">
                  <c:v>4</c:v>
                </c:pt>
                <c:pt idx="3">
                  <c:v>8</c:v>
                </c:pt>
                <c:pt idx="4">
                  <c:v>16</c:v>
                </c:pt>
              </c:numCache>
            </c:numRef>
          </c:yVal>
          <c:smooth val="1"/>
        </c:ser>
        <c:dLbls>
          <c:showLegendKey val="0"/>
          <c:showVal val="0"/>
          <c:showCatName val="0"/>
          <c:showSerName val="0"/>
          <c:showPercent val="0"/>
          <c:showBubbleSize val="0"/>
        </c:dLbls>
        <c:axId val="-1771651424"/>
        <c:axId val="-1771649792"/>
      </c:scatterChart>
      <c:valAx>
        <c:axId val="-1771651424"/>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649792"/>
        <c:crosses val="autoZero"/>
        <c:crossBetween val="midCat"/>
        <c:majorUnit val="1"/>
      </c:valAx>
      <c:valAx>
        <c:axId val="-177164979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651424"/>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Sheet1!$A$2:$A$15</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xVal>
          <c:yVal>
            <c:numRef>
              <c:f>Sheet1!$B$2:$B$15</c:f>
              <c:numCache>
                <c:formatCode>General</c:formatCode>
                <c:ptCount val="14"/>
                <c:pt idx="0">
                  <c:v>1</c:v>
                </c:pt>
                <c:pt idx="1">
                  <c:v>2</c:v>
                </c:pt>
                <c:pt idx="2">
                  <c:v>4</c:v>
                </c:pt>
                <c:pt idx="3">
                  <c:v>8</c:v>
                </c:pt>
                <c:pt idx="4">
                  <c:v>16</c:v>
                </c:pt>
                <c:pt idx="5">
                  <c:v>17</c:v>
                </c:pt>
                <c:pt idx="6">
                  <c:v>18</c:v>
                </c:pt>
                <c:pt idx="7">
                  <c:v>19</c:v>
                </c:pt>
                <c:pt idx="8">
                  <c:v>20</c:v>
                </c:pt>
                <c:pt idx="9">
                  <c:v>21</c:v>
                </c:pt>
                <c:pt idx="10">
                  <c:v>22</c:v>
                </c:pt>
                <c:pt idx="11">
                  <c:v>23</c:v>
                </c:pt>
                <c:pt idx="12">
                  <c:v>24</c:v>
                </c:pt>
                <c:pt idx="13">
                  <c:v>12</c:v>
                </c:pt>
              </c:numCache>
            </c:numRef>
          </c:yVal>
          <c:smooth val="1"/>
        </c:ser>
        <c:dLbls>
          <c:showLegendKey val="0"/>
          <c:showVal val="0"/>
          <c:showCatName val="0"/>
          <c:showSerName val="0"/>
          <c:showPercent val="0"/>
          <c:showBubbleSize val="0"/>
        </c:dLbls>
        <c:axId val="-1646639664"/>
        <c:axId val="-1646637344"/>
      </c:scatterChart>
      <c:valAx>
        <c:axId val="-1646639664"/>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46637344"/>
        <c:crosses val="autoZero"/>
        <c:crossBetween val="midCat"/>
        <c:majorUnit val="1"/>
      </c:valAx>
      <c:valAx>
        <c:axId val="-1646637344"/>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46639664"/>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Sheet1!$A$2:$A$20</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xVal>
          <c:yVal>
            <c:numRef>
              <c:f>Sheet1!$B$2:$B$20</c:f>
              <c:numCache>
                <c:formatCode>General</c:formatCode>
                <c:ptCount val="19"/>
                <c:pt idx="0">
                  <c:v>1</c:v>
                </c:pt>
                <c:pt idx="1">
                  <c:v>2</c:v>
                </c:pt>
                <c:pt idx="2">
                  <c:v>4</c:v>
                </c:pt>
                <c:pt idx="3">
                  <c:v>8</c:v>
                </c:pt>
                <c:pt idx="4">
                  <c:v>16</c:v>
                </c:pt>
                <c:pt idx="5">
                  <c:v>17</c:v>
                </c:pt>
                <c:pt idx="6">
                  <c:v>18</c:v>
                </c:pt>
                <c:pt idx="7">
                  <c:v>19</c:v>
                </c:pt>
                <c:pt idx="8">
                  <c:v>20</c:v>
                </c:pt>
                <c:pt idx="9">
                  <c:v>21</c:v>
                </c:pt>
                <c:pt idx="10">
                  <c:v>22</c:v>
                </c:pt>
                <c:pt idx="11">
                  <c:v>23</c:v>
                </c:pt>
                <c:pt idx="12">
                  <c:v>24</c:v>
                </c:pt>
                <c:pt idx="13">
                  <c:v>12</c:v>
                </c:pt>
                <c:pt idx="14">
                  <c:v>13</c:v>
                </c:pt>
                <c:pt idx="15">
                  <c:v>14</c:v>
                </c:pt>
                <c:pt idx="16">
                  <c:v>15</c:v>
                </c:pt>
                <c:pt idx="17">
                  <c:v>16</c:v>
                </c:pt>
                <c:pt idx="18">
                  <c:v>17</c:v>
                </c:pt>
              </c:numCache>
            </c:numRef>
          </c:yVal>
          <c:smooth val="1"/>
        </c:ser>
        <c:dLbls>
          <c:showLegendKey val="0"/>
          <c:showVal val="0"/>
          <c:showCatName val="0"/>
          <c:showSerName val="0"/>
          <c:showPercent val="0"/>
          <c:showBubbleSize val="0"/>
        </c:dLbls>
        <c:axId val="-1771234992"/>
        <c:axId val="-1771232512"/>
      </c:scatterChart>
      <c:valAx>
        <c:axId val="-177123499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232512"/>
        <c:crosses val="autoZero"/>
        <c:crossBetween val="midCat"/>
        <c:majorUnit val="1"/>
      </c:valAx>
      <c:valAx>
        <c:axId val="-177123251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23499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Sheet1!$A$2:$A$20</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xVal>
          <c:yVal>
            <c:numRef>
              <c:f>Sheet1!$B$2:$B$20</c:f>
              <c:numCache>
                <c:formatCode>General</c:formatCode>
                <c:ptCount val="19"/>
                <c:pt idx="0">
                  <c:v>1</c:v>
                </c:pt>
                <c:pt idx="1">
                  <c:v>2</c:v>
                </c:pt>
                <c:pt idx="2">
                  <c:v>4</c:v>
                </c:pt>
                <c:pt idx="3">
                  <c:v>8</c:v>
                </c:pt>
                <c:pt idx="4">
                  <c:v>16</c:v>
                </c:pt>
                <c:pt idx="5">
                  <c:v>17</c:v>
                </c:pt>
                <c:pt idx="6">
                  <c:v>18</c:v>
                </c:pt>
                <c:pt idx="7">
                  <c:v>19</c:v>
                </c:pt>
                <c:pt idx="8">
                  <c:v>20</c:v>
                </c:pt>
                <c:pt idx="9">
                  <c:v>21</c:v>
                </c:pt>
                <c:pt idx="10">
                  <c:v>22</c:v>
                </c:pt>
                <c:pt idx="11">
                  <c:v>23</c:v>
                </c:pt>
                <c:pt idx="12">
                  <c:v>24</c:v>
                </c:pt>
                <c:pt idx="13">
                  <c:v>12</c:v>
                </c:pt>
                <c:pt idx="14">
                  <c:v>13</c:v>
                </c:pt>
                <c:pt idx="15">
                  <c:v>14</c:v>
                </c:pt>
                <c:pt idx="16">
                  <c:v>15</c:v>
                </c:pt>
                <c:pt idx="17">
                  <c:v>16</c:v>
                </c:pt>
                <c:pt idx="18">
                  <c:v>17</c:v>
                </c:pt>
              </c:numCache>
            </c:numRef>
          </c:yVal>
          <c:smooth val="1"/>
        </c:ser>
        <c:dLbls>
          <c:showLegendKey val="0"/>
          <c:showVal val="0"/>
          <c:showCatName val="0"/>
          <c:showSerName val="0"/>
          <c:showPercent val="0"/>
          <c:showBubbleSize val="0"/>
        </c:dLbls>
        <c:axId val="-2056682096"/>
        <c:axId val="-1748834912"/>
      </c:scatterChart>
      <c:valAx>
        <c:axId val="-2056682096"/>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48834912"/>
        <c:crosses val="autoZero"/>
        <c:crossBetween val="midCat"/>
        <c:majorUnit val="1"/>
      </c:valAx>
      <c:valAx>
        <c:axId val="-174883491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56682096"/>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813385984"/>
        <c:axId val="-1813383504"/>
      </c:scatterChart>
      <c:valAx>
        <c:axId val="-1813385984"/>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13383504"/>
        <c:crosses val="autoZero"/>
        <c:crossBetween val="midCat"/>
        <c:majorUnit val="1"/>
      </c:valAx>
      <c:valAx>
        <c:axId val="-1813383504"/>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13385984"/>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771192256"/>
        <c:axId val="-1771189776"/>
      </c:scatterChart>
      <c:valAx>
        <c:axId val="-1771192256"/>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89776"/>
        <c:crosses val="autoZero"/>
        <c:crossBetween val="midCat"/>
        <c:majorUnit val="1"/>
      </c:valAx>
      <c:valAx>
        <c:axId val="-1771189776"/>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92256"/>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Sheet1!$A$2:$A$15</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xVal>
          <c:yVal>
            <c:numRef>
              <c:f>Sheet1!$B$2:$B$15</c:f>
              <c:numCache>
                <c:formatCode>General</c:formatCode>
                <c:ptCount val="14"/>
                <c:pt idx="0">
                  <c:v>1</c:v>
                </c:pt>
                <c:pt idx="1">
                  <c:v>2</c:v>
                </c:pt>
                <c:pt idx="2">
                  <c:v>4</c:v>
                </c:pt>
                <c:pt idx="3">
                  <c:v>8</c:v>
                </c:pt>
                <c:pt idx="4">
                  <c:v>16</c:v>
                </c:pt>
                <c:pt idx="5">
                  <c:v>17</c:v>
                </c:pt>
                <c:pt idx="6">
                  <c:v>18</c:v>
                </c:pt>
                <c:pt idx="7">
                  <c:v>19</c:v>
                </c:pt>
                <c:pt idx="8">
                  <c:v>20</c:v>
                </c:pt>
                <c:pt idx="9">
                  <c:v>21</c:v>
                </c:pt>
                <c:pt idx="10">
                  <c:v>22</c:v>
                </c:pt>
                <c:pt idx="11">
                  <c:v>23</c:v>
                </c:pt>
                <c:pt idx="12">
                  <c:v>24</c:v>
                </c:pt>
                <c:pt idx="13">
                  <c:v>1</c:v>
                </c:pt>
              </c:numCache>
            </c:numRef>
          </c:yVal>
          <c:smooth val="1"/>
        </c:ser>
        <c:dLbls>
          <c:showLegendKey val="0"/>
          <c:showVal val="0"/>
          <c:showCatName val="0"/>
          <c:showSerName val="0"/>
          <c:showPercent val="0"/>
          <c:showBubbleSize val="0"/>
        </c:dLbls>
        <c:axId val="-1771147696"/>
        <c:axId val="-1771145216"/>
      </c:scatterChart>
      <c:valAx>
        <c:axId val="-1771147696"/>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45216"/>
        <c:crosses val="autoZero"/>
        <c:crossBetween val="midCat"/>
        <c:majorUnit val="1"/>
      </c:valAx>
      <c:valAx>
        <c:axId val="-1771145216"/>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47696"/>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Sheet1!$A$2:$A$19</c:f>
              <c:numCache>
                <c:formatCode>General</c:formatCode>
                <c:ptCount val="1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17.2</c:v>
                </c:pt>
              </c:numCache>
            </c:numRef>
          </c:xVal>
          <c:yVal>
            <c:numRef>
              <c:f>Sheet1!$B$2:$B$19</c:f>
              <c:numCache>
                <c:formatCode>General</c:formatCode>
                <c:ptCount val="18"/>
                <c:pt idx="0">
                  <c:v>1</c:v>
                </c:pt>
                <c:pt idx="1">
                  <c:v>2</c:v>
                </c:pt>
                <c:pt idx="2">
                  <c:v>4</c:v>
                </c:pt>
                <c:pt idx="3">
                  <c:v>8</c:v>
                </c:pt>
                <c:pt idx="4">
                  <c:v>16</c:v>
                </c:pt>
                <c:pt idx="5">
                  <c:v>17</c:v>
                </c:pt>
                <c:pt idx="6">
                  <c:v>18</c:v>
                </c:pt>
                <c:pt idx="7">
                  <c:v>19</c:v>
                </c:pt>
                <c:pt idx="8">
                  <c:v>20</c:v>
                </c:pt>
                <c:pt idx="9">
                  <c:v>21</c:v>
                </c:pt>
                <c:pt idx="10">
                  <c:v>22</c:v>
                </c:pt>
                <c:pt idx="11">
                  <c:v>23</c:v>
                </c:pt>
                <c:pt idx="12">
                  <c:v>24</c:v>
                </c:pt>
                <c:pt idx="13">
                  <c:v>1</c:v>
                </c:pt>
                <c:pt idx="14">
                  <c:v>2</c:v>
                </c:pt>
                <c:pt idx="15">
                  <c:v>4</c:v>
                </c:pt>
                <c:pt idx="16">
                  <c:v>8</c:v>
                </c:pt>
                <c:pt idx="17">
                  <c:v>12</c:v>
                </c:pt>
              </c:numCache>
            </c:numRef>
          </c:yVal>
          <c:smooth val="1"/>
        </c:ser>
        <c:dLbls>
          <c:showLegendKey val="0"/>
          <c:showVal val="0"/>
          <c:showCatName val="0"/>
          <c:showSerName val="0"/>
          <c:showPercent val="0"/>
          <c:showBubbleSize val="0"/>
        </c:dLbls>
        <c:axId val="-1771106592"/>
        <c:axId val="-1771104112"/>
      </c:scatterChart>
      <c:valAx>
        <c:axId val="-177110659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04112"/>
        <c:crosses val="autoZero"/>
        <c:crossBetween val="midCat"/>
        <c:majorUnit val="1"/>
      </c:valAx>
      <c:valAx>
        <c:axId val="-177110411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10659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Sheet1!$A$2:$A$24</c:f>
              <c:numCache>
                <c:formatCode>General</c:formatCode>
                <c:ptCount val="2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17.2</c:v>
                </c:pt>
                <c:pt idx="18">
                  <c:v>18.2</c:v>
                </c:pt>
                <c:pt idx="19">
                  <c:v>19.2</c:v>
                </c:pt>
                <c:pt idx="20">
                  <c:v>20.2</c:v>
                </c:pt>
                <c:pt idx="21">
                  <c:v>21.2</c:v>
                </c:pt>
                <c:pt idx="22">
                  <c:v>22.2</c:v>
                </c:pt>
              </c:numCache>
            </c:numRef>
          </c:xVal>
          <c:yVal>
            <c:numRef>
              <c:f>Sheet1!$B$2:$B$24</c:f>
              <c:numCache>
                <c:formatCode>General</c:formatCode>
                <c:ptCount val="23"/>
                <c:pt idx="0">
                  <c:v>1</c:v>
                </c:pt>
                <c:pt idx="1">
                  <c:v>2</c:v>
                </c:pt>
                <c:pt idx="2">
                  <c:v>4</c:v>
                </c:pt>
                <c:pt idx="3">
                  <c:v>8</c:v>
                </c:pt>
                <c:pt idx="4">
                  <c:v>16</c:v>
                </c:pt>
                <c:pt idx="5">
                  <c:v>17</c:v>
                </c:pt>
                <c:pt idx="6">
                  <c:v>18</c:v>
                </c:pt>
                <c:pt idx="7">
                  <c:v>19</c:v>
                </c:pt>
                <c:pt idx="8">
                  <c:v>20</c:v>
                </c:pt>
                <c:pt idx="9">
                  <c:v>21</c:v>
                </c:pt>
                <c:pt idx="10">
                  <c:v>22</c:v>
                </c:pt>
                <c:pt idx="11">
                  <c:v>23</c:v>
                </c:pt>
                <c:pt idx="12">
                  <c:v>24</c:v>
                </c:pt>
                <c:pt idx="13">
                  <c:v>1</c:v>
                </c:pt>
                <c:pt idx="14">
                  <c:v>2</c:v>
                </c:pt>
                <c:pt idx="15">
                  <c:v>4</c:v>
                </c:pt>
                <c:pt idx="16">
                  <c:v>8</c:v>
                </c:pt>
                <c:pt idx="17">
                  <c:v>12</c:v>
                </c:pt>
                <c:pt idx="18">
                  <c:v>13</c:v>
                </c:pt>
                <c:pt idx="19">
                  <c:v>14</c:v>
                </c:pt>
                <c:pt idx="20">
                  <c:v>15</c:v>
                </c:pt>
                <c:pt idx="21">
                  <c:v>16</c:v>
                </c:pt>
                <c:pt idx="22">
                  <c:v>17</c:v>
                </c:pt>
              </c:numCache>
            </c:numRef>
          </c:yVal>
          <c:smooth val="1"/>
        </c:ser>
        <c:dLbls>
          <c:showLegendKey val="0"/>
          <c:showVal val="0"/>
          <c:showCatName val="0"/>
          <c:showSerName val="0"/>
          <c:showPercent val="0"/>
          <c:showBubbleSize val="0"/>
        </c:dLbls>
        <c:axId val="-1771064672"/>
        <c:axId val="-1771062192"/>
      </c:scatterChart>
      <c:valAx>
        <c:axId val="-177106467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062192"/>
        <c:crosses val="autoZero"/>
        <c:crossBetween val="midCat"/>
        <c:majorUnit val="1"/>
      </c:valAx>
      <c:valAx>
        <c:axId val="-177106219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06467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Sheet1!$A$2:$A$24</c:f>
              <c:numCache>
                <c:formatCode>General</c:formatCode>
                <c:ptCount val="2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17.2</c:v>
                </c:pt>
                <c:pt idx="18">
                  <c:v>18.2</c:v>
                </c:pt>
                <c:pt idx="19">
                  <c:v>19.2</c:v>
                </c:pt>
                <c:pt idx="20">
                  <c:v>20.2</c:v>
                </c:pt>
                <c:pt idx="21">
                  <c:v>21.2</c:v>
                </c:pt>
                <c:pt idx="22">
                  <c:v>22.2</c:v>
                </c:pt>
              </c:numCache>
            </c:numRef>
          </c:xVal>
          <c:yVal>
            <c:numRef>
              <c:f>Sheet1!$B$2:$B$24</c:f>
              <c:numCache>
                <c:formatCode>General</c:formatCode>
                <c:ptCount val="23"/>
                <c:pt idx="0">
                  <c:v>1</c:v>
                </c:pt>
                <c:pt idx="1">
                  <c:v>2</c:v>
                </c:pt>
                <c:pt idx="2">
                  <c:v>4</c:v>
                </c:pt>
                <c:pt idx="3">
                  <c:v>8</c:v>
                </c:pt>
                <c:pt idx="4">
                  <c:v>16</c:v>
                </c:pt>
                <c:pt idx="5">
                  <c:v>17</c:v>
                </c:pt>
                <c:pt idx="6">
                  <c:v>18</c:v>
                </c:pt>
                <c:pt idx="7">
                  <c:v>19</c:v>
                </c:pt>
                <c:pt idx="8">
                  <c:v>20</c:v>
                </c:pt>
                <c:pt idx="9">
                  <c:v>21</c:v>
                </c:pt>
                <c:pt idx="10">
                  <c:v>22</c:v>
                </c:pt>
                <c:pt idx="11">
                  <c:v>23</c:v>
                </c:pt>
                <c:pt idx="12">
                  <c:v>24</c:v>
                </c:pt>
                <c:pt idx="13">
                  <c:v>1</c:v>
                </c:pt>
                <c:pt idx="14">
                  <c:v>2</c:v>
                </c:pt>
                <c:pt idx="15">
                  <c:v>4</c:v>
                </c:pt>
                <c:pt idx="16">
                  <c:v>8</c:v>
                </c:pt>
                <c:pt idx="17">
                  <c:v>12</c:v>
                </c:pt>
                <c:pt idx="18">
                  <c:v>13</c:v>
                </c:pt>
                <c:pt idx="19">
                  <c:v>14</c:v>
                </c:pt>
                <c:pt idx="20">
                  <c:v>15</c:v>
                </c:pt>
                <c:pt idx="21">
                  <c:v>16</c:v>
                </c:pt>
                <c:pt idx="22">
                  <c:v>17</c:v>
                </c:pt>
              </c:numCache>
            </c:numRef>
          </c:yVal>
          <c:smooth val="1"/>
        </c:ser>
        <c:dLbls>
          <c:showLegendKey val="0"/>
          <c:showVal val="0"/>
          <c:showCatName val="0"/>
          <c:showSerName val="0"/>
          <c:showPercent val="0"/>
          <c:showBubbleSize val="0"/>
        </c:dLbls>
        <c:axId val="-1771005392"/>
        <c:axId val="-1771002912"/>
      </c:scatterChart>
      <c:valAx>
        <c:axId val="-177100539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002912"/>
        <c:crosses val="autoZero"/>
        <c:crossBetween val="midCat"/>
        <c:majorUnit val="1"/>
      </c:valAx>
      <c:valAx>
        <c:axId val="-177100291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00539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Sheet1!$A$2:$A$20</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xVal>
          <c:yVal>
            <c:numRef>
              <c:f>Sheet1!$B$2:$B$20</c:f>
              <c:numCache>
                <c:formatCode>General</c:formatCode>
                <c:ptCount val="19"/>
                <c:pt idx="0">
                  <c:v>1</c:v>
                </c:pt>
                <c:pt idx="1">
                  <c:v>2</c:v>
                </c:pt>
                <c:pt idx="2">
                  <c:v>4</c:v>
                </c:pt>
                <c:pt idx="3">
                  <c:v>8</c:v>
                </c:pt>
                <c:pt idx="4">
                  <c:v>16</c:v>
                </c:pt>
                <c:pt idx="5">
                  <c:v>17</c:v>
                </c:pt>
                <c:pt idx="6">
                  <c:v>18</c:v>
                </c:pt>
                <c:pt idx="7">
                  <c:v>19</c:v>
                </c:pt>
                <c:pt idx="8">
                  <c:v>20</c:v>
                </c:pt>
                <c:pt idx="9">
                  <c:v>21</c:v>
                </c:pt>
                <c:pt idx="10">
                  <c:v>22</c:v>
                </c:pt>
                <c:pt idx="11">
                  <c:v>23</c:v>
                </c:pt>
                <c:pt idx="12">
                  <c:v>24</c:v>
                </c:pt>
                <c:pt idx="13">
                  <c:v>12</c:v>
                </c:pt>
                <c:pt idx="14">
                  <c:v>13</c:v>
                </c:pt>
                <c:pt idx="15">
                  <c:v>14</c:v>
                </c:pt>
                <c:pt idx="16">
                  <c:v>15</c:v>
                </c:pt>
                <c:pt idx="17">
                  <c:v>16</c:v>
                </c:pt>
                <c:pt idx="18">
                  <c:v>17</c:v>
                </c:pt>
              </c:numCache>
            </c:numRef>
          </c:yVal>
          <c:smooth val="1"/>
        </c:ser>
        <c:dLbls>
          <c:showLegendKey val="0"/>
          <c:showVal val="0"/>
          <c:showCatName val="0"/>
          <c:showSerName val="0"/>
          <c:showPercent val="0"/>
          <c:showBubbleSize val="0"/>
        </c:dLbls>
        <c:axId val="-1772649872"/>
        <c:axId val="-1772647392"/>
      </c:scatterChart>
      <c:valAx>
        <c:axId val="-177264987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2647392"/>
        <c:crosses val="autoZero"/>
        <c:crossBetween val="midCat"/>
        <c:majorUnit val="1"/>
      </c:valAx>
      <c:valAx>
        <c:axId val="-177264739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264987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dLbls>
            <c:delete val="1"/>
          </c:dLbls>
          <c:xVal>
            <c:numRef>
              <c:f>Sheet1!$A$2:$A$6</c:f>
              <c:numCache>
                <c:formatCode>General</c:formatCode>
                <c:ptCount val="5"/>
                <c:pt idx="0">
                  <c:v>0</c:v>
                </c:pt>
                <c:pt idx="1">
                  <c:v>1</c:v>
                </c:pt>
                <c:pt idx="2">
                  <c:v>2</c:v>
                </c:pt>
                <c:pt idx="3">
                  <c:v>3</c:v>
                </c:pt>
                <c:pt idx="4">
                  <c:v>4</c:v>
                </c:pt>
              </c:numCache>
            </c:numRef>
          </c:xVal>
          <c:yVal>
            <c:numRef>
              <c:f>Sheet1!$B$2:$B$6</c:f>
              <c:numCache>
                <c:formatCode>General</c:formatCode>
                <c:ptCount val="5"/>
                <c:pt idx="0">
                  <c:v>1</c:v>
                </c:pt>
                <c:pt idx="1">
                  <c:v>2</c:v>
                </c:pt>
                <c:pt idx="2">
                  <c:v>4</c:v>
                </c:pt>
                <c:pt idx="3">
                  <c:v>8</c:v>
                </c:pt>
                <c:pt idx="4">
                  <c:v>16</c:v>
                </c:pt>
              </c:numCache>
            </c:numRef>
          </c:yVal>
          <c:smooth val="1"/>
        </c:ser>
        <c:dLbls>
          <c:showLegendKey val="0"/>
          <c:showVal val="0"/>
          <c:showCatName val="0"/>
          <c:showSerName val="0"/>
          <c:showPercent val="0"/>
          <c:showBubbleSize val="0"/>
        </c:dLbls>
        <c:axId val="-1771599872"/>
        <c:axId val="-1771597120"/>
      </c:scatterChart>
      <c:valAx>
        <c:axId val="-177159987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597120"/>
        <c:crosses val="autoZero"/>
        <c:crossBetween val="midCat"/>
        <c:majorUnit val="1"/>
      </c:valAx>
      <c:valAx>
        <c:axId val="-1771597120"/>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59987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Sheet1!$A$2:$A$6</c:f>
              <c:numCache>
                <c:formatCode>General</c:formatCode>
                <c:ptCount val="5"/>
                <c:pt idx="0">
                  <c:v>0</c:v>
                </c:pt>
                <c:pt idx="1">
                  <c:v>1</c:v>
                </c:pt>
                <c:pt idx="2">
                  <c:v>2</c:v>
                </c:pt>
                <c:pt idx="3">
                  <c:v>3</c:v>
                </c:pt>
                <c:pt idx="4">
                  <c:v>4</c:v>
                </c:pt>
              </c:numCache>
            </c:numRef>
          </c:xVal>
          <c:yVal>
            <c:numRef>
              <c:f>Sheet1!$B$2:$B$6</c:f>
              <c:numCache>
                <c:formatCode>General</c:formatCode>
                <c:ptCount val="5"/>
                <c:pt idx="0">
                  <c:v>1</c:v>
                </c:pt>
                <c:pt idx="1">
                  <c:v>2</c:v>
                </c:pt>
                <c:pt idx="2">
                  <c:v>4</c:v>
                </c:pt>
                <c:pt idx="3">
                  <c:v>8</c:v>
                </c:pt>
                <c:pt idx="4">
                  <c:v>16</c:v>
                </c:pt>
              </c:numCache>
            </c:numRef>
          </c:yVal>
          <c:smooth val="1"/>
        </c:ser>
        <c:dLbls>
          <c:showLegendKey val="0"/>
          <c:showVal val="0"/>
          <c:showCatName val="0"/>
          <c:showSerName val="0"/>
          <c:showPercent val="0"/>
          <c:showBubbleSize val="0"/>
        </c:dLbls>
        <c:axId val="-1771523744"/>
        <c:axId val="-1771521264"/>
      </c:scatterChart>
      <c:valAx>
        <c:axId val="-1771523744"/>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521264"/>
        <c:crosses val="autoZero"/>
        <c:crossBetween val="midCat"/>
        <c:majorUnit val="1"/>
      </c:valAx>
      <c:valAx>
        <c:axId val="-1771521264"/>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523744"/>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Sheet1!$A$2:$A$6</c:f>
              <c:numCache>
                <c:formatCode>General</c:formatCode>
                <c:ptCount val="5"/>
                <c:pt idx="0">
                  <c:v>0</c:v>
                </c:pt>
                <c:pt idx="1">
                  <c:v>1</c:v>
                </c:pt>
                <c:pt idx="2">
                  <c:v>2</c:v>
                </c:pt>
                <c:pt idx="3">
                  <c:v>3</c:v>
                </c:pt>
                <c:pt idx="4">
                  <c:v>4</c:v>
                </c:pt>
              </c:numCache>
            </c:numRef>
          </c:xVal>
          <c:yVal>
            <c:numRef>
              <c:f>Sheet1!$B$2:$B$6</c:f>
              <c:numCache>
                <c:formatCode>General</c:formatCode>
                <c:ptCount val="5"/>
                <c:pt idx="0">
                  <c:v>1</c:v>
                </c:pt>
                <c:pt idx="1">
                  <c:v>2</c:v>
                </c:pt>
                <c:pt idx="2">
                  <c:v>4</c:v>
                </c:pt>
                <c:pt idx="3">
                  <c:v>8</c:v>
                </c:pt>
                <c:pt idx="4">
                  <c:v>16</c:v>
                </c:pt>
              </c:numCache>
            </c:numRef>
          </c:yVal>
          <c:smooth val="1"/>
        </c:ser>
        <c:dLbls>
          <c:showLegendKey val="0"/>
          <c:showVal val="0"/>
          <c:showCatName val="0"/>
          <c:showSerName val="0"/>
          <c:showPercent val="0"/>
          <c:showBubbleSize val="0"/>
        </c:dLbls>
        <c:axId val="-1771460656"/>
        <c:axId val="-1771458176"/>
      </c:scatterChart>
      <c:valAx>
        <c:axId val="-1771460656"/>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458176"/>
        <c:crosses val="autoZero"/>
        <c:crossBetween val="midCat"/>
        <c:majorUnit val="1"/>
      </c:valAx>
      <c:valAx>
        <c:axId val="-1771458176"/>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460656"/>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771421968"/>
        <c:axId val="-1771419488"/>
      </c:scatterChart>
      <c:valAx>
        <c:axId val="-1771421968"/>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419488"/>
        <c:crosses val="autoZero"/>
        <c:crossBetween val="midCat"/>
        <c:majorUnit val="1"/>
      </c:valAx>
      <c:valAx>
        <c:axId val="-1771419488"/>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421968"/>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669171344"/>
        <c:axId val="-1669169568"/>
      </c:scatterChart>
      <c:valAx>
        <c:axId val="-1669171344"/>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69169568"/>
        <c:crosses val="autoZero"/>
        <c:crossBetween val="midCat"/>
        <c:majorUnit val="1"/>
      </c:valAx>
      <c:valAx>
        <c:axId val="-1669169568"/>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69171344"/>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771341808"/>
        <c:axId val="-1771339328"/>
      </c:scatterChart>
      <c:valAx>
        <c:axId val="-1771341808"/>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339328"/>
        <c:crosses val="autoZero"/>
        <c:crossBetween val="midCat"/>
        <c:majorUnit val="1"/>
      </c:valAx>
      <c:valAx>
        <c:axId val="-1771339328"/>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341808"/>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1</c:v>
                </c:pt>
                <c:pt idx="1">
                  <c:v>2</c:v>
                </c:pt>
                <c:pt idx="2">
                  <c:v>4</c:v>
                </c:pt>
                <c:pt idx="3">
                  <c:v>8</c:v>
                </c:pt>
                <c:pt idx="4">
                  <c:v>16</c:v>
                </c:pt>
                <c:pt idx="5">
                  <c:v>17</c:v>
                </c:pt>
                <c:pt idx="6">
                  <c:v>18</c:v>
                </c:pt>
                <c:pt idx="7">
                  <c:v>19</c:v>
                </c:pt>
                <c:pt idx="8">
                  <c:v>20</c:v>
                </c:pt>
                <c:pt idx="9">
                  <c:v>21</c:v>
                </c:pt>
                <c:pt idx="10">
                  <c:v>22</c:v>
                </c:pt>
                <c:pt idx="11">
                  <c:v>23</c:v>
                </c:pt>
                <c:pt idx="12">
                  <c:v>24</c:v>
                </c:pt>
              </c:numCache>
            </c:numRef>
          </c:yVal>
          <c:smooth val="1"/>
        </c:ser>
        <c:dLbls>
          <c:showLegendKey val="0"/>
          <c:showVal val="0"/>
          <c:showCatName val="0"/>
          <c:showSerName val="0"/>
          <c:showPercent val="0"/>
          <c:showBubbleSize val="0"/>
        </c:dLbls>
        <c:axId val="-1813400592"/>
        <c:axId val="-1813398112"/>
      </c:scatterChart>
      <c:valAx>
        <c:axId val="-1813400592"/>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13398112"/>
        <c:crosses val="autoZero"/>
        <c:crossBetween val="midCat"/>
        <c:majorUnit val="1"/>
      </c:valAx>
      <c:valAx>
        <c:axId val="-1813398112"/>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13400592"/>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056"/>
          <c:y val="0.13"/>
          <c:w val="0.92644"/>
          <c:h val="0.83112"/>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Sheet1!$A$2:$A$15</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xVal>
          <c:yVal>
            <c:numRef>
              <c:f>Sheet1!$B$2:$B$15</c:f>
              <c:numCache>
                <c:formatCode>General</c:formatCode>
                <c:ptCount val="14"/>
                <c:pt idx="0">
                  <c:v>1</c:v>
                </c:pt>
                <c:pt idx="1">
                  <c:v>2</c:v>
                </c:pt>
                <c:pt idx="2">
                  <c:v>4</c:v>
                </c:pt>
                <c:pt idx="3">
                  <c:v>8</c:v>
                </c:pt>
                <c:pt idx="4">
                  <c:v>16</c:v>
                </c:pt>
                <c:pt idx="5">
                  <c:v>17</c:v>
                </c:pt>
                <c:pt idx="6">
                  <c:v>18</c:v>
                </c:pt>
                <c:pt idx="7">
                  <c:v>19</c:v>
                </c:pt>
                <c:pt idx="8">
                  <c:v>20</c:v>
                </c:pt>
                <c:pt idx="9">
                  <c:v>21</c:v>
                </c:pt>
                <c:pt idx="10">
                  <c:v>22</c:v>
                </c:pt>
                <c:pt idx="11">
                  <c:v>23</c:v>
                </c:pt>
                <c:pt idx="12">
                  <c:v>24</c:v>
                </c:pt>
                <c:pt idx="13">
                  <c:v>12</c:v>
                </c:pt>
              </c:numCache>
            </c:numRef>
          </c:yVal>
          <c:smooth val="1"/>
        </c:ser>
        <c:dLbls>
          <c:showLegendKey val="0"/>
          <c:showVal val="0"/>
          <c:showCatName val="0"/>
          <c:showSerName val="0"/>
          <c:showPercent val="0"/>
          <c:showBubbleSize val="0"/>
        </c:dLbls>
        <c:axId val="-1771276896"/>
        <c:axId val="-1771274416"/>
      </c:scatterChart>
      <c:valAx>
        <c:axId val="-1771276896"/>
        <c:scaling>
          <c:orientation val="minMax"/>
          <c:max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274416"/>
        <c:crosses val="autoZero"/>
        <c:crossBetween val="midCat"/>
        <c:majorUnit val="1"/>
      </c:valAx>
      <c:valAx>
        <c:axId val="-1771274416"/>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71276896"/>
        <c:crosses val="autoZero"/>
        <c:crossBetween val="midCat"/>
        <c:majorUnit val="2"/>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baidu.com/s?wd=%E6%89%AC%E5%AD%90&amp;tn=SE_PcZhidaonwhc_ngpagmjz&amp;rsv_dl=gh_pc_zhidao" TargetMode="External"/><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流量整形：限制流量（缓存或者存在硬盘）</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切换金明的课件看流量控制</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传输层是邮局；</a:t>
            </a:r>
            <a:endParaRPr lang="en-US" altLang="zh-CN" dirty="0" smtClean="0"/>
          </a:p>
          <a:p>
            <a:r>
              <a:rPr lang="zh-CN" altLang="en-US" dirty="0" smtClean="0"/>
              <a:t>网络层，相当于就是一个运输公司。</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4400" dirty="0">
                <a:latin typeface="微软雅黑" panose="020B0503020204020204" charset="-122"/>
                <a:ea typeface="微软雅黑" panose="020B0503020204020204" charset="-122"/>
                <a:cs typeface="微软雅黑" panose="020B0503020204020204" charset="-122"/>
              </a:rPr>
              <a:t>网络层可提供两种网络：数据报网络和虚电路网络，</a:t>
            </a:r>
            <a:endParaRPr lang="zh-CN" altLang="en-US" sz="4400" dirty="0">
              <a:latin typeface="微软雅黑" panose="020B0503020204020204" charset="-122"/>
              <a:ea typeface="微软雅黑" panose="020B0503020204020204" charset="-122"/>
              <a:cs typeface="微软雅黑" panose="020B0503020204020204" charset="-122"/>
            </a:endParaRPr>
          </a:p>
          <a:p>
            <a:r>
              <a:rPr lang="zh-CN" altLang="en-US" sz="4400" dirty="0">
                <a:latin typeface="微软雅黑" panose="020B0503020204020204" charset="-122"/>
                <a:ea typeface="微软雅黑" panose="020B0503020204020204" charset="-122"/>
                <a:cs typeface="微软雅黑" panose="020B0503020204020204" charset="-122"/>
              </a:rPr>
              <a:t>因特网是数据报网络。</a:t>
            </a:r>
            <a:endParaRPr lang="zh-CN" altLang="en-US" sz="4400" dirty="0">
              <a:latin typeface="微软雅黑" panose="020B0503020204020204" charset="-122"/>
              <a:ea typeface="微软雅黑" panose="020B0503020204020204" charset="-122"/>
              <a:cs typeface="微软雅黑" panose="020B0503020204020204" charset="-122"/>
            </a:endParaRPr>
          </a:p>
          <a:p>
            <a:r>
              <a:rPr lang="zh-CN" altLang="en-US" sz="4400" dirty="0">
                <a:latin typeface="微软雅黑" panose="020B0503020204020204" charset="-122"/>
                <a:ea typeface="微软雅黑" panose="020B0503020204020204" charset="-122"/>
                <a:cs typeface="微软雅黑" panose="020B0503020204020204" charset="-122"/>
              </a:rPr>
              <a:t>虚电路网络是面向连接的，数据报网络无连接服务。</a:t>
            </a:r>
            <a:endParaRPr lang="zh-CN" altLang="en-US" sz="4400" dirty="0">
              <a:latin typeface="微软雅黑" panose="020B0503020204020204" charset="-122"/>
              <a:ea typeface="微软雅黑" panose="020B0503020204020204" charset="-122"/>
              <a:cs typeface="微软雅黑" panose="020B0503020204020204" charset="-122"/>
            </a:endParaRPr>
          </a:p>
          <a:p>
            <a:r>
              <a:rPr lang="zh-CN" altLang="en-US" sz="4400" dirty="0">
                <a:latin typeface="微软雅黑" panose="020B0503020204020204" charset="-122"/>
                <a:ea typeface="微软雅黑" panose="020B0503020204020204" charset="-122"/>
                <a:cs typeface="微软雅黑" panose="020B0503020204020204" charset="-122"/>
              </a:rPr>
              <a:t>网络层只能提供上述两种网络之一</a:t>
            </a:r>
            <a:endParaRPr lang="zh-CN" altLang="en-US" sz="4400" dirty="0">
              <a:latin typeface="微软雅黑" panose="020B0503020204020204" charset="-122"/>
              <a:ea typeface="微软雅黑" panose="020B0503020204020204" charset="-122"/>
              <a:cs typeface="微软雅黑" panose="020B0503020204020204" charset="-122"/>
            </a:endParaRPr>
          </a:p>
          <a:p>
            <a:r>
              <a:rPr lang="zh-CN" altLang="en-US" sz="4400" dirty="0">
                <a:latin typeface="微软雅黑" panose="020B0503020204020204" charset="-122"/>
                <a:ea typeface="微软雅黑" panose="020B0503020204020204" charset="-122"/>
                <a:cs typeface="微软雅黑" panose="020B0503020204020204" charset="-122"/>
              </a:rPr>
              <a:t>而传输层可以同时提供面向连接的TCP服务和非连接的UDP服务。</a:t>
            </a:r>
            <a:endParaRPr lang="zh-CN" altLang="en-US" sz="440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快递站下一站中转位置不固定</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快递站下一站中转位置不固定</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长江：源头：沱沱河</a:t>
            </a:r>
            <a:endParaRPr kumimoji="1" lang="en-US" altLang="zh-CN" dirty="0" smtClean="0"/>
          </a:p>
          <a:p>
            <a:r>
              <a:rPr lang="zh-CN" altLang="en-US" sz="1200" b="0" i="0" u="none" strike="noStrike" kern="1200" dirty="0" smtClean="0">
                <a:solidFill>
                  <a:schemeClr val="tx1"/>
                </a:solidFill>
                <a:effectLst/>
                <a:latin typeface="+mn-lt"/>
                <a:ea typeface="+mn-ea"/>
                <a:cs typeface="+mn-cs"/>
              </a:rPr>
              <a:t>青海省：通天河；</a:t>
            </a:r>
            <a:endParaRPr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dirty="0" smtClean="0">
                <a:solidFill>
                  <a:schemeClr val="tx1"/>
                </a:solidFill>
                <a:effectLst/>
                <a:latin typeface="+mn-lt"/>
                <a:ea typeface="+mn-ea"/>
                <a:cs typeface="+mn-cs"/>
              </a:rPr>
              <a:t>四川省：金沙江；</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江苏省：</a:t>
            </a:r>
            <a:r>
              <a:rPr lang="zh-CN" altLang="en-US" sz="1200" b="0" i="0" u="none" strike="noStrike" kern="1200" dirty="0" smtClean="0">
                <a:solidFill>
                  <a:schemeClr val="tx1"/>
                </a:solidFill>
                <a:effectLst/>
                <a:latin typeface="+mn-lt"/>
                <a:ea typeface="+mn-ea"/>
                <a:cs typeface="+mn-cs"/>
                <a:hlinkClick r:id="rId3"/>
              </a:rPr>
              <a:t>扬子</a:t>
            </a:r>
            <a:r>
              <a:rPr lang="zh-CN" altLang="en-US" sz="1200" b="0" i="0" u="none" strike="noStrike" kern="1200" dirty="0" smtClean="0">
                <a:solidFill>
                  <a:schemeClr val="tx1"/>
                </a:solidFill>
                <a:effectLst/>
                <a:latin typeface="+mn-lt"/>
                <a:ea typeface="+mn-ea"/>
                <a:cs typeface="+mn-cs"/>
              </a:rPr>
              <a:t>江。</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假设主机</a:t>
            </a:r>
            <a:r>
              <a:rPr lang="en-US" altLang="zh-CN"/>
              <a:t>A</a:t>
            </a:r>
            <a:r>
              <a:rPr lang="zh-CN" altLang="en-US"/>
              <a:t>请求与主机</a:t>
            </a:r>
            <a:r>
              <a:rPr lang="en-US" altLang="zh-CN"/>
              <a:t>B</a:t>
            </a:r>
            <a:r>
              <a:rPr lang="zh-CN" altLang="en-US"/>
              <a:t>之间建立一条</a:t>
            </a:r>
            <a:r>
              <a:rPr lang="en-US" altLang="zh-CN"/>
              <a:t>VC</a:t>
            </a:r>
            <a:r>
              <a:rPr lang="zh-CN" altLang="en-US"/>
              <a:t>，该网络选择的路径为</a:t>
            </a:r>
            <a:r>
              <a:rPr lang="en-US" altLang="zh-CN"/>
              <a:t>A-PS1-PS2-B</a:t>
            </a:r>
            <a:r>
              <a:rPr lang="zh-CN" altLang="en-US"/>
              <a:t>，为该</a:t>
            </a:r>
            <a:r>
              <a:rPr lang="en-US" altLang="zh-CN"/>
              <a:t>VC</a:t>
            </a:r>
            <a:r>
              <a:rPr lang="zh-CN" altLang="en-US"/>
              <a:t>在三跳链路上分配的</a:t>
            </a:r>
            <a:r>
              <a:rPr lang="en-US" altLang="zh-CN"/>
              <a:t>VCID</a:t>
            </a:r>
            <a:r>
              <a:rPr lang="zh-CN" altLang="en-US"/>
              <a:t>分别为</a:t>
            </a:r>
            <a:r>
              <a:rPr lang="en-US" altLang="zh-CN"/>
              <a:t>12</a:t>
            </a:r>
            <a:r>
              <a:rPr lang="zh-CN" altLang="en-US"/>
              <a:t>，</a:t>
            </a:r>
            <a:r>
              <a:rPr lang="en-US" altLang="zh-CN"/>
              <a:t>22</a:t>
            </a:r>
            <a:r>
              <a:rPr lang="zh-CN" altLang="en-US"/>
              <a:t>，</a:t>
            </a:r>
            <a:r>
              <a:rPr lang="en-US" altLang="zh-CN"/>
              <a:t>32</a:t>
            </a:r>
            <a:r>
              <a:rPr lang="zh-CN" altLang="en-US"/>
              <a:t>。</a:t>
            </a:r>
            <a:endParaRPr lang="zh-CN" altLang="en-US"/>
          </a:p>
          <a:p>
            <a:r>
              <a:rPr lang="zh-CN" altLang="en-US"/>
              <a:t>当沿该</a:t>
            </a:r>
            <a:r>
              <a:rPr lang="en-US" altLang="zh-CN"/>
              <a:t>VC</a:t>
            </a:r>
            <a:r>
              <a:rPr lang="zh-CN" altLang="en-US"/>
              <a:t>传输的某个分组离开主机</a:t>
            </a:r>
            <a:r>
              <a:rPr lang="en-US" altLang="zh-CN"/>
              <a:t>A</a:t>
            </a:r>
            <a:r>
              <a:rPr lang="zh-CN" altLang="en-US"/>
              <a:t>时，其</a:t>
            </a:r>
            <a:r>
              <a:rPr lang="en-US" altLang="zh-CN"/>
              <a:t>VCID=12</a:t>
            </a:r>
            <a:r>
              <a:rPr lang="zh-CN" altLang="en-US"/>
              <a:t>；</a:t>
            </a:r>
            <a:endParaRPr lang="zh-CN" altLang="en-US"/>
          </a:p>
          <a:p>
            <a:r>
              <a:rPr lang="zh-CN" altLang="en-US"/>
              <a:t>当他离开</a:t>
            </a:r>
            <a:r>
              <a:rPr lang="en-US" altLang="zh-CN"/>
              <a:t>PS1</a:t>
            </a:r>
            <a:r>
              <a:rPr lang="zh-CN" altLang="en-US"/>
              <a:t>时</a:t>
            </a:r>
            <a:r>
              <a:rPr lang="en-US" altLang="zh-CN"/>
              <a:t>VCID=22</a:t>
            </a:r>
            <a:r>
              <a:rPr lang="zh-CN" altLang="en-US"/>
              <a:t>；</a:t>
            </a:r>
            <a:endParaRPr lang="zh-CN" altLang="en-US"/>
          </a:p>
          <a:p>
            <a:r>
              <a:rPr lang="zh-CN" altLang="en-US">
                <a:sym typeface="+mn-ea"/>
              </a:rPr>
              <a:t>当他离开</a:t>
            </a:r>
            <a:r>
              <a:rPr lang="en-US" altLang="zh-CN">
                <a:sym typeface="+mn-ea"/>
              </a:rPr>
              <a:t>PS2</a:t>
            </a:r>
            <a:r>
              <a:rPr lang="zh-CN" altLang="en-US">
                <a:sym typeface="+mn-ea"/>
              </a:rPr>
              <a:t>时</a:t>
            </a:r>
            <a:r>
              <a:rPr lang="en-US" altLang="zh-CN">
                <a:sym typeface="+mn-ea"/>
              </a:rPr>
              <a:t>VCID=32</a:t>
            </a:r>
            <a:r>
              <a:rPr lang="zh-CN" altLang="en-US">
                <a:sym typeface="+mn-ea"/>
              </a:rPr>
              <a:t>。</a:t>
            </a:r>
            <a:endParaRPr lang="zh-CN" altLang="en-U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假设主机</a:t>
            </a:r>
            <a:r>
              <a:rPr lang="en-US" altLang="zh-CN"/>
              <a:t>A</a:t>
            </a:r>
            <a:r>
              <a:rPr lang="zh-CN" altLang="en-US"/>
              <a:t>请求与主机</a:t>
            </a:r>
            <a:r>
              <a:rPr lang="en-US" altLang="zh-CN"/>
              <a:t>B</a:t>
            </a:r>
            <a:r>
              <a:rPr lang="zh-CN" altLang="en-US"/>
              <a:t>之间建立一条</a:t>
            </a:r>
            <a:r>
              <a:rPr lang="en-US" altLang="zh-CN"/>
              <a:t>VC</a:t>
            </a:r>
            <a:r>
              <a:rPr lang="zh-CN" altLang="en-US"/>
              <a:t>，该网络选择的路径为</a:t>
            </a:r>
            <a:r>
              <a:rPr lang="en-US" altLang="zh-CN"/>
              <a:t>A-PS1-PS2-B</a:t>
            </a:r>
            <a:r>
              <a:rPr lang="zh-CN" altLang="en-US"/>
              <a:t>，为该</a:t>
            </a:r>
            <a:r>
              <a:rPr lang="en-US" altLang="zh-CN"/>
              <a:t>VC</a:t>
            </a:r>
            <a:r>
              <a:rPr lang="zh-CN" altLang="en-US"/>
              <a:t>在三跳链路上分配的</a:t>
            </a:r>
            <a:r>
              <a:rPr lang="en-US" altLang="zh-CN"/>
              <a:t>VCID</a:t>
            </a:r>
            <a:r>
              <a:rPr lang="zh-CN" altLang="en-US"/>
              <a:t>分别为</a:t>
            </a:r>
            <a:r>
              <a:rPr lang="en-US" altLang="zh-CN"/>
              <a:t>12</a:t>
            </a:r>
            <a:r>
              <a:rPr lang="zh-CN" altLang="en-US"/>
              <a:t>，</a:t>
            </a:r>
            <a:r>
              <a:rPr lang="en-US" altLang="zh-CN"/>
              <a:t>22</a:t>
            </a:r>
            <a:r>
              <a:rPr lang="zh-CN" altLang="en-US"/>
              <a:t>，</a:t>
            </a:r>
            <a:r>
              <a:rPr lang="en-US" altLang="zh-CN"/>
              <a:t>32</a:t>
            </a:r>
            <a:r>
              <a:rPr lang="zh-CN" altLang="en-US"/>
              <a:t>。</a:t>
            </a:r>
            <a:endParaRPr lang="zh-CN" altLang="en-US"/>
          </a:p>
          <a:p>
            <a:r>
              <a:rPr lang="zh-CN" altLang="en-US"/>
              <a:t>当沿该</a:t>
            </a:r>
            <a:r>
              <a:rPr lang="en-US" altLang="zh-CN"/>
              <a:t>VC</a:t>
            </a:r>
            <a:r>
              <a:rPr lang="zh-CN" altLang="en-US"/>
              <a:t>传输的某个分组离开主机</a:t>
            </a:r>
            <a:r>
              <a:rPr lang="en-US" altLang="zh-CN"/>
              <a:t>A</a:t>
            </a:r>
            <a:r>
              <a:rPr lang="zh-CN" altLang="en-US"/>
              <a:t>时，其</a:t>
            </a:r>
            <a:r>
              <a:rPr lang="en-US" altLang="zh-CN"/>
              <a:t>VCID=12</a:t>
            </a:r>
            <a:r>
              <a:rPr lang="zh-CN" altLang="en-US"/>
              <a:t>；</a:t>
            </a:r>
            <a:endParaRPr lang="zh-CN" altLang="en-US"/>
          </a:p>
          <a:p>
            <a:r>
              <a:rPr lang="zh-CN" altLang="en-US"/>
              <a:t>当他离开</a:t>
            </a:r>
            <a:r>
              <a:rPr lang="en-US" altLang="zh-CN"/>
              <a:t>PS1</a:t>
            </a:r>
            <a:r>
              <a:rPr lang="zh-CN" altLang="en-US"/>
              <a:t>时</a:t>
            </a:r>
            <a:r>
              <a:rPr lang="en-US" altLang="zh-CN"/>
              <a:t>VCID=22</a:t>
            </a:r>
            <a:r>
              <a:rPr lang="zh-CN" altLang="en-US"/>
              <a:t>；</a:t>
            </a:r>
            <a:endParaRPr lang="zh-CN" altLang="en-US"/>
          </a:p>
          <a:p>
            <a:r>
              <a:rPr lang="zh-CN" altLang="en-US">
                <a:sym typeface="+mn-ea"/>
              </a:rPr>
              <a:t>当他离开</a:t>
            </a:r>
            <a:r>
              <a:rPr lang="en-US" altLang="zh-CN">
                <a:sym typeface="+mn-ea"/>
              </a:rPr>
              <a:t>PS2</a:t>
            </a:r>
            <a:r>
              <a:rPr lang="zh-CN" altLang="en-US">
                <a:sym typeface="+mn-ea"/>
              </a:rPr>
              <a:t>时</a:t>
            </a:r>
            <a:r>
              <a:rPr lang="en-US" altLang="zh-CN">
                <a:sym typeface="+mn-ea"/>
              </a:rPr>
              <a:t>VCID=32</a:t>
            </a:r>
            <a:r>
              <a:rPr lang="zh-CN" altLang="en-US">
                <a:sym typeface="+mn-ea"/>
              </a:rPr>
              <a:t>。</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54.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109.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0.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6.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chart" Target="../charts/chart1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chart" Target="../charts/chart19.xml"/><Relationship Id="rId1" Type="http://schemas.openxmlformats.org/officeDocument/2006/relationships/chart" Target="../charts/char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image" Target="../media/image1.tif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image" Target="../media/image10.png"/></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tags" Target="../tags/tag36.xml"/><Relationship Id="rId2" Type="http://schemas.openxmlformats.org/officeDocument/2006/relationships/image" Target="../media/image10.png"/><Relationship Id="rId1" Type="http://schemas.openxmlformats.org/officeDocument/2006/relationships/image" Target="../media/image11.png"/></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tags" Target="../tags/tag37.xml"/><Relationship Id="rId2" Type="http://schemas.openxmlformats.org/officeDocument/2006/relationships/image" Target="../media/image10.png"/><Relationship Id="rId1" Type="http://schemas.openxmlformats.org/officeDocument/2006/relationships/image" Target="../media/image11.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4338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首部中设有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000" dirty="0">
                <a:latin typeface="微软雅黑" panose="020B0503020204020204" charset="-122"/>
                <a:ea typeface="微软雅黑" panose="020B0503020204020204" charset="-122"/>
                <a:cs typeface="微软雅黑" panose="020B0503020204020204" charset="-122"/>
              </a:rPr>
              <a:t>，用于检测数据在传输过程中是否发生差错。</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报文段的到达也可能会失序。如果必要，</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会</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重新排序</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）存在网络延迟和重传机制，接收端可能会收到多个重复的报文段，这时接收端需要根据序号把</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重复的报文段丢弃</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能够提供</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流量控制</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生成</a:t>
            </a:r>
            <a:r>
              <a:rPr lang="en-US" altLang="zh-CN" sz="2400" dirty="0" smtClean="0">
                <a:latin typeface="微软雅黑" panose="020B0503020204020204" charset="-122"/>
                <a:ea typeface="微软雅黑" panose="020B0503020204020204" charset="-122"/>
                <a:cs typeface="微软雅黑" panose="020B0503020204020204" charset="-122"/>
              </a:rPr>
              <a:t>ACK</a:t>
            </a:r>
            <a:r>
              <a:rPr lang="zh-CN" altLang="en-US" sz="2400" dirty="0" smtClean="0">
                <a:latin typeface="微软雅黑" panose="020B0503020204020204" charset="-122"/>
                <a:ea typeface="微软雅黑" panose="020B0503020204020204" charset="-122"/>
                <a:cs typeface="微软雅黑" panose="020B0503020204020204" charset="-122"/>
              </a:rPr>
              <a:t>的策略：</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4" name="矩形 3"/>
          <p:cNvSpPr/>
          <p:nvPr/>
        </p:nvSpPr>
        <p:spPr>
          <a:xfrm>
            <a:off x="531007" y="2864798"/>
            <a:ext cx="11101858" cy="3323987"/>
          </a:xfrm>
          <a:prstGeom prst="rect">
            <a:avLst/>
          </a:prstGeom>
        </p:spPr>
        <p:txBody>
          <a:bodyPr wrap="square">
            <a:spAutoFit/>
          </a:bodyPr>
          <a:lstStyle/>
          <a:p>
            <a:pPr>
              <a:lnSpc>
                <a:spcPct val="150000"/>
              </a:lnSpc>
            </a:pPr>
            <a:r>
              <a:rPr lang="en-US" altLang="zh-CN" sz="2000" dirty="0">
                <a:latin typeface="Microsoft YaHei" charset="-122"/>
                <a:ea typeface="Microsoft YaHei" charset="-122"/>
                <a:cs typeface="Microsoft YaHei" charset="-122"/>
              </a:rPr>
              <a:t>1</a:t>
            </a:r>
            <a:r>
              <a:rPr lang="zh-CN" altLang="en-US" sz="2000" dirty="0" smtClean="0">
                <a:latin typeface="Microsoft YaHei" charset="-122"/>
                <a:ea typeface="Microsoft YaHei" charset="-122"/>
                <a:cs typeface="Microsoft YaHei" charset="-122"/>
              </a:rPr>
              <a:t>、具有所期望序号的报文段按序到达，所有在期望序号及以前的报文段都已被确认。</a:t>
            </a:r>
            <a:r>
              <a:rPr lang="en-US" altLang="zh-CN" sz="2000" dirty="0" smtClean="0">
                <a:latin typeface="Microsoft YaHei" charset="-122"/>
                <a:ea typeface="Microsoft YaHei" charset="-122"/>
                <a:cs typeface="Microsoft YaHei" charset="-122"/>
              </a:rPr>
              <a:t>TCP</a:t>
            </a:r>
            <a:r>
              <a:rPr lang="zh-CN" altLang="en-US" sz="2000" dirty="0" smtClean="0">
                <a:latin typeface="Microsoft YaHei" charset="-122"/>
                <a:ea typeface="Microsoft YaHei" charset="-122"/>
                <a:cs typeface="Microsoft YaHei" charset="-122"/>
              </a:rPr>
              <a:t>延迟发送</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，约</a:t>
            </a:r>
            <a:r>
              <a:rPr lang="en-US" altLang="zh-CN" sz="2000" dirty="0" smtClean="0">
                <a:latin typeface="Microsoft YaHei" charset="-122"/>
                <a:ea typeface="Microsoft YaHei" charset="-122"/>
                <a:cs typeface="Microsoft YaHei" charset="-122"/>
              </a:rPr>
              <a:t>500ms</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2</a:t>
            </a:r>
            <a:r>
              <a:rPr lang="zh-CN" altLang="en-US" sz="2000" dirty="0" smtClean="0">
                <a:effectLst/>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具有所期望序号的报文段按序到达</a:t>
            </a:r>
            <a:r>
              <a:rPr lang="zh-CN" altLang="en-US" sz="2000" dirty="0" smtClean="0">
                <a:latin typeface="Microsoft YaHei" charset="-122"/>
                <a:ea typeface="Microsoft YaHei" charset="-122"/>
                <a:cs typeface="Microsoft YaHei" charset="-122"/>
              </a:rPr>
              <a:t>、且另一个按序报文段在等待</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传输，</a:t>
            </a:r>
            <a:r>
              <a:rPr lang="en-US" altLang="zh-CN" sz="2000" dirty="0" smtClean="0">
                <a:latin typeface="Microsoft YaHei" charset="-122"/>
                <a:ea typeface="Microsoft YaHei" charset="-122"/>
                <a:cs typeface="Microsoft YaHei" charset="-122"/>
              </a:rPr>
              <a:t>TCP</a:t>
            </a:r>
            <a:r>
              <a:rPr lang="zh-CN" altLang="en-US" sz="2000" dirty="0" smtClean="0">
                <a:latin typeface="Microsoft YaHei" charset="-122"/>
                <a:ea typeface="Microsoft YaHei" charset="-122"/>
                <a:cs typeface="Microsoft YaHei" charset="-122"/>
              </a:rPr>
              <a:t>接收方立即发送单个累计</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，确认以上两个按序到达报文段。</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3</a:t>
            </a:r>
            <a:r>
              <a:rPr lang="zh-CN" altLang="en-US" sz="2000" dirty="0" smtClean="0">
                <a:effectLst/>
                <a:latin typeface="Microsoft YaHei" charset="-122"/>
                <a:ea typeface="Microsoft YaHei" charset="-122"/>
                <a:cs typeface="Microsoft YaHei" charset="-122"/>
              </a:rPr>
              <a:t>、拥有序号大于期望序号的失序报文段到达，</a:t>
            </a:r>
            <a:r>
              <a:rPr lang="en-US" altLang="zh-CN" sz="2000" dirty="0" smtClean="0">
                <a:effectLst/>
                <a:latin typeface="Microsoft YaHei" charset="-122"/>
                <a:ea typeface="Microsoft YaHei" charset="-122"/>
                <a:cs typeface="Microsoft YaHei" charset="-122"/>
              </a:rPr>
              <a:t>TCP</a:t>
            </a:r>
            <a:r>
              <a:rPr lang="zh-CN" altLang="en-US" sz="2000" dirty="0" smtClean="0">
                <a:effectLst/>
                <a:latin typeface="Microsoft YaHei" charset="-122"/>
                <a:ea typeface="Microsoft YaHei" charset="-122"/>
                <a:cs typeface="Microsoft YaHei" charset="-122"/>
              </a:rPr>
              <a:t>接收方立即发送重复</a:t>
            </a:r>
            <a:r>
              <a:rPr lang="en-US" altLang="zh-CN" sz="2000" dirty="0" smtClean="0">
                <a:effectLst/>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，只是下一个期望接收字节的序号。</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4</a:t>
            </a:r>
            <a:r>
              <a:rPr lang="zh-CN" altLang="en-US" sz="2000" dirty="0" smtClean="0">
                <a:effectLst/>
                <a:latin typeface="Microsoft YaHei" charset="-122"/>
                <a:ea typeface="Microsoft YaHei" charset="-122"/>
                <a:cs typeface="Microsoft YaHei" charset="-122"/>
              </a:rPr>
              <a:t>、收到一个报文段，部分或完全填充接收数据间隔。</a:t>
            </a:r>
            <a:endParaRPr lang="zh-CN" altLang="en-US" sz="2000" dirty="0">
              <a:effectLst/>
              <a:latin typeface="Microsoft YaHei" charset="-122"/>
              <a:ea typeface="Microsoft YaHei" charset="-122"/>
              <a:cs typeface="Microsoft YaHei"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471738"/>
            <a:ext cx="7620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829590" y="2103803"/>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按照</a:t>
            </a:r>
            <a:r>
              <a:rPr lang="zh-CN" altLang="en-US" sz="2400" dirty="0">
                <a:solidFill>
                  <a:srgbClr val="FF0000"/>
                </a:solidFill>
                <a:latin typeface="微软雅黑" panose="020B0503020204020204" charset="-122"/>
                <a:ea typeface="微软雅黑" panose="020B0503020204020204" charset="-122"/>
              </a:rPr>
              <a:t>目的主机地址</a:t>
            </a:r>
            <a:r>
              <a:rPr lang="zh-CN" altLang="en-US" sz="2400" dirty="0">
                <a:latin typeface="微软雅黑" panose="020B0503020204020204" charset="-122"/>
                <a:ea typeface="微软雅黑" panose="020B0503020204020204" charset="-122"/>
              </a:rPr>
              <a:t>进行路由选择的网络称为数据报网络。</a:t>
            </a:r>
            <a:endParaRPr lang="zh-CN" altLang="en-US" sz="2400" dirty="0">
              <a:latin typeface="微软雅黑" panose="020B0503020204020204" charset="-122"/>
              <a:ea typeface="微软雅黑" panose="020B0503020204020204" charset="-122"/>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：数据报网络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2" name="组合 1"/>
          <p:cNvGrpSpPr/>
          <p:nvPr/>
        </p:nvGrpSpPr>
        <p:grpSpPr>
          <a:xfrm>
            <a:off x="7258066" y="281374"/>
            <a:ext cx="4597067" cy="1247734"/>
            <a:chOff x="6815144" y="475457"/>
            <a:chExt cx="4597067" cy="1247734"/>
          </a:xfrm>
        </p:grpSpPr>
        <p:sp>
          <p:nvSpPr>
            <p:cNvPr id="7" name="左大括号 6"/>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10035756" y="475457"/>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数据报网络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 name="矩形 8"/>
            <p:cNvSpPr/>
            <p:nvPr/>
          </p:nvSpPr>
          <p:spPr>
            <a:xfrm>
              <a:off x="10073383" y="14256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1" name="矩形 10"/>
          <p:cNvSpPr/>
          <p:nvPr/>
        </p:nvSpPr>
        <p:spPr>
          <a:xfrm>
            <a:off x="-68220"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4.2.1 </a:t>
            </a: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840740" y="2103755"/>
            <a:ext cx="975233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数据报网络：（无连接服务）</a:t>
            </a:r>
            <a:endParaRPr lang="zh-CN" altLang="en-US" sz="2400" dirty="0">
              <a:latin typeface="微软雅黑" panose="020B0503020204020204" charset="-122"/>
              <a:ea typeface="微软雅黑" panose="020B0503020204020204" charset="-122"/>
            </a:endParaRPr>
          </a:p>
          <a:p>
            <a:pPr>
              <a:lnSpc>
                <a:spcPct val="150000"/>
              </a:lnSpc>
            </a:pPr>
            <a:r>
              <a:rPr lang="zh-CN" sz="2400" dirty="0">
                <a:latin typeface="微软雅黑" panose="020B0503020204020204" charset="-122"/>
                <a:ea typeface="微软雅黑" panose="020B0503020204020204" charset="-122"/>
              </a:rPr>
              <a:t>源主机</a:t>
            </a:r>
            <a:r>
              <a:rPr sz="2400" dirty="0">
                <a:latin typeface="微软雅黑" panose="020B0503020204020204" charset="-122"/>
                <a:ea typeface="微软雅黑" panose="020B0503020204020204" charset="-122"/>
              </a:rPr>
              <a:t>每要发送一个分组，就为该分组加上</a:t>
            </a:r>
            <a:r>
              <a:rPr lang="zh-CN" altLang="en-US" sz="2400" dirty="0">
                <a:solidFill>
                  <a:srgbClr val="C00000"/>
                </a:solidFill>
                <a:latin typeface="微软雅黑" panose="020B0503020204020204" charset="-122"/>
                <a:ea typeface="微软雅黑" panose="020B0503020204020204" charset="-122"/>
                <a:sym typeface="+mn-ea"/>
              </a:rPr>
              <a:t>目的主机地址</a:t>
            </a:r>
            <a:r>
              <a:rPr sz="2400" dirty="0">
                <a:latin typeface="微软雅黑" panose="020B0503020204020204" charset="-122"/>
                <a:ea typeface="微软雅黑" panose="020B0503020204020204" charset="-122"/>
              </a:rPr>
              <a:t>，然后将该分组推进网络</a:t>
            </a:r>
            <a:r>
              <a:rPr sz="2400" dirty="0" smtClean="0">
                <a:latin typeface="微软雅黑" panose="020B0503020204020204" charset="-122"/>
                <a:ea typeface="微软雅黑" panose="020B0503020204020204" charset="-122"/>
              </a:rPr>
              <a:t>。</a:t>
            </a:r>
            <a:endParaRPr sz="2400" dirty="0">
              <a:latin typeface="微软雅黑" panose="020B0503020204020204" charset="-122"/>
              <a:ea typeface="微软雅黑" panose="020B0503020204020204" charset="-122"/>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：数据报网络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8" name="Group 1_1"/>
          <p:cNvGrpSpPr/>
          <p:nvPr/>
        </p:nvGrpSpPr>
        <p:grpSpPr>
          <a:xfrm>
            <a:off x="7258066" y="281374"/>
            <a:ext cx="4597067" cy="1247734"/>
            <a:chOff x="6815144" y="475457"/>
            <a:chExt cx="4597067" cy="1247734"/>
          </a:xfrm>
        </p:grpSpPr>
        <p:sp>
          <p:nvSpPr>
            <p:cNvPr id="19" name="左大括号 18"/>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0035756" y="475457"/>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数据报网络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10073383" y="14256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0" name="矩形 9"/>
          <p:cNvSpPr/>
          <p:nvPr/>
        </p:nvSpPr>
        <p:spPr>
          <a:xfrm>
            <a:off x="-68220"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4.2.1 </a:t>
            </a: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840740" y="2103755"/>
            <a:ext cx="9752330" cy="230832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数据报网络：（无连接服务）</a:t>
            </a:r>
            <a:endParaRPr lang="zh-CN" altLang="en-US" sz="2400" dirty="0">
              <a:latin typeface="微软雅黑" panose="020B0503020204020204" charset="-122"/>
              <a:ea typeface="微软雅黑" panose="020B0503020204020204" charset="-122"/>
            </a:endParaRPr>
          </a:p>
          <a:p>
            <a:pPr>
              <a:lnSpc>
                <a:spcPct val="150000"/>
              </a:lnSpc>
            </a:pPr>
            <a:r>
              <a:rPr lang="zh-CN" sz="2400" dirty="0">
                <a:latin typeface="微软雅黑" panose="020B0503020204020204" charset="-122"/>
                <a:ea typeface="微软雅黑" panose="020B0503020204020204" charset="-122"/>
              </a:rPr>
              <a:t>源主机</a:t>
            </a:r>
            <a:r>
              <a:rPr sz="2400" dirty="0">
                <a:latin typeface="微软雅黑" panose="020B0503020204020204" charset="-122"/>
                <a:ea typeface="微软雅黑" panose="020B0503020204020204" charset="-122"/>
              </a:rPr>
              <a:t>每要发送一个分组，就为该分组加上</a:t>
            </a:r>
            <a:r>
              <a:rPr lang="zh-CN" altLang="en-US" sz="2400" dirty="0">
                <a:solidFill>
                  <a:srgbClr val="C00000"/>
                </a:solidFill>
                <a:latin typeface="微软雅黑" panose="020B0503020204020204" charset="-122"/>
                <a:ea typeface="微软雅黑" panose="020B0503020204020204" charset="-122"/>
                <a:sym typeface="+mn-ea"/>
              </a:rPr>
              <a:t>目的主机地址</a:t>
            </a:r>
            <a:r>
              <a:rPr sz="2400" dirty="0">
                <a:latin typeface="微软雅黑" panose="020B0503020204020204" charset="-122"/>
                <a:ea typeface="微软雅黑" panose="020B0503020204020204" charset="-122"/>
              </a:rPr>
              <a:t>，然后将该分组推进网络。数据报网路中不维护连接状态信息，但有转发状态信息。</a:t>
            </a:r>
            <a:r>
              <a:rPr sz="2400" dirty="0" smtClean="0">
                <a:latin typeface="微软雅黑" panose="020B0503020204020204" charset="-122"/>
                <a:ea typeface="微软雅黑" panose="020B0503020204020204" charset="-122"/>
              </a:rPr>
              <a:t>每个路由器使用分组的</a:t>
            </a:r>
            <a:r>
              <a:rPr lang="zh-CN" altLang="en-US" sz="2400" dirty="0">
                <a:solidFill>
                  <a:srgbClr val="C00000"/>
                </a:solidFill>
                <a:latin typeface="微软雅黑" panose="020B0503020204020204" charset="-122"/>
                <a:ea typeface="微软雅黑" panose="020B0503020204020204" charset="-122"/>
                <a:sym typeface="+mn-ea"/>
              </a:rPr>
              <a:t>目的主机地址</a:t>
            </a:r>
            <a:r>
              <a:rPr sz="2400" dirty="0">
                <a:latin typeface="微软雅黑" panose="020B0503020204020204" charset="-122"/>
                <a:ea typeface="微软雅黑" panose="020B0503020204020204" charset="-122"/>
              </a:rPr>
              <a:t>来转发该分组</a:t>
            </a:r>
            <a:r>
              <a:rPr sz="2400" dirty="0" smtClean="0">
                <a:latin typeface="微软雅黑" panose="020B0503020204020204" charset="-122"/>
                <a:ea typeface="微软雅黑" panose="020B0503020204020204" charset="-122"/>
              </a:rPr>
              <a:t>。</a:t>
            </a:r>
            <a:endParaRPr sz="2400" dirty="0">
              <a:latin typeface="微软雅黑" panose="020B0503020204020204" charset="-122"/>
              <a:ea typeface="微软雅黑" panose="020B0503020204020204" charset="-122"/>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：数据报网络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8" name="Group 1_1"/>
          <p:cNvGrpSpPr/>
          <p:nvPr/>
        </p:nvGrpSpPr>
        <p:grpSpPr>
          <a:xfrm>
            <a:off x="7258066" y="281374"/>
            <a:ext cx="4597067" cy="1247734"/>
            <a:chOff x="6815144" y="475457"/>
            <a:chExt cx="4597067" cy="1247734"/>
          </a:xfrm>
        </p:grpSpPr>
        <p:sp>
          <p:nvSpPr>
            <p:cNvPr id="19" name="左大括号 18"/>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0035756" y="475457"/>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数据报网络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10073383" y="14256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0" name="矩形 9"/>
          <p:cNvSpPr/>
          <p:nvPr/>
        </p:nvSpPr>
        <p:spPr>
          <a:xfrm>
            <a:off x="-68220"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4.2.1 </a:t>
            </a: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735180" y="2237901"/>
            <a:ext cx="7207286"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虚电路（</a:t>
            </a:r>
            <a:r>
              <a:rPr lang="zh-CN" altLang="en-US" sz="2400" dirty="0">
                <a:latin typeface="微软雅黑" panose="020B0503020204020204" charset="-122"/>
                <a:ea typeface="微软雅黑" panose="020B0503020204020204" charset="-122"/>
                <a:sym typeface="+mn-ea"/>
              </a:rPr>
              <a:t>virtual circuit，</a:t>
            </a:r>
            <a:r>
              <a:rPr lang="en-US" altLang="zh-CN" sz="2400" dirty="0">
                <a:latin typeface="微软雅黑" panose="020B0503020204020204" charset="-122"/>
                <a:ea typeface="微软雅黑" panose="020B0503020204020204" charset="-122"/>
                <a:sym typeface="+mn-ea"/>
              </a:rPr>
              <a:t>VC</a:t>
            </a:r>
            <a:r>
              <a:rPr lang="zh-CN" altLang="en-US" sz="2400" dirty="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rPr>
              <a:t>是在源主机到目的主机的一条路径上建立的一条网络层</a:t>
            </a:r>
            <a:r>
              <a:rPr lang="zh-CN" altLang="en-US" sz="2400" dirty="0">
                <a:solidFill>
                  <a:srgbClr val="FF0000"/>
                </a:solidFill>
                <a:latin typeface="微软雅黑" panose="020B0503020204020204" charset="-122"/>
                <a:ea typeface="微软雅黑" panose="020B0503020204020204" charset="-122"/>
              </a:rPr>
              <a:t>逻辑</a:t>
            </a:r>
            <a:r>
              <a:rPr lang="zh-CN" altLang="en-US" sz="2400" dirty="0">
                <a:latin typeface="微软雅黑" panose="020B0503020204020204" charset="-122"/>
                <a:ea typeface="微软雅黑" panose="020B0503020204020204" charset="-122"/>
              </a:rPr>
              <a:t>连接，为区别于电路交换中的电路，称之为</a:t>
            </a:r>
            <a:r>
              <a:rPr lang="zh-CN" altLang="en-US" sz="2400" dirty="0">
                <a:solidFill>
                  <a:srgbClr val="FF0000"/>
                </a:solidFill>
                <a:latin typeface="微软雅黑" panose="020B0503020204020204" charset="-122"/>
                <a:ea typeface="微软雅黑" panose="020B0503020204020204" charset="-122"/>
              </a:rPr>
              <a:t>虚电路</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2466" y="1908488"/>
            <a:ext cx="3369084" cy="441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_1"/>
          <p:cNvGrpSpPr/>
          <p:nvPr/>
        </p:nvGrpSpPr>
        <p:grpSpPr>
          <a:xfrm>
            <a:off x="7258066" y="281374"/>
            <a:ext cx="4597067" cy="1247734"/>
            <a:chOff x="6815144" y="475457"/>
            <a:chExt cx="4597067" cy="1247734"/>
          </a:xfrm>
        </p:grpSpPr>
        <p:sp>
          <p:nvSpPr>
            <p:cNvPr id="22" name="左大括号 21"/>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035756" y="475457"/>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数据报网络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4" name="矩形 23"/>
            <p:cNvSpPr/>
            <p:nvPr/>
          </p:nvSpPr>
          <p:spPr>
            <a:xfrm>
              <a:off x="10073383" y="14256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3" name="矩形 12"/>
          <p:cNvSpPr/>
          <p:nvPr/>
        </p:nvSpPr>
        <p:spPr>
          <a:xfrm>
            <a:off x="-68220"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4.2.1 </a:t>
            </a: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095375" y="2196465"/>
            <a:ext cx="1045019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一条虚电路由</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个要素构成</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3" name="Left Brace 6_1_1"/>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7_1_1"/>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15" name="Rectangle 8_1_1"/>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Rectangle 12_1_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sp>
        <p:nvSpPr>
          <p:cNvPr id="9" name="矩形 8"/>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095375" y="2196465"/>
            <a:ext cx="10450195"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一条虚电路由</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个要素构成：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）从源主机到目的主机之间的一条</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路径</a:t>
            </a:r>
            <a:r>
              <a:rPr lang="zh-CN" altLang="en-US" sz="2400" dirty="0">
                <a:latin typeface="微软雅黑" panose="020B0503020204020204" charset="-122"/>
                <a:ea typeface="微软雅黑" panose="020B0503020204020204" charset="-122"/>
                <a:cs typeface="微软雅黑" panose="020B0503020204020204" charset="-122"/>
              </a:rPr>
              <a:t>（即一系列的链路和分组交换机</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3" name="Left Brace 6_1_1"/>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7_1_1"/>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15" name="Rectangle 8_1_1"/>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Rectangle 12_1_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sp>
        <p:nvSpPr>
          <p:cNvPr id="9" name="矩形 8"/>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095375" y="2196465"/>
            <a:ext cx="10450195"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一条虚电路由</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个要素构成：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）从源主机到目的主机之间的一条</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路径</a:t>
            </a:r>
            <a:r>
              <a:rPr lang="zh-CN" altLang="en-US" sz="2400" dirty="0">
                <a:latin typeface="微软雅黑" panose="020B0503020204020204" charset="-122"/>
                <a:ea typeface="微软雅黑" panose="020B0503020204020204" charset="-122"/>
                <a:cs typeface="微软雅黑" panose="020B0503020204020204" charset="-122"/>
              </a:rPr>
              <a:t>（即一系列的链路和分组交换机）</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）该路径上的每条链路各有一个</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虚电路标识</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VCID</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3" name="Left Brace 6_1_1"/>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7_1_1"/>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15" name="Rectangle 8_1_1"/>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Rectangle 12_1_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sp>
        <p:nvSpPr>
          <p:cNvPr id="9" name="矩形 8"/>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095375" y="2196465"/>
            <a:ext cx="10450195" cy="230695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一条虚电路由</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个要素构成：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）从源主机到目的主机之间的一条</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路径</a:t>
            </a:r>
            <a:r>
              <a:rPr lang="zh-CN" altLang="en-US" sz="2400" dirty="0">
                <a:latin typeface="微软雅黑" panose="020B0503020204020204" charset="-122"/>
                <a:ea typeface="微软雅黑" panose="020B0503020204020204" charset="-122"/>
                <a:cs typeface="微软雅黑" panose="020B0503020204020204" charset="-122"/>
              </a:rPr>
              <a:t>（即一系列的链路和分组交换机）</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）该路径上的每条链路各有一个</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虚电路标识</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VCID</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）该路径上每台分组交换机的转发表中</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记录虚电路标识的接续关系</a:t>
            </a:r>
            <a:endParaRPr lang="zh-CN" altLang="en-US" sz="24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3" name="Left Brace 6_1_1"/>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7_1_1"/>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15" name="Rectangle 8_1_1"/>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Rectangle 12_1_1"/>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sp>
        <p:nvSpPr>
          <p:cNvPr id="9" name="矩形 8"/>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4108" t="3437" b="37184"/>
          <a:stretch>
            <a:fillRect/>
          </a:stretch>
        </p:blipFill>
        <p:spPr>
          <a:xfrm rot="10800000">
            <a:off x="1972723" y="1821768"/>
            <a:ext cx="7775172" cy="3611023"/>
          </a:xfrm>
          <a:prstGeom prst="rect">
            <a:avLst/>
          </a:prstGeom>
        </p:spPr>
      </p:pic>
      <p:grpSp>
        <p:nvGrpSpPr>
          <p:cNvPr id="14" name="Group 1_1"/>
          <p:cNvGrpSpPr/>
          <p:nvPr/>
        </p:nvGrpSpPr>
        <p:grpSpPr>
          <a:xfrm>
            <a:off x="7258066" y="281374"/>
            <a:ext cx="4597067" cy="1247734"/>
            <a:chOff x="6815144" y="475457"/>
            <a:chExt cx="4597067" cy="1247734"/>
          </a:xfrm>
        </p:grpSpPr>
        <p:sp>
          <p:nvSpPr>
            <p:cNvPr id="15" name="左大括号 14"/>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0" name="矩形 9"/>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2115195" y="5569883"/>
            <a:ext cx="7632700" cy="850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10" name="图片 9"/>
          <p:cNvPicPr>
            <a:picLocks noChangeAspect="1"/>
          </p:cNvPicPr>
          <p:nvPr/>
        </p:nvPicPr>
        <p:blipFill>
          <a:blip r:embed="rId2"/>
          <a:stretch>
            <a:fillRect/>
          </a:stretch>
        </p:blipFill>
        <p:spPr>
          <a:xfrm>
            <a:off x="1291590" y="3259036"/>
            <a:ext cx="9144000" cy="3479800"/>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1" name="表格 10"/>
          <p:cNvGraphicFramePr/>
          <p:nvPr/>
        </p:nvGraphicFramePr>
        <p:xfrm>
          <a:off x="1706245" y="3155315"/>
          <a:ext cx="8531860" cy="2286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lstStyle/>
                    <a:p>
                      <a:pPr algn="ctr">
                        <a:buNone/>
                      </a:pPr>
                      <a:r>
                        <a:rPr lang="zh-CN" altLang="en-US" sz="2400">
                          <a:latin typeface="微软雅黑" panose="020B0503020204020204" charset="-122"/>
                          <a:ea typeface="微软雅黑" panose="020B0503020204020204" charset="-122"/>
                        </a:rPr>
                        <a:t>输入接口</a:t>
                      </a:r>
                      <a:endParaRPr lang="zh-CN" altLang="en-US" sz="2400">
                        <a:latin typeface="微软雅黑" panose="020B0503020204020204" charset="-122"/>
                        <a:ea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cs typeface="微软雅黑" panose="020B0503020204020204" charset="-122"/>
                        </a:rPr>
                        <a:t>输入</a:t>
                      </a:r>
                      <a:r>
                        <a:rPr lang="en-US" altLang="zh-CN" sz="2400">
                          <a:latin typeface="微软雅黑" panose="020B0503020204020204" charset="-122"/>
                          <a:ea typeface="微软雅黑" panose="020B0503020204020204" charset="-122"/>
                          <a:cs typeface="微软雅黑" panose="020B0503020204020204" charset="-122"/>
                        </a:rPr>
                        <a:t>VCID</a:t>
                      </a:r>
                      <a:endParaRPr lang="en-US" altLang="zh-CN" sz="24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rPr>
                        <a:t>输出接口</a:t>
                      </a:r>
                      <a:endParaRPr lang="zh-CN" altLang="en-US" sz="2400">
                        <a:latin typeface="微软雅黑" panose="020B0503020204020204" charset="-122"/>
                        <a:ea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cs typeface="微软雅黑" panose="020B0503020204020204" charset="-122"/>
                        </a:rPr>
                        <a:t>输出</a:t>
                      </a:r>
                      <a:r>
                        <a:rPr lang="en-US" altLang="zh-CN" sz="2400">
                          <a:latin typeface="微软雅黑" panose="020B0503020204020204" charset="-122"/>
                          <a:ea typeface="微软雅黑" panose="020B0503020204020204" charset="-122"/>
                          <a:cs typeface="微软雅黑" panose="020B0503020204020204" charset="-122"/>
                        </a:rPr>
                        <a:t>VCID</a:t>
                      </a:r>
                      <a:endParaRPr lang="en-US" altLang="zh-CN" sz="2400">
                        <a:latin typeface="微软雅黑" panose="020B0503020204020204" charset="-122"/>
                        <a:ea typeface="微软雅黑" panose="020B0503020204020204" charset="-122"/>
                        <a:cs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1</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12</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22</a:t>
                      </a:r>
                      <a:endParaRPr lang="en-US" altLang="zh-CN" sz="2400">
                        <a:latin typeface="微软雅黑" panose="020B0503020204020204" charset="-122"/>
                        <a:ea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2</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63</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1</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18</a:t>
                      </a:r>
                      <a:endParaRPr lang="en-US" altLang="zh-CN" sz="2400">
                        <a:latin typeface="微软雅黑" panose="020B0503020204020204" charset="-122"/>
                        <a:ea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dirty="0">
                          <a:latin typeface="微软雅黑" panose="020B0503020204020204" charset="-122"/>
                          <a:ea typeface="微软雅黑" panose="020B0503020204020204" charset="-122"/>
                        </a:rPr>
                        <a:t>7</a:t>
                      </a:r>
                      <a:endParaRPr lang="en-US" altLang="zh-CN" sz="2400" dirty="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17</a:t>
                      </a:r>
                      <a:endParaRPr lang="en-US" altLang="zh-CN" sz="2400">
                        <a:latin typeface="微软雅黑" panose="020B0503020204020204" charset="-122"/>
                        <a:ea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1</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97</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dirty="0">
                          <a:latin typeface="微软雅黑" panose="020B0503020204020204" charset="-122"/>
                          <a:ea typeface="微软雅黑" panose="020B0503020204020204" charset="-122"/>
                        </a:rPr>
                        <a:t>87</a:t>
                      </a:r>
                      <a:endParaRPr lang="en-US" altLang="zh-CN" sz="2400" dirty="0">
                        <a:latin typeface="微软雅黑" panose="020B0503020204020204" charset="-122"/>
                        <a:ea typeface="微软雅黑" panose="020B0503020204020204" charset="-122"/>
                      </a:endParaRPr>
                    </a:p>
                  </a:txBody>
                  <a:tcPr/>
                </a:tc>
              </a:tr>
            </a:tbl>
          </a:graphicData>
        </a:graphic>
      </p:graphicFrame>
      <p:sp>
        <p:nvSpPr>
          <p:cNvPr id="12" name="文本框 11"/>
          <p:cNvSpPr txBox="1"/>
          <p:nvPr/>
        </p:nvSpPr>
        <p:spPr>
          <a:xfrm>
            <a:off x="4354195" y="2383155"/>
            <a:ext cx="323596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PS1</a:t>
            </a:r>
            <a:r>
              <a:rPr lang="zh-CN" altLang="en-US" sz="2400">
                <a:latin typeface="微软雅黑" panose="020B0503020204020204" charset="-122"/>
                <a:ea typeface="微软雅黑" panose="020B0503020204020204" charset="-122"/>
                <a:cs typeface="微软雅黑" panose="020B0503020204020204" charset="-122"/>
              </a:rPr>
              <a:t>的</a:t>
            </a:r>
            <a:r>
              <a:rPr lang="en-US" altLang="zh-CN" sz="2400">
                <a:latin typeface="微软雅黑" panose="020B0503020204020204" charset="-122"/>
                <a:ea typeface="微软雅黑" panose="020B0503020204020204" charset="-122"/>
                <a:cs typeface="微软雅黑" panose="020B0503020204020204" charset="-122"/>
              </a:rPr>
              <a:t>VCID</a:t>
            </a:r>
            <a:r>
              <a:rPr lang="zh-CN" altLang="en-US" sz="2400">
                <a:latin typeface="微软雅黑" panose="020B0503020204020204" charset="-122"/>
                <a:ea typeface="微软雅黑" panose="020B0503020204020204" charset="-122"/>
                <a:cs typeface="微软雅黑" panose="020B0503020204020204" charset="-122"/>
              </a:rPr>
              <a:t>转换表</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7" name="Group 1_1_1"/>
          <p:cNvGrpSpPr/>
          <p:nvPr/>
        </p:nvGrpSpPr>
        <p:grpSpPr>
          <a:xfrm>
            <a:off x="7258066" y="281374"/>
            <a:ext cx="4597067" cy="1247734"/>
            <a:chOff x="6815144" y="475457"/>
            <a:chExt cx="4597067" cy="1247734"/>
          </a:xfrm>
        </p:grpSpPr>
        <p:sp>
          <p:nvSpPr>
            <p:cNvPr id="18" name="左大括号 17"/>
            <p:cNvSpPr/>
            <p:nvPr/>
          </p:nvSpPr>
          <p:spPr>
            <a:xfrm>
              <a:off x="9556600" y="596787"/>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0035756" y="475457"/>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数据报网络</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10073383" y="14256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虚电路网络</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6815144" y="875992"/>
              <a:ext cx="2741456"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数据报网络与虚电路网络</a:t>
              </a:r>
              <a:endParaRPr lang="zh-CN" altLang="en-US" dirty="0"/>
            </a:p>
          </p:txBody>
        </p:sp>
      </p:grpSp>
      <p:sp>
        <p:nvSpPr>
          <p:cNvPr id="13" name="矩形 12"/>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：虚电路网络</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nvGraphicFramePr>
        <p:xfrm>
          <a:off x="735180" y="1926103"/>
          <a:ext cx="11214139" cy="2304165"/>
        </p:xfrm>
        <a:graphic>
          <a:graphicData uri="http://schemas.openxmlformats.org/drawingml/2006/table">
            <a:tbl>
              <a:tblPr firstRow="1" bandRow="1">
                <a:tableStyleId>{5940675A-B579-460E-94D1-54222C63F5DA}</a:tableStyleId>
              </a:tblPr>
              <a:tblGrid>
                <a:gridCol w="2037080"/>
                <a:gridCol w="5212715"/>
                <a:gridCol w="3964344"/>
              </a:tblGrid>
              <a:tr h="384175">
                <a:tc>
                  <a:txBody>
                    <a:bodyPr/>
                    <a:lstStyle/>
                    <a:p>
                      <a:pPr algn="ctr"/>
                      <a:r>
                        <a:rPr lang="zh-CN" altLang="en-US" sz="1600" dirty="0">
                          <a:latin typeface="微软雅黑" panose="020B0503020204020204" charset="-122"/>
                          <a:ea typeface="微软雅黑" panose="020B0503020204020204" charset="-122"/>
                        </a:rPr>
                        <a:t>项目</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c>
                  <a:txBody>
                    <a:bodyPr/>
                    <a:lstStyle/>
                    <a:p>
                      <a:pPr algn="ctr"/>
                      <a:r>
                        <a:rPr lang="zh-CN" altLang="en-US" sz="1600" dirty="0">
                          <a:latin typeface="微软雅黑" panose="020B0503020204020204" charset="-122"/>
                          <a:ea typeface="微软雅黑" panose="020B0503020204020204" charset="-122"/>
                        </a:rPr>
                        <a:t>虚电路交换</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c>
                  <a:txBody>
                    <a:bodyPr/>
                    <a:lstStyle/>
                    <a:p>
                      <a:pPr algn="ctr"/>
                      <a:r>
                        <a:rPr lang="zh-CN" altLang="en-US" sz="1600" dirty="0">
                          <a:latin typeface="微软雅黑" panose="020B0503020204020204" charset="-122"/>
                          <a:ea typeface="微软雅黑" panose="020B0503020204020204" charset="-122"/>
                        </a:rPr>
                        <a:t>数据报交换</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r>
              <a:tr h="383998">
                <a:tc>
                  <a:txBody>
                    <a:bodyPr/>
                    <a:lstStyle/>
                    <a:p>
                      <a:r>
                        <a:rPr lang="zh-CN" altLang="en-US" sz="1600" dirty="0" smtClean="0">
                          <a:latin typeface="微软雅黑" panose="020B0503020204020204" charset="-122"/>
                          <a:ea typeface="微软雅黑" panose="020B0503020204020204" charset="-122"/>
                        </a:rPr>
                        <a:t>是否建立连接</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需要先建立连接</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不需要建立连接</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地址</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每个分组含有一个短的虚电路号</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每个分组包含源和目的端地址</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分组顺序</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按序发送，按序接收</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按序发送，不一定按序接收</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路由选择</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cs typeface="微软雅黑" panose="020B0503020204020204" charset="-122"/>
                        </a:rPr>
                        <a:t>建立</a:t>
                      </a:r>
                      <a:r>
                        <a:rPr lang="en-US" altLang="zh-CN" sz="1600" dirty="0">
                          <a:latin typeface="微软雅黑" panose="020B0503020204020204" charset="-122"/>
                          <a:ea typeface="微软雅黑" panose="020B0503020204020204" charset="-122"/>
                          <a:cs typeface="微软雅黑" panose="020B0503020204020204" charset="-122"/>
                        </a:rPr>
                        <a:t>VC</a:t>
                      </a:r>
                      <a:r>
                        <a:rPr lang="zh-CN" altLang="en-US" sz="1600" dirty="0">
                          <a:latin typeface="微软雅黑" panose="020B0503020204020204" charset="-122"/>
                          <a:ea typeface="微软雅黑" panose="020B0503020204020204" charset="-122"/>
                          <a:cs typeface="微软雅黑" panose="020B0503020204020204" charset="-122"/>
                        </a:rPr>
                        <a:t>时需要路由选择，之后所有分组都沿此路由转发</a:t>
                      </a:r>
                      <a:endParaRPr lang="zh-CN" altLang="en-US" sz="16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对每个分组独立选择</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典型网络</a:t>
                      </a:r>
                      <a:endParaRPr lang="zh-CN" altLang="en-US" sz="1600" dirty="0">
                        <a:latin typeface="微软雅黑" panose="020B0503020204020204" charset="-122"/>
                        <a:ea typeface="微软雅黑" panose="020B0503020204020204" charset="-122"/>
                      </a:endParaRPr>
                    </a:p>
                  </a:txBody>
                  <a:tcPr anchor="ctr"/>
                </a:tc>
                <a:tc>
                  <a:txBody>
                    <a:bodyPr/>
                    <a:lstStyle/>
                    <a:p>
                      <a:r>
                        <a:rPr lang="en-US" altLang="zh-CN" sz="1600" dirty="0">
                          <a:latin typeface="微软雅黑" panose="020B0503020204020204" charset="-122"/>
                          <a:ea typeface="微软雅黑" panose="020B0503020204020204" charset="-122"/>
                          <a:cs typeface="微软雅黑" panose="020B0503020204020204" charset="-122"/>
                        </a:rPr>
                        <a:t>X.25</a:t>
                      </a:r>
                      <a:r>
                        <a:rPr lang="zh-CN" altLang="en-US" sz="1600" dirty="0">
                          <a:latin typeface="微软雅黑" panose="020B0503020204020204" charset="-122"/>
                          <a:ea typeface="微软雅黑" panose="020B0503020204020204" charset="-122"/>
                          <a:cs typeface="微软雅黑" panose="020B0503020204020204" charset="-122"/>
                        </a:rPr>
                        <a:t>、帧中继、</a:t>
                      </a:r>
                      <a:r>
                        <a:rPr lang="en-US" altLang="zh-CN" sz="1600" dirty="0">
                          <a:latin typeface="微软雅黑" panose="020B0503020204020204" charset="-122"/>
                          <a:ea typeface="微软雅黑" panose="020B0503020204020204" charset="-122"/>
                          <a:cs typeface="微软雅黑" panose="020B0503020204020204" charset="-122"/>
                        </a:rPr>
                        <a:t>ATM</a:t>
                      </a:r>
                      <a:endParaRPr lang="zh-CN" altLang="en-US" sz="16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因特网</a:t>
                      </a:r>
                      <a:endParaRPr lang="zh-CN" altLang="en-US" sz="1600" dirty="0">
                        <a:latin typeface="微软雅黑" panose="020B0503020204020204" charset="-122"/>
                        <a:ea typeface="微软雅黑" panose="020B0503020204020204" charset="-122"/>
                      </a:endParaRPr>
                    </a:p>
                  </a:txBody>
                  <a:tcPr anchor="ctr"/>
                </a:tc>
              </a:tr>
            </a:tbl>
          </a:graphicData>
        </a:graphic>
      </p:graphicFrame>
      <p:sp>
        <p:nvSpPr>
          <p:cNvPr id="5" name="矩形 4"/>
          <p:cNvSpPr/>
          <p:nvPr/>
        </p:nvSpPr>
        <p:spPr>
          <a:xfrm>
            <a:off x="-68221" y="62346"/>
            <a:ext cx="2040944"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4.2.2 </a:t>
            </a:r>
            <a:r>
              <a:rPr lang="zh-CN" altLang="en-US" dirty="0">
                <a:latin typeface="黑体" panose="02010609060101010101" pitchFamily="49" charset="-122"/>
                <a:ea typeface="黑体" panose="02010609060101010101" pitchFamily="49" charset="-122"/>
                <a:sym typeface="+mn-ea"/>
              </a:rPr>
              <a:t>虚电路网络</a:t>
            </a:r>
            <a:endParaRPr lang="zh-CN" altLang="en-US" kern="900" spc="-100" dirty="0">
              <a:latin typeface="黑体" panose="02010609060101010101" pitchFamily="49" charset="-122"/>
              <a:ea typeface="黑体" panose="02010609060101010101"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、下列关于无连接通信服务特点的描述中错误的是（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分组要携带目的结点地址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数据分组可能丢失</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传输过程中不需建立连接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收发数据顺序不变</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330" y="1341120"/>
            <a:ext cx="1117409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、下列关于无连接通信服务特点的描述中错误的是（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分组要携带目的结点地址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数据分组可能丢失</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传输过程中不需建立连接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收发数据顺序不变</a:t>
            </a:r>
            <a:endParaRPr lang="zh-CN" altLang="en-US"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、下列关于虚电路子网的说法中错误的是（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每个分组含有虚电路号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路由器要为每个连接建立表项</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每个分组被独立的路由</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资源可提前分配给每个虚电路</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、下列关于虚电路子网的说法中错误的是（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每个分组含有虚电路号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路由器要为每个连接建立表项</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每个分组被独立的路由</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资源可提前分配给每个虚电路</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164465" y="1341120"/>
            <a:ext cx="11744960"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、在分组交换网络中，按照（   ）进行路由选择的网络称为数据报网络。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目的端口号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源端口号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目的主机地址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源主机地址</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330" y="1341120"/>
            <a:ext cx="11183620"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、在分组交换网络中，按照（</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）进行路由选择的网络称为数据报网络。</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目的端口号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源端口号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目的主机地址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源主机地址</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7</a:t>
            </a:r>
            <a:r>
              <a:rPr lang="zh-CN" altLang="en-US" sz="2400" b="0" dirty="0">
                <a:solidFill>
                  <a:schemeClr val="tx1"/>
                </a:solidFill>
                <a:latin typeface="黑体" panose="02010609060101010101" pitchFamily="49" charset="-122"/>
                <a:ea typeface="黑体" panose="02010609060101010101" pitchFamily="49" charset="-122"/>
              </a:rPr>
              <a:t>、在数据报网络中，发送的分组和接收的分组次序不一定相同，需要对分组重新进行排序，这个任务通常由（    ）来完成。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应用层</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传输层</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网络层</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数据链路层</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7</a:t>
            </a:r>
            <a:r>
              <a:rPr lang="zh-CN" altLang="en-US" sz="2400" b="0" dirty="0">
                <a:solidFill>
                  <a:schemeClr val="tx1"/>
                </a:solidFill>
                <a:latin typeface="黑体" panose="02010609060101010101" pitchFamily="49" charset="-122"/>
                <a:ea typeface="黑体" panose="02010609060101010101" pitchFamily="49" charset="-122"/>
              </a:rPr>
              <a:t>、在数据报网络中，发送的分组和接收的分组次序不一定相同，需要对分组重新进行排序，这个任务通常由（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）来完成。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应用层</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传输层</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网络层</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数据链路层</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16" name="图片 15"/>
          <p:cNvPicPr>
            <a:picLocks noChangeAspect="1"/>
          </p:cNvPicPr>
          <p:nvPr/>
        </p:nvPicPr>
        <p:blipFill>
          <a:blip r:embed="rId2"/>
          <a:stretch>
            <a:fillRect/>
          </a:stretch>
        </p:blipFill>
        <p:spPr>
          <a:xfrm>
            <a:off x="1328629" y="3395050"/>
            <a:ext cx="9144000" cy="3454400"/>
          </a:xfrm>
          <a:prstGeom prst="rect">
            <a:avLst/>
          </a:prstGeom>
        </p:spPr>
      </p:pic>
      <p:sp>
        <p:nvSpPr>
          <p:cNvPr id="4" name="文本框 3"/>
          <p:cNvSpPr txBox="1"/>
          <p:nvPr/>
        </p:nvSpPr>
        <p:spPr>
          <a:xfrm>
            <a:off x="5037221" y="3395050"/>
            <a:ext cx="184731" cy="369332"/>
          </a:xfrm>
          <a:prstGeom prst="rect">
            <a:avLst/>
          </a:prstGeom>
          <a:noFill/>
        </p:spPr>
        <p:txBody>
          <a:bodyPr wrap="none" rtlCol="0">
            <a:spAutoFit/>
          </a:bodyPr>
          <a:lstStyle/>
          <a:p>
            <a:endParaRPr kumimoji="1" lang="zh-CN" altLang="en-US"/>
          </a:p>
        </p:txBody>
      </p:sp>
      <p:sp>
        <p:nvSpPr>
          <p:cNvPr id="8" name="文本框 7"/>
          <p:cNvSpPr txBox="1"/>
          <p:nvPr/>
        </p:nvSpPr>
        <p:spPr>
          <a:xfrm>
            <a:off x="5325745" y="3540125"/>
            <a:ext cx="863600" cy="368300"/>
          </a:xfrm>
          <a:prstGeom prst="rect">
            <a:avLst/>
          </a:prstGeom>
          <a:solidFill>
            <a:schemeClr val="bg1"/>
          </a:solidFill>
        </p:spPr>
        <p:txBody>
          <a:bodyPr wrap="square" rtlCol="0">
            <a:spAutoFit/>
          </a:bodyPr>
          <a:lstStyle/>
          <a:p>
            <a:r>
              <a:rPr lang="zh-CN" altLang="en-US">
                <a:solidFill>
                  <a:srgbClr val="FF0000"/>
                </a:solidFill>
              </a:rPr>
              <a:t>重传</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437495"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快速重传</a:t>
            </a:r>
            <a:r>
              <a:rPr lang="en-US" altLang="zh-CN" sz="2400" dirty="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发送方接收到对相同序号的</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次重复</a:t>
            </a:r>
            <a:r>
              <a:rPr lang="en-US" altLang="zh-CN" sz="2400" dirty="0">
                <a:latin typeface="微软雅黑" panose="020B0503020204020204" charset="-122"/>
                <a:ea typeface="微软雅黑" panose="020B0503020204020204" charset="-122"/>
                <a:cs typeface="微软雅黑" panose="020B0503020204020204" charset="-122"/>
              </a:rPr>
              <a:t>ACK</a:t>
            </a:r>
            <a:r>
              <a:rPr lang="zh-CN" altLang="en-US" sz="2400" dirty="0">
                <a:latin typeface="微软雅黑" panose="020B0503020204020204" charset="-122"/>
                <a:ea typeface="微软雅黑" panose="020B0503020204020204" charset="-122"/>
                <a:cs typeface="微软雅黑" panose="020B0503020204020204" charset="-122"/>
              </a:rPr>
              <a:t>，就说明被重复确认的报文段已丢失，这时候</a:t>
            </a:r>
            <a:r>
              <a:rPr lang="zh-CN" altLang="en-US" sz="2400" dirty="0" smtClean="0">
                <a:latin typeface="微软雅黑" panose="020B0503020204020204" charset="-122"/>
                <a:ea typeface="微软雅黑" panose="020B0503020204020204" charset="-122"/>
                <a:cs typeface="微软雅黑" panose="020B0503020204020204" charset="-122"/>
              </a:rPr>
              <a:t>即便</a:t>
            </a:r>
            <a:r>
              <a:rPr lang="zh-CN" altLang="en-US" sz="2400" dirty="0">
                <a:latin typeface="微软雅黑" panose="020B0503020204020204" charset="-122"/>
                <a:ea typeface="微软雅黑" panose="020B0503020204020204" charset="-122"/>
                <a:cs typeface="微软雅黑" panose="020B0503020204020204" charset="-122"/>
              </a:rPr>
              <a:t>没有超时，也会重发该报文段。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16" name="图片 15"/>
          <p:cNvPicPr>
            <a:picLocks noChangeAspect="1"/>
          </p:cNvPicPr>
          <p:nvPr/>
        </p:nvPicPr>
        <p:blipFill>
          <a:blip r:embed="rId2"/>
          <a:stretch>
            <a:fillRect/>
          </a:stretch>
        </p:blipFill>
        <p:spPr>
          <a:xfrm>
            <a:off x="1328629" y="3395050"/>
            <a:ext cx="9144000" cy="3454400"/>
          </a:xfrm>
          <a:prstGeom prst="rect">
            <a:avLst/>
          </a:prstGeom>
        </p:spPr>
      </p:pic>
      <p:sp>
        <p:nvSpPr>
          <p:cNvPr id="4" name="文本框 3"/>
          <p:cNvSpPr txBox="1"/>
          <p:nvPr/>
        </p:nvSpPr>
        <p:spPr>
          <a:xfrm>
            <a:off x="5037221" y="3395050"/>
            <a:ext cx="184731" cy="369332"/>
          </a:xfrm>
          <a:prstGeom prst="rect">
            <a:avLst/>
          </a:prstGeom>
          <a:noFill/>
        </p:spPr>
        <p:txBody>
          <a:bodyPr wrap="none" rtlCol="0">
            <a:spAutoFit/>
          </a:bodyPr>
          <a:lstStyle/>
          <a:p>
            <a:endParaRPr kumimoji="1" lang="zh-CN" altLang="en-US"/>
          </a:p>
        </p:txBody>
      </p:sp>
      <p:sp>
        <p:nvSpPr>
          <p:cNvPr id="8" name="文本框 7"/>
          <p:cNvSpPr txBox="1"/>
          <p:nvPr/>
        </p:nvSpPr>
        <p:spPr>
          <a:xfrm>
            <a:off x="5325744" y="3540125"/>
            <a:ext cx="1032193" cy="369332"/>
          </a:xfrm>
          <a:prstGeom prst="rect">
            <a:avLst/>
          </a:prstGeom>
          <a:solidFill>
            <a:schemeClr val="bg1"/>
          </a:solidFill>
        </p:spPr>
        <p:txBody>
          <a:bodyPr wrap="square" rtlCol="0">
            <a:spAutoFit/>
          </a:bodyPr>
          <a:lstStyle/>
          <a:p>
            <a:r>
              <a:rPr lang="zh-CN" altLang="en-US" smtClean="0">
                <a:solidFill>
                  <a:srgbClr val="FF0000"/>
                </a:solidFill>
              </a:rPr>
              <a:t>计时器</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978515" cy="1134413"/>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的发送方在规定时间内没有收到确认就要重传已发送的报文段</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采用字是用算法，动态改变重传时间</a:t>
            </a:r>
            <a:r>
              <a:rPr lang="en-US" altLang="zh-CN" sz="2400" dirty="0">
                <a:latin typeface="微软雅黑" panose="020B0503020204020204" charset="-122"/>
                <a:ea typeface="微软雅黑" panose="020B0503020204020204" charset="-122"/>
                <a:cs typeface="微软雅黑" panose="020B0503020204020204" charset="-122"/>
              </a:rPr>
              <a:t>RTTS(</a:t>
            </a:r>
            <a:r>
              <a:rPr lang="zh-CN" altLang="en-US" sz="2400" dirty="0">
                <a:latin typeface="微软雅黑" panose="020B0503020204020204" charset="-122"/>
                <a:ea typeface="微软雅黑" panose="020B0503020204020204" charset="-122"/>
                <a:cs typeface="微软雅黑" panose="020B0503020204020204" charset="-122"/>
              </a:rPr>
              <a:t>加权平均往返时间</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978515"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定时器超时时间设置</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smtClean="0">
                <a:solidFill>
                  <a:srgbClr val="FF0000"/>
                </a:solidFill>
                <a:latin typeface="微软雅黑" panose="020B0503020204020204" charset="-122"/>
                <a:ea typeface="微软雅黑" panose="020B0503020204020204" charset="-122"/>
                <a:cs typeface="微软雅黑" panose="020B0503020204020204" charset="-122"/>
              </a:rPr>
              <a:t>TimeoutInerval</a:t>
            </a: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rPr>
              <a:t>=EstimatedRTT+4×DevRTT</a:t>
            </a:r>
            <a:endParaRPr lang="zh-CN" altLang="en-US" sz="2400" dirty="0" err="1">
              <a:solidFill>
                <a:srgbClr val="FF0000"/>
              </a:solidFill>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978515" cy="2862322"/>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定时器超时时间设置</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smtClean="0">
                <a:solidFill>
                  <a:srgbClr val="FF0000"/>
                </a:solidFill>
                <a:latin typeface="微软雅黑" panose="020B0503020204020204" charset="-122"/>
                <a:ea typeface="微软雅黑" panose="020B0503020204020204" charset="-122"/>
                <a:cs typeface="微软雅黑" panose="020B0503020204020204" charset="-122"/>
              </a:rPr>
              <a:t>TimeoutInerval</a:t>
            </a: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rPr>
              <a:t>=EstimatedRTT+4×DevRTT</a:t>
            </a:r>
            <a:endParaRPr lang="zh-CN" altLang="en-US" sz="2400" dirty="0" err="1">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smtClean="0">
                <a:latin typeface="微软雅黑" panose="020B0503020204020204" charset="-122"/>
                <a:ea typeface="微软雅黑" panose="020B0503020204020204" charset="-122"/>
                <a:cs typeface="微软雅黑" panose="020B0503020204020204" charset="-122"/>
                <a:sym typeface="+mn-ea"/>
              </a:rPr>
              <a:t>SampleRTT</a:t>
            </a:r>
            <a:r>
              <a:rPr lang="zh-CN" altLang="en-US" sz="2400" dirty="0" smtClean="0">
                <a:latin typeface="微软雅黑" panose="020B0503020204020204" charset="-122"/>
                <a:ea typeface="微软雅黑" panose="020B0503020204020204" charset="-122"/>
                <a:cs typeface="微软雅黑" panose="020B0503020204020204" charset="-122"/>
                <a:sym typeface="+mn-ea"/>
              </a:rPr>
              <a:t>：抽样</a:t>
            </a:r>
            <a:r>
              <a:rPr lang="en-US" altLang="zh-CN" sz="2400" dirty="0" smtClean="0">
                <a:latin typeface="微软雅黑" panose="020B0503020204020204" charset="-122"/>
                <a:ea typeface="微软雅黑" panose="020B0503020204020204" charset="-122"/>
                <a:cs typeface="微软雅黑" panose="020B0503020204020204" charset="-122"/>
                <a:sym typeface="+mn-ea"/>
              </a:rPr>
              <a:t>RTT</a:t>
            </a:r>
            <a:endParaRPr lang="en-US" altLang="zh-CN" sz="2400" dirty="0" smtClean="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方法：指数</a:t>
            </a:r>
            <a:r>
              <a:rPr lang="zh-CN" altLang="en-US" sz="2400" dirty="0">
                <a:latin typeface="微软雅黑" panose="020B0503020204020204" charset="-122"/>
                <a:ea typeface="微软雅黑" panose="020B0503020204020204" charset="-122"/>
                <a:cs typeface="微软雅黑" panose="020B0503020204020204" charset="-122"/>
              </a:rPr>
              <a:t>加权移动平均的</a:t>
            </a:r>
            <a:r>
              <a:rPr lang="zh-CN" altLang="en-US" sz="2400" dirty="0" smtClean="0">
                <a:latin typeface="微软雅黑" panose="020B0503020204020204" charset="-122"/>
                <a:ea typeface="微软雅黑" panose="020B0503020204020204" charset="-122"/>
                <a:cs typeface="微软雅黑" panose="020B0503020204020204" charset="-122"/>
              </a:rPr>
              <a:t>方法</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α</a:t>
            </a:r>
            <a:r>
              <a:rPr lang="zh-CN" altLang="en-US" sz="2400" dirty="0" err="1">
                <a:latin typeface="微软雅黑" panose="020B0503020204020204" charset="-122"/>
                <a:ea typeface="微软雅黑" panose="020B0503020204020204" charset="-122"/>
                <a:cs typeface="微软雅黑" panose="020B0503020204020204" charset="-122"/>
                <a:sym typeface="+mn-ea"/>
              </a:rPr>
              <a:t>指数加权系数，典型值是</a:t>
            </a:r>
            <a:r>
              <a:rPr lang="en-US" altLang="zh-CN" sz="2400" dirty="0" err="1">
                <a:latin typeface="微软雅黑" panose="020B0503020204020204" charset="-122"/>
                <a:ea typeface="微软雅黑" panose="020B0503020204020204" charset="-122"/>
                <a:cs typeface="微软雅黑" panose="020B0503020204020204" charset="-122"/>
                <a:sym typeface="+mn-ea"/>
              </a:rPr>
              <a:t>0.125</a:t>
            </a:r>
            <a:endParaRPr lang="en-US" altLang="zh-CN" sz="2400" dirty="0" err="1">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a:latin typeface="微软雅黑" panose="020B0503020204020204" charset="-122"/>
                <a:ea typeface="微软雅黑" panose="020B0503020204020204" charset="-122"/>
                <a:cs typeface="微软雅黑" panose="020B0503020204020204" charset="-122"/>
              </a:rPr>
              <a:t>EstimatedRTT</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a:t>
            </a:r>
            <a:r>
              <a:rPr lang="el-GR" altLang="zh-CN" sz="2400" dirty="0">
                <a:latin typeface="微软雅黑" panose="020B0503020204020204" charset="-122"/>
                <a:ea typeface="微软雅黑" panose="020B0503020204020204" charset="-122"/>
                <a:cs typeface="微软雅黑" panose="020B0503020204020204" charset="-122"/>
              </a:rPr>
              <a:t>α</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EstimatedRTT</a:t>
            </a:r>
            <a:r>
              <a:rPr lang="en-US" altLang="zh-CN" sz="2400" dirty="0">
                <a:latin typeface="微软雅黑" panose="020B0503020204020204" charset="-122"/>
                <a:ea typeface="微软雅黑" panose="020B0503020204020204" charset="-122"/>
                <a:cs typeface="微软雅黑" panose="020B0503020204020204" charset="-122"/>
              </a:rPr>
              <a:t>+</a:t>
            </a:r>
            <a:r>
              <a:rPr lang="el-GR" altLang="zh-CN" sz="2400" dirty="0">
                <a:latin typeface="微软雅黑" panose="020B0503020204020204" charset="-122"/>
                <a:ea typeface="微软雅黑" panose="020B0503020204020204" charset="-122"/>
                <a:cs typeface="微软雅黑" panose="020B0503020204020204" charset="-122"/>
              </a:rPr>
              <a:t> α</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SampleRTT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978515"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定时器超时时间设置</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smtClean="0">
                <a:solidFill>
                  <a:srgbClr val="FF0000"/>
                </a:solidFill>
                <a:latin typeface="微软雅黑" panose="020B0503020204020204" charset="-122"/>
                <a:ea typeface="微软雅黑" panose="020B0503020204020204" charset="-122"/>
                <a:cs typeface="微软雅黑" panose="020B0503020204020204" charset="-122"/>
              </a:rPr>
              <a:t>TimeoutInerval</a:t>
            </a: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rPr>
              <a:t>=EstimatedRTT+4×DevRTT</a:t>
            </a:r>
            <a:endParaRPr lang="zh-CN" altLang="en-US" sz="2400" dirty="0" err="1">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a:latin typeface="微软雅黑" panose="020B0503020204020204" charset="-122"/>
                <a:ea typeface="微软雅黑" panose="020B0503020204020204" charset="-122"/>
                <a:cs typeface="微软雅黑" panose="020B0503020204020204" charset="-122"/>
                <a:sym typeface="+mn-ea"/>
              </a:rPr>
              <a:t>DevRTT</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rPr>
              <a:t>偏差</a:t>
            </a:r>
            <a:r>
              <a:rPr lang="en-US" altLang="zh-CN" sz="2400" dirty="0">
                <a:latin typeface="微软雅黑" panose="020B0503020204020204" charset="-122"/>
                <a:ea typeface="微软雅黑" panose="020B0503020204020204" charset="-122"/>
                <a:cs typeface="微软雅黑" panose="020B0503020204020204" charset="-122"/>
                <a:sym typeface="+mn-ea"/>
              </a:rPr>
              <a:t>RTT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RTT</a:t>
            </a:r>
            <a:r>
              <a:rPr lang="zh-CN" altLang="en-US" sz="2400" dirty="0">
                <a:latin typeface="微软雅黑" panose="020B0503020204020204" charset="-122"/>
                <a:ea typeface="微软雅黑" panose="020B0503020204020204" charset="-122"/>
                <a:cs typeface="微软雅黑" panose="020B0503020204020204" charset="-122"/>
              </a:rPr>
              <a:t>变化剧烈，网络不稳定；</a:t>
            </a:r>
            <a:r>
              <a:rPr lang="en-US" altLang="zh-CN" sz="2400" dirty="0">
                <a:latin typeface="微软雅黑" panose="020B0503020204020204" charset="-122"/>
                <a:ea typeface="微软雅黑" panose="020B0503020204020204" charset="-122"/>
                <a:cs typeface="微软雅黑" panose="020B0503020204020204" charset="-122"/>
              </a:rPr>
              <a:t>RTT</a:t>
            </a:r>
            <a:r>
              <a:rPr lang="zh-CN" altLang="en-US" sz="2400" dirty="0">
                <a:latin typeface="微软雅黑" panose="020B0503020204020204" charset="-122"/>
                <a:ea typeface="微软雅黑" panose="020B0503020204020204" charset="-122"/>
                <a:cs typeface="微软雅黑" panose="020B0503020204020204" charset="-122"/>
              </a:rPr>
              <a:t>变化小，网络平稳；</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方法：加权</a:t>
            </a:r>
            <a:r>
              <a:rPr lang="zh-CN" altLang="en-US" sz="2400" dirty="0">
                <a:latin typeface="微软雅黑" panose="020B0503020204020204" charset="-122"/>
                <a:ea typeface="微软雅黑" panose="020B0503020204020204" charset="-122"/>
                <a:cs typeface="微软雅黑" panose="020B0503020204020204" charset="-122"/>
                <a:sym typeface="+mn-ea"/>
              </a:rPr>
              <a:t>系数</a:t>
            </a:r>
            <a:r>
              <a:rPr lang="en-US" altLang="zh-CN" sz="2400" dirty="0" smtClean="0">
                <a:latin typeface="微软雅黑" panose="020B0503020204020204" charset="-122"/>
                <a:ea typeface="微软雅黑" panose="020B0503020204020204" charset="-122"/>
                <a:cs typeface="微软雅黑" panose="020B0503020204020204" charset="-122"/>
                <a:sym typeface="+mn-ea"/>
              </a:rPr>
              <a:t>β</a:t>
            </a:r>
            <a:r>
              <a:rPr lang="zh-CN" altLang="en-US" sz="2400" dirty="0" smtClean="0">
                <a:latin typeface="微软雅黑" panose="020B0503020204020204" charset="-122"/>
                <a:ea typeface="微软雅黑" panose="020B0503020204020204" charset="-122"/>
                <a:cs typeface="微软雅黑" panose="020B0503020204020204" charset="-122"/>
                <a:sym typeface="+mn-ea"/>
              </a:rPr>
              <a:t>，推荐</a:t>
            </a:r>
            <a:r>
              <a:rPr lang="zh-CN" altLang="en-US" sz="2400" dirty="0">
                <a:latin typeface="微软雅黑" panose="020B0503020204020204" charset="-122"/>
                <a:ea typeface="微软雅黑" panose="020B0503020204020204" charset="-122"/>
                <a:cs typeface="微软雅黑" panose="020B0503020204020204" charset="-122"/>
                <a:sym typeface="+mn-ea"/>
              </a:rPr>
              <a:t>值是</a:t>
            </a:r>
            <a:r>
              <a:rPr lang="en-US" altLang="zh-CN" sz="2400" dirty="0">
                <a:latin typeface="微软雅黑" panose="020B0503020204020204" charset="-122"/>
                <a:ea typeface="微软雅黑" panose="020B0503020204020204" charset="-122"/>
                <a:cs typeface="微软雅黑" panose="020B0503020204020204" charset="-122"/>
                <a:sym typeface="+mn-ea"/>
              </a:rPr>
              <a:t>0.25</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a:latin typeface="微软雅黑" panose="020B0503020204020204" charset="-122"/>
                <a:ea typeface="微软雅黑" panose="020B0503020204020204" charset="-122"/>
                <a:cs typeface="微软雅黑" panose="020B0503020204020204" charset="-122"/>
              </a:rPr>
              <a:t>DevRTT</a:t>
            </a:r>
            <a:r>
              <a:rPr lang="en-US" altLang="zh-CN" sz="2400" dirty="0">
                <a:latin typeface="微软雅黑" panose="020B0503020204020204" charset="-122"/>
                <a:ea typeface="微软雅黑" panose="020B0503020204020204" charset="-122"/>
                <a:cs typeface="微软雅黑" panose="020B0503020204020204" charset="-122"/>
              </a:rPr>
              <a:t>=(1-</a:t>
            </a:r>
            <a:r>
              <a:rPr lang="el-GR" altLang="zh-CN" sz="2400" dirty="0">
                <a:latin typeface="微软雅黑" panose="020B0503020204020204" charset="-122"/>
                <a:ea typeface="微软雅黑" panose="020B0503020204020204" charset="-122"/>
                <a:cs typeface="微软雅黑" panose="020B0503020204020204" charset="-122"/>
              </a:rPr>
              <a:t> β</a:t>
            </a: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err="1">
                <a:latin typeface="微软雅黑" panose="020B0503020204020204" charset="-122"/>
                <a:ea typeface="微软雅黑" panose="020B0503020204020204" charset="-122"/>
                <a:cs typeface="微软雅黑" panose="020B0503020204020204" charset="-122"/>
              </a:rPr>
              <a:t>DevRTT</a:t>
            </a:r>
            <a:r>
              <a:rPr lang="en-US" altLang="zh-CN" sz="2400" dirty="0">
                <a:latin typeface="微软雅黑" panose="020B0503020204020204" charset="-122"/>
                <a:ea typeface="微软雅黑" panose="020B0503020204020204" charset="-122"/>
                <a:cs typeface="微软雅黑" panose="020B0503020204020204" charset="-122"/>
              </a:rPr>
              <a:t>+</a:t>
            </a:r>
            <a:r>
              <a:rPr lang="el-GR" altLang="zh-CN" sz="2400" dirty="0">
                <a:latin typeface="微软雅黑" panose="020B0503020204020204" charset="-122"/>
                <a:ea typeface="微软雅黑" panose="020B0503020204020204" charset="-122"/>
                <a:cs typeface="微软雅黑" panose="020B0503020204020204" charset="-122"/>
              </a:rPr>
              <a:t> β</a:t>
            </a: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err="1">
                <a:latin typeface="微软雅黑" panose="020B0503020204020204" charset="-122"/>
                <a:ea typeface="微软雅黑" panose="020B0503020204020204" charset="-122"/>
                <a:cs typeface="微软雅黑" panose="020B0503020204020204" charset="-122"/>
              </a:rPr>
              <a:t>SampleRTT-EstimatedRTT</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2404745"/>
            <a:ext cx="10978515" cy="1200329"/>
          </a:xfrm>
          <a:prstGeom prst="rect">
            <a:avLst/>
          </a:prstGeom>
          <a:noFill/>
        </p:spPr>
        <p:txBody>
          <a:bodyPr wrap="square" rtlCol="0">
            <a:spAutoFit/>
          </a:bodyPr>
          <a:lstStyle/>
          <a:p>
            <a:pPr>
              <a:lnSpc>
                <a:spcPct val="150000"/>
              </a:lnSpc>
            </a:pPr>
            <a:r>
              <a:rPr lang="zh-CN" altLang="en-US" sz="2400" dirty="0" err="1">
                <a:latin typeface="微软雅黑" panose="020B0503020204020204" charset="-122"/>
                <a:ea typeface="微软雅黑" panose="020B0503020204020204" charset="-122"/>
                <a:cs typeface="微软雅黑" panose="020B0503020204020204" charset="-122"/>
                <a:sym typeface="+mn-ea"/>
              </a:rPr>
              <a:t>定时器超时时间设置：</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err="1" smtClean="0">
                <a:solidFill>
                  <a:srgbClr val="FF0000"/>
                </a:solidFill>
                <a:latin typeface="微软雅黑" panose="020B0503020204020204" charset="-122"/>
                <a:ea typeface="微软雅黑" panose="020B0503020204020204" charset="-122"/>
                <a:cs typeface="微软雅黑" panose="020B0503020204020204" charset="-122"/>
              </a:rPr>
              <a:t>TimeoutInerval</a:t>
            </a: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rPr>
              <a:t>=EstimatedRTT+4×DevRTT</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4" name="矩形 3"/>
          <p:cNvSpPr/>
          <p:nvPr/>
        </p:nvSpPr>
        <p:spPr>
          <a:xfrm>
            <a:off x="2297327" y="3471679"/>
            <a:ext cx="3327470" cy="2862322"/>
          </a:xfrm>
          <a:prstGeom prst="rect">
            <a:avLst/>
          </a:prstGeom>
        </p:spPr>
        <p:txBody>
          <a:bodyPr wrap="square">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校验：与</a:t>
            </a:r>
            <a:r>
              <a:rPr lang="en-US" altLang="zh-CN" sz="2400" dirty="0" smtClean="0">
                <a:latin typeface="Microsoft YaHei" charset="-122"/>
                <a:ea typeface="Microsoft YaHei" charset="-122"/>
                <a:cs typeface="Microsoft YaHei" charset="-122"/>
              </a:rPr>
              <a:t>UDP</a:t>
            </a:r>
            <a:r>
              <a:rPr lang="zh-CN" altLang="en-US" sz="2400" dirty="0" smtClean="0">
                <a:latin typeface="Microsoft YaHei" charset="-122"/>
                <a:ea typeface="Microsoft YaHei" charset="-122"/>
                <a:cs typeface="Microsoft YaHei" charset="-122"/>
              </a:rPr>
              <a:t>一样 </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、序号 </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确认</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、重传 </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effectLst/>
                <a:latin typeface="Microsoft YaHei" charset="-122"/>
                <a:ea typeface="Microsoft YaHei" charset="-122"/>
                <a:cs typeface="Microsoft YaHei" charset="-122"/>
              </a:rPr>
              <a:t>5</a:t>
            </a:r>
            <a:r>
              <a:rPr lang="zh-CN" altLang="en-US" sz="2400" dirty="0" smtClean="0">
                <a:effectLst/>
                <a:latin typeface="Microsoft YaHei" charset="-122"/>
                <a:ea typeface="Microsoft YaHei" charset="-122"/>
                <a:cs typeface="Microsoft YaHei" charset="-122"/>
              </a:rPr>
              <a:t>、计时器</a:t>
            </a:r>
            <a:endParaRPr lang="zh-CN" altLang="en-US" sz="2400" dirty="0">
              <a:effectLst/>
              <a:latin typeface="Microsoft YaHei" charset="-122"/>
              <a:ea typeface="Microsoft YaHei" charset="-122"/>
              <a:cs typeface="Microsoft YaHei" charset="-122"/>
            </a:endParaRPr>
          </a:p>
        </p:txBody>
      </p:sp>
      <p:sp>
        <p:nvSpPr>
          <p:cNvPr id="16" name="矩形 15"/>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735330" y="1496060"/>
            <a:ext cx="9851390" cy="4707890"/>
          </a:xfrm>
          <a:prstGeom prst="rect">
            <a:avLst/>
          </a:prstGeom>
          <a:noFill/>
        </p:spPr>
        <p:txBody>
          <a:bodyPr wrap="square" rtlCol="0" anchor="t">
            <a:spAutoFit/>
          </a:bodyPr>
          <a:lstStyle/>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为了实现TCP可靠数据传输，定时器的超时时间Timeoutlnerval与SampleRTT均值EstimatedRTT和RTT变化程度DevRTT的关系为（）</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A:Timeoutlnerval = 4 x EstimatedRTT + DevRTT </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B:Timeoutlnerval = EstimatedRTT + 4 x DevRTT </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C:Timeoutlnerval = EstimatedRTT + DevRTT </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D:Timeoutlnerval = EstimatedRTT - DevRTT </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735330" y="1496060"/>
            <a:ext cx="9851390" cy="4707890"/>
          </a:xfrm>
          <a:prstGeom prst="rect">
            <a:avLst/>
          </a:prstGeom>
          <a:noFill/>
        </p:spPr>
        <p:txBody>
          <a:bodyPr wrap="square" rtlCol="0" anchor="t">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为了实现TCP可靠数据传输，定时器的超时时间Timeoutlnerval与SampleRTT均值EstimatedRTT和RTT变化程度DevRTT的关系为（</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B</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A:Timeoutlnerval = 4 x EstimatedRTT + DevRTT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B:Timeoutlnerval = EstimatedRTT + 4 x DevRTT </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C:Timeoutlnerval = EstimatedRTT + DevRTT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D:Timeoutlnerval = EstimatedRTT - DevRTT </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735330" y="1496060"/>
            <a:ext cx="9851390" cy="4246245"/>
          </a:xfrm>
          <a:prstGeom prst="rect">
            <a:avLst/>
          </a:prstGeom>
          <a:noFill/>
        </p:spPr>
        <p:txBody>
          <a:bodyPr wrap="square" rtlCol="0" anchor="t">
            <a:spAutoFit/>
          </a:bodyPr>
          <a:lstStyle/>
          <a:p>
            <a:pPr>
              <a:lnSpc>
                <a:spcPct val="150000"/>
              </a:lnSpc>
            </a:pPr>
            <a:r>
              <a:rPr sz="2000">
                <a:latin typeface="微软雅黑" panose="020B0503020204020204" charset="-122"/>
                <a:ea typeface="微软雅黑" panose="020B0503020204020204" charset="-122"/>
                <a:cs typeface="微软雅黑" panose="020B0503020204020204" charset="-122"/>
              </a:rPr>
              <a:t>下列关于TCP的可靠数据传输实现机制描述错误的是（）</a:t>
            </a:r>
            <a:endParaRPr sz="2000">
              <a:latin typeface="微软雅黑" panose="020B0503020204020204" charset="-122"/>
              <a:ea typeface="微软雅黑" panose="020B0503020204020204" charset="-122"/>
              <a:cs typeface="微软雅黑" panose="020B0503020204020204" charset="-122"/>
            </a:endParaRPr>
          </a:p>
          <a:p>
            <a:pPr>
              <a:lnSpc>
                <a:spcPct val="150000"/>
              </a:lnSpc>
            </a:pPr>
            <a:endParaRPr sz="2000">
              <a:latin typeface="微软雅黑" panose="020B0503020204020204" charset="-122"/>
              <a:ea typeface="微软雅黑" panose="020B0503020204020204" charset="-122"/>
              <a:cs typeface="微软雅黑" panose="020B0503020204020204" charset="-122"/>
            </a:endParaRPr>
          </a:p>
          <a:p>
            <a:pPr>
              <a:lnSpc>
                <a:spcPct val="150000"/>
              </a:lnSpc>
            </a:pPr>
            <a:r>
              <a:rPr sz="2000">
                <a:latin typeface="微软雅黑" panose="020B0503020204020204" charset="-122"/>
                <a:ea typeface="微软雅黑" panose="020B0503020204020204" charset="-122"/>
                <a:cs typeface="微软雅黑" panose="020B0503020204020204" charset="-122"/>
              </a:rPr>
              <a:t>A:确认序号为期望接收字节序号加1</a:t>
            </a:r>
            <a:endParaRPr sz="2000">
              <a:latin typeface="微软雅黑" panose="020B0503020204020204" charset="-122"/>
              <a:ea typeface="微软雅黑" panose="020B0503020204020204" charset="-122"/>
              <a:cs typeface="微软雅黑" panose="020B0503020204020204" charset="-122"/>
            </a:endParaRPr>
          </a:p>
          <a:p>
            <a:pPr>
              <a:lnSpc>
                <a:spcPct val="150000"/>
              </a:lnSpc>
            </a:pPr>
            <a:endParaRPr sz="2000">
              <a:latin typeface="微软雅黑" panose="020B0503020204020204" charset="-122"/>
              <a:ea typeface="微软雅黑" panose="020B0503020204020204" charset="-122"/>
              <a:cs typeface="微软雅黑" panose="020B0503020204020204" charset="-122"/>
            </a:endParaRPr>
          </a:p>
          <a:p>
            <a:pPr>
              <a:lnSpc>
                <a:spcPct val="150000"/>
              </a:lnSpc>
            </a:pPr>
            <a:r>
              <a:rPr sz="2000">
                <a:latin typeface="微软雅黑" panose="020B0503020204020204" charset="-122"/>
                <a:ea typeface="微软雅黑" panose="020B0503020204020204" charset="-122"/>
                <a:cs typeface="微软雅黑" panose="020B0503020204020204" charset="-122"/>
              </a:rPr>
              <a:t>B:TCP通常采用累积确认</a:t>
            </a:r>
            <a:endParaRPr sz="2000">
              <a:latin typeface="微软雅黑" panose="020B0503020204020204" charset="-122"/>
              <a:ea typeface="微软雅黑" panose="020B0503020204020204" charset="-122"/>
              <a:cs typeface="微软雅黑" panose="020B0503020204020204" charset="-122"/>
            </a:endParaRPr>
          </a:p>
          <a:p>
            <a:pPr>
              <a:lnSpc>
                <a:spcPct val="150000"/>
              </a:lnSpc>
            </a:pPr>
            <a:endParaRPr sz="2000">
              <a:latin typeface="微软雅黑" panose="020B0503020204020204" charset="-122"/>
              <a:ea typeface="微软雅黑" panose="020B0503020204020204" charset="-122"/>
              <a:cs typeface="微软雅黑" panose="020B0503020204020204" charset="-122"/>
            </a:endParaRPr>
          </a:p>
          <a:p>
            <a:pPr>
              <a:lnSpc>
                <a:spcPct val="150000"/>
              </a:lnSpc>
            </a:pPr>
            <a:r>
              <a:rPr sz="2000">
                <a:latin typeface="微软雅黑" panose="020B0503020204020204" charset="-122"/>
                <a:ea typeface="微软雅黑" panose="020B0503020204020204" charset="-122"/>
                <a:cs typeface="微软雅黑" panose="020B0503020204020204" charset="-122"/>
              </a:rPr>
              <a:t>C:通常采用单一的重传计时器</a:t>
            </a:r>
            <a:endParaRPr sz="2000">
              <a:latin typeface="微软雅黑" panose="020B0503020204020204" charset="-122"/>
              <a:ea typeface="微软雅黑" panose="020B0503020204020204" charset="-122"/>
              <a:cs typeface="微软雅黑" panose="020B0503020204020204" charset="-122"/>
            </a:endParaRPr>
          </a:p>
          <a:p>
            <a:pPr>
              <a:lnSpc>
                <a:spcPct val="150000"/>
              </a:lnSpc>
            </a:pPr>
            <a:endParaRPr sz="2000">
              <a:latin typeface="微软雅黑" panose="020B0503020204020204" charset="-122"/>
              <a:ea typeface="微软雅黑" panose="020B0503020204020204" charset="-122"/>
              <a:cs typeface="微软雅黑" panose="020B0503020204020204" charset="-122"/>
            </a:endParaRPr>
          </a:p>
          <a:p>
            <a:pPr>
              <a:lnSpc>
                <a:spcPct val="150000"/>
              </a:lnSpc>
            </a:pPr>
            <a:r>
              <a:rPr sz="2000">
                <a:latin typeface="微软雅黑" panose="020B0503020204020204" charset="-122"/>
                <a:ea typeface="微软雅黑" panose="020B0503020204020204" charset="-122"/>
                <a:cs typeface="微软雅黑" panose="020B0503020204020204" charset="-122"/>
              </a:rPr>
              <a:t>D:重传数据段主要针对两类事件， 计时器超时和三次重复确认</a:t>
            </a:r>
            <a:endParaRPr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735330" y="1496060"/>
            <a:ext cx="9851390" cy="4246245"/>
          </a:xfrm>
          <a:prstGeom prst="rect">
            <a:avLst/>
          </a:prstGeom>
          <a:noFill/>
        </p:spPr>
        <p:txBody>
          <a:bodyPr wrap="square" rtlCol="0" anchor="t">
            <a:spAutoFit/>
          </a:bodyPr>
          <a:lstStyle/>
          <a:p>
            <a:pPr>
              <a:lnSpc>
                <a:spcPct val="150000"/>
              </a:lnSpc>
            </a:pPr>
            <a:r>
              <a:rPr sz="2000" dirty="0">
                <a:latin typeface="微软雅黑" panose="020B0503020204020204" charset="-122"/>
                <a:ea typeface="微软雅黑" panose="020B0503020204020204" charset="-122"/>
                <a:cs typeface="微软雅黑" panose="020B0503020204020204" charset="-122"/>
              </a:rPr>
              <a:t>下列关于TCP的可靠数据传输实现机制描述错误的是（</a:t>
            </a:r>
            <a:r>
              <a:rPr lang="en-US" sz="2000" b="1" dirty="0">
                <a:solidFill>
                  <a:srgbClr val="FF0000"/>
                </a:solidFill>
                <a:latin typeface="微软雅黑" panose="020B0503020204020204" charset="-122"/>
                <a:ea typeface="微软雅黑" panose="020B0503020204020204" charset="-122"/>
                <a:cs typeface="微软雅黑" panose="020B0503020204020204" charset="-122"/>
              </a:rPr>
              <a:t>A</a:t>
            </a:r>
            <a:r>
              <a:rPr sz="2000" dirty="0">
                <a:latin typeface="微软雅黑" panose="020B0503020204020204" charset="-122"/>
                <a:ea typeface="微软雅黑" panose="020B0503020204020204" charset="-122"/>
                <a:cs typeface="微软雅黑" panose="020B0503020204020204" charset="-122"/>
              </a:rPr>
              <a:t>）</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a:solidFill>
                  <a:srgbClr val="FF0000"/>
                </a:solidFill>
                <a:latin typeface="微软雅黑" panose="020B0503020204020204" charset="-122"/>
                <a:ea typeface="微软雅黑" panose="020B0503020204020204" charset="-122"/>
                <a:cs typeface="微软雅黑" panose="020B0503020204020204" charset="-122"/>
              </a:rPr>
              <a:t>A:确认序号为期望接收字节序号加1</a:t>
            </a:r>
            <a:endParaRPr sz="20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a:latin typeface="微软雅黑" panose="020B0503020204020204" charset="-122"/>
                <a:ea typeface="微软雅黑" panose="020B0503020204020204" charset="-122"/>
                <a:cs typeface="微软雅黑" panose="020B0503020204020204" charset="-122"/>
              </a:rPr>
              <a:t>B:TCP通常采用累积确认</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a:latin typeface="微软雅黑" panose="020B0503020204020204" charset="-122"/>
                <a:ea typeface="微软雅黑" panose="020B0503020204020204" charset="-122"/>
                <a:cs typeface="微软雅黑" panose="020B0503020204020204" charset="-122"/>
              </a:rPr>
              <a:t>C:通常采用单一的重传计时器</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a:latin typeface="微软雅黑" panose="020B0503020204020204" charset="-122"/>
                <a:ea typeface="微软雅黑" panose="020B0503020204020204" charset="-122"/>
                <a:cs typeface="微软雅黑" panose="020B0503020204020204" charset="-122"/>
              </a:rPr>
              <a:t>D:重传数据段主要针对两类事件， 计时器超时和三次重复确认</a:t>
            </a:r>
            <a:endParaRPr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2435543" y="2902903"/>
            <a:ext cx="2332038" cy="419100"/>
          </a:xfrm>
          <a:prstGeom prst="rect">
            <a:avLst/>
          </a:prstGeom>
          <a:noFill/>
        </p:spPr>
        <p:txBody>
          <a:bodyPr wrap="square" rtlCol="0">
            <a:spAutoFit/>
          </a:bodyPr>
          <a:lstStyle/>
          <a:p>
            <a:r>
              <a:rPr lang="zh-CN" altLang="en-US" sz="2130" noProof="1">
                <a:latin typeface="+mn-ea"/>
                <a:cs typeface="+mn-cs"/>
              </a:rPr>
              <a:t>第三章传输层</a:t>
            </a:r>
            <a:endParaRPr lang="zh-CN" altLang="en-US" sz="2130" noProof="1">
              <a:latin typeface="+mn-ea"/>
            </a:endParaRPr>
          </a:p>
        </p:txBody>
      </p:sp>
      <p:sp>
        <p:nvSpPr>
          <p:cNvPr id="4" name="文本框 3"/>
          <p:cNvSpPr txBox="1"/>
          <p:nvPr/>
        </p:nvSpPr>
        <p:spPr>
          <a:xfrm>
            <a:off x="4335780" y="1697990"/>
            <a:ext cx="5619750" cy="3695700"/>
          </a:xfrm>
          <a:prstGeom prst="rect">
            <a:avLst/>
          </a:prstGeom>
          <a:noFill/>
        </p:spPr>
        <p:txBody>
          <a:bodyPr wrap="square" rtlCol="0">
            <a:spAutoFit/>
          </a:bodyPr>
          <a:lstStyle/>
          <a:p>
            <a:r>
              <a:rPr lang="zh-CN" altLang="en-US" sz="2130" noProof="1">
                <a:solidFill>
                  <a:schemeClr val="tx1"/>
                </a:solidFill>
                <a:latin typeface="+mn-ea"/>
                <a:cs typeface="+mn-ea"/>
              </a:rPr>
              <a:t>传输层的基本服务</a:t>
            </a:r>
            <a:endParaRPr lang="zh-CN" altLang="en-US" sz="2130" noProof="1">
              <a:solidFill>
                <a:schemeClr val="tx1"/>
              </a:solidFill>
              <a:latin typeface="+mn-ea"/>
              <a:cs typeface="+mn-ea"/>
            </a:endParaRPr>
          </a:p>
          <a:p>
            <a:endParaRPr lang="zh-CN" altLang="en-US" sz="2130" noProof="1">
              <a:latin typeface="+mn-ea"/>
              <a:cs typeface="+mn-ea"/>
            </a:endParaRPr>
          </a:p>
          <a:p>
            <a:r>
              <a:rPr lang="zh-CN" altLang="en-US" sz="2130" noProof="1">
                <a:latin typeface="+mn-ea"/>
                <a:cs typeface="+mn-ea"/>
              </a:rPr>
              <a:t>传输层的复用与分解</a:t>
            </a:r>
            <a:endParaRPr lang="zh-CN" altLang="en-US" sz="2130" noProof="1">
              <a:latin typeface="+mn-ea"/>
              <a:cs typeface="+mn-ea"/>
            </a:endParaRPr>
          </a:p>
          <a:p>
            <a:endParaRPr lang="zh-CN" altLang="en-US" sz="2130" noProof="1">
              <a:latin typeface="+mn-ea"/>
              <a:cs typeface="+mn-ea"/>
            </a:endParaRPr>
          </a:p>
          <a:p>
            <a:r>
              <a:rPr lang="zh-CN" altLang="en-US" sz="2130" noProof="1">
                <a:latin typeface="+mn-ea"/>
                <a:cs typeface="+mn-ea"/>
              </a:rPr>
              <a:t>停</a:t>
            </a:r>
            <a:r>
              <a:rPr lang="en-US" altLang="zh-CN" sz="2130" noProof="1">
                <a:latin typeface="+mn-ea"/>
                <a:cs typeface="+mn-ea"/>
              </a:rPr>
              <a:t>-</a:t>
            </a:r>
            <a:r>
              <a:rPr lang="zh-CN" altLang="en-US" sz="2130" noProof="1">
                <a:latin typeface="+mn-ea"/>
                <a:cs typeface="+mn-ea"/>
              </a:rPr>
              <a:t>等协议与滑动窗口协议</a:t>
            </a:r>
            <a:endParaRPr lang="zh-CN" altLang="en-US" sz="2130" noProof="1">
              <a:latin typeface="+mn-ea"/>
              <a:cs typeface="+mn-ea"/>
            </a:endParaRPr>
          </a:p>
          <a:p>
            <a:endParaRPr lang="zh-CN" altLang="en-US" sz="2130" noProof="1">
              <a:latin typeface="+mn-ea"/>
              <a:cs typeface="+mn-ea"/>
            </a:endParaRPr>
          </a:p>
          <a:p>
            <a:r>
              <a:rPr lang="zh-CN" altLang="en-US" sz="2130" noProof="1">
                <a:latin typeface="+mn-ea"/>
                <a:cs typeface="+mn-ea"/>
              </a:rPr>
              <a:t>用户数据报协议（</a:t>
            </a:r>
            <a:r>
              <a:rPr lang="en-US" altLang="zh-CN" sz="2130" noProof="1">
                <a:latin typeface="+mn-ea"/>
                <a:cs typeface="+mn-ea"/>
              </a:rPr>
              <a:t>UDP</a:t>
            </a:r>
            <a:r>
              <a:rPr lang="zh-CN" altLang="en-US" sz="2130" noProof="1">
                <a:latin typeface="+mn-ea"/>
                <a:cs typeface="+mn-ea"/>
              </a:rPr>
              <a:t>）</a:t>
            </a:r>
            <a:endParaRPr lang="zh-CN" altLang="en-US" sz="2130" noProof="1">
              <a:latin typeface="+mn-ea"/>
              <a:cs typeface="+mn-ea"/>
            </a:endParaRPr>
          </a:p>
          <a:p>
            <a:endParaRPr lang="zh-CN" altLang="en-US" sz="2130" noProof="1">
              <a:latin typeface="+mn-ea"/>
              <a:cs typeface="+mn-ea"/>
            </a:endParaRPr>
          </a:p>
          <a:p>
            <a:r>
              <a:rPr lang="zh-CN" altLang="en-US" sz="2130" noProof="1">
                <a:solidFill>
                  <a:srgbClr val="FF0000"/>
                </a:solidFill>
                <a:latin typeface="+mn-ea"/>
                <a:cs typeface="+mn-ea"/>
              </a:rPr>
              <a:t>传输层控制协议</a:t>
            </a:r>
            <a:r>
              <a:rPr lang="zh-CN" altLang="en-US" sz="2125">
                <a:solidFill>
                  <a:srgbClr val="FF0000"/>
                </a:solidFill>
                <a:latin typeface="+mn-ea"/>
                <a:cs typeface="+mn-ea"/>
                <a:sym typeface="+mn-ea"/>
              </a:rPr>
              <a:t>（</a:t>
            </a:r>
            <a:r>
              <a:rPr lang="en-US" altLang="zh-CN" sz="2125">
                <a:solidFill>
                  <a:srgbClr val="FF0000"/>
                </a:solidFill>
                <a:latin typeface="+mn-ea"/>
                <a:cs typeface="+mn-ea"/>
                <a:sym typeface="+mn-ea"/>
              </a:rPr>
              <a:t>TCP</a:t>
            </a:r>
            <a:r>
              <a:rPr lang="zh-CN" altLang="en-US" sz="2125">
                <a:solidFill>
                  <a:srgbClr val="FF0000"/>
                </a:solidFill>
                <a:latin typeface="+mn-ea"/>
                <a:cs typeface="+mn-ea"/>
                <a:sym typeface="+mn-ea"/>
              </a:rPr>
              <a:t>）</a:t>
            </a:r>
            <a:endParaRPr lang="zh-CN" altLang="en-US" sz="2130" noProof="1">
              <a:solidFill>
                <a:srgbClr val="FF0000"/>
              </a:solidFill>
            </a:endParaRPr>
          </a:p>
          <a:p>
            <a:endParaRPr lang="zh-CN" altLang="en-US" sz="2130" noProof="1"/>
          </a:p>
          <a:p>
            <a:endParaRPr lang="zh-CN" altLang="en-US" sz="2130" noProof="1"/>
          </a:p>
        </p:txBody>
      </p:sp>
      <p:sp>
        <p:nvSpPr>
          <p:cNvPr id="5" name="左大括号 4"/>
          <p:cNvSpPr/>
          <p:nvPr/>
        </p:nvSpPr>
        <p:spPr>
          <a:xfrm>
            <a:off x="4259580" y="1813878"/>
            <a:ext cx="76200" cy="26638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10" name="左大括号 9"/>
          <p:cNvSpPr/>
          <p:nvPr/>
        </p:nvSpPr>
        <p:spPr>
          <a:xfrm>
            <a:off x="7657465" y="3168650"/>
            <a:ext cx="165735" cy="28435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p:cNvSpPr txBox="1"/>
          <p:nvPr/>
        </p:nvSpPr>
        <p:spPr>
          <a:xfrm>
            <a:off x="7823200" y="3086735"/>
            <a:ext cx="3342640" cy="3594100"/>
          </a:xfrm>
          <a:prstGeom prst="rect">
            <a:avLst/>
          </a:prstGeom>
          <a:noFill/>
        </p:spPr>
        <p:txBody>
          <a:bodyPr wrap="square" rtlCol="0">
            <a:spAutoFit/>
          </a:bodyPr>
          <a:lstStyle/>
          <a:p>
            <a:r>
              <a:rPr lang="en-US" altLang="zh-CN" sz="2130"/>
              <a:t>TCP</a:t>
            </a:r>
            <a:r>
              <a:rPr lang="zh-CN" altLang="en-US" sz="2130"/>
              <a:t>报文段结构</a:t>
            </a:r>
            <a:endParaRPr lang="zh-CN" altLang="en-US" sz="2130"/>
          </a:p>
          <a:p>
            <a:endParaRPr lang="zh-CN" altLang="en-US" sz="2130"/>
          </a:p>
          <a:p>
            <a:r>
              <a:rPr lang="en-US" altLang="zh-CN" sz="2130"/>
              <a:t>TCP</a:t>
            </a:r>
            <a:r>
              <a:rPr lang="zh-CN" altLang="en-US" sz="2130"/>
              <a:t>连接管理</a:t>
            </a:r>
            <a:endParaRPr lang="zh-CN" altLang="en-US" sz="2130"/>
          </a:p>
          <a:p>
            <a:endParaRPr lang="zh-CN" altLang="en-US" sz="2130"/>
          </a:p>
          <a:p>
            <a:r>
              <a:rPr lang="en-US" altLang="zh-CN" sz="2130"/>
              <a:t>TCP</a:t>
            </a:r>
            <a:r>
              <a:rPr lang="zh-CN" altLang="en-US" sz="2130"/>
              <a:t>可靠传输数据</a:t>
            </a:r>
            <a:endParaRPr lang="zh-CN" altLang="en-US" sz="2130"/>
          </a:p>
          <a:p>
            <a:endParaRPr lang="zh-CN" altLang="en-US" sz="2130"/>
          </a:p>
          <a:p>
            <a:r>
              <a:rPr lang="en-US" altLang="zh-CN" sz="2130"/>
              <a:t>TCP</a:t>
            </a:r>
            <a:r>
              <a:rPr lang="zh-CN" altLang="en-US" sz="2130"/>
              <a:t>流量控制</a:t>
            </a:r>
            <a:endParaRPr lang="zh-CN" altLang="en-US" sz="2130"/>
          </a:p>
          <a:p>
            <a:endParaRPr lang="zh-CN" altLang="en-US" sz="2130"/>
          </a:p>
          <a:p>
            <a:r>
              <a:rPr lang="en-US" altLang="zh-CN" sz="2130">
                <a:solidFill>
                  <a:srgbClr val="FF0000"/>
                </a:solidFill>
              </a:rPr>
              <a:t>TCP</a:t>
            </a:r>
            <a:r>
              <a:rPr lang="zh-CN" altLang="en-US" sz="2130">
                <a:solidFill>
                  <a:srgbClr val="FF0000"/>
                </a:solidFill>
              </a:rPr>
              <a:t>拥塞控制</a:t>
            </a:r>
            <a:endParaRPr lang="zh-CN" altLang="en-US">
              <a:solidFill>
                <a:srgbClr val="FF0000"/>
              </a:solidFill>
            </a:endParaRPr>
          </a:p>
          <a:p>
            <a:endParaRPr lang="zh-CN" altLang="en-US"/>
          </a:p>
          <a:p>
            <a:endParaRPr lang="zh-CN" altLang="en-US"/>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622040" y="996315"/>
            <a:ext cx="4191000" cy="4191000"/>
          </a:xfrm>
          <a:prstGeom prst="rect">
            <a:avLst/>
          </a:prstGeom>
        </p:spPr>
      </p:pic>
      <p:sp>
        <p:nvSpPr>
          <p:cNvPr id="7" name="文本框 6"/>
          <p:cNvSpPr txBox="1"/>
          <p:nvPr/>
        </p:nvSpPr>
        <p:spPr>
          <a:xfrm>
            <a:off x="5281930" y="5434965"/>
            <a:ext cx="4342130" cy="460375"/>
          </a:xfrm>
          <a:prstGeom prst="rect">
            <a:avLst/>
          </a:prstGeom>
          <a:noFill/>
        </p:spPr>
        <p:txBody>
          <a:bodyPr wrap="square" rtlCol="0">
            <a:spAutoFit/>
          </a:bodyPr>
          <a:lstStyle/>
          <a:p>
            <a:r>
              <a:rPr lang="zh-CN" altLang="en-US" sz="2400"/>
              <a:t>堵车</a:t>
            </a:r>
            <a:endParaRPr lang="zh-CN" altLang="en-US" sz="240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3074670" y="2637155"/>
            <a:ext cx="3028315" cy="860425"/>
          </a:xfrm>
          <a:prstGeom prst="rect">
            <a:avLst/>
          </a:prstGeom>
          <a:noFill/>
        </p:spPr>
        <p:txBody>
          <a:bodyPr wrap="square" rtlCol="0">
            <a:spAutoFit/>
          </a:bodyPr>
          <a:lstStyle/>
          <a:p>
            <a:r>
              <a:rPr lang="zh-CN" altLang="en-US" sz="5000"/>
              <a:t>拥  塞</a:t>
            </a:r>
            <a:endParaRPr lang="zh-CN" altLang="en-US" sz="500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3074670" y="2637155"/>
            <a:ext cx="3028315" cy="860425"/>
          </a:xfrm>
          <a:prstGeom prst="rect">
            <a:avLst/>
          </a:prstGeom>
          <a:noFill/>
        </p:spPr>
        <p:txBody>
          <a:bodyPr wrap="square" rtlCol="0">
            <a:spAutoFit/>
          </a:bodyPr>
          <a:lstStyle/>
          <a:p>
            <a:r>
              <a:rPr lang="zh-CN" altLang="en-US" sz="5000"/>
              <a:t>拥  塞</a:t>
            </a:r>
            <a:endParaRPr lang="zh-CN" altLang="en-US" sz="5000"/>
          </a:p>
        </p:txBody>
      </p:sp>
      <p:sp>
        <p:nvSpPr>
          <p:cNvPr id="6" name="右箭头 5"/>
          <p:cNvSpPr/>
          <p:nvPr/>
        </p:nvSpPr>
        <p:spPr>
          <a:xfrm>
            <a:off x="5649595" y="2755900"/>
            <a:ext cx="1220470" cy="622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552690" y="1070610"/>
            <a:ext cx="3028315" cy="4707890"/>
          </a:xfrm>
          <a:prstGeom prst="rect">
            <a:avLst/>
          </a:prstGeom>
          <a:noFill/>
        </p:spPr>
        <p:txBody>
          <a:bodyPr wrap="square" rtlCol="0">
            <a:spAutoFit/>
          </a:bodyPr>
          <a:lstStyle/>
          <a:p>
            <a:r>
              <a:rPr lang="zh-CN" altLang="en-US" sz="5000"/>
              <a:t>太多主机</a:t>
            </a:r>
            <a:endParaRPr lang="zh-CN" altLang="en-US" sz="5000"/>
          </a:p>
          <a:p>
            <a:endParaRPr lang="zh-CN" altLang="en-US" sz="5000"/>
          </a:p>
          <a:p>
            <a:r>
              <a:rPr lang="zh-CN" altLang="en-US" sz="5000"/>
              <a:t>太快速率</a:t>
            </a:r>
            <a:endParaRPr lang="zh-CN" altLang="en-US" sz="5000"/>
          </a:p>
          <a:p>
            <a:endParaRPr lang="zh-CN" altLang="en-US" sz="5000"/>
          </a:p>
          <a:p>
            <a:r>
              <a:rPr lang="zh-CN" altLang="en-US" sz="5000"/>
              <a:t>太多数据</a:t>
            </a:r>
            <a:endParaRPr lang="zh-CN" altLang="en-US" sz="5000"/>
          </a:p>
          <a:p>
            <a:endParaRPr lang="zh-CN" altLang="en-US" sz="500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076960" y="2604135"/>
            <a:ext cx="5013325" cy="1367155"/>
          </a:xfrm>
          <a:prstGeom prst="rect">
            <a:avLst/>
          </a:prstGeom>
          <a:noFill/>
        </p:spPr>
        <p:txBody>
          <a:bodyPr wrap="square" rtlCol="0">
            <a:spAutoFit/>
          </a:bodyPr>
          <a:lstStyle/>
          <a:p>
            <a:r>
              <a:rPr lang="zh-CN" altLang="en-US" sz="2400" noProof="1">
                <a:latin typeface="+mn-ea"/>
              </a:rPr>
              <a:t>拥塞控制的定义</a:t>
            </a:r>
            <a:r>
              <a:rPr lang="en-US" altLang="zh-CN" sz="2400" noProof="1">
                <a:latin typeface="+mn-ea"/>
              </a:rPr>
              <a:t>:</a:t>
            </a:r>
            <a:endParaRPr lang="en-US" altLang="zh-CN" noProof="1">
              <a:latin typeface="+mn-ea"/>
            </a:endParaRPr>
          </a:p>
          <a:p>
            <a:pPr>
              <a:lnSpc>
                <a:spcPct val="150000"/>
              </a:lnSpc>
            </a:pPr>
            <a:endParaRPr lang="en-US" altLang="zh-CN" noProof="1"/>
          </a:p>
          <a:p>
            <a:pPr>
              <a:lnSpc>
                <a:spcPct val="150000"/>
              </a:lnSpc>
            </a:pPr>
            <a:endParaRPr lang="zh-CN" altLang="en-US" sz="2130" noProof="1"/>
          </a:p>
        </p:txBody>
      </p:sp>
      <p:sp>
        <p:nvSpPr>
          <p:cNvPr id="2" name="文本框 1"/>
          <p:cNvSpPr txBox="1"/>
          <p:nvPr/>
        </p:nvSpPr>
        <p:spPr>
          <a:xfrm>
            <a:off x="1076960" y="3336290"/>
            <a:ext cx="9925050" cy="1564640"/>
          </a:xfrm>
          <a:prstGeom prst="rect">
            <a:avLst/>
          </a:prstGeom>
          <a:noFill/>
        </p:spPr>
        <p:txBody>
          <a:bodyPr wrap="square" rtlCol="0">
            <a:spAutoFit/>
          </a:bodyPr>
          <a:lstStyle/>
          <a:p>
            <a:pPr fontAlgn="auto">
              <a:lnSpc>
                <a:spcPct val="150000"/>
              </a:lnSpc>
            </a:pPr>
            <a:r>
              <a:rPr lang="en-US" altLang="zh-CN" sz="2130"/>
              <a:t>       </a:t>
            </a:r>
            <a:r>
              <a:rPr lang="zh-CN" altLang="en-US" sz="2125">
                <a:sym typeface="+mn-ea"/>
              </a:rPr>
              <a:t>通过合理调度、规范、调整向网络中发送数据的</a:t>
            </a:r>
            <a:r>
              <a:rPr lang="zh-CN" altLang="en-US" sz="2125">
                <a:solidFill>
                  <a:schemeClr val="accent6"/>
                </a:solidFill>
                <a:sym typeface="+mn-ea"/>
              </a:rPr>
              <a:t>主机数量</a:t>
            </a:r>
            <a:r>
              <a:rPr lang="zh-CN" altLang="en-US" sz="2125">
                <a:sym typeface="+mn-ea"/>
              </a:rPr>
              <a:t>、</a:t>
            </a:r>
            <a:r>
              <a:rPr lang="zh-CN" altLang="en-US" sz="2125">
                <a:solidFill>
                  <a:schemeClr val="accent6"/>
                </a:solidFill>
                <a:sym typeface="+mn-ea"/>
              </a:rPr>
              <a:t>发送速率</a:t>
            </a:r>
            <a:r>
              <a:rPr lang="zh-CN" altLang="en-US" sz="2125">
                <a:sym typeface="+mn-ea"/>
              </a:rPr>
              <a:t>、</a:t>
            </a:r>
            <a:r>
              <a:rPr lang="zh-CN" altLang="en-US" sz="2125">
                <a:solidFill>
                  <a:schemeClr val="accent6"/>
                </a:solidFill>
                <a:sym typeface="+mn-ea"/>
              </a:rPr>
              <a:t>数据量</a:t>
            </a:r>
            <a:r>
              <a:rPr lang="zh-CN" altLang="en-US" sz="2125">
                <a:sym typeface="+mn-ea"/>
              </a:rPr>
              <a:t>，以避免拥塞的发生 ，就称为（</a:t>
            </a:r>
            <a:r>
              <a:rPr lang="zh-CN" altLang="en-US" sz="2125">
                <a:solidFill>
                  <a:schemeClr val="bg1"/>
                </a:solidFill>
                <a:sym typeface="+mn-ea"/>
              </a:rPr>
              <a:t>拥塞控制</a:t>
            </a:r>
            <a:r>
              <a:rPr lang="zh-CN" altLang="en-US" sz="2125">
                <a:sym typeface="+mn-ea"/>
              </a:rPr>
              <a:t>）</a:t>
            </a:r>
            <a:endParaRPr lang="zh-CN" altLang="en-US" sz="2125"/>
          </a:p>
          <a:p>
            <a:pPr fontAlgn="auto">
              <a:lnSpc>
                <a:spcPct val="150000"/>
              </a:lnSpc>
            </a:pPr>
            <a:endParaRPr lang="zh-CN" altLang="en-US" sz="2130"/>
          </a:p>
        </p:txBody>
      </p:sp>
      <p:sp>
        <p:nvSpPr>
          <p:cNvPr id="5" name="五边形 4"/>
          <p:cNvSpPr/>
          <p:nvPr/>
        </p:nvSpPr>
        <p:spPr>
          <a:xfrm rot="10800000">
            <a:off x="7701280" y="260413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文本框 5"/>
          <p:cNvSpPr txBox="1"/>
          <p:nvPr/>
        </p:nvSpPr>
        <p:spPr>
          <a:xfrm>
            <a:off x="7701280" y="2604135"/>
            <a:ext cx="791210" cy="368300"/>
          </a:xfrm>
          <a:prstGeom prst="rect">
            <a:avLst/>
          </a:prstGeom>
          <a:noFill/>
          <a:ln>
            <a:noFill/>
          </a:ln>
        </p:spPr>
        <p:txBody>
          <a:bodyPr wrap="square" rtlCol="0">
            <a:spAutoFit/>
          </a:bodyPr>
          <a:lstStyle/>
          <a:p>
            <a:r>
              <a:rPr lang="zh-CN" altLang="en-US">
                <a:solidFill>
                  <a:schemeClr val="bg2"/>
                </a:solidFill>
              </a:rPr>
              <a:t>填空</a:t>
            </a:r>
            <a:endParaRPr lang="zh-CN" altLang="en-US">
              <a:solidFill>
                <a:schemeClr val="bg2"/>
              </a:solidFill>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2"/>
          <p:cNvSpPr txBox="1"/>
          <p:nvPr>
            <p:custDataLst>
              <p:tags r:id="rId1"/>
            </p:custDataLst>
          </p:nvPr>
        </p:nvSpPr>
        <p:spPr>
          <a:xfrm>
            <a:off x="735180" y="132578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拥塞控制</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10" name="文本框 9"/>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076960" y="2604135"/>
            <a:ext cx="5013325" cy="1367155"/>
          </a:xfrm>
          <a:prstGeom prst="rect">
            <a:avLst/>
          </a:prstGeom>
          <a:noFill/>
        </p:spPr>
        <p:txBody>
          <a:bodyPr wrap="square" rtlCol="0">
            <a:spAutoFit/>
          </a:bodyPr>
          <a:lstStyle/>
          <a:p>
            <a:r>
              <a:rPr lang="zh-CN" altLang="en-US" sz="2400" noProof="1">
                <a:latin typeface="+mn-ea"/>
              </a:rPr>
              <a:t>拥塞</a:t>
            </a:r>
            <a:r>
              <a:rPr lang="zh-CN" altLang="en-US" sz="2400" noProof="1" smtClean="0">
                <a:latin typeface="+mn-ea"/>
              </a:rPr>
              <a:t>控制的定义</a:t>
            </a:r>
            <a:r>
              <a:rPr lang="en-US" altLang="zh-CN" sz="2400" noProof="1" smtClean="0">
                <a:latin typeface="+mn-ea"/>
              </a:rPr>
              <a:t>:</a:t>
            </a:r>
            <a:endParaRPr lang="en-US" altLang="zh-CN" noProof="1">
              <a:latin typeface="+mn-ea"/>
            </a:endParaRPr>
          </a:p>
          <a:p>
            <a:pPr>
              <a:lnSpc>
                <a:spcPct val="150000"/>
              </a:lnSpc>
            </a:pPr>
            <a:endParaRPr lang="en-US" altLang="zh-CN" noProof="1"/>
          </a:p>
          <a:p>
            <a:pPr>
              <a:lnSpc>
                <a:spcPct val="150000"/>
              </a:lnSpc>
            </a:pPr>
            <a:endParaRPr lang="zh-CN" altLang="en-US" sz="2130" noProof="1"/>
          </a:p>
        </p:txBody>
      </p:sp>
      <p:sp>
        <p:nvSpPr>
          <p:cNvPr id="2" name="文本框 1"/>
          <p:cNvSpPr txBox="1"/>
          <p:nvPr/>
        </p:nvSpPr>
        <p:spPr>
          <a:xfrm>
            <a:off x="1076960" y="3336290"/>
            <a:ext cx="9925050" cy="1564640"/>
          </a:xfrm>
          <a:prstGeom prst="rect">
            <a:avLst/>
          </a:prstGeom>
          <a:noFill/>
        </p:spPr>
        <p:txBody>
          <a:bodyPr wrap="square" rtlCol="0">
            <a:spAutoFit/>
          </a:bodyPr>
          <a:lstStyle/>
          <a:p>
            <a:pPr fontAlgn="auto">
              <a:lnSpc>
                <a:spcPct val="150000"/>
              </a:lnSpc>
            </a:pPr>
            <a:r>
              <a:rPr lang="en-US" altLang="zh-CN" sz="2130" dirty="0"/>
              <a:t>       </a:t>
            </a:r>
            <a:r>
              <a:rPr lang="zh-CN" altLang="en-US" sz="2125" dirty="0">
                <a:sym typeface="+mn-ea"/>
              </a:rPr>
              <a:t>通过合理调度、规范、调整向网络中发送数据的</a:t>
            </a:r>
            <a:r>
              <a:rPr lang="zh-CN" altLang="en-US" sz="2125" dirty="0">
                <a:solidFill>
                  <a:schemeClr val="accent6"/>
                </a:solidFill>
                <a:sym typeface="+mn-ea"/>
              </a:rPr>
              <a:t>主机数量</a:t>
            </a:r>
            <a:r>
              <a:rPr lang="zh-CN" altLang="en-US" sz="2125" dirty="0">
                <a:sym typeface="+mn-ea"/>
              </a:rPr>
              <a:t>、</a:t>
            </a:r>
            <a:r>
              <a:rPr lang="zh-CN" altLang="en-US" sz="2125" dirty="0">
                <a:solidFill>
                  <a:schemeClr val="accent6"/>
                </a:solidFill>
                <a:sym typeface="+mn-ea"/>
              </a:rPr>
              <a:t>发送速率</a:t>
            </a:r>
            <a:r>
              <a:rPr lang="zh-CN" altLang="en-US" sz="2125" dirty="0">
                <a:sym typeface="+mn-ea"/>
              </a:rPr>
              <a:t>、</a:t>
            </a:r>
            <a:r>
              <a:rPr lang="zh-CN" altLang="en-US" sz="2125" dirty="0">
                <a:solidFill>
                  <a:schemeClr val="accent6"/>
                </a:solidFill>
                <a:sym typeface="+mn-ea"/>
              </a:rPr>
              <a:t>数据量</a:t>
            </a:r>
            <a:r>
              <a:rPr lang="zh-CN" altLang="en-US" sz="2125" dirty="0">
                <a:sym typeface="+mn-ea"/>
              </a:rPr>
              <a:t>，以避免拥塞的发生 ，就</a:t>
            </a:r>
            <a:r>
              <a:rPr lang="zh-CN" altLang="en-US" sz="2125" dirty="0" smtClean="0">
                <a:sym typeface="+mn-ea"/>
              </a:rPr>
              <a:t>称为</a:t>
            </a:r>
            <a:r>
              <a:rPr lang="zh-CN" altLang="en-US" sz="2125" dirty="0" smtClean="0">
                <a:solidFill>
                  <a:srgbClr val="FF0000"/>
                </a:solidFill>
                <a:sym typeface="+mn-ea"/>
              </a:rPr>
              <a:t>拥塞控制</a:t>
            </a:r>
            <a:r>
              <a:rPr lang="zh-CN" altLang="en-US" sz="2125" dirty="0">
                <a:sym typeface="+mn-ea"/>
              </a:rPr>
              <a:t>。</a:t>
            </a:r>
            <a:endParaRPr lang="zh-CN" altLang="en-US" sz="2125" dirty="0"/>
          </a:p>
          <a:p>
            <a:pPr fontAlgn="auto">
              <a:lnSpc>
                <a:spcPct val="150000"/>
              </a:lnSpc>
            </a:pPr>
            <a:endParaRPr lang="zh-CN" altLang="en-US" sz="2130" dirty="0"/>
          </a:p>
        </p:txBody>
      </p:sp>
      <p:sp>
        <p:nvSpPr>
          <p:cNvPr id="5" name="五边形 4"/>
          <p:cNvSpPr/>
          <p:nvPr/>
        </p:nvSpPr>
        <p:spPr>
          <a:xfrm rot="10800000">
            <a:off x="7701280" y="260413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文本框 5"/>
          <p:cNvSpPr txBox="1"/>
          <p:nvPr/>
        </p:nvSpPr>
        <p:spPr>
          <a:xfrm>
            <a:off x="7701280" y="2604135"/>
            <a:ext cx="791210" cy="368300"/>
          </a:xfrm>
          <a:prstGeom prst="rect">
            <a:avLst/>
          </a:prstGeom>
          <a:noFill/>
          <a:ln>
            <a:noFill/>
          </a:ln>
        </p:spPr>
        <p:txBody>
          <a:bodyPr wrap="square" rtlCol="0">
            <a:spAutoFit/>
          </a:bodyPr>
          <a:lstStyle/>
          <a:p>
            <a:r>
              <a:rPr lang="zh-CN" altLang="en-US">
                <a:solidFill>
                  <a:schemeClr val="bg2"/>
                </a:solidFill>
              </a:rPr>
              <a:t>填空</a:t>
            </a:r>
            <a:endParaRPr lang="zh-CN" altLang="en-US">
              <a:solidFill>
                <a:schemeClr val="bg2"/>
              </a:solidFill>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2"/>
          <p:cNvSpPr txBox="1"/>
          <p:nvPr>
            <p:custDataLst>
              <p:tags r:id="rId1"/>
            </p:custDataLst>
          </p:nvPr>
        </p:nvSpPr>
        <p:spPr>
          <a:xfrm>
            <a:off x="735180" y="132578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拥塞控制</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8" name="图片 7"/>
          <p:cNvPicPr>
            <a:picLocks noChangeAspect="1"/>
          </p:cNvPicPr>
          <p:nvPr/>
        </p:nvPicPr>
        <p:blipFill>
          <a:blip r:embed="rId2"/>
          <a:stretch>
            <a:fillRect/>
          </a:stretch>
        </p:blipFill>
        <p:spPr>
          <a:xfrm>
            <a:off x="1291590" y="3259036"/>
            <a:ext cx="9179364" cy="3462950"/>
          </a:xfrm>
          <a:prstGeom prst="rect">
            <a:avLst/>
          </a:prstGeom>
        </p:spPr>
      </p:pic>
      <p:sp>
        <p:nvSpPr>
          <p:cNvPr id="9" name="文本框 8"/>
          <p:cNvSpPr txBox="1"/>
          <p:nvPr/>
        </p:nvSpPr>
        <p:spPr>
          <a:xfrm>
            <a:off x="3304674" y="5903495"/>
            <a:ext cx="5181600" cy="646331"/>
          </a:xfrm>
          <a:prstGeom prst="rect">
            <a:avLst/>
          </a:prstGeom>
          <a:solidFill>
            <a:schemeClr val="bg1"/>
          </a:solidFill>
        </p:spPr>
        <p:txBody>
          <a:bodyPr wrap="square" rtlCol="0">
            <a:spAutoFit/>
          </a:bodyPr>
          <a:lstStyle/>
          <a:p>
            <a:r>
              <a:rPr kumimoji="1" lang="zh-CN" altLang="en-US" dirty="0" smtClean="0"/>
              <a:t>一个字节占用一个序号；</a:t>
            </a:r>
            <a:endParaRPr kumimoji="1" lang="en-US" altLang="zh-CN" dirty="0" smtClean="0"/>
          </a:p>
          <a:p>
            <a:r>
              <a:rPr lang="zh-CN" altLang="en-US" dirty="0"/>
              <a:t>序号字段指的就是一个报文段第一个字节的序号。 </a:t>
            </a:r>
            <a:endParaRPr lang="zh-CN" altLang="en-US" dirty="0"/>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076960" y="2604135"/>
            <a:ext cx="5013325" cy="1367155"/>
          </a:xfrm>
          <a:prstGeom prst="rect">
            <a:avLst/>
          </a:prstGeom>
          <a:noFill/>
        </p:spPr>
        <p:txBody>
          <a:bodyPr wrap="square" rtlCol="0">
            <a:spAutoFit/>
          </a:bodyPr>
          <a:lstStyle/>
          <a:p>
            <a:r>
              <a:rPr lang="zh-CN" altLang="en-US" sz="2400" noProof="1">
                <a:latin typeface="+mn-ea"/>
              </a:rPr>
              <a:t>拥塞</a:t>
            </a:r>
            <a:r>
              <a:rPr lang="zh-CN" altLang="en-US" sz="2400" noProof="1" smtClean="0">
                <a:latin typeface="+mn-ea"/>
              </a:rPr>
              <a:t>控制的算法</a:t>
            </a:r>
            <a:r>
              <a:rPr lang="en-US" altLang="zh-CN" sz="2400" noProof="1" smtClean="0">
                <a:latin typeface="+mn-ea"/>
              </a:rPr>
              <a:t>:</a:t>
            </a:r>
            <a:endParaRPr lang="en-US" altLang="zh-CN" noProof="1">
              <a:latin typeface="+mn-ea"/>
            </a:endParaRPr>
          </a:p>
          <a:p>
            <a:pPr>
              <a:lnSpc>
                <a:spcPct val="150000"/>
              </a:lnSpc>
            </a:pPr>
            <a:endParaRPr lang="en-US" altLang="zh-CN" noProof="1"/>
          </a:p>
          <a:p>
            <a:pPr>
              <a:lnSpc>
                <a:spcPct val="150000"/>
              </a:lnSpc>
            </a:pPr>
            <a:endParaRPr lang="zh-CN" altLang="en-US" sz="2130" noProof="1"/>
          </a:p>
        </p:txBody>
      </p:sp>
      <p:sp>
        <p:nvSpPr>
          <p:cNvPr id="2" name="文本框 1"/>
          <p:cNvSpPr txBox="1"/>
          <p:nvPr/>
        </p:nvSpPr>
        <p:spPr>
          <a:xfrm>
            <a:off x="1076960" y="3336290"/>
            <a:ext cx="9925050" cy="1075679"/>
          </a:xfrm>
          <a:prstGeom prst="rect">
            <a:avLst/>
          </a:prstGeom>
          <a:noFill/>
        </p:spPr>
        <p:txBody>
          <a:bodyPr wrap="square" rtlCol="0">
            <a:spAutoFit/>
          </a:bodyPr>
          <a:lstStyle/>
          <a:p>
            <a:pPr fontAlgn="auto">
              <a:lnSpc>
                <a:spcPct val="150000"/>
              </a:lnSpc>
            </a:pPr>
            <a:r>
              <a:rPr lang="en-US" altLang="zh-CN" sz="2130" dirty="0" smtClean="0"/>
              <a:t>TCP</a:t>
            </a:r>
            <a:r>
              <a:rPr lang="zh-CN" altLang="en-US" sz="2130" dirty="0" smtClean="0"/>
              <a:t>拥塞控制的算法包括：慢启动、拥塞避免、快速重传、快速恢复</a:t>
            </a:r>
            <a:r>
              <a:rPr lang="en-US" altLang="zh-CN" sz="2130" dirty="0" smtClean="0"/>
              <a:t>4</a:t>
            </a:r>
            <a:r>
              <a:rPr lang="zh-CN" altLang="en-US" sz="2130" dirty="0" smtClean="0"/>
              <a:t>部分。</a:t>
            </a:r>
            <a:endParaRPr lang="zh-CN" altLang="en-US" sz="2125" dirty="0"/>
          </a:p>
          <a:p>
            <a:pPr fontAlgn="auto">
              <a:lnSpc>
                <a:spcPct val="150000"/>
              </a:lnSpc>
            </a:pPr>
            <a:endParaRPr lang="zh-CN" altLang="en-US" sz="2130" dirty="0"/>
          </a:p>
        </p:txBody>
      </p:sp>
      <p:sp>
        <p:nvSpPr>
          <p:cNvPr id="5" name="五边形 4"/>
          <p:cNvSpPr/>
          <p:nvPr/>
        </p:nvSpPr>
        <p:spPr>
          <a:xfrm rot="10800000">
            <a:off x="7701280" y="260413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文本框 5"/>
          <p:cNvSpPr txBox="1"/>
          <p:nvPr/>
        </p:nvSpPr>
        <p:spPr>
          <a:xfrm>
            <a:off x="7701280" y="2604135"/>
            <a:ext cx="791210" cy="368300"/>
          </a:xfrm>
          <a:prstGeom prst="rect">
            <a:avLst/>
          </a:prstGeom>
          <a:noFill/>
          <a:ln>
            <a:noFill/>
          </a:ln>
        </p:spPr>
        <p:txBody>
          <a:bodyPr wrap="square" rtlCol="0">
            <a:spAutoFit/>
          </a:bodyPr>
          <a:lstStyle/>
          <a:p>
            <a:r>
              <a:rPr lang="zh-CN" altLang="en-US">
                <a:solidFill>
                  <a:schemeClr val="bg2"/>
                </a:solidFill>
              </a:rPr>
              <a:t>填空</a:t>
            </a:r>
            <a:endParaRPr lang="zh-CN" altLang="en-US">
              <a:solidFill>
                <a:schemeClr val="bg2"/>
              </a:solidFill>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2"/>
          <p:cNvSpPr txBox="1"/>
          <p:nvPr>
            <p:custDataLst>
              <p:tags r:id="rId1"/>
            </p:custDataLst>
          </p:nvPr>
        </p:nvSpPr>
        <p:spPr>
          <a:xfrm>
            <a:off x="735180" y="132578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拥塞控制</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 name="矩形 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18" name="文本框 17"/>
          <p:cNvSpPr txBox="1"/>
          <p:nvPr/>
        </p:nvSpPr>
        <p:spPr>
          <a:xfrm>
            <a:off x="2684215" y="3021965"/>
            <a:ext cx="5082540" cy="1075679"/>
          </a:xfrm>
          <a:prstGeom prst="rect">
            <a:avLst/>
          </a:prstGeom>
          <a:noFill/>
        </p:spPr>
        <p:txBody>
          <a:bodyPr wrap="square" rtlCol="0">
            <a:spAutoFit/>
          </a:bodyPr>
          <a:lstStyle/>
          <a:p>
            <a:pPr fontAlgn="auto">
              <a:lnSpc>
                <a:spcPct val="150000"/>
              </a:lnSpc>
            </a:pPr>
            <a:r>
              <a:rPr lang="zh-CN" altLang="en-US" sz="2130" dirty="0" smtClean="0"/>
              <a:t>拥塞窗口</a:t>
            </a:r>
            <a:r>
              <a:rPr lang="en-US" altLang="zh-CN" sz="2130" dirty="0" smtClean="0"/>
              <a:t>(</a:t>
            </a:r>
            <a:r>
              <a:rPr lang="en-US" altLang="zh-CN" sz="2130" dirty="0" err="1" smtClean="0"/>
              <a:t>CongWin</a:t>
            </a:r>
            <a:r>
              <a:rPr lang="en-US" altLang="zh-CN" sz="2130" dirty="0" smtClean="0"/>
              <a:t>)</a:t>
            </a:r>
            <a:r>
              <a:rPr lang="zh-CN" altLang="en-US" sz="2130" dirty="0" smtClean="0"/>
              <a:t>：连接开始，值为</a:t>
            </a:r>
            <a:r>
              <a:rPr lang="en-US" altLang="zh-CN" sz="2130" dirty="0" smtClean="0"/>
              <a:t>1</a:t>
            </a:r>
            <a:r>
              <a:rPr lang="zh-CN" altLang="en-US" sz="2130" dirty="0" smtClean="0"/>
              <a:t>。</a:t>
            </a:r>
            <a:endParaRPr lang="en-US" altLang="zh-CN" sz="2130" dirty="0" smtClean="0"/>
          </a:p>
          <a:p>
            <a:pPr fontAlgn="auto">
              <a:lnSpc>
                <a:spcPct val="150000"/>
              </a:lnSpc>
            </a:pPr>
            <a:r>
              <a:rPr lang="zh-CN" altLang="en-US" sz="2130" dirty="0" smtClean="0"/>
              <a:t>阈值</a:t>
            </a:r>
            <a:r>
              <a:rPr lang="en-US" altLang="zh-CN" sz="2130" dirty="0" smtClean="0"/>
              <a:t>(Threshold):</a:t>
            </a:r>
            <a:r>
              <a:rPr lang="zh-CN" altLang="en-US" sz="2130" dirty="0" smtClean="0"/>
              <a:t>临界值</a:t>
            </a:r>
            <a:endParaRPr lang="zh-CN" altLang="en-US" sz="213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grpSp>
        <p:nvGrpSpPr>
          <p:cNvPr id="7" name="组合 6"/>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1" name="矩形 10"/>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18" name="矩形 17"/>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72085"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25" name="文本框 24"/>
          <p:cNvSpPr txBox="1"/>
          <p:nvPr/>
        </p:nvSpPr>
        <p:spPr>
          <a:xfrm>
            <a:off x="1795145" y="367411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grpSp>
        <p:nvGrpSpPr>
          <p:cNvPr id="7" name="组合 6"/>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1" name="矩形 10"/>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18" name="矩形 17"/>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sp>
        <p:nvSpPr>
          <p:cNvPr id="25" name="文本框 24"/>
          <p:cNvSpPr txBox="1"/>
          <p:nvPr/>
        </p:nvSpPr>
        <p:spPr>
          <a:xfrm>
            <a:off x="1795145" y="367411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grpSp>
        <p:nvGrpSpPr>
          <p:cNvPr id="29" name="组合 28"/>
          <p:cNvGrpSpPr/>
          <p:nvPr/>
        </p:nvGrpSpPr>
        <p:grpSpPr>
          <a:xfrm>
            <a:off x="7766755" y="393621"/>
            <a:ext cx="4430675" cy="1735745"/>
            <a:chOff x="6710810" y="281374"/>
            <a:chExt cx="4231186" cy="1651846"/>
          </a:xfrm>
        </p:grpSpPr>
        <p:sp>
          <p:nvSpPr>
            <p:cNvPr id="38" name="左大括号 37"/>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40" name="矩形 39"/>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41" name="矩形 40"/>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42" name="矩形 41"/>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43" name="矩形 42"/>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44" name="矩形 43"/>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45" name="文本框 44"/>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sp>
        <p:nvSpPr>
          <p:cNvPr id="25" name="文本框 24"/>
          <p:cNvSpPr txBox="1"/>
          <p:nvPr/>
        </p:nvSpPr>
        <p:spPr>
          <a:xfrm>
            <a:off x="1795145" y="367411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sp>
        <p:nvSpPr>
          <p:cNvPr id="49" name="文本框 48"/>
          <p:cNvSpPr txBox="1"/>
          <p:nvPr/>
        </p:nvSpPr>
        <p:spPr>
          <a:xfrm>
            <a:off x="1760855" y="514350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grpSp>
        <p:nvGrpSpPr>
          <p:cNvPr id="28" name="组合 27"/>
          <p:cNvGrpSpPr/>
          <p:nvPr/>
        </p:nvGrpSpPr>
        <p:grpSpPr>
          <a:xfrm>
            <a:off x="7766755" y="393621"/>
            <a:ext cx="4430675" cy="1735745"/>
            <a:chOff x="6710810" y="281374"/>
            <a:chExt cx="4231186" cy="1651846"/>
          </a:xfrm>
        </p:grpSpPr>
        <p:sp>
          <p:nvSpPr>
            <p:cNvPr id="29" name="左大括号 28"/>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40" name="矩形 39"/>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41" name="矩形 40"/>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42" name="矩形 41"/>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43" name="矩形 42"/>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44" name="文本框 43"/>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sp>
        <p:nvSpPr>
          <p:cNvPr id="25" name="文本框 24"/>
          <p:cNvSpPr txBox="1"/>
          <p:nvPr/>
        </p:nvSpPr>
        <p:spPr>
          <a:xfrm>
            <a:off x="1795145" y="367411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sp>
        <p:nvSpPr>
          <p:cNvPr id="26" name="矩形 25"/>
          <p:cNvSpPr/>
          <p:nvPr/>
        </p:nvSpPr>
        <p:spPr>
          <a:xfrm>
            <a:off x="2028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7204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12379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31" name="矩形 30"/>
          <p:cNvSpPr/>
          <p:nvPr/>
        </p:nvSpPr>
        <p:spPr>
          <a:xfrm>
            <a:off x="17554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p:cNvSpPr/>
          <p:nvPr/>
        </p:nvSpPr>
        <p:spPr>
          <a:xfrm>
            <a:off x="22729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p:cNvSpPr/>
          <p:nvPr/>
        </p:nvSpPr>
        <p:spPr>
          <a:xfrm>
            <a:off x="27905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0" name="矩形 39"/>
          <p:cNvSpPr/>
          <p:nvPr/>
        </p:nvSpPr>
        <p:spPr>
          <a:xfrm>
            <a:off x="33080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p:cNvSpPr/>
          <p:nvPr/>
        </p:nvSpPr>
        <p:spPr>
          <a:xfrm>
            <a:off x="38255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p:cNvSpPr/>
          <p:nvPr/>
        </p:nvSpPr>
        <p:spPr>
          <a:xfrm>
            <a:off x="43430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p:cNvSpPr/>
          <p:nvPr/>
        </p:nvSpPr>
        <p:spPr>
          <a:xfrm>
            <a:off x="48606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p:cNvSpPr/>
          <p:nvPr/>
        </p:nvSpPr>
        <p:spPr>
          <a:xfrm>
            <a:off x="53781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p:cNvSpPr/>
          <p:nvPr/>
        </p:nvSpPr>
        <p:spPr>
          <a:xfrm>
            <a:off x="1755775" y="5809615"/>
            <a:ext cx="207518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p:cNvSpPr/>
          <p:nvPr/>
        </p:nvSpPr>
        <p:spPr>
          <a:xfrm>
            <a:off x="1760855" y="6480175"/>
            <a:ext cx="206946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文本框 79"/>
          <p:cNvSpPr txBox="1"/>
          <p:nvPr/>
        </p:nvSpPr>
        <p:spPr>
          <a:xfrm>
            <a:off x="288925" y="604678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sp>
        <p:nvSpPr>
          <p:cNvPr id="49" name="文本框 48"/>
          <p:cNvSpPr txBox="1"/>
          <p:nvPr/>
        </p:nvSpPr>
        <p:spPr>
          <a:xfrm>
            <a:off x="1760855" y="5143500"/>
            <a:ext cx="3992880" cy="368300"/>
          </a:xfrm>
          <a:prstGeom prst="rect">
            <a:avLst/>
          </a:prstGeom>
          <a:noFill/>
        </p:spPr>
        <p:txBody>
          <a:bodyPr wrap="square" rtlCol="0">
            <a:spAutoFit/>
          </a:bodyPr>
          <a:lstStyle/>
          <a:p>
            <a:r>
              <a:rPr lang="zh-CN" altLang="en-US"/>
              <a:t>经过</a:t>
            </a:r>
            <a:r>
              <a:rPr lang="en-US" altLang="zh-CN"/>
              <a:t>RTT</a:t>
            </a:r>
            <a:r>
              <a:rPr lang="zh-CN" altLang="en-US"/>
              <a:t>时间</a:t>
            </a:r>
            <a:r>
              <a:rPr lang="zh-CN" altLang="en-US">
                <a:solidFill>
                  <a:schemeClr val="bg1"/>
                </a:solidFill>
              </a:rPr>
              <a:t>，窗口增大一倍</a:t>
            </a:r>
            <a:endParaRPr lang="zh-CN" altLang="en-US">
              <a:solidFill>
                <a:schemeClr val="bg1"/>
              </a:solidFill>
            </a:endParaRPr>
          </a:p>
        </p:txBody>
      </p:sp>
      <p:grpSp>
        <p:nvGrpSpPr>
          <p:cNvPr id="60" name="组合 59"/>
          <p:cNvGrpSpPr/>
          <p:nvPr/>
        </p:nvGrpSpPr>
        <p:grpSpPr>
          <a:xfrm>
            <a:off x="7766755" y="393621"/>
            <a:ext cx="4430675" cy="1735745"/>
            <a:chOff x="6710810" y="281374"/>
            <a:chExt cx="4231186" cy="1651846"/>
          </a:xfrm>
        </p:grpSpPr>
        <p:sp>
          <p:nvSpPr>
            <p:cNvPr id="61" name="左大括号 60"/>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65" name="矩形 64"/>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66" name="矩形 65"/>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7" name="矩形 66"/>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68" name="矩形 67"/>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69" name="文本框 68"/>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23" name="直接箭头连接符 22"/>
          <p:cNvCxnSpPr/>
          <p:nvPr/>
        </p:nvCxnSpPr>
        <p:spPr>
          <a:xfrm flipH="1">
            <a:off x="1272540" y="389509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1246505" y="352679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sp>
        <p:nvSpPr>
          <p:cNvPr id="26" name="矩形 25"/>
          <p:cNvSpPr/>
          <p:nvPr/>
        </p:nvSpPr>
        <p:spPr>
          <a:xfrm>
            <a:off x="2028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7204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12379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31" name="矩形 30"/>
          <p:cNvSpPr/>
          <p:nvPr/>
        </p:nvSpPr>
        <p:spPr>
          <a:xfrm>
            <a:off x="17554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p:cNvSpPr/>
          <p:nvPr/>
        </p:nvSpPr>
        <p:spPr>
          <a:xfrm>
            <a:off x="22729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p:cNvSpPr/>
          <p:nvPr/>
        </p:nvSpPr>
        <p:spPr>
          <a:xfrm>
            <a:off x="27905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0" name="矩形 39"/>
          <p:cNvSpPr/>
          <p:nvPr/>
        </p:nvSpPr>
        <p:spPr>
          <a:xfrm>
            <a:off x="33080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p:cNvSpPr/>
          <p:nvPr/>
        </p:nvSpPr>
        <p:spPr>
          <a:xfrm>
            <a:off x="38255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p:cNvSpPr/>
          <p:nvPr/>
        </p:nvSpPr>
        <p:spPr>
          <a:xfrm>
            <a:off x="43430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p:cNvSpPr/>
          <p:nvPr/>
        </p:nvSpPr>
        <p:spPr>
          <a:xfrm>
            <a:off x="48606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p:cNvSpPr/>
          <p:nvPr/>
        </p:nvSpPr>
        <p:spPr>
          <a:xfrm>
            <a:off x="53781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p:cNvSpPr/>
          <p:nvPr/>
        </p:nvSpPr>
        <p:spPr>
          <a:xfrm>
            <a:off x="1755775" y="5809615"/>
            <a:ext cx="207518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p:cNvSpPr/>
          <p:nvPr/>
        </p:nvSpPr>
        <p:spPr>
          <a:xfrm>
            <a:off x="1760855" y="6480175"/>
            <a:ext cx="206946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文本框 79"/>
          <p:cNvSpPr txBox="1"/>
          <p:nvPr/>
        </p:nvSpPr>
        <p:spPr>
          <a:xfrm>
            <a:off x="288925" y="604678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8" name="直接箭头连接符 47"/>
          <p:cNvCxnSpPr/>
          <p:nvPr/>
        </p:nvCxnSpPr>
        <p:spPr>
          <a:xfrm flipH="1">
            <a:off x="2770505" y="551180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1242060" y="514350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grpSp>
        <p:nvGrpSpPr>
          <p:cNvPr id="53" name="组合 52"/>
          <p:cNvGrpSpPr/>
          <p:nvPr/>
        </p:nvGrpSpPr>
        <p:grpSpPr>
          <a:xfrm>
            <a:off x="7766755" y="393621"/>
            <a:ext cx="4430675" cy="1735745"/>
            <a:chOff x="6710810" y="281374"/>
            <a:chExt cx="4231186" cy="1651846"/>
          </a:xfrm>
        </p:grpSpPr>
        <p:sp>
          <p:nvSpPr>
            <p:cNvPr id="54" name="左大括号 5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57" name="矩形 5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58" name="矩形 5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59" name="矩形 58"/>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0" name="矩形 59"/>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61" name="矩形 60"/>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62" name="文本框 61"/>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23" name="直接箭头连接符 22"/>
          <p:cNvCxnSpPr/>
          <p:nvPr/>
        </p:nvCxnSpPr>
        <p:spPr>
          <a:xfrm flipH="1">
            <a:off x="1272540" y="389509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1246505" y="352679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sp>
        <p:nvSpPr>
          <p:cNvPr id="26" name="矩形 25"/>
          <p:cNvSpPr/>
          <p:nvPr/>
        </p:nvSpPr>
        <p:spPr>
          <a:xfrm>
            <a:off x="2028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7204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12379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31" name="矩形 30"/>
          <p:cNvSpPr/>
          <p:nvPr/>
        </p:nvSpPr>
        <p:spPr>
          <a:xfrm>
            <a:off x="17554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p:cNvSpPr/>
          <p:nvPr/>
        </p:nvSpPr>
        <p:spPr>
          <a:xfrm>
            <a:off x="22729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p:cNvSpPr/>
          <p:nvPr/>
        </p:nvSpPr>
        <p:spPr>
          <a:xfrm>
            <a:off x="27905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0" name="矩形 39"/>
          <p:cNvSpPr/>
          <p:nvPr/>
        </p:nvSpPr>
        <p:spPr>
          <a:xfrm>
            <a:off x="33080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p:cNvSpPr/>
          <p:nvPr/>
        </p:nvSpPr>
        <p:spPr>
          <a:xfrm>
            <a:off x="38255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p:cNvSpPr/>
          <p:nvPr/>
        </p:nvSpPr>
        <p:spPr>
          <a:xfrm>
            <a:off x="43430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p:cNvSpPr/>
          <p:nvPr/>
        </p:nvSpPr>
        <p:spPr>
          <a:xfrm>
            <a:off x="48606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p:cNvSpPr/>
          <p:nvPr/>
        </p:nvSpPr>
        <p:spPr>
          <a:xfrm>
            <a:off x="53781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p:cNvSpPr/>
          <p:nvPr/>
        </p:nvSpPr>
        <p:spPr>
          <a:xfrm>
            <a:off x="1755775" y="5809615"/>
            <a:ext cx="207518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p:cNvSpPr/>
          <p:nvPr/>
        </p:nvSpPr>
        <p:spPr>
          <a:xfrm>
            <a:off x="1760855" y="6480175"/>
            <a:ext cx="206946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文本框 79"/>
          <p:cNvSpPr txBox="1"/>
          <p:nvPr/>
        </p:nvSpPr>
        <p:spPr>
          <a:xfrm>
            <a:off x="288925" y="604678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8" name="直接箭头连接符 47"/>
          <p:cNvCxnSpPr/>
          <p:nvPr/>
        </p:nvCxnSpPr>
        <p:spPr>
          <a:xfrm flipH="1">
            <a:off x="2770505" y="551180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1242060" y="514350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grpSp>
        <p:nvGrpSpPr>
          <p:cNvPr id="53" name="组合 52"/>
          <p:cNvGrpSpPr/>
          <p:nvPr/>
        </p:nvGrpSpPr>
        <p:grpSpPr>
          <a:xfrm>
            <a:off x="7766755" y="393621"/>
            <a:ext cx="4430675" cy="1735745"/>
            <a:chOff x="6710810" y="281374"/>
            <a:chExt cx="4231186" cy="1651846"/>
          </a:xfrm>
        </p:grpSpPr>
        <p:sp>
          <p:nvSpPr>
            <p:cNvPr id="54" name="左大括号 5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57" name="矩形 5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60" name="矩形 59"/>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61" name="矩形 60"/>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2" name="矩形 61"/>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63" name="矩形 62"/>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64" name="文本框 63"/>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sp>
        <p:nvSpPr>
          <p:cNvPr id="50" name="文本框 49"/>
          <p:cNvSpPr txBox="1"/>
          <p:nvPr/>
        </p:nvSpPr>
        <p:spPr>
          <a:xfrm>
            <a:off x="4679315" y="3152140"/>
            <a:ext cx="5006975" cy="553085"/>
          </a:xfrm>
          <a:prstGeom prst="rect">
            <a:avLst/>
          </a:prstGeom>
          <a:noFill/>
        </p:spPr>
        <p:txBody>
          <a:bodyPr wrap="square" rtlCol="0">
            <a:spAutoFit/>
          </a:bodyPr>
          <a:lstStyle/>
          <a:p>
            <a:r>
              <a:rPr lang="zh-CN" altLang="en-US" sz="3000"/>
              <a:t>阈   值</a:t>
            </a:r>
            <a:endParaRPr lang="zh-CN" altLang="en-US" sz="3000"/>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 name="矩形 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8" name="矩形 7"/>
          <p:cNvSpPr/>
          <p:nvPr/>
        </p:nvSpPr>
        <p:spPr>
          <a:xfrm>
            <a:off x="1825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7000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12176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24" name="矩形 23"/>
          <p:cNvSpPr/>
          <p:nvPr/>
        </p:nvSpPr>
        <p:spPr>
          <a:xfrm>
            <a:off x="17351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22526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701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32877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380523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432276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4840288"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5357813" y="288798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 name="矩形 35"/>
          <p:cNvSpPr/>
          <p:nvPr/>
        </p:nvSpPr>
        <p:spPr>
          <a:xfrm>
            <a:off x="182880" y="2722245"/>
            <a:ext cx="52832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 name="矩形 36"/>
          <p:cNvSpPr/>
          <p:nvPr/>
        </p:nvSpPr>
        <p:spPr>
          <a:xfrm>
            <a:off x="186055" y="3392805"/>
            <a:ext cx="514350"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6883" name="文本框 79"/>
          <p:cNvSpPr txBox="1"/>
          <p:nvPr/>
        </p:nvSpPr>
        <p:spPr>
          <a:xfrm>
            <a:off x="268605" y="295941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 name="直接箭头连接符 3"/>
          <p:cNvCxnSpPr/>
          <p:nvPr/>
        </p:nvCxnSpPr>
        <p:spPr>
          <a:xfrm flipH="1">
            <a:off x="737870" y="2328545"/>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221740" y="2056130"/>
            <a:ext cx="2738120" cy="368300"/>
          </a:xfrm>
          <a:prstGeom prst="rect">
            <a:avLst/>
          </a:prstGeom>
          <a:noFill/>
        </p:spPr>
        <p:txBody>
          <a:bodyPr wrap="square" rtlCol="0">
            <a:spAutoFit/>
          </a:bodyPr>
          <a:lstStyle/>
          <a:p>
            <a:r>
              <a:rPr lang="zh-CN" altLang="en-US"/>
              <a:t>拥塞窗口，初始值为</a:t>
            </a:r>
            <a:r>
              <a:rPr lang="en-US" altLang="zh-CN"/>
              <a:t>1</a:t>
            </a:r>
            <a:endParaRPr lang="en-US" altLang="zh-CN"/>
          </a:p>
        </p:txBody>
      </p:sp>
      <p:sp>
        <p:nvSpPr>
          <p:cNvPr id="5" name="矩形 4"/>
          <p:cNvSpPr/>
          <p:nvPr/>
        </p:nvSpPr>
        <p:spPr>
          <a:xfrm>
            <a:off x="2073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7248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2423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11" name="矩形 10"/>
          <p:cNvSpPr/>
          <p:nvPr/>
        </p:nvSpPr>
        <p:spPr>
          <a:xfrm>
            <a:off x="17599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22774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27949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33124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383000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434752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4865053"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5382578" y="435864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733425" y="4192905"/>
            <a:ext cx="1026795"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725170" y="4863465"/>
            <a:ext cx="103441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文本框 79"/>
          <p:cNvSpPr txBox="1"/>
          <p:nvPr/>
        </p:nvSpPr>
        <p:spPr>
          <a:xfrm>
            <a:off x="293370" y="443007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23" name="直接箭头连接符 22"/>
          <p:cNvCxnSpPr/>
          <p:nvPr/>
        </p:nvCxnSpPr>
        <p:spPr>
          <a:xfrm flipH="1">
            <a:off x="1272540" y="389509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1246505" y="352679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sp>
        <p:nvSpPr>
          <p:cNvPr id="26" name="矩形 25"/>
          <p:cNvSpPr/>
          <p:nvPr/>
        </p:nvSpPr>
        <p:spPr>
          <a:xfrm>
            <a:off x="2028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7204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12379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31" name="矩形 30"/>
          <p:cNvSpPr/>
          <p:nvPr/>
        </p:nvSpPr>
        <p:spPr>
          <a:xfrm>
            <a:off x="17554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p:cNvSpPr/>
          <p:nvPr/>
        </p:nvSpPr>
        <p:spPr>
          <a:xfrm>
            <a:off x="22729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p:cNvSpPr/>
          <p:nvPr/>
        </p:nvSpPr>
        <p:spPr>
          <a:xfrm>
            <a:off x="27905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0" name="矩形 39"/>
          <p:cNvSpPr/>
          <p:nvPr/>
        </p:nvSpPr>
        <p:spPr>
          <a:xfrm>
            <a:off x="33080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p:cNvSpPr/>
          <p:nvPr/>
        </p:nvSpPr>
        <p:spPr>
          <a:xfrm>
            <a:off x="382555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p:cNvSpPr/>
          <p:nvPr/>
        </p:nvSpPr>
        <p:spPr>
          <a:xfrm>
            <a:off x="434308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p:cNvSpPr/>
          <p:nvPr/>
        </p:nvSpPr>
        <p:spPr>
          <a:xfrm>
            <a:off x="4860608"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p:cNvSpPr/>
          <p:nvPr/>
        </p:nvSpPr>
        <p:spPr>
          <a:xfrm>
            <a:off x="5378133" y="5975350"/>
            <a:ext cx="517525" cy="5048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p:cNvSpPr/>
          <p:nvPr/>
        </p:nvSpPr>
        <p:spPr>
          <a:xfrm>
            <a:off x="1755775" y="5809615"/>
            <a:ext cx="2075180" cy="16573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p:cNvSpPr/>
          <p:nvPr/>
        </p:nvSpPr>
        <p:spPr>
          <a:xfrm>
            <a:off x="1760855" y="6480175"/>
            <a:ext cx="2069465" cy="15938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文本框 79"/>
          <p:cNvSpPr txBox="1"/>
          <p:nvPr/>
        </p:nvSpPr>
        <p:spPr>
          <a:xfrm>
            <a:off x="288925" y="6046788"/>
            <a:ext cx="5745163" cy="368300"/>
          </a:xfrm>
          <a:prstGeom prst="rect">
            <a:avLst/>
          </a:prstGeom>
          <a:noFill/>
          <a:ln w="9525">
            <a:noFill/>
          </a:ln>
        </p:spPr>
        <p:txBody>
          <a:bodyPr wrap="square" anchor="t">
            <a:spAutoFit/>
          </a:bodyPr>
          <a:lstStyle/>
          <a:p>
            <a:r>
              <a:rPr lang="en-US" altLang="zh-CN">
                <a:latin typeface="Arial" panose="020B0604020202090204" pitchFamily="34" charset="0"/>
                <a:ea typeface="宋体" panose="02010600030101010101" pitchFamily="2" charset="-122"/>
              </a:rPr>
              <a:t>1      </a:t>
            </a:r>
            <a:r>
              <a:rPr lang="en-US" altLang="zh-CN">
                <a:solidFill>
                  <a:schemeClr val="accent2"/>
                </a:solidFill>
                <a:latin typeface="Arial" panose="020B0604020202090204" pitchFamily="34" charset="0"/>
                <a:ea typeface="宋体" panose="02010600030101010101" pitchFamily="2" charset="-122"/>
              </a:rPr>
              <a:t>2       3      4      </a:t>
            </a:r>
            <a:r>
              <a:rPr lang="en-US" altLang="zh-CN" b="1">
                <a:solidFill>
                  <a:schemeClr val="accent2"/>
                </a:solidFill>
                <a:latin typeface="Arial" panose="020B0604020202090204" pitchFamily="34" charset="0"/>
                <a:ea typeface="宋体" panose="02010600030101010101" pitchFamily="2" charset="-122"/>
              </a:rPr>
              <a:t>5</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6</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7</a:t>
            </a:r>
            <a:r>
              <a:rPr lang="en-US" altLang="zh-CN">
                <a:solidFill>
                  <a:schemeClr val="accent2"/>
                </a:solidFill>
                <a:latin typeface="Arial" panose="020B0604020202090204" pitchFamily="34" charset="0"/>
                <a:ea typeface="宋体" panose="02010600030101010101" pitchFamily="2" charset="-122"/>
              </a:rPr>
              <a:t>      8      </a:t>
            </a:r>
            <a:r>
              <a:rPr lang="en-US" altLang="zh-CN" b="1">
                <a:solidFill>
                  <a:schemeClr val="accent2"/>
                </a:solidFill>
                <a:latin typeface="Arial" panose="020B0604020202090204" pitchFamily="34" charset="0"/>
                <a:ea typeface="宋体" panose="02010600030101010101" pitchFamily="2" charset="-122"/>
              </a:rPr>
              <a:t>9</a:t>
            </a:r>
            <a:r>
              <a:rPr lang="en-US" altLang="zh-CN">
                <a:solidFill>
                  <a:schemeClr val="accent2"/>
                </a:solidFill>
                <a:latin typeface="Arial" panose="020B0604020202090204" pitchFamily="34" charset="0"/>
                <a:ea typeface="宋体" panose="02010600030101010101" pitchFamily="2" charset="-122"/>
              </a:rPr>
              <a:t>      </a:t>
            </a:r>
            <a:r>
              <a:rPr lang="en-US" altLang="zh-CN" b="1">
                <a:solidFill>
                  <a:schemeClr val="accent2"/>
                </a:solidFill>
                <a:latin typeface="Arial" panose="020B0604020202090204" pitchFamily="34" charset="0"/>
                <a:ea typeface="宋体" panose="02010600030101010101" pitchFamily="2" charset="-122"/>
              </a:rPr>
              <a:t>10</a:t>
            </a:r>
            <a:r>
              <a:rPr lang="en-US" altLang="zh-CN">
                <a:solidFill>
                  <a:schemeClr val="accent2"/>
                </a:solidFill>
                <a:latin typeface="Arial" panose="020B0604020202090204" pitchFamily="34" charset="0"/>
                <a:ea typeface="宋体" panose="02010600030101010101" pitchFamily="2" charset="-122"/>
              </a:rPr>
              <a:t>    11  </a:t>
            </a:r>
            <a:endParaRPr lang="en-US" altLang="zh-CN">
              <a:solidFill>
                <a:schemeClr val="accent2"/>
              </a:solidFill>
              <a:latin typeface="Arial" panose="020B0604020202090204" pitchFamily="34" charset="0"/>
              <a:ea typeface="宋体" panose="02010600030101010101" pitchFamily="2" charset="-122"/>
            </a:endParaRPr>
          </a:p>
        </p:txBody>
      </p:sp>
      <p:cxnSp>
        <p:nvCxnSpPr>
          <p:cNvPr id="48" name="直接箭头连接符 47"/>
          <p:cNvCxnSpPr/>
          <p:nvPr/>
        </p:nvCxnSpPr>
        <p:spPr>
          <a:xfrm flipH="1">
            <a:off x="2770505" y="5511800"/>
            <a:ext cx="408305" cy="2717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1242060" y="5143500"/>
            <a:ext cx="3992880" cy="368300"/>
          </a:xfrm>
          <a:prstGeom prst="rect">
            <a:avLst/>
          </a:prstGeom>
          <a:noFill/>
        </p:spPr>
        <p:txBody>
          <a:bodyPr wrap="square" rtlCol="0">
            <a:spAutoFit/>
          </a:bodyPr>
          <a:lstStyle/>
          <a:p>
            <a:r>
              <a:rPr lang="zh-CN" altLang="en-US"/>
              <a:t>经过</a:t>
            </a:r>
            <a:r>
              <a:rPr lang="en-US" altLang="zh-CN"/>
              <a:t>RTT</a:t>
            </a:r>
            <a:r>
              <a:rPr lang="zh-CN" altLang="en-US"/>
              <a:t>时间，窗口增大一倍</a:t>
            </a:r>
            <a:endParaRPr lang="zh-CN" altLang="en-US"/>
          </a:p>
        </p:txBody>
      </p:sp>
      <p:sp>
        <p:nvSpPr>
          <p:cNvPr id="70" name="五边形 69"/>
          <p:cNvSpPr/>
          <p:nvPr/>
        </p:nvSpPr>
        <p:spPr>
          <a:xfrm rot="10800000">
            <a:off x="34074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4074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50" name="组合 49"/>
          <p:cNvGrpSpPr/>
          <p:nvPr/>
        </p:nvGrpSpPr>
        <p:grpSpPr>
          <a:xfrm>
            <a:off x="7766755" y="393621"/>
            <a:ext cx="4430675" cy="1735745"/>
            <a:chOff x="6710810" y="281374"/>
            <a:chExt cx="4231186" cy="1651846"/>
          </a:xfrm>
        </p:grpSpPr>
        <p:sp>
          <p:nvSpPr>
            <p:cNvPr id="58" name="左大括号 57"/>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62" name="矩形 61"/>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64" name="矩形 63"/>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65" name="矩形 64"/>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66" name="矩形 65"/>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67" name="文本框 66"/>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990283"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70" name="五边形 69"/>
          <p:cNvSpPr/>
          <p:nvPr/>
        </p:nvSpPr>
        <p:spPr>
          <a:xfrm rot="10800000">
            <a:off x="34074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4074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12" name="组合 1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22" name="文本框 21"/>
          <p:cNvSpPr txBox="1"/>
          <p:nvPr/>
        </p:nvSpPr>
        <p:spPr>
          <a:xfrm>
            <a:off x="386080" y="2289821"/>
            <a:ext cx="5711190" cy="1075679"/>
          </a:xfrm>
          <a:prstGeom prst="rect">
            <a:avLst/>
          </a:prstGeom>
          <a:noFill/>
        </p:spPr>
        <p:txBody>
          <a:bodyPr wrap="square" rtlCol="0">
            <a:spAutoFit/>
          </a:bodyPr>
          <a:lstStyle/>
          <a:p>
            <a:pPr fontAlgn="auto">
              <a:lnSpc>
                <a:spcPct val="150000"/>
              </a:lnSpc>
            </a:pPr>
            <a:r>
              <a:rPr lang="en-US" altLang="zh-CN" sz="2130" dirty="0"/>
              <a:t>    </a:t>
            </a:r>
            <a:r>
              <a:rPr lang="zh-CN" altLang="en-US" sz="2130" dirty="0"/>
              <a:t>阈值</a:t>
            </a:r>
            <a:r>
              <a:rPr lang="zh-CN" altLang="en-US" sz="2130" dirty="0" smtClean="0"/>
              <a:t>之前的</a:t>
            </a:r>
            <a:r>
              <a:rPr lang="zh-CN" altLang="en-US" sz="2130" dirty="0"/>
              <a:t>阶段我们</a:t>
            </a:r>
            <a:r>
              <a:rPr lang="zh-CN" altLang="en-US" sz="2130" dirty="0" smtClean="0"/>
              <a:t>称之为</a:t>
            </a:r>
            <a:r>
              <a:rPr lang="zh-CN" altLang="en-US" sz="2130" dirty="0" smtClean="0">
                <a:solidFill>
                  <a:schemeClr val="accent6"/>
                </a:solidFill>
              </a:rPr>
              <a:t>慢启动阶段，</a:t>
            </a:r>
            <a:endParaRPr lang="en-US" altLang="zh-CN" sz="2130" dirty="0" smtClean="0">
              <a:solidFill>
                <a:schemeClr val="accent6"/>
              </a:solidFill>
            </a:endParaRPr>
          </a:p>
          <a:p>
            <a:pPr fontAlgn="auto">
              <a:lnSpc>
                <a:spcPct val="150000"/>
              </a:lnSpc>
            </a:pPr>
            <a:r>
              <a:rPr lang="zh-CN" altLang="en-US" sz="2130" dirty="0" smtClean="0"/>
              <a:t>慢启动阶段每经过</a:t>
            </a:r>
            <a:r>
              <a:rPr lang="en-US" altLang="zh-CN" sz="2130" dirty="0" smtClean="0"/>
              <a:t>RTT</a:t>
            </a:r>
            <a:r>
              <a:rPr lang="zh-CN" altLang="en-US" sz="2130" dirty="0" smtClean="0"/>
              <a:t>，</a:t>
            </a:r>
            <a:r>
              <a:rPr lang="zh-CN" altLang="en-US" sz="2130" dirty="0"/>
              <a:t>拥塞窗口</a:t>
            </a:r>
            <a:r>
              <a:rPr lang="zh-CN" altLang="en-US" sz="2130" dirty="0" smtClean="0"/>
              <a:t>大小加倍。</a:t>
            </a:r>
            <a:endParaRPr lang="zh-CN" altLang="en-US" sz="2130" dirty="0">
              <a:solidFill>
                <a:schemeClr val="accent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6" name="文本框 5"/>
          <p:cNvSpPr txBox="1"/>
          <p:nvPr/>
        </p:nvSpPr>
        <p:spPr>
          <a:xfrm>
            <a:off x="8566785" y="354711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4074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4074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13" name="组合 12"/>
          <p:cNvGrpSpPr/>
          <p:nvPr/>
        </p:nvGrpSpPr>
        <p:grpSpPr>
          <a:xfrm>
            <a:off x="7766755" y="3936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25" name="文本框 24"/>
          <p:cNvSpPr txBox="1"/>
          <p:nvPr/>
        </p:nvSpPr>
        <p:spPr>
          <a:xfrm>
            <a:off x="386080" y="2289821"/>
            <a:ext cx="5711190" cy="1075679"/>
          </a:xfrm>
          <a:prstGeom prst="rect">
            <a:avLst/>
          </a:prstGeom>
          <a:noFill/>
        </p:spPr>
        <p:txBody>
          <a:bodyPr wrap="square" rtlCol="0">
            <a:spAutoFit/>
          </a:bodyPr>
          <a:lstStyle/>
          <a:p>
            <a:pPr fontAlgn="auto">
              <a:lnSpc>
                <a:spcPct val="150000"/>
              </a:lnSpc>
            </a:pPr>
            <a:r>
              <a:rPr lang="en-US" altLang="zh-CN" sz="2130" dirty="0"/>
              <a:t>    </a:t>
            </a:r>
            <a:r>
              <a:rPr lang="zh-CN" altLang="en-US" sz="2130" dirty="0"/>
              <a:t>阈值</a:t>
            </a:r>
            <a:r>
              <a:rPr lang="zh-CN" altLang="en-US" sz="2130" dirty="0" smtClean="0"/>
              <a:t>之前的</a:t>
            </a:r>
            <a:r>
              <a:rPr lang="zh-CN" altLang="en-US" sz="2130" dirty="0"/>
              <a:t>阶段我们</a:t>
            </a:r>
            <a:r>
              <a:rPr lang="zh-CN" altLang="en-US" sz="2130" dirty="0" smtClean="0"/>
              <a:t>称之为</a:t>
            </a:r>
            <a:r>
              <a:rPr lang="zh-CN" altLang="en-US" sz="2130" dirty="0" smtClean="0">
                <a:solidFill>
                  <a:schemeClr val="accent6"/>
                </a:solidFill>
              </a:rPr>
              <a:t>慢启动阶段，</a:t>
            </a:r>
            <a:endParaRPr lang="en-US" altLang="zh-CN" sz="2130" dirty="0" smtClean="0">
              <a:solidFill>
                <a:schemeClr val="accent6"/>
              </a:solidFill>
            </a:endParaRPr>
          </a:p>
          <a:p>
            <a:pPr fontAlgn="auto">
              <a:lnSpc>
                <a:spcPct val="150000"/>
              </a:lnSpc>
            </a:pPr>
            <a:r>
              <a:rPr lang="zh-CN" altLang="en-US" sz="2130" dirty="0" smtClean="0"/>
              <a:t>慢启动阶段每经过</a:t>
            </a:r>
            <a:r>
              <a:rPr lang="en-US" altLang="zh-CN" sz="2130" dirty="0" smtClean="0"/>
              <a:t>RTT</a:t>
            </a:r>
            <a:r>
              <a:rPr lang="zh-CN" altLang="en-US" sz="2130" dirty="0" smtClean="0"/>
              <a:t>，</a:t>
            </a:r>
            <a:r>
              <a:rPr lang="zh-CN" altLang="en-US" sz="2130" dirty="0"/>
              <a:t>拥塞窗口</a:t>
            </a:r>
            <a:r>
              <a:rPr lang="zh-CN" altLang="en-US" sz="2130" dirty="0" smtClean="0"/>
              <a:t>大小加倍。</a:t>
            </a:r>
            <a:endParaRPr lang="zh-CN" altLang="en-US" sz="2130" dirty="0">
              <a:solidFill>
                <a:schemeClr val="accent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窗口机制</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4" name="文本框 3"/>
          <p:cNvSpPr txBox="1"/>
          <p:nvPr/>
        </p:nvSpPr>
        <p:spPr>
          <a:xfrm>
            <a:off x="386080" y="4331798"/>
            <a:ext cx="5886133" cy="1075679"/>
          </a:xfrm>
          <a:prstGeom prst="rect">
            <a:avLst/>
          </a:prstGeom>
          <a:noFill/>
        </p:spPr>
        <p:txBody>
          <a:bodyPr wrap="square" rtlCol="0">
            <a:spAutoFit/>
          </a:bodyPr>
          <a:lstStyle/>
          <a:p>
            <a:pPr fontAlgn="auto">
              <a:lnSpc>
                <a:spcPct val="150000"/>
              </a:lnSpc>
            </a:pPr>
            <a:r>
              <a:rPr lang="en-US" altLang="zh-CN" sz="2130" dirty="0"/>
              <a:t>    </a:t>
            </a:r>
            <a:r>
              <a:rPr lang="zh-CN" altLang="en-US" sz="2130" dirty="0"/>
              <a:t>阈值之后的阶段我们称之为</a:t>
            </a:r>
            <a:r>
              <a:rPr lang="zh-CN" altLang="en-US" sz="2130" dirty="0">
                <a:solidFill>
                  <a:schemeClr val="accent6"/>
                </a:solidFill>
              </a:rPr>
              <a:t>拥塞避免</a:t>
            </a:r>
            <a:r>
              <a:rPr lang="zh-CN" altLang="en-US" sz="2130" dirty="0" smtClean="0">
                <a:solidFill>
                  <a:schemeClr val="accent6"/>
                </a:solidFill>
              </a:rPr>
              <a:t>阶段，</a:t>
            </a:r>
            <a:r>
              <a:rPr lang="en-US" altLang="zh-CN" sz="2130" dirty="0"/>
              <a:t> </a:t>
            </a:r>
            <a:r>
              <a:rPr lang="zh-CN" altLang="en-US" sz="2130" dirty="0"/>
              <a:t>拥塞避免阶段</a:t>
            </a:r>
            <a:r>
              <a:rPr lang="zh-CN" altLang="en-US" sz="2130" dirty="0" smtClean="0"/>
              <a:t>每经过</a:t>
            </a:r>
            <a:r>
              <a:rPr lang="en-US" altLang="zh-CN" sz="2130" dirty="0" smtClean="0"/>
              <a:t>RTT</a:t>
            </a:r>
            <a:r>
              <a:rPr lang="zh-CN" altLang="en-US" sz="2130" dirty="0"/>
              <a:t>，拥塞窗口大小增加</a:t>
            </a:r>
            <a:r>
              <a:rPr lang="en-US" altLang="zh-CN" sz="2130" dirty="0" smtClean="0"/>
              <a:t>1</a:t>
            </a:r>
            <a:r>
              <a:rPr lang="zh-CN" altLang="en-US" sz="2130" dirty="0" smtClean="0"/>
              <a:t>。</a:t>
            </a:r>
            <a:endParaRPr lang="zh-CN" altLang="en-US" sz="2130" dirty="0">
              <a:solidFill>
                <a:schemeClr val="accent6"/>
              </a:solidFill>
            </a:endParaRPr>
          </a:p>
        </p:txBody>
      </p:sp>
      <p:sp>
        <p:nvSpPr>
          <p:cNvPr id="6" name="文本框 5"/>
          <p:cNvSpPr txBox="1"/>
          <p:nvPr/>
        </p:nvSpPr>
        <p:spPr>
          <a:xfrm>
            <a:off x="8566785" y="354711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4074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4074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13" name="组合 12"/>
          <p:cNvGrpSpPr/>
          <p:nvPr/>
        </p:nvGrpSpPr>
        <p:grpSpPr>
          <a:xfrm>
            <a:off x="7766755" y="3936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24" name="文本框 23"/>
          <p:cNvSpPr txBox="1"/>
          <p:nvPr/>
        </p:nvSpPr>
        <p:spPr>
          <a:xfrm>
            <a:off x="386080" y="2289821"/>
            <a:ext cx="5711190" cy="1075679"/>
          </a:xfrm>
          <a:prstGeom prst="rect">
            <a:avLst/>
          </a:prstGeom>
          <a:noFill/>
        </p:spPr>
        <p:txBody>
          <a:bodyPr wrap="square" rtlCol="0">
            <a:spAutoFit/>
          </a:bodyPr>
          <a:lstStyle/>
          <a:p>
            <a:pPr fontAlgn="auto">
              <a:lnSpc>
                <a:spcPct val="150000"/>
              </a:lnSpc>
            </a:pPr>
            <a:r>
              <a:rPr lang="en-US" altLang="zh-CN" sz="2130" dirty="0"/>
              <a:t>    </a:t>
            </a:r>
            <a:r>
              <a:rPr lang="zh-CN" altLang="en-US" sz="2130" dirty="0"/>
              <a:t>阈值</a:t>
            </a:r>
            <a:r>
              <a:rPr lang="zh-CN" altLang="en-US" sz="2130" dirty="0" smtClean="0"/>
              <a:t>之前的</a:t>
            </a:r>
            <a:r>
              <a:rPr lang="zh-CN" altLang="en-US" sz="2130" dirty="0"/>
              <a:t>阶段我们</a:t>
            </a:r>
            <a:r>
              <a:rPr lang="zh-CN" altLang="en-US" sz="2130" dirty="0" smtClean="0"/>
              <a:t>称之为</a:t>
            </a:r>
            <a:r>
              <a:rPr lang="zh-CN" altLang="en-US" sz="2130" dirty="0" smtClean="0">
                <a:solidFill>
                  <a:schemeClr val="accent6"/>
                </a:solidFill>
              </a:rPr>
              <a:t>慢启动阶段，</a:t>
            </a:r>
            <a:endParaRPr lang="en-US" altLang="zh-CN" sz="2130" dirty="0" smtClean="0">
              <a:solidFill>
                <a:schemeClr val="accent6"/>
              </a:solidFill>
            </a:endParaRPr>
          </a:p>
          <a:p>
            <a:pPr fontAlgn="auto">
              <a:lnSpc>
                <a:spcPct val="150000"/>
              </a:lnSpc>
            </a:pPr>
            <a:r>
              <a:rPr lang="zh-CN" altLang="en-US" sz="2130" dirty="0" smtClean="0"/>
              <a:t>慢启动阶段每经过</a:t>
            </a:r>
            <a:r>
              <a:rPr lang="en-US" altLang="zh-CN" sz="2130" dirty="0" smtClean="0"/>
              <a:t>RTT</a:t>
            </a:r>
            <a:r>
              <a:rPr lang="zh-CN" altLang="en-US" sz="2130" dirty="0" smtClean="0"/>
              <a:t>，</a:t>
            </a:r>
            <a:r>
              <a:rPr lang="zh-CN" altLang="en-US" sz="2130" dirty="0"/>
              <a:t>拥塞窗口</a:t>
            </a:r>
            <a:r>
              <a:rPr lang="zh-CN" altLang="en-US" sz="2130" dirty="0" smtClean="0"/>
              <a:t>大小加倍。</a:t>
            </a:r>
            <a:endParaRPr lang="zh-CN" altLang="en-US" sz="2130" dirty="0">
              <a:solidFill>
                <a:schemeClr val="accent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9" name="左大括号 8"/>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2240280" y="872490"/>
            <a:ext cx="8602980" cy="1564640"/>
          </a:xfrm>
          <a:prstGeom prst="rect">
            <a:avLst/>
          </a:prstGeom>
          <a:noFill/>
        </p:spPr>
        <p:txBody>
          <a:bodyPr wrap="square" rtlCol="0">
            <a:spAutoFit/>
          </a:bodyPr>
          <a:lstStyle/>
          <a:p>
            <a:pPr fontAlgn="auto">
              <a:lnSpc>
                <a:spcPct val="150000"/>
              </a:lnSpc>
            </a:pPr>
            <a:r>
              <a:rPr lang="zh-CN" altLang="en-US" sz="2130"/>
              <a:t>定义：</a:t>
            </a:r>
            <a:r>
              <a:rPr lang="zh-CN" altLang="en-US" sz="2125">
                <a:sym typeface="+mn-ea"/>
              </a:rPr>
              <a:t>通过合理调度、规范、调整向网络中发送数据的</a:t>
            </a:r>
            <a:r>
              <a:rPr lang="zh-CN" altLang="en-US" sz="2125">
                <a:solidFill>
                  <a:schemeClr val="tx1"/>
                </a:solidFill>
                <a:sym typeface="+mn-ea"/>
              </a:rPr>
              <a:t>主机数量、发送</a:t>
            </a:r>
            <a:r>
              <a:rPr lang="zh-CN" altLang="en-US" sz="2125">
                <a:solidFill>
                  <a:schemeClr val="bg2"/>
                </a:solidFill>
                <a:sym typeface="+mn-ea"/>
              </a:rPr>
              <a:t>你  </a:t>
            </a:r>
            <a:r>
              <a:rPr lang="zh-CN" altLang="en-US" sz="2125">
                <a:solidFill>
                  <a:schemeClr val="tx1"/>
                </a:solidFill>
                <a:sym typeface="+mn-ea"/>
              </a:rPr>
              <a:t>     速率、数据量</a:t>
            </a:r>
            <a:r>
              <a:rPr lang="zh-CN" altLang="en-US" sz="2125">
                <a:sym typeface="+mn-ea"/>
              </a:rPr>
              <a:t>，以避 免拥塞的生 ，就称为（</a:t>
            </a:r>
            <a:r>
              <a:rPr lang="zh-CN" altLang="en-US" sz="2125">
                <a:solidFill>
                  <a:schemeClr val="bg2"/>
                </a:solidFill>
                <a:sym typeface="+mn-ea"/>
              </a:rPr>
              <a:t>拥塞控制</a:t>
            </a:r>
            <a:r>
              <a:rPr lang="zh-CN" altLang="en-US" sz="2125">
                <a:sym typeface="+mn-ea"/>
              </a:rPr>
              <a:t>）</a:t>
            </a:r>
            <a:endParaRPr lang="zh-CN" altLang="en-US" sz="2125"/>
          </a:p>
          <a:p>
            <a:pPr fontAlgn="auto">
              <a:lnSpc>
                <a:spcPct val="150000"/>
              </a:lnSpc>
            </a:pPr>
            <a:endParaRPr lang="zh-CN" altLang="en-US" sz="2130"/>
          </a:p>
        </p:txBody>
      </p:sp>
      <p:sp>
        <p:nvSpPr>
          <p:cNvPr id="11" name="文本框 10"/>
          <p:cNvSpPr txBox="1"/>
          <p:nvPr/>
        </p:nvSpPr>
        <p:spPr>
          <a:xfrm>
            <a:off x="1991360" y="3295650"/>
            <a:ext cx="1480185" cy="419100"/>
          </a:xfrm>
          <a:prstGeom prst="rect">
            <a:avLst/>
          </a:prstGeom>
          <a:noFill/>
        </p:spPr>
        <p:txBody>
          <a:bodyPr wrap="square" rtlCol="0">
            <a:spAutoFit/>
          </a:bodyPr>
          <a:lstStyle/>
          <a:p>
            <a:r>
              <a:rPr lang="zh-CN" altLang="en-US" sz="2130"/>
              <a:t>窗口机制</a:t>
            </a:r>
            <a:endParaRPr lang="zh-CN" altLang="en-US" sz="2130"/>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t>慢启动：初始窗口大小为（</a:t>
            </a:r>
            <a:r>
              <a:rPr lang="en-US" altLang="zh-CN" sz="2130">
                <a:solidFill>
                  <a:schemeClr val="bg1"/>
                </a:solidFill>
              </a:rPr>
              <a:t>1</a:t>
            </a:r>
            <a:r>
              <a:rPr lang="zh-CN" altLang="en-US" sz="2130"/>
              <a:t>），每经过</a:t>
            </a:r>
            <a:r>
              <a:rPr lang="en-US" altLang="zh-CN" sz="2130"/>
              <a:t>1RTT</a:t>
            </a:r>
            <a:r>
              <a:rPr lang="zh-CN" altLang="en-US" sz="2130"/>
              <a:t>后增加（</a:t>
            </a:r>
            <a:r>
              <a:rPr lang="zh-CN" altLang="en-US" sz="2130">
                <a:solidFill>
                  <a:schemeClr val="bg1"/>
                </a:solidFill>
              </a:rPr>
              <a:t>一倍</a:t>
            </a:r>
            <a:r>
              <a:rPr lang="zh-CN" altLang="en-US" sz="2130"/>
              <a:t>），</a:t>
            </a:r>
            <a:r>
              <a:rPr lang="zh-CN" altLang="en-US" sz="2130">
                <a:solidFill>
                  <a:schemeClr val="bg2"/>
                </a:solidFill>
              </a:rPr>
              <a:t>方</a:t>
            </a:r>
            <a:r>
              <a:rPr lang="zh-CN" altLang="en-US" sz="2130"/>
              <a:t>           达 到（</a:t>
            </a:r>
            <a:r>
              <a:rPr lang="zh-CN" altLang="en-US" sz="2130">
                <a:solidFill>
                  <a:schemeClr val="bg1"/>
                </a:solidFill>
              </a:rPr>
              <a:t>阈</a:t>
            </a:r>
            <a:r>
              <a:rPr lang="zh-CN" altLang="en-US" sz="2130"/>
              <a:t>）值后进入拥塞避免阶段</a:t>
            </a:r>
            <a:endParaRPr lang="zh-CN" altLang="en-US" sz="2130"/>
          </a:p>
          <a:p>
            <a:pPr fontAlgn="auto">
              <a:lnSpc>
                <a:spcPct val="150000"/>
              </a:lnSpc>
            </a:pPr>
            <a:endParaRPr lang="zh-CN" altLang="en-US" sz="2130"/>
          </a:p>
          <a:p>
            <a:r>
              <a:rPr lang="zh-CN" altLang="en-US" sz="2130"/>
              <a:t>拥塞避免：拥塞窗口大小每经过</a:t>
            </a:r>
            <a:r>
              <a:rPr lang="en-US" altLang="zh-CN" sz="2130"/>
              <a:t>1RTT</a:t>
            </a:r>
            <a:r>
              <a:rPr lang="zh-CN" altLang="en-US" sz="2130"/>
              <a:t>后增加（</a:t>
            </a:r>
            <a:r>
              <a:rPr lang="en-US" altLang="zh-CN" sz="2130">
                <a:solidFill>
                  <a:schemeClr val="bg1"/>
                </a:solidFill>
              </a:rPr>
              <a:t>1</a:t>
            </a:r>
            <a:r>
              <a:rPr lang="zh-CN" altLang="en-US" sz="2130"/>
              <a:t>）</a:t>
            </a:r>
            <a:endParaRPr lang="zh-CN" altLang="en-US" sz="2130"/>
          </a:p>
        </p:txBody>
      </p:sp>
      <p:sp>
        <p:nvSpPr>
          <p:cNvPr id="12" name="文本框 1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9" name="左大括号 8"/>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2240280" y="872490"/>
            <a:ext cx="8602980" cy="1564640"/>
          </a:xfrm>
          <a:prstGeom prst="rect">
            <a:avLst/>
          </a:prstGeom>
          <a:noFill/>
        </p:spPr>
        <p:txBody>
          <a:bodyPr wrap="square" rtlCol="0">
            <a:spAutoFit/>
          </a:bodyPr>
          <a:lstStyle/>
          <a:p>
            <a:pPr fontAlgn="auto">
              <a:lnSpc>
                <a:spcPct val="150000"/>
              </a:lnSpc>
            </a:pPr>
            <a:r>
              <a:rPr lang="zh-CN" altLang="en-US" sz="2130"/>
              <a:t>定义：</a:t>
            </a:r>
            <a:r>
              <a:rPr lang="zh-CN" altLang="en-US" sz="2125">
                <a:sym typeface="+mn-ea"/>
              </a:rPr>
              <a:t>通过合理调度、规范、调整向网络中发送数据的</a:t>
            </a:r>
            <a:r>
              <a:rPr lang="zh-CN" altLang="en-US" sz="2125">
                <a:solidFill>
                  <a:schemeClr val="tx1"/>
                </a:solidFill>
                <a:sym typeface="+mn-ea"/>
              </a:rPr>
              <a:t>主机数量、发送</a:t>
            </a:r>
            <a:r>
              <a:rPr lang="zh-CN" altLang="en-US" sz="2125">
                <a:solidFill>
                  <a:schemeClr val="bg2"/>
                </a:solidFill>
                <a:sym typeface="+mn-ea"/>
              </a:rPr>
              <a:t>你  </a:t>
            </a:r>
            <a:r>
              <a:rPr lang="zh-CN" altLang="en-US" sz="2125">
                <a:solidFill>
                  <a:schemeClr val="tx1"/>
                </a:solidFill>
                <a:sym typeface="+mn-ea"/>
              </a:rPr>
              <a:t>     速率、数据量</a:t>
            </a:r>
            <a:r>
              <a:rPr lang="zh-CN" altLang="en-US" sz="2125">
                <a:sym typeface="+mn-ea"/>
              </a:rPr>
              <a:t>，以避 免拥塞的生 ，就称为（</a:t>
            </a:r>
            <a:r>
              <a:rPr lang="zh-CN" altLang="en-US" sz="2125">
                <a:solidFill>
                  <a:schemeClr val="accent6"/>
                </a:solidFill>
                <a:sym typeface="+mn-ea"/>
              </a:rPr>
              <a:t>拥塞控制</a:t>
            </a:r>
            <a:r>
              <a:rPr lang="zh-CN" altLang="en-US" sz="2125">
                <a:sym typeface="+mn-ea"/>
              </a:rPr>
              <a:t>）</a:t>
            </a:r>
            <a:endParaRPr lang="zh-CN" altLang="en-US" sz="2125"/>
          </a:p>
          <a:p>
            <a:pPr fontAlgn="auto">
              <a:lnSpc>
                <a:spcPct val="150000"/>
              </a:lnSpc>
            </a:pPr>
            <a:endParaRPr lang="zh-CN" altLang="en-US" sz="2130"/>
          </a:p>
        </p:txBody>
      </p:sp>
      <p:sp>
        <p:nvSpPr>
          <p:cNvPr id="11" name="文本框 10"/>
          <p:cNvSpPr txBox="1"/>
          <p:nvPr/>
        </p:nvSpPr>
        <p:spPr>
          <a:xfrm>
            <a:off x="1991360" y="3295650"/>
            <a:ext cx="1480185" cy="419100"/>
          </a:xfrm>
          <a:prstGeom prst="rect">
            <a:avLst/>
          </a:prstGeom>
          <a:noFill/>
        </p:spPr>
        <p:txBody>
          <a:bodyPr wrap="square" rtlCol="0">
            <a:spAutoFit/>
          </a:bodyPr>
          <a:lstStyle/>
          <a:p>
            <a:r>
              <a:rPr lang="zh-CN" altLang="en-US" sz="2130"/>
              <a:t>窗口机制</a:t>
            </a:r>
            <a:endParaRPr lang="zh-CN" altLang="en-US" sz="2130"/>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t>慢启动：初始窗口大小为（</a:t>
            </a:r>
            <a:r>
              <a:rPr lang="en-US" altLang="zh-CN" sz="2130">
                <a:solidFill>
                  <a:schemeClr val="bg1"/>
                </a:solidFill>
              </a:rPr>
              <a:t>1</a:t>
            </a:r>
            <a:r>
              <a:rPr lang="zh-CN" altLang="en-US" sz="2130"/>
              <a:t>），每经过</a:t>
            </a:r>
            <a:r>
              <a:rPr lang="en-US" altLang="zh-CN" sz="2130"/>
              <a:t>1RTT</a:t>
            </a:r>
            <a:r>
              <a:rPr lang="zh-CN" altLang="en-US" sz="2130"/>
              <a:t>后增加（</a:t>
            </a:r>
            <a:r>
              <a:rPr lang="zh-CN" altLang="en-US" sz="2130">
                <a:solidFill>
                  <a:schemeClr val="bg1"/>
                </a:solidFill>
              </a:rPr>
              <a:t>一倍</a:t>
            </a:r>
            <a:r>
              <a:rPr lang="zh-CN" altLang="en-US" sz="2130"/>
              <a:t>），</a:t>
            </a:r>
            <a:r>
              <a:rPr lang="zh-CN" altLang="en-US" sz="2130">
                <a:solidFill>
                  <a:schemeClr val="bg2"/>
                </a:solidFill>
              </a:rPr>
              <a:t>方</a:t>
            </a:r>
            <a:r>
              <a:rPr lang="zh-CN" altLang="en-US" sz="2130"/>
              <a:t>           达 到（</a:t>
            </a:r>
            <a:r>
              <a:rPr lang="zh-CN" altLang="en-US" sz="2130">
                <a:solidFill>
                  <a:schemeClr val="bg1"/>
                </a:solidFill>
              </a:rPr>
              <a:t>阈</a:t>
            </a:r>
            <a:r>
              <a:rPr lang="zh-CN" altLang="en-US" sz="2130"/>
              <a:t>）值后进入拥塞避免阶段</a:t>
            </a:r>
            <a:endParaRPr lang="zh-CN" altLang="en-US" sz="2130"/>
          </a:p>
          <a:p>
            <a:pPr fontAlgn="auto">
              <a:lnSpc>
                <a:spcPct val="150000"/>
              </a:lnSpc>
            </a:pPr>
            <a:endParaRPr lang="zh-CN" altLang="en-US" sz="2130"/>
          </a:p>
          <a:p>
            <a:r>
              <a:rPr lang="zh-CN" altLang="en-US" sz="2130"/>
              <a:t>拥塞避免：拥塞窗口大小每经过</a:t>
            </a:r>
            <a:r>
              <a:rPr lang="en-US" altLang="zh-CN" sz="2130"/>
              <a:t>1RTT</a:t>
            </a:r>
            <a:r>
              <a:rPr lang="zh-CN" altLang="en-US" sz="2130"/>
              <a:t>后增加（</a:t>
            </a:r>
            <a:r>
              <a:rPr lang="en-US" altLang="zh-CN" sz="2130">
                <a:solidFill>
                  <a:schemeClr val="bg1"/>
                </a:solidFill>
              </a:rPr>
              <a:t>1</a:t>
            </a:r>
            <a:r>
              <a:rPr lang="zh-CN" altLang="en-US" sz="2130"/>
              <a:t>）</a:t>
            </a:r>
            <a:endParaRPr lang="zh-CN" altLang="en-US" sz="2130"/>
          </a:p>
        </p:txBody>
      </p:sp>
      <p:sp>
        <p:nvSpPr>
          <p:cNvPr id="12" name="文本框 1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9" name="左大括号 8"/>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2240280" y="872490"/>
            <a:ext cx="8602980" cy="1564640"/>
          </a:xfrm>
          <a:prstGeom prst="rect">
            <a:avLst/>
          </a:prstGeom>
          <a:noFill/>
        </p:spPr>
        <p:txBody>
          <a:bodyPr wrap="square" rtlCol="0">
            <a:spAutoFit/>
          </a:bodyPr>
          <a:lstStyle/>
          <a:p>
            <a:pPr fontAlgn="auto">
              <a:lnSpc>
                <a:spcPct val="150000"/>
              </a:lnSpc>
            </a:pPr>
            <a:r>
              <a:rPr lang="zh-CN" altLang="en-US" sz="2130"/>
              <a:t>定义：</a:t>
            </a:r>
            <a:r>
              <a:rPr lang="zh-CN" altLang="en-US" sz="2125">
                <a:sym typeface="+mn-ea"/>
              </a:rPr>
              <a:t>通过合理调度、规范、调整向网络中发送数据的</a:t>
            </a:r>
            <a:r>
              <a:rPr lang="zh-CN" altLang="en-US" sz="2125">
                <a:solidFill>
                  <a:schemeClr val="tx1"/>
                </a:solidFill>
                <a:sym typeface="+mn-ea"/>
              </a:rPr>
              <a:t>主机数量、发送</a:t>
            </a:r>
            <a:r>
              <a:rPr lang="zh-CN" altLang="en-US" sz="2125">
                <a:solidFill>
                  <a:schemeClr val="bg2"/>
                </a:solidFill>
                <a:sym typeface="+mn-ea"/>
              </a:rPr>
              <a:t>你  </a:t>
            </a:r>
            <a:r>
              <a:rPr lang="zh-CN" altLang="en-US" sz="2125">
                <a:solidFill>
                  <a:schemeClr val="tx1"/>
                </a:solidFill>
                <a:sym typeface="+mn-ea"/>
              </a:rPr>
              <a:t>     速率、数据量</a:t>
            </a:r>
            <a:r>
              <a:rPr lang="zh-CN" altLang="en-US" sz="2125">
                <a:sym typeface="+mn-ea"/>
              </a:rPr>
              <a:t>，以避 免拥塞的生 ，就称为（</a:t>
            </a:r>
            <a:r>
              <a:rPr lang="zh-CN" altLang="en-US" sz="2125">
                <a:solidFill>
                  <a:schemeClr val="accent6"/>
                </a:solidFill>
                <a:sym typeface="+mn-ea"/>
              </a:rPr>
              <a:t>拥塞控制</a:t>
            </a:r>
            <a:r>
              <a:rPr lang="zh-CN" altLang="en-US" sz="2125">
                <a:sym typeface="+mn-ea"/>
              </a:rPr>
              <a:t>）</a:t>
            </a:r>
            <a:endParaRPr lang="zh-CN" altLang="en-US" sz="2125"/>
          </a:p>
          <a:p>
            <a:pPr fontAlgn="auto">
              <a:lnSpc>
                <a:spcPct val="150000"/>
              </a:lnSpc>
            </a:pPr>
            <a:endParaRPr lang="zh-CN" altLang="en-US" sz="2130"/>
          </a:p>
        </p:txBody>
      </p:sp>
      <p:sp>
        <p:nvSpPr>
          <p:cNvPr id="11" name="文本框 10"/>
          <p:cNvSpPr txBox="1"/>
          <p:nvPr/>
        </p:nvSpPr>
        <p:spPr>
          <a:xfrm>
            <a:off x="1991360" y="3295650"/>
            <a:ext cx="1480185" cy="419100"/>
          </a:xfrm>
          <a:prstGeom prst="rect">
            <a:avLst/>
          </a:prstGeom>
          <a:noFill/>
        </p:spPr>
        <p:txBody>
          <a:bodyPr wrap="square" rtlCol="0">
            <a:spAutoFit/>
          </a:bodyPr>
          <a:lstStyle/>
          <a:p>
            <a:r>
              <a:rPr lang="zh-CN" altLang="en-US" sz="2130"/>
              <a:t>窗口调节</a:t>
            </a:r>
            <a:endParaRPr lang="zh-CN" altLang="en-US" sz="2130"/>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t>慢启动：初始窗口大小为（</a:t>
            </a:r>
            <a:r>
              <a:rPr lang="en-US" altLang="zh-CN" sz="2130">
                <a:solidFill>
                  <a:schemeClr val="accent6"/>
                </a:solidFill>
              </a:rPr>
              <a:t>1</a:t>
            </a:r>
            <a:r>
              <a:rPr lang="zh-CN" altLang="en-US" sz="2130"/>
              <a:t>），每经过</a:t>
            </a:r>
            <a:r>
              <a:rPr lang="en-US" altLang="zh-CN" sz="2130"/>
              <a:t>1RTT</a:t>
            </a:r>
            <a:r>
              <a:rPr lang="zh-CN" altLang="en-US" sz="2130"/>
              <a:t>后增加（</a:t>
            </a:r>
            <a:r>
              <a:rPr lang="zh-CN" altLang="en-US" sz="2130">
                <a:solidFill>
                  <a:schemeClr val="accent6"/>
                </a:solidFill>
              </a:rPr>
              <a:t>一倍</a:t>
            </a:r>
            <a:r>
              <a:rPr lang="zh-CN" altLang="en-US" sz="2130"/>
              <a:t>），</a:t>
            </a:r>
            <a:r>
              <a:rPr lang="zh-CN" altLang="en-US" sz="2130">
                <a:solidFill>
                  <a:schemeClr val="bg2"/>
                </a:solidFill>
              </a:rPr>
              <a:t>方</a:t>
            </a:r>
            <a:r>
              <a:rPr lang="zh-CN" altLang="en-US" sz="2130"/>
              <a:t>           达 到（</a:t>
            </a:r>
            <a:r>
              <a:rPr lang="zh-CN" altLang="en-US" sz="2130">
                <a:solidFill>
                  <a:schemeClr val="accent6"/>
                </a:solidFill>
              </a:rPr>
              <a:t>阈</a:t>
            </a:r>
            <a:r>
              <a:rPr lang="zh-CN" altLang="en-US" sz="2130"/>
              <a:t>）值后进入拥塞避免阶段</a:t>
            </a:r>
            <a:endParaRPr lang="zh-CN" altLang="en-US" sz="2130"/>
          </a:p>
          <a:p>
            <a:pPr fontAlgn="auto">
              <a:lnSpc>
                <a:spcPct val="150000"/>
              </a:lnSpc>
            </a:pPr>
            <a:endParaRPr lang="zh-CN" altLang="en-US" sz="2130"/>
          </a:p>
          <a:p>
            <a:r>
              <a:rPr lang="zh-CN" altLang="en-US" sz="2130"/>
              <a:t>拥塞避免：拥塞窗口大小每经过</a:t>
            </a:r>
            <a:r>
              <a:rPr lang="en-US" altLang="zh-CN" sz="2130"/>
              <a:t>1RTT</a:t>
            </a:r>
            <a:r>
              <a:rPr lang="zh-CN" altLang="en-US" sz="2130"/>
              <a:t>后增加（</a:t>
            </a:r>
            <a:r>
              <a:rPr lang="en-US" altLang="zh-CN" sz="2130">
                <a:solidFill>
                  <a:schemeClr val="bg1"/>
                </a:solidFill>
              </a:rPr>
              <a:t>1</a:t>
            </a:r>
            <a:r>
              <a:rPr lang="zh-CN" altLang="en-US" sz="2130"/>
              <a:t>）</a:t>
            </a:r>
            <a:endParaRPr lang="zh-CN" altLang="en-US" sz="2130"/>
          </a:p>
        </p:txBody>
      </p:sp>
      <p:sp>
        <p:nvSpPr>
          <p:cNvPr id="12" name="文本框 1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9" name="左大括号 8"/>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2240280" y="872490"/>
            <a:ext cx="8602980" cy="1564640"/>
          </a:xfrm>
          <a:prstGeom prst="rect">
            <a:avLst/>
          </a:prstGeom>
          <a:noFill/>
        </p:spPr>
        <p:txBody>
          <a:bodyPr wrap="square" rtlCol="0">
            <a:spAutoFit/>
          </a:bodyPr>
          <a:lstStyle/>
          <a:p>
            <a:pPr fontAlgn="auto">
              <a:lnSpc>
                <a:spcPct val="150000"/>
              </a:lnSpc>
            </a:pPr>
            <a:r>
              <a:rPr lang="zh-CN" altLang="en-US" sz="2130"/>
              <a:t>定义：</a:t>
            </a:r>
            <a:r>
              <a:rPr lang="zh-CN" altLang="en-US" sz="2125">
                <a:sym typeface="+mn-ea"/>
              </a:rPr>
              <a:t>通过合理调度、规范、调整向网络中发送数据的</a:t>
            </a:r>
            <a:r>
              <a:rPr lang="zh-CN" altLang="en-US" sz="2125">
                <a:solidFill>
                  <a:schemeClr val="tx1"/>
                </a:solidFill>
                <a:sym typeface="+mn-ea"/>
              </a:rPr>
              <a:t>主机数量、发送</a:t>
            </a:r>
            <a:r>
              <a:rPr lang="zh-CN" altLang="en-US" sz="2125">
                <a:solidFill>
                  <a:schemeClr val="bg2"/>
                </a:solidFill>
                <a:sym typeface="+mn-ea"/>
              </a:rPr>
              <a:t>你  </a:t>
            </a:r>
            <a:r>
              <a:rPr lang="zh-CN" altLang="en-US" sz="2125">
                <a:solidFill>
                  <a:schemeClr val="tx1"/>
                </a:solidFill>
                <a:sym typeface="+mn-ea"/>
              </a:rPr>
              <a:t>     速率、数据量</a:t>
            </a:r>
            <a:r>
              <a:rPr lang="zh-CN" altLang="en-US" sz="2125">
                <a:sym typeface="+mn-ea"/>
              </a:rPr>
              <a:t>，以避 免拥塞的生 ，就称为（</a:t>
            </a:r>
            <a:r>
              <a:rPr lang="zh-CN" altLang="en-US" sz="2125">
                <a:solidFill>
                  <a:schemeClr val="accent6"/>
                </a:solidFill>
                <a:sym typeface="+mn-ea"/>
              </a:rPr>
              <a:t>拥塞控制</a:t>
            </a:r>
            <a:r>
              <a:rPr lang="zh-CN" altLang="en-US" sz="2125">
                <a:sym typeface="+mn-ea"/>
              </a:rPr>
              <a:t>）</a:t>
            </a:r>
            <a:endParaRPr lang="zh-CN" altLang="en-US" sz="2125"/>
          </a:p>
          <a:p>
            <a:pPr fontAlgn="auto">
              <a:lnSpc>
                <a:spcPct val="150000"/>
              </a:lnSpc>
            </a:pPr>
            <a:endParaRPr lang="zh-CN" altLang="en-US" sz="2130"/>
          </a:p>
        </p:txBody>
      </p:sp>
      <p:sp>
        <p:nvSpPr>
          <p:cNvPr id="11" name="文本框 10"/>
          <p:cNvSpPr txBox="1"/>
          <p:nvPr/>
        </p:nvSpPr>
        <p:spPr>
          <a:xfrm>
            <a:off x="1991360" y="3295650"/>
            <a:ext cx="1480185" cy="419100"/>
          </a:xfrm>
          <a:prstGeom prst="rect">
            <a:avLst/>
          </a:prstGeom>
          <a:noFill/>
        </p:spPr>
        <p:txBody>
          <a:bodyPr wrap="square" rtlCol="0">
            <a:spAutoFit/>
          </a:bodyPr>
          <a:lstStyle/>
          <a:p>
            <a:r>
              <a:rPr lang="zh-CN" altLang="en-US" sz="2130"/>
              <a:t>窗口调节</a:t>
            </a:r>
            <a:endParaRPr lang="zh-CN" altLang="en-US" sz="2130"/>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t>慢启动：初始窗口大小为（</a:t>
            </a:r>
            <a:r>
              <a:rPr lang="en-US" altLang="zh-CN" sz="2130">
                <a:solidFill>
                  <a:schemeClr val="accent6"/>
                </a:solidFill>
              </a:rPr>
              <a:t>1</a:t>
            </a:r>
            <a:r>
              <a:rPr lang="zh-CN" altLang="en-US" sz="2130"/>
              <a:t>），每经过</a:t>
            </a:r>
            <a:r>
              <a:rPr lang="en-US" altLang="zh-CN" sz="2130"/>
              <a:t>1RTT</a:t>
            </a:r>
            <a:r>
              <a:rPr lang="zh-CN" altLang="en-US" sz="2130"/>
              <a:t>后增加（</a:t>
            </a:r>
            <a:r>
              <a:rPr lang="zh-CN" altLang="en-US" sz="2130">
                <a:solidFill>
                  <a:schemeClr val="accent6"/>
                </a:solidFill>
              </a:rPr>
              <a:t>一倍</a:t>
            </a:r>
            <a:r>
              <a:rPr lang="zh-CN" altLang="en-US" sz="2130"/>
              <a:t>），</a:t>
            </a:r>
            <a:r>
              <a:rPr lang="zh-CN" altLang="en-US" sz="2130">
                <a:solidFill>
                  <a:schemeClr val="bg2"/>
                </a:solidFill>
              </a:rPr>
              <a:t>方</a:t>
            </a:r>
            <a:r>
              <a:rPr lang="zh-CN" altLang="en-US" sz="2130"/>
              <a:t>           达 到（</a:t>
            </a:r>
            <a:r>
              <a:rPr lang="zh-CN" altLang="en-US" sz="2130">
                <a:solidFill>
                  <a:schemeClr val="accent6"/>
                </a:solidFill>
              </a:rPr>
              <a:t>阈</a:t>
            </a:r>
            <a:r>
              <a:rPr lang="zh-CN" altLang="en-US" sz="2130"/>
              <a:t>）值后进入拥塞避免阶段</a:t>
            </a:r>
            <a:endParaRPr lang="zh-CN" altLang="en-US" sz="2130"/>
          </a:p>
          <a:p>
            <a:pPr fontAlgn="auto">
              <a:lnSpc>
                <a:spcPct val="150000"/>
              </a:lnSpc>
            </a:pPr>
            <a:endParaRPr lang="zh-CN" altLang="en-US" sz="2130"/>
          </a:p>
          <a:p>
            <a:r>
              <a:rPr lang="zh-CN" altLang="en-US" sz="2130"/>
              <a:t>拥塞避免：拥塞窗口大小每经过</a:t>
            </a:r>
            <a:r>
              <a:rPr lang="en-US" altLang="zh-CN" sz="2130"/>
              <a:t>1RTT</a:t>
            </a:r>
            <a:r>
              <a:rPr lang="zh-CN" altLang="en-US" sz="2130"/>
              <a:t>后增加（</a:t>
            </a:r>
            <a:r>
              <a:rPr lang="en-US" altLang="zh-CN" sz="2130">
                <a:solidFill>
                  <a:schemeClr val="accent6"/>
                </a:solidFill>
              </a:rPr>
              <a:t>1</a:t>
            </a:r>
            <a:r>
              <a:rPr lang="zh-CN" altLang="en-US" sz="2130"/>
              <a:t>）</a:t>
            </a:r>
            <a:endParaRPr lang="zh-CN" altLang="en-US" sz="2130"/>
          </a:p>
        </p:txBody>
      </p:sp>
      <p:sp>
        <p:nvSpPr>
          <p:cNvPr id="12" name="文本框 1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9" name="左大括号 8"/>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2240280" y="872490"/>
            <a:ext cx="8602980" cy="156464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定义：</a:t>
            </a:r>
            <a:r>
              <a:rPr lang="zh-CN" altLang="en-US" sz="2125">
                <a:solidFill>
                  <a:schemeClr val="bg1">
                    <a:lumMod val="65000"/>
                  </a:schemeClr>
                </a:solidFill>
                <a:sym typeface="+mn-ea"/>
              </a:rPr>
              <a:t>通过合理调度、规范、调整向网络中发送数据的主机数量、发送你       速率、数据量，以避 免拥塞的生 ，就称为（拥塞控制）</a:t>
            </a:r>
            <a:endParaRPr lang="zh-CN" altLang="en-US" sz="2125">
              <a:solidFill>
                <a:schemeClr val="bg1">
                  <a:lumMod val="65000"/>
                </a:schemeClr>
              </a:solidFill>
            </a:endParaRPr>
          </a:p>
          <a:p>
            <a:pPr fontAlgn="auto">
              <a:lnSpc>
                <a:spcPct val="150000"/>
              </a:lnSpc>
            </a:pPr>
            <a:endParaRPr lang="zh-CN" altLang="en-US" sz="2125">
              <a:solidFill>
                <a:schemeClr val="bg1">
                  <a:lumMod val="65000"/>
                </a:schemeClr>
              </a:solidFill>
            </a:endParaRPr>
          </a:p>
        </p:txBody>
      </p:sp>
      <p:sp>
        <p:nvSpPr>
          <p:cNvPr id="11" name="文本框 10"/>
          <p:cNvSpPr txBox="1"/>
          <p:nvPr/>
        </p:nvSpPr>
        <p:spPr>
          <a:xfrm>
            <a:off x="1991360" y="3295650"/>
            <a:ext cx="1480185" cy="419100"/>
          </a:xfrm>
          <a:prstGeom prst="rect">
            <a:avLst/>
          </a:prstGeom>
          <a:noFill/>
        </p:spPr>
        <p:txBody>
          <a:bodyPr wrap="square" rtlCol="0">
            <a:spAutoFit/>
          </a:bodyPr>
          <a:lstStyle/>
          <a:p>
            <a:r>
              <a:rPr lang="zh-CN" altLang="en-US" sz="2130">
                <a:solidFill>
                  <a:schemeClr val="bg1">
                    <a:lumMod val="65000"/>
                  </a:schemeClr>
                </a:solidFill>
              </a:rPr>
              <a:t>窗口调节</a:t>
            </a:r>
            <a:endParaRPr lang="zh-CN" altLang="en-US" sz="2130">
              <a:solidFill>
                <a:schemeClr val="bg1">
                  <a:lumMod val="65000"/>
                </a:schemeClr>
              </a:solidFill>
            </a:endParaRPr>
          </a:p>
        </p:txBody>
      </p:sp>
      <p:sp>
        <p:nvSpPr>
          <p:cNvPr id="42" name="左大括号 41"/>
          <p:cNvSpPr/>
          <p:nvPr/>
        </p:nvSpPr>
        <p:spPr>
          <a:xfrm>
            <a:off x="3262630" y="2845435"/>
            <a:ext cx="208915" cy="1511300"/>
          </a:xfrm>
          <a:prstGeom prst="leftBrac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慢启动：初始窗口大小为（</a:t>
            </a:r>
            <a:r>
              <a:rPr lang="en-US" altLang="zh-CN" sz="2130">
                <a:solidFill>
                  <a:schemeClr val="bg1">
                    <a:lumMod val="65000"/>
                  </a:schemeClr>
                </a:solidFill>
              </a:rPr>
              <a:t>1</a:t>
            </a:r>
            <a:r>
              <a:rPr lang="zh-CN" altLang="en-US" sz="2130">
                <a:solidFill>
                  <a:schemeClr val="bg1">
                    <a:lumMod val="65000"/>
                  </a:schemeClr>
                </a:solidFill>
              </a:rPr>
              <a:t>），每经过</a:t>
            </a:r>
            <a:r>
              <a:rPr lang="en-US" altLang="zh-CN" sz="2130">
                <a:solidFill>
                  <a:schemeClr val="bg1">
                    <a:lumMod val="65000"/>
                  </a:schemeClr>
                </a:solidFill>
              </a:rPr>
              <a:t>1RTT</a:t>
            </a:r>
            <a:r>
              <a:rPr lang="zh-CN" altLang="en-US" sz="2130">
                <a:solidFill>
                  <a:schemeClr val="bg1">
                    <a:lumMod val="65000"/>
                  </a:schemeClr>
                </a:solidFill>
              </a:rPr>
              <a:t>后增加（一倍），方           达 到（阈）值后进入拥塞避免阶段</a:t>
            </a:r>
            <a:endParaRPr lang="zh-CN" altLang="en-US" sz="2130">
              <a:solidFill>
                <a:schemeClr val="bg1">
                  <a:lumMod val="65000"/>
                </a:schemeClr>
              </a:solidFill>
            </a:endParaRPr>
          </a:p>
          <a:p>
            <a:pPr fontAlgn="auto">
              <a:lnSpc>
                <a:spcPct val="150000"/>
              </a:lnSpc>
            </a:pPr>
            <a:endParaRPr lang="zh-CN" altLang="en-US" sz="2130">
              <a:solidFill>
                <a:schemeClr val="bg1">
                  <a:lumMod val="65000"/>
                </a:schemeClr>
              </a:solidFill>
            </a:endParaRPr>
          </a:p>
          <a:p>
            <a:r>
              <a:rPr lang="zh-CN" altLang="en-US" sz="2130">
                <a:solidFill>
                  <a:schemeClr val="bg1">
                    <a:lumMod val="65000"/>
                  </a:schemeClr>
                </a:solidFill>
              </a:rPr>
              <a:t>拥塞避免：拥塞窗口大小每经过</a:t>
            </a:r>
            <a:r>
              <a:rPr lang="en-US" altLang="zh-CN" sz="2130">
                <a:solidFill>
                  <a:schemeClr val="bg1">
                    <a:lumMod val="65000"/>
                  </a:schemeClr>
                </a:solidFill>
              </a:rPr>
              <a:t>1RTT</a:t>
            </a:r>
            <a:r>
              <a:rPr lang="zh-CN" altLang="en-US" sz="2130">
                <a:solidFill>
                  <a:schemeClr val="bg1">
                    <a:lumMod val="65000"/>
                  </a:schemeClr>
                </a:solidFill>
              </a:rPr>
              <a:t>后增加（</a:t>
            </a:r>
            <a:r>
              <a:rPr lang="en-US" altLang="zh-CN" sz="2130">
                <a:solidFill>
                  <a:schemeClr val="bg1">
                    <a:lumMod val="65000"/>
                  </a:schemeClr>
                </a:solidFill>
              </a:rPr>
              <a:t>1</a:t>
            </a:r>
            <a:r>
              <a:rPr lang="zh-CN" altLang="en-US" sz="2130">
                <a:solidFill>
                  <a:schemeClr val="bg1">
                    <a:lumMod val="65000"/>
                  </a:schemeClr>
                </a:solidFill>
              </a:rPr>
              <a:t>）</a:t>
            </a:r>
            <a:endParaRPr lang="zh-CN" altLang="en-US" sz="2130">
              <a:solidFill>
                <a:schemeClr val="bg1">
                  <a:lumMod val="65000"/>
                </a:schemeClr>
              </a:solidFill>
            </a:endParaRPr>
          </a:p>
        </p:txBody>
      </p:sp>
      <p:sp>
        <p:nvSpPr>
          <p:cNvPr id="12" name="文本框 1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2" name="左大括号 1"/>
          <p:cNvSpPr/>
          <p:nvPr/>
        </p:nvSpPr>
        <p:spPr>
          <a:xfrm>
            <a:off x="4749165" y="4895215"/>
            <a:ext cx="90170" cy="110426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p:cNvSpPr txBox="1"/>
          <p:nvPr/>
        </p:nvSpPr>
        <p:spPr>
          <a:xfrm>
            <a:off x="4859020" y="4775835"/>
            <a:ext cx="2102485" cy="1402080"/>
          </a:xfrm>
          <a:prstGeom prst="rect">
            <a:avLst/>
          </a:prstGeom>
          <a:noFill/>
        </p:spPr>
        <p:txBody>
          <a:bodyPr wrap="square" rtlCol="0">
            <a:spAutoFit/>
          </a:bodyPr>
          <a:lstStyle/>
          <a:p>
            <a:r>
              <a:rPr lang="zh-CN" altLang="en-US" sz="2130"/>
              <a:t>三次重复确认</a:t>
            </a:r>
            <a:endParaRPr lang="zh-CN" altLang="en-US" sz="2130"/>
          </a:p>
          <a:p>
            <a:endParaRPr lang="zh-CN" altLang="en-US" sz="2130"/>
          </a:p>
          <a:p>
            <a:endParaRPr lang="zh-CN" altLang="en-US" sz="2130"/>
          </a:p>
          <a:p>
            <a:r>
              <a:rPr lang="zh-CN" altLang="en-US" sz="2130"/>
              <a:t>计时器超时</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graphicFrame>
        <p:nvGraphicFramePr>
          <p:cNvPr id="6" name="图表 5"/>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9" name="直接箭头连接符 8"/>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14" name="直接箭头连接符 1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2" name="组合 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5" name="矩形 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7" name="矩形 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8" name="矩形 7"/>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1" name="矩形 10"/>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pic>
        <p:nvPicPr>
          <p:cNvPr id="8" name="图片 7"/>
          <p:cNvPicPr>
            <a:picLocks noChangeAspect="1"/>
          </p:cNvPicPr>
          <p:nvPr/>
        </p:nvPicPr>
        <p:blipFill>
          <a:blip r:embed="rId3"/>
          <a:stretch>
            <a:fillRect/>
          </a:stretch>
        </p:blipFill>
        <p:spPr>
          <a:xfrm>
            <a:off x="1173183" y="3259036"/>
            <a:ext cx="9169400" cy="3505200"/>
          </a:xfrm>
          <a:prstGeom prst="rect">
            <a:avLst/>
          </a:prstGeom>
        </p:spPr>
      </p:pic>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sp>
        <p:nvSpPr>
          <p:cNvPr id="11" name="文本框 10"/>
          <p:cNvSpPr txBox="1"/>
          <p:nvPr/>
        </p:nvSpPr>
        <p:spPr>
          <a:xfrm>
            <a:off x="875665" y="2655570"/>
            <a:ext cx="4917440" cy="623248"/>
          </a:xfrm>
          <a:prstGeom prst="rect">
            <a:avLst/>
          </a:prstGeom>
          <a:noFill/>
        </p:spPr>
        <p:txBody>
          <a:bodyPr wrap="square" rtlCol="0">
            <a:spAutoFit/>
          </a:bodyPr>
          <a:lstStyle/>
          <a:p>
            <a:pPr fontAlgn="auto">
              <a:lnSpc>
                <a:spcPct val="150000"/>
              </a:lnSpc>
            </a:pPr>
            <a:r>
              <a:rPr lang="en-US" altLang="zh-CN" dirty="0"/>
              <a:t>    </a:t>
            </a:r>
            <a:r>
              <a:rPr lang="zh-CN" altLang="en-US" sz="2300" dirty="0"/>
              <a:t>可判定拥塞不</a:t>
            </a:r>
            <a:r>
              <a:rPr lang="zh-CN" altLang="en-US" sz="2300" dirty="0" smtClean="0"/>
              <a:t>严重</a:t>
            </a:r>
            <a:endParaRPr lang="zh-CN" altLang="en-US" sz="2300" dirty="0"/>
          </a:p>
        </p:txBody>
      </p:sp>
      <p:graphicFrame>
        <p:nvGraphicFramePr>
          <p:cNvPr id="6" name="图表 5"/>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9" name="直接箭头连接符 8"/>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14" name="直接箭头连接符 1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2" name="组合 1"/>
          <p:cNvGrpSpPr/>
          <p:nvPr/>
        </p:nvGrpSpPr>
        <p:grpSpPr>
          <a:xfrm>
            <a:off x="7766755" y="3936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5" name="矩形 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7" name="矩形 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8" name="矩形 7"/>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4" name="文本框 23"/>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en-US" altLang="zh-CN"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309225" y="3884295"/>
            <a:ext cx="332740" cy="362585"/>
          </a:xfrm>
          <a:prstGeom prst="straightConnector1">
            <a:avLst/>
          </a:prstGeom>
          <a:ln>
            <a:solidFill>
              <a:schemeClr val="bg2"/>
            </a:solidFill>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984105" y="4305300"/>
            <a:ext cx="1694180" cy="368300"/>
          </a:xfrm>
          <a:prstGeom prst="rect">
            <a:avLst/>
          </a:prstGeom>
          <a:noFill/>
        </p:spPr>
        <p:txBody>
          <a:bodyPr wrap="square" rtlCol="0">
            <a:spAutoFit/>
          </a:bodyPr>
          <a:lstStyle/>
          <a:p>
            <a:r>
              <a:rPr lang="zh-CN" altLang="en-US">
                <a:solidFill>
                  <a:schemeClr val="bg1"/>
                </a:solidFill>
              </a:rPr>
              <a:t>拥塞避免阶段</a:t>
            </a:r>
            <a:endParaRPr lang="zh-CN" altLang="en-US">
              <a:solidFill>
                <a:schemeClr val="bg1"/>
              </a:solidFill>
            </a:endParaRPr>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19" name="图片 18"/>
          <p:cNvPicPr>
            <a:picLocks noChangeAspect="1"/>
          </p:cNvPicPr>
          <p:nvPr/>
        </p:nvPicPr>
        <p:blipFill>
          <a:blip r:embed="rId2"/>
          <a:stretch>
            <a:fillRect/>
          </a:stretch>
        </p:blipFill>
        <p:spPr>
          <a:xfrm>
            <a:off x="6664325" y="3485515"/>
            <a:ext cx="323850" cy="295275"/>
          </a:xfrm>
          <a:prstGeom prst="rect">
            <a:avLst/>
          </a:prstGeom>
        </p:spPr>
      </p:pic>
      <p:sp>
        <p:nvSpPr>
          <p:cNvPr id="20" name="文本框 19"/>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8" name="图片 27"/>
          <p:cNvPicPr>
            <a:picLocks noChangeAspect="1"/>
          </p:cNvPicPr>
          <p:nvPr/>
        </p:nvPicPr>
        <p:blipFill>
          <a:blip r:embed="rId2"/>
          <a:stretch>
            <a:fillRect/>
          </a:stretch>
        </p:blipFill>
        <p:spPr>
          <a:xfrm>
            <a:off x="6635115" y="4128135"/>
            <a:ext cx="323850" cy="295275"/>
          </a:xfrm>
          <a:prstGeom prst="rect">
            <a:avLst/>
          </a:prstGeom>
        </p:spPr>
      </p:pic>
      <p:sp>
        <p:nvSpPr>
          <p:cNvPr id="29" name="文本框 28"/>
          <p:cNvSpPr txBox="1"/>
          <p:nvPr/>
        </p:nvSpPr>
        <p:spPr>
          <a:xfrm>
            <a:off x="5762625" y="4094480"/>
            <a:ext cx="1508125" cy="368300"/>
          </a:xfrm>
          <a:prstGeom prst="rect">
            <a:avLst/>
          </a:prstGeom>
          <a:noFill/>
        </p:spPr>
        <p:txBody>
          <a:bodyPr wrap="square" rtlCol="0">
            <a:spAutoFit/>
          </a:bodyPr>
          <a:lstStyle/>
          <a:p>
            <a:r>
              <a:rPr lang="en-US" altLang="zh-CN" dirty="0">
                <a:solidFill>
                  <a:schemeClr val="accent6"/>
                </a:solidFill>
                <a:sym typeface="+mn-ea"/>
              </a:rPr>
              <a:t>  </a:t>
            </a:r>
            <a:r>
              <a:rPr lang="zh-CN" altLang="en-US" dirty="0">
                <a:solidFill>
                  <a:schemeClr val="accent6"/>
                </a:solidFill>
                <a:sym typeface="+mn-ea"/>
              </a:rPr>
              <a:t>新阈值 </a:t>
            </a:r>
            <a:r>
              <a:rPr lang="en-US" altLang="zh-CN" dirty="0">
                <a:solidFill>
                  <a:schemeClr val="bg1"/>
                </a:solidFill>
                <a:sym typeface="+mn-ea"/>
              </a:rPr>
              <a:t>12</a:t>
            </a:r>
            <a:endParaRPr lang="en-US" altLang="zh-CN" dirty="0">
              <a:solidFill>
                <a:schemeClr val="bg1"/>
              </a:solidFill>
              <a:sym typeface="+mn-ea"/>
            </a:endParaRPr>
          </a:p>
        </p:txBody>
      </p:sp>
      <p:sp>
        <p:nvSpPr>
          <p:cNvPr id="4" name="文本框 3"/>
          <p:cNvSpPr txBox="1"/>
          <p:nvPr/>
        </p:nvSpPr>
        <p:spPr>
          <a:xfrm>
            <a:off x="875665" y="2655570"/>
            <a:ext cx="4886960" cy="1685077"/>
          </a:xfrm>
          <a:prstGeom prst="rect">
            <a:avLst/>
          </a:prstGeom>
          <a:noFill/>
        </p:spPr>
        <p:txBody>
          <a:bodyPr wrap="square" rtlCol="0">
            <a:spAutoFit/>
          </a:bodyPr>
          <a:lstStyle/>
          <a:p>
            <a:pPr fontAlgn="auto">
              <a:lnSpc>
                <a:spcPct val="150000"/>
              </a:lnSpc>
            </a:pPr>
            <a:r>
              <a:rPr lang="en-US" altLang="zh-CN" dirty="0"/>
              <a:t>    </a:t>
            </a:r>
            <a:r>
              <a:rPr lang="zh-CN" altLang="en-US" sz="2300" dirty="0"/>
              <a:t>可判定拥塞不</a:t>
            </a:r>
            <a:r>
              <a:rPr lang="zh-CN" altLang="en-US" sz="2300" dirty="0" smtClean="0"/>
              <a:t>严重</a:t>
            </a:r>
            <a:endParaRPr lang="en-US" altLang="zh-CN" sz="2300" dirty="0"/>
          </a:p>
          <a:p>
            <a:pPr fontAlgn="auto">
              <a:lnSpc>
                <a:spcPct val="150000"/>
              </a:lnSpc>
            </a:pPr>
            <a:r>
              <a:rPr lang="zh-CN" altLang="en-US" sz="2300" dirty="0" smtClean="0"/>
              <a:t>操作：</a:t>
            </a:r>
            <a:endParaRPr lang="en-US" altLang="zh-CN" sz="2300" dirty="0" smtClean="0"/>
          </a:p>
          <a:p>
            <a:pPr>
              <a:lnSpc>
                <a:spcPct val="150000"/>
              </a:lnSpc>
            </a:pPr>
            <a:r>
              <a:rPr lang="zh-CN" altLang="en-US" sz="2300" dirty="0" smtClean="0"/>
              <a:t>新阈值</a:t>
            </a:r>
            <a:r>
              <a:rPr lang="en-US" altLang="zh-CN" sz="2300" dirty="0" smtClean="0"/>
              <a:t>=</a:t>
            </a:r>
            <a:r>
              <a:rPr lang="zh-CN" altLang="en-US" sz="2300" dirty="0" smtClean="0"/>
              <a:t>当前窗口</a:t>
            </a:r>
            <a:r>
              <a:rPr lang="en-US" altLang="zh-CN" sz="2300" dirty="0"/>
              <a:t>(24</a:t>
            </a:r>
            <a:r>
              <a:rPr lang="en-US" altLang="zh-CN" sz="2300" dirty="0" smtClean="0"/>
              <a:t>)</a:t>
            </a:r>
            <a:r>
              <a:rPr lang="zh-CN" altLang="en-US" sz="2300" dirty="0" smtClean="0"/>
              <a:t>的一半</a:t>
            </a:r>
            <a:endParaRPr lang="zh-CN" altLang="en-US" sz="2300" dirty="0"/>
          </a:p>
        </p:txBody>
      </p:sp>
      <p:grpSp>
        <p:nvGrpSpPr>
          <p:cNvPr id="11" name="组合 10"/>
          <p:cNvGrpSpPr/>
          <p:nvPr/>
        </p:nvGrpSpPr>
        <p:grpSpPr>
          <a:xfrm>
            <a:off x="7766755" y="393621"/>
            <a:ext cx="4430675" cy="1735745"/>
            <a:chOff x="6710810" y="281374"/>
            <a:chExt cx="4231186" cy="1651846"/>
          </a:xfrm>
        </p:grpSpPr>
        <p:sp>
          <p:nvSpPr>
            <p:cNvPr id="17" name="左大括号 16"/>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3" name="矩形 22"/>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5" name="矩形 24"/>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6" name="文本框 25"/>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en-US" altLang="zh-CN"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309225" y="3884295"/>
            <a:ext cx="332740" cy="362585"/>
          </a:xfrm>
          <a:prstGeom prst="straightConnector1">
            <a:avLst/>
          </a:prstGeom>
          <a:ln>
            <a:solidFill>
              <a:schemeClr val="bg2"/>
            </a:solidFill>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984105" y="4305300"/>
            <a:ext cx="1694180" cy="368300"/>
          </a:xfrm>
          <a:prstGeom prst="rect">
            <a:avLst/>
          </a:prstGeom>
          <a:noFill/>
        </p:spPr>
        <p:txBody>
          <a:bodyPr wrap="square" rtlCol="0">
            <a:spAutoFit/>
          </a:bodyPr>
          <a:lstStyle/>
          <a:p>
            <a:r>
              <a:rPr lang="zh-CN" altLang="en-US">
                <a:solidFill>
                  <a:schemeClr val="bg1"/>
                </a:solidFill>
              </a:rPr>
              <a:t>拥塞避免阶段</a:t>
            </a:r>
            <a:endParaRPr lang="zh-CN" altLang="en-US">
              <a:solidFill>
                <a:schemeClr val="bg1"/>
              </a:solidFill>
            </a:endParaRPr>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19" name="图片 18"/>
          <p:cNvPicPr>
            <a:picLocks noChangeAspect="1"/>
          </p:cNvPicPr>
          <p:nvPr/>
        </p:nvPicPr>
        <p:blipFill>
          <a:blip r:embed="rId2"/>
          <a:stretch>
            <a:fillRect/>
          </a:stretch>
        </p:blipFill>
        <p:spPr>
          <a:xfrm>
            <a:off x="6664325" y="3485515"/>
            <a:ext cx="323850" cy="295275"/>
          </a:xfrm>
          <a:prstGeom prst="rect">
            <a:avLst/>
          </a:prstGeom>
        </p:spPr>
      </p:pic>
      <p:sp>
        <p:nvSpPr>
          <p:cNvPr id="20" name="文本框 19"/>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8" name="图片 27"/>
          <p:cNvPicPr>
            <a:picLocks noChangeAspect="1"/>
          </p:cNvPicPr>
          <p:nvPr/>
        </p:nvPicPr>
        <p:blipFill>
          <a:blip r:embed="rId2"/>
          <a:stretch>
            <a:fillRect/>
          </a:stretch>
        </p:blipFill>
        <p:spPr>
          <a:xfrm>
            <a:off x="6635115" y="4128135"/>
            <a:ext cx="323850" cy="295275"/>
          </a:xfrm>
          <a:prstGeom prst="rect">
            <a:avLst/>
          </a:prstGeom>
        </p:spPr>
      </p:pic>
      <p:sp>
        <p:nvSpPr>
          <p:cNvPr id="29" name="文本框 28"/>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sp>
        <p:nvSpPr>
          <p:cNvPr id="4" name="文本框 3"/>
          <p:cNvSpPr txBox="1"/>
          <p:nvPr/>
        </p:nvSpPr>
        <p:spPr>
          <a:xfrm>
            <a:off x="875665" y="2655570"/>
            <a:ext cx="4886960" cy="2214880"/>
          </a:xfrm>
          <a:prstGeom prst="rect">
            <a:avLst/>
          </a:prstGeom>
          <a:noFill/>
        </p:spPr>
        <p:txBody>
          <a:bodyPr wrap="square" rtlCol="0">
            <a:spAutoFit/>
          </a:bodyPr>
          <a:lstStyle/>
          <a:p>
            <a:pPr fontAlgn="auto">
              <a:lnSpc>
                <a:spcPct val="150000"/>
              </a:lnSpc>
            </a:pPr>
            <a:r>
              <a:rPr lang="en-US" altLang="zh-CN" dirty="0"/>
              <a:t>    </a:t>
            </a:r>
            <a:r>
              <a:rPr lang="zh-CN" altLang="en-US" sz="2300" dirty="0"/>
              <a:t>可判定拥塞不</a:t>
            </a:r>
            <a:r>
              <a:rPr lang="zh-CN" altLang="en-US" sz="2300" dirty="0" smtClean="0"/>
              <a:t>严重</a:t>
            </a:r>
            <a:endParaRPr lang="en-US" altLang="zh-CN" sz="2300" dirty="0"/>
          </a:p>
          <a:p>
            <a:pPr fontAlgn="auto">
              <a:lnSpc>
                <a:spcPct val="150000"/>
              </a:lnSpc>
            </a:pPr>
            <a:r>
              <a:rPr lang="zh-CN" altLang="en-US" sz="2300" dirty="0" smtClean="0"/>
              <a:t>操作：</a:t>
            </a:r>
            <a:endParaRPr lang="en-US" altLang="zh-CN" sz="2300" dirty="0" smtClean="0"/>
          </a:p>
          <a:p>
            <a:pPr fontAlgn="auto">
              <a:lnSpc>
                <a:spcPct val="150000"/>
              </a:lnSpc>
            </a:pPr>
            <a:r>
              <a:rPr lang="zh-CN" altLang="en-US" sz="2300" dirty="0" smtClean="0"/>
              <a:t>新阈值</a:t>
            </a:r>
            <a:r>
              <a:rPr lang="en-US" altLang="zh-CN" sz="2300" dirty="0" smtClean="0"/>
              <a:t>(12) =</a:t>
            </a:r>
            <a:r>
              <a:rPr lang="zh-CN" altLang="en-US" sz="2300" dirty="0"/>
              <a:t>当前窗口</a:t>
            </a:r>
            <a:r>
              <a:rPr lang="en-US" altLang="zh-CN" sz="2300" dirty="0" smtClean="0"/>
              <a:t>(</a:t>
            </a:r>
            <a:r>
              <a:rPr lang="en-US" altLang="zh-CN" sz="2300" dirty="0"/>
              <a:t>24)</a:t>
            </a:r>
            <a:r>
              <a:rPr lang="zh-CN" altLang="en-US" sz="2300" dirty="0" smtClean="0"/>
              <a:t>的一半</a:t>
            </a:r>
            <a:endParaRPr lang="en-US" altLang="zh-CN" sz="2300" dirty="0" smtClean="0"/>
          </a:p>
          <a:p>
            <a:pPr fontAlgn="auto">
              <a:lnSpc>
                <a:spcPct val="150000"/>
              </a:lnSpc>
            </a:pPr>
            <a:r>
              <a:rPr lang="zh-CN" altLang="en-US" sz="2300" dirty="0" smtClean="0"/>
              <a:t>新</a:t>
            </a:r>
            <a:r>
              <a:rPr lang="zh-CN" altLang="en-US" sz="2300" dirty="0" smtClean="0"/>
              <a:t>拥塞窗口</a:t>
            </a:r>
            <a:r>
              <a:rPr lang="en-US" altLang="zh-CN" sz="2300" dirty="0" smtClean="0"/>
              <a:t>=</a:t>
            </a:r>
            <a:r>
              <a:rPr lang="zh-CN" altLang="en-US" sz="2300" dirty="0" smtClean="0"/>
              <a:t>新阈值</a:t>
            </a:r>
            <a:endParaRPr lang="zh-CN" altLang="en-US" sz="2300" dirty="0"/>
          </a:p>
        </p:txBody>
      </p:sp>
      <p:grpSp>
        <p:nvGrpSpPr>
          <p:cNvPr id="11" name="组合 10"/>
          <p:cNvGrpSpPr/>
          <p:nvPr/>
        </p:nvGrpSpPr>
        <p:grpSpPr>
          <a:xfrm>
            <a:off x="7766755" y="393621"/>
            <a:ext cx="4430675" cy="1735745"/>
            <a:chOff x="6710810" y="281374"/>
            <a:chExt cx="4231186" cy="1651846"/>
          </a:xfrm>
        </p:grpSpPr>
        <p:sp>
          <p:nvSpPr>
            <p:cNvPr id="17" name="左大括号 16"/>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3" name="矩形 22"/>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5" name="矩形 24"/>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6" name="文本框 25"/>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309225" y="388429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984105" y="4305300"/>
            <a:ext cx="1694180" cy="368300"/>
          </a:xfrm>
          <a:prstGeom prst="rect">
            <a:avLst/>
          </a:prstGeom>
          <a:noFill/>
        </p:spPr>
        <p:txBody>
          <a:bodyPr wrap="square" rtlCol="0">
            <a:spAutoFit/>
          </a:bodyPr>
          <a:lstStyle/>
          <a:p>
            <a:r>
              <a:rPr lang="zh-CN" altLang="en-US"/>
              <a:t>拥塞避免阶段</a:t>
            </a:r>
            <a:endParaRPr lang="zh-CN" altLang="en-US"/>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cxnSp>
        <p:nvCxnSpPr>
          <p:cNvPr id="17" name="直接箭头连接符 16"/>
          <p:cNvCxnSpPr/>
          <p:nvPr/>
        </p:nvCxnSpPr>
        <p:spPr>
          <a:xfrm flipH="1" flipV="1">
            <a:off x="10436225" y="4011295"/>
            <a:ext cx="332740" cy="362585"/>
          </a:xfrm>
          <a:prstGeom prst="straightConnector1">
            <a:avLst/>
          </a:prstGeom>
          <a:ln>
            <a:solidFill>
              <a:schemeClr val="bg2"/>
            </a:solidFill>
            <a:tailEnd type="arrow" w="med" len="med"/>
          </a:ln>
        </p:spPr>
        <p:style>
          <a:lnRef idx="1">
            <a:schemeClr val="dk1"/>
          </a:lnRef>
          <a:fillRef idx="0">
            <a:schemeClr val="dk1"/>
          </a:fillRef>
          <a:effectRef idx="0">
            <a:schemeClr val="dk1"/>
          </a:effectRef>
          <a:fontRef idx="minor">
            <a:schemeClr val="tx1"/>
          </a:fontRef>
        </p:style>
      </p:cxnSp>
      <p:pic>
        <p:nvPicPr>
          <p:cNvPr id="20" name="图片 19"/>
          <p:cNvPicPr>
            <a:picLocks noChangeAspect="1"/>
          </p:cNvPicPr>
          <p:nvPr/>
        </p:nvPicPr>
        <p:blipFill>
          <a:blip r:embed="rId2"/>
          <a:stretch>
            <a:fillRect/>
          </a:stretch>
        </p:blipFill>
        <p:spPr>
          <a:xfrm>
            <a:off x="6664325" y="3485515"/>
            <a:ext cx="323850" cy="295275"/>
          </a:xfrm>
          <a:prstGeom prst="rect">
            <a:avLst/>
          </a:prstGeom>
        </p:spPr>
      </p:pic>
      <p:sp>
        <p:nvSpPr>
          <p:cNvPr id="21" name="文本框 20"/>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7" name="图片 26"/>
          <p:cNvPicPr>
            <a:picLocks noChangeAspect="1"/>
          </p:cNvPicPr>
          <p:nvPr/>
        </p:nvPicPr>
        <p:blipFill>
          <a:blip r:embed="rId2"/>
          <a:stretch>
            <a:fillRect/>
          </a:stretch>
        </p:blipFill>
        <p:spPr>
          <a:xfrm>
            <a:off x="6635115" y="4128135"/>
            <a:ext cx="323850" cy="295275"/>
          </a:xfrm>
          <a:prstGeom prst="rect">
            <a:avLst/>
          </a:prstGeom>
        </p:spPr>
      </p:pic>
      <p:sp>
        <p:nvSpPr>
          <p:cNvPr id="28" name="文本框 27"/>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sp>
        <p:nvSpPr>
          <p:cNvPr id="16" name="文本框 15"/>
          <p:cNvSpPr txBox="1"/>
          <p:nvPr/>
        </p:nvSpPr>
        <p:spPr>
          <a:xfrm>
            <a:off x="875665" y="2655570"/>
            <a:ext cx="5083810" cy="2746906"/>
          </a:xfrm>
          <a:prstGeom prst="rect">
            <a:avLst/>
          </a:prstGeom>
          <a:noFill/>
        </p:spPr>
        <p:txBody>
          <a:bodyPr wrap="square" rtlCol="0">
            <a:spAutoFit/>
          </a:bodyPr>
          <a:lstStyle/>
          <a:p>
            <a:pPr fontAlgn="auto">
              <a:lnSpc>
                <a:spcPct val="150000"/>
              </a:lnSpc>
            </a:pPr>
            <a:r>
              <a:rPr lang="en-US" altLang="zh-CN" dirty="0"/>
              <a:t>    </a:t>
            </a:r>
            <a:r>
              <a:rPr lang="zh-CN" altLang="en-US" sz="2300" dirty="0"/>
              <a:t>可判定拥塞不</a:t>
            </a:r>
            <a:r>
              <a:rPr lang="zh-CN" altLang="en-US" sz="2300" dirty="0" smtClean="0"/>
              <a:t>严重</a:t>
            </a:r>
            <a:endParaRPr lang="en-US" altLang="zh-CN" sz="2300" dirty="0" smtClean="0"/>
          </a:p>
          <a:p>
            <a:pPr fontAlgn="auto">
              <a:lnSpc>
                <a:spcPct val="150000"/>
              </a:lnSpc>
            </a:pPr>
            <a:r>
              <a:rPr lang="zh-CN" altLang="en-US" sz="2300" dirty="0"/>
              <a:t>操作：</a:t>
            </a:r>
            <a:endParaRPr lang="en-US" altLang="zh-CN" sz="2300" dirty="0"/>
          </a:p>
          <a:p>
            <a:pPr fontAlgn="auto">
              <a:lnSpc>
                <a:spcPct val="150000"/>
              </a:lnSpc>
            </a:pPr>
            <a:r>
              <a:rPr lang="zh-CN" altLang="en-US" sz="2300" dirty="0"/>
              <a:t>新阈值</a:t>
            </a:r>
            <a:r>
              <a:rPr lang="en-US" altLang="zh-CN" sz="2300" dirty="0"/>
              <a:t>(12) </a:t>
            </a:r>
            <a:r>
              <a:rPr lang="en-US" altLang="zh-CN" sz="2300" dirty="0" smtClean="0"/>
              <a:t>=</a:t>
            </a:r>
            <a:r>
              <a:rPr lang="zh-CN" altLang="en-US" sz="2300" dirty="0"/>
              <a:t>当前窗口</a:t>
            </a:r>
            <a:r>
              <a:rPr lang="en-US" altLang="zh-CN" sz="2300" dirty="0" smtClean="0"/>
              <a:t>(</a:t>
            </a:r>
            <a:r>
              <a:rPr lang="en-US" altLang="zh-CN" sz="2300" dirty="0"/>
              <a:t>24)</a:t>
            </a:r>
            <a:r>
              <a:rPr lang="zh-CN" altLang="en-US" sz="2300" dirty="0"/>
              <a:t>的</a:t>
            </a:r>
            <a:r>
              <a:rPr lang="zh-CN" altLang="en-US" sz="2300" dirty="0" smtClean="0"/>
              <a:t>一半</a:t>
            </a:r>
            <a:endParaRPr lang="en-US" altLang="zh-CN" sz="2300" dirty="0" smtClean="0"/>
          </a:p>
          <a:p>
            <a:pPr>
              <a:lnSpc>
                <a:spcPct val="150000"/>
              </a:lnSpc>
            </a:pPr>
            <a:r>
              <a:rPr lang="zh-CN" altLang="en-US" sz="2300" dirty="0" smtClean="0"/>
              <a:t>新拥塞</a:t>
            </a:r>
            <a:r>
              <a:rPr lang="zh-CN" altLang="en-US" sz="2300" dirty="0"/>
              <a:t>窗口</a:t>
            </a:r>
            <a:r>
              <a:rPr lang="en-US" altLang="zh-CN" sz="2300" dirty="0"/>
              <a:t>=</a:t>
            </a:r>
            <a:r>
              <a:rPr lang="zh-CN" altLang="en-US" sz="2300" dirty="0"/>
              <a:t>新</a:t>
            </a:r>
            <a:r>
              <a:rPr lang="zh-CN" altLang="en-US" sz="2300" dirty="0" smtClean="0"/>
              <a:t>阈值</a:t>
            </a:r>
            <a:endParaRPr lang="en-US" altLang="zh-CN" sz="2300" dirty="0" smtClean="0"/>
          </a:p>
          <a:p>
            <a:pPr fontAlgn="auto">
              <a:lnSpc>
                <a:spcPct val="150000"/>
              </a:lnSpc>
            </a:pPr>
            <a:r>
              <a:rPr lang="zh-CN" altLang="en-US" sz="2300" dirty="0" smtClean="0"/>
              <a:t>从</a:t>
            </a:r>
            <a:r>
              <a:rPr lang="zh-CN" altLang="en-US" sz="2300" dirty="0" smtClean="0">
                <a:solidFill>
                  <a:srgbClr val="FF0000"/>
                </a:solidFill>
              </a:rPr>
              <a:t>拥塞避免阶段</a:t>
            </a:r>
            <a:r>
              <a:rPr lang="zh-CN" altLang="en-US" sz="2300" dirty="0" smtClean="0"/>
              <a:t>开始增加窗口数量</a:t>
            </a:r>
            <a:endParaRPr lang="zh-CN" altLang="en-US" sz="2300" dirty="0"/>
          </a:p>
        </p:txBody>
      </p:sp>
      <p:grpSp>
        <p:nvGrpSpPr>
          <p:cNvPr id="11" name="组合 10"/>
          <p:cNvGrpSpPr/>
          <p:nvPr/>
        </p:nvGrpSpPr>
        <p:grpSpPr>
          <a:xfrm>
            <a:off x="7766755" y="393621"/>
            <a:ext cx="4430675" cy="1735745"/>
            <a:chOff x="6710810" y="281374"/>
            <a:chExt cx="4231186" cy="1651846"/>
          </a:xfrm>
        </p:grpSpPr>
        <p:sp>
          <p:nvSpPr>
            <p:cNvPr id="18" name="左大括号 17"/>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3" name="矩形 22"/>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4" name="矩形 23"/>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6" name="矩形 25"/>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9" name="文本框 28"/>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309225" y="388429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984105" y="4305300"/>
            <a:ext cx="1694180" cy="368300"/>
          </a:xfrm>
          <a:prstGeom prst="rect">
            <a:avLst/>
          </a:prstGeom>
          <a:noFill/>
        </p:spPr>
        <p:txBody>
          <a:bodyPr wrap="square" rtlCol="0">
            <a:spAutoFit/>
          </a:bodyPr>
          <a:lstStyle/>
          <a:p>
            <a:r>
              <a:rPr lang="zh-CN" altLang="en-US"/>
              <a:t>拥塞避免阶段</a:t>
            </a:r>
            <a:endParaRPr lang="zh-CN" altLang="en-US"/>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1</a:t>
            </a:r>
            <a:r>
              <a:rPr lang="zh-CN" altLang="en-US" sz="2130"/>
              <a:t>、收到</a:t>
            </a:r>
            <a:r>
              <a:rPr lang="en-US" altLang="zh-CN" sz="2130"/>
              <a:t>3</a:t>
            </a:r>
            <a:r>
              <a:rPr lang="zh-CN" altLang="en-US" sz="2130"/>
              <a:t>次重复确认  </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cxnSp>
        <p:nvCxnSpPr>
          <p:cNvPr id="17" name="直接箭头连接符 16"/>
          <p:cNvCxnSpPr/>
          <p:nvPr/>
        </p:nvCxnSpPr>
        <p:spPr>
          <a:xfrm flipH="1" flipV="1">
            <a:off x="10436225" y="4011295"/>
            <a:ext cx="332740" cy="362585"/>
          </a:xfrm>
          <a:prstGeom prst="straightConnector1">
            <a:avLst/>
          </a:prstGeom>
          <a:ln>
            <a:solidFill>
              <a:schemeClr val="bg2"/>
            </a:solidFill>
            <a:tailEnd type="arrow" w="med" len="med"/>
          </a:ln>
        </p:spPr>
        <p:style>
          <a:lnRef idx="1">
            <a:schemeClr val="dk1"/>
          </a:lnRef>
          <a:fillRef idx="0">
            <a:schemeClr val="dk1"/>
          </a:fillRef>
          <a:effectRef idx="0">
            <a:schemeClr val="dk1"/>
          </a:effectRef>
          <a:fontRef idx="minor">
            <a:schemeClr val="tx1"/>
          </a:fontRef>
        </p:style>
      </p:cxnSp>
      <p:pic>
        <p:nvPicPr>
          <p:cNvPr id="20" name="图片 19"/>
          <p:cNvPicPr>
            <a:picLocks noChangeAspect="1"/>
          </p:cNvPicPr>
          <p:nvPr/>
        </p:nvPicPr>
        <p:blipFill>
          <a:blip r:embed="rId2"/>
          <a:stretch>
            <a:fillRect/>
          </a:stretch>
        </p:blipFill>
        <p:spPr>
          <a:xfrm>
            <a:off x="6664325" y="3485515"/>
            <a:ext cx="323850" cy="295275"/>
          </a:xfrm>
          <a:prstGeom prst="rect">
            <a:avLst/>
          </a:prstGeom>
        </p:spPr>
      </p:pic>
      <p:sp>
        <p:nvSpPr>
          <p:cNvPr id="21" name="文本框 20"/>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7" name="图片 26"/>
          <p:cNvPicPr>
            <a:picLocks noChangeAspect="1"/>
          </p:cNvPicPr>
          <p:nvPr/>
        </p:nvPicPr>
        <p:blipFill>
          <a:blip r:embed="rId2"/>
          <a:stretch>
            <a:fillRect/>
          </a:stretch>
        </p:blipFill>
        <p:spPr>
          <a:xfrm>
            <a:off x="6635115" y="4128135"/>
            <a:ext cx="323850" cy="295275"/>
          </a:xfrm>
          <a:prstGeom prst="rect">
            <a:avLst/>
          </a:prstGeom>
        </p:spPr>
      </p:pic>
      <p:sp>
        <p:nvSpPr>
          <p:cNvPr id="28" name="文本框 27"/>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sp>
        <p:nvSpPr>
          <p:cNvPr id="16" name="文本框 15"/>
          <p:cNvSpPr txBox="1"/>
          <p:nvPr/>
        </p:nvSpPr>
        <p:spPr>
          <a:xfrm>
            <a:off x="875665" y="2655570"/>
            <a:ext cx="5083810" cy="2746906"/>
          </a:xfrm>
          <a:prstGeom prst="rect">
            <a:avLst/>
          </a:prstGeom>
          <a:noFill/>
        </p:spPr>
        <p:txBody>
          <a:bodyPr wrap="square" rtlCol="0">
            <a:spAutoFit/>
          </a:bodyPr>
          <a:lstStyle/>
          <a:p>
            <a:pPr fontAlgn="auto">
              <a:lnSpc>
                <a:spcPct val="150000"/>
              </a:lnSpc>
            </a:pPr>
            <a:r>
              <a:rPr lang="en-US" altLang="zh-CN" dirty="0"/>
              <a:t>    </a:t>
            </a:r>
            <a:r>
              <a:rPr lang="zh-CN" altLang="en-US" sz="2300" dirty="0"/>
              <a:t>可判定拥塞不</a:t>
            </a:r>
            <a:r>
              <a:rPr lang="zh-CN" altLang="en-US" sz="2300" dirty="0" smtClean="0"/>
              <a:t>严重</a:t>
            </a:r>
            <a:endParaRPr lang="en-US" altLang="zh-CN" sz="2300" dirty="0" smtClean="0"/>
          </a:p>
          <a:p>
            <a:pPr fontAlgn="auto">
              <a:lnSpc>
                <a:spcPct val="150000"/>
              </a:lnSpc>
            </a:pPr>
            <a:r>
              <a:rPr lang="zh-CN" altLang="en-US" sz="2300" dirty="0"/>
              <a:t>操作：</a:t>
            </a:r>
            <a:endParaRPr lang="en-US" altLang="zh-CN" sz="2300" dirty="0"/>
          </a:p>
          <a:p>
            <a:pPr fontAlgn="auto">
              <a:lnSpc>
                <a:spcPct val="150000"/>
              </a:lnSpc>
            </a:pPr>
            <a:r>
              <a:rPr lang="zh-CN" altLang="en-US" sz="2300" dirty="0"/>
              <a:t>新阈值</a:t>
            </a:r>
            <a:r>
              <a:rPr lang="en-US" altLang="zh-CN" sz="2300" dirty="0"/>
              <a:t>(12) </a:t>
            </a:r>
            <a:r>
              <a:rPr lang="en-US" altLang="zh-CN" sz="2300" dirty="0" smtClean="0"/>
              <a:t>=</a:t>
            </a:r>
            <a:r>
              <a:rPr lang="zh-CN" altLang="en-US" sz="2300" dirty="0"/>
              <a:t>当前窗口</a:t>
            </a:r>
            <a:r>
              <a:rPr lang="en-US" altLang="zh-CN" sz="2300" dirty="0" smtClean="0"/>
              <a:t>(</a:t>
            </a:r>
            <a:r>
              <a:rPr lang="en-US" altLang="zh-CN" sz="2300" dirty="0"/>
              <a:t>24)</a:t>
            </a:r>
            <a:r>
              <a:rPr lang="zh-CN" altLang="en-US" sz="2300" dirty="0"/>
              <a:t>的</a:t>
            </a:r>
            <a:r>
              <a:rPr lang="zh-CN" altLang="en-US" sz="2300" dirty="0" smtClean="0"/>
              <a:t>一半</a:t>
            </a:r>
            <a:endParaRPr lang="en-US" altLang="zh-CN" sz="2300" dirty="0" smtClean="0"/>
          </a:p>
          <a:p>
            <a:pPr>
              <a:lnSpc>
                <a:spcPct val="150000"/>
              </a:lnSpc>
            </a:pPr>
            <a:r>
              <a:rPr lang="zh-CN" altLang="en-US" sz="2300" dirty="0" smtClean="0"/>
              <a:t>新拥塞</a:t>
            </a:r>
            <a:r>
              <a:rPr lang="zh-CN" altLang="en-US" sz="2300" dirty="0"/>
              <a:t>窗口</a:t>
            </a:r>
            <a:r>
              <a:rPr lang="en-US" altLang="zh-CN" sz="2300" dirty="0"/>
              <a:t>=</a:t>
            </a:r>
            <a:r>
              <a:rPr lang="zh-CN" altLang="en-US" sz="2300" dirty="0"/>
              <a:t>新</a:t>
            </a:r>
            <a:r>
              <a:rPr lang="zh-CN" altLang="en-US" sz="2300" dirty="0" smtClean="0"/>
              <a:t>阈值</a:t>
            </a:r>
            <a:endParaRPr lang="en-US" altLang="zh-CN" sz="2300" dirty="0" smtClean="0"/>
          </a:p>
          <a:p>
            <a:pPr fontAlgn="auto">
              <a:lnSpc>
                <a:spcPct val="150000"/>
              </a:lnSpc>
            </a:pPr>
            <a:r>
              <a:rPr lang="zh-CN" altLang="en-US" sz="2300" dirty="0" smtClean="0"/>
              <a:t>从</a:t>
            </a:r>
            <a:r>
              <a:rPr lang="zh-CN" altLang="en-US" sz="2300" dirty="0" smtClean="0">
                <a:solidFill>
                  <a:srgbClr val="FF0000"/>
                </a:solidFill>
              </a:rPr>
              <a:t>拥塞避免阶段</a:t>
            </a:r>
            <a:r>
              <a:rPr lang="zh-CN" altLang="en-US" sz="2300" dirty="0" smtClean="0"/>
              <a:t>开始增加窗口数量</a:t>
            </a:r>
            <a:endParaRPr lang="zh-CN" altLang="en-US" sz="2300" dirty="0"/>
          </a:p>
        </p:txBody>
      </p:sp>
      <p:grpSp>
        <p:nvGrpSpPr>
          <p:cNvPr id="11" name="组合 10"/>
          <p:cNvGrpSpPr/>
          <p:nvPr/>
        </p:nvGrpSpPr>
        <p:grpSpPr>
          <a:xfrm>
            <a:off x="7766755" y="393621"/>
            <a:ext cx="4430675" cy="1735745"/>
            <a:chOff x="6710810" y="281374"/>
            <a:chExt cx="4231186" cy="1651846"/>
          </a:xfrm>
        </p:grpSpPr>
        <p:sp>
          <p:nvSpPr>
            <p:cNvPr id="18" name="左大括号 17"/>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3" name="矩形 22"/>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4" name="矩形 23"/>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6" name="矩形 25"/>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9" name="文本框 28"/>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6" name="矩形 5"/>
          <p:cNvSpPr/>
          <p:nvPr/>
        </p:nvSpPr>
        <p:spPr>
          <a:xfrm>
            <a:off x="619125" y="5400005"/>
            <a:ext cx="6096000" cy="1338828"/>
          </a:xfrm>
          <a:prstGeom prst="rect">
            <a:avLst/>
          </a:prstGeom>
        </p:spPr>
        <p:txBody>
          <a:bodyPr>
            <a:spAutoFit/>
          </a:bodyPr>
          <a:lstStyle/>
          <a:p>
            <a:pPr fontAlgn="auto">
              <a:lnSpc>
                <a:spcPct val="150000"/>
              </a:lnSpc>
            </a:pPr>
            <a:r>
              <a:rPr lang="zh-CN" altLang="en-US" dirty="0" smtClean="0">
                <a:solidFill>
                  <a:srgbClr val="FF0000"/>
                </a:solidFill>
              </a:rPr>
              <a:t>快速恢复算法：</a:t>
            </a:r>
            <a:r>
              <a:rPr lang="zh-CN" altLang="en-US" dirty="0" smtClean="0"/>
              <a:t>基本思想是当发生</a:t>
            </a:r>
            <a:r>
              <a:rPr lang="en-US" altLang="zh-CN" dirty="0" smtClean="0"/>
              <a:t>3</a:t>
            </a:r>
            <a:r>
              <a:rPr lang="zh-CN" altLang="en-US" dirty="0" smtClean="0"/>
              <a:t>次重复确认时，不再重新从慢启动阶段开始，而是直接从新的阈值开始，直接进去拥塞避免阶段。</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2</a:t>
            </a:r>
            <a:r>
              <a:rPr lang="zh-CN" altLang="en-US" sz="2130"/>
              <a:t>、计时器超时</a:t>
            </a:r>
            <a:endParaRPr lang="zh-CN" altLang="en-US" sz="2130"/>
          </a:p>
        </p:txBody>
      </p:sp>
      <p:graphicFrame>
        <p:nvGraphicFramePr>
          <p:cNvPr id="9" name="图表 8"/>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13" name="直接箭头连接符 12"/>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16" name="直接箭头连接符 15"/>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sp>
        <p:nvSpPr>
          <p:cNvPr id="34" name="文本框 33"/>
          <p:cNvSpPr txBox="1"/>
          <p:nvPr/>
        </p:nvSpPr>
        <p:spPr>
          <a:xfrm>
            <a:off x="875665" y="2655570"/>
            <a:ext cx="4882515" cy="1154162"/>
          </a:xfrm>
          <a:prstGeom prst="rect">
            <a:avLst/>
          </a:prstGeom>
          <a:noFill/>
        </p:spPr>
        <p:txBody>
          <a:bodyPr wrap="square" rtlCol="0">
            <a:spAutoFit/>
          </a:bodyPr>
          <a:lstStyle/>
          <a:p>
            <a:pPr fontAlgn="auto">
              <a:lnSpc>
                <a:spcPct val="150000"/>
              </a:lnSpc>
            </a:pPr>
            <a:r>
              <a:rPr lang="en-US" altLang="zh-CN" dirty="0"/>
              <a:t>    </a:t>
            </a:r>
            <a:r>
              <a:rPr lang="zh-CN" altLang="en-US" sz="2300" dirty="0"/>
              <a:t>可判定发送拥塞且拥塞</a:t>
            </a:r>
            <a:r>
              <a:rPr lang="zh-CN" altLang="en-US" sz="2300" dirty="0" smtClean="0"/>
              <a:t>严重</a:t>
            </a:r>
            <a:endParaRPr lang="en-US" altLang="zh-CN" sz="2300" dirty="0" smtClean="0"/>
          </a:p>
          <a:p>
            <a:pPr fontAlgn="auto">
              <a:lnSpc>
                <a:spcPct val="150000"/>
              </a:lnSpc>
            </a:pPr>
            <a:r>
              <a:rPr lang="zh-CN" altLang="en-US" sz="2300" dirty="0" smtClean="0"/>
              <a:t>操作：</a:t>
            </a:r>
            <a:endParaRPr lang="en-US" altLang="zh-CN" sz="2300" dirty="0" smtClean="0"/>
          </a:p>
        </p:txBody>
      </p:sp>
      <p:grpSp>
        <p:nvGrpSpPr>
          <p:cNvPr id="12" name="组合 11"/>
          <p:cNvGrpSpPr/>
          <p:nvPr/>
        </p:nvGrpSpPr>
        <p:grpSpPr>
          <a:xfrm>
            <a:off x="7766755" y="393621"/>
            <a:ext cx="4430675" cy="1735745"/>
            <a:chOff x="6710810" y="281374"/>
            <a:chExt cx="4231186" cy="1651846"/>
          </a:xfrm>
        </p:grpSpPr>
        <p:sp>
          <p:nvSpPr>
            <p:cNvPr id="2" name="左大括号 1"/>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5" name="矩形 4"/>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6" name="矩形 5"/>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7" name="矩形 6"/>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11" name="文本框 10"/>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2</a:t>
            </a:r>
            <a:r>
              <a:rPr lang="zh-CN" altLang="en-US" sz="2130"/>
              <a:t>、计时器超时</a:t>
            </a:r>
            <a:endParaRPr lang="zh-CN" altLang="en-US" sz="2130"/>
          </a:p>
        </p:txBody>
      </p:sp>
      <p:graphicFrame>
        <p:nvGraphicFramePr>
          <p:cNvPr id="9" name="图表 8"/>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13" name="直接箭头连接符 12"/>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16" name="直接箭头连接符 15"/>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32" name="图片 31"/>
          <p:cNvPicPr>
            <a:picLocks noChangeAspect="1"/>
          </p:cNvPicPr>
          <p:nvPr/>
        </p:nvPicPr>
        <p:blipFill>
          <a:blip r:embed="rId2"/>
          <a:stretch>
            <a:fillRect/>
          </a:stretch>
        </p:blipFill>
        <p:spPr>
          <a:xfrm>
            <a:off x="6635115" y="4128135"/>
            <a:ext cx="323850" cy="295275"/>
          </a:xfrm>
          <a:prstGeom prst="rect">
            <a:avLst/>
          </a:prstGeom>
        </p:spPr>
      </p:pic>
      <p:sp>
        <p:nvSpPr>
          <p:cNvPr id="33" name="文本框 32"/>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sp>
        <p:nvSpPr>
          <p:cNvPr id="34" name="文本框 33"/>
          <p:cNvSpPr txBox="1"/>
          <p:nvPr/>
        </p:nvSpPr>
        <p:spPr>
          <a:xfrm>
            <a:off x="875665" y="2655570"/>
            <a:ext cx="4083685" cy="2215991"/>
          </a:xfrm>
          <a:prstGeom prst="rect">
            <a:avLst/>
          </a:prstGeom>
          <a:noFill/>
        </p:spPr>
        <p:txBody>
          <a:bodyPr wrap="square" rtlCol="0">
            <a:spAutoFit/>
          </a:bodyPr>
          <a:lstStyle/>
          <a:p>
            <a:pPr fontAlgn="auto">
              <a:lnSpc>
                <a:spcPct val="150000"/>
              </a:lnSpc>
            </a:pPr>
            <a:r>
              <a:rPr lang="en-US" altLang="zh-CN" dirty="0"/>
              <a:t>    </a:t>
            </a:r>
            <a:r>
              <a:rPr lang="zh-CN" altLang="en-US" sz="2300" dirty="0"/>
              <a:t>可判定发送拥塞且拥塞</a:t>
            </a:r>
            <a:r>
              <a:rPr lang="zh-CN" altLang="en-US" sz="2300" dirty="0" smtClean="0"/>
              <a:t>严重</a:t>
            </a:r>
            <a:endParaRPr lang="en-US" altLang="zh-CN" sz="2300" dirty="0"/>
          </a:p>
          <a:p>
            <a:pPr fontAlgn="auto">
              <a:lnSpc>
                <a:spcPct val="150000"/>
              </a:lnSpc>
            </a:pPr>
            <a:r>
              <a:rPr lang="zh-CN" altLang="en-US" sz="2300" dirty="0"/>
              <a:t>操作：</a:t>
            </a:r>
            <a:endParaRPr lang="en-US" altLang="zh-CN" sz="2300" dirty="0"/>
          </a:p>
          <a:p>
            <a:pPr fontAlgn="auto">
              <a:lnSpc>
                <a:spcPct val="150000"/>
              </a:lnSpc>
            </a:pPr>
            <a:r>
              <a:rPr lang="zh-CN" altLang="en-US" sz="2300" dirty="0"/>
              <a:t>新</a:t>
            </a:r>
            <a:r>
              <a:rPr lang="zh-CN" altLang="en-US" sz="2300" dirty="0" smtClean="0"/>
              <a:t>阈值</a:t>
            </a:r>
            <a:r>
              <a:rPr lang="en-US" altLang="zh-CN" sz="2300" dirty="0" smtClean="0"/>
              <a:t>(12)=</a:t>
            </a:r>
            <a:r>
              <a:rPr lang="zh-CN" altLang="en-US" sz="2300" dirty="0"/>
              <a:t>当前窗口</a:t>
            </a:r>
            <a:r>
              <a:rPr lang="zh-CN" altLang="en-US" sz="2300" dirty="0" smtClean="0"/>
              <a:t>的</a:t>
            </a:r>
            <a:r>
              <a:rPr lang="zh-CN" altLang="en-US" sz="2300" dirty="0"/>
              <a:t>一半</a:t>
            </a:r>
            <a:endParaRPr lang="en-US" altLang="zh-CN" sz="2300" dirty="0"/>
          </a:p>
          <a:p>
            <a:pPr fontAlgn="auto">
              <a:lnSpc>
                <a:spcPct val="150000"/>
              </a:lnSpc>
            </a:pPr>
            <a:endParaRPr lang="zh-CN" altLang="en-US" sz="2300" dirty="0">
              <a:sym typeface="+mn-ea"/>
            </a:endParaRPr>
          </a:p>
        </p:txBody>
      </p:sp>
      <p:grpSp>
        <p:nvGrpSpPr>
          <p:cNvPr id="12" name="组合 11"/>
          <p:cNvGrpSpPr/>
          <p:nvPr/>
        </p:nvGrpSpPr>
        <p:grpSpPr>
          <a:xfrm>
            <a:off x="7766755" y="393621"/>
            <a:ext cx="4430675" cy="1735745"/>
            <a:chOff x="6710810" y="281374"/>
            <a:chExt cx="4231186" cy="1651846"/>
          </a:xfrm>
        </p:grpSpPr>
        <p:sp>
          <p:nvSpPr>
            <p:cNvPr id="2" name="左大括号 1"/>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5" name="矩形 4"/>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6" name="矩形 5"/>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7" name="矩形 6"/>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11" name="文本框 10"/>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2</a:t>
            </a:r>
            <a:r>
              <a:rPr lang="zh-CN" altLang="en-US" sz="2130"/>
              <a:t>、计时器超时</a:t>
            </a:r>
            <a:endParaRPr lang="zh-CN" altLang="en-US" sz="2130"/>
          </a:p>
        </p:txBody>
      </p:sp>
      <p:sp>
        <p:nvSpPr>
          <p:cNvPr id="11" name="文本框 10"/>
          <p:cNvSpPr txBox="1"/>
          <p:nvPr/>
        </p:nvSpPr>
        <p:spPr>
          <a:xfrm>
            <a:off x="875665" y="2655570"/>
            <a:ext cx="4083685" cy="2215991"/>
          </a:xfrm>
          <a:prstGeom prst="rect">
            <a:avLst/>
          </a:prstGeom>
          <a:noFill/>
        </p:spPr>
        <p:txBody>
          <a:bodyPr wrap="square" rtlCol="0">
            <a:spAutoFit/>
          </a:bodyPr>
          <a:lstStyle/>
          <a:p>
            <a:pPr fontAlgn="auto">
              <a:lnSpc>
                <a:spcPct val="150000"/>
              </a:lnSpc>
            </a:pPr>
            <a:r>
              <a:rPr lang="en-US" altLang="zh-CN" dirty="0"/>
              <a:t>    </a:t>
            </a:r>
            <a:r>
              <a:rPr lang="zh-CN" altLang="en-US" sz="2300" dirty="0"/>
              <a:t>可判定发送拥塞且拥塞</a:t>
            </a:r>
            <a:r>
              <a:rPr lang="zh-CN" altLang="en-US" sz="2300" dirty="0" smtClean="0"/>
              <a:t>严重</a:t>
            </a:r>
            <a:endParaRPr lang="en-US" altLang="zh-CN" sz="2300" dirty="0" smtClean="0"/>
          </a:p>
          <a:p>
            <a:pPr fontAlgn="auto">
              <a:lnSpc>
                <a:spcPct val="150000"/>
              </a:lnSpc>
            </a:pPr>
            <a:r>
              <a:rPr lang="zh-CN" altLang="en-US" sz="2300" dirty="0"/>
              <a:t>操作：</a:t>
            </a:r>
            <a:endParaRPr lang="en-US" altLang="zh-CN" sz="2300" dirty="0"/>
          </a:p>
          <a:p>
            <a:pPr fontAlgn="auto">
              <a:lnSpc>
                <a:spcPct val="150000"/>
              </a:lnSpc>
            </a:pPr>
            <a:r>
              <a:rPr lang="zh-CN" altLang="en-US" sz="2300" dirty="0"/>
              <a:t>新阈值</a:t>
            </a:r>
            <a:r>
              <a:rPr lang="en-US" altLang="zh-CN" sz="2300" dirty="0"/>
              <a:t>(12</a:t>
            </a:r>
            <a:r>
              <a:rPr lang="en-US" altLang="zh-CN" sz="2300" dirty="0" smtClean="0"/>
              <a:t>)=</a:t>
            </a:r>
            <a:r>
              <a:rPr lang="zh-CN" altLang="en-US" sz="2300" dirty="0"/>
              <a:t>当前窗口</a:t>
            </a:r>
            <a:r>
              <a:rPr lang="zh-CN" altLang="en-US" sz="2300" dirty="0" smtClean="0"/>
              <a:t>的</a:t>
            </a:r>
            <a:r>
              <a:rPr lang="zh-CN" altLang="en-US" sz="2300" dirty="0"/>
              <a:t>一半</a:t>
            </a:r>
            <a:endParaRPr lang="en-US" altLang="zh-CN" sz="2300" dirty="0"/>
          </a:p>
          <a:p>
            <a:pPr fontAlgn="auto">
              <a:lnSpc>
                <a:spcPct val="150000"/>
              </a:lnSpc>
            </a:pPr>
            <a:r>
              <a:rPr lang="zh-CN" altLang="en-US" sz="2300" dirty="0" smtClean="0">
                <a:sym typeface="+mn-ea"/>
              </a:rPr>
              <a:t>新拥塞窗口</a:t>
            </a:r>
            <a:r>
              <a:rPr lang="en-US" altLang="zh-CN" sz="2300" dirty="0" smtClean="0">
                <a:sym typeface="+mn-ea"/>
              </a:rPr>
              <a:t>=1</a:t>
            </a:r>
            <a:endParaRPr lang="en-US" altLang="zh-CN" sz="2300" dirty="0">
              <a:sym typeface="+mn-ea"/>
            </a:endParaRPr>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7" name="图片 26"/>
          <p:cNvPicPr>
            <a:picLocks noChangeAspect="1"/>
          </p:cNvPicPr>
          <p:nvPr/>
        </p:nvPicPr>
        <p:blipFill>
          <a:blip r:embed="rId2"/>
          <a:stretch>
            <a:fillRect/>
          </a:stretch>
        </p:blipFill>
        <p:spPr>
          <a:xfrm>
            <a:off x="6635115" y="4128135"/>
            <a:ext cx="323850" cy="295275"/>
          </a:xfrm>
          <a:prstGeom prst="rect">
            <a:avLst/>
          </a:prstGeom>
        </p:spPr>
      </p:pic>
      <p:sp>
        <p:nvSpPr>
          <p:cNvPr id="28" name="文本框 27"/>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cxnSp>
        <p:nvCxnSpPr>
          <p:cNvPr id="13" name="直接箭头连接符 12"/>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2" name="组合 11"/>
          <p:cNvGrpSpPr/>
          <p:nvPr/>
        </p:nvGrpSpPr>
        <p:grpSpPr>
          <a:xfrm>
            <a:off x="7766755" y="393621"/>
            <a:ext cx="4430675" cy="1735745"/>
            <a:chOff x="6710810" y="281374"/>
            <a:chExt cx="4231186" cy="1651846"/>
          </a:xfrm>
        </p:grpSpPr>
        <p:sp>
          <p:nvSpPr>
            <p:cNvPr id="6" name="左大括号 5"/>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9" name="矩形 8"/>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7" name="文本框 6"/>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2</a:t>
            </a:r>
            <a:r>
              <a:rPr lang="zh-CN" altLang="en-US" sz="2130"/>
              <a:t>、计时器超时</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cxnSp>
        <p:nvCxnSpPr>
          <p:cNvPr id="13" name="直接箭头连接符 12"/>
          <p:cNvCxnSpPr/>
          <p:nvPr/>
        </p:nvCxnSpPr>
        <p:spPr>
          <a:xfrm flipH="1" flipV="1">
            <a:off x="10398125" y="5202555"/>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0307320" y="5701665"/>
            <a:ext cx="1709420" cy="368300"/>
          </a:xfrm>
          <a:prstGeom prst="rect">
            <a:avLst/>
          </a:prstGeom>
          <a:noFill/>
        </p:spPr>
        <p:txBody>
          <a:bodyPr wrap="square" rtlCol="0">
            <a:spAutoFit/>
          </a:bodyPr>
          <a:lstStyle/>
          <a:p>
            <a:r>
              <a:rPr lang="zh-CN" altLang="en-US"/>
              <a:t>慢启动阶段</a:t>
            </a:r>
            <a:endParaRPr lang="zh-CN" altLang="en-US"/>
          </a:p>
        </p:txBody>
      </p:sp>
      <p:pic>
        <p:nvPicPr>
          <p:cNvPr id="27" name="图片 26"/>
          <p:cNvPicPr>
            <a:picLocks noChangeAspect="1"/>
          </p:cNvPicPr>
          <p:nvPr/>
        </p:nvPicPr>
        <p:blipFill>
          <a:blip r:embed="rId2"/>
          <a:stretch>
            <a:fillRect/>
          </a:stretch>
        </p:blipFill>
        <p:spPr>
          <a:xfrm>
            <a:off x="6635115" y="4128135"/>
            <a:ext cx="323850" cy="295275"/>
          </a:xfrm>
          <a:prstGeom prst="rect">
            <a:avLst/>
          </a:prstGeom>
        </p:spPr>
      </p:pic>
      <p:sp>
        <p:nvSpPr>
          <p:cNvPr id="28" name="文本框 27"/>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sp>
        <p:nvSpPr>
          <p:cNvPr id="15" name="文本框 14"/>
          <p:cNvSpPr txBox="1"/>
          <p:nvPr/>
        </p:nvSpPr>
        <p:spPr>
          <a:xfrm>
            <a:off x="875665" y="2655570"/>
            <a:ext cx="4083685" cy="3276600"/>
          </a:xfrm>
          <a:prstGeom prst="rect">
            <a:avLst/>
          </a:prstGeom>
          <a:noFill/>
        </p:spPr>
        <p:txBody>
          <a:bodyPr wrap="square" rtlCol="0">
            <a:spAutoFit/>
          </a:bodyPr>
          <a:lstStyle/>
          <a:p>
            <a:pPr fontAlgn="auto">
              <a:lnSpc>
                <a:spcPct val="150000"/>
              </a:lnSpc>
            </a:pPr>
            <a:r>
              <a:rPr lang="en-US" altLang="zh-CN" dirty="0"/>
              <a:t>    </a:t>
            </a:r>
            <a:r>
              <a:rPr lang="zh-CN" altLang="en-US" sz="2300" dirty="0"/>
              <a:t>可判定发送拥塞且拥塞</a:t>
            </a:r>
            <a:r>
              <a:rPr lang="zh-CN" altLang="en-US" sz="2300" dirty="0" smtClean="0"/>
              <a:t>严重</a:t>
            </a:r>
            <a:endParaRPr lang="en-US" altLang="zh-CN" sz="2300" dirty="0" smtClean="0"/>
          </a:p>
          <a:p>
            <a:pPr fontAlgn="auto">
              <a:lnSpc>
                <a:spcPct val="150000"/>
              </a:lnSpc>
            </a:pPr>
            <a:r>
              <a:rPr lang="zh-CN" altLang="en-US" sz="2300" dirty="0"/>
              <a:t>操作：</a:t>
            </a:r>
            <a:endParaRPr lang="en-US" altLang="zh-CN" sz="2300" dirty="0"/>
          </a:p>
          <a:p>
            <a:pPr fontAlgn="auto">
              <a:lnSpc>
                <a:spcPct val="150000"/>
              </a:lnSpc>
            </a:pPr>
            <a:r>
              <a:rPr lang="zh-CN" altLang="en-US" sz="2300" dirty="0"/>
              <a:t>新阈值</a:t>
            </a:r>
            <a:r>
              <a:rPr lang="en-US" altLang="zh-CN" sz="2300" dirty="0">
                <a:sym typeface="+mn-ea"/>
              </a:rPr>
              <a:t>(12</a:t>
            </a:r>
            <a:r>
              <a:rPr lang="en-US" altLang="zh-CN" sz="2300" dirty="0" smtClean="0">
                <a:sym typeface="+mn-ea"/>
              </a:rPr>
              <a:t>)</a:t>
            </a:r>
            <a:r>
              <a:rPr lang="en-US" altLang="zh-CN" sz="2300" dirty="0" smtClean="0"/>
              <a:t>=</a:t>
            </a:r>
            <a:r>
              <a:rPr lang="zh-CN" altLang="en-US" sz="2300" dirty="0"/>
              <a:t>当前窗口</a:t>
            </a:r>
            <a:r>
              <a:rPr lang="zh-CN" altLang="en-US" sz="2300" dirty="0" smtClean="0"/>
              <a:t>的</a:t>
            </a:r>
            <a:r>
              <a:rPr lang="zh-CN" altLang="en-US" sz="2300" dirty="0"/>
              <a:t>一半</a:t>
            </a:r>
            <a:endParaRPr lang="en-US" altLang="zh-CN" sz="2300" dirty="0"/>
          </a:p>
          <a:p>
            <a:pPr fontAlgn="auto">
              <a:lnSpc>
                <a:spcPct val="150000"/>
              </a:lnSpc>
            </a:pPr>
            <a:r>
              <a:rPr lang="zh-CN" altLang="en-US" sz="2300" dirty="0">
                <a:sym typeface="+mn-ea"/>
              </a:rPr>
              <a:t>新拥塞窗口</a:t>
            </a:r>
            <a:r>
              <a:rPr lang="en-US" altLang="zh-CN" sz="2300" dirty="0">
                <a:sym typeface="+mn-ea"/>
              </a:rPr>
              <a:t>=1</a:t>
            </a:r>
            <a:endParaRPr lang="en-US" altLang="zh-CN" sz="2300" dirty="0">
              <a:sym typeface="+mn-ea"/>
            </a:endParaRPr>
          </a:p>
          <a:p>
            <a:pPr fontAlgn="auto">
              <a:lnSpc>
                <a:spcPct val="150000"/>
              </a:lnSpc>
            </a:pPr>
            <a:r>
              <a:rPr lang="zh-CN" altLang="en-US" sz="2300" dirty="0" smtClean="0">
                <a:sym typeface="+mn-ea"/>
              </a:rPr>
              <a:t>然后</a:t>
            </a:r>
            <a:r>
              <a:rPr lang="zh-CN" altLang="en-US" sz="2300" dirty="0">
                <a:sym typeface="+mn-ea"/>
              </a:rPr>
              <a:t>再从</a:t>
            </a:r>
            <a:r>
              <a:rPr lang="zh-CN" altLang="en-US" sz="2300" dirty="0">
                <a:solidFill>
                  <a:srgbClr val="FF0000"/>
                </a:solidFill>
                <a:sym typeface="+mn-ea"/>
              </a:rPr>
              <a:t>慢启动阶段</a:t>
            </a:r>
            <a:r>
              <a:rPr lang="zh-CN" altLang="en-US" sz="2300" dirty="0">
                <a:sym typeface="+mn-ea"/>
              </a:rPr>
              <a:t>、</a:t>
            </a:r>
            <a:r>
              <a:rPr lang="zh-CN" altLang="en-US" sz="2300" dirty="0">
                <a:solidFill>
                  <a:srgbClr val="FF0000"/>
                </a:solidFill>
                <a:sym typeface="+mn-ea"/>
              </a:rPr>
              <a:t>拥塞避免阶段</a:t>
            </a:r>
            <a:r>
              <a:rPr lang="zh-CN" altLang="en-US" sz="2300" dirty="0">
                <a:sym typeface="+mn-ea"/>
              </a:rPr>
              <a:t>增加窗口数量</a:t>
            </a:r>
            <a:endParaRPr lang="zh-CN" altLang="en-US" sz="2300" dirty="0">
              <a:sym typeface="+mn-ea"/>
            </a:endParaRPr>
          </a:p>
        </p:txBody>
      </p:sp>
      <p:cxnSp>
        <p:nvCxnSpPr>
          <p:cNvPr id="16" name="直接箭头连接符 15"/>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2" name="组合 11"/>
          <p:cNvGrpSpPr/>
          <p:nvPr/>
        </p:nvGrpSpPr>
        <p:grpSpPr>
          <a:xfrm>
            <a:off x="7766755" y="393621"/>
            <a:ext cx="4430675" cy="1735745"/>
            <a:chOff x="6710810" y="281374"/>
            <a:chExt cx="4231186" cy="1651846"/>
          </a:xfrm>
        </p:grpSpPr>
        <p:sp>
          <p:nvSpPr>
            <p:cNvPr id="6" name="左大括号 5"/>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8" name="矩形 7"/>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9" name="矩形 8"/>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1" name="矩形 10"/>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5" name="文本框 24"/>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887710" y="4184650"/>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0641965" y="4663440"/>
            <a:ext cx="1694180" cy="368300"/>
          </a:xfrm>
          <a:prstGeom prst="rect">
            <a:avLst/>
          </a:prstGeom>
          <a:noFill/>
        </p:spPr>
        <p:txBody>
          <a:bodyPr wrap="square" rtlCol="0">
            <a:spAutoFit/>
          </a:bodyPr>
          <a:lstStyle/>
          <a:p>
            <a:r>
              <a:rPr lang="zh-CN" altLang="en-US"/>
              <a:t>拥塞避免阶段</a:t>
            </a:r>
            <a:endParaRPr lang="zh-CN" altLang="en-US"/>
          </a:p>
        </p:txBody>
      </p:sp>
      <p:sp>
        <p:nvSpPr>
          <p:cNvPr id="10" name="文本框 9"/>
          <p:cNvSpPr txBox="1"/>
          <p:nvPr/>
        </p:nvSpPr>
        <p:spPr>
          <a:xfrm>
            <a:off x="619125" y="2112010"/>
            <a:ext cx="4839970" cy="582295"/>
          </a:xfrm>
          <a:prstGeom prst="rect">
            <a:avLst/>
          </a:prstGeom>
          <a:noFill/>
        </p:spPr>
        <p:txBody>
          <a:bodyPr wrap="square" rtlCol="0">
            <a:spAutoFit/>
          </a:bodyPr>
          <a:lstStyle/>
          <a:p>
            <a:pPr fontAlgn="auto">
              <a:lnSpc>
                <a:spcPct val="150000"/>
              </a:lnSpc>
            </a:pPr>
            <a:r>
              <a:rPr lang="en-US" altLang="zh-CN" sz="2130"/>
              <a:t>2</a:t>
            </a:r>
            <a:r>
              <a:rPr lang="zh-CN" altLang="en-US" sz="2130"/>
              <a:t>、计时器超时</a:t>
            </a:r>
            <a:endParaRPr lang="zh-CN" altLang="en-US" sz="2130"/>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6" name="图片 5"/>
          <p:cNvPicPr>
            <a:picLocks noChangeAspect="1"/>
          </p:cNvPicPr>
          <p:nvPr/>
        </p:nvPicPr>
        <p:blipFill>
          <a:blip r:embed="rId2"/>
          <a:stretch>
            <a:fillRect/>
          </a:stretch>
        </p:blipFill>
        <p:spPr>
          <a:xfrm>
            <a:off x="6635115" y="4128135"/>
            <a:ext cx="323850" cy="295275"/>
          </a:xfrm>
          <a:prstGeom prst="rect">
            <a:avLst/>
          </a:prstGeom>
        </p:spPr>
      </p:pic>
      <p:sp>
        <p:nvSpPr>
          <p:cNvPr id="9" name="文本框 8"/>
          <p:cNvSpPr txBox="1"/>
          <p:nvPr/>
        </p:nvSpPr>
        <p:spPr>
          <a:xfrm>
            <a:off x="5762625" y="4094480"/>
            <a:ext cx="2157730"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pic>
        <p:nvPicPr>
          <p:cNvPr id="72" name="图片 71"/>
          <p:cNvPicPr>
            <a:picLocks noChangeAspect="1"/>
          </p:cNvPicPr>
          <p:nvPr/>
        </p:nvPicPr>
        <p:blipFill>
          <a:blip r:embed="rId2"/>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cxnSp>
        <p:nvCxnSpPr>
          <p:cNvPr id="13" name="直接箭头连接符 12"/>
          <p:cNvCxnSpPr/>
          <p:nvPr/>
        </p:nvCxnSpPr>
        <p:spPr>
          <a:xfrm flipH="1" flipV="1">
            <a:off x="10398125" y="5202555"/>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0307320" y="5701665"/>
            <a:ext cx="1709420" cy="368300"/>
          </a:xfrm>
          <a:prstGeom prst="rect">
            <a:avLst/>
          </a:prstGeom>
          <a:noFill/>
        </p:spPr>
        <p:txBody>
          <a:bodyPr wrap="square" rtlCol="0">
            <a:spAutoFit/>
          </a:bodyPr>
          <a:lstStyle/>
          <a:p>
            <a:r>
              <a:rPr lang="zh-CN" altLang="en-US"/>
              <a:t>慢启动阶段</a:t>
            </a:r>
            <a:endParaRPr lang="zh-CN" altLang="en-US"/>
          </a:p>
        </p:txBody>
      </p:sp>
      <p:sp>
        <p:nvSpPr>
          <p:cNvPr id="12" name="文本框 11"/>
          <p:cNvSpPr txBox="1"/>
          <p:nvPr/>
        </p:nvSpPr>
        <p:spPr>
          <a:xfrm>
            <a:off x="875665" y="2655570"/>
            <a:ext cx="4083685" cy="3276600"/>
          </a:xfrm>
          <a:prstGeom prst="rect">
            <a:avLst/>
          </a:prstGeom>
          <a:noFill/>
        </p:spPr>
        <p:txBody>
          <a:bodyPr wrap="square" rtlCol="0">
            <a:spAutoFit/>
          </a:bodyPr>
          <a:lstStyle/>
          <a:p>
            <a:pPr fontAlgn="auto">
              <a:lnSpc>
                <a:spcPct val="150000"/>
              </a:lnSpc>
            </a:pPr>
            <a:r>
              <a:rPr lang="en-US" altLang="zh-CN" dirty="0"/>
              <a:t>    </a:t>
            </a:r>
            <a:r>
              <a:rPr lang="zh-CN" altLang="en-US" sz="2300" dirty="0"/>
              <a:t>可判定发送拥塞且拥塞</a:t>
            </a:r>
            <a:r>
              <a:rPr lang="zh-CN" altLang="en-US" sz="2300" dirty="0" smtClean="0"/>
              <a:t>严重</a:t>
            </a:r>
            <a:endParaRPr lang="en-US" altLang="zh-CN" sz="2300" dirty="0" smtClean="0"/>
          </a:p>
          <a:p>
            <a:pPr fontAlgn="auto">
              <a:lnSpc>
                <a:spcPct val="150000"/>
              </a:lnSpc>
            </a:pPr>
            <a:r>
              <a:rPr lang="zh-CN" altLang="en-US" sz="2300" dirty="0"/>
              <a:t>操作：</a:t>
            </a:r>
            <a:endParaRPr lang="en-US" altLang="zh-CN" sz="2300" dirty="0"/>
          </a:p>
          <a:p>
            <a:pPr fontAlgn="auto">
              <a:lnSpc>
                <a:spcPct val="150000"/>
              </a:lnSpc>
            </a:pPr>
            <a:r>
              <a:rPr lang="zh-CN" altLang="en-US" sz="2300" dirty="0"/>
              <a:t>新阈值</a:t>
            </a:r>
            <a:r>
              <a:rPr lang="en-US" altLang="zh-CN" sz="2300" dirty="0">
                <a:sym typeface="+mn-ea"/>
              </a:rPr>
              <a:t>(12</a:t>
            </a:r>
            <a:r>
              <a:rPr lang="en-US" altLang="zh-CN" sz="2300" dirty="0" smtClean="0">
                <a:sym typeface="+mn-ea"/>
              </a:rPr>
              <a:t>)</a:t>
            </a:r>
            <a:r>
              <a:rPr lang="en-US" altLang="zh-CN" sz="2300" dirty="0" smtClean="0"/>
              <a:t>=</a:t>
            </a:r>
            <a:r>
              <a:rPr lang="zh-CN" altLang="en-US" sz="2300" dirty="0"/>
              <a:t>当前窗口</a:t>
            </a:r>
            <a:r>
              <a:rPr lang="zh-CN" altLang="en-US" sz="2300" dirty="0" smtClean="0"/>
              <a:t>的</a:t>
            </a:r>
            <a:r>
              <a:rPr lang="zh-CN" altLang="en-US" sz="2300" dirty="0"/>
              <a:t>一半</a:t>
            </a:r>
            <a:endParaRPr lang="en-US" altLang="zh-CN" sz="2300" dirty="0"/>
          </a:p>
          <a:p>
            <a:pPr fontAlgn="auto">
              <a:lnSpc>
                <a:spcPct val="150000"/>
              </a:lnSpc>
            </a:pPr>
            <a:r>
              <a:rPr lang="zh-CN" altLang="en-US" sz="2300" dirty="0">
                <a:sym typeface="+mn-ea"/>
              </a:rPr>
              <a:t>新拥塞窗口</a:t>
            </a:r>
            <a:r>
              <a:rPr lang="en-US" altLang="zh-CN" sz="2300" dirty="0">
                <a:sym typeface="+mn-ea"/>
              </a:rPr>
              <a:t>=1</a:t>
            </a:r>
            <a:endParaRPr lang="en-US" altLang="zh-CN" sz="2300" dirty="0">
              <a:sym typeface="+mn-ea"/>
            </a:endParaRPr>
          </a:p>
          <a:p>
            <a:pPr fontAlgn="auto">
              <a:lnSpc>
                <a:spcPct val="150000"/>
              </a:lnSpc>
            </a:pPr>
            <a:r>
              <a:rPr lang="zh-CN" altLang="en-US" sz="2300" dirty="0" smtClean="0">
                <a:sym typeface="+mn-ea"/>
              </a:rPr>
              <a:t>然后</a:t>
            </a:r>
            <a:r>
              <a:rPr lang="zh-CN" altLang="en-US" sz="2300" dirty="0">
                <a:sym typeface="+mn-ea"/>
              </a:rPr>
              <a:t>再从</a:t>
            </a:r>
            <a:r>
              <a:rPr lang="zh-CN" altLang="en-US" sz="2300" dirty="0">
                <a:solidFill>
                  <a:srgbClr val="FF0000"/>
                </a:solidFill>
                <a:sym typeface="+mn-ea"/>
              </a:rPr>
              <a:t>慢启动阶段</a:t>
            </a:r>
            <a:r>
              <a:rPr lang="zh-CN" altLang="en-US" sz="2300" dirty="0">
                <a:sym typeface="+mn-ea"/>
              </a:rPr>
              <a:t>、</a:t>
            </a:r>
            <a:r>
              <a:rPr lang="zh-CN" altLang="en-US" sz="2300" dirty="0">
                <a:solidFill>
                  <a:srgbClr val="FF0000"/>
                </a:solidFill>
                <a:sym typeface="+mn-ea"/>
              </a:rPr>
              <a:t>拥塞避免阶段</a:t>
            </a:r>
            <a:r>
              <a:rPr lang="zh-CN" altLang="en-US" sz="2300" dirty="0">
                <a:sym typeface="+mn-ea"/>
              </a:rPr>
              <a:t>增加窗口数量</a:t>
            </a:r>
            <a:endParaRPr lang="zh-CN" altLang="en-US" sz="2300" dirty="0">
              <a:sym typeface="+mn-ea"/>
            </a:endParaRPr>
          </a:p>
        </p:txBody>
      </p:sp>
      <p:grpSp>
        <p:nvGrpSpPr>
          <p:cNvPr id="11" name="组合 10"/>
          <p:cNvGrpSpPr/>
          <p:nvPr/>
        </p:nvGrpSpPr>
        <p:grpSpPr>
          <a:xfrm>
            <a:off x="7766755" y="3936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5" name="矩形 24"/>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7" name="矩形 26"/>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8" name="文本框 27"/>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pic>
        <p:nvPicPr>
          <p:cNvPr id="8" name="图片 7"/>
          <p:cNvPicPr>
            <a:picLocks noChangeAspect="1"/>
          </p:cNvPicPr>
          <p:nvPr/>
        </p:nvPicPr>
        <p:blipFill>
          <a:blip r:embed="rId3"/>
          <a:stretch>
            <a:fillRect/>
          </a:stretch>
        </p:blipFill>
        <p:spPr>
          <a:xfrm>
            <a:off x="1173183" y="3259036"/>
            <a:ext cx="9169400" cy="3505200"/>
          </a:xfrm>
          <a:prstGeom prst="rect">
            <a:avLst/>
          </a:prstGeom>
        </p:spPr>
      </p:pic>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645160"/>
          </a:xfrm>
          <a:prstGeom prst="rect">
            <a:avLst/>
          </a:prstGeom>
          <a:noFill/>
        </p:spPr>
        <p:txBody>
          <a:bodyPr wrap="square" rtlCol="0">
            <a:spAutoFit/>
          </a:bodyPr>
          <a:lstStyle/>
          <a:p>
            <a:pPr>
              <a:lnSpc>
                <a:spcPct val="150000"/>
              </a:lnSpc>
            </a:pPr>
            <a:r>
              <a:rPr lang="zh-CN" altLang="en-US" sz="2400" noProof="1"/>
              <a:t>拥塞的判断与应对</a:t>
            </a:r>
            <a:endParaRPr lang="zh-CN" altLang="en-US" sz="2400" noProof="1"/>
          </a:p>
        </p:txBody>
      </p:sp>
      <p:graphicFrame>
        <p:nvGraphicFramePr>
          <p:cNvPr id="2" name="图表 1"/>
          <p:cNvGraphicFramePr/>
          <p:nvPr/>
        </p:nvGraphicFramePr>
        <p:xfrm>
          <a:off x="6654165" y="1838325"/>
          <a:ext cx="4897120" cy="4641850"/>
        </p:xfrm>
        <a:graphic>
          <a:graphicData uri="http://schemas.openxmlformats.org/drawingml/2006/chart">
            <c:chart xmlns:c="http://schemas.openxmlformats.org/drawingml/2006/chart" xmlns:r="http://schemas.openxmlformats.org/officeDocument/2006/relationships" r:id="rId1"/>
          </a:graphicData>
        </a:graphic>
      </p:graphicFrame>
      <p:cxnSp>
        <p:nvCxnSpPr>
          <p:cNvPr id="51" name="直接箭头连接符 50"/>
          <p:cNvCxnSpPr/>
          <p:nvPr/>
        </p:nvCxnSpPr>
        <p:spPr>
          <a:xfrm flipH="1" flipV="1">
            <a:off x="7759065" y="503174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7668260" y="5530850"/>
            <a:ext cx="1709420" cy="368300"/>
          </a:xfrm>
          <a:prstGeom prst="rect">
            <a:avLst/>
          </a:prstGeom>
          <a:noFill/>
        </p:spPr>
        <p:txBody>
          <a:bodyPr wrap="square" rtlCol="0">
            <a:spAutoFit/>
          </a:bodyPr>
          <a:lstStyle/>
          <a:p>
            <a:r>
              <a:rPr lang="zh-CN" altLang="en-US"/>
              <a:t>慢启动阶段</a:t>
            </a:r>
            <a:endParaRPr lang="zh-CN" altLang="en-US"/>
          </a:p>
        </p:txBody>
      </p:sp>
      <p:cxnSp>
        <p:nvCxnSpPr>
          <p:cNvPr id="4" name="直接箭头连接符 3"/>
          <p:cNvCxnSpPr/>
          <p:nvPr/>
        </p:nvCxnSpPr>
        <p:spPr>
          <a:xfrm flipH="1" flipV="1">
            <a:off x="8356600" y="328993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7856220" y="3652520"/>
            <a:ext cx="1694180" cy="368300"/>
          </a:xfrm>
          <a:prstGeom prst="rect">
            <a:avLst/>
          </a:prstGeom>
          <a:noFill/>
        </p:spPr>
        <p:txBody>
          <a:bodyPr wrap="square" rtlCol="0">
            <a:spAutoFit/>
          </a:bodyPr>
          <a:lstStyle/>
          <a:p>
            <a:r>
              <a:rPr lang="zh-CN" altLang="en-US"/>
              <a:t>拥塞避免阶段</a:t>
            </a:r>
            <a:endParaRPr lang="zh-CN" altLang="en-US"/>
          </a:p>
        </p:txBody>
      </p:sp>
      <p:cxnSp>
        <p:nvCxnSpPr>
          <p:cNvPr id="7" name="直接箭头连接符 6"/>
          <p:cNvCxnSpPr/>
          <p:nvPr/>
        </p:nvCxnSpPr>
        <p:spPr>
          <a:xfrm flipH="1" flipV="1">
            <a:off x="10887710" y="4184650"/>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0641965" y="4663440"/>
            <a:ext cx="1694180" cy="368300"/>
          </a:xfrm>
          <a:prstGeom prst="rect">
            <a:avLst/>
          </a:prstGeom>
          <a:noFill/>
        </p:spPr>
        <p:txBody>
          <a:bodyPr wrap="square" rtlCol="0">
            <a:spAutoFit/>
          </a:bodyPr>
          <a:lstStyle/>
          <a:p>
            <a:r>
              <a:rPr lang="zh-CN" altLang="en-US"/>
              <a:t>拥塞避免阶段</a:t>
            </a:r>
            <a:endParaRPr lang="zh-CN" altLang="en-US"/>
          </a:p>
        </p:txBody>
      </p:sp>
      <p:sp>
        <p:nvSpPr>
          <p:cNvPr id="12" name="文本框 11"/>
          <p:cNvSpPr txBox="1"/>
          <p:nvPr/>
        </p:nvSpPr>
        <p:spPr>
          <a:xfrm>
            <a:off x="9712325" y="4076700"/>
            <a:ext cx="1221740" cy="368300"/>
          </a:xfrm>
          <a:prstGeom prst="rect">
            <a:avLst/>
          </a:prstGeom>
          <a:noFill/>
        </p:spPr>
        <p:txBody>
          <a:bodyPr wrap="square" rtlCol="0">
            <a:spAutoFit/>
          </a:bodyPr>
          <a:lstStyle/>
          <a:p>
            <a:r>
              <a:rPr lang="zh-CN" altLang="en-US"/>
              <a:t>新阈值</a:t>
            </a:r>
            <a:endParaRPr lang="zh-CN" altLang="en-US"/>
          </a:p>
        </p:txBody>
      </p:sp>
      <p:graphicFrame>
        <p:nvGraphicFramePr>
          <p:cNvPr id="6" name="图表 5"/>
          <p:cNvGraphicFramePr/>
          <p:nvPr/>
        </p:nvGraphicFramePr>
        <p:xfrm>
          <a:off x="866140" y="1848485"/>
          <a:ext cx="4897120" cy="464185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直接箭头连接符 8"/>
          <p:cNvCxnSpPr/>
          <p:nvPr/>
        </p:nvCxnSpPr>
        <p:spPr>
          <a:xfrm flipH="1" flipV="1">
            <a:off x="2014855" y="5041900"/>
            <a:ext cx="393065" cy="423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924050" y="5541010"/>
            <a:ext cx="1709420" cy="368300"/>
          </a:xfrm>
          <a:prstGeom prst="rect">
            <a:avLst/>
          </a:prstGeom>
          <a:noFill/>
        </p:spPr>
        <p:txBody>
          <a:bodyPr wrap="square" rtlCol="0">
            <a:spAutoFit/>
          </a:bodyPr>
          <a:lstStyle/>
          <a:p>
            <a:r>
              <a:rPr lang="zh-CN" altLang="en-US"/>
              <a:t>慢启动阶段</a:t>
            </a:r>
            <a:endParaRPr lang="zh-CN" altLang="en-US"/>
          </a:p>
        </p:txBody>
      </p:sp>
      <p:cxnSp>
        <p:nvCxnSpPr>
          <p:cNvPr id="15" name="直接箭头连接符 14"/>
          <p:cNvCxnSpPr/>
          <p:nvPr/>
        </p:nvCxnSpPr>
        <p:spPr>
          <a:xfrm flipH="1" flipV="1">
            <a:off x="2612390" y="3300095"/>
            <a:ext cx="332740" cy="362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2112010" y="3662680"/>
            <a:ext cx="1694180" cy="368300"/>
          </a:xfrm>
          <a:prstGeom prst="rect">
            <a:avLst/>
          </a:prstGeom>
          <a:noFill/>
        </p:spPr>
        <p:txBody>
          <a:bodyPr wrap="square" rtlCol="0">
            <a:spAutoFit/>
          </a:bodyPr>
          <a:lstStyle/>
          <a:p>
            <a:r>
              <a:rPr lang="zh-CN" altLang="en-US"/>
              <a:t>拥塞避免阶段</a:t>
            </a:r>
            <a:endParaRPr lang="zh-CN" altLang="en-US"/>
          </a:p>
        </p:txBody>
      </p:sp>
      <p:sp>
        <p:nvSpPr>
          <p:cNvPr id="70" name="五边形 69"/>
          <p:cNvSpPr/>
          <p:nvPr/>
        </p:nvSpPr>
        <p:spPr>
          <a:xfrm rot="10800000">
            <a:off x="3991610" y="1260475"/>
            <a:ext cx="596900" cy="403225"/>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文本框 70"/>
          <p:cNvSpPr txBox="1"/>
          <p:nvPr/>
        </p:nvSpPr>
        <p:spPr>
          <a:xfrm>
            <a:off x="3991610" y="1260475"/>
            <a:ext cx="791210" cy="368300"/>
          </a:xfrm>
          <a:prstGeom prst="rect">
            <a:avLst/>
          </a:prstGeom>
          <a:noFill/>
          <a:ln>
            <a:noFill/>
          </a:ln>
        </p:spPr>
        <p:txBody>
          <a:bodyPr wrap="square" rtlCol="0">
            <a:spAutoFit/>
          </a:bodyPr>
          <a:lstStyle/>
          <a:p>
            <a:r>
              <a:rPr lang="zh-CN" altLang="en-US">
                <a:solidFill>
                  <a:schemeClr val="bg2"/>
                </a:solidFill>
              </a:rPr>
              <a:t>选综</a:t>
            </a:r>
            <a:endParaRPr lang="zh-CN" altLang="en-US">
              <a:solidFill>
                <a:schemeClr val="bg2"/>
              </a:solidFill>
            </a:endParaRPr>
          </a:p>
        </p:txBody>
      </p:sp>
      <p:pic>
        <p:nvPicPr>
          <p:cNvPr id="27" name="图片 26"/>
          <p:cNvPicPr>
            <a:picLocks noChangeAspect="1"/>
          </p:cNvPicPr>
          <p:nvPr/>
        </p:nvPicPr>
        <p:blipFill>
          <a:blip r:embed="rId3"/>
          <a:stretch>
            <a:fillRect/>
          </a:stretch>
        </p:blipFill>
        <p:spPr>
          <a:xfrm>
            <a:off x="6635115" y="4128135"/>
            <a:ext cx="323850" cy="295275"/>
          </a:xfrm>
          <a:prstGeom prst="rect">
            <a:avLst/>
          </a:prstGeom>
        </p:spPr>
      </p:pic>
      <p:sp>
        <p:nvSpPr>
          <p:cNvPr id="28" name="文本框 27"/>
          <p:cNvSpPr txBox="1"/>
          <p:nvPr/>
        </p:nvSpPr>
        <p:spPr>
          <a:xfrm>
            <a:off x="5762625" y="4094480"/>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pic>
        <p:nvPicPr>
          <p:cNvPr id="72" name="图片 71"/>
          <p:cNvPicPr>
            <a:picLocks noChangeAspect="1"/>
          </p:cNvPicPr>
          <p:nvPr/>
        </p:nvPicPr>
        <p:blipFill>
          <a:blip r:embed="rId3"/>
          <a:stretch>
            <a:fillRect/>
          </a:stretch>
        </p:blipFill>
        <p:spPr>
          <a:xfrm>
            <a:off x="6664325" y="3485515"/>
            <a:ext cx="323850" cy="295275"/>
          </a:xfrm>
          <a:prstGeom prst="rect">
            <a:avLst/>
          </a:prstGeom>
        </p:spPr>
      </p:pic>
      <p:sp>
        <p:nvSpPr>
          <p:cNvPr id="73" name="文本框 72"/>
          <p:cNvSpPr txBox="1"/>
          <p:nvPr/>
        </p:nvSpPr>
        <p:spPr>
          <a:xfrm>
            <a:off x="6097270" y="3439160"/>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pic>
        <p:nvPicPr>
          <p:cNvPr id="29" name="图片 28"/>
          <p:cNvPicPr>
            <a:picLocks noChangeAspect="1"/>
          </p:cNvPicPr>
          <p:nvPr/>
        </p:nvPicPr>
        <p:blipFill>
          <a:blip r:embed="rId3"/>
          <a:stretch>
            <a:fillRect/>
          </a:stretch>
        </p:blipFill>
        <p:spPr>
          <a:xfrm>
            <a:off x="832485" y="4123690"/>
            <a:ext cx="323850" cy="295275"/>
          </a:xfrm>
          <a:prstGeom prst="rect">
            <a:avLst/>
          </a:prstGeom>
        </p:spPr>
      </p:pic>
      <p:sp>
        <p:nvSpPr>
          <p:cNvPr id="30" name="文本框 29"/>
          <p:cNvSpPr txBox="1"/>
          <p:nvPr/>
        </p:nvSpPr>
        <p:spPr>
          <a:xfrm>
            <a:off x="-40005" y="4090035"/>
            <a:ext cx="1508125" cy="368300"/>
          </a:xfrm>
          <a:prstGeom prst="rect">
            <a:avLst/>
          </a:prstGeom>
          <a:noFill/>
        </p:spPr>
        <p:txBody>
          <a:bodyPr wrap="square" rtlCol="0">
            <a:spAutoFit/>
          </a:bodyPr>
          <a:lstStyle/>
          <a:p>
            <a:r>
              <a:rPr lang="en-US" altLang="zh-CN">
                <a:solidFill>
                  <a:schemeClr val="accent6"/>
                </a:solidFill>
                <a:sym typeface="+mn-ea"/>
              </a:rPr>
              <a:t>  </a:t>
            </a:r>
            <a:r>
              <a:rPr lang="zh-CN" altLang="en-US">
                <a:solidFill>
                  <a:schemeClr val="accent6"/>
                </a:solidFill>
                <a:sym typeface="+mn-ea"/>
              </a:rPr>
              <a:t>新阈值 </a:t>
            </a:r>
            <a:r>
              <a:rPr lang="en-US" altLang="zh-CN">
                <a:solidFill>
                  <a:schemeClr val="accent6"/>
                </a:solidFill>
                <a:sym typeface="+mn-ea"/>
              </a:rPr>
              <a:t>12</a:t>
            </a:r>
            <a:endParaRPr lang="en-US" altLang="zh-CN">
              <a:solidFill>
                <a:schemeClr val="accent6"/>
              </a:solidFill>
              <a:sym typeface="+mn-ea"/>
            </a:endParaRPr>
          </a:p>
        </p:txBody>
      </p:sp>
      <p:pic>
        <p:nvPicPr>
          <p:cNvPr id="31" name="图片 30"/>
          <p:cNvPicPr>
            <a:picLocks noChangeAspect="1"/>
          </p:cNvPicPr>
          <p:nvPr/>
        </p:nvPicPr>
        <p:blipFill>
          <a:blip r:embed="rId3"/>
          <a:stretch>
            <a:fillRect/>
          </a:stretch>
        </p:blipFill>
        <p:spPr>
          <a:xfrm>
            <a:off x="861695" y="3481070"/>
            <a:ext cx="323850" cy="295275"/>
          </a:xfrm>
          <a:prstGeom prst="rect">
            <a:avLst/>
          </a:prstGeom>
        </p:spPr>
      </p:pic>
      <p:sp>
        <p:nvSpPr>
          <p:cNvPr id="32" name="文本框 31"/>
          <p:cNvSpPr txBox="1"/>
          <p:nvPr/>
        </p:nvSpPr>
        <p:spPr>
          <a:xfrm>
            <a:off x="294640" y="3434715"/>
            <a:ext cx="1321435" cy="368300"/>
          </a:xfrm>
          <a:prstGeom prst="rect">
            <a:avLst/>
          </a:prstGeom>
          <a:noFill/>
        </p:spPr>
        <p:txBody>
          <a:bodyPr wrap="square" rtlCol="0">
            <a:spAutoFit/>
          </a:bodyPr>
          <a:lstStyle/>
          <a:p>
            <a:r>
              <a:rPr lang="zh-CN" altLang="en-US">
                <a:solidFill>
                  <a:schemeClr val="accent6"/>
                </a:solidFill>
              </a:rPr>
              <a:t>阈值 </a:t>
            </a:r>
            <a:r>
              <a:rPr lang="en-US" altLang="zh-CN">
                <a:solidFill>
                  <a:schemeClr val="accent6"/>
                </a:solidFill>
              </a:rPr>
              <a:t>16</a:t>
            </a:r>
            <a:endParaRPr lang="en-US" altLang="zh-CN">
              <a:solidFill>
                <a:schemeClr val="accent6"/>
              </a:solidFill>
            </a:endParaRPr>
          </a:p>
        </p:txBody>
      </p:sp>
      <p:grpSp>
        <p:nvGrpSpPr>
          <p:cNvPr id="10" name="组合 9"/>
          <p:cNvGrpSpPr/>
          <p:nvPr/>
        </p:nvGrpSpPr>
        <p:grpSpPr>
          <a:xfrm>
            <a:off x="7766755" y="393621"/>
            <a:ext cx="4430675" cy="1735745"/>
            <a:chOff x="6710810" y="281374"/>
            <a:chExt cx="4231186" cy="1651846"/>
          </a:xfrm>
        </p:grpSpPr>
        <p:sp>
          <p:nvSpPr>
            <p:cNvPr id="11" name="左大括号 10"/>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33" name="矩形 32"/>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34" name="文本框 33"/>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20" name="文本框 19"/>
          <p:cNvSpPr txBox="1"/>
          <p:nvPr/>
        </p:nvSpPr>
        <p:spPr>
          <a:xfrm>
            <a:off x="3991610" y="1816738"/>
            <a:ext cx="2105660" cy="400110"/>
          </a:xfrm>
          <a:prstGeom prst="rect">
            <a:avLst/>
          </a:prstGeom>
          <a:noFill/>
        </p:spPr>
        <p:txBody>
          <a:bodyPr wrap="square" rtlCol="0">
            <a:spAutoFit/>
          </a:bodyPr>
          <a:lstStyle/>
          <a:p>
            <a:r>
              <a:rPr kumimoji="1" lang="en-US" altLang="zh-CN" sz="2000" smtClean="0">
                <a:latin typeface="+mn-ea"/>
              </a:rPr>
              <a:t>3</a:t>
            </a:r>
            <a:r>
              <a:rPr kumimoji="1" lang="zh-CN" altLang="en-US" sz="2000" dirty="0" smtClean="0">
                <a:latin typeface="+mn-ea"/>
              </a:rPr>
              <a:t>次重复确认</a:t>
            </a:r>
            <a:endParaRPr kumimoji="1" lang="zh-CN" altLang="en-US" sz="2000" dirty="0">
              <a:latin typeface="+mn-ea"/>
            </a:endParaRPr>
          </a:p>
        </p:txBody>
      </p:sp>
      <p:sp>
        <p:nvSpPr>
          <p:cNvPr id="37" name="文本框 36"/>
          <p:cNvSpPr txBox="1"/>
          <p:nvPr/>
        </p:nvSpPr>
        <p:spPr>
          <a:xfrm>
            <a:off x="6757987" y="1740055"/>
            <a:ext cx="2105660" cy="400110"/>
          </a:xfrm>
          <a:prstGeom prst="rect">
            <a:avLst/>
          </a:prstGeom>
          <a:noFill/>
        </p:spPr>
        <p:txBody>
          <a:bodyPr wrap="square" rtlCol="0">
            <a:spAutoFit/>
          </a:bodyPr>
          <a:lstStyle/>
          <a:p>
            <a:r>
              <a:rPr kumimoji="1" lang="zh-CN" altLang="en-US" sz="2000" dirty="0" smtClean="0">
                <a:latin typeface="+mn-ea"/>
              </a:rPr>
              <a:t>计时器超时</a:t>
            </a:r>
            <a:endParaRPr kumimoji="1" lang="zh-CN" altLang="en-US" sz="2000" dirty="0">
              <a:latin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580415"/>
          </a:xfrm>
          <a:prstGeom prst="rect">
            <a:avLst/>
          </a:prstGeom>
          <a:noFill/>
        </p:spPr>
        <p:txBody>
          <a:bodyPr wrap="square" rtlCol="0">
            <a:spAutoFit/>
          </a:bodyPr>
          <a:lstStyle/>
          <a:p>
            <a:pPr>
              <a:lnSpc>
                <a:spcPct val="150000"/>
              </a:lnSpc>
            </a:pPr>
            <a:r>
              <a:rPr lang="zh-CN" altLang="en-US" sz="2400" noProof="1">
                <a:latin typeface="+mn-ea"/>
              </a:rPr>
              <a:t>窗口调整的基本策略 </a:t>
            </a:r>
            <a:endParaRPr lang="zh-CN" altLang="en-US" sz="2400" noProof="1">
              <a:latin typeface="+mn-ea"/>
            </a:endParaRPr>
          </a:p>
        </p:txBody>
      </p:sp>
      <p:grpSp>
        <p:nvGrpSpPr>
          <p:cNvPr id="11" name="组合 10"/>
          <p:cNvGrpSpPr/>
          <p:nvPr/>
        </p:nvGrpSpPr>
        <p:grpSpPr>
          <a:xfrm>
            <a:off x="7766755" y="3936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5" name="矩形 24"/>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7" name="矩形 26"/>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8" name="文本框 27"/>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18" name="矩形 17"/>
          <p:cNvSpPr/>
          <p:nvPr/>
        </p:nvSpPr>
        <p:spPr>
          <a:xfrm>
            <a:off x="1146175" y="2472499"/>
            <a:ext cx="10053639" cy="1754326"/>
          </a:xfrm>
          <a:prstGeom prst="rect">
            <a:avLst/>
          </a:prstGeom>
        </p:spPr>
        <p:txBody>
          <a:bodyPr wrap="square">
            <a:spAutoFit/>
          </a:bodyPr>
          <a:lstStyle/>
          <a:p>
            <a:pPr>
              <a:lnSpc>
                <a:spcPct val="150000"/>
              </a:lnSpc>
            </a:pPr>
            <a:r>
              <a:rPr lang="zh-CN" altLang="en-US" sz="2400" noProof="1"/>
              <a:t>窗口调整的基本</a:t>
            </a:r>
            <a:r>
              <a:rPr lang="zh-CN" altLang="en-US" sz="2400" noProof="1" smtClean="0"/>
              <a:t>策略</a:t>
            </a:r>
            <a:r>
              <a:rPr lang="en-US" altLang="zh-CN" sz="2400" noProof="1" smtClean="0"/>
              <a:t>AIMD(Additive </a:t>
            </a:r>
            <a:r>
              <a:rPr lang="en-US" altLang="zh-CN" sz="2400" noProof="1"/>
              <a:t>Increase,Multiplicative Decrease</a:t>
            </a:r>
            <a:r>
              <a:rPr lang="en-US" altLang="zh-CN" sz="2400" noProof="1" smtClean="0"/>
              <a:t>)</a:t>
            </a:r>
            <a:r>
              <a:rPr lang="zh-CN" altLang="en-US" sz="2400" noProof="1" smtClean="0"/>
              <a:t>：</a:t>
            </a:r>
            <a:endParaRPr lang="en-US" altLang="zh-CN" sz="2400" noProof="1" smtClean="0"/>
          </a:p>
          <a:p>
            <a:pPr>
              <a:lnSpc>
                <a:spcPct val="150000"/>
              </a:lnSpc>
            </a:pPr>
            <a:r>
              <a:rPr lang="zh-CN" altLang="en-US" sz="2400" noProof="1" smtClean="0"/>
              <a:t>网络</a:t>
            </a:r>
            <a:r>
              <a:rPr lang="zh-CN" altLang="en-US" sz="2400" noProof="1"/>
              <a:t>未发生拥塞时，逐渐“加性”增大</a:t>
            </a:r>
            <a:r>
              <a:rPr lang="zh-CN" altLang="en-US" sz="2400" noProof="1" smtClean="0"/>
              <a:t>窗口。</a:t>
            </a:r>
            <a:endParaRPr lang="en-US" altLang="zh-CN" sz="2400" noProof="1" smtClean="0"/>
          </a:p>
          <a:p>
            <a:pPr>
              <a:lnSpc>
                <a:spcPct val="150000"/>
              </a:lnSpc>
            </a:pPr>
            <a:r>
              <a:rPr lang="zh-CN" altLang="en-US" sz="2400" noProof="1" smtClean="0"/>
              <a:t>网络拥塞</a:t>
            </a:r>
            <a:r>
              <a:rPr lang="zh-CN" altLang="en-US" sz="2400" noProof="1"/>
              <a:t>时“乘性”快速减小窗口</a:t>
            </a:r>
            <a:r>
              <a:rPr lang="zh-CN" altLang="en-US" sz="2400" noProof="1" smtClean="0"/>
              <a:t>大小。</a:t>
            </a:r>
            <a:endParaRPr lang="zh-CN" altLang="en-US" sz="2400"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1" name="文本框 5"/>
          <p:cNvSpPr txBox="1"/>
          <p:nvPr/>
        </p:nvSpPr>
        <p:spPr>
          <a:xfrm>
            <a:off x="1004888" y="559753"/>
            <a:ext cx="5457825" cy="521970"/>
          </a:xfrm>
          <a:prstGeom prst="rect">
            <a:avLst/>
          </a:prstGeom>
          <a:noFill/>
          <a:ln w="9525">
            <a:noFill/>
          </a:ln>
        </p:spPr>
        <p:txBody>
          <a:bodyPr wrap="square" anchor="t">
            <a:spAutoFit/>
          </a:bodyPr>
          <a:lstStyle/>
          <a:p>
            <a:r>
              <a:rPr lang="en-US" altLang="zh-CN" sz="2800">
                <a:latin typeface="方正清刻本悦宋简体" panose="02000000000000000000" charset="-122"/>
                <a:ea typeface="方正清刻本悦宋简体" panose="02000000000000000000" charset="-122"/>
              </a:rPr>
              <a:t>3.5.5 </a:t>
            </a:r>
            <a:r>
              <a:rPr lang="en-US" altLang="zh-CN" sz="2800">
                <a:latin typeface="方正清刻本悦宋简体" panose="02000000000000000000" charset="-122"/>
                <a:ea typeface="方正清刻本悦宋简体" panose="02000000000000000000" charset="-122"/>
                <a:sym typeface="+mn-ea"/>
              </a:rPr>
              <a:t>TCP</a:t>
            </a:r>
            <a:r>
              <a:rPr lang="zh-CN" altLang="en-US" sz="2800">
                <a:latin typeface="方正清刻本悦宋简体" panose="02000000000000000000" charset="-122"/>
                <a:ea typeface="方正清刻本悦宋简体" panose="02000000000000000000" charset="-122"/>
                <a:sym typeface="+mn-ea"/>
              </a:rPr>
              <a:t>拥塞控制</a:t>
            </a:r>
            <a:endParaRPr lang="zh-CN" altLang="en-US" sz="2800">
              <a:latin typeface="方正清刻本悦宋简体" panose="02000000000000000000" charset="-122"/>
              <a:ea typeface="方正清刻本悦宋简体" panose="02000000000000000000" charset="-122"/>
            </a:endParaRPr>
          </a:p>
        </p:txBody>
      </p:sp>
      <p:sp>
        <p:nvSpPr>
          <p:cNvPr id="3" name="文本框 2"/>
          <p:cNvSpPr txBox="1"/>
          <p:nvPr/>
        </p:nvSpPr>
        <p:spPr>
          <a:xfrm>
            <a:off x="1146175" y="1092200"/>
            <a:ext cx="5013325" cy="580415"/>
          </a:xfrm>
          <a:prstGeom prst="rect">
            <a:avLst/>
          </a:prstGeom>
          <a:noFill/>
        </p:spPr>
        <p:txBody>
          <a:bodyPr wrap="square" rtlCol="0">
            <a:spAutoFit/>
          </a:bodyPr>
          <a:lstStyle/>
          <a:p>
            <a:pPr>
              <a:lnSpc>
                <a:spcPct val="150000"/>
              </a:lnSpc>
            </a:pPr>
            <a:r>
              <a:rPr lang="zh-CN" altLang="en-US" sz="2400" noProof="1">
                <a:latin typeface="+mn-ea"/>
              </a:rPr>
              <a:t>拥塞控制的分类 </a:t>
            </a:r>
            <a:endParaRPr lang="zh-CN" altLang="en-US" sz="2400" noProof="1">
              <a:latin typeface="+mn-ea"/>
            </a:endParaRPr>
          </a:p>
        </p:txBody>
      </p:sp>
      <p:grpSp>
        <p:nvGrpSpPr>
          <p:cNvPr id="11" name="组合 10"/>
          <p:cNvGrpSpPr/>
          <p:nvPr/>
        </p:nvGrpSpPr>
        <p:grpSpPr>
          <a:xfrm>
            <a:off x="7766755" y="3936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330189" y="958538"/>
              <a:ext cx="1498987" cy="283136"/>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5" name="矩形 24"/>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319797" y="1297120"/>
              <a:ext cx="1058109" cy="283136"/>
            </a:xfrm>
            <a:prstGeom prst="rect">
              <a:avLst/>
            </a:prstGeom>
          </p:spPr>
          <p:txBody>
            <a:bodyPr wrap="none">
              <a:spAutoFit/>
            </a:bodyPr>
            <a:lstStyle/>
            <a:p>
              <a:pPr algn="ctr">
                <a:lnSpc>
                  <a:spcPts val="1600"/>
                </a:lnSpc>
              </a:pPr>
              <a:r>
                <a:rPr lang="zh-CN" altLang="en-US" dirty="0">
                  <a:solidFill>
                    <a:schemeClr val="tx1"/>
                  </a:solidFill>
                  <a:latin typeface="黑体" panose="02010609060101010101" pitchFamily="49" charset="-122"/>
                  <a:ea typeface="黑体" panose="02010609060101010101" pitchFamily="49" charset="-122"/>
                  <a:sym typeface="+mn-ea"/>
                </a:rPr>
                <a:t>流量控制</a:t>
              </a:r>
              <a:endParaRPr lang="zh-CN" altLang="en-US" kern="900" spc="-100" dirty="0">
                <a:solidFill>
                  <a:schemeClr val="tx1"/>
                </a:solidFill>
                <a:latin typeface="黑体" panose="02010609060101010101" pitchFamily="49" charset="-122"/>
                <a:ea typeface="黑体" panose="02010609060101010101" pitchFamily="49" charset="-122"/>
                <a:sym typeface="+mn-ea"/>
              </a:endParaRPr>
            </a:p>
          </p:txBody>
        </p:sp>
        <p:sp>
          <p:nvSpPr>
            <p:cNvPr id="27" name="矩形 26"/>
            <p:cNvSpPr/>
            <p:nvPr/>
          </p:nvSpPr>
          <p:spPr>
            <a:xfrm>
              <a:off x="9294853" y="1635703"/>
              <a:ext cx="1107997" cy="297517"/>
            </a:xfrm>
            <a:prstGeom prst="rect">
              <a:avLst/>
            </a:prstGeom>
          </p:spPr>
          <p:txBody>
            <a:bodyPr wrap="none">
              <a:spAutoFit/>
            </a:bodyPr>
            <a:lstStyle/>
            <a:p>
              <a:pPr algn="ctr">
                <a:lnSpc>
                  <a:spcPts val="1600"/>
                </a:lnSpc>
              </a:pPr>
              <a:r>
                <a:rPr lang="zh-CN" altLang="en-US" dirty="0">
                  <a:solidFill>
                    <a:schemeClr val="accent6"/>
                  </a:solidFill>
                  <a:latin typeface="黑体" panose="02010609060101010101" pitchFamily="49" charset="-122"/>
                  <a:ea typeface="黑体" panose="02010609060101010101" pitchFamily="49" charset="-122"/>
                  <a:sym typeface="+mn-ea"/>
                </a:rPr>
                <a:t>拥塞控制</a:t>
              </a:r>
              <a:endParaRPr lang="zh-CN" altLang="en-US" kern="900" spc="-100" dirty="0">
                <a:solidFill>
                  <a:schemeClr val="accent6"/>
                </a:solidFill>
                <a:latin typeface="黑体" panose="02010609060101010101" pitchFamily="49" charset="-122"/>
                <a:ea typeface="黑体" panose="02010609060101010101" pitchFamily="49" charset="-122"/>
                <a:sym typeface="+mn-ea"/>
              </a:endParaRPr>
            </a:p>
          </p:txBody>
        </p:sp>
      </p:grpSp>
      <p:sp>
        <p:nvSpPr>
          <p:cNvPr id="28" name="文本框 27"/>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
        <p:nvSpPr>
          <p:cNvPr id="18" name="矩形 17"/>
          <p:cNvSpPr/>
          <p:nvPr/>
        </p:nvSpPr>
        <p:spPr>
          <a:xfrm>
            <a:off x="1146175" y="2472499"/>
            <a:ext cx="10053639" cy="1134413"/>
          </a:xfrm>
          <a:prstGeom prst="rect">
            <a:avLst/>
          </a:prstGeom>
        </p:spPr>
        <p:txBody>
          <a:bodyPr wrap="square">
            <a:spAutoFit/>
          </a:bodyPr>
          <a:lstStyle/>
          <a:p>
            <a:pPr>
              <a:lnSpc>
                <a:spcPct val="150000"/>
              </a:lnSpc>
            </a:pPr>
            <a:r>
              <a:rPr lang="zh-CN" altLang="en-US" sz="2400" noProof="1"/>
              <a:t>拥塞消除策略</a:t>
            </a:r>
            <a:r>
              <a:rPr lang="en-US" altLang="zh-CN" sz="2400" noProof="1"/>
              <a:t>:</a:t>
            </a:r>
            <a:r>
              <a:rPr lang="zh-CN" altLang="en-US" sz="2400" noProof="1"/>
              <a:t>先拥塞检测，再采取措施 </a:t>
            </a:r>
            <a:endParaRPr lang="en-US" altLang="zh-CN" sz="2400" noProof="1" smtClean="0"/>
          </a:p>
          <a:p>
            <a:pPr>
              <a:lnSpc>
                <a:spcPct val="150000"/>
              </a:lnSpc>
            </a:pPr>
            <a:r>
              <a:rPr lang="zh-CN" altLang="en-US" sz="2400" noProof="1" smtClean="0"/>
              <a:t>拥塞</a:t>
            </a:r>
            <a:r>
              <a:rPr lang="zh-CN" altLang="en-US" sz="2400" noProof="1"/>
              <a:t>预防策略</a:t>
            </a:r>
            <a:r>
              <a:rPr lang="en-US" altLang="zh-CN" sz="2400" noProof="1"/>
              <a:t>:</a:t>
            </a:r>
            <a:r>
              <a:rPr lang="zh-CN" altLang="en-US" sz="2400" noProof="1"/>
              <a:t>流量整形技术，规范主机像网络发送数据的流量。 </a:t>
            </a:r>
            <a:endParaRPr lang="zh-CN" altLang="en-US" sz="2400"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3" name="文本框 2"/>
          <p:cNvSpPr txBox="1"/>
          <p:nvPr/>
        </p:nvSpPr>
        <p:spPr>
          <a:xfrm>
            <a:off x="1654810" y="1443990"/>
            <a:ext cx="8007985" cy="3695065"/>
          </a:xfrm>
          <a:prstGeom prst="rect">
            <a:avLst/>
          </a:prstGeom>
          <a:noFill/>
        </p:spPr>
        <p:txBody>
          <a:bodyPr wrap="square" rtlCol="0" anchor="t">
            <a:spAutoFit/>
          </a:bodyPr>
          <a:lstStyle/>
          <a:p>
            <a:pPr fontAlgn="auto">
              <a:lnSpc>
                <a:spcPct val="150000"/>
              </a:lnSpc>
            </a:pPr>
            <a:r>
              <a:rPr lang="en-US" altLang="zh-CN" sz="2130"/>
              <a:t>      </a:t>
            </a:r>
            <a:r>
              <a:rPr lang="zh-CN" altLang="en-US" sz="2130"/>
              <a:t>在拥塞控制过程中，在（</a:t>
            </a:r>
            <a:r>
              <a:rPr lang="en-US" altLang="zh-CN" sz="2130">
                <a:solidFill>
                  <a:schemeClr val="bg2"/>
                </a:solidFill>
              </a:rPr>
              <a:t>A</a:t>
            </a:r>
            <a:r>
              <a:rPr lang="zh-CN" altLang="en-US" sz="2130"/>
              <a:t>）阶段，每经过1个从发出到收到确认时间间隔 RTT, 拥塞窗口的大小就加倍。</a:t>
            </a:r>
            <a:endParaRPr lang="zh-CN" altLang="en-US" sz="2130"/>
          </a:p>
          <a:p>
            <a:endParaRPr lang="zh-CN" altLang="en-US" sz="2130"/>
          </a:p>
          <a:p>
            <a:r>
              <a:rPr lang="zh-CN" altLang="en-US" sz="2130"/>
              <a:t>A:慢启动</a:t>
            </a:r>
            <a:endParaRPr lang="zh-CN" altLang="en-US" sz="2130"/>
          </a:p>
          <a:p>
            <a:endParaRPr lang="zh-CN" altLang="en-US" sz="2130"/>
          </a:p>
          <a:p>
            <a:r>
              <a:rPr lang="zh-CN" altLang="en-US" sz="2130"/>
              <a:t>B:拥塞避免</a:t>
            </a:r>
            <a:endParaRPr lang="zh-CN" altLang="en-US" sz="2130"/>
          </a:p>
          <a:p>
            <a:endParaRPr lang="zh-CN" altLang="en-US" sz="2130"/>
          </a:p>
          <a:p>
            <a:r>
              <a:rPr lang="zh-CN" altLang="en-US" sz="2130"/>
              <a:t>C:快速重传</a:t>
            </a:r>
            <a:endParaRPr lang="zh-CN" altLang="en-US" sz="2130"/>
          </a:p>
          <a:p>
            <a:endParaRPr lang="zh-CN" altLang="en-US" sz="2130"/>
          </a:p>
          <a:p>
            <a:r>
              <a:rPr lang="zh-CN" altLang="en-US" sz="2130"/>
              <a:t>D:快速恢复</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3" name="文本框 2"/>
          <p:cNvSpPr txBox="1"/>
          <p:nvPr/>
        </p:nvSpPr>
        <p:spPr>
          <a:xfrm>
            <a:off x="1654810" y="1443990"/>
            <a:ext cx="8007985" cy="3695065"/>
          </a:xfrm>
          <a:prstGeom prst="rect">
            <a:avLst/>
          </a:prstGeom>
          <a:noFill/>
        </p:spPr>
        <p:txBody>
          <a:bodyPr wrap="square" rtlCol="0" anchor="t">
            <a:spAutoFit/>
          </a:bodyPr>
          <a:lstStyle/>
          <a:p>
            <a:pPr fontAlgn="auto">
              <a:lnSpc>
                <a:spcPct val="150000"/>
              </a:lnSpc>
            </a:pPr>
            <a:r>
              <a:rPr lang="en-US" altLang="zh-CN" sz="2130"/>
              <a:t>      </a:t>
            </a:r>
            <a:r>
              <a:rPr lang="zh-CN" altLang="en-US" sz="2130"/>
              <a:t>在拥塞控制过程中，在（</a:t>
            </a:r>
            <a:r>
              <a:rPr lang="en-US" altLang="zh-CN" sz="2130">
                <a:solidFill>
                  <a:schemeClr val="accent6"/>
                </a:solidFill>
              </a:rPr>
              <a:t>A</a:t>
            </a:r>
            <a:r>
              <a:rPr lang="zh-CN" altLang="en-US" sz="2130"/>
              <a:t>）阶段，每经过1个从发出到收到确认时间间隔 RTT, </a:t>
            </a:r>
            <a:r>
              <a:rPr lang="zh-CN" altLang="en-US" sz="2125">
                <a:sym typeface="+mn-ea"/>
              </a:rPr>
              <a:t>拥塞窗口的大小就加倍。</a:t>
            </a:r>
            <a:endParaRPr lang="zh-CN" altLang="en-US" sz="2130"/>
          </a:p>
          <a:p>
            <a:endParaRPr lang="zh-CN" altLang="en-US" sz="2130"/>
          </a:p>
          <a:p>
            <a:r>
              <a:rPr lang="zh-CN" altLang="en-US" sz="2130">
                <a:solidFill>
                  <a:schemeClr val="accent6"/>
                </a:solidFill>
              </a:rPr>
              <a:t>A:慢启动</a:t>
            </a:r>
            <a:endParaRPr lang="zh-CN" altLang="en-US" sz="2130">
              <a:solidFill>
                <a:schemeClr val="accent6"/>
              </a:solidFill>
            </a:endParaRPr>
          </a:p>
          <a:p>
            <a:endParaRPr lang="zh-CN" altLang="en-US" sz="2130"/>
          </a:p>
          <a:p>
            <a:r>
              <a:rPr lang="zh-CN" altLang="en-US" sz="2130"/>
              <a:t>B:拥塞避免</a:t>
            </a:r>
            <a:endParaRPr lang="zh-CN" altLang="en-US" sz="2130"/>
          </a:p>
          <a:p>
            <a:endParaRPr lang="zh-CN" altLang="en-US" sz="2130"/>
          </a:p>
          <a:p>
            <a:r>
              <a:rPr lang="zh-CN" altLang="en-US" sz="2130"/>
              <a:t>C:快速重传</a:t>
            </a:r>
            <a:endParaRPr lang="zh-CN" altLang="en-US" sz="2130"/>
          </a:p>
          <a:p>
            <a:endParaRPr lang="zh-CN" altLang="en-US" sz="2130"/>
          </a:p>
          <a:p>
            <a:r>
              <a:rPr lang="zh-CN" altLang="en-US" sz="2130"/>
              <a:t>D:快速恢复</a:t>
            </a:r>
            <a:endParaRPr lang="zh-CN" altLang="en-US" sz="2130"/>
          </a:p>
        </p:txBody>
      </p:sp>
      <p:sp>
        <p:nvSpPr>
          <p:cNvPr id="23" name="文本框 22"/>
          <p:cNvSpPr txBox="1"/>
          <p:nvPr/>
        </p:nvSpPr>
        <p:spPr>
          <a:xfrm>
            <a:off x="0" y="-45720"/>
            <a:ext cx="2125980" cy="368300"/>
          </a:xfrm>
          <a:prstGeom prst="rect">
            <a:avLst/>
          </a:prstGeom>
          <a:noFill/>
        </p:spPr>
        <p:txBody>
          <a:bodyPr wrap="none" rtlCol="0" anchor="t">
            <a:spAutoFit/>
          </a:bodyPr>
          <a:lstStyle/>
          <a:p>
            <a:pPr algn="l"/>
            <a:r>
              <a:rPr lang="en-US" altLang="zh-CN">
                <a:latin typeface="方正清刻本悦宋简体" panose="02000000000000000000" charset="-122"/>
                <a:ea typeface="方正清刻本悦宋简体" panose="02000000000000000000" charset="-122"/>
                <a:sym typeface="+mn-ea"/>
              </a:rPr>
              <a:t>3.5.5 TCP</a:t>
            </a:r>
            <a:r>
              <a:rPr lang="zh-CN" altLang="en-US">
                <a:latin typeface="方正清刻本悦宋简体" panose="02000000000000000000" charset="-122"/>
                <a:ea typeface="方正清刻本悦宋简体" panose="02000000000000000000" charset="-122"/>
                <a:sym typeface="+mn-ea"/>
              </a:rPr>
              <a:t>拥塞控制</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4" y="5128895"/>
            <a:ext cx="6359525" cy="972820"/>
          </a:xfrm>
          <a:prstGeom prst="rect">
            <a:avLst/>
          </a:prstGeom>
          <a:noFill/>
        </p:spPr>
        <p:txBody>
          <a:bodyPr wrap="square" rtlCol="0" anchor="t">
            <a:spAutoFit/>
          </a:bodyPr>
          <a:lstStyle/>
          <a:p>
            <a:r>
              <a:rPr lang="zh-CN" altLang="en-US" sz="2130">
                <a:sym typeface="+mn-ea"/>
              </a:rPr>
              <a:t>1. </a:t>
            </a:r>
            <a:r>
              <a:rPr lang="zh-CN" altLang="en-US" sz="2130" dirty="0">
                <a:sym typeface="+mn-ea"/>
              </a:rPr>
              <a:t>在第一个慢启动阶段拥塞窗口阈值是多少？</a:t>
            </a:r>
            <a:endParaRPr lang="zh-CN" altLang="en-US" sz="2130" dirty="0"/>
          </a:p>
          <a:p>
            <a:endParaRPr lang="zh-CN" altLang="en-US"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5" y="5128895"/>
            <a:ext cx="8059738" cy="972820"/>
          </a:xfrm>
          <a:prstGeom prst="rect">
            <a:avLst/>
          </a:prstGeom>
          <a:noFill/>
        </p:spPr>
        <p:txBody>
          <a:bodyPr wrap="square" rtlCol="0" anchor="t">
            <a:spAutoFit/>
          </a:bodyPr>
          <a:lstStyle/>
          <a:p>
            <a:r>
              <a:rPr lang="zh-CN" altLang="en-US" sz="2130">
                <a:sym typeface="+mn-ea"/>
              </a:rPr>
              <a:t>1. </a:t>
            </a:r>
            <a:r>
              <a:rPr lang="zh-CN" altLang="en-US" sz="2130" dirty="0">
                <a:sym typeface="+mn-ea"/>
              </a:rPr>
              <a:t>在第一个慢启动阶段拥塞窗口阈值是多少？</a:t>
            </a:r>
            <a:endParaRPr lang="zh-CN" altLang="en-US" dirty="0"/>
          </a:p>
          <a:p>
            <a:endParaRPr lang="zh-CN" altLang="en-US" dirty="0"/>
          </a:p>
          <a:p>
            <a:endParaRPr lang="zh-CN" altLang="en-US" dirty="0"/>
          </a:p>
        </p:txBody>
      </p:sp>
      <p:sp>
        <p:nvSpPr>
          <p:cNvPr id="3" name="文本框 2"/>
          <p:cNvSpPr txBox="1"/>
          <p:nvPr/>
        </p:nvSpPr>
        <p:spPr>
          <a:xfrm>
            <a:off x="648335" y="5561965"/>
            <a:ext cx="2366328" cy="420115"/>
          </a:xfrm>
          <a:prstGeom prst="rect">
            <a:avLst/>
          </a:prstGeom>
          <a:noFill/>
        </p:spPr>
        <p:txBody>
          <a:bodyPr wrap="square" rtlCol="0">
            <a:spAutoFit/>
          </a:bodyPr>
          <a:lstStyle/>
          <a:p>
            <a:r>
              <a:rPr lang="zh-CN" altLang="en-US" sz="2130" dirty="0"/>
              <a:t>答</a:t>
            </a:r>
            <a:r>
              <a:rPr lang="en-US" altLang="zh-CN" sz="2130" dirty="0"/>
              <a:t>:</a:t>
            </a:r>
            <a:r>
              <a:rPr lang="en-US" altLang="zh-CN" sz="2130" dirty="0" smtClean="0"/>
              <a:t>16MSS</a:t>
            </a:r>
            <a:endParaRPr lang="en-US" altLang="zh-CN" sz="213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5" y="5128895"/>
            <a:ext cx="8745538" cy="972820"/>
          </a:xfrm>
          <a:prstGeom prst="rect">
            <a:avLst/>
          </a:prstGeom>
          <a:noFill/>
        </p:spPr>
        <p:txBody>
          <a:bodyPr wrap="square" rtlCol="0" anchor="t">
            <a:spAutoFit/>
          </a:bodyPr>
          <a:lstStyle/>
          <a:p>
            <a:r>
              <a:rPr lang="zh-CN" altLang="en-US" sz="2130">
                <a:sym typeface="+mn-ea"/>
              </a:rPr>
              <a:t>2. </a:t>
            </a:r>
            <a:r>
              <a:rPr lang="zh-CN" altLang="en-US" sz="2130" dirty="0">
                <a:sym typeface="+mn-ea"/>
              </a:rPr>
              <a:t>说明该过程中哪些时间段为慢启动阶段？</a:t>
            </a:r>
            <a:endParaRPr lang="zh-CN" altLang="en-US" sz="2130" dirty="0"/>
          </a:p>
          <a:p>
            <a:endParaRPr lang="zh-CN" altLang="en-US"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4" y="5128895"/>
            <a:ext cx="7116763" cy="972820"/>
          </a:xfrm>
          <a:prstGeom prst="rect">
            <a:avLst/>
          </a:prstGeom>
          <a:noFill/>
        </p:spPr>
        <p:txBody>
          <a:bodyPr wrap="square" rtlCol="0" anchor="t">
            <a:spAutoFit/>
          </a:bodyPr>
          <a:lstStyle/>
          <a:p>
            <a:r>
              <a:rPr lang="zh-CN" altLang="en-US" sz="2130">
                <a:sym typeface="+mn-ea"/>
              </a:rPr>
              <a:t>2. </a:t>
            </a:r>
            <a:r>
              <a:rPr lang="zh-CN" altLang="en-US" sz="2130" dirty="0">
                <a:sym typeface="+mn-ea"/>
              </a:rPr>
              <a:t>说明该过程中哪些时间段为慢启动阶段？</a:t>
            </a:r>
            <a:endParaRPr lang="zh-CN" altLang="en-US" sz="2130" dirty="0"/>
          </a:p>
          <a:p>
            <a:endParaRPr lang="zh-CN" altLang="en-US" dirty="0"/>
          </a:p>
          <a:p>
            <a:endParaRPr lang="zh-CN" altLang="en-US" dirty="0"/>
          </a:p>
        </p:txBody>
      </p:sp>
      <p:sp>
        <p:nvSpPr>
          <p:cNvPr id="3" name="文本框 2"/>
          <p:cNvSpPr txBox="1"/>
          <p:nvPr/>
        </p:nvSpPr>
        <p:spPr>
          <a:xfrm>
            <a:off x="648335" y="5561965"/>
            <a:ext cx="2556510" cy="419100"/>
          </a:xfrm>
          <a:prstGeom prst="rect">
            <a:avLst/>
          </a:prstGeom>
          <a:noFill/>
        </p:spPr>
        <p:txBody>
          <a:bodyPr wrap="square" rtlCol="0">
            <a:spAutoFit/>
          </a:bodyPr>
          <a:lstStyle/>
          <a:p>
            <a:r>
              <a:rPr lang="zh-CN" altLang="en-US" sz="2130"/>
              <a:t>答</a:t>
            </a:r>
            <a:r>
              <a:rPr lang="en-US" altLang="zh-CN" sz="2130"/>
              <a:t>:0-4,17-20</a:t>
            </a:r>
            <a:endParaRPr lang="en-US" altLang="zh-CN" sz="213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5" y="5128895"/>
            <a:ext cx="7459663" cy="419100"/>
          </a:xfrm>
          <a:prstGeom prst="rect">
            <a:avLst/>
          </a:prstGeom>
          <a:noFill/>
        </p:spPr>
        <p:txBody>
          <a:bodyPr wrap="square" rtlCol="0" anchor="t">
            <a:spAutoFit/>
          </a:bodyPr>
          <a:lstStyle/>
          <a:p>
            <a:r>
              <a:rPr lang="en-US" altLang="zh-CN" sz="2130" dirty="0">
                <a:sym typeface="+mn-ea"/>
              </a:rPr>
              <a:t>3</a:t>
            </a:r>
            <a:r>
              <a:rPr lang="zh-CN" altLang="en-US" sz="2130" dirty="0">
                <a:sym typeface="+mn-ea"/>
              </a:rPr>
              <a:t>、第10个RTT时，发生了什么事件？</a:t>
            </a:r>
            <a:endParaRPr lang="zh-CN" altLang="en-US" sz="21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pic>
        <p:nvPicPr>
          <p:cNvPr id="10" name="图片 9"/>
          <p:cNvPicPr>
            <a:picLocks noChangeAspect="1"/>
          </p:cNvPicPr>
          <p:nvPr/>
        </p:nvPicPr>
        <p:blipFill>
          <a:blip r:embed="rId2"/>
          <a:stretch>
            <a:fillRect/>
          </a:stretch>
        </p:blipFill>
        <p:spPr>
          <a:xfrm>
            <a:off x="1328629" y="3395050"/>
            <a:ext cx="9144000" cy="345440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5" y="5128895"/>
            <a:ext cx="7146925" cy="419100"/>
          </a:xfrm>
          <a:prstGeom prst="rect">
            <a:avLst/>
          </a:prstGeom>
          <a:noFill/>
        </p:spPr>
        <p:txBody>
          <a:bodyPr wrap="square" rtlCol="0" anchor="t">
            <a:spAutoFit/>
          </a:bodyPr>
          <a:lstStyle/>
          <a:p>
            <a:r>
              <a:rPr lang="en-US" altLang="zh-CN" sz="2130" dirty="0">
                <a:sym typeface="+mn-ea"/>
              </a:rPr>
              <a:t>3</a:t>
            </a:r>
            <a:r>
              <a:rPr lang="zh-CN" altLang="en-US" sz="2130" dirty="0">
                <a:sym typeface="+mn-ea"/>
              </a:rPr>
              <a:t>、第10个RTT时，发生了什么事件？</a:t>
            </a:r>
            <a:endParaRPr lang="zh-CN" altLang="en-US" sz="2130" dirty="0"/>
          </a:p>
        </p:txBody>
      </p:sp>
      <p:sp>
        <p:nvSpPr>
          <p:cNvPr id="3" name="文本框 2"/>
          <p:cNvSpPr txBox="1"/>
          <p:nvPr/>
        </p:nvSpPr>
        <p:spPr>
          <a:xfrm>
            <a:off x="722629" y="5743575"/>
            <a:ext cx="3877945" cy="746760"/>
          </a:xfrm>
          <a:prstGeom prst="rect">
            <a:avLst/>
          </a:prstGeom>
          <a:noFill/>
        </p:spPr>
        <p:txBody>
          <a:bodyPr wrap="square" rtlCol="0">
            <a:spAutoFit/>
          </a:bodyPr>
          <a:lstStyle/>
          <a:p>
            <a:r>
              <a:rPr lang="zh-CN" altLang="en-US" sz="2130"/>
              <a:t>答</a:t>
            </a:r>
            <a:r>
              <a:rPr lang="en-US" altLang="zh-CN" sz="2130" dirty="0"/>
              <a:t>:</a:t>
            </a:r>
            <a:r>
              <a:rPr lang="zh-CN" altLang="en-US" sz="2125" dirty="0">
                <a:sym typeface="+mn-ea"/>
              </a:rPr>
              <a:t>三次重复确认</a:t>
            </a:r>
            <a:endParaRPr lang="zh-CN" altLang="en-US" sz="2125" dirty="0"/>
          </a:p>
          <a:p>
            <a:endParaRPr lang="en-US" altLang="zh-CN" sz="213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77190" y="580390"/>
            <a:ext cx="3248025" cy="460375"/>
          </a:xfrm>
          <a:prstGeom prst="rect">
            <a:avLst/>
          </a:prstGeom>
          <a:noFill/>
        </p:spPr>
        <p:txBody>
          <a:bodyPr wrap="square" rtlCol="0">
            <a:spAutoFit/>
          </a:bodyPr>
          <a:lstStyle/>
          <a:p>
            <a:r>
              <a:rPr lang="zh-CN" altLang="en-US" sz="2400"/>
              <a:t>练习</a:t>
            </a:r>
            <a:endParaRPr lang="zh-CN" altLang="en-US" sz="2400"/>
          </a:p>
        </p:txBody>
      </p:sp>
      <p:sp>
        <p:nvSpPr>
          <p:cNvPr id="4" name="文本框 3"/>
          <p:cNvSpPr txBox="1"/>
          <p:nvPr/>
        </p:nvSpPr>
        <p:spPr>
          <a:xfrm>
            <a:off x="513080" y="1394460"/>
            <a:ext cx="10049510" cy="419100"/>
          </a:xfrm>
          <a:prstGeom prst="rect">
            <a:avLst/>
          </a:prstGeom>
          <a:noFill/>
        </p:spPr>
        <p:txBody>
          <a:bodyPr wrap="square" rtlCol="0" anchor="t">
            <a:spAutoFit/>
          </a:bodyPr>
          <a:lstStyle/>
          <a:p>
            <a:r>
              <a:rPr lang="zh-CN" altLang="en-US" sz="2130"/>
              <a:t>下图是某个通信过程中拥塞窗口随RTT的变化过程。请回答如下问题：</a:t>
            </a:r>
            <a:endParaRPr lang="zh-CN" altLang="en-US" sz="2130"/>
          </a:p>
        </p:txBody>
      </p:sp>
      <p:pic>
        <p:nvPicPr>
          <p:cNvPr id="5" name="图片 4"/>
          <p:cNvPicPr>
            <a:picLocks noChangeAspect="1"/>
          </p:cNvPicPr>
          <p:nvPr/>
        </p:nvPicPr>
        <p:blipFill>
          <a:blip r:embed="rId1"/>
          <a:stretch>
            <a:fillRect/>
          </a:stretch>
        </p:blipFill>
        <p:spPr>
          <a:xfrm>
            <a:off x="1974215" y="1909445"/>
            <a:ext cx="6191250" cy="3219450"/>
          </a:xfrm>
          <a:prstGeom prst="rect">
            <a:avLst/>
          </a:prstGeom>
        </p:spPr>
      </p:pic>
      <p:sp>
        <p:nvSpPr>
          <p:cNvPr id="6" name="文本框 5"/>
          <p:cNvSpPr txBox="1"/>
          <p:nvPr/>
        </p:nvSpPr>
        <p:spPr>
          <a:xfrm>
            <a:off x="498475" y="5128895"/>
            <a:ext cx="7146925" cy="419100"/>
          </a:xfrm>
          <a:prstGeom prst="rect">
            <a:avLst/>
          </a:prstGeom>
          <a:noFill/>
        </p:spPr>
        <p:txBody>
          <a:bodyPr wrap="square" rtlCol="0" anchor="t">
            <a:spAutoFit/>
          </a:bodyPr>
          <a:lstStyle/>
          <a:p>
            <a:r>
              <a:rPr lang="en-US" altLang="zh-CN" sz="2130" dirty="0">
                <a:sym typeface="+mn-ea"/>
              </a:rPr>
              <a:t>4</a:t>
            </a:r>
            <a:r>
              <a:rPr lang="zh-CN" altLang="en-US" sz="2130" dirty="0">
                <a:sym typeface="+mn-ea"/>
              </a:rPr>
              <a:t>、第16个RTT时，发生了什么事件？</a:t>
            </a:r>
            <a:endParaRPr lang="zh-CN" altLang="en-US" sz="2130" dirty="0">
              <a:sym typeface="+mn-ea"/>
            </a:endParaRPr>
          </a:p>
        </p:txBody>
      </p:sp>
      <p:sp>
        <p:nvSpPr>
          <p:cNvPr id="7" name="文本框 6"/>
          <p:cNvSpPr txBox="1"/>
          <p:nvPr/>
        </p:nvSpPr>
        <p:spPr>
          <a:xfrm>
            <a:off x="722629" y="5743575"/>
            <a:ext cx="2902585" cy="419100"/>
          </a:xfrm>
          <a:prstGeom prst="rect">
            <a:avLst/>
          </a:prstGeom>
          <a:noFill/>
        </p:spPr>
        <p:txBody>
          <a:bodyPr wrap="square" rtlCol="0">
            <a:spAutoFit/>
          </a:bodyPr>
          <a:lstStyle/>
          <a:p>
            <a:r>
              <a:rPr lang="zh-CN" altLang="en-US" sz="2130"/>
              <a:t>答</a:t>
            </a:r>
            <a:r>
              <a:rPr lang="en-US" altLang="zh-CN" sz="2130" dirty="0"/>
              <a:t>:</a:t>
            </a:r>
            <a:r>
              <a:rPr lang="zh-CN" altLang="en-US" sz="2130" dirty="0"/>
              <a:t>计时器超时</a:t>
            </a:r>
            <a:endParaRPr lang="zh-CN" altLang="en-US" sz="213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7" name="左大括号 6"/>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2240280" y="872490"/>
            <a:ext cx="6925310" cy="205613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定义：</a:t>
            </a:r>
            <a:r>
              <a:rPr lang="zh-CN" altLang="en-US" sz="2125">
                <a:solidFill>
                  <a:schemeClr val="bg1">
                    <a:lumMod val="65000"/>
                  </a:schemeClr>
                </a:solidFill>
                <a:sym typeface="+mn-ea"/>
              </a:rPr>
              <a:t>通过合理调度、规范、调整向网络中发送数据的   </a:t>
            </a:r>
            <a:r>
              <a:rPr lang="en-US" altLang="zh-CN" sz="2125">
                <a:solidFill>
                  <a:schemeClr val="bg1">
                    <a:lumMod val="65000"/>
                  </a:schemeClr>
                </a:solidFill>
                <a:sym typeface="+mn-ea"/>
              </a:rPr>
              <a:t>v        </a:t>
            </a:r>
            <a:r>
              <a:rPr lang="zh-CN" altLang="en-US" sz="2125">
                <a:solidFill>
                  <a:schemeClr val="bg1">
                    <a:lumMod val="65000"/>
                  </a:schemeClr>
                </a:solidFill>
                <a:sym typeface="+mn-ea"/>
              </a:rPr>
              <a:t>（主机数量）、（发送速率）、（数据量），以避 方       免拥塞的发生 ，就称为（拥塞控制）</a:t>
            </a:r>
            <a:endParaRPr lang="zh-CN" altLang="en-US" sz="2125">
              <a:solidFill>
                <a:schemeClr val="bg1">
                  <a:lumMod val="65000"/>
                </a:schemeClr>
              </a:solidFill>
            </a:endParaRPr>
          </a:p>
          <a:p>
            <a:pPr fontAlgn="auto">
              <a:lnSpc>
                <a:spcPct val="150000"/>
              </a:lnSpc>
            </a:pPr>
            <a:endParaRPr lang="zh-CN" altLang="en-US" sz="2125">
              <a:solidFill>
                <a:schemeClr val="bg1">
                  <a:lumMod val="65000"/>
                </a:schemeClr>
              </a:solidFill>
            </a:endParaRPr>
          </a:p>
        </p:txBody>
      </p:sp>
      <p:sp>
        <p:nvSpPr>
          <p:cNvPr id="10" name="文本框 9"/>
          <p:cNvSpPr txBox="1"/>
          <p:nvPr/>
        </p:nvSpPr>
        <p:spPr>
          <a:xfrm>
            <a:off x="1991360" y="3295650"/>
            <a:ext cx="1480185" cy="419100"/>
          </a:xfrm>
          <a:prstGeom prst="rect">
            <a:avLst/>
          </a:prstGeom>
          <a:noFill/>
        </p:spPr>
        <p:txBody>
          <a:bodyPr wrap="square" rtlCol="0">
            <a:spAutoFit/>
          </a:bodyPr>
          <a:lstStyle/>
          <a:p>
            <a:r>
              <a:rPr lang="zh-CN" altLang="en-US" sz="2130">
                <a:solidFill>
                  <a:schemeClr val="bg1">
                    <a:lumMod val="65000"/>
                  </a:schemeClr>
                </a:solidFill>
              </a:rPr>
              <a:t>窗口调节</a:t>
            </a:r>
            <a:endParaRPr lang="zh-CN" altLang="en-US" sz="2130">
              <a:solidFill>
                <a:schemeClr val="bg1">
                  <a:lumMod val="65000"/>
                </a:schemeClr>
              </a:solidFill>
            </a:endParaRPr>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慢启动：初始窗口大小为（</a:t>
            </a:r>
            <a:r>
              <a:rPr lang="en-US" altLang="zh-CN" sz="2130">
                <a:solidFill>
                  <a:schemeClr val="bg1">
                    <a:lumMod val="65000"/>
                  </a:schemeClr>
                </a:solidFill>
              </a:rPr>
              <a:t>1</a:t>
            </a:r>
            <a:r>
              <a:rPr lang="zh-CN" altLang="en-US" sz="2130">
                <a:solidFill>
                  <a:schemeClr val="bg1">
                    <a:lumMod val="65000"/>
                  </a:schemeClr>
                </a:solidFill>
              </a:rPr>
              <a:t>），每经过</a:t>
            </a:r>
            <a:r>
              <a:rPr lang="en-US" altLang="zh-CN" sz="2130">
                <a:solidFill>
                  <a:schemeClr val="bg1">
                    <a:lumMod val="65000"/>
                  </a:schemeClr>
                </a:solidFill>
              </a:rPr>
              <a:t>1RTT</a:t>
            </a:r>
            <a:r>
              <a:rPr lang="zh-CN" altLang="en-US" sz="2130">
                <a:solidFill>
                  <a:schemeClr val="bg1">
                    <a:lumMod val="65000"/>
                  </a:schemeClr>
                </a:solidFill>
              </a:rPr>
              <a:t>后增加（一倍），方           达 到（阈）值后进入拥塞避免阶段</a:t>
            </a:r>
            <a:endParaRPr lang="zh-CN" altLang="en-US" sz="2130">
              <a:solidFill>
                <a:schemeClr val="bg1">
                  <a:lumMod val="65000"/>
                </a:schemeClr>
              </a:solidFill>
            </a:endParaRPr>
          </a:p>
          <a:p>
            <a:pPr fontAlgn="auto">
              <a:lnSpc>
                <a:spcPct val="150000"/>
              </a:lnSpc>
            </a:pPr>
            <a:endParaRPr lang="zh-CN" altLang="en-US" sz="2130">
              <a:solidFill>
                <a:schemeClr val="bg1">
                  <a:lumMod val="65000"/>
                </a:schemeClr>
              </a:solidFill>
            </a:endParaRPr>
          </a:p>
          <a:p>
            <a:r>
              <a:rPr lang="zh-CN" altLang="en-US" sz="2130">
                <a:solidFill>
                  <a:schemeClr val="bg1">
                    <a:lumMod val="65000"/>
                  </a:schemeClr>
                </a:solidFill>
              </a:rPr>
              <a:t>拥塞避免：拥塞窗口大小每经过</a:t>
            </a:r>
            <a:r>
              <a:rPr lang="en-US" altLang="zh-CN" sz="2130">
                <a:solidFill>
                  <a:schemeClr val="bg1">
                    <a:lumMod val="65000"/>
                  </a:schemeClr>
                </a:solidFill>
              </a:rPr>
              <a:t>1RTT</a:t>
            </a:r>
            <a:r>
              <a:rPr lang="zh-CN" altLang="en-US" sz="2130">
                <a:solidFill>
                  <a:schemeClr val="bg1">
                    <a:lumMod val="65000"/>
                  </a:schemeClr>
                </a:solidFill>
              </a:rPr>
              <a:t>后增加（</a:t>
            </a:r>
            <a:r>
              <a:rPr lang="en-US" altLang="zh-CN" sz="2130">
                <a:solidFill>
                  <a:schemeClr val="bg1">
                    <a:lumMod val="65000"/>
                  </a:schemeClr>
                </a:solidFill>
              </a:rPr>
              <a:t>1</a:t>
            </a:r>
            <a:r>
              <a:rPr lang="zh-CN" altLang="en-US" sz="2130">
                <a:solidFill>
                  <a:schemeClr val="bg1">
                    <a:lumMod val="65000"/>
                  </a:schemeClr>
                </a:solidFill>
              </a:rPr>
              <a:t>）</a:t>
            </a:r>
            <a:endParaRPr lang="zh-CN" altLang="en-US" sz="2130">
              <a:solidFill>
                <a:schemeClr val="bg1">
                  <a:lumMod val="65000"/>
                </a:schemeClr>
              </a:solidFill>
            </a:endParaRPr>
          </a:p>
        </p:txBody>
      </p:sp>
      <p:sp>
        <p:nvSpPr>
          <p:cNvPr id="2" name="文本框 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4" name="左大括号 3"/>
          <p:cNvSpPr/>
          <p:nvPr/>
        </p:nvSpPr>
        <p:spPr>
          <a:xfrm>
            <a:off x="4734560" y="4760595"/>
            <a:ext cx="76200" cy="15881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p:cNvSpPr txBox="1"/>
          <p:nvPr/>
        </p:nvSpPr>
        <p:spPr>
          <a:xfrm>
            <a:off x="4822190" y="5604510"/>
            <a:ext cx="7113270" cy="1073785"/>
          </a:xfrm>
          <a:prstGeom prst="rect">
            <a:avLst/>
          </a:prstGeom>
          <a:noFill/>
        </p:spPr>
        <p:txBody>
          <a:bodyPr wrap="square" rtlCol="0">
            <a:spAutoFit/>
          </a:bodyPr>
          <a:lstStyle/>
          <a:p>
            <a:pPr fontAlgn="auto">
              <a:lnSpc>
                <a:spcPct val="150000"/>
              </a:lnSpc>
            </a:pPr>
            <a:r>
              <a:rPr lang="zh-CN" altLang="en-US" sz="2130"/>
              <a:t>计时器超时：说明拥塞（</a:t>
            </a:r>
            <a:r>
              <a:rPr lang="zh-CN" altLang="en-US" sz="2125">
                <a:solidFill>
                  <a:schemeClr val="bg2"/>
                </a:solidFill>
                <a:sym typeface="+mn-ea"/>
              </a:rPr>
              <a:t>严重</a:t>
            </a:r>
            <a:r>
              <a:rPr lang="zh-CN" altLang="en-US" sz="2130"/>
              <a:t>），将窗口大小设置为（</a:t>
            </a:r>
            <a:r>
              <a:rPr lang="en-US" altLang="zh-CN" sz="2130">
                <a:solidFill>
                  <a:schemeClr val="bg2"/>
                </a:solidFill>
              </a:rPr>
              <a:t>1</a:t>
            </a:r>
            <a:r>
              <a:rPr lang="zh-CN" altLang="en-US" sz="2130"/>
              <a:t>），</a:t>
            </a:r>
            <a:r>
              <a:rPr lang="zh-CN" altLang="en-US" sz="2130">
                <a:solidFill>
                  <a:schemeClr val="bg2"/>
                </a:solidFill>
              </a:rPr>
              <a:t>的</a:t>
            </a:r>
            <a:r>
              <a:rPr lang="zh-CN" altLang="en-US" sz="2130"/>
              <a:t>                  阈值设置为原来的（</a:t>
            </a:r>
            <a:r>
              <a:rPr lang="zh-CN" altLang="en-US" sz="2130">
                <a:solidFill>
                  <a:schemeClr val="bg2"/>
                </a:solidFill>
              </a:rPr>
              <a:t>一半</a:t>
            </a:r>
            <a:r>
              <a:rPr lang="zh-CN" altLang="en-US" sz="2130"/>
              <a:t>）。</a:t>
            </a:r>
            <a:endParaRPr lang="zh-CN" altLang="en-US" sz="2130"/>
          </a:p>
        </p:txBody>
      </p:sp>
      <p:sp>
        <p:nvSpPr>
          <p:cNvPr id="6" name="文本框 5"/>
          <p:cNvSpPr txBox="1"/>
          <p:nvPr/>
        </p:nvSpPr>
        <p:spPr>
          <a:xfrm>
            <a:off x="4810760" y="4760595"/>
            <a:ext cx="7396480" cy="419100"/>
          </a:xfrm>
          <a:prstGeom prst="rect">
            <a:avLst/>
          </a:prstGeom>
          <a:noFill/>
        </p:spPr>
        <p:txBody>
          <a:bodyPr wrap="square" rtlCol="0">
            <a:spAutoFit/>
          </a:bodyPr>
          <a:lstStyle/>
          <a:p>
            <a:r>
              <a:rPr lang="zh-CN" altLang="en-US" sz="2130"/>
              <a:t>三次重复确认：拥塞（</a:t>
            </a:r>
            <a:r>
              <a:rPr lang="zh-CN" altLang="en-US" sz="2125">
                <a:solidFill>
                  <a:schemeClr val="bg2"/>
                </a:solidFill>
                <a:sym typeface="+mn-ea"/>
              </a:rPr>
              <a:t>不严重</a:t>
            </a:r>
            <a:r>
              <a:rPr lang="zh-CN" altLang="en-US" sz="2130"/>
              <a:t>），将窗口变为原来的（</a:t>
            </a:r>
            <a:r>
              <a:rPr lang="zh-CN" altLang="en-US" sz="2130">
                <a:solidFill>
                  <a:schemeClr val="bg2"/>
                </a:solidFill>
              </a:rPr>
              <a:t>一半</a:t>
            </a:r>
            <a:r>
              <a:rPr lang="zh-CN" altLang="en-US" sz="2130"/>
              <a:t>）</a:t>
            </a:r>
            <a:endParaRPr lang="zh-CN" altLang="en-US" sz="213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7" name="左大括号 6"/>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2240280" y="872490"/>
            <a:ext cx="6925310" cy="205613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定义：</a:t>
            </a:r>
            <a:r>
              <a:rPr lang="zh-CN" altLang="en-US" sz="2125">
                <a:solidFill>
                  <a:schemeClr val="bg1">
                    <a:lumMod val="65000"/>
                  </a:schemeClr>
                </a:solidFill>
                <a:sym typeface="+mn-ea"/>
              </a:rPr>
              <a:t>通过合理调度、规范、调整向网络中发送数据的   </a:t>
            </a:r>
            <a:r>
              <a:rPr lang="en-US" altLang="zh-CN" sz="2125">
                <a:solidFill>
                  <a:schemeClr val="bg1">
                    <a:lumMod val="65000"/>
                  </a:schemeClr>
                </a:solidFill>
                <a:sym typeface="+mn-ea"/>
              </a:rPr>
              <a:t>v        </a:t>
            </a:r>
            <a:r>
              <a:rPr lang="zh-CN" altLang="en-US" sz="2125">
                <a:solidFill>
                  <a:schemeClr val="bg1">
                    <a:lumMod val="65000"/>
                  </a:schemeClr>
                </a:solidFill>
                <a:sym typeface="+mn-ea"/>
              </a:rPr>
              <a:t>（主机数量）、（发送速率）、（数据量），以避 方       免拥塞的发生 ，就称为（拥塞控制）</a:t>
            </a:r>
            <a:endParaRPr lang="zh-CN" altLang="en-US" sz="2125">
              <a:solidFill>
                <a:schemeClr val="bg1">
                  <a:lumMod val="65000"/>
                </a:schemeClr>
              </a:solidFill>
            </a:endParaRPr>
          </a:p>
          <a:p>
            <a:pPr fontAlgn="auto">
              <a:lnSpc>
                <a:spcPct val="150000"/>
              </a:lnSpc>
            </a:pPr>
            <a:endParaRPr lang="zh-CN" altLang="en-US" sz="2125">
              <a:solidFill>
                <a:schemeClr val="bg1">
                  <a:lumMod val="65000"/>
                </a:schemeClr>
              </a:solidFill>
            </a:endParaRPr>
          </a:p>
        </p:txBody>
      </p:sp>
      <p:sp>
        <p:nvSpPr>
          <p:cNvPr id="10" name="文本框 9"/>
          <p:cNvSpPr txBox="1"/>
          <p:nvPr/>
        </p:nvSpPr>
        <p:spPr>
          <a:xfrm>
            <a:off x="1991360" y="3295650"/>
            <a:ext cx="1480185" cy="419100"/>
          </a:xfrm>
          <a:prstGeom prst="rect">
            <a:avLst/>
          </a:prstGeom>
          <a:noFill/>
        </p:spPr>
        <p:txBody>
          <a:bodyPr wrap="square" rtlCol="0">
            <a:spAutoFit/>
          </a:bodyPr>
          <a:lstStyle/>
          <a:p>
            <a:r>
              <a:rPr lang="zh-CN" altLang="en-US" sz="2130">
                <a:solidFill>
                  <a:schemeClr val="bg1">
                    <a:lumMod val="65000"/>
                  </a:schemeClr>
                </a:solidFill>
              </a:rPr>
              <a:t>窗口调节</a:t>
            </a:r>
            <a:endParaRPr lang="zh-CN" altLang="en-US" sz="2130">
              <a:solidFill>
                <a:schemeClr val="bg1">
                  <a:lumMod val="65000"/>
                </a:schemeClr>
              </a:solidFill>
            </a:endParaRPr>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慢启动：初始窗口大小为（</a:t>
            </a:r>
            <a:r>
              <a:rPr lang="en-US" altLang="zh-CN" sz="2130">
                <a:solidFill>
                  <a:schemeClr val="bg1">
                    <a:lumMod val="65000"/>
                  </a:schemeClr>
                </a:solidFill>
              </a:rPr>
              <a:t>1</a:t>
            </a:r>
            <a:r>
              <a:rPr lang="zh-CN" altLang="en-US" sz="2130">
                <a:solidFill>
                  <a:schemeClr val="bg1">
                    <a:lumMod val="65000"/>
                  </a:schemeClr>
                </a:solidFill>
              </a:rPr>
              <a:t>），每经过</a:t>
            </a:r>
            <a:r>
              <a:rPr lang="en-US" altLang="zh-CN" sz="2130">
                <a:solidFill>
                  <a:schemeClr val="bg1">
                    <a:lumMod val="65000"/>
                  </a:schemeClr>
                </a:solidFill>
              </a:rPr>
              <a:t>1RTT</a:t>
            </a:r>
            <a:r>
              <a:rPr lang="zh-CN" altLang="en-US" sz="2130">
                <a:solidFill>
                  <a:schemeClr val="bg1">
                    <a:lumMod val="65000"/>
                  </a:schemeClr>
                </a:solidFill>
              </a:rPr>
              <a:t>后增加（一倍），方           达 到（阈）值后进入拥塞避免阶段</a:t>
            </a:r>
            <a:endParaRPr lang="zh-CN" altLang="en-US" sz="2130">
              <a:solidFill>
                <a:schemeClr val="bg1">
                  <a:lumMod val="65000"/>
                </a:schemeClr>
              </a:solidFill>
            </a:endParaRPr>
          </a:p>
          <a:p>
            <a:pPr fontAlgn="auto">
              <a:lnSpc>
                <a:spcPct val="150000"/>
              </a:lnSpc>
            </a:pPr>
            <a:endParaRPr lang="zh-CN" altLang="en-US" sz="2130">
              <a:solidFill>
                <a:schemeClr val="bg1">
                  <a:lumMod val="65000"/>
                </a:schemeClr>
              </a:solidFill>
            </a:endParaRPr>
          </a:p>
          <a:p>
            <a:r>
              <a:rPr lang="zh-CN" altLang="en-US" sz="2130">
                <a:solidFill>
                  <a:schemeClr val="bg1">
                    <a:lumMod val="65000"/>
                  </a:schemeClr>
                </a:solidFill>
              </a:rPr>
              <a:t>拥塞避免：拥塞窗口大小每经过</a:t>
            </a:r>
            <a:r>
              <a:rPr lang="en-US" altLang="zh-CN" sz="2130">
                <a:solidFill>
                  <a:schemeClr val="bg1">
                    <a:lumMod val="65000"/>
                  </a:schemeClr>
                </a:solidFill>
              </a:rPr>
              <a:t>1RTT</a:t>
            </a:r>
            <a:r>
              <a:rPr lang="zh-CN" altLang="en-US" sz="2130">
                <a:solidFill>
                  <a:schemeClr val="bg1">
                    <a:lumMod val="65000"/>
                  </a:schemeClr>
                </a:solidFill>
              </a:rPr>
              <a:t>后增加（</a:t>
            </a:r>
            <a:r>
              <a:rPr lang="en-US" altLang="zh-CN" sz="2130">
                <a:solidFill>
                  <a:schemeClr val="bg1">
                    <a:lumMod val="65000"/>
                  </a:schemeClr>
                </a:solidFill>
              </a:rPr>
              <a:t>1</a:t>
            </a:r>
            <a:r>
              <a:rPr lang="zh-CN" altLang="en-US" sz="2130">
                <a:solidFill>
                  <a:schemeClr val="bg1">
                    <a:lumMod val="65000"/>
                  </a:schemeClr>
                </a:solidFill>
              </a:rPr>
              <a:t>）</a:t>
            </a:r>
            <a:endParaRPr lang="zh-CN" altLang="en-US" sz="2130">
              <a:solidFill>
                <a:schemeClr val="bg1">
                  <a:lumMod val="65000"/>
                </a:schemeClr>
              </a:solidFill>
            </a:endParaRPr>
          </a:p>
        </p:txBody>
      </p:sp>
      <p:sp>
        <p:nvSpPr>
          <p:cNvPr id="2" name="文本框 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4" name="左大括号 3"/>
          <p:cNvSpPr/>
          <p:nvPr/>
        </p:nvSpPr>
        <p:spPr>
          <a:xfrm>
            <a:off x="4734560" y="4760595"/>
            <a:ext cx="76200" cy="15881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p:cNvSpPr txBox="1"/>
          <p:nvPr/>
        </p:nvSpPr>
        <p:spPr>
          <a:xfrm>
            <a:off x="4822190" y="5604510"/>
            <a:ext cx="7113270" cy="1073785"/>
          </a:xfrm>
          <a:prstGeom prst="rect">
            <a:avLst/>
          </a:prstGeom>
          <a:noFill/>
        </p:spPr>
        <p:txBody>
          <a:bodyPr wrap="square" rtlCol="0">
            <a:spAutoFit/>
          </a:bodyPr>
          <a:lstStyle/>
          <a:p>
            <a:pPr fontAlgn="auto">
              <a:lnSpc>
                <a:spcPct val="150000"/>
              </a:lnSpc>
            </a:pPr>
            <a:r>
              <a:rPr lang="zh-CN" altLang="en-US" sz="2130"/>
              <a:t>计时器超时：说明拥塞（</a:t>
            </a:r>
            <a:r>
              <a:rPr lang="zh-CN" altLang="en-US" sz="2125">
                <a:solidFill>
                  <a:schemeClr val="bg2"/>
                </a:solidFill>
                <a:sym typeface="+mn-ea"/>
              </a:rPr>
              <a:t>严重</a:t>
            </a:r>
            <a:r>
              <a:rPr lang="zh-CN" altLang="en-US" sz="2130"/>
              <a:t>），将窗口大小设置为（</a:t>
            </a:r>
            <a:r>
              <a:rPr lang="en-US" altLang="zh-CN" sz="2130">
                <a:solidFill>
                  <a:schemeClr val="bg2"/>
                </a:solidFill>
              </a:rPr>
              <a:t>1</a:t>
            </a:r>
            <a:r>
              <a:rPr lang="zh-CN" altLang="en-US" sz="2130">
                <a:solidFill>
                  <a:srgbClr val="323232"/>
                </a:solidFill>
              </a:rPr>
              <a:t>）</a:t>
            </a:r>
            <a:r>
              <a:rPr lang="zh-CN" altLang="en-US" sz="2130"/>
              <a:t>，</a:t>
            </a:r>
            <a:r>
              <a:rPr lang="zh-CN" altLang="en-US" sz="2130">
                <a:solidFill>
                  <a:schemeClr val="bg2"/>
                </a:solidFill>
              </a:rPr>
              <a:t>的</a:t>
            </a:r>
            <a:r>
              <a:rPr lang="zh-CN" altLang="en-US" sz="2130"/>
              <a:t>                  阈值设置为原来的（</a:t>
            </a:r>
            <a:r>
              <a:rPr lang="zh-CN" altLang="en-US" sz="2130">
                <a:solidFill>
                  <a:schemeClr val="bg2"/>
                </a:solidFill>
              </a:rPr>
              <a:t>一半</a:t>
            </a:r>
            <a:r>
              <a:rPr lang="zh-CN" altLang="en-US" sz="2130"/>
              <a:t>）。</a:t>
            </a:r>
            <a:endParaRPr lang="zh-CN" altLang="en-US" sz="2130"/>
          </a:p>
        </p:txBody>
      </p:sp>
      <p:sp>
        <p:nvSpPr>
          <p:cNvPr id="6" name="文本框 5"/>
          <p:cNvSpPr txBox="1"/>
          <p:nvPr/>
        </p:nvSpPr>
        <p:spPr>
          <a:xfrm>
            <a:off x="4810760" y="4760595"/>
            <a:ext cx="7396480" cy="419100"/>
          </a:xfrm>
          <a:prstGeom prst="rect">
            <a:avLst/>
          </a:prstGeom>
          <a:noFill/>
        </p:spPr>
        <p:txBody>
          <a:bodyPr wrap="square" rtlCol="0">
            <a:spAutoFit/>
          </a:bodyPr>
          <a:lstStyle/>
          <a:p>
            <a:r>
              <a:rPr lang="zh-CN" altLang="en-US" sz="2130"/>
              <a:t>三次重复确认：拥塞（</a:t>
            </a:r>
            <a:r>
              <a:rPr lang="zh-CN" altLang="en-US" sz="2125">
                <a:solidFill>
                  <a:srgbClr val="FF0000"/>
                </a:solidFill>
                <a:sym typeface="+mn-ea"/>
              </a:rPr>
              <a:t>不严重</a:t>
            </a:r>
            <a:r>
              <a:rPr lang="zh-CN" altLang="en-US" sz="2130"/>
              <a:t>），将窗口变为原来的（</a:t>
            </a:r>
            <a:r>
              <a:rPr lang="zh-CN" altLang="en-US" sz="2130">
                <a:solidFill>
                  <a:srgbClr val="FF0000"/>
                </a:solidFill>
              </a:rPr>
              <a:t>一半</a:t>
            </a:r>
            <a:r>
              <a:rPr lang="zh-CN" altLang="en-US" sz="2130"/>
              <a:t>）</a:t>
            </a:r>
            <a:endParaRPr lang="zh-CN" altLang="en-US" sz="213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72440" y="3127375"/>
            <a:ext cx="1555750" cy="419100"/>
          </a:xfrm>
          <a:prstGeom prst="rect">
            <a:avLst/>
          </a:prstGeom>
          <a:noFill/>
        </p:spPr>
        <p:txBody>
          <a:bodyPr wrap="square" rtlCol="0">
            <a:spAutoFit/>
          </a:bodyPr>
          <a:lstStyle/>
          <a:p>
            <a:r>
              <a:rPr lang="zh-CN" altLang="en-US" sz="2130"/>
              <a:t>拥塞控制</a:t>
            </a:r>
            <a:endParaRPr lang="zh-CN" altLang="en-US" sz="2130"/>
          </a:p>
        </p:txBody>
      </p:sp>
      <p:sp>
        <p:nvSpPr>
          <p:cNvPr id="7" name="左大括号 6"/>
          <p:cNvSpPr/>
          <p:nvPr/>
        </p:nvSpPr>
        <p:spPr>
          <a:xfrm>
            <a:off x="1786890" y="1205230"/>
            <a:ext cx="241300" cy="43846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2240280" y="872490"/>
            <a:ext cx="6925310" cy="205613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定义：</a:t>
            </a:r>
            <a:r>
              <a:rPr lang="zh-CN" altLang="en-US" sz="2125">
                <a:solidFill>
                  <a:schemeClr val="bg1">
                    <a:lumMod val="65000"/>
                  </a:schemeClr>
                </a:solidFill>
                <a:sym typeface="+mn-ea"/>
              </a:rPr>
              <a:t>通过合理调度、规范、调整向网络中发送数据的   </a:t>
            </a:r>
            <a:r>
              <a:rPr lang="en-US" altLang="zh-CN" sz="2125">
                <a:solidFill>
                  <a:schemeClr val="bg1">
                    <a:lumMod val="65000"/>
                  </a:schemeClr>
                </a:solidFill>
                <a:sym typeface="+mn-ea"/>
              </a:rPr>
              <a:t>v        </a:t>
            </a:r>
            <a:r>
              <a:rPr lang="zh-CN" altLang="en-US" sz="2125">
                <a:solidFill>
                  <a:schemeClr val="bg1">
                    <a:lumMod val="65000"/>
                  </a:schemeClr>
                </a:solidFill>
                <a:sym typeface="+mn-ea"/>
              </a:rPr>
              <a:t>（主机数量）、（发送速率）、（数据量），以避 方       免拥塞的发生 ，就称为（拥塞控制）</a:t>
            </a:r>
            <a:endParaRPr lang="zh-CN" altLang="en-US" sz="2125">
              <a:solidFill>
                <a:schemeClr val="bg1">
                  <a:lumMod val="65000"/>
                </a:schemeClr>
              </a:solidFill>
            </a:endParaRPr>
          </a:p>
          <a:p>
            <a:pPr fontAlgn="auto">
              <a:lnSpc>
                <a:spcPct val="150000"/>
              </a:lnSpc>
            </a:pPr>
            <a:endParaRPr lang="zh-CN" altLang="en-US" sz="2125">
              <a:solidFill>
                <a:schemeClr val="bg1">
                  <a:lumMod val="65000"/>
                </a:schemeClr>
              </a:solidFill>
            </a:endParaRPr>
          </a:p>
        </p:txBody>
      </p:sp>
      <p:sp>
        <p:nvSpPr>
          <p:cNvPr id="10" name="文本框 9"/>
          <p:cNvSpPr txBox="1"/>
          <p:nvPr/>
        </p:nvSpPr>
        <p:spPr>
          <a:xfrm>
            <a:off x="1991360" y="3295650"/>
            <a:ext cx="1480185" cy="419100"/>
          </a:xfrm>
          <a:prstGeom prst="rect">
            <a:avLst/>
          </a:prstGeom>
          <a:noFill/>
        </p:spPr>
        <p:txBody>
          <a:bodyPr wrap="square" rtlCol="0">
            <a:spAutoFit/>
          </a:bodyPr>
          <a:lstStyle/>
          <a:p>
            <a:r>
              <a:rPr lang="zh-CN" altLang="en-US" sz="2130">
                <a:solidFill>
                  <a:schemeClr val="bg1">
                    <a:lumMod val="65000"/>
                  </a:schemeClr>
                </a:solidFill>
              </a:rPr>
              <a:t>窗口调节</a:t>
            </a:r>
            <a:endParaRPr lang="zh-CN" altLang="en-US" sz="2130">
              <a:solidFill>
                <a:schemeClr val="bg1">
                  <a:lumMod val="65000"/>
                </a:schemeClr>
              </a:solidFill>
            </a:endParaRPr>
          </a:p>
        </p:txBody>
      </p:sp>
      <p:sp>
        <p:nvSpPr>
          <p:cNvPr id="42" name="左大括号 41"/>
          <p:cNvSpPr/>
          <p:nvPr/>
        </p:nvSpPr>
        <p:spPr>
          <a:xfrm>
            <a:off x="3262630" y="2845435"/>
            <a:ext cx="208915" cy="15113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3471545" y="2654935"/>
            <a:ext cx="7983855" cy="1892300"/>
          </a:xfrm>
          <a:prstGeom prst="rect">
            <a:avLst/>
          </a:prstGeom>
          <a:noFill/>
        </p:spPr>
        <p:txBody>
          <a:bodyPr wrap="square" rtlCol="0">
            <a:spAutoFit/>
          </a:bodyPr>
          <a:lstStyle/>
          <a:p>
            <a:pPr fontAlgn="auto">
              <a:lnSpc>
                <a:spcPct val="150000"/>
              </a:lnSpc>
            </a:pPr>
            <a:r>
              <a:rPr lang="zh-CN" altLang="en-US" sz="2130">
                <a:solidFill>
                  <a:schemeClr val="bg1">
                    <a:lumMod val="65000"/>
                  </a:schemeClr>
                </a:solidFill>
              </a:rPr>
              <a:t>慢启动：初始窗口大小为（</a:t>
            </a:r>
            <a:r>
              <a:rPr lang="en-US" altLang="zh-CN" sz="2130">
                <a:solidFill>
                  <a:schemeClr val="bg1">
                    <a:lumMod val="65000"/>
                  </a:schemeClr>
                </a:solidFill>
              </a:rPr>
              <a:t>1</a:t>
            </a:r>
            <a:r>
              <a:rPr lang="zh-CN" altLang="en-US" sz="2130">
                <a:solidFill>
                  <a:schemeClr val="bg1">
                    <a:lumMod val="65000"/>
                  </a:schemeClr>
                </a:solidFill>
              </a:rPr>
              <a:t>），每经过</a:t>
            </a:r>
            <a:r>
              <a:rPr lang="en-US" altLang="zh-CN" sz="2130">
                <a:solidFill>
                  <a:schemeClr val="bg1">
                    <a:lumMod val="65000"/>
                  </a:schemeClr>
                </a:solidFill>
              </a:rPr>
              <a:t>1RTT</a:t>
            </a:r>
            <a:r>
              <a:rPr lang="zh-CN" altLang="en-US" sz="2130">
                <a:solidFill>
                  <a:schemeClr val="bg1">
                    <a:lumMod val="65000"/>
                  </a:schemeClr>
                </a:solidFill>
              </a:rPr>
              <a:t>后增加（一倍），方           达 到（阈）值后进入拥塞避免阶段</a:t>
            </a:r>
            <a:endParaRPr lang="zh-CN" altLang="en-US" sz="2130">
              <a:solidFill>
                <a:schemeClr val="bg1">
                  <a:lumMod val="65000"/>
                </a:schemeClr>
              </a:solidFill>
            </a:endParaRPr>
          </a:p>
          <a:p>
            <a:pPr fontAlgn="auto">
              <a:lnSpc>
                <a:spcPct val="150000"/>
              </a:lnSpc>
            </a:pPr>
            <a:endParaRPr lang="zh-CN" altLang="en-US" sz="2130">
              <a:solidFill>
                <a:schemeClr val="bg1">
                  <a:lumMod val="65000"/>
                </a:schemeClr>
              </a:solidFill>
            </a:endParaRPr>
          </a:p>
          <a:p>
            <a:r>
              <a:rPr lang="zh-CN" altLang="en-US" sz="2130">
                <a:solidFill>
                  <a:schemeClr val="bg1">
                    <a:lumMod val="65000"/>
                  </a:schemeClr>
                </a:solidFill>
              </a:rPr>
              <a:t>拥塞避免：拥塞窗口大小每经过</a:t>
            </a:r>
            <a:r>
              <a:rPr lang="en-US" altLang="zh-CN" sz="2130">
                <a:solidFill>
                  <a:schemeClr val="bg1">
                    <a:lumMod val="65000"/>
                  </a:schemeClr>
                </a:solidFill>
              </a:rPr>
              <a:t>1RTT</a:t>
            </a:r>
            <a:r>
              <a:rPr lang="zh-CN" altLang="en-US" sz="2130">
                <a:solidFill>
                  <a:schemeClr val="bg1">
                    <a:lumMod val="65000"/>
                  </a:schemeClr>
                </a:solidFill>
              </a:rPr>
              <a:t>后增加（</a:t>
            </a:r>
            <a:r>
              <a:rPr lang="en-US" altLang="zh-CN" sz="2130">
                <a:solidFill>
                  <a:schemeClr val="bg1">
                    <a:lumMod val="65000"/>
                  </a:schemeClr>
                </a:solidFill>
              </a:rPr>
              <a:t>1</a:t>
            </a:r>
            <a:r>
              <a:rPr lang="zh-CN" altLang="en-US" sz="2130">
                <a:solidFill>
                  <a:schemeClr val="bg1">
                    <a:lumMod val="65000"/>
                  </a:schemeClr>
                </a:solidFill>
              </a:rPr>
              <a:t>）</a:t>
            </a:r>
            <a:endParaRPr lang="zh-CN" altLang="en-US" sz="2130">
              <a:solidFill>
                <a:schemeClr val="bg1">
                  <a:lumMod val="65000"/>
                </a:schemeClr>
              </a:solidFill>
            </a:endParaRPr>
          </a:p>
        </p:txBody>
      </p:sp>
      <p:sp>
        <p:nvSpPr>
          <p:cNvPr id="2" name="文本框 1"/>
          <p:cNvSpPr txBox="1"/>
          <p:nvPr/>
        </p:nvSpPr>
        <p:spPr>
          <a:xfrm>
            <a:off x="2044065" y="5170805"/>
            <a:ext cx="2646680" cy="419100"/>
          </a:xfrm>
          <a:prstGeom prst="rect">
            <a:avLst/>
          </a:prstGeom>
          <a:noFill/>
        </p:spPr>
        <p:txBody>
          <a:bodyPr wrap="square" rtlCol="0">
            <a:spAutoFit/>
          </a:bodyPr>
          <a:lstStyle/>
          <a:p>
            <a:r>
              <a:rPr lang="zh-CN" altLang="en-US" sz="2130"/>
              <a:t>拥塞判断与窗口调节</a:t>
            </a:r>
            <a:endParaRPr lang="zh-CN" altLang="en-US" sz="2130"/>
          </a:p>
        </p:txBody>
      </p:sp>
      <p:sp>
        <p:nvSpPr>
          <p:cNvPr id="4" name="左大括号 3"/>
          <p:cNvSpPr/>
          <p:nvPr/>
        </p:nvSpPr>
        <p:spPr>
          <a:xfrm>
            <a:off x="4734560" y="4760595"/>
            <a:ext cx="76200" cy="15881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p:cNvSpPr txBox="1"/>
          <p:nvPr/>
        </p:nvSpPr>
        <p:spPr>
          <a:xfrm>
            <a:off x="4822190" y="5604510"/>
            <a:ext cx="7113270" cy="1073785"/>
          </a:xfrm>
          <a:prstGeom prst="rect">
            <a:avLst/>
          </a:prstGeom>
          <a:noFill/>
        </p:spPr>
        <p:txBody>
          <a:bodyPr wrap="square" rtlCol="0">
            <a:spAutoFit/>
          </a:bodyPr>
          <a:lstStyle/>
          <a:p>
            <a:pPr fontAlgn="auto">
              <a:lnSpc>
                <a:spcPct val="150000"/>
              </a:lnSpc>
            </a:pPr>
            <a:r>
              <a:rPr lang="zh-CN" altLang="en-US" sz="2130"/>
              <a:t>计时器超时：说明拥塞（</a:t>
            </a:r>
            <a:r>
              <a:rPr lang="zh-CN" altLang="en-US" sz="2125">
                <a:solidFill>
                  <a:srgbClr val="FF0000"/>
                </a:solidFill>
                <a:sym typeface="+mn-ea"/>
              </a:rPr>
              <a:t>严重</a:t>
            </a:r>
            <a:r>
              <a:rPr lang="zh-CN" altLang="en-US" sz="2130"/>
              <a:t>），将窗口大小设置为（</a:t>
            </a:r>
            <a:r>
              <a:rPr lang="en-US" altLang="zh-CN" sz="2130">
                <a:solidFill>
                  <a:srgbClr val="FF0000"/>
                </a:solidFill>
              </a:rPr>
              <a:t>1</a:t>
            </a:r>
            <a:r>
              <a:rPr lang="zh-CN" altLang="en-US" sz="2130"/>
              <a:t>），</a:t>
            </a:r>
            <a:r>
              <a:rPr lang="zh-CN" altLang="en-US" sz="2130">
                <a:solidFill>
                  <a:schemeClr val="bg2"/>
                </a:solidFill>
              </a:rPr>
              <a:t>的</a:t>
            </a:r>
            <a:r>
              <a:rPr lang="zh-CN" altLang="en-US" sz="2130"/>
              <a:t>                  阈值设置为原来的（</a:t>
            </a:r>
            <a:r>
              <a:rPr lang="zh-CN" altLang="en-US" sz="2130">
                <a:solidFill>
                  <a:srgbClr val="FF0000"/>
                </a:solidFill>
              </a:rPr>
              <a:t>一半</a:t>
            </a:r>
            <a:r>
              <a:rPr lang="zh-CN" altLang="en-US" sz="2130"/>
              <a:t>）。</a:t>
            </a:r>
            <a:endParaRPr lang="zh-CN" altLang="en-US" sz="2130"/>
          </a:p>
        </p:txBody>
      </p:sp>
      <p:sp>
        <p:nvSpPr>
          <p:cNvPr id="6" name="文本框 5"/>
          <p:cNvSpPr txBox="1"/>
          <p:nvPr/>
        </p:nvSpPr>
        <p:spPr>
          <a:xfrm>
            <a:off x="4810760" y="4760595"/>
            <a:ext cx="7396480" cy="419100"/>
          </a:xfrm>
          <a:prstGeom prst="rect">
            <a:avLst/>
          </a:prstGeom>
          <a:noFill/>
        </p:spPr>
        <p:txBody>
          <a:bodyPr wrap="square" rtlCol="0">
            <a:spAutoFit/>
          </a:bodyPr>
          <a:lstStyle/>
          <a:p>
            <a:r>
              <a:rPr lang="zh-CN" altLang="en-US" sz="2130"/>
              <a:t>三次重复确认：拥塞（</a:t>
            </a:r>
            <a:r>
              <a:rPr lang="zh-CN" altLang="en-US" sz="2125">
                <a:solidFill>
                  <a:srgbClr val="FF0000"/>
                </a:solidFill>
                <a:sym typeface="+mn-ea"/>
              </a:rPr>
              <a:t>不严重</a:t>
            </a:r>
            <a:r>
              <a:rPr lang="zh-CN" altLang="en-US" sz="2130"/>
              <a:t>），将窗口变为原来的（</a:t>
            </a:r>
            <a:r>
              <a:rPr lang="zh-CN" altLang="en-US" sz="2130">
                <a:solidFill>
                  <a:srgbClr val="FF0000"/>
                </a:solidFill>
              </a:rPr>
              <a:t>一半</a:t>
            </a:r>
            <a:r>
              <a:rPr lang="zh-CN" altLang="en-US" sz="2130"/>
              <a:t>）</a:t>
            </a:r>
            <a:endParaRPr lang="zh-CN" altLang="en-US" sz="213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4</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流量控制</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64516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流量</a:t>
            </a:r>
            <a:r>
              <a:rPr lang="zh-CN" altLang="en-US" sz="2400" dirty="0" smtClean="0">
                <a:latin typeface="微软雅黑" panose="020B0503020204020204" charset="-122"/>
                <a:ea typeface="微软雅黑" panose="020B0503020204020204" charset="-122"/>
              </a:rPr>
              <a:t>控制：是</a:t>
            </a:r>
            <a:r>
              <a:rPr lang="zh-CN" altLang="en-US" sz="2400" dirty="0">
                <a:latin typeface="微软雅黑" panose="020B0503020204020204" charset="-122"/>
                <a:ea typeface="微软雅黑" panose="020B0503020204020204" charset="-122"/>
              </a:rPr>
              <a:t>协调协议发送方与接收方的数据发送与接收速度。</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3.5.4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流量控制</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4</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流量控制</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64516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流量</a:t>
            </a:r>
            <a:r>
              <a:rPr lang="zh-CN" altLang="en-US" sz="2400" dirty="0" smtClean="0">
                <a:latin typeface="微软雅黑" panose="020B0503020204020204" charset="-122"/>
                <a:ea typeface="微软雅黑" panose="020B0503020204020204" charset="-122"/>
              </a:rPr>
              <a:t>控制：是</a:t>
            </a:r>
            <a:r>
              <a:rPr lang="zh-CN" altLang="en-US" sz="2400" dirty="0">
                <a:latin typeface="微软雅黑" panose="020B0503020204020204" charset="-122"/>
                <a:ea typeface="微软雅黑" panose="020B0503020204020204" charset="-122"/>
              </a:rPr>
              <a:t>协调协议发送方与接收方的数据发送与接收速度。</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3.5.4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流量控制</a:t>
            </a:r>
            <a:endParaRPr lang="zh-CN" altLang="en-US"/>
          </a:p>
        </p:txBody>
      </p:sp>
      <p:sp>
        <p:nvSpPr>
          <p:cNvPr id="7" name="TextBox 4"/>
          <p:cNvSpPr txBox="1"/>
          <p:nvPr/>
        </p:nvSpPr>
        <p:spPr>
          <a:xfrm>
            <a:off x="1062990" y="3562081"/>
            <a:ext cx="10002190" cy="1134413"/>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在通信过程中，接收方根据自己接收缓存的大小，动态的调整发送窗口大小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接收方设置确认报文段的</a:t>
            </a:r>
            <a:r>
              <a:rPr lang="zh-CN" altLang="en-US" sz="2400" dirty="0">
                <a:solidFill>
                  <a:srgbClr val="FF0000"/>
                </a:solidFill>
                <a:latin typeface="微软雅黑" panose="020B0503020204020204" charset="-122"/>
                <a:ea typeface="微软雅黑" panose="020B0503020204020204" charset="-122"/>
              </a:rPr>
              <a:t>接收窗口字段</a:t>
            </a:r>
            <a:r>
              <a:rPr lang="zh-CN" altLang="en-US" sz="2400" dirty="0">
                <a:latin typeface="微软雅黑" panose="020B0503020204020204" charset="-122"/>
                <a:ea typeface="微软雅黑" panose="020B0503020204020204" charset="-122"/>
              </a:rPr>
              <a:t>来将窗口大小通知给发送方</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029970" y="1297305"/>
            <a:ext cx="9047480"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在TCP报文段结构中，（）用于实现TCP的流量控制。</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A:序号字段</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B:标志位</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C:接收窗口字段</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D:校验和字段</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029970" y="1297305"/>
            <a:ext cx="9047480"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在TCP报文段结构中，（</a:t>
            </a:r>
            <a:r>
              <a:rPr lang="en-US" altLang="zh-CN" sz="2400" b="1">
                <a:solidFill>
                  <a:srgbClr val="C00000"/>
                </a:solidFill>
                <a:latin typeface="微软雅黑" panose="020B0503020204020204" charset="-122"/>
                <a:ea typeface="微软雅黑" panose="020B0503020204020204" charset="-122"/>
                <a:cs typeface="微软雅黑" panose="020B0503020204020204" charset="-122"/>
              </a:rPr>
              <a:t>C</a:t>
            </a:r>
            <a:r>
              <a:rPr lang="zh-CN" altLang="en-US" sz="2400">
                <a:latin typeface="微软雅黑" panose="020B0503020204020204" charset="-122"/>
                <a:ea typeface="微软雅黑" panose="020B0503020204020204" charset="-122"/>
                <a:cs typeface="微软雅黑" panose="020B0503020204020204" charset="-122"/>
              </a:rPr>
              <a:t>）用于实现TCP的流量控制。</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A:序号字段</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B:标志位</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b="1">
                <a:solidFill>
                  <a:srgbClr val="C00000"/>
                </a:solidFill>
                <a:latin typeface="微软雅黑" panose="020B0503020204020204" charset="-122"/>
                <a:ea typeface="微软雅黑" panose="020B0503020204020204" charset="-122"/>
                <a:cs typeface="微软雅黑" panose="020B0503020204020204" charset="-122"/>
              </a:rPr>
              <a:t>C:接收窗口字段</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D:校验和字段</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919220" y="2924810"/>
            <a:ext cx="2674620" cy="419100"/>
          </a:xfrm>
          <a:prstGeom prst="rect">
            <a:avLst/>
          </a:prstGeom>
          <a:noFill/>
        </p:spPr>
        <p:txBody>
          <a:bodyPr wrap="square" rtlCol="0">
            <a:spAutoFit/>
          </a:bodyPr>
          <a:lstStyle/>
          <a:p>
            <a:r>
              <a:rPr lang="zh-CN" altLang="en-US" sz="2130"/>
              <a:t>网络层</a:t>
            </a:r>
            <a:endParaRPr lang="zh-CN" altLang="en-US" sz="2130"/>
          </a:p>
        </p:txBody>
      </p:sp>
      <p:sp>
        <p:nvSpPr>
          <p:cNvPr id="7" name="文本框 6"/>
          <p:cNvSpPr txBox="1"/>
          <p:nvPr/>
        </p:nvSpPr>
        <p:spPr>
          <a:xfrm>
            <a:off x="5398770" y="1326515"/>
            <a:ext cx="3524885" cy="4023360"/>
          </a:xfrm>
          <a:prstGeom prst="rect">
            <a:avLst/>
          </a:prstGeom>
          <a:noFill/>
        </p:spPr>
        <p:txBody>
          <a:bodyPr wrap="square" rtlCol="0">
            <a:spAutoFit/>
          </a:bodyPr>
          <a:lstStyle/>
          <a:p>
            <a:r>
              <a:rPr lang="zh-CN" altLang="en-US" sz="2130">
                <a:solidFill>
                  <a:schemeClr val="accent6"/>
                </a:solidFill>
              </a:rPr>
              <a:t>网络层服务</a:t>
            </a:r>
            <a:endParaRPr lang="zh-CN" altLang="en-US" sz="2130">
              <a:solidFill>
                <a:schemeClr val="accent6"/>
              </a:solidFill>
            </a:endParaRPr>
          </a:p>
          <a:p>
            <a:endParaRPr lang="zh-CN" altLang="en-US" sz="2130"/>
          </a:p>
          <a:p>
            <a:r>
              <a:rPr lang="zh-CN" altLang="en-US" sz="2130"/>
              <a:t>数据报网络虚电路网络</a:t>
            </a:r>
            <a:endParaRPr lang="zh-CN" altLang="en-US" sz="2130"/>
          </a:p>
          <a:p>
            <a:endParaRPr lang="zh-CN" altLang="en-US" sz="2130"/>
          </a:p>
          <a:p>
            <a:r>
              <a:rPr lang="zh-CN" altLang="en-US" sz="2130"/>
              <a:t>网络互连与网络互连设备</a:t>
            </a:r>
            <a:endParaRPr lang="zh-CN" altLang="en-US" sz="2130"/>
          </a:p>
          <a:p>
            <a:endParaRPr lang="zh-CN" altLang="en-US" sz="2130"/>
          </a:p>
          <a:p>
            <a:r>
              <a:rPr lang="zh-CN" altLang="en-US" sz="2130"/>
              <a:t>网络层拥塞控制</a:t>
            </a:r>
            <a:endParaRPr lang="zh-CN" altLang="en-US" sz="2130"/>
          </a:p>
          <a:p>
            <a:endParaRPr lang="zh-CN" altLang="en-US" sz="2130"/>
          </a:p>
          <a:p>
            <a:r>
              <a:rPr lang="en-US" altLang="zh-CN" sz="2130"/>
              <a:t>Internet </a:t>
            </a:r>
            <a:r>
              <a:rPr lang="zh-CN" altLang="en-US" sz="2130"/>
              <a:t>网络层</a:t>
            </a:r>
            <a:endParaRPr lang="zh-CN" altLang="en-US" sz="2130"/>
          </a:p>
          <a:p>
            <a:endParaRPr lang="zh-CN" altLang="en-US" sz="2130"/>
          </a:p>
          <a:p>
            <a:r>
              <a:rPr lang="zh-CN" altLang="en-US" sz="2130"/>
              <a:t>路由算法与路由协议</a:t>
            </a:r>
            <a:endParaRPr lang="zh-CN" altLang="en-US" sz="2130"/>
          </a:p>
          <a:p>
            <a:endParaRPr lang="zh-CN" altLang="en-US" sz="2130"/>
          </a:p>
        </p:txBody>
      </p:sp>
      <p:sp>
        <p:nvSpPr>
          <p:cNvPr id="8" name="左大括号 7"/>
          <p:cNvSpPr/>
          <p:nvPr/>
        </p:nvSpPr>
        <p:spPr>
          <a:xfrm>
            <a:off x="5114290" y="1326515"/>
            <a:ext cx="284480" cy="361505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pic>
        <p:nvPicPr>
          <p:cNvPr id="10" name="图片 9"/>
          <p:cNvPicPr>
            <a:picLocks noChangeAspect="1"/>
          </p:cNvPicPr>
          <p:nvPr/>
        </p:nvPicPr>
        <p:blipFill>
          <a:blip r:embed="rId2"/>
          <a:stretch>
            <a:fillRect/>
          </a:stretch>
        </p:blipFill>
        <p:spPr>
          <a:xfrm>
            <a:off x="1328629" y="3395050"/>
            <a:ext cx="9144000" cy="3454400"/>
          </a:xfrm>
          <a:prstGeom prst="rect">
            <a:avLst/>
          </a:prstGeom>
        </p:spPr>
      </p:pic>
      <p:sp>
        <p:nvSpPr>
          <p:cNvPr id="4" name="矩形 3"/>
          <p:cNvSpPr/>
          <p:nvPr/>
        </p:nvSpPr>
        <p:spPr>
          <a:xfrm>
            <a:off x="6915886" y="6011779"/>
            <a:ext cx="2561920" cy="369332"/>
          </a:xfrm>
          <a:prstGeom prst="rect">
            <a:avLst/>
          </a:prstGeom>
        </p:spPr>
        <p:txBody>
          <a:bodyPr wrap="none">
            <a:spAutoFit/>
          </a:bodyPr>
          <a:lstStyle/>
          <a:p>
            <a:r>
              <a:rPr lang="en-US" altLang="zh-CN" dirty="0">
                <a:latin typeface="ArialMT" charset="0"/>
              </a:rPr>
              <a:t>TCP</a:t>
            </a:r>
            <a:r>
              <a:rPr lang="zh-CN" altLang="en-US" dirty="0">
                <a:latin typeface="MicrosoftYaHei" charset="-122"/>
              </a:rPr>
              <a:t>默认使用累计确认 </a:t>
            </a:r>
            <a:endParaRPr lang="zh-CN" altLang="en-US" dirty="0">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pic>
        <p:nvPicPr>
          <p:cNvPr id="5" name="图片 4"/>
          <p:cNvPicPr>
            <a:picLocks noChangeAspect="1"/>
          </p:cNvPicPr>
          <p:nvPr/>
        </p:nvPicPr>
        <p:blipFill>
          <a:blip r:embed="rId1"/>
          <a:stretch>
            <a:fillRect/>
          </a:stretch>
        </p:blipFill>
        <p:spPr>
          <a:xfrm>
            <a:off x="3543299" y="1981492"/>
            <a:ext cx="4822825" cy="3598569"/>
          </a:xfrm>
          <a:prstGeom prst="rect">
            <a:avLst/>
          </a:prstGeom>
        </p:spPr>
      </p:pic>
    </p:spTree>
    <p:custDataLst>
      <p:tags r:id="rId2"/>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网络层核心任务</a:t>
            </a:r>
            <a:endParaRPr lang="zh-CN" altLang="en-US" sz="2130"/>
          </a:p>
        </p:txBody>
      </p:sp>
      <p:sp>
        <p:nvSpPr>
          <p:cNvPr id="6" name="文本框 5"/>
          <p:cNvSpPr txBox="1"/>
          <p:nvPr/>
        </p:nvSpPr>
        <p:spPr>
          <a:xfrm>
            <a:off x="1000125" y="2031365"/>
            <a:ext cx="8292465" cy="419100"/>
          </a:xfrm>
          <a:prstGeom prst="rect">
            <a:avLst/>
          </a:prstGeom>
          <a:noFill/>
        </p:spPr>
        <p:txBody>
          <a:bodyPr wrap="square" rtlCol="0">
            <a:spAutoFit/>
          </a:bodyPr>
          <a:lstStyle/>
          <a:p>
            <a:r>
              <a:rPr lang="zh-CN" altLang="en-US" sz="2130"/>
              <a:t>将数据从源主机送达到目的主机</a:t>
            </a:r>
            <a:endParaRPr lang="zh-CN" altLang="en-US" sz="2130"/>
          </a:p>
        </p:txBody>
      </p:sp>
      <p:sp>
        <p:nvSpPr>
          <p:cNvPr id="7" name="文本框 6"/>
          <p:cNvSpPr txBox="1"/>
          <p:nvPr/>
        </p:nvSpPr>
        <p:spPr>
          <a:xfrm>
            <a:off x="9554210" y="885825"/>
            <a:ext cx="1648460" cy="368300"/>
          </a:xfrm>
          <a:prstGeom prst="rect">
            <a:avLst/>
          </a:prstGeom>
          <a:noFill/>
        </p:spPr>
        <p:txBody>
          <a:bodyPr wrap="square" rtlCol="0">
            <a:spAutoFit/>
          </a:bodyPr>
          <a:lstStyle/>
          <a:p>
            <a:r>
              <a:rPr lang="zh-CN" altLang="en-US"/>
              <a:t>网络层服务</a:t>
            </a:r>
            <a:endParaRPr lang="zh-CN" altLang="en-US"/>
          </a:p>
        </p:txBody>
      </p:sp>
      <p:sp>
        <p:nvSpPr>
          <p:cNvPr id="8" name="左大括号 7"/>
          <p:cNvSpPr/>
          <p:nvPr/>
        </p:nvSpPr>
        <p:spPr>
          <a:xfrm>
            <a:off x="10900410" y="44704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文本框 8"/>
          <p:cNvSpPr txBox="1"/>
          <p:nvPr/>
        </p:nvSpPr>
        <p:spPr>
          <a:xfrm>
            <a:off x="11051540" y="325755"/>
            <a:ext cx="2011680" cy="1476375"/>
          </a:xfrm>
          <a:prstGeom prst="rect">
            <a:avLst/>
          </a:prstGeom>
          <a:noFill/>
        </p:spPr>
        <p:txBody>
          <a:bodyPr wrap="square" rtlCol="0">
            <a:spAutoFit/>
          </a:bodyPr>
          <a:lstStyle/>
          <a:p>
            <a:r>
              <a:rPr lang="zh-CN" altLang="en-US">
                <a:solidFill>
                  <a:schemeClr val="accent6"/>
                </a:solidFill>
              </a:rPr>
              <a:t>核心任务</a:t>
            </a:r>
            <a:endParaRPr lang="zh-CN" altLang="en-US"/>
          </a:p>
          <a:p>
            <a:endParaRPr lang="zh-CN" altLang="en-US"/>
          </a:p>
          <a:p>
            <a:endParaRPr lang="zh-CN" altLang="en-US"/>
          </a:p>
          <a:p>
            <a:endParaRPr lang="zh-CN" altLang="en-US"/>
          </a:p>
          <a:p>
            <a:r>
              <a:rPr lang="zh-CN" altLang="en-US"/>
              <a:t>主要功能</a:t>
            </a:r>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4" name="文本框 3"/>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7" name="左大括号 6"/>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9" name="左大括号 8"/>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4" name="文本框 3"/>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7" name="左大括号 6"/>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9" name="左大括号 8"/>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6" name="文本框 5"/>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
        <p:nvSpPr>
          <p:cNvPr id="12" name="文本框 11"/>
          <p:cNvSpPr txBox="1"/>
          <p:nvPr/>
        </p:nvSpPr>
        <p:spPr>
          <a:xfrm>
            <a:off x="776605" y="1971040"/>
            <a:ext cx="9916795" cy="1569660"/>
          </a:xfrm>
          <a:prstGeom prst="rect">
            <a:avLst/>
          </a:prstGeom>
          <a:noFill/>
        </p:spPr>
        <p:txBody>
          <a:bodyPr wrap="square" rtlCol="0">
            <a:spAutoFit/>
          </a:bodyPr>
          <a:lstStyle/>
          <a:p>
            <a:pPr>
              <a:lnSpc>
                <a:spcPct val="150000"/>
              </a:lnSpc>
            </a:pPr>
            <a:r>
              <a:rPr lang="en-US" altLang="zh-CN" sz="2400" dirty="0">
                <a:solidFill>
                  <a:srgbClr val="FF0000"/>
                </a:solidFill>
                <a:latin typeface="+mn-ea"/>
              </a:rPr>
              <a:t>1</a:t>
            </a:r>
            <a:r>
              <a:rPr lang="zh-CN" altLang="en-US" sz="2400" dirty="0">
                <a:solidFill>
                  <a:srgbClr val="FF0000"/>
                </a:solidFill>
                <a:latin typeface="+mn-ea"/>
              </a:rPr>
              <a:t>、</a:t>
            </a:r>
            <a:r>
              <a:rPr lang="zh-CN" altLang="en-US" sz="2400" dirty="0">
                <a:solidFill>
                  <a:srgbClr val="FF0000"/>
                </a:solidFill>
                <a:latin typeface="+mn-ea"/>
                <a:sym typeface="+mn-ea"/>
              </a:rPr>
              <a:t>转发：</a:t>
            </a:r>
            <a:r>
              <a:rPr lang="zh-CN" altLang="en-US" sz="2400" dirty="0">
                <a:latin typeface="+mn-ea"/>
                <a:sym typeface="+mn-ea"/>
              </a:rPr>
              <a:t>当通过一条输入链路接收到一个分组后，路由器需要决策通过 哪条输出链路将分组发送出去，并将分组从输入接口转移到输出接口。 </a:t>
            </a:r>
            <a:endParaRPr lang="zh-CN" altLang="en-US" sz="2400" dirty="0">
              <a:latin typeface="+mn-ea"/>
            </a:endParaRPr>
          </a:p>
          <a:p>
            <a:endParaRPr lang="zh-CN" altLang="en-US" sz="2400" dirty="0">
              <a:latin typeface="+mn-ea"/>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2905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16" name="矩形 15"/>
          <p:cNvSpPr/>
          <p:nvPr/>
        </p:nvSpPr>
        <p:spPr>
          <a:xfrm>
            <a:off x="4236720" y="2799715"/>
            <a:ext cx="2209165" cy="2254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1440815" y="283019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1505585" y="295783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2" name="矩形 21"/>
          <p:cNvSpPr/>
          <p:nvPr/>
        </p:nvSpPr>
        <p:spPr>
          <a:xfrm>
            <a:off x="230949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23" name="矩形 22"/>
          <p:cNvSpPr/>
          <p:nvPr/>
        </p:nvSpPr>
        <p:spPr>
          <a:xfrm>
            <a:off x="314515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24" name="文本框 23"/>
          <p:cNvSpPr txBox="1"/>
          <p:nvPr/>
        </p:nvSpPr>
        <p:spPr>
          <a:xfrm>
            <a:off x="1951355" y="2420620"/>
            <a:ext cx="1527810" cy="368300"/>
          </a:xfrm>
          <a:prstGeom prst="rect">
            <a:avLst/>
          </a:prstGeom>
          <a:noFill/>
        </p:spPr>
        <p:txBody>
          <a:bodyPr wrap="square" rtlCol="0">
            <a:spAutoFit/>
          </a:bodyPr>
          <a:lstStyle/>
          <a:p>
            <a:r>
              <a:rPr lang="zh-CN" altLang="en-US"/>
              <a:t>输入端口</a:t>
            </a:r>
            <a:endParaRPr lang="zh-CN" altLang="en-US"/>
          </a:p>
        </p:txBody>
      </p:sp>
      <p:cxnSp>
        <p:nvCxnSpPr>
          <p:cNvPr id="25" name="直接箭头连接符 24"/>
          <p:cNvCxnSpPr/>
          <p:nvPr/>
        </p:nvCxnSpPr>
        <p:spPr>
          <a:xfrm>
            <a:off x="3683000" y="313944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2823845" y="312420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1986915" y="31197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465580" y="428625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p:cNvSpPr/>
          <p:nvPr/>
        </p:nvSpPr>
        <p:spPr>
          <a:xfrm>
            <a:off x="1530350" y="441388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31" name="矩形 30"/>
          <p:cNvSpPr/>
          <p:nvPr/>
        </p:nvSpPr>
        <p:spPr>
          <a:xfrm>
            <a:off x="233426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32" name="矩形 31"/>
          <p:cNvSpPr/>
          <p:nvPr/>
        </p:nvSpPr>
        <p:spPr>
          <a:xfrm>
            <a:off x="316992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33" name="文本框 32"/>
          <p:cNvSpPr txBox="1"/>
          <p:nvPr/>
        </p:nvSpPr>
        <p:spPr>
          <a:xfrm>
            <a:off x="1932305" y="3876675"/>
            <a:ext cx="1527810" cy="368300"/>
          </a:xfrm>
          <a:prstGeom prst="rect">
            <a:avLst/>
          </a:prstGeom>
          <a:noFill/>
        </p:spPr>
        <p:txBody>
          <a:bodyPr wrap="square" rtlCol="0">
            <a:spAutoFit/>
          </a:bodyPr>
          <a:lstStyle/>
          <a:p>
            <a:r>
              <a:rPr lang="zh-CN" altLang="en-US"/>
              <a:t>输入端口</a:t>
            </a:r>
            <a:endParaRPr lang="zh-CN" altLang="en-US"/>
          </a:p>
        </p:txBody>
      </p:sp>
      <p:cxnSp>
        <p:nvCxnSpPr>
          <p:cNvPr id="34" name="直接箭头连接符 33"/>
          <p:cNvCxnSpPr/>
          <p:nvPr/>
        </p:nvCxnSpPr>
        <p:spPr>
          <a:xfrm>
            <a:off x="3707765" y="459549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2848610" y="45802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2011680" y="457581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37" name="图片 36"/>
          <p:cNvPicPr>
            <a:picLocks noChangeAspect="1"/>
          </p:cNvPicPr>
          <p:nvPr/>
        </p:nvPicPr>
        <p:blipFill>
          <a:blip r:embed="rId1"/>
          <a:stretch>
            <a:fillRect/>
          </a:stretch>
        </p:blipFill>
        <p:spPr>
          <a:xfrm>
            <a:off x="2470785" y="3549015"/>
            <a:ext cx="180975" cy="285750"/>
          </a:xfrm>
          <a:prstGeom prst="rect">
            <a:avLst/>
          </a:prstGeom>
        </p:spPr>
      </p:pic>
      <p:sp>
        <p:nvSpPr>
          <p:cNvPr id="38" name="矩形 37"/>
          <p:cNvSpPr/>
          <p:nvPr/>
        </p:nvSpPr>
        <p:spPr>
          <a:xfrm>
            <a:off x="6825615" y="284035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p:cNvSpPr/>
          <p:nvPr/>
        </p:nvSpPr>
        <p:spPr>
          <a:xfrm>
            <a:off x="6890385" y="296799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0" name="矩形 39"/>
          <p:cNvSpPr/>
          <p:nvPr/>
        </p:nvSpPr>
        <p:spPr>
          <a:xfrm>
            <a:off x="769429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1" name="矩形 40"/>
          <p:cNvSpPr/>
          <p:nvPr/>
        </p:nvSpPr>
        <p:spPr>
          <a:xfrm>
            <a:off x="852995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42" name="文本框 41"/>
          <p:cNvSpPr txBox="1"/>
          <p:nvPr/>
        </p:nvSpPr>
        <p:spPr>
          <a:xfrm>
            <a:off x="7336155" y="2430780"/>
            <a:ext cx="1527810" cy="368300"/>
          </a:xfrm>
          <a:prstGeom prst="rect">
            <a:avLst/>
          </a:prstGeom>
          <a:noFill/>
        </p:spPr>
        <p:txBody>
          <a:bodyPr wrap="square" rtlCol="0">
            <a:spAutoFit/>
          </a:bodyPr>
          <a:lstStyle/>
          <a:p>
            <a:r>
              <a:rPr lang="zh-CN" altLang="en-US"/>
              <a:t>输出端口</a:t>
            </a:r>
            <a:endParaRPr lang="zh-CN" altLang="en-US"/>
          </a:p>
        </p:txBody>
      </p:sp>
      <p:cxnSp>
        <p:nvCxnSpPr>
          <p:cNvPr id="43" name="直接箭头连接符 42"/>
          <p:cNvCxnSpPr/>
          <p:nvPr/>
        </p:nvCxnSpPr>
        <p:spPr>
          <a:xfrm>
            <a:off x="9067800" y="314960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8208645" y="313436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flipV="1">
            <a:off x="7371715" y="31299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矩形 45"/>
          <p:cNvSpPr/>
          <p:nvPr/>
        </p:nvSpPr>
        <p:spPr>
          <a:xfrm>
            <a:off x="6850380" y="429641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7" name="矩形 46"/>
          <p:cNvSpPr/>
          <p:nvPr/>
        </p:nvSpPr>
        <p:spPr>
          <a:xfrm>
            <a:off x="6915150" y="442404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8" name="矩形 47"/>
          <p:cNvSpPr/>
          <p:nvPr/>
        </p:nvSpPr>
        <p:spPr>
          <a:xfrm>
            <a:off x="771906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9" name="矩形 48"/>
          <p:cNvSpPr/>
          <p:nvPr/>
        </p:nvSpPr>
        <p:spPr>
          <a:xfrm>
            <a:off x="855472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50" name="文本框 49"/>
          <p:cNvSpPr txBox="1"/>
          <p:nvPr/>
        </p:nvSpPr>
        <p:spPr>
          <a:xfrm>
            <a:off x="7317105" y="3886835"/>
            <a:ext cx="1527810" cy="368300"/>
          </a:xfrm>
          <a:prstGeom prst="rect">
            <a:avLst/>
          </a:prstGeom>
          <a:noFill/>
        </p:spPr>
        <p:txBody>
          <a:bodyPr wrap="square" rtlCol="0">
            <a:spAutoFit/>
          </a:bodyPr>
          <a:lstStyle/>
          <a:p>
            <a:r>
              <a:rPr lang="zh-CN" altLang="en-US"/>
              <a:t>输出端口</a:t>
            </a:r>
            <a:endParaRPr lang="zh-CN" altLang="en-US"/>
          </a:p>
        </p:txBody>
      </p:sp>
      <p:cxnSp>
        <p:nvCxnSpPr>
          <p:cNvPr id="51" name="直接箭头连接符 50"/>
          <p:cNvCxnSpPr/>
          <p:nvPr/>
        </p:nvCxnSpPr>
        <p:spPr>
          <a:xfrm>
            <a:off x="9092565" y="460565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flipV="1">
            <a:off x="8233410" y="45904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flipV="1">
            <a:off x="7396480" y="458597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54" name="图片 53"/>
          <p:cNvPicPr>
            <a:picLocks noChangeAspect="1"/>
          </p:cNvPicPr>
          <p:nvPr/>
        </p:nvPicPr>
        <p:blipFill>
          <a:blip r:embed="rId1"/>
          <a:stretch>
            <a:fillRect/>
          </a:stretch>
        </p:blipFill>
        <p:spPr>
          <a:xfrm>
            <a:off x="7855585" y="3559175"/>
            <a:ext cx="180975" cy="285750"/>
          </a:xfrm>
          <a:prstGeom prst="rect">
            <a:avLst/>
          </a:prstGeom>
        </p:spPr>
      </p:pic>
      <p:cxnSp>
        <p:nvCxnSpPr>
          <p:cNvPr id="55" name="直接箭头连接符 54"/>
          <p:cNvCxnSpPr/>
          <p:nvPr/>
        </p:nvCxnSpPr>
        <p:spPr>
          <a:xfrm>
            <a:off x="6463665" y="31159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6473825" y="458660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a:off x="1178560" y="31667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1178560" y="4622800"/>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4939030" y="5134610"/>
            <a:ext cx="1845310" cy="419100"/>
          </a:xfrm>
          <a:prstGeom prst="rect">
            <a:avLst/>
          </a:prstGeom>
          <a:noFill/>
        </p:spPr>
        <p:txBody>
          <a:bodyPr wrap="square" rtlCol="0">
            <a:spAutoFit/>
          </a:bodyPr>
          <a:lstStyle/>
          <a:p>
            <a:r>
              <a:rPr lang="zh-CN" altLang="en-US" sz="2130"/>
              <a:t>转发</a:t>
            </a:r>
            <a:endParaRPr lang="zh-CN" altLang="en-US" sz="2130"/>
          </a:p>
        </p:txBody>
      </p:sp>
      <p:sp>
        <p:nvSpPr>
          <p:cNvPr id="4" name="文本框 3"/>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7" name="左大括号 6"/>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9" name="左大括号 8"/>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2"/>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2905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16" name="矩形 15"/>
          <p:cNvSpPr/>
          <p:nvPr/>
        </p:nvSpPr>
        <p:spPr>
          <a:xfrm>
            <a:off x="4236720" y="2799715"/>
            <a:ext cx="2209165" cy="2254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7" name="图片 16"/>
          <p:cNvPicPr>
            <a:picLocks noChangeAspect="1"/>
          </p:cNvPicPr>
          <p:nvPr/>
        </p:nvPicPr>
        <p:blipFill>
          <a:blip r:embed="rId1"/>
          <a:stretch>
            <a:fillRect/>
          </a:stretch>
        </p:blipFill>
        <p:spPr>
          <a:xfrm>
            <a:off x="4288790" y="3308985"/>
            <a:ext cx="2105025" cy="1524000"/>
          </a:xfrm>
          <a:prstGeom prst="rect">
            <a:avLst/>
          </a:prstGeom>
        </p:spPr>
      </p:pic>
      <p:sp>
        <p:nvSpPr>
          <p:cNvPr id="19" name="文本框 18"/>
          <p:cNvSpPr txBox="1"/>
          <p:nvPr/>
        </p:nvSpPr>
        <p:spPr>
          <a:xfrm>
            <a:off x="4537075" y="2952115"/>
            <a:ext cx="1406525" cy="368300"/>
          </a:xfrm>
          <a:prstGeom prst="rect">
            <a:avLst/>
          </a:prstGeom>
          <a:noFill/>
        </p:spPr>
        <p:txBody>
          <a:bodyPr wrap="square" rtlCol="0">
            <a:spAutoFit/>
          </a:bodyPr>
          <a:lstStyle/>
          <a:p>
            <a:r>
              <a:rPr lang="en-US" altLang="zh-CN"/>
              <a:t>      </a:t>
            </a:r>
            <a:r>
              <a:rPr lang="zh-CN" altLang="en-US"/>
              <a:t>转发表</a:t>
            </a:r>
            <a:endParaRPr lang="zh-CN" altLang="en-US"/>
          </a:p>
        </p:txBody>
      </p:sp>
      <p:sp>
        <p:nvSpPr>
          <p:cNvPr id="20" name="矩形 19"/>
          <p:cNvSpPr/>
          <p:nvPr/>
        </p:nvSpPr>
        <p:spPr>
          <a:xfrm>
            <a:off x="1440815" y="283019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1505585" y="295783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2" name="矩形 21"/>
          <p:cNvSpPr/>
          <p:nvPr/>
        </p:nvSpPr>
        <p:spPr>
          <a:xfrm>
            <a:off x="230949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23" name="矩形 22"/>
          <p:cNvSpPr/>
          <p:nvPr/>
        </p:nvSpPr>
        <p:spPr>
          <a:xfrm>
            <a:off x="314515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24" name="文本框 23"/>
          <p:cNvSpPr txBox="1"/>
          <p:nvPr/>
        </p:nvSpPr>
        <p:spPr>
          <a:xfrm>
            <a:off x="1951355" y="2420620"/>
            <a:ext cx="1527810" cy="368300"/>
          </a:xfrm>
          <a:prstGeom prst="rect">
            <a:avLst/>
          </a:prstGeom>
          <a:noFill/>
        </p:spPr>
        <p:txBody>
          <a:bodyPr wrap="square" rtlCol="0">
            <a:spAutoFit/>
          </a:bodyPr>
          <a:lstStyle/>
          <a:p>
            <a:r>
              <a:rPr lang="zh-CN" altLang="en-US"/>
              <a:t>输入端口</a:t>
            </a:r>
            <a:endParaRPr lang="zh-CN" altLang="en-US"/>
          </a:p>
        </p:txBody>
      </p:sp>
      <p:cxnSp>
        <p:nvCxnSpPr>
          <p:cNvPr id="25" name="直接箭头连接符 24"/>
          <p:cNvCxnSpPr/>
          <p:nvPr/>
        </p:nvCxnSpPr>
        <p:spPr>
          <a:xfrm>
            <a:off x="3683000" y="313944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2823845" y="312420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1986915" y="31197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465580" y="428625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p:cNvSpPr/>
          <p:nvPr/>
        </p:nvSpPr>
        <p:spPr>
          <a:xfrm>
            <a:off x="1530350" y="441388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31" name="矩形 30"/>
          <p:cNvSpPr/>
          <p:nvPr/>
        </p:nvSpPr>
        <p:spPr>
          <a:xfrm>
            <a:off x="233426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32" name="矩形 31"/>
          <p:cNvSpPr/>
          <p:nvPr/>
        </p:nvSpPr>
        <p:spPr>
          <a:xfrm>
            <a:off x="316992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33" name="文本框 32"/>
          <p:cNvSpPr txBox="1"/>
          <p:nvPr/>
        </p:nvSpPr>
        <p:spPr>
          <a:xfrm>
            <a:off x="1932305" y="3876675"/>
            <a:ext cx="1527810" cy="368300"/>
          </a:xfrm>
          <a:prstGeom prst="rect">
            <a:avLst/>
          </a:prstGeom>
          <a:noFill/>
        </p:spPr>
        <p:txBody>
          <a:bodyPr wrap="square" rtlCol="0">
            <a:spAutoFit/>
          </a:bodyPr>
          <a:lstStyle/>
          <a:p>
            <a:r>
              <a:rPr lang="zh-CN" altLang="en-US"/>
              <a:t>输入端口</a:t>
            </a:r>
            <a:endParaRPr lang="zh-CN" altLang="en-US"/>
          </a:p>
        </p:txBody>
      </p:sp>
      <p:cxnSp>
        <p:nvCxnSpPr>
          <p:cNvPr id="34" name="直接箭头连接符 33"/>
          <p:cNvCxnSpPr/>
          <p:nvPr/>
        </p:nvCxnSpPr>
        <p:spPr>
          <a:xfrm>
            <a:off x="3707765" y="459549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2848610" y="45802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2011680" y="457581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37" name="图片 36"/>
          <p:cNvPicPr>
            <a:picLocks noChangeAspect="1"/>
          </p:cNvPicPr>
          <p:nvPr/>
        </p:nvPicPr>
        <p:blipFill>
          <a:blip r:embed="rId2"/>
          <a:stretch>
            <a:fillRect/>
          </a:stretch>
        </p:blipFill>
        <p:spPr>
          <a:xfrm>
            <a:off x="2470785" y="3549015"/>
            <a:ext cx="180975" cy="285750"/>
          </a:xfrm>
          <a:prstGeom prst="rect">
            <a:avLst/>
          </a:prstGeom>
        </p:spPr>
      </p:pic>
      <p:sp>
        <p:nvSpPr>
          <p:cNvPr id="38" name="矩形 37"/>
          <p:cNvSpPr/>
          <p:nvPr/>
        </p:nvSpPr>
        <p:spPr>
          <a:xfrm>
            <a:off x="6825615" y="284035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p:cNvSpPr/>
          <p:nvPr/>
        </p:nvSpPr>
        <p:spPr>
          <a:xfrm>
            <a:off x="6890385" y="296799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0" name="矩形 39"/>
          <p:cNvSpPr/>
          <p:nvPr/>
        </p:nvSpPr>
        <p:spPr>
          <a:xfrm>
            <a:off x="769429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1" name="矩形 40"/>
          <p:cNvSpPr/>
          <p:nvPr/>
        </p:nvSpPr>
        <p:spPr>
          <a:xfrm>
            <a:off x="852995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42" name="文本框 41"/>
          <p:cNvSpPr txBox="1"/>
          <p:nvPr/>
        </p:nvSpPr>
        <p:spPr>
          <a:xfrm>
            <a:off x="7336155" y="2430780"/>
            <a:ext cx="1527810" cy="368300"/>
          </a:xfrm>
          <a:prstGeom prst="rect">
            <a:avLst/>
          </a:prstGeom>
          <a:noFill/>
        </p:spPr>
        <p:txBody>
          <a:bodyPr wrap="square" rtlCol="0">
            <a:spAutoFit/>
          </a:bodyPr>
          <a:lstStyle/>
          <a:p>
            <a:r>
              <a:rPr lang="zh-CN" altLang="en-US"/>
              <a:t>输出</a:t>
            </a:r>
            <a:r>
              <a:rPr lang="zh-CN" altLang="en-US"/>
              <a:t>端口</a:t>
            </a:r>
            <a:endParaRPr lang="zh-CN" altLang="en-US"/>
          </a:p>
        </p:txBody>
      </p:sp>
      <p:cxnSp>
        <p:nvCxnSpPr>
          <p:cNvPr id="43" name="直接箭头连接符 42"/>
          <p:cNvCxnSpPr/>
          <p:nvPr/>
        </p:nvCxnSpPr>
        <p:spPr>
          <a:xfrm>
            <a:off x="9067800" y="314960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8208645" y="313436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flipV="1">
            <a:off x="7371715" y="31299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矩形 45"/>
          <p:cNvSpPr/>
          <p:nvPr/>
        </p:nvSpPr>
        <p:spPr>
          <a:xfrm>
            <a:off x="6850380" y="429641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7" name="矩形 46"/>
          <p:cNvSpPr/>
          <p:nvPr/>
        </p:nvSpPr>
        <p:spPr>
          <a:xfrm>
            <a:off x="6915150" y="442404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8" name="矩形 47"/>
          <p:cNvSpPr/>
          <p:nvPr/>
        </p:nvSpPr>
        <p:spPr>
          <a:xfrm>
            <a:off x="771906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9" name="矩形 48"/>
          <p:cNvSpPr/>
          <p:nvPr/>
        </p:nvSpPr>
        <p:spPr>
          <a:xfrm>
            <a:off x="855472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50" name="文本框 49"/>
          <p:cNvSpPr txBox="1"/>
          <p:nvPr/>
        </p:nvSpPr>
        <p:spPr>
          <a:xfrm>
            <a:off x="7317105" y="3886835"/>
            <a:ext cx="1527810" cy="368300"/>
          </a:xfrm>
          <a:prstGeom prst="rect">
            <a:avLst/>
          </a:prstGeom>
          <a:noFill/>
        </p:spPr>
        <p:txBody>
          <a:bodyPr wrap="square" rtlCol="0">
            <a:spAutoFit/>
          </a:bodyPr>
          <a:lstStyle/>
          <a:p>
            <a:r>
              <a:rPr lang="zh-CN" altLang="en-US"/>
              <a:t>输出</a:t>
            </a:r>
            <a:r>
              <a:rPr lang="zh-CN" altLang="en-US"/>
              <a:t>端口</a:t>
            </a:r>
            <a:endParaRPr lang="zh-CN" altLang="en-US"/>
          </a:p>
        </p:txBody>
      </p:sp>
      <p:cxnSp>
        <p:nvCxnSpPr>
          <p:cNvPr id="51" name="直接箭头连接符 50"/>
          <p:cNvCxnSpPr/>
          <p:nvPr/>
        </p:nvCxnSpPr>
        <p:spPr>
          <a:xfrm>
            <a:off x="9092565" y="460565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flipV="1">
            <a:off x="8233410" y="45904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flipV="1">
            <a:off x="7396480" y="458597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54" name="图片 53"/>
          <p:cNvPicPr>
            <a:picLocks noChangeAspect="1"/>
          </p:cNvPicPr>
          <p:nvPr/>
        </p:nvPicPr>
        <p:blipFill>
          <a:blip r:embed="rId2"/>
          <a:stretch>
            <a:fillRect/>
          </a:stretch>
        </p:blipFill>
        <p:spPr>
          <a:xfrm>
            <a:off x="7855585" y="3559175"/>
            <a:ext cx="180975" cy="285750"/>
          </a:xfrm>
          <a:prstGeom prst="rect">
            <a:avLst/>
          </a:prstGeom>
        </p:spPr>
      </p:pic>
      <p:cxnSp>
        <p:nvCxnSpPr>
          <p:cNvPr id="55" name="直接箭头连接符 54"/>
          <p:cNvCxnSpPr/>
          <p:nvPr/>
        </p:nvCxnSpPr>
        <p:spPr>
          <a:xfrm>
            <a:off x="6463665" y="31159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6473825" y="458660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a:off x="1178560" y="31667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1178560" y="4622800"/>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4939030" y="5134610"/>
            <a:ext cx="1845310" cy="419100"/>
          </a:xfrm>
          <a:prstGeom prst="rect">
            <a:avLst/>
          </a:prstGeom>
          <a:noFill/>
        </p:spPr>
        <p:txBody>
          <a:bodyPr wrap="square" rtlCol="0">
            <a:spAutoFit/>
          </a:bodyPr>
          <a:lstStyle/>
          <a:p>
            <a:r>
              <a:rPr lang="zh-CN" altLang="en-US" sz="2130"/>
              <a:t>转发</a:t>
            </a:r>
            <a:endParaRPr lang="zh-CN" altLang="en-US" sz="2130"/>
          </a:p>
        </p:txBody>
      </p:sp>
      <p:sp>
        <p:nvSpPr>
          <p:cNvPr id="4" name="文本框 3"/>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7" name="左大括号 6"/>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9" name="左大括号 8"/>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3"/>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2905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16" name="矩形 15"/>
          <p:cNvSpPr/>
          <p:nvPr/>
        </p:nvSpPr>
        <p:spPr>
          <a:xfrm>
            <a:off x="4236720" y="2799715"/>
            <a:ext cx="2209165" cy="2254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7" name="图片 16"/>
          <p:cNvPicPr>
            <a:picLocks noChangeAspect="1"/>
          </p:cNvPicPr>
          <p:nvPr/>
        </p:nvPicPr>
        <p:blipFill>
          <a:blip r:embed="rId1"/>
          <a:stretch>
            <a:fillRect/>
          </a:stretch>
        </p:blipFill>
        <p:spPr>
          <a:xfrm>
            <a:off x="4288790" y="3308985"/>
            <a:ext cx="2105025" cy="1524000"/>
          </a:xfrm>
          <a:prstGeom prst="rect">
            <a:avLst/>
          </a:prstGeom>
        </p:spPr>
      </p:pic>
      <p:sp>
        <p:nvSpPr>
          <p:cNvPr id="19" name="文本框 18"/>
          <p:cNvSpPr txBox="1"/>
          <p:nvPr/>
        </p:nvSpPr>
        <p:spPr>
          <a:xfrm>
            <a:off x="4537075" y="2952115"/>
            <a:ext cx="1406525" cy="368300"/>
          </a:xfrm>
          <a:prstGeom prst="rect">
            <a:avLst/>
          </a:prstGeom>
          <a:noFill/>
        </p:spPr>
        <p:txBody>
          <a:bodyPr wrap="square" rtlCol="0">
            <a:spAutoFit/>
          </a:bodyPr>
          <a:lstStyle/>
          <a:p>
            <a:r>
              <a:rPr lang="en-US" altLang="zh-CN"/>
              <a:t>      </a:t>
            </a:r>
            <a:r>
              <a:rPr lang="zh-CN" altLang="en-US"/>
              <a:t>转发表</a:t>
            </a:r>
            <a:endParaRPr lang="zh-CN" altLang="en-US"/>
          </a:p>
        </p:txBody>
      </p:sp>
      <p:sp>
        <p:nvSpPr>
          <p:cNvPr id="20" name="矩形 19"/>
          <p:cNvSpPr/>
          <p:nvPr/>
        </p:nvSpPr>
        <p:spPr>
          <a:xfrm>
            <a:off x="1440815" y="283019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1505585" y="295783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22" name="矩形 21"/>
          <p:cNvSpPr/>
          <p:nvPr/>
        </p:nvSpPr>
        <p:spPr>
          <a:xfrm>
            <a:off x="230949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23" name="矩形 22"/>
          <p:cNvSpPr/>
          <p:nvPr/>
        </p:nvSpPr>
        <p:spPr>
          <a:xfrm>
            <a:off x="3145155" y="295656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24" name="文本框 23"/>
          <p:cNvSpPr txBox="1"/>
          <p:nvPr/>
        </p:nvSpPr>
        <p:spPr>
          <a:xfrm>
            <a:off x="1951355" y="2420620"/>
            <a:ext cx="1527810" cy="368300"/>
          </a:xfrm>
          <a:prstGeom prst="rect">
            <a:avLst/>
          </a:prstGeom>
          <a:noFill/>
        </p:spPr>
        <p:txBody>
          <a:bodyPr wrap="square" rtlCol="0">
            <a:spAutoFit/>
          </a:bodyPr>
          <a:lstStyle/>
          <a:p>
            <a:r>
              <a:rPr lang="zh-CN" altLang="en-US"/>
              <a:t>输入端口</a:t>
            </a:r>
            <a:endParaRPr lang="zh-CN" altLang="en-US"/>
          </a:p>
        </p:txBody>
      </p:sp>
      <p:cxnSp>
        <p:nvCxnSpPr>
          <p:cNvPr id="25" name="直接箭头连接符 24"/>
          <p:cNvCxnSpPr/>
          <p:nvPr/>
        </p:nvCxnSpPr>
        <p:spPr>
          <a:xfrm>
            <a:off x="3683000" y="313944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2823845" y="312420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1986915" y="31197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465580" y="428625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p:cNvSpPr/>
          <p:nvPr/>
        </p:nvSpPr>
        <p:spPr>
          <a:xfrm>
            <a:off x="1530350" y="441388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31" name="矩形 30"/>
          <p:cNvSpPr/>
          <p:nvPr/>
        </p:nvSpPr>
        <p:spPr>
          <a:xfrm>
            <a:off x="233426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32" name="矩形 31"/>
          <p:cNvSpPr/>
          <p:nvPr/>
        </p:nvSpPr>
        <p:spPr>
          <a:xfrm>
            <a:off x="3169920" y="441261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33" name="文本框 32"/>
          <p:cNvSpPr txBox="1"/>
          <p:nvPr/>
        </p:nvSpPr>
        <p:spPr>
          <a:xfrm>
            <a:off x="1932305" y="3876675"/>
            <a:ext cx="1527810" cy="368300"/>
          </a:xfrm>
          <a:prstGeom prst="rect">
            <a:avLst/>
          </a:prstGeom>
          <a:noFill/>
        </p:spPr>
        <p:txBody>
          <a:bodyPr wrap="square" rtlCol="0">
            <a:spAutoFit/>
          </a:bodyPr>
          <a:lstStyle/>
          <a:p>
            <a:r>
              <a:rPr lang="zh-CN" altLang="en-US"/>
              <a:t>输入端口</a:t>
            </a:r>
            <a:endParaRPr lang="zh-CN" altLang="en-US"/>
          </a:p>
        </p:txBody>
      </p:sp>
      <p:cxnSp>
        <p:nvCxnSpPr>
          <p:cNvPr id="34" name="直接箭头连接符 33"/>
          <p:cNvCxnSpPr/>
          <p:nvPr/>
        </p:nvCxnSpPr>
        <p:spPr>
          <a:xfrm>
            <a:off x="3707765" y="459549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V="1">
            <a:off x="2848610" y="458025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2011680" y="457581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37" name="图片 36"/>
          <p:cNvPicPr>
            <a:picLocks noChangeAspect="1"/>
          </p:cNvPicPr>
          <p:nvPr/>
        </p:nvPicPr>
        <p:blipFill>
          <a:blip r:embed="rId2"/>
          <a:stretch>
            <a:fillRect/>
          </a:stretch>
        </p:blipFill>
        <p:spPr>
          <a:xfrm>
            <a:off x="2470785" y="3549015"/>
            <a:ext cx="180975" cy="285750"/>
          </a:xfrm>
          <a:prstGeom prst="rect">
            <a:avLst/>
          </a:prstGeom>
        </p:spPr>
      </p:pic>
      <p:sp>
        <p:nvSpPr>
          <p:cNvPr id="38" name="矩形 37"/>
          <p:cNvSpPr/>
          <p:nvPr/>
        </p:nvSpPr>
        <p:spPr>
          <a:xfrm>
            <a:off x="6825615" y="2840355"/>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p:cNvSpPr/>
          <p:nvPr/>
        </p:nvSpPr>
        <p:spPr>
          <a:xfrm>
            <a:off x="6890385" y="296799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0" name="矩形 39"/>
          <p:cNvSpPr/>
          <p:nvPr/>
        </p:nvSpPr>
        <p:spPr>
          <a:xfrm>
            <a:off x="769429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1" name="矩形 40"/>
          <p:cNvSpPr/>
          <p:nvPr/>
        </p:nvSpPr>
        <p:spPr>
          <a:xfrm>
            <a:off x="8529955" y="2966720"/>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42" name="文本框 41"/>
          <p:cNvSpPr txBox="1"/>
          <p:nvPr/>
        </p:nvSpPr>
        <p:spPr>
          <a:xfrm>
            <a:off x="7336155" y="2430780"/>
            <a:ext cx="1527810" cy="368300"/>
          </a:xfrm>
          <a:prstGeom prst="rect">
            <a:avLst/>
          </a:prstGeom>
          <a:noFill/>
        </p:spPr>
        <p:txBody>
          <a:bodyPr wrap="square" rtlCol="0">
            <a:spAutoFit/>
          </a:bodyPr>
          <a:lstStyle/>
          <a:p>
            <a:r>
              <a:rPr lang="zh-CN" altLang="en-US"/>
              <a:t>输出</a:t>
            </a:r>
            <a:r>
              <a:rPr lang="zh-CN" altLang="en-US"/>
              <a:t>端口</a:t>
            </a:r>
            <a:endParaRPr lang="zh-CN" altLang="en-US"/>
          </a:p>
        </p:txBody>
      </p:sp>
      <p:cxnSp>
        <p:nvCxnSpPr>
          <p:cNvPr id="43" name="直接箭头连接符 42"/>
          <p:cNvCxnSpPr/>
          <p:nvPr/>
        </p:nvCxnSpPr>
        <p:spPr>
          <a:xfrm>
            <a:off x="9067800" y="3149600"/>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8208645" y="313436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flipV="1">
            <a:off x="7371715" y="31299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矩形 45"/>
          <p:cNvSpPr/>
          <p:nvPr/>
        </p:nvSpPr>
        <p:spPr>
          <a:xfrm>
            <a:off x="6850380" y="4296410"/>
            <a:ext cx="2361565" cy="65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7" name="矩形 46"/>
          <p:cNvSpPr/>
          <p:nvPr/>
        </p:nvSpPr>
        <p:spPr>
          <a:xfrm>
            <a:off x="6915150" y="442404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a:t>
            </a:r>
            <a:endParaRPr lang="en-US" altLang="zh-CN"/>
          </a:p>
        </p:txBody>
      </p:sp>
      <p:sp>
        <p:nvSpPr>
          <p:cNvPr id="48" name="矩形 47"/>
          <p:cNvSpPr/>
          <p:nvPr/>
        </p:nvSpPr>
        <p:spPr>
          <a:xfrm>
            <a:off x="771906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a:t>
            </a:r>
            <a:endParaRPr lang="en-US" altLang="zh-CN"/>
          </a:p>
        </p:txBody>
      </p:sp>
      <p:sp>
        <p:nvSpPr>
          <p:cNvPr id="49" name="矩形 48"/>
          <p:cNvSpPr/>
          <p:nvPr/>
        </p:nvSpPr>
        <p:spPr>
          <a:xfrm>
            <a:off x="8554720" y="4422775"/>
            <a:ext cx="514350" cy="393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3</a:t>
            </a:r>
            <a:endParaRPr lang="en-US" altLang="zh-CN"/>
          </a:p>
        </p:txBody>
      </p:sp>
      <p:sp>
        <p:nvSpPr>
          <p:cNvPr id="50" name="文本框 49"/>
          <p:cNvSpPr txBox="1"/>
          <p:nvPr/>
        </p:nvSpPr>
        <p:spPr>
          <a:xfrm>
            <a:off x="7317105" y="3886835"/>
            <a:ext cx="1527810" cy="368300"/>
          </a:xfrm>
          <a:prstGeom prst="rect">
            <a:avLst/>
          </a:prstGeom>
          <a:noFill/>
        </p:spPr>
        <p:txBody>
          <a:bodyPr wrap="square" rtlCol="0">
            <a:spAutoFit/>
          </a:bodyPr>
          <a:lstStyle/>
          <a:p>
            <a:r>
              <a:rPr lang="zh-CN" altLang="en-US"/>
              <a:t>输出</a:t>
            </a:r>
            <a:r>
              <a:rPr lang="zh-CN" altLang="en-US"/>
              <a:t>端口</a:t>
            </a:r>
            <a:endParaRPr lang="zh-CN" altLang="en-US"/>
          </a:p>
        </p:txBody>
      </p:sp>
      <p:cxnSp>
        <p:nvCxnSpPr>
          <p:cNvPr id="51" name="直接箭头连接符 50"/>
          <p:cNvCxnSpPr/>
          <p:nvPr/>
        </p:nvCxnSpPr>
        <p:spPr>
          <a:xfrm>
            <a:off x="9092565" y="4605655"/>
            <a:ext cx="43815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flipV="1">
            <a:off x="8233410" y="4590415"/>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flipV="1">
            <a:off x="7396480" y="4585970"/>
            <a:ext cx="32131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54" name="图片 53"/>
          <p:cNvPicPr>
            <a:picLocks noChangeAspect="1"/>
          </p:cNvPicPr>
          <p:nvPr/>
        </p:nvPicPr>
        <p:blipFill>
          <a:blip r:embed="rId2"/>
          <a:stretch>
            <a:fillRect/>
          </a:stretch>
        </p:blipFill>
        <p:spPr>
          <a:xfrm>
            <a:off x="7855585" y="3559175"/>
            <a:ext cx="180975" cy="285750"/>
          </a:xfrm>
          <a:prstGeom prst="rect">
            <a:avLst/>
          </a:prstGeom>
        </p:spPr>
      </p:pic>
      <p:cxnSp>
        <p:nvCxnSpPr>
          <p:cNvPr id="55" name="直接箭头连接符 54"/>
          <p:cNvCxnSpPr/>
          <p:nvPr/>
        </p:nvCxnSpPr>
        <p:spPr>
          <a:xfrm>
            <a:off x="6463665" y="31159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6473825" y="458660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a:off x="1178560" y="3166745"/>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1178560" y="4622800"/>
            <a:ext cx="32702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 name="上下箭头 3"/>
          <p:cNvSpPr/>
          <p:nvPr/>
        </p:nvSpPr>
        <p:spPr>
          <a:xfrm>
            <a:off x="5262880" y="2271395"/>
            <a:ext cx="257175" cy="680720"/>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文本框 5"/>
          <p:cNvSpPr txBox="1"/>
          <p:nvPr/>
        </p:nvSpPr>
        <p:spPr>
          <a:xfrm>
            <a:off x="4675505" y="1791970"/>
            <a:ext cx="2254250" cy="419100"/>
          </a:xfrm>
          <a:prstGeom prst="rect">
            <a:avLst/>
          </a:prstGeom>
          <a:noFill/>
        </p:spPr>
        <p:txBody>
          <a:bodyPr wrap="square" rtlCol="0">
            <a:spAutoFit/>
          </a:bodyPr>
          <a:lstStyle/>
          <a:p>
            <a:r>
              <a:rPr lang="zh-CN" altLang="en-US" sz="2130"/>
              <a:t>路由选择</a:t>
            </a:r>
            <a:endParaRPr lang="zh-CN" altLang="en-US" sz="2130"/>
          </a:p>
        </p:txBody>
      </p:sp>
      <p:sp>
        <p:nvSpPr>
          <p:cNvPr id="60" name="文本框 59"/>
          <p:cNvSpPr txBox="1"/>
          <p:nvPr/>
        </p:nvSpPr>
        <p:spPr>
          <a:xfrm>
            <a:off x="4939030" y="5134610"/>
            <a:ext cx="1845310" cy="419100"/>
          </a:xfrm>
          <a:prstGeom prst="rect">
            <a:avLst/>
          </a:prstGeom>
          <a:noFill/>
        </p:spPr>
        <p:txBody>
          <a:bodyPr wrap="square" rtlCol="0">
            <a:spAutoFit/>
          </a:bodyPr>
          <a:lstStyle/>
          <a:p>
            <a:r>
              <a:rPr lang="zh-CN" altLang="en-US" sz="2130"/>
              <a:t>转发</a:t>
            </a:r>
            <a:endParaRPr lang="zh-CN" altLang="en-US" sz="2130"/>
          </a:p>
        </p:txBody>
      </p:sp>
      <p:sp>
        <p:nvSpPr>
          <p:cNvPr id="3" name="文本框 2"/>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7" name="左大括号 6"/>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9" name="左大括号 8"/>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3"/>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6" name="文本框 5"/>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11" name="左大括号 10"/>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13" name="左大括号 12"/>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
        <p:nvSpPr>
          <p:cNvPr id="16" name="文本框 15"/>
          <p:cNvSpPr txBox="1"/>
          <p:nvPr/>
        </p:nvSpPr>
        <p:spPr>
          <a:xfrm>
            <a:off x="776605" y="1971040"/>
            <a:ext cx="9916795" cy="3231654"/>
          </a:xfrm>
          <a:prstGeom prst="rect">
            <a:avLst/>
          </a:prstGeom>
          <a:noFill/>
        </p:spPr>
        <p:txBody>
          <a:bodyPr wrap="square" rtlCol="0">
            <a:spAutoFit/>
          </a:bodyPr>
          <a:lstStyle/>
          <a:p>
            <a:pPr>
              <a:lnSpc>
                <a:spcPct val="150000"/>
              </a:lnSpc>
            </a:pPr>
            <a:r>
              <a:rPr lang="en-US" altLang="zh-CN" sz="2400" dirty="0">
                <a:solidFill>
                  <a:srgbClr val="FF0000"/>
                </a:solidFill>
                <a:latin typeface="+mn-ea"/>
              </a:rPr>
              <a:t>1</a:t>
            </a:r>
            <a:r>
              <a:rPr lang="zh-CN" altLang="en-US" sz="2400" dirty="0">
                <a:solidFill>
                  <a:srgbClr val="FF0000"/>
                </a:solidFill>
                <a:latin typeface="+mn-ea"/>
              </a:rPr>
              <a:t>、</a:t>
            </a:r>
            <a:r>
              <a:rPr lang="zh-CN" altLang="en-US" sz="2400" dirty="0">
                <a:solidFill>
                  <a:srgbClr val="FF0000"/>
                </a:solidFill>
                <a:latin typeface="+mn-ea"/>
                <a:sym typeface="+mn-ea"/>
              </a:rPr>
              <a:t>转发：</a:t>
            </a:r>
            <a:r>
              <a:rPr lang="zh-CN" altLang="en-US" sz="2400" dirty="0">
                <a:latin typeface="+mn-ea"/>
                <a:sym typeface="+mn-ea"/>
              </a:rPr>
              <a:t>当通过一条输入链路接收到一个分组后，路由器需要决策通过 哪条输出链路将分组发送出去，并将分组从输入接口转移到输出接口。 </a:t>
            </a:r>
            <a:endParaRPr lang="zh-CN" altLang="en-US" sz="2400" dirty="0">
              <a:latin typeface="+mn-ea"/>
            </a:endParaRPr>
          </a:p>
          <a:p>
            <a:pPr>
              <a:lnSpc>
                <a:spcPct val="150000"/>
              </a:lnSpc>
            </a:pPr>
            <a:r>
              <a:rPr lang="en-US" altLang="zh-CN" sz="2400" dirty="0">
                <a:solidFill>
                  <a:srgbClr val="FF0000"/>
                </a:solidFill>
                <a:latin typeface="+mn-ea"/>
              </a:rPr>
              <a:t>2</a:t>
            </a:r>
            <a:r>
              <a:rPr lang="zh-CN" altLang="en-US" sz="2400" dirty="0">
                <a:solidFill>
                  <a:srgbClr val="FF0000"/>
                </a:solidFill>
                <a:latin typeface="+mn-ea"/>
              </a:rPr>
              <a:t>、</a:t>
            </a:r>
            <a:r>
              <a:rPr lang="zh-CN" altLang="en-US" sz="2400" dirty="0">
                <a:solidFill>
                  <a:srgbClr val="FF0000"/>
                </a:solidFill>
                <a:latin typeface="+mn-ea"/>
                <a:sym typeface="+mn-ea"/>
              </a:rPr>
              <a:t>路由选择：</a:t>
            </a:r>
            <a:r>
              <a:rPr lang="zh-CN" altLang="en-US" sz="2400" dirty="0">
                <a:latin typeface="+mn-ea"/>
                <a:sym typeface="+mn-ea"/>
              </a:rPr>
              <a:t>当分组从源主机流向目的主机时，必须通过某种方式决定</a:t>
            </a:r>
            <a:r>
              <a:rPr lang="zh-CN" altLang="en-US" sz="2400" dirty="0" smtClean="0">
                <a:latin typeface="+mn-ea"/>
                <a:sym typeface="+mn-ea"/>
              </a:rPr>
              <a:t>分组</a:t>
            </a:r>
            <a:r>
              <a:rPr lang="zh-CN" altLang="en-US" sz="2400" dirty="0">
                <a:latin typeface="+mn-ea"/>
                <a:sym typeface="+mn-ea"/>
              </a:rPr>
              <a:t>经过的路由或路径，计算分组所经过的路径的算法被称为路由选择</a:t>
            </a:r>
            <a:r>
              <a:rPr lang="zh-CN" altLang="en-US" sz="2400" dirty="0" smtClean="0">
                <a:latin typeface="+mn-ea"/>
                <a:sym typeface="+mn-ea"/>
              </a:rPr>
              <a:t>算法</a:t>
            </a:r>
            <a:r>
              <a:rPr lang="zh-CN" altLang="en-US" sz="2400" dirty="0">
                <a:latin typeface="+mn-ea"/>
                <a:sym typeface="+mn-ea"/>
              </a:rPr>
              <a:t>，或称路由算法。 </a:t>
            </a:r>
            <a:endParaRPr lang="zh-CN" altLang="en-US" sz="2400" dirty="0">
              <a:latin typeface="+mn-ea"/>
              <a:sym typeface="+mn-ea"/>
            </a:endParaRPr>
          </a:p>
          <a:p>
            <a:endParaRPr lang="zh-CN" altLang="en-US" sz="2400" dirty="0">
              <a:latin typeface="+mn-ea"/>
            </a:endParaRP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6" name="文本框 5"/>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11" name="左大括号 10"/>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13" name="左大括号 12"/>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
        <p:nvSpPr>
          <p:cNvPr id="16" name="文本框 15"/>
          <p:cNvSpPr txBox="1"/>
          <p:nvPr/>
        </p:nvSpPr>
        <p:spPr>
          <a:xfrm>
            <a:off x="776605" y="1971040"/>
            <a:ext cx="9916795" cy="3970318"/>
          </a:xfrm>
          <a:prstGeom prst="rect">
            <a:avLst/>
          </a:prstGeom>
          <a:noFill/>
        </p:spPr>
        <p:txBody>
          <a:bodyPr wrap="square" rtlCol="0">
            <a:spAutoFit/>
          </a:bodyPr>
          <a:lstStyle/>
          <a:p>
            <a:pPr>
              <a:lnSpc>
                <a:spcPct val="150000"/>
              </a:lnSpc>
            </a:pPr>
            <a:r>
              <a:rPr lang="en-US" altLang="zh-CN" sz="2400" dirty="0">
                <a:solidFill>
                  <a:srgbClr val="FF0000"/>
                </a:solidFill>
                <a:latin typeface="+mn-ea"/>
              </a:rPr>
              <a:t>1</a:t>
            </a:r>
            <a:r>
              <a:rPr lang="zh-CN" altLang="en-US" sz="2400" dirty="0">
                <a:solidFill>
                  <a:srgbClr val="FF0000"/>
                </a:solidFill>
                <a:latin typeface="+mn-ea"/>
              </a:rPr>
              <a:t>、</a:t>
            </a:r>
            <a:r>
              <a:rPr lang="zh-CN" altLang="en-US" sz="2400" dirty="0">
                <a:solidFill>
                  <a:srgbClr val="FF0000"/>
                </a:solidFill>
                <a:latin typeface="+mn-ea"/>
                <a:sym typeface="+mn-ea"/>
              </a:rPr>
              <a:t>转发：</a:t>
            </a:r>
            <a:r>
              <a:rPr lang="zh-CN" altLang="en-US" sz="2400" dirty="0">
                <a:latin typeface="+mn-ea"/>
                <a:sym typeface="+mn-ea"/>
              </a:rPr>
              <a:t>当通过一条输入链路接收到一个分组后，路由器需要决策通过 哪条输出链路将分组发送出去，并将分组从输入接口转移到输出接口。 </a:t>
            </a:r>
            <a:endParaRPr lang="zh-CN" altLang="en-US" sz="2400" dirty="0">
              <a:latin typeface="+mn-ea"/>
            </a:endParaRPr>
          </a:p>
          <a:p>
            <a:pPr>
              <a:lnSpc>
                <a:spcPct val="150000"/>
              </a:lnSpc>
            </a:pPr>
            <a:r>
              <a:rPr lang="en-US" altLang="zh-CN" sz="2400" dirty="0">
                <a:solidFill>
                  <a:srgbClr val="FF0000"/>
                </a:solidFill>
                <a:latin typeface="+mn-ea"/>
              </a:rPr>
              <a:t>2</a:t>
            </a:r>
            <a:r>
              <a:rPr lang="zh-CN" altLang="en-US" sz="2400" dirty="0">
                <a:solidFill>
                  <a:srgbClr val="FF0000"/>
                </a:solidFill>
                <a:latin typeface="+mn-ea"/>
              </a:rPr>
              <a:t>、</a:t>
            </a:r>
            <a:r>
              <a:rPr lang="zh-CN" altLang="en-US" sz="2400" dirty="0">
                <a:solidFill>
                  <a:srgbClr val="FF0000"/>
                </a:solidFill>
                <a:latin typeface="+mn-ea"/>
                <a:sym typeface="+mn-ea"/>
              </a:rPr>
              <a:t>路由选择：</a:t>
            </a:r>
            <a:r>
              <a:rPr lang="zh-CN" altLang="en-US" sz="2400" dirty="0">
                <a:latin typeface="+mn-ea"/>
                <a:sym typeface="+mn-ea"/>
              </a:rPr>
              <a:t>当分组从源主机流向目的主机时，必须通过某种方式决定</a:t>
            </a:r>
            <a:r>
              <a:rPr lang="zh-CN" altLang="en-US" sz="2400" dirty="0" smtClean="0">
                <a:latin typeface="+mn-ea"/>
                <a:sym typeface="+mn-ea"/>
              </a:rPr>
              <a:t>分组</a:t>
            </a:r>
            <a:r>
              <a:rPr lang="zh-CN" altLang="en-US" sz="2400" dirty="0">
                <a:latin typeface="+mn-ea"/>
                <a:sym typeface="+mn-ea"/>
              </a:rPr>
              <a:t>经过的路由或路径，计算分组所经过的路径的算法被称为路由选择</a:t>
            </a:r>
            <a:r>
              <a:rPr lang="zh-CN" altLang="en-US" sz="2400" dirty="0" smtClean="0">
                <a:latin typeface="+mn-ea"/>
                <a:sym typeface="+mn-ea"/>
              </a:rPr>
              <a:t>算法</a:t>
            </a:r>
            <a:r>
              <a:rPr lang="zh-CN" altLang="en-US" sz="2400" dirty="0">
                <a:latin typeface="+mn-ea"/>
                <a:sym typeface="+mn-ea"/>
              </a:rPr>
              <a:t>，或称路由算法。 </a:t>
            </a:r>
            <a:endParaRPr lang="zh-CN" altLang="en-US" sz="2400" dirty="0">
              <a:latin typeface="+mn-ea"/>
              <a:sym typeface="+mn-ea"/>
            </a:endParaRPr>
          </a:p>
          <a:p>
            <a:pPr>
              <a:lnSpc>
                <a:spcPct val="150000"/>
              </a:lnSpc>
            </a:pPr>
            <a:r>
              <a:rPr lang="en-US" altLang="zh-CN" sz="2400" dirty="0">
                <a:solidFill>
                  <a:srgbClr val="FF0000"/>
                </a:solidFill>
                <a:latin typeface="+mn-ea"/>
              </a:rPr>
              <a:t>3</a:t>
            </a:r>
            <a:r>
              <a:rPr lang="zh-CN" altLang="en-US" sz="2400" dirty="0">
                <a:solidFill>
                  <a:srgbClr val="FF0000"/>
                </a:solidFill>
                <a:latin typeface="+mn-ea"/>
              </a:rPr>
              <a:t>、连接</a:t>
            </a:r>
            <a:r>
              <a:rPr lang="zh-CN" altLang="en-US" sz="2400" dirty="0" smtClean="0">
                <a:solidFill>
                  <a:srgbClr val="FF0000"/>
                </a:solidFill>
                <a:latin typeface="+mn-ea"/>
              </a:rPr>
              <a:t>建立</a:t>
            </a:r>
            <a:r>
              <a:rPr lang="zh-CN" altLang="en-US" sz="2400" dirty="0">
                <a:solidFill>
                  <a:srgbClr val="FF0000"/>
                </a:solidFill>
                <a:latin typeface="+mn-ea"/>
              </a:rPr>
              <a:t>：</a:t>
            </a:r>
            <a:r>
              <a:rPr lang="zh-CN" altLang="en-US" sz="2400" dirty="0" smtClean="0">
                <a:latin typeface="+mn-ea"/>
              </a:rPr>
              <a:t>网络</a:t>
            </a:r>
            <a:r>
              <a:rPr lang="zh-CN" altLang="en-US" sz="2400" dirty="0">
                <a:latin typeface="+mn-ea"/>
              </a:rPr>
              <a:t>层连接是从源主机到目的主机经过的一条路径，这条</a:t>
            </a:r>
            <a:r>
              <a:rPr lang="zh-CN" altLang="en-US" sz="2400" dirty="0" smtClean="0">
                <a:latin typeface="+mn-ea"/>
              </a:rPr>
              <a:t>路径所</a:t>
            </a:r>
            <a:r>
              <a:rPr lang="zh-CN" altLang="en-US" sz="2400" dirty="0">
                <a:latin typeface="+mn-ea"/>
              </a:rPr>
              <a:t>经过的每个路由器等网络设备都要参与网络层连接的建立。 </a:t>
            </a:r>
            <a:endParaRPr lang="zh-CN" altLang="en-US" sz="2400" dirty="0">
              <a:latin typeface="+mn-ea"/>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en-US" altLang="zh-CN" sz="2800"/>
              <a:t>4.1</a:t>
            </a:r>
            <a:r>
              <a:rPr lang="zh-CN" altLang="en-US" sz="2800"/>
              <a:t>网络层服务</a:t>
            </a:r>
            <a:endParaRPr lang="zh-CN" altLang="en-US" sz="2800"/>
          </a:p>
        </p:txBody>
      </p:sp>
      <p:sp>
        <p:nvSpPr>
          <p:cNvPr id="5" name="文本框 4"/>
          <p:cNvSpPr txBox="1"/>
          <p:nvPr/>
        </p:nvSpPr>
        <p:spPr>
          <a:xfrm>
            <a:off x="1388745" y="1313815"/>
            <a:ext cx="2106930" cy="419100"/>
          </a:xfrm>
          <a:prstGeom prst="rect">
            <a:avLst/>
          </a:prstGeom>
          <a:noFill/>
        </p:spPr>
        <p:txBody>
          <a:bodyPr wrap="square" rtlCol="0">
            <a:spAutoFit/>
          </a:bodyPr>
          <a:lstStyle/>
          <a:p>
            <a:r>
              <a:rPr lang="zh-CN" altLang="en-US" sz="2130"/>
              <a:t>网络层主要功能</a:t>
            </a:r>
            <a:endParaRPr lang="zh-CN" altLang="en-US" sz="2130"/>
          </a:p>
        </p:txBody>
      </p:sp>
      <p:sp>
        <p:nvSpPr>
          <p:cNvPr id="6" name="文本框 5"/>
          <p:cNvSpPr txBox="1"/>
          <p:nvPr/>
        </p:nvSpPr>
        <p:spPr>
          <a:xfrm>
            <a:off x="7940675" y="912495"/>
            <a:ext cx="1648460" cy="368300"/>
          </a:xfrm>
          <a:prstGeom prst="rect">
            <a:avLst/>
          </a:prstGeom>
          <a:noFill/>
        </p:spPr>
        <p:txBody>
          <a:bodyPr wrap="square" rtlCol="0">
            <a:spAutoFit/>
          </a:bodyPr>
          <a:lstStyle/>
          <a:p>
            <a:r>
              <a:rPr lang="zh-CN" altLang="en-US"/>
              <a:t>网络层服务</a:t>
            </a:r>
            <a:endParaRPr lang="zh-CN" altLang="en-US"/>
          </a:p>
        </p:txBody>
      </p:sp>
      <p:sp>
        <p:nvSpPr>
          <p:cNvPr id="11" name="左大括号 10"/>
          <p:cNvSpPr/>
          <p:nvPr/>
        </p:nvSpPr>
        <p:spPr>
          <a:xfrm>
            <a:off x="9286875" y="473710"/>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9438005" y="352425"/>
            <a:ext cx="2011680" cy="1476375"/>
          </a:xfrm>
          <a:prstGeom prst="rect">
            <a:avLst/>
          </a:prstGeom>
          <a:noFill/>
        </p:spPr>
        <p:txBody>
          <a:bodyPr wrap="square" rtlCol="0">
            <a:spAutoFit/>
          </a:bodyPr>
          <a:lstStyle/>
          <a:p>
            <a:r>
              <a:rPr lang="zh-CN" altLang="en-US"/>
              <a:t>核心任务</a:t>
            </a:r>
            <a:endParaRPr lang="zh-CN" altLang="en-US"/>
          </a:p>
          <a:p>
            <a:endParaRPr lang="zh-CN" altLang="en-US"/>
          </a:p>
          <a:p>
            <a:endParaRPr lang="zh-CN" altLang="en-US"/>
          </a:p>
          <a:p>
            <a:endParaRPr lang="zh-CN" altLang="en-US"/>
          </a:p>
          <a:p>
            <a:r>
              <a:rPr lang="zh-CN" altLang="en-US">
                <a:solidFill>
                  <a:schemeClr val="accent6"/>
                </a:solidFill>
              </a:rPr>
              <a:t>主要功能</a:t>
            </a:r>
            <a:endParaRPr lang="zh-CN" altLang="en-US">
              <a:solidFill>
                <a:schemeClr val="accent6"/>
              </a:solidFill>
            </a:endParaRPr>
          </a:p>
        </p:txBody>
      </p:sp>
      <p:sp>
        <p:nvSpPr>
          <p:cNvPr id="13" name="左大括号 12"/>
          <p:cNvSpPr/>
          <p:nvPr/>
        </p:nvSpPr>
        <p:spPr>
          <a:xfrm>
            <a:off x="10557510" y="1184910"/>
            <a:ext cx="135890" cy="9677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0693400" y="932180"/>
            <a:ext cx="1376680" cy="1614805"/>
          </a:xfrm>
          <a:prstGeom prst="rect">
            <a:avLst/>
          </a:prstGeom>
          <a:noFill/>
        </p:spPr>
        <p:txBody>
          <a:bodyPr wrap="square" rtlCol="0">
            <a:spAutoFit/>
          </a:bodyPr>
          <a:lstStyle/>
          <a:p>
            <a:pPr fontAlgn="auto">
              <a:lnSpc>
                <a:spcPct val="150000"/>
              </a:lnSpc>
            </a:pPr>
            <a:r>
              <a:rPr lang="zh-CN" altLang="en-US"/>
              <a:t>路由选择</a:t>
            </a:r>
            <a:endParaRPr lang="zh-CN" altLang="en-US"/>
          </a:p>
          <a:p>
            <a:pPr fontAlgn="auto">
              <a:lnSpc>
                <a:spcPct val="150000"/>
              </a:lnSpc>
            </a:pPr>
            <a:r>
              <a:rPr lang="zh-CN" altLang="en-US"/>
              <a:t>转发</a:t>
            </a:r>
            <a:endParaRPr lang="zh-CN" altLang="en-US"/>
          </a:p>
          <a:p>
            <a:pPr fontAlgn="auto">
              <a:lnSpc>
                <a:spcPct val="150000"/>
              </a:lnSpc>
            </a:pPr>
            <a:r>
              <a:rPr lang="zh-CN" altLang="en-US"/>
              <a:t>建立连接</a:t>
            </a:r>
            <a:endParaRPr lang="zh-CN" altLang="en-US"/>
          </a:p>
          <a:p>
            <a:endParaRPr lang="zh-CN" altLang="en-US"/>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
        <p:nvSpPr>
          <p:cNvPr id="16" name="文本框 15"/>
          <p:cNvSpPr txBox="1"/>
          <p:nvPr/>
        </p:nvSpPr>
        <p:spPr>
          <a:xfrm>
            <a:off x="776605" y="2546985"/>
            <a:ext cx="10439083" cy="1754326"/>
          </a:xfrm>
          <a:prstGeom prst="rect">
            <a:avLst/>
          </a:prstGeom>
          <a:noFill/>
        </p:spPr>
        <p:txBody>
          <a:bodyPr wrap="square" rtlCol="0">
            <a:spAutoFit/>
          </a:bodyPr>
          <a:lstStyle/>
          <a:p>
            <a:pPr>
              <a:lnSpc>
                <a:spcPct val="150000"/>
              </a:lnSpc>
            </a:pPr>
            <a:r>
              <a:rPr lang="zh-CN" altLang="en-US" sz="2400" dirty="0">
                <a:latin typeface="+mn-ea"/>
              </a:rPr>
              <a:t>根据是否在网络层提供连接服务，分组交换网络可以分为</a:t>
            </a:r>
            <a:r>
              <a:rPr lang="en-US" altLang="zh-CN" sz="2400" dirty="0">
                <a:latin typeface="+mn-ea"/>
              </a:rPr>
              <a:t>: </a:t>
            </a:r>
            <a:endParaRPr lang="en-US" altLang="zh-CN" sz="2400" dirty="0" smtClean="0">
              <a:latin typeface="+mn-ea"/>
            </a:endParaRPr>
          </a:p>
          <a:p>
            <a:pPr>
              <a:lnSpc>
                <a:spcPct val="150000"/>
              </a:lnSpc>
            </a:pPr>
            <a:r>
              <a:rPr lang="zh-CN" altLang="en-US" sz="2400" dirty="0" smtClean="0">
                <a:latin typeface="+mn-ea"/>
              </a:rPr>
              <a:t>在</a:t>
            </a:r>
            <a:r>
              <a:rPr lang="zh-CN" altLang="en-US" sz="2400" dirty="0">
                <a:latin typeface="+mn-ea"/>
              </a:rPr>
              <a:t>网络层提供连接服务的</a:t>
            </a:r>
            <a:r>
              <a:rPr lang="zh-CN" altLang="en-US" sz="2400" dirty="0">
                <a:solidFill>
                  <a:srgbClr val="FF0000"/>
                </a:solidFill>
                <a:latin typeface="+mn-ea"/>
              </a:rPr>
              <a:t>虚电路</a:t>
            </a:r>
            <a:r>
              <a:rPr lang="en-US" altLang="zh-CN" sz="2400" dirty="0">
                <a:solidFill>
                  <a:srgbClr val="FF0000"/>
                </a:solidFill>
                <a:latin typeface="+mn-ea"/>
              </a:rPr>
              <a:t>(Virtual-</a:t>
            </a:r>
            <a:r>
              <a:rPr lang="en-US" altLang="zh-CN" sz="2400" dirty="0" err="1">
                <a:solidFill>
                  <a:srgbClr val="FF0000"/>
                </a:solidFill>
                <a:latin typeface="+mn-ea"/>
              </a:rPr>
              <a:t>Circuit,VC</a:t>
            </a:r>
            <a:r>
              <a:rPr lang="en-US" altLang="zh-CN" sz="2400" dirty="0">
                <a:solidFill>
                  <a:srgbClr val="FF0000"/>
                </a:solidFill>
                <a:latin typeface="+mn-ea"/>
              </a:rPr>
              <a:t>)</a:t>
            </a:r>
            <a:r>
              <a:rPr lang="zh-CN" altLang="en-US" sz="2400" dirty="0" smtClean="0">
                <a:solidFill>
                  <a:srgbClr val="FF0000"/>
                </a:solidFill>
                <a:latin typeface="+mn-ea"/>
              </a:rPr>
              <a:t>网络</a:t>
            </a:r>
            <a:r>
              <a:rPr lang="zh-CN" altLang="en-US" sz="2400" dirty="0" smtClean="0">
                <a:latin typeface="+mn-ea"/>
              </a:rPr>
              <a:t>；</a:t>
            </a:r>
            <a:endParaRPr lang="en-US" altLang="zh-CN" sz="2400" dirty="0" smtClean="0">
              <a:latin typeface="+mn-ea"/>
            </a:endParaRPr>
          </a:p>
          <a:p>
            <a:pPr>
              <a:lnSpc>
                <a:spcPct val="150000"/>
              </a:lnSpc>
            </a:pPr>
            <a:r>
              <a:rPr lang="zh-CN" altLang="en-US" sz="2400" dirty="0" smtClean="0">
                <a:latin typeface="+mn-ea"/>
              </a:rPr>
              <a:t>在</a:t>
            </a:r>
            <a:r>
              <a:rPr lang="zh-CN" altLang="en-US" sz="2400" dirty="0">
                <a:latin typeface="+mn-ea"/>
              </a:rPr>
              <a:t>网络层提供无连接服务的</a:t>
            </a:r>
            <a:r>
              <a:rPr lang="zh-CN" altLang="en-US" sz="2400" dirty="0">
                <a:solidFill>
                  <a:srgbClr val="FF0000"/>
                </a:solidFill>
                <a:latin typeface="+mn-ea"/>
              </a:rPr>
              <a:t>数据报网络</a:t>
            </a:r>
            <a:r>
              <a:rPr lang="en-US" altLang="zh-CN" sz="2400" dirty="0">
                <a:latin typeface="+mn-ea"/>
              </a:rPr>
              <a:t>(datagram network</a:t>
            </a:r>
            <a:r>
              <a:rPr lang="en-US" altLang="zh-CN" sz="2400" dirty="0" smtClean="0">
                <a:latin typeface="+mn-ea"/>
              </a:rPr>
              <a:t>)</a:t>
            </a:r>
            <a:r>
              <a:rPr lang="zh-CN" altLang="en-US" sz="2400" dirty="0" smtClean="0">
                <a:latin typeface="+mn-ea"/>
              </a:rPr>
              <a:t>；</a:t>
            </a:r>
            <a:r>
              <a:rPr lang="en-US" altLang="zh-CN" sz="2400" dirty="0" smtClean="0">
                <a:latin typeface="+mn-ea"/>
              </a:rPr>
              <a:t> </a:t>
            </a:r>
            <a:endParaRPr lang="en-US" altLang="zh-CN" sz="2400" dirty="0">
              <a:latin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sp>
        <p:nvSpPr>
          <p:cNvPr id="4" name="矩形 3"/>
          <p:cNvSpPr/>
          <p:nvPr/>
        </p:nvSpPr>
        <p:spPr>
          <a:xfrm>
            <a:off x="6915886" y="6011779"/>
            <a:ext cx="2561920" cy="369332"/>
          </a:xfrm>
          <a:prstGeom prst="rect">
            <a:avLst/>
          </a:prstGeom>
        </p:spPr>
        <p:txBody>
          <a:bodyPr wrap="none">
            <a:spAutoFit/>
          </a:bodyPr>
          <a:lstStyle/>
          <a:p>
            <a:r>
              <a:rPr lang="en-US" altLang="zh-CN" dirty="0">
                <a:latin typeface="ArialMT" charset="0"/>
              </a:rPr>
              <a:t>TCP</a:t>
            </a:r>
            <a:r>
              <a:rPr lang="zh-CN" altLang="en-US" dirty="0">
                <a:latin typeface="MicrosoftYaHei" charset="-122"/>
              </a:rPr>
              <a:t>默认使用累计确认 </a:t>
            </a:r>
            <a:endParaRPr lang="zh-CN" altLang="en-US" dirty="0">
              <a:effectLst/>
            </a:endParaRPr>
          </a:p>
        </p:txBody>
      </p:sp>
      <p:pic>
        <p:nvPicPr>
          <p:cNvPr id="8" name="图片 7"/>
          <p:cNvPicPr>
            <a:picLocks noChangeAspect="1"/>
          </p:cNvPicPr>
          <p:nvPr/>
        </p:nvPicPr>
        <p:blipFill>
          <a:blip r:embed="rId2"/>
          <a:stretch>
            <a:fillRect/>
          </a:stretch>
        </p:blipFill>
        <p:spPr>
          <a:xfrm>
            <a:off x="1328629" y="3270056"/>
            <a:ext cx="9118600" cy="346710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8481695" cy="419100"/>
          </a:xfrm>
          <a:prstGeom prst="rect">
            <a:avLst/>
          </a:prstGeom>
          <a:noFill/>
        </p:spPr>
        <p:txBody>
          <a:bodyPr wrap="square" rtlCol="0">
            <a:spAutoFit/>
          </a:bodyPr>
          <a:lstStyle/>
          <a:p>
            <a:r>
              <a:rPr sz="2130" dirty="0" smtClean="0"/>
              <a:t>网络层要实现的基本功能是</a:t>
            </a:r>
            <a:r>
              <a:rPr lang="zh-CN" altLang="en-US" sz="2125" dirty="0" smtClean="0">
                <a:sym typeface="+mn-ea"/>
              </a:rPr>
              <a:t>：</a:t>
            </a:r>
            <a:r>
              <a:rPr sz="2125" dirty="0" smtClean="0">
                <a:sym typeface="+mn-ea"/>
              </a:rPr>
              <a:t>转发</a:t>
            </a:r>
            <a:r>
              <a:rPr lang="zh-CN" sz="2125" dirty="0">
                <a:sym typeface="+mn-ea"/>
              </a:rPr>
              <a:t>、（</a:t>
            </a:r>
            <a:r>
              <a:rPr lang="zh-CN" sz="2125" dirty="0">
                <a:solidFill>
                  <a:schemeClr val="bg2"/>
                </a:solidFill>
                <a:sym typeface="+mn-ea"/>
              </a:rPr>
              <a:t>路由选择</a:t>
            </a:r>
            <a:r>
              <a:rPr lang="zh-CN" sz="2125" dirty="0">
                <a:sym typeface="+mn-ea"/>
              </a:rPr>
              <a:t>）</a:t>
            </a:r>
            <a:r>
              <a:rPr lang="zh-CN" sz="2130" dirty="0"/>
              <a:t>建立连接</a:t>
            </a:r>
            <a:r>
              <a:rPr sz="2130" dirty="0"/>
              <a:t>。</a:t>
            </a:r>
            <a:endParaRPr sz="2130" dirty="0"/>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9067483" cy="419100"/>
          </a:xfrm>
          <a:prstGeom prst="rect">
            <a:avLst/>
          </a:prstGeom>
          <a:noFill/>
        </p:spPr>
        <p:txBody>
          <a:bodyPr wrap="square" rtlCol="0">
            <a:spAutoFit/>
          </a:bodyPr>
          <a:lstStyle/>
          <a:p>
            <a:r>
              <a:rPr sz="2130" dirty="0" smtClean="0"/>
              <a:t>网络层要实现的基本功能</a:t>
            </a:r>
            <a:r>
              <a:rPr lang="zh-CN" altLang="en-US" sz="2130" dirty="0" smtClean="0"/>
              <a:t>：</a:t>
            </a:r>
            <a:r>
              <a:rPr sz="2125" dirty="0" smtClean="0">
                <a:sym typeface="+mn-ea"/>
              </a:rPr>
              <a:t>转发</a:t>
            </a:r>
            <a:r>
              <a:rPr lang="zh-CN" sz="2125" dirty="0">
                <a:sym typeface="+mn-ea"/>
              </a:rPr>
              <a:t>、（</a:t>
            </a:r>
            <a:r>
              <a:rPr lang="zh-CN" sz="2125" dirty="0">
                <a:solidFill>
                  <a:srgbClr val="FF0000"/>
                </a:solidFill>
                <a:sym typeface="+mn-ea"/>
              </a:rPr>
              <a:t>路由选择</a:t>
            </a:r>
            <a:r>
              <a:rPr lang="zh-CN" sz="2125" dirty="0">
                <a:sym typeface="+mn-ea"/>
              </a:rPr>
              <a:t>）</a:t>
            </a:r>
            <a:r>
              <a:rPr lang="zh-CN" sz="2130" dirty="0"/>
              <a:t>建立连接</a:t>
            </a:r>
            <a:r>
              <a:rPr sz="2130" dirty="0"/>
              <a:t>。</a:t>
            </a:r>
            <a:endParaRPr sz="2130" dirty="0"/>
          </a:p>
        </p:txBody>
      </p:sp>
      <p:sp>
        <p:nvSpPr>
          <p:cNvPr id="15" name="文本框 14"/>
          <p:cNvSpPr txBox="1"/>
          <p:nvPr/>
        </p:nvSpPr>
        <p:spPr>
          <a:xfrm>
            <a:off x="0" y="-15875"/>
            <a:ext cx="1643380" cy="368300"/>
          </a:xfrm>
          <a:prstGeom prst="rect">
            <a:avLst/>
          </a:prstGeom>
          <a:noFill/>
        </p:spPr>
        <p:txBody>
          <a:bodyPr wrap="none" rtlCol="0" anchor="t">
            <a:spAutoFit/>
          </a:bodyPr>
          <a:lstStyle/>
          <a:p>
            <a:r>
              <a:rPr lang="en-US" altLang="zh-CN">
                <a:sym typeface="+mn-ea"/>
              </a:rPr>
              <a:t>4.1</a:t>
            </a:r>
            <a:r>
              <a:rPr lang="zh-CN" altLang="en-US">
                <a:sym typeface="+mn-ea"/>
              </a:rPr>
              <a:t>网络层服务</a:t>
            </a:r>
            <a:endParaRPr lang="zh-CN" altLang="en-US"/>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8984615" cy="3368040"/>
          </a:xfrm>
          <a:prstGeom prst="rect">
            <a:avLst/>
          </a:prstGeom>
          <a:noFill/>
        </p:spPr>
        <p:txBody>
          <a:bodyPr wrap="square" rtlCol="0">
            <a:spAutoFit/>
          </a:bodyPr>
          <a:lstStyle/>
          <a:p>
            <a:r>
              <a:rPr sz="2130"/>
              <a:t>下列选项中不属于网络层功能的是（</a:t>
            </a:r>
            <a:r>
              <a:rPr lang="en-US" sz="2130">
                <a:solidFill>
                  <a:schemeClr val="bg2"/>
                </a:solidFill>
              </a:rPr>
              <a:t>C</a:t>
            </a:r>
            <a:r>
              <a:rPr sz="2130"/>
              <a:t>）</a:t>
            </a:r>
            <a:endParaRPr sz="2130"/>
          </a:p>
          <a:p>
            <a:endParaRPr sz="2130"/>
          </a:p>
          <a:p>
            <a:endParaRPr sz="2130"/>
          </a:p>
          <a:p>
            <a:r>
              <a:rPr sz="2130"/>
              <a:t>A:实现转发</a:t>
            </a:r>
            <a:endParaRPr sz="2130"/>
          </a:p>
          <a:p>
            <a:endParaRPr sz="2130"/>
          </a:p>
          <a:p>
            <a:r>
              <a:rPr sz="2130"/>
              <a:t>B:路由选择</a:t>
            </a:r>
            <a:endParaRPr sz="2130"/>
          </a:p>
          <a:p>
            <a:endParaRPr sz="2130"/>
          </a:p>
          <a:p>
            <a:r>
              <a:rPr sz="2130"/>
              <a:t>C:</a:t>
            </a:r>
            <a:r>
              <a:rPr lang="zh-CN" sz="2130"/>
              <a:t>为用户提供网络应用</a:t>
            </a:r>
            <a:endParaRPr sz="2130"/>
          </a:p>
          <a:p>
            <a:endParaRPr sz="2130"/>
          </a:p>
          <a:p>
            <a:r>
              <a:rPr sz="2130"/>
              <a:t>D:连接建立</a:t>
            </a:r>
            <a:endParaRPr sz="2130"/>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8984615" cy="3368040"/>
          </a:xfrm>
          <a:prstGeom prst="rect">
            <a:avLst/>
          </a:prstGeom>
          <a:noFill/>
        </p:spPr>
        <p:txBody>
          <a:bodyPr wrap="square" rtlCol="0">
            <a:spAutoFit/>
          </a:bodyPr>
          <a:lstStyle/>
          <a:p>
            <a:r>
              <a:rPr sz="2130"/>
              <a:t>下列选项中不属于网络层功能的是（</a:t>
            </a:r>
            <a:r>
              <a:rPr lang="en-US" sz="2130">
                <a:solidFill>
                  <a:srgbClr val="FF0000"/>
                </a:solidFill>
              </a:rPr>
              <a:t>C</a:t>
            </a:r>
            <a:r>
              <a:rPr sz="2130"/>
              <a:t>）</a:t>
            </a:r>
            <a:endParaRPr sz="2130"/>
          </a:p>
          <a:p>
            <a:endParaRPr sz="2130"/>
          </a:p>
          <a:p>
            <a:endParaRPr sz="2130"/>
          </a:p>
          <a:p>
            <a:r>
              <a:rPr sz="2130"/>
              <a:t>A:实现转发</a:t>
            </a:r>
            <a:endParaRPr sz="2130"/>
          </a:p>
          <a:p>
            <a:endParaRPr sz="2130"/>
          </a:p>
          <a:p>
            <a:r>
              <a:rPr sz="2130"/>
              <a:t>B:路由选择</a:t>
            </a:r>
            <a:endParaRPr sz="2130"/>
          </a:p>
          <a:p>
            <a:endParaRPr sz="2130"/>
          </a:p>
          <a:p>
            <a:r>
              <a:rPr sz="2130">
                <a:solidFill>
                  <a:srgbClr val="FF0000"/>
                </a:solidFill>
              </a:rPr>
              <a:t>C:</a:t>
            </a:r>
            <a:r>
              <a:rPr lang="zh-CN" sz="2130">
                <a:solidFill>
                  <a:srgbClr val="FF0000"/>
                </a:solidFill>
              </a:rPr>
              <a:t>为用户提供网络应用</a:t>
            </a:r>
            <a:endParaRPr sz="2130">
              <a:solidFill>
                <a:srgbClr val="FF0000"/>
              </a:solidFill>
            </a:endParaRPr>
          </a:p>
          <a:p>
            <a:endParaRPr sz="2130"/>
          </a:p>
          <a:p>
            <a:r>
              <a:rPr sz="2130"/>
              <a:t>D:连接建立</a:t>
            </a:r>
            <a:endParaRPr sz="2130"/>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9937115" cy="3040380"/>
          </a:xfrm>
          <a:prstGeom prst="rect">
            <a:avLst/>
          </a:prstGeom>
          <a:noFill/>
        </p:spPr>
        <p:txBody>
          <a:bodyPr wrap="square" rtlCol="0">
            <a:spAutoFit/>
          </a:bodyPr>
          <a:lstStyle/>
          <a:p>
            <a:r>
              <a:rPr sz="2130"/>
              <a:t>根据是否在网络层提供连接服务，分组交换网络可以分为</a:t>
            </a:r>
            <a:r>
              <a:rPr lang="zh-CN" sz="2130"/>
              <a:t>数据报</a:t>
            </a:r>
            <a:r>
              <a:rPr sz="2130"/>
              <a:t>网络和（</a:t>
            </a:r>
            <a:r>
              <a:rPr lang="en-US" sz="2130">
                <a:solidFill>
                  <a:schemeClr val="bg2"/>
                </a:solidFill>
              </a:rPr>
              <a:t>B</a:t>
            </a:r>
            <a:r>
              <a:rPr sz="2130"/>
              <a:t>）</a:t>
            </a:r>
            <a:endParaRPr sz="2130"/>
          </a:p>
          <a:p>
            <a:endParaRPr sz="2130"/>
          </a:p>
          <a:p>
            <a:r>
              <a:rPr sz="2130"/>
              <a:t>A:实电路网络</a:t>
            </a:r>
            <a:endParaRPr sz="2130"/>
          </a:p>
          <a:p>
            <a:endParaRPr sz="2130"/>
          </a:p>
          <a:p>
            <a:r>
              <a:rPr sz="2130"/>
              <a:t>B:</a:t>
            </a:r>
            <a:r>
              <a:rPr lang="zh-CN" sz="2130"/>
              <a:t>虚电路</a:t>
            </a:r>
            <a:r>
              <a:rPr sz="2130"/>
              <a:t>网络</a:t>
            </a:r>
            <a:endParaRPr sz="2130"/>
          </a:p>
          <a:p>
            <a:endParaRPr sz="2130"/>
          </a:p>
          <a:p>
            <a:r>
              <a:rPr sz="2130"/>
              <a:t>C:互连网络</a:t>
            </a:r>
            <a:endParaRPr sz="2130"/>
          </a:p>
          <a:p>
            <a:endParaRPr sz="2130"/>
          </a:p>
          <a:p>
            <a:r>
              <a:rPr sz="2130"/>
              <a:t>D:非互连网络</a:t>
            </a:r>
            <a:endParaRPr sz="2130"/>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805815" y="612140"/>
            <a:ext cx="3585845" cy="521970"/>
          </a:xfrm>
          <a:prstGeom prst="rect">
            <a:avLst/>
          </a:prstGeom>
          <a:noFill/>
        </p:spPr>
        <p:txBody>
          <a:bodyPr wrap="square" rtlCol="0">
            <a:spAutoFit/>
          </a:bodyPr>
          <a:lstStyle/>
          <a:p>
            <a:r>
              <a:rPr lang="zh-CN" altLang="en-US" sz="2800"/>
              <a:t>真题演练</a:t>
            </a:r>
            <a:endParaRPr lang="zh-CN" altLang="en-US" sz="2800"/>
          </a:p>
        </p:txBody>
      </p:sp>
      <p:sp>
        <p:nvSpPr>
          <p:cNvPr id="3" name="文本框 2"/>
          <p:cNvSpPr txBox="1"/>
          <p:nvPr/>
        </p:nvSpPr>
        <p:spPr>
          <a:xfrm>
            <a:off x="776605" y="1971040"/>
            <a:ext cx="9937115" cy="3040380"/>
          </a:xfrm>
          <a:prstGeom prst="rect">
            <a:avLst/>
          </a:prstGeom>
          <a:noFill/>
        </p:spPr>
        <p:txBody>
          <a:bodyPr wrap="square" rtlCol="0">
            <a:spAutoFit/>
          </a:bodyPr>
          <a:lstStyle/>
          <a:p>
            <a:r>
              <a:rPr sz="2130"/>
              <a:t>根据是否在网络层提供连接服务，分组交换网络可以分为</a:t>
            </a:r>
            <a:r>
              <a:rPr lang="zh-CN" sz="2130"/>
              <a:t>数据报</a:t>
            </a:r>
            <a:r>
              <a:rPr sz="2130"/>
              <a:t>网络和（</a:t>
            </a:r>
            <a:r>
              <a:rPr lang="en-US" sz="2130">
                <a:solidFill>
                  <a:schemeClr val="accent6"/>
                </a:solidFill>
              </a:rPr>
              <a:t>B</a:t>
            </a:r>
            <a:r>
              <a:rPr sz="2130"/>
              <a:t>）</a:t>
            </a:r>
            <a:endParaRPr sz="2130"/>
          </a:p>
          <a:p>
            <a:endParaRPr sz="2130"/>
          </a:p>
          <a:p>
            <a:r>
              <a:rPr sz="2130"/>
              <a:t>A:实电路网络</a:t>
            </a:r>
            <a:endParaRPr sz="2130"/>
          </a:p>
          <a:p>
            <a:endParaRPr sz="2130"/>
          </a:p>
          <a:p>
            <a:r>
              <a:rPr sz="2130">
                <a:solidFill>
                  <a:schemeClr val="accent6"/>
                </a:solidFill>
              </a:rPr>
              <a:t>B:</a:t>
            </a:r>
            <a:r>
              <a:rPr lang="zh-CN" sz="2130">
                <a:solidFill>
                  <a:schemeClr val="accent6"/>
                </a:solidFill>
              </a:rPr>
              <a:t>虚电路</a:t>
            </a:r>
            <a:r>
              <a:rPr sz="2130">
                <a:solidFill>
                  <a:schemeClr val="accent6"/>
                </a:solidFill>
              </a:rPr>
              <a:t>网络</a:t>
            </a:r>
            <a:endParaRPr sz="2130">
              <a:solidFill>
                <a:schemeClr val="accent6"/>
              </a:solidFill>
            </a:endParaRPr>
          </a:p>
          <a:p>
            <a:endParaRPr sz="2130"/>
          </a:p>
          <a:p>
            <a:r>
              <a:rPr sz="2130"/>
              <a:t>C:互连网络</a:t>
            </a:r>
            <a:endParaRPr sz="2130"/>
          </a:p>
          <a:p>
            <a:endParaRPr sz="2130"/>
          </a:p>
          <a:p>
            <a:r>
              <a:rPr sz="2130"/>
              <a:t>D:非互连网络</a:t>
            </a:r>
            <a:endParaRPr sz="2130"/>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312545" y="2690495"/>
            <a:ext cx="1648460" cy="419100"/>
          </a:xfrm>
          <a:prstGeom prst="rect">
            <a:avLst/>
          </a:prstGeom>
          <a:noFill/>
        </p:spPr>
        <p:txBody>
          <a:bodyPr wrap="square" rtlCol="0">
            <a:spAutoFit/>
          </a:bodyPr>
          <a:lstStyle/>
          <a:p>
            <a:r>
              <a:rPr lang="zh-CN" altLang="en-US" sz="2130"/>
              <a:t>网络层服务</a:t>
            </a:r>
            <a:endParaRPr lang="zh-CN" altLang="en-US" sz="2130"/>
          </a:p>
        </p:txBody>
      </p:sp>
      <p:sp>
        <p:nvSpPr>
          <p:cNvPr id="6" name="左大括号 5"/>
          <p:cNvSpPr/>
          <p:nvPr/>
        </p:nvSpPr>
        <p:spPr>
          <a:xfrm>
            <a:off x="2961005" y="2242185"/>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p:cNvSpPr txBox="1"/>
          <p:nvPr/>
        </p:nvSpPr>
        <p:spPr>
          <a:xfrm>
            <a:off x="3112135" y="2120900"/>
            <a:ext cx="6624320" cy="1729740"/>
          </a:xfrm>
          <a:prstGeom prst="rect">
            <a:avLst/>
          </a:prstGeom>
          <a:noFill/>
        </p:spPr>
        <p:txBody>
          <a:bodyPr wrap="square" rtlCol="0">
            <a:spAutoFit/>
          </a:bodyPr>
          <a:lstStyle/>
          <a:p>
            <a:r>
              <a:rPr lang="zh-CN" altLang="en-US" sz="2130"/>
              <a:t>核心任务：</a:t>
            </a:r>
            <a:r>
              <a:rPr lang="zh-CN" altLang="en-US" sz="2125">
                <a:sym typeface="+mn-ea"/>
              </a:rPr>
              <a:t>将数据从（</a:t>
            </a:r>
            <a:r>
              <a:rPr lang="zh-CN" altLang="en-US" sz="2125">
                <a:solidFill>
                  <a:schemeClr val="bg1"/>
                </a:solidFill>
                <a:sym typeface="+mn-ea"/>
              </a:rPr>
              <a:t>源主机</a:t>
            </a:r>
            <a:r>
              <a:rPr lang="zh-CN" altLang="en-US" sz="2125">
                <a:sym typeface="+mn-ea"/>
              </a:rPr>
              <a:t>）送达到（</a:t>
            </a:r>
            <a:r>
              <a:rPr lang="zh-CN" altLang="en-US" sz="2125">
                <a:solidFill>
                  <a:schemeClr val="bg1"/>
                </a:solidFill>
                <a:sym typeface="+mn-ea"/>
              </a:rPr>
              <a:t>目的主机</a:t>
            </a:r>
            <a:r>
              <a:rPr lang="zh-CN" altLang="en-US" sz="2125">
                <a:sym typeface="+mn-ea"/>
              </a:rPr>
              <a:t>）</a:t>
            </a:r>
            <a:endParaRPr lang="zh-CN" altLang="en-US" sz="2125"/>
          </a:p>
          <a:p>
            <a:endParaRPr lang="zh-CN" altLang="en-US" sz="2130"/>
          </a:p>
          <a:p>
            <a:endParaRPr lang="zh-CN" altLang="en-US" sz="2130"/>
          </a:p>
          <a:p>
            <a:endParaRPr lang="zh-CN" altLang="en-US" sz="2130"/>
          </a:p>
          <a:p>
            <a:r>
              <a:rPr lang="zh-CN" altLang="en-US" sz="2130"/>
              <a:t>主要功能</a:t>
            </a:r>
            <a:endParaRPr lang="zh-CN" altLang="en-US" sz="2130"/>
          </a:p>
        </p:txBody>
      </p:sp>
      <p:sp>
        <p:nvSpPr>
          <p:cNvPr id="5" name="文本框 4"/>
          <p:cNvSpPr txBox="1"/>
          <p:nvPr/>
        </p:nvSpPr>
        <p:spPr>
          <a:xfrm>
            <a:off x="4577715" y="2891155"/>
            <a:ext cx="8242935" cy="1729740"/>
          </a:xfrm>
          <a:prstGeom prst="rect">
            <a:avLst/>
          </a:prstGeom>
          <a:noFill/>
        </p:spPr>
        <p:txBody>
          <a:bodyPr wrap="square" rtlCol="0">
            <a:spAutoFit/>
          </a:bodyPr>
          <a:lstStyle/>
          <a:p>
            <a:r>
              <a:rPr lang="zh-CN" altLang="en-US" sz="2125">
                <a:sym typeface="+mn-ea"/>
              </a:rPr>
              <a:t>（</a:t>
            </a:r>
            <a:r>
              <a:rPr lang="zh-CN" altLang="en-US" sz="2125">
                <a:solidFill>
                  <a:schemeClr val="bg1"/>
                </a:solidFill>
                <a:sym typeface="+mn-ea"/>
              </a:rPr>
              <a:t>转发</a:t>
            </a:r>
            <a:r>
              <a:rPr lang="zh-CN" altLang="en-US" sz="2125">
                <a:sym typeface="+mn-ea"/>
              </a:rPr>
              <a:t>）</a:t>
            </a:r>
            <a:endParaRPr lang="zh-CN" altLang="en-US" sz="2125">
              <a:sym typeface="+mn-ea"/>
            </a:endParaRPr>
          </a:p>
          <a:p>
            <a:endParaRPr lang="zh-CN" altLang="en-US" sz="2130"/>
          </a:p>
          <a:p>
            <a:r>
              <a:rPr lang="zh-CN" altLang="en-US" sz="2125">
                <a:sym typeface="+mn-ea"/>
              </a:rPr>
              <a:t>（</a:t>
            </a:r>
            <a:r>
              <a:rPr lang="zh-CN" altLang="en-US" sz="2125">
                <a:solidFill>
                  <a:schemeClr val="bg1"/>
                </a:solidFill>
                <a:sym typeface="+mn-ea"/>
              </a:rPr>
              <a:t>路由选择</a:t>
            </a:r>
            <a:r>
              <a:rPr lang="zh-CN" altLang="en-US" sz="2125">
                <a:sym typeface="+mn-ea"/>
              </a:rPr>
              <a:t>）</a:t>
            </a:r>
            <a:endParaRPr lang="zh-CN" altLang="en-US" sz="2125"/>
          </a:p>
          <a:p>
            <a:endParaRPr lang="zh-CN" altLang="en-US" sz="2130"/>
          </a:p>
          <a:p>
            <a:r>
              <a:rPr lang="zh-CN" altLang="en-US" sz="2130"/>
              <a:t>（</a:t>
            </a:r>
            <a:r>
              <a:rPr lang="zh-CN" altLang="en-US" sz="2125">
                <a:solidFill>
                  <a:schemeClr val="bg1"/>
                </a:solidFill>
                <a:sym typeface="+mn-ea"/>
              </a:rPr>
              <a:t>建立连接</a:t>
            </a:r>
            <a:r>
              <a:rPr lang="zh-CN" altLang="en-US" sz="2130"/>
              <a:t>），建立连接网络称为（</a:t>
            </a:r>
            <a:r>
              <a:rPr lang="zh-CN" altLang="en-US" sz="2125">
                <a:solidFill>
                  <a:schemeClr val="bg2"/>
                </a:solidFill>
                <a:sym typeface="+mn-ea"/>
              </a:rPr>
              <a:t>虚电路网络</a:t>
            </a:r>
            <a:r>
              <a:rPr lang="zh-CN" altLang="en-US" sz="2130"/>
              <a:t>）</a:t>
            </a:r>
            <a:endParaRPr lang="zh-CN" altLang="en-US" sz="2130"/>
          </a:p>
        </p:txBody>
      </p:sp>
      <p:sp>
        <p:nvSpPr>
          <p:cNvPr id="8" name="左大括号 7"/>
          <p:cNvSpPr/>
          <p:nvPr/>
        </p:nvSpPr>
        <p:spPr>
          <a:xfrm>
            <a:off x="4456430" y="3027680"/>
            <a:ext cx="75565" cy="1497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312545" y="2690495"/>
            <a:ext cx="1648460" cy="419100"/>
          </a:xfrm>
          <a:prstGeom prst="rect">
            <a:avLst/>
          </a:prstGeom>
          <a:noFill/>
        </p:spPr>
        <p:txBody>
          <a:bodyPr wrap="square" rtlCol="0">
            <a:spAutoFit/>
          </a:bodyPr>
          <a:lstStyle/>
          <a:p>
            <a:r>
              <a:rPr lang="zh-CN" altLang="en-US" sz="2130"/>
              <a:t>网络层服务</a:t>
            </a:r>
            <a:endParaRPr lang="zh-CN" altLang="en-US" sz="2130"/>
          </a:p>
        </p:txBody>
      </p:sp>
      <p:sp>
        <p:nvSpPr>
          <p:cNvPr id="6" name="左大括号 5"/>
          <p:cNvSpPr/>
          <p:nvPr/>
        </p:nvSpPr>
        <p:spPr>
          <a:xfrm>
            <a:off x="2961005" y="2242185"/>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p:cNvSpPr txBox="1"/>
          <p:nvPr/>
        </p:nvSpPr>
        <p:spPr>
          <a:xfrm>
            <a:off x="3112135" y="2120900"/>
            <a:ext cx="6624320" cy="1729740"/>
          </a:xfrm>
          <a:prstGeom prst="rect">
            <a:avLst/>
          </a:prstGeom>
          <a:noFill/>
        </p:spPr>
        <p:txBody>
          <a:bodyPr wrap="square" rtlCol="0">
            <a:spAutoFit/>
          </a:bodyPr>
          <a:lstStyle/>
          <a:p>
            <a:r>
              <a:rPr lang="zh-CN" altLang="en-US" sz="2130"/>
              <a:t>核心任务：</a:t>
            </a:r>
            <a:r>
              <a:rPr lang="zh-CN" altLang="en-US" sz="2125">
                <a:sym typeface="+mn-ea"/>
              </a:rPr>
              <a:t>将数据从（</a:t>
            </a:r>
            <a:r>
              <a:rPr lang="zh-CN" altLang="en-US" sz="2125">
                <a:solidFill>
                  <a:schemeClr val="accent6"/>
                </a:solidFill>
                <a:sym typeface="+mn-ea"/>
              </a:rPr>
              <a:t>源主机</a:t>
            </a:r>
            <a:r>
              <a:rPr lang="zh-CN" altLang="en-US" sz="2125">
                <a:sym typeface="+mn-ea"/>
              </a:rPr>
              <a:t>）送达到（</a:t>
            </a:r>
            <a:r>
              <a:rPr lang="zh-CN" altLang="en-US" sz="2125">
                <a:solidFill>
                  <a:schemeClr val="accent6"/>
                </a:solidFill>
                <a:sym typeface="+mn-ea"/>
              </a:rPr>
              <a:t>目的主机</a:t>
            </a:r>
            <a:r>
              <a:rPr lang="zh-CN" altLang="en-US" sz="2125">
                <a:sym typeface="+mn-ea"/>
              </a:rPr>
              <a:t>）</a:t>
            </a:r>
            <a:endParaRPr lang="zh-CN" altLang="en-US" sz="2125"/>
          </a:p>
          <a:p>
            <a:endParaRPr lang="zh-CN" altLang="en-US" sz="2130"/>
          </a:p>
          <a:p>
            <a:endParaRPr lang="zh-CN" altLang="en-US" sz="2130"/>
          </a:p>
          <a:p>
            <a:endParaRPr lang="zh-CN" altLang="en-US" sz="2130"/>
          </a:p>
          <a:p>
            <a:r>
              <a:rPr lang="zh-CN" altLang="en-US" sz="2130"/>
              <a:t>主要功能</a:t>
            </a:r>
            <a:endParaRPr lang="zh-CN" altLang="en-US" sz="2130"/>
          </a:p>
        </p:txBody>
      </p:sp>
      <p:sp>
        <p:nvSpPr>
          <p:cNvPr id="5" name="文本框 4"/>
          <p:cNvSpPr txBox="1"/>
          <p:nvPr/>
        </p:nvSpPr>
        <p:spPr>
          <a:xfrm>
            <a:off x="4577715" y="2891155"/>
            <a:ext cx="8242935" cy="1729740"/>
          </a:xfrm>
          <a:prstGeom prst="rect">
            <a:avLst/>
          </a:prstGeom>
          <a:noFill/>
        </p:spPr>
        <p:txBody>
          <a:bodyPr wrap="square" rtlCol="0">
            <a:spAutoFit/>
          </a:bodyPr>
          <a:lstStyle/>
          <a:p>
            <a:r>
              <a:rPr lang="zh-CN" altLang="en-US" sz="2125">
                <a:sym typeface="+mn-ea"/>
              </a:rPr>
              <a:t>（</a:t>
            </a:r>
            <a:r>
              <a:rPr lang="zh-CN" altLang="en-US" sz="2125">
                <a:solidFill>
                  <a:schemeClr val="bg1"/>
                </a:solidFill>
                <a:sym typeface="+mn-ea"/>
              </a:rPr>
              <a:t>转发</a:t>
            </a:r>
            <a:r>
              <a:rPr lang="zh-CN" altLang="en-US" sz="2125">
                <a:sym typeface="+mn-ea"/>
              </a:rPr>
              <a:t>）</a:t>
            </a:r>
            <a:endParaRPr lang="zh-CN" altLang="en-US" sz="2125">
              <a:sym typeface="+mn-ea"/>
            </a:endParaRPr>
          </a:p>
          <a:p>
            <a:endParaRPr lang="zh-CN" altLang="en-US" sz="2130"/>
          </a:p>
          <a:p>
            <a:r>
              <a:rPr lang="zh-CN" altLang="en-US" sz="2125">
                <a:sym typeface="+mn-ea"/>
              </a:rPr>
              <a:t>（</a:t>
            </a:r>
            <a:r>
              <a:rPr lang="zh-CN" altLang="en-US" sz="2125">
                <a:solidFill>
                  <a:schemeClr val="bg1"/>
                </a:solidFill>
                <a:sym typeface="+mn-ea"/>
              </a:rPr>
              <a:t>路由选择</a:t>
            </a:r>
            <a:r>
              <a:rPr lang="zh-CN" altLang="en-US" sz="2125">
                <a:sym typeface="+mn-ea"/>
              </a:rPr>
              <a:t>）</a:t>
            </a:r>
            <a:endParaRPr lang="zh-CN" altLang="en-US" sz="2125"/>
          </a:p>
          <a:p>
            <a:endParaRPr lang="zh-CN" altLang="en-US" sz="2130"/>
          </a:p>
          <a:p>
            <a:r>
              <a:rPr lang="zh-CN" altLang="en-US" sz="2130"/>
              <a:t>（</a:t>
            </a:r>
            <a:r>
              <a:rPr lang="zh-CN" altLang="en-US" sz="2125">
                <a:solidFill>
                  <a:schemeClr val="bg1"/>
                </a:solidFill>
                <a:sym typeface="+mn-ea"/>
              </a:rPr>
              <a:t>建立连接</a:t>
            </a:r>
            <a:r>
              <a:rPr lang="zh-CN" altLang="en-US" sz="2130"/>
              <a:t>），建立连接网络称为（</a:t>
            </a:r>
            <a:r>
              <a:rPr lang="zh-CN" altLang="en-US" sz="2125">
                <a:solidFill>
                  <a:schemeClr val="bg2"/>
                </a:solidFill>
                <a:sym typeface="+mn-ea"/>
              </a:rPr>
              <a:t>虚电路网络</a:t>
            </a:r>
            <a:r>
              <a:rPr lang="zh-CN" altLang="en-US" sz="2130"/>
              <a:t>）</a:t>
            </a:r>
            <a:endParaRPr lang="zh-CN" altLang="en-US" sz="2130"/>
          </a:p>
        </p:txBody>
      </p:sp>
      <p:sp>
        <p:nvSpPr>
          <p:cNvPr id="8" name="左大括号 7"/>
          <p:cNvSpPr/>
          <p:nvPr/>
        </p:nvSpPr>
        <p:spPr>
          <a:xfrm>
            <a:off x="4456430" y="3027680"/>
            <a:ext cx="75565" cy="1497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312545" y="2690495"/>
            <a:ext cx="1648460" cy="419100"/>
          </a:xfrm>
          <a:prstGeom prst="rect">
            <a:avLst/>
          </a:prstGeom>
          <a:noFill/>
        </p:spPr>
        <p:txBody>
          <a:bodyPr wrap="square" rtlCol="0">
            <a:spAutoFit/>
          </a:bodyPr>
          <a:lstStyle/>
          <a:p>
            <a:r>
              <a:rPr lang="zh-CN" altLang="en-US" sz="2130"/>
              <a:t>网络层服务</a:t>
            </a:r>
            <a:endParaRPr lang="zh-CN" altLang="en-US" sz="2130"/>
          </a:p>
        </p:txBody>
      </p:sp>
      <p:sp>
        <p:nvSpPr>
          <p:cNvPr id="6" name="左大括号 5"/>
          <p:cNvSpPr/>
          <p:nvPr/>
        </p:nvSpPr>
        <p:spPr>
          <a:xfrm>
            <a:off x="2961005" y="2242185"/>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p:cNvSpPr txBox="1"/>
          <p:nvPr/>
        </p:nvSpPr>
        <p:spPr>
          <a:xfrm>
            <a:off x="3112135" y="2120900"/>
            <a:ext cx="6624320" cy="1729740"/>
          </a:xfrm>
          <a:prstGeom prst="rect">
            <a:avLst/>
          </a:prstGeom>
          <a:noFill/>
        </p:spPr>
        <p:txBody>
          <a:bodyPr wrap="square" rtlCol="0">
            <a:spAutoFit/>
          </a:bodyPr>
          <a:lstStyle/>
          <a:p>
            <a:r>
              <a:rPr lang="zh-CN" altLang="en-US" sz="2130"/>
              <a:t>核心任务：</a:t>
            </a:r>
            <a:r>
              <a:rPr lang="zh-CN" altLang="en-US" sz="2125">
                <a:sym typeface="+mn-ea"/>
              </a:rPr>
              <a:t>将数据从（</a:t>
            </a:r>
            <a:r>
              <a:rPr lang="zh-CN" altLang="en-US" sz="2125">
                <a:solidFill>
                  <a:schemeClr val="accent6"/>
                </a:solidFill>
                <a:sym typeface="+mn-ea"/>
              </a:rPr>
              <a:t>源主机</a:t>
            </a:r>
            <a:r>
              <a:rPr lang="zh-CN" altLang="en-US" sz="2125">
                <a:sym typeface="+mn-ea"/>
              </a:rPr>
              <a:t>）送达到（</a:t>
            </a:r>
            <a:r>
              <a:rPr lang="zh-CN" altLang="en-US" sz="2125">
                <a:solidFill>
                  <a:schemeClr val="accent6"/>
                </a:solidFill>
                <a:sym typeface="+mn-ea"/>
              </a:rPr>
              <a:t>目的主机</a:t>
            </a:r>
            <a:r>
              <a:rPr lang="zh-CN" altLang="en-US" sz="2125">
                <a:sym typeface="+mn-ea"/>
              </a:rPr>
              <a:t>）</a:t>
            </a:r>
            <a:endParaRPr lang="zh-CN" altLang="en-US" sz="2125"/>
          </a:p>
          <a:p>
            <a:endParaRPr lang="zh-CN" altLang="en-US" sz="2130"/>
          </a:p>
          <a:p>
            <a:endParaRPr lang="zh-CN" altLang="en-US" sz="2130"/>
          </a:p>
          <a:p>
            <a:endParaRPr lang="zh-CN" altLang="en-US" sz="2130"/>
          </a:p>
          <a:p>
            <a:r>
              <a:rPr lang="zh-CN" altLang="en-US" sz="2130"/>
              <a:t>主要功能</a:t>
            </a:r>
            <a:endParaRPr lang="zh-CN" altLang="en-US" sz="2130"/>
          </a:p>
        </p:txBody>
      </p:sp>
      <p:sp>
        <p:nvSpPr>
          <p:cNvPr id="5" name="文本框 4"/>
          <p:cNvSpPr txBox="1"/>
          <p:nvPr/>
        </p:nvSpPr>
        <p:spPr>
          <a:xfrm>
            <a:off x="4577715" y="2891155"/>
            <a:ext cx="8242935" cy="1729740"/>
          </a:xfrm>
          <a:prstGeom prst="rect">
            <a:avLst/>
          </a:prstGeom>
          <a:noFill/>
        </p:spPr>
        <p:txBody>
          <a:bodyPr wrap="square" rtlCol="0">
            <a:spAutoFit/>
          </a:bodyPr>
          <a:lstStyle/>
          <a:p>
            <a:r>
              <a:rPr lang="zh-CN" altLang="en-US" sz="2125">
                <a:sym typeface="+mn-ea"/>
              </a:rPr>
              <a:t>（</a:t>
            </a:r>
            <a:r>
              <a:rPr lang="zh-CN" altLang="en-US" sz="2125">
                <a:solidFill>
                  <a:schemeClr val="accent6"/>
                </a:solidFill>
                <a:sym typeface="+mn-ea"/>
              </a:rPr>
              <a:t>转发</a:t>
            </a:r>
            <a:r>
              <a:rPr lang="zh-CN" altLang="en-US" sz="2125">
                <a:sym typeface="+mn-ea"/>
              </a:rPr>
              <a:t>）</a:t>
            </a:r>
            <a:endParaRPr lang="zh-CN" altLang="en-US" sz="2125">
              <a:sym typeface="+mn-ea"/>
            </a:endParaRPr>
          </a:p>
          <a:p>
            <a:endParaRPr lang="zh-CN" altLang="en-US" sz="2125"/>
          </a:p>
          <a:p>
            <a:r>
              <a:rPr lang="zh-CN" altLang="en-US" sz="2125">
                <a:sym typeface="+mn-ea"/>
              </a:rPr>
              <a:t>（</a:t>
            </a:r>
            <a:r>
              <a:rPr lang="zh-CN" altLang="en-US" sz="2125">
                <a:solidFill>
                  <a:schemeClr val="accent6"/>
                </a:solidFill>
                <a:sym typeface="+mn-ea"/>
              </a:rPr>
              <a:t>路由选择</a:t>
            </a:r>
            <a:r>
              <a:rPr lang="zh-CN" altLang="en-US" sz="2125">
                <a:sym typeface="+mn-ea"/>
              </a:rPr>
              <a:t>）</a:t>
            </a:r>
            <a:endParaRPr lang="zh-CN" altLang="en-US" sz="2125"/>
          </a:p>
          <a:p>
            <a:endParaRPr lang="zh-CN" altLang="en-US" sz="2130"/>
          </a:p>
          <a:p>
            <a:r>
              <a:rPr lang="zh-CN" altLang="en-US" sz="2130"/>
              <a:t>（</a:t>
            </a:r>
            <a:r>
              <a:rPr lang="zh-CN" altLang="en-US" sz="2125">
                <a:solidFill>
                  <a:schemeClr val="accent6"/>
                </a:solidFill>
                <a:sym typeface="+mn-ea"/>
              </a:rPr>
              <a:t>建立连接</a:t>
            </a:r>
            <a:r>
              <a:rPr lang="zh-CN" altLang="en-US" sz="2130"/>
              <a:t>），建立连接网络称为（</a:t>
            </a:r>
            <a:r>
              <a:rPr lang="zh-CN" altLang="en-US" sz="2125">
                <a:solidFill>
                  <a:schemeClr val="bg1"/>
                </a:solidFill>
                <a:sym typeface="+mn-ea"/>
              </a:rPr>
              <a:t>虚电路网络</a:t>
            </a:r>
            <a:r>
              <a:rPr lang="zh-CN" altLang="en-US" sz="2130"/>
              <a:t>）</a:t>
            </a:r>
            <a:endParaRPr lang="zh-CN" altLang="en-US" sz="2130"/>
          </a:p>
        </p:txBody>
      </p:sp>
      <p:sp>
        <p:nvSpPr>
          <p:cNvPr id="8" name="左大括号 7"/>
          <p:cNvSpPr/>
          <p:nvPr/>
        </p:nvSpPr>
        <p:spPr>
          <a:xfrm>
            <a:off x="4456430" y="3027680"/>
            <a:ext cx="75565" cy="1497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312545" y="2690495"/>
            <a:ext cx="1648460" cy="419100"/>
          </a:xfrm>
          <a:prstGeom prst="rect">
            <a:avLst/>
          </a:prstGeom>
          <a:noFill/>
        </p:spPr>
        <p:txBody>
          <a:bodyPr wrap="square" rtlCol="0">
            <a:spAutoFit/>
          </a:bodyPr>
          <a:lstStyle/>
          <a:p>
            <a:r>
              <a:rPr lang="zh-CN" altLang="en-US" sz="2130"/>
              <a:t>网络层服务</a:t>
            </a:r>
            <a:endParaRPr lang="zh-CN" altLang="en-US" sz="2130"/>
          </a:p>
        </p:txBody>
      </p:sp>
      <p:sp>
        <p:nvSpPr>
          <p:cNvPr id="6" name="左大括号 5"/>
          <p:cNvSpPr/>
          <p:nvPr/>
        </p:nvSpPr>
        <p:spPr>
          <a:xfrm>
            <a:off x="2961005" y="2242185"/>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p:cNvSpPr txBox="1"/>
          <p:nvPr/>
        </p:nvSpPr>
        <p:spPr>
          <a:xfrm>
            <a:off x="3112135" y="2120900"/>
            <a:ext cx="6624320" cy="1729740"/>
          </a:xfrm>
          <a:prstGeom prst="rect">
            <a:avLst/>
          </a:prstGeom>
          <a:noFill/>
        </p:spPr>
        <p:txBody>
          <a:bodyPr wrap="square" rtlCol="0">
            <a:spAutoFit/>
          </a:bodyPr>
          <a:lstStyle/>
          <a:p>
            <a:r>
              <a:rPr lang="zh-CN" altLang="en-US" sz="2130"/>
              <a:t>核心任务：</a:t>
            </a:r>
            <a:r>
              <a:rPr lang="zh-CN" altLang="en-US" sz="2125">
                <a:sym typeface="+mn-ea"/>
              </a:rPr>
              <a:t>将数据从（</a:t>
            </a:r>
            <a:r>
              <a:rPr lang="zh-CN" altLang="en-US" sz="2125">
                <a:solidFill>
                  <a:schemeClr val="accent6"/>
                </a:solidFill>
                <a:sym typeface="+mn-ea"/>
              </a:rPr>
              <a:t>源主机</a:t>
            </a:r>
            <a:r>
              <a:rPr lang="zh-CN" altLang="en-US" sz="2125">
                <a:sym typeface="+mn-ea"/>
              </a:rPr>
              <a:t>）送达到（</a:t>
            </a:r>
            <a:r>
              <a:rPr lang="zh-CN" altLang="en-US" sz="2125">
                <a:solidFill>
                  <a:schemeClr val="accent6"/>
                </a:solidFill>
                <a:sym typeface="+mn-ea"/>
              </a:rPr>
              <a:t>目的主机</a:t>
            </a:r>
            <a:r>
              <a:rPr lang="zh-CN" altLang="en-US" sz="2125">
                <a:sym typeface="+mn-ea"/>
              </a:rPr>
              <a:t>）</a:t>
            </a:r>
            <a:endParaRPr lang="zh-CN" altLang="en-US" sz="2125"/>
          </a:p>
          <a:p>
            <a:endParaRPr lang="zh-CN" altLang="en-US" sz="2130"/>
          </a:p>
          <a:p>
            <a:endParaRPr lang="zh-CN" altLang="en-US" sz="2130"/>
          </a:p>
          <a:p>
            <a:endParaRPr lang="zh-CN" altLang="en-US" sz="2130"/>
          </a:p>
          <a:p>
            <a:r>
              <a:rPr lang="zh-CN" altLang="en-US" sz="2130"/>
              <a:t>主要功能</a:t>
            </a:r>
            <a:endParaRPr lang="zh-CN" altLang="en-US" sz="2130"/>
          </a:p>
        </p:txBody>
      </p:sp>
      <p:sp>
        <p:nvSpPr>
          <p:cNvPr id="5" name="文本框 4"/>
          <p:cNvSpPr txBox="1"/>
          <p:nvPr/>
        </p:nvSpPr>
        <p:spPr>
          <a:xfrm>
            <a:off x="4577715" y="2891155"/>
            <a:ext cx="8242935" cy="1729740"/>
          </a:xfrm>
          <a:prstGeom prst="rect">
            <a:avLst/>
          </a:prstGeom>
          <a:noFill/>
        </p:spPr>
        <p:txBody>
          <a:bodyPr wrap="square" rtlCol="0">
            <a:spAutoFit/>
          </a:bodyPr>
          <a:lstStyle/>
          <a:p>
            <a:r>
              <a:rPr lang="zh-CN" altLang="en-US" sz="2125">
                <a:sym typeface="+mn-ea"/>
              </a:rPr>
              <a:t>（</a:t>
            </a:r>
            <a:r>
              <a:rPr lang="zh-CN" altLang="en-US" sz="2125">
                <a:solidFill>
                  <a:schemeClr val="accent6"/>
                </a:solidFill>
                <a:sym typeface="+mn-ea"/>
              </a:rPr>
              <a:t>转发</a:t>
            </a:r>
            <a:r>
              <a:rPr lang="zh-CN" altLang="en-US" sz="2125">
                <a:sym typeface="+mn-ea"/>
              </a:rPr>
              <a:t>）</a:t>
            </a:r>
            <a:endParaRPr lang="zh-CN" altLang="en-US" sz="2125">
              <a:sym typeface="+mn-ea"/>
            </a:endParaRPr>
          </a:p>
          <a:p>
            <a:endParaRPr lang="zh-CN" altLang="en-US" sz="2125"/>
          </a:p>
          <a:p>
            <a:r>
              <a:rPr lang="zh-CN" altLang="en-US" sz="2125">
                <a:sym typeface="+mn-ea"/>
              </a:rPr>
              <a:t>（</a:t>
            </a:r>
            <a:r>
              <a:rPr lang="zh-CN" altLang="en-US" sz="2125">
                <a:solidFill>
                  <a:schemeClr val="accent6"/>
                </a:solidFill>
                <a:sym typeface="+mn-ea"/>
              </a:rPr>
              <a:t>路由选择</a:t>
            </a:r>
            <a:r>
              <a:rPr lang="zh-CN" altLang="en-US" sz="2125">
                <a:sym typeface="+mn-ea"/>
              </a:rPr>
              <a:t>）</a:t>
            </a:r>
            <a:endParaRPr lang="zh-CN" altLang="en-US" sz="2125"/>
          </a:p>
          <a:p>
            <a:endParaRPr lang="zh-CN" altLang="en-US" sz="2130"/>
          </a:p>
          <a:p>
            <a:r>
              <a:rPr lang="zh-CN" altLang="en-US" sz="2130"/>
              <a:t>（</a:t>
            </a:r>
            <a:r>
              <a:rPr lang="zh-CN" altLang="en-US" sz="2125">
                <a:solidFill>
                  <a:schemeClr val="accent6"/>
                </a:solidFill>
                <a:sym typeface="+mn-ea"/>
              </a:rPr>
              <a:t>建立连接</a:t>
            </a:r>
            <a:r>
              <a:rPr lang="zh-CN" altLang="en-US" sz="2130"/>
              <a:t>），建立连接网络称为（</a:t>
            </a:r>
            <a:r>
              <a:rPr lang="zh-CN" altLang="en-US" sz="2125">
                <a:solidFill>
                  <a:srgbClr val="FF0000"/>
                </a:solidFill>
                <a:sym typeface="+mn-ea"/>
              </a:rPr>
              <a:t>虚电路网络</a:t>
            </a:r>
            <a:r>
              <a:rPr lang="zh-CN" altLang="en-US" sz="2130"/>
              <a:t>）</a:t>
            </a:r>
            <a:endParaRPr lang="zh-CN" altLang="en-US" sz="2130"/>
          </a:p>
        </p:txBody>
      </p:sp>
      <p:sp>
        <p:nvSpPr>
          <p:cNvPr id="8" name="左大括号 7"/>
          <p:cNvSpPr/>
          <p:nvPr/>
        </p:nvSpPr>
        <p:spPr>
          <a:xfrm>
            <a:off x="4456430" y="3027680"/>
            <a:ext cx="75565" cy="1497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31.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8.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1.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8.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15740</Words>
  <Application>WPS 演示</Application>
  <PresentationFormat>宽屏</PresentationFormat>
  <Paragraphs>2567</Paragraphs>
  <Slides>119</Slides>
  <Notes>70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119</vt:i4>
      </vt:variant>
    </vt:vector>
  </HeadingPairs>
  <TitlesOfParts>
    <vt:vector size="140" baseType="lpstr">
      <vt:lpstr>Arial</vt:lpstr>
      <vt:lpstr>方正书宋_GBK</vt:lpstr>
      <vt:lpstr>Wingdings</vt:lpstr>
      <vt:lpstr>黑体</vt:lpstr>
      <vt:lpstr>微软雅黑</vt:lpstr>
      <vt:lpstr>Microsoft YaHei</vt:lpstr>
      <vt:lpstr>MicrosoftYaHei</vt:lpstr>
      <vt:lpstr>ArialMT</vt:lpstr>
      <vt:lpstr>方正清刻本悦宋简体</vt:lpstr>
      <vt:lpstr>宋体</vt:lpstr>
      <vt:lpstr>汉仪中黑KW</vt:lpstr>
      <vt:lpstr>汉仪旗黑KW</vt:lpstr>
      <vt:lpstr>宋体</vt:lpstr>
      <vt:lpstr>Arial Unicode MS</vt:lpstr>
      <vt:lpstr>等线</vt:lpstr>
      <vt:lpstr>汉仪中等线KW</vt:lpstr>
      <vt:lpstr>苹方-简</vt:lpstr>
      <vt:lpstr>冬青黑体简体中文</vt:lpstr>
      <vt:lpstr>汉仪书宋二KW</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butterfly</cp:lastModifiedBy>
  <cp:revision>418</cp:revision>
  <cp:lastPrinted>2019-06-20T04:35:54Z</cp:lastPrinted>
  <dcterms:created xsi:type="dcterms:W3CDTF">2019-06-20T04:35:54Z</dcterms:created>
  <dcterms:modified xsi:type="dcterms:W3CDTF">2019-06-20T04:35:54Z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