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4"/>
  </p:handoutMasterIdLst>
  <p:sldIdLst>
    <p:sldId id="438" r:id="rId3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8" r:id="rId13"/>
    <p:sldId id="557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558" r:id="rId28"/>
    <p:sldId id="463" r:id="rId29"/>
    <p:sldId id="464" r:id="rId30"/>
    <p:sldId id="559" r:id="rId31"/>
    <p:sldId id="560" r:id="rId32"/>
    <p:sldId id="561" r:id="rId33"/>
    <p:sldId id="465" r:id="rId34"/>
    <p:sldId id="466" r:id="rId35"/>
    <p:sldId id="562" r:id="rId36"/>
    <p:sldId id="468" r:id="rId37"/>
    <p:sldId id="469" r:id="rId38"/>
    <p:sldId id="470" r:id="rId39"/>
    <p:sldId id="471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717" r:id="rId49"/>
    <p:sldId id="484" r:id="rId50"/>
    <p:sldId id="485" r:id="rId51"/>
    <p:sldId id="486" r:id="rId52"/>
    <p:sldId id="487" r:id="rId53"/>
    <p:sldId id="488" r:id="rId54"/>
    <p:sldId id="492" r:id="rId55"/>
    <p:sldId id="718" r:id="rId56"/>
    <p:sldId id="493" r:id="rId57"/>
    <p:sldId id="495" r:id="rId58"/>
    <p:sldId id="494" r:id="rId59"/>
    <p:sldId id="905" r:id="rId60"/>
    <p:sldId id="906" r:id="rId61"/>
    <p:sldId id="500" r:id="rId62"/>
    <p:sldId id="501" r:id="rId63"/>
    <p:sldId id="907" r:id="rId64"/>
    <p:sldId id="502" r:id="rId65"/>
    <p:sldId id="503" r:id="rId66"/>
    <p:sldId id="504" r:id="rId67"/>
    <p:sldId id="505" r:id="rId68"/>
    <p:sldId id="506" r:id="rId69"/>
    <p:sldId id="509" r:id="rId70"/>
    <p:sldId id="510" r:id="rId71"/>
    <p:sldId id="511" r:id="rId72"/>
    <p:sldId id="512" r:id="rId73"/>
    <p:sldId id="513" r:id="rId74"/>
    <p:sldId id="514" r:id="rId75"/>
    <p:sldId id="517" r:id="rId76"/>
    <p:sldId id="518" r:id="rId77"/>
    <p:sldId id="519" r:id="rId78"/>
    <p:sldId id="520" r:id="rId79"/>
    <p:sldId id="521" r:id="rId80"/>
    <p:sldId id="522" r:id="rId81"/>
    <p:sldId id="523" r:id="rId82"/>
    <p:sldId id="524" r:id="rId83"/>
    <p:sldId id="525" r:id="rId84"/>
    <p:sldId id="908" r:id="rId85"/>
    <p:sldId id="526" r:id="rId86"/>
    <p:sldId id="527" r:id="rId87"/>
    <p:sldId id="528" r:id="rId88"/>
    <p:sldId id="529" r:id="rId89"/>
    <p:sldId id="530" r:id="rId90"/>
    <p:sldId id="532" r:id="rId91"/>
    <p:sldId id="533" r:id="rId92"/>
    <p:sldId id="534" r:id="rId93"/>
    <p:sldId id="535" r:id="rId94"/>
    <p:sldId id="536" r:id="rId95"/>
    <p:sldId id="537" r:id="rId96"/>
    <p:sldId id="719" r:id="rId97"/>
    <p:sldId id="538" r:id="rId98"/>
    <p:sldId id="539" r:id="rId99"/>
    <p:sldId id="540" r:id="rId100"/>
    <p:sldId id="541" r:id="rId101"/>
    <p:sldId id="542" r:id="rId102"/>
    <p:sldId id="543" r:id="rId103"/>
    <p:sldId id="546" r:id="rId104"/>
    <p:sldId id="547" r:id="rId105"/>
    <p:sldId id="548" r:id="rId106"/>
    <p:sldId id="549" r:id="rId107"/>
    <p:sldId id="550" r:id="rId108"/>
    <p:sldId id="551" r:id="rId109"/>
    <p:sldId id="720" r:id="rId110"/>
    <p:sldId id="721" r:id="rId111"/>
    <p:sldId id="722" r:id="rId112"/>
    <p:sldId id="723" r:id="rId113"/>
    <p:sldId id="724" r:id="rId114"/>
    <p:sldId id="816" r:id="rId115"/>
    <p:sldId id="817" r:id="rId116"/>
    <p:sldId id="818" r:id="rId117"/>
    <p:sldId id="819" r:id="rId118"/>
    <p:sldId id="820" r:id="rId119"/>
    <p:sldId id="730" r:id="rId120"/>
    <p:sldId id="731" r:id="rId121"/>
    <p:sldId id="732" r:id="rId122"/>
    <p:sldId id="733" r:id="rId123"/>
    <p:sldId id="734" r:id="rId124"/>
    <p:sldId id="909" r:id="rId125"/>
    <p:sldId id="910" r:id="rId126"/>
    <p:sldId id="911" r:id="rId127"/>
    <p:sldId id="735" r:id="rId128"/>
    <p:sldId id="914" r:id="rId129"/>
    <p:sldId id="913" r:id="rId130"/>
    <p:sldId id="916" r:id="rId131"/>
    <p:sldId id="917" r:id="rId132"/>
    <p:sldId id="918" r:id="rId133"/>
    <p:sldId id="915" r:id="rId134"/>
    <p:sldId id="919" r:id="rId135"/>
    <p:sldId id="920" r:id="rId136"/>
    <p:sldId id="921" r:id="rId137"/>
    <p:sldId id="738" r:id="rId138"/>
    <p:sldId id="739" r:id="rId139"/>
    <p:sldId id="740" r:id="rId140"/>
    <p:sldId id="741" r:id="rId141"/>
    <p:sldId id="742" r:id="rId142"/>
    <p:sldId id="743" r:id="rId143"/>
    <p:sldId id="746" r:id="rId144"/>
    <p:sldId id="747" r:id="rId145"/>
    <p:sldId id="748" r:id="rId146"/>
    <p:sldId id="749" r:id="rId147"/>
    <p:sldId id="750" r:id="rId148"/>
    <p:sldId id="751" r:id="rId149"/>
    <p:sldId id="752" r:id="rId150"/>
    <p:sldId id="753" r:id="rId151"/>
    <p:sldId id="754" r:id="rId152"/>
    <p:sldId id="755" r:id="rId15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3" autoAdjust="0"/>
    <p:restoredTop sz="79336"/>
  </p:normalViewPr>
  <p:slideViewPr>
    <p:cSldViewPr snapToGrid="0" showGuides="1">
      <p:cViewPr>
        <p:scale>
          <a:sx n="90" d="100"/>
          <a:sy n="90" d="100"/>
        </p:scale>
        <p:origin x="1624" y="184"/>
      </p:cViewPr>
      <p:guideLst>
        <p:guide orient="horz" pos="132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8" Type="http://schemas.openxmlformats.org/officeDocument/2006/relationships/commentAuthors" Target="commentAuthors.xml"/><Relationship Id="rId157" Type="http://schemas.openxmlformats.org/officeDocument/2006/relationships/tableStyles" Target="tableStyles.xml"/><Relationship Id="rId156" Type="http://schemas.openxmlformats.org/officeDocument/2006/relationships/viewProps" Target="viewProps.xml"/><Relationship Id="rId155" Type="http://schemas.openxmlformats.org/officeDocument/2006/relationships/presProps" Target="presProps.xml"/><Relationship Id="rId154" Type="http://schemas.openxmlformats.org/officeDocument/2006/relationships/handoutMaster" Target="handoutMasters/handoutMaster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6%89%AC%E5%AD%90&amp;tn=SE_PcZhidaonwhc_ngpagmjz&amp;rsv_dl=gh_pc_zhida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传输层是邮局；</a:t>
            </a:r>
            <a:endParaRPr lang="en-US" altLang="zh-CN" dirty="0" smtClean="0"/>
          </a:p>
          <a:p>
            <a:r>
              <a:rPr lang="zh-CN" altLang="en-US" dirty="0" smtClean="0"/>
              <a:t>网络层，相当于就是一个运输公司。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网络层可提供两种网络：数据报网络和虚电路网络，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因特网是数据报网络。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虚电路网络是面向连接的，数据报网络无连接服务。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网络层只能提供上述两种网络之一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而传输层可以同时提供面向连接的TCP服务和非连接的UDP服务。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快递站下一站中转位置不固定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快递站下一站中转位置不固定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长江：源头：沱沱河</a:t>
            </a:r>
            <a:endParaRPr kumimoji="1"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青海省：通天河；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四川省：金沙江；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江苏省：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扬子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假设主机</a:t>
            </a:r>
            <a:r>
              <a:rPr lang="en-US" altLang="zh-CN"/>
              <a:t>A</a:t>
            </a:r>
            <a:r>
              <a:rPr lang="zh-CN" altLang="en-US"/>
              <a:t>请求与主机</a:t>
            </a:r>
            <a:r>
              <a:rPr lang="en-US" altLang="zh-CN"/>
              <a:t>B</a:t>
            </a:r>
            <a:r>
              <a:rPr lang="zh-CN" altLang="en-US"/>
              <a:t>之间建立一条</a:t>
            </a:r>
            <a:r>
              <a:rPr lang="en-US" altLang="zh-CN"/>
              <a:t>VC</a:t>
            </a:r>
            <a:r>
              <a:rPr lang="zh-CN" altLang="en-US"/>
              <a:t>，该网络选择的路径为</a:t>
            </a:r>
            <a:r>
              <a:rPr lang="en-US" altLang="zh-CN"/>
              <a:t>A-PS1-PS2-B</a:t>
            </a:r>
            <a:r>
              <a:rPr lang="zh-CN" altLang="en-US"/>
              <a:t>，为该</a:t>
            </a:r>
            <a:r>
              <a:rPr lang="en-US" altLang="zh-CN"/>
              <a:t>VC</a:t>
            </a:r>
            <a:r>
              <a:rPr lang="zh-CN" altLang="en-US"/>
              <a:t>在三跳链路上分配的</a:t>
            </a:r>
            <a:r>
              <a:rPr lang="en-US" altLang="zh-CN"/>
              <a:t>VCID</a:t>
            </a:r>
            <a:r>
              <a:rPr lang="zh-CN" altLang="en-US"/>
              <a:t>分别为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22</a:t>
            </a:r>
            <a:r>
              <a:rPr lang="zh-CN" altLang="en-US"/>
              <a:t>，</a:t>
            </a:r>
            <a:r>
              <a:rPr lang="en-US" altLang="zh-CN"/>
              <a:t>32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当沿该</a:t>
            </a:r>
            <a:r>
              <a:rPr lang="en-US" altLang="zh-CN"/>
              <a:t>VC</a:t>
            </a:r>
            <a:r>
              <a:rPr lang="zh-CN" altLang="en-US"/>
              <a:t>传输的某个分组离开主机</a:t>
            </a:r>
            <a:r>
              <a:rPr lang="en-US" altLang="zh-CN"/>
              <a:t>A</a:t>
            </a:r>
            <a:r>
              <a:rPr lang="zh-CN" altLang="en-US"/>
              <a:t>时，其</a:t>
            </a:r>
            <a:r>
              <a:rPr lang="en-US" altLang="zh-CN"/>
              <a:t>VCID=12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当他离开</a:t>
            </a:r>
            <a:r>
              <a:rPr lang="en-US" altLang="zh-CN"/>
              <a:t>PS1</a:t>
            </a:r>
            <a:r>
              <a:rPr lang="zh-CN" altLang="en-US"/>
              <a:t>时</a:t>
            </a:r>
            <a:r>
              <a:rPr lang="en-US" altLang="zh-CN"/>
              <a:t>VCID=22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当他离开</a:t>
            </a:r>
            <a:r>
              <a:rPr lang="en-US" altLang="zh-CN">
                <a:sym typeface="+mn-ea"/>
              </a:rPr>
              <a:t>PS2</a:t>
            </a:r>
            <a:r>
              <a:rPr lang="zh-CN" altLang="en-US">
                <a:sym typeface="+mn-ea"/>
              </a:rPr>
              <a:t>时</a:t>
            </a:r>
            <a:r>
              <a:rPr lang="en-US" altLang="zh-CN">
                <a:sym typeface="+mn-ea"/>
              </a:rPr>
              <a:t>VCID=32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假设主机</a:t>
            </a:r>
            <a:r>
              <a:rPr lang="en-US" altLang="zh-CN"/>
              <a:t>A</a:t>
            </a:r>
            <a:r>
              <a:rPr lang="zh-CN" altLang="en-US"/>
              <a:t>请求与主机</a:t>
            </a:r>
            <a:r>
              <a:rPr lang="en-US" altLang="zh-CN"/>
              <a:t>B</a:t>
            </a:r>
            <a:r>
              <a:rPr lang="zh-CN" altLang="en-US"/>
              <a:t>之间建立一条</a:t>
            </a:r>
            <a:r>
              <a:rPr lang="en-US" altLang="zh-CN"/>
              <a:t>VC</a:t>
            </a:r>
            <a:r>
              <a:rPr lang="zh-CN" altLang="en-US"/>
              <a:t>，该网络选择的路径为</a:t>
            </a:r>
            <a:r>
              <a:rPr lang="en-US" altLang="zh-CN"/>
              <a:t>A-PS1-PS2-B</a:t>
            </a:r>
            <a:r>
              <a:rPr lang="zh-CN" altLang="en-US"/>
              <a:t>，为该</a:t>
            </a:r>
            <a:r>
              <a:rPr lang="en-US" altLang="zh-CN"/>
              <a:t>VC</a:t>
            </a:r>
            <a:r>
              <a:rPr lang="zh-CN" altLang="en-US"/>
              <a:t>在三跳链路上分配的</a:t>
            </a:r>
            <a:r>
              <a:rPr lang="en-US" altLang="zh-CN"/>
              <a:t>VCID</a:t>
            </a:r>
            <a:r>
              <a:rPr lang="zh-CN" altLang="en-US"/>
              <a:t>分别为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22</a:t>
            </a:r>
            <a:r>
              <a:rPr lang="zh-CN" altLang="en-US"/>
              <a:t>，</a:t>
            </a:r>
            <a:r>
              <a:rPr lang="en-US" altLang="zh-CN"/>
              <a:t>32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当沿该</a:t>
            </a:r>
            <a:r>
              <a:rPr lang="en-US" altLang="zh-CN"/>
              <a:t>VC</a:t>
            </a:r>
            <a:r>
              <a:rPr lang="zh-CN" altLang="en-US"/>
              <a:t>传输的某个分组离开主机</a:t>
            </a:r>
            <a:r>
              <a:rPr lang="en-US" altLang="zh-CN"/>
              <a:t>A</a:t>
            </a:r>
            <a:r>
              <a:rPr lang="zh-CN" altLang="en-US"/>
              <a:t>时，其</a:t>
            </a:r>
            <a:r>
              <a:rPr lang="en-US" altLang="zh-CN"/>
              <a:t>VCID=12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当他离开</a:t>
            </a:r>
            <a:r>
              <a:rPr lang="en-US" altLang="zh-CN"/>
              <a:t>PS1</a:t>
            </a:r>
            <a:r>
              <a:rPr lang="zh-CN" altLang="en-US"/>
              <a:t>时</a:t>
            </a:r>
            <a:r>
              <a:rPr lang="en-US" altLang="zh-CN"/>
              <a:t>VCID=22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当他离开</a:t>
            </a:r>
            <a:r>
              <a:rPr lang="en-US" altLang="zh-CN">
                <a:sym typeface="+mn-ea"/>
              </a:rPr>
              <a:t>PS2</a:t>
            </a:r>
            <a:r>
              <a:rPr lang="zh-CN" altLang="en-US">
                <a:sym typeface="+mn-ea"/>
              </a:rPr>
              <a:t>时</a:t>
            </a:r>
            <a:r>
              <a:rPr lang="en-US" altLang="zh-CN">
                <a:sym typeface="+mn-ea"/>
              </a:rPr>
              <a:t>VCID=32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我的电脑是用着网线上网，你的电脑是连着</a:t>
            </a:r>
            <a:r>
              <a:rPr lang="en-US" altLang="zh-CN"/>
              <a:t>WiFi</a:t>
            </a:r>
            <a:r>
              <a:rPr lang="zh-CN" altLang="en-US"/>
              <a:t>上网。</a:t>
            </a:r>
            <a:endParaRPr lang="zh-CN" altLang="en-US"/>
          </a:p>
          <a:p>
            <a:r>
              <a:rPr lang="zh-CN" altLang="en-US"/>
              <a:t>我们上网的方式不同，这两种不同的网络规定者数据交换需要遵守的规则不同。</a:t>
            </a:r>
            <a:endParaRPr lang="zh-CN" altLang="en-US"/>
          </a:p>
          <a:p>
            <a:r>
              <a:rPr lang="zh-CN" altLang="en-US"/>
              <a:t>你有你的规则，我有我的规则。这就是异构网络。</a:t>
            </a:r>
            <a:endParaRPr lang="zh-CN" altLang="en-US"/>
          </a:p>
          <a:p>
            <a:r>
              <a:rPr lang="zh-CN" altLang="en-US"/>
              <a:t>但是现在我们两个之间，又要通信，又要交换信息，所以异构网络之间得互连？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但是现在我们两个之间，又要通信，又要交换信息，所以异构网络之间得互连？</a:t>
            </a:r>
            <a:endParaRPr lang="zh-CN" altLang="en-US"/>
          </a:p>
          <a:p>
            <a:r>
              <a:rPr lang="zh-CN" altLang="en-US"/>
              <a:t>那怎么互连呢？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、源主机连接在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802.11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网络上的一台笔记本电脑。目的主机是连接在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以太网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上的一台台式机。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同时这两个网络之间还存在着运行多协议标记交换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(Mutiple Protocol Label Switching,MPLS)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源主机传输层报文段封装进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数据报中，封装了目的主机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数据报装进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802.11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帧中，发送到第一个路由器。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路由器收到帧时，路由器将数据报从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802.11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帧中提取出来，根据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地址转发，并将该数据报通过某条链路发送出去。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该链路上运行着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MPLS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协议，路由器建立虚电路，并把数据报封装进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MPLS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帧中。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、第二个路由器收到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MPLS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帧，提取数据报，转发并发送。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、从第二个主机发送到目的主机的链路上运行着以太网，封装在以太网帧中并发送至目的主机。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、从物理接口接收信号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、还原数据链路层帧，提取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数据报；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、根据数据报目的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地址检索路由表，决策将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数据报交换到哪个输出端口。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、分组缓存排队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分组被转发至哪个输出端口已经确定，具体的工作由交换结构来完成。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分组被转发至哪个输出端口已经确定，具体的工作由交换结构来完成。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分组被转发至哪个输出端口已经确定，具体的工作由交换结构来完成。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分组被转发至哪个输出端口已经确定，具体的工作由交换结构来完成。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类似于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I/O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（直接内存存取），到达输入端口的分组首先经过查询转发表，确定要转发到的输出端口，然后分组经由数据总线传输至制定的输出端口。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当网络负载较小时，吞吐量的增长与负载相比基本呈线性关系，分组平均延迟增长缓慢。</a:t>
            </a:r>
            <a:endParaRPr lang="zh-CN" altLang="en-US" dirty="0"/>
          </a:p>
          <a:p>
            <a:r>
              <a:rPr lang="zh-CN" altLang="en-US" dirty="0"/>
              <a:t>当网络负载超过膝点之后，吞吐量随负载增长的速率放缓，分组平均延迟增长较快；</a:t>
            </a:r>
            <a:endParaRPr lang="zh-CN" altLang="en-US" dirty="0"/>
          </a:p>
          <a:p>
            <a:r>
              <a:rPr lang="zh-CN" altLang="en-US" dirty="0"/>
              <a:t>当负载超过崖点，吞吐量随负载的增加不仅不再增长，反而急剧下降，分组平均延迟急剧上升。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当网络负载较小时，吞吐量的增长与负载相比基本呈线性关系，分组平均延迟增长缓慢。</a:t>
            </a:r>
            <a:endParaRPr lang="zh-CN" altLang="en-US" dirty="0"/>
          </a:p>
          <a:p>
            <a:r>
              <a:rPr lang="zh-CN" altLang="en-US" dirty="0"/>
              <a:t>当网络负载超过膝点之后，吞吐量随负载增长的速率放缓，分组平均延迟增长较快；</a:t>
            </a:r>
            <a:endParaRPr lang="zh-CN" altLang="en-US" dirty="0"/>
          </a:p>
          <a:p>
            <a:r>
              <a:rPr lang="zh-CN" altLang="en-US" dirty="0"/>
              <a:t>当负载超过崖点，吞吐量随负载的增加不仅不再增长，反而急剧下降，分组平均延迟急剧上升。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网络出现拥塞意味着负载暂时大于网络资源的处理能力，因此对于网络拥塞的解决一般可从两个方面进行：</a:t>
            </a:r>
            <a:endParaRPr lang="zh-CN" altLang="en-US"/>
          </a:p>
          <a:p>
            <a:r>
              <a:rPr lang="zh-CN" altLang="en-US"/>
              <a:t>增加网络资源（拥塞预防）或者减下网络负载（拥塞消除）。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网络出现拥塞意味着负载暂时大于网络资源的处理能力，因此对于网络拥塞的解决一般可从两个方面进行：</a:t>
            </a:r>
            <a:endParaRPr lang="zh-CN" altLang="en-US"/>
          </a:p>
          <a:p>
            <a:r>
              <a:rPr lang="zh-CN" altLang="en-US"/>
              <a:t>增加网络资源（拥塞预防）或者减下网络负载（拥塞消除）。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  <a:endParaRPr lang="zh-CN" altLang="en-US"/>
          </a:p>
          <a:p>
            <a:r>
              <a:rPr lang="zh-CN" altLang="en-US"/>
              <a:t>这条链路的带宽将在极短时间内被耗尽，通信延迟增大。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  <a:endParaRPr lang="zh-CN" altLang="en-US"/>
          </a:p>
          <a:p>
            <a:r>
              <a:rPr lang="zh-CN" altLang="en-US"/>
              <a:t>这条链路的带宽将在极短时间内被耗尽，通信延迟增大。</a:t>
            </a:r>
            <a:endParaRPr lang="zh-CN" altLang="en-US"/>
          </a:p>
          <a:p>
            <a:r>
              <a:rPr lang="zh-CN" altLang="en-US"/>
              <a:t>如果此时两个区域之间的通信有一部分转移到</a:t>
            </a:r>
            <a:r>
              <a:rPr lang="en-US" altLang="zh-CN"/>
              <a:t>BE</a:t>
            </a:r>
            <a:r>
              <a:rPr lang="zh-CN" altLang="en-US"/>
              <a:t>链路上，那么整个网络的吞吐量将得到提升。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、全程广播，东二环和中山路交叉口堵车严重，大家记得换路走。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、向邻近的路口往这个路口来禁止同行。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如何选择丢弃的数据报</a:t>
            </a:r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协议利用一个计数器，每产生一个</a:t>
            </a:r>
            <a:r>
              <a:rPr lang="en-US" altLang="zh-CN"/>
              <a:t>IP</a:t>
            </a:r>
            <a:r>
              <a:rPr lang="zh-CN" altLang="en-US"/>
              <a:t>数据报，计数器加</a:t>
            </a:r>
            <a:r>
              <a:rPr lang="en-US" altLang="zh-CN"/>
              <a:t>1.</a:t>
            </a:r>
            <a:r>
              <a:rPr lang="zh-CN" altLang="en-US"/>
              <a:t>作为该</a:t>
            </a:r>
            <a:r>
              <a:rPr lang="en-US" altLang="zh-CN"/>
              <a:t>IP</a:t>
            </a:r>
            <a:r>
              <a:rPr lang="zh-CN" altLang="en-US"/>
              <a:t>数据报的标识</a:t>
            </a:r>
            <a:r>
              <a:rPr lang="en-US" altLang="zh-CN"/>
              <a:t>ID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>
                <a:sym typeface="+mn-ea"/>
              </a:rPr>
              <a:t>17</a:t>
            </a:r>
            <a:r>
              <a:rPr lang="zh-CN" altLang="en-US">
                <a:sym typeface="+mn-ea"/>
              </a:rPr>
              <a:t>、片偏移量:以8B为单位。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表示一个IP数据报分片与原IP数据报数据的相对偏移量。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>
                <a:sym typeface="+mn-ea"/>
              </a:rPr>
              <a:t>17</a:t>
            </a:r>
            <a:r>
              <a:rPr lang="zh-CN" altLang="en-US">
                <a:sym typeface="+mn-ea"/>
              </a:rPr>
              <a:t>、片偏移量:以8B为单位。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表示一个IP数据报分片与原IP数据报数据的相对偏移量。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09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10.xml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11.xml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12.xml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13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1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1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19220" y="2924810"/>
            <a:ext cx="26746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</a:t>
            </a:r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5398770" y="1326515"/>
            <a:ext cx="3524885" cy="402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olidFill>
                  <a:schemeClr val="tx1"/>
                </a:solidFill>
              </a:rPr>
              <a:t>网络层服务</a:t>
            </a:r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/>
          </a:p>
          <a:p>
            <a:r>
              <a:rPr lang="zh-CN" altLang="en-US" sz="2130"/>
              <a:t>数据报网络虚电路网络</a:t>
            </a:r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网络互连与网络互连设备</a:t>
            </a:r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网络层拥塞控制</a:t>
            </a:r>
            <a:endParaRPr lang="zh-CN" altLang="en-US" sz="2130"/>
          </a:p>
          <a:p>
            <a:endParaRPr lang="zh-CN" altLang="en-US" sz="2130"/>
          </a:p>
          <a:p>
            <a:r>
              <a:rPr lang="en-US" altLang="zh-CN" sz="2130"/>
              <a:t>Internet </a:t>
            </a:r>
            <a:r>
              <a:rPr lang="zh-CN" altLang="en-US" sz="2130"/>
              <a:t>网络层</a:t>
            </a:r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路由算法与路由协议</a:t>
            </a:r>
            <a:endParaRPr lang="zh-CN" altLang="en-US" sz="2130"/>
          </a:p>
          <a:p>
            <a:endParaRPr lang="zh-CN" altLang="en-US" sz="2130"/>
          </a:p>
        </p:txBody>
      </p:sp>
      <p:sp>
        <p:nvSpPr>
          <p:cNvPr id="8" name="左大括号 7"/>
          <p:cNvSpPr/>
          <p:nvPr/>
        </p:nvSpPr>
        <p:spPr>
          <a:xfrm>
            <a:off x="5114290" y="1326515"/>
            <a:ext cx="284480" cy="3615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1381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6" name="文本框 5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6605" y="1971040"/>
            <a:ext cx="9916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转发：</a:t>
            </a:r>
            <a:r>
              <a:rPr lang="zh-CN" altLang="en-US" sz="2400" dirty="0">
                <a:latin typeface="+mn-ea"/>
                <a:sym typeface="+mn-ea"/>
              </a:rPr>
              <a:t>当通过一条输入链路接收到一个分组后，路由器需要决策通过 哪条输出链路将分组发送出去，并将分组从输入接口转移到输出接口。 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路由选择：</a:t>
            </a:r>
            <a:r>
              <a:rPr lang="zh-CN" altLang="en-US" sz="2400" dirty="0">
                <a:latin typeface="+mn-ea"/>
                <a:sym typeface="+mn-ea"/>
              </a:rPr>
              <a:t>当分组从源主机流向目的主机时，必须通过某种方式决定</a:t>
            </a:r>
            <a:r>
              <a:rPr lang="zh-CN" altLang="en-US" sz="2400" dirty="0" smtClean="0">
                <a:latin typeface="+mn-ea"/>
                <a:sym typeface="+mn-ea"/>
              </a:rPr>
              <a:t>分组</a:t>
            </a:r>
            <a:r>
              <a:rPr lang="zh-CN" altLang="en-US" sz="2400" dirty="0">
                <a:latin typeface="+mn-ea"/>
                <a:sym typeface="+mn-ea"/>
              </a:rPr>
              <a:t>经过的路由或路径，计算分组所经过的路径的算法被称为路由选择</a:t>
            </a:r>
            <a:r>
              <a:rPr lang="zh-CN" altLang="en-US" sz="2400" dirty="0" smtClean="0">
                <a:latin typeface="+mn-ea"/>
                <a:sym typeface="+mn-ea"/>
              </a:rPr>
              <a:t>算法</a:t>
            </a:r>
            <a:r>
              <a:rPr lang="zh-CN" altLang="en-US" sz="2400" dirty="0">
                <a:latin typeface="+mn-ea"/>
                <a:sym typeface="+mn-ea"/>
              </a:rPr>
              <a:t>，或称路由算法。 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、连接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建立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网络</a:t>
            </a:r>
            <a:r>
              <a:rPr lang="zh-CN" altLang="en-US" sz="2400" dirty="0">
                <a:latin typeface="+mn-ea"/>
              </a:rPr>
              <a:t>层连接是从源主机到目的主机经过的一条路径，这条</a:t>
            </a:r>
            <a:r>
              <a:rPr lang="zh-CN" altLang="en-US" sz="2400" dirty="0" smtClean="0">
                <a:latin typeface="+mn-ea"/>
              </a:rPr>
              <a:t>路径所</a:t>
            </a:r>
            <a:r>
              <a:rPr lang="zh-CN" altLang="en-US" sz="2400" dirty="0">
                <a:latin typeface="+mn-ea"/>
              </a:rPr>
              <a:t>经过的每个路由器等网络设备都要参与网络层连接的建立。 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拥塞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）是一种持续过载的网络状态，此时用户对网络资源的总需求超过了网络固有的容量。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、在以下几种网络层常采用的拥塞控制措施中，能够根据网络负载动态调整权值，将网络流量引导到不同的链路上，均衡网络负载的措施是（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、在以下几种网络层常采用的拥塞控制措施中，能够根据网络负载动态调整权值，将网络流量引导到不同的链路上，均衡网络负载的措施是（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、在以下几种网络层常采用的拥塞控制措施中，在网络发生拥塞时，通过调整发送方向网络发送数据的速率来消除拥塞的措施是（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、在以下几种网络层常采用的拥塞控制措施中，在网络发生拥塞时，通过调整发送方向网络发送数据的速率来消除拥塞的措施是（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、在以下几种网络层常采用的拥塞控制措施中，通过有选择地主动丢弃一些数据报，来减轻网络 负载，从而缓解或消除拥塞的措施是（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、在以下几种网络层常采用的拥塞控制措施中，通过有选择地主动丢弃一些数据报，来减轻网络 负载，从而缓解或消除拥塞的措施是（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00" y="1620342"/>
            <a:ext cx="7239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465" y="1939290"/>
            <a:ext cx="1066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网络层主要协议：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、网际协议（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 Protocol,IP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、路由协议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、互联网控制报文协议（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 Control Message Protocol,ICMP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940" y="2159635"/>
            <a:ext cx="10939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目前两个版本：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IPv4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IPv6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IPv4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网络层最核心的协议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定义了如何封装上层协议（如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UDP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等）的报文段；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定义了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网络层寻址（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地址）以及如何转发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数据报等内容；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5" name="左大括号 14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64318" y="62346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1381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6" name="文本框 5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6605" y="2546985"/>
            <a:ext cx="10439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根据是否在网络层提供连接服务，分组交换网络可以分为</a:t>
            </a:r>
            <a:r>
              <a:rPr lang="en-US" altLang="zh-CN" sz="2400" dirty="0">
                <a:latin typeface="+mn-ea"/>
              </a:rPr>
              <a:t>: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网络层提供连接服务的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虚电路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(Virtual-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Circuit,VC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网络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网络层提供无连接服务的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数据报网络</a:t>
            </a:r>
            <a:r>
              <a:rPr lang="en-US" altLang="zh-CN" sz="2400" dirty="0">
                <a:latin typeface="+mn-ea"/>
              </a:rPr>
              <a:t>(datagram network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；</a:t>
            </a:r>
            <a:r>
              <a:rPr lang="en-US" altLang="zh-CN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0120" y="3636337"/>
          <a:ext cx="11896440" cy="3112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055"/>
                <a:gridCol w="1487055"/>
                <a:gridCol w="2974111"/>
                <a:gridCol w="1487055"/>
                <a:gridCol w="4461164"/>
              </a:tblGrid>
              <a:tr h="4222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首部长度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区分服务（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数据报长度（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4222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标识（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标志（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片偏移量（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226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生存时间（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上层协议（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首部校验和（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422275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源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2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2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选项（可选，长度可变）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2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2045294" y="3193310"/>
            <a:ext cx="0" cy="340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70120" y="3189767"/>
            <a:ext cx="118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89986" y="3019646"/>
            <a:ext cx="0" cy="170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6266" y="2618416"/>
            <a:ext cx="96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82902" y="3193310"/>
            <a:ext cx="0" cy="340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2" name="左大括号 21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0638" y="35676"/>
            <a:ext cx="2240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/>
              <a:t>4.5.1.1IP数据报格式</a:t>
            </a:r>
            <a:endParaRPr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9847" y="22341"/>
            <a:ext cx="235458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4.5.1.1IP数据报格式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286760"/>
            <a:ext cx="75806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42275" y="3286760"/>
            <a:ext cx="405765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1、版本号:4位，IP</a:t>
            </a:r>
            <a:r>
              <a:rPr lang="en-US" altLang="zh-CN"/>
              <a:t>v</a:t>
            </a:r>
            <a:r>
              <a:rPr lang="zh-CN" altLang="en-US"/>
              <a:t>4、IP</a:t>
            </a:r>
            <a:r>
              <a:rPr lang="en-US" altLang="zh-CN"/>
              <a:t>v</a:t>
            </a:r>
            <a:r>
              <a:rPr lang="zh-CN" altLang="en-US"/>
              <a:t>6。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2、首部长度:4位。</a:t>
            </a:r>
            <a:r>
              <a:rPr lang="en-US" altLang="zh-CN"/>
              <a:t>20B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 3、区分服务:在旧标准种称为服务类型(Type Of Service,TOS)字段 用来指示期望获得哪种类型的服务。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4、数据长度:16位，指出IP数据报的总字节数。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040" y="3677920"/>
            <a:ext cx="7543800" cy="64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9847" y="22341"/>
            <a:ext cx="235458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4.5.1.1IP数据报格式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286760"/>
            <a:ext cx="75806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42275" y="3286760"/>
            <a:ext cx="405765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5、生存时间:8位。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表示IP数据报 在网络中可以通过的路由器数(或跳步数)。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6</a:t>
            </a:r>
            <a:r>
              <a:rPr lang="zh-CN" altLang="en-US"/>
              <a:t>、上层协议:8位，指示该IP数据报封装的是哪个上层协议。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TCP:6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UDP:17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040" y="4525010"/>
            <a:ext cx="754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9847" y="22341"/>
            <a:ext cx="235458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4.5.1.1IP数据报格式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286760"/>
            <a:ext cx="75806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42275" y="3286760"/>
            <a:ext cx="40576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7</a:t>
            </a:r>
            <a:r>
              <a:rPr lang="zh-CN" altLang="en-US"/>
              <a:t>、首部校验和:占16位，利用校验和实现对IP数据报首部的差错检测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8</a:t>
            </a:r>
            <a:r>
              <a:rPr lang="zh-CN" altLang="en-US"/>
              <a:t>、源IP地址字段占32位，发出IP数据报的源主机的IP地址。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9</a:t>
            </a:r>
            <a:r>
              <a:rPr lang="zh-CN" altLang="en-US"/>
              <a:t>、目的IP地址字段占32位，IP数据报的需要送达的主机的IP地址。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040" y="4525010"/>
            <a:ext cx="7543800" cy="922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9847" y="22341"/>
            <a:ext cx="235458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4.5.1.1IP数据报格式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286760"/>
            <a:ext cx="75806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42275" y="3286760"/>
            <a:ext cx="40576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t>13、选项:长度可变。 </a:t>
            </a:r>
          </a:p>
          <a:p>
            <a:pPr fontAlgn="auto">
              <a:lnSpc>
                <a:spcPct val="150000"/>
              </a:lnSpc>
            </a:pPr>
            <a:r>
              <a:t>14、数据字段，数据字段存放IP数据报所封装的传输层报文段。 </a:t>
            </a:r>
          </a:p>
          <a:p>
            <a:pPr fontAlgn="auto">
              <a:lnSpc>
                <a:spcPct val="150000"/>
              </a:lnSpc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193040" y="5349240"/>
            <a:ext cx="7543800" cy="64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9847" y="22341"/>
            <a:ext cx="235458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4.5.1.1IP数据报格式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286760"/>
            <a:ext cx="75806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36840" y="2708275"/>
            <a:ext cx="447675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/>
              <a:t>15</a:t>
            </a:r>
            <a:r>
              <a:rPr lang="zh-CN" altLang="en-US"/>
              <a:t>、</a:t>
            </a:r>
            <a:r>
              <a:t>标识:字段占16位，标识一个IP数据报</a:t>
            </a:r>
          </a:p>
          <a:p>
            <a:pPr fontAlgn="auto">
              <a:lnSpc>
                <a:spcPct val="150000"/>
              </a:lnSpc>
            </a:pPr>
            <a:r>
              <a:rPr lang="en-US"/>
              <a:t>16</a:t>
            </a:r>
            <a:r>
              <a:rPr lang="zh-CN" altLang="en-US"/>
              <a:t>、标志:标志位字段占3位，其结构如下: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禁止分片标志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DF=0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，允许分片；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DF=1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，禁止分片；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更多分片标志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MF=0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，未被分片或分片的最后一片。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MF=1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，一定是分片，且不是最后一个。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9691370" y="3582035"/>
          <a:ext cx="90233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435"/>
                <a:gridCol w="304165"/>
                <a:gridCol w="292735"/>
              </a:tblGrid>
              <a:tr h="4165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MF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040" y="4265930"/>
            <a:ext cx="754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9847" y="22341"/>
            <a:ext cx="235458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4.5.1.1IP数据报格式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286760"/>
            <a:ext cx="75806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54645" y="3689350"/>
            <a:ext cx="411988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/>
              <a:t>17</a:t>
            </a:r>
            <a:r>
              <a:rPr lang="zh-CN" altLang="en-US"/>
              <a:t>、片偏移量:以8B为单位。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表示一个IP数据报分片与原IP数据报数据的相对偏移量。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当该字段值为0时，且MF=1， 则表示这是一个IP分片，且是第一个分片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040" y="4265930"/>
            <a:ext cx="754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2665" y="2927985"/>
            <a:ext cx="11062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最大传输单元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(Maximum Transmission Unit,MTU)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9847" y="22341"/>
            <a:ext cx="23545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IP数据报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分片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6375" y="508698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2665" y="2927985"/>
            <a:ext cx="11062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最大传输单元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(Maximum Transmission Unit,MTU)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556125" y="3838575"/>
            <a:ext cx="626110" cy="1248410"/>
          </a:xfrm>
          <a:prstGeom prst="downArrow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8" name="左大括号 17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9847" y="22341"/>
            <a:ext cx="235458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IP数据报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分片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80" y="214253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2665" y="2915285"/>
            <a:ext cx="110623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数据报分片的相关计算方法：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原数据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字节，待转发链路的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、尽可能少分片。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、一个最大分片可封装的数据字节数是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的倍数。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每个分片的标识字段复制原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数据报的标识字段。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标志位，除了最后一个分片位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外，其余分片全为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6" name="左大括号 15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9847" y="22341"/>
            <a:ext cx="23545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IP数据报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分片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真题演练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76605" y="1971040"/>
            <a:ext cx="848169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 dirty="0" smtClean="0"/>
              <a:t>网络层要实现的基本功能是</a:t>
            </a:r>
            <a:r>
              <a:rPr lang="zh-CN" altLang="en-US" sz="2125" dirty="0" smtClean="0">
                <a:sym typeface="+mn-ea"/>
              </a:rPr>
              <a:t>：</a:t>
            </a:r>
            <a:r>
              <a:rPr sz="2125" dirty="0" smtClean="0">
                <a:sym typeface="+mn-ea"/>
              </a:rPr>
              <a:t>转发</a:t>
            </a:r>
            <a:r>
              <a:rPr lang="zh-CN" sz="2125" dirty="0">
                <a:sym typeface="+mn-ea"/>
              </a:rPr>
              <a:t>、（</a:t>
            </a:r>
            <a:r>
              <a:rPr lang="zh-CN" sz="2125" dirty="0">
                <a:solidFill>
                  <a:schemeClr val="bg2"/>
                </a:solidFill>
                <a:sym typeface="+mn-ea"/>
              </a:rPr>
              <a:t>路由选择</a:t>
            </a:r>
            <a:r>
              <a:rPr lang="zh-CN" sz="2125" dirty="0">
                <a:sym typeface="+mn-ea"/>
              </a:rPr>
              <a:t>）</a:t>
            </a:r>
            <a:r>
              <a:rPr lang="zh-CN" sz="2130" dirty="0"/>
              <a:t>建立连接</a:t>
            </a:r>
            <a:r>
              <a:rPr sz="2130" dirty="0"/>
              <a:t>。</a:t>
            </a:r>
            <a:endParaRPr sz="2130" dirty="0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35025" y="2138093"/>
                <a:ext cx="10002190" cy="436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700"/>
                  </a:lnSpc>
                </a:pPr>
                <a:r>
                  <a:rPr lang="en-US" altLang="zh-CN" sz="2400" dirty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IP</a:t>
                </a:r>
                <a:r>
                  <a:rPr lang="zh-CN" altLang="en-US" sz="2400" dirty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数据报分片</a:t>
                </a:r>
                <a:endPara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pPr>
                  <a:lnSpc>
                    <a:spcPts val="3700"/>
                  </a:lnSpc>
                </a:pPr>
                <a:endPara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pPr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手札体-简粗体" panose="03000700000000000000" pitchFamily="66" charset="-122"/>
                      </a:rPr>
                      <m:t>𝑑</m:t>
                    </m:r>
                    <m:r>
                      <a:rPr lang="en-US" altLang="zh-CN" sz="2400" b="0" i="1" smtClean="0">
                        <a:latin typeface="Cambria Math"/>
                        <a:ea typeface="手札体-简粗体" panose="03000700000000000000" pitchFamily="66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手札体-简粗体" panose="03000700000000000000" pitchFamily="66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手札体-简粗体" panose="03000700000000000000" pitchFamily="66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  <a:ea typeface="手札体-简粗体" panose="03000700000000000000" pitchFamily="66" charset="-122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手札体-简粗体" panose="03000700000000000000" pitchFamily="66" charset="-122"/>
                              </a:rPr>
                              <m:t>−20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  <a:ea typeface="手札体-简粗体" panose="03000700000000000000" pitchFamily="66" charset="-122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CN" sz="2400" i="1" smtClean="0">
                        <a:latin typeface="Cambria Math"/>
                        <a:ea typeface="手札体-简粗体" panose="03000700000000000000" pitchFamily="66" charset="-122"/>
                      </a:rPr>
                      <m:t>×</m:t>
                    </m:r>
                    <m:r>
                      <a:rPr lang="en-US" altLang="zh-CN" sz="2400" b="0" i="1" smtClean="0">
                        <a:latin typeface="Cambria Math"/>
                        <a:ea typeface="手札体-简粗体" panose="03000700000000000000" pitchFamily="66" charset="-122"/>
                      </a:rPr>
                      <m:t>8   ;     </m:t>
                    </m:r>
                  </m:oMath>
                </a14:m>
                <a:r>
                  <a:rPr lang="en-US" altLang="zh-CN" sz="2400" dirty="0">
                    <a:ea typeface="手札体-简粗体" panose="03000700000000000000" pitchFamily="66" charset="-122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CN" sz="2400" i="0">
                        <a:latin typeface="Cambria Math"/>
                        <a:ea typeface="手札体-简粗体" panose="03000700000000000000" pitchFamily="66" charset="-122"/>
                      </a:rPr>
                      <m:t>= </m:t>
                    </m:r>
                    <m:r>
                      <a:rPr lang="en-US" altLang="zh-CN" sz="2400" i="0" smtClean="0">
                        <a:latin typeface="Cambria Math"/>
                        <a:ea typeface="手札体-简粗体" panose="03000700000000000000" pitchFamily="66" charset="-122"/>
                      </a:rPr>
                      <m:t>⌈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手札体-简粗体" panose="03000700000000000000" pitchFamily="66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手札体-简粗体" panose="03000700000000000000" pitchFamily="66" charset="-122"/>
                          </a:rPr>
                          <m:t>L</m:t>
                        </m:r>
                        <m:r>
                          <a:rPr lang="en-US" altLang="zh-CN" sz="2400" i="0">
                            <a:latin typeface="Cambria Math"/>
                            <a:ea typeface="手札体-简粗体" panose="03000700000000000000" pitchFamily="66" charset="-122"/>
                          </a:rPr>
                          <m:t>−20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手札体-简粗体" panose="03000700000000000000" pitchFamily="66" charset="-122"/>
                          </a:rPr>
                          <m:t>d</m:t>
                        </m:r>
                      </m:den>
                    </m:f>
                    <m:r>
                      <a:rPr lang="en-US" altLang="zh-CN" sz="2400" i="0">
                        <a:latin typeface="Cambria Math"/>
                        <a:ea typeface="手札体-简粗体" panose="03000700000000000000" pitchFamily="66" charset="-122"/>
                      </a:rPr>
                      <m:t>⌉</m:t>
                    </m:r>
                  </m:oMath>
                </a14:m>
                <a:endPara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pPr algn="ctr">
                  <a:lnSpc>
                    <a:spcPts val="3700"/>
                  </a:lnSpc>
                </a:pPr>
                <a:endPara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pPr>
                  <a:lnSpc>
                    <a:spcPts val="3700"/>
                  </a:lnSpc>
                </a:pP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Fi=</a:t>
                </a:r>
                <a:r>
                  <a:rPr lang="en-US" altLang="zh-CN" sz="2400" dirty="0">
                    <a:ea typeface="手札体-简粗体" panose="03000700000000000000" pitchFamily="66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手札体-简粗体" panose="03000700000000000000" pitchFamily="66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ea typeface="手札体-简粗体" panose="03000700000000000000" pitchFamily="66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  <a:ea typeface="手札体-简粗体" panose="03000700000000000000" pitchFamily="66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ea typeface="手札体-简粗体" panose="03000700000000000000" pitchFamily="66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手札体-简粗体" panose="03000700000000000000" pitchFamily="66" charset="-122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(i-1),1≤ </a:t>
                </a:r>
                <a:r>
                  <a:rPr lang="en-US" altLang="zh-CN" sz="2400" dirty="0" err="1">
                    <a:latin typeface="Cambria Math"/>
                    <a:ea typeface="手札体-简粗体" panose="03000700000000000000" pitchFamily="66" charset="-122"/>
                  </a:rPr>
                  <a:t>i</a:t>
                </a: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 ≤ n </a:t>
                </a:r>
              </a:p>
              <a:p>
                <a:pPr algn="ctr">
                  <a:lnSpc>
                    <a:spcPts val="3700"/>
                  </a:lnSpc>
                </a:pPr>
                <a:endParaRPr lang="en-US" altLang="zh-CN" sz="2400" dirty="0">
                  <a:latin typeface="Cambria Math"/>
                  <a:ea typeface="手札体-简粗体" panose="03000700000000000000" pitchFamily="66" charset="-122"/>
                </a:endParaRPr>
              </a:p>
              <a:p>
                <a:pPr>
                  <a:lnSpc>
                    <a:spcPts val="3700"/>
                  </a:lnSpc>
                </a:pPr>
                <a:endParaRPr lang="en-US" altLang="zh-CN" sz="2400" dirty="0">
                  <a:latin typeface="Cambria Math"/>
                  <a:ea typeface="手札体-简粗体" panose="03000700000000000000" pitchFamily="66" charset="-122"/>
                </a:endParaRPr>
              </a:p>
              <a:p>
                <a:pPr>
                  <a:lnSpc>
                    <a:spcPts val="3700"/>
                  </a:lnSpc>
                </a:pP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Li=                                                    </a:t>
                </a:r>
                <a:r>
                  <a:rPr lang="en-US" altLang="zh-CN" sz="2400" dirty="0" err="1">
                    <a:latin typeface="Cambria Math"/>
                    <a:ea typeface="手札体-简粗体" panose="03000700000000000000" pitchFamily="66" charset="-122"/>
                  </a:rPr>
                  <a:t>MFi</a:t>
                </a: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=</a:t>
                </a:r>
              </a:p>
              <a:p>
                <a:pPr>
                  <a:lnSpc>
                    <a:spcPts val="3700"/>
                  </a:lnSpc>
                </a:pPr>
                <a:endParaRPr lang="en-US" altLang="zh-CN" sz="2400" dirty="0">
                  <a:latin typeface="Cambria Math"/>
                  <a:ea typeface="手札体-简粗体" panose="03000700000000000000" pitchFamily="66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10" y="2142538"/>
                <a:ext cx="10002190" cy="4362733"/>
              </a:xfrm>
              <a:prstGeom prst="rect">
                <a:avLst/>
              </a:prstGeom>
              <a:blipFill rotWithShape="1">
                <a:blip r:embed="rId1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zh-CN" altLang="en-US" sz="1800">
                    <a:noFill/>
                    <a:latin typeface="微软雅黑" panose="020B0503020204020204" charset="-122"/>
                    <a:ea typeface="微软雅黑" panose="020B0503020204020204" charset="-122"/>
                  </a:rPr>
                  <a:t> </a:t>
                </a:r>
                <a:endParaRPr lang="zh-CN" altLang="en-US" sz="1800">
                  <a:noFill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Fallback>
      </mc:AlternateContent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2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1839433" y="5279063"/>
            <a:ext cx="138223" cy="9675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94614" y="5148688"/>
            <a:ext cx="27963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d+20, 1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 ≤</a:t>
            </a:r>
            <a:r>
              <a:rPr lang="en-US" altLang="zh-CN" sz="2400" dirty="0" err="1">
                <a:latin typeface="Cambria Math" panose="02040503050406030204"/>
                <a:ea typeface="手札体-简粗体" panose="03000700000000000000" pitchFamily="66" charset="-122"/>
              </a:rPr>
              <a:t>i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&lt;n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L-d×(n-1),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6040730" y="5279065"/>
            <a:ext cx="255181" cy="9675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6401934" y="5148688"/>
            <a:ext cx="279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1, 1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 ≤</a:t>
            </a:r>
            <a:r>
              <a:rPr lang="en-US" altLang="zh-CN" sz="2400" dirty="0" err="1">
                <a:latin typeface="Cambria Math" panose="02040503050406030204"/>
                <a:ea typeface="手札体-简粗体" panose="03000700000000000000" pitchFamily="66" charset="-122"/>
              </a:rPr>
              <a:t>i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&lt;n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0,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</a:t>
            </a:r>
            <a:endParaRPr lang="zh-CN" altLang="en-US" sz="2400" dirty="0"/>
          </a:p>
        </p:txBody>
      </p:sp>
      <p:grpSp>
        <p:nvGrpSpPr>
          <p:cNvPr id="18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19" name="左大括号 18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9847" y="22341"/>
            <a:ext cx="23545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IP数据报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分片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0" name="左大括号 19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5825" y="3544570"/>
            <a:ext cx="23241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4750" y="3593465"/>
            <a:ext cx="494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首部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latin typeface="+mn-ea"/>
              </a:rPr>
              <a:t>数据</a:t>
            </a:r>
            <a:r>
              <a:rPr lang="en-US" altLang="zh-CN" sz="2400">
                <a:latin typeface="+mn-ea"/>
              </a:rPr>
              <a:t>=3400</a:t>
            </a:r>
            <a:r>
              <a:rPr lang="zh-CN" altLang="en-US" sz="2400">
                <a:latin typeface="+mn-ea"/>
              </a:rPr>
              <a:t>字节＞</a:t>
            </a:r>
            <a:r>
              <a:rPr lang="en-US" altLang="zh-CN" sz="2400">
                <a:latin typeface="+mn-ea"/>
              </a:rPr>
              <a:t>1500</a:t>
            </a:r>
            <a:r>
              <a:rPr lang="zh-CN" altLang="en-US" sz="2400">
                <a:latin typeface="+mn-ea"/>
              </a:rPr>
              <a:t>字节</a:t>
            </a:r>
            <a:endParaRPr lang="zh-CN" altLang="en-US" sz="24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  <a:endParaRPr lang="zh-CN" altLang="en-US" sz="2400">
              <a:latin typeface="+mn-e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0" name="左大括号 19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5825" y="3544570"/>
            <a:ext cx="23241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4750" y="3593465"/>
            <a:ext cx="494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首部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latin typeface="+mn-ea"/>
              </a:rPr>
              <a:t>数据</a:t>
            </a:r>
            <a:r>
              <a:rPr lang="en-US" altLang="zh-CN" sz="2400">
                <a:latin typeface="+mn-ea"/>
              </a:rPr>
              <a:t>=3400</a:t>
            </a:r>
            <a:r>
              <a:rPr lang="zh-CN" altLang="en-US" sz="2400">
                <a:latin typeface="+mn-ea"/>
              </a:rPr>
              <a:t>字节＞</a:t>
            </a:r>
            <a:r>
              <a:rPr lang="en-US" altLang="zh-CN" sz="2400">
                <a:latin typeface="+mn-ea"/>
              </a:rPr>
              <a:t>1500</a:t>
            </a:r>
            <a:r>
              <a:rPr lang="zh-CN" altLang="en-US" sz="2400">
                <a:latin typeface="+mn-ea"/>
              </a:rPr>
              <a:t>字节</a:t>
            </a:r>
            <a:endParaRPr lang="zh-CN" altLang="en-US" sz="24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  <a:endParaRPr lang="zh-CN" altLang="en-US" sz="240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646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71526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0588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68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5675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84555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290" y="505269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分片</a:t>
            </a:r>
            <a:endParaRPr lang="zh-CN" altLang="en-US" sz="2400">
              <a:latin typeface="+mn-e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0" name="左大括号 19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5825" y="3544570"/>
            <a:ext cx="23241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4750" y="3593465"/>
            <a:ext cx="494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首部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latin typeface="+mn-ea"/>
              </a:rPr>
              <a:t>数据</a:t>
            </a:r>
            <a:r>
              <a:rPr lang="en-US" altLang="zh-CN" sz="2400">
                <a:latin typeface="+mn-ea"/>
              </a:rPr>
              <a:t>=3400</a:t>
            </a:r>
            <a:r>
              <a:rPr lang="zh-CN" altLang="en-US" sz="2400">
                <a:latin typeface="+mn-ea"/>
              </a:rPr>
              <a:t>字节＞</a:t>
            </a:r>
            <a:r>
              <a:rPr lang="en-US" altLang="zh-CN" sz="2400">
                <a:latin typeface="+mn-ea"/>
              </a:rPr>
              <a:t>1500</a:t>
            </a:r>
            <a:r>
              <a:rPr lang="zh-CN" altLang="en-US" sz="2400">
                <a:latin typeface="+mn-ea"/>
              </a:rPr>
              <a:t>字节</a:t>
            </a:r>
            <a:endParaRPr lang="zh-CN" altLang="en-US" sz="24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  <a:endParaRPr lang="zh-CN" altLang="en-US" sz="240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646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71526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0588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68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5675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84555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5930" y="5824855"/>
            <a:ext cx="8970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首部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latin typeface="+mn-ea"/>
                <a:sym typeface="+mn-ea"/>
              </a:rPr>
              <a:t>首部</a:t>
            </a:r>
            <a:r>
              <a:rPr lang="en-US" altLang="zh-CN" sz="2400">
                <a:latin typeface="+mn-ea"/>
                <a:sym typeface="+mn-ea"/>
              </a:rPr>
              <a:t>+</a:t>
            </a:r>
            <a:r>
              <a:rPr lang="zh-CN" altLang="en-US" sz="2400">
                <a:latin typeface="+mn-ea"/>
                <a:sym typeface="+mn-ea"/>
              </a:rPr>
              <a:t>首部</a:t>
            </a:r>
            <a:r>
              <a:rPr lang="en-US" altLang="zh-CN" sz="2400">
                <a:latin typeface="+mn-ea"/>
                <a:sym typeface="+mn-ea"/>
              </a:rPr>
              <a:t>+</a:t>
            </a:r>
            <a:r>
              <a:rPr lang="zh-CN" altLang="en-US" sz="2400">
                <a:sym typeface="+mn-ea"/>
              </a:rPr>
              <a:t>分片数据</a:t>
            </a:r>
            <a:r>
              <a:rPr lang="en-US" altLang="zh-CN" sz="2400">
                <a:sym typeface="+mn-ea"/>
              </a:rPr>
              <a:t>1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sym typeface="+mn-ea"/>
              </a:rPr>
              <a:t>分片数据</a:t>
            </a:r>
            <a:r>
              <a:rPr lang="en-US" altLang="zh-CN" sz="2400">
                <a:sym typeface="+mn-ea"/>
              </a:rPr>
              <a:t>2+</a:t>
            </a:r>
            <a:r>
              <a:rPr lang="zh-CN" altLang="en-US" sz="2400">
                <a:sym typeface="+mn-ea"/>
              </a:rPr>
              <a:t>分片数据</a:t>
            </a:r>
            <a:r>
              <a:rPr lang="en-US" altLang="zh-CN" sz="2400">
                <a:sym typeface="+mn-ea"/>
              </a:rPr>
              <a:t>3=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3440</a:t>
            </a:r>
            <a:r>
              <a:rPr lang="zh-CN" altLang="en-US" sz="2400">
                <a:sym typeface="+mn-ea"/>
              </a:rPr>
              <a:t>字节</a:t>
            </a:r>
            <a:endParaRPr lang="zh-CN" altLang="en-US" sz="2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290" y="505269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分片</a:t>
            </a:r>
            <a:endParaRPr lang="zh-CN" altLang="en-US" sz="2400">
              <a:latin typeface="+mn-e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0" name="左大括号 19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5825" y="3544570"/>
            <a:ext cx="23241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4750" y="3593465"/>
            <a:ext cx="494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首部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latin typeface="+mn-ea"/>
              </a:rPr>
              <a:t>数据</a:t>
            </a:r>
            <a:r>
              <a:rPr lang="en-US" altLang="zh-CN" sz="2400">
                <a:latin typeface="+mn-ea"/>
              </a:rPr>
              <a:t>=3400</a:t>
            </a:r>
            <a:r>
              <a:rPr lang="zh-CN" altLang="en-US" sz="2400">
                <a:latin typeface="+mn-ea"/>
              </a:rPr>
              <a:t>字节＞</a:t>
            </a:r>
            <a:r>
              <a:rPr lang="en-US" altLang="zh-CN" sz="2400">
                <a:latin typeface="+mn-ea"/>
              </a:rPr>
              <a:t>1500</a:t>
            </a:r>
            <a:r>
              <a:rPr lang="zh-CN" altLang="en-US" sz="2400">
                <a:latin typeface="+mn-ea"/>
              </a:rPr>
              <a:t>字节</a:t>
            </a:r>
            <a:endParaRPr lang="zh-CN" altLang="en-US" sz="24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  <a:endParaRPr lang="zh-CN" altLang="en-US" sz="240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646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71526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0588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68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56750" y="4965065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分片数据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845550" y="4965065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首部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5930" y="5824855"/>
            <a:ext cx="8970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首部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latin typeface="+mn-ea"/>
                <a:sym typeface="+mn-ea"/>
              </a:rPr>
              <a:t>首部</a:t>
            </a:r>
            <a:r>
              <a:rPr lang="en-US" altLang="zh-CN" sz="2400">
                <a:latin typeface="+mn-ea"/>
                <a:sym typeface="+mn-ea"/>
              </a:rPr>
              <a:t>+</a:t>
            </a:r>
            <a:r>
              <a:rPr lang="zh-CN" altLang="en-US" sz="2400">
                <a:latin typeface="+mn-ea"/>
                <a:sym typeface="+mn-ea"/>
              </a:rPr>
              <a:t>首部</a:t>
            </a:r>
            <a:r>
              <a:rPr lang="en-US" altLang="zh-CN" sz="2400">
                <a:latin typeface="+mn-ea"/>
                <a:sym typeface="+mn-ea"/>
              </a:rPr>
              <a:t>+</a:t>
            </a:r>
            <a:r>
              <a:rPr lang="zh-CN" altLang="en-US" sz="2400">
                <a:sym typeface="+mn-ea"/>
              </a:rPr>
              <a:t>分片数据</a:t>
            </a:r>
            <a:r>
              <a:rPr lang="en-US" altLang="zh-CN" sz="2400">
                <a:sym typeface="+mn-ea"/>
              </a:rPr>
              <a:t>1</a:t>
            </a:r>
            <a:r>
              <a:rPr lang="en-US" altLang="zh-CN" sz="2400">
                <a:latin typeface="+mn-ea"/>
              </a:rPr>
              <a:t>+</a:t>
            </a:r>
            <a:r>
              <a:rPr lang="zh-CN" altLang="en-US" sz="2400">
                <a:sym typeface="+mn-ea"/>
              </a:rPr>
              <a:t>分片数据</a:t>
            </a:r>
            <a:r>
              <a:rPr lang="en-US" altLang="zh-CN" sz="2400">
                <a:sym typeface="+mn-ea"/>
              </a:rPr>
              <a:t>2+</a:t>
            </a:r>
            <a:r>
              <a:rPr lang="zh-CN" altLang="en-US" sz="2400">
                <a:sym typeface="+mn-ea"/>
              </a:rPr>
              <a:t>分片数据</a:t>
            </a:r>
            <a:r>
              <a:rPr lang="en-US" altLang="zh-CN" sz="2400">
                <a:sym typeface="+mn-ea"/>
              </a:rPr>
              <a:t>3=3440</a:t>
            </a:r>
            <a:r>
              <a:rPr lang="zh-CN" altLang="en-US" sz="2400">
                <a:sym typeface="+mn-ea"/>
              </a:rPr>
              <a:t>字节</a:t>
            </a:r>
            <a:endParaRPr lang="zh-CN" altLang="en-US" sz="24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290" y="505269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分片</a:t>
            </a:r>
            <a:endParaRPr lang="zh-CN" altLang="en-US" sz="2400">
              <a:latin typeface="+mn-e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 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 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 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 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 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 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真题演练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76605" y="1971040"/>
            <a:ext cx="9067483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 dirty="0" smtClean="0"/>
              <a:t>网络层要实现的基本功能</a:t>
            </a:r>
            <a:r>
              <a:rPr lang="zh-CN" altLang="en-US" sz="2130" dirty="0" smtClean="0"/>
              <a:t>：</a:t>
            </a:r>
            <a:r>
              <a:rPr sz="2125" dirty="0" smtClean="0">
                <a:sym typeface="+mn-ea"/>
              </a:rPr>
              <a:t>转发</a:t>
            </a:r>
            <a:r>
              <a:rPr lang="zh-CN" sz="2125" dirty="0">
                <a:sym typeface="+mn-ea"/>
              </a:rPr>
              <a:t>、</a:t>
            </a:r>
            <a:r>
              <a:rPr lang="zh-CN" sz="2125" dirty="0">
                <a:solidFill>
                  <a:srgbClr val="FF0000"/>
                </a:solidFill>
                <a:sym typeface="+mn-ea"/>
              </a:rPr>
              <a:t>路由选择、</a:t>
            </a:r>
            <a:r>
              <a:rPr lang="zh-CN" sz="2130" dirty="0"/>
              <a:t>建立连接</a:t>
            </a:r>
            <a:r>
              <a:rPr sz="2130" dirty="0"/>
              <a:t>。</a:t>
            </a:r>
            <a:endParaRPr sz="2130" dirty="0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185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185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185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440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185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440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/>
                        <a:t>2960-3379</a:t>
                      </a:r>
                      <a:r>
                        <a:rPr lang="zh-CN" altLang="en-US" sz="1800" dirty="0"/>
                        <a:t>（共</a:t>
                      </a: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字节）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2505" y="2005330"/>
            <a:ext cx="1031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Group 5_1"/>
          <p:cNvGrpSpPr/>
          <p:nvPr/>
        </p:nvGrpSpPr>
        <p:grpSpPr>
          <a:xfrm>
            <a:off x="8042411" y="178974"/>
            <a:ext cx="4120848" cy="1980358"/>
            <a:chOff x="8117361" y="193964"/>
            <a:chExt cx="4120848" cy="1980358"/>
          </a:xfrm>
        </p:grpSpPr>
        <p:sp>
          <p:nvSpPr>
            <p:cNvPr id="21" name="左大括号 20"/>
            <p:cNvSpPr/>
            <p:nvPr/>
          </p:nvSpPr>
          <p:spPr>
            <a:xfrm>
              <a:off x="9929075" y="343840"/>
              <a:ext cx="485975" cy="164155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854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17361" y="920172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8548" y="53053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编址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6883" y="867100"/>
              <a:ext cx="203132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动态主机配置协议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8548" y="1203668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99381" y="1540236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ICMP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899381" y="1876805"/>
              <a:ext cx="64633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IPv6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64318" y="40044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4.5.1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3822700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2563495"/>
                <a:gridCol w="1183005"/>
                <a:gridCol w="1023620"/>
                <a:gridCol w="4251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标志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185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440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370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/>
                        <a:t>2960-3379</a:t>
                      </a:r>
                      <a:r>
                        <a:rPr lang="zh-CN" altLang="en-US" sz="1800" dirty="0"/>
                        <a:t>（共</a:t>
                      </a: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字节）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）是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网络层最核心的协议。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网络层最核心的协议。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网络层协议的是（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A:GBN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互联网控制报文协议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网络层协议的是（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A:GBN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互联网控制报文协议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、一个数据链路层协议帧所能承载的最大数据量称为该链路的（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真题演练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76605" y="1971040"/>
            <a:ext cx="8984615" cy="336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下列选项中不属于网络层功能的是（</a:t>
            </a:r>
            <a:r>
              <a:rPr lang="en-US" sz="2130">
                <a:solidFill>
                  <a:schemeClr val="bg2"/>
                </a:solidFill>
              </a:rPr>
              <a:t>C</a:t>
            </a:r>
            <a:r>
              <a:rPr sz="2130"/>
              <a:t>）</a:t>
            </a:r>
            <a:endParaRPr sz="2130"/>
          </a:p>
          <a:p>
            <a:endParaRPr sz="2130"/>
          </a:p>
          <a:p>
            <a:endParaRPr sz="2130"/>
          </a:p>
          <a:p>
            <a:r>
              <a:rPr sz="2130"/>
              <a:t>A:实现转发</a:t>
            </a:r>
            <a:endParaRPr sz="2130"/>
          </a:p>
          <a:p>
            <a:endParaRPr sz="2130"/>
          </a:p>
          <a:p>
            <a:r>
              <a:rPr sz="2130"/>
              <a:t>B:路由选择</a:t>
            </a:r>
            <a:endParaRPr sz="2130"/>
          </a:p>
          <a:p>
            <a:endParaRPr sz="2130"/>
          </a:p>
          <a:p>
            <a:r>
              <a:rPr sz="2130"/>
              <a:t>C:</a:t>
            </a:r>
            <a:r>
              <a:rPr lang="zh-CN" sz="2130"/>
              <a:t>为用户提供网络应用</a:t>
            </a:r>
            <a:endParaRPr sz="2130"/>
          </a:p>
          <a:p>
            <a:endParaRPr sz="2130"/>
          </a:p>
          <a:p>
            <a:r>
              <a:rPr sz="2130"/>
              <a:t>D:连接建立</a:t>
            </a:r>
            <a:endParaRPr sz="2130"/>
          </a:p>
        </p:txBody>
      </p:sp>
    </p:spTree>
    <p:custDataLst>
      <p:tags r:id="rId1"/>
    </p:custData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、一个数据链路层协议帧所能承载的最大数据量称为该链路的（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最大传输单元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数据报格式中，（    ）和源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地址和目的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地址以及协议等字段共同唯一标识一个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版本号字段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区分服务字段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）和源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地址和目的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地址以及协议等字段共同唯一标识一个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版本号字段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区分服务字段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数据报分片时，一个最大分片可封装的数据字节数应该是（  ）的倍数。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A:2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B:4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C:6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D:8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数据报分片时，一个最大分片可封装的数据字节数应该是（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）的倍数。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A:2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B:4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C:6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D:8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数据报格式中，标志位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MF=1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数据报是一个未被分片的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数据报是被分片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数据报的最后一片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数据报的分片，并且不是最后一个分片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数据报的分片，并且是最后一个分片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数据报格式中，标志位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MF=1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数据报是一个未被分片的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数据报是被分片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数据报的最后一片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数据报的分片，并且不是最后一个分片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数据报的分片，并且是最后一个分片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、路由器在进行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数据报分片后，目的主机在重组分片时，用到的字段不包括（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片偏移字段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首部长度字段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、路由器在进行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数据报分片后，目的主机在重组分片时，用到的字段不包括（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片偏移字段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首部长度字段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、现有一个总长度为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数据报，要通过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MTU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的链路传输，在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协议下分为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片，则每片的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标志位的值分别是（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真题演练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76605" y="1971040"/>
            <a:ext cx="8984615" cy="336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下列选项中不属于网络层功能的是（</a:t>
            </a:r>
            <a:r>
              <a:rPr lang="en-US" sz="2130">
                <a:solidFill>
                  <a:srgbClr val="FF0000"/>
                </a:solidFill>
              </a:rPr>
              <a:t>C</a:t>
            </a:r>
            <a:r>
              <a:rPr sz="2130"/>
              <a:t>）</a:t>
            </a:r>
            <a:endParaRPr sz="2130"/>
          </a:p>
          <a:p>
            <a:endParaRPr sz="2130"/>
          </a:p>
          <a:p>
            <a:endParaRPr sz="2130"/>
          </a:p>
          <a:p>
            <a:r>
              <a:rPr sz="2130"/>
              <a:t>A:实现转发</a:t>
            </a:r>
            <a:endParaRPr sz="2130"/>
          </a:p>
          <a:p>
            <a:endParaRPr sz="2130"/>
          </a:p>
          <a:p>
            <a:r>
              <a:rPr sz="2130"/>
              <a:t>B:路由选择</a:t>
            </a:r>
            <a:endParaRPr sz="2130"/>
          </a:p>
          <a:p>
            <a:endParaRPr sz="2130"/>
          </a:p>
          <a:p>
            <a:r>
              <a:rPr sz="2130">
                <a:solidFill>
                  <a:srgbClr val="FF0000"/>
                </a:solidFill>
              </a:rPr>
              <a:t>C:</a:t>
            </a:r>
            <a:r>
              <a:rPr lang="zh-CN" sz="2130">
                <a:solidFill>
                  <a:srgbClr val="FF0000"/>
                </a:solidFill>
              </a:rPr>
              <a:t>为用户提供网络应用</a:t>
            </a:r>
            <a:endParaRPr sz="2130">
              <a:solidFill>
                <a:srgbClr val="FF0000"/>
              </a:solidFill>
            </a:endParaRPr>
          </a:p>
          <a:p>
            <a:endParaRPr sz="2130"/>
          </a:p>
          <a:p>
            <a:r>
              <a:rPr sz="2130"/>
              <a:t>D:连接建立</a:t>
            </a:r>
            <a:endParaRPr sz="2130"/>
          </a:p>
        </p:txBody>
      </p:sp>
    </p:spTree>
    <p:custDataLst>
      <p:tags r:id="rId1"/>
    </p:custData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、现有一个总长度为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数据报，要通过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MTU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的链路传输，在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协议下分为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片，则每片的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标志位的值分别是（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C:0,1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真题演练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76605" y="1971040"/>
            <a:ext cx="993711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根据是否在网络层提供连接服务，分组交换网络可以分为</a:t>
            </a:r>
            <a:r>
              <a:rPr lang="zh-CN" sz="2130"/>
              <a:t>数据报</a:t>
            </a:r>
            <a:r>
              <a:rPr sz="2130"/>
              <a:t>网络和（</a:t>
            </a:r>
            <a:r>
              <a:rPr lang="en-US" sz="2130">
                <a:solidFill>
                  <a:schemeClr val="bg2"/>
                </a:solidFill>
              </a:rPr>
              <a:t>B</a:t>
            </a:r>
            <a:r>
              <a:rPr sz="2130"/>
              <a:t>）</a:t>
            </a:r>
            <a:endParaRPr sz="2130"/>
          </a:p>
          <a:p>
            <a:endParaRPr sz="2130"/>
          </a:p>
          <a:p>
            <a:r>
              <a:rPr sz="2130"/>
              <a:t>A:实电路网络</a:t>
            </a:r>
            <a:endParaRPr sz="2130"/>
          </a:p>
          <a:p>
            <a:endParaRPr sz="2130"/>
          </a:p>
          <a:p>
            <a:r>
              <a:rPr sz="2130"/>
              <a:t>B:</a:t>
            </a:r>
            <a:r>
              <a:rPr lang="zh-CN" sz="2130"/>
              <a:t>虚电路</a:t>
            </a:r>
            <a:r>
              <a:rPr sz="2130"/>
              <a:t>网络</a:t>
            </a:r>
            <a:endParaRPr sz="2130"/>
          </a:p>
          <a:p>
            <a:endParaRPr sz="2130"/>
          </a:p>
          <a:p>
            <a:r>
              <a:rPr sz="2130"/>
              <a:t>C:互连网络</a:t>
            </a:r>
            <a:endParaRPr sz="2130"/>
          </a:p>
          <a:p>
            <a:endParaRPr sz="2130"/>
          </a:p>
          <a:p>
            <a:r>
              <a:rPr sz="2130"/>
              <a:t>D:非互连网络</a:t>
            </a:r>
            <a:endParaRPr sz="213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真题演练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76605" y="1971040"/>
            <a:ext cx="993711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根据是否在网络层提供连接服务，分组交换网络可以分为</a:t>
            </a:r>
            <a:r>
              <a:rPr lang="zh-CN" sz="2130"/>
              <a:t>数据报</a:t>
            </a:r>
            <a:r>
              <a:rPr sz="2130"/>
              <a:t>网络和（</a:t>
            </a:r>
            <a:r>
              <a:rPr lang="en-US" sz="2130">
                <a:solidFill>
                  <a:schemeClr val="accent6"/>
                </a:solidFill>
              </a:rPr>
              <a:t>B</a:t>
            </a:r>
            <a:r>
              <a:rPr sz="2130"/>
              <a:t>）</a:t>
            </a:r>
            <a:endParaRPr sz="2130"/>
          </a:p>
          <a:p>
            <a:endParaRPr sz="2130"/>
          </a:p>
          <a:p>
            <a:r>
              <a:rPr sz="2130"/>
              <a:t>A:实电路网络</a:t>
            </a:r>
            <a:endParaRPr sz="2130"/>
          </a:p>
          <a:p>
            <a:endParaRPr sz="2130"/>
          </a:p>
          <a:p>
            <a:r>
              <a:rPr sz="2130">
                <a:solidFill>
                  <a:schemeClr val="accent6"/>
                </a:solidFill>
              </a:rPr>
              <a:t>B:</a:t>
            </a:r>
            <a:r>
              <a:rPr lang="zh-CN" sz="2130">
                <a:solidFill>
                  <a:schemeClr val="accent6"/>
                </a:solidFill>
              </a:rPr>
              <a:t>虚电路</a:t>
            </a:r>
            <a:r>
              <a:rPr sz="2130">
                <a:solidFill>
                  <a:schemeClr val="accent6"/>
                </a:solidFill>
              </a:rPr>
              <a:t>网络</a:t>
            </a:r>
            <a:endParaRPr sz="2130">
              <a:solidFill>
                <a:schemeClr val="accent6"/>
              </a:solidFill>
            </a:endParaRPr>
          </a:p>
          <a:p>
            <a:endParaRPr sz="2130"/>
          </a:p>
          <a:p>
            <a:r>
              <a:rPr sz="2130"/>
              <a:t>C:互连网络</a:t>
            </a:r>
            <a:endParaRPr sz="2130"/>
          </a:p>
          <a:p>
            <a:endParaRPr sz="2130"/>
          </a:p>
          <a:p>
            <a:r>
              <a:rPr sz="2130"/>
              <a:t>D:非互连网络</a:t>
            </a:r>
            <a:endParaRPr sz="213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2545" y="2690495"/>
            <a:ext cx="16484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网络层服务</a:t>
            </a:r>
            <a:endParaRPr lang="zh-CN" altLang="en-US" sz="2130"/>
          </a:p>
        </p:txBody>
      </p:sp>
      <p:sp>
        <p:nvSpPr>
          <p:cNvPr id="6" name="左大括号 5"/>
          <p:cNvSpPr/>
          <p:nvPr/>
        </p:nvSpPr>
        <p:spPr>
          <a:xfrm>
            <a:off x="2961005" y="2242185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135" y="2120900"/>
            <a:ext cx="6624320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核心任务：</a:t>
            </a:r>
            <a:r>
              <a:rPr lang="zh-CN" altLang="en-US" sz="2125">
                <a:sym typeface="+mn-ea"/>
              </a:rPr>
              <a:t>将数据从（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源主机</a:t>
            </a:r>
            <a:r>
              <a:rPr lang="zh-CN" altLang="en-US" sz="2125">
                <a:sym typeface="+mn-ea"/>
              </a:rPr>
              <a:t>）送达到（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目的主机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主要功能</a:t>
            </a:r>
            <a:endParaRPr lang="zh-CN" altLang="en-US" sz="2130"/>
          </a:p>
        </p:txBody>
      </p:sp>
      <p:sp>
        <p:nvSpPr>
          <p:cNvPr id="5" name="文本框 4"/>
          <p:cNvSpPr txBox="1"/>
          <p:nvPr/>
        </p:nvSpPr>
        <p:spPr>
          <a:xfrm>
            <a:off x="4577715" y="2891155"/>
            <a:ext cx="824293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转发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>
              <a:sym typeface="+mn-ea"/>
            </a:endParaRPr>
          </a:p>
          <a:p>
            <a:endParaRPr lang="zh-CN" altLang="en-US" sz="2130"/>
          </a:p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路由选择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r>
              <a:rPr lang="zh-CN" altLang="en-US" sz="2130"/>
              <a:t>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建立连接</a:t>
            </a:r>
            <a:r>
              <a:rPr lang="zh-CN" altLang="en-US" sz="2130"/>
              <a:t>），建立连接网络称为（</a:t>
            </a:r>
            <a:r>
              <a:rPr lang="zh-CN" altLang="en-US" sz="2125">
                <a:solidFill>
                  <a:schemeClr val="bg2"/>
                </a:solidFill>
                <a:sym typeface="+mn-ea"/>
              </a:rPr>
              <a:t>虚电路网络</a:t>
            </a:r>
            <a:r>
              <a:rPr lang="zh-CN" altLang="en-US" sz="2130"/>
              <a:t>）</a:t>
            </a:r>
            <a:endParaRPr lang="zh-CN" altLang="en-US" sz="2130"/>
          </a:p>
        </p:txBody>
      </p:sp>
      <p:sp>
        <p:nvSpPr>
          <p:cNvPr id="8" name="左大括号 7"/>
          <p:cNvSpPr/>
          <p:nvPr/>
        </p:nvSpPr>
        <p:spPr>
          <a:xfrm>
            <a:off x="4456430" y="3027680"/>
            <a:ext cx="75565" cy="1497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2545" y="2690495"/>
            <a:ext cx="16484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网络层服务</a:t>
            </a:r>
            <a:endParaRPr lang="zh-CN" altLang="en-US" sz="2130"/>
          </a:p>
        </p:txBody>
      </p:sp>
      <p:sp>
        <p:nvSpPr>
          <p:cNvPr id="6" name="左大括号 5"/>
          <p:cNvSpPr/>
          <p:nvPr/>
        </p:nvSpPr>
        <p:spPr>
          <a:xfrm>
            <a:off x="2961005" y="2242185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135" y="2120900"/>
            <a:ext cx="6624320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核心任务：</a:t>
            </a:r>
            <a:r>
              <a:rPr lang="zh-CN" altLang="en-US" sz="2125">
                <a:sym typeface="+mn-ea"/>
              </a:rPr>
              <a:t>将数据从（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源主机</a:t>
            </a:r>
            <a:r>
              <a:rPr lang="zh-CN" altLang="en-US" sz="2125">
                <a:sym typeface="+mn-ea"/>
              </a:rPr>
              <a:t>）送达到（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目的主机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主要功能</a:t>
            </a:r>
            <a:endParaRPr lang="zh-CN" altLang="en-US" sz="2130"/>
          </a:p>
        </p:txBody>
      </p:sp>
      <p:sp>
        <p:nvSpPr>
          <p:cNvPr id="5" name="文本框 4"/>
          <p:cNvSpPr txBox="1"/>
          <p:nvPr/>
        </p:nvSpPr>
        <p:spPr>
          <a:xfrm>
            <a:off x="4577715" y="2891155"/>
            <a:ext cx="824293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转发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>
              <a:sym typeface="+mn-ea"/>
            </a:endParaRPr>
          </a:p>
          <a:p>
            <a:endParaRPr lang="zh-CN" altLang="en-US" sz="2130"/>
          </a:p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路由选择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r>
              <a:rPr lang="zh-CN" altLang="en-US" sz="2130"/>
              <a:t>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建立连接</a:t>
            </a:r>
            <a:r>
              <a:rPr lang="zh-CN" altLang="en-US" sz="2130"/>
              <a:t>），建立连接网络称为（</a:t>
            </a:r>
            <a:r>
              <a:rPr lang="zh-CN" altLang="en-US" sz="2125">
                <a:solidFill>
                  <a:schemeClr val="bg2"/>
                </a:solidFill>
                <a:sym typeface="+mn-ea"/>
              </a:rPr>
              <a:t>虚电路网络</a:t>
            </a:r>
            <a:r>
              <a:rPr lang="zh-CN" altLang="en-US" sz="2130"/>
              <a:t>）</a:t>
            </a:r>
            <a:endParaRPr lang="zh-CN" altLang="en-US" sz="2130"/>
          </a:p>
        </p:txBody>
      </p:sp>
      <p:sp>
        <p:nvSpPr>
          <p:cNvPr id="8" name="左大括号 7"/>
          <p:cNvSpPr/>
          <p:nvPr/>
        </p:nvSpPr>
        <p:spPr>
          <a:xfrm>
            <a:off x="4456430" y="3027680"/>
            <a:ext cx="75565" cy="1497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299" y="1981492"/>
            <a:ext cx="4822825" cy="359856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2545" y="2690495"/>
            <a:ext cx="16484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网络层服务</a:t>
            </a:r>
            <a:endParaRPr lang="zh-CN" altLang="en-US" sz="2130"/>
          </a:p>
        </p:txBody>
      </p:sp>
      <p:sp>
        <p:nvSpPr>
          <p:cNvPr id="6" name="左大括号 5"/>
          <p:cNvSpPr/>
          <p:nvPr/>
        </p:nvSpPr>
        <p:spPr>
          <a:xfrm>
            <a:off x="2961005" y="2242185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135" y="2120900"/>
            <a:ext cx="6624320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核心任务：</a:t>
            </a:r>
            <a:r>
              <a:rPr lang="zh-CN" altLang="en-US" sz="2125">
                <a:sym typeface="+mn-ea"/>
              </a:rPr>
              <a:t>将数据从（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源主机</a:t>
            </a:r>
            <a:r>
              <a:rPr lang="zh-CN" altLang="en-US" sz="2125">
                <a:sym typeface="+mn-ea"/>
              </a:rPr>
              <a:t>）送达到（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目的主机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主要功能</a:t>
            </a:r>
            <a:endParaRPr lang="zh-CN" altLang="en-US" sz="2130"/>
          </a:p>
        </p:txBody>
      </p:sp>
      <p:sp>
        <p:nvSpPr>
          <p:cNvPr id="5" name="文本框 4"/>
          <p:cNvSpPr txBox="1"/>
          <p:nvPr/>
        </p:nvSpPr>
        <p:spPr>
          <a:xfrm>
            <a:off x="4577715" y="2891155"/>
            <a:ext cx="824293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转发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>
              <a:sym typeface="+mn-ea"/>
            </a:endParaRPr>
          </a:p>
          <a:p>
            <a:endParaRPr lang="zh-CN" altLang="en-US" sz="2125"/>
          </a:p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路由选择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r>
              <a:rPr lang="zh-CN" altLang="en-US" sz="2130"/>
              <a:t>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建立连接</a:t>
            </a:r>
            <a:r>
              <a:rPr lang="zh-CN" altLang="en-US" sz="2130"/>
              <a:t>），建立连接网络称为（</a:t>
            </a:r>
            <a:r>
              <a:rPr lang="zh-CN" altLang="en-US" sz="2125">
                <a:solidFill>
                  <a:schemeClr val="bg1"/>
                </a:solidFill>
                <a:sym typeface="+mn-ea"/>
              </a:rPr>
              <a:t>虚电路网络</a:t>
            </a:r>
            <a:r>
              <a:rPr lang="zh-CN" altLang="en-US" sz="2130"/>
              <a:t>）</a:t>
            </a:r>
            <a:endParaRPr lang="zh-CN" altLang="en-US" sz="2130"/>
          </a:p>
        </p:txBody>
      </p:sp>
      <p:sp>
        <p:nvSpPr>
          <p:cNvPr id="8" name="左大括号 7"/>
          <p:cNvSpPr/>
          <p:nvPr/>
        </p:nvSpPr>
        <p:spPr>
          <a:xfrm>
            <a:off x="4456430" y="3027680"/>
            <a:ext cx="75565" cy="1497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2545" y="2690495"/>
            <a:ext cx="16484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网络层服务</a:t>
            </a:r>
            <a:endParaRPr lang="zh-CN" altLang="en-US" sz="2130"/>
          </a:p>
        </p:txBody>
      </p:sp>
      <p:sp>
        <p:nvSpPr>
          <p:cNvPr id="6" name="左大括号 5"/>
          <p:cNvSpPr/>
          <p:nvPr/>
        </p:nvSpPr>
        <p:spPr>
          <a:xfrm>
            <a:off x="2961005" y="2242185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135" y="2120900"/>
            <a:ext cx="6624320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核心任务：</a:t>
            </a:r>
            <a:r>
              <a:rPr lang="zh-CN" altLang="en-US" sz="2125">
                <a:sym typeface="+mn-ea"/>
              </a:rPr>
              <a:t>将数据从（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源主机</a:t>
            </a:r>
            <a:r>
              <a:rPr lang="zh-CN" altLang="en-US" sz="2125">
                <a:sym typeface="+mn-ea"/>
              </a:rPr>
              <a:t>）送达到（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目的主机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主要功能</a:t>
            </a:r>
            <a:endParaRPr lang="zh-CN" altLang="en-US" sz="2130"/>
          </a:p>
        </p:txBody>
      </p:sp>
      <p:sp>
        <p:nvSpPr>
          <p:cNvPr id="5" name="文本框 4"/>
          <p:cNvSpPr txBox="1"/>
          <p:nvPr/>
        </p:nvSpPr>
        <p:spPr>
          <a:xfrm>
            <a:off x="4577715" y="2891155"/>
            <a:ext cx="824293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转发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>
              <a:sym typeface="+mn-ea"/>
            </a:endParaRPr>
          </a:p>
          <a:p>
            <a:endParaRPr lang="zh-CN" altLang="en-US" sz="2125"/>
          </a:p>
          <a:p>
            <a:r>
              <a:rPr lang="zh-CN" altLang="en-US" sz="2125">
                <a:sym typeface="+mn-ea"/>
              </a:rPr>
              <a:t>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路由选择</a:t>
            </a:r>
            <a:r>
              <a:rPr lang="zh-CN" altLang="en-US" sz="2125">
                <a:sym typeface="+mn-ea"/>
              </a:rPr>
              <a:t>）</a:t>
            </a:r>
            <a:endParaRPr lang="zh-CN" altLang="en-US" sz="2125"/>
          </a:p>
          <a:p>
            <a:endParaRPr lang="zh-CN" altLang="en-US" sz="2130"/>
          </a:p>
          <a:p>
            <a:r>
              <a:rPr lang="zh-CN" altLang="en-US" sz="2130"/>
              <a:t>（</a:t>
            </a:r>
            <a:r>
              <a:rPr lang="zh-CN" altLang="en-US" sz="2125">
                <a:solidFill>
                  <a:schemeClr val="accent6"/>
                </a:solidFill>
                <a:sym typeface="+mn-ea"/>
              </a:rPr>
              <a:t>建立连接</a:t>
            </a:r>
            <a:r>
              <a:rPr lang="zh-CN" altLang="en-US" sz="2130"/>
              <a:t>），建立连接网络称为（</a:t>
            </a:r>
            <a:r>
              <a:rPr lang="zh-CN" altLang="en-US" sz="2125">
                <a:solidFill>
                  <a:srgbClr val="FF0000"/>
                </a:solidFill>
                <a:sym typeface="+mn-ea"/>
              </a:rPr>
              <a:t>虚电路网络</a:t>
            </a:r>
            <a:r>
              <a:rPr lang="zh-CN" altLang="en-US" sz="2130"/>
              <a:t>）</a:t>
            </a:r>
            <a:endParaRPr lang="zh-CN" altLang="en-US" sz="2130"/>
          </a:p>
        </p:txBody>
      </p:sp>
      <p:sp>
        <p:nvSpPr>
          <p:cNvPr id="8" name="左大括号 7"/>
          <p:cNvSpPr/>
          <p:nvPr/>
        </p:nvSpPr>
        <p:spPr>
          <a:xfrm>
            <a:off x="4456430" y="3027680"/>
            <a:ext cx="75565" cy="1497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71738"/>
            <a:ext cx="76200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9590" y="210380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按照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目的主机地址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进行路由选择的网络称为数据报网络。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：数据报网络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58066" y="281374"/>
            <a:ext cx="4597067" cy="1247734"/>
            <a:chOff x="6815144" y="475457"/>
            <a:chExt cx="4597067" cy="1247734"/>
          </a:xfrm>
        </p:grpSpPr>
        <p:sp>
          <p:nvSpPr>
            <p:cNvPr id="7" name="左大括号 6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35756" y="475457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073383" y="14256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虚电路网络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数据报网络与虚电路网络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-68220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0740" y="2103755"/>
            <a:ext cx="9752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数据报网络：（无连接服务）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源主机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每要发送一个分组，就为该分组加上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目的主机地址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，然后将该分组推进网络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：数据报网络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" name="Group 1_1"/>
          <p:cNvGrpSpPr/>
          <p:nvPr/>
        </p:nvGrpSpPr>
        <p:grpSpPr>
          <a:xfrm>
            <a:off x="7258066" y="281374"/>
            <a:ext cx="4597067" cy="1247734"/>
            <a:chOff x="6815144" y="475457"/>
            <a:chExt cx="4597067" cy="1247734"/>
          </a:xfrm>
        </p:grpSpPr>
        <p:sp>
          <p:nvSpPr>
            <p:cNvPr id="19" name="左大括号 18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35756" y="475457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73383" y="14256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虚电路网络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数据报网络与虚电路网络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68220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0740" y="2103755"/>
            <a:ext cx="9752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数据报网络：（无连接服务）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源主机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每要发送一个分组，就为该分组加上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目的主机地址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，然后将该分组推进网络。数据报网路中不维护连接状态信息，但有转发状态信息。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每个路由器使用分组的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目的主机地址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来转发该分组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：数据报网络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" name="Group 1_1"/>
          <p:cNvGrpSpPr/>
          <p:nvPr/>
        </p:nvGrpSpPr>
        <p:grpSpPr>
          <a:xfrm>
            <a:off x="7258066" y="281374"/>
            <a:ext cx="4597067" cy="1247734"/>
            <a:chOff x="6815144" y="475457"/>
            <a:chExt cx="4597067" cy="1247734"/>
          </a:xfrm>
        </p:grpSpPr>
        <p:sp>
          <p:nvSpPr>
            <p:cNvPr id="19" name="左大括号 18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35756" y="475457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73383" y="14256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虚电路网络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数据报网络与虚电路网络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68220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180" y="2237901"/>
            <a:ext cx="720728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虚电路（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virtual circuit，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是在源主机到目的主机的一条路径上建立的一条网络层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连接，为区别于电路交换中的电路，称之为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虚电路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66" y="1908488"/>
            <a:ext cx="3369084" cy="44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1_1"/>
          <p:cNvGrpSpPr/>
          <p:nvPr/>
        </p:nvGrpSpPr>
        <p:grpSpPr>
          <a:xfrm>
            <a:off x="7258066" y="281374"/>
            <a:ext cx="4597067" cy="1247734"/>
            <a:chOff x="6815144" y="475457"/>
            <a:chExt cx="4597067" cy="1247734"/>
          </a:xfrm>
        </p:grpSpPr>
        <p:sp>
          <p:nvSpPr>
            <p:cNvPr id="22" name="左大括号 2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35756" y="475457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073383" y="14256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虚电路网络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数据报网络与虚电路网络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-68220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5" y="2196465"/>
            <a:ext cx="1045019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一条虚电路由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个要素构成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Left Brace 6_1_1"/>
          <p:cNvSpPr/>
          <p:nvPr/>
        </p:nvSpPr>
        <p:spPr>
          <a:xfrm>
            <a:off x="9556600" y="596787"/>
            <a:ext cx="439455" cy="95273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_1_1"/>
          <p:cNvSpPr/>
          <p:nvPr/>
        </p:nvSpPr>
        <p:spPr>
          <a:xfrm>
            <a:off x="10035756" y="475457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8_1_1"/>
          <p:cNvSpPr/>
          <p:nvPr/>
        </p:nvSpPr>
        <p:spPr>
          <a:xfrm>
            <a:off x="10073383" y="1425674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2_1_1"/>
          <p:cNvSpPr/>
          <p:nvPr/>
        </p:nvSpPr>
        <p:spPr>
          <a:xfrm>
            <a:off x="6815144" y="87599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5" y="2196465"/>
            <a:ext cx="1045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一条虚电路由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个要素构成：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）从源主机到目的主机之间的一条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（即一系列的链路和分组交换机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Left Brace 6_1_1"/>
          <p:cNvSpPr/>
          <p:nvPr/>
        </p:nvSpPr>
        <p:spPr>
          <a:xfrm>
            <a:off x="9556600" y="596787"/>
            <a:ext cx="439455" cy="95273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_1_1"/>
          <p:cNvSpPr/>
          <p:nvPr/>
        </p:nvSpPr>
        <p:spPr>
          <a:xfrm>
            <a:off x="10035756" y="475457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8_1_1"/>
          <p:cNvSpPr/>
          <p:nvPr/>
        </p:nvSpPr>
        <p:spPr>
          <a:xfrm>
            <a:off x="10073383" y="1425674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2_1_1"/>
          <p:cNvSpPr/>
          <p:nvPr/>
        </p:nvSpPr>
        <p:spPr>
          <a:xfrm>
            <a:off x="6815144" y="87599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5" y="2196465"/>
            <a:ext cx="10450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一条虚电路由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个要素构成：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）从源主机到目的主机之间的一条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（即一系列的链路和分组交换机）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）该路径上的每条链路各有一个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虚电路标识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Left Brace 6_1_1"/>
          <p:cNvSpPr/>
          <p:nvPr/>
        </p:nvSpPr>
        <p:spPr>
          <a:xfrm>
            <a:off x="9556600" y="596787"/>
            <a:ext cx="439455" cy="95273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_1_1"/>
          <p:cNvSpPr/>
          <p:nvPr/>
        </p:nvSpPr>
        <p:spPr>
          <a:xfrm>
            <a:off x="10035756" y="475457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8_1_1"/>
          <p:cNvSpPr/>
          <p:nvPr/>
        </p:nvSpPr>
        <p:spPr>
          <a:xfrm>
            <a:off x="10073383" y="1425674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2_1_1"/>
          <p:cNvSpPr/>
          <p:nvPr/>
        </p:nvSpPr>
        <p:spPr>
          <a:xfrm>
            <a:off x="6815144" y="87599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1381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网络层核心任务</a:t>
            </a:r>
            <a:endParaRPr lang="zh-CN" altLang="en-US" sz="2130"/>
          </a:p>
        </p:txBody>
      </p:sp>
      <p:sp>
        <p:nvSpPr>
          <p:cNvPr id="6" name="文本框 5"/>
          <p:cNvSpPr txBox="1"/>
          <p:nvPr/>
        </p:nvSpPr>
        <p:spPr>
          <a:xfrm>
            <a:off x="1000125" y="2031365"/>
            <a:ext cx="829246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将数据从源主机送达到目的主机</a:t>
            </a:r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9554210" y="88582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0900410" y="44704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51540" y="32575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</a:rPr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主要功能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5" y="2196465"/>
            <a:ext cx="104501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一条虚电路由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个要素构成：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）从源主机到目的主机之间的一条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（即一系列的链路和分组交换机）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）该路径上的每条链路各有一个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虚电路标识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）该路径上每台分组交换机的转发表中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记录虚电路标识的接续关系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Left Brace 6_1_1"/>
          <p:cNvSpPr/>
          <p:nvPr/>
        </p:nvSpPr>
        <p:spPr>
          <a:xfrm>
            <a:off x="9556600" y="596787"/>
            <a:ext cx="439455" cy="95273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_1_1"/>
          <p:cNvSpPr/>
          <p:nvPr/>
        </p:nvSpPr>
        <p:spPr>
          <a:xfrm>
            <a:off x="10035756" y="475457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8_1_1"/>
          <p:cNvSpPr/>
          <p:nvPr/>
        </p:nvSpPr>
        <p:spPr>
          <a:xfrm>
            <a:off x="10073383" y="1425674"/>
            <a:ext cx="133882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2_1_1"/>
          <p:cNvSpPr/>
          <p:nvPr/>
        </p:nvSpPr>
        <p:spPr>
          <a:xfrm>
            <a:off x="6815144" y="87599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3437" b="37184"/>
          <a:stretch>
            <a:fillRect/>
          </a:stretch>
        </p:blipFill>
        <p:spPr>
          <a:xfrm rot="10800000">
            <a:off x="1972723" y="1821768"/>
            <a:ext cx="7775172" cy="3611023"/>
          </a:xfrm>
          <a:prstGeom prst="rect">
            <a:avLst/>
          </a:prstGeom>
        </p:spPr>
      </p:pic>
      <p:grpSp>
        <p:nvGrpSpPr>
          <p:cNvPr id="14" name="Group 1_1"/>
          <p:cNvGrpSpPr/>
          <p:nvPr/>
        </p:nvGrpSpPr>
        <p:grpSpPr>
          <a:xfrm>
            <a:off x="7258066" y="281374"/>
            <a:ext cx="4597067" cy="1247734"/>
            <a:chOff x="6815144" y="475457"/>
            <a:chExt cx="45970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35756" y="475457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073383" y="14256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虚电路网络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数据报网络与虚电路网络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95" y="5569883"/>
            <a:ext cx="76327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706245" y="3155315"/>
          <a:ext cx="85318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输入接口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输入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VCID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输出接口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VCID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54195" y="2383155"/>
            <a:ext cx="3235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PS1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VCID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Group 1_1_1"/>
          <p:cNvGrpSpPr/>
          <p:nvPr/>
        </p:nvGrpSpPr>
        <p:grpSpPr>
          <a:xfrm>
            <a:off x="7258066" y="281374"/>
            <a:ext cx="4597067" cy="1247734"/>
            <a:chOff x="6815144" y="475457"/>
            <a:chExt cx="4597067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35756" y="475457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73383" y="14256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虚电路网络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数据报网络与虚电路网络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数据报网络与虚电路网络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：虚电路网络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5180" y="1926103"/>
          <a:ext cx="11214139" cy="230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080"/>
                <a:gridCol w="5212715"/>
                <a:gridCol w="3964344"/>
              </a:tblGrid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虚电路交换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数据报交换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是否建立连接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需要先建立连接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不需要建立连接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每个分组含有一个短的虚电路号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每个分组包含源和目的端地址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分组顺序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按序发送，按序接收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按序发送，不一定按序接收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路由选择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建立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VC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时需要路由选择，之后所有分组都沿此路由转发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对每个分组独立选择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典型网络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X.25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、帧中继、</a:t>
                      </a: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ATM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因特网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-68221" y="62346"/>
            <a:ext cx="204094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虚电路网络</a:t>
            </a:r>
            <a:endParaRPr lang="zh-CN" altLang="en-US" kern="900" spc="-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、下列关于无连接通信服务特点的描述中错误的是（  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分组要携带目的结点地址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数据分组可能丢失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传输过程中不需建立连接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收发数据顺序不变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330" y="1341120"/>
            <a:ext cx="11174095" cy="50393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、下列关于无连接通信服务特点的描述中错误的是（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分组要携带目的结点地址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数据分组可能丢失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传输过程中不需建立连接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收发数据顺序不变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、下列关于虚电路子网的说法中错误的是（  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每个分组含有虚电路号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路由器要为每个连接建立表项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每个分组被独立的路由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资源可提前分配给每个虚电路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、下列关于虚电路子网的说法中错误的是（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每个分组含有虚电路号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路由器要为每个连接建立表项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每个分组被独立的路由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资源可提前分配给每个虚电路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64465" y="1341120"/>
            <a:ext cx="11744960" cy="50393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、在分组交换网络中，按照（   ）进行路由选择的网络称为数据报网络。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目的端口号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源端口号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目的主机地址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源主机地址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330" y="1341120"/>
            <a:ext cx="11183620" cy="50393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、在分组交换网络中，按照（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）进行路由选择的网络称为数据报网络。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目的端口号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源端口号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目的主机地址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源主机地址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1381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4" name="文本框 3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、在数据报网络中，发送的分组和接收的分组次序不一定相同，需要对分组重新进行排序，这个任务通常由（    ）来完成。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、在数据报网络中，发送的分组和接收的分组次序不一定相同，需要对分组重新进行排序，这个任务通常由（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）来完成。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传输层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330" y="1341120"/>
            <a:ext cx="10937875" cy="50393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、在虚电路网络中，一条虚电路（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）的构成要素不包括（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从源主机到目的主机之间的一条路径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该路径的虚电路标识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该路径上的每条链路各有一个虚电路标识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该路径上每台分组交换机的转发表中记录虚电路标识的接续关系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、在虚电路网络中，一条虚电路（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）的构成要素不包括（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从源主机到目的主机之间的一条路径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该路径的虚电路标识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该路径上的每条链路各有一个虚电路标识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该路径上每台分组交换机的转发表中记录虚电路标识的接续关系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07" y="2482149"/>
            <a:ext cx="79152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190" y="1922828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异构网络：主要是指两个网络的通信技术和运行协议的不同。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190" y="1922828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异构网络：主要是指两个网络的通信技术和运行协议的不同。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317490" y="3529965"/>
            <a:ext cx="407670" cy="1143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3626485" y="5123815"/>
            <a:ext cx="3789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异构网络之间如何互连？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190" y="1922828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异构网络互连的基本策略：协议转换和构建虚拟互联网络。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190" y="1922828"/>
            <a:ext cx="10002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异构网络互连的基本策略：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协议转换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和构建虚拟互联网络。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协议转换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：采用一类支持异构网络之间协议转换的网络中间设备，来实现异构网络之间数据分组的转换与转发。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例如：支持协议转换的网桥，交换机或者是多协议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路由器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和应用网关等。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9" name="图片 8" descr="fanyi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4965065"/>
            <a:ext cx="1578610" cy="1578610"/>
          </a:xfrm>
          <a:prstGeom prst="rect">
            <a:avLst/>
          </a:prstGeom>
        </p:spPr>
      </p:pic>
      <p:grpSp>
        <p:nvGrpSpPr>
          <p:cNvPr id="10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190" y="1922828"/>
            <a:ext cx="10002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异构网络互连的基本策略：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协议转换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构建虚拟互联网络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构建虚拟互联网络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：在异构网络基础上构建一个同构的虚拟互联网络。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网络。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采用同构的网络层协议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与网络寻址。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1381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4" name="文本框 3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6605" y="1971040"/>
            <a:ext cx="9916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转发：</a:t>
            </a:r>
            <a:r>
              <a:rPr lang="zh-CN" altLang="en-US" sz="2400" dirty="0">
                <a:latin typeface="+mn-ea"/>
                <a:sym typeface="+mn-ea"/>
              </a:rPr>
              <a:t>当通过一条输入链路接收到一个分组后，路由器需要决策通过 哪条输出链路将分组发送出去，并将分组从输入接口转移到输出接口。 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190" y="1922828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异构网络互连的基本策略：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协议转换和构建虚拟互联网络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网络连接的设备：中继器、集线器、交换机、网桥、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路由器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和网关等。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：异构网络互连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路由器如何在网络层实现多个异构网络之间的互连：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-72128" y="62346"/>
            <a:ext cx="227177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异构网络互连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2905760"/>
            <a:ext cx="11570335" cy="191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6245" y="5025390"/>
            <a:ext cx="1767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无线局域网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8948420" y="5025390"/>
            <a:ext cx="1155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局域网</a:t>
            </a:r>
            <a:endParaRPr lang="zh-CN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155" y="2138045"/>
            <a:ext cx="10815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路由器：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具有多个输入端口和多个输出端口的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专用计算机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，主要任务就是获取与维护路由信息以及转发分组。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最典型的网络层设备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-69601" y="62346"/>
            <a:ext cx="179324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 descr="iconfont-zhutizuizhong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4091305"/>
            <a:ext cx="2539365" cy="253936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155" y="2138045"/>
            <a:ext cx="10815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路由器从功能体系结构角度：输入端口、交换结构、输出端口、路由处理器。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-69601" y="62346"/>
            <a:ext cx="179324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 descr="iconfont-zhutizuizhong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4091305"/>
            <a:ext cx="2539365" cy="25393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860" y="1874520"/>
            <a:ext cx="10768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输入端口：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，到达分组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缓存排队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功能。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-69601" y="62346"/>
            <a:ext cx="179324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21215" y="3648710"/>
            <a:ext cx="925195" cy="16694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交换结构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0" y="3917950"/>
            <a:ext cx="2298065" cy="1130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线路端接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2165" y="3917950"/>
            <a:ext cx="2298065" cy="1130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数据链路处理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（协议、封装）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96810" y="3917950"/>
            <a:ext cx="1647825" cy="1130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查找、转发、排队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3947160" y="4483100"/>
            <a:ext cx="660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1"/>
          </p:cNvCxnSpPr>
          <p:nvPr/>
        </p:nvCxnSpPr>
        <p:spPr>
          <a:xfrm>
            <a:off x="6905625" y="4483100"/>
            <a:ext cx="5765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44635" y="4483100"/>
            <a:ext cx="5765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 txBox="1"/>
          <p:nvPr/>
        </p:nvSpPr>
        <p:spPr>
          <a:xfrm>
            <a:off x="3744595" y="5469255"/>
            <a:ext cx="4703445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7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输入端口接收与处理数据过程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970" y="2005378"/>
            <a:ext cx="10002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交换结构：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完成具体的转发工作，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将输入端口的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数据报交换到指定的输出端口。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主要包括：基于内存交换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基于总线交换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基于网络交换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51821" y="62346"/>
            <a:ext cx="15621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940" y="200537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基于内存的交换：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23881" y="20436"/>
            <a:ext cx="18973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732405"/>
            <a:ext cx="6579235" cy="25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920" y="2005330"/>
            <a:ext cx="22098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7790" y="5567045"/>
            <a:ext cx="71062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基于内存交换:输入端口——内存、路由处理器——输出端口</a:t>
            </a:r>
            <a:endParaRPr lang="zh-CN" altLang="en-US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940" y="200537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基于总线的交换：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23881" y="20436"/>
            <a:ext cx="18973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20" y="2005330"/>
            <a:ext cx="2209800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71115"/>
            <a:ext cx="6249035" cy="2578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29155" y="5149215"/>
            <a:ext cx="74148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基于总线交换：输入端口和输出端口连接在一条数据总线上。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            无须路由处理器介入即可实现交换功能。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            总线是独占式。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940" y="200537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基于网络的交换：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-23881" y="20436"/>
            <a:ext cx="18973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2005330"/>
            <a:ext cx="4522470" cy="4479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21650" y="3028315"/>
            <a:ext cx="373507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基于网络交换: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使用一个复杂的互联网络来实现交换结构。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克服单一、独占所带来的限制。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并行交换传输。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970" y="2005378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交换结构：将输入端口的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数据报交换到指定的输出端口。主要包括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基于内存交换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基于总线交换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基于网络交换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种交换结构。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基于内存交换：性能最低，路由器价格最便宜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基于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交换：性能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，路由器价格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昂贵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26919" y="20436"/>
            <a:ext cx="17957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sym typeface="+mn-ea"/>
              </a:rPr>
              <a:t>4.3.2.2交换结构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2905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16" name="矩形 15"/>
          <p:cNvSpPr/>
          <p:nvPr/>
        </p:nvSpPr>
        <p:spPr>
          <a:xfrm>
            <a:off x="4236720" y="2799715"/>
            <a:ext cx="2209165" cy="225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40815" y="2830195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05585" y="295783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309495" y="295656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145155" y="295656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51355" y="242062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3000" y="3139440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823845" y="312420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986915" y="311975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65580" y="4286250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30350" y="441388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334260" y="441261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169920" y="441261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932305" y="387667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07765" y="4595495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848610" y="458025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011680" y="457581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785" y="3549015"/>
            <a:ext cx="180975" cy="28575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825615" y="2840355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890385" y="296799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694295" y="296672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529955" y="296672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336155" y="243078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输出端口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9067800" y="3149600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8208645" y="313436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371715" y="312991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850380" y="4296410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15150" y="442404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7719060" y="442277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8554720" y="442277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317105" y="388683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输出端口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092565" y="4605655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33410" y="459041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396480" y="458597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5585" y="3559175"/>
            <a:ext cx="180975" cy="285750"/>
          </a:xfrm>
          <a:prstGeom prst="rect">
            <a:avLst/>
          </a:prstGeom>
        </p:spPr>
      </p:pic>
      <p:cxnSp>
        <p:nvCxnSpPr>
          <p:cNvPr id="55" name="直接箭头连接符 54"/>
          <p:cNvCxnSpPr/>
          <p:nvPr/>
        </p:nvCxnSpPr>
        <p:spPr>
          <a:xfrm>
            <a:off x="6463665" y="311594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473825" y="458660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78560" y="316674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178560" y="4622800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939030" y="5134610"/>
            <a:ext cx="184531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转发</a:t>
            </a:r>
            <a:endParaRPr lang="zh-CN" altLang="en-US" sz="2130"/>
          </a:p>
        </p:txBody>
      </p:sp>
      <p:sp>
        <p:nvSpPr>
          <p:cNvPr id="4" name="文本框 3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4695" y="2138045"/>
            <a:ext cx="10901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输出端口：缓存排队，从队列中取出分组进行数据链路层数据帧的封装，发送。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55741" y="3971617"/>
            <a:ext cx="9740375" cy="2665932"/>
            <a:chOff x="1552352" y="3498108"/>
            <a:chExt cx="9740375" cy="2665932"/>
          </a:xfrm>
        </p:grpSpPr>
        <p:sp>
          <p:nvSpPr>
            <p:cNvPr id="6" name="矩形 5"/>
            <p:cNvSpPr/>
            <p:nvPr/>
          </p:nvSpPr>
          <p:spPr>
            <a:xfrm>
              <a:off x="1552352" y="3498108"/>
              <a:ext cx="925034" cy="1669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交换结构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5206" y="3767465"/>
              <a:ext cx="2297922" cy="1130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排队、缓存管理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94116" y="3767463"/>
              <a:ext cx="2297922" cy="1130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数据链路处理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（协议、封装）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068452" y="3767464"/>
              <a:ext cx="1647861" cy="1130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线路端接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3"/>
              <a:endCxn id="7" idx="1"/>
            </p:cNvCxnSpPr>
            <p:nvPr/>
          </p:nvCxnSpPr>
          <p:spPr>
            <a:xfrm flipV="1">
              <a:off x="2477386" y="4332764"/>
              <a:ext cx="758190" cy="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8" idx="1"/>
            </p:cNvCxnSpPr>
            <p:nvPr/>
          </p:nvCxnSpPr>
          <p:spPr>
            <a:xfrm>
              <a:off x="5533763" y="4332761"/>
              <a:ext cx="660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9" idx="1"/>
            </p:cNvCxnSpPr>
            <p:nvPr/>
          </p:nvCxnSpPr>
          <p:spPr>
            <a:xfrm>
              <a:off x="8492038" y="4332760"/>
              <a:ext cx="576414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716313" y="4332758"/>
              <a:ext cx="576414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31217" y="5597218"/>
              <a:ext cx="3955313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>
                  <a:latin typeface="宋体" panose="02010600030101010101" pitchFamily="2" charset="-122"/>
                </a:rPr>
                <a:t>输出端口处理数据过程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2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23" name="左大括号 22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-4831" y="22341"/>
            <a:ext cx="1859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/>
              <a:t>4.3.2.</a:t>
            </a:r>
            <a:r>
              <a:rPr lang="en-US" dirty="0"/>
              <a:t>3 </a:t>
            </a:r>
            <a:r>
              <a:rPr dirty="0"/>
              <a:t>输</a:t>
            </a:r>
            <a:r>
              <a:rPr lang="zh-CN" dirty="0"/>
              <a:t>出</a:t>
            </a:r>
            <a:r>
              <a:rPr dirty="0"/>
              <a:t>端口</a:t>
            </a: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4695" y="2138045"/>
            <a:ext cx="10901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输出端口：缓存排队，从队列中取出分组进行数据链路层数据帧的封装，发送。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、先到先服务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(FCFS)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调度策略；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、按优先级调度、按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数据报的服务类型（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Tos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）调度。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55741" y="3971617"/>
            <a:ext cx="9740375" cy="2665932"/>
            <a:chOff x="1552352" y="3498108"/>
            <a:chExt cx="9740375" cy="2665932"/>
          </a:xfrm>
        </p:grpSpPr>
        <p:sp>
          <p:nvSpPr>
            <p:cNvPr id="6" name="矩形 5"/>
            <p:cNvSpPr/>
            <p:nvPr/>
          </p:nvSpPr>
          <p:spPr>
            <a:xfrm>
              <a:off x="1552352" y="3498108"/>
              <a:ext cx="925034" cy="1669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交换结构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5206" y="3767465"/>
              <a:ext cx="2297922" cy="1130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排队、缓存管理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94116" y="3767463"/>
              <a:ext cx="2297922" cy="1130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数据链路处理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（协议、封装）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068452" y="3767464"/>
              <a:ext cx="1647861" cy="1130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线路端接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3"/>
              <a:endCxn id="7" idx="1"/>
            </p:cNvCxnSpPr>
            <p:nvPr/>
          </p:nvCxnSpPr>
          <p:spPr>
            <a:xfrm flipV="1">
              <a:off x="2477386" y="4332764"/>
              <a:ext cx="758190" cy="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8" idx="1"/>
            </p:cNvCxnSpPr>
            <p:nvPr/>
          </p:nvCxnSpPr>
          <p:spPr>
            <a:xfrm>
              <a:off x="5533763" y="4332761"/>
              <a:ext cx="660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9" idx="1"/>
            </p:cNvCxnSpPr>
            <p:nvPr/>
          </p:nvCxnSpPr>
          <p:spPr>
            <a:xfrm>
              <a:off x="8492038" y="4332760"/>
              <a:ext cx="576414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716313" y="4332758"/>
              <a:ext cx="576414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31217" y="5597218"/>
              <a:ext cx="3955313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>
                  <a:latin typeface="宋体" panose="02010600030101010101" pitchFamily="2" charset="-122"/>
                </a:rPr>
                <a:t>输出端口处理数据过程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2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23" name="左大括号 22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-4831" y="22341"/>
            <a:ext cx="1859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/>
              <a:t>4.3.2.</a:t>
            </a:r>
            <a:r>
              <a:rPr lang="en-US" dirty="0"/>
              <a:t>3 </a:t>
            </a:r>
            <a:r>
              <a:rPr dirty="0"/>
              <a:t>输</a:t>
            </a:r>
            <a:r>
              <a:rPr lang="zh-CN" dirty="0"/>
              <a:t>出</a:t>
            </a:r>
            <a:r>
              <a:rPr dirty="0"/>
              <a:t>端口</a:t>
            </a: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网络互连与网络互连设备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38093"/>
            <a:ext cx="10002190" cy="198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路由处理器：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、执行命令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、路由协议运行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、路由计算以及路由表的更新和维护。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Group 1_1_1_1"/>
          <p:cNvGrpSpPr/>
          <p:nvPr/>
        </p:nvGrpSpPr>
        <p:grpSpPr>
          <a:xfrm>
            <a:off x="7258066" y="281374"/>
            <a:ext cx="4674856" cy="1247734"/>
            <a:chOff x="6815144" y="475457"/>
            <a:chExt cx="4674856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556600" y="596787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920340" y="475457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异构网络互连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304215" y="1425674"/>
              <a:ext cx="87716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路由器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15144" y="875992"/>
              <a:ext cx="27414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网络互连与网络互连设备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-40391" y="34406"/>
            <a:ext cx="21259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4.3.2.4路由处理器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、输出端口通常对队列中的分组执行（    ）的调度策略。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、输出端口通常对队列中的分组执行（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FCFS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）的调度策略。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、下列不属于路由处理器的功能的是（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路由协议的运行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路由计算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转发与路由选择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路由表的更新维护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、下列不属于路由处理器的功能的是（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路由协议的运行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路由计算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转发与路由选择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路由表的更新维护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、下列不属于交换结构的是（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基于内存交换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基于总线交换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基于双通道交换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基于网络交换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、下列不属于交换结构的是（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基于内存交换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基于总线交换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基于双通道交换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基于网络交换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）是最典型的网络层设备。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2905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16" name="矩形 15"/>
          <p:cNvSpPr/>
          <p:nvPr/>
        </p:nvSpPr>
        <p:spPr>
          <a:xfrm>
            <a:off x="4236720" y="2799715"/>
            <a:ext cx="2209165" cy="225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8790" y="3308985"/>
            <a:ext cx="2105025" cy="1524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37075" y="2952115"/>
            <a:ext cx="140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转发表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40815" y="2830195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05585" y="295783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309495" y="295656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145155" y="295656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51355" y="242062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3000" y="3139440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823845" y="312420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986915" y="311975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65580" y="4286250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30350" y="441388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334260" y="441261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169920" y="441261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932305" y="387667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07765" y="4595495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848610" y="458025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011680" y="457581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5" y="3549015"/>
            <a:ext cx="180975" cy="28575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825615" y="2840355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890385" y="296799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694295" y="296672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529955" y="296672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336155" y="243078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9067800" y="3149600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8208645" y="313436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371715" y="312991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850380" y="4296410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15150" y="442404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7719060" y="442277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8554720" y="442277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317105" y="388683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092565" y="4605655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33410" y="459041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396480" y="458597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585" y="3559175"/>
            <a:ext cx="180975" cy="285750"/>
          </a:xfrm>
          <a:prstGeom prst="rect">
            <a:avLst/>
          </a:prstGeom>
        </p:spPr>
      </p:pic>
      <p:cxnSp>
        <p:nvCxnSpPr>
          <p:cNvPr id="55" name="直接箭头连接符 54"/>
          <p:cNvCxnSpPr/>
          <p:nvPr/>
        </p:nvCxnSpPr>
        <p:spPr>
          <a:xfrm>
            <a:off x="6463665" y="311594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473825" y="458660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78560" y="316674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178560" y="4622800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939030" y="5134610"/>
            <a:ext cx="184531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转发</a:t>
            </a:r>
            <a:endParaRPr lang="zh-CN" altLang="en-US" sz="2130"/>
          </a:p>
        </p:txBody>
      </p:sp>
      <p:sp>
        <p:nvSpPr>
          <p:cNvPr id="4" name="文本框 3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）是最典型的网络层设备。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、路由器可以从功能体系结构角度分类，其中不包括（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输入端口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输出端口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路由存储器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路由处理器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、路由器可以从功能体系结构角度分类，其中不包括（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输入端口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输出端口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路由存储器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路由处理器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、在路由器的交换结构中，同一时刻只能有一个分组通过总线进行传输的是基于（     ）交换结构。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基于内存交换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基于网络交换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基于双通道交换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基于总线交换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、在路由器的交换结构中，同一时刻只能有一个分组通过总线进行传输的是基于（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）交换结构。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基于内存交换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基于网络交换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基于双通道交换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基于总线交换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、路由器输入端口需要提供的功能不包括（ 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转发表的计算和更新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缓存排队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、路由器输入端口需要提供的功能不包括（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转发表的计算和更新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缓存排队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、在网络层上实现多个网络互连的设备是（ 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中继器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集线器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、在网络层上实现多个网络互连的设备是（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中继器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集线器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50" y="2333625"/>
            <a:ext cx="65436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2905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16" name="矩形 15"/>
          <p:cNvSpPr/>
          <p:nvPr/>
        </p:nvSpPr>
        <p:spPr>
          <a:xfrm>
            <a:off x="4236720" y="2799715"/>
            <a:ext cx="2209165" cy="225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8790" y="3308985"/>
            <a:ext cx="2105025" cy="1524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37075" y="2952115"/>
            <a:ext cx="140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转发表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40815" y="2830195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05585" y="295783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309495" y="295656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145155" y="295656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51355" y="242062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3000" y="3139440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823845" y="312420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986915" y="311975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65580" y="4286250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30350" y="441388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334260" y="441261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169920" y="441261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932305" y="387667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07765" y="4595495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848610" y="458025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011680" y="457581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5" y="3549015"/>
            <a:ext cx="180975" cy="28575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825615" y="2840355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890385" y="296799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694295" y="296672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529955" y="2966720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336155" y="243078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9067800" y="3149600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8208645" y="313436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371715" y="312991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850380" y="4296410"/>
            <a:ext cx="236156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15150" y="442404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7719060" y="442277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8554720" y="4422775"/>
            <a:ext cx="514350" cy="39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317105" y="388683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输入端口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092565" y="4605655"/>
            <a:ext cx="43815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33410" y="4590415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396480" y="4585970"/>
            <a:ext cx="321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585" y="3559175"/>
            <a:ext cx="180975" cy="285750"/>
          </a:xfrm>
          <a:prstGeom prst="rect">
            <a:avLst/>
          </a:prstGeom>
        </p:spPr>
      </p:pic>
      <p:cxnSp>
        <p:nvCxnSpPr>
          <p:cNvPr id="55" name="直接箭头连接符 54"/>
          <p:cNvCxnSpPr/>
          <p:nvPr/>
        </p:nvCxnSpPr>
        <p:spPr>
          <a:xfrm>
            <a:off x="6463665" y="311594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473825" y="458660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78560" y="3166745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178560" y="4622800"/>
            <a:ext cx="32702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上下箭头 3"/>
          <p:cNvSpPr/>
          <p:nvPr/>
        </p:nvSpPr>
        <p:spPr>
          <a:xfrm>
            <a:off x="5262880" y="2271395"/>
            <a:ext cx="257175" cy="68072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75505" y="1791970"/>
            <a:ext cx="225425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路由选择</a:t>
            </a:r>
            <a:endParaRPr lang="zh-CN" altLang="en-US" sz="2130"/>
          </a:p>
        </p:txBody>
      </p:sp>
      <p:sp>
        <p:nvSpPr>
          <p:cNvPr id="60" name="文本框 59"/>
          <p:cNvSpPr txBox="1"/>
          <p:nvPr/>
        </p:nvSpPr>
        <p:spPr>
          <a:xfrm>
            <a:off x="4939030" y="5134610"/>
            <a:ext cx="184531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转发</a:t>
            </a:r>
            <a:endParaRPr lang="zh-CN" altLang="en-US" sz="2130"/>
          </a:p>
        </p:txBody>
      </p:sp>
      <p:sp>
        <p:nvSpPr>
          <p:cNvPr id="3" name="文本框 2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7905" y="2341880"/>
            <a:ext cx="10262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网络层拥塞：一种持续过载的网络状态。用户对网络资源（包括链路带宽、存储空间和处理器处理能力等）的总需求超过了网络固有的容量。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8437" y="2175769"/>
            <a:ext cx="4680098" cy="3618976"/>
            <a:chOff x="1318437" y="2175769"/>
            <a:chExt cx="4680098" cy="3618976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2248786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48786" y="5794744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166730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361121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2248786" y="3292549"/>
              <a:ext cx="917944" cy="25021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168502" y="2615993"/>
              <a:ext cx="1192619" cy="701365"/>
            </a:xfrm>
            <a:custGeom>
              <a:avLst/>
              <a:gdLst>
                <a:gd name="connsiteX0" fmla="*/ 0 w 1240943"/>
                <a:gd name="connsiteY0" fmla="*/ 701365 h 701365"/>
                <a:gd name="connsiteX1" fmla="*/ 829340 w 1240943"/>
                <a:gd name="connsiteY1" fmla="*/ 148472 h 701365"/>
                <a:gd name="connsiteX2" fmla="*/ 1201479 w 1240943"/>
                <a:gd name="connsiteY2" fmla="*/ 10249 h 701365"/>
                <a:gd name="connsiteX3" fmla="*/ 1212112 w 1240943"/>
                <a:gd name="connsiteY3" fmla="*/ 20881 h 70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943" h="701365">
                  <a:moveTo>
                    <a:pt x="0" y="701365"/>
                  </a:moveTo>
                  <a:cubicBezTo>
                    <a:pt x="314547" y="482511"/>
                    <a:pt x="629094" y="263658"/>
                    <a:pt x="829340" y="148472"/>
                  </a:cubicBezTo>
                  <a:cubicBezTo>
                    <a:pt x="1029586" y="33286"/>
                    <a:pt x="1137684" y="31514"/>
                    <a:pt x="1201479" y="10249"/>
                  </a:cubicBezTo>
                  <a:cubicBezTo>
                    <a:pt x="1265274" y="-11016"/>
                    <a:pt x="1238693" y="4932"/>
                    <a:pt x="1212112" y="208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4361121" y="2615994"/>
              <a:ext cx="784769" cy="3178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51693" y="301984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膝点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18437" y="2175769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吞吐量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61121" y="2230827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崖点</a:t>
              </a:r>
              <a:endParaRPr lang="zh-CN" altLang="en-US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91470" y="5847910"/>
            <a:ext cx="163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负载</a:t>
            </a:r>
            <a:endParaRPr lang="zh-CN" altLang="en-US" sz="20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110177" y="2107210"/>
            <a:ext cx="5698859" cy="4140810"/>
            <a:chOff x="6110177" y="2107210"/>
            <a:chExt cx="5698859" cy="4140810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079511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79511" y="5794743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997455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9191846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079511" y="5411972"/>
              <a:ext cx="917944" cy="382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997455" y="4543647"/>
              <a:ext cx="1194391" cy="8683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9197163" y="2307265"/>
              <a:ext cx="435935" cy="2243469"/>
            </a:xfrm>
            <a:custGeom>
              <a:avLst/>
              <a:gdLst>
                <a:gd name="connsiteX0" fmla="*/ 0 w 435935"/>
                <a:gd name="connsiteY0" fmla="*/ 2243469 h 2243469"/>
                <a:gd name="connsiteX1" fmla="*/ 308344 w 435935"/>
                <a:gd name="connsiteY1" fmla="*/ 1584251 h 2243469"/>
                <a:gd name="connsiteX2" fmla="*/ 435935 w 435935"/>
                <a:gd name="connsiteY2" fmla="*/ 0 h 22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35" h="2243469">
                  <a:moveTo>
                    <a:pt x="0" y="2243469"/>
                  </a:moveTo>
                  <a:cubicBezTo>
                    <a:pt x="117844" y="2100815"/>
                    <a:pt x="235688" y="1958162"/>
                    <a:pt x="308344" y="1584251"/>
                  </a:cubicBezTo>
                  <a:cubicBezTo>
                    <a:pt x="381000" y="1210340"/>
                    <a:pt x="408467" y="605170"/>
                    <a:pt x="4359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71622" y="58479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负载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0177" y="21072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响应时间</a:t>
              </a:r>
              <a:endParaRPr lang="zh-CN" altLang="en-US" sz="2000" dirty="0"/>
            </a:p>
          </p:txBody>
        </p:sp>
      </p:grpSp>
      <p:grpSp>
        <p:nvGrpSpPr>
          <p:cNvPr id="43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44" name="左大括号 43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33"/>
          <p:cNvSpPr txBox="1"/>
          <p:nvPr/>
        </p:nvSpPr>
        <p:spPr>
          <a:xfrm>
            <a:off x="7178675" y="5012055"/>
            <a:ext cx="818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膝点</a:t>
            </a:r>
            <a:endParaRPr lang="zh-CN" altLang="en-US" sz="2000" dirty="0"/>
          </a:p>
        </p:txBody>
      </p:sp>
      <p:sp>
        <p:nvSpPr>
          <p:cNvPr id="5" name="TextBox 35"/>
          <p:cNvSpPr txBox="1"/>
          <p:nvPr/>
        </p:nvSpPr>
        <p:spPr>
          <a:xfrm>
            <a:off x="9368790" y="4343400"/>
            <a:ext cx="73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崖点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8437" y="2175769"/>
            <a:ext cx="4680098" cy="3618976"/>
            <a:chOff x="1318437" y="2175769"/>
            <a:chExt cx="4680098" cy="3618976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2248786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48786" y="5794744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166730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361121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2248786" y="3292549"/>
              <a:ext cx="917944" cy="25021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168502" y="2615993"/>
              <a:ext cx="1192619" cy="701365"/>
            </a:xfrm>
            <a:custGeom>
              <a:avLst/>
              <a:gdLst>
                <a:gd name="connsiteX0" fmla="*/ 0 w 1240943"/>
                <a:gd name="connsiteY0" fmla="*/ 701365 h 701365"/>
                <a:gd name="connsiteX1" fmla="*/ 829340 w 1240943"/>
                <a:gd name="connsiteY1" fmla="*/ 148472 h 701365"/>
                <a:gd name="connsiteX2" fmla="*/ 1201479 w 1240943"/>
                <a:gd name="connsiteY2" fmla="*/ 10249 h 701365"/>
                <a:gd name="connsiteX3" fmla="*/ 1212112 w 1240943"/>
                <a:gd name="connsiteY3" fmla="*/ 20881 h 70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943" h="701365">
                  <a:moveTo>
                    <a:pt x="0" y="701365"/>
                  </a:moveTo>
                  <a:cubicBezTo>
                    <a:pt x="314547" y="482511"/>
                    <a:pt x="629094" y="263658"/>
                    <a:pt x="829340" y="148472"/>
                  </a:cubicBezTo>
                  <a:cubicBezTo>
                    <a:pt x="1029586" y="33286"/>
                    <a:pt x="1137684" y="31514"/>
                    <a:pt x="1201479" y="10249"/>
                  </a:cubicBezTo>
                  <a:cubicBezTo>
                    <a:pt x="1265274" y="-11016"/>
                    <a:pt x="1238693" y="4932"/>
                    <a:pt x="1212112" y="208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4361121" y="2615994"/>
              <a:ext cx="784769" cy="3178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51693" y="301984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膝点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18437" y="2175769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吞吐量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61121" y="2230827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崖点</a:t>
              </a:r>
              <a:endParaRPr lang="zh-CN" altLang="en-US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91470" y="5847910"/>
            <a:ext cx="163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负载</a:t>
            </a:r>
            <a:endParaRPr lang="zh-CN" altLang="en-US" sz="20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110177" y="2107210"/>
            <a:ext cx="5698859" cy="4140810"/>
            <a:chOff x="6110177" y="2107210"/>
            <a:chExt cx="5698859" cy="4140810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079511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79511" y="5794743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997455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9191846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079511" y="5411972"/>
              <a:ext cx="917944" cy="382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997455" y="4543647"/>
              <a:ext cx="1194391" cy="8683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9197163" y="2307265"/>
              <a:ext cx="435935" cy="2243469"/>
            </a:xfrm>
            <a:custGeom>
              <a:avLst/>
              <a:gdLst>
                <a:gd name="connsiteX0" fmla="*/ 0 w 435935"/>
                <a:gd name="connsiteY0" fmla="*/ 2243469 h 2243469"/>
                <a:gd name="connsiteX1" fmla="*/ 308344 w 435935"/>
                <a:gd name="connsiteY1" fmla="*/ 1584251 h 2243469"/>
                <a:gd name="connsiteX2" fmla="*/ 435935 w 435935"/>
                <a:gd name="connsiteY2" fmla="*/ 0 h 22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35" h="2243469">
                  <a:moveTo>
                    <a:pt x="0" y="2243469"/>
                  </a:moveTo>
                  <a:cubicBezTo>
                    <a:pt x="117844" y="2100815"/>
                    <a:pt x="235688" y="1958162"/>
                    <a:pt x="308344" y="1584251"/>
                  </a:cubicBezTo>
                  <a:cubicBezTo>
                    <a:pt x="381000" y="1210340"/>
                    <a:pt x="408467" y="605170"/>
                    <a:pt x="4359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71622" y="58479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负载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0177" y="21072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响应时间</a:t>
              </a:r>
              <a:endParaRPr lang="zh-CN" altLang="en-US" sz="2000" dirty="0"/>
            </a:p>
          </p:txBody>
        </p:sp>
      </p:grpSp>
      <p:grpSp>
        <p:nvGrpSpPr>
          <p:cNvPr id="43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44" name="左大括号 43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33"/>
          <p:cNvSpPr txBox="1"/>
          <p:nvPr/>
        </p:nvSpPr>
        <p:spPr>
          <a:xfrm>
            <a:off x="7178675" y="5012055"/>
            <a:ext cx="818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膝点</a:t>
            </a:r>
            <a:endParaRPr lang="zh-CN" altLang="en-US" sz="2000" dirty="0"/>
          </a:p>
        </p:txBody>
      </p:sp>
      <p:sp>
        <p:nvSpPr>
          <p:cNvPr id="5" name="TextBox 35"/>
          <p:cNvSpPr txBox="1"/>
          <p:nvPr/>
        </p:nvSpPr>
        <p:spPr>
          <a:xfrm>
            <a:off x="9368790" y="4343400"/>
            <a:ext cx="73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崖点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125085" y="622935"/>
            <a:ext cx="196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吞吐量大好</a:t>
            </a:r>
            <a:r>
              <a:rPr lang="en-US" altLang="zh-CN"/>
              <a:t>~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响应时间少好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9769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网络负载在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膝点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附近时，吞吐量和分组平均延迟达到理想的平衡，网络的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使用效率最高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7973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发生拥塞的原因：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）缓冲区容量有限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）传输线路的带宽有限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）网络结点的处理能力有限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）网络中某些部分发生了故障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7973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网络层常采用的拥塞控制措施：流量感知路由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准入控制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流量调节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负载脱落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：流量感知路由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330" y="2005330"/>
            <a:ext cx="10599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流量感知路由：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网络经常被抽象为一张带权无向图，权值能够根据网络负载动态调整，则可以将网络流量引导到不同的链路上，均衡网络负载，从而延缓或避免拥塞的发生。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72129" y="62346"/>
            <a:ext cx="2271776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流量感知路由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：流量感知路由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3228" y="2551814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5098" y="2551813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区域二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295286" y="290268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2544725" y="3703673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3869984" y="473148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7315200" y="3370518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185273" y="4199859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6889898" y="4848445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1"/>
            <a:endCxn id="7" idx="2"/>
          </p:cNvCxnSpPr>
          <p:nvPr/>
        </p:nvCxnSpPr>
        <p:spPr>
          <a:xfrm flipV="1">
            <a:off x="2970027" y="3168501"/>
            <a:ext cx="1325259" cy="535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7" idx="3"/>
          </p:cNvCxnSpPr>
          <p:nvPr/>
        </p:nvCxnSpPr>
        <p:spPr>
          <a:xfrm flipV="1">
            <a:off x="4295286" y="3434315"/>
            <a:ext cx="425302" cy="1297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8" idx="3"/>
          </p:cNvCxnSpPr>
          <p:nvPr/>
        </p:nvCxnSpPr>
        <p:spPr>
          <a:xfrm flipH="1" flipV="1">
            <a:off x="2970027" y="4235301"/>
            <a:ext cx="899957" cy="76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>
            <a:off x="5156524" y="3200400"/>
            <a:ext cx="2158676" cy="4359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 flipV="1">
            <a:off x="7315200" y="3902146"/>
            <a:ext cx="425302" cy="9462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4"/>
            <a:endCxn id="12" idx="2"/>
          </p:cNvCxnSpPr>
          <p:nvPr/>
        </p:nvCxnSpPr>
        <p:spPr>
          <a:xfrm>
            <a:off x="4720588" y="4997301"/>
            <a:ext cx="2169310" cy="1169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  <a:endCxn id="11" idx="1"/>
          </p:cNvCxnSpPr>
          <p:nvPr/>
        </p:nvCxnSpPr>
        <p:spPr>
          <a:xfrm>
            <a:off x="8165804" y="3636332"/>
            <a:ext cx="1444625" cy="5632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5286" y="5932967"/>
            <a:ext cx="4565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两个区域网络互连</a:t>
            </a:r>
            <a:endParaRPr lang="zh-CN" altLang="en-US" sz="2000" dirty="0"/>
          </a:p>
        </p:txBody>
      </p:sp>
      <p:grpSp>
        <p:nvGrpSpPr>
          <p:cNvPr id="30" name="Group 7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32" name="左大括号 31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72129" y="62346"/>
            <a:ext cx="2271776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流量感知路由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：准入控制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555" y="2214928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准入控制：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是对新建虚电路审核，如果新建立的虚电路会导致网络变得拥塞，那么网络拒绝建立该新虚电路。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7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64318" y="62346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准入控制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：流量调节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 descr="https://timgsa.baidu.com/timg?image&amp;quality=80&amp;size=b9999_10000&amp;sec=1529904166042&amp;di=5fa90b354abedb505563b0f21f3bb3f8&amp;imgtype=0&amp;src=http%3A%2F%2Fgcloudfile.gac-toyota.com.cn%3A8004%2Flibrary%2Fdealer%2F34A10%2F2015%2F4%2Fbbfac2f5a1034796b4393b3ea224da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2" y="2600767"/>
            <a:ext cx="52578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7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86362" y="34406"/>
            <a:ext cx="202184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4.4.4.0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流量调节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815" y="612140"/>
            <a:ext cx="358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4.1</a:t>
            </a:r>
            <a:r>
              <a:rPr lang="zh-CN" altLang="en-US" sz="2800"/>
              <a:t>网络层服务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88745" y="1313815"/>
            <a:ext cx="21069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网络层主要功能</a:t>
            </a:r>
            <a:endParaRPr lang="zh-CN" altLang="en-US" sz="2130"/>
          </a:p>
        </p:txBody>
      </p:sp>
      <p:sp>
        <p:nvSpPr>
          <p:cNvPr id="6" name="文本框 5"/>
          <p:cNvSpPr txBox="1"/>
          <p:nvPr/>
        </p:nvSpPr>
        <p:spPr>
          <a:xfrm>
            <a:off x="7940675" y="912495"/>
            <a:ext cx="164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网络层服务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9286875" y="473710"/>
            <a:ext cx="106045" cy="1315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38005" y="352425"/>
            <a:ext cx="2011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6"/>
                </a:solidFill>
              </a:rPr>
              <a:t>主要功能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0557510" y="1184910"/>
            <a:ext cx="135890" cy="967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693400" y="932180"/>
            <a:ext cx="1376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路由选择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转发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建立连接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-1587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网络层服务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6605" y="1971040"/>
            <a:ext cx="99167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转发：</a:t>
            </a:r>
            <a:r>
              <a:rPr lang="zh-CN" altLang="en-US" sz="2400" dirty="0">
                <a:latin typeface="+mn-ea"/>
                <a:sym typeface="+mn-ea"/>
              </a:rPr>
              <a:t>当通过一条输入链路接收到一个分组后，路由器需要决策通过 哪条输出链路将分组发送出去，并将分组从输入接口转移到输出接口。 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路由选择：</a:t>
            </a:r>
            <a:r>
              <a:rPr lang="zh-CN" altLang="en-US" sz="2400" dirty="0">
                <a:latin typeface="+mn-ea"/>
                <a:sym typeface="+mn-ea"/>
              </a:rPr>
              <a:t>当分组从源主机流向目的主机时，必须通过某种方式决定</a:t>
            </a:r>
            <a:r>
              <a:rPr lang="zh-CN" altLang="en-US" sz="2400" dirty="0" smtClean="0">
                <a:latin typeface="+mn-ea"/>
                <a:sym typeface="+mn-ea"/>
              </a:rPr>
              <a:t>分组</a:t>
            </a:r>
            <a:r>
              <a:rPr lang="zh-CN" altLang="en-US" sz="2400" dirty="0">
                <a:latin typeface="+mn-ea"/>
                <a:sym typeface="+mn-ea"/>
              </a:rPr>
              <a:t>经过的路由或路径，计算分组所经过的路径的算法被称为路由选择</a:t>
            </a:r>
            <a:r>
              <a:rPr lang="zh-CN" altLang="en-US" sz="2400" dirty="0" smtClean="0">
                <a:latin typeface="+mn-ea"/>
                <a:sym typeface="+mn-ea"/>
              </a:rPr>
              <a:t>算法</a:t>
            </a:r>
            <a:r>
              <a:rPr lang="zh-CN" altLang="en-US" sz="2400" dirty="0">
                <a:latin typeface="+mn-ea"/>
                <a:sym typeface="+mn-ea"/>
              </a:rPr>
              <a:t>，或称路由算法。 </a:t>
            </a:r>
            <a:endParaRPr lang="zh-CN" altLang="en-US" sz="2400" dirty="0">
              <a:latin typeface="+mn-ea"/>
              <a:sym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：流量调节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8400" y="2553970"/>
            <a:ext cx="10688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在网络拥塞时，可以通过调整发送方发送数据的速率来消除拥塞。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64318" y="62346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流量调节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：流量调节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8400" y="2543175"/>
            <a:ext cx="10687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抑制分组：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感知到拥塞的路由器选择一个被拥塞的数据报，给该数据报的源主机返回一个抑制分组。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02" y="-7504"/>
            <a:ext cx="2011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4.4.4.1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抑制分组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：流量调节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8400" y="2543175"/>
            <a:ext cx="106876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抑制分组：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感知到拥塞的路由器选择一个被拥塞的数据报，给该数据报的源主机返回一个抑制分组。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背压：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抑制分组在从拥塞结点到源结点的路径上的每一跳，都发挥抑制作用。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1588" y="-7504"/>
            <a:ext cx="15544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4.4.4.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背压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：负载脱落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570" y="2138045"/>
            <a:ext cx="10667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负载脱落：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有选择地主动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丢弃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一些数据报，来减轻网络负载，从而缓解或消除拥塞。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64318" y="62346"/>
            <a:ext cx="181011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4.4.5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负载脱落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>
              <a:lnSpc>
                <a:spcPts val="16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网络层拥塞控制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：网络拥塞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7973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网络层常采用的拥塞控制措施：流量感知路由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准入控制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流量调节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负载脱落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5468" y="62346"/>
            <a:ext cx="18101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网络拥塞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、下列不属于拥塞的原因的是（ 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缓冲区容量有限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传输线路的带宽有限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网络结点的处理能力有限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、下列不属于拥塞的原因的是（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缓冲区容量有限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传输线路的带宽有限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网络结点的处理能力有限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、网络负载在（    ）附近时，吞吐量和分组平均延迟达到理想的平衡，网络的使用效率最高。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、网络负载在（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膝点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）附近时，吞吐量和分组平均延迟达到理想的平衡，网络的使用效率最高。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）是一种持续过载的网络状态，此时用户对网络资源的总需求超过了网络固有的容量。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16659</Words>
  <Application>WPS 演示</Application>
  <PresentationFormat>宽屏</PresentationFormat>
  <Paragraphs>3190</Paragraphs>
  <Slides>150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150</vt:i4>
      </vt:variant>
    </vt:vector>
  </HeadingPairs>
  <TitlesOfParts>
    <vt:vector size="169" baseType="lpstr">
      <vt:lpstr>Arial</vt:lpstr>
      <vt:lpstr>方正书宋_GBK</vt:lpstr>
      <vt:lpstr>Wingdings</vt:lpstr>
      <vt:lpstr>黑体</vt:lpstr>
      <vt:lpstr>微软雅黑</vt:lpstr>
      <vt:lpstr>宋体</vt:lpstr>
      <vt:lpstr>Cambria Math</vt:lpstr>
      <vt:lpstr>手札体-简粗体</vt:lpstr>
      <vt:lpstr>汉仪旗黑KW</vt:lpstr>
      <vt:lpstr>宋体</vt:lpstr>
      <vt:lpstr>Arial Unicode MS</vt:lpstr>
      <vt:lpstr>汉仪书宋二KW</vt:lpstr>
      <vt:lpstr>汉仪中黑KW</vt:lpstr>
      <vt:lpstr>华文宋体</vt:lpstr>
      <vt:lpstr>苹方-简</vt:lpstr>
      <vt:lpstr>等线</vt:lpstr>
      <vt:lpstr>汉仪中等线KW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butterfly</cp:lastModifiedBy>
  <cp:revision>425</cp:revision>
  <cp:lastPrinted>2019-06-21T06:44:41Z</cp:lastPrinted>
  <dcterms:created xsi:type="dcterms:W3CDTF">2019-06-21T06:44:41Z</dcterms:created>
  <dcterms:modified xsi:type="dcterms:W3CDTF">2019-06-21T06:44:41Z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