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8"/>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6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p:scale>
          <a:sx n="100" d="100"/>
          <a:sy n="100" d="100"/>
        </p:scale>
        <p:origin x="852" y="22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2400-F9E1-48F1-9245-CE6D6EE737AA}"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FD808-4884-4287-9EEF-912EAD94AD8E}" type="slidenum">
              <a:rPr lang="en-US" smtClean="0"/>
              <a:t>‹#›</a:t>
            </a:fld>
            <a:endParaRPr lang="en-US"/>
          </a:p>
        </p:txBody>
      </p:sp>
    </p:spTree>
    <p:extLst>
      <p:ext uri="{BB962C8B-B14F-4D97-AF65-F5344CB8AC3E}">
        <p14:creationId xmlns:p14="http://schemas.microsoft.com/office/powerpoint/2010/main" val="42693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0FD808-4884-4287-9EEF-912EAD94AD8E}" type="slidenum">
              <a:rPr lang="en-US" smtClean="0"/>
              <a:t>8</a:t>
            </a:fld>
            <a:endParaRPr lang="en-US"/>
          </a:p>
        </p:txBody>
      </p:sp>
    </p:spTree>
    <p:extLst>
      <p:ext uri="{BB962C8B-B14F-4D97-AF65-F5344CB8AC3E}">
        <p14:creationId xmlns:p14="http://schemas.microsoft.com/office/powerpoint/2010/main" val="2325534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995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373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1712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55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700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596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38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151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672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788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602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2195290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3">
            <a:extLst>
              <a:ext uri="{FF2B5EF4-FFF2-40B4-BE49-F238E27FC236}">
                <a16:creationId xmlns:a16="http://schemas.microsoft.com/office/drawing/2014/main" id="{CAFB1C41-D6FD-4FEE-9C1E-1EABF84905A2}"/>
              </a:ext>
            </a:extLst>
          </p:cNvPr>
          <p:cNvPicPr>
            <a:picLocks noChangeAspect="1"/>
          </p:cNvPicPr>
          <p:nvPr/>
        </p:nvPicPr>
        <p:blipFill rotWithShape="1">
          <a:blip r:embed="rId2">
            <a:alphaModFix amt="50000"/>
          </a:blip>
          <a:srcRect t="15730"/>
          <a:stretch/>
        </p:blipFill>
        <p:spPr>
          <a:xfrm>
            <a:off x="1" y="767597"/>
            <a:ext cx="12191999" cy="6090403"/>
          </a:xfrm>
          <a:prstGeom prst="rect">
            <a:avLst/>
          </a:prstGeom>
        </p:spPr>
      </p:pic>
      <p:sp>
        <p:nvSpPr>
          <p:cNvPr id="22" name="Rectangle 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0DC4D-533C-4707-B716-246B7B352634}"/>
              </a:ext>
            </a:extLst>
          </p:cNvPr>
          <p:cNvSpPr>
            <a:spLocks noGrp="1"/>
          </p:cNvSpPr>
          <p:nvPr>
            <p:ph type="ctrTitle"/>
          </p:nvPr>
        </p:nvSpPr>
        <p:spPr>
          <a:xfrm>
            <a:off x="640422" y="2706424"/>
            <a:ext cx="10905059" cy="1328938"/>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en-US" b="1" dirty="0">
                <a:solidFill>
                  <a:schemeClr val="tx1"/>
                </a:solidFill>
              </a:rPr>
              <a:t>Malware Detection Using Deep Learning With Convolutional Neural Networks</a:t>
            </a:r>
          </a:p>
        </p:txBody>
      </p:sp>
      <p:sp>
        <p:nvSpPr>
          <p:cNvPr id="3" name="Subtitle 2">
            <a:extLst>
              <a:ext uri="{FF2B5EF4-FFF2-40B4-BE49-F238E27FC236}">
                <a16:creationId xmlns:a16="http://schemas.microsoft.com/office/drawing/2014/main" id="{1A72AF86-3474-467E-A2F9-5E25CC5788F2}"/>
              </a:ext>
            </a:extLst>
          </p:cNvPr>
          <p:cNvSpPr>
            <a:spLocks noGrp="1"/>
          </p:cNvSpPr>
          <p:nvPr>
            <p:ph type="subTitle" idx="1"/>
          </p:nvPr>
        </p:nvSpPr>
        <p:spPr>
          <a:xfrm>
            <a:off x="643466" y="4610100"/>
            <a:ext cx="10902016" cy="1628772"/>
          </a:xfrm>
          <a:effectLst/>
        </p:spPr>
        <p:txBody>
          <a:bodyPr>
            <a:normAutofit fontScale="92500" lnSpcReduction="10000"/>
          </a:bodyPr>
          <a:lstStyle/>
          <a:p>
            <a:pPr algn="ctr">
              <a:lnSpc>
                <a:spcPct val="100000"/>
              </a:lnSpc>
            </a:pPr>
            <a:r>
              <a:rPr lang="en-US" sz="2000" b="1" cap="none" dirty="0">
                <a:solidFill>
                  <a:schemeClr val="tx1"/>
                </a:solidFill>
              </a:rPr>
              <a:t>- Rohan Hulsure -</a:t>
            </a:r>
          </a:p>
          <a:p>
            <a:pPr marL="285750" indent="-285750" algn="r">
              <a:lnSpc>
                <a:spcPct val="100000"/>
              </a:lnSpc>
              <a:buFontTx/>
              <a:buChar char="-"/>
            </a:pPr>
            <a:endParaRPr lang="en-US" sz="2000" cap="none" dirty="0">
              <a:solidFill>
                <a:schemeClr val="tx1"/>
              </a:solidFill>
            </a:endParaRPr>
          </a:p>
          <a:p>
            <a:pPr algn="ctr">
              <a:lnSpc>
                <a:spcPct val="100000"/>
              </a:lnSpc>
            </a:pPr>
            <a:r>
              <a:rPr lang="en-US" sz="2000" b="1" cap="none" dirty="0">
                <a:solidFill>
                  <a:schemeClr val="tx1"/>
                </a:solidFill>
              </a:rPr>
              <a:t>- Under The Guidance Of - </a:t>
            </a:r>
          </a:p>
          <a:p>
            <a:pPr algn="ctr">
              <a:lnSpc>
                <a:spcPct val="100000"/>
              </a:lnSpc>
            </a:pPr>
            <a:r>
              <a:rPr lang="en-US" sz="2000" b="1" cap="none" dirty="0">
                <a:solidFill>
                  <a:schemeClr val="tx1"/>
                </a:solidFill>
              </a:rPr>
              <a:t>Dr. Ashis Biswas</a:t>
            </a:r>
          </a:p>
        </p:txBody>
      </p:sp>
      <p:cxnSp>
        <p:nvCxnSpPr>
          <p:cNvPr id="23" name="Straight Connector 1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12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Results &amp; Analysis</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4" y="1628357"/>
            <a:ext cx="5144382" cy="4658278"/>
          </a:xfrm>
        </p:spPr>
        <p:txBody>
          <a:bodyPr>
            <a:normAutofit/>
          </a:bodyPr>
          <a:lstStyle/>
          <a:p>
            <a:pPr algn="just">
              <a:buFont typeface="Wingdings" panose="05000000000000000000" pitchFamily="2" charset="2"/>
              <a:buChar char="q"/>
            </a:pPr>
            <a:r>
              <a:rPr lang="en-US" dirty="0"/>
              <a:t>The CNN model can differentiate between Malware and Benign files.</a:t>
            </a:r>
          </a:p>
          <a:p>
            <a:pPr algn="just">
              <a:buFont typeface="Wingdings" panose="05000000000000000000" pitchFamily="2" charset="2"/>
              <a:buChar char="q"/>
            </a:pPr>
            <a:r>
              <a:rPr lang="en-US" dirty="0"/>
              <a:t>The architecture can achieve 88% of accuracy.</a:t>
            </a:r>
          </a:p>
          <a:p>
            <a:pPr algn="just">
              <a:buFont typeface="Wingdings" panose="05000000000000000000" pitchFamily="2" charset="2"/>
              <a:buChar char="q"/>
            </a:pPr>
            <a:r>
              <a:rPr lang="en-US" dirty="0"/>
              <a:t>The classification report shows that the malware family Kelios_v3 has 100% accuracy, </a:t>
            </a:r>
            <a:r>
              <a:rPr lang="en-US" dirty="0" err="1"/>
              <a:t>Vundo</a:t>
            </a:r>
            <a:r>
              <a:rPr lang="en-US" dirty="0"/>
              <a:t> second with 99% accuracy. </a:t>
            </a:r>
          </a:p>
          <a:p>
            <a:pPr lvl="1" algn="just">
              <a:buFont typeface="Wingdings" panose="05000000000000000000" pitchFamily="2" charset="2"/>
              <a:buChar char="q"/>
            </a:pPr>
            <a:r>
              <a:rPr lang="en-US" dirty="0"/>
              <a:t>They have fewer complex patterns.</a:t>
            </a:r>
          </a:p>
          <a:p>
            <a:pPr lvl="1" algn="just">
              <a:buFont typeface="Wingdings" panose="05000000000000000000" pitchFamily="2" charset="2"/>
              <a:buChar char="q"/>
            </a:pPr>
            <a:r>
              <a:rPr lang="en-US" dirty="0" err="1"/>
              <a:t>Ramnit</a:t>
            </a:r>
            <a:r>
              <a:rPr lang="en-US" dirty="0"/>
              <a:t> and Benign classes have more complex and similar pattern amongst each other. </a:t>
            </a:r>
          </a:p>
        </p:txBody>
      </p:sp>
      <p:pic>
        <p:nvPicPr>
          <p:cNvPr id="6" name="Picture 5">
            <a:extLst>
              <a:ext uri="{FF2B5EF4-FFF2-40B4-BE49-F238E27FC236}">
                <a16:creationId xmlns:a16="http://schemas.microsoft.com/office/drawing/2014/main" id="{99A895CE-FD65-4D91-9FB2-3538D20CD434}"/>
              </a:ext>
            </a:extLst>
          </p:cNvPr>
          <p:cNvPicPr>
            <a:picLocks noChangeAspect="1"/>
          </p:cNvPicPr>
          <p:nvPr/>
        </p:nvPicPr>
        <p:blipFill>
          <a:blip r:embed="rId2"/>
          <a:stretch>
            <a:fillRect/>
          </a:stretch>
        </p:blipFill>
        <p:spPr>
          <a:xfrm>
            <a:off x="6459166" y="2600488"/>
            <a:ext cx="5280567" cy="2850204"/>
          </a:xfrm>
          <a:prstGeom prst="rect">
            <a:avLst/>
          </a:prstGeom>
        </p:spPr>
      </p:pic>
      <p:cxnSp>
        <p:nvCxnSpPr>
          <p:cNvPr id="8" name="Straight Connector 7">
            <a:extLst>
              <a:ext uri="{FF2B5EF4-FFF2-40B4-BE49-F238E27FC236}">
                <a16:creationId xmlns:a16="http://schemas.microsoft.com/office/drawing/2014/main" id="{0440643B-4C8F-4FA0-BAFB-F916C49A81CA}"/>
              </a:ext>
            </a:extLst>
          </p:cNvPr>
          <p:cNvCxnSpPr>
            <a:cxnSpLocks/>
          </p:cNvCxnSpPr>
          <p:nvPr/>
        </p:nvCxnSpPr>
        <p:spPr>
          <a:xfrm>
            <a:off x="6096000" y="2227634"/>
            <a:ext cx="0" cy="3472775"/>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4F1A0A5-61A0-495E-86A6-A9F4AFEEC56B}"/>
              </a:ext>
            </a:extLst>
          </p:cNvPr>
          <p:cNvSpPr txBox="1"/>
          <p:nvPr/>
        </p:nvSpPr>
        <p:spPr>
          <a:xfrm>
            <a:off x="7626449" y="5700409"/>
            <a:ext cx="3275825" cy="369332"/>
          </a:xfrm>
          <a:prstGeom prst="rect">
            <a:avLst/>
          </a:prstGeom>
          <a:noFill/>
        </p:spPr>
        <p:txBody>
          <a:bodyPr wrap="square" rtlCol="0">
            <a:spAutoFit/>
          </a:bodyPr>
          <a:lstStyle/>
          <a:p>
            <a:pPr algn="ctr"/>
            <a:r>
              <a:rPr lang="en-US" dirty="0"/>
              <a:t>Table: Classification Report</a:t>
            </a:r>
          </a:p>
        </p:txBody>
      </p:sp>
    </p:spTree>
    <p:extLst>
      <p:ext uri="{BB962C8B-B14F-4D97-AF65-F5344CB8AC3E}">
        <p14:creationId xmlns:p14="http://schemas.microsoft.com/office/powerpoint/2010/main" val="286004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Results &amp; Analysis</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4" y="1628357"/>
            <a:ext cx="4178096" cy="4658278"/>
          </a:xfrm>
        </p:spPr>
        <p:txBody>
          <a:bodyPr>
            <a:normAutofit/>
          </a:bodyPr>
          <a:lstStyle/>
          <a:p>
            <a:pPr algn="just">
              <a:buFont typeface="Wingdings" panose="05000000000000000000" pitchFamily="2" charset="2"/>
              <a:buChar char="q"/>
            </a:pPr>
            <a:r>
              <a:rPr lang="en-US" dirty="0"/>
              <a:t>According to our observation, we see the model struggles between Benign and </a:t>
            </a:r>
            <a:r>
              <a:rPr lang="en-US" dirty="0" err="1"/>
              <a:t>Ramnit</a:t>
            </a:r>
            <a:r>
              <a:rPr lang="en-US" dirty="0"/>
              <a:t> malware families. </a:t>
            </a:r>
          </a:p>
          <a:p>
            <a:pPr lvl="1" algn="just">
              <a:buFont typeface="Wingdings" panose="05000000000000000000" pitchFamily="2" charset="2"/>
              <a:buChar char="q"/>
            </a:pPr>
            <a:r>
              <a:rPr lang="en-US" dirty="0"/>
              <a:t>This can be improved with proper distribution of data</a:t>
            </a:r>
          </a:p>
        </p:txBody>
      </p:sp>
      <p:cxnSp>
        <p:nvCxnSpPr>
          <p:cNvPr id="8" name="Straight Connector 7">
            <a:extLst>
              <a:ext uri="{FF2B5EF4-FFF2-40B4-BE49-F238E27FC236}">
                <a16:creationId xmlns:a16="http://schemas.microsoft.com/office/drawing/2014/main" id="{0440643B-4C8F-4FA0-BAFB-F916C49A81CA}"/>
              </a:ext>
            </a:extLst>
          </p:cNvPr>
          <p:cNvCxnSpPr>
            <a:cxnSpLocks/>
          </p:cNvCxnSpPr>
          <p:nvPr/>
        </p:nvCxnSpPr>
        <p:spPr>
          <a:xfrm>
            <a:off x="4967592" y="1819072"/>
            <a:ext cx="0" cy="4328809"/>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4F1A0A5-61A0-495E-86A6-A9F4AFEEC56B}"/>
              </a:ext>
            </a:extLst>
          </p:cNvPr>
          <p:cNvSpPr txBox="1"/>
          <p:nvPr/>
        </p:nvSpPr>
        <p:spPr>
          <a:xfrm>
            <a:off x="6970675" y="6449438"/>
            <a:ext cx="3275825" cy="338554"/>
          </a:xfrm>
          <a:prstGeom prst="rect">
            <a:avLst/>
          </a:prstGeom>
          <a:noFill/>
        </p:spPr>
        <p:txBody>
          <a:bodyPr wrap="square" rtlCol="0">
            <a:spAutoFit/>
          </a:bodyPr>
          <a:lstStyle/>
          <a:p>
            <a:pPr algn="ctr"/>
            <a:r>
              <a:rPr lang="en-US" sz="1600" dirty="0"/>
              <a:t>Figure: Confusion Matrix</a:t>
            </a:r>
          </a:p>
        </p:txBody>
      </p:sp>
      <p:pic>
        <p:nvPicPr>
          <p:cNvPr id="4" name="Picture 3">
            <a:extLst>
              <a:ext uri="{FF2B5EF4-FFF2-40B4-BE49-F238E27FC236}">
                <a16:creationId xmlns:a16="http://schemas.microsoft.com/office/drawing/2014/main" id="{25609F48-698A-4688-947F-4037C5E2F4F3}"/>
              </a:ext>
            </a:extLst>
          </p:cNvPr>
          <p:cNvPicPr>
            <a:picLocks noChangeAspect="1"/>
          </p:cNvPicPr>
          <p:nvPr/>
        </p:nvPicPr>
        <p:blipFill rotWithShape="1">
          <a:blip r:embed="rId2"/>
          <a:srcRect l="-949" t="3925" r="13543" b="489"/>
          <a:stretch/>
        </p:blipFill>
        <p:spPr>
          <a:xfrm>
            <a:off x="5243211" y="1361872"/>
            <a:ext cx="6730755" cy="5087566"/>
          </a:xfrm>
          <a:prstGeom prst="rect">
            <a:avLst/>
          </a:prstGeom>
        </p:spPr>
      </p:pic>
    </p:spTree>
    <p:extLst>
      <p:ext uri="{BB962C8B-B14F-4D97-AF65-F5344CB8AC3E}">
        <p14:creationId xmlns:p14="http://schemas.microsoft.com/office/powerpoint/2010/main" val="33411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Results &amp; Analysis</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4" y="1628357"/>
            <a:ext cx="4178096" cy="4658278"/>
          </a:xfrm>
        </p:spPr>
        <p:txBody>
          <a:bodyPr>
            <a:normAutofit/>
          </a:bodyPr>
          <a:lstStyle/>
          <a:p>
            <a:pPr algn="just">
              <a:buFont typeface="Wingdings" panose="05000000000000000000" pitchFamily="2" charset="2"/>
              <a:buChar char="q"/>
            </a:pPr>
            <a:r>
              <a:rPr lang="en-US" dirty="0"/>
              <a:t>We achieve highest validation accuracy of 93% during training. </a:t>
            </a:r>
          </a:p>
          <a:p>
            <a:pPr algn="just">
              <a:buFont typeface="Wingdings" panose="05000000000000000000" pitchFamily="2" charset="2"/>
              <a:buChar char="q"/>
            </a:pPr>
            <a:r>
              <a:rPr lang="en-US" dirty="0"/>
              <a:t>The validation loss stays between the range of 0.3 to 0.45 during the training phase – handled overfitting</a:t>
            </a:r>
          </a:p>
          <a:p>
            <a:pPr lvl="1" algn="just">
              <a:buFont typeface="Wingdings" panose="05000000000000000000" pitchFamily="2" charset="2"/>
              <a:buChar char="q"/>
            </a:pPr>
            <a:r>
              <a:rPr lang="en-US" dirty="0"/>
              <a:t>Further Improvements can be achieved after proper distribution of the data amongst the families </a:t>
            </a:r>
          </a:p>
          <a:p>
            <a:pPr algn="just">
              <a:buFont typeface="Wingdings" panose="05000000000000000000" pitchFamily="2" charset="2"/>
              <a:buChar char="q"/>
            </a:pPr>
            <a:r>
              <a:rPr lang="en-US" dirty="0"/>
              <a:t>More convolutional layers and a proper distribution of dataset can help improve the accuracy and gap between validation. </a:t>
            </a:r>
          </a:p>
        </p:txBody>
      </p:sp>
      <p:cxnSp>
        <p:nvCxnSpPr>
          <p:cNvPr id="8" name="Straight Connector 7">
            <a:extLst>
              <a:ext uri="{FF2B5EF4-FFF2-40B4-BE49-F238E27FC236}">
                <a16:creationId xmlns:a16="http://schemas.microsoft.com/office/drawing/2014/main" id="{0440643B-4C8F-4FA0-BAFB-F916C49A81CA}"/>
              </a:ext>
            </a:extLst>
          </p:cNvPr>
          <p:cNvCxnSpPr>
            <a:cxnSpLocks/>
          </p:cNvCxnSpPr>
          <p:nvPr/>
        </p:nvCxnSpPr>
        <p:spPr>
          <a:xfrm>
            <a:off x="4967592" y="1819072"/>
            <a:ext cx="0" cy="4328809"/>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4F1A0A5-61A0-495E-86A6-A9F4AFEEC56B}"/>
              </a:ext>
            </a:extLst>
          </p:cNvPr>
          <p:cNvSpPr txBox="1"/>
          <p:nvPr/>
        </p:nvSpPr>
        <p:spPr>
          <a:xfrm>
            <a:off x="6970675" y="6449438"/>
            <a:ext cx="3275825" cy="338554"/>
          </a:xfrm>
          <a:prstGeom prst="rect">
            <a:avLst/>
          </a:prstGeom>
          <a:noFill/>
        </p:spPr>
        <p:txBody>
          <a:bodyPr wrap="square" rtlCol="0">
            <a:spAutoFit/>
          </a:bodyPr>
          <a:lstStyle/>
          <a:p>
            <a:pPr algn="ctr"/>
            <a:r>
              <a:rPr lang="en-US" sz="1600" dirty="0"/>
              <a:t>Figure: Loss and Accuracy Plots</a:t>
            </a:r>
          </a:p>
        </p:txBody>
      </p:sp>
      <p:pic>
        <p:nvPicPr>
          <p:cNvPr id="5" name="Picture 4">
            <a:extLst>
              <a:ext uri="{FF2B5EF4-FFF2-40B4-BE49-F238E27FC236}">
                <a16:creationId xmlns:a16="http://schemas.microsoft.com/office/drawing/2014/main" id="{7AE112E5-0FB8-43A6-83D0-98CDCC48C48E}"/>
              </a:ext>
            </a:extLst>
          </p:cNvPr>
          <p:cNvPicPr>
            <a:picLocks noChangeAspect="1"/>
          </p:cNvPicPr>
          <p:nvPr/>
        </p:nvPicPr>
        <p:blipFill>
          <a:blip r:embed="rId2"/>
          <a:stretch>
            <a:fillRect/>
          </a:stretch>
        </p:blipFill>
        <p:spPr>
          <a:xfrm>
            <a:off x="5379404" y="1814156"/>
            <a:ext cx="6070050" cy="2138424"/>
          </a:xfrm>
          <a:prstGeom prst="rect">
            <a:avLst/>
          </a:prstGeom>
        </p:spPr>
      </p:pic>
      <p:pic>
        <p:nvPicPr>
          <p:cNvPr id="6" name="Picture 5">
            <a:extLst>
              <a:ext uri="{FF2B5EF4-FFF2-40B4-BE49-F238E27FC236}">
                <a16:creationId xmlns:a16="http://schemas.microsoft.com/office/drawing/2014/main" id="{FCEC328C-255C-46A7-A9FC-23E92F07FC82}"/>
              </a:ext>
            </a:extLst>
          </p:cNvPr>
          <p:cNvPicPr>
            <a:picLocks noChangeAspect="1"/>
          </p:cNvPicPr>
          <p:nvPr/>
        </p:nvPicPr>
        <p:blipFill>
          <a:blip r:embed="rId3"/>
          <a:stretch>
            <a:fillRect/>
          </a:stretch>
        </p:blipFill>
        <p:spPr>
          <a:xfrm>
            <a:off x="5379404" y="4288133"/>
            <a:ext cx="6070035" cy="1998502"/>
          </a:xfrm>
          <a:prstGeom prst="rect">
            <a:avLst/>
          </a:prstGeom>
        </p:spPr>
      </p:pic>
    </p:spTree>
    <p:extLst>
      <p:ext uri="{BB962C8B-B14F-4D97-AF65-F5344CB8AC3E}">
        <p14:creationId xmlns:p14="http://schemas.microsoft.com/office/powerpoint/2010/main" val="420528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Summary</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3" y="1628357"/>
            <a:ext cx="11029615" cy="4658278"/>
          </a:xfrm>
        </p:spPr>
        <p:txBody>
          <a:bodyPr>
            <a:normAutofit/>
          </a:bodyPr>
          <a:lstStyle/>
          <a:p>
            <a:pPr algn="just">
              <a:buFont typeface="Wingdings" panose="05000000000000000000" pitchFamily="2" charset="2"/>
              <a:buChar char="q"/>
            </a:pPr>
            <a:r>
              <a:rPr lang="en-US" dirty="0"/>
              <a:t>Malware detection is one of the popular topics right now in the digitization era.</a:t>
            </a:r>
          </a:p>
          <a:p>
            <a:pPr algn="just">
              <a:buFont typeface="Wingdings" panose="05000000000000000000" pitchFamily="2" charset="2"/>
              <a:buChar char="q"/>
            </a:pPr>
            <a:r>
              <a:rPr lang="en-US" dirty="0"/>
              <a:t>Implemented Malware detection system with the help of Convolutional Neural Network and image processing. </a:t>
            </a:r>
          </a:p>
          <a:p>
            <a:pPr algn="just">
              <a:buFont typeface="Wingdings" panose="05000000000000000000" pitchFamily="2" charset="2"/>
              <a:buChar char="q"/>
            </a:pPr>
            <a:r>
              <a:rPr lang="en-US" dirty="0"/>
              <a:t>First converted the application files to high resolution images and compressed the images with bilinear interpolation, images fed to 3-layer CNN model for training and classification. Achieved 88% accuracy.</a:t>
            </a:r>
          </a:p>
          <a:p>
            <a:pPr algn="just">
              <a:buFont typeface="Wingdings" panose="05000000000000000000" pitchFamily="2" charset="2"/>
              <a:buChar char="q"/>
            </a:pPr>
            <a:r>
              <a:rPr lang="en-US" dirty="0"/>
              <a:t>Through this project we can state that, CNN is able to understand and interpret different types of malware families through dynamic feature extraction, therefore, can be introduced in the malware detection system.</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1472515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future work</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3" y="1628357"/>
            <a:ext cx="11029615" cy="4658278"/>
          </a:xfrm>
        </p:spPr>
        <p:txBody>
          <a:bodyPr>
            <a:normAutofit/>
          </a:bodyPr>
          <a:lstStyle/>
          <a:p>
            <a:pPr algn="just">
              <a:buFont typeface="Wingdings" panose="05000000000000000000" pitchFamily="2" charset="2"/>
              <a:buChar char="q"/>
            </a:pPr>
            <a:r>
              <a:rPr lang="en-US" dirty="0"/>
              <a:t>This approach only considers </a:t>
            </a:r>
            <a:r>
              <a:rPr lang="en-US" i="1" dirty="0"/>
              <a:t>“.bytes”</a:t>
            </a:r>
            <a:r>
              <a:rPr lang="en-US" dirty="0"/>
              <a:t> and </a:t>
            </a:r>
            <a:r>
              <a:rPr lang="en-US" i="1" dirty="0"/>
              <a:t>“.exe”</a:t>
            </a:r>
            <a:r>
              <a:rPr lang="en-US" dirty="0"/>
              <a:t> files for image conversion, another approach can be to take “</a:t>
            </a:r>
            <a:r>
              <a:rPr lang="en-US" i="1" dirty="0"/>
              <a:t>.</a:t>
            </a:r>
            <a:r>
              <a:rPr lang="en-US" i="1" dirty="0" err="1"/>
              <a:t>asm</a:t>
            </a:r>
            <a:r>
              <a:rPr lang="en-US" i="1" dirty="0"/>
              <a:t>” </a:t>
            </a:r>
            <a:r>
              <a:rPr lang="en-US" dirty="0"/>
              <a:t>files in consideration.</a:t>
            </a:r>
          </a:p>
          <a:p>
            <a:pPr lvl="1" algn="just">
              <a:buFont typeface="Wingdings" panose="05000000000000000000" pitchFamily="2" charset="2"/>
              <a:buChar char="q"/>
            </a:pPr>
            <a:r>
              <a:rPr lang="en-US" dirty="0"/>
              <a:t>The assembly files contain metadata - instructions and registers used by the malware, as well as the functions imported by the DLLs. </a:t>
            </a:r>
          </a:p>
          <a:p>
            <a:pPr lvl="1" algn="just">
              <a:buFont typeface="Wingdings" panose="05000000000000000000" pitchFamily="2" charset="2"/>
              <a:buChar char="q"/>
            </a:pPr>
            <a:r>
              <a:rPr lang="en-US" dirty="0"/>
              <a:t>Can help understand more distinct patterns between malware and benign files.</a:t>
            </a:r>
          </a:p>
          <a:p>
            <a:pPr algn="just">
              <a:buFont typeface="Wingdings" panose="05000000000000000000" pitchFamily="2" charset="2"/>
              <a:buChar char="q"/>
            </a:pPr>
            <a:r>
              <a:rPr lang="en-US" dirty="0"/>
              <a:t>Both approaches can be combined while training phase.</a:t>
            </a:r>
          </a:p>
          <a:p>
            <a:pPr lvl="1" algn="just">
              <a:buFont typeface="Wingdings" panose="05000000000000000000" pitchFamily="2" charset="2"/>
              <a:buChar char="q"/>
            </a:pPr>
            <a:r>
              <a:rPr lang="en-US" dirty="0"/>
              <a:t>One CNN model can help understand the low-level/high-level features of the bytes file from images.</a:t>
            </a:r>
          </a:p>
          <a:p>
            <a:pPr lvl="1" algn="just">
              <a:buFont typeface="Wingdings" panose="05000000000000000000" pitchFamily="2" charset="2"/>
              <a:buChar char="q"/>
            </a:pPr>
            <a:r>
              <a:rPr lang="en-US" dirty="0"/>
              <a:t>Second CNN can focus on the features(opcode) from the </a:t>
            </a:r>
            <a:r>
              <a:rPr lang="en-US" dirty="0" err="1"/>
              <a:t>asm</a:t>
            </a:r>
            <a:r>
              <a:rPr lang="en-US" dirty="0"/>
              <a:t> files.</a:t>
            </a:r>
          </a:p>
          <a:p>
            <a:pPr lvl="1" algn="just">
              <a:buFont typeface="Wingdings" panose="05000000000000000000" pitchFamily="2" charset="2"/>
              <a:buChar char="q"/>
            </a:pPr>
            <a:r>
              <a:rPr lang="en-US" dirty="0"/>
              <a:t>This combination can help the model to struggle less between </a:t>
            </a:r>
            <a:r>
              <a:rPr lang="en-US" dirty="0" err="1"/>
              <a:t>Ramnit</a:t>
            </a:r>
            <a:r>
              <a:rPr lang="en-US" dirty="0"/>
              <a:t> family and Benign files.   </a:t>
            </a:r>
          </a:p>
        </p:txBody>
      </p:sp>
    </p:spTree>
    <p:extLst>
      <p:ext uri="{BB962C8B-B14F-4D97-AF65-F5344CB8AC3E}">
        <p14:creationId xmlns:p14="http://schemas.microsoft.com/office/powerpoint/2010/main" val="3392563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references</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3" y="1628357"/>
            <a:ext cx="11029615" cy="4658278"/>
          </a:xfrm>
        </p:spPr>
        <p:txBody>
          <a:bodyPr/>
          <a:lstStyle/>
          <a:p>
            <a:pPr marL="457200" indent="-457200" algn="just">
              <a:buFont typeface="+mj-lt"/>
              <a:buAutoNum type="arabicPeriod"/>
            </a:pPr>
            <a:r>
              <a:rPr lang="en-US" dirty="0"/>
              <a:t>Malware Statistics. Retrieved from https://www.avtest.org/en/statistics/malware/ </a:t>
            </a:r>
          </a:p>
          <a:p>
            <a:pPr marL="457200" indent="-457200" algn="just">
              <a:buFont typeface="+mj-lt"/>
              <a:buAutoNum type="arabicPeriod"/>
            </a:pPr>
            <a:r>
              <a:rPr lang="en-US" dirty="0"/>
              <a:t>M. Labs. McAfee threats report: Second quarter. Technical report, McAfee. 2018</a:t>
            </a:r>
          </a:p>
          <a:p>
            <a:pPr marL="457200" indent="-457200" algn="just">
              <a:buFont typeface="+mj-lt"/>
              <a:buAutoNum type="arabicPeriod"/>
            </a:pPr>
            <a:r>
              <a:rPr lang="en-US" dirty="0" err="1"/>
              <a:t>Tantan</a:t>
            </a:r>
            <a:r>
              <a:rPr lang="en-US" dirty="0"/>
              <a:t>, Xu. A file fragment classification method based on grayscale image. Journal of computers, vol. 9. 2014.</a:t>
            </a:r>
          </a:p>
          <a:p>
            <a:pPr marL="457200" indent="-457200" algn="just">
              <a:buFont typeface="+mj-lt"/>
              <a:buAutoNum type="arabicPeriod"/>
            </a:pPr>
            <a:r>
              <a:rPr lang="en-US" dirty="0"/>
              <a:t>Weiwei Hu and Ying Tan. “Black-Box Attacks against RNN based Malware Detection Algorithms”. In: </a:t>
            </a:r>
            <a:r>
              <a:rPr lang="en-US" dirty="0" err="1"/>
              <a:t>arXiv</a:t>
            </a:r>
            <a:r>
              <a:rPr lang="en-US" dirty="0"/>
              <a:t> preprint arXiv:1705.08131 (2017)</a:t>
            </a:r>
          </a:p>
          <a:p>
            <a:pPr marL="457200" indent="-457200" algn="just">
              <a:buFont typeface="+mj-lt"/>
              <a:buAutoNum type="arabicPeriod"/>
            </a:pPr>
            <a:r>
              <a:rPr lang="en-US" dirty="0" err="1"/>
              <a:t>Zhenlong</a:t>
            </a:r>
            <a:r>
              <a:rPr lang="en-US" dirty="0"/>
              <a:t> Yuan et al., "Droid-sec: deep learning in android malware detection", ACM SIGCOMM Computer Communication Review, vol. 44, no. 4, pp. 371-372, 2014.</a:t>
            </a:r>
          </a:p>
          <a:p>
            <a:pPr marL="457200" indent="-457200" algn="just">
              <a:buFont typeface="+mj-lt"/>
              <a:buAutoNum type="arabicPeriod"/>
            </a:pPr>
            <a:r>
              <a:rPr lang="en-US" dirty="0"/>
              <a:t>Dataset hosted on Kaggle https://www.kaggle.com/c/malware-classification </a:t>
            </a:r>
          </a:p>
        </p:txBody>
      </p:sp>
    </p:spTree>
    <p:extLst>
      <p:ext uri="{BB962C8B-B14F-4D97-AF65-F5344CB8AC3E}">
        <p14:creationId xmlns:p14="http://schemas.microsoft.com/office/powerpoint/2010/main" val="408925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3DC3-8D08-44AF-91CA-063ABCD6673A}"/>
              </a:ext>
            </a:extLst>
          </p:cNvPr>
          <p:cNvSpPr>
            <a:spLocks noGrp="1"/>
          </p:cNvSpPr>
          <p:nvPr>
            <p:ph type="title"/>
          </p:nvPr>
        </p:nvSpPr>
        <p:spPr>
          <a:xfrm>
            <a:off x="386639" y="2841423"/>
            <a:ext cx="11029615" cy="2147467"/>
          </a:xfrm>
          <a:noFill/>
          <a:ln>
            <a:noFill/>
          </a:ln>
        </p:spPr>
        <p:style>
          <a:lnRef idx="0">
            <a:scrgbClr r="0" g="0" b="0"/>
          </a:lnRef>
          <a:fillRef idx="0">
            <a:scrgbClr r="0" g="0" b="0"/>
          </a:fillRef>
          <a:effectRef idx="0">
            <a:scrgbClr r="0" g="0" b="0"/>
          </a:effectRef>
          <a:fontRef idx="minor">
            <a:schemeClr val="accent1"/>
          </a:fontRef>
        </p:style>
        <p:txBody>
          <a:bodyPr>
            <a:normAutofit/>
          </a:bodyPr>
          <a:lstStyle/>
          <a:p>
            <a:r>
              <a:rPr lang="en-US" sz="4400" b="1" dirty="0">
                <a:solidFill>
                  <a:schemeClr val="accent1"/>
                </a:solidFill>
              </a:rPr>
              <a:t>THANK YOU</a:t>
            </a:r>
          </a:p>
        </p:txBody>
      </p:sp>
    </p:spTree>
    <p:extLst>
      <p:ext uri="{BB962C8B-B14F-4D97-AF65-F5344CB8AC3E}">
        <p14:creationId xmlns:p14="http://schemas.microsoft.com/office/powerpoint/2010/main" val="405293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Content</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3" y="1628357"/>
            <a:ext cx="11029615" cy="4658278"/>
          </a:xfrm>
        </p:spPr>
        <p:txBody>
          <a:bodyPr/>
          <a:lstStyle/>
          <a:p>
            <a:pPr>
              <a:buFont typeface="Wingdings" panose="05000000000000000000" pitchFamily="2" charset="2"/>
              <a:buChar char="q"/>
            </a:pPr>
            <a:r>
              <a:rPr lang="en-US" b="1" dirty="0"/>
              <a:t>Introduction</a:t>
            </a:r>
          </a:p>
          <a:p>
            <a:pPr lvl="1">
              <a:buFont typeface="Wingdings" panose="05000000000000000000" pitchFamily="2" charset="2"/>
              <a:buChar char="q"/>
            </a:pPr>
            <a:r>
              <a:rPr lang="en-US" dirty="0"/>
              <a:t>Problem Statement</a:t>
            </a:r>
          </a:p>
          <a:p>
            <a:pPr>
              <a:buFont typeface="Wingdings" panose="05000000000000000000" pitchFamily="2" charset="2"/>
              <a:buChar char="q"/>
            </a:pPr>
            <a:r>
              <a:rPr lang="en-US" b="1" dirty="0"/>
              <a:t>Background &amp; Motivation</a:t>
            </a:r>
          </a:p>
          <a:p>
            <a:pPr>
              <a:buFont typeface="Wingdings" panose="05000000000000000000" pitchFamily="2" charset="2"/>
              <a:buChar char="q"/>
            </a:pPr>
            <a:r>
              <a:rPr lang="en-US" b="1" dirty="0"/>
              <a:t>Architecture</a:t>
            </a:r>
          </a:p>
          <a:p>
            <a:pPr lvl="1">
              <a:buFont typeface="Wingdings" panose="05000000000000000000" pitchFamily="2" charset="2"/>
              <a:buChar char="q"/>
            </a:pPr>
            <a:r>
              <a:rPr lang="en-US" dirty="0"/>
              <a:t>Dataset</a:t>
            </a:r>
          </a:p>
          <a:p>
            <a:pPr lvl="1">
              <a:buFont typeface="Wingdings" panose="05000000000000000000" pitchFamily="2" charset="2"/>
              <a:buChar char="q"/>
            </a:pPr>
            <a:r>
              <a:rPr lang="en-US" dirty="0"/>
              <a:t>Pre-Processing</a:t>
            </a:r>
          </a:p>
          <a:p>
            <a:pPr lvl="1">
              <a:buFont typeface="Wingdings" panose="05000000000000000000" pitchFamily="2" charset="2"/>
              <a:buChar char="q"/>
            </a:pPr>
            <a:r>
              <a:rPr lang="en-US" dirty="0"/>
              <a:t>Implementation</a:t>
            </a:r>
          </a:p>
          <a:p>
            <a:pPr>
              <a:buFont typeface="Wingdings" panose="05000000000000000000" pitchFamily="2" charset="2"/>
              <a:buChar char="q"/>
            </a:pPr>
            <a:r>
              <a:rPr lang="en-US" b="1" dirty="0"/>
              <a:t>Results &amp; Analysis</a:t>
            </a:r>
          </a:p>
          <a:p>
            <a:pPr>
              <a:buFont typeface="Wingdings" panose="05000000000000000000" pitchFamily="2" charset="2"/>
              <a:buChar char="q"/>
            </a:pPr>
            <a:r>
              <a:rPr lang="en-US" b="1" dirty="0"/>
              <a:t>Summary</a:t>
            </a:r>
          </a:p>
          <a:p>
            <a:pPr>
              <a:buFont typeface="Wingdings" panose="05000000000000000000" pitchFamily="2" charset="2"/>
              <a:buChar char="q"/>
            </a:pPr>
            <a:r>
              <a:rPr lang="en-US" b="1" dirty="0"/>
              <a:t>Future Work</a:t>
            </a:r>
          </a:p>
        </p:txBody>
      </p:sp>
    </p:spTree>
    <p:extLst>
      <p:ext uri="{BB962C8B-B14F-4D97-AF65-F5344CB8AC3E}">
        <p14:creationId xmlns:p14="http://schemas.microsoft.com/office/powerpoint/2010/main" val="387760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introduction</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3" y="1628357"/>
            <a:ext cx="11029615" cy="4658278"/>
          </a:xfrm>
        </p:spPr>
        <p:txBody>
          <a:bodyPr/>
          <a:lstStyle/>
          <a:p>
            <a:pPr algn="just">
              <a:buFont typeface="Wingdings" panose="05000000000000000000" pitchFamily="2" charset="2"/>
              <a:buChar char="q"/>
            </a:pPr>
            <a:r>
              <a:rPr lang="en-US" dirty="0"/>
              <a:t>Malware is a harmful software.</a:t>
            </a:r>
          </a:p>
          <a:p>
            <a:pPr algn="just">
              <a:buFont typeface="Wingdings" panose="05000000000000000000" pitchFamily="2" charset="2"/>
              <a:buChar char="q"/>
            </a:pPr>
            <a:r>
              <a:rPr lang="en-US" dirty="0"/>
              <a:t>Designed to disrupt, damage and steal data or gain unauthorized access to a computer system.</a:t>
            </a:r>
          </a:p>
          <a:p>
            <a:pPr algn="just">
              <a:buFont typeface="Wingdings" panose="05000000000000000000" pitchFamily="2" charset="2"/>
              <a:buChar char="q"/>
            </a:pPr>
            <a:r>
              <a:rPr lang="en-US" dirty="0"/>
              <a:t>Malwares are made presentable to look legitimate.</a:t>
            </a:r>
          </a:p>
          <a:p>
            <a:pPr algn="just">
              <a:buFont typeface="Wingdings" panose="05000000000000000000" pitchFamily="2" charset="2"/>
              <a:buChar char="q"/>
            </a:pPr>
            <a:r>
              <a:rPr lang="en-US" dirty="0"/>
              <a:t>Malware detection system (MDS) crucial in era of digitization and internet.</a:t>
            </a:r>
          </a:p>
          <a:p>
            <a:pPr algn="just">
              <a:buFont typeface="Wingdings" panose="05000000000000000000" pitchFamily="2" charset="2"/>
              <a:buChar char="q"/>
            </a:pPr>
            <a:r>
              <a:rPr lang="en-US" dirty="0"/>
              <a:t>Traditional MDS use shallow machine learning algorithms such as Decision trees, SVM and Naïve Bayes classifiers. </a:t>
            </a:r>
          </a:p>
          <a:p>
            <a:pPr algn="just">
              <a:buFont typeface="Wingdings" panose="05000000000000000000" pitchFamily="2" charset="2"/>
              <a:buChar char="q"/>
            </a:pPr>
            <a:r>
              <a:rPr lang="en-US" sz="2000" b="1" dirty="0">
                <a:solidFill>
                  <a:schemeClr val="accent1"/>
                </a:solidFill>
              </a:rPr>
              <a:t>PROBLEM STATEMENT</a:t>
            </a:r>
            <a:r>
              <a:rPr lang="en-US" sz="2000" b="1" dirty="0"/>
              <a:t>:</a:t>
            </a:r>
          </a:p>
          <a:p>
            <a:pPr lvl="1" algn="just">
              <a:buFont typeface="Wingdings" panose="05000000000000000000" pitchFamily="2" charset="2"/>
              <a:buChar char="q"/>
            </a:pPr>
            <a:r>
              <a:rPr lang="en-US" b="1" dirty="0"/>
              <a:t>The goal of this project is to propose a method that detects malware using deep learning with Convolutional Neural Network and Image processing. </a:t>
            </a:r>
          </a:p>
        </p:txBody>
      </p:sp>
    </p:spTree>
    <p:extLst>
      <p:ext uri="{BB962C8B-B14F-4D97-AF65-F5344CB8AC3E}">
        <p14:creationId xmlns:p14="http://schemas.microsoft.com/office/powerpoint/2010/main" val="17590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Background &amp; motivation</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3" y="1628357"/>
            <a:ext cx="11029615" cy="4658278"/>
          </a:xfrm>
        </p:spPr>
        <p:txBody>
          <a:bodyPr>
            <a:normAutofit/>
          </a:bodyPr>
          <a:lstStyle/>
          <a:p>
            <a:pPr algn="just">
              <a:buFont typeface="Wingdings" panose="05000000000000000000" pitchFamily="2" charset="2"/>
              <a:buChar char="q"/>
            </a:pPr>
            <a:r>
              <a:rPr lang="en-US" dirty="0"/>
              <a:t>As of 2020, there are 1026.82 million malwares and ~146 million new malwares were detected in year 2019 [1].</a:t>
            </a:r>
          </a:p>
          <a:p>
            <a:pPr algn="just">
              <a:buFont typeface="Wingdings" panose="05000000000000000000" pitchFamily="2" charset="2"/>
              <a:buChar char="q"/>
            </a:pPr>
            <a:r>
              <a:rPr lang="en-US" dirty="0"/>
              <a:t>Biggest Challenge for malware industry – a hot topic!</a:t>
            </a:r>
          </a:p>
          <a:p>
            <a:pPr lvl="1" algn="just">
              <a:buFont typeface="Wingdings" panose="05000000000000000000" pitchFamily="2" charset="2"/>
              <a:buChar char="q"/>
            </a:pPr>
            <a:r>
              <a:rPr lang="en-US" dirty="0"/>
              <a:t>The new malwares use polymorphic, metamorphic and other evasive techniques to change signature and generate many new malwares, resulting vast amount of data and files to  be analyzed for potential threats. [2][3]</a:t>
            </a:r>
          </a:p>
          <a:p>
            <a:pPr algn="just">
              <a:buFont typeface="Wingdings" panose="05000000000000000000" pitchFamily="2" charset="2"/>
              <a:buChar char="q"/>
            </a:pPr>
            <a:r>
              <a:rPr lang="en-US" dirty="0"/>
              <a:t>Traditional MDS use Decision trees, SVM and Naïve Bayes Classifier.</a:t>
            </a:r>
          </a:p>
          <a:p>
            <a:pPr lvl="1" algn="just">
              <a:buFont typeface="Wingdings" panose="05000000000000000000" pitchFamily="2" charset="2"/>
              <a:buChar char="q"/>
            </a:pPr>
            <a:r>
              <a:rPr lang="en-US" dirty="0"/>
              <a:t>slow, manual and error prone.</a:t>
            </a:r>
          </a:p>
          <a:p>
            <a:pPr algn="just">
              <a:buFont typeface="Wingdings" panose="05000000000000000000" pitchFamily="2" charset="2"/>
              <a:buChar char="q"/>
            </a:pPr>
            <a:r>
              <a:rPr lang="en-US" dirty="0"/>
              <a:t>Current deep learning methodologies are mostly RNN based.</a:t>
            </a:r>
          </a:p>
          <a:p>
            <a:pPr lvl="1" algn="just">
              <a:buFont typeface="Wingdings" panose="05000000000000000000" pitchFamily="2" charset="2"/>
              <a:buChar char="q"/>
            </a:pPr>
            <a:r>
              <a:rPr lang="en-US" dirty="0"/>
              <a:t>Vulnerable to adversarial attacks - can bypass RNN making it questionable. [4]</a:t>
            </a:r>
          </a:p>
          <a:p>
            <a:pPr algn="just">
              <a:buFont typeface="Wingdings" panose="05000000000000000000" pitchFamily="2" charset="2"/>
              <a:buChar char="q"/>
            </a:pPr>
            <a:r>
              <a:rPr lang="en-US" dirty="0"/>
              <a:t>Yuan et. al. proposed malware feature extraction using hybrid analysis and then use a CNN for classification.</a:t>
            </a:r>
          </a:p>
          <a:p>
            <a:pPr lvl="1" algn="just">
              <a:buFont typeface="Wingdings" panose="05000000000000000000" pitchFamily="2" charset="2"/>
              <a:buChar char="q"/>
            </a:pPr>
            <a:r>
              <a:rPr lang="en-US" dirty="0"/>
              <a:t>Finding a good method of representing malware file as image was difficult. [5]</a:t>
            </a:r>
          </a:p>
        </p:txBody>
      </p:sp>
    </p:spTree>
    <p:extLst>
      <p:ext uri="{BB962C8B-B14F-4D97-AF65-F5344CB8AC3E}">
        <p14:creationId xmlns:p14="http://schemas.microsoft.com/office/powerpoint/2010/main" val="98216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Architecture</a:t>
            </a:r>
          </a:p>
        </p:txBody>
      </p:sp>
      <p:sp>
        <p:nvSpPr>
          <p:cNvPr id="127" name="TextBox 126">
            <a:extLst>
              <a:ext uri="{FF2B5EF4-FFF2-40B4-BE49-F238E27FC236}">
                <a16:creationId xmlns:a16="http://schemas.microsoft.com/office/drawing/2014/main" id="{699EC747-B9DB-4161-AAB1-E15D2A1D6584}"/>
              </a:ext>
            </a:extLst>
          </p:cNvPr>
          <p:cNvSpPr txBox="1"/>
          <p:nvPr/>
        </p:nvSpPr>
        <p:spPr>
          <a:xfrm>
            <a:off x="4769795" y="6265758"/>
            <a:ext cx="2652407" cy="379379"/>
          </a:xfrm>
          <a:prstGeom prst="rect">
            <a:avLst/>
          </a:prstGeom>
          <a:noFill/>
        </p:spPr>
        <p:txBody>
          <a:bodyPr wrap="square" rtlCol="0">
            <a:spAutoFit/>
          </a:bodyPr>
          <a:lstStyle/>
          <a:p>
            <a:pPr algn="ctr"/>
            <a:r>
              <a:rPr lang="en-US" dirty="0"/>
              <a:t>Figure: System Architecture</a:t>
            </a:r>
          </a:p>
        </p:txBody>
      </p:sp>
      <p:pic>
        <p:nvPicPr>
          <p:cNvPr id="128" name="Picture 127">
            <a:extLst>
              <a:ext uri="{FF2B5EF4-FFF2-40B4-BE49-F238E27FC236}">
                <a16:creationId xmlns:a16="http://schemas.microsoft.com/office/drawing/2014/main" id="{667686C9-563F-4A38-AB54-2E1B528B16E2}"/>
              </a:ext>
            </a:extLst>
          </p:cNvPr>
          <p:cNvPicPr>
            <a:picLocks noChangeAspect="1"/>
          </p:cNvPicPr>
          <p:nvPr/>
        </p:nvPicPr>
        <p:blipFill>
          <a:blip r:embed="rId2"/>
          <a:stretch>
            <a:fillRect/>
          </a:stretch>
        </p:blipFill>
        <p:spPr>
          <a:xfrm>
            <a:off x="581192" y="1788125"/>
            <a:ext cx="11029616" cy="4367719"/>
          </a:xfrm>
          <a:prstGeom prst="rect">
            <a:avLst/>
          </a:prstGeom>
        </p:spPr>
      </p:pic>
    </p:spTree>
    <p:extLst>
      <p:ext uri="{BB962C8B-B14F-4D97-AF65-F5344CB8AC3E}">
        <p14:creationId xmlns:p14="http://schemas.microsoft.com/office/powerpoint/2010/main" val="278407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architecture</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3" y="1605064"/>
            <a:ext cx="11029615" cy="2733471"/>
          </a:xfrm>
        </p:spPr>
        <p:txBody>
          <a:bodyPr>
            <a:normAutofit/>
          </a:bodyPr>
          <a:lstStyle/>
          <a:p>
            <a:pPr algn="just">
              <a:buFont typeface="Wingdings" panose="05000000000000000000" pitchFamily="2" charset="2"/>
              <a:buChar char="q"/>
            </a:pPr>
            <a:r>
              <a:rPr lang="en-US" sz="2000" b="1" dirty="0">
                <a:solidFill>
                  <a:schemeClr val="accent1"/>
                </a:solidFill>
              </a:rPr>
              <a:t>DATASET</a:t>
            </a:r>
          </a:p>
          <a:p>
            <a:pPr lvl="1" algn="just">
              <a:buFont typeface="Wingdings" panose="05000000000000000000" pitchFamily="2" charset="2"/>
              <a:buChar char="q"/>
            </a:pPr>
            <a:r>
              <a:rPr lang="en-US" sz="1800" dirty="0">
                <a:solidFill>
                  <a:schemeClr val="tx1"/>
                </a:solidFill>
              </a:rPr>
              <a:t>Malware</a:t>
            </a:r>
          </a:p>
          <a:p>
            <a:pPr lvl="2" algn="just">
              <a:buFont typeface="Wingdings" panose="05000000000000000000" pitchFamily="2" charset="2"/>
              <a:buChar char="q"/>
            </a:pPr>
            <a:r>
              <a:rPr lang="en-US" dirty="0"/>
              <a:t>Dataset provided by Microsoft for Big 2015 Malware classification challenge hosted on Kaggle. [6]</a:t>
            </a:r>
          </a:p>
          <a:p>
            <a:pPr lvl="2" algn="just">
              <a:buFont typeface="Wingdings" panose="05000000000000000000" pitchFamily="2" charset="2"/>
              <a:buChar char="q"/>
            </a:pPr>
            <a:r>
              <a:rPr lang="en-US" dirty="0"/>
              <a:t>The dataset belongs to 8 families as listed below in the table. Half terabyte malware dataset in </a:t>
            </a:r>
            <a:r>
              <a:rPr lang="en-US" i="1" dirty="0"/>
              <a:t>“.</a:t>
            </a:r>
            <a:r>
              <a:rPr lang="en-US" i="1" dirty="0" err="1"/>
              <a:t>asm</a:t>
            </a:r>
            <a:r>
              <a:rPr lang="en-US" i="1" dirty="0"/>
              <a:t>” </a:t>
            </a:r>
            <a:r>
              <a:rPr lang="en-US" dirty="0"/>
              <a:t>and </a:t>
            </a:r>
            <a:r>
              <a:rPr lang="en-US" i="1" dirty="0"/>
              <a:t>“.bytes” </a:t>
            </a:r>
            <a:r>
              <a:rPr lang="en-US" dirty="0"/>
              <a:t>format</a:t>
            </a:r>
          </a:p>
          <a:p>
            <a:pPr lvl="1" algn="just">
              <a:buFont typeface="Wingdings" panose="05000000000000000000" pitchFamily="2" charset="2"/>
              <a:buChar char="q"/>
            </a:pPr>
            <a:r>
              <a:rPr lang="en-US" dirty="0"/>
              <a:t>Benign</a:t>
            </a:r>
          </a:p>
          <a:p>
            <a:pPr lvl="2" algn="just">
              <a:buFont typeface="Wingdings" panose="05000000000000000000" pitchFamily="2" charset="2"/>
              <a:buChar char="q"/>
            </a:pPr>
            <a:r>
              <a:rPr lang="en-US" dirty="0"/>
              <a:t>Collected from multiple personal computers.</a:t>
            </a:r>
          </a:p>
          <a:p>
            <a:pPr lvl="2" algn="just">
              <a:buFont typeface="Wingdings" panose="05000000000000000000" pitchFamily="2" charset="2"/>
              <a:buChar char="q"/>
            </a:pPr>
            <a:r>
              <a:rPr lang="en-US" dirty="0"/>
              <a:t>~ 1500 files in </a:t>
            </a:r>
            <a:r>
              <a:rPr lang="en-US" i="1" dirty="0"/>
              <a:t>“.exe”</a:t>
            </a:r>
            <a:r>
              <a:rPr lang="en-US" dirty="0"/>
              <a:t> format. </a:t>
            </a:r>
            <a:endParaRPr lang="en-US" sz="1800" b="1" dirty="0">
              <a:solidFill>
                <a:schemeClr val="accent1"/>
              </a:solidFill>
            </a:endParaRPr>
          </a:p>
        </p:txBody>
      </p:sp>
      <p:graphicFrame>
        <p:nvGraphicFramePr>
          <p:cNvPr id="8" name="Table 8">
            <a:extLst>
              <a:ext uri="{FF2B5EF4-FFF2-40B4-BE49-F238E27FC236}">
                <a16:creationId xmlns:a16="http://schemas.microsoft.com/office/drawing/2014/main" id="{0D0C5B74-EA97-4E9C-9F81-1A984774ACD7}"/>
              </a:ext>
            </a:extLst>
          </p:cNvPr>
          <p:cNvGraphicFramePr>
            <a:graphicFrameLocks noGrp="1"/>
          </p:cNvGraphicFramePr>
          <p:nvPr>
            <p:extLst>
              <p:ext uri="{D42A27DB-BD31-4B8C-83A1-F6EECF244321}">
                <p14:modId xmlns:p14="http://schemas.microsoft.com/office/powerpoint/2010/main" val="3133540410"/>
              </p:ext>
            </p:extLst>
          </p:nvPr>
        </p:nvGraphicFramePr>
        <p:xfrm>
          <a:off x="588453" y="4425905"/>
          <a:ext cx="5551557" cy="1854200"/>
        </p:xfrm>
        <a:graphic>
          <a:graphicData uri="http://schemas.openxmlformats.org/drawingml/2006/table">
            <a:tbl>
              <a:tblPr firstRow="1" bandRow="1">
                <a:tableStyleId>{7DF18680-E054-41AD-8BC1-D1AEF772440D}</a:tableStyleId>
              </a:tblPr>
              <a:tblGrid>
                <a:gridCol w="1726730">
                  <a:extLst>
                    <a:ext uri="{9D8B030D-6E8A-4147-A177-3AD203B41FA5}">
                      <a16:colId xmlns:a16="http://schemas.microsoft.com/office/drawing/2014/main" val="3712663072"/>
                    </a:ext>
                  </a:extLst>
                </a:gridCol>
                <a:gridCol w="1780162">
                  <a:extLst>
                    <a:ext uri="{9D8B030D-6E8A-4147-A177-3AD203B41FA5}">
                      <a16:colId xmlns:a16="http://schemas.microsoft.com/office/drawing/2014/main" val="2121202302"/>
                    </a:ext>
                  </a:extLst>
                </a:gridCol>
                <a:gridCol w="2044665">
                  <a:extLst>
                    <a:ext uri="{9D8B030D-6E8A-4147-A177-3AD203B41FA5}">
                      <a16:colId xmlns:a16="http://schemas.microsoft.com/office/drawing/2014/main" val="1916424968"/>
                    </a:ext>
                  </a:extLst>
                </a:gridCol>
              </a:tblGrid>
              <a:tr h="370840">
                <a:tc>
                  <a:txBody>
                    <a:bodyPr/>
                    <a:lstStyle/>
                    <a:p>
                      <a:pPr algn="ctr"/>
                      <a:r>
                        <a:rPr lang="en-US" sz="1600" dirty="0"/>
                        <a:t>Family Name</a:t>
                      </a:r>
                    </a:p>
                  </a:txBody>
                  <a:tcPr anchor="ctr"/>
                </a:tc>
                <a:tc>
                  <a:txBody>
                    <a:bodyPr/>
                    <a:lstStyle/>
                    <a:p>
                      <a:pPr algn="ctr"/>
                      <a:r>
                        <a:rPr lang="en-US" sz="1600" dirty="0"/>
                        <a:t>Train Samples</a:t>
                      </a:r>
                    </a:p>
                  </a:txBody>
                  <a:tcPr anchor="ctr"/>
                </a:tc>
                <a:tc>
                  <a:txBody>
                    <a:bodyPr/>
                    <a:lstStyle/>
                    <a:p>
                      <a:pPr algn="ctr"/>
                      <a:r>
                        <a:rPr lang="en-US" sz="1600" dirty="0"/>
                        <a:t>Type</a:t>
                      </a:r>
                    </a:p>
                  </a:txBody>
                  <a:tcPr anchor="ctr"/>
                </a:tc>
                <a:extLst>
                  <a:ext uri="{0D108BD9-81ED-4DB2-BD59-A6C34878D82A}">
                    <a16:rowId xmlns:a16="http://schemas.microsoft.com/office/drawing/2014/main" val="345573932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err="1">
                          <a:solidFill>
                            <a:schemeClr val="dk1"/>
                          </a:solidFill>
                          <a:latin typeface="+mn-lt"/>
                          <a:ea typeface="+mn-ea"/>
                          <a:cs typeface="+mn-cs"/>
                        </a:rPr>
                        <a:t>Ramnit</a:t>
                      </a:r>
                      <a:endParaRPr lang="en-US" sz="1600" b="0" i="0" u="none" strike="noStrike" kern="1200" baseline="0" dirty="0">
                        <a:solidFill>
                          <a:schemeClr val="dk1"/>
                        </a:solidFill>
                        <a:latin typeface="+mn-lt"/>
                        <a:ea typeface="+mn-ea"/>
                        <a:cs typeface="+mn-cs"/>
                      </a:endParaRPr>
                    </a:p>
                  </a:txBody>
                  <a:tcPr anchor="ctr"/>
                </a:tc>
                <a:tc>
                  <a:txBody>
                    <a:bodyPr/>
                    <a:lstStyle/>
                    <a:p>
                      <a:pPr algn="ctr"/>
                      <a:r>
                        <a:rPr lang="en-US" sz="1600" dirty="0"/>
                        <a:t>1541</a:t>
                      </a:r>
                    </a:p>
                  </a:txBody>
                  <a:tcPr anchor="ctr"/>
                </a:tc>
                <a:tc>
                  <a:txBody>
                    <a:bodyPr/>
                    <a:lstStyle/>
                    <a:p>
                      <a:pPr algn="ctr"/>
                      <a:r>
                        <a:rPr lang="en-US" sz="1600" dirty="0"/>
                        <a:t>Worm</a:t>
                      </a:r>
                    </a:p>
                  </a:txBody>
                  <a:tcPr anchor="ctr"/>
                </a:tc>
                <a:extLst>
                  <a:ext uri="{0D108BD9-81ED-4DB2-BD59-A6C34878D82A}">
                    <a16:rowId xmlns:a16="http://schemas.microsoft.com/office/drawing/2014/main" val="47558769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Lollipop</a:t>
                      </a:r>
                    </a:p>
                  </a:txBody>
                  <a:tcPr anchor="ctr"/>
                </a:tc>
                <a:tc>
                  <a:txBody>
                    <a:bodyPr/>
                    <a:lstStyle/>
                    <a:p>
                      <a:pPr algn="ctr"/>
                      <a:r>
                        <a:rPr lang="en-US" sz="1600" dirty="0"/>
                        <a:t>2478</a:t>
                      </a:r>
                    </a:p>
                  </a:txBody>
                  <a:tcPr anchor="ctr"/>
                </a:tc>
                <a:tc>
                  <a:txBody>
                    <a:bodyPr/>
                    <a:lstStyle/>
                    <a:p>
                      <a:pPr algn="ctr"/>
                      <a:r>
                        <a:rPr lang="en-US" sz="1600" dirty="0"/>
                        <a:t>Adware</a:t>
                      </a:r>
                    </a:p>
                  </a:txBody>
                  <a:tcPr anchor="ctr"/>
                </a:tc>
                <a:extLst>
                  <a:ext uri="{0D108BD9-81ED-4DB2-BD59-A6C34878D82A}">
                    <a16:rowId xmlns:a16="http://schemas.microsoft.com/office/drawing/2014/main" val="60185977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Kelihos_ver3</a:t>
                      </a:r>
                    </a:p>
                  </a:txBody>
                  <a:tcPr anchor="ctr"/>
                </a:tc>
                <a:tc>
                  <a:txBody>
                    <a:bodyPr/>
                    <a:lstStyle/>
                    <a:p>
                      <a:pPr algn="ctr"/>
                      <a:r>
                        <a:rPr lang="en-US" sz="1600" dirty="0"/>
                        <a:t>2942</a:t>
                      </a:r>
                    </a:p>
                  </a:txBody>
                  <a:tcPr anchor="ctr"/>
                </a:tc>
                <a:tc>
                  <a:txBody>
                    <a:bodyPr/>
                    <a:lstStyle/>
                    <a:p>
                      <a:pPr algn="ctr"/>
                      <a:r>
                        <a:rPr lang="en-US" sz="1600" dirty="0"/>
                        <a:t>Backdoor</a:t>
                      </a:r>
                    </a:p>
                  </a:txBody>
                  <a:tcPr anchor="ctr"/>
                </a:tc>
                <a:extLst>
                  <a:ext uri="{0D108BD9-81ED-4DB2-BD59-A6C34878D82A}">
                    <a16:rowId xmlns:a16="http://schemas.microsoft.com/office/drawing/2014/main" val="177875482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err="1">
                          <a:solidFill>
                            <a:schemeClr val="dk1"/>
                          </a:solidFill>
                          <a:latin typeface="+mn-lt"/>
                          <a:ea typeface="+mn-ea"/>
                          <a:cs typeface="+mn-cs"/>
                        </a:rPr>
                        <a:t>Vundo</a:t>
                      </a:r>
                      <a:endParaRPr lang="en-US" sz="1600" b="0" i="0" u="none" strike="noStrike" kern="1200" baseline="0" dirty="0">
                        <a:solidFill>
                          <a:schemeClr val="dk1"/>
                        </a:solidFill>
                        <a:latin typeface="+mn-lt"/>
                        <a:ea typeface="+mn-ea"/>
                        <a:cs typeface="+mn-cs"/>
                      </a:endParaRPr>
                    </a:p>
                  </a:txBody>
                  <a:tcPr anchor="ctr"/>
                </a:tc>
                <a:tc>
                  <a:txBody>
                    <a:bodyPr/>
                    <a:lstStyle/>
                    <a:p>
                      <a:pPr algn="ctr"/>
                      <a:r>
                        <a:rPr lang="en-US" sz="1600" dirty="0"/>
                        <a:t>475</a:t>
                      </a:r>
                    </a:p>
                  </a:txBody>
                  <a:tcPr anchor="ctr"/>
                </a:tc>
                <a:tc>
                  <a:txBody>
                    <a:bodyPr/>
                    <a:lstStyle/>
                    <a:p>
                      <a:pPr algn="ctr"/>
                      <a:r>
                        <a:rPr lang="en-US" sz="1600" dirty="0"/>
                        <a:t>Trojan</a:t>
                      </a:r>
                    </a:p>
                  </a:txBody>
                  <a:tcPr anchor="ctr"/>
                </a:tc>
                <a:extLst>
                  <a:ext uri="{0D108BD9-81ED-4DB2-BD59-A6C34878D82A}">
                    <a16:rowId xmlns:a16="http://schemas.microsoft.com/office/drawing/2014/main" val="3920215383"/>
                  </a:ext>
                </a:extLst>
              </a:tr>
            </a:tbl>
          </a:graphicData>
        </a:graphic>
      </p:graphicFrame>
      <p:graphicFrame>
        <p:nvGraphicFramePr>
          <p:cNvPr id="10" name="Table 8">
            <a:extLst>
              <a:ext uri="{FF2B5EF4-FFF2-40B4-BE49-F238E27FC236}">
                <a16:creationId xmlns:a16="http://schemas.microsoft.com/office/drawing/2014/main" id="{C167A3F8-F877-4ED5-962E-87C13452ACD9}"/>
              </a:ext>
            </a:extLst>
          </p:cNvPr>
          <p:cNvGraphicFramePr>
            <a:graphicFrameLocks noGrp="1"/>
          </p:cNvGraphicFramePr>
          <p:nvPr>
            <p:extLst>
              <p:ext uri="{D42A27DB-BD31-4B8C-83A1-F6EECF244321}">
                <p14:modId xmlns:p14="http://schemas.microsoft.com/office/powerpoint/2010/main" val="2809641608"/>
              </p:ext>
            </p:extLst>
          </p:nvPr>
        </p:nvGraphicFramePr>
        <p:xfrm>
          <a:off x="6329158" y="4425905"/>
          <a:ext cx="5551557" cy="1854200"/>
        </p:xfrm>
        <a:graphic>
          <a:graphicData uri="http://schemas.openxmlformats.org/drawingml/2006/table">
            <a:tbl>
              <a:tblPr firstRow="1" bandRow="1">
                <a:tableStyleId>{7DF18680-E054-41AD-8BC1-D1AEF772440D}</a:tableStyleId>
              </a:tblPr>
              <a:tblGrid>
                <a:gridCol w="1744799">
                  <a:extLst>
                    <a:ext uri="{9D8B030D-6E8A-4147-A177-3AD203B41FA5}">
                      <a16:colId xmlns:a16="http://schemas.microsoft.com/office/drawing/2014/main" val="3712663072"/>
                    </a:ext>
                  </a:extLst>
                </a:gridCol>
                <a:gridCol w="1546698">
                  <a:extLst>
                    <a:ext uri="{9D8B030D-6E8A-4147-A177-3AD203B41FA5}">
                      <a16:colId xmlns:a16="http://schemas.microsoft.com/office/drawing/2014/main" val="2121202302"/>
                    </a:ext>
                  </a:extLst>
                </a:gridCol>
                <a:gridCol w="2260060">
                  <a:extLst>
                    <a:ext uri="{9D8B030D-6E8A-4147-A177-3AD203B41FA5}">
                      <a16:colId xmlns:a16="http://schemas.microsoft.com/office/drawing/2014/main" val="1916424968"/>
                    </a:ext>
                  </a:extLst>
                </a:gridCol>
              </a:tblGrid>
              <a:tr h="370840">
                <a:tc>
                  <a:txBody>
                    <a:bodyPr/>
                    <a:lstStyle/>
                    <a:p>
                      <a:pPr algn="ctr"/>
                      <a:r>
                        <a:rPr lang="en-US" sz="1600" dirty="0"/>
                        <a:t>Family Name</a:t>
                      </a:r>
                    </a:p>
                  </a:txBody>
                  <a:tcPr anchor="ctr"/>
                </a:tc>
                <a:tc>
                  <a:txBody>
                    <a:bodyPr/>
                    <a:lstStyle/>
                    <a:p>
                      <a:pPr algn="ctr"/>
                      <a:r>
                        <a:rPr lang="en-US" sz="1600" dirty="0"/>
                        <a:t>Train Samples</a:t>
                      </a:r>
                    </a:p>
                  </a:txBody>
                  <a:tcPr anchor="ctr"/>
                </a:tc>
                <a:tc>
                  <a:txBody>
                    <a:bodyPr/>
                    <a:lstStyle/>
                    <a:p>
                      <a:pPr algn="ctr"/>
                      <a:r>
                        <a:rPr lang="en-US" sz="1600" dirty="0"/>
                        <a:t>Type</a:t>
                      </a:r>
                    </a:p>
                  </a:txBody>
                  <a:tcPr anchor="ctr"/>
                </a:tc>
                <a:extLst>
                  <a:ext uri="{0D108BD9-81ED-4DB2-BD59-A6C34878D82A}">
                    <a16:rowId xmlns:a16="http://schemas.microsoft.com/office/drawing/2014/main" val="345573932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Kelihos_ver1</a:t>
                      </a:r>
                    </a:p>
                  </a:txBody>
                  <a:tcPr anchor="ctr"/>
                </a:tc>
                <a:tc>
                  <a:txBody>
                    <a:bodyPr/>
                    <a:lstStyle/>
                    <a:p>
                      <a:pPr algn="ctr"/>
                      <a:r>
                        <a:rPr lang="en-US" sz="1600" dirty="0"/>
                        <a:t>398</a:t>
                      </a:r>
                    </a:p>
                  </a:txBody>
                  <a:tcPr anchor="ctr"/>
                </a:tc>
                <a:tc>
                  <a:txBody>
                    <a:bodyPr/>
                    <a:lstStyle/>
                    <a:p>
                      <a:pPr algn="ctr"/>
                      <a:r>
                        <a:rPr lang="en-US" sz="1600" dirty="0"/>
                        <a:t>Backdoor</a:t>
                      </a:r>
                    </a:p>
                  </a:txBody>
                  <a:tcPr anchor="ctr"/>
                </a:tc>
                <a:extLst>
                  <a:ext uri="{0D108BD9-81ED-4DB2-BD59-A6C34878D82A}">
                    <a16:rowId xmlns:a16="http://schemas.microsoft.com/office/drawing/2014/main" val="47558769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err="1">
                          <a:solidFill>
                            <a:schemeClr val="dk1"/>
                          </a:solidFill>
                          <a:latin typeface="+mn-lt"/>
                          <a:ea typeface="+mn-ea"/>
                          <a:cs typeface="+mn-cs"/>
                        </a:rPr>
                        <a:t>Obfuscator.ACY</a:t>
                      </a:r>
                      <a:endParaRPr lang="en-US" sz="1600" b="0" i="0" u="none" strike="noStrike" kern="1200" baseline="0" dirty="0">
                        <a:solidFill>
                          <a:schemeClr val="dk1"/>
                        </a:solidFill>
                        <a:latin typeface="+mn-lt"/>
                        <a:ea typeface="+mn-ea"/>
                        <a:cs typeface="+mn-cs"/>
                      </a:endParaRPr>
                    </a:p>
                  </a:txBody>
                  <a:tcPr anchor="ctr"/>
                </a:tc>
                <a:tc>
                  <a:txBody>
                    <a:bodyPr/>
                    <a:lstStyle/>
                    <a:p>
                      <a:pPr algn="ctr"/>
                      <a:r>
                        <a:rPr lang="en-US" sz="1600" dirty="0"/>
                        <a:t>1228</a:t>
                      </a:r>
                    </a:p>
                  </a:txBody>
                  <a:tcPr anchor="ctr"/>
                </a:tc>
                <a:tc>
                  <a:txBody>
                    <a:bodyPr/>
                    <a:lstStyle/>
                    <a:p>
                      <a:pPr algn="ctr"/>
                      <a:r>
                        <a:rPr lang="en-US" sz="1600" dirty="0"/>
                        <a:t>Any obfuscated malware</a:t>
                      </a:r>
                    </a:p>
                  </a:txBody>
                  <a:tcPr anchor="ctr"/>
                </a:tc>
                <a:extLst>
                  <a:ext uri="{0D108BD9-81ED-4DB2-BD59-A6C34878D82A}">
                    <a16:rowId xmlns:a16="http://schemas.microsoft.com/office/drawing/2014/main" val="142780126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err="1">
                          <a:solidFill>
                            <a:schemeClr val="dk1"/>
                          </a:solidFill>
                          <a:latin typeface="+mn-lt"/>
                          <a:ea typeface="+mn-ea"/>
                          <a:cs typeface="+mn-cs"/>
                        </a:rPr>
                        <a:t>Gatak</a:t>
                      </a:r>
                      <a:endParaRPr lang="en-US" sz="1600" b="0" i="0" u="none" strike="noStrike" kern="1200" baseline="0" dirty="0">
                        <a:solidFill>
                          <a:schemeClr val="dk1"/>
                        </a:solidFill>
                        <a:latin typeface="+mn-lt"/>
                        <a:ea typeface="+mn-ea"/>
                        <a:cs typeface="+mn-cs"/>
                      </a:endParaRPr>
                    </a:p>
                  </a:txBody>
                  <a:tcPr anchor="ctr"/>
                </a:tc>
                <a:tc>
                  <a:txBody>
                    <a:bodyPr/>
                    <a:lstStyle/>
                    <a:p>
                      <a:pPr algn="ctr"/>
                      <a:r>
                        <a:rPr lang="en-US" sz="1600" dirty="0"/>
                        <a:t>1013</a:t>
                      </a:r>
                    </a:p>
                  </a:txBody>
                  <a:tcPr anchor="ctr"/>
                </a:tc>
                <a:tc>
                  <a:txBody>
                    <a:bodyPr/>
                    <a:lstStyle/>
                    <a:p>
                      <a:pPr algn="ctr"/>
                      <a:r>
                        <a:rPr lang="en-US" sz="1600" dirty="0"/>
                        <a:t>Backdoor</a:t>
                      </a:r>
                    </a:p>
                  </a:txBody>
                  <a:tcPr anchor="ctr"/>
                </a:tc>
                <a:extLst>
                  <a:ext uri="{0D108BD9-81ED-4DB2-BD59-A6C34878D82A}">
                    <a16:rowId xmlns:a16="http://schemas.microsoft.com/office/drawing/2014/main" val="138704189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err="1">
                          <a:solidFill>
                            <a:schemeClr val="dk1"/>
                          </a:solidFill>
                          <a:latin typeface="+mn-lt"/>
                          <a:ea typeface="+mn-ea"/>
                          <a:cs typeface="+mn-cs"/>
                        </a:rPr>
                        <a:t>Tracur</a:t>
                      </a:r>
                      <a:endParaRPr lang="en-US" sz="1600" b="0" i="0" u="none" strike="noStrike" kern="1200" baseline="0" dirty="0">
                        <a:solidFill>
                          <a:schemeClr val="dk1"/>
                        </a:solidFill>
                        <a:latin typeface="+mn-lt"/>
                        <a:ea typeface="+mn-ea"/>
                        <a:cs typeface="+mn-cs"/>
                      </a:endParaRPr>
                    </a:p>
                  </a:txBody>
                  <a:tcPr anchor="ctr"/>
                </a:tc>
                <a:tc>
                  <a:txBody>
                    <a:bodyPr/>
                    <a:lstStyle/>
                    <a:p>
                      <a:pPr algn="ctr"/>
                      <a:r>
                        <a:rPr lang="en-US" sz="1600" dirty="0"/>
                        <a:t>751</a:t>
                      </a:r>
                    </a:p>
                  </a:txBody>
                  <a:tcPr anchor="ctr"/>
                </a:tc>
                <a:tc>
                  <a:txBody>
                    <a:bodyPr/>
                    <a:lstStyle/>
                    <a:p>
                      <a:pPr algn="ctr"/>
                      <a:r>
                        <a:rPr lang="en-US" sz="1600" dirty="0" err="1"/>
                        <a:t>TrojanDownloader</a:t>
                      </a:r>
                      <a:endParaRPr lang="en-US" sz="1600" dirty="0"/>
                    </a:p>
                  </a:txBody>
                  <a:tcPr anchor="ctr"/>
                </a:tc>
                <a:extLst>
                  <a:ext uri="{0D108BD9-81ED-4DB2-BD59-A6C34878D82A}">
                    <a16:rowId xmlns:a16="http://schemas.microsoft.com/office/drawing/2014/main" val="2784747966"/>
                  </a:ext>
                </a:extLst>
              </a:tr>
            </a:tbl>
          </a:graphicData>
        </a:graphic>
      </p:graphicFrame>
      <p:sp>
        <p:nvSpPr>
          <p:cNvPr id="11" name="TextBox 10">
            <a:extLst>
              <a:ext uri="{FF2B5EF4-FFF2-40B4-BE49-F238E27FC236}">
                <a16:creationId xmlns:a16="http://schemas.microsoft.com/office/drawing/2014/main" id="{E3015EE9-0C68-424D-A5AF-000232CE6128}"/>
              </a:ext>
            </a:extLst>
          </p:cNvPr>
          <p:cNvSpPr txBox="1"/>
          <p:nvPr/>
        </p:nvSpPr>
        <p:spPr>
          <a:xfrm>
            <a:off x="4908381" y="6367475"/>
            <a:ext cx="2652407" cy="338554"/>
          </a:xfrm>
          <a:prstGeom prst="rect">
            <a:avLst/>
          </a:prstGeom>
          <a:noFill/>
        </p:spPr>
        <p:txBody>
          <a:bodyPr wrap="square" rtlCol="0">
            <a:spAutoFit/>
          </a:bodyPr>
          <a:lstStyle/>
          <a:p>
            <a:pPr algn="ctr"/>
            <a:r>
              <a:rPr lang="en-US" sz="1600" dirty="0"/>
              <a:t>Table: Malware Families</a:t>
            </a:r>
          </a:p>
        </p:txBody>
      </p:sp>
    </p:spTree>
    <p:extLst>
      <p:ext uri="{BB962C8B-B14F-4D97-AF65-F5344CB8AC3E}">
        <p14:creationId xmlns:p14="http://schemas.microsoft.com/office/powerpoint/2010/main" val="155940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Architecture</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3" y="1536971"/>
            <a:ext cx="11029615" cy="2869660"/>
          </a:xfrm>
        </p:spPr>
        <p:txBody>
          <a:bodyPr>
            <a:normAutofit/>
          </a:bodyPr>
          <a:lstStyle/>
          <a:p>
            <a:pPr algn="just">
              <a:buFont typeface="Wingdings" panose="05000000000000000000" pitchFamily="2" charset="2"/>
              <a:buChar char="q"/>
            </a:pPr>
            <a:r>
              <a:rPr lang="en-US" b="1" dirty="0">
                <a:solidFill>
                  <a:schemeClr val="accent1"/>
                </a:solidFill>
              </a:rPr>
              <a:t>PRE-PROCESSING</a:t>
            </a:r>
          </a:p>
          <a:p>
            <a:pPr lvl="1" algn="just">
              <a:buFont typeface="Wingdings" panose="05000000000000000000" pitchFamily="2" charset="2"/>
              <a:buChar char="q"/>
            </a:pPr>
            <a:r>
              <a:rPr lang="en-US" dirty="0">
                <a:solidFill>
                  <a:schemeClr val="tx1"/>
                </a:solidFill>
              </a:rPr>
              <a:t>In this stage both benign &amp; malware files converted into images</a:t>
            </a:r>
          </a:p>
          <a:p>
            <a:pPr lvl="1" algn="just">
              <a:buFont typeface="Wingdings" panose="05000000000000000000" pitchFamily="2" charset="2"/>
              <a:buChar char="q"/>
            </a:pPr>
            <a:r>
              <a:rPr lang="en-US" dirty="0">
                <a:solidFill>
                  <a:schemeClr val="tx1"/>
                </a:solidFill>
              </a:rPr>
              <a:t>Files are accessed in byte mode, sequentially 8-bits (1-byte) binary numbers are read and converted into corresponding integer to form a matrix.</a:t>
            </a:r>
          </a:p>
          <a:p>
            <a:pPr lvl="1" algn="just">
              <a:buFont typeface="Wingdings" panose="05000000000000000000" pitchFamily="2" charset="2"/>
              <a:buChar char="q"/>
            </a:pPr>
            <a:r>
              <a:rPr lang="en-US" dirty="0">
                <a:solidFill>
                  <a:schemeClr val="tx1"/>
                </a:solidFill>
              </a:rPr>
              <a:t>Matrix constructed considering size of the binary files. Width and Height of images varies.</a:t>
            </a:r>
          </a:p>
          <a:p>
            <a:pPr lvl="1" algn="just">
              <a:buFont typeface="Wingdings" panose="05000000000000000000" pitchFamily="2" charset="2"/>
              <a:buChar char="q"/>
            </a:pPr>
            <a:r>
              <a:rPr lang="en-US" dirty="0">
                <a:solidFill>
                  <a:schemeClr val="tx1"/>
                </a:solidFill>
              </a:rPr>
              <a:t>The Matrix is later mapped to gray scale images in the range 0 to 255.</a:t>
            </a:r>
          </a:p>
          <a:p>
            <a:pPr lvl="1" algn="just">
              <a:buFont typeface="Wingdings" panose="05000000000000000000" pitchFamily="2" charset="2"/>
              <a:buChar char="q"/>
            </a:pPr>
            <a:r>
              <a:rPr lang="en-US" dirty="0">
                <a:solidFill>
                  <a:schemeClr val="tx1"/>
                </a:solidFill>
              </a:rPr>
              <a:t>Bilinear interpolation is used to convert images in fixed size.</a:t>
            </a:r>
          </a:p>
          <a:p>
            <a:pPr lvl="1" algn="just">
              <a:buFont typeface="Wingdings" panose="05000000000000000000" pitchFamily="2" charset="2"/>
              <a:buChar char="q"/>
            </a:pPr>
            <a:endParaRPr lang="en-US" dirty="0">
              <a:solidFill>
                <a:schemeClr val="tx1"/>
              </a:solidFill>
            </a:endParaRPr>
          </a:p>
        </p:txBody>
      </p:sp>
      <p:pic>
        <p:nvPicPr>
          <p:cNvPr id="14" name="Picture 13">
            <a:extLst>
              <a:ext uri="{FF2B5EF4-FFF2-40B4-BE49-F238E27FC236}">
                <a16:creationId xmlns:a16="http://schemas.microsoft.com/office/drawing/2014/main" id="{FB303669-DD0B-4DFD-9AEF-AB5799F0C2E9}"/>
              </a:ext>
            </a:extLst>
          </p:cNvPr>
          <p:cNvPicPr>
            <a:picLocks noChangeAspect="1"/>
          </p:cNvPicPr>
          <p:nvPr/>
        </p:nvPicPr>
        <p:blipFill>
          <a:blip r:embed="rId2"/>
          <a:stretch>
            <a:fillRect/>
          </a:stretch>
        </p:blipFill>
        <p:spPr>
          <a:xfrm>
            <a:off x="602973" y="4581730"/>
            <a:ext cx="11015095" cy="1206230"/>
          </a:xfrm>
          <a:prstGeom prst="rect">
            <a:avLst/>
          </a:prstGeom>
        </p:spPr>
      </p:pic>
      <p:sp>
        <p:nvSpPr>
          <p:cNvPr id="15" name="TextBox 14">
            <a:extLst>
              <a:ext uri="{FF2B5EF4-FFF2-40B4-BE49-F238E27FC236}">
                <a16:creationId xmlns:a16="http://schemas.microsoft.com/office/drawing/2014/main" id="{ACAF4C13-D759-4FCC-AEDF-86180CA49F17}"/>
              </a:ext>
            </a:extLst>
          </p:cNvPr>
          <p:cNvSpPr txBox="1"/>
          <p:nvPr/>
        </p:nvSpPr>
        <p:spPr>
          <a:xfrm>
            <a:off x="4710196" y="5786512"/>
            <a:ext cx="2771608" cy="369332"/>
          </a:xfrm>
          <a:prstGeom prst="rect">
            <a:avLst/>
          </a:prstGeom>
          <a:noFill/>
        </p:spPr>
        <p:txBody>
          <a:bodyPr wrap="square" rtlCol="0">
            <a:spAutoFit/>
          </a:bodyPr>
          <a:lstStyle/>
          <a:p>
            <a:pPr algn="ctr"/>
            <a:r>
              <a:rPr lang="en-US" dirty="0"/>
              <a:t>Figure: Pre-Processing Steps</a:t>
            </a:r>
          </a:p>
        </p:txBody>
      </p:sp>
    </p:spTree>
    <p:extLst>
      <p:ext uri="{BB962C8B-B14F-4D97-AF65-F5344CB8AC3E}">
        <p14:creationId xmlns:p14="http://schemas.microsoft.com/office/powerpoint/2010/main" val="425197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a:t>Architecture</a:t>
            </a:r>
            <a:endParaRPr lang="en-US" b="1" dirty="0"/>
          </a:p>
        </p:txBody>
      </p:sp>
      <p:pic>
        <p:nvPicPr>
          <p:cNvPr id="6" name="Picture 5">
            <a:extLst>
              <a:ext uri="{FF2B5EF4-FFF2-40B4-BE49-F238E27FC236}">
                <a16:creationId xmlns:a16="http://schemas.microsoft.com/office/drawing/2014/main" id="{656393D3-C374-4DE3-9C54-43BB044AE308}"/>
              </a:ext>
            </a:extLst>
          </p:cNvPr>
          <p:cNvPicPr>
            <a:picLocks noChangeAspect="1"/>
          </p:cNvPicPr>
          <p:nvPr/>
        </p:nvPicPr>
        <p:blipFill>
          <a:blip r:embed="rId3"/>
          <a:stretch>
            <a:fillRect/>
          </a:stretch>
        </p:blipFill>
        <p:spPr>
          <a:xfrm>
            <a:off x="581192" y="2543781"/>
            <a:ext cx="7249574" cy="2339503"/>
          </a:xfrm>
          <a:prstGeom prst="rect">
            <a:avLst/>
          </a:prstGeom>
        </p:spPr>
      </p:pic>
      <p:pic>
        <p:nvPicPr>
          <p:cNvPr id="7" name="Picture 6">
            <a:extLst>
              <a:ext uri="{FF2B5EF4-FFF2-40B4-BE49-F238E27FC236}">
                <a16:creationId xmlns:a16="http://schemas.microsoft.com/office/drawing/2014/main" id="{A5DCBDA5-4D90-430C-98E6-A7232FF17D50}"/>
              </a:ext>
            </a:extLst>
          </p:cNvPr>
          <p:cNvPicPr>
            <a:picLocks noChangeAspect="1"/>
          </p:cNvPicPr>
          <p:nvPr/>
        </p:nvPicPr>
        <p:blipFill>
          <a:blip r:embed="rId4"/>
          <a:stretch>
            <a:fillRect/>
          </a:stretch>
        </p:blipFill>
        <p:spPr>
          <a:xfrm>
            <a:off x="8673966" y="1361872"/>
            <a:ext cx="2781837" cy="4679005"/>
          </a:xfrm>
          <a:prstGeom prst="rect">
            <a:avLst/>
          </a:prstGeom>
        </p:spPr>
      </p:pic>
      <p:sp>
        <p:nvSpPr>
          <p:cNvPr id="23" name="TextBox 22">
            <a:extLst>
              <a:ext uri="{FF2B5EF4-FFF2-40B4-BE49-F238E27FC236}">
                <a16:creationId xmlns:a16="http://schemas.microsoft.com/office/drawing/2014/main" id="{D71B7D43-1E1C-4361-8D23-DAD37AF8C974}"/>
              </a:ext>
            </a:extLst>
          </p:cNvPr>
          <p:cNvSpPr txBox="1"/>
          <p:nvPr/>
        </p:nvSpPr>
        <p:spPr>
          <a:xfrm>
            <a:off x="2568066" y="4883284"/>
            <a:ext cx="3275825" cy="369332"/>
          </a:xfrm>
          <a:prstGeom prst="rect">
            <a:avLst/>
          </a:prstGeom>
          <a:noFill/>
        </p:spPr>
        <p:txBody>
          <a:bodyPr wrap="square" rtlCol="0">
            <a:spAutoFit/>
          </a:bodyPr>
          <a:lstStyle/>
          <a:p>
            <a:pPr algn="ctr"/>
            <a:r>
              <a:rPr lang="en-US" dirty="0"/>
              <a:t>Figure: Files converted to images</a:t>
            </a:r>
          </a:p>
        </p:txBody>
      </p:sp>
      <p:sp>
        <p:nvSpPr>
          <p:cNvPr id="25" name="TextBox 24">
            <a:extLst>
              <a:ext uri="{FF2B5EF4-FFF2-40B4-BE49-F238E27FC236}">
                <a16:creationId xmlns:a16="http://schemas.microsoft.com/office/drawing/2014/main" id="{689A0224-059B-4BAF-8396-77CB0B7A9793}"/>
              </a:ext>
            </a:extLst>
          </p:cNvPr>
          <p:cNvSpPr txBox="1"/>
          <p:nvPr/>
        </p:nvSpPr>
        <p:spPr>
          <a:xfrm>
            <a:off x="8051223" y="6040877"/>
            <a:ext cx="3738700" cy="369332"/>
          </a:xfrm>
          <a:prstGeom prst="rect">
            <a:avLst/>
          </a:prstGeom>
          <a:noFill/>
        </p:spPr>
        <p:txBody>
          <a:bodyPr wrap="square" rtlCol="0">
            <a:spAutoFit/>
          </a:bodyPr>
          <a:lstStyle/>
          <a:p>
            <a:pPr algn="ctr"/>
            <a:r>
              <a:rPr lang="en-US" dirty="0"/>
              <a:t>Figure: Various sections of trojan virus</a:t>
            </a:r>
          </a:p>
        </p:txBody>
      </p:sp>
    </p:spTree>
    <p:extLst>
      <p:ext uri="{BB962C8B-B14F-4D97-AF65-F5344CB8AC3E}">
        <p14:creationId xmlns:p14="http://schemas.microsoft.com/office/powerpoint/2010/main" val="113249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E0E-B975-4DD2-9910-101F3CA9CF20}"/>
              </a:ext>
            </a:extLst>
          </p:cNvPr>
          <p:cNvSpPr>
            <a:spLocks noGrp="1"/>
          </p:cNvSpPr>
          <p:nvPr>
            <p:ph type="title"/>
          </p:nvPr>
        </p:nvSpPr>
        <p:spPr>
          <a:xfrm>
            <a:off x="581192" y="702156"/>
            <a:ext cx="11029616" cy="659716"/>
          </a:xfrm>
          <a:noFill/>
          <a:ln>
            <a:noFill/>
          </a:ln>
        </p:spPr>
        <p:style>
          <a:lnRef idx="0">
            <a:scrgbClr r="0" g="0" b="0"/>
          </a:lnRef>
          <a:fillRef idx="0">
            <a:scrgbClr r="0" g="0" b="0"/>
          </a:fillRef>
          <a:effectRef idx="0">
            <a:scrgbClr r="0" g="0" b="0"/>
          </a:effectRef>
          <a:fontRef idx="minor">
            <a:schemeClr val="accent1"/>
          </a:fontRef>
        </p:style>
        <p:txBody>
          <a:bodyPr/>
          <a:lstStyle/>
          <a:p>
            <a:r>
              <a:rPr lang="en-US" b="1" dirty="0"/>
              <a:t>architecture</a:t>
            </a:r>
          </a:p>
        </p:txBody>
      </p:sp>
      <p:sp>
        <p:nvSpPr>
          <p:cNvPr id="3" name="Content Placeholder 2">
            <a:extLst>
              <a:ext uri="{FF2B5EF4-FFF2-40B4-BE49-F238E27FC236}">
                <a16:creationId xmlns:a16="http://schemas.microsoft.com/office/drawing/2014/main" id="{12CABEA2-51F0-42B5-A29F-701B694C7AD7}"/>
              </a:ext>
            </a:extLst>
          </p:cNvPr>
          <p:cNvSpPr>
            <a:spLocks noGrp="1"/>
          </p:cNvSpPr>
          <p:nvPr>
            <p:ph idx="1"/>
          </p:nvPr>
        </p:nvSpPr>
        <p:spPr>
          <a:xfrm>
            <a:off x="588454" y="1628357"/>
            <a:ext cx="5004943" cy="4658278"/>
          </a:xfrm>
        </p:spPr>
        <p:txBody>
          <a:bodyPr>
            <a:normAutofit/>
          </a:bodyPr>
          <a:lstStyle/>
          <a:p>
            <a:pPr algn="just">
              <a:buFont typeface="Wingdings" panose="05000000000000000000" pitchFamily="2" charset="2"/>
              <a:buChar char="q"/>
            </a:pPr>
            <a:r>
              <a:rPr lang="en-US" b="1" dirty="0">
                <a:solidFill>
                  <a:schemeClr val="accent1"/>
                </a:solidFill>
              </a:rPr>
              <a:t>IMPLEMENTATION</a:t>
            </a:r>
          </a:p>
          <a:p>
            <a:pPr lvl="1" algn="just">
              <a:buFont typeface="Wingdings" panose="05000000000000000000" pitchFamily="2" charset="2"/>
              <a:buChar char="q"/>
            </a:pPr>
            <a:r>
              <a:rPr lang="en-US" dirty="0">
                <a:solidFill>
                  <a:schemeClr val="tx1"/>
                </a:solidFill>
              </a:rPr>
              <a:t>Once the images are converted into fix sizes, they are forwarded to the CNN model for training.</a:t>
            </a:r>
          </a:p>
          <a:p>
            <a:pPr lvl="1" algn="just">
              <a:buFont typeface="Wingdings" panose="05000000000000000000" pitchFamily="2" charset="2"/>
              <a:buChar char="q"/>
            </a:pPr>
            <a:r>
              <a:rPr lang="en-US" dirty="0">
                <a:solidFill>
                  <a:schemeClr val="tx1"/>
                </a:solidFill>
              </a:rPr>
              <a:t>The architecture consist of 3 Convolutional Layers with Rectified Linear Unit – filter size 64, 32, 16.</a:t>
            </a:r>
          </a:p>
          <a:p>
            <a:pPr lvl="1" algn="just">
              <a:buFont typeface="Wingdings" panose="05000000000000000000" pitchFamily="2" charset="2"/>
              <a:buChar char="q"/>
            </a:pPr>
            <a:r>
              <a:rPr lang="en-US" dirty="0">
                <a:solidFill>
                  <a:schemeClr val="tx1"/>
                </a:solidFill>
              </a:rPr>
              <a:t>Max pooling layer with pool size 2x2. The feature map is flattened with the Flattening layer and forwarded to ANN.</a:t>
            </a:r>
          </a:p>
          <a:p>
            <a:pPr lvl="1" algn="just">
              <a:buFont typeface="Wingdings" panose="05000000000000000000" pitchFamily="2" charset="2"/>
              <a:buChar char="q"/>
            </a:pPr>
            <a:r>
              <a:rPr lang="en-US" dirty="0">
                <a:solidFill>
                  <a:schemeClr val="tx1"/>
                </a:solidFill>
              </a:rPr>
              <a:t>ANN consist of 1 Dense Hidden layer with 32 nodes and 1 dense input of 64 nodes. </a:t>
            </a:r>
          </a:p>
          <a:p>
            <a:pPr lvl="1" algn="just">
              <a:buFont typeface="Wingdings" panose="05000000000000000000" pitchFamily="2" charset="2"/>
              <a:buChar char="q"/>
            </a:pPr>
            <a:r>
              <a:rPr lang="en-US" dirty="0">
                <a:solidFill>
                  <a:schemeClr val="tx1"/>
                </a:solidFill>
              </a:rPr>
              <a:t>The model is improved to avoid overfitting by adding kernel </a:t>
            </a:r>
            <a:r>
              <a:rPr lang="en-US" dirty="0"/>
              <a:t>regularizers </a:t>
            </a:r>
            <a:r>
              <a:rPr lang="en-US" dirty="0">
                <a:solidFill>
                  <a:schemeClr val="tx1"/>
                </a:solidFill>
              </a:rPr>
              <a:t> and dropout layers.</a:t>
            </a:r>
          </a:p>
          <a:p>
            <a:pPr lvl="1" algn="just">
              <a:buFont typeface="Wingdings" panose="05000000000000000000" pitchFamily="2" charset="2"/>
              <a:buChar char="q"/>
            </a:pPr>
            <a:endParaRPr lang="en-US" dirty="0">
              <a:solidFill>
                <a:schemeClr val="tx1"/>
              </a:solidFill>
            </a:endParaRPr>
          </a:p>
        </p:txBody>
      </p:sp>
      <p:pic>
        <p:nvPicPr>
          <p:cNvPr id="4" name="Picture 3">
            <a:extLst>
              <a:ext uri="{FF2B5EF4-FFF2-40B4-BE49-F238E27FC236}">
                <a16:creationId xmlns:a16="http://schemas.microsoft.com/office/drawing/2014/main" id="{24606BDE-024F-448E-B63C-E9868AE4DBA9}"/>
              </a:ext>
            </a:extLst>
          </p:cNvPr>
          <p:cNvPicPr>
            <a:picLocks noChangeAspect="1"/>
          </p:cNvPicPr>
          <p:nvPr/>
        </p:nvPicPr>
        <p:blipFill>
          <a:blip r:embed="rId2"/>
          <a:stretch>
            <a:fillRect/>
          </a:stretch>
        </p:blipFill>
        <p:spPr>
          <a:xfrm>
            <a:off x="5898212" y="1731523"/>
            <a:ext cx="6143717" cy="4555112"/>
          </a:xfrm>
          <a:prstGeom prst="rect">
            <a:avLst/>
          </a:prstGeom>
        </p:spPr>
      </p:pic>
      <p:sp>
        <p:nvSpPr>
          <p:cNvPr id="5" name="TextBox 4">
            <a:extLst>
              <a:ext uri="{FF2B5EF4-FFF2-40B4-BE49-F238E27FC236}">
                <a16:creationId xmlns:a16="http://schemas.microsoft.com/office/drawing/2014/main" id="{1C9DE654-629F-4B29-B5CF-BDD78E723D57}"/>
              </a:ext>
            </a:extLst>
          </p:cNvPr>
          <p:cNvSpPr txBox="1"/>
          <p:nvPr/>
        </p:nvSpPr>
        <p:spPr>
          <a:xfrm>
            <a:off x="7784136" y="6286954"/>
            <a:ext cx="2771608" cy="369332"/>
          </a:xfrm>
          <a:prstGeom prst="rect">
            <a:avLst/>
          </a:prstGeom>
          <a:noFill/>
        </p:spPr>
        <p:txBody>
          <a:bodyPr wrap="square" rtlCol="0">
            <a:spAutoFit/>
          </a:bodyPr>
          <a:lstStyle/>
          <a:p>
            <a:pPr algn="ctr"/>
            <a:r>
              <a:rPr lang="en-US" dirty="0"/>
              <a:t>Figure: Model Plot</a:t>
            </a:r>
          </a:p>
        </p:txBody>
      </p:sp>
      <p:cxnSp>
        <p:nvCxnSpPr>
          <p:cNvPr id="6" name="Straight Connector 5">
            <a:extLst>
              <a:ext uri="{FF2B5EF4-FFF2-40B4-BE49-F238E27FC236}">
                <a16:creationId xmlns:a16="http://schemas.microsoft.com/office/drawing/2014/main" id="{9527C099-BD60-4712-9EEC-6839D703329B}"/>
              </a:ext>
            </a:extLst>
          </p:cNvPr>
          <p:cNvCxnSpPr>
            <a:cxnSpLocks/>
          </p:cNvCxnSpPr>
          <p:nvPr/>
        </p:nvCxnSpPr>
        <p:spPr>
          <a:xfrm>
            <a:off x="5745804" y="1628357"/>
            <a:ext cx="0" cy="484053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823502"/>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1137</Words>
  <Application>Microsoft Office PowerPoint</Application>
  <PresentationFormat>Widescreen</PresentationFormat>
  <Paragraphs>133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Tw Cen MT</vt:lpstr>
      <vt:lpstr>Wingdings</vt:lpstr>
      <vt:lpstr>Wingdings 2</vt:lpstr>
      <vt:lpstr>DividendVTI</vt:lpstr>
      <vt:lpstr>Malware Detection Using Deep Learning With Convolutional Neural Networks</vt:lpstr>
      <vt:lpstr>Content</vt:lpstr>
      <vt:lpstr>introduction</vt:lpstr>
      <vt:lpstr>Background &amp; motivation</vt:lpstr>
      <vt:lpstr>Architecture</vt:lpstr>
      <vt:lpstr>architecture</vt:lpstr>
      <vt:lpstr>Architecture</vt:lpstr>
      <vt:lpstr>Architecture</vt:lpstr>
      <vt:lpstr>architecture</vt:lpstr>
      <vt:lpstr>Results &amp; Analysis</vt:lpstr>
      <vt:lpstr>Results &amp; Analysis</vt:lpstr>
      <vt:lpstr>Results &amp; Analysis</vt:lpstr>
      <vt:lpstr>Summary</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Deep Learning With Convolutional Neural Networks</dc:title>
  <dc:creator>Rohan Hulsure</dc:creator>
  <cp:lastModifiedBy>Rohan Hulsure</cp:lastModifiedBy>
  <cp:revision>26</cp:revision>
  <dcterms:created xsi:type="dcterms:W3CDTF">2020-05-11T22:59:19Z</dcterms:created>
  <dcterms:modified xsi:type="dcterms:W3CDTF">2020-05-12T04:35:12Z</dcterms:modified>
</cp:coreProperties>
</file>