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590bc5be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90bc5be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Pretty early on we decided we </a:t>
            </a:r>
            <a:r>
              <a:rPr lang="en"/>
              <a:t>wanted</a:t>
            </a:r>
            <a:r>
              <a:rPr lang="en"/>
              <a:t> to investigate the ingredients, originally we wanted to find ‘material pipelines’ or (explain). This would be difficult without a computer since, the tagged recipes are all in one large barely-readable document, and some have some weird terms. This would be a lot easier if wad individual recipes in separate files, and none of the visual clutter of tags.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do this we took the entire XML document, and separated it at each tag that marked the beginning or end of a recipe, and saved that as an individual file, still with the XML tags. From there, it was easy to remove everything except the ingredients and the title of the recipe.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last stage of file writing, we deal with the the problem of strange terms. Chris, Vera, and Jennifer made this list, so that whenever something appears in the left column, it gets replaced with the term in the right column. If this needs to be changed or updated, you can just change the downloaded list instead of any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algorithm we wrote is the search function, which takes in an ingredient, and returns the recipes it’s found in.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590bc5beb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90bc5beb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Several more settings were added to search, such as specifying whether or not you wanted ingredients or results, to open the files with or without tags, or to count the number of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step was finding co-</a:t>
            </a:r>
            <a:r>
              <a:rPr lang="en"/>
              <a:t>occurrences</a:t>
            </a:r>
            <a:r>
              <a:rPr lang="en"/>
              <a:t> of terms. This alg used the same files that we made for search, but instead checked for two terms. This could have been implemented by using the exact same search function, but I chose to copy and rewrite similar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we can choose terms, or view a list of terms that was typed in. We used the co-</a:t>
            </a:r>
            <a:r>
              <a:rPr lang="en"/>
              <a:t>occurrences</a:t>
            </a:r>
            <a:r>
              <a:rPr lang="en"/>
              <a:t> of terms to investigate how they interacted.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5144436dd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144436dd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590bc5bebb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90bc5bebb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590bc5beb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90bc5beb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7.jp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67075"/>
            <a:ext cx="8520600" cy="2052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3800">
                <a:latin typeface="Times New Roman"/>
                <a:ea typeface="Times New Roman"/>
                <a:cs typeface="Times New Roman"/>
                <a:sym typeface="Times New Roman"/>
              </a:rPr>
              <a:t>Indexing Ingredients: </a:t>
            </a:r>
            <a:endParaRPr b="1" sz="3800"/>
          </a:p>
        </p:txBody>
      </p:sp>
      <p:sp>
        <p:nvSpPr>
          <p:cNvPr id="55" name="Google Shape;55;p13"/>
          <p:cNvSpPr txBox="1"/>
          <p:nvPr>
            <p:ph idx="1" type="subTitle"/>
          </p:nvPr>
        </p:nvSpPr>
        <p:spPr>
          <a:xfrm>
            <a:off x="252025" y="2175450"/>
            <a:ext cx="85206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3000">
                <a:solidFill>
                  <a:schemeClr val="dk1"/>
                </a:solidFill>
                <a:latin typeface="Times New Roman"/>
                <a:ea typeface="Times New Roman"/>
                <a:cs typeface="Times New Roman"/>
                <a:sym typeface="Times New Roman"/>
              </a:rPr>
              <a:t>Using Ingredients to Navigate Making</a:t>
            </a:r>
            <a:endParaRPr b="1" sz="3000">
              <a:solidFill>
                <a:schemeClr val="dk1"/>
              </a:solidFill>
            </a:endParaRPr>
          </a:p>
          <a:p>
            <a:pPr indent="0" lvl="0" marL="0" rtl="0" algn="ctr">
              <a:spcBef>
                <a:spcPts val="0"/>
              </a:spcBef>
              <a:spcAft>
                <a:spcPts val="0"/>
              </a:spcAft>
              <a:buNone/>
            </a:pPr>
            <a:r>
              <a:t/>
            </a:r>
            <a:endParaRPr/>
          </a:p>
        </p:txBody>
      </p:sp>
      <p:sp>
        <p:nvSpPr>
          <p:cNvPr id="56" name="Google Shape;56;p13"/>
          <p:cNvSpPr txBox="1"/>
          <p:nvPr/>
        </p:nvSpPr>
        <p:spPr>
          <a:xfrm>
            <a:off x="6672975" y="3122550"/>
            <a:ext cx="2208300" cy="18264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Jennifer Kaplan</a:t>
            </a:r>
            <a:endParaRPr sz="1800">
              <a:solidFill>
                <a:schemeClr val="dk1"/>
              </a:solidFill>
              <a:latin typeface="Times New Roman"/>
              <a:ea typeface="Times New Roman"/>
              <a:cs typeface="Times New Roman"/>
              <a:sym typeface="Times New Roman"/>
            </a:endParaRPr>
          </a:p>
          <a:p>
            <a:pPr indent="0" lvl="0" marL="0" rtl="0" algn="r">
              <a:lnSpc>
                <a:spcPct val="115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Chris Klippenstein</a:t>
            </a:r>
            <a:endParaRPr sz="1800">
              <a:solidFill>
                <a:schemeClr val="dk1"/>
              </a:solidFill>
              <a:latin typeface="Times New Roman"/>
              <a:ea typeface="Times New Roman"/>
              <a:cs typeface="Times New Roman"/>
              <a:sym typeface="Times New Roman"/>
            </a:endParaRPr>
          </a:p>
          <a:p>
            <a:pPr indent="0" lvl="0" marL="0" rtl="0" algn="r">
              <a:lnSpc>
                <a:spcPct val="115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Matthew Kumar</a:t>
            </a:r>
            <a:endParaRPr sz="1800">
              <a:solidFill>
                <a:schemeClr val="dk1"/>
              </a:solidFill>
              <a:latin typeface="Times New Roman"/>
              <a:ea typeface="Times New Roman"/>
              <a:cs typeface="Times New Roman"/>
              <a:sym typeface="Times New Roman"/>
            </a:endParaRPr>
          </a:p>
          <a:p>
            <a:pPr indent="0" lvl="0" marL="0" rtl="0" algn="r">
              <a:lnSpc>
                <a:spcPct val="115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Vera Senina</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Digital Text Analysis</a:t>
            </a:r>
            <a:endParaRPr/>
          </a:p>
        </p:txBody>
      </p:sp>
      <p:sp>
        <p:nvSpPr>
          <p:cNvPr id="62" name="Google Shape;62;p14"/>
          <p:cNvSpPr txBox="1"/>
          <p:nvPr>
            <p:ph idx="1" type="body"/>
          </p:nvPr>
        </p:nvSpPr>
        <p:spPr>
          <a:xfrm>
            <a:off x="311700" y="1152475"/>
            <a:ext cx="4997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Locate borders between recipes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Locate the space between material tags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Organize and store data</a:t>
            </a:r>
            <a:endParaRPr>
              <a:solidFill>
                <a:srgbClr val="000000"/>
              </a:solidFill>
            </a:endParaRPr>
          </a:p>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Material Transformation List</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Compiled by Chris, Vera, and Jennifer</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Necessary changes for consistency in ingredients</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Code automatically updates with the document</a:t>
            </a:r>
            <a:endParaRPr>
              <a:solidFill>
                <a:srgbClr val="000000"/>
              </a:solidFill>
            </a:endParaRPr>
          </a:p>
        </p:txBody>
      </p:sp>
      <p:pic>
        <p:nvPicPr>
          <p:cNvPr id="63" name="Google Shape;63;p14"/>
          <p:cNvPicPr preferRelativeResize="0"/>
          <p:nvPr/>
        </p:nvPicPr>
        <p:blipFill>
          <a:blip r:embed="rId3">
            <a:alphaModFix/>
          </a:blip>
          <a:stretch>
            <a:fillRect/>
          </a:stretch>
        </p:blipFill>
        <p:spPr>
          <a:xfrm>
            <a:off x="5308800" y="788850"/>
            <a:ext cx="3530400" cy="2634714"/>
          </a:xfrm>
          <a:prstGeom prst="rect">
            <a:avLst/>
          </a:prstGeom>
          <a:noFill/>
          <a:ln>
            <a:noFill/>
          </a:ln>
        </p:spPr>
      </p:pic>
      <p:pic>
        <p:nvPicPr>
          <p:cNvPr id="64" name="Google Shape;64;p14"/>
          <p:cNvPicPr preferRelativeResize="0"/>
          <p:nvPr/>
        </p:nvPicPr>
        <p:blipFill>
          <a:blip r:embed="rId4">
            <a:alphaModFix/>
          </a:blip>
          <a:stretch>
            <a:fillRect/>
          </a:stretch>
        </p:blipFill>
        <p:spPr>
          <a:xfrm>
            <a:off x="1574812" y="3653476"/>
            <a:ext cx="5994374" cy="1236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Digital Text Analysis</a:t>
            </a:r>
            <a:endParaRPr/>
          </a:p>
        </p:txBody>
      </p:sp>
      <p:sp>
        <p:nvSpPr>
          <p:cNvPr id="70" name="Google Shape;70;p15"/>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Search:</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Read user input settings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Iterate through recipes and save the ones that contain the search term</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Search through ingredients, results, or both</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Open files with or without XML tags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Count the number of results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Find </a:t>
            </a:r>
            <a:r>
              <a:rPr lang="en">
                <a:solidFill>
                  <a:srgbClr val="000000"/>
                </a:solidFill>
              </a:rPr>
              <a:t>co-occurrences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Use same file structure as search.py</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Could be implemented with search.py</a:t>
            </a:r>
            <a:endParaRPr>
              <a:solidFill>
                <a:srgbClr val="000000"/>
              </a:solidFill>
            </a:endParaRPr>
          </a:p>
          <a:p>
            <a:pPr indent="0" lvl="0" marL="457200" rtl="0" algn="l">
              <a:spcBef>
                <a:spcPts val="1600"/>
              </a:spcBef>
              <a:spcAft>
                <a:spcPts val="1600"/>
              </a:spcAft>
              <a:buNone/>
            </a:pPr>
            <a:r>
              <a:t/>
            </a:r>
            <a:endParaRPr/>
          </a:p>
        </p:txBody>
      </p:sp>
      <p:pic>
        <p:nvPicPr>
          <p:cNvPr id="71" name="Google Shape;71;p15"/>
          <p:cNvPicPr preferRelativeResize="0"/>
          <p:nvPr/>
        </p:nvPicPr>
        <p:blipFill>
          <a:blip r:embed="rId3">
            <a:alphaModFix/>
          </a:blip>
          <a:stretch>
            <a:fillRect/>
          </a:stretch>
        </p:blipFill>
        <p:spPr>
          <a:xfrm>
            <a:off x="5011350" y="894963"/>
            <a:ext cx="3492125" cy="3931425"/>
          </a:xfrm>
          <a:prstGeom prst="rect">
            <a:avLst/>
          </a:prstGeom>
          <a:noFill/>
          <a:ln>
            <a:noFill/>
          </a:ln>
        </p:spPr>
      </p:pic>
      <p:pic>
        <p:nvPicPr>
          <p:cNvPr id="72" name="Google Shape;72;p15"/>
          <p:cNvPicPr preferRelativeResize="0"/>
          <p:nvPr/>
        </p:nvPicPr>
        <p:blipFill>
          <a:blip r:embed="rId4">
            <a:alphaModFix/>
          </a:blip>
          <a:stretch>
            <a:fillRect/>
          </a:stretch>
        </p:blipFill>
        <p:spPr>
          <a:xfrm>
            <a:off x="4114700" y="445025"/>
            <a:ext cx="4388774" cy="285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I46+	ngredient co-occurrence graph</a:t>
            </a:r>
            <a:endParaRPr b="1"/>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9" name="Google Shape;79;p16"/>
          <p:cNvPicPr preferRelativeResize="0"/>
          <p:nvPr/>
        </p:nvPicPr>
        <p:blipFill>
          <a:blip r:embed="rId3">
            <a:alphaModFix/>
          </a:blip>
          <a:stretch>
            <a:fillRect/>
          </a:stretch>
        </p:blipFill>
        <p:spPr>
          <a:xfrm>
            <a:off x="-47750" y="-379600"/>
            <a:ext cx="9191749" cy="58721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00"/>
                </a:solidFill>
              </a:rPr>
              <a:t>Ingredient Profiles</a:t>
            </a:r>
            <a:endParaRPr sz="2800">
              <a:solidFill>
                <a:srgbClr val="000000"/>
              </a:solidFill>
            </a:endParaRPr>
          </a:p>
        </p:txBody>
      </p:sp>
      <p:sp>
        <p:nvSpPr>
          <p:cNvPr id="85" name="Google Shape;85;p17"/>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sz="1800"/>
              <a:t>Frequency of Overall Ingredient</a:t>
            </a:r>
            <a:endParaRPr sz="1800"/>
          </a:p>
          <a:p>
            <a:pPr indent="-342900" lvl="0" marL="457200" rtl="0" algn="l">
              <a:lnSpc>
                <a:spcPct val="115000"/>
              </a:lnSpc>
              <a:spcBef>
                <a:spcPts val="0"/>
              </a:spcBef>
              <a:spcAft>
                <a:spcPts val="0"/>
              </a:spcAft>
              <a:buClr>
                <a:srgbClr val="000000"/>
              </a:buClr>
              <a:buSzPts val="1800"/>
              <a:buChar char="●"/>
            </a:pPr>
            <a:r>
              <a:rPr lang="en" sz="1800"/>
              <a:t>Types</a:t>
            </a:r>
            <a:endParaRPr sz="1800"/>
          </a:p>
          <a:p>
            <a:pPr indent="-317500" lvl="1" marL="914400" rtl="0" algn="l">
              <a:lnSpc>
                <a:spcPct val="115000"/>
              </a:lnSpc>
              <a:spcBef>
                <a:spcPts val="0"/>
              </a:spcBef>
              <a:spcAft>
                <a:spcPts val="0"/>
              </a:spcAft>
              <a:buClr>
                <a:srgbClr val="000000"/>
              </a:buClr>
              <a:buSzPts val="1400"/>
              <a:buChar char="○"/>
            </a:pPr>
            <a:r>
              <a:rPr lang="en"/>
              <a:t>Frequency of Each Type</a:t>
            </a:r>
            <a:endParaRPr/>
          </a:p>
          <a:p>
            <a:pPr indent="-342900" lvl="0" marL="457200" rtl="0" algn="l">
              <a:lnSpc>
                <a:spcPct val="115000"/>
              </a:lnSpc>
              <a:spcBef>
                <a:spcPts val="0"/>
              </a:spcBef>
              <a:spcAft>
                <a:spcPts val="0"/>
              </a:spcAft>
              <a:buClr>
                <a:srgbClr val="000000"/>
              </a:buClr>
              <a:buSzPts val="1800"/>
              <a:buChar char="●"/>
            </a:pPr>
            <a:r>
              <a:rPr lang="en" sz="1800"/>
              <a:t>Ingredient Research</a:t>
            </a:r>
            <a:endParaRPr sz="1800"/>
          </a:p>
          <a:p>
            <a:pPr indent="-342900" lvl="0" marL="457200" rtl="0" algn="l">
              <a:lnSpc>
                <a:spcPct val="115000"/>
              </a:lnSpc>
              <a:spcBef>
                <a:spcPts val="0"/>
              </a:spcBef>
              <a:spcAft>
                <a:spcPts val="0"/>
              </a:spcAft>
              <a:buClr>
                <a:srgbClr val="000000"/>
              </a:buClr>
              <a:buSzPts val="1800"/>
              <a:buChar char="●"/>
            </a:pPr>
            <a:r>
              <a:rPr lang="en" sz="1800"/>
              <a:t>Spotlighted Ingredients:</a:t>
            </a:r>
            <a:endParaRPr sz="1800"/>
          </a:p>
          <a:p>
            <a:pPr indent="-342900" lvl="1" marL="914400" rtl="0" algn="l">
              <a:lnSpc>
                <a:spcPct val="115000"/>
              </a:lnSpc>
              <a:spcBef>
                <a:spcPts val="0"/>
              </a:spcBef>
              <a:spcAft>
                <a:spcPts val="0"/>
              </a:spcAft>
              <a:buClr>
                <a:srgbClr val="000000"/>
              </a:buClr>
              <a:buSzPts val="1800"/>
              <a:buChar char="○"/>
            </a:pPr>
            <a:r>
              <a:rPr lang="en"/>
              <a:t>Earth</a:t>
            </a:r>
            <a:endParaRPr/>
          </a:p>
          <a:p>
            <a:pPr indent="-317500" lvl="1" marL="914400" rtl="0" algn="l">
              <a:lnSpc>
                <a:spcPct val="115000"/>
              </a:lnSpc>
              <a:spcBef>
                <a:spcPts val="0"/>
              </a:spcBef>
              <a:spcAft>
                <a:spcPts val="0"/>
              </a:spcAft>
              <a:buClr>
                <a:srgbClr val="000000"/>
              </a:buClr>
              <a:buSzPts val="1400"/>
              <a:buChar char="○"/>
            </a:pPr>
            <a:r>
              <a:rPr lang="en"/>
              <a:t>Egg</a:t>
            </a:r>
            <a:endParaRPr/>
          </a:p>
          <a:p>
            <a:pPr indent="-317500" lvl="1" marL="914400" rtl="0" algn="l">
              <a:lnSpc>
                <a:spcPct val="115000"/>
              </a:lnSpc>
              <a:spcBef>
                <a:spcPts val="0"/>
              </a:spcBef>
              <a:spcAft>
                <a:spcPts val="0"/>
              </a:spcAft>
              <a:buClr>
                <a:srgbClr val="000000"/>
              </a:buClr>
              <a:buSzPts val="1400"/>
              <a:buChar char="○"/>
            </a:pPr>
            <a:r>
              <a:rPr lang="en"/>
              <a:t>Oil</a:t>
            </a:r>
            <a:endParaRPr/>
          </a:p>
          <a:p>
            <a:pPr indent="-317500" lvl="1" marL="914400" rtl="0" algn="l">
              <a:lnSpc>
                <a:spcPct val="115000"/>
              </a:lnSpc>
              <a:spcBef>
                <a:spcPts val="0"/>
              </a:spcBef>
              <a:spcAft>
                <a:spcPts val="0"/>
              </a:spcAft>
              <a:buClr>
                <a:srgbClr val="000000"/>
              </a:buClr>
              <a:buSzPts val="1400"/>
              <a:buChar char="○"/>
            </a:pPr>
            <a:r>
              <a:rPr lang="en"/>
              <a:t>Smoke</a:t>
            </a:r>
            <a:endParaRPr/>
          </a:p>
          <a:p>
            <a:pPr indent="-317500" lvl="1" marL="914400" rtl="0" algn="l">
              <a:lnSpc>
                <a:spcPct val="115000"/>
              </a:lnSpc>
              <a:spcBef>
                <a:spcPts val="0"/>
              </a:spcBef>
              <a:spcAft>
                <a:spcPts val="0"/>
              </a:spcAft>
              <a:buClr>
                <a:srgbClr val="000000"/>
              </a:buClr>
              <a:buSzPts val="1400"/>
              <a:buChar char="○"/>
            </a:pPr>
            <a:r>
              <a:rPr lang="en"/>
              <a:t>Varnish</a:t>
            </a:r>
            <a:endParaRPr/>
          </a:p>
          <a:p>
            <a:pPr indent="0" lvl="0" marL="0" rtl="0" algn="l">
              <a:lnSpc>
                <a:spcPct val="115000"/>
              </a:lnSpc>
              <a:spcBef>
                <a:spcPts val="1600"/>
              </a:spcBef>
              <a:spcAft>
                <a:spcPts val="1600"/>
              </a:spcAft>
              <a:buNone/>
            </a:pPr>
            <a:r>
              <a:t/>
            </a:r>
            <a:endParaRPr sz="1800">
              <a:solidFill>
                <a:srgbClr val="595959"/>
              </a:solidFill>
            </a:endParaRPr>
          </a:p>
        </p:txBody>
      </p:sp>
      <p:pic>
        <p:nvPicPr>
          <p:cNvPr id="86" name="Google Shape;86;p17"/>
          <p:cNvPicPr preferRelativeResize="0"/>
          <p:nvPr/>
        </p:nvPicPr>
        <p:blipFill>
          <a:blip r:embed="rId3">
            <a:alphaModFix/>
          </a:blip>
          <a:stretch>
            <a:fillRect/>
          </a:stretch>
        </p:blipFill>
        <p:spPr>
          <a:xfrm>
            <a:off x="4571988" y="547875"/>
            <a:ext cx="2638425" cy="1733550"/>
          </a:xfrm>
          <a:prstGeom prst="rect">
            <a:avLst/>
          </a:prstGeom>
          <a:noFill/>
          <a:ln>
            <a:noFill/>
          </a:ln>
        </p:spPr>
      </p:pic>
      <p:pic>
        <p:nvPicPr>
          <p:cNvPr id="87" name="Google Shape;87;p17"/>
          <p:cNvPicPr preferRelativeResize="0"/>
          <p:nvPr/>
        </p:nvPicPr>
        <p:blipFill>
          <a:blip r:embed="rId4">
            <a:alphaModFix/>
          </a:blip>
          <a:stretch>
            <a:fillRect/>
          </a:stretch>
        </p:blipFill>
        <p:spPr>
          <a:xfrm>
            <a:off x="4891938" y="2281413"/>
            <a:ext cx="2143125" cy="2143125"/>
          </a:xfrm>
          <a:prstGeom prst="rect">
            <a:avLst/>
          </a:prstGeom>
          <a:noFill/>
          <a:ln>
            <a:noFill/>
          </a:ln>
        </p:spPr>
      </p:pic>
      <p:pic>
        <p:nvPicPr>
          <p:cNvPr id="88" name="Google Shape;88;p17"/>
          <p:cNvPicPr preferRelativeResize="0"/>
          <p:nvPr/>
        </p:nvPicPr>
        <p:blipFill>
          <a:blip r:embed="rId5">
            <a:alphaModFix/>
          </a:blip>
          <a:stretch>
            <a:fillRect/>
          </a:stretch>
        </p:blipFill>
        <p:spPr>
          <a:xfrm>
            <a:off x="7474825" y="445025"/>
            <a:ext cx="1357474" cy="1939248"/>
          </a:xfrm>
          <a:prstGeom prst="rect">
            <a:avLst/>
          </a:prstGeom>
          <a:noFill/>
          <a:ln>
            <a:noFill/>
          </a:ln>
        </p:spPr>
      </p:pic>
      <p:pic>
        <p:nvPicPr>
          <p:cNvPr id="89" name="Google Shape;89;p17"/>
          <p:cNvPicPr preferRelativeResize="0"/>
          <p:nvPr/>
        </p:nvPicPr>
        <p:blipFill>
          <a:blip r:embed="rId6">
            <a:alphaModFix/>
          </a:blip>
          <a:stretch>
            <a:fillRect/>
          </a:stretch>
        </p:blipFill>
        <p:spPr>
          <a:xfrm>
            <a:off x="7035070" y="2188424"/>
            <a:ext cx="1994245" cy="2506449"/>
          </a:xfrm>
          <a:prstGeom prst="rect">
            <a:avLst/>
          </a:prstGeom>
          <a:noFill/>
          <a:ln>
            <a:noFill/>
          </a:ln>
        </p:spPr>
      </p:pic>
      <p:pic>
        <p:nvPicPr>
          <p:cNvPr id="90" name="Google Shape;90;p17"/>
          <p:cNvPicPr preferRelativeResize="0"/>
          <p:nvPr/>
        </p:nvPicPr>
        <p:blipFill>
          <a:blip r:embed="rId7">
            <a:alphaModFix/>
          </a:blip>
          <a:stretch>
            <a:fillRect/>
          </a:stretch>
        </p:blipFill>
        <p:spPr>
          <a:xfrm rot="5400000">
            <a:off x="2663088" y="2017650"/>
            <a:ext cx="1609725" cy="2847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00"/>
                </a:solidFill>
              </a:rPr>
              <a:t>Ingredient Profiles</a:t>
            </a:r>
            <a:endParaRPr sz="2800">
              <a:solidFill>
                <a:srgbClr val="000000"/>
              </a:solidFill>
            </a:endParaRPr>
          </a:p>
        </p:txBody>
      </p:sp>
      <p:sp>
        <p:nvSpPr>
          <p:cNvPr id="96" name="Google Shape;96;p18"/>
          <p:cNvSpPr txBox="1"/>
          <p:nvPr/>
        </p:nvSpPr>
        <p:spPr>
          <a:xfrm>
            <a:off x="311700" y="1170550"/>
            <a:ext cx="42603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Example Profile: Oil</a:t>
            </a:r>
            <a:endParaRPr sz="1800"/>
          </a:p>
          <a:p>
            <a:pPr indent="-342900" lvl="0" marL="457200" rtl="0" algn="l">
              <a:lnSpc>
                <a:spcPct val="115000"/>
              </a:lnSpc>
              <a:spcBef>
                <a:spcPts val="1600"/>
              </a:spcBef>
              <a:spcAft>
                <a:spcPts val="0"/>
              </a:spcAft>
              <a:buClr>
                <a:srgbClr val="000000"/>
              </a:buClr>
              <a:buSzPts val="1800"/>
              <a:buChar char="●"/>
            </a:pPr>
            <a:r>
              <a:rPr lang="en" sz="1800"/>
              <a:t>Frequency of Overall Ingredient</a:t>
            </a:r>
            <a:endParaRPr sz="1800"/>
          </a:p>
          <a:p>
            <a:pPr indent="-317500" lvl="1" marL="914400" rtl="0" algn="l">
              <a:lnSpc>
                <a:spcPct val="115000"/>
              </a:lnSpc>
              <a:spcBef>
                <a:spcPts val="0"/>
              </a:spcBef>
              <a:spcAft>
                <a:spcPts val="0"/>
              </a:spcAft>
              <a:buClr>
                <a:srgbClr val="000000"/>
              </a:buClr>
              <a:buSzPts val="1400"/>
              <a:buChar char="○"/>
            </a:pPr>
            <a:r>
              <a:rPr lang="en"/>
              <a:t>As Ingredient:168 ; As Outcome:19</a:t>
            </a:r>
            <a:endParaRPr/>
          </a:p>
          <a:p>
            <a:pPr indent="-342900" lvl="0" marL="457200" rtl="0" algn="l">
              <a:lnSpc>
                <a:spcPct val="115000"/>
              </a:lnSpc>
              <a:spcBef>
                <a:spcPts val="0"/>
              </a:spcBef>
              <a:spcAft>
                <a:spcPts val="0"/>
              </a:spcAft>
              <a:buClr>
                <a:srgbClr val="000000"/>
              </a:buClr>
              <a:buSzPts val="1800"/>
              <a:buChar char="●"/>
            </a:pPr>
            <a:r>
              <a:rPr lang="en" sz="1800"/>
              <a:t>Types</a:t>
            </a:r>
            <a:endParaRPr sz="1800"/>
          </a:p>
          <a:p>
            <a:pPr indent="-292100" lvl="1" marL="914400" rtl="0" algn="l">
              <a:lnSpc>
                <a:spcPct val="115000"/>
              </a:lnSpc>
              <a:spcBef>
                <a:spcPts val="0"/>
              </a:spcBef>
              <a:spcAft>
                <a:spcPts val="0"/>
              </a:spcAft>
              <a:buClr>
                <a:srgbClr val="000000"/>
              </a:buClr>
              <a:buSzPts val="1000"/>
              <a:buChar char="○"/>
            </a:pPr>
            <a:r>
              <a:rPr lang="en" sz="1000"/>
              <a:t>Oil of sulfur</a:t>
            </a:r>
            <a:endParaRPr sz="1000"/>
          </a:p>
          <a:p>
            <a:pPr indent="-292100" lvl="1" marL="914400" rtl="0" algn="l">
              <a:lnSpc>
                <a:spcPct val="115000"/>
              </a:lnSpc>
              <a:spcBef>
                <a:spcPts val="0"/>
              </a:spcBef>
              <a:spcAft>
                <a:spcPts val="0"/>
              </a:spcAft>
              <a:buClr>
                <a:srgbClr val="000000"/>
              </a:buClr>
              <a:buSzPts val="1000"/>
              <a:buChar char="○"/>
            </a:pPr>
            <a:r>
              <a:rPr lang="en" sz="1000"/>
              <a:t>Turpentine oil</a:t>
            </a:r>
            <a:endParaRPr sz="1000"/>
          </a:p>
          <a:p>
            <a:pPr indent="-292100" lvl="1" marL="914400" rtl="0" algn="l">
              <a:lnSpc>
                <a:spcPct val="115000"/>
              </a:lnSpc>
              <a:spcBef>
                <a:spcPts val="0"/>
              </a:spcBef>
              <a:spcAft>
                <a:spcPts val="0"/>
              </a:spcAft>
              <a:buClr>
                <a:srgbClr val="000000"/>
              </a:buClr>
              <a:buSzPts val="1000"/>
              <a:buChar char="○"/>
            </a:pPr>
            <a:r>
              <a:rPr lang="en" sz="1000"/>
              <a:t>Fatty oil</a:t>
            </a:r>
            <a:endParaRPr sz="1000"/>
          </a:p>
          <a:p>
            <a:pPr indent="-292100" lvl="1" marL="914400" rtl="0" algn="l">
              <a:lnSpc>
                <a:spcPct val="115000"/>
              </a:lnSpc>
              <a:spcBef>
                <a:spcPts val="0"/>
              </a:spcBef>
              <a:spcAft>
                <a:spcPts val="0"/>
              </a:spcAft>
              <a:buClr>
                <a:srgbClr val="000000"/>
              </a:buClr>
              <a:buSzPts val="1000"/>
              <a:buChar char="○"/>
            </a:pPr>
            <a:r>
              <a:rPr lang="en" sz="1000"/>
              <a:t>Oil</a:t>
            </a:r>
            <a:endParaRPr sz="1000"/>
          </a:p>
          <a:p>
            <a:pPr indent="-292100" lvl="1" marL="914400" rtl="0" algn="l">
              <a:lnSpc>
                <a:spcPct val="115000"/>
              </a:lnSpc>
              <a:spcBef>
                <a:spcPts val="0"/>
              </a:spcBef>
              <a:spcAft>
                <a:spcPts val="0"/>
              </a:spcAft>
              <a:buClr>
                <a:srgbClr val="000000"/>
              </a:buClr>
              <a:buSzPts val="1000"/>
              <a:buChar char="○"/>
            </a:pPr>
            <a:r>
              <a:rPr lang="en" sz="1000"/>
              <a:t>White turpentine oil</a:t>
            </a:r>
            <a:endParaRPr sz="1000"/>
          </a:p>
          <a:p>
            <a:pPr indent="-292100" lvl="1" marL="914400" rtl="0" algn="l">
              <a:lnSpc>
                <a:spcPct val="115000"/>
              </a:lnSpc>
              <a:spcBef>
                <a:spcPts val="0"/>
              </a:spcBef>
              <a:spcAft>
                <a:spcPts val="0"/>
              </a:spcAft>
              <a:buClr>
                <a:srgbClr val="000000"/>
              </a:buClr>
              <a:buSzPts val="1000"/>
              <a:buChar char="○"/>
            </a:pPr>
            <a:r>
              <a:rPr lang="en" sz="1000"/>
              <a:t>Walnut oil</a:t>
            </a:r>
            <a:endParaRPr sz="1000"/>
          </a:p>
          <a:p>
            <a:pPr indent="-292100" lvl="1" marL="914400" rtl="0" algn="l">
              <a:lnSpc>
                <a:spcPct val="115000"/>
              </a:lnSpc>
              <a:spcBef>
                <a:spcPts val="0"/>
              </a:spcBef>
              <a:spcAft>
                <a:spcPts val="0"/>
              </a:spcAft>
              <a:buClr>
                <a:srgbClr val="000000"/>
              </a:buClr>
              <a:buSzPts val="1000"/>
              <a:buChar char="○"/>
            </a:pPr>
            <a:r>
              <a:rPr lang="en" sz="1000"/>
              <a:t>Antimony Oil</a:t>
            </a:r>
            <a:endParaRPr sz="1000"/>
          </a:p>
          <a:p>
            <a:pPr indent="-292100" lvl="1" marL="914400" rtl="0" algn="l">
              <a:lnSpc>
                <a:spcPct val="115000"/>
              </a:lnSpc>
              <a:spcBef>
                <a:spcPts val="0"/>
              </a:spcBef>
              <a:spcAft>
                <a:spcPts val="0"/>
              </a:spcAft>
              <a:buClr>
                <a:srgbClr val="000000"/>
              </a:buClr>
              <a:buSzPts val="1000"/>
              <a:buChar char="○"/>
            </a:pPr>
            <a:r>
              <a:rPr lang="en" sz="1000"/>
              <a:t>Black oil</a:t>
            </a:r>
            <a:endParaRPr sz="1000"/>
          </a:p>
          <a:p>
            <a:pPr indent="-292100" lvl="1" marL="914400" rtl="0" algn="l">
              <a:lnSpc>
                <a:spcPct val="115000"/>
              </a:lnSpc>
              <a:spcBef>
                <a:spcPts val="0"/>
              </a:spcBef>
              <a:spcAft>
                <a:spcPts val="0"/>
              </a:spcAft>
              <a:buClr>
                <a:srgbClr val="000000"/>
              </a:buClr>
              <a:buSzPts val="1000"/>
              <a:buChar char="○"/>
            </a:pPr>
            <a:r>
              <a:rPr lang="en" sz="1000"/>
              <a:t>Common oil</a:t>
            </a:r>
            <a:endParaRPr sz="1000"/>
          </a:p>
          <a:p>
            <a:pPr indent="-292100" lvl="1" marL="914400" rtl="0" algn="l">
              <a:lnSpc>
                <a:spcPct val="115000"/>
              </a:lnSpc>
              <a:spcBef>
                <a:spcPts val="0"/>
              </a:spcBef>
              <a:spcAft>
                <a:spcPts val="0"/>
              </a:spcAft>
              <a:buClr>
                <a:srgbClr val="000000"/>
              </a:buClr>
              <a:buSzPts val="1000"/>
              <a:buChar char="○"/>
            </a:pPr>
            <a:r>
              <a:rPr lang="en" sz="1000"/>
              <a:t>Egg oil</a:t>
            </a:r>
            <a:endParaRPr sz="1000"/>
          </a:p>
          <a:p>
            <a:pPr indent="-292100" lvl="1" marL="914400" rtl="0" algn="l">
              <a:lnSpc>
                <a:spcPct val="115000"/>
              </a:lnSpc>
              <a:spcBef>
                <a:spcPts val="0"/>
              </a:spcBef>
              <a:spcAft>
                <a:spcPts val="0"/>
              </a:spcAft>
              <a:buClr>
                <a:srgbClr val="000000"/>
              </a:buClr>
              <a:buSzPts val="1000"/>
              <a:buChar char="○"/>
            </a:pPr>
            <a:r>
              <a:rPr lang="en" sz="1000"/>
              <a:t>Lavender Spike Oil</a:t>
            </a:r>
            <a:endParaRPr sz="1000"/>
          </a:p>
          <a:p>
            <a:pPr indent="-292100" lvl="1" marL="914400" rtl="0" algn="l">
              <a:lnSpc>
                <a:spcPct val="115000"/>
              </a:lnSpc>
              <a:spcBef>
                <a:spcPts val="0"/>
              </a:spcBef>
              <a:spcAft>
                <a:spcPts val="0"/>
              </a:spcAft>
              <a:buClr>
                <a:srgbClr val="000000"/>
              </a:buClr>
              <a:buSzPts val="1000"/>
              <a:buChar char="○"/>
            </a:pPr>
            <a:r>
              <a:rPr lang="en" sz="1000"/>
              <a:t>Linseed oil</a:t>
            </a:r>
            <a:endParaRPr sz="1000"/>
          </a:p>
          <a:p>
            <a:pPr indent="-292100" lvl="1" marL="914400" rtl="0" algn="l">
              <a:lnSpc>
                <a:spcPct val="115000"/>
              </a:lnSpc>
              <a:spcBef>
                <a:spcPts val="0"/>
              </a:spcBef>
              <a:spcAft>
                <a:spcPts val="0"/>
              </a:spcAft>
              <a:buClr>
                <a:srgbClr val="000000"/>
              </a:buClr>
              <a:buSzPts val="1000"/>
              <a:buChar char="○"/>
            </a:pPr>
            <a:r>
              <a:rPr lang="en" sz="1000"/>
              <a:t>Oil of Jacob</a:t>
            </a:r>
            <a:endParaRPr sz="1000"/>
          </a:p>
          <a:p>
            <a:pPr indent="-292100" lvl="1" marL="914400" rtl="0" algn="l">
              <a:lnSpc>
                <a:spcPct val="115000"/>
              </a:lnSpc>
              <a:spcBef>
                <a:spcPts val="0"/>
              </a:spcBef>
              <a:spcAft>
                <a:spcPts val="0"/>
              </a:spcAft>
              <a:buClr>
                <a:srgbClr val="000000"/>
              </a:buClr>
              <a:buSzPts val="1000"/>
              <a:buChar char="○"/>
            </a:pPr>
            <a:r>
              <a:rPr lang="en" sz="1000"/>
              <a:t>Oil panel</a:t>
            </a:r>
            <a:endParaRPr sz="1000"/>
          </a:p>
          <a:p>
            <a:pPr indent="0" lvl="0" marL="914400" rtl="0" algn="l">
              <a:lnSpc>
                <a:spcPct val="115000"/>
              </a:lnSpc>
              <a:spcBef>
                <a:spcPts val="1600"/>
              </a:spcBef>
              <a:spcAft>
                <a:spcPts val="0"/>
              </a:spcAft>
              <a:buNone/>
            </a:pPr>
            <a:r>
              <a:t/>
            </a:r>
            <a:endParaRPr sz="1000">
              <a:solidFill>
                <a:srgbClr val="595959"/>
              </a:solidFill>
            </a:endParaRPr>
          </a:p>
          <a:p>
            <a:pPr indent="0" lvl="0" marL="457200" rtl="0" algn="l">
              <a:lnSpc>
                <a:spcPct val="115000"/>
              </a:lnSpc>
              <a:spcBef>
                <a:spcPts val="1600"/>
              </a:spcBef>
              <a:spcAft>
                <a:spcPts val="1600"/>
              </a:spcAft>
              <a:buNone/>
            </a:pPr>
            <a:r>
              <a:t/>
            </a:r>
            <a:endParaRPr sz="1800">
              <a:solidFill>
                <a:srgbClr val="595959"/>
              </a:solidFill>
            </a:endParaRPr>
          </a:p>
        </p:txBody>
      </p:sp>
      <p:sp>
        <p:nvSpPr>
          <p:cNvPr id="97" name="Google Shape;97;p18"/>
          <p:cNvSpPr txBox="1"/>
          <p:nvPr/>
        </p:nvSpPr>
        <p:spPr>
          <a:xfrm>
            <a:off x="4801175" y="1268750"/>
            <a:ext cx="4260300" cy="3416400"/>
          </a:xfrm>
          <a:prstGeom prst="rect">
            <a:avLst/>
          </a:prstGeom>
          <a:noFill/>
          <a:ln>
            <a:noFill/>
          </a:ln>
        </p:spPr>
        <p:txBody>
          <a:bodyPr anchorCtr="0" anchor="t" bIns="91425" lIns="91425" spcFirstLastPara="1" rIns="91425" wrap="square" tIns="91425">
            <a:noAutofit/>
          </a:bodyPr>
          <a:lstStyle/>
          <a:p>
            <a:pPr indent="-292100" lvl="1" marL="914400" rtl="0" algn="l">
              <a:lnSpc>
                <a:spcPct val="115000"/>
              </a:lnSpc>
              <a:spcBef>
                <a:spcPts val="0"/>
              </a:spcBef>
              <a:spcAft>
                <a:spcPts val="0"/>
              </a:spcAft>
              <a:buClr>
                <a:srgbClr val="000000"/>
              </a:buClr>
              <a:buSzPts val="1000"/>
              <a:buChar char="○"/>
            </a:pPr>
            <a:r>
              <a:rPr lang="en" sz="1000"/>
              <a:t>Oil varnish</a:t>
            </a:r>
            <a:endParaRPr sz="1000"/>
          </a:p>
          <a:p>
            <a:pPr indent="-292100" lvl="1" marL="914400" rtl="0" algn="l">
              <a:lnSpc>
                <a:spcPct val="115000"/>
              </a:lnSpc>
              <a:spcBef>
                <a:spcPts val="0"/>
              </a:spcBef>
              <a:spcAft>
                <a:spcPts val="0"/>
              </a:spcAft>
              <a:buClr>
                <a:srgbClr val="000000"/>
              </a:buClr>
              <a:buSzPts val="1000"/>
              <a:buChar char="○"/>
            </a:pPr>
            <a:r>
              <a:rPr lang="en" sz="1000"/>
              <a:t>Tartar oil</a:t>
            </a:r>
            <a:endParaRPr sz="1000"/>
          </a:p>
          <a:p>
            <a:pPr indent="-292100" lvl="1" marL="914400" rtl="0" algn="l">
              <a:lnSpc>
                <a:spcPct val="115000"/>
              </a:lnSpc>
              <a:spcBef>
                <a:spcPts val="0"/>
              </a:spcBef>
              <a:spcAft>
                <a:spcPts val="0"/>
              </a:spcAft>
              <a:buClr>
                <a:srgbClr val="000000"/>
              </a:buClr>
              <a:buSzPts val="1000"/>
              <a:buChar char="○"/>
            </a:pPr>
            <a:r>
              <a:rPr lang="en" sz="1000"/>
              <a:t>Wax oil </a:t>
            </a:r>
            <a:endParaRPr sz="1000"/>
          </a:p>
          <a:p>
            <a:pPr indent="-292100" lvl="1" marL="914400" rtl="0" algn="l">
              <a:lnSpc>
                <a:spcPct val="115000"/>
              </a:lnSpc>
              <a:spcBef>
                <a:spcPts val="0"/>
              </a:spcBef>
              <a:spcAft>
                <a:spcPts val="0"/>
              </a:spcAft>
              <a:buClr>
                <a:srgbClr val="000000"/>
              </a:buClr>
              <a:buSzPts val="1000"/>
              <a:buChar char="○"/>
            </a:pPr>
            <a:r>
              <a:rPr lang="en" sz="1000"/>
              <a:t>Wheat oil</a:t>
            </a:r>
            <a:endParaRPr sz="1000"/>
          </a:p>
          <a:p>
            <a:pPr indent="-292100" lvl="1" marL="914400" rtl="0" algn="l">
              <a:lnSpc>
                <a:spcPct val="115000"/>
              </a:lnSpc>
              <a:spcBef>
                <a:spcPts val="0"/>
              </a:spcBef>
              <a:spcAft>
                <a:spcPts val="0"/>
              </a:spcAft>
              <a:buClr>
                <a:srgbClr val="000000"/>
              </a:buClr>
              <a:buSzPts val="1000"/>
              <a:buChar char="○"/>
            </a:pPr>
            <a:r>
              <a:rPr lang="en" sz="1000"/>
              <a:t>White soporific oil</a:t>
            </a:r>
            <a:endParaRPr sz="1000"/>
          </a:p>
          <a:p>
            <a:pPr indent="-292100" lvl="1" marL="914400" rtl="0" algn="l">
              <a:lnSpc>
                <a:spcPct val="115000"/>
              </a:lnSpc>
              <a:spcBef>
                <a:spcPts val="0"/>
              </a:spcBef>
              <a:spcAft>
                <a:spcPts val="0"/>
              </a:spcAft>
              <a:buClr>
                <a:srgbClr val="000000"/>
              </a:buClr>
              <a:buSzPts val="1000"/>
              <a:buChar char="○"/>
            </a:pPr>
            <a:r>
              <a:rPr lang="en" sz="1000"/>
              <a:t>White oil</a:t>
            </a:r>
            <a:endParaRPr sz="1800"/>
          </a:p>
          <a:p>
            <a:pPr indent="-342900" lvl="0" marL="457200" rtl="0" algn="l">
              <a:lnSpc>
                <a:spcPct val="115000"/>
              </a:lnSpc>
              <a:spcBef>
                <a:spcPts val="0"/>
              </a:spcBef>
              <a:spcAft>
                <a:spcPts val="0"/>
              </a:spcAft>
              <a:buClr>
                <a:srgbClr val="000000"/>
              </a:buClr>
              <a:buSzPts val="1800"/>
              <a:buChar char="●"/>
            </a:pPr>
            <a:r>
              <a:rPr lang="en" sz="1800"/>
              <a:t>Ingredient Research</a:t>
            </a:r>
            <a:endParaRPr sz="1800"/>
          </a:p>
          <a:p>
            <a:pPr indent="-342900" lvl="1" marL="914400" rtl="0" algn="l">
              <a:lnSpc>
                <a:spcPct val="115000"/>
              </a:lnSpc>
              <a:spcBef>
                <a:spcPts val="0"/>
              </a:spcBef>
              <a:spcAft>
                <a:spcPts val="0"/>
              </a:spcAft>
              <a:buClr>
                <a:srgbClr val="000000"/>
              </a:buClr>
              <a:buSzPts val="1800"/>
              <a:buChar char="○"/>
            </a:pPr>
            <a:r>
              <a:rPr lang="en"/>
              <a:t>Lavender Spike Oil: Specific type of lavender that grows in Mediterranean</a:t>
            </a:r>
            <a:endParaRPr/>
          </a:p>
          <a:p>
            <a:pPr indent="-317500" lvl="1" marL="914400" rtl="0" algn="l">
              <a:lnSpc>
                <a:spcPct val="115000"/>
              </a:lnSpc>
              <a:spcBef>
                <a:spcPts val="0"/>
              </a:spcBef>
              <a:spcAft>
                <a:spcPts val="0"/>
              </a:spcAft>
              <a:buClr>
                <a:srgbClr val="000000"/>
              </a:buClr>
              <a:buSzPts val="1400"/>
              <a:buChar char="○"/>
            </a:pPr>
            <a:r>
              <a:rPr lang="en"/>
              <a:t>Oil of Jacob: </a:t>
            </a:r>
            <a:r>
              <a:rPr lang="en" sz="1100"/>
              <a:t>Refers to Genesis 28:18, where Jacob pours oil; likely Olive Oil</a:t>
            </a:r>
            <a:endParaRPr sz="1100"/>
          </a:p>
          <a:p>
            <a:pPr indent="-298450" lvl="0" marL="457200" rtl="0" algn="l">
              <a:lnSpc>
                <a:spcPct val="115000"/>
              </a:lnSpc>
              <a:spcBef>
                <a:spcPts val="0"/>
              </a:spcBef>
              <a:spcAft>
                <a:spcPts val="0"/>
              </a:spcAft>
              <a:buClr>
                <a:srgbClr val="000000"/>
              </a:buClr>
              <a:buSzPts val="1100"/>
              <a:buChar char="●"/>
            </a:pPr>
            <a:r>
              <a:rPr lang="en" sz="1100"/>
              <a:t>Results: </a:t>
            </a:r>
            <a:endParaRPr sz="1100"/>
          </a:p>
          <a:p>
            <a:pPr indent="-298450" lvl="1" marL="914400" rtl="0" algn="l">
              <a:lnSpc>
                <a:spcPct val="115000"/>
              </a:lnSpc>
              <a:spcBef>
                <a:spcPts val="0"/>
              </a:spcBef>
              <a:spcAft>
                <a:spcPts val="0"/>
              </a:spcAft>
              <a:buClr>
                <a:srgbClr val="000000"/>
              </a:buClr>
              <a:buSzPts val="1100"/>
              <a:buChar char="○"/>
            </a:pPr>
            <a:r>
              <a:rPr lang="en" sz="1100"/>
              <a:t>Able to infer location</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