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1" r:id="rId5"/>
    <p:sldId id="262" r:id="rId6"/>
    <p:sldId id="263" r:id="rId7"/>
    <p:sldId id="264" r:id="rId8"/>
    <p:sldId id="267" r:id="rId9"/>
    <p:sldId id="269" r:id="rId10"/>
    <p:sldId id="272" r:id="rId11"/>
    <p:sldId id="270" r:id="rId12"/>
    <p:sldId id="271"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16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40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8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09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00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09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5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33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33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1/30/2017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16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1/30/2017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8661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quest.io/blog/docker-data-science/" TargetMode="External"/><Relationship Id="rId2" Type="http://schemas.openxmlformats.org/officeDocument/2006/relationships/hyperlink" Target="https://hub.docker.com/r/continuumio/anaconda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hyperlink" Target="https://en.wikipedia.org/wiki/Operating-system-level_virtualization" TargetMode="External"/><Relationship Id="rId1" Type="http://schemas.openxmlformats.org/officeDocument/2006/relationships/slideLayout" Target="../slideLayouts/slideLayout2.xml"/><Relationship Id="rId6" Type="http://schemas.openxmlformats.org/officeDocument/2006/relationships/hyperlink" Target="https://www.dataquest.io/blog/docker-data-science/" TargetMode="External"/><Relationship Id="rId5" Type="http://schemas.openxmlformats.org/officeDocument/2006/relationships/hyperlink" Target="https://www.continuum.io/blog/developer-blog/anaconda-and-docker-better-together-reproducible-data-science" TargetMode="External"/><Relationship Id="rId4" Type="http://schemas.openxmlformats.org/officeDocument/2006/relationships/hyperlink" Target="http://docs.aws.amazon.com/AmazonECS/latest/developerguide/docker-basic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cker.com/products/docker-toolbo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379" y="1079016"/>
            <a:ext cx="4513952" cy="930965"/>
          </a:xfrm>
        </p:spPr>
        <p:txBody>
          <a:bodyPr>
            <a:noAutofit/>
          </a:bodyPr>
          <a:lstStyle/>
          <a:p>
            <a:r>
              <a:rPr lang="en-US" sz="8000" dirty="0">
                <a:latin typeface="Calibri" panose="020F0502020204030204" pitchFamily="34" charset="0"/>
                <a:cs typeface="Calibri" panose="020F0502020204030204" pitchFamily="34" charset="0"/>
              </a:rPr>
              <a:t>DOCKER</a:t>
            </a:r>
          </a:p>
        </p:txBody>
      </p:sp>
      <p:sp>
        <p:nvSpPr>
          <p:cNvPr id="3" name="Subtitle 2"/>
          <p:cNvSpPr>
            <a:spLocks noGrp="1"/>
          </p:cNvSpPr>
          <p:nvPr>
            <p:ph type="subTitle" idx="1"/>
          </p:nvPr>
        </p:nvSpPr>
        <p:spPr>
          <a:xfrm>
            <a:off x="164066" y="3743710"/>
            <a:ext cx="8915399" cy="2087247"/>
          </a:xfrm>
        </p:spPr>
        <p:txBody>
          <a:bodyPr>
            <a:normAutofit fontScale="25000" lnSpcReduction="20000"/>
          </a:bodyPr>
          <a:lstStyle/>
          <a:p>
            <a:r>
              <a:rPr lang="en-US" sz="8000" dirty="0">
                <a:latin typeface="Calibri" panose="020F0502020204030204" pitchFamily="34" charset="0"/>
                <a:cs typeface="Calibri" panose="020F0502020204030204" pitchFamily="34" charset="0"/>
              </a:rPr>
              <a:t>ADVANCES IN DATA SCIENCES</a:t>
            </a:r>
          </a:p>
          <a:p>
            <a:pPr marL="285750" indent="-285750">
              <a:buFontTx/>
              <a:buChar char="-"/>
            </a:pPr>
            <a:r>
              <a:rPr lang="en-US" sz="8000" dirty="0">
                <a:latin typeface="Calibri" panose="020F0502020204030204" pitchFamily="34" charset="0"/>
                <a:cs typeface="Calibri" panose="020F0502020204030204" pitchFamily="34" charset="0"/>
              </a:rPr>
              <a:t>Ms. Vasanti Mahajan</a:t>
            </a:r>
          </a:p>
          <a:p>
            <a:pPr marL="285750" indent="-285750">
              <a:buFontTx/>
              <a:buChar char="-"/>
            </a:pPr>
            <a:r>
              <a:rPr lang="en-US" sz="8000" dirty="0">
                <a:latin typeface="Calibri" panose="020F0502020204030204" pitchFamily="34" charset="0"/>
                <a:cs typeface="Calibri" panose="020F0502020204030204" pitchFamily="34" charset="0"/>
              </a:rPr>
              <a:t>Ms. </a:t>
            </a:r>
            <a:r>
              <a:rPr lang="en-US" sz="8000" dirty="0" err="1">
                <a:latin typeface="Calibri" panose="020F0502020204030204" pitchFamily="34" charset="0"/>
                <a:cs typeface="Calibri" panose="020F0502020204030204" pitchFamily="34" charset="0"/>
              </a:rPr>
              <a:t>Nehal</a:t>
            </a:r>
            <a:r>
              <a:rPr lang="en-US" sz="8000" dirty="0">
                <a:latin typeface="Calibri" panose="020F0502020204030204" pitchFamily="34" charset="0"/>
                <a:cs typeface="Calibri" panose="020F0502020204030204" pitchFamily="34" charset="0"/>
              </a:rPr>
              <a:t> </a:t>
            </a:r>
            <a:r>
              <a:rPr lang="en-US" sz="8000" dirty="0" err="1">
                <a:latin typeface="Calibri" panose="020F0502020204030204" pitchFamily="34" charset="0"/>
                <a:cs typeface="Calibri" panose="020F0502020204030204" pitchFamily="34" charset="0"/>
              </a:rPr>
              <a:t>Bhanushali</a:t>
            </a:r>
            <a:endParaRPr lang="en-US" sz="8000" dirty="0">
              <a:latin typeface="Calibri" panose="020F0502020204030204" pitchFamily="34" charset="0"/>
              <a:cs typeface="Calibri" panose="020F0502020204030204" pitchFamily="34" charset="0"/>
            </a:endParaRPr>
          </a:p>
          <a:p>
            <a:pPr marL="285750" indent="-285750">
              <a:buFontTx/>
              <a:buChar char="-"/>
            </a:pPr>
            <a:r>
              <a:rPr lang="en-US" sz="8000" dirty="0">
                <a:latin typeface="Calibri" panose="020F0502020204030204" pitchFamily="34" charset="0"/>
                <a:cs typeface="Calibri" panose="020F0502020204030204" pitchFamily="34" charset="0"/>
              </a:rPr>
              <a:t>Ms. </a:t>
            </a:r>
            <a:r>
              <a:rPr lang="en-US" sz="8000" dirty="0" err="1">
                <a:latin typeface="Calibri" panose="020F0502020204030204" pitchFamily="34" charset="0"/>
                <a:cs typeface="Calibri" panose="020F0502020204030204" pitchFamily="34" charset="0"/>
              </a:rPr>
              <a:t>Pranjal</a:t>
            </a:r>
            <a:r>
              <a:rPr lang="en-US" sz="8000" dirty="0">
                <a:latin typeface="Calibri" panose="020F0502020204030204" pitchFamily="34" charset="0"/>
                <a:cs typeface="Calibri" panose="020F0502020204030204" pitchFamily="34" charset="0"/>
              </a:rPr>
              <a:t> Jain</a:t>
            </a:r>
          </a:p>
          <a:p>
            <a:endParaRPr lang="en-US" sz="8000" dirty="0">
              <a:latin typeface="Calibri" panose="020F0502020204030204" pitchFamily="34" charset="0"/>
              <a:cs typeface="Calibri" panose="020F0502020204030204" pitchFamily="34" charset="0"/>
            </a:endParaRPr>
          </a:p>
          <a:p>
            <a:r>
              <a:rPr lang="en-US" sz="8000" b="1" dirty="0">
                <a:latin typeface="Calibri" panose="020F0502020204030204" pitchFamily="34" charset="0"/>
                <a:cs typeface="Calibri" panose="020F0502020204030204" pitchFamily="34" charset="0"/>
              </a:rPr>
              <a:t>Under the guidance of Professor Srikanth Krishnamurthy</a:t>
            </a:r>
          </a:p>
          <a:p>
            <a:endParaRPr lang="en-US" dirty="0"/>
          </a:p>
        </p:txBody>
      </p:sp>
      <p:pic>
        <p:nvPicPr>
          <p:cNvPr id="4" name="Picture 3"/>
          <p:cNvPicPr>
            <a:picLocks noChangeAspect="1"/>
          </p:cNvPicPr>
          <p:nvPr/>
        </p:nvPicPr>
        <p:blipFill>
          <a:blip r:embed="rId2"/>
          <a:stretch>
            <a:fillRect/>
          </a:stretch>
        </p:blipFill>
        <p:spPr>
          <a:xfrm>
            <a:off x="4707490" y="1079016"/>
            <a:ext cx="4371975" cy="2486025"/>
          </a:xfrm>
          <a:prstGeom prst="rect">
            <a:avLst/>
          </a:prstGeom>
        </p:spPr>
      </p:pic>
    </p:spTree>
    <p:extLst>
      <p:ext uri="{BB962C8B-B14F-4D97-AF65-F5344CB8AC3E}">
        <p14:creationId xmlns:p14="http://schemas.microsoft.com/office/powerpoint/2010/main" val="376426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DOCKERFILE</a:t>
            </a:r>
          </a:p>
        </p:txBody>
      </p:sp>
      <p:sp>
        <p:nvSpPr>
          <p:cNvPr id="3" name="Content Placeholder 2"/>
          <p:cNvSpPr>
            <a:spLocks noGrp="1"/>
          </p:cNvSpPr>
          <p:nvPr>
            <p:ph idx="1"/>
          </p:nvPr>
        </p:nvSpPr>
        <p:spPr>
          <a:xfrm>
            <a:off x="3825094" y="800652"/>
            <a:ext cx="7315200" cy="2194339"/>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can build images automatically by reading the instruction from a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is a text document that contains all the commands a user could call on the command line to assemble an image.</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Sample example of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to build </a:t>
            </a:r>
            <a:r>
              <a:rPr lang="en-US" dirty="0" err="1">
                <a:latin typeface="Calibri" panose="020F0502020204030204" pitchFamily="34" charset="0"/>
                <a:cs typeface="Calibri" panose="020F0502020204030204" pitchFamily="34" charset="0"/>
              </a:rPr>
              <a:t>mysql</a:t>
            </a:r>
            <a:r>
              <a:rPr lang="en-US" dirty="0">
                <a:latin typeface="Calibri" panose="020F0502020204030204" pitchFamily="34" charset="0"/>
                <a:cs typeface="Calibri" panose="020F0502020204030204" pitchFamily="34" charset="0"/>
              </a:rPr>
              <a:t> server</a:t>
            </a:r>
          </a:p>
        </p:txBody>
      </p:sp>
      <p:pic>
        <p:nvPicPr>
          <p:cNvPr id="5" name="Picture 4"/>
          <p:cNvPicPr>
            <a:picLocks noChangeAspect="1"/>
          </p:cNvPicPr>
          <p:nvPr/>
        </p:nvPicPr>
        <p:blipFill>
          <a:blip r:embed="rId2"/>
          <a:stretch>
            <a:fillRect/>
          </a:stretch>
        </p:blipFill>
        <p:spPr>
          <a:xfrm>
            <a:off x="3825094" y="3234980"/>
            <a:ext cx="7553325" cy="2428875"/>
          </a:xfrm>
          <a:prstGeom prst="rect">
            <a:avLst/>
          </a:prstGeom>
        </p:spPr>
      </p:pic>
    </p:spTree>
    <p:extLst>
      <p:ext uri="{BB962C8B-B14F-4D97-AF65-F5344CB8AC3E}">
        <p14:creationId xmlns:p14="http://schemas.microsoft.com/office/powerpoint/2010/main" val="218930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7" y="1001797"/>
            <a:ext cx="2586383" cy="1867298"/>
          </a:xfrm>
        </p:spPr>
        <p:txBody>
          <a:bodyPr>
            <a:normAutofit fontScale="90000"/>
          </a:bodyPr>
          <a:lstStyle/>
          <a:p>
            <a:pPr fontAlgn="base"/>
            <a:r>
              <a:rPr lang="en-US" sz="4000" b="1" dirty="0">
                <a:latin typeface="Calibri" panose="020F0502020204030204" pitchFamily="34" charset="0"/>
                <a:cs typeface="Calibri" panose="020F0502020204030204" pitchFamily="34" charset="0"/>
              </a:rPr>
              <a:t>ANACONDA     AND DOCKER TOGETHER</a:t>
            </a:r>
          </a:p>
        </p:txBody>
      </p:sp>
      <p:sp>
        <p:nvSpPr>
          <p:cNvPr id="3" name="Content Placeholder 2"/>
          <p:cNvSpPr>
            <a:spLocks noGrp="1"/>
          </p:cNvSpPr>
          <p:nvPr>
            <p:ph idx="1"/>
          </p:nvPr>
        </p:nvSpPr>
        <p:spPr>
          <a:xfrm>
            <a:off x="3822700" y="1687995"/>
            <a:ext cx="7315200" cy="4660900"/>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Whether you’re a developer, data scientist, or </a:t>
            </a:r>
            <a:r>
              <a:rPr lang="en-US" dirty="0" err="1">
                <a:latin typeface="Calibri" panose="020F0502020204030204" pitchFamily="34" charset="0"/>
                <a:cs typeface="Calibri" panose="020F0502020204030204" pitchFamily="34" charset="0"/>
              </a:rPr>
              <a:t>devops</a:t>
            </a:r>
            <a:r>
              <a:rPr lang="en-US" dirty="0">
                <a:latin typeface="Calibri" panose="020F0502020204030204" pitchFamily="34" charset="0"/>
                <a:cs typeface="Calibri" panose="020F0502020204030204" pitchFamily="34" charset="0"/>
              </a:rPr>
              <a:t> engineer, Anaconda and Docker can provide your entire data science team with a scalable, deployable and reproducible Open Data Science platform</a:t>
            </a:r>
          </a:p>
          <a:p>
            <a:pPr marL="0" indent="0" fontAlgn="base">
              <a:buNone/>
            </a:pPr>
            <a:r>
              <a:rPr lang="en-US" dirty="0">
                <a:latin typeface="Calibri" panose="020F0502020204030204" pitchFamily="34" charset="0"/>
                <a:cs typeface="Calibri" panose="020F0502020204030204" pitchFamily="34" charset="0"/>
              </a:rPr>
              <a:t>Steps for using Anaconda with Docker:</a:t>
            </a:r>
          </a:p>
          <a:p>
            <a:pPr marL="457200" indent="-457200" fontAlgn="base">
              <a:buFont typeface="+mj-lt"/>
              <a:buAutoNum type="arabicPeriod"/>
            </a:pPr>
            <a:r>
              <a:rPr lang="en-US" dirty="0">
                <a:latin typeface="Calibri" panose="020F0502020204030204" pitchFamily="34" charset="0"/>
                <a:cs typeface="Calibri" panose="020F0502020204030204" pitchFamily="34" charset="0"/>
              </a:rPr>
              <a:t>Download an Anaconda image from one  of the following resources:</a:t>
            </a:r>
          </a:p>
          <a:p>
            <a:pPr lvl="1" fontAlgn="base"/>
            <a:r>
              <a:rPr lang="en-US" b="1" u="sng" dirty="0">
                <a:hlinkClick r:id="rId2"/>
              </a:rPr>
              <a:t>https://hub.docker.com/r/continuumio/anaconda3/</a:t>
            </a:r>
            <a:r>
              <a:rPr lang="en-US" b="1" dirty="0"/>
              <a:t> </a:t>
            </a:r>
          </a:p>
          <a:p>
            <a:pPr lvl="1"/>
            <a:r>
              <a:rPr lang="en-US" b="1" u="sng" dirty="0">
                <a:hlinkClick r:id="rId3"/>
              </a:rPr>
              <a:t>https://www.dataquest.io/blog/docker-data-science/</a:t>
            </a:r>
            <a:r>
              <a:rPr lang="en-US" b="1" dirty="0"/>
              <a:t> </a:t>
            </a: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Pull and Run the image</a:t>
            </a:r>
          </a:p>
          <a:p>
            <a:pPr marL="457200" indent="-457200">
              <a:buFont typeface="+mj-lt"/>
              <a:buAutoNum type="arabicPeriod"/>
            </a:pPr>
            <a:r>
              <a:rPr lang="en-US" dirty="0">
                <a:latin typeface="Calibri" panose="020F0502020204030204" pitchFamily="34" charset="0"/>
                <a:cs typeface="Calibri" panose="020F0502020204030204" pitchFamily="34" charset="0"/>
              </a:rPr>
              <a:t>Start a </a:t>
            </a:r>
            <a:r>
              <a:rPr lang="en-US" dirty="0" err="1">
                <a:latin typeface="Calibri" panose="020F0502020204030204" pitchFamily="34" charset="0"/>
                <a:cs typeface="Calibri" panose="020F0502020204030204" pitchFamily="34" charset="0"/>
              </a:rPr>
              <a:t>Jupyter</a:t>
            </a:r>
            <a:r>
              <a:rPr lang="en-US" dirty="0">
                <a:latin typeface="Calibri" panose="020F0502020204030204" pitchFamily="34" charset="0"/>
                <a:cs typeface="Calibri" panose="020F0502020204030204" pitchFamily="34" charset="0"/>
              </a:rPr>
              <a:t> Notebook server (optional)  and interact with Anaconda via your browser</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031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17" y="1001797"/>
            <a:ext cx="2586383" cy="1867298"/>
          </a:xfrm>
        </p:spPr>
        <p:txBody>
          <a:bodyPr>
            <a:normAutofit/>
          </a:bodyPr>
          <a:lstStyle/>
          <a:p>
            <a:pPr fontAlgn="base"/>
            <a:r>
              <a:rPr lang="en-US" sz="4000" b="1" dirty="0">
                <a:latin typeface="Calibri" panose="020F0502020204030204" pitchFamily="34" charset="0"/>
                <a:cs typeface="Calibri" panose="020F0502020204030204" pitchFamily="34" charset="0"/>
              </a:rPr>
              <a:t>DOCKER WITH AWS</a:t>
            </a:r>
          </a:p>
        </p:txBody>
      </p:sp>
      <p:sp>
        <p:nvSpPr>
          <p:cNvPr id="3" name="Content Placeholder 2"/>
          <p:cNvSpPr>
            <a:spLocks noGrp="1"/>
          </p:cNvSpPr>
          <p:nvPr>
            <p:ph idx="1"/>
          </p:nvPr>
        </p:nvSpPr>
        <p:spPr>
          <a:xfrm>
            <a:off x="3708400" y="786294"/>
            <a:ext cx="7315200" cy="5309705"/>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is available on different operating systems like Linux, Ubuntu, Mac OSX and Windows. Using Amazon EC2 install, we can install </a:t>
            </a:r>
            <a:r>
              <a:rPr lang="en-US" dirty="0" err="1">
                <a:latin typeface="Calibri" panose="020F0502020204030204" pitchFamily="34" charset="0"/>
                <a:cs typeface="Calibri" panose="020F0502020204030204" pitchFamily="34" charset="0"/>
              </a:rPr>
              <a:t>docker</a:t>
            </a:r>
            <a:r>
              <a:rPr lang="en-US" dirty="0">
                <a:latin typeface="Calibri" panose="020F0502020204030204" pitchFamily="34" charset="0"/>
                <a:cs typeface="Calibri" panose="020F0502020204030204" pitchFamily="34" charset="0"/>
              </a:rPr>
              <a:t> and get started with it.</a:t>
            </a:r>
          </a:p>
          <a:p>
            <a:pPr marL="0" indent="0" fontAlgn="base">
              <a:buNone/>
            </a:pPr>
            <a:r>
              <a:rPr lang="en-US" dirty="0">
                <a:latin typeface="Calibri" panose="020F0502020204030204" pitchFamily="34" charset="0"/>
                <a:cs typeface="Calibri" panose="020F0502020204030204" pitchFamily="34" charset="0"/>
              </a:rPr>
              <a:t>Steps for using Docker in AWS:</a:t>
            </a:r>
          </a:p>
          <a:p>
            <a:pPr fontAlgn="base"/>
            <a:r>
              <a:rPr lang="en-US" dirty="0">
                <a:latin typeface="Calibri" panose="020F0502020204030204" pitchFamily="34" charset="0"/>
                <a:cs typeface="Calibri" panose="020F0502020204030204" pitchFamily="34" charset="0"/>
              </a:rPr>
              <a:t>Launch an EC2 instance with Amazon Linux AMI</a:t>
            </a:r>
          </a:p>
          <a:p>
            <a:pPr fontAlgn="base"/>
            <a:r>
              <a:rPr lang="en-US" dirty="0">
                <a:latin typeface="Calibri" panose="020F0502020204030204" pitchFamily="34" charset="0"/>
                <a:cs typeface="Calibri" panose="020F0502020204030204" pitchFamily="34" charset="0"/>
              </a:rPr>
              <a:t>Connect to your instance</a:t>
            </a:r>
          </a:p>
          <a:p>
            <a:pPr fontAlgn="base"/>
            <a:r>
              <a:rPr lang="en-US" dirty="0">
                <a:latin typeface="Calibri" panose="020F0502020204030204" pitchFamily="34" charset="0"/>
                <a:cs typeface="Calibri" panose="020F0502020204030204" pitchFamily="34" charset="0"/>
              </a:rPr>
              <a:t>Install </a:t>
            </a:r>
            <a:r>
              <a:rPr lang="en-US" dirty="0" err="1">
                <a:latin typeface="Calibri" panose="020F0502020204030204" pitchFamily="34" charset="0"/>
                <a:cs typeface="Calibri" panose="020F0502020204030204" pitchFamily="34" charset="0"/>
              </a:rPr>
              <a:t>docker</a:t>
            </a:r>
            <a:endParaRPr lang="en-US" dirty="0">
              <a:latin typeface="Calibri" panose="020F0502020204030204" pitchFamily="34" charset="0"/>
              <a:cs typeface="Calibri" panose="020F0502020204030204" pitchFamily="34" charset="0"/>
            </a:endParaRPr>
          </a:p>
          <a:p>
            <a:pPr fontAlgn="base"/>
            <a:r>
              <a:rPr lang="en-US" dirty="0">
                <a:latin typeface="Calibri" panose="020F0502020204030204" pitchFamily="34" charset="0"/>
                <a:cs typeface="Calibri" panose="020F0502020204030204" pitchFamily="34" charset="0"/>
              </a:rPr>
              <a:t>Run </a:t>
            </a:r>
            <a:r>
              <a:rPr lang="en-US" dirty="0" err="1">
                <a:latin typeface="Calibri" panose="020F0502020204030204" pitchFamily="34" charset="0"/>
                <a:cs typeface="Calibri" panose="020F0502020204030204" pitchFamily="34" charset="0"/>
              </a:rPr>
              <a:t>docker</a:t>
            </a:r>
            <a:r>
              <a:rPr lang="en-US" dirty="0">
                <a:latin typeface="Calibri" panose="020F0502020204030204" pitchFamily="34" charset="0"/>
                <a:cs typeface="Calibri" panose="020F0502020204030204" pitchFamily="34" charset="0"/>
              </a:rPr>
              <a:t> commands in the AWS instance</a:t>
            </a: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245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8"/>
            <a:ext cx="2947482" cy="1102528"/>
          </a:xfrm>
        </p:spPr>
        <p:txBody>
          <a:bodyPr/>
          <a:lstStyle/>
          <a:p>
            <a:r>
              <a:rPr lang="en-US" b="1" dirty="0"/>
              <a:t>REFERENCES</a:t>
            </a:r>
          </a:p>
        </p:txBody>
      </p:sp>
      <p:sp>
        <p:nvSpPr>
          <p:cNvPr id="3" name="Content Placeholder 2"/>
          <p:cNvSpPr>
            <a:spLocks noGrp="1"/>
          </p:cNvSpPr>
          <p:nvPr>
            <p:ph idx="1"/>
          </p:nvPr>
        </p:nvSpPr>
        <p:spPr/>
        <p:txBody>
          <a:bodyPr>
            <a:normAutofit/>
          </a:bodyPr>
          <a:lstStyle/>
          <a:p>
            <a:r>
              <a:rPr lang="en-US" dirty="0">
                <a:hlinkClick r:id="rId2"/>
              </a:rPr>
              <a:t>https://en.wikipedia.org/wiki/Operating-system-level_virtualization</a:t>
            </a:r>
            <a:endParaRPr lang="en-US" dirty="0"/>
          </a:p>
          <a:p>
            <a:r>
              <a:rPr lang="en-US" dirty="0">
                <a:hlinkClick r:id="rId3"/>
              </a:rPr>
              <a:t>https://docs.docker.com/</a:t>
            </a:r>
            <a:endParaRPr lang="en-US" dirty="0"/>
          </a:p>
          <a:p>
            <a:r>
              <a:rPr lang="en-US" dirty="0">
                <a:hlinkClick r:id="rId4"/>
              </a:rPr>
              <a:t>http://docs.aws.amazon.com/AmazonECS/latest/developerguide/docker-basics.html</a:t>
            </a:r>
            <a:endParaRPr lang="en-US" dirty="0"/>
          </a:p>
          <a:p>
            <a:r>
              <a:rPr lang="en-US" dirty="0">
                <a:hlinkClick r:id="rId5"/>
              </a:rPr>
              <a:t>https://www.continuum.io/blog/developer-blog/anaconda-and-docker-better-together-reproducible-data-science</a:t>
            </a:r>
            <a:endParaRPr lang="en-US" dirty="0"/>
          </a:p>
          <a:p>
            <a:r>
              <a:rPr lang="en-US">
                <a:hlinkClick r:id="rId6"/>
              </a:rPr>
              <a:t>https://www.dataquest.io/blog/docker-data-science/</a:t>
            </a:r>
            <a:endParaRPr lang="en-US" dirty="0"/>
          </a:p>
          <a:p>
            <a:r>
              <a:rPr lang="en-US" dirty="0">
                <a:latin typeface="Calibri" panose="020F0502020204030204" pitchFamily="34" charset="0"/>
                <a:cs typeface="Calibri" panose="020F0502020204030204" pitchFamily="34" charset="0"/>
              </a:rPr>
              <a:t>Cloud Computing  by Professor Dino </a:t>
            </a:r>
            <a:r>
              <a:rPr lang="en-US" dirty="0" err="1">
                <a:latin typeface="Calibri" panose="020F0502020204030204" pitchFamily="34" charset="0"/>
                <a:cs typeface="Calibri" panose="020F0502020204030204" pitchFamily="34" charset="0"/>
              </a:rPr>
              <a:t>Konstantopoulos</a:t>
            </a: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23186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20" y="1498124"/>
            <a:ext cx="3264537" cy="740864"/>
          </a:xfrm>
        </p:spPr>
        <p:txBody>
          <a:bodyPr>
            <a:normAutofit/>
          </a:bodyPr>
          <a:lstStyle/>
          <a:p>
            <a:r>
              <a:rPr lang="en-US" b="1" dirty="0">
                <a:latin typeface="Calibri" panose="020F0502020204030204" pitchFamily="34" charset="0"/>
                <a:cs typeface="Calibri" panose="020F0502020204030204" pitchFamily="34" charset="0"/>
              </a:rPr>
              <a:t>VIRTUALIZATION</a:t>
            </a:r>
          </a:p>
        </p:txBody>
      </p:sp>
      <p:sp>
        <p:nvSpPr>
          <p:cNvPr id="3" name="Content Placeholder 2"/>
          <p:cNvSpPr>
            <a:spLocks noGrp="1"/>
          </p:cNvSpPr>
          <p:nvPr>
            <p:ph idx="1"/>
          </p:nvPr>
        </p:nvSpPr>
        <p:spPr>
          <a:xfrm>
            <a:off x="3734925" y="516834"/>
            <a:ext cx="7595221" cy="3750365"/>
          </a:xfrm>
        </p:spPr>
        <p:txBody>
          <a:bodyPr>
            <a:normAutofit/>
          </a:bodyPr>
          <a:lstStyle/>
          <a:p>
            <a:r>
              <a:rPr lang="en-US" dirty="0">
                <a:latin typeface="Calibri" panose="020F0502020204030204" pitchFamily="34" charset="0"/>
                <a:cs typeface="Calibri" panose="020F0502020204030204" pitchFamily="34" charset="0"/>
              </a:rPr>
              <a:t>Virtualization is a framework or methodology of dividing the resources of a computer into multiple execution environments</a:t>
            </a:r>
          </a:p>
          <a:p>
            <a:r>
              <a:rPr lang="en-US" dirty="0">
                <a:latin typeface="Calibri" panose="020F0502020204030204" pitchFamily="34" charset="0"/>
                <a:cs typeface="Calibri" panose="020F0502020204030204" pitchFamily="34" charset="0"/>
              </a:rPr>
              <a:t>The virtual resources are created to simulate underlying physical hardware, enabling multiple applications to run concurrently in their own virtual OS</a:t>
            </a:r>
          </a:p>
          <a:p>
            <a:r>
              <a:rPr lang="en-US" dirty="0">
                <a:latin typeface="Calibri" panose="020F0502020204030204" pitchFamily="34" charset="0"/>
                <a:cs typeface="Calibri" panose="020F0502020204030204" pitchFamily="34" charset="0"/>
              </a:rPr>
              <a:t>There are different types of virtualizations like Hardware Virtualization, Software Virtualization, OS Virtualization, Network Virtualization</a:t>
            </a:r>
          </a:p>
          <a:p>
            <a:r>
              <a:rPr lang="en-US" dirty="0">
                <a:latin typeface="Calibri" panose="020F0502020204030204" pitchFamily="34" charset="0"/>
                <a:cs typeface="Calibri" panose="020F0502020204030204" pitchFamily="34" charset="0"/>
              </a:rPr>
              <a:t>We would be focusing on OS Virtualization</a:t>
            </a:r>
          </a:p>
          <a:p>
            <a:endParaRPr lang="en-US" dirty="0"/>
          </a:p>
        </p:txBody>
      </p:sp>
      <p:pic>
        <p:nvPicPr>
          <p:cNvPr id="4" name="Picture 3"/>
          <p:cNvPicPr>
            <a:picLocks noChangeAspect="1"/>
          </p:cNvPicPr>
          <p:nvPr/>
        </p:nvPicPr>
        <p:blipFill>
          <a:blip r:embed="rId2"/>
          <a:stretch>
            <a:fillRect/>
          </a:stretch>
        </p:blipFill>
        <p:spPr>
          <a:xfrm>
            <a:off x="4979836" y="3889099"/>
            <a:ext cx="5105400" cy="2809875"/>
          </a:xfrm>
          <a:prstGeom prst="rect">
            <a:avLst/>
          </a:prstGeom>
        </p:spPr>
      </p:pic>
    </p:spTree>
    <p:extLst>
      <p:ext uri="{BB962C8B-B14F-4D97-AF65-F5344CB8AC3E}">
        <p14:creationId xmlns:p14="http://schemas.microsoft.com/office/powerpoint/2010/main" val="247469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 y="1008423"/>
            <a:ext cx="3410308" cy="754116"/>
          </a:xfrm>
        </p:spPr>
        <p:txBody>
          <a:bodyPr>
            <a:normAutofit fontScale="90000"/>
          </a:bodyPr>
          <a:lstStyle/>
          <a:p>
            <a:r>
              <a:rPr lang="en-US" sz="4000" b="1" dirty="0">
                <a:latin typeface="Calibri" panose="020F0502020204030204" pitchFamily="34" charset="0"/>
                <a:cs typeface="Calibri" panose="020F0502020204030204" pitchFamily="34" charset="0"/>
              </a:rPr>
              <a:t>OS Virtualization</a:t>
            </a:r>
          </a:p>
        </p:txBody>
      </p:sp>
      <p:sp>
        <p:nvSpPr>
          <p:cNvPr id="3" name="Content Placeholder 2"/>
          <p:cNvSpPr>
            <a:spLocks noGrp="1"/>
          </p:cNvSpPr>
          <p:nvPr>
            <p:ph idx="1"/>
          </p:nvPr>
        </p:nvSpPr>
        <p:spPr>
          <a:xfrm>
            <a:off x="3723494" y="758091"/>
            <a:ext cx="7315200" cy="5120640"/>
          </a:xfrm>
        </p:spPr>
        <p:txBody>
          <a:bodyPr/>
          <a:lstStyle/>
          <a:p>
            <a:r>
              <a:rPr lang="en-US" sz="2200" dirty="0">
                <a:latin typeface="Calibri" panose="020F0502020204030204" pitchFamily="34" charset="0"/>
                <a:cs typeface="Calibri" panose="020F0502020204030204" pitchFamily="34" charset="0"/>
              </a:rPr>
              <a:t>Operating-system-level virtualization is a server virtualization method in which the kernel of an operating system allows the existence of multiple isolated user-space instances, instead of just one</a:t>
            </a:r>
          </a:p>
          <a:p>
            <a:r>
              <a:rPr lang="en-US" sz="2200" dirty="0">
                <a:latin typeface="Calibri" panose="020F0502020204030204" pitchFamily="34" charset="0"/>
                <a:cs typeface="Calibri" panose="020F0502020204030204" pitchFamily="34" charset="0"/>
              </a:rPr>
              <a:t>These instances are called containers, virtualized engines or jails</a:t>
            </a:r>
          </a:p>
          <a:p>
            <a:r>
              <a:rPr lang="en-US" sz="2200" dirty="0">
                <a:latin typeface="Calibri" panose="020F0502020204030204" pitchFamily="34" charset="0"/>
                <a:cs typeface="Calibri" panose="020F0502020204030204" pitchFamily="34" charset="0"/>
              </a:rPr>
              <a:t>Examples include Windows Workstations, Solaris containers, Parallels </a:t>
            </a:r>
            <a:r>
              <a:rPr lang="en-US" sz="2200" dirty="0" err="1">
                <a:latin typeface="Calibri" panose="020F0502020204030204" pitchFamily="34" charset="0"/>
                <a:cs typeface="Calibri" panose="020F0502020204030204" pitchFamily="34" charset="0"/>
              </a:rPr>
              <a:t>Virtuozzo</a:t>
            </a:r>
            <a:r>
              <a:rPr lang="en-US" sz="2200" dirty="0">
                <a:latin typeface="Calibri" panose="020F0502020204030204" pitchFamily="34" charset="0"/>
                <a:cs typeface="Calibri" panose="020F0502020204030204" pitchFamily="34" charset="0"/>
              </a:rPr>
              <a:t>, Docker Containers</a:t>
            </a:r>
          </a:p>
          <a:p>
            <a:r>
              <a:rPr lang="en-US" sz="2200" dirty="0">
                <a:latin typeface="Calibri" panose="020F0502020204030204" pitchFamily="34" charset="0"/>
                <a:cs typeface="Calibri" panose="020F0502020204030204" pitchFamily="34" charset="0"/>
              </a:rPr>
              <a:t>Containers have the following features:	</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Namespace isolation</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Host’s resource sharing</a:t>
            </a:r>
          </a:p>
          <a:p>
            <a:endParaRPr lang="en-US" dirty="0"/>
          </a:p>
        </p:txBody>
      </p:sp>
    </p:spTree>
    <p:extLst>
      <p:ext uri="{BB962C8B-B14F-4D97-AF65-F5344CB8AC3E}">
        <p14:creationId xmlns:p14="http://schemas.microsoft.com/office/powerpoint/2010/main" val="260309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4928"/>
            <a:ext cx="3410308" cy="754116"/>
          </a:xfrm>
        </p:spPr>
        <p:txBody>
          <a:bodyPr>
            <a:normAutofit/>
          </a:bodyPr>
          <a:lstStyle/>
          <a:p>
            <a:r>
              <a:rPr lang="en-US" sz="3200" b="1" dirty="0">
                <a:latin typeface="Calibri" panose="020F0502020204030204" pitchFamily="34" charset="0"/>
                <a:cs typeface="Calibri" panose="020F0502020204030204" pitchFamily="34" charset="0"/>
              </a:rPr>
              <a:t>VM vs CONTAINERS</a:t>
            </a:r>
          </a:p>
        </p:txBody>
      </p:sp>
      <p:sp>
        <p:nvSpPr>
          <p:cNvPr id="3" name="Content Placeholder 2"/>
          <p:cNvSpPr>
            <a:spLocks noGrp="1"/>
          </p:cNvSpPr>
          <p:nvPr>
            <p:ph idx="1"/>
          </p:nvPr>
        </p:nvSpPr>
        <p:spPr>
          <a:xfrm>
            <a:off x="3723494" y="758091"/>
            <a:ext cx="7315200" cy="2899509"/>
          </a:xfrm>
        </p:spPr>
        <p:txBody>
          <a:bodyPr/>
          <a:lstStyle/>
          <a:p>
            <a:r>
              <a:rPr lang="en-US" dirty="0">
                <a:latin typeface="Calibri" panose="020F0502020204030204" pitchFamily="34" charset="0"/>
                <a:cs typeface="Calibri" panose="020F0502020204030204" pitchFamily="34" charset="0"/>
              </a:rPr>
              <a:t>VM’s have their own copies of OS files libraries and application code along with full memory instance of an OS. Starting a new VM requires booting another instance of the OS because of which each application on the VM pays the cost of OS boot and in-memory footprint for its own private copy</a:t>
            </a:r>
          </a:p>
          <a:p>
            <a:r>
              <a:rPr lang="en-US" dirty="0">
                <a:latin typeface="Calibri" panose="020F0502020204030204" pitchFamily="34" charset="0"/>
                <a:cs typeface="Calibri" panose="020F0502020204030204" pitchFamily="34" charset="0"/>
              </a:rPr>
              <a:t>Containers share the operating system including the kernel and libraries, so they do not need to boot an OS, load libraries or pay private memory cost for those files</a:t>
            </a:r>
          </a:p>
        </p:txBody>
      </p:sp>
      <p:pic>
        <p:nvPicPr>
          <p:cNvPr id="4" name="Content Placeholder 4"/>
          <p:cNvPicPr>
            <a:picLocks noChangeAspect="1"/>
          </p:cNvPicPr>
          <p:nvPr/>
        </p:nvPicPr>
        <p:blipFill>
          <a:blip r:embed="rId2"/>
          <a:stretch>
            <a:fillRect/>
          </a:stretch>
        </p:blipFill>
        <p:spPr>
          <a:xfrm>
            <a:off x="4984904" y="3538331"/>
            <a:ext cx="4792379" cy="2624133"/>
          </a:xfrm>
          <a:prstGeom prst="rect">
            <a:avLst/>
          </a:prstGeom>
        </p:spPr>
      </p:pic>
    </p:spTree>
    <p:extLst>
      <p:ext uri="{BB962C8B-B14F-4D97-AF65-F5344CB8AC3E}">
        <p14:creationId xmlns:p14="http://schemas.microsoft.com/office/powerpoint/2010/main" val="30900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995" y="1021676"/>
            <a:ext cx="2005944" cy="754116"/>
          </a:xfrm>
        </p:spPr>
        <p:txBody>
          <a:bodyPr>
            <a:normAutofit/>
          </a:bodyPr>
          <a:lstStyle/>
          <a:p>
            <a:r>
              <a:rPr lang="en-US" sz="4000" b="1" dirty="0">
                <a:latin typeface="Calibri" panose="020F0502020204030204" pitchFamily="34" charset="0"/>
                <a:cs typeface="Calibri" panose="020F0502020204030204" pitchFamily="34" charset="0"/>
              </a:rPr>
              <a:t>DOCKER</a:t>
            </a:r>
          </a:p>
        </p:txBody>
      </p:sp>
      <p:sp>
        <p:nvSpPr>
          <p:cNvPr id="3" name="Content Placeholder 2"/>
          <p:cNvSpPr>
            <a:spLocks noGrp="1"/>
          </p:cNvSpPr>
          <p:nvPr>
            <p:ph idx="1"/>
          </p:nvPr>
        </p:nvSpPr>
        <p:spPr>
          <a:xfrm>
            <a:off x="3723494" y="758091"/>
            <a:ext cx="7315200" cy="5120640"/>
          </a:xfrm>
        </p:spPr>
        <p:txBody>
          <a:bodyPr/>
          <a:lstStyle/>
          <a:p>
            <a:r>
              <a:rPr lang="en-US" dirty="0">
                <a:latin typeface="Calibri" panose="020F0502020204030204" pitchFamily="34" charset="0"/>
                <a:cs typeface="Calibri" panose="020F0502020204030204" pitchFamily="34" charset="0"/>
              </a:rPr>
              <a:t>Docker is a tool that can package any application and its dependencies in a virtual container than can run on any Linux Server (and any Microsoft Windows 10 Server), on premise, on the private or public cloud, bare metal or not, with little to no overhead</a:t>
            </a:r>
          </a:p>
          <a:p>
            <a:r>
              <a:rPr lang="en-US" dirty="0">
                <a:latin typeface="Calibri" panose="020F0502020204030204" pitchFamily="34" charset="0"/>
                <a:cs typeface="Calibri" panose="020F0502020204030204" pitchFamily="34" charset="0"/>
              </a:rPr>
              <a:t>With Docker, we can download an image file that contains a set of packages and data science tools. We can then boot up a data science environment using this image within seconds, without the need to manually install packages or wait around. This environment is called a Docker container</a:t>
            </a:r>
          </a:p>
        </p:txBody>
      </p:sp>
    </p:spTree>
    <p:extLst>
      <p:ext uri="{BB962C8B-B14F-4D97-AF65-F5344CB8AC3E}">
        <p14:creationId xmlns:p14="http://schemas.microsoft.com/office/powerpoint/2010/main" val="307417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1021676"/>
            <a:ext cx="2981739" cy="754116"/>
          </a:xfrm>
        </p:spPr>
        <p:txBody>
          <a:bodyPr>
            <a:normAutofit fontScale="90000"/>
          </a:bodyPr>
          <a:lstStyle/>
          <a:p>
            <a:r>
              <a:rPr lang="en-US" sz="4000" b="1" dirty="0">
                <a:latin typeface="Calibri" panose="020F0502020204030204" pitchFamily="34" charset="0"/>
                <a:cs typeface="Calibri" panose="020F0502020204030204" pitchFamily="34" charset="0"/>
              </a:rPr>
              <a:t>       DOCKER</a:t>
            </a:r>
            <a:br>
              <a:rPr lang="en-US" sz="4000" b="1"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   WORKFLOW</a:t>
            </a:r>
          </a:p>
        </p:txBody>
      </p:sp>
      <p:sp>
        <p:nvSpPr>
          <p:cNvPr id="3" name="Content Placeholder 2"/>
          <p:cNvSpPr>
            <a:spLocks noGrp="1"/>
          </p:cNvSpPr>
          <p:nvPr>
            <p:ph idx="1"/>
          </p:nvPr>
        </p:nvSpPr>
        <p:spPr>
          <a:xfrm>
            <a:off x="3723494" y="758091"/>
            <a:ext cx="7315200" cy="5120640"/>
          </a:xfrm>
        </p:spPr>
        <p:txBody>
          <a:bodyPr/>
          <a:lstStyle/>
          <a:p>
            <a:pPr marL="457200" indent="-457200">
              <a:buFont typeface="+mj-lt"/>
              <a:buAutoNum type="arabicPeriod"/>
            </a:pPr>
            <a:r>
              <a:rPr lang="en-US" dirty="0">
                <a:latin typeface="Calibri" panose="020F0502020204030204" pitchFamily="34" charset="0"/>
                <a:cs typeface="Calibri" panose="020F0502020204030204" pitchFamily="34" charset="0"/>
              </a:rPr>
              <a:t>Get your code and its dependencies into Docker containers. This can be done in the following ways:</a:t>
            </a:r>
          </a:p>
          <a:p>
            <a:pPr lvl="1"/>
            <a:r>
              <a:rPr lang="en-US" dirty="0">
                <a:latin typeface="Calibri" panose="020F0502020204030204" pitchFamily="34" charset="0"/>
                <a:cs typeface="Calibri" panose="020F0502020204030204" pitchFamily="34" charset="0"/>
              </a:rPr>
              <a:t>	Write a </a:t>
            </a:r>
            <a:r>
              <a:rPr lang="en-US" dirty="0" err="1">
                <a:latin typeface="Calibri" panose="020F0502020204030204" pitchFamily="34" charset="0"/>
                <a:cs typeface="Calibri" panose="020F0502020204030204" pitchFamily="34" charset="0"/>
              </a:rPr>
              <a:t>Dockerfile</a:t>
            </a:r>
            <a:r>
              <a:rPr lang="en-US" dirty="0">
                <a:latin typeface="Calibri" panose="020F0502020204030204" pitchFamily="34" charset="0"/>
                <a:cs typeface="Calibri" panose="020F0502020204030204" pitchFamily="34" charset="0"/>
              </a:rPr>
              <a:t> that defines the execution environment and pulls in your code</a:t>
            </a:r>
          </a:p>
          <a:p>
            <a:pPr lvl="1"/>
            <a:r>
              <a:rPr lang="en-US" dirty="0">
                <a:latin typeface="Calibri" panose="020F0502020204030204" pitchFamily="34" charset="0"/>
                <a:cs typeface="Calibri" panose="020F0502020204030204" pitchFamily="34" charset="0"/>
              </a:rPr>
              <a:t>Pull an already existing image from Docker Hub</a:t>
            </a:r>
          </a:p>
          <a:p>
            <a:pPr marL="457200" indent="-457200">
              <a:buFont typeface="+mj-lt"/>
              <a:buAutoNum type="arabicPeriod"/>
            </a:pPr>
            <a:r>
              <a:rPr lang="en-US" sz="1800" dirty="0">
                <a:latin typeface="Calibri" panose="020F0502020204030204" pitchFamily="34" charset="0"/>
                <a:cs typeface="Calibri" panose="020F0502020204030204" pitchFamily="34" charset="0"/>
              </a:rPr>
              <a:t>Configure networking and storage for your solution, if needed</a:t>
            </a:r>
          </a:p>
          <a:p>
            <a:pPr marL="457200" indent="-457200">
              <a:buFont typeface="+mj-lt"/>
              <a:buAutoNum type="arabicPeriod"/>
            </a:pPr>
            <a:r>
              <a:rPr lang="en-US" sz="1800" dirty="0">
                <a:latin typeface="Calibri" panose="020F0502020204030204" pitchFamily="34" charset="0"/>
                <a:cs typeface="Calibri" panose="020F0502020204030204" pitchFamily="34" charset="0"/>
              </a:rPr>
              <a:t>Upload builds to a registry or your cloud providers to collaborate with your team</a:t>
            </a:r>
          </a:p>
          <a:p>
            <a:pPr marL="457200" indent="-457200">
              <a:buFont typeface="+mj-lt"/>
              <a:buAutoNum type="arabicPeriod"/>
            </a:pPr>
            <a:r>
              <a:rPr lang="en-US" sz="1800" dirty="0">
                <a:latin typeface="Calibri" panose="020F0502020204030204" pitchFamily="34" charset="0"/>
                <a:cs typeface="Calibri" panose="020F0502020204030204" pitchFamily="34" charset="0"/>
              </a:rPr>
              <a:t>Deploy to your preferred cloud providers with Docker Cloud, or use Docker Datacenter to deploy to your own </a:t>
            </a:r>
            <a:r>
              <a:rPr lang="en-US" sz="1800" dirty="0" err="1">
                <a:latin typeface="Calibri" panose="020F0502020204030204" pitchFamily="34" charset="0"/>
                <a:cs typeface="Calibri" panose="020F0502020204030204" pitchFamily="34" charset="0"/>
              </a:rPr>
              <a:t>on-premise</a:t>
            </a:r>
            <a:r>
              <a:rPr lang="en-US" sz="1800" dirty="0">
                <a:latin typeface="Calibri" panose="020F0502020204030204" pitchFamily="34" charset="0"/>
                <a:cs typeface="Calibri" panose="020F0502020204030204" pitchFamily="34" charset="0"/>
              </a:rPr>
              <a:t> hardware</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6792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a:t>
            </a:r>
            <a:br>
              <a:rPr lang="en-US" sz="3200" b="1" dirty="0">
                <a:latin typeface="Calibri" panose="020F0502020204030204" pitchFamily="34" charset="0"/>
                <a:cs typeface="Calibri" panose="020F0502020204030204" pitchFamily="34" charset="0"/>
              </a:rPr>
            </a:br>
            <a:r>
              <a:rPr lang="en-US" sz="3200" b="1" dirty="0">
                <a:latin typeface="Calibri" panose="020F0502020204030204" pitchFamily="34" charset="0"/>
                <a:cs typeface="Calibri" panose="020F0502020204030204" pitchFamily="34" charset="0"/>
              </a:rPr>
              <a:t>   TOOLBOX SETUP</a:t>
            </a:r>
          </a:p>
        </p:txBody>
      </p:sp>
      <p:sp>
        <p:nvSpPr>
          <p:cNvPr id="3" name="Content Placeholder 2"/>
          <p:cNvSpPr>
            <a:spLocks noGrp="1"/>
          </p:cNvSpPr>
          <p:nvPr>
            <p:ph idx="1"/>
          </p:nvPr>
        </p:nvSpPr>
        <p:spPr>
          <a:xfrm>
            <a:off x="3723494" y="758091"/>
            <a:ext cx="7315200" cy="3058535"/>
          </a:xfrm>
        </p:spPr>
        <p:txBody>
          <a:bodyPr/>
          <a:lstStyle/>
          <a:p>
            <a:pPr fontAlgn="base"/>
            <a:r>
              <a:rPr lang="en-US" dirty="0">
                <a:latin typeface="Calibri" panose="020F0502020204030204" pitchFamily="34" charset="0"/>
                <a:cs typeface="Calibri" panose="020F0502020204030204" pitchFamily="34" charset="0"/>
              </a:rPr>
              <a:t>Install Docker Toolbox from </a:t>
            </a:r>
            <a:r>
              <a:rPr lang="en-US" u="sng" dirty="0">
                <a:latin typeface="Calibri" panose="020F0502020204030204" pitchFamily="34" charset="0"/>
                <a:cs typeface="Calibri" panose="020F0502020204030204" pitchFamily="34" charset="0"/>
                <a:hlinkClick r:id="rId2"/>
              </a:rPr>
              <a:t>https://www.docker.com/products/docker-toolbox</a:t>
            </a:r>
            <a:r>
              <a:rPr lang="en-US" dirty="0">
                <a:latin typeface="Calibri" panose="020F0502020204030204" pitchFamily="34" charset="0"/>
                <a:cs typeface="Calibri" panose="020F0502020204030204" pitchFamily="34" charset="0"/>
              </a:rPr>
              <a:t> </a:t>
            </a:r>
          </a:p>
          <a:p>
            <a:pPr fontAlgn="base"/>
            <a:r>
              <a:rPr lang="en-US" dirty="0">
                <a:latin typeface="Calibri" panose="020F0502020204030204" pitchFamily="34" charset="0"/>
                <a:cs typeface="Calibri" panose="020F0502020204030204" pitchFamily="34" charset="0"/>
              </a:rPr>
              <a:t>Docker Toolbox will install a program called Docker and </a:t>
            </a:r>
            <a:r>
              <a:rPr lang="en-US" dirty="0" err="1">
                <a:latin typeface="Calibri" panose="020F0502020204030204" pitchFamily="34" charset="0"/>
                <a:cs typeface="Calibri" panose="020F0502020204030204" pitchFamily="34" charset="0"/>
              </a:rPr>
              <a:t>VirtualBox</a:t>
            </a:r>
            <a:r>
              <a:rPr lang="en-US" dirty="0">
                <a:latin typeface="Calibri" panose="020F0502020204030204" pitchFamily="34" charset="0"/>
                <a:cs typeface="Calibri" panose="020F0502020204030204" pitchFamily="34" charset="0"/>
              </a:rPr>
              <a:t> for managing virtual machines</a:t>
            </a:r>
          </a:p>
          <a:p>
            <a:pPr fontAlgn="base"/>
            <a:r>
              <a:rPr lang="en-US" dirty="0">
                <a:latin typeface="Calibri" panose="020F0502020204030204" pitchFamily="34" charset="0"/>
                <a:cs typeface="Calibri" panose="020F0502020204030204" pitchFamily="34" charset="0"/>
              </a:rPr>
              <a:t>It  will install a program called Docker Machine, and Docker Machine manages a Linux Virtual Machine on your computer</a:t>
            </a:r>
          </a:p>
          <a:p>
            <a:pPr fontAlgn="base"/>
            <a:r>
              <a:rPr lang="en-US" dirty="0">
                <a:latin typeface="Calibri" panose="020F0502020204030204" pitchFamily="34" charset="0"/>
                <a:cs typeface="Calibri" panose="020F0502020204030204" pitchFamily="34" charset="0"/>
              </a:rPr>
              <a:t>First run Docker </a:t>
            </a:r>
            <a:r>
              <a:rPr lang="en-US" dirty="0" err="1">
                <a:latin typeface="Calibri" panose="020F0502020204030204" pitchFamily="34" charset="0"/>
                <a:cs typeface="Calibri" panose="020F0502020204030204" pitchFamily="34" charset="0"/>
              </a:rPr>
              <a:t>Quickstart</a:t>
            </a:r>
            <a:r>
              <a:rPr lang="en-US" dirty="0">
                <a:latin typeface="Calibri" panose="020F0502020204030204" pitchFamily="34" charset="0"/>
                <a:cs typeface="Calibri" panose="020F0502020204030204" pitchFamily="34" charset="0"/>
              </a:rPr>
              <a:t> Terminal to start Docker machine</a:t>
            </a:r>
          </a:p>
          <a:p>
            <a:pPr marL="0" indent="0">
              <a:buNone/>
            </a:pPr>
            <a:endParaRPr lang="en-US" dirty="0"/>
          </a:p>
        </p:txBody>
      </p:sp>
      <p:pic>
        <p:nvPicPr>
          <p:cNvPr id="3074" name="Picture 2" descr="Screen Shot 2017-01-27 at 5.44.41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581" y="3524526"/>
            <a:ext cx="5102225" cy="273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6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DOCKERHUB</a:t>
            </a:r>
          </a:p>
        </p:txBody>
      </p:sp>
      <p:sp>
        <p:nvSpPr>
          <p:cNvPr id="3" name="Content Placeholder 2"/>
          <p:cNvSpPr>
            <a:spLocks noGrp="1"/>
          </p:cNvSpPr>
          <p:nvPr>
            <p:ph idx="1"/>
          </p:nvPr>
        </p:nvSpPr>
        <p:spPr>
          <a:xfrm>
            <a:off x="3647294" y="275491"/>
            <a:ext cx="7315200" cy="3058535"/>
          </a:xfrm>
        </p:spPr>
        <p:txBody>
          <a:bodyPr/>
          <a:lstStyle/>
          <a:p>
            <a:pPr marL="0" indent="0" fontAlgn="base">
              <a:buNone/>
            </a:pPr>
            <a:r>
              <a:rPr lang="en-US" dirty="0">
                <a:latin typeface="Calibri" panose="020F0502020204030204" pitchFamily="34" charset="0"/>
                <a:cs typeface="Calibri" panose="020F0502020204030204" pitchFamily="34" charset="0"/>
              </a:rPr>
              <a:t>Docker Hub is a cloud-based registry service which allows you to link to code repositories, build your images and test them, stores manually pushed images, and links to Docker Cloud so you can deploy images to your hosts. It provides a centralized resource for container image discovery, distribution and change management, user and team collaboration, and workflow automation throughout the development pipeline.</a:t>
            </a:r>
          </a:p>
        </p:txBody>
      </p:sp>
      <p:pic>
        <p:nvPicPr>
          <p:cNvPr id="5" name="Picture 2" descr="Screen Shot 2017-01-27 at 7.29.2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252" y="3556000"/>
            <a:ext cx="5798246"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5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7" y="544597"/>
            <a:ext cx="3167269" cy="1867298"/>
          </a:xfrm>
        </p:spPr>
        <p:txBody>
          <a:bodyPr>
            <a:normAutofit/>
          </a:bodyPr>
          <a:lstStyle/>
          <a:p>
            <a:r>
              <a:rPr lang="en-US" sz="40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DOCKERHUB</a:t>
            </a:r>
          </a:p>
        </p:txBody>
      </p:sp>
      <p:sp>
        <p:nvSpPr>
          <p:cNvPr id="3" name="Content Placeholder 2"/>
          <p:cNvSpPr>
            <a:spLocks noGrp="1"/>
          </p:cNvSpPr>
          <p:nvPr>
            <p:ph idx="1"/>
          </p:nvPr>
        </p:nvSpPr>
        <p:spPr>
          <a:xfrm>
            <a:off x="3825094" y="1092200"/>
            <a:ext cx="7315200" cy="4660900"/>
          </a:xfrm>
        </p:spPr>
        <p:txBody>
          <a:bodyPr>
            <a:noAutofit/>
          </a:bodyPr>
          <a:lstStyle/>
          <a:p>
            <a:pPr marL="0" indent="0" fontAlgn="base">
              <a:buNone/>
            </a:pPr>
            <a:r>
              <a:rPr lang="en-US" dirty="0">
                <a:latin typeface="Calibri" panose="020F0502020204030204" pitchFamily="34" charset="0"/>
                <a:cs typeface="Calibri" panose="020F0502020204030204" pitchFamily="34" charset="0"/>
              </a:rPr>
              <a:t>Docker Hub provides the following features:</a:t>
            </a:r>
          </a:p>
          <a:p>
            <a:r>
              <a:rPr lang="en-US" dirty="0">
                <a:latin typeface="Calibri" panose="020F0502020204030204" pitchFamily="34" charset="0"/>
                <a:cs typeface="Calibri" panose="020F0502020204030204" pitchFamily="34" charset="0"/>
              </a:rPr>
              <a:t>Image Repositories: Find and pull images from community and official libraries, and manage, push to, and pull from private image libraries to which you have access.</a:t>
            </a:r>
          </a:p>
          <a:p>
            <a:r>
              <a:rPr lang="en-US" dirty="0">
                <a:latin typeface="Calibri" panose="020F0502020204030204" pitchFamily="34" charset="0"/>
                <a:cs typeface="Calibri" panose="020F0502020204030204" pitchFamily="34" charset="0"/>
              </a:rPr>
              <a:t>Automated Builds: Automatically create new images when you make changes to a source code repository.</a:t>
            </a:r>
          </a:p>
          <a:p>
            <a:r>
              <a:rPr lang="en-US" dirty="0" err="1">
                <a:latin typeface="Calibri" panose="020F0502020204030204" pitchFamily="34" charset="0"/>
                <a:cs typeface="Calibri" panose="020F0502020204030204" pitchFamily="34" charset="0"/>
              </a:rPr>
              <a:t>Webhooks</a:t>
            </a:r>
            <a:r>
              <a:rPr lang="en-US" dirty="0">
                <a:latin typeface="Calibri" panose="020F0502020204030204" pitchFamily="34" charset="0"/>
                <a:cs typeface="Calibri" panose="020F0502020204030204" pitchFamily="34" charset="0"/>
              </a:rPr>
              <a:t>: A feature of Automated Builds, </a:t>
            </a:r>
            <a:r>
              <a:rPr lang="en-US" dirty="0" err="1">
                <a:latin typeface="Calibri" panose="020F0502020204030204" pitchFamily="34" charset="0"/>
                <a:cs typeface="Calibri" panose="020F0502020204030204" pitchFamily="34" charset="0"/>
              </a:rPr>
              <a:t>Webhooks</a:t>
            </a:r>
            <a:r>
              <a:rPr lang="en-US" dirty="0">
                <a:latin typeface="Calibri" panose="020F0502020204030204" pitchFamily="34" charset="0"/>
                <a:cs typeface="Calibri" panose="020F0502020204030204" pitchFamily="34" charset="0"/>
              </a:rPr>
              <a:t> let you trigger actions after a successful push to a repository.</a:t>
            </a:r>
          </a:p>
          <a:p>
            <a:r>
              <a:rPr lang="en-US" dirty="0">
                <a:latin typeface="Calibri" panose="020F0502020204030204" pitchFamily="34" charset="0"/>
                <a:cs typeface="Calibri" panose="020F0502020204030204" pitchFamily="34" charset="0"/>
              </a:rPr>
              <a:t>Organizations: Create work groups to manage access to image repositories.</a:t>
            </a:r>
          </a:p>
          <a:p>
            <a:r>
              <a:rPr lang="en-US" dirty="0">
                <a:latin typeface="Calibri" panose="020F0502020204030204" pitchFamily="34" charset="0"/>
                <a:cs typeface="Calibri" panose="020F0502020204030204" pitchFamily="34" charset="0"/>
              </a:rPr>
              <a:t>GitHub and </a:t>
            </a:r>
            <a:r>
              <a:rPr lang="en-US" dirty="0" err="1">
                <a:latin typeface="Calibri" panose="020F0502020204030204" pitchFamily="34" charset="0"/>
                <a:cs typeface="Calibri" panose="020F0502020204030204" pitchFamily="34" charset="0"/>
              </a:rPr>
              <a:t>Bitbucket</a:t>
            </a:r>
            <a:r>
              <a:rPr lang="en-US" dirty="0">
                <a:latin typeface="Calibri" panose="020F0502020204030204" pitchFamily="34" charset="0"/>
                <a:cs typeface="Calibri" panose="020F0502020204030204" pitchFamily="34" charset="0"/>
              </a:rPr>
              <a:t> Integration: Add the Hub and your Docker Images to your current workflows</a:t>
            </a:r>
          </a:p>
        </p:txBody>
      </p:sp>
    </p:spTree>
    <p:extLst>
      <p:ext uri="{BB962C8B-B14F-4D97-AF65-F5344CB8AC3E}">
        <p14:creationId xmlns:p14="http://schemas.microsoft.com/office/powerpoint/2010/main" val="55233086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254</TotalTime>
  <Words>507</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Courier New</vt:lpstr>
      <vt:lpstr>Wingdings 2</vt:lpstr>
      <vt:lpstr>Frame</vt:lpstr>
      <vt:lpstr>DOCKER</vt:lpstr>
      <vt:lpstr>VIRTUALIZATION</vt:lpstr>
      <vt:lpstr>OS Virtualization</vt:lpstr>
      <vt:lpstr>VM vs CONTAINERS</vt:lpstr>
      <vt:lpstr>DOCKER</vt:lpstr>
      <vt:lpstr>       DOCKER    WORKFLOW</vt:lpstr>
      <vt:lpstr>        DOCKER    TOOLBOX SETUP</vt:lpstr>
      <vt:lpstr>     DOCKERHUB</vt:lpstr>
      <vt:lpstr>     DOCKERHUB</vt:lpstr>
      <vt:lpstr>     DOCKERFILE</vt:lpstr>
      <vt:lpstr>ANACONDA     AND DOCKER TOGETHER</vt:lpstr>
      <vt:lpstr>DOCKER WITH AWS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Vasanti Mahajan</dc:creator>
  <cp:lastModifiedBy>Vasanti Mahajan</cp:lastModifiedBy>
  <cp:revision>17</cp:revision>
  <dcterms:created xsi:type="dcterms:W3CDTF">2017-01-30T00:40:26Z</dcterms:created>
  <dcterms:modified xsi:type="dcterms:W3CDTF">2017-01-30T06:24:50Z</dcterms:modified>
</cp:coreProperties>
</file>