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mmunity.geodynamics.org/" TargetMode="External"/><Relationship Id="rId3" Type="http://schemas.openxmlformats.org/officeDocument/2006/relationships/hyperlink" Target="https://wiki.geodynamics.org/software:pylith:start" TargetMode="External"/><Relationship Id="rId4" Type="http://schemas.openxmlformats.org/officeDocument/2006/relationships/hyperlink" Target="https://geodynamics.org/cig/software/pylith/" TargetMode="External"/><Relationship Id="rId5" Type="http://schemas.openxmlformats.org/officeDocument/2006/relationships/hyperlink" Target="https://geodynamics.org.cig/software/pylith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n Stengel, Fall 2021 CSCI 5636"/>
          <p:cNvSpPr txBox="1"/>
          <p:nvPr>
            <p:ph type="body" idx="21"/>
          </p:nvPr>
        </p:nvSpPr>
        <p:spPr>
          <a:xfrm>
            <a:off x="1153947" y="8531311"/>
            <a:ext cx="8994786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Ren Stengel, Fall 2021 CSCI 5636</a:t>
            </a:r>
          </a:p>
        </p:txBody>
      </p:sp>
      <p:sp>
        <p:nvSpPr>
          <p:cNvPr id="152" name="PyLith Community Analysis"/>
          <p:cNvSpPr txBox="1"/>
          <p:nvPr>
            <p:ph type="subTitle" sz="quarter" idx="1"/>
          </p:nvPr>
        </p:nvSpPr>
        <p:spPr>
          <a:xfrm>
            <a:off x="1135409" y="7525062"/>
            <a:ext cx="10100574" cy="1169012"/>
          </a:xfrm>
          <a:prstGeom prst="rect">
            <a:avLst/>
          </a:prstGeom>
        </p:spPr>
        <p:txBody>
          <a:bodyPr/>
          <a:lstStyle/>
          <a:p>
            <a:pPr/>
            <a:r>
              <a:t>PyLith Community Analysis</a:t>
            </a:r>
          </a:p>
        </p:txBody>
      </p:sp>
      <p:pic>
        <p:nvPicPr>
          <p:cNvPr id="153" name="Screen Shot 2021-11-17 at 8.58.19 AM.png" descr="Screen Shot 2021-11-17 at 8.58.1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96755" y="1595378"/>
            <a:ext cx="10668120" cy="10525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creen Shot 2021-11-17 at 9.01.50 AM.png" descr="Screen Shot 2021-11-17 at 9.01.5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1636" y="4547710"/>
            <a:ext cx="10668120" cy="26789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Back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  <p:sp>
        <p:nvSpPr>
          <p:cNvPr id="157" name="PyLith is a finite-element code for dynamic and quasistatic simulations of crustal deformation, primarily earthquakes and volcanoes.…"/>
          <p:cNvSpPr txBox="1"/>
          <p:nvPr>
            <p:ph type="body" sz="half" idx="1"/>
          </p:nvPr>
        </p:nvSpPr>
        <p:spPr>
          <a:xfrm>
            <a:off x="1206499" y="2566032"/>
            <a:ext cx="11557279" cy="10335683"/>
          </a:xfrm>
          <a:prstGeom prst="rect">
            <a:avLst/>
          </a:prstGeom>
        </p:spPr>
        <p:txBody>
          <a:bodyPr/>
          <a:lstStyle/>
          <a:p>
            <a:pPr marL="182879" indent="-182879" defTabSz="457200">
              <a:lnSpc>
                <a:spcPct val="100000"/>
              </a:lnSpc>
              <a:spcBef>
                <a:spcPts val="1400"/>
              </a:spcBef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 PyLith is a finite-element code for dynamic and quasistatic simulations of crustal deformation, primarily earthquakes and volcanoes.</a:t>
            </a:r>
            <a:endParaRPr b="0"/>
          </a:p>
          <a:p>
            <a:pPr marL="182879" indent="-182879" defTabSz="457200">
              <a:lnSpc>
                <a:spcPct val="100000"/>
              </a:lnSpc>
              <a:spcBef>
                <a:spcPts val="1400"/>
              </a:spcBef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 Features: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C9D1D9"/>
              </a:buClr>
              <a:buFont typeface="Times-Roman"/>
              <a:defRPr b="1"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Quasi-static (implicit) and dynamic (explicit) time-stepping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C9D1D9"/>
              </a:buClr>
              <a:buFont typeface="Times-Roman"/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Cell types include triangles, quadrilaterals, hexahedra, and tetrahedra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C9D1D9"/>
              </a:buClr>
              <a:buFont typeface="Times-Roman"/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Linear elastic, linear and generalized Maxwell viscoelastic, power-law viscoelastic, and Drucker-Prager elastoplastic materials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C9D1D9"/>
              </a:buClr>
              <a:buFont typeface="Times-Roman"/>
              <a:defRPr b="1"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Infinitesimal and small strain elasticity formulations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C9D1D9"/>
              </a:buClr>
              <a:buFont typeface="Times-Roman"/>
              <a:defRPr b="1"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Time-dependent Dirichlet (displacement/velocity) boundary conditions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C9D1D9"/>
              </a:buClr>
              <a:buFont typeface="Times-Roman"/>
              <a:defRPr b="1"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Time-dependent Neumann (traction) boundary conditions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C9D1D9"/>
              </a:buClr>
              <a:buFont typeface="Times-Roman"/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Time-dependent point forces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C9D1D9"/>
              </a:buClr>
              <a:buFont typeface="Times-Roman"/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Absorbing boundary conditions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C9D1D9"/>
              </a:buClr>
              <a:buFont typeface="Times-Roman"/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Gravitational body force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C9D1D9"/>
              </a:buClr>
              <a:buFont typeface="Times-Roman"/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VTK and HDF5/Xdmf output of solution, fault information, and state variables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C9D1D9"/>
              </a:buClr>
              <a:buFont typeface="Times-Roman"/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Templates</a:t>
            </a:r>
            <a:r>
              <a:t> for adding your own bulk rheologies, fault constitutive models, and interfacing with a custom seismic velocity model.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C9D1D9"/>
              </a:buClr>
              <a:buFont typeface="Times-Roman"/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User-friendly computation of static 3-D Green's functions</a:t>
            </a:r>
          </a:p>
        </p:txBody>
      </p:sp>
      <p:pic>
        <p:nvPicPr>
          <p:cNvPr id="158" name="Screen Shot 2021-11-17 at 9.19.54 AM.png" descr="Screen Shot 2021-11-17 at 9.19.5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03991" y="642882"/>
            <a:ext cx="8094883" cy="4912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Screen Shot 2021-11-17 at 9.20.06 AM.png" descr="Screen Shot 2021-11-17 at 9.20.06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66364" y="6447876"/>
            <a:ext cx="9267261" cy="2876962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PyLith v2.2.2 User Manual"/>
          <p:cNvSpPr txBox="1"/>
          <p:nvPr/>
        </p:nvSpPr>
        <p:spPr>
          <a:xfrm>
            <a:off x="20442641" y="5747082"/>
            <a:ext cx="368838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PyLith v2.2.2 User Manual</a:t>
            </a:r>
          </a:p>
        </p:txBody>
      </p:sp>
      <p:pic>
        <p:nvPicPr>
          <p:cNvPr id="161" name="Screen Shot 2021-11-17 at 9.35.40 AM.png" descr="Screen Shot 2021-11-17 at 9.35.40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44488" y="9488066"/>
            <a:ext cx="4965701" cy="32131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Kinematic Fault Example"/>
          <p:cNvSpPr txBox="1"/>
          <p:nvPr/>
        </p:nvSpPr>
        <p:spPr>
          <a:xfrm>
            <a:off x="14682054" y="12730889"/>
            <a:ext cx="34905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Kinematic Fault Example</a:t>
            </a:r>
          </a:p>
        </p:txBody>
      </p:sp>
      <p:pic>
        <p:nvPicPr>
          <p:cNvPr id="163" name="Screen Shot 2021-11-17 at 9.39.54 AM.png" descr="Screen Shot 2021-11-17 at 9.39.54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004402" y="9442866"/>
            <a:ext cx="4965701" cy="321310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ear displacement example"/>
          <p:cNvSpPr txBox="1"/>
          <p:nvPr/>
        </p:nvSpPr>
        <p:spPr>
          <a:xfrm>
            <a:off x="19187309" y="12714477"/>
            <a:ext cx="406633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Shear displacement 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pplic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Applications</a:t>
            </a:r>
          </a:p>
        </p:txBody>
      </p:sp>
      <p:sp>
        <p:nvSpPr>
          <p:cNvPr id="167" name="Fault interfaces using cohesive cells…"/>
          <p:cNvSpPr txBox="1"/>
          <p:nvPr>
            <p:ph type="body" sz="quarter" idx="1"/>
          </p:nvPr>
        </p:nvSpPr>
        <p:spPr>
          <a:xfrm>
            <a:off x="1206500" y="2566032"/>
            <a:ext cx="11557278" cy="3581357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C9D1D9"/>
              </a:buClr>
              <a:buFont typeface="Times-Roman"/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42900" indent="-342900" defTabSz="457200">
              <a:lnSpc>
                <a:spcPct val="100000"/>
              </a:lnSpc>
              <a:spcBef>
                <a:spcPts val="0"/>
              </a:spcBef>
              <a:defRPr b="1" sz="2900">
                <a:latin typeface="Helvetica"/>
                <a:ea typeface="Helvetica"/>
                <a:cs typeface="Helvetica"/>
                <a:sym typeface="Helvetica"/>
              </a:defRPr>
            </a:pPr>
            <a:r>
              <a:t>Fault interfaces using cohesive cells</a:t>
            </a:r>
          </a:p>
          <a:p>
            <a:pPr lvl="1" marL="952500" indent="-342900" defTabSz="457200">
              <a:lnSpc>
                <a:spcPct val="100000"/>
              </a:lnSpc>
              <a:spcBef>
                <a:spcPts val="0"/>
              </a:spcBef>
              <a:defRPr sz="2900">
                <a:latin typeface="Helvetica"/>
                <a:ea typeface="Helvetica"/>
                <a:cs typeface="Helvetica"/>
                <a:sym typeface="Helvetica"/>
              </a:defRPr>
            </a:pPr>
            <a:r>
              <a:t>Prescribed slip with multiple, potentially overlapping earthquake ruptures and aseismic creep</a:t>
            </a:r>
          </a:p>
          <a:p>
            <a:pPr lvl="1" marL="952500" indent="-342900" defTabSz="457200">
              <a:lnSpc>
                <a:spcPct val="100000"/>
              </a:lnSpc>
              <a:spcBef>
                <a:spcPts val="0"/>
              </a:spcBef>
              <a:defRPr sz="2900">
                <a:latin typeface="Helvetica"/>
                <a:ea typeface="Helvetica"/>
                <a:cs typeface="Helvetica"/>
                <a:sym typeface="Helvetica"/>
              </a:defRPr>
            </a:pPr>
            <a:r>
              <a:t>Spontaneous slip with slip-weakening friction and Dieterich rate- and state-friction fault constitutive models</a:t>
            </a:r>
          </a:p>
          <a:p>
            <a:pPr marL="355600" indent="-355600" defTabSz="457200">
              <a:lnSpc>
                <a:spcPct val="100000"/>
              </a:lnSpc>
              <a:spcBef>
                <a:spcPts val="0"/>
              </a:spcBef>
              <a:defRPr sz="2900">
                <a:latin typeface="Helvetica"/>
                <a:ea typeface="Helvetica"/>
                <a:cs typeface="Helvetica"/>
                <a:sym typeface="Helvetica"/>
              </a:defRPr>
            </a:pPr>
            <a:r>
              <a:t>Various seismic related problems such as subduction zones</a:t>
            </a:r>
          </a:p>
        </p:txBody>
      </p:sp>
      <p:sp>
        <p:nvSpPr>
          <p:cNvPr id="168" name="PyLith v2.2.2 User Manual"/>
          <p:cNvSpPr txBox="1"/>
          <p:nvPr/>
        </p:nvSpPr>
        <p:spPr>
          <a:xfrm>
            <a:off x="17267270" y="6025599"/>
            <a:ext cx="368838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PyLith v2.2.2 User Manual</a:t>
            </a:r>
          </a:p>
        </p:txBody>
      </p:sp>
      <p:pic>
        <p:nvPicPr>
          <p:cNvPr id="169" name="Screen Shot 2021-11-17 at 9.35.40 AM.png" descr="Screen Shot 2021-11-17 at 9.35.4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97094" y="1834002"/>
            <a:ext cx="4965701" cy="32131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Kinematic Fault Example"/>
          <p:cNvSpPr txBox="1"/>
          <p:nvPr/>
        </p:nvSpPr>
        <p:spPr>
          <a:xfrm>
            <a:off x="14634659" y="5076824"/>
            <a:ext cx="349057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Kinematic Fault Example</a:t>
            </a:r>
          </a:p>
        </p:txBody>
      </p:sp>
      <p:pic>
        <p:nvPicPr>
          <p:cNvPr id="171" name="Screen Shot 2021-11-17 at 9.39.54 AM.png" descr="Screen Shot 2021-11-17 at 9.39.5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57009" y="1788802"/>
            <a:ext cx="4965701" cy="32131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ear displacement example"/>
          <p:cNvSpPr txBox="1"/>
          <p:nvPr/>
        </p:nvSpPr>
        <p:spPr>
          <a:xfrm>
            <a:off x="19139916" y="5060413"/>
            <a:ext cx="406633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Shear displacement example</a:t>
            </a:r>
          </a:p>
        </p:txBody>
      </p:sp>
      <p:pic>
        <p:nvPicPr>
          <p:cNvPr id="173" name="Screen Shot 2021-11-17 at 9.54.59 AM.png" descr="Screen Shot 2021-11-17 at 9.54.59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9978" y="7510661"/>
            <a:ext cx="11737865" cy="5299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creen Shot 2021-11-17 at 9.55.25 AM.png" descr="Screen Shot 2021-11-17 at 9.55.25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530827" y="7510661"/>
            <a:ext cx="11737865" cy="5299876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Line"/>
          <p:cNvSpPr/>
          <p:nvPr/>
        </p:nvSpPr>
        <p:spPr>
          <a:xfrm>
            <a:off x="11350542" y="9602014"/>
            <a:ext cx="1682916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evelopment Commun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Development Community</a:t>
            </a:r>
          </a:p>
        </p:txBody>
      </p:sp>
      <p:pic>
        <p:nvPicPr>
          <p:cNvPr id="178" name="Screen Shot 2021-11-17 at 9.14.39 AM.png" descr="Screen Shot 2021-11-17 at 9.14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29162" y="5663379"/>
            <a:ext cx="4946953" cy="2389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Screen Shot 2021-11-17 at 9.17.55 AM.png" descr="Screen Shot 2021-11-17 at 9.17.5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13" y="2322285"/>
            <a:ext cx="18964073" cy="71989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Screen Shot 2021-11-17 at 9.18.21 AM.png" descr="Screen Shot 2021-11-17 at 9.18.21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5704" y="9558934"/>
            <a:ext cx="5676901" cy="354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Screen Shot 2021-11-17 at 9.18.31 AM.png" descr="Screen Shot 2021-11-17 at 9.18.31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70599" y="9558934"/>
            <a:ext cx="5676901" cy="354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Screen Shot 2021-11-17 at 9.18.38 AM.png" descr="Screen Shot 2021-11-17 at 9.18.38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845494" y="9558934"/>
            <a:ext cx="5676901" cy="35433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+ 5 others"/>
          <p:cNvSpPr txBox="1"/>
          <p:nvPr/>
        </p:nvSpPr>
        <p:spPr>
          <a:xfrm>
            <a:off x="20046871" y="11099901"/>
            <a:ext cx="149413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+ 5 others</a:t>
            </a:r>
          </a:p>
        </p:txBody>
      </p:sp>
      <p:sp>
        <p:nvSpPr>
          <p:cNvPr id="184" name="Brad Aagaard @ USGS"/>
          <p:cNvSpPr txBox="1"/>
          <p:nvPr/>
        </p:nvSpPr>
        <p:spPr>
          <a:xfrm>
            <a:off x="1907284" y="13025451"/>
            <a:ext cx="325374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Brad Aagaard @ USGS</a:t>
            </a:r>
          </a:p>
        </p:txBody>
      </p:sp>
      <p:sp>
        <p:nvSpPr>
          <p:cNvPr id="185" name="Charles Williams @ GNS Science"/>
          <p:cNvSpPr txBox="1"/>
          <p:nvPr/>
        </p:nvSpPr>
        <p:spPr>
          <a:xfrm>
            <a:off x="7307657" y="13025451"/>
            <a:ext cx="460278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Charles Williams @ GNS Science</a:t>
            </a:r>
          </a:p>
        </p:txBody>
      </p:sp>
      <p:sp>
        <p:nvSpPr>
          <p:cNvPr id="186" name="Matthew Knepley @ University at Buffalo"/>
          <p:cNvSpPr txBox="1"/>
          <p:nvPr/>
        </p:nvSpPr>
        <p:spPr>
          <a:xfrm>
            <a:off x="12868202" y="13025451"/>
            <a:ext cx="563148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Matthew Knepley @ University at Buffalo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Barriers to community 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Barriers to community development</a:t>
            </a:r>
          </a:p>
        </p:txBody>
      </p:sp>
      <p:sp>
        <p:nvSpPr>
          <p:cNvPr id="189" name="PyLith can be challenging to install and develop i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PyLith can be challenging to install and develop in</a:t>
            </a:r>
          </a:p>
        </p:txBody>
      </p:sp>
      <p:sp>
        <p:nvSpPr>
          <p:cNvPr id="190" name="PyLith users can install via source, binary, Docker, or by the PyLith Installer package…"/>
          <p:cNvSpPr txBox="1"/>
          <p:nvPr>
            <p:ph type="body" sz="half" idx="1"/>
          </p:nvPr>
        </p:nvSpPr>
        <p:spPr>
          <a:xfrm>
            <a:off x="1206499" y="4248504"/>
            <a:ext cx="8632206" cy="8256012"/>
          </a:xfrm>
          <a:prstGeom prst="rect">
            <a:avLst/>
          </a:prstGeom>
        </p:spPr>
        <p:txBody>
          <a:bodyPr/>
          <a:lstStyle/>
          <a:p>
            <a:pPr marL="499872" indent="-499872" defTabSz="1999437">
              <a:spcBef>
                <a:spcPts val="3600"/>
              </a:spcBef>
              <a:defRPr sz="3936"/>
            </a:pPr>
            <a:r>
              <a:t>PyLith users can install via source, binary, Docker, or by the PyLith Installer package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Installing the development version can be more intensive (especially on Mac)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Development can be difficult due to intermingling of languages in the code and addressing bugs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Varying sets of instructions depending between the forum, user manual, and readthedocs pages</a:t>
            </a:r>
          </a:p>
        </p:txBody>
      </p:sp>
      <p:pic>
        <p:nvPicPr>
          <p:cNvPr id="191" name="Screen Shot 2021-11-17 at 9.32.55 AM.png" descr="Screen Shot 2021-11-17 at 9.32.5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2476" y="3355954"/>
            <a:ext cx="11603802" cy="10041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levant links and 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Relevant links and references</a:t>
            </a:r>
          </a:p>
        </p:txBody>
      </p:sp>
      <p:sp>
        <p:nvSpPr>
          <p:cNvPr id="194" name="https://community.geodynamics.org/…"/>
          <p:cNvSpPr txBox="1"/>
          <p:nvPr>
            <p:ph type="body" idx="1"/>
          </p:nvPr>
        </p:nvSpPr>
        <p:spPr>
          <a:xfrm>
            <a:off x="1206500" y="2600188"/>
            <a:ext cx="21971000" cy="9904328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https://community.geodynamics.org/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https://wiki.geodynamics.org/software:pylith:start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https://geodynamics.org/cig/software/pylith/</a:t>
            </a:r>
          </a:p>
          <a:p>
            <a:pPr/>
            <a:r>
              <a:t>Aagaard, B., Knepley, M., Williams C., (2017) PyLith v2.2.1, Computational Infrastructure for Geodynamics, doi: 10.5281/zenodo.886600, url: </a:t>
            </a:r>
            <a:r>
              <a:rPr u="sng">
                <a:hlinkClick r:id="rId5" invalidUrl="" action="" tgtFrame="" tooltip="" history="1" highlightClick="0" endSnd="0"/>
              </a:rPr>
              <a:t>https://geodynamics.org.cig/software/pylith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