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70" r:id="rId5"/>
    <p:sldId id="258" r:id="rId6"/>
    <p:sldId id="259" r:id="rId7"/>
    <p:sldId id="260" r:id="rId8"/>
    <p:sldId id="261" r:id="rId9"/>
    <p:sldId id="265" r:id="rId10"/>
    <p:sldId id="262" r:id="rId11"/>
    <p:sldId id="263" r:id="rId12"/>
    <p:sldId id="264" r:id="rId13"/>
    <p:sldId id="267" r:id="rId14"/>
    <p:sldId id="268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E7C78A-1F10-4A21-AA0D-4EADD0C1386D}" v="418" dt="2023-12-11T18:32:04.632"/>
    <p1510:client id="{7D2623ED-AE8C-4245-9C2F-9FF33DC77F52}" v="834" dt="2023-12-11T06:04:13.0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11CAF9-822C-4F2C-A8A9-E5E342348B1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983AB30-7ACA-4F7A-BF58-49D5988C839D}">
      <dgm:prSet/>
      <dgm:spPr/>
      <dgm:t>
        <a:bodyPr/>
        <a:lstStyle/>
        <a:p>
          <a:r>
            <a:rPr lang="en-US"/>
            <a:t>Offers some support on installation and setup.</a:t>
          </a:r>
        </a:p>
      </dgm:t>
    </dgm:pt>
    <dgm:pt modelId="{858091E9-2135-4271-A94A-583BC560E59B}" type="parTrans" cxnId="{97DC92A2-339B-468E-8BF0-DE6C08D0198C}">
      <dgm:prSet/>
      <dgm:spPr/>
      <dgm:t>
        <a:bodyPr/>
        <a:lstStyle/>
        <a:p>
          <a:endParaRPr lang="en-US"/>
        </a:p>
      </dgm:t>
    </dgm:pt>
    <dgm:pt modelId="{C37552CB-ECCD-4119-9774-8EECFE028761}" type="sibTrans" cxnId="{97DC92A2-339B-468E-8BF0-DE6C08D0198C}">
      <dgm:prSet/>
      <dgm:spPr/>
      <dgm:t>
        <a:bodyPr/>
        <a:lstStyle/>
        <a:p>
          <a:endParaRPr lang="en-US"/>
        </a:p>
      </dgm:t>
    </dgm:pt>
    <dgm:pt modelId="{89315007-A93B-4ECD-9A4E-E4FD8E9AC6E3}">
      <dgm:prSet/>
      <dgm:spPr/>
      <dgm:t>
        <a:bodyPr/>
        <a:lstStyle/>
        <a:p>
          <a:r>
            <a:rPr lang="en-US"/>
            <a:t>Programs didn't require significant memory or processing power.</a:t>
          </a:r>
        </a:p>
      </dgm:t>
    </dgm:pt>
    <dgm:pt modelId="{0F765F21-4C67-487C-82D8-9B6F4C7D46D8}" type="parTrans" cxnId="{2773115A-B2D9-4E49-B938-F06E2CD095B9}">
      <dgm:prSet/>
      <dgm:spPr/>
      <dgm:t>
        <a:bodyPr/>
        <a:lstStyle/>
        <a:p>
          <a:endParaRPr lang="en-US"/>
        </a:p>
      </dgm:t>
    </dgm:pt>
    <dgm:pt modelId="{90FC794E-FE64-4110-A1F8-45F34679CD0A}" type="sibTrans" cxnId="{2773115A-B2D9-4E49-B938-F06E2CD095B9}">
      <dgm:prSet/>
      <dgm:spPr/>
      <dgm:t>
        <a:bodyPr/>
        <a:lstStyle/>
        <a:p>
          <a:endParaRPr lang="en-US"/>
        </a:p>
      </dgm:t>
    </dgm:pt>
    <dgm:pt modelId="{597A34EF-7162-4A36-8A57-34A2A4CAC24A}">
      <dgm:prSet/>
      <dgm:spPr/>
      <dgm:t>
        <a:bodyPr/>
        <a:lstStyle/>
        <a:p>
          <a:r>
            <a:rPr lang="en-US"/>
            <a:t>Greater variety of problems to solve. </a:t>
          </a:r>
        </a:p>
      </dgm:t>
    </dgm:pt>
    <dgm:pt modelId="{E70B8C4B-3420-4258-A9FA-C4DA4EF51BA5}" type="parTrans" cxnId="{91A5A0EF-CE45-42C0-889D-87D9B73D04D4}">
      <dgm:prSet/>
      <dgm:spPr/>
      <dgm:t>
        <a:bodyPr/>
        <a:lstStyle/>
        <a:p>
          <a:endParaRPr lang="en-US"/>
        </a:p>
      </dgm:t>
    </dgm:pt>
    <dgm:pt modelId="{779B4B03-C111-46BE-8AAC-8CC7D8EDF465}" type="sibTrans" cxnId="{91A5A0EF-CE45-42C0-889D-87D9B73D04D4}">
      <dgm:prSet/>
      <dgm:spPr/>
      <dgm:t>
        <a:bodyPr/>
        <a:lstStyle/>
        <a:p>
          <a:endParaRPr lang="en-US"/>
        </a:p>
      </dgm:t>
    </dgm:pt>
    <dgm:pt modelId="{1FF4847E-11B5-406F-8AC2-31C8B7407C67}" type="pres">
      <dgm:prSet presAssocID="{9B11CAF9-822C-4F2C-A8A9-E5E342348B1D}" presName="root" presStyleCnt="0">
        <dgm:presLayoutVars>
          <dgm:dir/>
          <dgm:resizeHandles val="exact"/>
        </dgm:presLayoutVars>
      </dgm:prSet>
      <dgm:spPr/>
    </dgm:pt>
    <dgm:pt modelId="{DD5651B4-0E9F-4FE6-AD80-F0A7461E5BF0}" type="pres">
      <dgm:prSet presAssocID="{9983AB30-7ACA-4F7A-BF58-49D5988C839D}" presName="compNode" presStyleCnt="0"/>
      <dgm:spPr/>
    </dgm:pt>
    <dgm:pt modelId="{A94C9306-6305-4D64-ABC2-B4877BCFF76B}" type="pres">
      <dgm:prSet presAssocID="{9983AB30-7ACA-4F7A-BF58-49D5988C839D}" presName="bgRect" presStyleLbl="bgShp" presStyleIdx="0" presStyleCnt="3"/>
      <dgm:spPr/>
    </dgm:pt>
    <dgm:pt modelId="{E1617BAB-19F4-4887-8E21-777B18F2EC4E}" type="pres">
      <dgm:prSet presAssocID="{9983AB30-7ACA-4F7A-BF58-49D5988C839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rench"/>
        </a:ext>
      </dgm:extLst>
    </dgm:pt>
    <dgm:pt modelId="{F2C15D7B-C7EB-4F53-8AEC-889B12036C68}" type="pres">
      <dgm:prSet presAssocID="{9983AB30-7ACA-4F7A-BF58-49D5988C839D}" presName="spaceRect" presStyleCnt="0"/>
      <dgm:spPr/>
    </dgm:pt>
    <dgm:pt modelId="{7628F703-343F-45DB-8B84-F18F3EB6F7E7}" type="pres">
      <dgm:prSet presAssocID="{9983AB30-7ACA-4F7A-BF58-49D5988C839D}" presName="parTx" presStyleLbl="revTx" presStyleIdx="0" presStyleCnt="3">
        <dgm:presLayoutVars>
          <dgm:chMax val="0"/>
          <dgm:chPref val="0"/>
        </dgm:presLayoutVars>
      </dgm:prSet>
      <dgm:spPr/>
    </dgm:pt>
    <dgm:pt modelId="{99CEEC99-5611-4E6A-AF1E-B1C6F642C441}" type="pres">
      <dgm:prSet presAssocID="{C37552CB-ECCD-4119-9774-8EECFE028761}" presName="sibTrans" presStyleCnt="0"/>
      <dgm:spPr/>
    </dgm:pt>
    <dgm:pt modelId="{EF909FAF-0CEE-47B0-833D-420A680E9F72}" type="pres">
      <dgm:prSet presAssocID="{89315007-A93B-4ECD-9A4E-E4FD8E9AC6E3}" presName="compNode" presStyleCnt="0"/>
      <dgm:spPr/>
    </dgm:pt>
    <dgm:pt modelId="{76583189-5F13-4CC4-949C-F346C4874530}" type="pres">
      <dgm:prSet presAssocID="{89315007-A93B-4ECD-9A4E-E4FD8E9AC6E3}" presName="bgRect" presStyleLbl="bgShp" presStyleIdx="1" presStyleCnt="3"/>
      <dgm:spPr/>
    </dgm:pt>
    <dgm:pt modelId="{1A5668A9-E7BA-4121-9699-19617B9D2CDC}" type="pres">
      <dgm:prSet presAssocID="{89315007-A93B-4ECD-9A4E-E4FD8E9AC6E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217A3F3-F3E3-4444-B6CD-D8BDEC251D0E}" type="pres">
      <dgm:prSet presAssocID="{89315007-A93B-4ECD-9A4E-E4FD8E9AC6E3}" presName="spaceRect" presStyleCnt="0"/>
      <dgm:spPr/>
    </dgm:pt>
    <dgm:pt modelId="{1F7B361E-953E-4055-A4EE-DF982B4501B5}" type="pres">
      <dgm:prSet presAssocID="{89315007-A93B-4ECD-9A4E-E4FD8E9AC6E3}" presName="parTx" presStyleLbl="revTx" presStyleIdx="1" presStyleCnt="3">
        <dgm:presLayoutVars>
          <dgm:chMax val="0"/>
          <dgm:chPref val="0"/>
        </dgm:presLayoutVars>
      </dgm:prSet>
      <dgm:spPr/>
    </dgm:pt>
    <dgm:pt modelId="{A4C6E9AC-D46E-45AC-8EA7-A57D9E17BE08}" type="pres">
      <dgm:prSet presAssocID="{90FC794E-FE64-4110-A1F8-45F34679CD0A}" presName="sibTrans" presStyleCnt="0"/>
      <dgm:spPr/>
    </dgm:pt>
    <dgm:pt modelId="{9D84339D-BB68-4C63-B312-F8AC7DF20B67}" type="pres">
      <dgm:prSet presAssocID="{597A34EF-7162-4A36-8A57-34A2A4CAC24A}" presName="compNode" presStyleCnt="0"/>
      <dgm:spPr/>
    </dgm:pt>
    <dgm:pt modelId="{740E828F-3DD0-4040-8526-472186B06A50}" type="pres">
      <dgm:prSet presAssocID="{597A34EF-7162-4A36-8A57-34A2A4CAC24A}" presName="bgRect" presStyleLbl="bgShp" presStyleIdx="2" presStyleCnt="3"/>
      <dgm:spPr/>
    </dgm:pt>
    <dgm:pt modelId="{DAE63DE7-0CFD-4031-B68C-0767759AED08}" type="pres">
      <dgm:prSet presAssocID="{597A34EF-7162-4A36-8A57-34A2A4CAC24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1B38E6E4-C4A7-4A48-834E-70255EAB377A}" type="pres">
      <dgm:prSet presAssocID="{597A34EF-7162-4A36-8A57-34A2A4CAC24A}" presName="spaceRect" presStyleCnt="0"/>
      <dgm:spPr/>
    </dgm:pt>
    <dgm:pt modelId="{141BDEE3-12C7-446D-A02A-DD10B16C2D46}" type="pres">
      <dgm:prSet presAssocID="{597A34EF-7162-4A36-8A57-34A2A4CAC24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B28CC0B-27CD-4C6A-BEA3-57A27456108E}" type="presOf" srcId="{9B11CAF9-822C-4F2C-A8A9-E5E342348B1D}" destId="{1FF4847E-11B5-406F-8AC2-31C8B7407C67}" srcOrd="0" destOrd="0" presId="urn:microsoft.com/office/officeart/2018/2/layout/IconVerticalSolidList"/>
    <dgm:cxn modelId="{0665322F-5637-4F11-BFE7-3AB8F608EE9F}" type="presOf" srcId="{9983AB30-7ACA-4F7A-BF58-49D5988C839D}" destId="{7628F703-343F-45DB-8B84-F18F3EB6F7E7}" srcOrd="0" destOrd="0" presId="urn:microsoft.com/office/officeart/2018/2/layout/IconVerticalSolidList"/>
    <dgm:cxn modelId="{F9088830-908E-4DAA-982E-72C14F43F16C}" type="presOf" srcId="{89315007-A93B-4ECD-9A4E-E4FD8E9AC6E3}" destId="{1F7B361E-953E-4055-A4EE-DF982B4501B5}" srcOrd="0" destOrd="0" presId="urn:microsoft.com/office/officeart/2018/2/layout/IconVerticalSolidList"/>
    <dgm:cxn modelId="{2773115A-B2D9-4E49-B938-F06E2CD095B9}" srcId="{9B11CAF9-822C-4F2C-A8A9-E5E342348B1D}" destId="{89315007-A93B-4ECD-9A4E-E4FD8E9AC6E3}" srcOrd="1" destOrd="0" parTransId="{0F765F21-4C67-487C-82D8-9B6F4C7D46D8}" sibTransId="{90FC794E-FE64-4110-A1F8-45F34679CD0A}"/>
    <dgm:cxn modelId="{97DC92A2-339B-468E-8BF0-DE6C08D0198C}" srcId="{9B11CAF9-822C-4F2C-A8A9-E5E342348B1D}" destId="{9983AB30-7ACA-4F7A-BF58-49D5988C839D}" srcOrd="0" destOrd="0" parTransId="{858091E9-2135-4271-A94A-583BC560E59B}" sibTransId="{C37552CB-ECCD-4119-9774-8EECFE028761}"/>
    <dgm:cxn modelId="{65B0B8B3-F786-42B4-83DB-86418DDE3A9D}" type="presOf" srcId="{597A34EF-7162-4A36-8A57-34A2A4CAC24A}" destId="{141BDEE3-12C7-446D-A02A-DD10B16C2D46}" srcOrd="0" destOrd="0" presId="urn:microsoft.com/office/officeart/2018/2/layout/IconVerticalSolidList"/>
    <dgm:cxn modelId="{91A5A0EF-CE45-42C0-889D-87D9B73D04D4}" srcId="{9B11CAF9-822C-4F2C-A8A9-E5E342348B1D}" destId="{597A34EF-7162-4A36-8A57-34A2A4CAC24A}" srcOrd="2" destOrd="0" parTransId="{E70B8C4B-3420-4258-A9FA-C4DA4EF51BA5}" sibTransId="{779B4B03-C111-46BE-8AAC-8CC7D8EDF465}"/>
    <dgm:cxn modelId="{A5CDBC01-5A00-4566-AE37-9955BC41F095}" type="presParOf" srcId="{1FF4847E-11B5-406F-8AC2-31C8B7407C67}" destId="{DD5651B4-0E9F-4FE6-AD80-F0A7461E5BF0}" srcOrd="0" destOrd="0" presId="urn:microsoft.com/office/officeart/2018/2/layout/IconVerticalSolidList"/>
    <dgm:cxn modelId="{44B31BC8-58BC-479F-AB6F-7CB4B1973656}" type="presParOf" srcId="{DD5651B4-0E9F-4FE6-AD80-F0A7461E5BF0}" destId="{A94C9306-6305-4D64-ABC2-B4877BCFF76B}" srcOrd="0" destOrd="0" presId="urn:microsoft.com/office/officeart/2018/2/layout/IconVerticalSolidList"/>
    <dgm:cxn modelId="{01AC0501-3A05-41CC-88C7-8841863705A7}" type="presParOf" srcId="{DD5651B4-0E9F-4FE6-AD80-F0A7461E5BF0}" destId="{E1617BAB-19F4-4887-8E21-777B18F2EC4E}" srcOrd="1" destOrd="0" presId="urn:microsoft.com/office/officeart/2018/2/layout/IconVerticalSolidList"/>
    <dgm:cxn modelId="{EFA41A80-9EA5-4702-8B02-A1B8A3A9D880}" type="presParOf" srcId="{DD5651B4-0E9F-4FE6-AD80-F0A7461E5BF0}" destId="{F2C15D7B-C7EB-4F53-8AEC-889B12036C68}" srcOrd="2" destOrd="0" presId="urn:microsoft.com/office/officeart/2018/2/layout/IconVerticalSolidList"/>
    <dgm:cxn modelId="{E5F9FE54-81C6-4632-A0A3-83D850FAB8E2}" type="presParOf" srcId="{DD5651B4-0E9F-4FE6-AD80-F0A7461E5BF0}" destId="{7628F703-343F-45DB-8B84-F18F3EB6F7E7}" srcOrd="3" destOrd="0" presId="urn:microsoft.com/office/officeart/2018/2/layout/IconVerticalSolidList"/>
    <dgm:cxn modelId="{91E72A9E-36DE-4486-BE6B-4DC470F540DA}" type="presParOf" srcId="{1FF4847E-11B5-406F-8AC2-31C8B7407C67}" destId="{99CEEC99-5611-4E6A-AF1E-B1C6F642C441}" srcOrd="1" destOrd="0" presId="urn:microsoft.com/office/officeart/2018/2/layout/IconVerticalSolidList"/>
    <dgm:cxn modelId="{3895787B-0914-4E58-BF64-10F0FE9C952E}" type="presParOf" srcId="{1FF4847E-11B5-406F-8AC2-31C8B7407C67}" destId="{EF909FAF-0CEE-47B0-833D-420A680E9F72}" srcOrd="2" destOrd="0" presId="urn:microsoft.com/office/officeart/2018/2/layout/IconVerticalSolidList"/>
    <dgm:cxn modelId="{A9B47D7B-DE1B-4A8A-BB05-91FEC38CDE12}" type="presParOf" srcId="{EF909FAF-0CEE-47B0-833D-420A680E9F72}" destId="{76583189-5F13-4CC4-949C-F346C4874530}" srcOrd="0" destOrd="0" presId="urn:microsoft.com/office/officeart/2018/2/layout/IconVerticalSolidList"/>
    <dgm:cxn modelId="{A295BD97-8C30-436F-897E-8B34EC9F9CF1}" type="presParOf" srcId="{EF909FAF-0CEE-47B0-833D-420A680E9F72}" destId="{1A5668A9-E7BA-4121-9699-19617B9D2CDC}" srcOrd="1" destOrd="0" presId="urn:microsoft.com/office/officeart/2018/2/layout/IconVerticalSolidList"/>
    <dgm:cxn modelId="{D5F38845-3E0C-4920-A043-E20E6FC24507}" type="presParOf" srcId="{EF909FAF-0CEE-47B0-833D-420A680E9F72}" destId="{1217A3F3-F3E3-4444-B6CD-D8BDEC251D0E}" srcOrd="2" destOrd="0" presId="urn:microsoft.com/office/officeart/2018/2/layout/IconVerticalSolidList"/>
    <dgm:cxn modelId="{5FD27BB9-02C3-4DCC-9431-8CA2AD791094}" type="presParOf" srcId="{EF909FAF-0CEE-47B0-833D-420A680E9F72}" destId="{1F7B361E-953E-4055-A4EE-DF982B4501B5}" srcOrd="3" destOrd="0" presId="urn:microsoft.com/office/officeart/2018/2/layout/IconVerticalSolidList"/>
    <dgm:cxn modelId="{A7AC89C8-74D0-4E78-9A26-7CC720317CDE}" type="presParOf" srcId="{1FF4847E-11B5-406F-8AC2-31C8B7407C67}" destId="{A4C6E9AC-D46E-45AC-8EA7-A57D9E17BE08}" srcOrd="3" destOrd="0" presId="urn:microsoft.com/office/officeart/2018/2/layout/IconVerticalSolidList"/>
    <dgm:cxn modelId="{AE295A21-196A-4D52-AA39-EF092B258F1B}" type="presParOf" srcId="{1FF4847E-11B5-406F-8AC2-31C8B7407C67}" destId="{9D84339D-BB68-4C63-B312-F8AC7DF20B67}" srcOrd="4" destOrd="0" presId="urn:microsoft.com/office/officeart/2018/2/layout/IconVerticalSolidList"/>
    <dgm:cxn modelId="{C574E29E-1340-4DAE-88B2-71B68F09B936}" type="presParOf" srcId="{9D84339D-BB68-4C63-B312-F8AC7DF20B67}" destId="{740E828F-3DD0-4040-8526-472186B06A50}" srcOrd="0" destOrd="0" presId="urn:microsoft.com/office/officeart/2018/2/layout/IconVerticalSolidList"/>
    <dgm:cxn modelId="{BCAE9F71-4A7F-4AD6-B22A-8AB7118A86DE}" type="presParOf" srcId="{9D84339D-BB68-4C63-B312-F8AC7DF20B67}" destId="{DAE63DE7-0CFD-4031-B68C-0767759AED08}" srcOrd="1" destOrd="0" presId="urn:microsoft.com/office/officeart/2018/2/layout/IconVerticalSolidList"/>
    <dgm:cxn modelId="{56D15A51-EAD3-4380-8BCC-5A26ADD77678}" type="presParOf" srcId="{9D84339D-BB68-4C63-B312-F8AC7DF20B67}" destId="{1B38E6E4-C4A7-4A48-834E-70255EAB377A}" srcOrd="2" destOrd="0" presId="urn:microsoft.com/office/officeart/2018/2/layout/IconVerticalSolidList"/>
    <dgm:cxn modelId="{5C428FF8-4FC0-43AC-A8AA-EBCED7393C71}" type="presParOf" srcId="{9D84339D-BB68-4C63-B312-F8AC7DF20B67}" destId="{141BDEE3-12C7-446D-A02A-DD10B16C2D4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4C9306-6305-4D64-ABC2-B4877BCFF76B}">
      <dsp:nvSpPr>
        <dsp:cNvPr id="0" name=""/>
        <dsp:cNvSpPr/>
      </dsp:nvSpPr>
      <dsp:spPr>
        <a:xfrm>
          <a:off x="0" y="717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617BAB-19F4-4887-8E21-777B18F2EC4E}">
      <dsp:nvSpPr>
        <dsp:cNvPr id="0" name=""/>
        <dsp:cNvSpPr/>
      </dsp:nvSpPr>
      <dsp:spPr>
        <a:xfrm>
          <a:off x="507973" y="378548"/>
          <a:ext cx="923587" cy="923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28F703-343F-45DB-8B84-F18F3EB6F7E7}">
      <dsp:nvSpPr>
        <dsp:cNvPr id="0" name=""/>
        <dsp:cNvSpPr/>
      </dsp:nvSpPr>
      <dsp:spPr>
        <a:xfrm>
          <a:off x="1939533" y="717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Offers some support on installation and setup.</a:t>
          </a:r>
        </a:p>
      </dsp:txBody>
      <dsp:txXfrm>
        <a:off x="1939533" y="717"/>
        <a:ext cx="4362067" cy="1679249"/>
      </dsp:txXfrm>
    </dsp:sp>
    <dsp:sp modelId="{76583189-5F13-4CC4-949C-F346C4874530}">
      <dsp:nvSpPr>
        <dsp:cNvPr id="0" name=""/>
        <dsp:cNvSpPr/>
      </dsp:nvSpPr>
      <dsp:spPr>
        <a:xfrm>
          <a:off x="0" y="2099779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5668A9-E7BA-4121-9699-19617B9D2CDC}">
      <dsp:nvSpPr>
        <dsp:cNvPr id="0" name=""/>
        <dsp:cNvSpPr/>
      </dsp:nvSpPr>
      <dsp:spPr>
        <a:xfrm>
          <a:off x="507973" y="2477610"/>
          <a:ext cx="923587" cy="923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7B361E-953E-4055-A4EE-DF982B4501B5}">
      <dsp:nvSpPr>
        <dsp:cNvPr id="0" name=""/>
        <dsp:cNvSpPr/>
      </dsp:nvSpPr>
      <dsp:spPr>
        <a:xfrm>
          <a:off x="1939533" y="2099779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Programs didn't require significant memory or processing power.</a:t>
          </a:r>
        </a:p>
      </dsp:txBody>
      <dsp:txXfrm>
        <a:off x="1939533" y="2099779"/>
        <a:ext cx="4362067" cy="1679249"/>
      </dsp:txXfrm>
    </dsp:sp>
    <dsp:sp modelId="{740E828F-3DD0-4040-8526-472186B06A50}">
      <dsp:nvSpPr>
        <dsp:cNvPr id="0" name=""/>
        <dsp:cNvSpPr/>
      </dsp:nvSpPr>
      <dsp:spPr>
        <a:xfrm>
          <a:off x="0" y="4198841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E63DE7-0CFD-4031-B68C-0767759AED08}">
      <dsp:nvSpPr>
        <dsp:cNvPr id="0" name=""/>
        <dsp:cNvSpPr/>
      </dsp:nvSpPr>
      <dsp:spPr>
        <a:xfrm>
          <a:off x="507973" y="4576672"/>
          <a:ext cx="923587" cy="923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1BDEE3-12C7-446D-A02A-DD10B16C2D46}">
      <dsp:nvSpPr>
        <dsp:cNvPr id="0" name=""/>
        <dsp:cNvSpPr/>
      </dsp:nvSpPr>
      <dsp:spPr>
        <a:xfrm>
          <a:off x="1939533" y="4198841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Greater variety of problems to solve. </a:t>
          </a:r>
        </a:p>
      </dsp:txBody>
      <dsp:txXfrm>
        <a:off x="1939533" y="4198841"/>
        <a:ext cx="4362067" cy="16792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tcms.nist.gov/fipy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u-numpde/fall23-community-Adam-Prieto/blob/main/proposal.md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EF00AA7-4952-3526-503C-0FECD06D7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lang="en-US" sz="7200">
                <a:solidFill>
                  <a:schemeClr val="bg1"/>
                </a:solidFill>
                <a:cs typeface="Calibri Light"/>
              </a:rPr>
              <a:t>CSCI 5636 – Final Presentation</a:t>
            </a:r>
            <a:endParaRPr lang="en-US" sz="72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B944BB-6413-996B-5111-8597DCC21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7025753" cy="101277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  <a:cs typeface="Calibri"/>
              </a:rPr>
              <a:t>Adam Prieto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6D09588-9668-4D38-8AD4-C27CF2B2D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690EB9-EC47-E337-6E00-7F954AE1D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498512"/>
            <a:ext cx="8740774" cy="1323439"/>
          </a:xfrm>
        </p:spPr>
        <p:txBody>
          <a:bodyPr anchor="t">
            <a:normAutofit/>
          </a:bodyPr>
          <a:lstStyle/>
          <a:p>
            <a:r>
              <a:rPr lang="en-US" sz="4000">
                <a:cs typeface="Calibri Light"/>
              </a:rPr>
              <a:t>ClawPack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4CA99-2783-514A-4FAA-A0E5AB9CB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003160"/>
            <a:ext cx="8740775" cy="24543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>
                <a:solidFill>
                  <a:schemeClr val="tx1">
                    <a:alpha val="80000"/>
                  </a:schemeClr>
                </a:solidFill>
                <a:cs typeface="Calibri"/>
              </a:rPr>
              <a:t>Useful for solving Hyperbolic PDEs</a:t>
            </a:r>
          </a:p>
          <a:p>
            <a:r>
              <a:rPr lang="en-US" sz="2400">
                <a:solidFill>
                  <a:schemeClr val="tx1">
                    <a:alpha val="80000"/>
                  </a:schemeClr>
                </a:solidFill>
                <a:cs typeface="Calibri"/>
              </a:rPr>
              <a:t>Better suited for solving problems using parallel computing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5A28492-272D-4814-AE2C-61575C989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10455568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F778866-9933-4309-8E11-F83DDDBB1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D21D106-ABCB-4A50-84B3-D35C3B2B6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65E4ED97-1207-4104-A25F-8791916BF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024CB190-EFCD-4B40-9CDD-E3C0EB4B3C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71668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905898-2A68-1DFB-B371-7741F3B4C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640" y="503575"/>
            <a:ext cx="3519487" cy="1135670"/>
          </a:xfrm>
        </p:spPr>
        <p:txBody>
          <a:bodyPr anchor="b">
            <a:normAutofit/>
          </a:bodyPr>
          <a:lstStyle/>
          <a:p>
            <a:r>
              <a:rPr lang="en-US" sz="4800" dirty="0">
                <a:cs typeface="Calibri Light"/>
              </a:rPr>
              <a:t>Quick Details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1F69A-7A4B-698B-A681-127627F4E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081" y="1641752"/>
            <a:ext cx="6134894" cy="39600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  <a:cs typeface="Calibri"/>
              </a:rPr>
              <a:t>Claw Pack has many subpackages like </a:t>
            </a:r>
            <a:r>
              <a:rPr lang="en-US" sz="2400" dirty="0" err="1">
                <a:solidFill>
                  <a:schemeClr val="tx1">
                    <a:alpha val="80000"/>
                  </a:schemeClr>
                </a:solidFill>
                <a:cs typeface="Calibri"/>
              </a:rPr>
              <a:t>Pyclaw</a:t>
            </a:r>
            <a:r>
              <a:rPr lang="en-US" sz="2400" dirty="0">
                <a:solidFill>
                  <a:schemeClr val="tx1">
                    <a:alpha val="80000"/>
                  </a:schemeClr>
                </a:solidFill>
                <a:cs typeface="Calibri"/>
              </a:rPr>
              <a:t> and is always improving.</a:t>
            </a:r>
          </a:p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  <a:cs typeface="Calibri"/>
              </a:rPr>
              <a:t>I found it to offer better run time and memory complexities.</a:t>
            </a:r>
          </a:p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  <a:cs typeface="Calibri"/>
              </a:rPr>
              <a:t>A little easier to set up.</a:t>
            </a:r>
          </a:p>
          <a:p>
            <a:endParaRPr lang="en-US" sz="2400">
              <a:solidFill>
                <a:srgbClr val="FFFFFF">
                  <a:alpha val="80000"/>
                </a:srgb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514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B2AE301-8298-47C2-81FA-781BA50D9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8DBE596-692C-4777-8933-9D5BB8533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9C38783D-8606-4709-8C6F-69DE0EF816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665A2D8C-561A-4347-88E9-4D84CF7CA9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7CB8EFE-31DC-44A2-A07E-FD84E8DA3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6473FEC-46FF-4C7E-85BA-344E0365CA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8C875950-A52D-453F-A602-3E58AD414E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BAE2731-3F33-7F2A-8FBE-4672B69D0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175" y="1354819"/>
            <a:ext cx="5240881" cy="24110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7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Euler Equation Findings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4249EF0-02FD-58E8-CE25-E3D10C3F20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1535111"/>
              </p:ext>
            </p:extLst>
          </p:nvPr>
        </p:nvGraphicFramePr>
        <p:xfrm>
          <a:off x="835024" y="1513737"/>
          <a:ext cx="4397377" cy="311915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51248">
                  <a:extLst>
                    <a:ext uri="{9D8B030D-6E8A-4147-A177-3AD203B41FA5}">
                      <a16:colId xmlns:a16="http://schemas.microsoft.com/office/drawing/2014/main" val="2015096105"/>
                    </a:ext>
                  </a:extLst>
                </a:gridCol>
                <a:gridCol w="1393409">
                  <a:extLst>
                    <a:ext uri="{9D8B030D-6E8A-4147-A177-3AD203B41FA5}">
                      <a16:colId xmlns:a16="http://schemas.microsoft.com/office/drawing/2014/main" val="4195989614"/>
                    </a:ext>
                  </a:extLst>
                </a:gridCol>
                <a:gridCol w="1552720">
                  <a:extLst>
                    <a:ext uri="{9D8B030D-6E8A-4147-A177-3AD203B41FA5}">
                      <a16:colId xmlns:a16="http://schemas.microsoft.com/office/drawing/2014/main" val="4195914585"/>
                    </a:ext>
                  </a:extLst>
                </a:gridCol>
              </a:tblGrid>
              <a:tr h="72799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Problem</a:t>
                      </a:r>
                      <a:endParaRPr lang="en-US" sz="2000">
                        <a:effectLst/>
                        <a:latin typeface="Arial"/>
                      </a:endParaRPr>
                    </a:p>
                  </a:txBody>
                  <a:tcPr marL="40589" marR="40589" marT="40589" marB="40589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Run Time</a:t>
                      </a:r>
                      <a:endParaRPr lang="en-US" sz="2000">
                        <a:effectLst/>
                        <a:latin typeface="Arial"/>
                      </a:endParaRPr>
                    </a:p>
                  </a:txBody>
                  <a:tcPr marL="40589" marR="40589" marT="40589" marB="40589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Memory Complexity</a:t>
                      </a:r>
                      <a:endParaRPr lang="en-US" sz="2000">
                        <a:effectLst/>
                        <a:latin typeface="Arial"/>
                      </a:endParaRPr>
                    </a:p>
                  </a:txBody>
                  <a:tcPr marL="40589" marR="40589" marT="40589" marB="40589"/>
                </a:tc>
                <a:extLst>
                  <a:ext uri="{0D108BD9-81ED-4DB2-BD59-A6C34878D82A}">
                    <a16:rowId xmlns:a16="http://schemas.microsoft.com/office/drawing/2014/main" val="3451737191"/>
                  </a:ext>
                </a:extLst>
              </a:tr>
              <a:tr h="13514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1d Euler Shock-Tube Problem</a:t>
                      </a:r>
                      <a:endParaRPr lang="en-US" sz="2000">
                        <a:effectLst/>
                        <a:latin typeface="Arial"/>
                      </a:endParaRPr>
                    </a:p>
                  </a:txBody>
                  <a:tcPr marL="40589" marR="40589" marT="40589" marB="40589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0.974 sec, 0.939 sec, 0.726 sec</a:t>
                      </a:r>
                      <a:endParaRPr lang="en-US" sz="2000">
                        <a:effectLst/>
                        <a:latin typeface="Arial"/>
                      </a:endParaRPr>
                    </a:p>
                  </a:txBody>
                  <a:tcPr marL="40589" marR="40589" marT="40589" marB="40589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7.4 MB, 4MB, 5.5 MB</a:t>
                      </a:r>
                      <a:endParaRPr lang="en-US" sz="2000">
                        <a:effectLst/>
                        <a:latin typeface="Arial"/>
                      </a:endParaRPr>
                    </a:p>
                  </a:txBody>
                  <a:tcPr marL="40589" marR="40589" marT="40589" marB="40589"/>
                </a:tc>
                <a:extLst>
                  <a:ext uri="{0D108BD9-81ED-4DB2-BD59-A6C34878D82A}">
                    <a16:rowId xmlns:a16="http://schemas.microsoft.com/office/drawing/2014/main" val="746344564"/>
                  </a:ext>
                </a:extLst>
              </a:tr>
              <a:tr h="103972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Shu-Osher Problem</a:t>
                      </a:r>
                      <a:endParaRPr lang="en-US" sz="2000">
                        <a:effectLst/>
                        <a:latin typeface="Arial"/>
                      </a:endParaRPr>
                    </a:p>
                  </a:txBody>
                  <a:tcPr marL="40589" marR="40589" marT="40589" marB="40589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0.646 sec, 0.625 sec, 0.687 sec</a:t>
                      </a:r>
                      <a:endParaRPr lang="en-US" sz="2000">
                        <a:effectLst/>
                        <a:latin typeface="Arial"/>
                      </a:endParaRPr>
                    </a:p>
                  </a:txBody>
                  <a:tcPr marL="40589" marR="40589" marT="40589" marB="40589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3.4 MB, 7 MB, 3.5 MB</a:t>
                      </a:r>
                      <a:endParaRPr lang="en-US" sz="2000">
                        <a:effectLst/>
                        <a:latin typeface="Arial"/>
                      </a:endParaRPr>
                    </a:p>
                  </a:txBody>
                  <a:tcPr marL="40589" marR="40589" marT="40589" marB="40589"/>
                </a:tc>
                <a:extLst>
                  <a:ext uri="{0D108BD9-81ED-4DB2-BD59-A6C34878D82A}">
                    <a16:rowId xmlns:a16="http://schemas.microsoft.com/office/drawing/2014/main" val="3642449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1830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21B160-2CAF-A4A4-C013-15BD30959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chemeClr val="bg1"/>
                </a:solidFill>
                <a:cs typeface="Calibri Light"/>
              </a:rPr>
              <a:t>ClawPack Offers Better Support</a:t>
            </a:r>
            <a:endParaRPr lang="en-US" sz="3700">
              <a:solidFill>
                <a:schemeClr val="bg1"/>
              </a:solidFill>
            </a:endParaRP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0E372C9-7CFC-7062-9040-D204BB31FC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8686971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8552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6D09588-9668-4D38-8AD4-C27CF2B2D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FDD967-AF59-EC99-FDCB-2DEC2E941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498512"/>
            <a:ext cx="8740774" cy="1323439"/>
          </a:xfrm>
        </p:spPr>
        <p:txBody>
          <a:bodyPr anchor="t">
            <a:normAutofit/>
          </a:bodyPr>
          <a:lstStyle/>
          <a:p>
            <a:r>
              <a:rPr lang="en-US" sz="4000">
                <a:cs typeface="Calibri Light"/>
              </a:rPr>
              <a:t>Which is Better for Beginners?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8F52E-FF05-7A51-D72E-2DB6D9483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003160"/>
            <a:ext cx="8740775" cy="24543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  <a:cs typeface="Calibri"/>
              </a:rPr>
              <a:t>Each offers ease of installation and setup.</a:t>
            </a:r>
          </a:p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  <a:cs typeface="Calibri"/>
              </a:rPr>
              <a:t>Many tutorials are available for both.</a:t>
            </a:r>
          </a:p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  <a:cs typeface="Calibri"/>
              </a:rPr>
              <a:t>Personally </a:t>
            </a:r>
            <a:r>
              <a:rPr lang="en-US" sz="2400">
                <a:solidFill>
                  <a:schemeClr val="tx1">
                    <a:alpha val="80000"/>
                  </a:schemeClr>
                </a:solidFill>
                <a:cs typeface="Calibri"/>
              </a:rPr>
              <a:t>prefer </a:t>
            </a:r>
            <a:r>
              <a:rPr lang="en-US" sz="2400" err="1">
                <a:solidFill>
                  <a:schemeClr val="tx1">
                    <a:alpha val="80000"/>
                  </a:schemeClr>
                </a:solidFill>
                <a:cs typeface="Calibri"/>
              </a:rPr>
              <a:t>Clawpack</a:t>
            </a:r>
            <a:r>
              <a:rPr lang="en-US" sz="2400">
                <a:solidFill>
                  <a:schemeClr val="tx1">
                    <a:alpha val="80000"/>
                  </a:schemeClr>
                </a:solidFill>
                <a:cs typeface="Calibri"/>
              </a:rPr>
              <a:t>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  <a:cs typeface="Calibri"/>
              </a:rPr>
              <a:t>Better tutorials/ documentation</a:t>
            </a:r>
            <a:endParaRPr lang="en-US" sz="2000" dirty="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  <a:cs typeface="Calibri"/>
              </a:rPr>
              <a:t>Didn't encounter many problems.</a:t>
            </a:r>
          </a:p>
          <a:p>
            <a:endParaRPr lang="en-US" sz="2400">
              <a:solidFill>
                <a:srgbClr val="FFFFFF">
                  <a:alpha val="80000"/>
                </a:srgbClr>
              </a:solidFill>
              <a:cs typeface="Calibri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5A28492-272D-4814-AE2C-61575C989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10455568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F778866-9933-4309-8E11-F83DDDBB1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D21D106-ABCB-4A50-84B3-D35C3B2B6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65E4ED97-1207-4104-A25F-8791916BF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024CB190-EFCD-4B40-9CDD-E3C0EB4B3C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450220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EF463D-EE6B-46FF-B7C7-74B09A96C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1A27B3A-460C-4100-99B5-817F25979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7089" y="1498602"/>
            <a:ext cx="4403345" cy="3940174"/>
            <a:chOff x="827089" y="1498602"/>
            <a:chExt cx="4403345" cy="3940174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5450488-7F33-43E4-B4DA-CAB50A1CC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E5154B2-BEF9-4C08-B6B1-9DED9F17C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bg1">
                <a:alpha val="86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557AAE-5B83-8D8B-344D-7BF1BF79D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8127" y="2023558"/>
            <a:ext cx="3521265" cy="2491292"/>
          </a:xfrm>
        </p:spPr>
        <p:txBody>
          <a:bodyPr anchor="t">
            <a:normAutofit/>
          </a:bodyPr>
          <a:lstStyle/>
          <a:p>
            <a:r>
              <a:rPr lang="en-US" sz="4000">
                <a:cs typeface="Calibri Light"/>
              </a:rPr>
              <a:t>Conclusion</a:t>
            </a:r>
            <a:endParaRPr lang="en-US" sz="400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0B5ED20-499B-41E7-95BE-8BBD31314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258080"/>
            <a:ext cx="4403345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5A51D22-76EA-4C70-B5C9-ED3946924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258080"/>
            <a:ext cx="4403345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BACF9-7D9B-5E28-5DAF-04EB00942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175" y="1311088"/>
            <a:ext cx="5276850" cy="43272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  <a:cs typeface="Calibri"/>
              </a:rPr>
              <a:t>Packages offer great introduction.</a:t>
            </a:r>
          </a:p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  <a:cs typeface="Calibri"/>
              </a:rPr>
              <a:t>"Easy" to set up. </a:t>
            </a:r>
          </a:p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  <a:cs typeface="Calibri"/>
              </a:rPr>
              <a:t>Be wary about problems, but don't let them stop you.</a:t>
            </a:r>
          </a:p>
          <a:p>
            <a:endParaRPr lang="en-US" sz="2400">
              <a:solidFill>
                <a:srgbClr val="FFFFFF">
                  <a:alpha val="80000"/>
                </a:srgb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10700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F892E19-92E7-4BB2-8C3F-DBDFE8D9D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1E493D3-31D9-4B80-9798-EEA082E12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62E6AA4D-EC17-45B5-B621-DF0FD91FD4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D56F11D0-7966-41FE-AAB9-EC0C54F11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86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EDE579A-0A12-4A10-85D4-A8DA1663B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5CA79E3-BA58-419A-8541-7498AC2633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2348C622-BC44-4959-B64E-427015FD1F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F8841A98-AA1D-4F65-A368-EF31110B07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6609F08-9B2C-4879-AC68-E3E537BED7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6910EFC9-D70D-42FD-BCCD-AB1F710BFD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83BEF371-1E22-4C4F-A62F-AC6B92CAE0B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BB50EFE-C554-D3BB-2696-D1534CE59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2655887" cy="3213277"/>
          </a:xfrm>
        </p:spPr>
        <p:txBody>
          <a:bodyPr anchor="t">
            <a:normAutofit/>
          </a:bodyPr>
          <a:lstStyle/>
          <a:p>
            <a:r>
              <a:rPr lang="en-US" sz="3700">
                <a:cs typeface="Calibri Light"/>
              </a:rPr>
              <a:t>Introduction</a:t>
            </a:r>
            <a:endParaRPr lang="en-US" sz="37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1E1A0-A7A6-4B96-C7F6-782C4C346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1" y="1721579"/>
            <a:ext cx="6140449" cy="39526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  <a:cs typeface="Calibri"/>
              </a:rPr>
              <a:t>Decided to analyze time and memory of 2 packages. </a:t>
            </a:r>
          </a:p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  <a:cs typeface="Calibri"/>
              </a:rPr>
              <a:t>Each Package is Python Based </a:t>
            </a:r>
          </a:p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  <a:cs typeface="Calibri"/>
              </a:rPr>
              <a:t>Wanted to find out which is better for tasks/ beginners (more on next slide)</a:t>
            </a:r>
          </a:p>
          <a:p>
            <a:endParaRPr lang="en-US" sz="2400">
              <a:solidFill>
                <a:schemeClr val="tx1">
                  <a:alpha val="80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14825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CB0874-88B8-43D3-B0B6-C32F790F7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FD067A-52BE-40EE-B7CA-391830B9A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2561771"/>
            <a:chOff x="0" y="0"/>
            <a:chExt cx="12192000" cy="2561771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CDA7855-806B-4A02-9C19-24872E4D8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2561771"/>
            </a:xfrm>
            <a:custGeom>
              <a:avLst/>
              <a:gdLst>
                <a:gd name="connsiteX0" fmla="*/ 0 w 12192000"/>
                <a:gd name="connsiteY0" fmla="*/ 0 h 2561771"/>
                <a:gd name="connsiteX1" fmla="*/ 12192000 w 12192000"/>
                <a:gd name="connsiteY1" fmla="*/ 0 h 2561771"/>
                <a:gd name="connsiteX2" fmla="*/ 12192000 w 12192000"/>
                <a:gd name="connsiteY2" fmla="*/ 2359863 h 2561771"/>
                <a:gd name="connsiteX3" fmla="*/ 6364514 w 12192000"/>
                <a:gd name="connsiteY3" fmla="*/ 2561771 h 2561771"/>
                <a:gd name="connsiteX4" fmla="*/ 1981200 w 12192000"/>
                <a:gd name="connsiteY4" fmla="*/ 2278742 h 2561771"/>
                <a:gd name="connsiteX5" fmla="*/ 0 w 12192000"/>
                <a:gd name="connsiteY5" fmla="*/ 2343277 h 256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2561771">
                  <a:moveTo>
                    <a:pt x="0" y="0"/>
                  </a:moveTo>
                  <a:lnTo>
                    <a:pt x="12192000" y="0"/>
                  </a:lnTo>
                  <a:lnTo>
                    <a:pt x="12192000" y="2359863"/>
                  </a:lnTo>
                  <a:lnTo>
                    <a:pt x="6364514" y="2561771"/>
                  </a:lnTo>
                  <a:lnTo>
                    <a:pt x="1981200" y="2278742"/>
                  </a:lnTo>
                  <a:lnTo>
                    <a:pt x="0" y="2343277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AFE70DE-5BEC-4E54-98D2-48C13E149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2561771"/>
            </a:xfrm>
            <a:custGeom>
              <a:avLst/>
              <a:gdLst>
                <a:gd name="connsiteX0" fmla="*/ 0 w 12192000"/>
                <a:gd name="connsiteY0" fmla="*/ 0 h 2561771"/>
                <a:gd name="connsiteX1" fmla="*/ 12192000 w 12192000"/>
                <a:gd name="connsiteY1" fmla="*/ 0 h 2561771"/>
                <a:gd name="connsiteX2" fmla="*/ 12192000 w 12192000"/>
                <a:gd name="connsiteY2" fmla="*/ 2359863 h 2561771"/>
                <a:gd name="connsiteX3" fmla="*/ 6364514 w 12192000"/>
                <a:gd name="connsiteY3" fmla="*/ 2561771 h 2561771"/>
                <a:gd name="connsiteX4" fmla="*/ 1981200 w 12192000"/>
                <a:gd name="connsiteY4" fmla="*/ 2278742 h 2561771"/>
                <a:gd name="connsiteX5" fmla="*/ 0 w 12192000"/>
                <a:gd name="connsiteY5" fmla="*/ 2343277 h 256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2561771">
                  <a:moveTo>
                    <a:pt x="0" y="0"/>
                  </a:moveTo>
                  <a:lnTo>
                    <a:pt x="12192000" y="0"/>
                  </a:lnTo>
                  <a:lnTo>
                    <a:pt x="12192000" y="2359863"/>
                  </a:lnTo>
                  <a:lnTo>
                    <a:pt x="6364514" y="2561771"/>
                  </a:lnTo>
                  <a:lnTo>
                    <a:pt x="1981200" y="2278742"/>
                  </a:lnTo>
                  <a:lnTo>
                    <a:pt x="0" y="2343277"/>
                  </a:lnTo>
                  <a:close/>
                </a:path>
              </a:pathLst>
            </a:custGeom>
            <a:solidFill>
              <a:schemeClr val="bg1">
                <a:alpha val="86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05F82C4-866C-0CC9-3FBA-A2CF64F02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15" y="1040400"/>
            <a:ext cx="7866060" cy="707886"/>
          </a:xfrm>
        </p:spPr>
        <p:txBody>
          <a:bodyPr anchor="b">
            <a:normAutofit/>
          </a:bodyPr>
          <a:lstStyle/>
          <a:p>
            <a:r>
              <a:rPr lang="en-US" sz="4000" dirty="0">
                <a:cs typeface="Calibri Light"/>
              </a:rPr>
              <a:t>Who's this for?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15B8CC4-8CCE-428F-AE7E-28D178984C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0" y="2027156"/>
            <a:ext cx="12192000" cy="757168"/>
            <a:chOff x="0" y="2959818"/>
            <a:chExt cx="12192000" cy="75716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6359FA2-E374-4073-8269-E10D2AE74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A1F0E66-9B5E-4980-8AEC-B4D144B48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E583C-402A-6AD2-1918-C3201FBF1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2914" y="3070719"/>
            <a:ext cx="7866061" cy="29379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  <a:cs typeface="Calibri"/>
              </a:rPr>
              <a:t>These packages have many example problems. </a:t>
            </a:r>
          </a:p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  <a:cs typeface="Calibri"/>
              </a:rPr>
              <a:t>Communities lack beginner friendly resources.</a:t>
            </a:r>
          </a:p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  <a:cs typeface="Calibri"/>
              </a:rPr>
              <a:t>For people wanting to get started but don't have an understanding.</a:t>
            </a:r>
          </a:p>
          <a:p>
            <a:endParaRPr lang="en-US" sz="2400" dirty="0">
              <a:solidFill>
                <a:srgbClr val="FFFFFF">
                  <a:alpha val="80000"/>
                </a:srgb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08777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EF463D-EE6B-46FF-B7C7-74B09A96C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1A27B3A-460C-4100-99B5-817F25979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7089" y="1498602"/>
            <a:ext cx="4403345" cy="3940174"/>
            <a:chOff x="827089" y="1498602"/>
            <a:chExt cx="4403345" cy="3940174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5450488-7F33-43E4-B4DA-CAB50A1CC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E5154B2-BEF9-4C08-B6B1-9DED9F17C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bg1">
                <a:alpha val="86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10E020B-3B1D-5E3A-0589-C55C9982B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8127" y="2023558"/>
            <a:ext cx="3521265" cy="2491292"/>
          </a:xfrm>
        </p:spPr>
        <p:txBody>
          <a:bodyPr anchor="t">
            <a:normAutofit/>
          </a:bodyPr>
          <a:lstStyle/>
          <a:p>
            <a:r>
              <a:rPr lang="en-US" sz="4000">
                <a:cs typeface="Calibri Light"/>
              </a:rPr>
              <a:t>Where Will This Go?</a:t>
            </a:r>
            <a:endParaRPr lang="en-US" sz="400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0B5ED20-499B-41E7-95BE-8BBD31314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258080"/>
            <a:ext cx="4403345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5A51D22-76EA-4C70-B5C9-ED3946924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258080"/>
            <a:ext cx="4403345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6F50D-A107-B255-5C70-E4D4C57C6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175" y="1311088"/>
            <a:ext cx="5276850" cy="43272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  <a:cs typeface="Calibri"/>
              </a:rPr>
              <a:t>Ideally, each package's website – unrealistic.</a:t>
            </a:r>
          </a:p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  <a:cs typeface="Calibri"/>
              </a:rPr>
              <a:t>Email findings to each package's contributors.</a:t>
            </a:r>
          </a:p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  <a:cs typeface="Calibri"/>
              </a:rPr>
              <a:t>My own </a:t>
            </a:r>
            <a:r>
              <a:rPr lang="en-US" sz="2400" dirty="0" err="1">
                <a:solidFill>
                  <a:schemeClr val="tx1">
                    <a:alpha val="80000"/>
                  </a:schemeClr>
                </a:solidFill>
                <a:cs typeface="Calibri"/>
              </a:rPr>
              <a:t>Github</a:t>
            </a:r>
            <a:r>
              <a:rPr lang="en-US" sz="2400" dirty="0">
                <a:solidFill>
                  <a:schemeClr val="tx1">
                    <a:alpha val="80000"/>
                  </a:schemeClr>
                </a:solidFill>
                <a:cs typeface="Calibri"/>
              </a:rPr>
              <a:t> – for future reference. </a:t>
            </a:r>
          </a:p>
          <a:p>
            <a:endParaRPr lang="en-US" sz="2400">
              <a:solidFill>
                <a:srgbClr val="FFFFFF">
                  <a:alpha val="80000"/>
                </a:srgb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297835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F892E19-92E7-4BB2-8C3F-DBDFE8D9D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1E493D3-31D9-4B80-9798-EEA082E12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62E6AA4D-EC17-45B5-B621-DF0FD91FD4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D56F11D0-7966-41FE-AAB9-EC0C54F11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86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EDE579A-0A12-4A10-85D4-A8DA1663B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5CA79E3-BA58-419A-8541-7498AC2633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2348C622-BC44-4959-B64E-427015FD1F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F8841A98-AA1D-4F65-A368-EF31110B07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6609F08-9B2C-4879-AC68-E3E537BED7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6910EFC9-D70D-42FD-BCCD-AB1F710BFD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83BEF371-1E22-4C4F-A62F-AC6B92CAE0B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309BFE7-3199-33C0-39B1-C049F8282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2655887" cy="3213277"/>
          </a:xfrm>
        </p:spPr>
        <p:txBody>
          <a:bodyPr anchor="t">
            <a:normAutofit/>
          </a:bodyPr>
          <a:lstStyle/>
          <a:p>
            <a:r>
              <a:rPr lang="en-US" sz="4000">
                <a:cs typeface="Calibri Light"/>
              </a:rPr>
              <a:t>Code Usage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63E67-0B2E-C6ED-9A4E-A6762F3C7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1" y="1721579"/>
            <a:ext cx="6140449" cy="395264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>
                <a:solidFill>
                  <a:schemeClr val="tx1">
                    <a:alpha val="80000"/>
                  </a:schemeClr>
                </a:solidFill>
                <a:cs typeface="Calibri"/>
              </a:rPr>
              <a:t>2 Packages are open source</a:t>
            </a:r>
          </a:p>
          <a:p>
            <a:r>
              <a:rPr lang="en-US" sz="2400">
                <a:solidFill>
                  <a:schemeClr val="tx1">
                    <a:alpha val="80000"/>
                  </a:schemeClr>
                </a:solidFill>
                <a:cs typeface="Calibri"/>
              </a:rPr>
              <a:t>Both offer publicly available repositories</a:t>
            </a:r>
          </a:p>
          <a:p>
            <a:r>
              <a:rPr lang="en-US" sz="2400">
                <a:solidFill>
                  <a:schemeClr val="tx1">
                    <a:alpha val="80000"/>
                  </a:schemeClr>
                </a:solidFill>
                <a:cs typeface="Calibri"/>
              </a:rPr>
              <a:t>Have plenty of example code to choose from.</a:t>
            </a:r>
          </a:p>
        </p:txBody>
      </p:sp>
    </p:spTree>
    <p:extLst>
      <p:ext uri="{BB962C8B-B14F-4D97-AF65-F5344CB8AC3E}">
        <p14:creationId xmlns:p14="http://schemas.microsoft.com/office/powerpoint/2010/main" val="2557537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EF463D-EE6B-46FF-B7C7-74B09A96C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1A27B3A-460C-4100-99B5-817F25979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7089" y="1498602"/>
            <a:ext cx="4403345" cy="3940174"/>
            <a:chOff x="827089" y="1498602"/>
            <a:chExt cx="4403345" cy="3940174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5450488-7F33-43E4-B4DA-CAB50A1CC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E5154B2-BEF9-4C08-B6B1-9DED9F17C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bg1">
                <a:alpha val="86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EF5DA7-F07A-AF4C-F2D7-F4CFC1F80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8127" y="2023558"/>
            <a:ext cx="3521265" cy="2491292"/>
          </a:xfrm>
        </p:spPr>
        <p:txBody>
          <a:bodyPr anchor="t">
            <a:normAutofit/>
          </a:bodyPr>
          <a:lstStyle/>
          <a:p>
            <a:r>
              <a:rPr lang="en-US" sz="4000">
                <a:cs typeface="Calibri Light"/>
              </a:rPr>
              <a:t>FiPy</a:t>
            </a:r>
            <a:endParaRPr lang="en-US" sz="400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0B5ED20-499B-41E7-95BE-8BBD31314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258080"/>
            <a:ext cx="4403345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5A51D22-76EA-4C70-B5C9-ED3946924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258080"/>
            <a:ext cx="4403345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B21B1-2BED-E2C0-072A-7D9BDFA5B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175" y="1311088"/>
            <a:ext cx="5276850" cy="432726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>
                <a:solidFill>
                  <a:schemeClr val="tx1">
                    <a:alpha val="80000"/>
                  </a:schemeClr>
                </a:solidFill>
                <a:cs typeface="Calibri"/>
              </a:rPr>
              <a:t>More "general" of the two packages.</a:t>
            </a:r>
            <a:endParaRPr lang="en-US" sz="2400">
              <a:solidFill>
                <a:schemeClr val="tx1">
                  <a:alpha val="80000"/>
                </a:schemeClr>
              </a:solidFill>
            </a:endParaRPr>
          </a:p>
          <a:p>
            <a:pPr>
              <a:spcBef>
                <a:spcPts val="700"/>
              </a:spcBef>
              <a:spcAft>
                <a:spcPts val="700"/>
              </a:spcAft>
            </a:pPr>
            <a:r>
              <a:rPr lang="en-US" sz="2400">
                <a:solidFill>
                  <a:schemeClr val="tx1">
                    <a:alpha val="80000"/>
                  </a:schemeClr>
                </a:solidFill>
                <a:latin typeface="Franklin Gothic Medium"/>
                <a:cs typeface="Calibri"/>
                <a:hlinkClick r:id="rId3"/>
              </a:rPr>
              <a:t>https://www.ctcms.nist.gov/fipy/</a:t>
            </a:r>
            <a:endParaRPr lang="en-US" sz="2400">
              <a:solidFill>
                <a:schemeClr val="tx1">
                  <a:alpha val="80000"/>
                </a:schemeClr>
              </a:solidFill>
              <a:latin typeface="Franklin Gothic Medium"/>
              <a:cs typeface="Calibri"/>
            </a:endParaRPr>
          </a:p>
          <a:p>
            <a:pPr>
              <a:spcBef>
                <a:spcPts val="700"/>
              </a:spcBef>
              <a:spcAft>
                <a:spcPts val="700"/>
              </a:spcAft>
            </a:pPr>
            <a:r>
              <a:rPr lang="en-US" sz="2400">
                <a:solidFill>
                  <a:schemeClr val="tx1">
                    <a:alpha val="80000"/>
                  </a:schemeClr>
                </a:solidFill>
                <a:latin typeface="Franklin Gothic Medium"/>
                <a:cs typeface="Calibri"/>
                <a:hlinkClick r:id="rId4"/>
              </a:rPr>
              <a:t>https://github.com/cu-numpde/fall23-community-Adam-Prieto/blob/main/proposal.md</a:t>
            </a:r>
            <a:endParaRPr lang="en-US" sz="240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7014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EF463D-EE6B-46FF-B7C7-74B09A96C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1A27B3A-460C-4100-99B5-817F25979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7089" y="1498602"/>
            <a:ext cx="4403345" cy="3940174"/>
            <a:chOff x="827089" y="1498602"/>
            <a:chExt cx="4403345" cy="3940174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5450488-7F33-43E4-B4DA-CAB50A1CC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E5154B2-BEF9-4C08-B6B1-9DED9F17C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bg1">
                <a:alpha val="86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07A1A45-AC70-D78D-006A-108087D36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8127" y="2023558"/>
            <a:ext cx="3521265" cy="2491292"/>
          </a:xfrm>
        </p:spPr>
        <p:txBody>
          <a:bodyPr anchor="t">
            <a:normAutofit/>
          </a:bodyPr>
          <a:lstStyle/>
          <a:p>
            <a:r>
              <a:rPr lang="en-US" sz="4000">
                <a:cs typeface="Calibri Light"/>
              </a:rPr>
              <a:t>Quick Details </a:t>
            </a:r>
            <a:endParaRPr lang="en-US" sz="400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0B5ED20-499B-41E7-95BE-8BBD31314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258080"/>
            <a:ext cx="4403345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5A51D22-76EA-4C70-B5C9-ED3946924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258080"/>
            <a:ext cx="4403345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0DD51-93C6-7793-BB39-3D2CEE91D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175" y="1311088"/>
            <a:ext cx="5276850" cy="432726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700"/>
              </a:spcBef>
              <a:spcAft>
                <a:spcPts val="700"/>
              </a:spcAft>
            </a:pPr>
            <a:r>
              <a:rPr lang="en-US" sz="2400" dirty="0">
                <a:solidFill>
                  <a:schemeClr val="tx1">
                    <a:alpha val="80000"/>
                  </a:schemeClr>
                </a:solidFill>
                <a:latin typeface="Franklin Gothic Medium"/>
              </a:rPr>
              <a:t>20+ year Project</a:t>
            </a:r>
          </a:p>
          <a:p>
            <a:pPr>
              <a:spcBef>
                <a:spcPts val="700"/>
              </a:spcBef>
              <a:spcAft>
                <a:spcPts val="700"/>
              </a:spcAft>
            </a:pPr>
            <a:r>
              <a:rPr lang="en-US" sz="2400" dirty="0">
                <a:solidFill>
                  <a:schemeClr val="tx1">
                    <a:alpha val="80000"/>
                  </a:schemeClr>
                </a:solidFill>
                <a:latin typeface="Franklin Gothic Medium"/>
              </a:rPr>
              <a:t>Written exclusively in python</a:t>
            </a:r>
          </a:p>
          <a:p>
            <a:pPr>
              <a:spcBef>
                <a:spcPts val="700"/>
              </a:spcBef>
              <a:spcAft>
                <a:spcPts val="700"/>
              </a:spcAft>
            </a:pPr>
            <a:r>
              <a:rPr lang="en-US" sz="2400" dirty="0">
                <a:solidFill>
                  <a:schemeClr val="tx1">
                    <a:alpha val="80000"/>
                  </a:schemeClr>
                </a:solidFill>
                <a:latin typeface="Franklin Gothic Medium"/>
              </a:rPr>
              <a:t>Many tutorials </a:t>
            </a:r>
          </a:p>
          <a:p>
            <a:pPr>
              <a:spcBef>
                <a:spcPts val="700"/>
              </a:spcBef>
              <a:spcAft>
                <a:spcPts val="700"/>
              </a:spcAft>
            </a:pPr>
            <a:r>
              <a:rPr lang="en-US" sz="2400" dirty="0">
                <a:solidFill>
                  <a:schemeClr val="tx1">
                    <a:alpha val="80000"/>
                  </a:schemeClr>
                </a:solidFill>
                <a:latin typeface="Franklin Gothic Medium"/>
              </a:rPr>
              <a:t>Object oriented programming language </a:t>
            </a:r>
            <a:endParaRPr lang="en-US">
              <a:solidFill>
                <a:schemeClr val="tx1">
                  <a:alpha val="80000"/>
                </a:schemeClr>
              </a:solidFill>
            </a:endParaRPr>
          </a:p>
          <a:p>
            <a:endParaRPr lang="en-US" sz="2400">
              <a:solidFill>
                <a:schemeClr val="tx1">
                  <a:alpha val="80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34024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FB5EFC-E198-C85A-D6CB-3DDD4245A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4" cy="1323439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  <a:cs typeface="Calibri Light"/>
              </a:rPr>
              <a:t>Cahn Hilliard Problems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4EE5A-DC4A-CEDE-8D99-56E4BBE2B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4391024" cy="24543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>
                <a:solidFill>
                  <a:schemeClr val="bg1">
                    <a:alpha val="80000"/>
                  </a:schemeClr>
                </a:solidFill>
                <a:cs typeface="Calibri"/>
              </a:rPr>
              <a:t>Test Program Findings</a:t>
            </a:r>
          </a:p>
          <a:p>
            <a:endParaRPr lang="en-US" sz="2400">
              <a:solidFill>
                <a:schemeClr val="bg1">
                  <a:alpha val="80000"/>
                </a:schemeClr>
              </a:solidFill>
              <a:cs typeface="Calibri"/>
            </a:endParaRPr>
          </a:p>
          <a:p>
            <a:endParaRPr lang="en-US" sz="2400">
              <a:solidFill>
                <a:schemeClr val="bg1">
                  <a:alpha val="80000"/>
                </a:schemeClr>
              </a:solidFill>
              <a:cs typeface="Calibri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44E3F87-3D58-4B03-86B2-15A5C5B9C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4D09509-F6FC-47A6-B196-CCCFD8E83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A5B9D66-192D-4F12-964D-2B23A1D27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9C14E68-C469-4A71-AF08-169DB545FC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2C18990-7F62-45E8-B68F-47E95E481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AC206BB2-3759-4DF0-9932-7445B6367A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381FA6FA-3CB6-4F57-8871-82DDE5BE86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CFC8A26-7042-9BA1-CB6D-38FB9B8595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973835"/>
              </p:ext>
            </p:extLst>
          </p:nvPr>
        </p:nvGraphicFramePr>
        <p:xfrm>
          <a:off x="6541932" y="2116759"/>
          <a:ext cx="4369113" cy="1531495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1517910">
                  <a:extLst>
                    <a:ext uri="{9D8B030D-6E8A-4147-A177-3AD203B41FA5}">
                      <a16:colId xmlns:a16="http://schemas.microsoft.com/office/drawing/2014/main" val="2585825747"/>
                    </a:ext>
                  </a:extLst>
                </a:gridCol>
                <a:gridCol w="1761715">
                  <a:extLst>
                    <a:ext uri="{9D8B030D-6E8A-4147-A177-3AD203B41FA5}">
                      <a16:colId xmlns:a16="http://schemas.microsoft.com/office/drawing/2014/main" val="3657447048"/>
                    </a:ext>
                  </a:extLst>
                </a:gridCol>
                <a:gridCol w="1089488">
                  <a:extLst>
                    <a:ext uri="{9D8B030D-6E8A-4147-A177-3AD203B41FA5}">
                      <a16:colId xmlns:a16="http://schemas.microsoft.com/office/drawing/2014/main" val="263252289"/>
                    </a:ext>
                  </a:extLst>
                </a:gridCol>
              </a:tblGrid>
              <a:tr h="57363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Problem</a:t>
                      </a:r>
                      <a:endParaRPr lang="en-US" sz="1200" b="0" cap="none" spc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105527" marR="56371" marT="81175" marB="8117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Run Time</a:t>
                      </a:r>
                      <a:endParaRPr lang="en-US" sz="1200" b="0" cap="none" spc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105527" marR="56371" marT="81175" marB="8117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Memory Usage</a:t>
                      </a:r>
                    </a:p>
                  </a:txBody>
                  <a:tcPr marL="105527" marR="56371" marT="81175" marB="8117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72200"/>
                  </a:ext>
                </a:extLst>
              </a:tr>
              <a:tr h="38422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Mesh 2D</a:t>
                      </a:r>
                      <a:endParaRPr lang="en-US" sz="1200" cap="none" spc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05527" marR="56371" marT="81175" marB="81175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 mins, 30 sec</a:t>
                      </a:r>
                      <a:endParaRPr lang="en-US" sz="1200" cap="none" spc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05527" marR="56371" marT="81175" marB="81175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6.67 GB</a:t>
                      </a:r>
                      <a:endParaRPr lang="en-US" sz="1200" cap="none" spc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05527" marR="56371" marT="81175" marB="81175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831904"/>
                  </a:ext>
                </a:extLst>
              </a:tr>
              <a:tr h="57363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Cahn Hilliard Test Program</a:t>
                      </a:r>
                      <a:endParaRPr lang="en-US" sz="1200" cap="none" spc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05527" marR="56371" marT="81175" marB="81175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0.646 sec, 0.625 sec, 0.687 sec</a:t>
                      </a:r>
                      <a:endParaRPr lang="en-US" sz="1200" cap="none" spc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05527" marR="56371" marT="81175" marB="81175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3.4 MB, 7 MB, 3.5 MB</a:t>
                      </a:r>
                      <a:endParaRPr lang="en-US" sz="1200" cap="none" spc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05527" marR="56371" marT="81175" marB="81175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357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9592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56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B9E889-3E4A-4E21-DC7F-FBC9175D3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951" y="252790"/>
            <a:ext cx="2641600" cy="1386455"/>
          </a:xfrm>
        </p:spPr>
        <p:txBody>
          <a:bodyPr anchor="b">
            <a:normAutofit/>
          </a:bodyPr>
          <a:lstStyle/>
          <a:p>
            <a:r>
              <a:rPr lang="en-US" sz="4000">
                <a:cs typeface="Calibri Light"/>
              </a:rPr>
              <a:t>A Note on Mesh 2D</a:t>
            </a:r>
            <a:endParaRPr lang="en-US" sz="40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07EE6D2-B8A8-4EA6-879E-705FC9177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6" y="1"/>
            <a:ext cx="835935" cy="6858000"/>
            <a:chOff x="-456" y="1"/>
            <a:chExt cx="835935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1DFD332-98CC-4272-A40D-289964828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260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6C93893-18A3-4188-9A31-F2DCE4432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716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4CACB-1EE8-2C0B-D17C-32282CCBE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081" y="1641752"/>
            <a:ext cx="6134894" cy="39600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  <a:cs typeface="Calibri"/>
              </a:rPr>
              <a:t>The Mesh 2D problem required significantly more time and memory.</a:t>
            </a:r>
          </a:p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  <a:cs typeface="Calibri"/>
              </a:rPr>
              <a:t>Package contributors didn't respond to inquiries or emails.</a:t>
            </a:r>
          </a:p>
          <a:p>
            <a:endParaRPr lang="en-US" sz="2400">
              <a:solidFill>
                <a:schemeClr val="tx1">
                  <a:alpha val="80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64671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CSCI 5636 – Final Presentation</vt:lpstr>
      <vt:lpstr>Introduction</vt:lpstr>
      <vt:lpstr>Who's this for?</vt:lpstr>
      <vt:lpstr>Where Will This Go?</vt:lpstr>
      <vt:lpstr>Code Usage</vt:lpstr>
      <vt:lpstr>FiPy</vt:lpstr>
      <vt:lpstr>Quick Details </vt:lpstr>
      <vt:lpstr>Cahn Hilliard Problems</vt:lpstr>
      <vt:lpstr>A Note on Mesh 2D</vt:lpstr>
      <vt:lpstr>ClawPack</vt:lpstr>
      <vt:lpstr>Quick Details</vt:lpstr>
      <vt:lpstr>Euler Equation Findings</vt:lpstr>
      <vt:lpstr>ClawPack Offers Better Support</vt:lpstr>
      <vt:lpstr>Which is Better for Beginners?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233</cp:revision>
  <dcterms:created xsi:type="dcterms:W3CDTF">2023-12-11T04:58:30Z</dcterms:created>
  <dcterms:modified xsi:type="dcterms:W3CDTF">2023-12-11T18:39:59Z</dcterms:modified>
</cp:coreProperties>
</file>