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lawpack.org/gallery/pyclaw/gallery/gallery_all.html#dimensional-advection" TargetMode="External"/><Relationship Id="rId3" Type="http://schemas.openxmlformats.org/officeDocument/2006/relationships/hyperlink" Target="https://www.clawpack.org/gallery/pyclaw/gallery/gallery_all.html#dimensional-variable-velocity-advection" TargetMode="External"/><Relationship Id="rId4" Type="http://schemas.openxmlformats.org/officeDocument/2006/relationships/hyperlink" Target="https://www.clawpack.org/gallery/pyclaw/gallery/gallery_all.html#dimensional-acoustics" TargetMode="External"/><Relationship Id="rId5" Type="http://schemas.openxmlformats.org/officeDocument/2006/relationships/hyperlink" Target="https://www.clawpack.org/gallery/pyclaw/gallery/gallery_all.html#dimensional-burgers-equation" TargetMode="External"/><Relationship Id="rId6" Type="http://schemas.openxmlformats.org/officeDocument/2006/relationships/hyperlink" Target="https://www.clawpack.org/gallery/pyclaw/gallery/gallery_all.html#dimensional-shallow-water-equation" TargetMode="External"/><Relationship Id="rId7" Type="http://schemas.openxmlformats.org/officeDocument/2006/relationships/hyperlink" Target="https://www.clawpack.org/gallery/pyclaw/gallery/gallery_all.html#dimensional-nonlinear-elasticity" TargetMode="External"/><Relationship Id="rId8" Type="http://schemas.openxmlformats.org/officeDocument/2006/relationships/hyperlink" Target="https://www.clawpack.org/gallery/pyclaw/gallery/gallery_all.html#dimensional-euler-equations" TargetMode="External"/><Relationship Id="rId9" Type="http://schemas.openxmlformats.org/officeDocument/2006/relationships/hyperlink" Target="https://www.clawpack.org/gallery/pyclaw/gallery/gallery_all.html#id1" TargetMode="External"/><Relationship Id="rId10" Type="http://schemas.openxmlformats.org/officeDocument/2006/relationships/hyperlink" Target="https://www.clawpack.org/gallery/pyclaw/gallery/gallery_all.html#dimensional-variable-coefficient-advection" TargetMode="External"/><Relationship Id="rId11" Type="http://schemas.openxmlformats.org/officeDocument/2006/relationships/hyperlink" Target="https://www.clawpack.org/gallery/pyclaw/gallery/gallery_all.html#id2" TargetMode="External"/><Relationship Id="rId12" Type="http://schemas.openxmlformats.org/officeDocument/2006/relationships/hyperlink" Target="https://www.clawpack.org/gallery/pyclaw/gallery/gallery_all.html#dimensional-variable-coefficient-acoustics" TargetMode="External"/><Relationship Id="rId13" Type="http://schemas.openxmlformats.org/officeDocument/2006/relationships/hyperlink" Target="https://www.clawpack.org/gallery/pyclaw/gallery/gallery_all.html#dimensional-advection-reaction" TargetMode="External"/><Relationship Id="rId14" Type="http://schemas.openxmlformats.org/officeDocument/2006/relationships/hyperlink" Target="https://www.clawpack.org/gallery/pyclaw/gallery/gallery_all.html#dimensional-shallow-water-equations" TargetMode="External"/><Relationship Id="rId15" Type="http://schemas.openxmlformats.org/officeDocument/2006/relationships/hyperlink" Target="https://www.clawpack.org/gallery/pyclaw/gallery/gallery_all.html#dimensional-shallow-water-on-the-sphere" TargetMode="External"/><Relationship Id="rId16" Type="http://schemas.openxmlformats.org/officeDocument/2006/relationships/hyperlink" Target="https://www.clawpack.org/gallery/pyclaw/gallery/gallery_all.html#id3" TargetMode="External"/><Relationship Id="rId17" Type="http://schemas.openxmlformats.org/officeDocument/2006/relationships/hyperlink" Target="https://www.clawpack.org/gallery/pyclaw/gallery/gallery_all.html#dimensional-kpp-equation" TargetMode="External"/><Relationship Id="rId18" Type="http://schemas.openxmlformats.org/officeDocument/2006/relationships/hyperlink" Target="https://www.clawpack.org/gallery/pyclaw/gallery/gallery_all.html#dimensional-p-syste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mmunity Analysis on PyCla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Community Analysis on PyClaw</a:t>
            </a:r>
          </a:p>
        </p:txBody>
      </p:sp>
      <p:sp>
        <p:nvSpPr>
          <p:cNvPr id="138" name="Christina Wa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Christina Wang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at is PyCla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PyClaw?</a:t>
            </a:r>
          </a:p>
        </p:txBody>
      </p:sp>
      <p:sp>
        <p:nvSpPr>
          <p:cNvPr id="141" name="A Python-based interface to the algorithms of Clawpack and SharpClaw…"/>
          <p:cNvSpPr txBox="1"/>
          <p:nvPr>
            <p:ph type="body" idx="1"/>
          </p:nvPr>
        </p:nvSpPr>
        <p:spPr>
          <a:xfrm>
            <a:off x="1689100" y="2209799"/>
            <a:ext cx="21005800" cy="9296401"/>
          </a:xfrm>
          <a:prstGeom prst="rect">
            <a:avLst/>
          </a:prstGeom>
        </p:spPr>
        <p:txBody>
          <a:bodyPr/>
          <a:lstStyle/>
          <a:p>
            <a:pPr/>
            <a:r>
              <a:t>A Python-based interface to the algorithms of Clawpack and SharpClaw</a:t>
            </a:r>
          </a:p>
          <a:p>
            <a:pPr lvl="1"/>
            <a:r>
              <a:t>Clawpack: package for solving hyperbolic PDE systems in 1/2/3D; includes a number of solvers originally in Fortran</a:t>
            </a:r>
          </a:p>
          <a:p>
            <a:pPr lvl="1"/>
            <a:r>
              <a:t>SharpClaw: higher-order wave propagation using WENO reconstruction and Runge-Kutta integration, in 1/2D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ome st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stats</a:t>
            </a:r>
          </a:p>
        </p:txBody>
      </p:sp>
      <p:sp>
        <p:nvSpPr>
          <p:cNvPr id="144" name="Started in 201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Started in 2010</a:t>
            </a:r>
          </a:p>
          <a:p>
            <a:pPr/>
            <a:r>
              <a:t>34 contributors in the lifetime of the project</a:t>
            </a:r>
          </a:p>
          <a:p>
            <a:pPr/>
            <a:r>
              <a:t>Development discussions take place on Github, Gitter, Twitter, google group</a:t>
            </a:r>
          </a:p>
          <a:p>
            <a:pPr/>
            <a:r>
              <a:t>0-4 commits every week in the past two months</a:t>
            </a:r>
          </a:p>
          <a:p>
            <a:pPr/>
            <a:r>
              <a:t>Accepts contributions thru pull requests, PyClaw issue tracker</a:t>
            </a:r>
          </a:p>
          <a:p>
            <a:pPr/>
            <a:r>
              <a:t>No legal/licensing steps required to contribute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xamples avail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available</a:t>
            </a:r>
          </a:p>
        </p:txBody>
      </p:sp>
      <p:sp>
        <p:nvSpPr>
          <p:cNvPr id="147" name="1-dimensional adv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2" invalidUrl="" action="" tgtFrame="" tooltip="" history="1" highlightClick="0" endSnd="0"/>
              </a:rPr>
              <a:t>1-dimensional advection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3" invalidUrl="" action="" tgtFrame="" tooltip="" history="1" highlightClick="0" endSnd="0"/>
              </a:rPr>
              <a:t>1-dimensional variable-velocity advection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4" invalidUrl="" action="" tgtFrame="" tooltip="" history="1" highlightClick="0" endSnd="0"/>
              </a:rPr>
              <a:t>1-dimensional acoustics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5" invalidUrl="" action="" tgtFrame="" tooltip="" history="1" highlightClick="0" endSnd="0"/>
              </a:rPr>
              <a:t>1-dimensional Burgers’ equation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6" invalidUrl="" action="" tgtFrame="" tooltip="" history="1" highlightClick="0" endSnd="0"/>
              </a:rPr>
              <a:t>1-dimensional shallow water equation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7" invalidUrl="" action="" tgtFrame="" tooltip="" history="1" highlightClick="0" endSnd="0"/>
              </a:rPr>
              <a:t>1-dimensional nonlinear elasticity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8" invalidUrl="" action="" tgtFrame="" tooltip="" history="1" highlightClick="0" endSnd="0"/>
              </a:rPr>
              <a:t>1-dimensional Euler equations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9" invalidUrl="" action="" tgtFrame="" tooltip="" history="1" highlightClick="0" endSnd="0"/>
              </a:rPr>
              <a:t>2-dimensional advection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10" invalidUrl="" action="" tgtFrame="" tooltip="" history="1" highlightClick="0" endSnd="0"/>
              </a:rPr>
              <a:t>2-dimensional variable-coefficient advection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11" invalidUrl="" action="" tgtFrame="" tooltip="" history="1" highlightClick="0" endSnd="0"/>
              </a:rPr>
              <a:t>2-dimensional acoustics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12" invalidUrl="" action="" tgtFrame="" tooltip="" history="1" highlightClick="0" endSnd="0"/>
              </a:rPr>
              <a:t>2-dimensional variable-coefficient acoustics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13" invalidUrl="" action="" tgtFrame="" tooltip="" history="1" highlightClick="0" endSnd="0"/>
              </a:rPr>
              <a:t>2-dimensional advection-reaction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14" invalidUrl="" action="" tgtFrame="" tooltip="" history="1" highlightClick="0" endSnd="0"/>
              </a:rPr>
              <a:t>2-dimensional shallow water equations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15" invalidUrl="" action="" tgtFrame="" tooltip="" history="1" highlightClick="0" endSnd="0"/>
              </a:rPr>
              <a:t>2-dimensional shallow water on the sphere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16" invalidUrl="" action="" tgtFrame="" tooltip="" history="1" highlightClick="0" endSnd="0"/>
              </a:rPr>
              <a:t>2-dimensional Euler equations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17" invalidUrl="" action="" tgtFrame="" tooltip="" history="1" highlightClick="0" endSnd="0"/>
              </a:rPr>
              <a:t>2-dimensional KPP equation</a:t>
            </a:r>
            <a:endParaRPr>
              <a:solidFill>
                <a:srgbClr val="3E4349"/>
              </a:solidFill>
            </a:endParaRPr>
          </a:p>
          <a:p>
            <a:pPr marL="457200" indent="-317500" defTabSz="457200">
              <a:spcBef>
                <a:spcPts val="0"/>
              </a:spcBef>
              <a:buClr>
                <a:srgbClr val="800000"/>
              </a:buClr>
              <a:buFont typeface="Lucida Grande"/>
              <a:defRPr sz="3400">
                <a:solidFill>
                  <a:srgbClr val="8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u="sng">
                <a:hlinkClick r:id="rId18" invalidUrl="" action="" tgtFrame="" tooltip="" history="1" highlightClick="0" endSnd="0"/>
              </a:rPr>
              <a:t>2-dimensional p-system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urgers’ equation 1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Burgers’ equation 1D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74256" y="4285342"/>
            <a:ext cx="24409660" cy="6096001"/>
            <a:chOff x="0" y="0"/>
            <a:chExt cx="24409659" cy="6096000"/>
          </a:xfrm>
        </p:grpSpPr>
        <p:pic>
          <p:nvPicPr>
            <p:cNvPr id="150" name="pyclaw_burgers1d_t0p2.png" descr="pyclaw_burgers1d_t0p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142" t="0" r="0" b="0"/>
            <a:stretch>
              <a:fillRect/>
            </a:stretch>
          </p:blipFill>
          <p:spPr>
            <a:xfrm>
              <a:off x="16455830" y="0"/>
              <a:ext cx="7953830" cy="609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pyclaw_burgers1d_t0p15.png" descr="pyclaw_burgers1d_t0p1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227915" y="0"/>
              <a:ext cx="8128001" cy="609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pyclaw_burgers1d_t0.png" descr="pyclaw_burgers1d_t0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128000" cy="609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ossible contribution ide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contribution ideas</a:t>
            </a:r>
          </a:p>
        </p:txBody>
      </p:sp>
      <p:sp>
        <p:nvSpPr>
          <p:cNvPr id="156" name="New example or tutorial…"/>
          <p:cNvSpPr txBox="1"/>
          <p:nvPr>
            <p:ph type="body" idx="1"/>
          </p:nvPr>
        </p:nvSpPr>
        <p:spPr>
          <a:xfrm>
            <a:off x="1689100" y="1333240"/>
            <a:ext cx="21005800" cy="9296401"/>
          </a:xfrm>
          <a:prstGeom prst="rect">
            <a:avLst/>
          </a:prstGeom>
        </p:spPr>
        <p:txBody>
          <a:bodyPr/>
          <a:lstStyle/>
          <a:p>
            <a:pPr/>
            <a:r>
              <a:t>New example or tutorial</a:t>
            </a:r>
          </a:p>
          <a:p>
            <a:pPr/>
            <a:r>
              <a:t>Experiment on one system with both Clawpack and SharpClaw and compare the accuracy and cost.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