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25CF-8476-2ACA-53FF-6E5290E19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37880-7861-7A7A-505B-B4506D999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181C-0227-A080-6BBA-3E39970F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1DE3-56FF-4A54-281C-961CAD63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8487-1240-4102-173B-7616DF0A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6DBD-4765-28BB-1557-EC4A4585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054CE-A4B0-BD56-7BAA-B01672DE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F8FB-C2EE-6600-3BDE-CAB0AEF7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4396-21E0-A300-6974-01B64E3F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6060-8D6B-5755-BDA2-D0BD0751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B11AA-F9CD-F4A9-F672-8C831261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A15B2-110A-58E9-8757-0079DE93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DA7F-B0C2-2F73-8F8C-AD4F98A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9115B-AB24-F966-E3F0-22ED33D4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393F-556D-17CD-AD26-BBBB980B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A943-03A2-0E4F-7CA6-050C0868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1585-15A5-0FB2-ADFD-ED4BFC95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87CA-749E-939A-721A-ABD9D648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FE4A-213B-2B63-D8FF-B59B3B3D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5B23-AF43-4412-B459-C360FC9C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F481-178E-5BDE-9DE3-D0EA889C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2EF27-ED24-A602-3C1F-500DCB35D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7D76-1261-8717-4F2B-DA5D2EBF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5B7E-BCA7-C052-6B3A-10B0B48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CF01-BFE1-C8D3-68E3-A273AFDA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4AEF-2F18-CE63-BA40-85E8CEC5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D32-A8A9-2F1B-1865-98CBC6EB4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71F42-553B-64EB-698E-9635B63DC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3CDBC-DD09-1C67-8999-7482919A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20699-6901-8981-15F3-98CB02B8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C1CEA-C0B7-E991-5914-EB9A8277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9DC8-7C11-E4DB-6B06-F072C752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693EE-242E-27C5-FD23-99AC0936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14E36-489D-54A1-48ED-C6AA3E58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7930-5546-FEC5-7501-7AE62D3A2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1AC1B-4264-0B75-F9A3-18202A72E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A2A9A-BCFB-8FD9-E280-575EC58C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AB080-C797-252D-CB3E-F9AE6DD5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5BC48-324C-E832-2D78-C2A28F5D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EA50-D203-070D-75AB-D2DF81A4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755B0-3CC8-A165-BE93-DE40FAF1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DE1CD-06F0-4F8A-7048-2FDF4964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276B5-7928-7F05-8AF9-B9390D7C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677C1-2E12-2C81-CF15-AF8E2A28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702D6-D194-26C2-F195-1AE126D0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28E94-CD4C-0509-E6EC-10A500C4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CED4-063B-0CBE-C6D9-409483DB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2EA7-FE01-145F-3188-BC1D18B3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9297-15E0-D9E0-8BB7-FF29CA36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A1F14-2ACF-F054-D01F-31DD588E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E099-E6A0-E829-7355-EEAB03BB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6AB1-99CA-43E5-5731-A9FC0F8A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B539-D232-4C4A-D316-62C565D7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65C24-AA08-4061-FA0B-C959C34D0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CC60-A3E6-9447-67F9-F610F77DE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56065-128F-5870-62AF-36E84CE6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445DA-9998-4EDE-AD53-3B7F69A8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05FCE-3337-1EA5-37B4-168DF7CB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8302D-E50B-A798-F612-8D6DF62F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EBEC-18F9-C301-8B84-17FD8A25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EC30-094B-CD30-9D68-47BBCDFF3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7832-91DA-4AF3-A1A1-722FC0BF36D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EE80-598B-F2A1-4C4A-84575DC5E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1E9D8-CF9F-FA3F-3B68-7F712E4C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C348-6CAF-4C36-AFA6-2137AEBF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foam.com/documentation/guides/latest/doc/guide-fos-field-dd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969A-7F55-FF9C-E907-0A29FA0C7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591" y="960581"/>
            <a:ext cx="9732818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Community Analysis Proposal</a:t>
            </a:r>
            <a:br>
              <a:rPr lang="en-IN" b="1" dirty="0"/>
            </a:br>
            <a:br>
              <a:rPr lang="en-IN" b="1" dirty="0"/>
            </a:br>
            <a:r>
              <a:rPr lang="en-IN" sz="4000" b="1" dirty="0"/>
              <a:t>Modelling of a Finite-Speed Thermal Wave in Solids using </a:t>
            </a:r>
            <a:r>
              <a:rPr lang="en-IN" sz="4000" b="1" dirty="0" err="1"/>
              <a:t>OpenFOAM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5F05E-A287-E9EB-5F86-FD60603B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498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CSCI 5636: Numerical Solution of Partial Differential Equations</a:t>
            </a:r>
          </a:p>
          <a:p>
            <a:r>
              <a:rPr lang="en-IN" dirty="0"/>
              <a:t>Student: Shrihari Ravichandran</a:t>
            </a:r>
          </a:p>
          <a:p>
            <a:r>
              <a:rPr lang="en-IN" dirty="0"/>
              <a:t>Instructor: Prof. Jed Brown</a:t>
            </a:r>
          </a:p>
          <a:p>
            <a:r>
              <a:rPr lang="en-IN" dirty="0"/>
              <a:t>Date: 10</a:t>
            </a:r>
            <a:r>
              <a:rPr lang="en-IN" baseline="30000" dirty="0"/>
              <a:t>th</a:t>
            </a:r>
            <a:r>
              <a:rPr lang="en-IN" dirty="0"/>
              <a:t> November,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0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7C0D-0DED-6DD9-67DF-D5B15619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OpenFOAM</a:t>
            </a:r>
            <a:r>
              <a:rPr lang="en-IN" dirty="0"/>
              <a:t> Statistics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E6ED-0701-D4E1-5E03-4076E2E6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Year of founding : 2004</a:t>
            </a:r>
          </a:p>
          <a:p>
            <a:r>
              <a:rPr lang="en-IN" dirty="0"/>
              <a:t>Number of contributors : 8 (contributions are </a:t>
            </a:r>
            <a:r>
              <a:rPr lang="en-IN" i="1" dirty="0"/>
              <a:t>heavily </a:t>
            </a:r>
            <a:r>
              <a:rPr lang="en-IN" dirty="0"/>
              <a:t>regulated)</a:t>
            </a:r>
          </a:p>
          <a:p>
            <a:r>
              <a:rPr lang="en-IN" dirty="0"/>
              <a:t>Number of distinct affiliations : 6</a:t>
            </a:r>
          </a:p>
          <a:p>
            <a:r>
              <a:rPr lang="en-IN" dirty="0"/>
              <a:t>How does the project accept contributions : Signing the </a:t>
            </a:r>
            <a:r>
              <a:rPr lang="en-IN" dirty="0" err="1"/>
              <a:t>OpenFOAM</a:t>
            </a:r>
            <a:r>
              <a:rPr lang="en-IN" dirty="0"/>
              <a:t> </a:t>
            </a:r>
            <a:r>
              <a:rPr lang="en-IN" b="1" dirty="0"/>
              <a:t>contributor agreement, </a:t>
            </a:r>
            <a:r>
              <a:rPr lang="en-IN" b="1" dirty="0" err="1"/>
              <a:t>Github</a:t>
            </a:r>
            <a:r>
              <a:rPr lang="en-IN" b="1" dirty="0"/>
              <a:t> commits</a:t>
            </a:r>
            <a:r>
              <a:rPr lang="en-IN" dirty="0"/>
              <a:t>.</a:t>
            </a:r>
          </a:p>
          <a:p>
            <a:r>
              <a:rPr lang="en-IN" dirty="0"/>
              <a:t>Automated test suite? : in the dev version, yes.</a:t>
            </a:r>
          </a:p>
          <a:p>
            <a:r>
              <a:rPr lang="en-IN" dirty="0"/>
              <a:t>Continuous integration? : yes</a:t>
            </a:r>
          </a:p>
          <a:p>
            <a:r>
              <a:rPr lang="en-IN" dirty="0"/>
              <a:t>Legal/licencing steps? : yes. </a:t>
            </a:r>
          </a:p>
          <a:p>
            <a:r>
              <a:rPr lang="en-IN" dirty="0"/>
              <a:t>Language: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95C7-847C-229E-0849-BF807002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CD88-97F9-28D3-1320-288CA902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200" b="0" i="0" u="none" strike="noStrike" baseline="0" dirty="0">
                <a:latin typeface="NimbusRomNo9L-Regu"/>
              </a:rPr>
              <a:t>Da Yu </a:t>
            </a:r>
            <a:r>
              <a:rPr lang="en-US" sz="2200" b="0" i="0" u="none" strike="noStrike" baseline="0" dirty="0" err="1">
                <a:latin typeface="NimbusRomNo9L-Regu"/>
              </a:rPr>
              <a:t>Tzou</a:t>
            </a:r>
            <a:r>
              <a:rPr lang="en-US" sz="2200" b="0" i="0" u="none" strike="noStrike" baseline="0" dirty="0">
                <a:latin typeface="NimbusRomNo9L-Regu"/>
              </a:rPr>
              <a:t>, The generalized lagging response in small-scale and high rate heating, International Journal of Heat and Mass Transfer 38(17) (1995) 3231.</a:t>
            </a:r>
          </a:p>
          <a:p>
            <a:pPr algn="l"/>
            <a:r>
              <a:rPr lang="en-US" sz="2200" dirty="0">
                <a:hlinkClick r:id="rId2"/>
              </a:rPr>
              <a:t>https://www.openfoam.com/documentation/guides/latest/doc/guide-fos-field-ddt.html</a:t>
            </a:r>
            <a:endParaRPr lang="en-US" sz="2200" dirty="0">
              <a:latin typeface="NimbusRomNo9L-Regu"/>
            </a:endParaRPr>
          </a:p>
          <a:p>
            <a:pPr algn="l"/>
            <a:r>
              <a:rPr lang="en-US" sz="2200" dirty="0">
                <a:hlinkClick r:id="rId2"/>
              </a:rPr>
              <a:t>https://www.openfoam.com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292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18FDA-130B-835C-34BC-98D8A3ED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b="1"/>
              <a:t>Physics of the problem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3285-7A0E-213E-4510-D4A90B61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03464"/>
          </a:xfrm>
        </p:spPr>
        <p:txBody>
          <a:bodyPr>
            <a:normAutofit/>
          </a:bodyPr>
          <a:lstStyle/>
          <a:p>
            <a:r>
              <a:rPr lang="en-IN" sz="2000" dirty="0"/>
              <a:t>Heat propagates through </a:t>
            </a:r>
            <a:r>
              <a:rPr lang="en-IN" sz="2000" b="1" dirty="0"/>
              <a:t>phonons </a:t>
            </a:r>
            <a:r>
              <a:rPr lang="en-IN" sz="2000" dirty="0"/>
              <a:t>– modes of vibrations of atoms in a solid.</a:t>
            </a:r>
          </a:p>
          <a:p>
            <a:r>
              <a:rPr lang="en-IN" sz="2000" dirty="0"/>
              <a:t>Usual approximation : assume an infinitely fast thermal wave i.e. Fourier’s Law of Heat Conduction.</a:t>
            </a:r>
          </a:p>
        </p:txBody>
      </p:sp>
      <p:pic>
        <p:nvPicPr>
          <p:cNvPr id="5" name="Picture 4" descr="A diagram of a wave function&#10;&#10;Description automatically generated">
            <a:extLst>
              <a:ext uri="{FF2B5EF4-FFF2-40B4-BE49-F238E27FC236}">
                <a16:creationId xmlns:a16="http://schemas.microsoft.com/office/drawing/2014/main" id="{00849D10-7102-8E8E-FF59-6AFBCDF3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" r="2" b="2"/>
          <a:stretch/>
        </p:blipFill>
        <p:spPr>
          <a:xfrm>
            <a:off x="6096000" y="1382279"/>
            <a:ext cx="5949978" cy="4073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0B574-7CAF-BD8E-3DBC-6A13EBEB169E}"/>
                  </a:ext>
                </a:extLst>
              </p:cNvPr>
              <p:cNvSpPr txBox="1"/>
              <p:nvPr/>
            </p:nvSpPr>
            <p:spPr>
              <a:xfrm>
                <a:off x="3686789" y="3380354"/>
                <a:ext cx="183511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0B574-7CAF-BD8E-3DBC-6A13EBEB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789" y="3380354"/>
                <a:ext cx="1835118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DF438E-9D9A-FFA4-C0C6-2D46F7F81A44}"/>
              </a:ext>
            </a:extLst>
          </p:cNvPr>
          <p:cNvSpPr txBox="1"/>
          <p:nvPr/>
        </p:nvSpPr>
        <p:spPr>
          <a:xfrm>
            <a:off x="883227" y="3970429"/>
            <a:ext cx="258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Constitutive Relation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6DCC0-A642-704A-E45E-41885913BEC8}"/>
              </a:ext>
            </a:extLst>
          </p:cNvPr>
          <p:cNvSpPr txBox="1"/>
          <p:nvPr/>
        </p:nvSpPr>
        <p:spPr>
          <a:xfrm>
            <a:off x="3312411" y="4157854"/>
            <a:ext cx="258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Governing Equation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11BCA-052B-C2D9-BA7E-F4A04E5AD53A}"/>
              </a:ext>
            </a:extLst>
          </p:cNvPr>
          <p:cNvSpPr/>
          <p:nvPr/>
        </p:nvSpPr>
        <p:spPr>
          <a:xfrm>
            <a:off x="3548545" y="3304309"/>
            <a:ext cx="2166455" cy="12228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32E65C-EE72-7ED7-9B72-57CAF482B33A}"/>
                  </a:ext>
                </a:extLst>
              </p:cNvPr>
              <p:cNvSpPr txBox="1"/>
              <p:nvPr/>
            </p:nvSpPr>
            <p:spPr>
              <a:xfrm>
                <a:off x="996662" y="3546810"/>
                <a:ext cx="22420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32E65C-EE72-7ED7-9B72-57CAF482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62" y="3546810"/>
                <a:ext cx="2242089" cy="369332"/>
              </a:xfrm>
              <a:prstGeom prst="rect">
                <a:avLst/>
              </a:prstGeom>
              <a:blipFill>
                <a:blip r:embed="rId4"/>
                <a:stretch>
                  <a:fillRect l="-272" r="-462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89388D2-7BE6-AE16-B1DF-99FE744FFEFD}"/>
              </a:ext>
            </a:extLst>
          </p:cNvPr>
          <p:cNvSpPr txBox="1"/>
          <p:nvPr/>
        </p:nvSpPr>
        <p:spPr>
          <a:xfrm>
            <a:off x="6487116" y="5393935"/>
            <a:ext cx="5310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Effect of phase lag(s) on temperature gradient at non-dimensional time </a:t>
            </a:r>
            <a:r>
              <a:rPr lang="el-GR" b="1" dirty="0"/>
              <a:t>β</a:t>
            </a:r>
            <a:r>
              <a:rPr lang="en-IN" b="1" dirty="0"/>
              <a:t>=0.05. </a:t>
            </a:r>
            <a:r>
              <a:rPr lang="el-GR" dirty="0"/>
              <a:t>δ</a:t>
            </a:r>
            <a:r>
              <a:rPr lang="en-IN" dirty="0"/>
              <a:t> is the non-dimensional coordinate, z is the non-dimensional phase lag. </a:t>
            </a:r>
            <a:r>
              <a:rPr lang="en-IN" i="1" dirty="0"/>
              <a:t>Source: </a:t>
            </a:r>
            <a:r>
              <a:rPr lang="en-IN" i="1" dirty="0" err="1"/>
              <a:t>Tzou</a:t>
            </a:r>
            <a:r>
              <a:rPr lang="en-IN" i="1" dirty="0"/>
              <a:t> et al., 1995.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37F966-BE61-0F01-49CC-CF8522FEEE0D}"/>
              </a:ext>
            </a:extLst>
          </p:cNvPr>
          <p:cNvSpPr/>
          <p:nvPr/>
        </p:nvSpPr>
        <p:spPr>
          <a:xfrm>
            <a:off x="8936182" y="3419256"/>
            <a:ext cx="942109" cy="349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2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8FDA-130B-835C-34BC-98D8A3ED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b="1"/>
              <a:t>Physics of the problem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3285-7A0E-213E-4510-D4A90B61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03464"/>
          </a:xfrm>
        </p:spPr>
        <p:txBody>
          <a:bodyPr>
            <a:normAutofit/>
          </a:bodyPr>
          <a:lstStyle/>
          <a:p>
            <a:r>
              <a:rPr lang="en-IN" sz="2000" dirty="0"/>
              <a:t>Heat propagates through </a:t>
            </a:r>
            <a:r>
              <a:rPr lang="en-IN" sz="2000" b="1" dirty="0"/>
              <a:t>phonons </a:t>
            </a:r>
            <a:r>
              <a:rPr lang="en-IN" sz="2000" dirty="0"/>
              <a:t>– modes of vibrations of atoms in a solid.</a:t>
            </a:r>
          </a:p>
          <a:p>
            <a:r>
              <a:rPr lang="en-IN" sz="2000" dirty="0"/>
              <a:t>Usual approximation : assume an infinitely fast thermal wave i.e. Fourier’s Law of Heat Conduction.</a:t>
            </a:r>
          </a:p>
          <a:p>
            <a:endParaRPr lang="en-IN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certain cases, this is not valid : biological systems are a prime example.</a:t>
            </a:r>
          </a:p>
          <a:p>
            <a:r>
              <a:rPr lang="en-IN" sz="2000" dirty="0"/>
              <a:t>We need to define a finite wave speed for such cases.</a:t>
            </a:r>
            <a:endParaRPr lang="en-US" sz="2000" dirty="0"/>
          </a:p>
        </p:txBody>
      </p:sp>
      <p:pic>
        <p:nvPicPr>
          <p:cNvPr id="5" name="Picture 4" descr="A diagram of a wave function&#10;&#10;Description automatically generated">
            <a:extLst>
              <a:ext uri="{FF2B5EF4-FFF2-40B4-BE49-F238E27FC236}">
                <a16:creationId xmlns:a16="http://schemas.microsoft.com/office/drawing/2014/main" id="{00849D10-7102-8E8E-FF59-6AFBCDF3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" r="2" b="2"/>
          <a:stretch/>
        </p:blipFill>
        <p:spPr>
          <a:xfrm>
            <a:off x="6096000" y="1825625"/>
            <a:ext cx="5949978" cy="4073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CF7C4-AB53-0757-D0FC-6EB45E5B3ECB}"/>
                  </a:ext>
                </a:extLst>
              </p:cNvPr>
              <p:cNvSpPr txBox="1"/>
              <p:nvPr/>
            </p:nvSpPr>
            <p:spPr>
              <a:xfrm>
                <a:off x="996662" y="3546810"/>
                <a:ext cx="22420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CF7C4-AB53-0757-D0FC-6EB45E5B3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62" y="3546810"/>
                <a:ext cx="2242089" cy="369332"/>
              </a:xfrm>
              <a:prstGeom prst="rect">
                <a:avLst/>
              </a:prstGeom>
              <a:blipFill>
                <a:blip r:embed="rId3"/>
                <a:stretch>
                  <a:fillRect l="-272" r="-462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1BA1F-79AA-762C-FF8D-2BD47565C241}"/>
                  </a:ext>
                </a:extLst>
              </p:cNvPr>
              <p:cNvSpPr txBox="1"/>
              <p:nvPr/>
            </p:nvSpPr>
            <p:spPr>
              <a:xfrm>
                <a:off x="3686789" y="3380354"/>
                <a:ext cx="183511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1BA1F-79AA-762C-FF8D-2BD47565C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789" y="3380354"/>
                <a:ext cx="1835118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F21E603-0479-0021-C57D-DA214CBD5942}"/>
              </a:ext>
            </a:extLst>
          </p:cNvPr>
          <p:cNvSpPr txBox="1"/>
          <p:nvPr/>
        </p:nvSpPr>
        <p:spPr>
          <a:xfrm>
            <a:off x="883227" y="3970429"/>
            <a:ext cx="258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Constitutive Relation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B245C-A2BE-94F9-98AA-49136F4D3A37}"/>
              </a:ext>
            </a:extLst>
          </p:cNvPr>
          <p:cNvSpPr txBox="1"/>
          <p:nvPr/>
        </p:nvSpPr>
        <p:spPr>
          <a:xfrm>
            <a:off x="3312411" y="4157854"/>
            <a:ext cx="258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Governing Equation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5AF1D-EBD4-4675-E6EB-E1E8B137AA62}"/>
              </a:ext>
            </a:extLst>
          </p:cNvPr>
          <p:cNvSpPr/>
          <p:nvPr/>
        </p:nvSpPr>
        <p:spPr>
          <a:xfrm>
            <a:off x="3548545" y="3304309"/>
            <a:ext cx="2166455" cy="12228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8FDA-130B-835C-34BC-98D8A3ED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b="1"/>
              <a:t>Physics of the problem</a:t>
            </a:r>
            <a:endParaRPr lang="en-US" b="1"/>
          </a:p>
        </p:txBody>
      </p:sp>
      <p:pic>
        <p:nvPicPr>
          <p:cNvPr id="5" name="Picture 4" descr="A diagram of a wave function&#10;&#10;Description automatically generated">
            <a:extLst>
              <a:ext uri="{FF2B5EF4-FFF2-40B4-BE49-F238E27FC236}">
                <a16:creationId xmlns:a16="http://schemas.microsoft.com/office/drawing/2014/main" id="{00849D10-7102-8E8E-FF59-6AFBCDF3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" r="2" b="2"/>
          <a:stretch/>
        </p:blipFill>
        <p:spPr>
          <a:xfrm>
            <a:off x="6096000" y="1825625"/>
            <a:ext cx="5949978" cy="407395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AC4EBC-EA85-78B9-B4CE-3DE02639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2"/>
            <a:ext cx="5257800" cy="4873048"/>
          </a:xfrm>
        </p:spPr>
        <p:txBody>
          <a:bodyPr>
            <a:noAutofit/>
          </a:bodyPr>
          <a:lstStyle/>
          <a:p>
            <a:r>
              <a:rPr lang="en-IN" sz="2000" dirty="0"/>
              <a:t>Incorporating a time delay in constitutive relation can solve the problem.</a:t>
            </a:r>
          </a:p>
          <a:p>
            <a:r>
              <a:rPr lang="en-IN" sz="2000" dirty="0"/>
              <a:t>Time delay (or </a:t>
            </a:r>
            <a:r>
              <a:rPr lang="en-IN" sz="2000" b="1" dirty="0"/>
              <a:t>phase lag</a:t>
            </a:r>
            <a:r>
              <a:rPr lang="en-IN" sz="2000" dirty="0"/>
              <a:t>) accounts for microscopic effects like electron-phonon and phonon-phonon interactions in solids.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/>
              <a:t>τ</a:t>
            </a:r>
            <a:r>
              <a:rPr lang="en-IN" sz="2000" baseline="-25000" dirty="0" err="1"/>
              <a:t>T</a:t>
            </a:r>
            <a:r>
              <a:rPr lang="en-IN" sz="2000" baseline="-25000" dirty="0"/>
              <a:t> </a:t>
            </a:r>
            <a:r>
              <a:rPr lang="en-IN" sz="2000" dirty="0"/>
              <a:t>= phase lag in temperature</a:t>
            </a:r>
          </a:p>
          <a:p>
            <a:r>
              <a:rPr lang="en-IN" sz="2000" dirty="0" err="1"/>
              <a:t>τ</a:t>
            </a:r>
            <a:r>
              <a:rPr lang="en-IN" sz="2000" baseline="-25000" dirty="0" err="1"/>
              <a:t>q</a:t>
            </a:r>
            <a:r>
              <a:rPr lang="en-IN" sz="2000" baseline="-25000" dirty="0"/>
              <a:t> </a:t>
            </a:r>
            <a:r>
              <a:rPr lang="en-IN" sz="2000" dirty="0"/>
              <a:t>= phase lag in heat flux</a:t>
            </a:r>
          </a:p>
          <a:p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2EC0C-6FBD-8C86-6161-544256BEBC46}"/>
                  </a:ext>
                </a:extLst>
              </p:cNvPr>
              <p:cNvSpPr txBox="1"/>
              <p:nvPr/>
            </p:nvSpPr>
            <p:spPr>
              <a:xfrm>
                <a:off x="996662" y="3325137"/>
                <a:ext cx="406521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2EC0C-6FBD-8C86-6161-544256BE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62" y="3325137"/>
                <a:ext cx="4065215" cy="397866"/>
              </a:xfrm>
              <a:prstGeom prst="rect">
                <a:avLst/>
              </a:prstGeom>
              <a:blipFill>
                <a:blip r:embed="rId3"/>
                <a:stretch>
                  <a:fillRect r="-22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DFFABC2-218E-16EB-1238-B3CDD733EEB5}"/>
              </a:ext>
            </a:extLst>
          </p:cNvPr>
          <p:cNvSpPr txBox="1"/>
          <p:nvPr/>
        </p:nvSpPr>
        <p:spPr>
          <a:xfrm>
            <a:off x="1059873" y="3768439"/>
            <a:ext cx="406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New Constitutive Relation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45584-75B3-EACA-3E52-43C6152006AA}"/>
                  </a:ext>
                </a:extLst>
              </p:cNvPr>
              <p:cNvSpPr txBox="1"/>
              <p:nvPr/>
            </p:nvSpPr>
            <p:spPr>
              <a:xfrm>
                <a:off x="668835" y="4444627"/>
                <a:ext cx="4847289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45584-75B3-EACA-3E52-43C61520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35" y="4444627"/>
                <a:ext cx="4847289" cy="741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ACE76A9-7CE0-80E8-63E3-1572A1BF21B7}"/>
              </a:ext>
            </a:extLst>
          </p:cNvPr>
          <p:cNvSpPr txBox="1"/>
          <p:nvPr/>
        </p:nvSpPr>
        <p:spPr>
          <a:xfrm>
            <a:off x="1059871" y="5331148"/>
            <a:ext cx="406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New Governing Equation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343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8FDA-130B-835C-34BC-98D8A3ED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b="1"/>
              <a:t>Physics of the problem</a:t>
            </a:r>
            <a:endParaRPr lang="en-US" b="1"/>
          </a:p>
        </p:txBody>
      </p:sp>
      <p:pic>
        <p:nvPicPr>
          <p:cNvPr id="5" name="Picture 4" descr="A diagram of a wave function&#10;&#10;Description automatically generated">
            <a:extLst>
              <a:ext uri="{FF2B5EF4-FFF2-40B4-BE49-F238E27FC236}">
                <a16:creationId xmlns:a16="http://schemas.microsoft.com/office/drawing/2014/main" id="{00849D10-7102-8E8E-FF59-6AFBCDF3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" r="2" b="2"/>
          <a:stretch/>
        </p:blipFill>
        <p:spPr>
          <a:xfrm>
            <a:off x="6096000" y="1825625"/>
            <a:ext cx="5949978" cy="407395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AC4EBC-EA85-78B9-B4CE-3DE02639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2"/>
            <a:ext cx="5257800" cy="4873048"/>
          </a:xfrm>
        </p:spPr>
        <p:txBody>
          <a:bodyPr>
            <a:noAutofit/>
          </a:bodyPr>
          <a:lstStyle/>
          <a:p>
            <a:r>
              <a:rPr lang="en-IN" sz="2000" dirty="0"/>
              <a:t>Incorporating a time delay in constitutive relation can solve the problem.</a:t>
            </a:r>
          </a:p>
          <a:p>
            <a:r>
              <a:rPr lang="en-IN" sz="2000" dirty="0"/>
              <a:t>Time delay (or </a:t>
            </a:r>
            <a:r>
              <a:rPr lang="en-IN" sz="2000" b="1" dirty="0"/>
              <a:t>phase lag</a:t>
            </a:r>
            <a:r>
              <a:rPr lang="en-IN" sz="2000" dirty="0"/>
              <a:t>) accounts for microscopic effects like electron-phonon and phonon-phonon interactions in solids.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/>
              <a:t>τ</a:t>
            </a:r>
            <a:r>
              <a:rPr lang="en-IN" sz="2000" baseline="-25000" dirty="0" err="1"/>
              <a:t>T</a:t>
            </a:r>
            <a:r>
              <a:rPr lang="en-IN" sz="2000" baseline="-25000" dirty="0"/>
              <a:t> </a:t>
            </a:r>
            <a:r>
              <a:rPr lang="en-IN" sz="2000" dirty="0"/>
              <a:t>= phase lag in temperature</a:t>
            </a:r>
          </a:p>
          <a:p>
            <a:r>
              <a:rPr lang="en-IN" sz="2000" dirty="0" err="1"/>
              <a:t>τ</a:t>
            </a:r>
            <a:r>
              <a:rPr lang="en-IN" sz="2000" baseline="-25000" dirty="0" err="1"/>
              <a:t>q</a:t>
            </a:r>
            <a:r>
              <a:rPr lang="en-IN" sz="2000" baseline="-25000" dirty="0"/>
              <a:t> </a:t>
            </a:r>
            <a:r>
              <a:rPr lang="en-IN" sz="2000" dirty="0"/>
              <a:t>= phase lag in heat flux</a:t>
            </a:r>
          </a:p>
          <a:p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2EC0C-6FBD-8C86-6161-544256BEBC46}"/>
                  </a:ext>
                </a:extLst>
              </p:cNvPr>
              <p:cNvSpPr txBox="1"/>
              <p:nvPr/>
            </p:nvSpPr>
            <p:spPr>
              <a:xfrm>
                <a:off x="996662" y="3325137"/>
                <a:ext cx="406521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2EC0C-6FBD-8C86-6161-544256BE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62" y="3325137"/>
                <a:ext cx="4065215" cy="397866"/>
              </a:xfrm>
              <a:prstGeom prst="rect">
                <a:avLst/>
              </a:prstGeom>
              <a:blipFill>
                <a:blip r:embed="rId3"/>
                <a:stretch>
                  <a:fillRect r="-22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DFFABC2-218E-16EB-1238-B3CDD733EEB5}"/>
              </a:ext>
            </a:extLst>
          </p:cNvPr>
          <p:cNvSpPr txBox="1"/>
          <p:nvPr/>
        </p:nvSpPr>
        <p:spPr>
          <a:xfrm>
            <a:off x="1059873" y="3768439"/>
            <a:ext cx="406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New Constitutive Relation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45584-75B3-EACA-3E52-43C6152006AA}"/>
                  </a:ext>
                </a:extLst>
              </p:cNvPr>
              <p:cNvSpPr txBox="1"/>
              <p:nvPr/>
            </p:nvSpPr>
            <p:spPr>
              <a:xfrm>
                <a:off x="668835" y="4444627"/>
                <a:ext cx="4847289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45584-75B3-EACA-3E52-43C61520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35" y="4444627"/>
                <a:ext cx="4847289" cy="741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ACE76A9-7CE0-80E8-63E3-1572A1BF21B7}"/>
              </a:ext>
            </a:extLst>
          </p:cNvPr>
          <p:cNvSpPr txBox="1"/>
          <p:nvPr/>
        </p:nvSpPr>
        <p:spPr>
          <a:xfrm>
            <a:off x="1059871" y="5331148"/>
            <a:ext cx="406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New Governing Equation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92C94A-C361-0A9F-92A3-615ACDE9B33A}"/>
              </a:ext>
            </a:extLst>
          </p:cNvPr>
          <p:cNvSpPr/>
          <p:nvPr/>
        </p:nvSpPr>
        <p:spPr>
          <a:xfrm>
            <a:off x="4537364" y="4444627"/>
            <a:ext cx="1148125" cy="9319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8FDA-130B-835C-34BC-98D8A3ED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b="1"/>
              <a:t>Physics of the problem</a:t>
            </a:r>
            <a:endParaRPr lang="en-US" b="1"/>
          </a:p>
        </p:txBody>
      </p:sp>
      <p:pic>
        <p:nvPicPr>
          <p:cNvPr id="5" name="Picture 4" descr="A diagram of a wave function&#10;&#10;Description automatically generated">
            <a:extLst>
              <a:ext uri="{FF2B5EF4-FFF2-40B4-BE49-F238E27FC236}">
                <a16:creationId xmlns:a16="http://schemas.microsoft.com/office/drawing/2014/main" id="{00849D10-7102-8E8E-FF59-6AFBCDF3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" r="2" b="2"/>
          <a:stretch/>
        </p:blipFill>
        <p:spPr>
          <a:xfrm>
            <a:off x="6096000" y="1825625"/>
            <a:ext cx="5949978" cy="407395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AC4EBC-EA85-78B9-B4CE-3DE02639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2"/>
            <a:ext cx="5257800" cy="4873048"/>
          </a:xfrm>
        </p:spPr>
        <p:txBody>
          <a:bodyPr>
            <a:noAutofit/>
          </a:bodyPr>
          <a:lstStyle/>
          <a:p>
            <a:r>
              <a:rPr lang="en-IN" sz="2000" dirty="0"/>
              <a:t>Incorporating a time delay in constitutive relation can solve the problem.</a:t>
            </a:r>
          </a:p>
          <a:p>
            <a:r>
              <a:rPr lang="en-IN" sz="2000" dirty="0"/>
              <a:t>Time delay (or </a:t>
            </a:r>
            <a:r>
              <a:rPr lang="en-IN" sz="2000" b="1" dirty="0"/>
              <a:t>phase lag</a:t>
            </a:r>
            <a:r>
              <a:rPr lang="en-IN" sz="2000" dirty="0"/>
              <a:t>) accounts for microscopic effects like electron-phonon and phonon-phonon interactions in solids.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/>
              <a:t>τ</a:t>
            </a:r>
            <a:r>
              <a:rPr lang="en-IN" sz="2000" baseline="-25000" dirty="0" err="1"/>
              <a:t>T</a:t>
            </a:r>
            <a:r>
              <a:rPr lang="en-IN" sz="2000" baseline="-25000" dirty="0"/>
              <a:t> </a:t>
            </a:r>
            <a:r>
              <a:rPr lang="en-IN" sz="2000" dirty="0"/>
              <a:t>= phase lag in temperature</a:t>
            </a:r>
          </a:p>
          <a:p>
            <a:r>
              <a:rPr lang="en-IN" sz="2000" dirty="0" err="1"/>
              <a:t>τ</a:t>
            </a:r>
            <a:r>
              <a:rPr lang="en-IN" sz="2000" baseline="-25000" dirty="0" err="1"/>
              <a:t>q</a:t>
            </a:r>
            <a:r>
              <a:rPr lang="en-IN" sz="2000" baseline="-25000" dirty="0"/>
              <a:t> </a:t>
            </a:r>
            <a:r>
              <a:rPr lang="en-IN" sz="2000" dirty="0"/>
              <a:t>= phase lag in heat flux</a:t>
            </a:r>
          </a:p>
          <a:p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2EC0C-6FBD-8C86-6161-544256BEBC46}"/>
                  </a:ext>
                </a:extLst>
              </p:cNvPr>
              <p:cNvSpPr txBox="1"/>
              <p:nvPr/>
            </p:nvSpPr>
            <p:spPr>
              <a:xfrm>
                <a:off x="996662" y="3325137"/>
                <a:ext cx="406521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2EC0C-6FBD-8C86-6161-544256BE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62" y="3325137"/>
                <a:ext cx="4065215" cy="397866"/>
              </a:xfrm>
              <a:prstGeom prst="rect">
                <a:avLst/>
              </a:prstGeom>
              <a:blipFill>
                <a:blip r:embed="rId3"/>
                <a:stretch>
                  <a:fillRect r="-22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DFFABC2-218E-16EB-1238-B3CDD733EEB5}"/>
              </a:ext>
            </a:extLst>
          </p:cNvPr>
          <p:cNvSpPr txBox="1"/>
          <p:nvPr/>
        </p:nvSpPr>
        <p:spPr>
          <a:xfrm>
            <a:off x="1059873" y="3768439"/>
            <a:ext cx="406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New Constitutive Relation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45584-75B3-EACA-3E52-43C6152006AA}"/>
                  </a:ext>
                </a:extLst>
              </p:cNvPr>
              <p:cNvSpPr txBox="1"/>
              <p:nvPr/>
            </p:nvSpPr>
            <p:spPr>
              <a:xfrm>
                <a:off x="668835" y="4444627"/>
                <a:ext cx="4847289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45584-75B3-EACA-3E52-43C61520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35" y="4444627"/>
                <a:ext cx="4847289" cy="741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ACE76A9-7CE0-80E8-63E3-1572A1BF21B7}"/>
              </a:ext>
            </a:extLst>
          </p:cNvPr>
          <p:cNvSpPr txBox="1"/>
          <p:nvPr/>
        </p:nvSpPr>
        <p:spPr>
          <a:xfrm>
            <a:off x="1059871" y="5331148"/>
            <a:ext cx="406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New Governing Equation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1BD2FD-BC9B-AB96-C1A3-4BB2E7393F1E}"/>
              </a:ext>
            </a:extLst>
          </p:cNvPr>
          <p:cNvSpPr/>
          <p:nvPr/>
        </p:nvSpPr>
        <p:spPr>
          <a:xfrm>
            <a:off x="4537364" y="4444627"/>
            <a:ext cx="1148125" cy="9319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D0CA5-4986-8AD7-FC7A-08E7C74675A8}"/>
              </a:ext>
            </a:extLst>
          </p:cNvPr>
          <p:cNvSpPr/>
          <p:nvPr/>
        </p:nvSpPr>
        <p:spPr>
          <a:xfrm>
            <a:off x="1539657" y="4444627"/>
            <a:ext cx="1688452" cy="93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9145-CE06-D1C8-0156-CC1AB505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OpenFOAM</a:t>
            </a:r>
            <a:r>
              <a:rPr lang="en-IN" dirty="0"/>
              <a:t> Essentials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5585-D427-66B9-7B80-9CB86F26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7"/>
            <a:ext cx="10515600" cy="4351338"/>
          </a:xfrm>
        </p:spPr>
        <p:txBody>
          <a:bodyPr/>
          <a:lstStyle/>
          <a:p>
            <a:r>
              <a:rPr lang="en-IN" sz="2600" dirty="0"/>
              <a:t>What is </a:t>
            </a:r>
            <a:r>
              <a:rPr lang="en-IN" sz="2600" dirty="0" err="1"/>
              <a:t>OpenFOAM</a:t>
            </a:r>
            <a:r>
              <a:rPr lang="en-IN" sz="2600" dirty="0"/>
              <a:t>?</a:t>
            </a:r>
          </a:p>
          <a:p>
            <a:pPr marL="0" indent="0">
              <a:buNone/>
            </a:pPr>
            <a:r>
              <a:rPr lang="en-IN" sz="2200" dirty="0"/>
              <a:t>	An </a:t>
            </a:r>
            <a:r>
              <a:rPr lang="en-IN" sz="2200" b="1" dirty="0"/>
              <a:t>open-source</a:t>
            </a:r>
            <a:r>
              <a:rPr lang="en-IN" sz="2200" dirty="0"/>
              <a:t> package to solve PDEs using </a:t>
            </a:r>
            <a:r>
              <a:rPr lang="en-IN" sz="2200" b="1" dirty="0"/>
              <a:t>Finite Volume Method.</a:t>
            </a:r>
          </a:p>
        </p:txBody>
      </p:sp>
    </p:spTree>
    <p:extLst>
      <p:ext uri="{BB962C8B-B14F-4D97-AF65-F5344CB8AC3E}">
        <p14:creationId xmlns:p14="http://schemas.microsoft.com/office/powerpoint/2010/main" val="220733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9145-CE06-D1C8-0156-CC1AB505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OpenFOAM</a:t>
            </a:r>
            <a:r>
              <a:rPr lang="en-IN" dirty="0"/>
              <a:t> Essentials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5585-D427-66B9-7B80-9CB86F26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7"/>
            <a:ext cx="10515600" cy="4351338"/>
          </a:xfrm>
        </p:spPr>
        <p:txBody>
          <a:bodyPr>
            <a:normAutofit/>
          </a:bodyPr>
          <a:lstStyle/>
          <a:p>
            <a:r>
              <a:rPr lang="en-IN" sz="2600" dirty="0"/>
              <a:t>What is </a:t>
            </a:r>
            <a:r>
              <a:rPr lang="en-IN" sz="2600" dirty="0" err="1"/>
              <a:t>OpenFOAM</a:t>
            </a:r>
            <a:r>
              <a:rPr lang="en-IN" sz="2600" dirty="0"/>
              <a:t>?</a:t>
            </a:r>
          </a:p>
          <a:p>
            <a:pPr marL="0" indent="0">
              <a:buNone/>
            </a:pPr>
            <a:r>
              <a:rPr lang="en-IN" sz="2200" dirty="0"/>
              <a:t>	An </a:t>
            </a:r>
            <a:r>
              <a:rPr lang="en-IN" sz="2200" b="1" dirty="0"/>
              <a:t>open-source</a:t>
            </a:r>
            <a:r>
              <a:rPr lang="en-IN" sz="2200" dirty="0"/>
              <a:t> package to solve PDEs using </a:t>
            </a:r>
            <a:r>
              <a:rPr lang="en-IN" sz="2200" b="1" dirty="0"/>
              <a:t>Finite Volume Method.</a:t>
            </a:r>
          </a:p>
          <a:p>
            <a:r>
              <a:rPr lang="en-IN" sz="2600" dirty="0"/>
              <a:t>Who uses </a:t>
            </a:r>
            <a:r>
              <a:rPr lang="en-IN" sz="2600" dirty="0" err="1"/>
              <a:t>OpenFOAM</a:t>
            </a:r>
            <a:r>
              <a:rPr lang="en-IN" sz="2600" dirty="0"/>
              <a:t>?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200" dirty="0"/>
              <a:t>- Wide user base – industry professionals, scientists, students</a:t>
            </a:r>
          </a:p>
          <a:p>
            <a:pPr marL="0" indent="0">
              <a:buNone/>
            </a:pPr>
            <a:r>
              <a:rPr lang="en-US" sz="2200" dirty="0"/>
              <a:t>	- Problems solved – fluid mechanics, heat transfer, solid mechanics (limited), 	turbomachinery, electromagnetics,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78706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9145-CE06-D1C8-0156-CC1AB505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OpenFOAM</a:t>
            </a:r>
            <a:r>
              <a:rPr lang="en-IN" dirty="0"/>
              <a:t> Essentials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5585-D427-66B9-7B80-9CB86F26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20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What is </a:t>
            </a:r>
            <a:r>
              <a:rPr lang="en-IN" dirty="0" err="1"/>
              <a:t>OpenFOAM</a:t>
            </a:r>
            <a:r>
              <a:rPr lang="en-IN" dirty="0"/>
              <a:t>?</a:t>
            </a:r>
          </a:p>
          <a:p>
            <a:pPr marL="0" indent="0">
              <a:buNone/>
            </a:pPr>
            <a:r>
              <a:rPr lang="en-IN" sz="2400" dirty="0"/>
              <a:t>	An </a:t>
            </a:r>
            <a:r>
              <a:rPr lang="en-IN" sz="2400" b="1" dirty="0"/>
              <a:t>open-source</a:t>
            </a:r>
            <a:r>
              <a:rPr lang="en-IN" sz="2400" dirty="0"/>
              <a:t> package to solve PDEs using </a:t>
            </a:r>
            <a:r>
              <a:rPr lang="en-IN" sz="2400" b="1" dirty="0"/>
              <a:t>Finite Volume Method.</a:t>
            </a:r>
          </a:p>
          <a:p>
            <a:r>
              <a:rPr lang="en-IN" dirty="0"/>
              <a:t>Who uses </a:t>
            </a:r>
            <a:r>
              <a:rPr lang="en-IN" dirty="0" err="1"/>
              <a:t>OpenFOAM</a:t>
            </a:r>
            <a:r>
              <a:rPr lang="en-IN" dirty="0"/>
              <a:t>?</a:t>
            </a:r>
          </a:p>
          <a:p>
            <a:pPr marL="0" indent="0">
              <a:buNone/>
            </a:pPr>
            <a:r>
              <a:rPr lang="en-US" sz="2400" dirty="0"/>
              <a:t> 	- Wide user base – industry professionals, scientists, students</a:t>
            </a:r>
          </a:p>
          <a:p>
            <a:pPr marL="0" indent="0">
              <a:buNone/>
            </a:pPr>
            <a:r>
              <a:rPr lang="en-US" sz="2400" dirty="0"/>
              <a:t>	- Problems solved – fluid mechanics, heat transfer, solid mechanics (limited), 	turbomachinery, electromagnetics, and many more.</a:t>
            </a:r>
          </a:p>
          <a:p>
            <a:r>
              <a:rPr lang="en-US" dirty="0"/>
              <a:t>Why </a:t>
            </a:r>
            <a:r>
              <a:rPr lang="en-US" dirty="0" err="1"/>
              <a:t>OpenFOAM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sz="2400" dirty="0"/>
              <a:t>	- Open-source: one can tweak source-code to suit their purposes.</a:t>
            </a:r>
          </a:p>
          <a:p>
            <a:pPr marL="0" indent="0">
              <a:buNone/>
            </a:pPr>
            <a:r>
              <a:rPr lang="en-US" sz="2400" dirty="0"/>
              <a:t>	- Validated for numerous cases and is being validated for many others.</a:t>
            </a:r>
          </a:p>
          <a:p>
            <a:pPr marL="0" indent="0">
              <a:buNone/>
            </a:pPr>
            <a:r>
              <a:rPr lang="en-US" sz="2400" dirty="0"/>
              <a:t>	- Ability to solve stiff problems using discretization schemes of your choice.</a:t>
            </a:r>
          </a:p>
          <a:p>
            <a:pPr marL="0" indent="0">
              <a:buNone/>
            </a:pPr>
            <a:r>
              <a:rPr lang="en-US" sz="2400" dirty="0"/>
              <a:t>	- Structured! No need to break the entire package to solve a new problem.</a:t>
            </a:r>
          </a:p>
        </p:txBody>
      </p:sp>
    </p:spTree>
    <p:extLst>
      <p:ext uri="{BB962C8B-B14F-4D97-AF65-F5344CB8AC3E}">
        <p14:creationId xmlns:p14="http://schemas.microsoft.com/office/powerpoint/2010/main" val="300337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801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NimbusRomNo9L-Regu</vt:lpstr>
      <vt:lpstr>Office Theme</vt:lpstr>
      <vt:lpstr>Community Analysis Proposal  Modelling of a Finite-Speed Thermal Wave in Solids using OpenFOAM</vt:lpstr>
      <vt:lpstr>Physics of the problem</vt:lpstr>
      <vt:lpstr>Physics of the problem</vt:lpstr>
      <vt:lpstr>Physics of the problem</vt:lpstr>
      <vt:lpstr>Physics of the problem</vt:lpstr>
      <vt:lpstr>Physics of the problem</vt:lpstr>
      <vt:lpstr>OpenFOAM Essentials</vt:lpstr>
      <vt:lpstr>OpenFOAM Essentials</vt:lpstr>
      <vt:lpstr>OpenFOAM Essentials</vt:lpstr>
      <vt:lpstr>OpenFOAM Statistics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Analysis Proposal  Modelling of a Finite-Speed Thermal Wave in Solids using OpenFOAM</dc:title>
  <dc:creator>Shrihari Ravichandran</dc:creator>
  <cp:lastModifiedBy>Shrihari Ravichandran</cp:lastModifiedBy>
  <cp:revision>3</cp:revision>
  <dcterms:created xsi:type="dcterms:W3CDTF">2023-11-10T17:38:59Z</dcterms:created>
  <dcterms:modified xsi:type="dcterms:W3CDTF">2023-11-10T20:29:08Z</dcterms:modified>
</cp:coreProperties>
</file>