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3" r:id="rId4"/>
    <p:sldId id="258" r:id="rId5"/>
    <p:sldId id="259" r:id="rId6"/>
    <p:sldId id="262" r:id="rId7"/>
    <p:sldId id="264"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82603" autoAdjust="0"/>
  </p:normalViewPr>
  <p:slideViewPr>
    <p:cSldViewPr snapToGrid="0">
      <p:cViewPr varScale="1">
        <p:scale>
          <a:sx n="74" d="100"/>
          <a:sy n="74" d="100"/>
        </p:scale>
        <p:origin x="3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72D70E-6785-4366-A7DF-6A851D95053A}" type="datetimeFigureOut">
              <a:rPr lang="en-US" smtClean="0"/>
              <a:t>11/9/2023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C69E2C-C1A8-4274-9AEA-8A66E08161AF}" type="slidenum">
              <a:rPr lang="en-US" smtClean="0"/>
              <a:t>‹#›</a:t>
            </a:fld>
            <a:endParaRPr lang="en-US"/>
          </a:p>
        </p:txBody>
      </p:sp>
    </p:spTree>
    <p:extLst>
      <p:ext uri="{BB962C8B-B14F-4D97-AF65-F5344CB8AC3E}">
        <p14:creationId xmlns:p14="http://schemas.microsoft.com/office/powerpoint/2010/main" val="2633356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u = u(x) is the unknown function, f = f(x) is a prescribed function, ∇^2 is the Laplace operator (often written as ∆), Ω is the spatial domain, and ∂Ω is the boundary of Ω. The Poisson problem, including both the PDE −∇^2 u = f and the boundary condition u = </a:t>
            </a:r>
            <a:r>
              <a:rPr lang="en-US" dirty="0" err="1"/>
              <a:t>u_D</a:t>
            </a:r>
            <a:r>
              <a:rPr lang="en-US" dirty="0"/>
              <a:t> on ∂Ω, is an example of a boundary-value problem which must be precisely stated before it makes sense to solve it with </a:t>
            </a:r>
            <a:r>
              <a:rPr lang="en-US" dirty="0" err="1"/>
              <a:t>FEniCS</a:t>
            </a:r>
            <a:r>
              <a:rPr lang="en-US" dirty="0"/>
              <a:t>.</a:t>
            </a:r>
          </a:p>
        </p:txBody>
      </p:sp>
      <p:sp>
        <p:nvSpPr>
          <p:cNvPr id="4" name="Slide Number Placeholder 3"/>
          <p:cNvSpPr>
            <a:spLocks noGrp="1"/>
          </p:cNvSpPr>
          <p:nvPr>
            <p:ph type="sldNum" sz="quarter" idx="5"/>
          </p:nvPr>
        </p:nvSpPr>
        <p:spPr/>
        <p:txBody>
          <a:bodyPr/>
          <a:lstStyle/>
          <a:p>
            <a:fld id="{8AC69E2C-C1A8-4274-9AEA-8A66E08161AF}" type="slidenum">
              <a:rPr lang="en-US" smtClean="0"/>
              <a:t>5</a:t>
            </a:fld>
            <a:endParaRPr lang="en-US"/>
          </a:p>
        </p:txBody>
      </p:sp>
    </p:spTree>
    <p:extLst>
      <p:ext uri="{BB962C8B-B14F-4D97-AF65-F5344CB8AC3E}">
        <p14:creationId xmlns:p14="http://schemas.microsoft.com/office/powerpoint/2010/main" val="3684539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step two: The basic recipe for turning a PDE into a variational problem is to multiply the PDE by a function v, integrate the resulting equation over the domain Ω, and perform integration by parts of terms with second-order derivatives. The function v which multiplies the PDE is called a test function. The unknown function u to be approximated is referred to as a trial function. The terms trial and test functions are used in </a:t>
            </a:r>
            <a:r>
              <a:rPr lang="en-US" dirty="0" err="1"/>
              <a:t>FEniCS</a:t>
            </a:r>
            <a:r>
              <a:rPr lang="en-US" dirty="0"/>
              <a:t> programs too. The trial and test functions belong to certain so-called function spaces that specify the properties of the functions.</a:t>
            </a:r>
          </a:p>
        </p:txBody>
      </p:sp>
      <p:sp>
        <p:nvSpPr>
          <p:cNvPr id="4" name="Slide Number Placeholder 3"/>
          <p:cNvSpPr>
            <a:spLocks noGrp="1"/>
          </p:cNvSpPr>
          <p:nvPr>
            <p:ph type="sldNum" sz="quarter" idx="5"/>
          </p:nvPr>
        </p:nvSpPr>
        <p:spPr/>
        <p:txBody>
          <a:bodyPr/>
          <a:lstStyle/>
          <a:p>
            <a:fld id="{8AC69E2C-C1A8-4274-9AEA-8A66E08161AF}" type="slidenum">
              <a:rPr lang="en-US" smtClean="0"/>
              <a:t>6</a:t>
            </a:fld>
            <a:endParaRPr lang="en-US"/>
          </a:p>
        </p:txBody>
      </p:sp>
    </p:spTree>
    <p:extLst>
      <p:ext uri="{BB962C8B-B14F-4D97-AF65-F5344CB8AC3E}">
        <p14:creationId xmlns:p14="http://schemas.microsoft.com/office/powerpoint/2010/main" val="3252615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our first implementation we need to make specific choices for the domain Ω, the boundary condition </a:t>
            </a:r>
            <a:r>
              <a:rPr lang="en-US" dirty="0" err="1"/>
              <a:t>u_D</a:t>
            </a:r>
            <a:r>
              <a:rPr lang="en-US" dirty="0"/>
              <a:t> and the function f.</a:t>
            </a:r>
          </a:p>
          <a:p>
            <a:endParaRPr lang="en-US" dirty="0"/>
          </a:p>
          <a:p>
            <a:r>
              <a:rPr lang="en-US" dirty="0"/>
              <a:t>It will be wise to construct a problem with a known analytical solution so that we can easily check that the computed solution is correct. Solutions that are lower-order polynomials are primary candidates. Standard finite element function spaces of degree r will exactly reproduce polynomials of degree r. And piecewise linear elements (r = 1) are able to exactly reproduce a quadratic polynomial on a uniformly partitioned mesh. This important result can be used to verify our implementation. We just manufacture some quadratic function in 2D as the exact solution, say what we have on the slide.</a:t>
            </a:r>
          </a:p>
          <a:p>
            <a:endParaRPr lang="en-US" dirty="0"/>
          </a:p>
          <a:p>
            <a:r>
              <a:rPr lang="en-US" dirty="0"/>
              <a:t>Since we know that our approximate solution should reproduce the exact solution to within machine precision, this error should be small, something on the order of 10^−15. If plotting is enabled with matplotlib, then a window with a simple plot of the solution will appear as can be seen in the figure.</a:t>
            </a:r>
          </a:p>
          <a:p>
            <a:r>
              <a:rPr lang="en-US" dirty="0"/>
              <a:t>As you can see, the grid is 1x1. A mesh consisting of cells is created that are triangles in 2D. The parameters are 8x8 meaning that the square should be divided into 8x8 rectangles each divided into a pair of triangles. The total number of cells (triangles) is then 64x2=128. </a:t>
            </a:r>
          </a:p>
          <a:p>
            <a:r>
              <a:rPr lang="en-US" dirty="0"/>
              <a:t>Once the mesh is created, we create a finite element function space V where we can specify the type of element from the periodic table of finite elements.</a:t>
            </a:r>
          </a:p>
          <a:p>
            <a:r>
              <a:rPr lang="en-US" dirty="0"/>
              <a:t>In this case a P1 linear Lagrange element is used, which is a triangle with nodes at the three vertices, also known as the linear triangle. The computed solution u will be continuous across elements and linearly varying in x and y inside each element.</a:t>
            </a:r>
          </a:p>
          <a:p>
            <a:endParaRPr lang="en-US" dirty="0"/>
          </a:p>
        </p:txBody>
      </p:sp>
      <p:sp>
        <p:nvSpPr>
          <p:cNvPr id="4" name="Slide Number Placeholder 3"/>
          <p:cNvSpPr>
            <a:spLocks noGrp="1"/>
          </p:cNvSpPr>
          <p:nvPr>
            <p:ph type="sldNum" sz="quarter" idx="5"/>
          </p:nvPr>
        </p:nvSpPr>
        <p:spPr/>
        <p:txBody>
          <a:bodyPr/>
          <a:lstStyle/>
          <a:p>
            <a:fld id="{8AC69E2C-C1A8-4274-9AEA-8A66E08161AF}" type="slidenum">
              <a:rPr lang="en-US" smtClean="0"/>
              <a:t>7</a:t>
            </a:fld>
            <a:endParaRPr lang="en-US"/>
          </a:p>
        </p:txBody>
      </p:sp>
    </p:spTree>
    <p:extLst>
      <p:ext uri="{BB962C8B-B14F-4D97-AF65-F5344CB8AC3E}">
        <p14:creationId xmlns:p14="http://schemas.microsoft.com/office/powerpoint/2010/main" val="2552224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comparison I got the same errors, but also the problem could be more complicated and result in a difference in error then maybe.</a:t>
            </a:r>
          </a:p>
        </p:txBody>
      </p:sp>
      <p:sp>
        <p:nvSpPr>
          <p:cNvPr id="4" name="Slide Number Placeholder 3"/>
          <p:cNvSpPr>
            <a:spLocks noGrp="1"/>
          </p:cNvSpPr>
          <p:nvPr>
            <p:ph type="sldNum" sz="quarter" idx="5"/>
          </p:nvPr>
        </p:nvSpPr>
        <p:spPr/>
        <p:txBody>
          <a:bodyPr/>
          <a:lstStyle/>
          <a:p>
            <a:fld id="{8AC69E2C-C1A8-4274-9AEA-8A66E08161AF}" type="slidenum">
              <a:rPr lang="en-US" smtClean="0"/>
              <a:t>8</a:t>
            </a:fld>
            <a:endParaRPr lang="en-US"/>
          </a:p>
        </p:txBody>
      </p:sp>
    </p:spTree>
    <p:extLst>
      <p:ext uri="{BB962C8B-B14F-4D97-AF65-F5344CB8AC3E}">
        <p14:creationId xmlns:p14="http://schemas.microsoft.com/office/powerpoint/2010/main" val="2547547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929B0-43EA-7AC8-0480-D435979236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0E19D4-D8B4-8603-866F-82AE43441F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17BF26-73F8-1743-2A32-DBDE791B4467}"/>
              </a:ext>
            </a:extLst>
          </p:cNvPr>
          <p:cNvSpPr>
            <a:spLocks noGrp="1"/>
          </p:cNvSpPr>
          <p:nvPr>
            <p:ph type="dt" sz="half" idx="10"/>
          </p:nvPr>
        </p:nvSpPr>
        <p:spPr/>
        <p:txBody>
          <a:bodyPr/>
          <a:lstStyle/>
          <a:p>
            <a:fld id="{7560D629-1259-431F-BE64-78006CC5094F}" type="datetimeFigureOut">
              <a:rPr lang="en-US" smtClean="0"/>
              <a:t>11/9/2023</a:t>
            </a:fld>
            <a:endParaRPr lang="en-US"/>
          </a:p>
        </p:txBody>
      </p:sp>
      <p:sp>
        <p:nvSpPr>
          <p:cNvPr id="5" name="Footer Placeholder 4">
            <a:extLst>
              <a:ext uri="{FF2B5EF4-FFF2-40B4-BE49-F238E27FC236}">
                <a16:creationId xmlns:a16="http://schemas.microsoft.com/office/drawing/2014/main" id="{76728DB9-F5C1-9820-1FAE-0FF64CA6D3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C8BFD0-347B-FB13-162D-A10D8569E8ED}"/>
              </a:ext>
            </a:extLst>
          </p:cNvPr>
          <p:cNvSpPr>
            <a:spLocks noGrp="1"/>
          </p:cNvSpPr>
          <p:nvPr>
            <p:ph type="sldNum" sz="quarter" idx="12"/>
          </p:nvPr>
        </p:nvSpPr>
        <p:spPr/>
        <p:txBody>
          <a:bodyPr/>
          <a:lstStyle/>
          <a:p>
            <a:fld id="{7C8851C9-2513-4AE7-B9B5-0583BC8B55DE}" type="slidenum">
              <a:rPr lang="en-US" smtClean="0"/>
              <a:t>‹#›</a:t>
            </a:fld>
            <a:endParaRPr lang="en-US"/>
          </a:p>
        </p:txBody>
      </p:sp>
    </p:spTree>
    <p:extLst>
      <p:ext uri="{BB962C8B-B14F-4D97-AF65-F5344CB8AC3E}">
        <p14:creationId xmlns:p14="http://schemas.microsoft.com/office/powerpoint/2010/main" val="4048320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9515B-2CF1-21F5-E37F-1883E22DBF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8D2ADE-B368-09EE-2D7D-BADD5B7048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7E289F-7073-5367-AD92-B99628428D18}"/>
              </a:ext>
            </a:extLst>
          </p:cNvPr>
          <p:cNvSpPr>
            <a:spLocks noGrp="1"/>
          </p:cNvSpPr>
          <p:nvPr>
            <p:ph type="dt" sz="half" idx="10"/>
          </p:nvPr>
        </p:nvSpPr>
        <p:spPr/>
        <p:txBody>
          <a:bodyPr/>
          <a:lstStyle/>
          <a:p>
            <a:fld id="{7560D629-1259-431F-BE64-78006CC5094F}" type="datetimeFigureOut">
              <a:rPr lang="en-US" smtClean="0"/>
              <a:t>11/9/2023</a:t>
            </a:fld>
            <a:endParaRPr lang="en-US"/>
          </a:p>
        </p:txBody>
      </p:sp>
      <p:sp>
        <p:nvSpPr>
          <p:cNvPr id="5" name="Footer Placeholder 4">
            <a:extLst>
              <a:ext uri="{FF2B5EF4-FFF2-40B4-BE49-F238E27FC236}">
                <a16:creationId xmlns:a16="http://schemas.microsoft.com/office/drawing/2014/main" id="{646D038E-C5CC-4FE8-FB4B-24FFD91540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1611B3-670A-3B61-2337-605DADEF11AC}"/>
              </a:ext>
            </a:extLst>
          </p:cNvPr>
          <p:cNvSpPr>
            <a:spLocks noGrp="1"/>
          </p:cNvSpPr>
          <p:nvPr>
            <p:ph type="sldNum" sz="quarter" idx="12"/>
          </p:nvPr>
        </p:nvSpPr>
        <p:spPr/>
        <p:txBody>
          <a:bodyPr/>
          <a:lstStyle/>
          <a:p>
            <a:fld id="{7C8851C9-2513-4AE7-B9B5-0583BC8B55DE}" type="slidenum">
              <a:rPr lang="en-US" smtClean="0"/>
              <a:t>‹#›</a:t>
            </a:fld>
            <a:endParaRPr lang="en-US"/>
          </a:p>
        </p:txBody>
      </p:sp>
    </p:spTree>
    <p:extLst>
      <p:ext uri="{BB962C8B-B14F-4D97-AF65-F5344CB8AC3E}">
        <p14:creationId xmlns:p14="http://schemas.microsoft.com/office/powerpoint/2010/main" val="719684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45678E-1623-5659-E69B-61D8E6DCAE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7CA367C-3D82-FCAD-CF49-60B981E92D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0042C6-C8F7-3D37-D4AE-F43096399CFB}"/>
              </a:ext>
            </a:extLst>
          </p:cNvPr>
          <p:cNvSpPr>
            <a:spLocks noGrp="1"/>
          </p:cNvSpPr>
          <p:nvPr>
            <p:ph type="dt" sz="half" idx="10"/>
          </p:nvPr>
        </p:nvSpPr>
        <p:spPr/>
        <p:txBody>
          <a:bodyPr/>
          <a:lstStyle/>
          <a:p>
            <a:fld id="{7560D629-1259-431F-BE64-78006CC5094F}" type="datetimeFigureOut">
              <a:rPr lang="en-US" smtClean="0"/>
              <a:t>11/9/2023</a:t>
            </a:fld>
            <a:endParaRPr lang="en-US"/>
          </a:p>
        </p:txBody>
      </p:sp>
      <p:sp>
        <p:nvSpPr>
          <p:cNvPr id="5" name="Footer Placeholder 4">
            <a:extLst>
              <a:ext uri="{FF2B5EF4-FFF2-40B4-BE49-F238E27FC236}">
                <a16:creationId xmlns:a16="http://schemas.microsoft.com/office/drawing/2014/main" id="{3A2AC64C-097C-E54E-7C6C-0C319B4318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7FE832-7CF2-1D93-522A-CBFBFF29A30C}"/>
              </a:ext>
            </a:extLst>
          </p:cNvPr>
          <p:cNvSpPr>
            <a:spLocks noGrp="1"/>
          </p:cNvSpPr>
          <p:nvPr>
            <p:ph type="sldNum" sz="quarter" idx="12"/>
          </p:nvPr>
        </p:nvSpPr>
        <p:spPr/>
        <p:txBody>
          <a:bodyPr/>
          <a:lstStyle/>
          <a:p>
            <a:fld id="{7C8851C9-2513-4AE7-B9B5-0583BC8B55DE}" type="slidenum">
              <a:rPr lang="en-US" smtClean="0"/>
              <a:t>‹#›</a:t>
            </a:fld>
            <a:endParaRPr lang="en-US"/>
          </a:p>
        </p:txBody>
      </p:sp>
    </p:spTree>
    <p:extLst>
      <p:ext uri="{BB962C8B-B14F-4D97-AF65-F5344CB8AC3E}">
        <p14:creationId xmlns:p14="http://schemas.microsoft.com/office/powerpoint/2010/main" val="1663167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8BE61-C4C9-B21C-4012-5622942A61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8FAA54-9B72-3E87-6CB6-F0D52274CB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12161A-3FD2-F52F-0C5C-ADF189AB7AF4}"/>
              </a:ext>
            </a:extLst>
          </p:cNvPr>
          <p:cNvSpPr>
            <a:spLocks noGrp="1"/>
          </p:cNvSpPr>
          <p:nvPr>
            <p:ph type="dt" sz="half" idx="10"/>
          </p:nvPr>
        </p:nvSpPr>
        <p:spPr/>
        <p:txBody>
          <a:bodyPr/>
          <a:lstStyle/>
          <a:p>
            <a:fld id="{7560D629-1259-431F-BE64-78006CC5094F}" type="datetimeFigureOut">
              <a:rPr lang="en-US" smtClean="0"/>
              <a:t>11/9/2023</a:t>
            </a:fld>
            <a:endParaRPr lang="en-US"/>
          </a:p>
        </p:txBody>
      </p:sp>
      <p:sp>
        <p:nvSpPr>
          <p:cNvPr id="5" name="Footer Placeholder 4">
            <a:extLst>
              <a:ext uri="{FF2B5EF4-FFF2-40B4-BE49-F238E27FC236}">
                <a16:creationId xmlns:a16="http://schemas.microsoft.com/office/drawing/2014/main" id="{4F54389B-7221-D2A7-3420-490924EF9E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03AB5E-3D41-F0A8-620C-8AB8ED28D110}"/>
              </a:ext>
            </a:extLst>
          </p:cNvPr>
          <p:cNvSpPr>
            <a:spLocks noGrp="1"/>
          </p:cNvSpPr>
          <p:nvPr>
            <p:ph type="sldNum" sz="quarter" idx="12"/>
          </p:nvPr>
        </p:nvSpPr>
        <p:spPr/>
        <p:txBody>
          <a:bodyPr/>
          <a:lstStyle/>
          <a:p>
            <a:fld id="{7C8851C9-2513-4AE7-B9B5-0583BC8B55DE}" type="slidenum">
              <a:rPr lang="en-US" smtClean="0"/>
              <a:t>‹#›</a:t>
            </a:fld>
            <a:endParaRPr lang="en-US"/>
          </a:p>
        </p:txBody>
      </p:sp>
    </p:spTree>
    <p:extLst>
      <p:ext uri="{BB962C8B-B14F-4D97-AF65-F5344CB8AC3E}">
        <p14:creationId xmlns:p14="http://schemas.microsoft.com/office/powerpoint/2010/main" val="3664418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672CA-6C3F-2B23-0190-B0168FBD38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6AB9F2-A89F-BCE4-E079-5071D8DFE0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41CF1F-CD5E-9958-1C53-254FDF015080}"/>
              </a:ext>
            </a:extLst>
          </p:cNvPr>
          <p:cNvSpPr>
            <a:spLocks noGrp="1"/>
          </p:cNvSpPr>
          <p:nvPr>
            <p:ph type="dt" sz="half" idx="10"/>
          </p:nvPr>
        </p:nvSpPr>
        <p:spPr/>
        <p:txBody>
          <a:bodyPr/>
          <a:lstStyle/>
          <a:p>
            <a:fld id="{7560D629-1259-431F-BE64-78006CC5094F}" type="datetimeFigureOut">
              <a:rPr lang="en-US" smtClean="0"/>
              <a:t>11/9/2023</a:t>
            </a:fld>
            <a:endParaRPr lang="en-US"/>
          </a:p>
        </p:txBody>
      </p:sp>
      <p:sp>
        <p:nvSpPr>
          <p:cNvPr id="5" name="Footer Placeholder 4">
            <a:extLst>
              <a:ext uri="{FF2B5EF4-FFF2-40B4-BE49-F238E27FC236}">
                <a16:creationId xmlns:a16="http://schemas.microsoft.com/office/drawing/2014/main" id="{F6EFEB0D-8EFE-C950-11E7-DD4AF3B094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57BA91-1A8B-4042-999B-A45B0D8AFB69}"/>
              </a:ext>
            </a:extLst>
          </p:cNvPr>
          <p:cNvSpPr>
            <a:spLocks noGrp="1"/>
          </p:cNvSpPr>
          <p:nvPr>
            <p:ph type="sldNum" sz="quarter" idx="12"/>
          </p:nvPr>
        </p:nvSpPr>
        <p:spPr/>
        <p:txBody>
          <a:bodyPr/>
          <a:lstStyle/>
          <a:p>
            <a:fld id="{7C8851C9-2513-4AE7-B9B5-0583BC8B55DE}" type="slidenum">
              <a:rPr lang="en-US" smtClean="0"/>
              <a:t>‹#›</a:t>
            </a:fld>
            <a:endParaRPr lang="en-US"/>
          </a:p>
        </p:txBody>
      </p:sp>
    </p:spTree>
    <p:extLst>
      <p:ext uri="{BB962C8B-B14F-4D97-AF65-F5344CB8AC3E}">
        <p14:creationId xmlns:p14="http://schemas.microsoft.com/office/powerpoint/2010/main" val="3256697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003C8-AC8B-012E-932F-2CCBE2E9F6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063123-B7FD-6EC4-9883-6B3DC58FC0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9FB34A-9C73-9AA9-B311-C343124C96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8C8F0C-F5A4-8740-D27D-F84CBFBDBFDA}"/>
              </a:ext>
            </a:extLst>
          </p:cNvPr>
          <p:cNvSpPr>
            <a:spLocks noGrp="1"/>
          </p:cNvSpPr>
          <p:nvPr>
            <p:ph type="dt" sz="half" idx="10"/>
          </p:nvPr>
        </p:nvSpPr>
        <p:spPr/>
        <p:txBody>
          <a:bodyPr/>
          <a:lstStyle/>
          <a:p>
            <a:fld id="{7560D629-1259-431F-BE64-78006CC5094F}" type="datetimeFigureOut">
              <a:rPr lang="en-US" smtClean="0"/>
              <a:t>11/9/2023</a:t>
            </a:fld>
            <a:endParaRPr lang="en-US"/>
          </a:p>
        </p:txBody>
      </p:sp>
      <p:sp>
        <p:nvSpPr>
          <p:cNvPr id="6" name="Footer Placeholder 5">
            <a:extLst>
              <a:ext uri="{FF2B5EF4-FFF2-40B4-BE49-F238E27FC236}">
                <a16:creationId xmlns:a16="http://schemas.microsoft.com/office/drawing/2014/main" id="{0F1C1A4A-65B4-B822-9F07-0D65DD73BD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35A6C0-82E2-FBA1-8D56-20111B7195A9}"/>
              </a:ext>
            </a:extLst>
          </p:cNvPr>
          <p:cNvSpPr>
            <a:spLocks noGrp="1"/>
          </p:cNvSpPr>
          <p:nvPr>
            <p:ph type="sldNum" sz="quarter" idx="12"/>
          </p:nvPr>
        </p:nvSpPr>
        <p:spPr/>
        <p:txBody>
          <a:bodyPr/>
          <a:lstStyle/>
          <a:p>
            <a:fld id="{7C8851C9-2513-4AE7-B9B5-0583BC8B55DE}" type="slidenum">
              <a:rPr lang="en-US" smtClean="0"/>
              <a:t>‹#›</a:t>
            </a:fld>
            <a:endParaRPr lang="en-US"/>
          </a:p>
        </p:txBody>
      </p:sp>
    </p:spTree>
    <p:extLst>
      <p:ext uri="{BB962C8B-B14F-4D97-AF65-F5344CB8AC3E}">
        <p14:creationId xmlns:p14="http://schemas.microsoft.com/office/powerpoint/2010/main" val="2044547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DAE5C-CD99-D3D1-D5C1-6E4EBE4257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6F4323-5719-13E5-7A66-84D80D5246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99EBB6-7839-01AD-3295-35EBADCE80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AFD0C3-7BF4-C2D1-C878-39938DE20D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D77170-E8E5-C75B-9BE9-C7218C930B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611C79-D540-9C0F-9832-EE66B18A1CBC}"/>
              </a:ext>
            </a:extLst>
          </p:cNvPr>
          <p:cNvSpPr>
            <a:spLocks noGrp="1"/>
          </p:cNvSpPr>
          <p:nvPr>
            <p:ph type="dt" sz="half" idx="10"/>
          </p:nvPr>
        </p:nvSpPr>
        <p:spPr/>
        <p:txBody>
          <a:bodyPr/>
          <a:lstStyle/>
          <a:p>
            <a:fld id="{7560D629-1259-431F-BE64-78006CC5094F}" type="datetimeFigureOut">
              <a:rPr lang="en-US" smtClean="0"/>
              <a:t>11/9/2023</a:t>
            </a:fld>
            <a:endParaRPr lang="en-US"/>
          </a:p>
        </p:txBody>
      </p:sp>
      <p:sp>
        <p:nvSpPr>
          <p:cNvPr id="8" name="Footer Placeholder 7">
            <a:extLst>
              <a:ext uri="{FF2B5EF4-FFF2-40B4-BE49-F238E27FC236}">
                <a16:creationId xmlns:a16="http://schemas.microsoft.com/office/drawing/2014/main" id="{17D852FF-F950-C9E1-CFBA-1AD6EEBDCD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CEF0CB-29A3-EA32-98C3-2A343556BD6E}"/>
              </a:ext>
            </a:extLst>
          </p:cNvPr>
          <p:cNvSpPr>
            <a:spLocks noGrp="1"/>
          </p:cNvSpPr>
          <p:nvPr>
            <p:ph type="sldNum" sz="quarter" idx="12"/>
          </p:nvPr>
        </p:nvSpPr>
        <p:spPr/>
        <p:txBody>
          <a:bodyPr/>
          <a:lstStyle/>
          <a:p>
            <a:fld id="{7C8851C9-2513-4AE7-B9B5-0583BC8B55DE}" type="slidenum">
              <a:rPr lang="en-US" smtClean="0"/>
              <a:t>‹#›</a:t>
            </a:fld>
            <a:endParaRPr lang="en-US"/>
          </a:p>
        </p:txBody>
      </p:sp>
    </p:spTree>
    <p:extLst>
      <p:ext uri="{BB962C8B-B14F-4D97-AF65-F5344CB8AC3E}">
        <p14:creationId xmlns:p14="http://schemas.microsoft.com/office/powerpoint/2010/main" val="859284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F3E3B-163E-6C79-FE9F-53C1A13953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F836E6-31E5-2557-83FB-491614BF88CD}"/>
              </a:ext>
            </a:extLst>
          </p:cNvPr>
          <p:cNvSpPr>
            <a:spLocks noGrp="1"/>
          </p:cNvSpPr>
          <p:nvPr>
            <p:ph type="dt" sz="half" idx="10"/>
          </p:nvPr>
        </p:nvSpPr>
        <p:spPr/>
        <p:txBody>
          <a:bodyPr/>
          <a:lstStyle/>
          <a:p>
            <a:fld id="{7560D629-1259-431F-BE64-78006CC5094F}" type="datetimeFigureOut">
              <a:rPr lang="en-US" smtClean="0"/>
              <a:t>11/9/2023</a:t>
            </a:fld>
            <a:endParaRPr lang="en-US"/>
          </a:p>
        </p:txBody>
      </p:sp>
      <p:sp>
        <p:nvSpPr>
          <p:cNvPr id="4" name="Footer Placeholder 3">
            <a:extLst>
              <a:ext uri="{FF2B5EF4-FFF2-40B4-BE49-F238E27FC236}">
                <a16:creationId xmlns:a16="http://schemas.microsoft.com/office/drawing/2014/main" id="{F238AB74-9FF3-B01F-ADF2-99BA05ECEF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477B9B-2C9A-5BE4-E2B0-7D14E24EBF51}"/>
              </a:ext>
            </a:extLst>
          </p:cNvPr>
          <p:cNvSpPr>
            <a:spLocks noGrp="1"/>
          </p:cNvSpPr>
          <p:nvPr>
            <p:ph type="sldNum" sz="quarter" idx="12"/>
          </p:nvPr>
        </p:nvSpPr>
        <p:spPr/>
        <p:txBody>
          <a:bodyPr/>
          <a:lstStyle/>
          <a:p>
            <a:fld id="{7C8851C9-2513-4AE7-B9B5-0583BC8B55DE}" type="slidenum">
              <a:rPr lang="en-US" smtClean="0"/>
              <a:t>‹#›</a:t>
            </a:fld>
            <a:endParaRPr lang="en-US"/>
          </a:p>
        </p:txBody>
      </p:sp>
    </p:spTree>
    <p:extLst>
      <p:ext uri="{BB962C8B-B14F-4D97-AF65-F5344CB8AC3E}">
        <p14:creationId xmlns:p14="http://schemas.microsoft.com/office/powerpoint/2010/main" val="2496022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695A8E-0499-A4AE-2F85-BB2F12E5EB41}"/>
              </a:ext>
            </a:extLst>
          </p:cNvPr>
          <p:cNvSpPr>
            <a:spLocks noGrp="1"/>
          </p:cNvSpPr>
          <p:nvPr>
            <p:ph type="dt" sz="half" idx="10"/>
          </p:nvPr>
        </p:nvSpPr>
        <p:spPr/>
        <p:txBody>
          <a:bodyPr/>
          <a:lstStyle/>
          <a:p>
            <a:fld id="{7560D629-1259-431F-BE64-78006CC5094F}" type="datetimeFigureOut">
              <a:rPr lang="en-US" smtClean="0"/>
              <a:t>11/9/2023</a:t>
            </a:fld>
            <a:endParaRPr lang="en-US"/>
          </a:p>
        </p:txBody>
      </p:sp>
      <p:sp>
        <p:nvSpPr>
          <p:cNvPr id="3" name="Footer Placeholder 2">
            <a:extLst>
              <a:ext uri="{FF2B5EF4-FFF2-40B4-BE49-F238E27FC236}">
                <a16:creationId xmlns:a16="http://schemas.microsoft.com/office/drawing/2014/main" id="{638DCA2D-D0BF-8566-232B-B3EB34CA9F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5416EA-33BB-2A51-62A1-78937E7E7B24}"/>
              </a:ext>
            </a:extLst>
          </p:cNvPr>
          <p:cNvSpPr>
            <a:spLocks noGrp="1"/>
          </p:cNvSpPr>
          <p:nvPr>
            <p:ph type="sldNum" sz="quarter" idx="12"/>
          </p:nvPr>
        </p:nvSpPr>
        <p:spPr/>
        <p:txBody>
          <a:bodyPr/>
          <a:lstStyle/>
          <a:p>
            <a:fld id="{7C8851C9-2513-4AE7-B9B5-0583BC8B55DE}" type="slidenum">
              <a:rPr lang="en-US" smtClean="0"/>
              <a:t>‹#›</a:t>
            </a:fld>
            <a:endParaRPr lang="en-US"/>
          </a:p>
        </p:txBody>
      </p:sp>
    </p:spTree>
    <p:extLst>
      <p:ext uri="{BB962C8B-B14F-4D97-AF65-F5344CB8AC3E}">
        <p14:creationId xmlns:p14="http://schemas.microsoft.com/office/powerpoint/2010/main" val="3969990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7F03F-3321-CD06-6826-F076D2012E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3B9FD1-B494-7FD8-287F-5B47399D6D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4D0A8B-2897-49BB-1B5D-1F84343216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934039-9B74-3FC8-DB1B-5F00A7F3A943}"/>
              </a:ext>
            </a:extLst>
          </p:cNvPr>
          <p:cNvSpPr>
            <a:spLocks noGrp="1"/>
          </p:cNvSpPr>
          <p:nvPr>
            <p:ph type="dt" sz="half" idx="10"/>
          </p:nvPr>
        </p:nvSpPr>
        <p:spPr/>
        <p:txBody>
          <a:bodyPr/>
          <a:lstStyle/>
          <a:p>
            <a:fld id="{7560D629-1259-431F-BE64-78006CC5094F}" type="datetimeFigureOut">
              <a:rPr lang="en-US" smtClean="0"/>
              <a:t>11/9/2023</a:t>
            </a:fld>
            <a:endParaRPr lang="en-US"/>
          </a:p>
        </p:txBody>
      </p:sp>
      <p:sp>
        <p:nvSpPr>
          <p:cNvPr id="6" name="Footer Placeholder 5">
            <a:extLst>
              <a:ext uri="{FF2B5EF4-FFF2-40B4-BE49-F238E27FC236}">
                <a16:creationId xmlns:a16="http://schemas.microsoft.com/office/drawing/2014/main" id="{ED929318-257D-CA98-9E70-4A425E7E2E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9E04DC-2440-BD6F-8512-FB4A2F721D76}"/>
              </a:ext>
            </a:extLst>
          </p:cNvPr>
          <p:cNvSpPr>
            <a:spLocks noGrp="1"/>
          </p:cNvSpPr>
          <p:nvPr>
            <p:ph type="sldNum" sz="quarter" idx="12"/>
          </p:nvPr>
        </p:nvSpPr>
        <p:spPr/>
        <p:txBody>
          <a:bodyPr/>
          <a:lstStyle/>
          <a:p>
            <a:fld id="{7C8851C9-2513-4AE7-B9B5-0583BC8B55DE}" type="slidenum">
              <a:rPr lang="en-US" smtClean="0"/>
              <a:t>‹#›</a:t>
            </a:fld>
            <a:endParaRPr lang="en-US"/>
          </a:p>
        </p:txBody>
      </p:sp>
    </p:spTree>
    <p:extLst>
      <p:ext uri="{BB962C8B-B14F-4D97-AF65-F5344CB8AC3E}">
        <p14:creationId xmlns:p14="http://schemas.microsoft.com/office/powerpoint/2010/main" val="41313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D71ED-0C0E-702C-E646-7EA80F26E9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9D2AB9-F212-552B-8323-930C373B57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179C3FD-77A1-C15C-3D1F-3252313091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E77152-7DE7-B687-0973-EA740681E71F}"/>
              </a:ext>
            </a:extLst>
          </p:cNvPr>
          <p:cNvSpPr>
            <a:spLocks noGrp="1"/>
          </p:cNvSpPr>
          <p:nvPr>
            <p:ph type="dt" sz="half" idx="10"/>
          </p:nvPr>
        </p:nvSpPr>
        <p:spPr/>
        <p:txBody>
          <a:bodyPr/>
          <a:lstStyle/>
          <a:p>
            <a:fld id="{7560D629-1259-431F-BE64-78006CC5094F}" type="datetimeFigureOut">
              <a:rPr lang="en-US" smtClean="0"/>
              <a:t>11/9/2023</a:t>
            </a:fld>
            <a:endParaRPr lang="en-US"/>
          </a:p>
        </p:txBody>
      </p:sp>
      <p:sp>
        <p:nvSpPr>
          <p:cNvPr id="6" name="Footer Placeholder 5">
            <a:extLst>
              <a:ext uri="{FF2B5EF4-FFF2-40B4-BE49-F238E27FC236}">
                <a16:creationId xmlns:a16="http://schemas.microsoft.com/office/drawing/2014/main" id="{B7FA814B-7C7E-231F-17B8-CE74B374B6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06711B-8434-97EF-31A4-A4C4910E82AC}"/>
              </a:ext>
            </a:extLst>
          </p:cNvPr>
          <p:cNvSpPr>
            <a:spLocks noGrp="1"/>
          </p:cNvSpPr>
          <p:nvPr>
            <p:ph type="sldNum" sz="quarter" idx="12"/>
          </p:nvPr>
        </p:nvSpPr>
        <p:spPr/>
        <p:txBody>
          <a:bodyPr/>
          <a:lstStyle/>
          <a:p>
            <a:fld id="{7C8851C9-2513-4AE7-B9B5-0583BC8B55DE}" type="slidenum">
              <a:rPr lang="en-US" smtClean="0"/>
              <a:t>‹#›</a:t>
            </a:fld>
            <a:endParaRPr lang="en-US"/>
          </a:p>
        </p:txBody>
      </p:sp>
    </p:spTree>
    <p:extLst>
      <p:ext uri="{BB962C8B-B14F-4D97-AF65-F5344CB8AC3E}">
        <p14:creationId xmlns:p14="http://schemas.microsoft.com/office/powerpoint/2010/main" val="699767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8B08F8-665B-A195-5577-5D8114B738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9480AA-0E9C-7D16-60D3-608A033A05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A7BEF6-FE72-58D0-7EF5-1B15A9E155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0D629-1259-431F-BE64-78006CC5094F}" type="datetimeFigureOut">
              <a:rPr lang="en-US" smtClean="0"/>
              <a:t>11/9/2023</a:t>
            </a:fld>
            <a:endParaRPr lang="en-US"/>
          </a:p>
        </p:txBody>
      </p:sp>
      <p:sp>
        <p:nvSpPr>
          <p:cNvPr id="5" name="Footer Placeholder 4">
            <a:extLst>
              <a:ext uri="{FF2B5EF4-FFF2-40B4-BE49-F238E27FC236}">
                <a16:creationId xmlns:a16="http://schemas.microsoft.com/office/drawing/2014/main" id="{1D916894-62DC-2833-81DA-19EBBDEB1B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657C37-A313-7BFC-B9CE-02D9160A3E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8851C9-2513-4AE7-B9B5-0583BC8B55DE}" type="slidenum">
              <a:rPr lang="en-US" smtClean="0"/>
              <a:t>‹#›</a:t>
            </a:fld>
            <a:endParaRPr lang="en-US"/>
          </a:p>
        </p:txBody>
      </p:sp>
    </p:spTree>
    <p:extLst>
      <p:ext uri="{BB962C8B-B14F-4D97-AF65-F5344CB8AC3E}">
        <p14:creationId xmlns:p14="http://schemas.microsoft.com/office/powerpoint/2010/main" val="4045209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fenicsproject.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942DF-88A3-F5B9-793B-7932960F84B6}"/>
              </a:ext>
            </a:extLst>
          </p:cNvPr>
          <p:cNvSpPr>
            <a:spLocks noGrp="1"/>
          </p:cNvSpPr>
          <p:nvPr>
            <p:ph type="ctrTitle"/>
          </p:nvPr>
        </p:nvSpPr>
        <p:spPr/>
        <p:txBody>
          <a:bodyPr/>
          <a:lstStyle/>
          <a:p>
            <a:r>
              <a:rPr lang="en-US" dirty="0"/>
              <a:t> </a:t>
            </a:r>
            <a:r>
              <a:rPr lang="en-US" dirty="0" err="1"/>
              <a:t>FEniCS</a:t>
            </a:r>
            <a:r>
              <a:rPr lang="en-US" dirty="0"/>
              <a:t> for PDEs</a:t>
            </a:r>
          </a:p>
        </p:txBody>
      </p:sp>
      <p:sp>
        <p:nvSpPr>
          <p:cNvPr id="3" name="Subtitle 2">
            <a:extLst>
              <a:ext uri="{FF2B5EF4-FFF2-40B4-BE49-F238E27FC236}">
                <a16:creationId xmlns:a16="http://schemas.microsoft.com/office/drawing/2014/main" id="{ABF1DBDF-C8CE-A790-82AC-439697B106EF}"/>
              </a:ext>
            </a:extLst>
          </p:cNvPr>
          <p:cNvSpPr>
            <a:spLocks noGrp="1"/>
          </p:cNvSpPr>
          <p:nvPr>
            <p:ph type="subTitle" idx="1"/>
          </p:nvPr>
        </p:nvSpPr>
        <p:spPr/>
        <p:txBody>
          <a:bodyPr/>
          <a:lstStyle/>
          <a:p>
            <a:r>
              <a:rPr lang="en-US" dirty="0"/>
              <a:t>May An van de Poll</a:t>
            </a:r>
          </a:p>
          <a:p>
            <a:r>
              <a:rPr lang="en-US" dirty="0"/>
              <a:t>11/10/2023</a:t>
            </a:r>
          </a:p>
          <a:p>
            <a:r>
              <a:rPr lang="en-US" dirty="0"/>
              <a:t>CS5636</a:t>
            </a:r>
          </a:p>
        </p:txBody>
      </p:sp>
    </p:spTree>
    <p:extLst>
      <p:ext uri="{BB962C8B-B14F-4D97-AF65-F5344CB8AC3E}">
        <p14:creationId xmlns:p14="http://schemas.microsoft.com/office/powerpoint/2010/main" val="379058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B11EA-E87B-C13F-8D1A-0C13C07726A6}"/>
              </a:ext>
            </a:extLst>
          </p:cNvPr>
          <p:cNvSpPr>
            <a:spLocks noGrp="1"/>
          </p:cNvSpPr>
          <p:nvPr>
            <p:ph type="title"/>
          </p:nvPr>
        </p:nvSpPr>
        <p:spPr/>
        <p:txBody>
          <a:bodyPr/>
          <a:lstStyle/>
          <a:p>
            <a:r>
              <a:rPr lang="en-US" dirty="0"/>
              <a:t>About </a:t>
            </a:r>
            <a:r>
              <a:rPr lang="en-US" dirty="0" err="1"/>
              <a:t>FeniCS</a:t>
            </a:r>
            <a:endParaRPr lang="en-US" dirty="0"/>
          </a:p>
        </p:txBody>
      </p:sp>
      <p:sp>
        <p:nvSpPr>
          <p:cNvPr id="3" name="Content Placeholder 2">
            <a:extLst>
              <a:ext uri="{FF2B5EF4-FFF2-40B4-BE49-F238E27FC236}">
                <a16:creationId xmlns:a16="http://schemas.microsoft.com/office/drawing/2014/main" id="{C334281E-CB1E-DDF2-2E7F-E96DCD56722E}"/>
              </a:ext>
            </a:extLst>
          </p:cNvPr>
          <p:cNvSpPr>
            <a:spLocks noGrp="1"/>
          </p:cNvSpPr>
          <p:nvPr>
            <p:ph idx="1"/>
          </p:nvPr>
        </p:nvSpPr>
        <p:spPr/>
        <p:txBody>
          <a:bodyPr>
            <a:normAutofit fontScale="85000" lnSpcReduction="20000"/>
          </a:bodyPr>
          <a:lstStyle/>
          <a:p>
            <a:r>
              <a:rPr lang="en-US" dirty="0"/>
              <a:t>Created in 2003 as a collaboration between researchers from various universities and research institutions.</a:t>
            </a:r>
          </a:p>
          <a:p>
            <a:r>
              <a:rPr lang="en-US" dirty="0"/>
              <a:t>It is an open-source computing platform for automated solution of PDEs using finite elements.</a:t>
            </a:r>
          </a:p>
          <a:p>
            <a:r>
              <a:rPr lang="en-US" dirty="0"/>
              <a:t>The </a:t>
            </a:r>
            <a:r>
              <a:rPr lang="en-US" dirty="0" err="1"/>
              <a:t>FEniCS</a:t>
            </a:r>
            <a:r>
              <a:rPr lang="en-US" dirty="0"/>
              <a:t> software can be found at the </a:t>
            </a:r>
            <a:r>
              <a:rPr lang="en-US" dirty="0" err="1"/>
              <a:t>FEniCS</a:t>
            </a:r>
            <a:r>
              <a:rPr lang="en-US" dirty="0"/>
              <a:t> Project website, </a:t>
            </a:r>
            <a:r>
              <a:rPr lang="en-US" dirty="0">
                <a:hlinkClick r:id="rId2"/>
              </a:rPr>
              <a:t>http://fenicsproject.org/</a:t>
            </a:r>
            <a:r>
              <a:rPr lang="en-US" dirty="0"/>
              <a:t>.</a:t>
            </a:r>
          </a:p>
          <a:p>
            <a:r>
              <a:rPr lang="en-US" dirty="0" err="1"/>
              <a:t>FEniCS</a:t>
            </a:r>
            <a:r>
              <a:rPr lang="en-US" dirty="0"/>
              <a:t> includes a number of powerful features, examples are:</a:t>
            </a:r>
          </a:p>
          <a:p>
            <a:pPr marL="457200" lvl="1" indent="0">
              <a:buNone/>
            </a:pPr>
            <a:r>
              <a:rPr lang="en-US" dirty="0"/>
              <a:t>- automated solution of variational problems</a:t>
            </a:r>
          </a:p>
          <a:p>
            <a:pPr marL="457200" lvl="1" indent="0">
              <a:buNone/>
            </a:pPr>
            <a:r>
              <a:rPr lang="en-US" dirty="0"/>
              <a:t>- automated error control and adaptivity</a:t>
            </a:r>
          </a:p>
          <a:p>
            <a:pPr marL="457200" lvl="1" indent="0">
              <a:buNone/>
            </a:pPr>
            <a:r>
              <a:rPr lang="en-US" dirty="0"/>
              <a:t>- extensive library of finite elements</a:t>
            </a:r>
          </a:p>
          <a:p>
            <a:pPr marL="457200" lvl="1" indent="0">
              <a:buNone/>
            </a:pPr>
            <a:r>
              <a:rPr lang="en-US" dirty="0">
                <a:solidFill>
                  <a:srgbClr val="222832"/>
                </a:solidFill>
                <a:latin typeface="-apple-system"/>
              </a:rPr>
              <a:t>- p</a:t>
            </a:r>
            <a:r>
              <a:rPr lang="en-US" b="0" i="0" dirty="0">
                <a:solidFill>
                  <a:srgbClr val="222832"/>
                </a:solidFill>
                <a:effectLst/>
                <a:latin typeface="-apple-system"/>
              </a:rPr>
              <a:t>rovides an interface to linear algebra solvers and data-structures, such as </a:t>
            </a:r>
            <a:r>
              <a:rPr lang="en-US" b="0" i="0" dirty="0" err="1">
                <a:solidFill>
                  <a:srgbClr val="222832"/>
                </a:solidFill>
                <a:effectLst/>
                <a:latin typeface="-apple-system"/>
              </a:rPr>
              <a:t>PETSc</a:t>
            </a:r>
            <a:endParaRPr lang="en-US" dirty="0"/>
          </a:p>
          <a:p>
            <a:pPr marL="457200" lvl="1" indent="0">
              <a:buNone/>
            </a:pPr>
            <a:r>
              <a:rPr lang="en-US" dirty="0"/>
              <a:t>- visualization via a simple interactive plotting function</a:t>
            </a:r>
          </a:p>
          <a:p>
            <a:pPr marL="457200" lvl="1" indent="0">
              <a:buNone/>
            </a:pPr>
            <a:r>
              <a:rPr lang="en-US" dirty="0"/>
              <a:t>- can be used with Python and C++</a:t>
            </a:r>
          </a:p>
          <a:p>
            <a:pPr marL="457200" lvl="1" indent="0">
              <a:buNone/>
            </a:pPr>
            <a:r>
              <a:rPr lang="en-US" dirty="0"/>
              <a:t>-extensive documentation: tutorial, handbook, demos etc.</a:t>
            </a:r>
          </a:p>
        </p:txBody>
      </p:sp>
    </p:spTree>
    <p:extLst>
      <p:ext uri="{BB962C8B-B14F-4D97-AF65-F5344CB8AC3E}">
        <p14:creationId xmlns:p14="http://schemas.microsoft.com/office/powerpoint/2010/main" val="2629052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FC215-6E6C-5C9C-9DB8-2844D7B9EBFF}"/>
              </a:ext>
            </a:extLst>
          </p:cNvPr>
          <p:cNvSpPr>
            <a:spLocks noGrp="1"/>
          </p:cNvSpPr>
          <p:nvPr>
            <p:ph type="title"/>
          </p:nvPr>
        </p:nvSpPr>
        <p:spPr/>
        <p:txBody>
          <a:bodyPr/>
          <a:lstStyle/>
          <a:p>
            <a:r>
              <a:rPr lang="en-US" dirty="0"/>
              <a:t>Why </a:t>
            </a:r>
            <a:r>
              <a:rPr lang="en-US" dirty="0" err="1"/>
              <a:t>FEniCS</a:t>
            </a:r>
            <a:r>
              <a:rPr lang="en-US" dirty="0"/>
              <a:t> for PDEs?</a:t>
            </a:r>
          </a:p>
        </p:txBody>
      </p:sp>
      <p:sp>
        <p:nvSpPr>
          <p:cNvPr id="3" name="Content Placeholder 2">
            <a:extLst>
              <a:ext uri="{FF2B5EF4-FFF2-40B4-BE49-F238E27FC236}">
                <a16:creationId xmlns:a16="http://schemas.microsoft.com/office/drawing/2014/main" id="{3DB1F797-08BE-694A-ADC6-7C1B4758F948}"/>
              </a:ext>
            </a:extLst>
          </p:cNvPr>
          <p:cNvSpPr>
            <a:spLocks noGrp="1"/>
          </p:cNvSpPr>
          <p:nvPr>
            <p:ph idx="1"/>
          </p:nvPr>
        </p:nvSpPr>
        <p:spPr/>
        <p:txBody>
          <a:bodyPr/>
          <a:lstStyle/>
          <a:p>
            <a:r>
              <a:rPr lang="en-US" dirty="0"/>
              <a:t>Said to be the only framework where the code stays compact, very close to the mathematical formulation, even when complexity of math and algorithm increases and when using a high-performance compute server (cluster).</a:t>
            </a:r>
          </a:p>
          <a:p>
            <a:endParaRPr lang="en-US" dirty="0"/>
          </a:p>
        </p:txBody>
      </p:sp>
    </p:spTree>
    <p:extLst>
      <p:ext uri="{BB962C8B-B14F-4D97-AF65-F5344CB8AC3E}">
        <p14:creationId xmlns:p14="http://schemas.microsoft.com/office/powerpoint/2010/main" val="519524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6BDB7-BAEF-1109-4CED-A631BD92466F}"/>
              </a:ext>
            </a:extLst>
          </p:cNvPr>
          <p:cNvSpPr>
            <a:spLocks noGrp="1"/>
          </p:cNvSpPr>
          <p:nvPr>
            <p:ph type="title"/>
          </p:nvPr>
        </p:nvSpPr>
        <p:spPr/>
        <p:txBody>
          <a:bodyPr/>
          <a:lstStyle/>
          <a:p>
            <a:r>
              <a:rPr lang="en-US" dirty="0"/>
              <a:t>Getting started with </a:t>
            </a:r>
            <a:r>
              <a:rPr lang="en-US" dirty="0" err="1"/>
              <a:t>FEniCS</a:t>
            </a:r>
            <a:endParaRPr lang="en-US" dirty="0"/>
          </a:p>
        </p:txBody>
      </p:sp>
      <p:sp>
        <p:nvSpPr>
          <p:cNvPr id="3" name="Content Placeholder 2">
            <a:extLst>
              <a:ext uri="{FF2B5EF4-FFF2-40B4-BE49-F238E27FC236}">
                <a16:creationId xmlns:a16="http://schemas.microsoft.com/office/drawing/2014/main" id="{10B1164B-1944-C690-3BC5-EE63A547B484}"/>
              </a:ext>
            </a:extLst>
          </p:cNvPr>
          <p:cNvSpPr>
            <a:spLocks noGrp="1"/>
          </p:cNvSpPr>
          <p:nvPr>
            <p:ph idx="1"/>
          </p:nvPr>
        </p:nvSpPr>
        <p:spPr/>
        <p:txBody>
          <a:bodyPr/>
          <a:lstStyle/>
          <a:p>
            <a:r>
              <a:rPr lang="en-US" dirty="0"/>
              <a:t>Who is the audience?</a:t>
            </a:r>
          </a:p>
          <a:p>
            <a:r>
              <a:rPr lang="en-US" dirty="0"/>
              <a:t>Windows: a bit tedious, everything else more straightforward explanation</a:t>
            </a:r>
          </a:p>
          <a:p>
            <a:r>
              <a:rPr lang="en-US" dirty="0"/>
              <a:t>Install Docker, or do it via Linux for Windows</a:t>
            </a:r>
          </a:p>
          <a:p>
            <a:r>
              <a:rPr lang="en-US" dirty="0"/>
              <a:t>Install editor: my preference Visual Studio Code</a:t>
            </a:r>
          </a:p>
          <a:p>
            <a:r>
              <a:rPr lang="en-US" dirty="0"/>
              <a:t>Tutorials (handbook and the internet in general)</a:t>
            </a:r>
          </a:p>
        </p:txBody>
      </p:sp>
    </p:spTree>
    <p:extLst>
      <p:ext uri="{BB962C8B-B14F-4D97-AF65-F5344CB8AC3E}">
        <p14:creationId xmlns:p14="http://schemas.microsoft.com/office/powerpoint/2010/main" val="2379833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19E26-BEFC-FB79-22D6-19CA6F2EC5E7}"/>
              </a:ext>
            </a:extLst>
          </p:cNvPr>
          <p:cNvSpPr>
            <a:spLocks noGrp="1"/>
          </p:cNvSpPr>
          <p:nvPr>
            <p:ph type="title"/>
          </p:nvPr>
        </p:nvSpPr>
        <p:spPr/>
        <p:txBody>
          <a:bodyPr/>
          <a:lstStyle/>
          <a:p>
            <a:r>
              <a:rPr lang="en-US" dirty="0"/>
              <a:t>Example from tutorial</a:t>
            </a:r>
          </a:p>
        </p:txBody>
      </p:sp>
      <p:sp>
        <p:nvSpPr>
          <p:cNvPr id="3" name="Content Placeholder 2">
            <a:extLst>
              <a:ext uri="{FF2B5EF4-FFF2-40B4-BE49-F238E27FC236}">
                <a16:creationId xmlns:a16="http://schemas.microsoft.com/office/drawing/2014/main" id="{5547DA1D-8C4A-DD2E-96B9-8608D03C903F}"/>
              </a:ext>
            </a:extLst>
          </p:cNvPr>
          <p:cNvSpPr>
            <a:spLocks noGrp="1"/>
          </p:cNvSpPr>
          <p:nvPr>
            <p:ph idx="1"/>
          </p:nvPr>
        </p:nvSpPr>
        <p:spPr/>
        <p:txBody>
          <a:bodyPr/>
          <a:lstStyle/>
          <a:p>
            <a:r>
              <a:rPr lang="en-US" dirty="0"/>
              <a:t>Poisson equation: most fundamental task to solve in FEMs for PDEs:</a:t>
            </a:r>
          </a:p>
          <a:p>
            <a:pPr marL="0" indent="0">
              <a:buNone/>
            </a:pPr>
            <a:r>
              <a:rPr lang="en-US" dirty="0"/>
              <a:t>Poisson equation is an example of a boundary value problem:</a:t>
            </a:r>
          </a:p>
          <a:p>
            <a:endParaRPr lang="en-US" dirty="0"/>
          </a:p>
          <a:p>
            <a:endParaRPr lang="en-US" dirty="0"/>
          </a:p>
          <a:p>
            <a:endParaRPr lang="en-US" dirty="0"/>
          </a:p>
          <a:p>
            <a:r>
              <a:rPr lang="en-US" dirty="0"/>
              <a:t>In 2D:</a:t>
            </a:r>
          </a:p>
          <a:p>
            <a:endParaRPr lang="en-US" dirty="0"/>
          </a:p>
        </p:txBody>
      </p:sp>
      <p:pic>
        <p:nvPicPr>
          <p:cNvPr id="5" name="Picture 4">
            <a:extLst>
              <a:ext uri="{FF2B5EF4-FFF2-40B4-BE49-F238E27FC236}">
                <a16:creationId xmlns:a16="http://schemas.microsoft.com/office/drawing/2014/main" id="{B075B587-3FE2-D492-DCF9-C87E7C58C5A1}"/>
              </a:ext>
            </a:extLst>
          </p:cNvPr>
          <p:cNvPicPr>
            <a:picLocks noChangeAspect="1"/>
          </p:cNvPicPr>
          <p:nvPr/>
        </p:nvPicPr>
        <p:blipFill>
          <a:blip r:embed="rId3"/>
          <a:stretch>
            <a:fillRect/>
          </a:stretch>
        </p:blipFill>
        <p:spPr>
          <a:xfrm>
            <a:off x="2720801" y="2854295"/>
            <a:ext cx="6750397" cy="1149409"/>
          </a:xfrm>
          <a:prstGeom prst="rect">
            <a:avLst/>
          </a:prstGeom>
        </p:spPr>
      </p:pic>
      <p:pic>
        <p:nvPicPr>
          <p:cNvPr id="9" name="Picture 8">
            <a:extLst>
              <a:ext uri="{FF2B5EF4-FFF2-40B4-BE49-F238E27FC236}">
                <a16:creationId xmlns:a16="http://schemas.microsoft.com/office/drawing/2014/main" id="{D8BF39B8-8CE6-E563-370F-8C626C1F02CD}"/>
              </a:ext>
            </a:extLst>
          </p:cNvPr>
          <p:cNvPicPr>
            <a:picLocks noChangeAspect="1"/>
          </p:cNvPicPr>
          <p:nvPr/>
        </p:nvPicPr>
        <p:blipFill>
          <a:blip r:embed="rId4"/>
          <a:stretch>
            <a:fillRect/>
          </a:stretch>
        </p:blipFill>
        <p:spPr>
          <a:xfrm>
            <a:off x="2708765" y="4605578"/>
            <a:ext cx="6762433" cy="853592"/>
          </a:xfrm>
          <a:prstGeom prst="rect">
            <a:avLst/>
          </a:prstGeom>
        </p:spPr>
      </p:pic>
      <p:pic>
        <p:nvPicPr>
          <p:cNvPr id="11" name="Picture 10">
            <a:extLst>
              <a:ext uri="{FF2B5EF4-FFF2-40B4-BE49-F238E27FC236}">
                <a16:creationId xmlns:a16="http://schemas.microsoft.com/office/drawing/2014/main" id="{D9B66486-1BD3-248A-6203-208B6668B299}"/>
              </a:ext>
            </a:extLst>
          </p:cNvPr>
          <p:cNvPicPr>
            <a:picLocks noChangeAspect="1"/>
          </p:cNvPicPr>
          <p:nvPr/>
        </p:nvPicPr>
        <p:blipFill>
          <a:blip r:embed="rId5"/>
          <a:stretch>
            <a:fillRect/>
          </a:stretch>
        </p:blipFill>
        <p:spPr>
          <a:xfrm>
            <a:off x="5877245" y="5032374"/>
            <a:ext cx="425472" cy="330217"/>
          </a:xfrm>
          <a:prstGeom prst="rect">
            <a:avLst/>
          </a:prstGeom>
        </p:spPr>
      </p:pic>
    </p:spTree>
    <p:extLst>
      <p:ext uri="{BB962C8B-B14F-4D97-AF65-F5344CB8AC3E}">
        <p14:creationId xmlns:p14="http://schemas.microsoft.com/office/powerpoint/2010/main" val="2096570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19E26-BEFC-FB79-22D6-19CA6F2EC5E7}"/>
              </a:ext>
            </a:extLst>
          </p:cNvPr>
          <p:cNvSpPr>
            <a:spLocks noGrp="1"/>
          </p:cNvSpPr>
          <p:nvPr>
            <p:ph type="title"/>
          </p:nvPr>
        </p:nvSpPr>
        <p:spPr/>
        <p:txBody>
          <a:bodyPr/>
          <a:lstStyle/>
          <a:p>
            <a:r>
              <a:rPr lang="en-US" dirty="0"/>
              <a:t>Example from tutorial: Poisson equation</a:t>
            </a:r>
          </a:p>
        </p:txBody>
      </p:sp>
      <p:sp>
        <p:nvSpPr>
          <p:cNvPr id="3" name="Content Placeholder 2">
            <a:extLst>
              <a:ext uri="{FF2B5EF4-FFF2-40B4-BE49-F238E27FC236}">
                <a16:creationId xmlns:a16="http://schemas.microsoft.com/office/drawing/2014/main" id="{5547DA1D-8C4A-DD2E-96B9-8608D03C903F}"/>
              </a:ext>
            </a:extLst>
          </p:cNvPr>
          <p:cNvSpPr>
            <a:spLocks noGrp="1"/>
          </p:cNvSpPr>
          <p:nvPr>
            <p:ph idx="1"/>
          </p:nvPr>
        </p:nvSpPr>
        <p:spPr/>
        <p:txBody>
          <a:bodyPr/>
          <a:lstStyle/>
          <a:p>
            <a:r>
              <a:rPr lang="en-US" dirty="0"/>
              <a:t>Applications: physics like heat conduction, electrostatics, twisting of elastic rods etc.</a:t>
            </a:r>
          </a:p>
          <a:p>
            <a:r>
              <a:rPr lang="en-US" dirty="0"/>
              <a:t>Steps to solve Poisson equation in </a:t>
            </a:r>
            <a:r>
              <a:rPr lang="en-US" dirty="0" err="1"/>
              <a:t>FEniCS</a:t>
            </a:r>
            <a:r>
              <a:rPr lang="en-US" dirty="0"/>
              <a:t>:</a:t>
            </a:r>
          </a:p>
          <a:p>
            <a:pPr marL="514350" indent="-514350">
              <a:buAutoNum type="arabicPeriod"/>
            </a:pPr>
            <a:r>
              <a:rPr lang="en-US" dirty="0"/>
              <a:t>Identify the computational domain </a:t>
            </a:r>
            <a:r>
              <a:rPr lang="el-GR" dirty="0"/>
              <a:t>Ω</a:t>
            </a:r>
            <a:r>
              <a:rPr lang="en-US" dirty="0"/>
              <a:t>, the PDE, its boundary conditions and source terms</a:t>
            </a:r>
          </a:p>
          <a:p>
            <a:pPr marL="514350" indent="-514350">
              <a:buAutoNum type="arabicPeriod"/>
            </a:pPr>
            <a:r>
              <a:rPr lang="en-US" dirty="0"/>
              <a:t>Reformulate the PDE as a finite element variational problem</a:t>
            </a:r>
          </a:p>
          <a:p>
            <a:pPr marL="514350" indent="-514350">
              <a:buAutoNum type="arabicPeriod"/>
            </a:pPr>
            <a:r>
              <a:rPr lang="en-US" dirty="0"/>
              <a:t>Write Python program defining Ω, the variational problem, boundary conditions, source terms using </a:t>
            </a:r>
            <a:r>
              <a:rPr lang="en-US" dirty="0" err="1"/>
              <a:t>FEniCS</a:t>
            </a:r>
            <a:endParaRPr lang="en-US" dirty="0"/>
          </a:p>
          <a:p>
            <a:pPr marL="514350" indent="-514350">
              <a:buAutoNum type="arabicPeriod"/>
            </a:pPr>
            <a:r>
              <a:rPr lang="en-US" dirty="0"/>
              <a:t>Call </a:t>
            </a:r>
            <a:r>
              <a:rPr lang="en-US" dirty="0" err="1"/>
              <a:t>FEniCS</a:t>
            </a:r>
            <a:r>
              <a:rPr lang="en-US" dirty="0"/>
              <a:t> to solve the boundary-value problem </a:t>
            </a:r>
          </a:p>
          <a:p>
            <a:endParaRPr lang="en-US" dirty="0"/>
          </a:p>
          <a:p>
            <a:endParaRPr lang="en-US" dirty="0"/>
          </a:p>
        </p:txBody>
      </p:sp>
    </p:spTree>
    <p:extLst>
      <p:ext uri="{BB962C8B-B14F-4D97-AF65-F5344CB8AC3E}">
        <p14:creationId xmlns:p14="http://schemas.microsoft.com/office/powerpoint/2010/main" val="2898809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19E26-BEFC-FB79-22D6-19CA6F2EC5E7}"/>
              </a:ext>
            </a:extLst>
          </p:cNvPr>
          <p:cNvSpPr>
            <a:spLocks noGrp="1"/>
          </p:cNvSpPr>
          <p:nvPr>
            <p:ph type="title"/>
          </p:nvPr>
        </p:nvSpPr>
        <p:spPr/>
        <p:txBody>
          <a:bodyPr/>
          <a:lstStyle/>
          <a:p>
            <a:r>
              <a:rPr lang="en-US" dirty="0"/>
              <a:t>Example from tutorial: Poisson equation</a:t>
            </a:r>
          </a:p>
        </p:txBody>
      </p:sp>
      <p:pic>
        <p:nvPicPr>
          <p:cNvPr id="5" name="Picture 4">
            <a:extLst>
              <a:ext uri="{FF2B5EF4-FFF2-40B4-BE49-F238E27FC236}">
                <a16:creationId xmlns:a16="http://schemas.microsoft.com/office/drawing/2014/main" id="{31648B60-5A2C-06C4-F72D-5C632536B1C1}"/>
              </a:ext>
            </a:extLst>
          </p:cNvPr>
          <p:cNvPicPr>
            <a:picLocks noChangeAspect="1"/>
          </p:cNvPicPr>
          <p:nvPr/>
        </p:nvPicPr>
        <p:blipFill>
          <a:blip r:embed="rId3"/>
          <a:stretch>
            <a:fillRect/>
          </a:stretch>
        </p:blipFill>
        <p:spPr>
          <a:xfrm>
            <a:off x="645084" y="1663816"/>
            <a:ext cx="4963510" cy="4829059"/>
          </a:xfrm>
          <a:prstGeom prst="rect">
            <a:avLst/>
          </a:prstGeom>
        </p:spPr>
      </p:pic>
      <p:pic>
        <p:nvPicPr>
          <p:cNvPr id="11" name="Picture 10">
            <a:extLst>
              <a:ext uri="{FF2B5EF4-FFF2-40B4-BE49-F238E27FC236}">
                <a16:creationId xmlns:a16="http://schemas.microsoft.com/office/drawing/2014/main" id="{681CCA15-33DA-4E80-10C7-8814900AAA4C}"/>
              </a:ext>
            </a:extLst>
          </p:cNvPr>
          <p:cNvPicPr>
            <a:picLocks noChangeAspect="1"/>
          </p:cNvPicPr>
          <p:nvPr/>
        </p:nvPicPr>
        <p:blipFill>
          <a:blip r:embed="rId4"/>
          <a:stretch>
            <a:fillRect/>
          </a:stretch>
        </p:blipFill>
        <p:spPr>
          <a:xfrm>
            <a:off x="6096000" y="1905622"/>
            <a:ext cx="4544811" cy="895694"/>
          </a:xfrm>
          <a:prstGeom prst="rect">
            <a:avLst/>
          </a:prstGeom>
        </p:spPr>
      </p:pic>
      <p:sp>
        <p:nvSpPr>
          <p:cNvPr id="12" name="TextBox 11">
            <a:extLst>
              <a:ext uri="{FF2B5EF4-FFF2-40B4-BE49-F238E27FC236}">
                <a16:creationId xmlns:a16="http://schemas.microsoft.com/office/drawing/2014/main" id="{5F39DCC9-B6E5-38B9-1845-DB47B51FD8E8}"/>
              </a:ext>
            </a:extLst>
          </p:cNvPr>
          <p:cNvSpPr txBox="1"/>
          <p:nvPr/>
        </p:nvSpPr>
        <p:spPr>
          <a:xfrm>
            <a:off x="5804074" y="1690688"/>
            <a:ext cx="5429243" cy="369332"/>
          </a:xfrm>
          <a:prstGeom prst="rect">
            <a:avLst/>
          </a:prstGeom>
          <a:noFill/>
        </p:spPr>
        <p:txBody>
          <a:bodyPr wrap="none" rtlCol="0">
            <a:spAutoFit/>
          </a:bodyPr>
          <a:lstStyle/>
          <a:p>
            <a:r>
              <a:rPr lang="en-US" dirty="0"/>
              <a:t>Arbitrary quadratic function in 2D as the exact solution: </a:t>
            </a: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E67D958F-1508-80F5-74CD-76DA14947E49}"/>
                  </a:ext>
                </a:extLst>
              </p:cNvPr>
              <p:cNvSpPr txBox="1"/>
              <p:nvPr/>
            </p:nvSpPr>
            <p:spPr>
              <a:xfrm>
                <a:off x="5804074" y="3016251"/>
                <a:ext cx="6096000" cy="3693319"/>
              </a:xfrm>
              <a:prstGeom prst="rect">
                <a:avLst/>
              </a:prstGeom>
              <a:noFill/>
            </p:spPr>
            <p:txBody>
              <a:bodyPr wrap="square">
                <a:spAutoFit/>
              </a:bodyPr>
              <a:lstStyle/>
              <a:p>
                <a:r>
                  <a:rPr lang="en-US" dirty="0"/>
                  <a:t>Substitute into the Poisson equation gives that it is a solution if:</a:t>
                </a:r>
              </a:p>
              <a:p>
                <a:r>
                  <a:rPr lang="en-US" dirty="0"/>
                  <a:t>f(</a:t>
                </a:r>
                <a:r>
                  <a:rPr lang="en-US" dirty="0" err="1"/>
                  <a:t>x,y</a:t>
                </a:r>
                <a:r>
                  <a:rPr lang="en-US" dirty="0"/>
                  <a:t>)= -6 and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𝑢</m:t>
                        </m:r>
                      </m:e>
                      <m:sub>
                        <m:r>
                          <a:rPr lang="en-US" b="0" i="1" smtClean="0">
                            <a:latin typeface="Cambria Math" panose="02040503050406030204" pitchFamily="18" charset="0"/>
                          </a:rPr>
                          <m:t>𝐷</m:t>
                        </m:r>
                      </m:sub>
                    </m:sSub>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𝑢</m:t>
                        </m:r>
                      </m:e>
                      <m:sub>
                        <m:r>
                          <a:rPr lang="en-US" b="0" i="1" smtClean="0">
                            <a:latin typeface="Cambria Math" panose="02040503050406030204" pitchFamily="18" charset="0"/>
                          </a:rPr>
                          <m:t>𝐸</m:t>
                        </m:r>
                      </m:sub>
                    </m:sSub>
                  </m:oMath>
                </a14:m>
                <a:r>
                  <a:rPr lang="en-US" dirty="0"/>
                  <a:t>(</a:t>
                </a:r>
                <a:r>
                  <a:rPr lang="en-US" dirty="0" err="1"/>
                  <a:t>x,y</a:t>
                </a:r>
                <a:r>
                  <a:rPr lang="en-US" dirty="0"/>
                  <a:t>).</a:t>
                </a:r>
              </a:p>
              <a:p>
                <a:endParaRPr lang="en-US" dirty="0"/>
              </a:p>
              <a:p>
                <a:r>
                  <a:rPr lang="en-US" dirty="0"/>
                  <a:t>The domain is a unit square: Ω=[0,1]x[0,1]</a:t>
                </a:r>
              </a:p>
              <a:p>
                <a:endParaRPr lang="en-US" dirty="0"/>
              </a:p>
              <a:p>
                <a:r>
                  <a:rPr lang="en-US" dirty="0" err="1"/>
                  <a:t>FEniCS</a:t>
                </a:r>
                <a:r>
                  <a:rPr lang="en-US" dirty="0"/>
                  <a:t> will compare the approximate solution u with the exact solution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𝑢</m:t>
                        </m:r>
                      </m:e>
                      <m:sub>
                        <m:r>
                          <a:rPr lang="en-US" b="0" i="1" smtClean="0">
                            <a:latin typeface="Cambria Math" panose="02040503050406030204" pitchFamily="18" charset="0"/>
                          </a:rPr>
                          <m:t>𝐸</m:t>
                        </m:r>
                      </m:sub>
                    </m:sSub>
                  </m:oMath>
                </a14:m>
                <a:r>
                  <a:rPr lang="en-US" dirty="0"/>
                  <a:t>(</a:t>
                </a:r>
                <a:r>
                  <a:rPr lang="en-US" dirty="0" err="1"/>
                  <a:t>x,y</a:t>
                </a:r>
                <a:r>
                  <a:rPr lang="en-US" dirty="0"/>
                  <a:t>).</a:t>
                </a:r>
              </a:p>
              <a:p>
                <a:endParaRPr lang="en-US" dirty="0"/>
              </a:p>
              <a:p>
                <a:r>
                  <a:rPr lang="en-US" dirty="0"/>
                  <a:t>The error in the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𝐿</m:t>
                        </m:r>
                      </m:e>
                      <m:sup>
                        <m:r>
                          <a:rPr lang="en-US" b="0" i="1" smtClean="0">
                            <a:latin typeface="Cambria Math" panose="02040503050406030204" pitchFamily="18" charset="0"/>
                          </a:rPr>
                          <m:t>2</m:t>
                        </m:r>
                      </m:sup>
                    </m:sSup>
                    <m:r>
                      <a:rPr lang="en-US" b="0" i="1" smtClean="0">
                        <a:latin typeface="Cambria Math" panose="02040503050406030204" pitchFamily="18" charset="0"/>
                      </a:rPr>
                      <m:t> </m:t>
                    </m:r>
                  </m:oMath>
                </a14:m>
                <a:r>
                  <a:rPr lang="en-US" dirty="0"/>
                  <a:t>and maximum norms are:</a:t>
                </a:r>
                <a:br>
                  <a:rPr lang="en-US" dirty="0"/>
                </a:br>
                <a:endParaRPr lang="es-ES" dirty="0"/>
              </a:p>
              <a:p>
                <a:r>
                  <a:rPr lang="es-ES" dirty="0"/>
                  <a:t>error_L2  = 0.008235098073354864</a:t>
                </a:r>
              </a:p>
              <a:p>
                <a:r>
                  <a:rPr lang="es-ES" dirty="0" err="1"/>
                  <a:t>error_max</a:t>
                </a:r>
                <a:r>
                  <a:rPr lang="es-ES" dirty="0"/>
                  <a:t> = 1.3322676295501878e-15</a:t>
                </a:r>
                <a:endParaRPr lang="en-US" dirty="0"/>
              </a:p>
              <a:p>
                <a:endParaRPr lang="en-US" dirty="0"/>
              </a:p>
            </p:txBody>
          </p:sp>
        </mc:Choice>
        <mc:Fallback xmlns="">
          <p:sp>
            <p:nvSpPr>
              <p:cNvPr id="14" name="TextBox 13">
                <a:extLst>
                  <a:ext uri="{FF2B5EF4-FFF2-40B4-BE49-F238E27FC236}">
                    <a16:creationId xmlns:a16="http://schemas.microsoft.com/office/drawing/2014/main" id="{E67D958F-1508-80F5-74CD-76DA14947E49}"/>
                  </a:ext>
                </a:extLst>
              </p:cNvPr>
              <p:cNvSpPr txBox="1">
                <a:spLocks noRot="1" noChangeAspect="1" noMove="1" noResize="1" noEditPoints="1" noAdjustHandles="1" noChangeArrowheads="1" noChangeShapeType="1" noTextEdit="1"/>
              </p:cNvSpPr>
              <p:nvPr/>
            </p:nvSpPr>
            <p:spPr>
              <a:xfrm>
                <a:off x="5804074" y="3016251"/>
                <a:ext cx="6096000" cy="3693319"/>
              </a:xfrm>
              <a:prstGeom prst="rect">
                <a:avLst/>
              </a:prstGeom>
              <a:blipFill>
                <a:blip r:embed="rId5"/>
                <a:stretch>
                  <a:fillRect l="-800" t="-990" r="-700"/>
                </a:stretch>
              </a:blipFill>
            </p:spPr>
            <p:txBody>
              <a:bodyPr/>
              <a:lstStyle/>
              <a:p>
                <a:r>
                  <a:rPr lang="en-US">
                    <a:noFill/>
                  </a:rPr>
                  <a:t> </a:t>
                </a:r>
              </a:p>
            </p:txBody>
          </p:sp>
        </mc:Fallback>
      </mc:AlternateContent>
    </p:spTree>
    <p:extLst>
      <p:ext uri="{BB962C8B-B14F-4D97-AF65-F5344CB8AC3E}">
        <p14:creationId xmlns:p14="http://schemas.microsoft.com/office/powerpoint/2010/main" val="2787032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45CD9-594D-AD65-3375-95A7DDDA7FE1}"/>
              </a:ext>
            </a:extLst>
          </p:cNvPr>
          <p:cNvSpPr>
            <a:spLocks noGrp="1"/>
          </p:cNvSpPr>
          <p:nvPr>
            <p:ph type="title"/>
          </p:nvPr>
        </p:nvSpPr>
        <p:spPr/>
        <p:txBody>
          <a:bodyPr/>
          <a:lstStyle/>
          <a:p>
            <a:r>
              <a:rPr lang="en-US" dirty="0"/>
              <a:t>How to contribute to the </a:t>
            </a:r>
            <a:r>
              <a:rPr lang="en-US" dirty="0" err="1"/>
              <a:t>FEniCS</a:t>
            </a:r>
            <a:r>
              <a:rPr lang="en-US" dirty="0"/>
              <a:t> community?</a:t>
            </a:r>
          </a:p>
        </p:txBody>
      </p:sp>
      <p:sp>
        <p:nvSpPr>
          <p:cNvPr id="3" name="Content Placeholder 2">
            <a:extLst>
              <a:ext uri="{FF2B5EF4-FFF2-40B4-BE49-F238E27FC236}">
                <a16:creationId xmlns:a16="http://schemas.microsoft.com/office/drawing/2014/main" id="{68511095-97D7-9779-5C48-35DCF303B3CB}"/>
              </a:ext>
            </a:extLst>
          </p:cNvPr>
          <p:cNvSpPr>
            <a:spLocks noGrp="1"/>
          </p:cNvSpPr>
          <p:nvPr>
            <p:ph idx="1"/>
          </p:nvPr>
        </p:nvSpPr>
        <p:spPr/>
        <p:txBody>
          <a:bodyPr>
            <a:normAutofit/>
          </a:bodyPr>
          <a:lstStyle/>
          <a:p>
            <a:r>
              <a:rPr lang="en-US" dirty="0"/>
              <a:t>Contribute to the documentation: the example discussed uses interactive() to plot but this is deprecated. </a:t>
            </a:r>
          </a:p>
          <a:p>
            <a:r>
              <a:rPr lang="en-US" dirty="0"/>
              <a:t>Contribute by making tutorials: e.g. variations of existing ones.</a:t>
            </a:r>
          </a:p>
          <a:p>
            <a:r>
              <a:rPr lang="en-US" dirty="0"/>
              <a:t>Performance comparison: </a:t>
            </a:r>
            <a:r>
              <a:rPr lang="en-US" dirty="0" err="1"/>
              <a:t>FEniCS</a:t>
            </a:r>
            <a:r>
              <a:rPr lang="en-US" dirty="0"/>
              <a:t> and </a:t>
            </a:r>
            <a:r>
              <a:rPr lang="en-US" dirty="0" err="1"/>
              <a:t>FEniCSx</a:t>
            </a:r>
            <a:r>
              <a:rPr lang="en-US" dirty="0"/>
              <a:t> (the updated version of </a:t>
            </a:r>
            <a:r>
              <a:rPr lang="en-US" dirty="0" err="1"/>
              <a:t>FEniCS</a:t>
            </a:r>
            <a:r>
              <a:rPr lang="en-US" dirty="0"/>
              <a:t>).</a:t>
            </a:r>
          </a:p>
        </p:txBody>
      </p:sp>
    </p:spTree>
    <p:extLst>
      <p:ext uri="{BB962C8B-B14F-4D97-AF65-F5344CB8AC3E}">
        <p14:creationId xmlns:p14="http://schemas.microsoft.com/office/powerpoint/2010/main" val="2961206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42DEA-B323-EC31-B08F-94AE10915BFA}"/>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AA83543-178A-2899-F4F0-E5896EAEF351}"/>
              </a:ext>
            </a:extLst>
          </p:cNvPr>
          <p:cNvSpPr>
            <a:spLocks noGrp="1"/>
          </p:cNvSpPr>
          <p:nvPr>
            <p:ph idx="1"/>
          </p:nvPr>
        </p:nvSpPr>
        <p:spPr/>
        <p:txBody>
          <a:bodyPr/>
          <a:lstStyle/>
          <a:p>
            <a:r>
              <a:rPr lang="en-US" dirty="0" err="1"/>
              <a:t>Langtangen</a:t>
            </a:r>
            <a:r>
              <a:rPr lang="en-US" dirty="0"/>
              <a:t>, H. P., &amp; </a:t>
            </a:r>
            <a:r>
              <a:rPr lang="en-US" dirty="0" err="1"/>
              <a:t>Logg</a:t>
            </a:r>
            <a:r>
              <a:rPr lang="en-US" dirty="0"/>
              <a:t>, A. (2016). Solving PDEs in Minutes – The </a:t>
            </a:r>
            <a:r>
              <a:rPr lang="en-US" dirty="0" err="1"/>
              <a:t>FEniCS</a:t>
            </a:r>
            <a:r>
              <a:rPr lang="en-US" dirty="0"/>
              <a:t> Tutorial Volume I. Springer.</a:t>
            </a:r>
          </a:p>
          <a:p>
            <a:r>
              <a:rPr lang="en-US" dirty="0" err="1"/>
              <a:t>Langtangen</a:t>
            </a:r>
            <a:r>
              <a:rPr lang="en-US" dirty="0"/>
              <a:t>, H. P., &amp; </a:t>
            </a:r>
            <a:r>
              <a:rPr lang="en-US" dirty="0" err="1"/>
              <a:t>Logg</a:t>
            </a:r>
            <a:r>
              <a:rPr lang="en-US" dirty="0"/>
              <a:t>, A. (2022). </a:t>
            </a:r>
            <a:r>
              <a:rPr lang="en-US" dirty="0" err="1"/>
              <a:t>DOLFINx</a:t>
            </a:r>
            <a:r>
              <a:rPr lang="en-US" dirty="0"/>
              <a:t> Tutorial. https://jsdokken.com/dolfinx-tutorial/chapter1/fundamentals.html</a:t>
            </a:r>
          </a:p>
          <a:p>
            <a:r>
              <a:rPr lang="en-US" dirty="0"/>
              <a:t>Dokken, J. S. (2022). Adapted to </a:t>
            </a:r>
            <a:r>
              <a:rPr lang="en-US" dirty="0" err="1"/>
              <a:t>FEniCSx</a:t>
            </a:r>
            <a:r>
              <a:rPr lang="en-US" dirty="0"/>
              <a:t> by </a:t>
            </a:r>
            <a:r>
              <a:rPr lang="en-US" dirty="0" err="1"/>
              <a:t>Jørgen</a:t>
            </a:r>
            <a:r>
              <a:rPr lang="en-US" dirty="0"/>
              <a:t> S. Dokken. </a:t>
            </a:r>
            <a:r>
              <a:rPr lang="en-US" dirty="0" err="1"/>
              <a:t>DOLFINx</a:t>
            </a:r>
            <a:r>
              <a:rPr lang="en-US" dirty="0"/>
              <a:t> Tutorial. https://jsdokken.com/dolfinx-tutorial/chapter1/fundamentals.html</a:t>
            </a:r>
          </a:p>
        </p:txBody>
      </p:sp>
    </p:spTree>
    <p:extLst>
      <p:ext uri="{BB962C8B-B14F-4D97-AF65-F5344CB8AC3E}">
        <p14:creationId xmlns:p14="http://schemas.microsoft.com/office/powerpoint/2010/main" val="3600279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1925</TotalTime>
  <Words>1141</Words>
  <Application>Microsoft Office PowerPoint</Application>
  <PresentationFormat>Widescreen</PresentationFormat>
  <Paragraphs>73</Paragraphs>
  <Slides>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-apple-system</vt:lpstr>
      <vt:lpstr>Arial</vt:lpstr>
      <vt:lpstr>Calibri</vt:lpstr>
      <vt:lpstr>Calibri Light</vt:lpstr>
      <vt:lpstr>Cambria Math</vt:lpstr>
      <vt:lpstr>Office Theme</vt:lpstr>
      <vt:lpstr> FEniCS for PDEs</vt:lpstr>
      <vt:lpstr>About FeniCS</vt:lpstr>
      <vt:lpstr>Why FEniCS for PDEs?</vt:lpstr>
      <vt:lpstr>Getting started with FEniCS</vt:lpstr>
      <vt:lpstr>Example from tutorial</vt:lpstr>
      <vt:lpstr>Example from tutorial: Poisson equation</vt:lpstr>
      <vt:lpstr>Example from tutorial: Poisson equation</vt:lpstr>
      <vt:lpstr>How to contribute to the FEniCS community?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FEniCSx computing platform</dc:title>
  <dc:creator>May An van de Poll</dc:creator>
  <cp:lastModifiedBy>May An van de Poll</cp:lastModifiedBy>
  <cp:revision>17</cp:revision>
  <dcterms:created xsi:type="dcterms:W3CDTF">2023-11-01T21:38:35Z</dcterms:created>
  <dcterms:modified xsi:type="dcterms:W3CDTF">2023-11-10T20:25:24Z</dcterms:modified>
</cp:coreProperties>
</file>