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818" r:id="rId2"/>
    <p:sldId id="805" r:id="rId3"/>
    <p:sldId id="807" r:id="rId4"/>
    <p:sldId id="8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2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orah" initials="" lastIdx="1" clrIdx="0"/>
  <p:cmAuthor id="1" name="AHN Kyuree" initials="AK" lastIdx="1" clrIdx="1">
    <p:extLst>
      <p:ext uri="{19B8F6BF-5375-455C-9EA6-DF929625EA0E}">
        <p15:presenceInfo xmlns:p15="http://schemas.microsoft.com/office/powerpoint/2012/main" userId="f2a1491ad6b2fc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5363F"/>
    <a:srgbClr val="2F2E3B"/>
    <a:srgbClr val="3B3B3B"/>
    <a:srgbClr val="8FAAAE"/>
    <a:srgbClr val="FFCCCC"/>
    <a:srgbClr val="FFFF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 autoAdjust="0"/>
    <p:restoredTop sz="96400" autoAdjust="0"/>
  </p:normalViewPr>
  <p:slideViewPr>
    <p:cSldViewPr snapToGrid="0">
      <p:cViewPr>
        <p:scale>
          <a:sx n="66" d="100"/>
          <a:sy n="66" d="100"/>
        </p:scale>
        <p:origin x="168" y="576"/>
      </p:cViewPr>
      <p:guideLst>
        <p:guide orient="horz" pos="2682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0843-4D6D-460F-9FD1-85962112C56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35F0-1FE8-42FE-B2C7-9BE7C817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53715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11/2/2020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420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485048"/>
            <a:ext cx="12192000" cy="556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58FA-72F0-46FC-A601-191D7CE4CDC6}" type="datetime1">
              <a:rPr lang="en-US" altLang="ko-KR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4206" y="6546692"/>
            <a:ext cx="2856970" cy="31130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    </a:t>
            </a:r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58FA-72F0-46FC-A601-191D7CE4CDC6}" type="datetime1">
              <a:rPr lang="en-US" altLang="ko-KR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4206" y="6546692"/>
            <a:ext cx="2856970" cy="31130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    </a:t>
            </a:r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3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F8B8-3268-4697-BD28-2DDE198C814E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5184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326-C73A-4853-B3AB-C39FBA022D4B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E9F9-4013-4EC6-9F86-CE1525D24895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4CCA-A4B1-4235-A3D2-FBEE4101C5D4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0DE-027B-400C-937F-6D1600B0B5CB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537157"/>
          </a:xfrm>
          <a:prstGeom prst="rect">
            <a:avLst/>
          </a:prstGeom>
          <a:solidFill>
            <a:srgbClr val="3536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11/2/2020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biLevel thresh="25000"/>
            <a:alphaModFix amt="10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519672"/>
            <a:ext cx="12192000" cy="3383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SIL_logo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15" name="Picture 14" descr="KAIST_logo_tran_white.gif"/>
          <p:cNvPicPr>
            <a:picLocks noChangeAspect="1"/>
          </p:cNvPicPr>
          <p:nvPr userDrawn="1"/>
        </p:nvPicPr>
        <p:blipFill rotWithShape="1"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latin typeface="Arial"/>
                <a:cs typeface="Arial"/>
              </a:rPr>
              <a:t>Industrial &amp; Systems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874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92240"/>
            <a:ext cx="1219200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37034" y="6575088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5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11/2/2020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17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519672"/>
            <a:ext cx="12192000" cy="3383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SIL_logo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15" name="Picture 14" descr="KAIST_logo_tran_white.gif"/>
          <p:cNvPicPr>
            <a:picLocks noChangeAspect="1"/>
          </p:cNvPicPr>
          <p:nvPr userDrawn="1"/>
        </p:nvPicPr>
        <p:blipFill rotWithShape="1"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latin typeface="Arial"/>
                <a:cs typeface="Arial"/>
              </a:rPr>
              <a:t>Industrial &amp; Systems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874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92240"/>
            <a:ext cx="1219200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37034" y="6575088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2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04F1-C246-4A11-B916-B3005CB9BA90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8190" y="6534364"/>
            <a:ext cx="2743200" cy="323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04F1-C246-4A11-B916-B3005CB9BA90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8190" y="6534364"/>
            <a:ext cx="2743200" cy="323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5195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34920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7FF-C333-4968-90FB-4FE2A697DD52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220" y="6492875"/>
            <a:ext cx="290629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9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5195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34920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7FF-C333-4968-90FB-4FE2A697DD52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220" y="6492875"/>
            <a:ext cx="290629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4EE7-5EB0-4094-9A43-1381278D1B40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2852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71351"/>
            <a:ext cx="0" cy="2437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5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7AA-0C30-4C6B-92C5-FCA87CA6EAE4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7514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85048"/>
            <a:ext cx="12192000" cy="37295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37960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3579"/>
            <a:ext cx="10515599" cy="67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98" y="1081618"/>
            <a:ext cx="11075205" cy="503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9123-7C04-4A40-8BB7-869E49F8B3E1}" type="datetime1">
              <a:rPr lang="en-US" altLang="ko-KR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420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8" name="Picture 57" descr="SIL_logo-02.eps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8" name="Picture 7" descr="KAIST_logo_tran_white.gif"/>
          <p:cNvPicPr>
            <a:picLocks noChangeAspect="1"/>
          </p:cNvPicPr>
          <p:nvPr userDrawn="1"/>
        </p:nvPicPr>
        <p:blipFill rotWithShape="1">
          <a:blip r:embed="rId19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Industrial &amp;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065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50" r:id="rId4"/>
    <p:sldLayoutId id="2147483662" r:id="rId5"/>
    <p:sldLayoutId id="2147483651" r:id="rId6"/>
    <p:sldLayoutId id="2147483664" r:id="rId7"/>
    <p:sldLayoutId id="2147483652" r:id="rId8"/>
    <p:sldLayoutId id="2147483653" r:id="rId9"/>
    <p:sldLayoutId id="2147483654" r:id="rId10"/>
    <p:sldLayoutId id="2147483663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marL="457200"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-mpc.com/en/latest/example_gallery/industrial_pol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9F21A-8859-4E30-805B-B5F989E0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Industrial polymerization reactor</a:t>
            </a:r>
            <a:endParaRPr lang="ko-KR" altLang="en-US" i="1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038AB10-E6B8-4BF2-BB97-048109B9E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8" y="1329214"/>
            <a:ext cx="8534401" cy="376701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19880-0C80-49FE-85E2-4CF859E4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B4F13-5167-4B47-9B4F-EF3A3603EDA1}"/>
              </a:ext>
            </a:extLst>
          </p:cNvPr>
          <p:cNvSpPr/>
          <p:nvPr/>
        </p:nvSpPr>
        <p:spPr>
          <a:xfrm>
            <a:off x="3976916" y="768720"/>
            <a:ext cx="7257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from </a:t>
            </a:r>
            <a:r>
              <a:rPr lang="en-US" altLang="ko-KR" sz="1400" i="1" dirty="0"/>
              <a:t>do-</a:t>
            </a:r>
            <a:r>
              <a:rPr lang="en-US" altLang="ko-KR" sz="1400" i="1" dirty="0" err="1"/>
              <a:t>mpc</a:t>
            </a:r>
            <a:r>
              <a:rPr lang="en-US" altLang="ko-KR" sz="1400" i="1" dirty="0"/>
              <a:t> : </a:t>
            </a:r>
            <a:r>
              <a:rPr lang="en-US" altLang="ko-KR" sz="1400" dirty="0">
                <a:hlinkClick r:id="rId3"/>
              </a:rPr>
              <a:t>https://www.do-mpc.com/en/latest/example_gallery/industrial_poly.html</a:t>
            </a:r>
            <a:endParaRPr lang="ko-KR" altLang="en-US" sz="1400" dirty="0"/>
          </a:p>
        </p:txBody>
      </p:sp>
      <p:sp>
        <p:nvSpPr>
          <p:cNvPr id="8" name="AutoShape 6" descr="polysketch">
            <a:extLst>
              <a:ext uri="{FF2B5EF4-FFF2-40B4-BE49-F238E27FC236}">
                <a16:creationId xmlns:a16="http://schemas.microsoft.com/office/drawing/2014/main" id="{0CAC4CD2-404B-463A-B407-A6E0A1BCA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58457" cy="325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77752-71FD-457E-A52C-5BEAF01E12C5}"/>
              </a:ext>
            </a:extLst>
          </p:cNvPr>
          <p:cNvSpPr txBox="1"/>
          <p:nvPr/>
        </p:nvSpPr>
        <p:spPr>
          <a:xfrm>
            <a:off x="262436" y="5073034"/>
            <a:ext cx="1169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buFontTx/>
              <a:buChar char="-"/>
            </a:pPr>
            <a:r>
              <a:rPr lang="en-US" altLang="ko-KR" dirty="0"/>
              <a:t>The system consists of a reactor into which </a:t>
            </a:r>
            <a:r>
              <a:rPr lang="en-US" altLang="ko-KR" dirty="0" err="1"/>
              <a:t>nonomer</a:t>
            </a:r>
            <a:r>
              <a:rPr lang="en-US" altLang="ko-KR" dirty="0"/>
              <a:t> is fed. A schematic representation of the system is presented above;</a:t>
            </a:r>
          </a:p>
          <a:p>
            <a:pPr marL="742950" indent="-285750">
              <a:buFontTx/>
              <a:buChar char="-"/>
            </a:pPr>
            <a:r>
              <a:rPr lang="en-US" altLang="ko-KR" dirty="0"/>
              <a:t>The process is modeled by a set of 8 ODEs. </a:t>
            </a:r>
          </a:p>
          <a:p>
            <a:pPr marL="742950" indent="-285750">
              <a:buFontTx/>
              <a:buChar char="-"/>
            </a:pPr>
            <a:r>
              <a:rPr lang="en-US" altLang="ko-KR" dirty="0"/>
              <a:t>We discretized the time of the ODE to make a single transition </a:t>
            </a:r>
            <a:r>
              <a:rPr lang="en-US" altLang="ko-KR"/>
              <a:t>of the  MDP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88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Objective: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𝑚𝑎𝑥𝑖𝑚𝑖𝑧𝑒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dirty="0"/>
              </a:p>
              <a:p>
                <a:r>
                  <a:rPr lang="en-US" altLang="ko-KR" dirty="0"/>
                  <a:t>State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3807F0-816A-4C4B-B818-D952DC412C6C}"/>
              </a:ext>
            </a:extLst>
          </p:cNvPr>
          <p:cNvGrpSpPr/>
          <p:nvPr/>
        </p:nvGrpSpPr>
        <p:grpSpPr>
          <a:xfrm>
            <a:off x="1071105" y="3244478"/>
            <a:ext cx="6906476" cy="2760806"/>
            <a:chOff x="2885391" y="3360593"/>
            <a:chExt cx="6906476" cy="2760806"/>
          </a:xfrm>
        </p:grpSpPr>
        <p:pic>
          <p:nvPicPr>
            <p:cNvPr id="1026" name="Picture 2" descr="polybounds">
              <a:extLst>
                <a:ext uri="{FF2B5EF4-FFF2-40B4-BE49-F238E27FC236}">
                  <a16:creationId xmlns:a16="http://schemas.microsoft.com/office/drawing/2014/main" id="{963EDF67-E166-46FE-97E4-16A19A445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324" y="3360593"/>
              <a:ext cx="6576610" cy="276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F3CBB5-45A2-4782-BEE0-4FFC3B8733E7}"/>
                </a:ext>
              </a:extLst>
            </p:cNvPr>
            <p:cNvSpPr/>
            <p:nvPr/>
          </p:nvSpPr>
          <p:spPr>
            <a:xfrm>
              <a:off x="2885391" y="4258127"/>
              <a:ext cx="6906476" cy="215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F864C-BCCF-4181-918D-24A57ABAD889}"/>
                </a:ext>
              </a:extLst>
            </p:cNvPr>
            <p:cNvSpPr/>
            <p:nvPr/>
          </p:nvSpPr>
          <p:spPr>
            <a:xfrm>
              <a:off x="2885391" y="5560481"/>
              <a:ext cx="6906476" cy="215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CE03B-1B16-4E26-8742-4F40F059D104}"/>
                  </a:ext>
                </a:extLst>
              </p:cNvPr>
              <p:cNvSpPr txBox="1"/>
              <p:nvPr/>
            </p:nvSpPr>
            <p:spPr>
              <a:xfrm>
                <a:off x="7151946" y="3470803"/>
                <a:ext cx="5223418" cy="69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/>
                <a:r>
                  <a:rPr lang="en-US" altLang="ko-KR" b="1" dirty="0">
                    <a:solidFill>
                      <a:srgbClr val="0000FF"/>
                    </a:solidFill>
                  </a:rPr>
                  <a:t>Objective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is to maximize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00FF"/>
                    </a:solidFill>
                  </a:rPr>
                  <a:t> as fast as possible;</a:t>
                </a:r>
              </a:p>
              <a:p>
                <a:pPr marL="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00FF"/>
                    </a:solidFill>
                  </a:rPr>
                  <a:t> &lt; 20680</a:t>
                </a:r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CE03B-1B16-4E26-8742-4F40F059D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46" y="3470803"/>
                <a:ext cx="5223418" cy="696088"/>
              </a:xfrm>
              <a:prstGeom prst="rect">
                <a:avLst/>
              </a:prstGeom>
              <a:blipFill>
                <a:blip r:embed="rId4"/>
                <a:stretch>
                  <a:fillRect t="-3478" b="-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959CC2-59CA-445A-8A48-02F9937E0168}"/>
              </a:ext>
            </a:extLst>
          </p:cNvPr>
          <p:cNvSpPr txBox="1"/>
          <p:nvPr/>
        </p:nvSpPr>
        <p:spPr>
          <a:xfrm>
            <a:off x="7641032" y="5344601"/>
            <a:ext cx="20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/>
            <a:r>
              <a:rPr lang="en-US" altLang="ko-KR" b="1" dirty="0">
                <a:solidFill>
                  <a:srgbClr val="0000FF"/>
                </a:solidFill>
              </a:rPr>
              <a:t>Safety variable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5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Control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Check action boundary carefully!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polyinputbounds">
            <a:extLst>
              <a:ext uri="{FF2B5EF4-FFF2-40B4-BE49-F238E27FC236}">
                <a16:creationId xmlns:a16="http://schemas.microsoft.com/office/drawing/2014/main" id="{AA68579B-A5B4-498E-9D18-CFB33869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85" y="1909885"/>
            <a:ext cx="7247829" cy="130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397" y="1023561"/>
                <a:ext cx="11075205" cy="5039781"/>
              </a:xfrm>
            </p:spPr>
            <p:txBody>
              <a:bodyPr/>
              <a:lstStyle/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Stage reward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: The reward is the gap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in single step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Terminal reward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397" y="1023561"/>
                <a:ext cx="11075205" cy="5039781"/>
              </a:xfrm>
              <a:blipFill>
                <a:blip r:embed="rId3"/>
                <a:stretch>
                  <a:fillRect l="-496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17AA6FE-D8EE-4786-95A5-CA95501B2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30912"/>
                  </p:ext>
                </p:extLst>
              </p:nvPr>
            </p:nvGraphicFramePr>
            <p:xfrm>
              <a:off x="1375580" y="3429000"/>
              <a:ext cx="10335810" cy="1519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2175">
                      <a:extLst>
                        <a:ext uri="{9D8B030D-6E8A-4147-A177-3AD203B41FA5}">
                          <a16:colId xmlns:a16="http://schemas.microsoft.com/office/drawing/2014/main" val="3440655287"/>
                        </a:ext>
                      </a:extLst>
                    </a:gridCol>
                    <a:gridCol w="3121006">
                      <a:extLst>
                        <a:ext uri="{9D8B030D-6E8A-4147-A177-3AD203B41FA5}">
                          <a16:colId xmlns:a16="http://schemas.microsoft.com/office/drawing/2014/main" val="3191968121"/>
                        </a:ext>
                      </a:extLst>
                    </a:gridCol>
                    <a:gridCol w="2844800">
                      <a:extLst>
                        <a:ext uri="{9D8B030D-6E8A-4147-A177-3AD203B41FA5}">
                          <a16:colId xmlns:a16="http://schemas.microsoft.com/office/drawing/2014/main" val="921832636"/>
                        </a:ext>
                      </a:extLst>
                    </a:gridCol>
                    <a:gridCol w="1857829">
                      <a:extLst>
                        <a:ext uri="{9D8B030D-6E8A-4147-A177-3AD203B41FA5}">
                          <a16:colId xmlns:a16="http://schemas.microsoft.com/office/drawing/2014/main" val="20564525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i="0" dirty="0">
                              <a:latin typeface="+mn-lt"/>
                            </a:rPr>
                            <a:t>Condition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+mn-lt"/>
                            </a:rPr>
                            <a:t>Terminal reward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1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1524999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𝑇𝑒𝑟𝑚𝑖𝑛𝑎𝑙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&gt;206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80 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altLang="ko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Well done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  <a:sym typeface="Wingdings" panose="05000000000000000000" pitchFamily="2" charset="2"/>
                            </a:rPr>
                            <a:t></a:t>
                          </a:r>
                          <a:endParaRPr lang="en-US" altLang="ko-KR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67502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8598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𝑎𝑑𝑖𝑎𝑏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&gt;109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Bad done 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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565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17AA6FE-D8EE-4786-95A5-CA95501B2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30912"/>
                  </p:ext>
                </p:extLst>
              </p:nvPr>
            </p:nvGraphicFramePr>
            <p:xfrm>
              <a:off x="1375580" y="3429000"/>
              <a:ext cx="10335810" cy="1519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2175">
                      <a:extLst>
                        <a:ext uri="{9D8B030D-6E8A-4147-A177-3AD203B41FA5}">
                          <a16:colId xmlns:a16="http://schemas.microsoft.com/office/drawing/2014/main" val="3440655287"/>
                        </a:ext>
                      </a:extLst>
                    </a:gridCol>
                    <a:gridCol w="3121006">
                      <a:extLst>
                        <a:ext uri="{9D8B030D-6E8A-4147-A177-3AD203B41FA5}">
                          <a16:colId xmlns:a16="http://schemas.microsoft.com/office/drawing/2014/main" val="3191968121"/>
                        </a:ext>
                      </a:extLst>
                    </a:gridCol>
                    <a:gridCol w="2844800">
                      <a:extLst>
                        <a:ext uri="{9D8B030D-6E8A-4147-A177-3AD203B41FA5}">
                          <a16:colId xmlns:a16="http://schemas.microsoft.com/office/drawing/2014/main" val="921832636"/>
                        </a:ext>
                      </a:extLst>
                    </a:gridCol>
                    <a:gridCol w="1857829">
                      <a:extLst>
                        <a:ext uri="{9D8B030D-6E8A-4147-A177-3AD203B41FA5}">
                          <a16:colId xmlns:a16="http://schemas.microsoft.com/office/drawing/2014/main" val="20564525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i="0" dirty="0">
                              <a:latin typeface="+mn-lt"/>
                            </a:rPr>
                            <a:t>Condition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+mn-lt"/>
                            </a:rPr>
                            <a:t>Terminal reward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1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1524999"/>
                      </a:ext>
                    </a:extLst>
                  </a:tr>
                  <a:tr h="406527"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921" r="-31189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312" t="-98507" r="-150487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073" t="-98507" r="-65310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Well done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  <a:sym typeface="Wingdings" panose="05000000000000000000" pitchFamily="2" charset="2"/>
                            </a:rPr>
                            <a:t></a:t>
                          </a:r>
                          <a:endParaRPr lang="en-US" altLang="ko-KR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67502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8598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312" t="-318033" r="-15048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073" t="-318033" r="-653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Bad done 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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5657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04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742950" indent="-285750">
          <a:buFont typeface="Arial" panose="020B0604020202020204" pitchFamily="34" charset="0"/>
          <a:buChar char="•"/>
          <a:defRPr b="1" dirty="0" smtClean="0">
            <a:solidFill>
              <a:srgbClr val="0000F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40267</TotalTime>
  <Words>175</Words>
  <Application>Microsoft Office PowerPoint</Application>
  <PresentationFormat>와이드스크린</PresentationFormat>
  <Paragraphs>48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Cambria Math</vt:lpstr>
      <vt:lpstr>Wingdings</vt:lpstr>
      <vt:lpstr>Office Theme</vt:lpstr>
      <vt:lpstr>Industrial polymerization reactor</vt:lpstr>
      <vt:lpstr>Project Description</vt:lpstr>
      <vt:lpstr>Project Description</vt:lpstr>
      <vt:lpstr>Project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kyuree</cp:lastModifiedBy>
  <cp:revision>693</cp:revision>
  <cp:lastPrinted>2020-05-20T08:15:14Z</cp:lastPrinted>
  <dcterms:created xsi:type="dcterms:W3CDTF">2018-12-03T19:51:40Z</dcterms:created>
  <dcterms:modified xsi:type="dcterms:W3CDTF">2020-11-02T01:06:15Z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