
<file path=[Content_Types].xml><?xml version="1.0" encoding="utf-8"?>
<Types xmlns="http://schemas.openxmlformats.org/package/2006/content-types">
  <Default Extension="emf" ContentType="image/x-emf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1"/>
  </p:notesMasterIdLst>
  <p:sldIdLst>
    <p:sldId id="809" r:id="rId2"/>
    <p:sldId id="824" r:id="rId3"/>
    <p:sldId id="810" r:id="rId4"/>
    <p:sldId id="823" r:id="rId5"/>
    <p:sldId id="825" r:id="rId6"/>
    <p:sldId id="826" r:id="rId7"/>
    <p:sldId id="828" r:id="rId8"/>
    <p:sldId id="829" r:id="rId9"/>
    <p:sldId id="831" r:id="rId10"/>
    <p:sldId id="836" r:id="rId11"/>
    <p:sldId id="833" r:id="rId12"/>
    <p:sldId id="830" r:id="rId13"/>
    <p:sldId id="834" r:id="rId14"/>
    <p:sldId id="838" r:id="rId15"/>
    <p:sldId id="837" r:id="rId16"/>
    <p:sldId id="840" r:id="rId17"/>
    <p:sldId id="839" r:id="rId18"/>
    <p:sldId id="852" r:id="rId19"/>
    <p:sldId id="842" r:id="rId20"/>
    <p:sldId id="851" r:id="rId21"/>
    <p:sldId id="841" r:id="rId22"/>
    <p:sldId id="853" r:id="rId23"/>
    <p:sldId id="843" r:id="rId24"/>
    <p:sldId id="847" r:id="rId25"/>
    <p:sldId id="844" r:id="rId26"/>
    <p:sldId id="845" r:id="rId27"/>
    <p:sldId id="848" r:id="rId28"/>
    <p:sldId id="849" r:id="rId29"/>
    <p:sldId id="850" r:id="rId30"/>
    <p:sldId id="822" r:id="rId31"/>
    <p:sldId id="790" r:id="rId32"/>
    <p:sldId id="795" r:id="rId33"/>
    <p:sldId id="791" r:id="rId34"/>
    <p:sldId id="792" r:id="rId35"/>
    <p:sldId id="793" r:id="rId36"/>
    <p:sldId id="804" r:id="rId37"/>
    <p:sldId id="799" r:id="rId38"/>
    <p:sldId id="800" r:id="rId39"/>
    <p:sldId id="802" r:id="rId40"/>
    <p:sldId id="803" r:id="rId41"/>
    <p:sldId id="814" r:id="rId42"/>
    <p:sldId id="816" r:id="rId43"/>
    <p:sldId id="819" r:id="rId44"/>
    <p:sldId id="812" r:id="rId45"/>
    <p:sldId id="818" r:id="rId46"/>
    <p:sldId id="805" r:id="rId47"/>
    <p:sldId id="807" r:id="rId48"/>
    <p:sldId id="813" r:id="rId49"/>
    <p:sldId id="8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orah" initials="" lastIdx="1" clrIdx="0"/>
  <p:cmAuthor id="1" name="AHN Kyuree" initials="AK" lastIdx="1" clrIdx="1">
    <p:extLst>
      <p:ext uri="{19B8F6BF-5375-455C-9EA6-DF929625EA0E}">
        <p15:presenceInfo xmlns:p15="http://schemas.microsoft.com/office/powerpoint/2012/main" userId="f2a1491ad6b2f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363F"/>
    <a:srgbClr val="2F2E3B"/>
    <a:srgbClr val="3B3B3B"/>
    <a:srgbClr val="8FAAAE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6291" autoAdjust="0"/>
  </p:normalViewPr>
  <p:slideViewPr>
    <p:cSldViewPr snapToGrid="0">
      <p:cViewPr>
        <p:scale>
          <a:sx n="99" d="100"/>
          <a:sy n="99" d="100"/>
        </p:scale>
        <p:origin x="1344" y="672"/>
      </p:cViewPr>
      <p:guideLst>
        <p:guide orient="horz" pos="2682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11/11/20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485048"/>
            <a:ext cx="12192000" cy="55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11/11/20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11/11/20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F8B8-3268-4697-BD28-2DDE198C814E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518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326-C73A-4853-B3AB-C39FBA022D4B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E9F9-4013-4EC6-9F86-CE1525D24895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4CCA-A4B1-4235-A3D2-FBEE4101C5D4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0DE-027B-400C-937F-6D1600B0B5CB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3536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11/11/20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alphaModFix amt="10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11/11/20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17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4EE7-5EB0-4094-9A43-1381278D1B40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2852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71351"/>
            <a:ext cx="0" cy="243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7AA-0C30-4C6B-92C5-FCA87CA6EAE4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751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85048"/>
            <a:ext cx="12192000" cy="37295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3796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3579"/>
            <a:ext cx="10515599" cy="67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98" y="1081618"/>
            <a:ext cx="11075205" cy="503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123-7C04-4A40-8BB7-869E49F8B3E1}" type="datetime1">
              <a:rPr lang="en-US" altLang="ko-KR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8" name="Picture 57" descr="SIL_logo-02.eps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8" name="Picture 7" descr="KAIST_logo_tran_white.gif"/>
          <p:cNvPicPr>
            <a:picLocks noChangeAspect="1"/>
          </p:cNvPicPr>
          <p:nvPr userDrawn="1"/>
        </p:nvPicPr>
        <p:blipFill rotWithShape="1"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Industrial &amp;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0" r:id="rId4"/>
    <p:sldLayoutId id="2147483662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63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marL="457200"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tec.github.io/reinforcement-learning-third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0.png"/><Relationship Id="rId5" Type="http://schemas.openxmlformats.org/officeDocument/2006/relationships/image" Target="../media/image48.png"/><Relationship Id="rId4" Type="http://schemas.openxmlformats.org/officeDocument/2006/relationships/hyperlink" Target="https://gym.openai.com/envs/Pendulum-v0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-mpc.com/en/latest/example_gallery/industrial_poly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6803F-4BA8-48C8-8005-23956251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D104C-B224-47F6-8299-BAB4B5D3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Instructor: Kyuree AHN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TA: </a:t>
            </a:r>
            <a:r>
              <a:rPr lang="en-US" altLang="ko-KR" b="1" dirty="0" err="1">
                <a:solidFill>
                  <a:schemeClr val="bg1"/>
                </a:solidFill>
              </a:rPr>
              <a:t>Kanghoon</a:t>
            </a:r>
            <a:r>
              <a:rPr lang="en-US" altLang="ko-KR" b="1" dirty="0">
                <a:solidFill>
                  <a:schemeClr val="bg1"/>
                </a:solidFill>
              </a:rPr>
              <a:t> Lee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AFEF0-FEB5-443F-B645-09943B5D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3918604"/>
                <a:ext cx="1157374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보상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altLang="ko-KR" sz="2000" b="1" dirty="0">
                    <a:latin typeface="+mn-ea"/>
                  </a:rPr>
                  <a:t>Reward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+mn-ea"/>
                  </a:rPr>
                  <a:t>Reward </a:t>
                </a:r>
                <a:r>
                  <a:rPr lang="ko-KR" altLang="en-US" sz="2000" dirty="0">
                    <a:latin typeface="+mn-ea"/>
                  </a:rPr>
                  <a:t>는</a:t>
                </a:r>
                <a:r>
                  <a:rPr lang="en-US" altLang="ko-KR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+mn-ea"/>
                  </a:rPr>
                  <a:t>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</a:rPr>
                  <a:t> 에 의해 결정됨</a:t>
                </a:r>
                <a:r>
                  <a:rPr lang="en-US" altLang="ko-KR" sz="2000" dirty="0">
                    <a:latin typeface="+mn-ea"/>
                  </a:rPr>
                  <a:t>. </a:t>
                </a:r>
                <a:r>
                  <a:rPr lang="ko-KR" altLang="en-US" sz="2000" dirty="0">
                    <a:latin typeface="+mn-ea"/>
                  </a:rPr>
                  <a:t>즉 </a:t>
                </a:r>
                <a:endParaRPr lang="en-US" altLang="ko-KR" sz="2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3918604"/>
                <a:ext cx="11573740" cy="1631216"/>
              </a:xfrm>
              <a:prstGeom prst="rect">
                <a:avLst/>
              </a:prstGeom>
              <a:blipFill>
                <a:blip r:embed="rId3"/>
                <a:stretch>
                  <a:fillRect l="-527"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6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368487" y="1141673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87" y="1141673"/>
                <a:ext cx="526041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D8A6B-1159-4FE5-B2DC-166B6F044AC2}"/>
              </a:ext>
            </a:extLst>
          </p:cNvPr>
          <p:cNvSpPr/>
          <p:nvPr/>
        </p:nvSpPr>
        <p:spPr>
          <a:xfrm>
            <a:off x="5921900" y="5369496"/>
            <a:ext cx="342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  <a:latin typeface="+mn-ea"/>
              </a:rPr>
              <a:t>? 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3A69EB-F985-4819-B35D-F933BF8EDF6D}"/>
              </a:ext>
            </a:extLst>
          </p:cNvPr>
          <p:cNvSpPr/>
          <p:nvPr/>
        </p:nvSpPr>
        <p:spPr>
          <a:xfrm>
            <a:off x="6455769" y="5598526"/>
            <a:ext cx="395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예제를 통해 이해해 봅시다</a:t>
            </a:r>
            <a:r>
              <a:rPr lang="en-US" altLang="ko-KR" b="1" dirty="0">
                <a:solidFill>
                  <a:schemeClr val="accent5"/>
                </a:solidFill>
              </a:rPr>
              <a:t>!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3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In summary, </a:t>
            </a:r>
            <a:r>
              <a:rPr lang="ko-KR" altLang="en-US" dirty="0" err="1"/>
              <a:t>강화학습이란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5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7008E-27C4-4232-BE25-EF74B462544D}"/>
              </a:ext>
            </a:extLst>
          </p:cNvPr>
          <p:cNvSpPr/>
          <p:nvPr/>
        </p:nvSpPr>
        <p:spPr>
          <a:xfrm>
            <a:off x="402480" y="5114776"/>
            <a:ext cx="1138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Agent</a:t>
            </a:r>
            <a:r>
              <a:rPr lang="en-US" altLang="ko-KR" sz="2400" dirty="0"/>
              <a:t> </a:t>
            </a:r>
            <a:r>
              <a:rPr lang="ko-KR" altLang="en-US" sz="2400" dirty="0"/>
              <a:t>가 특정 </a:t>
            </a:r>
            <a:r>
              <a:rPr lang="en-US" altLang="ko-KR" sz="2400" b="1" dirty="0"/>
              <a:t>state </a:t>
            </a:r>
            <a:r>
              <a:rPr lang="ko-KR" altLang="en-US" sz="2400" dirty="0"/>
              <a:t>에서 </a:t>
            </a:r>
            <a:r>
              <a:rPr lang="en-US" altLang="ko-KR" sz="2400" b="1" dirty="0"/>
              <a:t>action</a:t>
            </a:r>
            <a:r>
              <a:rPr lang="ko-KR" altLang="en-US" sz="2400" dirty="0"/>
              <a:t>을 취했을 때 받는 </a:t>
            </a:r>
            <a:r>
              <a:rPr lang="en-US" altLang="ko-KR" sz="2400" b="1" dirty="0"/>
              <a:t>reward</a:t>
            </a:r>
            <a:r>
              <a:rPr lang="ko-KR" altLang="en-US" sz="2400" dirty="0"/>
              <a:t>를 통해 </a:t>
            </a:r>
            <a:r>
              <a:rPr lang="en-US" altLang="ko-KR" sz="2400" b="1" dirty="0"/>
              <a:t>policy</a:t>
            </a:r>
            <a:r>
              <a:rPr lang="ko-KR" altLang="en-US" sz="2400" dirty="0"/>
              <a:t>를 배우는 과정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000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7088"/>
              </p:ext>
            </p:extLst>
          </p:nvPr>
        </p:nvGraphicFramePr>
        <p:xfrm>
          <a:off x="4476000" y="1017675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46F3-FD30-47AF-B8B0-B9155268C6F9}"/>
              </a:ext>
            </a:extLst>
          </p:cNvPr>
          <p:cNvSpPr/>
          <p:nvPr/>
        </p:nvSpPr>
        <p:spPr>
          <a:xfrm>
            <a:off x="3810790" y="5114776"/>
            <a:ext cx="4570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/>
              <a:t>Goal</a:t>
            </a:r>
            <a:r>
              <a:rPr lang="ko-KR" altLang="en-US" sz="2400" dirty="0"/>
              <a:t>에 도달할 시</a:t>
            </a:r>
            <a:r>
              <a:rPr lang="en-US" altLang="ko-KR" sz="2400" dirty="0"/>
              <a:t> +100</a:t>
            </a:r>
            <a:r>
              <a:rPr lang="ko-KR" altLang="en-US" sz="2400" dirty="0"/>
              <a:t>을 받으며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벽에 부딪힐 시 </a:t>
            </a:r>
            <a:r>
              <a:rPr lang="en-US" altLang="ko-KR" sz="2400" dirty="0"/>
              <a:t>-10</a:t>
            </a:r>
            <a:r>
              <a:rPr lang="ko-KR" altLang="en-US" sz="2400" dirty="0"/>
              <a:t>점을 받음</a:t>
            </a:r>
          </a:p>
        </p:txBody>
      </p:sp>
    </p:spTree>
    <p:extLst>
      <p:ext uri="{BB962C8B-B14F-4D97-AF65-F5344CB8AC3E}">
        <p14:creationId xmlns:p14="http://schemas.microsoft.com/office/powerpoint/2010/main" val="290107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29783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DB261E5-B3D4-40DA-A06B-B107BEE90AAB}"/>
                  </a:ext>
                </a:extLst>
              </p:cNvPr>
              <p:cNvSpPr/>
              <p:nvPr/>
            </p:nvSpPr>
            <p:spPr>
              <a:xfrm>
                <a:off x="10275076" y="3719066"/>
                <a:ext cx="3421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4000" b="1" dirty="0">
                    <a:solidFill>
                      <a:schemeClr val="accent5"/>
                    </a:solidFill>
                    <a:latin typeface="+mn-ea"/>
                  </a:rPr>
                  <a:t> </a:t>
                </a:r>
                <a:endParaRPr lang="ko-KR" altLang="en-US" sz="4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DB261E5-B3D4-40DA-A06B-B107BEE90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076" y="3719066"/>
                <a:ext cx="3421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8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/>
              <p:nvPr/>
            </p:nvSpPr>
            <p:spPr>
              <a:xfrm>
                <a:off x="3855417" y="5846327"/>
                <a:ext cx="4481166" cy="41513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일 때는 어떻게 되나요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17" y="5846327"/>
                <a:ext cx="4481166" cy="41513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55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/>
              <p:nvPr/>
            </p:nvSpPr>
            <p:spPr>
              <a:xfrm>
                <a:off x="896317" y="5723289"/>
                <a:ext cx="4481166" cy="41513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일 때는 어떻게 되나요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7" y="5723289"/>
                <a:ext cx="4481166" cy="41513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AB3E9-A4E4-4790-9EBF-DB9C856AC703}"/>
              </a:ext>
            </a:extLst>
          </p:cNvPr>
          <p:cNvSpPr/>
          <p:nvPr/>
        </p:nvSpPr>
        <p:spPr>
          <a:xfrm>
            <a:off x="6136034" y="5723289"/>
            <a:ext cx="4481166" cy="415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Terminal state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라 부릅니다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! (episodic case)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Value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43432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830997"/>
              </a:xfrm>
              <a:prstGeom prst="rect">
                <a:avLst/>
              </a:prstGeom>
              <a:blipFill>
                <a:blip r:embed="rId2"/>
                <a:stretch>
                  <a:fillRect l="-1222" t="-7353" r="-122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0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Value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Value function (</a:t>
                </a:r>
                <a:r>
                  <a:rPr lang="ko-KR" altLang="en-US" sz="2400" b="1" dirty="0"/>
                  <a:t>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에서보다 더 </a:t>
                </a:r>
                <a:r>
                  <a:rPr lang="ko-KR" altLang="en-US" sz="2400" b="1" dirty="0"/>
                  <a:t>빠르게 </a:t>
                </a:r>
                <a:r>
                  <a:rPr lang="ko-KR" altLang="en-US" sz="2400" dirty="0"/>
                  <a:t>미래의 </a:t>
                </a:r>
                <a:r>
                  <a:rPr lang="en-US" altLang="ko-KR" sz="2400" dirty="0"/>
                  <a:t>reward</a:t>
                </a:r>
                <a:r>
                  <a:rPr lang="ko-KR" altLang="en-US" sz="2400" dirty="0"/>
                  <a:t>를 높일 수 있으므로</a:t>
                </a:r>
                <a:r>
                  <a:rPr lang="en-US" altLang="ko-KR" sz="2400" dirty="0"/>
                  <a:t>, 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  <a:blipFill>
                <a:blip r:embed="rId2"/>
                <a:stretch>
                  <a:fillRect l="-1356" t="-1188" r="-11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54FEBB-C328-412C-BD82-23DB3081AD64}"/>
              </a:ext>
            </a:extLst>
          </p:cNvPr>
          <p:cNvGrpSpPr/>
          <p:nvPr/>
        </p:nvGrpSpPr>
        <p:grpSpPr>
          <a:xfrm>
            <a:off x="8405308" y="1963081"/>
            <a:ext cx="712759" cy="458254"/>
            <a:chOff x="8834651" y="1963081"/>
            <a:chExt cx="712759" cy="458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/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Or,</a:t>
                  </a:r>
                  <a:r>
                    <a:rPr lang="ko-KR" alt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EAA952-BA1C-48A0-A376-301E14ACA3F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851905" y="2332413"/>
              <a:ext cx="339126" cy="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E48D67B-F826-4C97-A717-D415484D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73808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76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Value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Value function (</a:t>
                </a:r>
                <a:r>
                  <a:rPr lang="ko-KR" altLang="en-US" sz="2400" b="1" dirty="0"/>
                  <a:t>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에서보다 더 </a:t>
                </a:r>
                <a:r>
                  <a:rPr lang="ko-KR" altLang="en-US" sz="2400" b="1" dirty="0"/>
                  <a:t>빠르게 </a:t>
                </a:r>
                <a:r>
                  <a:rPr lang="ko-KR" altLang="en-US" sz="2400" dirty="0"/>
                  <a:t>미래의 </a:t>
                </a:r>
                <a:r>
                  <a:rPr lang="en-US" altLang="ko-KR" sz="2400" dirty="0"/>
                  <a:t>reward</a:t>
                </a:r>
                <a:r>
                  <a:rPr lang="ko-KR" altLang="en-US" sz="2400" dirty="0"/>
                  <a:t>를 높일 수 있으므로</a:t>
                </a:r>
                <a:r>
                  <a:rPr lang="en-US" altLang="ko-KR" sz="2400" dirty="0"/>
                  <a:t>, 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  <a:blipFill>
                <a:blip r:embed="rId2"/>
                <a:stretch>
                  <a:fillRect l="-1356" t="-1188" r="-11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54FEBB-C328-412C-BD82-23DB3081AD64}"/>
              </a:ext>
            </a:extLst>
          </p:cNvPr>
          <p:cNvGrpSpPr/>
          <p:nvPr/>
        </p:nvGrpSpPr>
        <p:grpSpPr>
          <a:xfrm>
            <a:off x="8405308" y="1963081"/>
            <a:ext cx="712759" cy="458254"/>
            <a:chOff x="8834651" y="1963081"/>
            <a:chExt cx="712759" cy="458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/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Or,</a:t>
                  </a:r>
                  <a:r>
                    <a:rPr lang="ko-KR" alt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EAA952-BA1C-48A0-A376-301E14ACA3F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851905" y="2332413"/>
              <a:ext cx="339126" cy="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E48D67B-F826-4C97-A717-D415484D1C29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Value function (</a:t>
                </a:r>
                <a:r>
                  <a:rPr lang="ko-KR" altLang="en-US" sz="2400" b="1" dirty="0"/>
                  <a:t>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에서보다 더 </a:t>
                </a:r>
                <a:r>
                  <a:rPr lang="ko-KR" altLang="en-US" sz="2400" b="1" dirty="0"/>
                  <a:t>빠르게 </a:t>
                </a:r>
                <a:r>
                  <a:rPr lang="ko-KR" altLang="en-US" sz="2400" dirty="0"/>
                  <a:t>미래의 </a:t>
                </a:r>
                <a:r>
                  <a:rPr lang="en-US" altLang="ko-KR" sz="2400" dirty="0"/>
                  <a:t>reward</a:t>
                </a:r>
                <a:r>
                  <a:rPr lang="ko-KR" altLang="en-US" sz="2400" dirty="0"/>
                  <a:t>를 높일 수 있으므로</a:t>
                </a:r>
                <a:r>
                  <a:rPr lang="en-US" altLang="ko-KR" sz="2400" dirty="0"/>
                  <a:t>, 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  <a:blipFill>
                <a:blip r:embed="rId2"/>
                <a:stretch>
                  <a:fillRect l="-1222" t="-1143" r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54FEBB-C328-412C-BD82-23DB3081AD64}"/>
              </a:ext>
            </a:extLst>
          </p:cNvPr>
          <p:cNvGrpSpPr/>
          <p:nvPr/>
        </p:nvGrpSpPr>
        <p:grpSpPr>
          <a:xfrm>
            <a:off x="8405308" y="1963081"/>
            <a:ext cx="712759" cy="458254"/>
            <a:chOff x="8834651" y="1963081"/>
            <a:chExt cx="712759" cy="458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/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Or,</a:t>
                  </a:r>
                  <a:r>
                    <a:rPr lang="ko-KR" alt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EAA952-BA1C-48A0-A376-301E14ACA3F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851905" y="2332413"/>
              <a:ext cx="339126" cy="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A41ACA-FC32-47D1-9828-F5FE85EA364B}"/>
                  </a:ext>
                </a:extLst>
              </p:cNvPr>
              <p:cNvSpPr/>
              <p:nvPr/>
            </p:nvSpPr>
            <p:spPr>
              <a:xfrm>
                <a:off x="6314067" y="3849506"/>
                <a:ext cx="5308245" cy="116722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미래에 받을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reward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에 대한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감가율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 discount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A41ACA-FC32-47D1-9828-F5FE85EA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67" y="3849506"/>
                <a:ext cx="5308245" cy="1167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A4A20E7-E881-4F1F-B57B-E3E5E46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73808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2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Survey</a:t>
            </a:r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r>
              <a:rPr lang="ko-KR" altLang="en-US" dirty="0"/>
              <a:t>강화학습이 무엇인지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Q-function</a:t>
            </a:r>
            <a:r>
              <a:rPr lang="ko-KR" altLang="en-US" dirty="0"/>
              <a:t>이 무엇인지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 learning </a:t>
            </a:r>
            <a:r>
              <a:rPr lang="ko-KR" altLang="en-US" dirty="0"/>
              <a:t>과 </a:t>
            </a:r>
            <a:r>
              <a:rPr lang="en-US" altLang="ko-KR" dirty="0"/>
              <a:t>Actor Critic </a:t>
            </a:r>
            <a:r>
              <a:rPr lang="ko-KR" altLang="en-US" dirty="0"/>
              <a:t>의 차이를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Q-learning</a:t>
            </a:r>
            <a:r>
              <a:rPr lang="ko-KR" altLang="en-US" dirty="0"/>
              <a:t>을 코드로 짤 수 있을 것 같다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Before beginning… </a:t>
            </a:r>
          </a:p>
        </p:txBody>
      </p:sp>
    </p:spTree>
    <p:extLst>
      <p:ext uri="{BB962C8B-B14F-4D97-AF65-F5344CB8AC3E}">
        <p14:creationId xmlns:p14="http://schemas.microsoft.com/office/powerpoint/2010/main" val="748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BD8DD-47D2-6A4C-9424-3A69785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Estimating value function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74A5DD-A040-4E44-8351-445EDCEEB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ore-KR" dirty="0"/>
                  <a:t>(Bellman expectation equation)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(Bellman optimality equation)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74A5DD-A040-4E44-8351-445EDCEEB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99EF-3E84-4F48-99E1-29AD964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847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행동에 대한 가치도 평가할 수 있나요</a:t>
                </a:r>
                <a:r>
                  <a:rPr lang="en-US" altLang="ko-KR" sz="2400" b="1" dirty="0"/>
                  <a:t>?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예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!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Q-function (state-action value, </a:t>
                </a:r>
                <a:r>
                  <a:rPr lang="ko-KR" altLang="en-US" sz="2400" b="1" dirty="0"/>
                  <a:t>행동가치평가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위로 가면 </a:t>
                </a:r>
                <a:r>
                  <a:rPr lang="en-US" altLang="ko-KR" sz="2400" dirty="0"/>
                  <a:t>reward=100</a:t>
                </a:r>
                <a:r>
                  <a:rPr lang="ko-KR" altLang="en-US" sz="2400" dirty="0"/>
                  <a:t>을 받고 끝이므로</a:t>
                </a:r>
                <a:r>
                  <a:rPr lang="en-US" altLang="ko-KR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↑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에서는 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이 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보다 좋으므로</a:t>
                </a:r>
                <a:r>
                  <a:rPr lang="en-US" altLang="ko-KR" sz="24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↑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847626"/>
              </a:xfrm>
              <a:prstGeom prst="rect">
                <a:avLst/>
              </a:prstGeom>
              <a:blipFill>
                <a:blip r:embed="rId2"/>
                <a:stretch>
                  <a:fillRect l="-1222" t="-1043" r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88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BD8DD-47D2-6A4C-9424-3A69785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Estimating Q-function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74A5DD-A040-4E44-8351-445EDCEEB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ore-KR" dirty="0"/>
                  <a:t>(Bellman expectation equation)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(Bellman optimality equation)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74A5DD-A040-4E44-8351-445EDCEEB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99EF-3E84-4F48-99E1-29AD964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25EFACC-5AB5-4632-9160-2ED1BEA6D6AD}"/>
                  </a:ext>
                </a:extLst>
              </p:cNvPr>
              <p:cNvSpPr/>
              <p:nvPr/>
            </p:nvSpPr>
            <p:spPr>
              <a:xfrm>
                <a:off x="809339" y="1342272"/>
                <a:ext cx="65074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Q function</a:t>
                </a:r>
                <a:r>
                  <a:rPr lang="ko-KR" altLang="en-US" sz="2000" dirty="0"/>
                  <a:t>을 갱신하며 배우는 기법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초기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임의의 값을 가짐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 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25EFACC-5AB5-4632-9160-2ED1BEA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9" y="1342272"/>
                <a:ext cx="6507487" cy="707886"/>
              </a:xfrm>
              <a:prstGeom prst="rect">
                <a:avLst/>
              </a:prstGeom>
              <a:blipFill>
                <a:blip r:embed="rId2"/>
                <a:stretch>
                  <a:fillRect l="-843" t="-6034" r="-94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C50112-95A0-46E4-B2FF-353B44BF8D17}"/>
                  </a:ext>
                </a:extLst>
              </p:cNvPr>
              <p:cNvSpPr/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C50112-95A0-46E4-B2FF-353B44BF8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9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420657-D454-4260-8B97-F095A264ED26}"/>
                  </a:ext>
                </a:extLst>
              </p:cNvPr>
              <p:cNvSpPr/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420657-D454-4260-8B97-F095A264E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E0C8F9F-0D42-4668-B594-466E7E0F10EC}"/>
              </a:ext>
            </a:extLst>
          </p:cNvPr>
          <p:cNvSpPr/>
          <p:nvPr/>
        </p:nvSpPr>
        <p:spPr>
          <a:xfrm>
            <a:off x="4708177" y="3282680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과거의 </a:t>
            </a:r>
            <a:r>
              <a:rPr lang="en-US" altLang="ko-KR" dirty="0"/>
              <a:t>Q</a:t>
            </a:r>
            <a:r>
              <a:rPr lang="ko-KR" altLang="en-US" dirty="0"/>
              <a:t>값과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BF03C2-5AD9-425A-B02E-5523FDF145EC}"/>
              </a:ext>
            </a:extLst>
          </p:cNvPr>
          <p:cNvSpPr/>
          <p:nvPr/>
        </p:nvSpPr>
        <p:spPr>
          <a:xfrm>
            <a:off x="7021777" y="3282680"/>
            <a:ext cx="3358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Reward</a:t>
            </a:r>
            <a:r>
              <a:rPr lang="ko-KR" altLang="en-US" dirty="0"/>
              <a:t>로부터 받은 새로운 정보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EB3EB37-0BA7-4FD8-A18D-5A804D0FC301}"/>
                  </a:ext>
                </a:extLst>
              </p:cNvPr>
              <p:cNvSpPr/>
              <p:nvPr/>
            </p:nvSpPr>
            <p:spPr>
              <a:xfrm>
                <a:off x="4110467" y="4476154"/>
                <a:ext cx="71425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를 가중해서 더하자 </a:t>
                </a:r>
                <a:r>
                  <a:rPr lang="en-US" altLang="ko-KR" dirty="0"/>
                  <a:t>(weighted sum)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learning rate, </a:t>
                </a:r>
                <a:r>
                  <a:rPr lang="ko-KR" altLang="en-US" dirty="0"/>
                  <a:t>새로운 정보에 얼마나 가중치를 더해서 학습할지 결정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EB3EB37-0BA7-4FD8-A18D-5A804D0FC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67" y="4476154"/>
                <a:ext cx="7142533" cy="646331"/>
              </a:xfrm>
              <a:prstGeom prst="rect">
                <a:avLst/>
              </a:prstGeom>
              <a:blipFill>
                <a:blip r:embed="rId3"/>
                <a:stretch>
                  <a:fillRect l="-683" t="-6604" r="-76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04B2C-EB0B-46AA-B488-DF4C84D92482}"/>
              </a:ext>
            </a:extLst>
          </p:cNvPr>
          <p:cNvSpPr/>
          <p:nvPr/>
        </p:nvSpPr>
        <p:spPr>
          <a:xfrm>
            <a:off x="776863" y="1159963"/>
            <a:ext cx="5160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갱신될 </a:t>
            </a:r>
            <a:r>
              <a:rPr lang="en-US" altLang="ko-KR" sz="2000" dirty="0"/>
              <a:t>Q </a:t>
            </a:r>
            <a:r>
              <a:rPr lang="ko-KR" altLang="en-US" sz="2000" dirty="0"/>
              <a:t>값은 다음과 같이 업데이트된다</a:t>
            </a:r>
            <a:r>
              <a:rPr lang="en-US" altLang="ko-KR" sz="2000" dirty="0"/>
              <a:t>. </a:t>
            </a:r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467ED8BD-D52D-49B9-A184-FDB21C194532}"/>
              </a:ext>
            </a:extLst>
          </p:cNvPr>
          <p:cNvSpPr/>
          <p:nvPr/>
        </p:nvSpPr>
        <p:spPr>
          <a:xfrm rot="5400000">
            <a:off x="4675701" y="2337888"/>
            <a:ext cx="989045" cy="2669087"/>
          </a:xfrm>
          <a:prstGeom prst="rightBracket">
            <a:avLst>
              <a:gd name="adj" fmla="val 9436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9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BE41-DA2A-4712-9ED0-BD4726BF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A4C36-EBFA-4444-A589-80C3082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CA46E-44CE-430E-A877-133D7350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939"/>
            <a:ext cx="12192000" cy="49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ED08C3-8FA0-410B-B4B0-28FD6499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88" y="431620"/>
            <a:ext cx="10387240" cy="58581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04BE41-DA2A-4712-9ED0-BD4726BF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A4C36-EBFA-4444-A589-80C3082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527306-0F61-48A4-9151-DC9DCE1C5A5A}"/>
              </a:ext>
            </a:extLst>
          </p:cNvPr>
          <p:cNvSpPr/>
          <p:nvPr/>
        </p:nvSpPr>
        <p:spPr>
          <a:xfrm>
            <a:off x="2336800" y="5152571"/>
            <a:ext cx="1799771" cy="2757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57BDA-BE3F-45F5-A6E2-8EAB93A4DCA1}"/>
              </a:ext>
            </a:extLst>
          </p:cNvPr>
          <p:cNvSpPr/>
          <p:nvPr/>
        </p:nvSpPr>
        <p:spPr>
          <a:xfrm>
            <a:off x="8824685" y="3360673"/>
            <a:ext cx="1248229" cy="4710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approximation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/>
              <p:nvPr/>
            </p:nvSpPr>
            <p:spPr>
              <a:xfrm>
                <a:off x="1551691" y="1182626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91" y="1182626"/>
                <a:ext cx="9465989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/>
              <p:nvPr/>
            </p:nvSpPr>
            <p:spPr>
              <a:xfrm>
                <a:off x="1111975" y="3782191"/>
                <a:ext cx="9968050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75" y="3782191"/>
                <a:ext cx="9968050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10DEF-DDF7-4155-9930-C6D0C1F2C560}"/>
              </a:ext>
            </a:extLst>
          </p:cNvPr>
          <p:cNvCxnSpPr/>
          <p:nvPr/>
        </p:nvCxnSpPr>
        <p:spPr>
          <a:xfrm>
            <a:off x="5907314" y="2603119"/>
            <a:ext cx="0" cy="813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06A9E8-96AB-4837-9E90-D5AE4E352427}"/>
                  </a:ext>
                </a:extLst>
              </p:cNvPr>
              <p:cNvSpPr/>
              <p:nvPr/>
            </p:nvSpPr>
            <p:spPr>
              <a:xfrm>
                <a:off x="6096000" y="2825276"/>
                <a:ext cx="468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Q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을 근사하는 </a:t>
                </a:r>
                <a:r>
                  <a:rPr lang="en-US" altLang="ko-KR" dirty="0"/>
                  <a:t>network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06A9E8-96AB-4837-9E90-D5AE4E352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5276"/>
                <a:ext cx="4680833" cy="369332"/>
              </a:xfrm>
              <a:prstGeom prst="rect">
                <a:avLst/>
              </a:prstGeom>
              <a:blipFill>
                <a:blip r:embed="rId4"/>
                <a:stretch>
                  <a:fillRect l="-1042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D875301-3AD7-4E91-B815-D8E33346D6A0}"/>
              </a:ext>
            </a:extLst>
          </p:cNvPr>
          <p:cNvSpPr/>
          <p:nvPr/>
        </p:nvSpPr>
        <p:spPr>
          <a:xfrm>
            <a:off x="398659" y="97215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E29B51-C5BA-4491-9477-61D9D87C9B35}"/>
              </a:ext>
            </a:extLst>
          </p:cNvPr>
          <p:cNvSpPr/>
          <p:nvPr/>
        </p:nvSpPr>
        <p:spPr>
          <a:xfrm>
            <a:off x="398659" y="2907722"/>
            <a:ext cx="388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/>
              <p:nvPr/>
            </p:nvSpPr>
            <p:spPr>
              <a:xfrm>
                <a:off x="1300661" y="1182626"/>
                <a:ext cx="9968050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61" y="1182626"/>
                <a:ext cx="9968050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/>
              <p:nvPr/>
            </p:nvSpPr>
            <p:spPr>
              <a:xfrm>
                <a:off x="1057379" y="3092388"/>
                <a:ext cx="10077246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79" y="3092388"/>
                <a:ext cx="10077246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10DEF-DDF7-4155-9930-C6D0C1F2C560}"/>
              </a:ext>
            </a:extLst>
          </p:cNvPr>
          <p:cNvCxnSpPr/>
          <p:nvPr/>
        </p:nvCxnSpPr>
        <p:spPr>
          <a:xfrm>
            <a:off x="5907314" y="2278743"/>
            <a:ext cx="0" cy="813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DA90524-39BD-4D0F-AAD5-23BB1702CC40}"/>
                  </a:ext>
                </a:extLst>
              </p:cNvPr>
              <p:cNvSpPr/>
              <p:nvPr/>
            </p:nvSpPr>
            <p:spPr>
              <a:xfrm>
                <a:off x="858285" y="4257675"/>
                <a:ext cx="9926179" cy="1210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400" dirty="0"/>
                  <a:t>: target network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기존의 </a:t>
                </a:r>
                <a:r>
                  <a:rPr lang="en-US" altLang="ko-KR" sz="2400" dirty="0"/>
                  <a:t>Q-network</a:t>
                </a:r>
                <a:r>
                  <a:rPr lang="ko-KR" altLang="en-US" sz="2400" dirty="0"/>
                  <a:t>와 구조가 완전히 동일하고 </a:t>
                </a:r>
                <a:r>
                  <a:rPr lang="en-US" altLang="ko-KR" sz="2400" dirty="0"/>
                  <a:t>parameter</a:t>
                </a:r>
                <a:r>
                  <a:rPr lang="ko-KR" altLang="en-US" sz="2400" dirty="0"/>
                  <a:t>만 다른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별도의 네트워크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DA90524-39BD-4D0F-AAD5-23BB1702C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5" y="4257675"/>
                <a:ext cx="9926179" cy="1210524"/>
              </a:xfrm>
              <a:prstGeom prst="rect">
                <a:avLst/>
              </a:prstGeom>
              <a:blipFill>
                <a:blip r:embed="rId4"/>
                <a:stretch>
                  <a:fillRect l="-860" t="-3518" r="-1413" b="-9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705EA-1EE3-4CC2-AF69-65D4FED5CE67}"/>
              </a:ext>
            </a:extLst>
          </p:cNvPr>
          <p:cNvSpPr/>
          <p:nvPr/>
        </p:nvSpPr>
        <p:spPr>
          <a:xfrm>
            <a:off x="379609" y="979049"/>
            <a:ext cx="388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95CD08-F3EC-423C-8805-C1CF065FBB67}"/>
              </a:ext>
            </a:extLst>
          </p:cNvPr>
          <p:cNvSpPr/>
          <p:nvPr/>
        </p:nvSpPr>
        <p:spPr>
          <a:xfrm>
            <a:off x="379609" y="2917335"/>
            <a:ext cx="574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 and </a:t>
            </a:r>
            <a:r>
              <a:rPr lang="en-US" altLang="ko-KR" dirty="0">
                <a:solidFill>
                  <a:srgbClr val="FF0000"/>
                </a:solidFill>
              </a:rPr>
              <a:t>target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8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https://greentec.github.io/images/rl3_6.png">
            <a:extLst>
              <a:ext uri="{FF2B5EF4-FFF2-40B4-BE49-F238E27FC236}">
                <a16:creationId xmlns:a16="http://schemas.microsoft.com/office/drawing/2014/main" id="{53C0F9B7-C88E-467B-AFDB-B79605F6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949434"/>
            <a:ext cx="10296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F18C67-93E9-4D56-A86B-88FE138B8266}"/>
              </a:ext>
            </a:extLst>
          </p:cNvPr>
          <p:cNvSpPr/>
          <p:nvPr/>
        </p:nvSpPr>
        <p:spPr>
          <a:xfrm>
            <a:off x="6691648" y="5985259"/>
            <a:ext cx="550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https://greentec.github.io/reinforcement-learning-third/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D33BB4-8698-4FE7-B20F-14E813E47491}"/>
              </a:ext>
            </a:extLst>
          </p:cNvPr>
          <p:cNvSpPr/>
          <p:nvPr/>
        </p:nvSpPr>
        <p:spPr>
          <a:xfrm>
            <a:off x="858285" y="4257675"/>
            <a:ext cx="11277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Target network</a:t>
            </a:r>
            <a:r>
              <a:rPr lang="ko-KR" altLang="en-US" sz="2400" dirty="0"/>
              <a:t>를 쓰는 이유</a:t>
            </a:r>
            <a:r>
              <a:rPr lang="en-US" altLang="ko-KR" sz="2400" dirty="0"/>
              <a:t>:</a:t>
            </a:r>
          </a:p>
          <a:p>
            <a:r>
              <a:rPr lang="ko-KR" altLang="en-US" dirty="0"/>
              <a:t>학습할 때마다 </a:t>
            </a:r>
            <a:r>
              <a:rPr lang="en-US" altLang="ko-KR" dirty="0"/>
              <a:t>Q-network </a:t>
            </a:r>
            <a:r>
              <a:rPr lang="ko-KR" altLang="en-US" dirty="0"/>
              <a:t>의 가중치는 변하게 되는데</a:t>
            </a:r>
            <a:r>
              <a:rPr lang="en-US" altLang="ko-KR" dirty="0"/>
              <a:t>, </a:t>
            </a:r>
            <a:r>
              <a:rPr lang="ko-KR" altLang="en-US" dirty="0"/>
              <a:t>목표도 같이 변하기 때문에 일정한 값으로 수렴하는 데에 </a:t>
            </a:r>
            <a:endParaRPr lang="en-US" altLang="ko-KR" dirty="0"/>
          </a:p>
          <a:p>
            <a:r>
              <a:rPr lang="ko-KR" altLang="en-US" dirty="0"/>
              <a:t>어려움이 있을 있기 때문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86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68EB-F256-4EA7-BD86-4117A67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0. Recap: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Reinforcement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13C3-6320-4A56-B661-7A3FA31B4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64473-FD51-45B7-901C-1B657061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68EB-F256-4EA7-BD86-4117A67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Recap:</a:t>
            </a:r>
            <a:r>
              <a:rPr lang="ko-KR" altLang="en-US" dirty="0"/>
              <a:t> </a:t>
            </a:r>
            <a:r>
              <a:rPr lang="en-US" altLang="ko-KR" dirty="0"/>
              <a:t>DDPG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13C3-6320-4A56-B661-7A3FA31B4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64473-FD51-45B7-901C-1B657061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>
                <a:latin typeface="+mn-ea"/>
              </a:rPr>
              <a:pPr/>
              <a:t>31</a:t>
            </a:fld>
            <a:endParaRPr lang="en-US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21074F-6475-4A12-8DCF-DBF7E17FC579}"/>
              </a:ext>
            </a:extLst>
          </p:cNvPr>
          <p:cNvSpPr txBox="1">
            <a:spLocks/>
          </p:cNvSpPr>
          <p:nvPr/>
        </p:nvSpPr>
        <p:spPr>
          <a:xfrm>
            <a:off x="683348" y="4575419"/>
            <a:ext cx="10515600" cy="1607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DDPG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“</a:t>
            </a:r>
            <a:r>
              <a:rPr lang="en-US" altLang="ko-KR" sz="2000" b="1" dirty="0">
                <a:latin typeface="+mn-ea"/>
              </a:rPr>
              <a:t>Deterministic Policy Gradient</a:t>
            </a:r>
            <a:r>
              <a:rPr lang="en-US" altLang="ko-KR" sz="2000" dirty="0">
                <a:latin typeface="+mn-ea"/>
              </a:rPr>
              <a:t>” </a:t>
            </a:r>
            <a:r>
              <a:rPr lang="ko-KR" altLang="en-US" sz="2000" dirty="0">
                <a:latin typeface="+mn-ea"/>
              </a:rPr>
              <a:t>의 심층학습 버전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DQN</a:t>
            </a:r>
            <a:r>
              <a:rPr lang="ko-KR" altLang="en-US" sz="2000" dirty="0">
                <a:latin typeface="+mn-ea"/>
              </a:rPr>
              <a:t>에서 사용된 심층강화학습을 안정화 하는 기법들이 사용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09738A-AE12-4F04-83A3-1DE91618B438}"/>
              </a:ext>
            </a:extLst>
          </p:cNvPr>
          <p:cNvCxnSpPr/>
          <p:nvPr/>
        </p:nvCxnSpPr>
        <p:spPr>
          <a:xfrm>
            <a:off x="683348" y="3695644"/>
            <a:ext cx="1109954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9D19DB-205D-4805-85CD-6D1D00EDF750}"/>
              </a:ext>
            </a:extLst>
          </p:cNvPr>
          <p:cNvSpPr txBox="1"/>
          <p:nvPr/>
        </p:nvSpPr>
        <p:spPr>
          <a:xfrm>
            <a:off x="1756810" y="1557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DQN</a:t>
            </a:r>
            <a:endParaRPr lang="en-US" sz="14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66EA3-43B3-4613-94D1-8EDE7EFC8B9C}"/>
              </a:ext>
            </a:extLst>
          </p:cNvPr>
          <p:cNvSpPr txBox="1"/>
          <p:nvPr/>
        </p:nvSpPr>
        <p:spPr>
          <a:xfrm>
            <a:off x="9234271" y="1588226"/>
            <a:ext cx="69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DDPG</a:t>
            </a:r>
            <a:endParaRPr 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D98AE-0949-43FD-99DD-F17374D4C73C}"/>
              </a:ext>
            </a:extLst>
          </p:cNvPr>
          <p:cNvSpPr txBox="1"/>
          <p:nvPr/>
        </p:nvSpPr>
        <p:spPr>
          <a:xfrm>
            <a:off x="4991579" y="37905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ICML 2014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3024E-A385-4D8B-873B-8A80D1A5EA0D}"/>
              </a:ext>
            </a:extLst>
          </p:cNvPr>
          <p:cNvSpPr txBox="1"/>
          <p:nvPr/>
        </p:nvSpPr>
        <p:spPr>
          <a:xfrm>
            <a:off x="1421021" y="3780907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 19, 2013</a:t>
            </a:r>
            <a:endParaRPr 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0F74DF-4082-4FF1-BBB7-E6EF7E5EC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119" y="2016035"/>
            <a:ext cx="1700975" cy="15215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528A4B-500B-49E2-B153-7848CE503355}"/>
              </a:ext>
            </a:extLst>
          </p:cNvPr>
          <p:cNvSpPr txBox="1"/>
          <p:nvPr/>
        </p:nvSpPr>
        <p:spPr>
          <a:xfrm>
            <a:off x="9088398" y="381436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ICLR 2016</a:t>
            </a:r>
            <a:endParaRPr 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6C9570-1561-442E-8B2E-37DCDB5E6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57" y="2045286"/>
            <a:ext cx="2038066" cy="149155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B72EA3-8834-41B1-ADDD-0C963826B076}"/>
              </a:ext>
            </a:extLst>
          </p:cNvPr>
          <p:cNvSpPr txBox="1"/>
          <p:nvPr/>
        </p:nvSpPr>
        <p:spPr>
          <a:xfrm>
            <a:off x="4294015" y="1588226"/>
            <a:ext cx="268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Deterministic Policy Gradient</a:t>
            </a:r>
            <a:endParaRPr lang="en-US" sz="1400" b="1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4218B3-F6FA-42AF-BEC1-26AB6D56D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35" y="2040737"/>
            <a:ext cx="2038066" cy="1470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8" name="더하기 기호 18">
            <a:extLst>
              <a:ext uri="{FF2B5EF4-FFF2-40B4-BE49-F238E27FC236}">
                <a16:creationId xmlns:a16="http://schemas.microsoft.com/office/drawing/2014/main" id="{B4D7F0E2-9624-4502-B323-C1C313798BF5}"/>
              </a:ext>
            </a:extLst>
          </p:cNvPr>
          <p:cNvSpPr/>
          <p:nvPr/>
        </p:nvSpPr>
        <p:spPr>
          <a:xfrm>
            <a:off x="3486051" y="2610840"/>
            <a:ext cx="513384" cy="51338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id="{37C89D4D-1994-4E98-B9E8-A52E0B07B470}"/>
              </a:ext>
            </a:extLst>
          </p:cNvPr>
          <p:cNvSpPr/>
          <p:nvPr/>
        </p:nvSpPr>
        <p:spPr>
          <a:xfrm>
            <a:off x="6797681" y="2563247"/>
            <a:ext cx="1390338" cy="6886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DDPG : Deep Deterministic Policy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24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DQN </a:t>
                </a:r>
                <a:r>
                  <a:rPr lang="ko-KR" altLang="en-US" dirty="0"/>
                  <a:t>방법으로는 </a:t>
                </a:r>
                <a:r>
                  <a:rPr lang="en-US" altLang="ko-KR" b="1" dirty="0"/>
                  <a:t>discrete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만 다룰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DQN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Continuous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다루려면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discretizing (</a:t>
                </a:r>
                <a:r>
                  <a:rPr lang="ko-KR" altLang="en-US" dirty="0"/>
                  <a:t>행동 이산화</a:t>
                </a:r>
                <a:r>
                  <a:rPr lang="en-US" altLang="ko-KR" b="1" dirty="0"/>
                  <a:t>) </a:t>
                </a:r>
                <a:r>
                  <a:rPr lang="ko-KR" altLang="en-US" dirty="0"/>
                  <a:t>를 해야한다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오른쪽과 같은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개의 관절을 가진 로봇 팔을 제어한다고 생각해보자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당 움직임을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discretize </a:t>
                </a:r>
                <a:r>
                  <a:rPr lang="ko-KR" altLang="en-US" dirty="0"/>
                  <a:t>한다고 가정하면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Action space : 3 X 3 X … X 3 = 3^7 = 2187 </a:t>
                </a:r>
                <a:r>
                  <a:rPr lang="ko-KR" altLang="en-US" dirty="0"/>
                  <a:t>가지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Continuous action</a:t>
                </a:r>
                <a:r>
                  <a:rPr lang="ko-KR" altLang="en-US" dirty="0"/>
                  <a:t>을 완벽하게 표현할 수 없고</a:t>
                </a:r>
                <a:r>
                  <a:rPr lang="en-US" altLang="ko-KR" dirty="0"/>
                  <a:t>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Action space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exponential</a:t>
                </a:r>
                <a:r>
                  <a:rPr lang="ko-KR" altLang="en-US" dirty="0"/>
                  <a:t>하게 늘어남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Motivation</a:t>
            </a:r>
          </a:p>
        </p:txBody>
      </p:sp>
      <p:pic>
        <p:nvPicPr>
          <p:cNvPr id="1026" name="Picture 2" descr="https://www.dropbox.com/s/nulhzxs8bak2fn6/Screenshot%202018-06-23%2012.22.20.png?d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67" y="2845099"/>
            <a:ext cx="3338795" cy="25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4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we want</a:t>
                </a:r>
              </a:p>
              <a:p>
                <a:pPr lvl="1"/>
                <a:r>
                  <a:rPr lang="ko-KR" altLang="en-US" dirty="0"/>
                  <a:t>연속적인 정책 함수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Idea</a:t>
                </a:r>
              </a:p>
              <a:p>
                <a:pPr lvl="1"/>
                <a:r>
                  <a:rPr lang="ko-KR" altLang="en-US" dirty="0"/>
                  <a:t>네트워크의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바로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사용하는 </a:t>
                </a:r>
                <a:r>
                  <a:rPr lang="en-US" altLang="ko-KR" dirty="0"/>
                  <a:t>deterministic</a:t>
                </a:r>
                <a:r>
                  <a:rPr lang="ko-KR" altLang="en-US" dirty="0"/>
                  <a:t>한 방법을 사용하자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DPG (Deterministic Policy Gradient)</a:t>
                </a:r>
                <a:r>
                  <a:rPr lang="ko-KR" altLang="en-US" dirty="0"/>
                  <a:t>에 기반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b="1" dirty="0"/>
                  <a:t>Actor-Critic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활용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Contribution</a:t>
                </a:r>
              </a:p>
              <a:p>
                <a:pPr lvl="1"/>
                <a:r>
                  <a:rPr lang="en-US" altLang="ko-KR" dirty="0"/>
                  <a:t>High-dimensional + Continuous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 space</a:t>
                </a:r>
                <a:r>
                  <a:rPr lang="ko-KR" altLang="en-US" dirty="0"/>
                  <a:t>에서 학습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Idea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334041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, action space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policy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policy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직접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u="sng" dirty="0"/>
                  <a:t>discounted future </a:t>
                </a:r>
                <a:r>
                  <a:rPr lang="en-US" altLang="ko-KR" u="sng" dirty="0">
                    <a:solidFill>
                      <a:srgbClr val="0000FF"/>
                    </a:solidFill>
                  </a:rPr>
                  <a:t>reward</a:t>
                </a:r>
                <a:r>
                  <a:rPr lang="en-US" altLang="ko-KR" u="sng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u="sng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u="sng" dirty="0"/>
              </a:p>
              <a:p>
                <a:pPr lvl="1"/>
                <a:r>
                  <a:rPr lang="en-US" altLang="ko-KR" u="sng" dirty="0"/>
                  <a:t>Discount factor : </a:t>
                </a:r>
                <a14:m>
                  <m:oMath xmlns:m="http://schemas.openxmlformats.org/officeDocument/2006/math"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ko-KR" u="sng" dirty="0"/>
              </a:p>
              <a:p>
                <a:pPr lvl="1"/>
                <a:endParaRPr lang="en-US" altLang="ko-KR" u="sng" dirty="0"/>
              </a:p>
              <a:p>
                <a:r>
                  <a:rPr lang="ko-KR" altLang="en-US" u="sng" dirty="0"/>
                  <a:t>목표 </a:t>
                </a:r>
                <a:r>
                  <a:rPr lang="en-US" altLang="ko-KR" u="sng" dirty="0"/>
                  <a:t>: </a:t>
                </a:r>
                <a:r>
                  <a:rPr lang="en-US" altLang="ko-KR" b="1" u="sng" dirty="0">
                    <a:solidFill>
                      <a:srgbClr val="0000FF"/>
                    </a:solidFill>
                  </a:rPr>
                  <a:t>expected return</a:t>
                </a:r>
                <a:r>
                  <a:rPr lang="ko-KR" altLang="en-US" b="1" u="sng" dirty="0"/>
                  <a:t>을 </a:t>
                </a:r>
                <a:r>
                  <a:rPr lang="en-US" altLang="ko-KR" b="1" u="sng" dirty="0"/>
                  <a:t>maximize</a:t>
                </a:r>
                <a:r>
                  <a:rPr lang="ko-KR" altLang="en-US" b="1" u="sng" dirty="0"/>
                  <a:t>하는 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policy</a:t>
                </a:r>
                <a:r>
                  <a:rPr lang="ko-KR" altLang="en-US" u="sng" dirty="0"/>
                  <a:t>를 학습하는 것</a:t>
                </a:r>
                <a:endParaRPr lang="en-US" altLang="ko-KR" u="sng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Background</a:t>
            </a:r>
          </a:p>
        </p:txBody>
      </p:sp>
    </p:spTree>
    <p:extLst>
      <p:ext uri="{BB962C8B-B14F-4D97-AF65-F5344CB8AC3E}">
        <p14:creationId xmlns:p14="http://schemas.microsoft.com/office/powerpoint/2010/main" val="10241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Action value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deterministic policy(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적용 </a:t>
                </a:r>
                <a:r>
                  <a:rPr lang="en-US" altLang="ko-KR" dirty="0"/>
                  <a:t>: Expectation term</a:t>
                </a:r>
                <a:r>
                  <a:rPr lang="ko-KR" altLang="en-US" dirty="0"/>
                  <a:t>을 빠져나오게 된다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Loss function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5"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Critic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dirty="0"/>
                  <a:t> 는 </a:t>
                </a:r>
                <a:r>
                  <a:rPr lang="en-US" altLang="ko-KR" sz="1200" dirty="0"/>
                  <a:t>batch index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  <a:blipFill>
                <a:blip r:embed="rId4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0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따랐을 때의 </a:t>
                </a:r>
                <a:r>
                  <a:rPr lang="en-US" altLang="ko-KR" dirty="0"/>
                  <a:t>state distribution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/>
                  <a:t>은 다음과 같이 계산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고려할 때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현재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시점 이후에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로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이동할 확률</a:t>
                </a:r>
                <a:endParaRPr lang="en-US" altLang="ko-KR" sz="1600" dirty="0">
                  <a:latin typeface="+mn-ea"/>
                </a:endParaRPr>
              </a:p>
              <a:p>
                <a:pPr marL="0" indent="0" algn="ctr">
                  <a:buNone/>
                </a:pPr>
                <a:endParaRPr lang="en-US" altLang="ko-KR" sz="1400" dirty="0"/>
              </a:p>
              <a:p>
                <a:r>
                  <a:rPr lang="en-US" altLang="ko-KR" dirty="0"/>
                  <a:t>Improper state distribution:</a:t>
                </a:r>
              </a:p>
              <a:p>
                <a:pPr lvl="1"/>
                <a:r>
                  <a:rPr lang="ko-KR" altLang="en-US" dirty="0"/>
                  <a:t>임의의 </a:t>
                </a:r>
                <a:r>
                  <a:rPr lang="en-US" altLang="ko-KR" dirty="0">
                    <a:latin typeface="+mn-ea"/>
                  </a:rPr>
                  <a:t>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에서</a:t>
                </a:r>
                <a:r>
                  <a:rPr lang="en-US" altLang="ko-KR" dirty="0">
                    <a:latin typeface="+mn-ea"/>
                  </a:rPr>
                  <a:t>, 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에 도달할 확률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먼 미래의 도착 확률을 감가해서 고려한다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/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blipFill>
                <a:blip r:embed="rId4"/>
                <a:stretch>
                  <a:fillRect b="-4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/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</a:rPr>
                  <a:t>Stochastic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cost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blipFill>
                <a:blip r:embed="rId2"/>
                <a:stretch>
                  <a:fillRect l="-1403" t="-12308" r="-56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/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blipFill>
                <a:blip r:embed="rId3"/>
                <a:stretch>
                  <a:fillRect b="-5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/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/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</a:rPr>
                  <a:t>Deterministic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</a:t>
                </a:r>
                <a:r>
                  <a:rPr lang="en-US" sz="2000" dirty="0"/>
                  <a:t> cost </a:t>
                </a:r>
                <a:r>
                  <a:rPr lang="en-US" altLang="ko-KR" sz="2000" dirty="0"/>
                  <a:t>function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blipFill>
                <a:blip r:embed="rId5"/>
                <a:stretch>
                  <a:fillRect l="-1285" t="-10606" r="-51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4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의</a:t>
                </a:r>
                <a:r>
                  <a:rPr lang="en-US" altLang="ko-KR" sz="2000" dirty="0"/>
                  <a:t> gradient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/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이 알고리즘을 구현하기 위해서 필요한 것</a:t>
                </a:r>
                <a:r>
                  <a:rPr lang="en-US" altLang="ko-KR" sz="2000" dirty="0"/>
                  <a:t>?:</a:t>
                </a:r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 계산하기 쉬운</a:t>
                </a:r>
                <a:r>
                  <a:rPr lang="en-US" sz="2000" dirty="0"/>
                  <a:t> </a:t>
                </a:r>
                <a:r>
                  <a:rPr lang="ko-KR" altLang="en-US" sz="2000" u="sng" dirty="0"/>
                  <a:t>결정적</a:t>
                </a:r>
                <a:r>
                  <a:rPr lang="en-US" sz="2000" dirty="0"/>
                  <a:t> </a:t>
                </a:r>
                <a:r>
                  <a:rPr lang="ko-KR" altLang="en-US" sz="2000" dirty="0"/>
                  <a:t>정책 함수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쉬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blipFill>
                <a:blip r:embed="rId3"/>
                <a:stretch>
                  <a:fillRect l="-92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3">
            <a:extLst>
              <a:ext uri="{FF2B5EF4-FFF2-40B4-BE49-F238E27FC236}">
                <a16:creationId xmlns:a16="http://schemas.microsoft.com/office/drawing/2014/main" id="{2DD90AE7-9FB4-47AB-B6BB-67447B5FF7B6}"/>
              </a:ext>
            </a:extLst>
          </p:cNvPr>
          <p:cNvSpPr/>
          <p:nvPr/>
        </p:nvSpPr>
        <p:spPr>
          <a:xfrm>
            <a:off x="8131394" y="4676491"/>
            <a:ext cx="745632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DA2CA-CF74-4D6C-B2A4-083ECA572A56}"/>
              </a:ext>
            </a:extLst>
          </p:cNvPr>
          <p:cNvSpPr txBox="1"/>
          <p:nvPr/>
        </p:nvSpPr>
        <p:spPr>
          <a:xfrm>
            <a:off x="9449995" y="4676491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Neural Network?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236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학습이 불안정함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DQN</a:t>
                </a:r>
                <a:r>
                  <a:rPr lang="ko-KR" altLang="en-US" dirty="0"/>
                  <a:t>처럼</a:t>
                </a:r>
                <a:r>
                  <a:rPr lang="en-US" altLang="ko-KR" dirty="0"/>
                  <a:t> target network</a:t>
                </a:r>
                <a:r>
                  <a:rPr lang="ko-KR" altLang="en-US" dirty="0"/>
                  <a:t>를 도입하여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학습을 안정화 시킴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,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Exploration</a:t>
                </a:r>
                <a:r>
                  <a:rPr lang="ko-KR" altLang="en-US" dirty="0"/>
                  <a:t>이 힘듦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Deterministic policy</a:t>
                </a:r>
                <a:r>
                  <a:rPr lang="ko-KR" altLang="en-US" dirty="0"/>
                  <a:t>를 사용함으로써</a:t>
                </a:r>
                <a:r>
                  <a:rPr lang="en-US" altLang="ko-KR" dirty="0"/>
                  <a:t>, off-policy</a:t>
                </a:r>
                <a:r>
                  <a:rPr lang="ko-KR" altLang="en-US" dirty="0"/>
                  <a:t>로 학습하는 것이 가능해짐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b="1" dirty="0"/>
                  <a:t>Ornstein-</a:t>
                </a:r>
                <a:r>
                  <a:rPr lang="en-US" altLang="ko-KR" b="1" dirty="0" err="1"/>
                  <a:t>Uhlenbeck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과정</a:t>
                </a:r>
                <a:r>
                  <a:rPr lang="en-US" altLang="ko-KR" b="1" dirty="0"/>
                  <a:t> (OU process)</a:t>
                </a:r>
                <a:r>
                  <a:rPr lang="ko-KR" altLang="en-US" dirty="0"/>
                  <a:t>를 이용한 </a:t>
                </a:r>
                <a:r>
                  <a:rPr lang="en-US" altLang="ko-KR" dirty="0"/>
                  <a:t>exploration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:r>
                  <a:rPr lang="ko-KR" altLang="en-US" dirty="0"/>
                  <a:t>시간적으로 연관된 </a:t>
                </a:r>
                <a:r>
                  <a:rPr lang="en-US" altLang="ko-KR" dirty="0"/>
                  <a:t>noise</a:t>
                </a:r>
                <a:r>
                  <a:rPr lang="ko-KR" altLang="en-US" dirty="0"/>
                  <a:t>를 주어서 </a:t>
                </a:r>
                <a:r>
                  <a:rPr lang="en-US" altLang="ko-KR" dirty="0"/>
                  <a:t>exploration</a:t>
                </a:r>
                <a:r>
                  <a:rPr lang="ko-KR" altLang="en-US" dirty="0"/>
                  <a:t>을 진행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8224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312312" y="2823398"/>
            <a:ext cx="81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282613" y="2793302"/>
            <a:ext cx="1554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CB9AD4-EA24-4997-9130-0A77E58E0AA8}"/>
              </a:ext>
            </a:extLst>
          </p:cNvPr>
          <p:cNvSpPr/>
          <p:nvPr/>
        </p:nvSpPr>
        <p:spPr>
          <a:xfrm>
            <a:off x="983682" y="5114776"/>
            <a:ext cx="10224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Agent</a:t>
            </a:r>
            <a:r>
              <a:rPr lang="en-US" altLang="ko-KR" sz="2400" dirty="0"/>
              <a:t> 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환경 </a:t>
            </a:r>
            <a:r>
              <a:rPr lang="en-US" altLang="ko-KR" sz="2400" dirty="0"/>
              <a:t>(</a:t>
            </a:r>
            <a:r>
              <a:rPr lang="en-US" altLang="ko-KR" sz="2400" b="1" dirty="0"/>
              <a:t>Environment</a:t>
            </a:r>
            <a:r>
              <a:rPr lang="en-US" altLang="ko-KR" sz="2400" dirty="0"/>
              <a:t>)</a:t>
            </a:r>
            <a:r>
              <a:rPr lang="ko-KR" altLang="en-US" sz="2400" dirty="0"/>
              <a:t>과 </a:t>
            </a:r>
            <a:r>
              <a:rPr lang="ko-KR" altLang="en-US" sz="2400" b="1" dirty="0"/>
              <a:t>상호작용</a:t>
            </a:r>
            <a:r>
              <a:rPr lang="ko-KR" altLang="en-US" sz="2400" dirty="0"/>
              <a:t>하며 정책 </a:t>
            </a:r>
            <a:r>
              <a:rPr lang="en-US" altLang="ko-KR" sz="2400" dirty="0"/>
              <a:t>(</a:t>
            </a:r>
            <a:r>
              <a:rPr lang="en-US" altLang="ko-KR" sz="2400" b="1" dirty="0"/>
              <a:t>policy</a:t>
            </a:r>
            <a:r>
              <a:rPr lang="en-US" altLang="ko-KR" sz="2400" dirty="0"/>
              <a:t>) </a:t>
            </a:r>
            <a:r>
              <a:rPr lang="ko-KR" altLang="en-US" sz="2400" dirty="0"/>
              <a:t>를 배워 나가는 것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F4AA10-5CE3-4C70-A6DE-36FC98AE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F8F8C6-9B8A-4449-925D-62ECD26A5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616403-6067-4E11-984A-84289DA11CB3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28B5FA-4525-473A-84A2-6FAD38BA3F48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7920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D792B5D-31EE-4E08-B2A2-D6576D3D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63" y="0"/>
            <a:ext cx="8578258" cy="63878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4453" y="560717"/>
            <a:ext cx="785004" cy="51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4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90EE-A8FE-43E0-B219-57F91A9FD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Toy example with DDPG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F7A26-F384-443E-8F58-193E82C4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14114-D354-417F-AFA4-99FED3EBB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6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675B-E39A-446F-B290-DF35B435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Pendulum-v0 (</a:t>
            </a:r>
            <a:r>
              <a:rPr lang="en-US" altLang="ko-KR" dirty="0" err="1"/>
              <a:t>OpenAI</a:t>
            </a:r>
            <a:r>
              <a:rPr lang="en-US" altLang="ko-KR" dirty="0"/>
              <a:t> gym)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85E32-DB3E-48D0-9618-D4E1DB7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080B48-2529-4E30-B8CE-7EA160F1C7F8}"/>
              </a:ext>
            </a:extLst>
          </p:cNvPr>
          <p:cNvSpPr/>
          <p:nvPr/>
        </p:nvSpPr>
        <p:spPr>
          <a:xfrm>
            <a:off x="7442871" y="5246413"/>
            <a:ext cx="440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https://gym.openai.com/envs/Pendulum-v0/</a:t>
            </a:r>
            <a:endParaRPr lang="ko-KR" altLang="en-US" dirty="0"/>
          </a:p>
        </p:txBody>
      </p:sp>
      <p:pic>
        <p:nvPicPr>
          <p:cNvPr id="6" name="original">
            <a:hlinkClick r:id="" action="ppaction://media"/>
            <a:extLst>
              <a:ext uri="{FF2B5EF4-FFF2-40B4-BE49-F238E27FC236}">
                <a16:creationId xmlns:a16="http://schemas.microsoft.com/office/drawing/2014/main" id="{09922FF6-D095-4CF1-850A-62A1FE412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6054" y="1242255"/>
            <a:ext cx="3649260" cy="3649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/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/>
                  <a:t>Goal</a:t>
                </a:r>
                <a:r>
                  <a:rPr lang="en-US" altLang="ko-KR" dirty="0"/>
                  <a:t>: Pendulum </a:t>
                </a:r>
                <a:r>
                  <a:rPr lang="ko-KR" altLang="en-US" dirty="0"/>
                  <a:t>이 위로 잘 서 있도록 </a:t>
                </a:r>
                <a:r>
                  <a:rPr lang="en-US" altLang="ko-KR" dirty="0"/>
                  <a:t>control</a:t>
                </a:r>
                <a:r>
                  <a:rPr lang="ko-KR" altLang="en-US" dirty="0"/>
                  <a:t>하는 것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State 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457200"/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단위 축으로부터의 각도</a:t>
                </a:r>
                <a:endParaRPr lang="en-US" altLang="ko-KR" dirty="0"/>
              </a:p>
              <a:p>
                <a:pPr marL="457200"/>
                <a:endParaRPr lang="en-US" altLang="ko-KR" b="1" dirty="0"/>
              </a:p>
              <a:p>
                <a:pPr marL="457200"/>
                <a:r>
                  <a:rPr lang="en-US" altLang="ko-KR" b="1" dirty="0"/>
                  <a:t>Action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Joint</a:t>
                </a:r>
                <a:r>
                  <a:rPr lang="ko-KR" altLang="en-US" dirty="0"/>
                  <a:t>에 가하는 힘의 크기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Reward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+0.1×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+0.001×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−16.273, 0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minimum,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maximum</a:t>
                </a:r>
              </a:p>
              <a:p>
                <a:pPr marL="457200"/>
                <a:r>
                  <a:rPr lang="en-US" altLang="ko-KR" b="1" dirty="0"/>
                  <a:t>Terminal</a:t>
                </a:r>
              </a:p>
              <a:p>
                <a:pPr marL="457200"/>
                <a:r>
                  <a:rPr lang="en-US" altLang="ko-KR" b="1" dirty="0"/>
                  <a:t>	</a:t>
                </a:r>
                <a:r>
                  <a:rPr lang="en-US" altLang="ko-KR" dirty="0"/>
                  <a:t>Terminal</a:t>
                </a:r>
                <a:r>
                  <a:rPr lang="ko-KR" altLang="en-US" dirty="0"/>
                  <a:t> 조건은 없으며</a:t>
                </a:r>
                <a:r>
                  <a:rPr lang="en-US" altLang="ko-KR" dirty="0"/>
                  <a:t>, time step&gt;200 </a:t>
                </a:r>
                <a:r>
                  <a:rPr lang="ko-KR" altLang="en-US" dirty="0"/>
                  <a:t>일 때 종료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blipFill>
                <a:blip r:embed="rId6"/>
                <a:stretch>
                  <a:fillRect t="-998" b="-1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52A2-624F-4596-8E68-CC48F8C9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AEB45-B7BB-44B8-BE49-A354A2F0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DDPG_tutorial.ipynb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Gym-Pendulum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Agent </a:t>
            </a:r>
            <a:r>
              <a:rPr lang="ko-KR" altLang="en-US" dirty="0"/>
              <a:t>만들 준비하기</a:t>
            </a:r>
            <a:endParaRPr lang="en-US" altLang="ko-KR" dirty="0"/>
          </a:p>
          <a:p>
            <a:pPr lvl="1"/>
            <a:r>
              <a:rPr lang="en-US" altLang="ko-KR" dirty="0"/>
              <a:t>Actor Network</a:t>
            </a:r>
          </a:p>
          <a:p>
            <a:pPr lvl="1"/>
            <a:r>
              <a:rPr lang="en-US" altLang="ko-KR" dirty="0"/>
              <a:t>Critic Network</a:t>
            </a:r>
          </a:p>
          <a:p>
            <a:pPr lvl="1"/>
            <a:r>
              <a:rPr lang="en-US" altLang="ko-KR" dirty="0"/>
              <a:t>Target Network (Actor, Critic)</a:t>
            </a:r>
          </a:p>
          <a:p>
            <a:pPr lvl="1"/>
            <a:r>
              <a:rPr lang="en-US" altLang="ko-KR" dirty="0"/>
              <a:t>Replay Memory</a:t>
            </a:r>
          </a:p>
          <a:p>
            <a:pPr lvl="1"/>
            <a:r>
              <a:rPr lang="en-US" altLang="ko-KR" dirty="0"/>
              <a:t>OU process</a:t>
            </a:r>
          </a:p>
          <a:p>
            <a:pPr marL="0" indent="0">
              <a:buNone/>
            </a:pPr>
            <a:r>
              <a:rPr lang="en-US" altLang="ko-KR" dirty="0"/>
              <a:t>3. Agent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Agent </a:t>
            </a:r>
            <a:r>
              <a:rPr lang="ko-KR" altLang="en-US" dirty="0"/>
              <a:t>학습 및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B3182-E9C1-4D32-8E1A-2549BC6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C8CB9-24E9-4390-B0C4-25962899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Project Description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82E9-AC65-47CF-850D-F70D12D51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6A5AF-736E-46EC-8705-918AC0AF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1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F21A-8859-4E30-805B-B5F989E0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Industrial polymerization reactor</a:t>
            </a:r>
            <a:endParaRPr lang="ko-KR" altLang="en-US" i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38AB10-E6B8-4BF2-BB97-048109B9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8" y="1329214"/>
            <a:ext cx="8534401" cy="3767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19880-0C80-49FE-85E2-4CF859E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B4F13-5167-4B47-9B4F-EF3A3603EDA1}"/>
              </a:ext>
            </a:extLst>
          </p:cNvPr>
          <p:cNvSpPr/>
          <p:nvPr/>
        </p:nvSpPr>
        <p:spPr>
          <a:xfrm>
            <a:off x="3976915" y="768720"/>
            <a:ext cx="867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i="1" dirty="0"/>
              <a:t>do-</a:t>
            </a:r>
            <a:r>
              <a:rPr lang="en-US" altLang="ko-KR" sz="1400" i="1" dirty="0" err="1"/>
              <a:t>mpc</a:t>
            </a:r>
            <a:r>
              <a:rPr lang="en-US" altLang="ko-KR" sz="1400" i="1" dirty="0"/>
              <a:t> : </a:t>
            </a:r>
            <a:r>
              <a:rPr lang="en-US" altLang="ko-KR" sz="1400" dirty="0">
                <a:hlinkClick r:id="rId3"/>
              </a:rPr>
              <a:t>https://www.do-mpc.com/en/latest/example_gallery/industrial_poly.html</a:t>
            </a:r>
            <a:endParaRPr lang="ko-KR" altLang="en-US" sz="1400" dirty="0"/>
          </a:p>
        </p:txBody>
      </p:sp>
      <p:sp>
        <p:nvSpPr>
          <p:cNvPr id="8" name="AutoShape 6" descr="polysketch">
            <a:extLst>
              <a:ext uri="{FF2B5EF4-FFF2-40B4-BE49-F238E27FC236}">
                <a16:creationId xmlns:a16="http://schemas.microsoft.com/office/drawing/2014/main" id="{0CAC4CD2-404B-463A-B407-A6E0A1BCA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8457" cy="325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77752-71FD-457E-A52C-5BEAF01E12C5}"/>
              </a:ext>
            </a:extLst>
          </p:cNvPr>
          <p:cNvSpPr txBox="1"/>
          <p:nvPr/>
        </p:nvSpPr>
        <p:spPr>
          <a:xfrm>
            <a:off x="262436" y="5073035"/>
            <a:ext cx="742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고분자 </a:t>
            </a:r>
            <a:r>
              <a:rPr lang="ko-KR" altLang="en-US" dirty="0" err="1"/>
              <a:t>반응로</a:t>
            </a:r>
            <a:r>
              <a:rPr lang="ko-KR" altLang="en-US" dirty="0"/>
              <a:t> 모델</a:t>
            </a:r>
            <a:r>
              <a:rPr lang="en-US" altLang="ko-KR" dirty="0"/>
              <a:t>: monomer </a:t>
            </a:r>
            <a:r>
              <a:rPr lang="ko-KR" altLang="en-US" dirty="0"/>
              <a:t>와 </a:t>
            </a:r>
            <a:r>
              <a:rPr lang="en-US" altLang="ko-KR" dirty="0"/>
              <a:t>water</a:t>
            </a:r>
            <a:r>
              <a:rPr lang="ko-KR" altLang="en-US" dirty="0"/>
              <a:t>을 이용해 </a:t>
            </a:r>
            <a:r>
              <a:rPr lang="en-US" altLang="ko-KR" dirty="0"/>
              <a:t>product</a:t>
            </a:r>
            <a:r>
              <a:rPr lang="ko-KR" altLang="en-US" dirty="0"/>
              <a:t>를 생성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887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dirty="0"/>
              </a:p>
              <a:p>
                <a:r>
                  <a:rPr lang="en-US" altLang="ko-KR" dirty="0"/>
                  <a:t>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3807F0-816A-4C4B-B818-D952DC412C6C}"/>
              </a:ext>
            </a:extLst>
          </p:cNvPr>
          <p:cNvGrpSpPr/>
          <p:nvPr/>
        </p:nvGrpSpPr>
        <p:grpSpPr>
          <a:xfrm>
            <a:off x="1071105" y="3244478"/>
            <a:ext cx="6906476" cy="2760806"/>
            <a:chOff x="2885391" y="3360593"/>
            <a:chExt cx="6906476" cy="2760806"/>
          </a:xfrm>
        </p:grpSpPr>
        <p:pic>
          <p:nvPicPr>
            <p:cNvPr id="1026" name="Picture 2" descr="polybounds">
              <a:extLst>
                <a:ext uri="{FF2B5EF4-FFF2-40B4-BE49-F238E27FC236}">
                  <a16:creationId xmlns:a16="http://schemas.microsoft.com/office/drawing/2014/main" id="{963EDF67-E166-46FE-97E4-16A19A44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324" y="3360593"/>
              <a:ext cx="6576610" cy="276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F3CBB5-45A2-4782-BEE0-4FFC3B8733E7}"/>
                </a:ext>
              </a:extLst>
            </p:cNvPr>
            <p:cNvSpPr/>
            <p:nvPr/>
          </p:nvSpPr>
          <p:spPr>
            <a:xfrm>
              <a:off x="2885391" y="4258127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F864C-BCCF-4181-918D-24A57ABAD889}"/>
                </a:ext>
              </a:extLst>
            </p:cNvPr>
            <p:cNvSpPr/>
            <p:nvPr/>
          </p:nvSpPr>
          <p:spPr>
            <a:xfrm>
              <a:off x="2885391" y="5560481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/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Objective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00FF"/>
                    </a:solidFill>
                  </a:rPr>
                  <a:t>를 가장 빨리  높이는 것</a:t>
                </a: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~ 20680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까지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!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blipFill>
                <a:blip r:embed="rId4"/>
                <a:stretch>
                  <a:fillRect t="-6364" r="-270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959CC2-59CA-445A-8A48-02F9937E0168}"/>
              </a:ext>
            </a:extLst>
          </p:cNvPr>
          <p:cNvSpPr txBox="1"/>
          <p:nvPr/>
        </p:nvSpPr>
        <p:spPr>
          <a:xfrm>
            <a:off x="7641032" y="5344601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altLang="ko-KR" b="1" dirty="0">
                <a:solidFill>
                  <a:srgbClr val="0000FF"/>
                </a:solidFill>
              </a:rPr>
              <a:t>Safety variable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1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Control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Action variable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boundary</a:t>
                </a:r>
                <a:r>
                  <a:rPr lang="ko-KR" altLang="en-US" dirty="0"/>
                  <a:t>를 잘 체크할 것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50" name="Picture 2" descr="polyinputbounds">
            <a:extLst>
              <a:ext uri="{FF2B5EF4-FFF2-40B4-BE49-F238E27FC236}">
                <a16:creationId xmlns:a16="http://schemas.microsoft.com/office/drawing/2014/main" id="{AA68579B-A5B4-498E-9D18-CFB3386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5" y="1909885"/>
            <a:ext cx="7247829" cy="13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47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</p:spPr>
            <p:txBody>
              <a:bodyPr/>
              <a:lstStyle/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Stage reward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maximize </a:t>
                </a:r>
                <a:r>
                  <a:rPr lang="ko-KR" altLang="en-US" dirty="0"/>
                  <a:t>하는 것이 </a:t>
                </a:r>
                <a:r>
                  <a:rPr lang="en-US" altLang="ko-KR" dirty="0"/>
                  <a:t>objective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step </a:t>
                </a:r>
                <a:r>
                  <a:rPr lang="ko-KR" altLang="en-US" dirty="0"/>
                  <a:t>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gap 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로 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Terminal reward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  <a:blipFill>
                <a:blip r:embed="rId3"/>
                <a:stretch>
                  <a:fillRect l="-496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𝑇𝑒𝑟𝑚𝑖𝑛𝑎𝑙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&gt;206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80 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𝑎𝑑𝑖𝑎𝑏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&gt;109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406527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921" r="-31189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98507" r="-150487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98507" r="-6531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318033" r="-1504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318033" r="-65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40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3797-7CCA-4254-9E8B-6053FDA6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5B653-DF59-4F93-A4E4-1D4C5F7B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Gym-Poly reactor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State / action variable plot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Task </a:t>
            </a:r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주어진 환경에서 </a:t>
            </a:r>
            <a:r>
              <a:rPr lang="en-US" altLang="ko-KR" b="1" dirty="0"/>
              <a:t>DDPG agent</a:t>
            </a:r>
            <a:r>
              <a:rPr lang="ko-KR" altLang="en-US" b="1" dirty="0"/>
              <a:t>로 학습한 결과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2. MPC control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model-based </a:t>
            </a:r>
            <a:r>
              <a:rPr lang="ko-KR" altLang="en-US" b="1" dirty="0"/>
              <a:t>강화학습과 비교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98845-C27B-44A5-AEF2-2954A3D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923E87-2CFC-4BE1-9318-29D93ABA28E5}"/>
              </a:ext>
            </a:extLst>
          </p:cNvPr>
          <p:cNvSpPr/>
          <p:nvPr/>
        </p:nvSpPr>
        <p:spPr>
          <a:xfrm>
            <a:off x="458603" y="4251792"/>
            <a:ext cx="903003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환경 </a:t>
            </a:r>
            <a:r>
              <a:rPr lang="en-US" altLang="ko-KR" sz="2000" dirty="0"/>
              <a:t>(</a:t>
            </a:r>
            <a:r>
              <a:rPr lang="en-US" altLang="ko-KR" sz="2000" b="1" dirty="0"/>
              <a:t>Environment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에이전트가 행동을 했을 때 </a:t>
            </a:r>
            <a:r>
              <a:rPr lang="en-US" altLang="ko-KR" sz="2000" dirty="0"/>
              <a:t>(</a:t>
            </a:r>
            <a:r>
              <a:rPr lang="ko-KR" altLang="en-US" sz="2000" dirty="0"/>
              <a:t>내재된</a:t>
            </a:r>
            <a:r>
              <a:rPr lang="en-US" altLang="ko-KR" sz="2000" dirty="0"/>
              <a:t>)</a:t>
            </a:r>
            <a:r>
              <a:rPr lang="ko-KR" altLang="en-US" sz="2000" dirty="0"/>
              <a:t>규칙에 따라 </a:t>
            </a:r>
            <a:r>
              <a:rPr lang="en-US" altLang="ko-KR" sz="2000" dirty="0"/>
              <a:t>‘</a:t>
            </a:r>
            <a:r>
              <a:rPr lang="ko-KR" altLang="en-US" sz="2000" dirty="0"/>
              <a:t>무언가</a:t>
            </a:r>
            <a:r>
              <a:rPr lang="en-US" altLang="ko-KR" sz="2000" dirty="0"/>
              <a:t>’</a:t>
            </a:r>
            <a:r>
              <a:rPr lang="ko-KR" altLang="en-US" sz="2000" dirty="0"/>
              <a:t> 를 제공해주는 역할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Ex) </a:t>
            </a:r>
            <a:r>
              <a:rPr lang="ko-KR" altLang="en-US" dirty="0"/>
              <a:t>바둑 게임</a:t>
            </a:r>
            <a:r>
              <a:rPr lang="en-US" altLang="ko-KR" dirty="0"/>
              <a:t>, </a:t>
            </a:r>
            <a:r>
              <a:rPr lang="ko-KR" altLang="en-US" dirty="0"/>
              <a:t>시뮬레이터</a:t>
            </a:r>
            <a:r>
              <a:rPr lang="en-US" altLang="ko-KR" dirty="0"/>
              <a:t>, </a:t>
            </a:r>
            <a:r>
              <a:rPr lang="ko-KR" altLang="en-US" dirty="0"/>
              <a:t>미로 찾기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8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4251792"/>
                <a:ext cx="8435323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>
                    <a:ea typeface="+mj-ea"/>
                  </a:rPr>
                  <a:t>상태 </a:t>
                </a:r>
                <a:r>
                  <a:rPr lang="en-US" altLang="ko-KR" sz="2000" dirty="0">
                    <a:ea typeface="+mj-ea"/>
                  </a:rPr>
                  <a:t>(</a:t>
                </a:r>
                <a:r>
                  <a:rPr lang="en-US" altLang="ko-KR" sz="2000" b="1" dirty="0">
                    <a:ea typeface="+mj-ea"/>
                  </a:rPr>
                  <a:t>State</a:t>
                </a:r>
                <a:r>
                  <a:rPr lang="en-US" altLang="ko-KR" sz="2000" dirty="0">
                    <a:ea typeface="+mj-ea"/>
                  </a:rPr>
                  <a:t>)</a:t>
                </a:r>
              </a:p>
              <a:p>
                <a:endParaRPr lang="en-US" altLang="ko-KR" sz="2000" dirty="0"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ea typeface="+mj-ea"/>
                  </a:rPr>
                  <a:t>현재 시점 </a:t>
                </a:r>
                <a:r>
                  <a:rPr lang="en-US" altLang="ko-KR" sz="2000" dirty="0"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+mj-ea"/>
                      </a:rPr>
                      <m:t>𝑡</m:t>
                    </m:r>
                  </m:oMath>
                </a14:m>
                <a:r>
                  <a:rPr lang="en-US" altLang="ko-KR" sz="2000" dirty="0">
                    <a:ea typeface="+mj-ea"/>
                  </a:rPr>
                  <a:t>) </a:t>
                </a:r>
                <a:r>
                  <a:rPr lang="ko-KR" altLang="en-US" sz="2000" dirty="0">
                    <a:ea typeface="+mj-ea"/>
                  </a:rPr>
                  <a:t>에서 환경이 어떤 상태인지를 표현하는 값</a:t>
                </a:r>
                <a:r>
                  <a:rPr lang="en-US" altLang="ko-KR" sz="2000" dirty="0">
                    <a:ea typeface="+mj-ea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1" dirty="0">
                    <a:ea typeface="+mj-ea"/>
                  </a:rPr>
                  <a:t> </a:t>
                </a:r>
                <a:r>
                  <a:rPr lang="ko-KR" altLang="en-US" sz="2000" dirty="0">
                    <a:ea typeface="+mj-ea"/>
                  </a:rPr>
                  <a:t>로 표기</a:t>
                </a:r>
                <a:endParaRPr lang="en-US" altLang="ko-KR" sz="2000" dirty="0">
                  <a:ea typeface="+mj-ea"/>
                </a:endParaRPr>
              </a:p>
              <a:p>
                <a:endParaRPr lang="en-US" altLang="ko-KR" sz="2000" dirty="0">
                  <a:ea typeface="+mj-ea"/>
                </a:endParaRPr>
              </a:p>
              <a:p>
                <a:r>
                  <a:rPr lang="en-US" altLang="ko-KR" dirty="0">
                    <a:ea typeface="+mj-ea"/>
                  </a:rPr>
                  <a:t>Ex) </a:t>
                </a:r>
                <a:r>
                  <a:rPr lang="ko-KR" altLang="en-US" dirty="0">
                    <a:ea typeface="+mj-ea"/>
                  </a:rPr>
                  <a:t>바둑판에 현재 바둑돌이 어떻게 놓여 있는가</a:t>
                </a:r>
                <a:r>
                  <a:rPr lang="en-US" altLang="ko-KR" dirty="0">
                    <a:ea typeface="+mj-ea"/>
                  </a:rPr>
                  <a:t>? </a:t>
                </a:r>
                <a:r>
                  <a:rPr lang="ko-KR" altLang="en-US" dirty="0">
                    <a:ea typeface="+mj-ea"/>
                  </a:rPr>
                  <a:t>미로에서 내 위치가 어디인가</a:t>
                </a:r>
                <a:r>
                  <a:rPr lang="en-US" altLang="ko-KR" dirty="0">
                    <a:ea typeface="+mj-ea"/>
                  </a:rPr>
                  <a:t>?</a:t>
                </a:r>
                <a:endParaRPr lang="en-US" altLang="ko-KR" sz="2000" dirty="0">
                  <a:ea typeface="+mj-ea"/>
                </a:endParaRPr>
              </a:p>
              <a:p>
                <a:endParaRPr lang="en-US" altLang="ko-KR" sz="2000" dirty="0">
                  <a:ea typeface="+mj-ea"/>
                </a:endParaRPr>
              </a:p>
              <a:p>
                <a:r>
                  <a:rPr lang="en-US" altLang="ko-KR" sz="2000" dirty="0">
                    <a:ea typeface="+mj-ea"/>
                  </a:rPr>
                  <a:t>: </a:t>
                </a:r>
                <a:r>
                  <a:rPr lang="ko-KR" altLang="en-US" sz="2000" dirty="0">
                    <a:ea typeface="+mj-ea"/>
                  </a:rPr>
                  <a:t>환경은 </a:t>
                </a:r>
                <a:r>
                  <a:rPr lang="en-US" altLang="ko-KR" sz="2000" dirty="0">
                    <a:ea typeface="+mj-ea"/>
                  </a:rPr>
                  <a:t>agent</a:t>
                </a:r>
                <a:r>
                  <a:rPr lang="ko-KR" altLang="en-US" sz="2000" dirty="0">
                    <a:ea typeface="+mj-ea"/>
                  </a:rPr>
                  <a:t>에게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+mj-ea"/>
                  </a:rPr>
                  <a:t> </a:t>
                </a:r>
                <a:r>
                  <a:rPr lang="ko-KR" altLang="en-US" sz="2000" dirty="0">
                    <a:ea typeface="+mj-ea"/>
                  </a:rPr>
                  <a:t>를 제공</a:t>
                </a:r>
                <a:r>
                  <a:rPr lang="en-US" altLang="ko-KR" sz="2000" dirty="0"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4251792"/>
                <a:ext cx="8435323" cy="2215991"/>
              </a:xfrm>
              <a:prstGeom prst="rect">
                <a:avLst/>
              </a:prstGeom>
              <a:blipFill>
                <a:blip r:embed="rId3"/>
                <a:stretch>
                  <a:fillRect l="-723" t="-192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2" y="4251792"/>
                <a:ext cx="9788483" cy="218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/>
                  <a:t>행동 </a:t>
                </a:r>
                <a:r>
                  <a:rPr lang="en-US" altLang="ko-KR" sz="2000" dirty="0"/>
                  <a:t>(</a:t>
                </a:r>
                <a:r>
                  <a:rPr lang="en-US" altLang="ko-KR" sz="2000" b="1" dirty="0"/>
                  <a:t>Action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에이전트가 특정 시간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보고 취하는 행동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표기</a:t>
                </a:r>
                <a:endParaRPr lang="en-US" altLang="ko-KR" sz="20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바둑돌을 </a:t>
                </a:r>
                <a:r>
                  <a:rPr lang="en-US" altLang="ko-KR" dirty="0"/>
                  <a:t>(2,2) </a:t>
                </a:r>
                <a:r>
                  <a:rPr lang="ko-KR" altLang="en-US" dirty="0"/>
                  <a:t>위치에 놓는다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미로에서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방향으로 간다</a:t>
                </a:r>
                <a:endParaRPr lang="en-US" altLang="ko-KR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그런데</a:t>
                </a:r>
                <a:r>
                  <a:rPr lang="en-US" altLang="ko-KR" sz="2000" dirty="0"/>
                  <a:t>, action</a:t>
                </a:r>
                <a:r>
                  <a:rPr lang="ko-KR" altLang="en-US" sz="2000" dirty="0"/>
                  <a:t>은 어떻게 정하지</a:t>
                </a:r>
                <a:r>
                  <a:rPr lang="en-US" altLang="ko-KR" sz="2000" dirty="0"/>
                  <a:t>?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2" y="4251792"/>
                <a:ext cx="9788483" cy="2185214"/>
              </a:xfrm>
              <a:prstGeom prst="rect">
                <a:avLst/>
              </a:prstGeom>
              <a:blipFill>
                <a:blip r:embed="rId3"/>
                <a:stretch>
                  <a:fillRect l="-623" t="-1950" b="-3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3918604"/>
                <a:ext cx="11573740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정책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altLang="ko-KR" sz="2000" b="1" dirty="0">
                    <a:latin typeface="+mn-ea"/>
                  </a:rPr>
                  <a:t>Policy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+mn-ea"/>
                  </a:rPr>
                  <a:t>에이전트가 특정 상태에서 행동을 할 규칙이며</a:t>
                </a:r>
                <a:r>
                  <a:rPr lang="en-US" altLang="ko-KR" sz="20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를 취할 확률분포로 표현됨</a:t>
                </a:r>
                <a:r>
                  <a:rPr lang="en-US" altLang="ko-KR" sz="2000" dirty="0">
                    <a:latin typeface="+mn-ea"/>
                  </a:rPr>
                  <a:t> </a:t>
                </a:r>
                <a:endParaRPr lang="en-US" altLang="ko-KR" sz="2000" b="0" i="1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(⋅|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+mn-ea"/>
                  </a:rPr>
                  <a:t>최적 정책 </a:t>
                </a:r>
                <a:r>
                  <a:rPr lang="en-US" altLang="ko-KR" sz="1600" b="1" dirty="0">
                    <a:latin typeface="+mn-ea"/>
                  </a:rPr>
                  <a:t>(optimal policy) </a:t>
                </a:r>
                <a:r>
                  <a:rPr lang="ko-KR" altLang="en-US" sz="1600" b="1" dirty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+mn-ea"/>
                  </a:rPr>
                  <a:t> </a:t>
                </a:r>
                <a:r>
                  <a:rPr lang="ko-KR" altLang="en-US" sz="1600" b="1" dirty="0">
                    <a:latin typeface="+mn-ea"/>
                  </a:rPr>
                  <a:t>로  표기</a:t>
                </a:r>
                <a:endParaRPr lang="en-US" altLang="ko-KR" sz="1600" b="1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	</a:t>
                </a:r>
                <a:r>
                  <a:rPr lang="en-US" altLang="ko-KR" sz="1600" dirty="0">
                    <a:latin typeface="+mn-ea"/>
                  </a:rPr>
                  <a:t>Ex) </a:t>
                </a:r>
                <a:r>
                  <a:rPr lang="ko-KR" altLang="en-US" sz="1600" dirty="0">
                    <a:latin typeface="+mn-ea"/>
                  </a:rPr>
                  <a:t>미로의 현재 위치에서 상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하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좌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우로 각각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[0.1,0.4, 0.3,0.2]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의 확률로 가자</a:t>
                </a:r>
                <a:r>
                  <a:rPr lang="en-US" altLang="ko-KR" sz="1600" dirty="0">
                    <a:latin typeface="+mn-ea"/>
                  </a:rPr>
                  <a:t>!</a:t>
                </a:r>
              </a:p>
              <a:p>
                <a:endParaRPr lang="en-US" altLang="ko-KR" sz="2000" dirty="0">
                  <a:latin typeface="+mn-ea"/>
                </a:endParaRPr>
              </a:p>
              <a:p>
                <a:r>
                  <a:rPr lang="ko-KR" altLang="en-US" sz="2000" dirty="0">
                    <a:latin typeface="+mn-ea"/>
                  </a:rPr>
                  <a:t>그런데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에이전트는 정책을 어떻게 결정하지</a:t>
                </a:r>
                <a:r>
                  <a:rPr lang="en-US" altLang="ko-KR" sz="2000" dirty="0">
                    <a:latin typeface="+mn-ea"/>
                  </a:rPr>
                  <a:t>?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3918604"/>
                <a:ext cx="11573740" cy="2215991"/>
              </a:xfrm>
              <a:prstGeom prst="rect">
                <a:avLst/>
              </a:prstGeom>
              <a:blipFill>
                <a:blip r:embed="rId3"/>
                <a:stretch>
                  <a:fillRect l="-527" t="-1653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순서도: 순차적 액세스 저장소 1">
            <a:extLst>
              <a:ext uri="{FF2B5EF4-FFF2-40B4-BE49-F238E27FC236}">
                <a16:creationId xmlns:a16="http://schemas.microsoft.com/office/drawing/2014/main" id="{E78D7253-85A2-4BBD-8EF5-2FD1D788ABB0}"/>
              </a:ext>
            </a:extLst>
          </p:cNvPr>
          <p:cNvSpPr/>
          <p:nvPr/>
        </p:nvSpPr>
        <p:spPr>
          <a:xfrm flipH="1">
            <a:off x="8184321" y="257694"/>
            <a:ext cx="3207578" cy="1345643"/>
          </a:xfrm>
          <a:prstGeom prst="flowChartMagneticTape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What we want to learn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40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6D4B1E-5BFA-42A5-8701-C1E5C6711E8A}"/>
              </a:ext>
            </a:extLst>
          </p:cNvPr>
          <p:cNvSpPr/>
          <p:nvPr/>
        </p:nvSpPr>
        <p:spPr>
          <a:xfrm>
            <a:off x="458603" y="3918604"/>
            <a:ext cx="11573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보상 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Reward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에이전트가 어떤 행동을 취했을 때 따라오는 </a:t>
            </a:r>
            <a:r>
              <a:rPr lang="ko-KR" altLang="en-US" sz="2000" b="1" dirty="0">
                <a:latin typeface="+mn-ea"/>
              </a:rPr>
              <a:t>즉각적인</a:t>
            </a:r>
            <a:r>
              <a:rPr lang="ko-KR" altLang="en-US" sz="2000" dirty="0">
                <a:latin typeface="+mn-ea"/>
              </a:rPr>
              <a:t> 이득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혹은 비용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표현한 값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에이전트는 </a:t>
            </a:r>
            <a:r>
              <a:rPr lang="en-US" altLang="ko-KR" sz="2000" dirty="0">
                <a:latin typeface="+mn-ea"/>
              </a:rPr>
              <a:t>reward</a:t>
            </a:r>
            <a:r>
              <a:rPr lang="ko-KR" altLang="en-US" sz="2000" dirty="0">
                <a:latin typeface="+mn-ea"/>
              </a:rPr>
              <a:t>를 통해 </a:t>
            </a:r>
            <a:r>
              <a:rPr lang="en-US" altLang="ko-KR" sz="2000" dirty="0">
                <a:latin typeface="+mn-ea"/>
              </a:rPr>
              <a:t>policy</a:t>
            </a:r>
            <a:r>
              <a:rPr lang="ko-KR" altLang="en-US" sz="2000" dirty="0">
                <a:latin typeface="+mn-ea"/>
              </a:rPr>
              <a:t>를 업데이트함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5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742950" indent="-285750">
          <a:buFont typeface="Arial" panose="020B0604020202020204" pitchFamily="34" charset="0"/>
          <a:buChar char="•"/>
          <a:defRPr b="1" dirty="0" smtClean="0">
            <a:solidFill>
              <a:srgbClr val="0000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40299</TotalTime>
  <Words>2118</Words>
  <Application>Microsoft Macintosh PowerPoint</Application>
  <PresentationFormat>와이드스크린</PresentationFormat>
  <Paragraphs>547</Paragraphs>
  <Slides>49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Wingdings</vt:lpstr>
      <vt:lpstr>Office Theme</vt:lpstr>
      <vt:lpstr>Project 3 </vt:lpstr>
      <vt:lpstr>Before beginning… </vt:lpstr>
      <vt:lpstr>0. Recap:  Reinforcement Learning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In summary, 강화학습이란</vt:lpstr>
      <vt:lpstr>Example: 다음 미로찾기 문제에서 state, action, reward는 어떻게 정의될까요?</vt:lpstr>
      <vt:lpstr>Example: 다음 미로찾기 문제에서 state, action, reward는 어떻게 정의될까요?</vt:lpstr>
      <vt:lpstr>Example: 다음 미로찾기 문제에서 state, action, reward는 어떻게 정의될까요?</vt:lpstr>
      <vt:lpstr>Example: 다음 미로찾기 문제에서 state, action, reward는 어떻게 정의될까요?</vt:lpstr>
      <vt:lpstr>Value function</vt:lpstr>
      <vt:lpstr>Value function</vt:lpstr>
      <vt:lpstr>Value function</vt:lpstr>
      <vt:lpstr>Q-function</vt:lpstr>
      <vt:lpstr>Estimating value function</vt:lpstr>
      <vt:lpstr>Q-function</vt:lpstr>
      <vt:lpstr>Estimating Q-function</vt:lpstr>
      <vt:lpstr>Q-learning</vt:lpstr>
      <vt:lpstr>Q-learning</vt:lpstr>
      <vt:lpstr>DQN</vt:lpstr>
      <vt:lpstr>DQN</vt:lpstr>
      <vt:lpstr>Function approximation</vt:lpstr>
      <vt:lpstr>Target network</vt:lpstr>
      <vt:lpstr>Target network</vt:lpstr>
      <vt:lpstr>1. Recap: DDPG</vt:lpstr>
      <vt:lpstr>DDPG : Deep Deterministic Policy Gradient</vt:lpstr>
      <vt:lpstr>DDPG : Motivation</vt:lpstr>
      <vt:lpstr>DDPG : Idea &amp; Contribution</vt:lpstr>
      <vt:lpstr>DDPG : Background</vt:lpstr>
      <vt:lpstr>Critic의 Loss function</vt:lpstr>
      <vt:lpstr>Actor의 Loss function : from DPG(Deterministic Policy Gradient)</vt:lpstr>
      <vt:lpstr>Actor의 Loss function : from DPG(Deterministic Policy Gradient)</vt:lpstr>
      <vt:lpstr>Actor의 Gradient</vt:lpstr>
      <vt:lpstr>Challenges</vt:lpstr>
      <vt:lpstr>PowerPoint 프레젠테이션</vt:lpstr>
      <vt:lpstr>2. Toy example with DDPG</vt:lpstr>
      <vt:lpstr>Pendulum-v0 (OpenAI gym)</vt:lpstr>
      <vt:lpstr>PowerPoint 프레젠테이션</vt:lpstr>
      <vt:lpstr>3. Project Description</vt:lpstr>
      <vt:lpstr>Industrial polymerization reactor</vt:lpstr>
      <vt:lpstr>Project Description</vt:lpstr>
      <vt:lpstr>Project Description</vt:lpstr>
      <vt:lpstr>Project Description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Kyuree AHN</cp:lastModifiedBy>
  <cp:revision>691</cp:revision>
  <cp:lastPrinted>2020-05-20T08:15:14Z</cp:lastPrinted>
  <dcterms:created xsi:type="dcterms:W3CDTF">2018-12-03T19:51:40Z</dcterms:created>
  <dcterms:modified xsi:type="dcterms:W3CDTF">2020-11-10T22:39:44Z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