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48"/>
  </p:notesMasterIdLst>
  <p:sldIdLst>
    <p:sldId id="809" r:id="rId2"/>
    <p:sldId id="824" r:id="rId3"/>
    <p:sldId id="810" r:id="rId4"/>
    <p:sldId id="823" r:id="rId5"/>
    <p:sldId id="825" r:id="rId6"/>
    <p:sldId id="826" r:id="rId7"/>
    <p:sldId id="828" r:id="rId8"/>
    <p:sldId id="829" r:id="rId9"/>
    <p:sldId id="831" r:id="rId10"/>
    <p:sldId id="836" r:id="rId11"/>
    <p:sldId id="833" r:id="rId12"/>
    <p:sldId id="830" r:id="rId13"/>
    <p:sldId id="834" r:id="rId14"/>
    <p:sldId id="838" r:id="rId15"/>
    <p:sldId id="837" r:id="rId16"/>
    <p:sldId id="840" r:id="rId17"/>
    <p:sldId id="839" r:id="rId18"/>
    <p:sldId id="842" r:id="rId19"/>
    <p:sldId id="841" r:id="rId20"/>
    <p:sldId id="843" r:id="rId21"/>
    <p:sldId id="847" r:id="rId22"/>
    <p:sldId id="844" r:id="rId23"/>
    <p:sldId id="845" r:id="rId24"/>
    <p:sldId id="848" r:id="rId25"/>
    <p:sldId id="849" r:id="rId26"/>
    <p:sldId id="850" r:id="rId27"/>
    <p:sldId id="822" r:id="rId28"/>
    <p:sldId id="790" r:id="rId29"/>
    <p:sldId id="795" r:id="rId30"/>
    <p:sldId id="791" r:id="rId31"/>
    <p:sldId id="792" r:id="rId32"/>
    <p:sldId id="793" r:id="rId33"/>
    <p:sldId id="804" r:id="rId34"/>
    <p:sldId id="799" r:id="rId35"/>
    <p:sldId id="800" r:id="rId36"/>
    <p:sldId id="802" r:id="rId37"/>
    <p:sldId id="803" r:id="rId38"/>
    <p:sldId id="814" r:id="rId39"/>
    <p:sldId id="816" r:id="rId40"/>
    <p:sldId id="819" r:id="rId41"/>
    <p:sldId id="812" r:id="rId42"/>
    <p:sldId id="818" r:id="rId43"/>
    <p:sldId id="805" r:id="rId44"/>
    <p:sldId id="807" r:id="rId45"/>
    <p:sldId id="813" r:id="rId46"/>
    <p:sldId id="82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82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borah" initials="" lastIdx="1" clrIdx="0"/>
  <p:cmAuthor id="1" name="AHN Kyuree" initials="AK" lastIdx="1" clrIdx="1">
    <p:extLst>
      <p:ext uri="{19B8F6BF-5375-455C-9EA6-DF929625EA0E}">
        <p15:presenceInfo xmlns:p15="http://schemas.microsoft.com/office/powerpoint/2012/main" userId="f2a1491ad6b2fc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5363F"/>
    <a:srgbClr val="2F2E3B"/>
    <a:srgbClr val="3B3B3B"/>
    <a:srgbClr val="8FAAAE"/>
    <a:srgbClr val="FFCCCC"/>
    <a:srgbClr val="FFFF00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9" autoAdjust="0"/>
    <p:restoredTop sz="96400" autoAdjust="0"/>
  </p:normalViewPr>
  <p:slideViewPr>
    <p:cSldViewPr snapToGrid="0">
      <p:cViewPr>
        <p:scale>
          <a:sx n="50" d="100"/>
          <a:sy n="50" d="100"/>
        </p:scale>
        <p:origin x="132" y="678"/>
      </p:cViewPr>
      <p:guideLst>
        <p:guide orient="horz" pos="2682"/>
        <p:guide pos="37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A0843-4D6D-460F-9FD1-85962112C56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335F0-1FE8-42FE-B2C7-9BE7C817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19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335F0-1FE8-42FE-B2C7-9BE7C8177A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10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335F0-1FE8-42FE-B2C7-9BE7C8177A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36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335F0-1FE8-42FE-B2C7-9BE7C8177A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55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335F0-1FE8-42FE-B2C7-9BE7C8177A9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72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335F0-1FE8-42FE-B2C7-9BE7C8177A9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83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335F0-1FE8-42FE-B2C7-9BE7C8177A9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14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335F0-1FE8-42FE-B2C7-9BE7C8177A9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37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335F0-1FE8-42FE-B2C7-9BE7C8177A9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72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335F0-1FE8-42FE-B2C7-9BE7C8177A9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99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335F0-1FE8-42FE-B2C7-9BE7C8177A9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73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335F0-1FE8-42FE-B2C7-9BE7C8177A9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95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335F0-1FE8-42FE-B2C7-9BE7C8177A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71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335F0-1FE8-42FE-B2C7-9BE7C8177A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2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335F0-1FE8-42FE-B2C7-9BE7C8177A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81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335F0-1FE8-42FE-B2C7-9BE7C8177A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88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335F0-1FE8-42FE-B2C7-9BE7C8177A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4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335F0-1FE8-42FE-B2C7-9BE7C8177A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2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335F0-1FE8-42FE-B2C7-9BE7C8177A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57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335F0-1FE8-42FE-B2C7-9BE7C8177A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60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53715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F45C-9C15-42AB-AB47-2DFE38A67220}" type="datetime1">
              <a:rPr lang="en-US" altLang="ko-KR" smtClean="0"/>
              <a:t>7/21/2020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9473" y="541420"/>
            <a:ext cx="4852737" cy="485273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211" y="1247579"/>
            <a:ext cx="10507578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27254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04420" y="6537960"/>
            <a:ext cx="11699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1245617" y="6583680"/>
            <a:ext cx="0" cy="225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485048"/>
            <a:ext cx="12192000" cy="556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6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patter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5981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58FA-72F0-46FC-A601-191D7CE4CDC6}" type="datetime1">
              <a:rPr lang="en-US" altLang="ko-KR" smtClean="0"/>
              <a:t>7/21/2020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4206" y="6546692"/>
            <a:ext cx="2856970" cy="31130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/>
              <a:t>    </a:t>
            </a:r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88211" y="748632"/>
            <a:ext cx="450353" cy="436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1245617" y="6583680"/>
            <a:ext cx="0" cy="225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01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NO patter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58FA-72F0-46FC-A601-191D7CE4CDC6}" type="datetime1">
              <a:rPr lang="en-US" altLang="ko-KR" smtClean="0"/>
              <a:t>7/21/2020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94206" y="6546692"/>
            <a:ext cx="2856970" cy="31130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/>
              <a:t>    </a:t>
            </a:r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88211" y="748632"/>
            <a:ext cx="450353" cy="4363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1245617" y="6583680"/>
            <a:ext cx="0" cy="225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436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F8B8-3268-4697-BD28-2DDE198C814E}" type="datetime1">
              <a:rPr lang="en-US" altLang="ko-KR" smtClean="0"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05184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95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8326-C73A-4853-B3AB-C39FBA022D4B}" type="datetime1">
              <a:rPr lang="en-US" altLang="ko-KR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51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E9F9-4013-4EC6-9F86-CE1525D24895}" type="datetime1">
              <a:rPr lang="en-US" altLang="ko-KR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61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4CCA-A4B1-4235-A3D2-FBEE4101C5D4}" type="datetime1">
              <a:rPr lang="en-US" altLang="ko-KR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31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10DE-027B-400C-937F-6D1600B0B5CB}" type="datetime1">
              <a:rPr lang="en-US" altLang="ko-KR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0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537157"/>
          </a:xfrm>
          <a:prstGeom prst="rect">
            <a:avLst/>
          </a:prstGeom>
          <a:solidFill>
            <a:srgbClr val="35363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F45C-9C15-42AB-AB47-2DFE38A67220}" type="datetime1">
              <a:rPr lang="en-US" altLang="ko-KR" smtClean="0"/>
              <a:t>7/21/2020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biLevel thresh="25000"/>
            <a:alphaModFix amt="10000"/>
          </a:blip>
          <a:stretch>
            <a:fillRect/>
          </a:stretch>
        </p:blipFill>
        <p:spPr>
          <a:xfrm>
            <a:off x="3609473" y="541420"/>
            <a:ext cx="4852737" cy="485273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211" y="1247579"/>
            <a:ext cx="10507578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27254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1245617" y="6583680"/>
            <a:ext cx="0" cy="225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519672"/>
            <a:ext cx="12192000" cy="33832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SIL_logo-02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23" y="6535078"/>
            <a:ext cx="2889842" cy="370492"/>
          </a:xfrm>
          <a:prstGeom prst="rect">
            <a:avLst/>
          </a:prstGeom>
        </p:spPr>
      </p:pic>
      <p:pic>
        <p:nvPicPr>
          <p:cNvPr id="15" name="Picture 14" descr="KAIST_logo_tran_white.gif"/>
          <p:cNvPicPr>
            <a:picLocks noChangeAspect="1"/>
          </p:cNvPicPr>
          <p:nvPr userDrawn="1"/>
        </p:nvPicPr>
        <p:blipFill rotWithShape="1">
          <a:blip r:embed="rId4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07"/>
          <a:stretch/>
        </p:blipFill>
        <p:spPr>
          <a:xfrm>
            <a:off x="8063158" y="6596010"/>
            <a:ext cx="806433" cy="14895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8721623" y="6537960"/>
            <a:ext cx="2922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100" b="0" dirty="0">
                <a:solidFill>
                  <a:schemeClr val="bg1"/>
                </a:solidFill>
                <a:latin typeface="Arial"/>
                <a:cs typeface="Arial"/>
              </a:rPr>
              <a:t>Industrial &amp; Systems Engineering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2874" y="6537960"/>
            <a:ext cx="11699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6492240"/>
            <a:ext cx="12192000" cy="36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1237034" y="6575088"/>
            <a:ext cx="0" cy="225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45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EF45C-9C15-42AB-AB47-2DFE38A67220}" type="datetime1">
              <a:rPr lang="en-US" altLang="ko-KR" smtClean="0"/>
              <a:t>7/21/2020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17000"/>
          </a:blip>
          <a:stretch>
            <a:fillRect/>
          </a:stretch>
        </p:blipFill>
        <p:spPr>
          <a:xfrm>
            <a:off x="3609473" y="541420"/>
            <a:ext cx="4852737" cy="485273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211" y="1247579"/>
            <a:ext cx="10507578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27254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1245617" y="6583680"/>
            <a:ext cx="0" cy="225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519672"/>
            <a:ext cx="12192000" cy="33832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SIL_logo-02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23" y="6535078"/>
            <a:ext cx="2889842" cy="370492"/>
          </a:xfrm>
          <a:prstGeom prst="rect">
            <a:avLst/>
          </a:prstGeom>
        </p:spPr>
      </p:pic>
      <p:pic>
        <p:nvPicPr>
          <p:cNvPr id="15" name="Picture 14" descr="KAIST_logo_tran_white.gif"/>
          <p:cNvPicPr>
            <a:picLocks noChangeAspect="1"/>
          </p:cNvPicPr>
          <p:nvPr userDrawn="1"/>
        </p:nvPicPr>
        <p:blipFill rotWithShape="1">
          <a:blip r:embed="rId4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07"/>
          <a:stretch/>
        </p:blipFill>
        <p:spPr>
          <a:xfrm>
            <a:off x="8063158" y="6596010"/>
            <a:ext cx="806433" cy="14895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8721623" y="6537960"/>
            <a:ext cx="2922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100" b="0" dirty="0">
                <a:solidFill>
                  <a:schemeClr val="bg1"/>
                </a:solidFill>
                <a:latin typeface="Arial"/>
                <a:cs typeface="Arial"/>
              </a:rPr>
              <a:t>Industrial &amp; Systems Engineering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2874" y="6537960"/>
            <a:ext cx="11699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6492240"/>
            <a:ext cx="12192000" cy="36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1237034" y="6575088"/>
            <a:ext cx="0" cy="225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92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patter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5981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04F1-C246-4A11-B916-B3005CB9BA90}" type="datetime1">
              <a:rPr lang="en-US" altLang="ko-KR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8190" y="6534364"/>
            <a:ext cx="2743200" cy="323636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88211" y="748632"/>
            <a:ext cx="450353" cy="436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245617" y="6583680"/>
            <a:ext cx="0" cy="225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38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NO patter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04F1-C246-4A11-B916-B3005CB9BA90}" type="datetime1">
              <a:rPr lang="en-US" altLang="ko-KR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8190" y="6534364"/>
            <a:ext cx="2743200" cy="323636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88211" y="748632"/>
            <a:ext cx="450353" cy="4363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245617" y="6583680"/>
            <a:ext cx="0" cy="225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90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(patter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55195"/>
            <a:ext cx="10515600" cy="2852737"/>
          </a:xfrm>
        </p:spPr>
        <p:txBody>
          <a:bodyPr anchor="b"/>
          <a:lstStyle>
            <a:lvl1pPr algn="ctr">
              <a:defRPr sz="6000"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34920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A7FF-C333-4968-90FB-4FE2A697DD52}" type="datetime1">
              <a:rPr lang="en-US" altLang="ko-KR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20220" y="6492875"/>
            <a:ext cx="2906293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1245617" y="6583680"/>
            <a:ext cx="0" cy="225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12192000" cy="659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9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(NO patter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55195"/>
            <a:ext cx="10515600" cy="2852737"/>
          </a:xfrm>
        </p:spPr>
        <p:txBody>
          <a:bodyPr anchor="b"/>
          <a:lstStyle>
            <a:lvl1pPr algn="ctr">
              <a:defRPr sz="6000">
                <a:solidFill>
                  <a:srgbClr val="40404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34920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A7FF-C333-4968-90FB-4FE2A697DD52}" type="datetime1">
              <a:rPr lang="en-US" altLang="ko-KR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20220" y="6492875"/>
            <a:ext cx="2906293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1245617" y="6583680"/>
            <a:ext cx="0" cy="225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3609473" y="541420"/>
            <a:ext cx="4852737" cy="485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4EE7-5EB0-4094-9A43-1381278D1B40}" type="datetime1">
              <a:rPr lang="en-US" altLang="ko-KR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92852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88211" y="748632"/>
            <a:ext cx="450353" cy="4363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245617" y="6571351"/>
            <a:ext cx="0" cy="2437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35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47AA-0C30-4C6B-92C5-FCA87CA6EAE4}" type="datetime1">
              <a:rPr lang="en-US" altLang="ko-KR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17514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9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85048"/>
            <a:ext cx="12192000" cy="372952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37960"/>
            <a:ext cx="12192001" cy="331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93579"/>
            <a:ext cx="10515599" cy="676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798" y="1081618"/>
            <a:ext cx="11075205" cy="503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D9123-7C04-4A40-8BB7-869E49F8B3E1}" type="datetime1">
              <a:rPr lang="en-US" altLang="ko-KR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04420" y="6537960"/>
            <a:ext cx="11699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1BD4E0B7-12DE-4392-937C-C72A4179884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8" name="Picture 57" descr="SIL_logo-02.eps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23" y="6535078"/>
            <a:ext cx="2889842" cy="370492"/>
          </a:xfrm>
          <a:prstGeom prst="rect">
            <a:avLst/>
          </a:prstGeom>
        </p:spPr>
      </p:pic>
      <p:pic>
        <p:nvPicPr>
          <p:cNvPr id="8" name="Picture 7" descr="KAIST_logo_tran_white.gif"/>
          <p:cNvPicPr>
            <a:picLocks noChangeAspect="1"/>
          </p:cNvPicPr>
          <p:nvPr userDrawn="1"/>
        </p:nvPicPr>
        <p:blipFill rotWithShape="1">
          <a:blip r:embed="rId19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07"/>
          <a:stretch/>
        </p:blipFill>
        <p:spPr>
          <a:xfrm>
            <a:off x="8063158" y="6596010"/>
            <a:ext cx="806433" cy="148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8721623" y="6537960"/>
            <a:ext cx="2922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Industrial &amp; Systems Engineering</a:t>
            </a:r>
          </a:p>
        </p:txBody>
      </p:sp>
    </p:spTree>
    <p:extLst>
      <p:ext uri="{BB962C8B-B14F-4D97-AF65-F5344CB8AC3E}">
        <p14:creationId xmlns:p14="http://schemas.microsoft.com/office/powerpoint/2010/main" val="10658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5" r:id="rId3"/>
    <p:sldLayoutId id="2147483650" r:id="rId4"/>
    <p:sldLayoutId id="2147483662" r:id="rId5"/>
    <p:sldLayoutId id="2147483651" r:id="rId6"/>
    <p:sldLayoutId id="2147483664" r:id="rId7"/>
    <p:sldLayoutId id="2147483652" r:id="rId8"/>
    <p:sldLayoutId id="2147483653" r:id="rId9"/>
    <p:sldLayoutId id="2147483654" r:id="rId10"/>
    <p:sldLayoutId id="2147483663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hdr="0" ftr="0" dt="0"/>
  <p:txStyles>
    <p:titleStyle>
      <a:lvl1pPr marL="457200" algn="l" defTabSz="914400" rtl="0" eaLnBrk="1" latinLnBrk="0" hangingPunct="1">
        <a:lnSpc>
          <a:spcPct val="90000"/>
        </a:lnSpc>
        <a:spcBef>
          <a:spcPct val="0"/>
        </a:spcBef>
        <a:buNone/>
        <a:defRPr sz="2600" b="1" kern="12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reentec.github.io/reinforcement-learning-third/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20.png"/><Relationship Id="rId5" Type="http://schemas.openxmlformats.org/officeDocument/2006/relationships/image" Target="../media/image48.png"/><Relationship Id="rId4" Type="http://schemas.openxmlformats.org/officeDocument/2006/relationships/hyperlink" Target="https://gym.openai.com/envs/Pendulum-v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-mpc.com/en/latest/example_gallery/industrial_poly.html" TargetMode="Externa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6803F-4BA8-48C8-8005-23956251B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Project 3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CD104C-B224-47F6-8299-BAB4B5D36B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Instructor: Kyuree AHN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TA: </a:t>
            </a:r>
            <a:r>
              <a:rPr lang="en-US" altLang="ko-KR" b="1" dirty="0" err="1">
                <a:solidFill>
                  <a:schemeClr val="bg1"/>
                </a:solidFill>
              </a:rPr>
              <a:t>Kanghoon</a:t>
            </a:r>
            <a:r>
              <a:rPr lang="en-US" altLang="ko-KR" b="1" dirty="0">
                <a:solidFill>
                  <a:schemeClr val="bg1"/>
                </a:solidFill>
              </a:rPr>
              <a:t> Lee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CAFEF0-FEB5-443F-B645-09943B5D8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47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46D4B1E-5BFA-42A5-8701-C1E5C6711E8A}"/>
                  </a:ext>
                </a:extLst>
              </p:cNvPr>
              <p:cNvSpPr/>
              <p:nvPr/>
            </p:nvSpPr>
            <p:spPr>
              <a:xfrm>
                <a:off x="458603" y="3918604"/>
                <a:ext cx="1157374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000" dirty="0">
                    <a:latin typeface="+mn-ea"/>
                  </a:rPr>
                  <a:t>보상 </a:t>
                </a:r>
                <a:r>
                  <a:rPr lang="en-US" altLang="ko-KR" sz="2000" dirty="0">
                    <a:latin typeface="+mn-ea"/>
                  </a:rPr>
                  <a:t>(</a:t>
                </a:r>
                <a:r>
                  <a:rPr lang="en-US" altLang="ko-KR" sz="2000" b="1" dirty="0">
                    <a:latin typeface="+mn-ea"/>
                  </a:rPr>
                  <a:t>Reward</a:t>
                </a:r>
                <a:r>
                  <a:rPr lang="en-US" altLang="ko-KR" sz="2000" dirty="0">
                    <a:latin typeface="+mn-ea"/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+mn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+mn-ea"/>
                  </a:rPr>
                  <a:t>Reward </a:t>
                </a:r>
                <a:r>
                  <a:rPr lang="ko-KR" altLang="en-US" sz="2000" dirty="0">
                    <a:latin typeface="+mn-ea"/>
                  </a:rPr>
                  <a:t>는</a:t>
                </a:r>
                <a:r>
                  <a:rPr lang="en-US" altLang="ko-KR" sz="20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+mn-ea"/>
                  </a:rPr>
                  <a:t> </a:t>
                </a:r>
                <a:r>
                  <a:rPr lang="ko-KR" altLang="en-US" sz="2000" dirty="0">
                    <a:solidFill>
                      <a:srgbClr val="FF0000"/>
                    </a:solidFill>
                    <a:latin typeface="+mn-ea"/>
                  </a:rPr>
                  <a:t>그리고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2000" dirty="0">
                    <a:latin typeface="+mn-ea"/>
                  </a:rPr>
                  <a:t> 에 의해 결정됨</a:t>
                </a:r>
                <a:r>
                  <a:rPr lang="en-US" altLang="ko-KR" sz="2000" dirty="0">
                    <a:latin typeface="+mn-ea"/>
                  </a:rPr>
                  <a:t>. </a:t>
                </a:r>
                <a:r>
                  <a:rPr lang="ko-KR" altLang="en-US" sz="2000" dirty="0">
                    <a:latin typeface="+mn-ea"/>
                  </a:rPr>
                  <a:t>즉 </a:t>
                </a:r>
                <a:endParaRPr lang="en-US" altLang="ko-KR" sz="2000" dirty="0">
                  <a:latin typeface="+mn-ea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dirty="0">
                  <a:latin typeface="+mn-ea"/>
                </a:endParaRPr>
              </a:p>
              <a:p>
                <a:endParaRPr lang="en-US" altLang="ko-KR" sz="2000" dirty="0">
                  <a:latin typeface="+mn-ea"/>
                </a:endParaRPr>
              </a:p>
            </p:txBody>
          </p:sp>
        </mc:Choice>
        <mc:Fallback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46D4B1E-5BFA-42A5-8701-C1E5C6711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03" y="3918604"/>
                <a:ext cx="11573740" cy="1631216"/>
              </a:xfrm>
              <a:prstGeom prst="rect">
                <a:avLst/>
              </a:prstGeom>
              <a:blipFill>
                <a:blip r:embed="rId3"/>
                <a:stretch>
                  <a:fillRect l="-527" t="-22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18"/>
          <p:cNvSpPr>
            <a:spLocks noGrp="1"/>
          </p:cNvSpPr>
          <p:nvPr>
            <p:ph type="title"/>
          </p:nvPr>
        </p:nvSpPr>
        <p:spPr>
          <a:xfrm>
            <a:off x="0" y="93579"/>
            <a:ext cx="11811000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Reinforcement learning at a glance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997852B-0582-4B4F-B84D-E821B921A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740" y="1656559"/>
            <a:ext cx="1537060" cy="19188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11CCF1-6B03-47A3-B520-058E13C77F46}"/>
              </a:ext>
            </a:extLst>
          </p:cNvPr>
          <p:cNvSpPr txBox="1"/>
          <p:nvPr/>
        </p:nvSpPr>
        <p:spPr>
          <a:xfrm>
            <a:off x="7249539" y="2823398"/>
            <a:ext cx="938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Agent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85F355E-57F9-423B-A2B9-E82F9D9B5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2065" y="1189642"/>
            <a:ext cx="2715179" cy="2854209"/>
          </a:xfrm>
          <a:prstGeom prst="rect">
            <a:avLst/>
          </a:prstGeom>
          <a:ln w="76200"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B14D46D-D7A9-4AC4-831E-6F00594FBAC6}"/>
              </a:ext>
            </a:extLst>
          </p:cNvPr>
          <p:cNvSpPr txBox="1"/>
          <p:nvPr/>
        </p:nvSpPr>
        <p:spPr>
          <a:xfrm>
            <a:off x="3145685" y="2855294"/>
            <a:ext cx="1827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Environment</a:t>
            </a:r>
          </a:p>
        </p:txBody>
      </p:sp>
      <p:sp>
        <p:nvSpPr>
          <p:cNvPr id="20" name="오른쪽 화살표 71">
            <a:extLst>
              <a:ext uri="{FF2B5EF4-FFF2-40B4-BE49-F238E27FC236}">
                <a16:creationId xmlns:a16="http://schemas.microsoft.com/office/drawing/2014/main" id="{EDB89BC1-DA81-491C-9BD1-06FE343CE51A}"/>
              </a:ext>
            </a:extLst>
          </p:cNvPr>
          <p:cNvSpPr/>
          <p:nvPr/>
        </p:nvSpPr>
        <p:spPr>
          <a:xfrm>
            <a:off x="5742555" y="1603338"/>
            <a:ext cx="1117122" cy="4676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오른쪽 화살표 72">
            <a:extLst>
              <a:ext uri="{FF2B5EF4-FFF2-40B4-BE49-F238E27FC236}">
                <a16:creationId xmlns:a16="http://schemas.microsoft.com/office/drawing/2014/main" id="{01AE9ADC-5379-4CF1-9690-50CA5E0EC00B}"/>
              </a:ext>
            </a:extLst>
          </p:cNvPr>
          <p:cNvSpPr/>
          <p:nvPr/>
        </p:nvSpPr>
        <p:spPr>
          <a:xfrm flipH="1">
            <a:off x="5686990" y="2964787"/>
            <a:ext cx="1117122" cy="4676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2F13A9-EBCE-4231-A9EC-D926EE936BD7}"/>
                  </a:ext>
                </a:extLst>
              </p:cNvPr>
              <p:cNvSpPr txBox="1"/>
              <p:nvPr/>
            </p:nvSpPr>
            <p:spPr>
              <a:xfrm>
                <a:off x="5777209" y="1118277"/>
                <a:ext cx="5260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400" b="1" dirty="0"/>
                  <a:t>,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2F13A9-EBCE-4231-A9EC-D926EE936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209" y="1118277"/>
                <a:ext cx="526042" cy="461665"/>
              </a:xfrm>
              <a:prstGeom prst="rect">
                <a:avLst/>
              </a:prstGeom>
              <a:blipFill>
                <a:blip r:embed="rId6"/>
                <a:stretch>
                  <a:fillRect t="-10526" r="-16279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037FC8-F8CB-4789-88C0-2F6F6D027346}"/>
                  </a:ext>
                </a:extLst>
              </p:cNvPr>
              <p:cNvSpPr txBox="1"/>
              <p:nvPr/>
            </p:nvSpPr>
            <p:spPr>
              <a:xfrm>
                <a:off x="6092962" y="2592565"/>
                <a:ext cx="5516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037FC8-F8CB-4789-88C0-2F6F6D027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962" y="2592565"/>
                <a:ext cx="551689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221CC4-CC2D-469F-8BEF-2F465402B7CA}"/>
                  </a:ext>
                </a:extLst>
              </p:cNvPr>
              <p:cNvSpPr txBox="1"/>
              <p:nvPr/>
            </p:nvSpPr>
            <p:spPr>
              <a:xfrm>
                <a:off x="7517515" y="1271338"/>
                <a:ext cx="4651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221CC4-CC2D-469F-8BEF-2F465402B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515" y="1271338"/>
                <a:ext cx="46519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3CC7C2-57ED-402C-BD80-DE7859AE7A98}"/>
                  </a:ext>
                </a:extLst>
              </p:cNvPr>
              <p:cNvSpPr txBox="1"/>
              <p:nvPr/>
            </p:nvSpPr>
            <p:spPr>
              <a:xfrm>
                <a:off x="6368487" y="1141673"/>
                <a:ext cx="526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3CC7C2-57ED-402C-BD80-DE7859AE7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487" y="1141673"/>
                <a:ext cx="526041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9D8A6B-1159-4FE5-B2DC-166B6F044AC2}"/>
              </a:ext>
            </a:extLst>
          </p:cNvPr>
          <p:cNvSpPr/>
          <p:nvPr/>
        </p:nvSpPr>
        <p:spPr>
          <a:xfrm>
            <a:off x="5921900" y="5369496"/>
            <a:ext cx="3421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accent5"/>
                </a:solidFill>
                <a:latin typeface="+mn-ea"/>
              </a:rPr>
              <a:t>? </a:t>
            </a:r>
            <a:endParaRPr lang="ko-KR" altLang="en-US" sz="4000" b="1" dirty="0">
              <a:solidFill>
                <a:schemeClr val="accent5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3A69EB-F985-4819-B35D-F933BF8EDF6D}"/>
              </a:ext>
            </a:extLst>
          </p:cNvPr>
          <p:cNvSpPr/>
          <p:nvPr/>
        </p:nvSpPr>
        <p:spPr>
          <a:xfrm>
            <a:off x="6455769" y="5598526"/>
            <a:ext cx="3954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5"/>
                </a:solidFill>
              </a:rPr>
              <a:t>예제를 통해 이해해 봅시다</a:t>
            </a:r>
            <a:r>
              <a:rPr lang="en-US" altLang="ko-KR" b="1" dirty="0">
                <a:solidFill>
                  <a:schemeClr val="accent5"/>
                </a:solidFill>
              </a:rPr>
              <a:t>!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235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18"/>
          <p:cNvSpPr>
            <a:spLocks noGrp="1"/>
          </p:cNvSpPr>
          <p:nvPr>
            <p:ph type="title"/>
          </p:nvPr>
        </p:nvSpPr>
        <p:spPr>
          <a:xfrm>
            <a:off x="0" y="93579"/>
            <a:ext cx="11811000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In summary, </a:t>
            </a:r>
            <a:r>
              <a:rPr lang="ko-KR" altLang="en-US" dirty="0" err="1"/>
              <a:t>강화학습이란</a:t>
            </a: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997852B-0582-4B4F-B84D-E821B921A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740" y="1656559"/>
            <a:ext cx="1537060" cy="19188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11CCF1-6B03-47A3-B520-058E13C77F46}"/>
              </a:ext>
            </a:extLst>
          </p:cNvPr>
          <p:cNvSpPr txBox="1"/>
          <p:nvPr/>
        </p:nvSpPr>
        <p:spPr>
          <a:xfrm>
            <a:off x="7249539" y="2823398"/>
            <a:ext cx="938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Agent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85F355E-57F9-423B-A2B9-E82F9D9B5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2065" y="1189642"/>
            <a:ext cx="2715179" cy="2854209"/>
          </a:xfrm>
          <a:prstGeom prst="rect">
            <a:avLst/>
          </a:prstGeom>
          <a:ln w="76200"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B14D46D-D7A9-4AC4-831E-6F00594FBAC6}"/>
              </a:ext>
            </a:extLst>
          </p:cNvPr>
          <p:cNvSpPr txBox="1"/>
          <p:nvPr/>
        </p:nvSpPr>
        <p:spPr>
          <a:xfrm>
            <a:off x="3145685" y="2855294"/>
            <a:ext cx="1827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Environment</a:t>
            </a:r>
          </a:p>
        </p:txBody>
      </p:sp>
      <p:sp>
        <p:nvSpPr>
          <p:cNvPr id="20" name="오른쪽 화살표 71">
            <a:extLst>
              <a:ext uri="{FF2B5EF4-FFF2-40B4-BE49-F238E27FC236}">
                <a16:creationId xmlns:a16="http://schemas.microsoft.com/office/drawing/2014/main" id="{EDB89BC1-DA81-491C-9BD1-06FE343CE51A}"/>
              </a:ext>
            </a:extLst>
          </p:cNvPr>
          <p:cNvSpPr/>
          <p:nvPr/>
        </p:nvSpPr>
        <p:spPr>
          <a:xfrm>
            <a:off x="5742555" y="1603338"/>
            <a:ext cx="1117122" cy="4676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오른쪽 화살표 72">
            <a:extLst>
              <a:ext uri="{FF2B5EF4-FFF2-40B4-BE49-F238E27FC236}">
                <a16:creationId xmlns:a16="http://schemas.microsoft.com/office/drawing/2014/main" id="{01AE9ADC-5379-4CF1-9690-50CA5E0EC00B}"/>
              </a:ext>
            </a:extLst>
          </p:cNvPr>
          <p:cNvSpPr/>
          <p:nvPr/>
        </p:nvSpPr>
        <p:spPr>
          <a:xfrm flipH="1">
            <a:off x="5686990" y="2964787"/>
            <a:ext cx="1117122" cy="4676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2F13A9-EBCE-4231-A9EC-D926EE936BD7}"/>
                  </a:ext>
                </a:extLst>
              </p:cNvPr>
              <p:cNvSpPr txBox="1"/>
              <p:nvPr/>
            </p:nvSpPr>
            <p:spPr>
              <a:xfrm>
                <a:off x="5777209" y="1118277"/>
                <a:ext cx="5260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400" b="1" dirty="0"/>
                  <a:t>,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2F13A9-EBCE-4231-A9EC-D926EE936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209" y="1118277"/>
                <a:ext cx="526042" cy="461665"/>
              </a:xfrm>
              <a:prstGeom prst="rect">
                <a:avLst/>
              </a:prstGeom>
              <a:blipFill>
                <a:blip r:embed="rId5"/>
                <a:stretch>
                  <a:fillRect t="-10526" r="-16279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037FC8-F8CB-4789-88C0-2F6F6D027346}"/>
                  </a:ext>
                </a:extLst>
              </p:cNvPr>
              <p:cNvSpPr txBox="1"/>
              <p:nvPr/>
            </p:nvSpPr>
            <p:spPr>
              <a:xfrm>
                <a:off x="6092962" y="2592565"/>
                <a:ext cx="5516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037FC8-F8CB-4789-88C0-2F6F6D027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962" y="2592565"/>
                <a:ext cx="551689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221CC4-CC2D-469F-8BEF-2F465402B7CA}"/>
                  </a:ext>
                </a:extLst>
              </p:cNvPr>
              <p:cNvSpPr txBox="1"/>
              <p:nvPr/>
            </p:nvSpPr>
            <p:spPr>
              <a:xfrm>
                <a:off x="7517515" y="1271338"/>
                <a:ext cx="4651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221CC4-CC2D-469F-8BEF-2F465402B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515" y="1271338"/>
                <a:ext cx="46519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3CC7C2-57ED-402C-BD80-DE7859AE7A98}"/>
                  </a:ext>
                </a:extLst>
              </p:cNvPr>
              <p:cNvSpPr txBox="1"/>
              <p:nvPr/>
            </p:nvSpPr>
            <p:spPr>
              <a:xfrm>
                <a:off x="6290739" y="1129016"/>
                <a:ext cx="526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3CC7C2-57ED-402C-BD80-DE7859AE7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739" y="1129016"/>
                <a:ext cx="526041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F7008E-27C4-4232-BE25-EF74B462544D}"/>
              </a:ext>
            </a:extLst>
          </p:cNvPr>
          <p:cNvSpPr/>
          <p:nvPr/>
        </p:nvSpPr>
        <p:spPr>
          <a:xfrm>
            <a:off x="402480" y="5114776"/>
            <a:ext cx="113870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/>
              <a:t>Agent</a:t>
            </a:r>
            <a:r>
              <a:rPr lang="en-US" altLang="ko-KR" sz="2400" dirty="0"/>
              <a:t> </a:t>
            </a:r>
            <a:r>
              <a:rPr lang="ko-KR" altLang="en-US" sz="2400" dirty="0"/>
              <a:t>가 특정 </a:t>
            </a:r>
            <a:r>
              <a:rPr lang="en-US" altLang="ko-KR" sz="2400" b="1" dirty="0"/>
              <a:t>state </a:t>
            </a:r>
            <a:r>
              <a:rPr lang="ko-KR" altLang="en-US" sz="2400" dirty="0"/>
              <a:t>에서 </a:t>
            </a:r>
            <a:r>
              <a:rPr lang="en-US" altLang="ko-KR" sz="2400" b="1" dirty="0"/>
              <a:t>action</a:t>
            </a:r>
            <a:r>
              <a:rPr lang="ko-KR" altLang="en-US" sz="2400" dirty="0"/>
              <a:t>을 취했을 때 받는 </a:t>
            </a:r>
            <a:r>
              <a:rPr lang="en-US" altLang="ko-KR" sz="2400" b="1" dirty="0"/>
              <a:t>reward</a:t>
            </a:r>
            <a:r>
              <a:rPr lang="ko-KR" altLang="en-US" sz="2400" dirty="0"/>
              <a:t>를 통해 </a:t>
            </a:r>
            <a:r>
              <a:rPr lang="en-US" altLang="ko-KR" sz="2400" b="1" dirty="0"/>
              <a:t>policy</a:t>
            </a:r>
            <a:r>
              <a:rPr lang="ko-KR" altLang="en-US" sz="2400" dirty="0"/>
              <a:t>를 배우는 과정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50004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51DCF-133F-466D-A840-E5F76F22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579"/>
            <a:ext cx="11874500" cy="67608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Example: </a:t>
            </a:r>
            <a:r>
              <a:rPr lang="ko-KR" altLang="en-US" dirty="0"/>
              <a:t>다음 </a:t>
            </a:r>
            <a:r>
              <a:rPr lang="ko-KR" altLang="en-US" dirty="0" err="1"/>
              <a:t>미로찾기</a:t>
            </a:r>
            <a:r>
              <a:rPr lang="ko-KR" altLang="en-US" dirty="0"/>
              <a:t> 문제에서 </a:t>
            </a:r>
            <a:r>
              <a:rPr lang="en-US" altLang="ko-KR" dirty="0"/>
              <a:t>state, action, reward</a:t>
            </a:r>
            <a:r>
              <a:rPr lang="ko-KR" altLang="en-US" dirty="0"/>
              <a:t>는 어떻게 정의될까요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01D5E-6F9A-4B94-840B-59BD87E5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4A3F62D-C8B2-441F-94BD-306591EAE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487088"/>
              </p:ext>
            </p:extLst>
          </p:nvPr>
        </p:nvGraphicFramePr>
        <p:xfrm>
          <a:off x="4476000" y="1017675"/>
          <a:ext cx="3240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52180971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356568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80170591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accent2"/>
                          </a:solidFill>
                        </a:rPr>
                        <a:t>G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093213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7581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09017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3B2B46F3-FD30-47AF-B8B0-B9155268C6F9}"/>
              </a:ext>
            </a:extLst>
          </p:cNvPr>
          <p:cNvSpPr/>
          <p:nvPr/>
        </p:nvSpPr>
        <p:spPr>
          <a:xfrm>
            <a:off x="3810790" y="5114776"/>
            <a:ext cx="45704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/>
              <a:t>Goal</a:t>
            </a:r>
            <a:r>
              <a:rPr lang="ko-KR" altLang="en-US" sz="2400" dirty="0"/>
              <a:t>에 도달할 시</a:t>
            </a:r>
            <a:r>
              <a:rPr lang="en-US" altLang="ko-KR" sz="2400" dirty="0"/>
              <a:t> +100</a:t>
            </a:r>
            <a:r>
              <a:rPr lang="ko-KR" altLang="en-US" sz="2400" dirty="0"/>
              <a:t>을 받으며</a:t>
            </a:r>
            <a:r>
              <a:rPr lang="en-US" altLang="ko-KR" sz="2400" dirty="0"/>
              <a:t>, </a:t>
            </a:r>
          </a:p>
          <a:p>
            <a:pPr algn="ctr"/>
            <a:r>
              <a:rPr lang="ko-KR" altLang="en-US" sz="2400" dirty="0"/>
              <a:t>벽에 부딪힐 시 </a:t>
            </a:r>
            <a:r>
              <a:rPr lang="en-US" altLang="ko-KR" sz="2400" dirty="0"/>
              <a:t>-10</a:t>
            </a:r>
            <a:r>
              <a:rPr lang="ko-KR" altLang="en-US" sz="2400" dirty="0"/>
              <a:t>점을 받음</a:t>
            </a:r>
          </a:p>
        </p:txBody>
      </p:sp>
    </p:spTree>
    <p:extLst>
      <p:ext uri="{BB962C8B-B14F-4D97-AF65-F5344CB8AC3E}">
        <p14:creationId xmlns:p14="http://schemas.microsoft.com/office/powerpoint/2010/main" val="2901071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51DCF-133F-466D-A840-E5F76F22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579"/>
            <a:ext cx="11874500" cy="67608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Example: </a:t>
            </a:r>
            <a:r>
              <a:rPr lang="ko-KR" altLang="en-US" dirty="0"/>
              <a:t>다음 </a:t>
            </a:r>
            <a:r>
              <a:rPr lang="ko-KR" altLang="en-US" dirty="0" err="1"/>
              <a:t>미로찾기</a:t>
            </a:r>
            <a:r>
              <a:rPr lang="ko-KR" altLang="en-US" dirty="0"/>
              <a:t> 문제에서 </a:t>
            </a:r>
            <a:r>
              <a:rPr lang="en-US" altLang="ko-KR" dirty="0"/>
              <a:t>state, action, reward</a:t>
            </a:r>
            <a:r>
              <a:rPr lang="ko-KR" altLang="en-US" dirty="0"/>
              <a:t>는 어떻게 정의될까요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01D5E-6F9A-4B94-840B-59BD87E5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4A3F62D-C8B2-441F-94BD-306591EAE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129783"/>
              </p:ext>
            </p:extLst>
          </p:nvPr>
        </p:nvGraphicFramePr>
        <p:xfrm>
          <a:off x="767600" y="1656600"/>
          <a:ext cx="3240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52180971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356568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80170591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accent2"/>
                          </a:solidFill>
                        </a:rPr>
                        <a:t>G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093213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7581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09017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4701F41-3C01-4300-9D82-B186124FB4BF}"/>
                  </a:ext>
                </a:extLst>
              </p:cNvPr>
              <p:cNvSpPr/>
              <p:nvPr/>
            </p:nvSpPr>
            <p:spPr>
              <a:xfrm>
                <a:off x="4397708" y="978003"/>
                <a:ext cx="6219492" cy="45954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b="1" dirty="0"/>
                  <a:t>State</a:t>
                </a:r>
                <a:r>
                  <a:rPr lang="en-US" altLang="ko-KR" sz="2400" dirty="0"/>
                  <a:t>: </a:t>
                </a:r>
                <a:r>
                  <a:rPr lang="ko-KR" altLang="en-US" sz="2400" dirty="0"/>
                  <a:t>각 셀의 위치</a:t>
                </a:r>
                <a:endParaRPr lang="en-US" altLang="ko-KR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en-US" altLang="ko-KR" sz="2400" b="1" dirty="0"/>
                  <a:t>Action</a:t>
                </a:r>
                <a:r>
                  <a:rPr lang="en-US" altLang="ko-KR" sz="2400" dirty="0"/>
                  <a:t>: </a:t>
                </a:r>
                <a:r>
                  <a:rPr lang="ko-KR" altLang="en-US" sz="2400" dirty="0"/>
                  <a:t>상</a:t>
                </a:r>
                <a:r>
                  <a:rPr lang="en-US" altLang="ko-KR" sz="2400" dirty="0"/>
                  <a:t>/</a:t>
                </a:r>
                <a:r>
                  <a:rPr lang="ko-KR" altLang="en-US" sz="2400" dirty="0"/>
                  <a:t>하</a:t>
                </a:r>
                <a:r>
                  <a:rPr lang="en-US" altLang="ko-KR" sz="2400" dirty="0"/>
                  <a:t>/</a:t>
                </a:r>
                <a:r>
                  <a:rPr lang="ko-KR" altLang="en-US" sz="2400" dirty="0"/>
                  <a:t>좌</a:t>
                </a:r>
                <a:r>
                  <a:rPr lang="en-US" altLang="ko-KR" sz="2400" dirty="0"/>
                  <a:t>/</a:t>
                </a:r>
                <a:r>
                  <a:rPr lang="ko-KR" altLang="en-US" sz="2400" dirty="0"/>
                  <a:t>우</a:t>
                </a:r>
                <a:endParaRPr lang="en-US" altLang="ko-KR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↑,↓,←,→</m:t>
                          </m:r>
                        </m:e>
                      </m:d>
                    </m:oMath>
                  </m:oMathPara>
                </a14:m>
                <a:endParaRPr lang="en-US" altLang="ko-KR" sz="2400" b="0" dirty="0"/>
              </a:p>
              <a:p>
                <a:endParaRPr lang="en-US" altLang="ko-KR" sz="2400" dirty="0"/>
              </a:p>
              <a:p>
                <a:endParaRPr lang="en-US" altLang="ko-KR" sz="2400" b="0" dirty="0"/>
              </a:p>
              <a:p>
                <a:r>
                  <a:rPr lang="en-US" altLang="ko-KR" sz="2400" b="1" dirty="0"/>
                  <a:t>Reward</a:t>
                </a:r>
                <a:r>
                  <a:rPr lang="en-US" altLang="ko-KR" sz="2400" dirty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e>
                              <m:e>
                                <m: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  <m:e>
                                <m: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400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4701F41-3C01-4300-9D82-B186124FB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708" y="978003"/>
                <a:ext cx="6219492" cy="4595425"/>
              </a:xfrm>
              <a:prstGeom prst="rect">
                <a:avLst/>
              </a:prstGeom>
              <a:blipFill>
                <a:blip r:embed="rId2"/>
                <a:stretch>
                  <a:fillRect l="-1469" t="-1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D94D2334-ECC2-46A5-B4CB-A012A0D4247D}"/>
              </a:ext>
            </a:extLst>
          </p:cNvPr>
          <p:cNvSpPr/>
          <p:nvPr/>
        </p:nvSpPr>
        <p:spPr>
          <a:xfrm>
            <a:off x="1177666" y="50167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6B3B08-8A77-44E6-8F64-705DA253A9F2}"/>
              </a:ext>
            </a:extLst>
          </p:cNvPr>
          <p:cNvSpPr/>
          <p:nvPr/>
        </p:nvSpPr>
        <p:spPr>
          <a:xfrm>
            <a:off x="2209798" y="50167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4ADEB9-AE84-4075-AFE6-1DC183C5DC70}"/>
              </a:ext>
            </a:extLst>
          </p:cNvPr>
          <p:cNvSpPr/>
          <p:nvPr/>
        </p:nvSpPr>
        <p:spPr>
          <a:xfrm>
            <a:off x="3365498" y="50167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C2FC93-2AA8-437A-A39C-0D9895DB2C03}"/>
              </a:ext>
            </a:extLst>
          </p:cNvPr>
          <p:cNvSpPr/>
          <p:nvPr/>
        </p:nvSpPr>
        <p:spPr>
          <a:xfrm>
            <a:off x="377492" y="407300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D6EBAB-5ADE-4615-9D44-A51FF15C0A08}"/>
              </a:ext>
            </a:extLst>
          </p:cNvPr>
          <p:cNvSpPr/>
          <p:nvPr/>
        </p:nvSpPr>
        <p:spPr>
          <a:xfrm>
            <a:off x="377492" y="309801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DC5B27-7E3B-4466-9793-01A3DB6E4E77}"/>
              </a:ext>
            </a:extLst>
          </p:cNvPr>
          <p:cNvSpPr/>
          <p:nvPr/>
        </p:nvSpPr>
        <p:spPr>
          <a:xfrm>
            <a:off x="377492" y="205200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DB261E5-B3D4-40DA-A06B-B107BEE90AAB}"/>
                  </a:ext>
                </a:extLst>
              </p:cNvPr>
              <p:cNvSpPr/>
              <p:nvPr/>
            </p:nvSpPr>
            <p:spPr>
              <a:xfrm>
                <a:off x="10275076" y="3719066"/>
                <a:ext cx="34212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altLang="ko-KR" sz="4000" b="1" dirty="0">
                    <a:solidFill>
                      <a:schemeClr val="accent5"/>
                    </a:solidFill>
                    <a:latin typeface="+mn-ea"/>
                  </a:rPr>
                  <a:t> </a:t>
                </a:r>
                <a:endParaRPr lang="ko-KR" altLang="en-US" sz="4000" b="1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DB261E5-B3D4-40DA-A06B-B107BEE90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076" y="3719066"/>
                <a:ext cx="34212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786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51DCF-133F-466D-A840-E5F76F22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579"/>
            <a:ext cx="11874500" cy="67608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Example: </a:t>
            </a:r>
            <a:r>
              <a:rPr lang="ko-KR" altLang="en-US" dirty="0"/>
              <a:t>다음 </a:t>
            </a:r>
            <a:r>
              <a:rPr lang="ko-KR" altLang="en-US" dirty="0" err="1"/>
              <a:t>미로찾기</a:t>
            </a:r>
            <a:r>
              <a:rPr lang="ko-KR" altLang="en-US" dirty="0"/>
              <a:t> 문제에서 </a:t>
            </a:r>
            <a:r>
              <a:rPr lang="en-US" altLang="ko-KR" dirty="0"/>
              <a:t>state, action, reward</a:t>
            </a:r>
            <a:r>
              <a:rPr lang="ko-KR" altLang="en-US" dirty="0"/>
              <a:t>는 어떻게 정의될까요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01D5E-6F9A-4B94-840B-59BD87E5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4A3F62D-C8B2-441F-94BD-306591EAE895}"/>
              </a:ext>
            </a:extLst>
          </p:cNvPr>
          <p:cNvGraphicFramePr>
            <a:graphicFrameLocks noGrp="1"/>
          </p:cNvGraphicFramePr>
          <p:nvPr/>
        </p:nvGraphicFramePr>
        <p:xfrm>
          <a:off x="767600" y="1656600"/>
          <a:ext cx="3240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52180971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356568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80170591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accent2"/>
                          </a:solidFill>
                        </a:rPr>
                        <a:t>G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093213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7581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09017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4701F41-3C01-4300-9D82-B186124FB4BF}"/>
                  </a:ext>
                </a:extLst>
              </p:cNvPr>
              <p:cNvSpPr/>
              <p:nvPr/>
            </p:nvSpPr>
            <p:spPr>
              <a:xfrm>
                <a:off x="4397708" y="978003"/>
                <a:ext cx="6219492" cy="45954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b="1" dirty="0"/>
                  <a:t>State</a:t>
                </a:r>
                <a:r>
                  <a:rPr lang="en-US" altLang="ko-KR" sz="2400" dirty="0"/>
                  <a:t>: </a:t>
                </a:r>
                <a:r>
                  <a:rPr lang="ko-KR" altLang="en-US" sz="2400" dirty="0"/>
                  <a:t>각 셀의 위치</a:t>
                </a:r>
                <a:endParaRPr lang="en-US" altLang="ko-KR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en-US" altLang="ko-KR" sz="2400" b="1" dirty="0"/>
                  <a:t>Action</a:t>
                </a:r>
                <a:r>
                  <a:rPr lang="en-US" altLang="ko-KR" sz="2400" dirty="0"/>
                  <a:t>: </a:t>
                </a:r>
                <a:r>
                  <a:rPr lang="ko-KR" altLang="en-US" sz="2400" dirty="0"/>
                  <a:t>상</a:t>
                </a:r>
                <a:r>
                  <a:rPr lang="en-US" altLang="ko-KR" sz="2400" dirty="0"/>
                  <a:t>/</a:t>
                </a:r>
                <a:r>
                  <a:rPr lang="ko-KR" altLang="en-US" sz="2400" dirty="0"/>
                  <a:t>하</a:t>
                </a:r>
                <a:r>
                  <a:rPr lang="en-US" altLang="ko-KR" sz="2400" dirty="0"/>
                  <a:t>/</a:t>
                </a:r>
                <a:r>
                  <a:rPr lang="ko-KR" altLang="en-US" sz="2400" dirty="0"/>
                  <a:t>좌</a:t>
                </a:r>
                <a:r>
                  <a:rPr lang="en-US" altLang="ko-KR" sz="2400" dirty="0"/>
                  <a:t>/</a:t>
                </a:r>
                <a:r>
                  <a:rPr lang="ko-KR" altLang="en-US" sz="2400" dirty="0"/>
                  <a:t>우</a:t>
                </a:r>
                <a:endParaRPr lang="en-US" altLang="ko-KR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↑,↓,←,→</m:t>
                          </m:r>
                        </m:e>
                      </m:d>
                    </m:oMath>
                  </m:oMathPara>
                </a14:m>
                <a:endParaRPr lang="en-US" altLang="ko-KR" sz="2400" b="0" dirty="0"/>
              </a:p>
              <a:p>
                <a:endParaRPr lang="en-US" altLang="ko-KR" sz="2400" dirty="0"/>
              </a:p>
              <a:p>
                <a:endParaRPr lang="en-US" altLang="ko-KR" sz="2400" b="0" dirty="0"/>
              </a:p>
              <a:p>
                <a:r>
                  <a:rPr lang="en-US" altLang="ko-KR" sz="2400" b="1" dirty="0"/>
                  <a:t>Reward</a:t>
                </a:r>
                <a:r>
                  <a:rPr lang="en-US" altLang="ko-KR" sz="2400" dirty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400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4701F41-3C01-4300-9D82-B186124FB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708" y="978003"/>
                <a:ext cx="6219492" cy="4595425"/>
              </a:xfrm>
              <a:prstGeom prst="rect">
                <a:avLst/>
              </a:prstGeom>
              <a:blipFill>
                <a:blip r:embed="rId2"/>
                <a:stretch>
                  <a:fillRect l="-1469" t="-1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D94D2334-ECC2-46A5-B4CB-A012A0D4247D}"/>
              </a:ext>
            </a:extLst>
          </p:cNvPr>
          <p:cNvSpPr/>
          <p:nvPr/>
        </p:nvSpPr>
        <p:spPr>
          <a:xfrm>
            <a:off x="1177666" y="50167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6B3B08-8A77-44E6-8F64-705DA253A9F2}"/>
              </a:ext>
            </a:extLst>
          </p:cNvPr>
          <p:cNvSpPr/>
          <p:nvPr/>
        </p:nvSpPr>
        <p:spPr>
          <a:xfrm>
            <a:off x="2209798" y="50167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4ADEB9-AE84-4075-AFE6-1DC183C5DC70}"/>
              </a:ext>
            </a:extLst>
          </p:cNvPr>
          <p:cNvSpPr/>
          <p:nvPr/>
        </p:nvSpPr>
        <p:spPr>
          <a:xfrm>
            <a:off x="3365498" y="50167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C2FC93-2AA8-437A-A39C-0D9895DB2C03}"/>
              </a:ext>
            </a:extLst>
          </p:cNvPr>
          <p:cNvSpPr/>
          <p:nvPr/>
        </p:nvSpPr>
        <p:spPr>
          <a:xfrm>
            <a:off x="377492" y="407300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D6EBAB-5ADE-4615-9D44-A51FF15C0A08}"/>
              </a:ext>
            </a:extLst>
          </p:cNvPr>
          <p:cNvSpPr/>
          <p:nvPr/>
        </p:nvSpPr>
        <p:spPr>
          <a:xfrm>
            <a:off x="377492" y="309801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DC5B27-7E3B-4466-9793-01A3DB6E4E77}"/>
              </a:ext>
            </a:extLst>
          </p:cNvPr>
          <p:cNvSpPr/>
          <p:nvPr/>
        </p:nvSpPr>
        <p:spPr>
          <a:xfrm>
            <a:off x="377492" y="205200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8FCB437-705D-47A7-9C1B-270107D27134}"/>
                  </a:ext>
                </a:extLst>
              </p:cNvPr>
              <p:cNvSpPr/>
              <p:nvPr/>
            </p:nvSpPr>
            <p:spPr>
              <a:xfrm>
                <a:off x="3855417" y="5846327"/>
                <a:ext cx="4481166" cy="415138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그러면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2,2</m:t>
                        </m:r>
                      </m:e>
                    </m:d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일 때는 어떻게 되나요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?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8FCB437-705D-47A7-9C1B-270107D2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417" y="5846327"/>
                <a:ext cx="4481166" cy="415138"/>
              </a:xfrm>
              <a:prstGeom prst="rect">
                <a:avLst/>
              </a:prstGeom>
              <a:blipFill>
                <a:blip r:embed="rId3"/>
                <a:stretch>
                  <a:fillRect b="-6173"/>
                </a:stretch>
              </a:blipFill>
              <a:ln w="762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553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51DCF-133F-466D-A840-E5F76F22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579"/>
            <a:ext cx="11874500" cy="67608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Example: </a:t>
            </a:r>
            <a:r>
              <a:rPr lang="ko-KR" altLang="en-US" dirty="0"/>
              <a:t>다음 </a:t>
            </a:r>
            <a:r>
              <a:rPr lang="ko-KR" altLang="en-US" dirty="0" err="1"/>
              <a:t>미로찾기</a:t>
            </a:r>
            <a:r>
              <a:rPr lang="ko-KR" altLang="en-US" dirty="0"/>
              <a:t> 문제에서 </a:t>
            </a:r>
            <a:r>
              <a:rPr lang="en-US" altLang="ko-KR" dirty="0"/>
              <a:t>state, action, reward</a:t>
            </a:r>
            <a:r>
              <a:rPr lang="ko-KR" altLang="en-US" dirty="0"/>
              <a:t>는 어떻게 정의될까요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01D5E-6F9A-4B94-840B-59BD87E5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4A3F62D-C8B2-441F-94BD-306591EAE895}"/>
              </a:ext>
            </a:extLst>
          </p:cNvPr>
          <p:cNvGraphicFramePr>
            <a:graphicFrameLocks noGrp="1"/>
          </p:cNvGraphicFramePr>
          <p:nvPr/>
        </p:nvGraphicFramePr>
        <p:xfrm>
          <a:off x="767600" y="1656600"/>
          <a:ext cx="3240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52180971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356568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80170591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accent2"/>
                          </a:solidFill>
                        </a:rPr>
                        <a:t>G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093213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7581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09017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4701F41-3C01-4300-9D82-B186124FB4BF}"/>
                  </a:ext>
                </a:extLst>
              </p:cNvPr>
              <p:cNvSpPr/>
              <p:nvPr/>
            </p:nvSpPr>
            <p:spPr>
              <a:xfrm>
                <a:off x="4397708" y="978003"/>
                <a:ext cx="6219492" cy="45954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b="1" dirty="0"/>
                  <a:t>State</a:t>
                </a:r>
                <a:r>
                  <a:rPr lang="en-US" altLang="ko-KR" sz="2400" dirty="0"/>
                  <a:t>: </a:t>
                </a:r>
                <a:r>
                  <a:rPr lang="ko-KR" altLang="en-US" sz="2400" dirty="0"/>
                  <a:t>각 셀의 위치</a:t>
                </a:r>
                <a:endParaRPr lang="en-US" altLang="ko-KR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en-US" altLang="ko-KR" sz="2400" b="1" dirty="0"/>
                  <a:t>Action</a:t>
                </a:r>
                <a:r>
                  <a:rPr lang="en-US" altLang="ko-KR" sz="2400" dirty="0"/>
                  <a:t>: </a:t>
                </a:r>
                <a:r>
                  <a:rPr lang="ko-KR" altLang="en-US" sz="2400" dirty="0"/>
                  <a:t>상</a:t>
                </a:r>
                <a:r>
                  <a:rPr lang="en-US" altLang="ko-KR" sz="2400" dirty="0"/>
                  <a:t>/</a:t>
                </a:r>
                <a:r>
                  <a:rPr lang="ko-KR" altLang="en-US" sz="2400" dirty="0"/>
                  <a:t>하</a:t>
                </a:r>
                <a:r>
                  <a:rPr lang="en-US" altLang="ko-KR" sz="2400" dirty="0"/>
                  <a:t>/</a:t>
                </a:r>
                <a:r>
                  <a:rPr lang="ko-KR" altLang="en-US" sz="2400" dirty="0"/>
                  <a:t>좌</a:t>
                </a:r>
                <a:r>
                  <a:rPr lang="en-US" altLang="ko-KR" sz="2400" dirty="0"/>
                  <a:t>/</a:t>
                </a:r>
                <a:r>
                  <a:rPr lang="ko-KR" altLang="en-US" sz="2400" dirty="0"/>
                  <a:t>우</a:t>
                </a:r>
                <a:endParaRPr lang="en-US" altLang="ko-KR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↑,↓,←,→</m:t>
                          </m:r>
                        </m:e>
                      </m:d>
                    </m:oMath>
                  </m:oMathPara>
                </a14:m>
                <a:endParaRPr lang="en-US" altLang="ko-KR" sz="2400" b="0" dirty="0"/>
              </a:p>
              <a:p>
                <a:endParaRPr lang="en-US" altLang="ko-KR" sz="2400" dirty="0"/>
              </a:p>
              <a:p>
                <a:endParaRPr lang="en-US" altLang="ko-KR" sz="2400" b="0" dirty="0"/>
              </a:p>
              <a:p>
                <a:r>
                  <a:rPr lang="en-US" altLang="ko-KR" sz="2400" b="1" dirty="0"/>
                  <a:t>Reward</a:t>
                </a:r>
                <a:r>
                  <a:rPr lang="en-US" altLang="ko-KR" sz="2400" dirty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400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4701F41-3C01-4300-9D82-B186124FB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708" y="978003"/>
                <a:ext cx="6219492" cy="4595425"/>
              </a:xfrm>
              <a:prstGeom prst="rect">
                <a:avLst/>
              </a:prstGeom>
              <a:blipFill>
                <a:blip r:embed="rId2"/>
                <a:stretch>
                  <a:fillRect l="-1469" t="-1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D94D2334-ECC2-46A5-B4CB-A012A0D4247D}"/>
              </a:ext>
            </a:extLst>
          </p:cNvPr>
          <p:cNvSpPr/>
          <p:nvPr/>
        </p:nvSpPr>
        <p:spPr>
          <a:xfrm>
            <a:off x="1177666" y="50167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6B3B08-8A77-44E6-8F64-705DA253A9F2}"/>
              </a:ext>
            </a:extLst>
          </p:cNvPr>
          <p:cNvSpPr/>
          <p:nvPr/>
        </p:nvSpPr>
        <p:spPr>
          <a:xfrm>
            <a:off x="2209798" y="50167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4ADEB9-AE84-4075-AFE6-1DC183C5DC70}"/>
              </a:ext>
            </a:extLst>
          </p:cNvPr>
          <p:cNvSpPr/>
          <p:nvPr/>
        </p:nvSpPr>
        <p:spPr>
          <a:xfrm>
            <a:off x="3365498" y="50167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C2FC93-2AA8-437A-A39C-0D9895DB2C03}"/>
              </a:ext>
            </a:extLst>
          </p:cNvPr>
          <p:cNvSpPr/>
          <p:nvPr/>
        </p:nvSpPr>
        <p:spPr>
          <a:xfrm>
            <a:off x="377492" y="407300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D6EBAB-5ADE-4615-9D44-A51FF15C0A08}"/>
              </a:ext>
            </a:extLst>
          </p:cNvPr>
          <p:cNvSpPr/>
          <p:nvPr/>
        </p:nvSpPr>
        <p:spPr>
          <a:xfrm>
            <a:off x="377492" y="309801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DC5B27-7E3B-4466-9793-01A3DB6E4E77}"/>
              </a:ext>
            </a:extLst>
          </p:cNvPr>
          <p:cNvSpPr/>
          <p:nvPr/>
        </p:nvSpPr>
        <p:spPr>
          <a:xfrm>
            <a:off x="377492" y="205200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8FCB437-705D-47A7-9C1B-270107D27134}"/>
                  </a:ext>
                </a:extLst>
              </p:cNvPr>
              <p:cNvSpPr/>
              <p:nvPr/>
            </p:nvSpPr>
            <p:spPr>
              <a:xfrm>
                <a:off x="896317" y="5723289"/>
                <a:ext cx="4481166" cy="415138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그러면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2,2</m:t>
                        </m:r>
                      </m:e>
                    </m:d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일 때는 어떻게 되나요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?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8FCB437-705D-47A7-9C1B-270107D2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317" y="5723289"/>
                <a:ext cx="4481166" cy="415138"/>
              </a:xfrm>
              <a:prstGeom prst="rect">
                <a:avLst/>
              </a:prstGeom>
              <a:blipFill>
                <a:blip r:embed="rId3"/>
                <a:stretch>
                  <a:fillRect b="-6173"/>
                </a:stretch>
              </a:blipFill>
              <a:ln w="762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8AB3E9-A4E4-4790-9EBF-DB9C856AC703}"/>
              </a:ext>
            </a:extLst>
          </p:cNvPr>
          <p:cNvSpPr/>
          <p:nvPr/>
        </p:nvSpPr>
        <p:spPr>
          <a:xfrm>
            <a:off x="6136034" y="5723289"/>
            <a:ext cx="4481166" cy="415138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 Terminal state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라 부릅니다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! (episodic case)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65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51DCF-133F-466D-A840-E5F76F22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579"/>
            <a:ext cx="11874500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Q-function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01D5E-6F9A-4B94-840B-59BD87E5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4A3F62D-C8B2-441F-94BD-306591EAE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143432"/>
              </p:ext>
            </p:extLst>
          </p:nvPr>
        </p:nvGraphicFramePr>
        <p:xfrm>
          <a:off x="767600" y="1656600"/>
          <a:ext cx="3240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52180971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356568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80170591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(0,2)</a:t>
                      </a:r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accent2"/>
                          </a:solidFill>
                        </a:rPr>
                        <a:t>G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093213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7581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(0,0)</a:t>
                      </a:r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09017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4701F41-3C01-4300-9D82-B186124FB4BF}"/>
                  </a:ext>
                </a:extLst>
              </p:cNvPr>
              <p:cNvSpPr/>
              <p:nvPr/>
            </p:nvSpPr>
            <p:spPr>
              <a:xfrm>
                <a:off x="4397708" y="579834"/>
                <a:ext cx="747679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b="1" dirty="0"/>
                  <a:t>그렇다면</a:t>
                </a:r>
                <a:r>
                  <a:rPr lang="en-US" altLang="ko-KR" sz="24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일 때와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일 때의 가치는 똑같을까요</a:t>
                </a:r>
                <a:r>
                  <a:rPr lang="en-US" altLang="ko-KR" sz="2400" dirty="0"/>
                  <a:t>?</a:t>
                </a: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4701F41-3C01-4300-9D82-B186124FB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708" y="579834"/>
                <a:ext cx="7476792" cy="830997"/>
              </a:xfrm>
              <a:prstGeom prst="rect">
                <a:avLst/>
              </a:prstGeom>
              <a:blipFill>
                <a:blip r:embed="rId2"/>
                <a:stretch>
                  <a:fillRect l="-1222" t="-7353" r="-1222" b="-16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D94D2334-ECC2-46A5-B4CB-A012A0D4247D}"/>
              </a:ext>
            </a:extLst>
          </p:cNvPr>
          <p:cNvSpPr/>
          <p:nvPr/>
        </p:nvSpPr>
        <p:spPr>
          <a:xfrm>
            <a:off x="1177666" y="50167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6B3B08-8A77-44E6-8F64-705DA253A9F2}"/>
              </a:ext>
            </a:extLst>
          </p:cNvPr>
          <p:cNvSpPr/>
          <p:nvPr/>
        </p:nvSpPr>
        <p:spPr>
          <a:xfrm>
            <a:off x="2209798" y="50167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4ADEB9-AE84-4075-AFE6-1DC183C5DC70}"/>
              </a:ext>
            </a:extLst>
          </p:cNvPr>
          <p:cNvSpPr/>
          <p:nvPr/>
        </p:nvSpPr>
        <p:spPr>
          <a:xfrm>
            <a:off x="3365498" y="50167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C2FC93-2AA8-437A-A39C-0D9895DB2C03}"/>
              </a:ext>
            </a:extLst>
          </p:cNvPr>
          <p:cNvSpPr/>
          <p:nvPr/>
        </p:nvSpPr>
        <p:spPr>
          <a:xfrm>
            <a:off x="377492" y="407300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D6EBAB-5ADE-4615-9D44-A51FF15C0A08}"/>
              </a:ext>
            </a:extLst>
          </p:cNvPr>
          <p:cNvSpPr/>
          <p:nvPr/>
        </p:nvSpPr>
        <p:spPr>
          <a:xfrm>
            <a:off x="377492" y="309801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DC5B27-7E3B-4466-9793-01A3DB6E4E77}"/>
              </a:ext>
            </a:extLst>
          </p:cNvPr>
          <p:cNvSpPr/>
          <p:nvPr/>
        </p:nvSpPr>
        <p:spPr>
          <a:xfrm>
            <a:off x="377492" y="205200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609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51DCF-133F-466D-A840-E5F76F22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579"/>
            <a:ext cx="11874500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Q-function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01D5E-6F9A-4B94-840B-59BD87E5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4701F41-3C01-4300-9D82-B186124FB4BF}"/>
                  </a:ext>
                </a:extLst>
              </p:cNvPr>
              <p:cNvSpPr/>
              <p:nvPr/>
            </p:nvSpPr>
            <p:spPr>
              <a:xfrm>
                <a:off x="4397708" y="579834"/>
                <a:ext cx="7476792" cy="53357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b="1" dirty="0"/>
                  <a:t>그렇다면</a:t>
                </a:r>
                <a:r>
                  <a:rPr lang="en-US" altLang="ko-KR" sz="24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일 때와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일 때의 가치는 똑같을까요</a:t>
                </a:r>
                <a:r>
                  <a:rPr lang="en-US" altLang="ko-KR" sz="2400" dirty="0"/>
                  <a:t>?</a:t>
                </a:r>
              </a:p>
              <a:p>
                <a:endParaRPr lang="en-US" altLang="ko-KR" sz="2400" dirty="0"/>
              </a:p>
              <a:p>
                <a:r>
                  <a:rPr lang="en-US" altLang="ko-KR" sz="2400" b="1" dirty="0"/>
                  <a:t>Value function (</a:t>
                </a:r>
                <a:r>
                  <a:rPr lang="ko-KR" altLang="en-US" sz="2400" b="1" dirty="0"/>
                  <a:t>가치판단 함수</a:t>
                </a:r>
                <a:r>
                  <a:rPr lang="en-US" altLang="ko-KR" sz="2400" b="1" dirty="0"/>
                  <a:t>)</a:t>
                </a:r>
              </a:p>
              <a:p>
                <a:endParaRPr lang="en-US" altLang="ko-KR" sz="2400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0,2</m:t>
                        </m:r>
                      </m:e>
                    </m:d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2400" dirty="0"/>
                  <a:t>서는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에서보다 더 </a:t>
                </a:r>
                <a:r>
                  <a:rPr lang="ko-KR" altLang="en-US" sz="2400" b="1" dirty="0"/>
                  <a:t>빠르게 </a:t>
                </a:r>
                <a:r>
                  <a:rPr lang="ko-KR" altLang="en-US" sz="2400" dirty="0"/>
                  <a:t>미래의 </a:t>
                </a:r>
                <a:r>
                  <a:rPr lang="en-US" altLang="ko-KR" sz="2400" dirty="0"/>
                  <a:t>reward</a:t>
                </a:r>
                <a:r>
                  <a:rPr lang="ko-KR" altLang="en-US" sz="2400" dirty="0"/>
                  <a:t>를 높일 수 있으므로</a:t>
                </a:r>
                <a:r>
                  <a:rPr lang="en-US" altLang="ko-KR" sz="2400" dirty="0"/>
                  <a:t>, </a:t>
                </a:r>
              </a:p>
              <a:p>
                <a:endParaRPr lang="en-US" altLang="ko-KR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0,2</m:t>
                              </m:r>
                            </m:e>
                          </m:d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2400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4701F41-3C01-4300-9D82-B186124FB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708" y="579834"/>
                <a:ext cx="7476792" cy="5335756"/>
              </a:xfrm>
              <a:prstGeom prst="rect">
                <a:avLst/>
              </a:prstGeom>
              <a:blipFill>
                <a:blip r:embed="rId2"/>
                <a:stretch>
                  <a:fillRect l="-1222" t="-1143" r="-1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D94D2334-ECC2-46A5-B4CB-A012A0D4247D}"/>
              </a:ext>
            </a:extLst>
          </p:cNvPr>
          <p:cNvSpPr/>
          <p:nvPr/>
        </p:nvSpPr>
        <p:spPr>
          <a:xfrm>
            <a:off x="1177666" y="50167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6B3B08-8A77-44E6-8F64-705DA253A9F2}"/>
              </a:ext>
            </a:extLst>
          </p:cNvPr>
          <p:cNvSpPr/>
          <p:nvPr/>
        </p:nvSpPr>
        <p:spPr>
          <a:xfrm>
            <a:off x="2209798" y="50167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4ADEB9-AE84-4075-AFE6-1DC183C5DC70}"/>
              </a:ext>
            </a:extLst>
          </p:cNvPr>
          <p:cNvSpPr/>
          <p:nvPr/>
        </p:nvSpPr>
        <p:spPr>
          <a:xfrm>
            <a:off x="3365498" y="50167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C2FC93-2AA8-437A-A39C-0D9895DB2C03}"/>
              </a:ext>
            </a:extLst>
          </p:cNvPr>
          <p:cNvSpPr/>
          <p:nvPr/>
        </p:nvSpPr>
        <p:spPr>
          <a:xfrm>
            <a:off x="377492" y="407300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D6EBAB-5ADE-4615-9D44-A51FF15C0A08}"/>
              </a:ext>
            </a:extLst>
          </p:cNvPr>
          <p:cNvSpPr/>
          <p:nvPr/>
        </p:nvSpPr>
        <p:spPr>
          <a:xfrm>
            <a:off x="377492" y="309801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DC5B27-7E3B-4466-9793-01A3DB6E4E77}"/>
              </a:ext>
            </a:extLst>
          </p:cNvPr>
          <p:cNvSpPr/>
          <p:nvPr/>
        </p:nvSpPr>
        <p:spPr>
          <a:xfrm>
            <a:off x="377492" y="205200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854FEBB-C328-412C-BD82-23DB3081AD64}"/>
              </a:ext>
            </a:extLst>
          </p:cNvPr>
          <p:cNvGrpSpPr/>
          <p:nvPr/>
        </p:nvGrpSpPr>
        <p:grpSpPr>
          <a:xfrm>
            <a:off x="8405308" y="1963081"/>
            <a:ext cx="712759" cy="458254"/>
            <a:chOff x="8834651" y="1963081"/>
            <a:chExt cx="712759" cy="45825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7CF59B3E-BF18-4CA3-849E-559D7C742450}"/>
                    </a:ext>
                  </a:extLst>
                </p:cNvPr>
                <p:cNvSpPr/>
                <p:nvPr/>
              </p:nvSpPr>
              <p:spPr>
                <a:xfrm>
                  <a:off x="8834651" y="1963081"/>
                  <a:ext cx="7127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b="1" dirty="0"/>
                    <a:t>Or,</a:t>
                  </a:r>
                  <a:r>
                    <a:rPr lang="ko-KR" altLang="en-US" b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7CF59B3E-BF18-4CA3-849E-559D7C7424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4651" y="1963081"/>
                  <a:ext cx="712759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7692"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67EAA952-BA1C-48A0-A376-301E14ACA3F4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8851905" y="2332413"/>
              <a:ext cx="339126" cy="88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E48D67B-F826-4C97-A717-D415484D1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673808"/>
              </p:ext>
            </p:extLst>
          </p:nvPr>
        </p:nvGraphicFramePr>
        <p:xfrm>
          <a:off x="767600" y="1656600"/>
          <a:ext cx="3240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52180971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356568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80170591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(0,2)</a:t>
                      </a:r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accent2"/>
                          </a:solidFill>
                        </a:rPr>
                        <a:t>G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093213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7581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(0,0)</a:t>
                      </a:r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090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765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51DCF-133F-466D-A840-E5F76F22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579"/>
            <a:ext cx="11874500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Q-function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01D5E-6F9A-4B94-840B-59BD87E5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4701F41-3C01-4300-9D82-B186124FB4BF}"/>
                  </a:ext>
                </a:extLst>
              </p:cNvPr>
              <p:cNvSpPr/>
              <p:nvPr/>
            </p:nvSpPr>
            <p:spPr>
              <a:xfrm>
                <a:off x="4397708" y="579834"/>
                <a:ext cx="7476792" cy="53357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b="1" dirty="0"/>
                  <a:t>그렇다면</a:t>
                </a:r>
                <a:r>
                  <a:rPr lang="en-US" altLang="ko-KR" sz="24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일 때와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일 때의 가치는 똑같을까요</a:t>
                </a:r>
                <a:r>
                  <a:rPr lang="en-US" altLang="ko-KR" sz="2400" dirty="0"/>
                  <a:t>?</a:t>
                </a:r>
              </a:p>
              <a:p>
                <a:endParaRPr lang="en-US" altLang="ko-KR" sz="2400" dirty="0"/>
              </a:p>
              <a:p>
                <a:r>
                  <a:rPr lang="en-US" altLang="ko-KR" sz="2400" b="1" dirty="0"/>
                  <a:t>Value function (</a:t>
                </a:r>
                <a:r>
                  <a:rPr lang="ko-KR" altLang="en-US" sz="2400" b="1" dirty="0"/>
                  <a:t>가치평가 함수</a:t>
                </a:r>
                <a:r>
                  <a:rPr lang="en-US" altLang="ko-KR" sz="2400" b="1" dirty="0"/>
                  <a:t>)</a:t>
                </a:r>
              </a:p>
              <a:p>
                <a:endParaRPr lang="en-US" altLang="ko-KR" sz="2400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0,2</m:t>
                        </m:r>
                      </m:e>
                    </m:d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2400" dirty="0"/>
                  <a:t>서는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에서보다 더 </a:t>
                </a:r>
                <a:r>
                  <a:rPr lang="ko-KR" altLang="en-US" sz="2400" b="1" dirty="0"/>
                  <a:t>빠르게 </a:t>
                </a:r>
                <a:r>
                  <a:rPr lang="ko-KR" altLang="en-US" sz="2400" dirty="0"/>
                  <a:t>미래의 </a:t>
                </a:r>
                <a:r>
                  <a:rPr lang="en-US" altLang="ko-KR" sz="2400" dirty="0"/>
                  <a:t>reward</a:t>
                </a:r>
                <a:r>
                  <a:rPr lang="ko-KR" altLang="en-US" sz="2400" dirty="0"/>
                  <a:t>를 높일 수 있으므로</a:t>
                </a:r>
                <a:r>
                  <a:rPr lang="en-US" altLang="ko-KR" sz="2400" dirty="0"/>
                  <a:t>, </a:t>
                </a:r>
              </a:p>
              <a:p>
                <a:endParaRPr lang="en-US" altLang="ko-KR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0,2</m:t>
                              </m:r>
                            </m:e>
                          </m:d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2400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4701F41-3C01-4300-9D82-B186124FB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708" y="579834"/>
                <a:ext cx="7476792" cy="5335756"/>
              </a:xfrm>
              <a:prstGeom prst="rect">
                <a:avLst/>
              </a:prstGeom>
              <a:blipFill>
                <a:blip r:embed="rId2"/>
                <a:stretch>
                  <a:fillRect l="-1222" t="-1143" r="-1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D94D2334-ECC2-46A5-B4CB-A012A0D4247D}"/>
              </a:ext>
            </a:extLst>
          </p:cNvPr>
          <p:cNvSpPr/>
          <p:nvPr/>
        </p:nvSpPr>
        <p:spPr>
          <a:xfrm>
            <a:off x="1177666" y="50167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6B3B08-8A77-44E6-8F64-705DA253A9F2}"/>
              </a:ext>
            </a:extLst>
          </p:cNvPr>
          <p:cNvSpPr/>
          <p:nvPr/>
        </p:nvSpPr>
        <p:spPr>
          <a:xfrm>
            <a:off x="2209798" y="50167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4ADEB9-AE84-4075-AFE6-1DC183C5DC70}"/>
              </a:ext>
            </a:extLst>
          </p:cNvPr>
          <p:cNvSpPr/>
          <p:nvPr/>
        </p:nvSpPr>
        <p:spPr>
          <a:xfrm>
            <a:off x="3365498" y="50167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C2FC93-2AA8-437A-A39C-0D9895DB2C03}"/>
              </a:ext>
            </a:extLst>
          </p:cNvPr>
          <p:cNvSpPr/>
          <p:nvPr/>
        </p:nvSpPr>
        <p:spPr>
          <a:xfrm>
            <a:off x="377492" y="407300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D6EBAB-5ADE-4615-9D44-A51FF15C0A08}"/>
              </a:ext>
            </a:extLst>
          </p:cNvPr>
          <p:cNvSpPr/>
          <p:nvPr/>
        </p:nvSpPr>
        <p:spPr>
          <a:xfrm>
            <a:off x="377492" y="309801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DC5B27-7E3B-4466-9793-01A3DB6E4E77}"/>
              </a:ext>
            </a:extLst>
          </p:cNvPr>
          <p:cNvSpPr/>
          <p:nvPr/>
        </p:nvSpPr>
        <p:spPr>
          <a:xfrm>
            <a:off x="377492" y="205200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854FEBB-C328-412C-BD82-23DB3081AD64}"/>
              </a:ext>
            </a:extLst>
          </p:cNvPr>
          <p:cNvGrpSpPr/>
          <p:nvPr/>
        </p:nvGrpSpPr>
        <p:grpSpPr>
          <a:xfrm>
            <a:off x="8405308" y="1963081"/>
            <a:ext cx="712759" cy="458254"/>
            <a:chOff x="8834651" y="1963081"/>
            <a:chExt cx="712759" cy="45825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7CF59B3E-BF18-4CA3-849E-559D7C742450}"/>
                    </a:ext>
                  </a:extLst>
                </p:cNvPr>
                <p:cNvSpPr/>
                <p:nvPr/>
              </p:nvSpPr>
              <p:spPr>
                <a:xfrm>
                  <a:off x="8834651" y="1963081"/>
                  <a:ext cx="7127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b="1" dirty="0"/>
                    <a:t>Or,</a:t>
                  </a:r>
                  <a:r>
                    <a:rPr lang="ko-KR" altLang="en-US" b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7CF59B3E-BF18-4CA3-849E-559D7C7424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4651" y="1963081"/>
                  <a:ext cx="712759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7692"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67EAA952-BA1C-48A0-A376-301E14ACA3F4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8851905" y="2332413"/>
              <a:ext cx="339126" cy="88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9A41ACA-FC32-47D1-9828-F5FE85EA364B}"/>
                  </a:ext>
                </a:extLst>
              </p:cNvPr>
              <p:cNvSpPr/>
              <p:nvPr/>
            </p:nvSpPr>
            <p:spPr>
              <a:xfrm>
                <a:off x="6314067" y="3849506"/>
                <a:ext cx="5308245" cy="1167228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미래에 받을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reward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에 대한 </a:t>
                </a:r>
                <a:r>
                  <a:rPr lang="ko-KR" altLang="en-US" sz="1600" dirty="0" err="1">
                    <a:solidFill>
                      <a:schemeClr val="tx1"/>
                    </a:solidFill>
                  </a:rPr>
                  <a:t>감가율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, discount rate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9A41ACA-FC32-47D1-9828-F5FE85EA3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067" y="3849506"/>
                <a:ext cx="5308245" cy="11672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A4A20E7-E881-4F1F-B57B-E3E5E4635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673808"/>
              </p:ext>
            </p:extLst>
          </p:nvPr>
        </p:nvGraphicFramePr>
        <p:xfrm>
          <a:off x="767600" y="1656600"/>
          <a:ext cx="3240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52180971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356568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80170591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(0,2)</a:t>
                      </a:r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accent2"/>
                          </a:solidFill>
                        </a:rPr>
                        <a:t>G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093213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7581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(0,0)</a:t>
                      </a:r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090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428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51DCF-133F-466D-A840-E5F76F22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579"/>
            <a:ext cx="11874500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Q-function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01D5E-6F9A-4B94-840B-59BD87E5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4A3F62D-C8B2-441F-94BD-306591EAE895}"/>
              </a:ext>
            </a:extLst>
          </p:cNvPr>
          <p:cNvGraphicFramePr>
            <a:graphicFrameLocks noGrp="1"/>
          </p:cNvGraphicFramePr>
          <p:nvPr/>
        </p:nvGraphicFramePr>
        <p:xfrm>
          <a:off x="767600" y="1656600"/>
          <a:ext cx="3240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52180971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356568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801705917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accent2"/>
                          </a:solidFill>
                        </a:rPr>
                        <a:t>G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093213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7581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09017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4701F41-3C01-4300-9D82-B186124FB4BF}"/>
                  </a:ext>
                </a:extLst>
              </p:cNvPr>
              <p:cNvSpPr/>
              <p:nvPr/>
            </p:nvSpPr>
            <p:spPr>
              <a:xfrm>
                <a:off x="4397708" y="579834"/>
                <a:ext cx="7476792" cy="58476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b="1" dirty="0"/>
                  <a:t>행동에 대한 가치도 평가할 수 있나요</a:t>
                </a:r>
                <a:r>
                  <a:rPr lang="en-US" altLang="ko-KR" sz="2400" b="1" dirty="0"/>
                  <a:t>? </a:t>
                </a:r>
                <a:r>
                  <a:rPr lang="ko-KR" altLang="en-US" sz="2400" b="1" dirty="0">
                    <a:solidFill>
                      <a:srgbClr val="FF0000"/>
                    </a:solidFill>
                  </a:rPr>
                  <a:t>예</a:t>
                </a:r>
                <a:r>
                  <a:rPr lang="en-US" altLang="ko-KR" sz="2400" b="1" dirty="0">
                    <a:solidFill>
                      <a:srgbClr val="FF0000"/>
                    </a:solidFill>
                  </a:rPr>
                  <a:t>!</a:t>
                </a:r>
              </a:p>
              <a:p>
                <a:endParaRPr lang="en-US" altLang="ko-KR" sz="2400" dirty="0"/>
              </a:p>
              <a:p>
                <a:r>
                  <a:rPr lang="en-US" altLang="ko-KR" sz="2400" b="1" dirty="0"/>
                  <a:t>Q-function (state-action value, </a:t>
                </a:r>
                <a:r>
                  <a:rPr lang="ko-KR" altLang="en-US" sz="2400" b="1" dirty="0"/>
                  <a:t>행동가치평가 함수</a:t>
                </a:r>
                <a:r>
                  <a:rPr lang="en-US" altLang="ko-KR" sz="2400" b="1" dirty="0"/>
                  <a:t>)</a:t>
                </a:r>
              </a:p>
              <a:p>
                <a:endParaRPr lang="en-US" altLang="ko-KR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 | 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e>
                    </m:d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2400" dirty="0"/>
                  <a:t>서는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위로 가면 </a:t>
                </a:r>
                <a:r>
                  <a:rPr lang="en-US" altLang="ko-KR" sz="2400" dirty="0"/>
                  <a:t>reward=100</a:t>
                </a:r>
                <a:r>
                  <a:rPr lang="ko-KR" altLang="en-US" sz="2400" dirty="0"/>
                  <a:t>을 받고 끝이므로</a:t>
                </a:r>
                <a:r>
                  <a:rPr lang="en-US" altLang="ko-KR" sz="2400" dirty="0"/>
                  <a:t>,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0,2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 ↑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에서는 상</a:t>
                </a:r>
                <a:r>
                  <a:rPr lang="en-US" altLang="ko-KR" sz="2400" dirty="0"/>
                  <a:t>/</a:t>
                </a:r>
                <a:r>
                  <a:rPr lang="ko-KR" altLang="en-US" sz="2400" dirty="0"/>
                  <a:t>우 </a:t>
                </a:r>
                <a:r>
                  <a:rPr lang="en-US" altLang="ko-KR" sz="2400" dirty="0"/>
                  <a:t>action</a:t>
                </a:r>
                <a:r>
                  <a:rPr lang="ko-KR" altLang="en-US" sz="2400" dirty="0"/>
                  <a:t>이 좌</a:t>
                </a:r>
                <a:r>
                  <a:rPr lang="en-US" altLang="ko-KR" sz="2400" dirty="0"/>
                  <a:t>/</a:t>
                </a:r>
                <a:r>
                  <a:rPr lang="ko-KR" altLang="en-US" sz="2400" dirty="0"/>
                  <a:t>하 </a:t>
                </a:r>
                <a:r>
                  <a:rPr lang="en-US" altLang="ko-KR" sz="2400" dirty="0"/>
                  <a:t>action</a:t>
                </a:r>
                <a:r>
                  <a:rPr lang="ko-KR" altLang="en-US" sz="2400" dirty="0"/>
                  <a:t>보다 좋으므로</a:t>
                </a:r>
                <a:r>
                  <a:rPr lang="en-US" altLang="ko-KR" sz="2400" dirty="0"/>
                  <a:t>,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 ↑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</m:d>
                    </m:oMath>
                  </m:oMathPara>
                </a14:m>
                <a:endParaRPr lang="en-US" altLang="ko-KR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↓</m:t>
                          </m:r>
                        </m:e>
                      </m:d>
                    </m:oMath>
                  </m:oMathPara>
                </a14:m>
                <a:endParaRPr lang="en-US" altLang="ko-KR" sz="2400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4701F41-3C01-4300-9D82-B186124FB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708" y="579834"/>
                <a:ext cx="7476792" cy="5847626"/>
              </a:xfrm>
              <a:prstGeom prst="rect">
                <a:avLst/>
              </a:prstGeom>
              <a:blipFill>
                <a:blip r:embed="rId2"/>
                <a:stretch>
                  <a:fillRect l="-1222" t="-1043" r="-5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D94D2334-ECC2-46A5-B4CB-A012A0D4247D}"/>
              </a:ext>
            </a:extLst>
          </p:cNvPr>
          <p:cNvSpPr/>
          <p:nvPr/>
        </p:nvSpPr>
        <p:spPr>
          <a:xfrm>
            <a:off x="1177666" y="50167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6B3B08-8A77-44E6-8F64-705DA253A9F2}"/>
              </a:ext>
            </a:extLst>
          </p:cNvPr>
          <p:cNvSpPr/>
          <p:nvPr/>
        </p:nvSpPr>
        <p:spPr>
          <a:xfrm>
            <a:off x="2209798" y="50167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4ADEB9-AE84-4075-AFE6-1DC183C5DC70}"/>
              </a:ext>
            </a:extLst>
          </p:cNvPr>
          <p:cNvSpPr/>
          <p:nvPr/>
        </p:nvSpPr>
        <p:spPr>
          <a:xfrm>
            <a:off x="3365498" y="50167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C2FC93-2AA8-437A-A39C-0D9895DB2C03}"/>
              </a:ext>
            </a:extLst>
          </p:cNvPr>
          <p:cNvSpPr/>
          <p:nvPr/>
        </p:nvSpPr>
        <p:spPr>
          <a:xfrm>
            <a:off x="377492" y="407300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D6EBAB-5ADE-4615-9D44-A51FF15C0A08}"/>
              </a:ext>
            </a:extLst>
          </p:cNvPr>
          <p:cNvSpPr/>
          <p:nvPr/>
        </p:nvSpPr>
        <p:spPr>
          <a:xfrm>
            <a:off x="377492" y="309801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DC5B27-7E3B-4466-9793-01A3DB6E4E77}"/>
              </a:ext>
            </a:extLst>
          </p:cNvPr>
          <p:cNvSpPr/>
          <p:nvPr/>
        </p:nvSpPr>
        <p:spPr>
          <a:xfrm>
            <a:off x="377492" y="205200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88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Survey</a:t>
            </a:r>
          </a:p>
          <a:p>
            <a:pPr marL="0" indent="0">
              <a:buNone/>
            </a:pPr>
            <a:endParaRPr lang="en-US" altLang="ko-KR" b="1" dirty="0"/>
          </a:p>
          <a:p>
            <a:pPr marL="457200" indent="-457200">
              <a:buAutoNum type="arabicPeriod"/>
            </a:pPr>
            <a:r>
              <a:rPr lang="ko-KR" altLang="en-US" dirty="0"/>
              <a:t>강화학습이 무엇인지 알고 있다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Q-function</a:t>
            </a:r>
            <a:r>
              <a:rPr lang="ko-KR" altLang="en-US" dirty="0"/>
              <a:t>이 무엇인지 알고 있다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Q learning </a:t>
            </a:r>
            <a:r>
              <a:rPr lang="ko-KR" altLang="en-US" dirty="0"/>
              <a:t>과 </a:t>
            </a:r>
            <a:r>
              <a:rPr lang="en-US" altLang="ko-KR" dirty="0"/>
              <a:t>Actor Critic </a:t>
            </a:r>
            <a:r>
              <a:rPr lang="ko-KR" altLang="en-US" dirty="0"/>
              <a:t>의 차이를 알고 있다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Q-learning</a:t>
            </a:r>
            <a:r>
              <a:rPr lang="ko-KR" altLang="en-US" dirty="0"/>
              <a:t>을 코드로 짤 수 있을 것 같다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18"/>
          <p:cNvSpPr>
            <a:spLocks noGrp="1"/>
          </p:cNvSpPr>
          <p:nvPr>
            <p:ph type="title"/>
          </p:nvPr>
        </p:nvSpPr>
        <p:spPr>
          <a:xfrm>
            <a:off x="0" y="93579"/>
            <a:ext cx="11811000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Before beginning… </a:t>
            </a:r>
          </a:p>
        </p:txBody>
      </p:sp>
    </p:spTree>
    <p:extLst>
      <p:ext uri="{BB962C8B-B14F-4D97-AF65-F5344CB8AC3E}">
        <p14:creationId xmlns:p14="http://schemas.microsoft.com/office/powerpoint/2010/main" val="74879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51DCF-133F-466D-A840-E5F76F22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579"/>
            <a:ext cx="11874500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Q-learning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01D5E-6F9A-4B94-840B-59BD87E5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25EFACC-5AB5-4632-9160-2ED1BEA6D6AD}"/>
                  </a:ext>
                </a:extLst>
              </p:cNvPr>
              <p:cNvSpPr/>
              <p:nvPr/>
            </p:nvSpPr>
            <p:spPr>
              <a:xfrm>
                <a:off x="809339" y="1342272"/>
                <a:ext cx="650748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Q function</a:t>
                </a:r>
                <a:r>
                  <a:rPr lang="ko-KR" altLang="en-US" sz="2000" dirty="0"/>
                  <a:t>을 갱신하며 배우는 기법</a:t>
                </a:r>
                <a:endParaRPr lang="en-US" altLang="ko-KR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000" dirty="0"/>
                  <a:t>초기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는 임의의 값을 가짐 </a:t>
                </a:r>
                <a:r>
                  <a:rPr lang="en-US" altLang="ko-KR" sz="2000" dirty="0"/>
                  <a:t>(</a:t>
                </a:r>
                <a:r>
                  <a:rPr lang="ko-KR" altLang="en-US" sz="2000" dirty="0"/>
                  <a:t>모든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000" dirty="0"/>
                  <a:t>에 대해 </a:t>
                </a:r>
                <a:r>
                  <a:rPr lang="en-US" altLang="ko-KR" sz="2000" dirty="0"/>
                  <a:t>)</a:t>
                </a: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25EFACC-5AB5-4632-9160-2ED1BEA6D6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39" y="1342272"/>
                <a:ext cx="6507487" cy="707886"/>
              </a:xfrm>
              <a:prstGeom prst="rect">
                <a:avLst/>
              </a:prstGeom>
              <a:blipFill>
                <a:blip r:embed="rId2"/>
                <a:stretch>
                  <a:fillRect l="-843" t="-6034" r="-94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6C50112-95A0-46E4-B2FF-353B44BF8D17}"/>
                  </a:ext>
                </a:extLst>
              </p:cNvPr>
              <p:cNvSpPr/>
              <p:nvPr/>
            </p:nvSpPr>
            <p:spPr>
              <a:xfrm>
                <a:off x="1363005" y="2499377"/>
                <a:ext cx="9465989" cy="766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6C50112-95A0-46E4-B2FF-353B44BF8D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005" y="2499377"/>
                <a:ext cx="9465989" cy="766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890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51DCF-133F-466D-A840-E5F76F22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579"/>
            <a:ext cx="11874500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Q-learning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01D5E-6F9A-4B94-840B-59BD87E5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E420657-D454-4260-8B97-F095A264ED26}"/>
                  </a:ext>
                </a:extLst>
              </p:cNvPr>
              <p:cNvSpPr/>
              <p:nvPr/>
            </p:nvSpPr>
            <p:spPr>
              <a:xfrm>
                <a:off x="1363005" y="2499377"/>
                <a:ext cx="9465989" cy="766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←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8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ko-K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BE420657-D454-4260-8B97-F095A264ED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005" y="2499377"/>
                <a:ext cx="9465989" cy="766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9E0C8F9F-0D42-4668-B594-466E7E0F10EC}"/>
              </a:ext>
            </a:extLst>
          </p:cNvPr>
          <p:cNvSpPr/>
          <p:nvPr/>
        </p:nvSpPr>
        <p:spPr>
          <a:xfrm>
            <a:off x="4708177" y="3282680"/>
            <a:ext cx="154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과거의 </a:t>
            </a:r>
            <a:r>
              <a:rPr lang="en-US" altLang="ko-KR" dirty="0"/>
              <a:t>Q</a:t>
            </a:r>
            <a:r>
              <a:rPr lang="ko-KR" altLang="en-US" dirty="0"/>
              <a:t>값과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BF03C2-5AD9-425A-B02E-5523FDF145EC}"/>
              </a:ext>
            </a:extLst>
          </p:cNvPr>
          <p:cNvSpPr/>
          <p:nvPr/>
        </p:nvSpPr>
        <p:spPr>
          <a:xfrm>
            <a:off x="7021777" y="3282680"/>
            <a:ext cx="3358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Reward</a:t>
            </a:r>
            <a:r>
              <a:rPr lang="ko-KR" altLang="en-US" dirty="0"/>
              <a:t>로부터 받은 새로운 정보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EB3EB37-0BA7-4FD8-A18D-5A804D0FC301}"/>
                  </a:ext>
                </a:extLst>
              </p:cNvPr>
              <p:cNvSpPr/>
              <p:nvPr/>
            </p:nvSpPr>
            <p:spPr>
              <a:xfrm>
                <a:off x="4110467" y="4476154"/>
                <a:ext cx="714253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dirty="0"/>
                  <a:t>를 가중해서 더하자 </a:t>
                </a:r>
                <a:r>
                  <a:rPr lang="en-US" altLang="ko-KR" dirty="0"/>
                  <a:t>(weighted sum)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/>
                  <a:t>: learning rate, </a:t>
                </a:r>
                <a:r>
                  <a:rPr lang="ko-KR" altLang="en-US" dirty="0"/>
                  <a:t>새로운 정보에 얼마나 가중치를 더해서 학습할지 결정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EB3EB37-0BA7-4FD8-A18D-5A804D0FC3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467" y="4476154"/>
                <a:ext cx="7142533" cy="646331"/>
              </a:xfrm>
              <a:prstGeom prst="rect">
                <a:avLst/>
              </a:prstGeom>
              <a:blipFill>
                <a:blip r:embed="rId3"/>
                <a:stretch>
                  <a:fillRect l="-683" t="-6604" r="-768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62504B2C-EB0B-46AA-B488-DF4C84D92482}"/>
              </a:ext>
            </a:extLst>
          </p:cNvPr>
          <p:cNvSpPr/>
          <p:nvPr/>
        </p:nvSpPr>
        <p:spPr>
          <a:xfrm>
            <a:off x="776863" y="1159963"/>
            <a:ext cx="51603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갱신될 </a:t>
            </a:r>
            <a:r>
              <a:rPr lang="en-US" altLang="ko-KR" sz="2000" dirty="0"/>
              <a:t>Q </a:t>
            </a:r>
            <a:r>
              <a:rPr lang="ko-KR" altLang="en-US" sz="2000" dirty="0"/>
              <a:t>값은 다음과 같이 업데이트된다</a:t>
            </a:r>
            <a:r>
              <a:rPr lang="en-US" altLang="ko-KR" sz="2000" dirty="0"/>
              <a:t>. </a:t>
            </a:r>
          </a:p>
        </p:txBody>
      </p:sp>
      <p:sp>
        <p:nvSpPr>
          <p:cNvPr id="14" name="오른쪽 대괄호 13">
            <a:extLst>
              <a:ext uri="{FF2B5EF4-FFF2-40B4-BE49-F238E27FC236}">
                <a16:creationId xmlns:a16="http://schemas.microsoft.com/office/drawing/2014/main" id="{467ED8BD-D52D-49B9-A184-FDB21C194532}"/>
              </a:ext>
            </a:extLst>
          </p:cNvPr>
          <p:cNvSpPr/>
          <p:nvPr/>
        </p:nvSpPr>
        <p:spPr>
          <a:xfrm rot="5400000">
            <a:off x="4675701" y="2337888"/>
            <a:ext cx="989045" cy="2669087"/>
          </a:xfrm>
          <a:prstGeom prst="rightBracket">
            <a:avLst>
              <a:gd name="adj" fmla="val 94365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96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4BE41-DA2A-4712-9ED0-BD4726BF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DQN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CA4C36-EBFA-4444-A589-80C3082F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CCA46E-44CE-430E-A877-133D7350C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1939"/>
            <a:ext cx="12192000" cy="491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58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ED08C3-8FA0-410B-B4B0-28FD6499F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88" y="431620"/>
            <a:ext cx="10387240" cy="585810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04BE41-DA2A-4712-9ED0-BD4726BF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DQN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CA4C36-EBFA-4444-A589-80C3082F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527306-0F61-48A4-9151-DC9DCE1C5A5A}"/>
              </a:ext>
            </a:extLst>
          </p:cNvPr>
          <p:cNvSpPr/>
          <p:nvPr/>
        </p:nvSpPr>
        <p:spPr>
          <a:xfrm>
            <a:off x="2336800" y="5152571"/>
            <a:ext cx="1799771" cy="2757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E57BDA-BE3F-45F5-A6E2-8EAB93A4DCA1}"/>
              </a:ext>
            </a:extLst>
          </p:cNvPr>
          <p:cNvSpPr/>
          <p:nvPr/>
        </p:nvSpPr>
        <p:spPr>
          <a:xfrm>
            <a:off x="8824685" y="3360673"/>
            <a:ext cx="1248229" cy="47109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196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17253-6C01-4C75-9302-B11B644A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 approximation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6CD3F6-985F-41E6-90A2-6C6610C0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81E0230-C27C-4528-A1D8-906B0C5B98B4}"/>
                  </a:ext>
                </a:extLst>
              </p:cNvPr>
              <p:cNvSpPr/>
              <p:nvPr/>
            </p:nvSpPr>
            <p:spPr>
              <a:xfrm>
                <a:off x="1551691" y="1182626"/>
                <a:ext cx="9465989" cy="766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81E0230-C27C-4528-A1D8-906B0C5B98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691" y="1182626"/>
                <a:ext cx="9465989" cy="766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8E3E9DA-2804-4719-BC80-AC10E49CCF5B}"/>
                  </a:ext>
                </a:extLst>
              </p:cNvPr>
              <p:cNvSpPr/>
              <p:nvPr/>
            </p:nvSpPr>
            <p:spPr>
              <a:xfrm>
                <a:off x="1111975" y="3782191"/>
                <a:ext cx="9968050" cy="766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ko-KR" sz="28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8E3E9DA-2804-4719-BC80-AC10E49CCF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975" y="3782191"/>
                <a:ext cx="9968050" cy="766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C810DEF-DDF7-4155-9930-C6D0C1F2C560}"/>
              </a:ext>
            </a:extLst>
          </p:cNvPr>
          <p:cNvCxnSpPr/>
          <p:nvPr/>
        </p:nvCxnSpPr>
        <p:spPr>
          <a:xfrm>
            <a:off x="5907314" y="2603119"/>
            <a:ext cx="0" cy="8136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E06A9E8-96AB-4837-9E90-D5AE4E352427}"/>
                  </a:ext>
                </a:extLst>
              </p:cNvPr>
              <p:cNvSpPr/>
              <p:nvPr/>
            </p:nvSpPr>
            <p:spPr>
              <a:xfrm>
                <a:off x="6096000" y="2825276"/>
                <a:ext cx="46808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Q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function</a:t>
                </a:r>
                <a:r>
                  <a:rPr lang="ko-KR" altLang="en-US" dirty="0"/>
                  <a:t>을 근사하는 </a:t>
                </a:r>
                <a:r>
                  <a:rPr lang="en-US" altLang="ko-KR" dirty="0"/>
                  <a:t>network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parameter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E06A9E8-96AB-4837-9E90-D5AE4E3524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825276"/>
                <a:ext cx="4680833" cy="369332"/>
              </a:xfrm>
              <a:prstGeom prst="rect">
                <a:avLst/>
              </a:prstGeom>
              <a:blipFill>
                <a:blip r:embed="rId4"/>
                <a:stretch>
                  <a:fillRect l="-1042" t="-1147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8D875301-3AD7-4E91-B815-D8E33346D6A0}"/>
              </a:ext>
            </a:extLst>
          </p:cNvPr>
          <p:cNvSpPr/>
          <p:nvPr/>
        </p:nvSpPr>
        <p:spPr>
          <a:xfrm>
            <a:off x="398659" y="972156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Q learning 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E29B51-C5BA-4491-9477-61D9D87C9B35}"/>
              </a:ext>
            </a:extLst>
          </p:cNvPr>
          <p:cNvSpPr/>
          <p:nvPr/>
        </p:nvSpPr>
        <p:spPr>
          <a:xfrm>
            <a:off x="398659" y="2907722"/>
            <a:ext cx="3885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Q learning with function approximation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795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17253-6C01-4C75-9302-B11B644A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Target network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6CD3F6-985F-41E6-90A2-6C6610C0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81E0230-C27C-4528-A1D8-906B0C5B98B4}"/>
                  </a:ext>
                </a:extLst>
              </p:cNvPr>
              <p:cNvSpPr/>
              <p:nvPr/>
            </p:nvSpPr>
            <p:spPr>
              <a:xfrm>
                <a:off x="1300661" y="1182626"/>
                <a:ext cx="9968050" cy="766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d>
                        <m:dPr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81E0230-C27C-4528-A1D8-906B0C5B98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661" y="1182626"/>
                <a:ext cx="9968050" cy="766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8E3E9DA-2804-4719-BC80-AC10E49CCF5B}"/>
                  </a:ext>
                </a:extLst>
              </p:cNvPr>
              <p:cNvSpPr/>
              <p:nvPr/>
            </p:nvSpPr>
            <p:spPr>
              <a:xfrm>
                <a:off x="1057379" y="3092388"/>
                <a:ext cx="10077246" cy="766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ko-KR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acc>
                                    <m:accPr>
                                      <m:chr m:val="̅"/>
                                      <m:ctrlPr>
                                        <a:rPr lang="en-US" altLang="ko-K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8E3E9DA-2804-4719-BC80-AC10E49CCF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379" y="3092388"/>
                <a:ext cx="10077246" cy="766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C810DEF-DDF7-4155-9930-C6D0C1F2C560}"/>
              </a:ext>
            </a:extLst>
          </p:cNvPr>
          <p:cNvCxnSpPr/>
          <p:nvPr/>
        </p:nvCxnSpPr>
        <p:spPr>
          <a:xfrm>
            <a:off x="5907314" y="2278743"/>
            <a:ext cx="0" cy="8136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DA90524-39BD-4D0F-AAD5-23BB1702CC40}"/>
                  </a:ext>
                </a:extLst>
              </p:cNvPr>
              <p:cNvSpPr/>
              <p:nvPr/>
            </p:nvSpPr>
            <p:spPr>
              <a:xfrm>
                <a:off x="858285" y="4257675"/>
                <a:ext cx="9926179" cy="12105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altLang="ko-KR" sz="2400" dirty="0"/>
                  <a:t>: target network</a:t>
                </a:r>
                <a:r>
                  <a:rPr lang="ko-KR" altLang="en-US" sz="2400" dirty="0"/>
                  <a:t> </a:t>
                </a:r>
                <a:endParaRPr lang="en-US" altLang="ko-K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400" dirty="0"/>
                  <a:t>기존의 </a:t>
                </a:r>
                <a:r>
                  <a:rPr lang="en-US" altLang="ko-KR" sz="2400" dirty="0"/>
                  <a:t>Q-network</a:t>
                </a:r>
                <a:r>
                  <a:rPr lang="ko-KR" altLang="en-US" sz="2400" dirty="0"/>
                  <a:t>와 구조가 완전히 동일하고 </a:t>
                </a:r>
                <a:r>
                  <a:rPr lang="en-US" altLang="ko-KR" sz="2400" dirty="0"/>
                  <a:t>parameter</a:t>
                </a:r>
                <a:r>
                  <a:rPr lang="ko-KR" altLang="en-US" sz="2400" dirty="0"/>
                  <a:t>만 다른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≠</m:t>
                    </m:r>
                    <m:acc>
                      <m:accPr>
                        <m:chr m:val="̅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 </a:t>
                </a:r>
                <a:r>
                  <a:rPr lang="ko-KR" altLang="en-US" sz="2400" dirty="0"/>
                  <a:t>별도의 네트워크</a:t>
                </a:r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DA90524-39BD-4D0F-AAD5-23BB1702CC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85" y="4257675"/>
                <a:ext cx="9926179" cy="1210524"/>
              </a:xfrm>
              <a:prstGeom prst="rect">
                <a:avLst/>
              </a:prstGeom>
              <a:blipFill>
                <a:blip r:embed="rId4"/>
                <a:stretch>
                  <a:fillRect l="-860" t="-3518" r="-1413" b="-95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F22705EA-1EE3-4CC2-AF69-65D4FED5CE67}"/>
              </a:ext>
            </a:extLst>
          </p:cNvPr>
          <p:cNvSpPr/>
          <p:nvPr/>
        </p:nvSpPr>
        <p:spPr>
          <a:xfrm>
            <a:off x="379609" y="979049"/>
            <a:ext cx="3885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Q learning with function approximation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95CD08-F3EC-423C-8805-C1CF065FBB67}"/>
              </a:ext>
            </a:extLst>
          </p:cNvPr>
          <p:cNvSpPr/>
          <p:nvPr/>
        </p:nvSpPr>
        <p:spPr>
          <a:xfrm>
            <a:off x="379609" y="2917335"/>
            <a:ext cx="5740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Q learning with function approximation and </a:t>
            </a:r>
            <a:r>
              <a:rPr lang="en-US" altLang="ko-KR" dirty="0">
                <a:solidFill>
                  <a:srgbClr val="FF0000"/>
                </a:solidFill>
              </a:rPr>
              <a:t>target network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987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17253-6C01-4C75-9302-B11B644A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Target network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6CD3F6-985F-41E6-90A2-6C6610C0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026" name="Picture 2" descr="https://greentec.github.io/images/rl3_6.png">
            <a:extLst>
              <a:ext uri="{FF2B5EF4-FFF2-40B4-BE49-F238E27FC236}">
                <a16:creationId xmlns:a16="http://schemas.microsoft.com/office/drawing/2014/main" id="{53C0F9B7-C88E-467B-AFDB-B79605F64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949434"/>
            <a:ext cx="102965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0F18C67-93E9-4D56-A86B-88FE138B8266}"/>
              </a:ext>
            </a:extLst>
          </p:cNvPr>
          <p:cNvSpPr/>
          <p:nvPr/>
        </p:nvSpPr>
        <p:spPr>
          <a:xfrm>
            <a:off x="6691648" y="5985259"/>
            <a:ext cx="5500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https://greentec.github.io/reinforcement-learning-third/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D33BB4-8698-4FE7-B20F-14E813E47491}"/>
              </a:ext>
            </a:extLst>
          </p:cNvPr>
          <p:cNvSpPr/>
          <p:nvPr/>
        </p:nvSpPr>
        <p:spPr>
          <a:xfrm>
            <a:off x="858285" y="4257675"/>
            <a:ext cx="1127731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Target network</a:t>
            </a:r>
            <a:r>
              <a:rPr lang="ko-KR" altLang="en-US" sz="2400" dirty="0"/>
              <a:t>를 쓰는 이유</a:t>
            </a:r>
            <a:r>
              <a:rPr lang="en-US" altLang="ko-KR" sz="2400" dirty="0"/>
              <a:t>:</a:t>
            </a:r>
          </a:p>
          <a:p>
            <a:r>
              <a:rPr lang="ko-KR" altLang="en-US" dirty="0"/>
              <a:t>학습할 때마다 </a:t>
            </a:r>
            <a:r>
              <a:rPr lang="en-US" altLang="ko-KR" dirty="0"/>
              <a:t>Q-network </a:t>
            </a:r>
            <a:r>
              <a:rPr lang="ko-KR" altLang="en-US" dirty="0"/>
              <a:t>의 가중치는 변하게 되는데</a:t>
            </a:r>
            <a:r>
              <a:rPr lang="en-US" altLang="ko-KR" dirty="0"/>
              <a:t>, </a:t>
            </a:r>
            <a:r>
              <a:rPr lang="ko-KR" altLang="en-US" dirty="0"/>
              <a:t>목표도 같이 변하기 때문에 일정한 값으로 수렴하는 데에 </a:t>
            </a:r>
            <a:endParaRPr lang="en-US" altLang="ko-KR" dirty="0"/>
          </a:p>
          <a:p>
            <a:r>
              <a:rPr lang="ko-KR" altLang="en-US" dirty="0"/>
              <a:t>어려움이 있을 있기 때문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98639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968EB-F256-4EA7-BD86-4117A67BC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1. Recap:</a:t>
            </a:r>
            <a:r>
              <a:rPr lang="ko-KR" altLang="en-US" dirty="0"/>
              <a:t> </a:t>
            </a:r>
            <a:r>
              <a:rPr lang="en-US" altLang="ko-KR" dirty="0"/>
              <a:t>DDPG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CC13C3-6320-4A56-B661-7A3FA31B4D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E64473-FD51-45B7-901C-1B6570613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19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>
                <a:latin typeface="+mn-ea"/>
              </a:rPr>
              <a:pPr/>
              <a:t>28</a:t>
            </a:fld>
            <a:endParaRPr lang="en-US" dirty="0">
              <a:latin typeface="+mn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821074F-6475-4A12-8DCF-DBF7E17FC579}"/>
              </a:ext>
            </a:extLst>
          </p:cNvPr>
          <p:cNvSpPr txBox="1">
            <a:spLocks/>
          </p:cNvSpPr>
          <p:nvPr/>
        </p:nvSpPr>
        <p:spPr>
          <a:xfrm>
            <a:off x="683348" y="4575419"/>
            <a:ext cx="10515600" cy="16075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+mn-ea"/>
              </a:rPr>
              <a:t>DDPG</a:t>
            </a:r>
            <a:r>
              <a:rPr lang="ko-KR" altLang="en-US" sz="2000" dirty="0">
                <a:latin typeface="+mn-ea"/>
              </a:rPr>
              <a:t>는 </a:t>
            </a:r>
            <a:r>
              <a:rPr lang="en-US" altLang="ko-KR" sz="2000" dirty="0">
                <a:latin typeface="+mn-ea"/>
              </a:rPr>
              <a:t>“</a:t>
            </a:r>
            <a:r>
              <a:rPr lang="en-US" altLang="ko-KR" sz="2000" b="1" dirty="0">
                <a:latin typeface="+mn-ea"/>
              </a:rPr>
              <a:t>Deterministic Policy Gradient</a:t>
            </a:r>
            <a:r>
              <a:rPr lang="en-US" altLang="ko-KR" sz="2000" dirty="0">
                <a:latin typeface="+mn-ea"/>
              </a:rPr>
              <a:t>” </a:t>
            </a:r>
            <a:r>
              <a:rPr lang="ko-KR" altLang="en-US" sz="2000" dirty="0">
                <a:latin typeface="+mn-ea"/>
              </a:rPr>
              <a:t>의 심층학습 버전</a:t>
            </a:r>
            <a:r>
              <a:rPr lang="en-US" altLang="ko-KR" sz="2000" dirty="0">
                <a:latin typeface="+mn-ea"/>
              </a:rPr>
              <a:t>.</a:t>
            </a:r>
          </a:p>
          <a:p>
            <a:r>
              <a:rPr lang="en-US" altLang="ko-KR" sz="2000" dirty="0">
                <a:latin typeface="+mn-ea"/>
              </a:rPr>
              <a:t>DQN</a:t>
            </a:r>
            <a:r>
              <a:rPr lang="ko-KR" altLang="en-US" sz="2000" dirty="0">
                <a:latin typeface="+mn-ea"/>
              </a:rPr>
              <a:t>에서 사용된 심층강화학습을 안정화 하는 기법들이 사용</a:t>
            </a:r>
            <a:r>
              <a:rPr lang="en-US" altLang="ko-KR" sz="2000" dirty="0">
                <a:latin typeface="+mn-ea"/>
              </a:rPr>
              <a:t>.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309738A-AE12-4F04-83A3-1DE91618B438}"/>
              </a:ext>
            </a:extLst>
          </p:cNvPr>
          <p:cNvCxnSpPr/>
          <p:nvPr/>
        </p:nvCxnSpPr>
        <p:spPr>
          <a:xfrm>
            <a:off x="683348" y="3695644"/>
            <a:ext cx="11099549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B9D19DB-205D-4805-85CD-6D1D00EDF750}"/>
              </a:ext>
            </a:extLst>
          </p:cNvPr>
          <p:cNvSpPr txBox="1"/>
          <p:nvPr/>
        </p:nvSpPr>
        <p:spPr>
          <a:xfrm>
            <a:off x="1756810" y="155759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DQN</a:t>
            </a:r>
            <a:endParaRPr lang="en-US" sz="1400" b="1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E66EA3-43B3-4613-94D1-8EDE7EFC8B9C}"/>
              </a:ext>
            </a:extLst>
          </p:cNvPr>
          <p:cNvSpPr txBox="1"/>
          <p:nvPr/>
        </p:nvSpPr>
        <p:spPr>
          <a:xfrm>
            <a:off x="9234271" y="1588226"/>
            <a:ext cx="695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DDPG</a:t>
            </a:r>
            <a:endParaRPr lang="en-US" sz="1400" b="1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D98AE-0949-43FD-99DD-F17374D4C73C}"/>
              </a:ext>
            </a:extLst>
          </p:cNvPr>
          <p:cNvSpPr txBox="1"/>
          <p:nvPr/>
        </p:nvSpPr>
        <p:spPr>
          <a:xfrm>
            <a:off x="4991579" y="3790542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ICML 2014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93024E-A385-4D8B-873B-8A80D1A5EA0D}"/>
              </a:ext>
            </a:extLst>
          </p:cNvPr>
          <p:cNvSpPr txBox="1"/>
          <p:nvPr/>
        </p:nvSpPr>
        <p:spPr>
          <a:xfrm>
            <a:off x="1421021" y="3780907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Dec 19, 2013</a:t>
            </a:r>
            <a:endParaRPr 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D0F74DF-4082-4FF1-BBB7-E6EF7E5EC9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119" y="2016035"/>
            <a:ext cx="1700975" cy="1521505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528A4B-500B-49E2-B153-7848CE503355}"/>
              </a:ext>
            </a:extLst>
          </p:cNvPr>
          <p:cNvSpPr txBox="1"/>
          <p:nvPr/>
        </p:nvSpPr>
        <p:spPr>
          <a:xfrm>
            <a:off x="9088398" y="3814366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ICLR 2016</a:t>
            </a:r>
            <a:endParaRPr lang="en-US" sz="1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76C9570-1561-442E-8B2E-37DCDB5E6D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57" y="2045286"/>
            <a:ext cx="2038066" cy="1491559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B72EA3-8834-41B1-ADDD-0C963826B076}"/>
              </a:ext>
            </a:extLst>
          </p:cNvPr>
          <p:cNvSpPr txBox="1"/>
          <p:nvPr/>
        </p:nvSpPr>
        <p:spPr>
          <a:xfrm>
            <a:off x="4294015" y="1588226"/>
            <a:ext cx="268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Deterministic Policy Gradient</a:t>
            </a:r>
            <a:endParaRPr lang="en-US" sz="1400" b="1" dirty="0">
              <a:latin typeface="+mn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64218B3-F6FA-42AF-BEC1-26AB6D56DF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35" y="2040737"/>
            <a:ext cx="2038066" cy="147008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sp>
        <p:nvSpPr>
          <p:cNvPr id="18" name="더하기 기호 18">
            <a:extLst>
              <a:ext uri="{FF2B5EF4-FFF2-40B4-BE49-F238E27FC236}">
                <a16:creationId xmlns:a16="http://schemas.microsoft.com/office/drawing/2014/main" id="{B4D7F0E2-9624-4502-B323-C1C313798BF5}"/>
              </a:ext>
            </a:extLst>
          </p:cNvPr>
          <p:cNvSpPr/>
          <p:nvPr/>
        </p:nvSpPr>
        <p:spPr>
          <a:xfrm>
            <a:off x="3486051" y="2610840"/>
            <a:ext cx="513384" cy="513384"/>
          </a:xfrm>
          <a:prstGeom prst="mathPlu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9" name="화살표: 오른쪽 20">
            <a:extLst>
              <a:ext uri="{FF2B5EF4-FFF2-40B4-BE49-F238E27FC236}">
                <a16:creationId xmlns:a16="http://schemas.microsoft.com/office/drawing/2014/main" id="{37C89D4D-1994-4E98-B9E8-A52E0B07B470}"/>
              </a:ext>
            </a:extLst>
          </p:cNvPr>
          <p:cNvSpPr/>
          <p:nvPr/>
        </p:nvSpPr>
        <p:spPr>
          <a:xfrm>
            <a:off x="6797681" y="2563247"/>
            <a:ext cx="1390338" cy="68867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DDPG : Deep Deterministic Policy Gradient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246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DQN </a:t>
                </a:r>
                <a:r>
                  <a:rPr lang="ko-KR" altLang="en-US" dirty="0"/>
                  <a:t>방법으로는 </a:t>
                </a:r>
                <a:r>
                  <a:rPr lang="en-US" altLang="ko-KR" b="1" dirty="0"/>
                  <a:t>discrete</a:t>
                </a:r>
                <a:r>
                  <a:rPr lang="ko-KR" altLang="en-US" dirty="0"/>
                  <a:t>한 </a:t>
                </a:r>
                <a:r>
                  <a:rPr lang="en-US" altLang="ko-KR" dirty="0"/>
                  <a:t>action</a:t>
                </a:r>
                <a:r>
                  <a:rPr lang="ko-KR" altLang="en-US" dirty="0"/>
                  <a:t>만 다룰 수 있다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DQN</a:t>
                </a:r>
                <a:r>
                  <a:rPr lang="ko-KR" altLang="en-US" dirty="0"/>
                  <a:t>으로 </a:t>
                </a:r>
                <a:r>
                  <a:rPr lang="en-US" altLang="ko-KR" dirty="0"/>
                  <a:t>Continuous</a:t>
                </a:r>
                <a:r>
                  <a:rPr lang="ko-KR" altLang="en-US" dirty="0"/>
                  <a:t>한 </a:t>
                </a:r>
                <a:r>
                  <a:rPr lang="en-US" altLang="ko-KR" dirty="0"/>
                  <a:t>action</a:t>
                </a:r>
                <a:r>
                  <a:rPr lang="ko-KR" altLang="en-US" dirty="0"/>
                  <a:t>을 다루려면</a:t>
                </a:r>
                <a:r>
                  <a:rPr lang="en-US" altLang="ko-KR" dirty="0"/>
                  <a:t>, </a:t>
                </a:r>
                <a:r>
                  <a:rPr lang="en-US" altLang="ko-KR" b="1" dirty="0"/>
                  <a:t>discretizing (</a:t>
                </a:r>
                <a:r>
                  <a:rPr lang="ko-KR" altLang="en-US" dirty="0"/>
                  <a:t>행동 이산화</a:t>
                </a:r>
                <a:r>
                  <a:rPr lang="en-US" altLang="ko-KR" b="1" dirty="0"/>
                  <a:t>) </a:t>
                </a:r>
                <a:r>
                  <a:rPr lang="ko-KR" altLang="en-US" dirty="0"/>
                  <a:t>를 해야한다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오른쪽과 같은 </a:t>
                </a:r>
                <a:r>
                  <a:rPr lang="en-US" altLang="ko-KR" dirty="0"/>
                  <a:t>7</a:t>
                </a:r>
                <a:r>
                  <a:rPr lang="ko-KR" altLang="en-US" dirty="0"/>
                  <a:t>개의 관절을 가진 로봇 팔을 제어한다고 생각해보자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각 </a:t>
                </a:r>
                <a:r>
                  <a:rPr lang="en-US" altLang="ko-KR" dirty="0"/>
                  <a:t>segment</a:t>
                </a:r>
                <a:r>
                  <a:rPr lang="ko-KR" altLang="en-US" dirty="0"/>
                  <a:t>당 움직임을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={−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,0,+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로 </a:t>
                </a:r>
                <a:r>
                  <a:rPr lang="en-US" altLang="ko-KR" dirty="0"/>
                  <a:t>discretize </a:t>
                </a:r>
                <a:r>
                  <a:rPr lang="ko-KR" altLang="en-US" dirty="0"/>
                  <a:t>한다고 가정하면</a:t>
                </a:r>
                <a:r>
                  <a:rPr lang="en-US" altLang="ko-KR" dirty="0"/>
                  <a:t>,</a:t>
                </a:r>
              </a:p>
              <a:p>
                <a:pPr lvl="1"/>
                <a:r>
                  <a:rPr lang="en-US" altLang="ko-KR" dirty="0"/>
                  <a:t>Action space : 3 X 3 X … X 3 = 3^7 = 2187 </a:t>
                </a:r>
                <a:r>
                  <a:rPr lang="ko-KR" altLang="en-US" dirty="0"/>
                  <a:t>가지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ko-KR" dirty="0"/>
                  <a:t>Continuous action</a:t>
                </a:r>
                <a:r>
                  <a:rPr lang="ko-KR" altLang="en-US" dirty="0"/>
                  <a:t>을 완벽하게 표현할 수 없고</a:t>
                </a:r>
                <a:r>
                  <a:rPr lang="en-US" altLang="ko-KR" dirty="0"/>
                  <a:t>,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ko-KR" dirty="0"/>
                  <a:t>Action space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exponential</a:t>
                </a:r>
                <a:r>
                  <a:rPr lang="ko-KR" altLang="en-US" dirty="0"/>
                  <a:t>하게 늘어남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95" t="-6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itle 18"/>
          <p:cNvSpPr>
            <a:spLocks noGrp="1"/>
          </p:cNvSpPr>
          <p:nvPr>
            <p:ph type="title"/>
          </p:nvPr>
        </p:nvSpPr>
        <p:spPr>
          <a:xfrm>
            <a:off x="0" y="93579"/>
            <a:ext cx="11811000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DDPG : Motivation</a:t>
            </a:r>
          </a:p>
        </p:txBody>
      </p:sp>
      <p:pic>
        <p:nvPicPr>
          <p:cNvPr id="1026" name="Picture 2" descr="https://www.dropbox.com/s/nulhzxs8bak2fn6/Screenshot%202018-06-23%2012.22.20.png?dl=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267" y="2845099"/>
            <a:ext cx="3338795" cy="253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84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968EB-F256-4EA7-BD86-4117A67BC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0. Recap: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Reinforcement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CC13C3-6320-4A56-B661-7A3FA31B4D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E64473-FD51-45B7-901C-1B6570613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05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What we want</a:t>
                </a:r>
              </a:p>
              <a:p>
                <a:pPr lvl="1"/>
                <a:r>
                  <a:rPr lang="ko-KR" altLang="en-US" dirty="0"/>
                  <a:t>연속적인 정책 함수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Idea</a:t>
                </a:r>
              </a:p>
              <a:p>
                <a:pPr lvl="1"/>
                <a:r>
                  <a:rPr lang="ko-KR" altLang="en-US" dirty="0"/>
                  <a:t>네트워크의 </a:t>
                </a:r>
                <a:r>
                  <a:rPr lang="en-US" altLang="ko-KR" dirty="0"/>
                  <a:t>output</a:t>
                </a:r>
                <a:r>
                  <a:rPr lang="ko-KR" altLang="en-US" dirty="0"/>
                  <a:t>을 바로 </a:t>
                </a:r>
                <a:r>
                  <a:rPr lang="en-US" altLang="ko-KR" dirty="0"/>
                  <a:t>action</a:t>
                </a:r>
                <a:r>
                  <a:rPr lang="ko-KR" altLang="en-US" dirty="0"/>
                  <a:t>으로 사용하는 </a:t>
                </a:r>
                <a:r>
                  <a:rPr lang="en-US" altLang="ko-KR" dirty="0"/>
                  <a:t>deterministic</a:t>
                </a:r>
                <a:r>
                  <a:rPr lang="ko-KR" altLang="en-US" dirty="0"/>
                  <a:t>한 방법을 사용하자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DPG (Deterministic Policy Gradient)</a:t>
                </a:r>
                <a:r>
                  <a:rPr lang="ko-KR" altLang="en-US" dirty="0"/>
                  <a:t>에 기반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b="1" dirty="0"/>
                  <a:t>Actor-Critic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을 활용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Contribution</a:t>
                </a:r>
              </a:p>
              <a:p>
                <a:pPr lvl="1"/>
                <a:r>
                  <a:rPr lang="en-US" altLang="ko-KR" dirty="0"/>
                  <a:t>High-dimensional + Continuous </a:t>
                </a:r>
                <a:r>
                  <a:rPr lang="ko-KR" altLang="en-US" dirty="0"/>
                  <a:t>한 </a:t>
                </a:r>
                <a:r>
                  <a:rPr lang="en-US" altLang="ko-KR" dirty="0"/>
                  <a:t>action space</a:t>
                </a:r>
                <a:r>
                  <a:rPr lang="ko-KR" altLang="en-US" dirty="0"/>
                  <a:t>에서 학습 가능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95" t="-4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itle 18"/>
          <p:cNvSpPr>
            <a:spLocks noGrp="1"/>
          </p:cNvSpPr>
          <p:nvPr>
            <p:ph type="title"/>
          </p:nvPr>
        </p:nvSpPr>
        <p:spPr>
          <a:xfrm>
            <a:off x="0" y="93579"/>
            <a:ext cx="11811000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DDPG : Idea &amp; Contribution</a:t>
            </a:r>
          </a:p>
        </p:txBody>
      </p:sp>
    </p:spTree>
    <p:extLst>
      <p:ext uri="{BB962C8B-B14F-4D97-AF65-F5344CB8AC3E}">
        <p14:creationId xmlns:p14="http://schemas.microsoft.com/office/powerpoint/2010/main" val="3340412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ko-KR" dirty="0"/>
                  <a:t>, action space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policy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policy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output</a:t>
                </a:r>
                <a:r>
                  <a:rPr lang="ko-KR" altLang="en-US" dirty="0"/>
                  <a:t>을 직접 </a:t>
                </a:r>
                <a:r>
                  <a:rPr lang="en-US" altLang="ko-KR" dirty="0"/>
                  <a:t>action</a:t>
                </a:r>
                <a:r>
                  <a:rPr lang="ko-KR" altLang="en-US" dirty="0"/>
                  <a:t>으로 사용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u="sng" dirty="0"/>
                  <a:t>discounted future </a:t>
                </a:r>
                <a:r>
                  <a:rPr lang="en-US" altLang="ko-KR" u="sng" dirty="0">
                    <a:solidFill>
                      <a:srgbClr val="0000FF"/>
                    </a:solidFill>
                  </a:rPr>
                  <a:t>reward</a:t>
                </a:r>
                <a:r>
                  <a:rPr lang="en-US" altLang="ko-KR" u="sng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u="sng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u="sng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u="sng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u="sng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u="sng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u="sng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u="sng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u="sng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u="sng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0" i="1" u="sng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ko-KR" b="0" i="1" u="sng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u="sng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u="sng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ko-KR" b="0" i="1" u="sng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u="sng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u="sng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u="sng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u="sng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u="sng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u="sng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u="sng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u="sng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u="sng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u="sng" dirty="0"/>
              </a:p>
              <a:p>
                <a:pPr lvl="1"/>
                <a:r>
                  <a:rPr lang="en-US" altLang="ko-KR" u="sng" dirty="0"/>
                  <a:t>Discount factor : </a:t>
                </a:r>
                <a14:m>
                  <m:oMath xmlns:m="http://schemas.openxmlformats.org/officeDocument/2006/math">
                    <m:r>
                      <a:rPr lang="ko-KR" altLang="en-US" i="1" u="sng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i="1" u="sng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altLang="ko-KR" u="sng" dirty="0"/>
              </a:p>
              <a:p>
                <a:pPr lvl="1"/>
                <a:endParaRPr lang="en-US" altLang="ko-KR" u="sng" dirty="0"/>
              </a:p>
              <a:p>
                <a:r>
                  <a:rPr lang="ko-KR" altLang="en-US" u="sng" dirty="0"/>
                  <a:t>목표 </a:t>
                </a:r>
                <a:r>
                  <a:rPr lang="en-US" altLang="ko-KR" u="sng" dirty="0"/>
                  <a:t>: </a:t>
                </a:r>
                <a:r>
                  <a:rPr lang="en-US" altLang="ko-KR" b="1" u="sng" dirty="0">
                    <a:solidFill>
                      <a:srgbClr val="0000FF"/>
                    </a:solidFill>
                  </a:rPr>
                  <a:t>expected return</a:t>
                </a:r>
                <a:r>
                  <a:rPr lang="ko-KR" altLang="en-US" b="1" u="sng" dirty="0"/>
                  <a:t>을 </a:t>
                </a:r>
                <a:r>
                  <a:rPr lang="en-US" altLang="ko-KR" b="1" u="sng" dirty="0"/>
                  <a:t>maximize</a:t>
                </a:r>
                <a:r>
                  <a:rPr lang="ko-KR" altLang="en-US" b="1" u="sng" dirty="0"/>
                  <a:t>하는 </a:t>
                </a:r>
                <a:r>
                  <a:rPr lang="en-US" altLang="ko-KR" b="1" u="sng" dirty="0">
                    <a:solidFill>
                      <a:srgbClr val="FF0000"/>
                    </a:solidFill>
                  </a:rPr>
                  <a:t>policy</a:t>
                </a:r>
                <a:r>
                  <a:rPr lang="ko-KR" altLang="en-US" u="sng" dirty="0"/>
                  <a:t>를 학습하는 것</a:t>
                </a:r>
                <a:endParaRPr lang="en-US" altLang="ko-KR" u="sng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95" t="-4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itle 18"/>
          <p:cNvSpPr>
            <a:spLocks noGrp="1"/>
          </p:cNvSpPr>
          <p:nvPr>
            <p:ph type="title"/>
          </p:nvPr>
        </p:nvSpPr>
        <p:spPr>
          <a:xfrm>
            <a:off x="0" y="93579"/>
            <a:ext cx="11811000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DDPG : Background</a:t>
            </a:r>
          </a:p>
        </p:txBody>
      </p:sp>
    </p:spTree>
    <p:extLst>
      <p:ext uri="{BB962C8B-B14F-4D97-AF65-F5344CB8AC3E}">
        <p14:creationId xmlns:p14="http://schemas.microsoft.com/office/powerpoint/2010/main" val="10241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/>
                  <a:t>Action value function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Bellman equation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)]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Bellman equation </a:t>
                </a:r>
                <a:r>
                  <a:rPr lang="ko-KR" altLang="en-US" dirty="0"/>
                  <a:t>에 </a:t>
                </a:r>
                <a:r>
                  <a:rPr lang="en-US" altLang="ko-KR" dirty="0"/>
                  <a:t>deterministic policy(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를 적용 </a:t>
                </a:r>
                <a:r>
                  <a:rPr lang="en-US" altLang="ko-KR" dirty="0"/>
                  <a:t>: Expectation term</a:t>
                </a:r>
                <a:r>
                  <a:rPr lang="ko-KR" altLang="en-US" dirty="0"/>
                  <a:t>을 빠져나오게 된다</a:t>
                </a:r>
                <a:r>
                  <a:rPr lang="en-US" altLang="ko-KR" dirty="0"/>
                  <a:t>.</a:t>
                </a:r>
              </a:p>
              <a:p>
                <a:pPr marL="457200" lvl="1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Loss function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85" t="-7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itle 18"/>
          <p:cNvSpPr>
            <a:spLocks noGrp="1"/>
          </p:cNvSpPr>
          <p:nvPr>
            <p:ph type="title"/>
          </p:nvPr>
        </p:nvSpPr>
        <p:spPr>
          <a:xfrm>
            <a:off x="0" y="93579"/>
            <a:ext cx="11811000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Critic</a:t>
            </a:r>
            <a:r>
              <a:rPr lang="ko-KR" altLang="en-US" dirty="0"/>
              <a:t>의 </a:t>
            </a:r>
            <a:r>
              <a:rPr lang="en-US" altLang="ko-KR" dirty="0"/>
              <a:t>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7819998" y="5625224"/>
                <a:ext cx="12178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sz="1200" dirty="0"/>
                  <a:t> 는 </a:t>
                </a:r>
                <a:r>
                  <a:rPr lang="en-US" altLang="ko-KR" sz="1200" dirty="0"/>
                  <a:t>batch index</a:t>
                </a:r>
                <a:r>
                  <a:rPr lang="ko-KR" altLang="en-US" sz="1200" dirty="0"/>
                  <a:t> </a:t>
                </a: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998" y="5625224"/>
                <a:ext cx="1217898" cy="276999"/>
              </a:xfrm>
              <a:prstGeom prst="rect">
                <a:avLst/>
              </a:prstGeom>
              <a:blipFill>
                <a:blip r:embed="rId4"/>
                <a:stretch>
                  <a:fillRect t="-444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009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ko-KR" dirty="0"/>
                  <a:t>Policy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를 따랐을 때의 </a:t>
                </a:r>
                <a:r>
                  <a:rPr lang="en-US" altLang="ko-KR" dirty="0"/>
                  <a:t>state distribution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dirty="0"/>
                  <a:t>은 다음과 같이 계산 가능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≝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𝒮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sz="10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altLang="ko-KR" sz="1600" dirty="0">
                    <a:latin typeface="+mn-ea"/>
                  </a:rPr>
                  <a:t>: </a:t>
                </a:r>
                <a:r>
                  <a:rPr lang="ko-KR" altLang="en-US" sz="1600" dirty="0">
                    <a:latin typeface="+mn-ea"/>
                  </a:rPr>
                  <a:t>정책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600" dirty="0">
                    <a:latin typeface="+mn-ea"/>
                  </a:rPr>
                  <a:t> </a:t>
                </a:r>
                <a:r>
                  <a:rPr lang="ko-KR" altLang="en-US" sz="1600" dirty="0">
                    <a:latin typeface="+mn-ea"/>
                  </a:rPr>
                  <a:t>고려할 때</a:t>
                </a:r>
                <a:r>
                  <a:rPr lang="en-US" altLang="ko-KR" sz="1600" dirty="0">
                    <a:latin typeface="+mn-ea"/>
                  </a:rPr>
                  <a:t>, </a:t>
                </a:r>
                <a:r>
                  <a:rPr lang="ko-KR" altLang="en-US" sz="1600" dirty="0">
                    <a:latin typeface="+mn-ea"/>
                  </a:rPr>
                  <a:t>현재 상태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sz="1600" dirty="0">
                    <a:latin typeface="+mn-ea"/>
                  </a:rPr>
                  <a:t> </a:t>
                </a:r>
                <a:r>
                  <a:rPr lang="ko-KR" altLang="en-US" sz="1600" dirty="0">
                    <a:latin typeface="+mn-ea"/>
                  </a:rPr>
                  <a:t>에서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1600" dirty="0">
                    <a:latin typeface="+mn-ea"/>
                  </a:rPr>
                  <a:t> </a:t>
                </a:r>
                <a:r>
                  <a:rPr lang="ko-KR" altLang="en-US" sz="1600" dirty="0">
                    <a:latin typeface="+mn-ea"/>
                  </a:rPr>
                  <a:t>시점 이후에 상태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sz="1600" dirty="0">
                    <a:latin typeface="+mn-ea"/>
                  </a:rPr>
                  <a:t> </a:t>
                </a:r>
                <a:r>
                  <a:rPr lang="ko-KR" altLang="en-US" sz="1600" dirty="0">
                    <a:latin typeface="+mn-ea"/>
                  </a:rPr>
                  <a:t>로</a:t>
                </a:r>
                <a:r>
                  <a:rPr lang="en-US" altLang="ko-KR" sz="1600" dirty="0">
                    <a:latin typeface="+mn-ea"/>
                  </a:rPr>
                  <a:t> </a:t>
                </a:r>
                <a:r>
                  <a:rPr lang="ko-KR" altLang="en-US" sz="1600" dirty="0">
                    <a:latin typeface="+mn-ea"/>
                  </a:rPr>
                  <a:t>이동할 확률</a:t>
                </a:r>
                <a:endParaRPr lang="en-US" altLang="ko-KR" sz="1600" dirty="0">
                  <a:latin typeface="+mn-ea"/>
                </a:endParaRPr>
              </a:p>
              <a:p>
                <a:pPr marL="0" indent="0" algn="ctr">
                  <a:buNone/>
                </a:pPr>
                <a:endParaRPr lang="en-US" altLang="ko-KR" sz="1400" dirty="0"/>
              </a:p>
              <a:p>
                <a:r>
                  <a:rPr lang="en-US" altLang="ko-KR" dirty="0"/>
                  <a:t>Improper state distribution:</a:t>
                </a:r>
              </a:p>
              <a:p>
                <a:pPr lvl="1"/>
                <a:r>
                  <a:rPr lang="ko-KR" altLang="en-US" dirty="0"/>
                  <a:t>임의의 </a:t>
                </a:r>
                <a:r>
                  <a:rPr lang="en-US" altLang="ko-KR" dirty="0">
                    <a:latin typeface="+mn-ea"/>
                  </a:rPr>
                  <a:t>state</a:t>
                </a:r>
                <a:r>
                  <a:rPr lang="ko-KR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dirty="0">
                    <a:latin typeface="+mn-ea"/>
                  </a:rPr>
                  <a:t> </a:t>
                </a:r>
                <a:r>
                  <a:rPr lang="ko-KR" altLang="en-US" dirty="0">
                    <a:latin typeface="+mn-ea"/>
                  </a:rPr>
                  <a:t>에서</a:t>
                </a:r>
                <a:r>
                  <a:rPr lang="en-US" altLang="ko-KR" dirty="0">
                    <a:latin typeface="+mn-ea"/>
                  </a:rPr>
                  <a:t>, state</a:t>
                </a:r>
                <a:r>
                  <a:rPr lang="ko-KR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ko-KR" altLang="en-US" dirty="0"/>
                  <a:t>에 도달할 확률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하지만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먼 미래의 도착 확률을 감가해서 고려한다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95" t="-1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itle 18"/>
          <p:cNvSpPr>
            <a:spLocks noGrp="1"/>
          </p:cNvSpPr>
          <p:nvPr>
            <p:ph type="title"/>
          </p:nvPr>
        </p:nvSpPr>
        <p:spPr>
          <a:xfrm>
            <a:off x="0" y="93579"/>
            <a:ext cx="11811000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Actor</a:t>
            </a:r>
            <a:r>
              <a:rPr lang="ko-KR" altLang="en-US" dirty="0"/>
              <a:t>의 </a:t>
            </a:r>
            <a:r>
              <a:rPr lang="en-US" altLang="ko-KR" dirty="0"/>
              <a:t>Loss function : from DPG(Deterministic Policy Gradient)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E3419B-3B5A-48B9-B4FA-95F2EB6303A1}"/>
                  </a:ext>
                </a:extLst>
              </p:cNvPr>
              <p:cNvSpPr txBox="1"/>
              <p:nvPr/>
            </p:nvSpPr>
            <p:spPr>
              <a:xfrm>
                <a:off x="3518159" y="5054889"/>
                <a:ext cx="5176482" cy="1066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𝒮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𝒜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nary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br>
                  <a:rPr lang="en-US" sz="2000" b="0" i="1" dirty="0">
                    <a:latin typeface="Cambria Math" panose="02040503050406030204" pitchFamily="18" charset="0"/>
                  </a:rPr>
                </a:br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E3419B-3B5A-48B9-B4FA-95F2EB630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159" y="5054889"/>
                <a:ext cx="5176482" cy="1066510"/>
              </a:xfrm>
              <a:prstGeom prst="rect">
                <a:avLst/>
              </a:prstGeom>
              <a:blipFill>
                <a:blip r:embed="rId4"/>
                <a:stretch>
                  <a:fillRect b="-4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490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93579"/>
            <a:ext cx="12111487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Actor</a:t>
            </a:r>
            <a:r>
              <a:rPr lang="ko-KR" altLang="en-US" dirty="0"/>
              <a:t>의 </a:t>
            </a:r>
            <a:r>
              <a:rPr lang="en-US" altLang="ko-KR" dirty="0"/>
              <a:t>Loss function : from DPG(Deterministic Policy Gradient)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34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20574A-23B7-4340-81DE-546EDA827044}"/>
                  </a:ext>
                </a:extLst>
              </p:cNvPr>
              <p:cNvSpPr txBox="1"/>
              <p:nvPr/>
            </p:nvSpPr>
            <p:spPr>
              <a:xfrm>
                <a:off x="630354" y="1271965"/>
                <a:ext cx="43461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accent1"/>
                    </a:solidFill>
                  </a:rPr>
                  <a:t>Stochastic</a:t>
                </a:r>
                <a:r>
                  <a:rPr lang="en-US" sz="2000" dirty="0"/>
                  <a:t> </a:t>
                </a:r>
                <a:r>
                  <a:rPr lang="en-US" altLang="ko-KR" sz="2000" dirty="0"/>
                  <a:t>policy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/>
                  <a:t>cost function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: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20574A-23B7-4340-81DE-546EDA827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54" y="1271965"/>
                <a:ext cx="4346190" cy="400110"/>
              </a:xfrm>
              <a:prstGeom prst="rect">
                <a:avLst/>
              </a:prstGeom>
              <a:blipFill>
                <a:blip r:embed="rId2"/>
                <a:stretch>
                  <a:fillRect l="-1403" t="-12308" r="-561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AEA37F-0588-4EBA-99A9-9906BD8D44B7}"/>
                  </a:ext>
                </a:extLst>
              </p:cNvPr>
              <p:cNvSpPr txBox="1"/>
              <p:nvPr/>
            </p:nvSpPr>
            <p:spPr>
              <a:xfrm>
                <a:off x="3555077" y="1952073"/>
                <a:ext cx="6167842" cy="1279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𝒮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5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𝒜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br>
                  <a:rPr lang="en-US" sz="2400" b="0" i="1" dirty="0">
                    <a:latin typeface="Cambria Math" panose="02040503050406030204" pitchFamily="18" charset="0"/>
                  </a:rPr>
                </a:br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AEA37F-0588-4EBA-99A9-9906BD8D4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077" y="1952073"/>
                <a:ext cx="6167842" cy="1279902"/>
              </a:xfrm>
              <a:prstGeom prst="rect">
                <a:avLst/>
              </a:prstGeom>
              <a:blipFill>
                <a:blip r:embed="rId3"/>
                <a:stretch>
                  <a:fillRect b="-52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A8B794-8D2A-40B6-9DE0-4D60B61F87DD}"/>
                  </a:ext>
                </a:extLst>
              </p:cNvPr>
              <p:cNvSpPr txBox="1"/>
              <p:nvPr/>
            </p:nvSpPr>
            <p:spPr>
              <a:xfrm>
                <a:off x="3555077" y="4653680"/>
                <a:ext cx="4859344" cy="13007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𝒮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br>
                  <a:rPr lang="en-US" sz="2400" b="0" i="1" dirty="0">
                    <a:latin typeface="Cambria Math" panose="02040503050406030204" pitchFamily="18" charset="0"/>
                  </a:rPr>
                </a:br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A8B794-8D2A-40B6-9DE0-4D60B61F8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077" y="4653680"/>
                <a:ext cx="4859344" cy="13007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28069A-7A37-4245-B3E9-A4FD5EA5D885}"/>
                  </a:ext>
                </a:extLst>
              </p:cNvPr>
              <p:cNvSpPr txBox="1"/>
              <p:nvPr/>
            </p:nvSpPr>
            <p:spPr>
              <a:xfrm>
                <a:off x="630354" y="3915707"/>
                <a:ext cx="47413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accent2"/>
                    </a:solidFill>
                  </a:rPr>
                  <a:t>Deterministic</a:t>
                </a:r>
                <a:r>
                  <a:rPr lang="en-US" sz="2000" dirty="0"/>
                  <a:t> </a:t>
                </a:r>
                <a:r>
                  <a:rPr lang="en-US" altLang="ko-KR" sz="2000" dirty="0"/>
                  <a:t>policy</a:t>
                </a:r>
                <a:r>
                  <a:rPr lang="ko-KR" altLang="en-US" sz="2000" dirty="0"/>
                  <a:t>의</a:t>
                </a:r>
                <a:r>
                  <a:rPr lang="en-US" sz="2000" dirty="0"/>
                  <a:t> cost </a:t>
                </a:r>
                <a:r>
                  <a:rPr lang="en-US" altLang="ko-KR" sz="2000" dirty="0"/>
                  <a:t>function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: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28069A-7A37-4245-B3E9-A4FD5EA5D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54" y="3915707"/>
                <a:ext cx="4741363" cy="400110"/>
              </a:xfrm>
              <a:prstGeom prst="rect">
                <a:avLst/>
              </a:prstGeom>
              <a:blipFill>
                <a:blip r:embed="rId5"/>
                <a:stretch>
                  <a:fillRect l="-1285" t="-10606" r="-514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040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93579"/>
            <a:ext cx="12111487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Actor</a:t>
            </a:r>
            <a:r>
              <a:rPr lang="ko-KR" altLang="en-US" dirty="0"/>
              <a:t>의 </a:t>
            </a:r>
            <a:r>
              <a:rPr lang="en-US" altLang="ko-KR" dirty="0"/>
              <a:t>Gradient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35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909D3A09-C68D-49D2-8191-58330A9386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0893" y="1318757"/>
                <a:ext cx="10515600" cy="43513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ko-KR" altLang="en-US" sz="2000" dirty="0"/>
                  <a:t>의</a:t>
                </a:r>
                <a:r>
                  <a:rPr lang="en-US" altLang="ko-KR" sz="2000" dirty="0"/>
                  <a:t> gradient</a:t>
                </a:r>
                <a:r>
                  <a:rPr lang="en-US" sz="2000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𝒮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𝛻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sub>
                          </m:sSub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𝛻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i="1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909D3A09-C68D-49D2-8191-58330A938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93" y="1318757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522" t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E831DA-344F-4300-8733-E16943CFBECE}"/>
                  </a:ext>
                </a:extLst>
              </p:cNvPr>
              <p:cNvSpPr txBox="1"/>
              <p:nvPr/>
            </p:nvSpPr>
            <p:spPr>
              <a:xfrm>
                <a:off x="573589" y="4036587"/>
                <a:ext cx="7272440" cy="1486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이 알고리즘을 구현하기 위해서 필요한 것</a:t>
                </a:r>
                <a:r>
                  <a:rPr lang="en-US" altLang="ko-KR" sz="2000" dirty="0"/>
                  <a:t>?:</a:t>
                </a:r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에 대한 </a:t>
                </a:r>
                <a:r>
                  <a:rPr lang="en-US" altLang="ko-KR" sz="2000" dirty="0"/>
                  <a:t>gradient</a:t>
                </a:r>
                <a:r>
                  <a:rPr lang="ko-KR" altLang="en-US" sz="2000" dirty="0"/>
                  <a:t>를 계산하기 쉬운</a:t>
                </a:r>
                <a:r>
                  <a:rPr lang="en-US" sz="2000" dirty="0"/>
                  <a:t> </a:t>
                </a:r>
                <a:r>
                  <a:rPr lang="ko-KR" altLang="en-US" sz="2000" u="sng" dirty="0"/>
                  <a:t>결정적</a:t>
                </a:r>
                <a:r>
                  <a:rPr lang="en-US" sz="2000" dirty="0"/>
                  <a:t> </a:t>
                </a:r>
                <a:r>
                  <a:rPr lang="ko-KR" altLang="en-US" sz="2000" dirty="0"/>
                  <a:t>정책 함수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에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대한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gradient</a:t>
                </a:r>
                <a:r>
                  <a:rPr lang="ko-KR" altLang="en-US" sz="2000" dirty="0"/>
                  <a:t>를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계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산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하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기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쉬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E831DA-344F-4300-8733-E16943CFB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89" y="4036587"/>
                <a:ext cx="7272440" cy="1486112"/>
              </a:xfrm>
              <a:prstGeom prst="rect">
                <a:avLst/>
              </a:prstGeom>
              <a:blipFill>
                <a:blip r:embed="rId3"/>
                <a:stretch>
                  <a:fillRect l="-922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화살표: 오른쪽 13">
            <a:extLst>
              <a:ext uri="{FF2B5EF4-FFF2-40B4-BE49-F238E27FC236}">
                <a16:creationId xmlns:a16="http://schemas.microsoft.com/office/drawing/2014/main" id="{2DD90AE7-9FB4-47AB-B6BB-67447B5FF7B6}"/>
              </a:ext>
            </a:extLst>
          </p:cNvPr>
          <p:cNvSpPr/>
          <p:nvPr/>
        </p:nvSpPr>
        <p:spPr>
          <a:xfrm>
            <a:off x="8131394" y="4676491"/>
            <a:ext cx="745632" cy="3693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EDA2CA-CF74-4D6C-B2A4-083ECA572A56}"/>
              </a:ext>
            </a:extLst>
          </p:cNvPr>
          <p:cNvSpPr txBox="1"/>
          <p:nvPr/>
        </p:nvSpPr>
        <p:spPr>
          <a:xfrm>
            <a:off x="9449995" y="4676491"/>
            <a:ext cx="181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Neural Network?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92368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학습이 불안정함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DQN</a:t>
                </a:r>
                <a:r>
                  <a:rPr lang="ko-KR" altLang="en-US" dirty="0"/>
                  <a:t>처럼</a:t>
                </a:r>
                <a:r>
                  <a:rPr lang="en-US" altLang="ko-KR" dirty="0"/>
                  <a:t> target network</a:t>
                </a:r>
                <a:r>
                  <a:rPr lang="ko-KR" altLang="en-US" dirty="0"/>
                  <a:t>를 도입하여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학습을 안정화 시킴</a:t>
                </a:r>
                <a:r>
                  <a:rPr lang="en-US" altLang="ko-KR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+(1−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dirty="0"/>
                  <a:t>, with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Exploration</a:t>
                </a:r>
                <a:r>
                  <a:rPr lang="ko-KR" altLang="en-US" dirty="0"/>
                  <a:t>이 힘듦</a:t>
                </a:r>
                <a:endParaRPr lang="en-US" altLang="ko-KR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ko-KR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ko-KR" dirty="0"/>
                  <a:t>Deterministic policy</a:t>
                </a:r>
                <a:r>
                  <a:rPr lang="ko-KR" altLang="en-US" dirty="0"/>
                  <a:t>를 사용함으로써</a:t>
                </a:r>
                <a:r>
                  <a:rPr lang="en-US" altLang="ko-KR" dirty="0"/>
                  <a:t>, off-policy</a:t>
                </a:r>
                <a:r>
                  <a:rPr lang="ko-KR" altLang="en-US" dirty="0"/>
                  <a:t>로 학습하는 것이 가능해짐</a:t>
                </a:r>
                <a:r>
                  <a:rPr lang="en-US" altLang="ko-KR" dirty="0"/>
                  <a:t>!</a:t>
                </a:r>
              </a:p>
              <a:p>
                <a:pPr lvl="1"/>
                <a:r>
                  <a:rPr lang="en-US" altLang="ko-KR" b="1" dirty="0"/>
                  <a:t>Ornstein-</a:t>
                </a:r>
                <a:r>
                  <a:rPr lang="en-US" altLang="ko-KR" b="1" dirty="0" err="1"/>
                  <a:t>Uhlenbeck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과정</a:t>
                </a:r>
                <a:r>
                  <a:rPr lang="en-US" altLang="ko-KR" b="1" dirty="0"/>
                  <a:t> (OU process)</a:t>
                </a:r>
                <a:r>
                  <a:rPr lang="ko-KR" altLang="en-US" dirty="0"/>
                  <a:t>를 이용한 </a:t>
                </a:r>
                <a:r>
                  <a:rPr lang="en-US" altLang="ko-KR" dirty="0"/>
                  <a:t>exploration</a:t>
                </a:r>
              </a:p>
              <a:p>
                <a:pPr marL="914400" lvl="2" indent="0">
                  <a:buNone/>
                </a:pPr>
                <a:r>
                  <a:rPr lang="en-US" altLang="ko-KR" dirty="0"/>
                  <a:t>: </a:t>
                </a:r>
                <a:r>
                  <a:rPr lang="ko-KR" altLang="en-US" dirty="0"/>
                  <a:t>시간적으로 연관된 </a:t>
                </a:r>
                <a:r>
                  <a:rPr lang="en-US" altLang="ko-KR" dirty="0"/>
                  <a:t>noise</a:t>
                </a:r>
                <a:r>
                  <a:rPr lang="ko-KR" altLang="en-US" dirty="0"/>
                  <a:t>를 주어서 </a:t>
                </a:r>
                <a:r>
                  <a:rPr lang="en-US" altLang="ko-KR" dirty="0"/>
                  <a:t>exploration</a:t>
                </a:r>
                <a:r>
                  <a:rPr lang="ko-KR" altLang="en-US" dirty="0"/>
                  <a:t>을 진행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95" t="-6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itle 18"/>
          <p:cNvSpPr>
            <a:spLocks noGrp="1"/>
          </p:cNvSpPr>
          <p:nvPr>
            <p:ph type="title"/>
          </p:nvPr>
        </p:nvSpPr>
        <p:spPr>
          <a:xfrm>
            <a:off x="0" y="93579"/>
            <a:ext cx="11811000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6822419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ED792B5D-31EE-4E08-B2A2-D6576D3D8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463" y="0"/>
            <a:ext cx="8578258" cy="638782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74453" y="560717"/>
            <a:ext cx="785004" cy="517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4340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C90EE-A8FE-43E0-B219-57F91A9FD9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2. Toy example with DDPG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1F7A26-F384-443E-8F58-193E82C4D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F14114-D354-417F-AFA4-99FED3EBB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060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C675B-E39A-446F-B290-DF35B435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Pendulum-v0 (</a:t>
            </a:r>
            <a:r>
              <a:rPr lang="en-US" altLang="ko-KR" dirty="0" err="1"/>
              <a:t>OpenAI</a:t>
            </a:r>
            <a:r>
              <a:rPr lang="en-US" altLang="ko-KR" dirty="0"/>
              <a:t> gym)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D85E32-DB3E-48D0-9618-D4E1DB7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080B48-2529-4E30-B8CE-7EA160F1C7F8}"/>
              </a:ext>
            </a:extLst>
          </p:cNvPr>
          <p:cNvSpPr/>
          <p:nvPr/>
        </p:nvSpPr>
        <p:spPr>
          <a:xfrm>
            <a:off x="7442871" y="5246413"/>
            <a:ext cx="4400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https://gym.openai.com/envs/Pendulum-v0/</a:t>
            </a:r>
            <a:endParaRPr lang="ko-KR" altLang="en-US" dirty="0"/>
          </a:p>
        </p:txBody>
      </p:sp>
      <p:pic>
        <p:nvPicPr>
          <p:cNvPr id="6" name="original">
            <a:hlinkClick r:id="" action="ppaction://media"/>
            <a:extLst>
              <a:ext uri="{FF2B5EF4-FFF2-40B4-BE49-F238E27FC236}">
                <a16:creationId xmlns:a16="http://schemas.microsoft.com/office/drawing/2014/main" id="{09922FF6-D095-4CF1-850A-62A1FE412A9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846054" y="1242255"/>
            <a:ext cx="3649260" cy="36492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DFF048-92E1-4FD1-919B-15F78D8223D6}"/>
                  </a:ext>
                </a:extLst>
              </p:cNvPr>
              <p:cNvSpPr txBox="1"/>
              <p:nvPr/>
            </p:nvSpPr>
            <p:spPr>
              <a:xfrm>
                <a:off x="349014" y="1149196"/>
                <a:ext cx="5949129" cy="4889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/>
                <a:r>
                  <a:rPr lang="en-US" altLang="ko-KR" b="1" dirty="0"/>
                  <a:t>Goal</a:t>
                </a:r>
                <a:r>
                  <a:rPr lang="en-US" altLang="ko-KR" dirty="0"/>
                  <a:t>: Pendulum </a:t>
                </a:r>
                <a:r>
                  <a:rPr lang="ko-KR" altLang="en-US" dirty="0"/>
                  <a:t>이 위로 잘 서 있도록 </a:t>
                </a:r>
                <a:r>
                  <a:rPr lang="en-US" altLang="ko-KR" dirty="0"/>
                  <a:t>control</a:t>
                </a:r>
                <a:r>
                  <a:rPr lang="ko-KR" altLang="en-US" dirty="0"/>
                  <a:t>하는 것</a:t>
                </a:r>
                <a:endParaRPr lang="en-US" altLang="ko-KR" dirty="0"/>
              </a:p>
              <a:p>
                <a:pPr marL="457200"/>
                <a:endParaRPr lang="en-US" altLang="ko-KR" dirty="0"/>
              </a:p>
              <a:p>
                <a:pPr marL="457200"/>
                <a:r>
                  <a:rPr lang="en-US" altLang="ko-KR" b="1" dirty="0"/>
                  <a:t>State </a:t>
                </a:r>
              </a:p>
              <a:p>
                <a:pPr marL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̇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 marL="457200"/>
                <a:endParaRPr lang="en-US" altLang="ko-KR" b="0" dirty="0"/>
              </a:p>
              <a:p>
                <a:pPr marL="7429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단위 축으로부터의 각도</a:t>
                </a:r>
                <a:endParaRPr lang="en-US" altLang="ko-KR" dirty="0"/>
              </a:p>
              <a:p>
                <a:pPr marL="457200"/>
                <a:endParaRPr lang="en-US" altLang="ko-KR" b="1" dirty="0"/>
              </a:p>
              <a:p>
                <a:pPr marL="457200"/>
                <a:r>
                  <a:rPr lang="en-US" altLang="ko-KR" b="1" dirty="0"/>
                  <a:t>Action 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7429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−2, 2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pPr marL="7429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Joint</a:t>
                </a:r>
                <a:r>
                  <a:rPr lang="ko-KR" altLang="en-US" dirty="0"/>
                  <a:t>에 가하는 힘의 크기</a:t>
                </a:r>
                <a:endParaRPr lang="en-US" altLang="ko-KR" dirty="0"/>
              </a:p>
              <a:p>
                <a:pPr marL="457200"/>
                <a:endParaRPr lang="en-US" altLang="ko-KR" dirty="0"/>
              </a:p>
              <a:p>
                <a:pPr marL="457200"/>
                <a:r>
                  <a:rPr lang="en-US" altLang="ko-KR" b="1" dirty="0"/>
                  <a:t>Reward</a:t>
                </a:r>
              </a:p>
              <a:p>
                <a:pPr marL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+0.1×</m:t>
                          </m:r>
                          <m:acc>
                            <m:accPr>
                              <m:chr m:val="̇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lit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+0.001×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 marL="7429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−16.273, 0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pPr marL="7429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일 때 </a:t>
                </a:r>
                <a:r>
                  <a:rPr lang="en-US" altLang="ko-KR" dirty="0"/>
                  <a:t>minimum,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일 때 </a:t>
                </a:r>
                <a:r>
                  <a:rPr lang="en-US" altLang="ko-KR" dirty="0"/>
                  <a:t>maximum</a:t>
                </a:r>
              </a:p>
              <a:p>
                <a:pPr marL="457200"/>
                <a:r>
                  <a:rPr lang="en-US" altLang="ko-KR" b="1" dirty="0"/>
                  <a:t>Terminal</a:t>
                </a:r>
              </a:p>
              <a:p>
                <a:pPr marL="457200"/>
                <a:r>
                  <a:rPr lang="en-US" altLang="ko-KR" b="1" dirty="0"/>
                  <a:t>	</a:t>
                </a:r>
                <a:r>
                  <a:rPr lang="en-US" altLang="ko-KR" dirty="0"/>
                  <a:t>Terminal</a:t>
                </a:r>
                <a:r>
                  <a:rPr lang="ko-KR" altLang="en-US" dirty="0"/>
                  <a:t> 조건은 없으며</a:t>
                </a:r>
                <a:r>
                  <a:rPr lang="en-US" altLang="ko-KR" dirty="0"/>
                  <a:t>, time step&gt;200 </a:t>
                </a:r>
                <a:r>
                  <a:rPr lang="ko-KR" altLang="en-US" dirty="0"/>
                  <a:t>일 때 종료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DFF048-92E1-4FD1-919B-15F78D822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14" y="1149196"/>
                <a:ext cx="5949129" cy="4889928"/>
              </a:xfrm>
              <a:prstGeom prst="rect">
                <a:avLst/>
              </a:prstGeom>
              <a:blipFill>
                <a:blip r:embed="rId6"/>
                <a:stretch>
                  <a:fillRect t="-998" b="-11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75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3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18"/>
          <p:cNvSpPr>
            <a:spLocks noGrp="1"/>
          </p:cNvSpPr>
          <p:nvPr>
            <p:ph type="title"/>
          </p:nvPr>
        </p:nvSpPr>
        <p:spPr>
          <a:xfrm>
            <a:off x="0" y="93579"/>
            <a:ext cx="11811000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Reinforcement learning at a glance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11CCF1-6B03-47A3-B520-058E13C77F46}"/>
              </a:ext>
            </a:extLst>
          </p:cNvPr>
          <p:cNvSpPr txBox="1"/>
          <p:nvPr/>
        </p:nvSpPr>
        <p:spPr>
          <a:xfrm>
            <a:off x="7312312" y="2823398"/>
            <a:ext cx="81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Agent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14D46D-D7A9-4AC4-831E-6F00594FBAC6}"/>
              </a:ext>
            </a:extLst>
          </p:cNvPr>
          <p:cNvSpPr txBox="1"/>
          <p:nvPr/>
        </p:nvSpPr>
        <p:spPr>
          <a:xfrm>
            <a:off x="3282613" y="2793302"/>
            <a:ext cx="1554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Environment</a:t>
            </a:r>
          </a:p>
        </p:txBody>
      </p:sp>
      <p:sp>
        <p:nvSpPr>
          <p:cNvPr id="20" name="오른쪽 화살표 71">
            <a:extLst>
              <a:ext uri="{FF2B5EF4-FFF2-40B4-BE49-F238E27FC236}">
                <a16:creationId xmlns:a16="http://schemas.microsoft.com/office/drawing/2014/main" id="{EDB89BC1-DA81-491C-9BD1-06FE343CE51A}"/>
              </a:ext>
            </a:extLst>
          </p:cNvPr>
          <p:cNvSpPr/>
          <p:nvPr/>
        </p:nvSpPr>
        <p:spPr>
          <a:xfrm>
            <a:off x="5742555" y="1603338"/>
            <a:ext cx="1117122" cy="4676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오른쪽 화살표 72">
            <a:extLst>
              <a:ext uri="{FF2B5EF4-FFF2-40B4-BE49-F238E27FC236}">
                <a16:creationId xmlns:a16="http://schemas.microsoft.com/office/drawing/2014/main" id="{01AE9ADC-5379-4CF1-9690-50CA5E0EC00B}"/>
              </a:ext>
            </a:extLst>
          </p:cNvPr>
          <p:cNvSpPr/>
          <p:nvPr/>
        </p:nvSpPr>
        <p:spPr>
          <a:xfrm flipH="1">
            <a:off x="5686990" y="2964787"/>
            <a:ext cx="1117122" cy="4676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1CB9AD4-EA24-4997-9130-0A77E58E0AA8}"/>
              </a:ext>
            </a:extLst>
          </p:cNvPr>
          <p:cNvSpPr/>
          <p:nvPr/>
        </p:nvSpPr>
        <p:spPr>
          <a:xfrm>
            <a:off x="983682" y="5114776"/>
            <a:ext cx="10224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/>
              <a:t>Agent</a:t>
            </a:r>
            <a:r>
              <a:rPr lang="en-US" altLang="ko-KR" sz="2400" dirty="0"/>
              <a:t> </a:t>
            </a:r>
            <a:r>
              <a:rPr lang="ko-KR" altLang="en-US" sz="2400" dirty="0"/>
              <a:t>가</a:t>
            </a:r>
            <a:r>
              <a:rPr lang="en-US" altLang="ko-KR" sz="2400" dirty="0"/>
              <a:t> </a:t>
            </a:r>
            <a:r>
              <a:rPr lang="ko-KR" altLang="en-US" sz="2400" dirty="0"/>
              <a:t>환경 </a:t>
            </a:r>
            <a:r>
              <a:rPr lang="en-US" altLang="ko-KR" sz="2400" dirty="0"/>
              <a:t>(</a:t>
            </a:r>
            <a:r>
              <a:rPr lang="en-US" altLang="ko-KR" sz="2400" b="1" dirty="0"/>
              <a:t>Environment</a:t>
            </a:r>
            <a:r>
              <a:rPr lang="en-US" altLang="ko-KR" sz="2400" dirty="0"/>
              <a:t>)</a:t>
            </a:r>
            <a:r>
              <a:rPr lang="ko-KR" altLang="en-US" sz="2400" dirty="0"/>
              <a:t>과 </a:t>
            </a:r>
            <a:r>
              <a:rPr lang="ko-KR" altLang="en-US" sz="2400" b="1" dirty="0"/>
              <a:t>상호작용</a:t>
            </a:r>
            <a:r>
              <a:rPr lang="ko-KR" altLang="en-US" sz="2400" dirty="0"/>
              <a:t>하며 정책 </a:t>
            </a:r>
            <a:r>
              <a:rPr lang="en-US" altLang="ko-KR" sz="2400" dirty="0"/>
              <a:t>(</a:t>
            </a:r>
            <a:r>
              <a:rPr lang="en-US" altLang="ko-KR" sz="2400" b="1" dirty="0"/>
              <a:t>policy</a:t>
            </a:r>
            <a:r>
              <a:rPr lang="en-US" altLang="ko-KR" sz="2400" dirty="0"/>
              <a:t>) </a:t>
            </a:r>
            <a:r>
              <a:rPr lang="ko-KR" altLang="en-US" sz="2400" dirty="0"/>
              <a:t>를 배워 나가는 것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4F4AA10-5CE3-4C70-A6DE-36FC98AE9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740" y="1656559"/>
            <a:ext cx="1537060" cy="191887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2F8F8C6-9B8A-4449-925D-62ECD26A5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2065" y="1189642"/>
            <a:ext cx="2715179" cy="2854209"/>
          </a:xfrm>
          <a:prstGeom prst="rect">
            <a:avLst/>
          </a:prstGeom>
          <a:ln w="76200">
            <a:noFill/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8616403-6067-4E11-984A-84289DA11CB3}"/>
              </a:ext>
            </a:extLst>
          </p:cNvPr>
          <p:cNvSpPr txBox="1"/>
          <p:nvPr/>
        </p:nvSpPr>
        <p:spPr>
          <a:xfrm>
            <a:off x="7249539" y="2823398"/>
            <a:ext cx="938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Agent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28B5FA-4525-473A-84A2-6FAD38BA3F48}"/>
              </a:ext>
            </a:extLst>
          </p:cNvPr>
          <p:cNvSpPr txBox="1"/>
          <p:nvPr/>
        </p:nvSpPr>
        <p:spPr>
          <a:xfrm>
            <a:off x="3145685" y="2855294"/>
            <a:ext cx="1827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39792043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352A2-624F-4596-8E68-CC48F8C9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CAEB45-B7BB-44B8-BE49-A354A2F06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sz="2800" b="1" dirty="0" err="1"/>
              <a:t>Jupyter</a:t>
            </a:r>
            <a:r>
              <a:rPr lang="en-US" altLang="ko-KR" sz="2800" b="1" dirty="0"/>
              <a:t> Notebook </a:t>
            </a:r>
            <a:r>
              <a:rPr lang="ko-KR" altLang="en-US" sz="2800" b="1" dirty="0"/>
              <a:t>실습코드</a:t>
            </a:r>
            <a:endParaRPr lang="en-US" altLang="ko-KR" sz="2800" b="1" dirty="0"/>
          </a:p>
          <a:p>
            <a:pPr marL="0" indent="0" algn="ctr">
              <a:buNone/>
            </a:pPr>
            <a:r>
              <a:rPr lang="en-US" altLang="ko-KR" dirty="0" err="1"/>
              <a:t>DDPG_tutorial.ipynb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Gym-Pendulum </a:t>
            </a:r>
            <a:r>
              <a:rPr lang="ko-KR" altLang="en-US" dirty="0"/>
              <a:t>환경 불러오기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Agent </a:t>
            </a:r>
            <a:r>
              <a:rPr lang="ko-KR" altLang="en-US" dirty="0"/>
              <a:t>만들 준비하기</a:t>
            </a:r>
            <a:endParaRPr lang="en-US" altLang="ko-KR" dirty="0"/>
          </a:p>
          <a:p>
            <a:pPr lvl="1"/>
            <a:r>
              <a:rPr lang="en-US" altLang="ko-KR" dirty="0"/>
              <a:t>Actor Network</a:t>
            </a:r>
          </a:p>
          <a:p>
            <a:pPr lvl="1"/>
            <a:r>
              <a:rPr lang="en-US" altLang="ko-KR" dirty="0"/>
              <a:t>Critic Network</a:t>
            </a:r>
          </a:p>
          <a:p>
            <a:pPr lvl="1"/>
            <a:r>
              <a:rPr lang="en-US" altLang="ko-KR" dirty="0"/>
              <a:t>Target Network (Actor, Critic)</a:t>
            </a:r>
          </a:p>
          <a:p>
            <a:pPr lvl="1"/>
            <a:r>
              <a:rPr lang="en-US" altLang="ko-KR" dirty="0"/>
              <a:t>Replay Memory</a:t>
            </a:r>
          </a:p>
          <a:p>
            <a:pPr lvl="1"/>
            <a:r>
              <a:rPr lang="en-US" altLang="ko-KR" dirty="0"/>
              <a:t>OU process</a:t>
            </a:r>
          </a:p>
          <a:p>
            <a:pPr marL="0" indent="0">
              <a:buNone/>
            </a:pPr>
            <a:r>
              <a:rPr lang="en-US" altLang="ko-KR" dirty="0"/>
              <a:t>3. Agent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Agent </a:t>
            </a:r>
            <a:r>
              <a:rPr lang="ko-KR" altLang="en-US" dirty="0"/>
              <a:t>학습 및 테스트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BB3182-E9C1-4D32-8E1A-2549BC60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9050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C8CB9-24E9-4390-B0C4-259628990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3. Project Description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4882E9-AC65-47CF-850D-F70D12D51C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36A5AF-736E-46EC-8705-918AC0AF4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51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9F21A-8859-4E30-805B-B5F989E0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Industrial polymerization reactor</a:t>
            </a:r>
            <a:endParaRPr lang="ko-KR" altLang="en-US" i="1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038AB10-E6B8-4BF2-BB97-048109B9E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398" y="1329214"/>
            <a:ext cx="8534401" cy="376701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319880-0C80-49FE-85E2-4CF859E4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4B4F13-5167-4B47-9B4F-EF3A3603EDA1}"/>
              </a:ext>
            </a:extLst>
          </p:cNvPr>
          <p:cNvSpPr/>
          <p:nvPr/>
        </p:nvSpPr>
        <p:spPr>
          <a:xfrm>
            <a:off x="3976915" y="768720"/>
            <a:ext cx="86795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from </a:t>
            </a:r>
            <a:r>
              <a:rPr lang="en-US" altLang="ko-KR" sz="1400" i="1" dirty="0"/>
              <a:t>do-</a:t>
            </a:r>
            <a:r>
              <a:rPr lang="en-US" altLang="ko-KR" sz="1400" i="1" dirty="0" err="1"/>
              <a:t>mpc</a:t>
            </a:r>
            <a:r>
              <a:rPr lang="en-US" altLang="ko-KR" sz="1400" i="1" dirty="0"/>
              <a:t> : </a:t>
            </a:r>
            <a:r>
              <a:rPr lang="en-US" altLang="ko-KR" sz="1400" dirty="0">
                <a:hlinkClick r:id="rId3"/>
              </a:rPr>
              <a:t>https://www.do-mpc.com/en/latest/example_gallery/industrial_poly.html</a:t>
            </a:r>
            <a:endParaRPr lang="ko-KR" altLang="en-US" sz="1400" dirty="0"/>
          </a:p>
        </p:txBody>
      </p:sp>
      <p:sp>
        <p:nvSpPr>
          <p:cNvPr id="8" name="AutoShape 6" descr="polysketch">
            <a:extLst>
              <a:ext uri="{FF2B5EF4-FFF2-40B4-BE49-F238E27FC236}">
                <a16:creationId xmlns:a16="http://schemas.microsoft.com/office/drawing/2014/main" id="{0CAC4CD2-404B-463A-B407-A6E0A1BCAA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258457" cy="325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577752-71FD-457E-A52C-5BEAF01E12C5}"/>
              </a:ext>
            </a:extLst>
          </p:cNvPr>
          <p:cNvSpPr txBox="1"/>
          <p:nvPr/>
        </p:nvSpPr>
        <p:spPr>
          <a:xfrm>
            <a:off x="262436" y="5073035"/>
            <a:ext cx="742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고분자 </a:t>
            </a:r>
            <a:r>
              <a:rPr lang="ko-KR" altLang="en-US" dirty="0" err="1"/>
              <a:t>반응로</a:t>
            </a:r>
            <a:r>
              <a:rPr lang="ko-KR" altLang="en-US" dirty="0"/>
              <a:t> 모델</a:t>
            </a:r>
            <a:r>
              <a:rPr lang="en-US" altLang="ko-KR" dirty="0"/>
              <a:t>: monomer </a:t>
            </a:r>
            <a:r>
              <a:rPr lang="ko-KR" altLang="en-US" dirty="0"/>
              <a:t>와 </a:t>
            </a:r>
            <a:r>
              <a:rPr lang="en-US" altLang="ko-KR" dirty="0"/>
              <a:t>water</a:t>
            </a:r>
            <a:r>
              <a:rPr lang="ko-KR" altLang="en-US" dirty="0"/>
              <a:t>을 이용해 </a:t>
            </a:r>
            <a:r>
              <a:rPr lang="en-US" altLang="ko-KR" dirty="0"/>
              <a:t>product</a:t>
            </a:r>
            <a:r>
              <a:rPr lang="ko-KR" altLang="en-US" dirty="0"/>
              <a:t>를 생성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98871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3A224-35F6-4EF1-A64A-449319AE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Description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650AF9-DED3-4284-8E27-77CC029E68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Objective: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𝑚𝑎𝑥𝑖𝑚𝑖𝑧𝑒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b>
                      </m:sSub>
                      <m:nary>
                        <m:naryPr>
                          <m:chr m:val="∑"/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800" dirty="0"/>
              </a:p>
              <a:p>
                <a:r>
                  <a:rPr lang="en-US" altLang="ko-KR" dirty="0"/>
                  <a:t>State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:</a:t>
                </a:r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>
                  <a:buFontTx/>
                  <a:buChar char="-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650AF9-DED3-4284-8E27-77CC029E6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5" t="-4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D2F9A7-9408-402B-8402-9BC9CAF5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93807F0-816A-4C4B-B818-D952DC412C6C}"/>
              </a:ext>
            </a:extLst>
          </p:cNvPr>
          <p:cNvGrpSpPr/>
          <p:nvPr/>
        </p:nvGrpSpPr>
        <p:grpSpPr>
          <a:xfrm>
            <a:off x="1071105" y="3244478"/>
            <a:ext cx="6906476" cy="2760806"/>
            <a:chOff x="2885391" y="3360593"/>
            <a:chExt cx="6906476" cy="2760806"/>
          </a:xfrm>
        </p:grpSpPr>
        <p:pic>
          <p:nvPicPr>
            <p:cNvPr id="1026" name="Picture 2" descr="polybounds">
              <a:extLst>
                <a:ext uri="{FF2B5EF4-FFF2-40B4-BE49-F238E27FC236}">
                  <a16:creationId xmlns:a16="http://schemas.microsoft.com/office/drawing/2014/main" id="{963EDF67-E166-46FE-97E4-16A19A445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0324" y="3360593"/>
              <a:ext cx="6576610" cy="2760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F3CBB5-45A2-4782-BEE0-4FFC3B8733E7}"/>
                </a:ext>
              </a:extLst>
            </p:cNvPr>
            <p:cNvSpPr/>
            <p:nvPr/>
          </p:nvSpPr>
          <p:spPr>
            <a:xfrm>
              <a:off x="2885391" y="4258127"/>
              <a:ext cx="6906476" cy="2159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D0F864C-BCCF-4181-918D-24A57ABAD889}"/>
                </a:ext>
              </a:extLst>
            </p:cNvPr>
            <p:cNvSpPr/>
            <p:nvPr/>
          </p:nvSpPr>
          <p:spPr>
            <a:xfrm>
              <a:off x="2885391" y="5560481"/>
              <a:ext cx="6906476" cy="2159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CE03B-1B16-4E26-8742-4F40F059D104}"/>
                  </a:ext>
                </a:extLst>
              </p:cNvPr>
              <p:cNvSpPr txBox="1"/>
              <p:nvPr/>
            </p:nvSpPr>
            <p:spPr>
              <a:xfrm>
                <a:off x="7641032" y="4052857"/>
                <a:ext cx="4508991" cy="671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/>
                <a:r>
                  <a:rPr lang="en-US" altLang="ko-KR" b="1" dirty="0">
                    <a:solidFill>
                      <a:srgbClr val="0000FF"/>
                    </a:solidFill>
                  </a:rPr>
                  <a:t>Objective</a:t>
                </a:r>
                <a:r>
                  <a:rPr lang="ko-KR" altLang="en-US" b="1" dirty="0">
                    <a:solidFill>
                      <a:srgbClr val="0000FF"/>
                    </a:solidFill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ko-KR" altLang="en-US" b="1" dirty="0">
                    <a:solidFill>
                      <a:srgbClr val="0000FF"/>
                    </a:solidFill>
                  </a:rPr>
                  <a:t>를 가장 빨리  높이는 것</a:t>
                </a:r>
                <a:endParaRPr lang="en-US" altLang="ko-KR" b="1" dirty="0">
                  <a:solidFill>
                    <a:srgbClr val="0000FF"/>
                  </a:solidFill>
                </a:endParaRPr>
              </a:p>
              <a:p>
                <a:pPr marL="457200"/>
                <a:r>
                  <a:rPr lang="en-US" altLang="ko-KR" b="1" dirty="0">
                    <a:solidFill>
                      <a:srgbClr val="0000FF"/>
                    </a:solidFill>
                  </a:rPr>
                  <a:t>~ 20680 </a:t>
                </a:r>
                <a:r>
                  <a:rPr lang="ko-KR" altLang="en-US" b="1" dirty="0">
                    <a:solidFill>
                      <a:srgbClr val="0000FF"/>
                    </a:solidFill>
                  </a:rPr>
                  <a:t>까지</a:t>
                </a:r>
                <a:r>
                  <a:rPr lang="en-US" altLang="ko-KR" b="1" dirty="0">
                    <a:solidFill>
                      <a:srgbClr val="0000FF"/>
                    </a:solidFill>
                  </a:rPr>
                  <a:t>!</a:t>
                </a:r>
                <a:endParaRPr lang="ko-KR" alt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CE03B-1B16-4E26-8742-4F40F059D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032" y="4052857"/>
                <a:ext cx="4508991" cy="671209"/>
              </a:xfrm>
              <a:prstGeom prst="rect">
                <a:avLst/>
              </a:prstGeom>
              <a:blipFill>
                <a:blip r:embed="rId4"/>
                <a:stretch>
                  <a:fillRect t="-6364" r="-270"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D959CC2-59CA-445A-8A48-02F9937E0168}"/>
              </a:ext>
            </a:extLst>
          </p:cNvPr>
          <p:cNvSpPr txBox="1"/>
          <p:nvPr/>
        </p:nvSpPr>
        <p:spPr>
          <a:xfrm>
            <a:off x="7641032" y="5344601"/>
            <a:ext cx="2059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/>
            <a:r>
              <a:rPr lang="en-US" altLang="ko-KR" b="1" dirty="0">
                <a:solidFill>
                  <a:srgbClr val="0000FF"/>
                </a:solidFill>
              </a:rPr>
              <a:t>Safety variable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9515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3A224-35F6-4EF1-A64A-449319AE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Description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650AF9-DED3-4284-8E27-77CC029E68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Control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:</a:t>
                </a:r>
              </a:p>
              <a:p>
                <a:pPr lvl="1">
                  <a:buFontTx/>
                  <a:buChar char="-"/>
                </a:pPr>
                <a:endParaRPr lang="en-US" altLang="ko-KR" dirty="0"/>
              </a:p>
              <a:p>
                <a:pPr lvl="1">
                  <a:buFontTx/>
                  <a:buChar char="-"/>
                </a:pPr>
                <a:endParaRPr lang="en-US" altLang="ko-KR" dirty="0"/>
              </a:p>
              <a:p>
                <a:pPr lvl="1">
                  <a:buFontTx/>
                  <a:buChar char="-"/>
                </a:pPr>
                <a:endParaRPr lang="en-US" altLang="ko-KR" dirty="0"/>
              </a:p>
              <a:p>
                <a:pPr lvl="1">
                  <a:buFontTx/>
                  <a:buChar char="-"/>
                </a:pPr>
                <a:endParaRPr lang="en-US" altLang="ko-KR" dirty="0"/>
              </a:p>
              <a:p>
                <a:pPr lvl="1">
                  <a:buFontTx/>
                  <a:buChar char="-"/>
                </a:pPr>
                <a:endParaRPr lang="en-US" altLang="ko-KR" dirty="0"/>
              </a:p>
              <a:p>
                <a:pPr lvl="1">
                  <a:buFontTx/>
                  <a:buChar char="-"/>
                </a:pPr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dirty="0"/>
                  <a:t>Action variable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boundary</a:t>
                </a:r>
                <a:r>
                  <a:rPr lang="ko-KR" altLang="en-US" dirty="0"/>
                  <a:t>를 잘 체크할 것</a:t>
                </a:r>
                <a:r>
                  <a:rPr lang="en-US" altLang="ko-KR" dirty="0"/>
                  <a:t>!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650AF9-DED3-4284-8E27-77CC029E6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5" t="-4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D2F9A7-9408-402B-8402-9BC9CAF5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2050" name="Picture 2" descr="polyinputbounds">
            <a:extLst>
              <a:ext uri="{FF2B5EF4-FFF2-40B4-BE49-F238E27FC236}">
                <a16:creationId xmlns:a16="http://schemas.microsoft.com/office/drawing/2014/main" id="{AA68579B-A5B4-498E-9D18-CFB338691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085" y="1909885"/>
            <a:ext cx="7247829" cy="130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3473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3A224-35F6-4EF1-A64A-449319AE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Description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650AF9-DED3-4284-8E27-77CC029E68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8397" y="1023561"/>
                <a:ext cx="11075205" cy="5039781"/>
              </a:xfrm>
            </p:spPr>
            <p:txBody>
              <a:bodyPr/>
              <a:lstStyle/>
              <a:p>
                <a:r>
                  <a:rPr lang="en-US" altLang="ko-KR" dirty="0"/>
                  <a:t>Reward</a:t>
                </a:r>
              </a:p>
              <a:p>
                <a:pPr lvl="1"/>
                <a:r>
                  <a:rPr lang="en-US" altLang="ko-KR" dirty="0"/>
                  <a:t>Stage reward</a:t>
                </a:r>
              </a:p>
              <a:p>
                <a:pPr lvl="2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i="1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maximize </a:t>
                </a:r>
                <a:r>
                  <a:rPr lang="ko-KR" altLang="en-US" dirty="0"/>
                  <a:t>하는 것이 </a:t>
                </a:r>
                <a:r>
                  <a:rPr lang="en-US" altLang="ko-KR" dirty="0"/>
                  <a:t>objective </a:t>
                </a:r>
                <a:r>
                  <a:rPr lang="ko-KR" altLang="en-US" dirty="0"/>
                  <a:t>이므로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한 </a:t>
                </a:r>
                <a:r>
                  <a:rPr lang="en-US" altLang="ko-KR" dirty="0"/>
                  <a:t>step </a:t>
                </a:r>
                <a:r>
                  <a:rPr lang="ko-KR" altLang="en-US" dirty="0"/>
                  <a:t>간의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의</a:t>
                </a:r>
                <a:r>
                  <a:rPr lang="en-US" altLang="ko-KR" dirty="0"/>
                  <a:t> gap </a:t>
                </a:r>
                <a:r>
                  <a:rPr lang="ko-KR" altLang="en-US" dirty="0"/>
                  <a:t>을 </a:t>
                </a:r>
                <a:r>
                  <a:rPr lang="en-US" altLang="ko-KR" dirty="0"/>
                  <a:t>reward</a:t>
                </a:r>
                <a:r>
                  <a:rPr lang="ko-KR" altLang="en-US" dirty="0"/>
                  <a:t>로 줌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r>
                  <a:rPr lang="en-US" altLang="ko-KR" dirty="0"/>
                  <a:t>Terminal reward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C650AF9-DED3-4284-8E27-77CC029E6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8397" y="1023561"/>
                <a:ext cx="11075205" cy="5039781"/>
              </a:xfrm>
              <a:blipFill>
                <a:blip r:embed="rId3"/>
                <a:stretch>
                  <a:fillRect l="-496" t="-6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D2F9A7-9408-402B-8402-9BC9CAF5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45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717AA6FE-D8EE-4786-95A5-CA95501B22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7530912"/>
                  </p:ext>
                </p:extLst>
              </p:nvPr>
            </p:nvGraphicFramePr>
            <p:xfrm>
              <a:off x="1375580" y="3429000"/>
              <a:ext cx="10335810" cy="151904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12175">
                      <a:extLst>
                        <a:ext uri="{9D8B030D-6E8A-4147-A177-3AD203B41FA5}">
                          <a16:colId xmlns:a16="http://schemas.microsoft.com/office/drawing/2014/main" val="3440655287"/>
                        </a:ext>
                      </a:extLst>
                    </a:gridCol>
                    <a:gridCol w="3121006">
                      <a:extLst>
                        <a:ext uri="{9D8B030D-6E8A-4147-A177-3AD203B41FA5}">
                          <a16:colId xmlns:a16="http://schemas.microsoft.com/office/drawing/2014/main" val="3191968121"/>
                        </a:ext>
                      </a:extLst>
                    </a:gridCol>
                    <a:gridCol w="2844800">
                      <a:extLst>
                        <a:ext uri="{9D8B030D-6E8A-4147-A177-3AD203B41FA5}">
                          <a16:colId xmlns:a16="http://schemas.microsoft.com/office/drawing/2014/main" val="921832636"/>
                        </a:ext>
                      </a:extLst>
                    </a:gridCol>
                    <a:gridCol w="1857829">
                      <a:extLst>
                        <a:ext uri="{9D8B030D-6E8A-4147-A177-3AD203B41FA5}">
                          <a16:colId xmlns:a16="http://schemas.microsoft.com/office/drawing/2014/main" val="20564525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1" i="0" dirty="0">
                              <a:latin typeface="+mn-lt"/>
                            </a:rPr>
                            <a:t>Condition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1" dirty="0">
                              <a:latin typeface="+mn-lt"/>
                            </a:rPr>
                            <a:t>Terminal reward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b="1" dirty="0"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1524999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𝑇𝑒𝑟𝑚𝑖𝑛𝑎𝑙</m:t>
                                </m:r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&gt;206</m:t>
                                </m:r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80 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𝑘𝑔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ko-KR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altLang="ko-K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rgbClr val="0000FF"/>
                              </a:solidFill>
                            </a:rPr>
                            <a:t>Well done </a:t>
                          </a:r>
                          <a:r>
                            <a:rPr lang="en-US" altLang="ko-KR" dirty="0">
                              <a:solidFill>
                                <a:srgbClr val="0000FF"/>
                              </a:solidFill>
                              <a:sym typeface="Wingdings" panose="05000000000000000000" pitchFamily="2" charset="2"/>
                            </a:rPr>
                            <a:t></a:t>
                          </a:r>
                          <a:endParaRPr lang="en-US" altLang="ko-KR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6675026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or</a:t>
                          </a:r>
                          <a:endParaRPr lang="ko-KR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4859849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𝑎𝑑𝑖𝑎𝑏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&gt;109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FF0000"/>
                              </a:solidFill>
                            </a:rPr>
                            <a:t>Bad done </a:t>
                          </a:r>
                          <a:r>
                            <a:rPr lang="en-US" altLang="ko-KR" dirty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</a:t>
                          </a:r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5657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717AA6FE-D8EE-4786-95A5-CA95501B22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7530912"/>
                  </p:ext>
                </p:extLst>
              </p:nvPr>
            </p:nvGraphicFramePr>
            <p:xfrm>
              <a:off x="1375580" y="3429000"/>
              <a:ext cx="10335810" cy="151904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12175">
                      <a:extLst>
                        <a:ext uri="{9D8B030D-6E8A-4147-A177-3AD203B41FA5}">
                          <a16:colId xmlns:a16="http://schemas.microsoft.com/office/drawing/2014/main" val="3440655287"/>
                        </a:ext>
                      </a:extLst>
                    </a:gridCol>
                    <a:gridCol w="3121006">
                      <a:extLst>
                        <a:ext uri="{9D8B030D-6E8A-4147-A177-3AD203B41FA5}">
                          <a16:colId xmlns:a16="http://schemas.microsoft.com/office/drawing/2014/main" val="3191968121"/>
                        </a:ext>
                      </a:extLst>
                    </a:gridCol>
                    <a:gridCol w="2844800">
                      <a:extLst>
                        <a:ext uri="{9D8B030D-6E8A-4147-A177-3AD203B41FA5}">
                          <a16:colId xmlns:a16="http://schemas.microsoft.com/office/drawing/2014/main" val="921832636"/>
                        </a:ext>
                      </a:extLst>
                    </a:gridCol>
                    <a:gridCol w="1857829">
                      <a:extLst>
                        <a:ext uri="{9D8B030D-6E8A-4147-A177-3AD203B41FA5}">
                          <a16:colId xmlns:a16="http://schemas.microsoft.com/office/drawing/2014/main" val="20564525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1" i="0" dirty="0">
                              <a:latin typeface="+mn-lt"/>
                            </a:rPr>
                            <a:t>Condition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="1" dirty="0">
                              <a:latin typeface="+mn-lt"/>
                            </a:rPr>
                            <a:t>Terminal reward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b="1" dirty="0">
                            <a:latin typeface="+mn-lt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1524999"/>
                      </a:ext>
                    </a:extLst>
                  </a:tr>
                  <a:tr h="406527">
                    <a:tc row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4921" r="-311893" b="-7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0312" t="-98507" r="-150487" b="-2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8073" t="-98507" r="-65310" b="-2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rgbClr val="0000FF"/>
                              </a:solidFill>
                            </a:rPr>
                            <a:t>Well done </a:t>
                          </a:r>
                          <a:r>
                            <a:rPr lang="en-US" altLang="ko-KR" dirty="0">
                              <a:solidFill>
                                <a:srgbClr val="0000FF"/>
                              </a:solidFill>
                              <a:sym typeface="Wingdings" panose="05000000000000000000" pitchFamily="2" charset="2"/>
                            </a:rPr>
                            <a:t></a:t>
                          </a:r>
                          <a:endParaRPr lang="en-US" altLang="ko-KR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6675026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or</a:t>
                          </a:r>
                          <a:endParaRPr lang="ko-KR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4859849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0312" t="-318033" r="-15048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8073" t="-318033" r="-6531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FF0000"/>
                              </a:solidFill>
                            </a:rPr>
                            <a:t>Bad done </a:t>
                          </a:r>
                          <a:r>
                            <a:rPr lang="en-US" altLang="ko-KR" dirty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</a:t>
                          </a:r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5657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30401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23797-7CCA-4254-9E8B-6053FDA6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B5B653-DF59-4F93-A4E4-1D4C5F7BB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sz="2800" b="1" dirty="0" err="1"/>
              <a:t>Jupyter</a:t>
            </a:r>
            <a:r>
              <a:rPr lang="en-US" altLang="ko-KR" sz="2800" b="1" dirty="0"/>
              <a:t> Notebook </a:t>
            </a:r>
            <a:r>
              <a:rPr lang="ko-KR" altLang="en-US" sz="2800" b="1" dirty="0"/>
              <a:t>실습코드</a:t>
            </a:r>
            <a:endParaRPr lang="en-US" altLang="ko-KR" sz="2800" b="1" dirty="0"/>
          </a:p>
          <a:p>
            <a:pPr marL="0" indent="0" algn="ctr">
              <a:buNone/>
            </a:pPr>
            <a:r>
              <a:rPr lang="en-US" altLang="ko-KR" dirty="0" err="1"/>
              <a:t>main.ipynb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Gym-Poly reactor </a:t>
            </a:r>
            <a:r>
              <a:rPr lang="ko-KR" altLang="en-US" dirty="0"/>
              <a:t>환경 불러오기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State / action variable plot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Task </a:t>
            </a:r>
          </a:p>
          <a:p>
            <a:pPr marL="0" indent="0"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주어진 환경에서 </a:t>
            </a:r>
            <a:r>
              <a:rPr lang="en-US" altLang="ko-KR" b="1" dirty="0"/>
              <a:t>DDPG agent</a:t>
            </a:r>
            <a:r>
              <a:rPr lang="ko-KR" altLang="en-US" b="1" dirty="0"/>
              <a:t>로 학습한 결과 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2. MPC control</a:t>
            </a:r>
            <a:r>
              <a:rPr lang="ko-KR" altLang="en-US" b="1" dirty="0"/>
              <a:t> </a:t>
            </a:r>
            <a:r>
              <a:rPr lang="en-US" altLang="ko-KR" b="1" dirty="0"/>
              <a:t>/</a:t>
            </a:r>
            <a:r>
              <a:rPr lang="ko-KR" altLang="en-US" b="1" dirty="0"/>
              <a:t> </a:t>
            </a:r>
            <a:r>
              <a:rPr lang="en-US" altLang="ko-KR" b="1" dirty="0"/>
              <a:t>model-based </a:t>
            </a:r>
            <a:r>
              <a:rPr lang="ko-KR" altLang="en-US" b="1" dirty="0"/>
              <a:t>강화학습과 비교</a:t>
            </a:r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D98845-C27B-44A5-AEF2-2954A3D4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18"/>
          <p:cNvSpPr>
            <a:spLocks noGrp="1"/>
          </p:cNvSpPr>
          <p:nvPr>
            <p:ph type="title"/>
          </p:nvPr>
        </p:nvSpPr>
        <p:spPr>
          <a:xfrm>
            <a:off x="0" y="93579"/>
            <a:ext cx="11811000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Reinforcement learning at a glance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997852B-0582-4B4F-B84D-E821B921A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740" y="1656559"/>
            <a:ext cx="1537060" cy="19188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11CCF1-6B03-47A3-B520-058E13C77F46}"/>
              </a:ext>
            </a:extLst>
          </p:cNvPr>
          <p:cNvSpPr txBox="1"/>
          <p:nvPr/>
        </p:nvSpPr>
        <p:spPr>
          <a:xfrm>
            <a:off x="7249539" y="2823398"/>
            <a:ext cx="938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Agent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85F355E-57F9-423B-A2B9-E82F9D9B5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2065" y="1189642"/>
            <a:ext cx="2715179" cy="2854209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B14D46D-D7A9-4AC4-831E-6F00594FBAC6}"/>
              </a:ext>
            </a:extLst>
          </p:cNvPr>
          <p:cNvSpPr txBox="1"/>
          <p:nvPr/>
        </p:nvSpPr>
        <p:spPr>
          <a:xfrm>
            <a:off x="3145685" y="2855294"/>
            <a:ext cx="1827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Environment</a:t>
            </a:r>
          </a:p>
        </p:txBody>
      </p:sp>
      <p:sp>
        <p:nvSpPr>
          <p:cNvPr id="20" name="오른쪽 화살표 71">
            <a:extLst>
              <a:ext uri="{FF2B5EF4-FFF2-40B4-BE49-F238E27FC236}">
                <a16:creationId xmlns:a16="http://schemas.microsoft.com/office/drawing/2014/main" id="{EDB89BC1-DA81-491C-9BD1-06FE343CE51A}"/>
              </a:ext>
            </a:extLst>
          </p:cNvPr>
          <p:cNvSpPr/>
          <p:nvPr/>
        </p:nvSpPr>
        <p:spPr>
          <a:xfrm>
            <a:off x="5742555" y="1603338"/>
            <a:ext cx="1117122" cy="4676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오른쪽 화살표 72">
            <a:extLst>
              <a:ext uri="{FF2B5EF4-FFF2-40B4-BE49-F238E27FC236}">
                <a16:creationId xmlns:a16="http://schemas.microsoft.com/office/drawing/2014/main" id="{01AE9ADC-5379-4CF1-9690-50CA5E0EC00B}"/>
              </a:ext>
            </a:extLst>
          </p:cNvPr>
          <p:cNvSpPr/>
          <p:nvPr/>
        </p:nvSpPr>
        <p:spPr>
          <a:xfrm flipH="1">
            <a:off x="5686990" y="2964787"/>
            <a:ext cx="1117122" cy="4676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923E87-2CFC-4BE1-9318-29D93ABA28E5}"/>
              </a:ext>
            </a:extLst>
          </p:cNvPr>
          <p:cNvSpPr/>
          <p:nvPr/>
        </p:nvSpPr>
        <p:spPr>
          <a:xfrm>
            <a:off x="458603" y="4251792"/>
            <a:ext cx="9030036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/>
              <a:t>환경 </a:t>
            </a:r>
            <a:r>
              <a:rPr lang="en-US" altLang="ko-KR" sz="2000" dirty="0"/>
              <a:t>(</a:t>
            </a:r>
            <a:r>
              <a:rPr lang="en-US" altLang="ko-KR" sz="2000" b="1" dirty="0"/>
              <a:t>Environment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에이전트가 행동을 했을 때 </a:t>
            </a:r>
            <a:r>
              <a:rPr lang="en-US" altLang="ko-KR" sz="2000" dirty="0"/>
              <a:t>(</a:t>
            </a:r>
            <a:r>
              <a:rPr lang="ko-KR" altLang="en-US" sz="2000" dirty="0"/>
              <a:t>내재된</a:t>
            </a:r>
            <a:r>
              <a:rPr lang="en-US" altLang="ko-KR" sz="2000" dirty="0"/>
              <a:t>)</a:t>
            </a:r>
            <a:r>
              <a:rPr lang="ko-KR" altLang="en-US" sz="2000" dirty="0"/>
              <a:t>규칙에 따라 </a:t>
            </a:r>
            <a:r>
              <a:rPr lang="en-US" altLang="ko-KR" sz="2000" dirty="0"/>
              <a:t>‘</a:t>
            </a:r>
            <a:r>
              <a:rPr lang="ko-KR" altLang="en-US" sz="2000" dirty="0"/>
              <a:t>무언가</a:t>
            </a:r>
            <a:r>
              <a:rPr lang="en-US" altLang="ko-KR" sz="2000" dirty="0"/>
              <a:t>’</a:t>
            </a:r>
            <a:r>
              <a:rPr lang="ko-KR" altLang="en-US" sz="2000" dirty="0"/>
              <a:t> 를 제공해주는 역할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dirty="0"/>
              <a:t>Ex) </a:t>
            </a:r>
            <a:r>
              <a:rPr lang="ko-KR" altLang="en-US" dirty="0"/>
              <a:t>바둑 게임</a:t>
            </a:r>
            <a:r>
              <a:rPr lang="en-US" altLang="ko-KR" dirty="0"/>
              <a:t>, </a:t>
            </a:r>
            <a:r>
              <a:rPr lang="ko-KR" altLang="en-US" dirty="0"/>
              <a:t>시뮬레이터</a:t>
            </a:r>
            <a:r>
              <a:rPr lang="en-US" altLang="ko-KR" dirty="0"/>
              <a:t>, </a:t>
            </a:r>
            <a:r>
              <a:rPr lang="ko-KR" altLang="en-US" dirty="0"/>
              <a:t>미로 찾기 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980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46D4B1E-5BFA-42A5-8701-C1E5C6711E8A}"/>
                  </a:ext>
                </a:extLst>
              </p:cNvPr>
              <p:cNvSpPr/>
              <p:nvPr/>
            </p:nvSpPr>
            <p:spPr>
              <a:xfrm>
                <a:off x="458603" y="4251792"/>
                <a:ext cx="8435323" cy="2215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dirty="0">
                    <a:ea typeface="+mj-ea"/>
                  </a:rPr>
                  <a:t>상태 </a:t>
                </a:r>
                <a:r>
                  <a:rPr lang="en-US" altLang="ko-KR" sz="2000" dirty="0">
                    <a:ea typeface="+mj-ea"/>
                  </a:rPr>
                  <a:t>(</a:t>
                </a:r>
                <a:r>
                  <a:rPr lang="en-US" altLang="ko-KR" sz="2000" b="1" dirty="0">
                    <a:ea typeface="+mj-ea"/>
                  </a:rPr>
                  <a:t>State</a:t>
                </a:r>
                <a:r>
                  <a:rPr lang="en-US" altLang="ko-KR" sz="2000" dirty="0">
                    <a:ea typeface="+mj-ea"/>
                  </a:rPr>
                  <a:t>)</a:t>
                </a:r>
              </a:p>
              <a:p>
                <a:endParaRPr lang="en-US" altLang="ko-KR" sz="2000" dirty="0">
                  <a:ea typeface="+mj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ea typeface="+mj-ea"/>
                  </a:rPr>
                  <a:t>현재 시점 </a:t>
                </a:r>
                <a:r>
                  <a:rPr lang="en-US" altLang="ko-KR" sz="2000" dirty="0">
                    <a:ea typeface="+mj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2000" i="1">
                        <a:ea typeface="+mj-ea"/>
                      </a:rPr>
                      <m:t>𝑡</m:t>
                    </m:r>
                  </m:oMath>
                </a14:m>
                <a:r>
                  <a:rPr lang="en-US" altLang="ko-KR" sz="2000" dirty="0">
                    <a:ea typeface="+mj-ea"/>
                  </a:rPr>
                  <a:t>) </a:t>
                </a:r>
                <a:r>
                  <a:rPr lang="ko-KR" altLang="en-US" sz="2000" dirty="0">
                    <a:ea typeface="+mj-ea"/>
                  </a:rPr>
                  <a:t>에서 환경이 어떤 상태인지를 표현하는 값</a:t>
                </a:r>
                <a:r>
                  <a:rPr lang="en-US" altLang="ko-KR" sz="2000" dirty="0">
                    <a:ea typeface="+mj-ea"/>
                  </a:rPr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000" b="0" i="1" dirty="0">
                            <a:ea typeface="+mj-ea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dirty="0">
                            <a:ea typeface="+mj-ea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000" b="1" dirty="0">
                    <a:ea typeface="+mj-ea"/>
                  </a:rPr>
                  <a:t> </a:t>
                </a:r>
                <a:r>
                  <a:rPr lang="ko-KR" altLang="en-US" sz="2000" dirty="0">
                    <a:ea typeface="+mj-ea"/>
                  </a:rPr>
                  <a:t>로 표기</a:t>
                </a:r>
                <a:endParaRPr lang="en-US" altLang="ko-KR" sz="2000" dirty="0">
                  <a:ea typeface="+mj-ea"/>
                </a:endParaRPr>
              </a:p>
              <a:p>
                <a:endParaRPr lang="en-US" altLang="ko-KR" sz="2000" dirty="0">
                  <a:ea typeface="+mj-ea"/>
                </a:endParaRPr>
              </a:p>
              <a:p>
                <a:r>
                  <a:rPr lang="en-US" altLang="ko-KR" dirty="0">
                    <a:ea typeface="+mj-ea"/>
                  </a:rPr>
                  <a:t>Ex) </a:t>
                </a:r>
                <a:r>
                  <a:rPr lang="ko-KR" altLang="en-US" dirty="0">
                    <a:ea typeface="+mj-ea"/>
                  </a:rPr>
                  <a:t>바둑판에 현재 바둑돌이 어떻게 놓여 있는가</a:t>
                </a:r>
                <a:r>
                  <a:rPr lang="en-US" altLang="ko-KR" dirty="0">
                    <a:ea typeface="+mj-ea"/>
                  </a:rPr>
                  <a:t>? </a:t>
                </a:r>
                <a:r>
                  <a:rPr lang="ko-KR" altLang="en-US" dirty="0">
                    <a:ea typeface="+mj-ea"/>
                  </a:rPr>
                  <a:t>미로에서 내 위치가 어디인가</a:t>
                </a:r>
                <a:r>
                  <a:rPr lang="en-US" altLang="ko-KR" dirty="0">
                    <a:ea typeface="+mj-ea"/>
                  </a:rPr>
                  <a:t>?</a:t>
                </a:r>
                <a:endParaRPr lang="en-US" altLang="ko-KR" sz="2000" dirty="0">
                  <a:ea typeface="+mj-ea"/>
                </a:endParaRPr>
              </a:p>
              <a:p>
                <a:endParaRPr lang="en-US" altLang="ko-KR" sz="2000" dirty="0">
                  <a:ea typeface="+mj-ea"/>
                </a:endParaRPr>
              </a:p>
              <a:p>
                <a:r>
                  <a:rPr lang="en-US" altLang="ko-KR" sz="2000" dirty="0">
                    <a:ea typeface="+mj-ea"/>
                  </a:rPr>
                  <a:t>: </a:t>
                </a:r>
                <a:r>
                  <a:rPr lang="ko-KR" altLang="en-US" sz="2000" dirty="0">
                    <a:ea typeface="+mj-ea"/>
                  </a:rPr>
                  <a:t>환경은 </a:t>
                </a:r>
                <a:r>
                  <a:rPr lang="en-US" altLang="ko-KR" sz="2000" dirty="0">
                    <a:ea typeface="+mj-ea"/>
                  </a:rPr>
                  <a:t>agent</a:t>
                </a:r>
                <a:r>
                  <a:rPr lang="ko-KR" altLang="en-US" sz="2000" dirty="0">
                    <a:ea typeface="+mj-ea"/>
                  </a:rPr>
                  <a:t>에게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ea typeface="+mj-ea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ea typeface="+mj-ea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000" dirty="0">
                    <a:ea typeface="+mj-ea"/>
                  </a:rPr>
                  <a:t> </a:t>
                </a:r>
                <a:r>
                  <a:rPr lang="ko-KR" altLang="en-US" sz="2000" dirty="0">
                    <a:ea typeface="+mj-ea"/>
                  </a:rPr>
                  <a:t>를 제공</a:t>
                </a:r>
                <a:r>
                  <a:rPr lang="en-US" altLang="ko-KR" sz="2000" dirty="0">
                    <a:ea typeface="+mj-ea"/>
                  </a:rPr>
                  <a:t>.</a:t>
                </a:r>
              </a:p>
            </p:txBody>
          </p:sp>
        </mc:Choice>
        <mc:Fallback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46D4B1E-5BFA-42A5-8701-C1E5C6711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03" y="4251792"/>
                <a:ext cx="8435323" cy="2215991"/>
              </a:xfrm>
              <a:prstGeom prst="rect">
                <a:avLst/>
              </a:prstGeom>
              <a:blipFill>
                <a:blip r:embed="rId3"/>
                <a:stretch>
                  <a:fillRect l="-723" t="-1923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18"/>
          <p:cNvSpPr>
            <a:spLocks noGrp="1"/>
          </p:cNvSpPr>
          <p:nvPr>
            <p:ph type="title"/>
          </p:nvPr>
        </p:nvSpPr>
        <p:spPr>
          <a:xfrm>
            <a:off x="0" y="93579"/>
            <a:ext cx="11811000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Reinforcement learning at a glance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997852B-0582-4B4F-B84D-E821B921A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740" y="1656559"/>
            <a:ext cx="1537060" cy="19188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11CCF1-6B03-47A3-B520-058E13C77F46}"/>
              </a:ext>
            </a:extLst>
          </p:cNvPr>
          <p:cNvSpPr txBox="1"/>
          <p:nvPr/>
        </p:nvSpPr>
        <p:spPr>
          <a:xfrm>
            <a:off x="7249539" y="2823398"/>
            <a:ext cx="938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Agent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85F355E-57F9-423B-A2B9-E82F9D9B5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2065" y="1189642"/>
            <a:ext cx="2715179" cy="2854209"/>
          </a:xfrm>
          <a:prstGeom prst="rect">
            <a:avLst/>
          </a:prstGeom>
          <a:ln w="76200"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B14D46D-D7A9-4AC4-831E-6F00594FBAC6}"/>
              </a:ext>
            </a:extLst>
          </p:cNvPr>
          <p:cNvSpPr txBox="1"/>
          <p:nvPr/>
        </p:nvSpPr>
        <p:spPr>
          <a:xfrm>
            <a:off x="3145685" y="2855294"/>
            <a:ext cx="1827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Environment</a:t>
            </a:r>
          </a:p>
        </p:txBody>
      </p:sp>
      <p:sp>
        <p:nvSpPr>
          <p:cNvPr id="20" name="오른쪽 화살표 71">
            <a:extLst>
              <a:ext uri="{FF2B5EF4-FFF2-40B4-BE49-F238E27FC236}">
                <a16:creationId xmlns:a16="http://schemas.microsoft.com/office/drawing/2014/main" id="{EDB89BC1-DA81-491C-9BD1-06FE343CE51A}"/>
              </a:ext>
            </a:extLst>
          </p:cNvPr>
          <p:cNvSpPr/>
          <p:nvPr/>
        </p:nvSpPr>
        <p:spPr>
          <a:xfrm>
            <a:off x="5742555" y="1603338"/>
            <a:ext cx="1117122" cy="4676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오른쪽 화살표 72">
            <a:extLst>
              <a:ext uri="{FF2B5EF4-FFF2-40B4-BE49-F238E27FC236}">
                <a16:creationId xmlns:a16="http://schemas.microsoft.com/office/drawing/2014/main" id="{01AE9ADC-5379-4CF1-9690-50CA5E0EC00B}"/>
              </a:ext>
            </a:extLst>
          </p:cNvPr>
          <p:cNvSpPr/>
          <p:nvPr/>
        </p:nvSpPr>
        <p:spPr>
          <a:xfrm flipH="1">
            <a:off x="5686990" y="2964787"/>
            <a:ext cx="1117122" cy="4676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2F13A9-EBCE-4231-A9EC-D926EE936BD7}"/>
                  </a:ext>
                </a:extLst>
              </p:cNvPr>
              <p:cNvSpPr txBox="1"/>
              <p:nvPr/>
            </p:nvSpPr>
            <p:spPr>
              <a:xfrm>
                <a:off x="5988141" y="1118277"/>
                <a:ext cx="514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2F13A9-EBCE-4231-A9EC-D926EE936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141" y="1118277"/>
                <a:ext cx="514820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166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46D4B1E-5BFA-42A5-8701-C1E5C6711E8A}"/>
                  </a:ext>
                </a:extLst>
              </p:cNvPr>
              <p:cNvSpPr/>
              <p:nvPr/>
            </p:nvSpPr>
            <p:spPr>
              <a:xfrm>
                <a:off x="458602" y="4251792"/>
                <a:ext cx="9788483" cy="2185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000" dirty="0"/>
                  <a:t>행동 </a:t>
                </a:r>
                <a:r>
                  <a:rPr lang="en-US" altLang="ko-KR" sz="2000" dirty="0"/>
                  <a:t>(</a:t>
                </a:r>
                <a:r>
                  <a:rPr lang="en-US" altLang="ko-KR" sz="2000" b="1" dirty="0"/>
                  <a:t>Action</a:t>
                </a:r>
                <a:r>
                  <a:rPr lang="en-US" altLang="ko-KR" sz="2000" dirty="0"/>
                  <a:t>)</a:t>
                </a:r>
              </a:p>
              <a:p>
                <a:endParaRPr lang="en-US" altLang="ko-K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000" dirty="0"/>
                  <a:t>에이전트가 특정 시간 </a:t>
                </a:r>
                <a14:m>
                  <m:oMath xmlns:m="http://schemas.openxmlformats.org/officeDocument/2006/math">
                    <m:r>
                      <a:rPr lang="en-US" altLang="ko-KR" sz="2000" b="0" i="1" smtClean="0"/>
                      <m:t>𝑡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 상태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/>
                        </m:ctrlPr>
                      </m:sSubPr>
                      <m:e>
                        <m:r>
                          <a:rPr lang="en-US" altLang="ko-KR" sz="2000" b="0" i="1" smtClean="0"/>
                          <m:t>𝑠</m:t>
                        </m:r>
                      </m:e>
                      <m:sub>
                        <m:r>
                          <a:rPr lang="en-US" altLang="ko-KR" sz="2000" b="0" i="1" smtClean="0"/>
                          <m:t>𝑡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를 보고 취하는 행동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/>
                        </m:ctrlPr>
                      </m:sSubPr>
                      <m:e>
                        <m:r>
                          <a:rPr lang="en-US" altLang="ko-KR" sz="2000" b="0" i="1" smtClean="0"/>
                          <m:t>𝑎</m:t>
                        </m:r>
                      </m:e>
                      <m:sub>
                        <m:r>
                          <a:rPr lang="en-US" altLang="ko-KR" sz="2000" b="0" i="1" smtClean="0"/>
                          <m:t>𝑡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로 표기</a:t>
                </a:r>
                <a:endParaRPr lang="en-US" altLang="ko-KR" sz="2000" dirty="0"/>
              </a:p>
              <a:p>
                <a:endParaRPr lang="en-US" altLang="ko-KR" dirty="0"/>
              </a:p>
              <a:p>
                <a:r>
                  <a:rPr lang="en-US" altLang="ko-KR" dirty="0"/>
                  <a:t>Ex) </a:t>
                </a:r>
                <a:r>
                  <a:rPr lang="ko-KR" altLang="en-US" dirty="0"/>
                  <a:t>바둑돌을 </a:t>
                </a:r>
                <a:r>
                  <a:rPr lang="en-US" altLang="ko-KR" dirty="0"/>
                  <a:t>(2,2) </a:t>
                </a:r>
                <a:r>
                  <a:rPr lang="ko-KR" altLang="en-US" dirty="0"/>
                  <a:t>위치에 놓는다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미로에서 </a:t>
                </a:r>
                <a14:m>
                  <m:oMath xmlns:m="http://schemas.openxmlformats.org/officeDocument/2006/math">
                    <m:r>
                      <a:rPr lang="en-US" altLang="ko-KR" i="1"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방향으로 간다</a:t>
                </a:r>
                <a:endParaRPr lang="en-US" altLang="ko-KR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그런데</a:t>
                </a:r>
                <a:r>
                  <a:rPr lang="en-US" altLang="ko-KR" sz="2000" dirty="0"/>
                  <a:t>, action</a:t>
                </a:r>
                <a:r>
                  <a:rPr lang="ko-KR" altLang="en-US" sz="2000" dirty="0"/>
                  <a:t>은 어떻게 정하지</a:t>
                </a:r>
                <a:r>
                  <a:rPr lang="en-US" altLang="ko-KR" sz="2000" dirty="0"/>
                  <a:t>?</a:t>
                </a:r>
              </a:p>
            </p:txBody>
          </p:sp>
        </mc:Choice>
        <mc:Fallback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46D4B1E-5BFA-42A5-8701-C1E5C6711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02" y="4251792"/>
                <a:ext cx="9788483" cy="2185214"/>
              </a:xfrm>
              <a:prstGeom prst="rect">
                <a:avLst/>
              </a:prstGeom>
              <a:blipFill>
                <a:blip r:embed="rId3"/>
                <a:stretch>
                  <a:fillRect l="-623" t="-1950" b="-39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18"/>
          <p:cNvSpPr>
            <a:spLocks noGrp="1"/>
          </p:cNvSpPr>
          <p:nvPr>
            <p:ph type="title"/>
          </p:nvPr>
        </p:nvSpPr>
        <p:spPr>
          <a:xfrm>
            <a:off x="0" y="93579"/>
            <a:ext cx="11811000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Reinforcement learning at a glance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997852B-0582-4B4F-B84D-E821B921A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740" y="1656559"/>
            <a:ext cx="1537060" cy="19188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11CCF1-6B03-47A3-B520-058E13C77F46}"/>
              </a:ext>
            </a:extLst>
          </p:cNvPr>
          <p:cNvSpPr txBox="1"/>
          <p:nvPr/>
        </p:nvSpPr>
        <p:spPr>
          <a:xfrm>
            <a:off x="7249539" y="2823398"/>
            <a:ext cx="938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Agent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85F355E-57F9-423B-A2B9-E82F9D9B5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2065" y="1189642"/>
            <a:ext cx="2715179" cy="2854209"/>
          </a:xfrm>
          <a:prstGeom prst="rect">
            <a:avLst/>
          </a:prstGeom>
          <a:ln w="76200"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B14D46D-D7A9-4AC4-831E-6F00594FBAC6}"/>
              </a:ext>
            </a:extLst>
          </p:cNvPr>
          <p:cNvSpPr txBox="1"/>
          <p:nvPr/>
        </p:nvSpPr>
        <p:spPr>
          <a:xfrm>
            <a:off x="3145685" y="2855294"/>
            <a:ext cx="1827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Environment</a:t>
            </a:r>
          </a:p>
        </p:txBody>
      </p:sp>
      <p:sp>
        <p:nvSpPr>
          <p:cNvPr id="20" name="오른쪽 화살표 71">
            <a:extLst>
              <a:ext uri="{FF2B5EF4-FFF2-40B4-BE49-F238E27FC236}">
                <a16:creationId xmlns:a16="http://schemas.microsoft.com/office/drawing/2014/main" id="{EDB89BC1-DA81-491C-9BD1-06FE343CE51A}"/>
              </a:ext>
            </a:extLst>
          </p:cNvPr>
          <p:cNvSpPr/>
          <p:nvPr/>
        </p:nvSpPr>
        <p:spPr>
          <a:xfrm>
            <a:off x="5742555" y="1603338"/>
            <a:ext cx="1117122" cy="4676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오른쪽 화살표 72">
            <a:extLst>
              <a:ext uri="{FF2B5EF4-FFF2-40B4-BE49-F238E27FC236}">
                <a16:creationId xmlns:a16="http://schemas.microsoft.com/office/drawing/2014/main" id="{01AE9ADC-5379-4CF1-9690-50CA5E0EC00B}"/>
              </a:ext>
            </a:extLst>
          </p:cNvPr>
          <p:cNvSpPr/>
          <p:nvPr/>
        </p:nvSpPr>
        <p:spPr>
          <a:xfrm flipH="1">
            <a:off x="5686990" y="2964787"/>
            <a:ext cx="1117122" cy="4676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2F13A9-EBCE-4231-A9EC-D926EE936BD7}"/>
                  </a:ext>
                </a:extLst>
              </p:cNvPr>
              <p:cNvSpPr txBox="1"/>
              <p:nvPr/>
            </p:nvSpPr>
            <p:spPr>
              <a:xfrm>
                <a:off x="5988141" y="1118277"/>
                <a:ext cx="514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2F13A9-EBCE-4231-A9EC-D926EE936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141" y="1118277"/>
                <a:ext cx="514820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037FC8-F8CB-4789-88C0-2F6F6D027346}"/>
                  </a:ext>
                </a:extLst>
              </p:cNvPr>
              <p:cNvSpPr txBox="1"/>
              <p:nvPr/>
            </p:nvSpPr>
            <p:spPr>
              <a:xfrm>
                <a:off x="6092962" y="2592565"/>
                <a:ext cx="5516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037FC8-F8CB-4789-88C0-2F6F6D027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962" y="2592565"/>
                <a:ext cx="551689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20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46D4B1E-5BFA-42A5-8701-C1E5C6711E8A}"/>
                  </a:ext>
                </a:extLst>
              </p:cNvPr>
              <p:cNvSpPr/>
              <p:nvPr/>
            </p:nvSpPr>
            <p:spPr>
              <a:xfrm>
                <a:off x="458603" y="3918604"/>
                <a:ext cx="11573740" cy="2215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000" dirty="0">
                    <a:latin typeface="+mn-ea"/>
                  </a:rPr>
                  <a:t>정책 </a:t>
                </a:r>
                <a:r>
                  <a:rPr lang="en-US" altLang="ko-KR" sz="2000" dirty="0">
                    <a:latin typeface="+mn-ea"/>
                  </a:rPr>
                  <a:t>(</a:t>
                </a:r>
                <a:r>
                  <a:rPr lang="en-US" altLang="ko-KR" sz="2000" b="1" dirty="0">
                    <a:latin typeface="+mn-ea"/>
                  </a:rPr>
                  <a:t>Policy</a:t>
                </a:r>
                <a:r>
                  <a:rPr lang="en-US" altLang="ko-KR" sz="2000" dirty="0">
                    <a:latin typeface="+mn-ea"/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latin typeface="+mn-ea"/>
                  </a:rPr>
                  <a:t>에이전트가 특정 상태에서 행동을 할 규칙이며</a:t>
                </a:r>
                <a:r>
                  <a:rPr lang="en-US" altLang="ko-KR" sz="2000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+mn-ea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+mn-ea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latin typeface="+mn-ea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+mn-ea"/>
                  </a:rPr>
                  <a:t> </a:t>
                </a:r>
                <a:r>
                  <a:rPr lang="ko-KR" altLang="en-US" sz="2000" dirty="0">
                    <a:latin typeface="+mn-ea"/>
                  </a:rPr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+mn-ea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+mn-ea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+mn-ea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+mn-ea"/>
                  </a:rPr>
                  <a:t> </a:t>
                </a:r>
                <a:r>
                  <a:rPr lang="ko-KR" altLang="en-US" sz="2000" dirty="0">
                    <a:latin typeface="+mn-ea"/>
                  </a:rPr>
                  <a:t>를 취할 확률분포로 표현됨</a:t>
                </a:r>
                <a:r>
                  <a:rPr lang="en-US" altLang="ko-KR" sz="2000" dirty="0">
                    <a:latin typeface="+mn-ea"/>
                  </a:rPr>
                  <a:t> </a:t>
                </a:r>
                <a:endParaRPr lang="en-US" altLang="ko-KR" sz="2000" b="0" i="1" dirty="0">
                  <a:latin typeface="+mn-ea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+mn-ea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+mn-ea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+mn-ea"/>
                        </a:rPr>
                        <m:t>~</m:t>
                      </m:r>
                      <m:r>
                        <a:rPr lang="en-US" altLang="ko-KR" sz="2400" b="0" i="1" smtClean="0">
                          <a:latin typeface="+mn-ea"/>
                        </a:rPr>
                        <m:t>𝜋</m:t>
                      </m:r>
                      <m:r>
                        <a:rPr lang="en-US" altLang="ko-KR" sz="2400" b="0" i="1" smtClean="0">
                          <a:latin typeface="+mn-ea"/>
                        </a:rPr>
                        <m:t>(⋅|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+mn-ea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+mn-ea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+mn-ea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+mn-ea"/>
                        </a:rPr>
                        <m:t>)</m:t>
                      </m:r>
                    </m:oMath>
                  </m:oMathPara>
                </a14:m>
                <a:endParaRPr lang="en-US" altLang="ko-KR" sz="2400" dirty="0">
                  <a:latin typeface="+mn-ea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ko-KR" altLang="en-US" sz="1600" b="1" dirty="0">
                    <a:latin typeface="+mn-ea"/>
                  </a:rPr>
                  <a:t>최적 정책 </a:t>
                </a:r>
                <a:r>
                  <a:rPr lang="en-US" altLang="ko-KR" sz="1600" b="1" dirty="0">
                    <a:latin typeface="+mn-ea"/>
                  </a:rPr>
                  <a:t>(optimal policy) </a:t>
                </a:r>
                <a:r>
                  <a:rPr lang="ko-KR" altLang="en-US" sz="1600" b="1" dirty="0">
                    <a:latin typeface="+mn-ea"/>
                  </a:rPr>
                  <a:t>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1600" b="1" dirty="0">
                    <a:latin typeface="+mn-ea"/>
                  </a:rPr>
                  <a:t> </a:t>
                </a:r>
                <a:r>
                  <a:rPr lang="ko-KR" altLang="en-US" sz="1600" b="1" dirty="0">
                    <a:latin typeface="+mn-ea"/>
                  </a:rPr>
                  <a:t>로  표기</a:t>
                </a:r>
                <a:endParaRPr lang="en-US" altLang="ko-KR" sz="1600" b="1" dirty="0">
                  <a:latin typeface="+mn-ea"/>
                </a:endParaRPr>
              </a:p>
              <a:p>
                <a:r>
                  <a:rPr lang="en-US" altLang="ko-KR" dirty="0">
                    <a:latin typeface="+mn-ea"/>
                  </a:rPr>
                  <a:t>	</a:t>
                </a:r>
                <a:r>
                  <a:rPr lang="en-US" altLang="ko-KR" sz="1600" dirty="0">
                    <a:latin typeface="+mn-ea"/>
                  </a:rPr>
                  <a:t>Ex) </a:t>
                </a:r>
                <a:r>
                  <a:rPr lang="ko-KR" altLang="en-US" sz="1600" dirty="0">
                    <a:latin typeface="+mn-ea"/>
                  </a:rPr>
                  <a:t>미로의 현재 위치에서 상</a:t>
                </a:r>
                <a:r>
                  <a:rPr lang="en-US" altLang="ko-KR" sz="1600" dirty="0">
                    <a:latin typeface="+mn-ea"/>
                  </a:rPr>
                  <a:t>/</a:t>
                </a:r>
                <a:r>
                  <a:rPr lang="ko-KR" altLang="en-US" sz="1600" dirty="0">
                    <a:latin typeface="+mn-ea"/>
                  </a:rPr>
                  <a:t>하</a:t>
                </a:r>
                <a:r>
                  <a:rPr lang="en-US" altLang="ko-KR" sz="1600" dirty="0">
                    <a:latin typeface="+mn-ea"/>
                  </a:rPr>
                  <a:t>/</a:t>
                </a:r>
                <a:r>
                  <a:rPr lang="ko-KR" altLang="en-US" sz="1600" dirty="0">
                    <a:latin typeface="+mn-ea"/>
                  </a:rPr>
                  <a:t>좌</a:t>
                </a:r>
                <a:r>
                  <a:rPr lang="en-US" altLang="ko-KR" sz="1600" dirty="0">
                    <a:latin typeface="+mn-ea"/>
                  </a:rPr>
                  <a:t>/</a:t>
                </a:r>
                <a:r>
                  <a:rPr lang="ko-KR" altLang="en-US" sz="1600" dirty="0">
                    <a:latin typeface="+mn-ea"/>
                  </a:rPr>
                  <a:t>우로 각각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+mn-ea"/>
                      </a:rPr>
                      <m:t>[0.1,0.4, 0.3,0.2]</m:t>
                    </m:r>
                  </m:oMath>
                </a14:m>
                <a:r>
                  <a:rPr lang="en-US" altLang="ko-KR" sz="1600" dirty="0">
                    <a:latin typeface="+mn-ea"/>
                  </a:rPr>
                  <a:t> </a:t>
                </a:r>
                <a:r>
                  <a:rPr lang="ko-KR" altLang="en-US" sz="1600" dirty="0">
                    <a:latin typeface="+mn-ea"/>
                  </a:rPr>
                  <a:t>의 확률로 가자</a:t>
                </a:r>
                <a:r>
                  <a:rPr lang="en-US" altLang="ko-KR" sz="1600" dirty="0">
                    <a:latin typeface="+mn-ea"/>
                  </a:rPr>
                  <a:t>!</a:t>
                </a:r>
              </a:p>
              <a:p>
                <a:endParaRPr lang="en-US" altLang="ko-KR" sz="2000" dirty="0">
                  <a:latin typeface="+mn-ea"/>
                </a:endParaRPr>
              </a:p>
              <a:p>
                <a:r>
                  <a:rPr lang="ko-KR" altLang="en-US" sz="2000" dirty="0">
                    <a:latin typeface="+mn-ea"/>
                  </a:rPr>
                  <a:t>그런데</a:t>
                </a:r>
                <a:r>
                  <a:rPr lang="en-US" altLang="ko-KR" sz="2000" dirty="0">
                    <a:latin typeface="+mn-ea"/>
                  </a:rPr>
                  <a:t>, </a:t>
                </a:r>
                <a:r>
                  <a:rPr lang="ko-KR" altLang="en-US" sz="2000" dirty="0">
                    <a:latin typeface="+mn-ea"/>
                  </a:rPr>
                  <a:t>에이전트는 정책을 어떻게 결정하지</a:t>
                </a:r>
                <a:r>
                  <a:rPr lang="en-US" altLang="ko-KR" sz="2000" dirty="0">
                    <a:latin typeface="+mn-ea"/>
                  </a:rPr>
                  <a:t>?</a:t>
                </a:r>
              </a:p>
            </p:txBody>
          </p:sp>
        </mc:Choice>
        <mc:Fallback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46D4B1E-5BFA-42A5-8701-C1E5C6711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03" y="3918604"/>
                <a:ext cx="11573740" cy="2215991"/>
              </a:xfrm>
              <a:prstGeom prst="rect">
                <a:avLst/>
              </a:prstGeom>
              <a:blipFill>
                <a:blip r:embed="rId3"/>
                <a:stretch>
                  <a:fillRect l="-527" t="-1653" b="-41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18"/>
          <p:cNvSpPr>
            <a:spLocks noGrp="1"/>
          </p:cNvSpPr>
          <p:nvPr>
            <p:ph type="title"/>
          </p:nvPr>
        </p:nvSpPr>
        <p:spPr>
          <a:xfrm>
            <a:off x="0" y="93579"/>
            <a:ext cx="11811000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Reinforcement learning at a glance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997852B-0582-4B4F-B84D-E821B921A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740" y="1656559"/>
            <a:ext cx="1537060" cy="19188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11CCF1-6B03-47A3-B520-058E13C77F46}"/>
              </a:ext>
            </a:extLst>
          </p:cNvPr>
          <p:cNvSpPr txBox="1"/>
          <p:nvPr/>
        </p:nvSpPr>
        <p:spPr>
          <a:xfrm>
            <a:off x="7249539" y="2823398"/>
            <a:ext cx="938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Agent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85F355E-57F9-423B-A2B9-E82F9D9B5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2065" y="1189642"/>
            <a:ext cx="2715179" cy="2854209"/>
          </a:xfrm>
          <a:prstGeom prst="rect">
            <a:avLst/>
          </a:prstGeom>
          <a:ln w="76200"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B14D46D-D7A9-4AC4-831E-6F00594FBAC6}"/>
              </a:ext>
            </a:extLst>
          </p:cNvPr>
          <p:cNvSpPr txBox="1"/>
          <p:nvPr/>
        </p:nvSpPr>
        <p:spPr>
          <a:xfrm>
            <a:off x="3145685" y="2855294"/>
            <a:ext cx="1827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Environment</a:t>
            </a:r>
          </a:p>
        </p:txBody>
      </p:sp>
      <p:sp>
        <p:nvSpPr>
          <p:cNvPr id="20" name="오른쪽 화살표 71">
            <a:extLst>
              <a:ext uri="{FF2B5EF4-FFF2-40B4-BE49-F238E27FC236}">
                <a16:creationId xmlns:a16="http://schemas.microsoft.com/office/drawing/2014/main" id="{EDB89BC1-DA81-491C-9BD1-06FE343CE51A}"/>
              </a:ext>
            </a:extLst>
          </p:cNvPr>
          <p:cNvSpPr/>
          <p:nvPr/>
        </p:nvSpPr>
        <p:spPr>
          <a:xfrm>
            <a:off x="5742555" y="1603338"/>
            <a:ext cx="1117122" cy="4676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오른쪽 화살표 72">
            <a:extLst>
              <a:ext uri="{FF2B5EF4-FFF2-40B4-BE49-F238E27FC236}">
                <a16:creationId xmlns:a16="http://schemas.microsoft.com/office/drawing/2014/main" id="{01AE9ADC-5379-4CF1-9690-50CA5E0EC00B}"/>
              </a:ext>
            </a:extLst>
          </p:cNvPr>
          <p:cNvSpPr/>
          <p:nvPr/>
        </p:nvSpPr>
        <p:spPr>
          <a:xfrm flipH="1">
            <a:off x="5686990" y="2964787"/>
            <a:ext cx="1117122" cy="4676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2F13A9-EBCE-4231-A9EC-D926EE936BD7}"/>
                  </a:ext>
                </a:extLst>
              </p:cNvPr>
              <p:cNvSpPr txBox="1"/>
              <p:nvPr/>
            </p:nvSpPr>
            <p:spPr>
              <a:xfrm>
                <a:off x="5988141" y="1118277"/>
                <a:ext cx="514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2F13A9-EBCE-4231-A9EC-D926EE936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141" y="1118277"/>
                <a:ext cx="514820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037FC8-F8CB-4789-88C0-2F6F6D027346}"/>
                  </a:ext>
                </a:extLst>
              </p:cNvPr>
              <p:cNvSpPr txBox="1"/>
              <p:nvPr/>
            </p:nvSpPr>
            <p:spPr>
              <a:xfrm>
                <a:off x="6092962" y="2592565"/>
                <a:ext cx="5516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037FC8-F8CB-4789-88C0-2F6F6D027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962" y="2592565"/>
                <a:ext cx="551689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221CC4-CC2D-469F-8BEF-2F465402B7CA}"/>
                  </a:ext>
                </a:extLst>
              </p:cNvPr>
              <p:cNvSpPr txBox="1"/>
              <p:nvPr/>
            </p:nvSpPr>
            <p:spPr>
              <a:xfrm>
                <a:off x="7517515" y="1271338"/>
                <a:ext cx="4651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221CC4-CC2D-469F-8BEF-2F465402B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515" y="1271338"/>
                <a:ext cx="46519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순서도: 순차적 액세스 저장소 1">
            <a:extLst>
              <a:ext uri="{FF2B5EF4-FFF2-40B4-BE49-F238E27FC236}">
                <a16:creationId xmlns:a16="http://schemas.microsoft.com/office/drawing/2014/main" id="{E78D7253-85A2-4BBD-8EF5-2FD1D788ABB0}"/>
              </a:ext>
            </a:extLst>
          </p:cNvPr>
          <p:cNvSpPr/>
          <p:nvPr/>
        </p:nvSpPr>
        <p:spPr>
          <a:xfrm flipH="1">
            <a:off x="8184321" y="257694"/>
            <a:ext cx="3207578" cy="1345643"/>
          </a:xfrm>
          <a:prstGeom prst="flowChartMagneticTape">
            <a:avLst/>
          </a:prstGeom>
          <a:ln w="7620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What we want to learn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8403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6D4B1E-5BFA-42A5-8701-C1E5C6711E8A}"/>
              </a:ext>
            </a:extLst>
          </p:cNvPr>
          <p:cNvSpPr/>
          <p:nvPr/>
        </p:nvSpPr>
        <p:spPr>
          <a:xfrm>
            <a:off x="458603" y="3918604"/>
            <a:ext cx="115737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+mn-ea"/>
              </a:rPr>
              <a:t>보상 </a:t>
            </a:r>
            <a:r>
              <a:rPr lang="en-US" altLang="ko-KR" sz="2000" dirty="0">
                <a:latin typeface="+mn-ea"/>
              </a:rPr>
              <a:t>(</a:t>
            </a:r>
            <a:r>
              <a:rPr lang="en-US" altLang="ko-KR" sz="2000" b="1" dirty="0">
                <a:latin typeface="+mn-ea"/>
              </a:rPr>
              <a:t>Reward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에이전트가 어떤 행동을 취했을 때 따라오는 </a:t>
            </a:r>
            <a:r>
              <a:rPr lang="ko-KR" altLang="en-US" sz="2000" b="1" dirty="0">
                <a:latin typeface="+mn-ea"/>
              </a:rPr>
              <a:t>즉각적인</a:t>
            </a:r>
            <a:r>
              <a:rPr lang="ko-KR" altLang="en-US" sz="2000" dirty="0">
                <a:latin typeface="+mn-ea"/>
              </a:rPr>
              <a:t> 이득 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혹은 비용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을 표현한 값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에이전트는 </a:t>
            </a:r>
            <a:r>
              <a:rPr lang="en-US" altLang="ko-KR" sz="2000" dirty="0">
                <a:latin typeface="+mn-ea"/>
              </a:rPr>
              <a:t>reward</a:t>
            </a:r>
            <a:r>
              <a:rPr lang="ko-KR" altLang="en-US" sz="2000" dirty="0">
                <a:latin typeface="+mn-ea"/>
              </a:rPr>
              <a:t>를 통해 </a:t>
            </a:r>
            <a:r>
              <a:rPr lang="en-US" altLang="ko-KR" sz="2000" dirty="0">
                <a:latin typeface="+mn-ea"/>
              </a:rPr>
              <a:t>policy</a:t>
            </a:r>
            <a:r>
              <a:rPr lang="ko-KR" altLang="en-US" sz="2000" dirty="0">
                <a:latin typeface="+mn-ea"/>
              </a:rPr>
              <a:t>를 업데이트함</a:t>
            </a:r>
            <a:endParaRPr lang="en-US" altLang="ko-KR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E0B7-12DE-4392-937C-C72A4179884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18"/>
          <p:cNvSpPr>
            <a:spLocks noGrp="1"/>
          </p:cNvSpPr>
          <p:nvPr>
            <p:ph type="title"/>
          </p:nvPr>
        </p:nvSpPr>
        <p:spPr>
          <a:xfrm>
            <a:off x="0" y="93579"/>
            <a:ext cx="11811000" cy="676082"/>
          </a:xfrm>
        </p:spPr>
        <p:txBody>
          <a:bodyPr>
            <a:normAutofit/>
          </a:bodyPr>
          <a:lstStyle/>
          <a:p>
            <a:r>
              <a:rPr lang="en-US" altLang="ko-KR" dirty="0"/>
              <a:t>Reinforcement learning at a glance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997852B-0582-4B4F-B84D-E821B921A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740" y="1656559"/>
            <a:ext cx="1537060" cy="19188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11CCF1-6B03-47A3-B520-058E13C77F46}"/>
              </a:ext>
            </a:extLst>
          </p:cNvPr>
          <p:cNvSpPr txBox="1"/>
          <p:nvPr/>
        </p:nvSpPr>
        <p:spPr>
          <a:xfrm>
            <a:off x="7249539" y="2823398"/>
            <a:ext cx="938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Agent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85F355E-57F9-423B-A2B9-E82F9D9B5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2065" y="1189642"/>
            <a:ext cx="2715179" cy="2854209"/>
          </a:xfrm>
          <a:prstGeom prst="rect">
            <a:avLst/>
          </a:prstGeom>
          <a:ln w="76200"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B14D46D-D7A9-4AC4-831E-6F00594FBAC6}"/>
              </a:ext>
            </a:extLst>
          </p:cNvPr>
          <p:cNvSpPr txBox="1"/>
          <p:nvPr/>
        </p:nvSpPr>
        <p:spPr>
          <a:xfrm>
            <a:off x="3145685" y="2855294"/>
            <a:ext cx="1827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Environment</a:t>
            </a:r>
          </a:p>
        </p:txBody>
      </p:sp>
      <p:sp>
        <p:nvSpPr>
          <p:cNvPr id="20" name="오른쪽 화살표 71">
            <a:extLst>
              <a:ext uri="{FF2B5EF4-FFF2-40B4-BE49-F238E27FC236}">
                <a16:creationId xmlns:a16="http://schemas.microsoft.com/office/drawing/2014/main" id="{EDB89BC1-DA81-491C-9BD1-06FE343CE51A}"/>
              </a:ext>
            </a:extLst>
          </p:cNvPr>
          <p:cNvSpPr/>
          <p:nvPr/>
        </p:nvSpPr>
        <p:spPr>
          <a:xfrm>
            <a:off x="5742555" y="1603338"/>
            <a:ext cx="1117122" cy="4676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오른쪽 화살표 72">
            <a:extLst>
              <a:ext uri="{FF2B5EF4-FFF2-40B4-BE49-F238E27FC236}">
                <a16:creationId xmlns:a16="http://schemas.microsoft.com/office/drawing/2014/main" id="{01AE9ADC-5379-4CF1-9690-50CA5E0EC00B}"/>
              </a:ext>
            </a:extLst>
          </p:cNvPr>
          <p:cNvSpPr/>
          <p:nvPr/>
        </p:nvSpPr>
        <p:spPr>
          <a:xfrm flipH="1">
            <a:off x="5686990" y="2964787"/>
            <a:ext cx="1117122" cy="4676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2F13A9-EBCE-4231-A9EC-D926EE936BD7}"/>
                  </a:ext>
                </a:extLst>
              </p:cNvPr>
              <p:cNvSpPr txBox="1"/>
              <p:nvPr/>
            </p:nvSpPr>
            <p:spPr>
              <a:xfrm>
                <a:off x="5777209" y="1118277"/>
                <a:ext cx="5260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400" b="1" dirty="0"/>
                  <a:t>,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2F13A9-EBCE-4231-A9EC-D926EE936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209" y="1118277"/>
                <a:ext cx="526042" cy="461665"/>
              </a:xfrm>
              <a:prstGeom prst="rect">
                <a:avLst/>
              </a:prstGeom>
              <a:blipFill>
                <a:blip r:embed="rId5"/>
                <a:stretch>
                  <a:fillRect t="-10526" r="-16279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037FC8-F8CB-4789-88C0-2F6F6D027346}"/>
                  </a:ext>
                </a:extLst>
              </p:cNvPr>
              <p:cNvSpPr txBox="1"/>
              <p:nvPr/>
            </p:nvSpPr>
            <p:spPr>
              <a:xfrm>
                <a:off x="6092962" y="2592565"/>
                <a:ext cx="5516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037FC8-F8CB-4789-88C0-2F6F6D027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962" y="2592565"/>
                <a:ext cx="551689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221CC4-CC2D-469F-8BEF-2F465402B7CA}"/>
                  </a:ext>
                </a:extLst>
              </p:cNvPr>
              <p:cNvSpPr txBox="1"/>
              <p:nvPr/>
            </p:nvSpPr>
            <p:spPr>
              <a:xfrm>
                <a:off x="7517515" y="1271338"/>
                <a:ext cx="4651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221CC4-CC2D-469F-8BEF-2F465402B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515" y="1271338"/>
                <a:ext cx="46519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3CC7C2-57ED-402C-BD80-DE7859AE7A98}"/>
                  </a:ext>
                </a:extLst>
              </p:cNvPr>
              <p:cNvSpPr txBox="1"/>
              <p:nvPr/>
            </p:nvSpPr>
            <p:spPr>
              <a:xfrm>
                <a:off x="6290739" y="1129016"/>
                <a:ext cx="526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3CC7C2-57ED-402C-BD80-DE7859AE7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739" y="1129016"/>
                <a:ext cx="526041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98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742950" indent="-285750">
          <a:buFont typeface="Arial" panose="020B0604020202020204" pitchFamily="34" charset="0"/>
          <a:buChar char="•"/>
          <a:defRPr b="1" dirty="0" smtClean="0">
            <a:solidFill>
              <a:srgbClr val="0000FF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40254</TotalTime>
  <Words>2003</Words>
  <Application>Microsoft Office PowerPoint</Application>
  <PresentationFormat>와이드스크린</PresentationFormat>
  <Paragraphs>507</Paragraphs>
  <Slides>46</Slides>
  <Notes>19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2" baseType="lpstr">
      <vt:lpstr>맑은 고딕</vt:lpstr>
      <vt:lpstr>Arial</vt:lpstr>
      <vt:lpstr>Calibri</vt:lpstr>
      <vt:lpstr>Cambria Math</vt:lpstr>
      <vt:lpstr>Wingdings</vt:lpstr>
      <vt:lpstr>Office Theme</vt:lpstr>
      <vt:lpstr>Project 3 </vt:lpstr>
      <vt:lpstr>Before beginning… </vt:lpstr>
      <vt:lpstr>0. Recap:  Reinforcement Learning</vt:lpstr>
      <vt:lpstr>Reinforcement learning at a glance</vt:lpstr>
      <vt:lpstr>Reinforcement learning at a glance</vt:lpstr>
      <vt:lpstr>Reinforcement learning at a glance</vt:lpstr>
      <vt:lpstr>Reinforcement learning at a glance</vt:lpstr>
      <vt:lpstr>Reinforcement learning at a glance</vt:lpstr>
      <vt:lpstr>Reinforcement learning at a glance</vt:lpstr>
      <vt:lpstr>Reinforcement learning at a glance</vt:lpstr>
      <vt:lpstr>In summary, 강화학습이란</vt:lpstr>
      <vt:lpstr>Example: 다음 미로찾기 문제에서 state, action, reward는 어떻게 정의될까요?</vt:lpstr>
      <vt:lpstr>Example: 다음 미로찾기 문제에서 state, action, reward는 어떻게 정의될까요?</vt:lpstr>
      <vt:lpstr>Example: 다음 미로찾기 문제에서 state, action, reward는 어떻게 정의될까요?</vt:lpstr>
      <vt:lpstr>Example: 다음 미로찾기 문제에서 state, action, reward는 어떻게 정의될까요?</vt:lpstr>
      <vt:lpstr>Q-function</vt:lpstr>
      <vt:lpstr>Q-function</vt:lpstr>
      <vt:lpstr>Q-function</vt:lpstr>
      <vt:lpstr>Q-function</vt:lpstr>
      <vt:lpstr>Q-learning</vt:lpstr>
      <vt:lpstr>Q-learning</vt:lpstr>
      <vt:lpstr>DQN</vt:lpstr>
      <vt:lpstr>DQN</vt:lpstr>
      <vt:lpstr>Function approximation</vt:lpstr>
      <vt:lpstr>Target network</vt:lpstr>
      <vt:lpstr>Target network</vt:lpstr>
      <vt:lpstr>1. Recap: DDPG</vt:lpstr>
      <vt:lpstr>DDPG : Deep Deterministic Policy Gradient</vt:lpstr>
      <vt:lpstr>DDPG : Motivation</vt:lpstr>
      <vt:lpstr>DDPG : Idea &amp; Contribution</vt:lpstr>
      <vt:lpstr>DDPG : Background</vt:lpstr>
      <vt:lpstr>Critic의 Loss function</vt:lpstr>
      <vt:lpstr>Actor의 Loss function : from DPG(Deterministic Policy Gradient)</vt:lpstr>
      <vt:lpstr>Actor의 Loss function : from DPG(Deterministic Policy Gradient)</vt:lpstr>
      <vt:lpstr>Actor의 Gradient</vt:lpstr>
      <vt:lpstr>Challenges</vt:lpstr>
      <vt:lpstr>PowerPoint 프레젠테이션</vt:lpstr>
      <vt:lpstr>2. Toy example with DDPG</vt:lpstr>
      <vt:lpstr>Pendulum-v0 (OpenAI gym)</vt:lpstr>
      <vt:lpstr>PowerPoint 프레젠테이션</vt:lpstr>
      <vt:lpstr>3. Project Description</vt:lpstr>
      <vt:lpstr>Industrial polymerization reactor</vt:lpstr>
      <vt:lpstr>Project Description</vt:lpstr>
      <vt:lpstr>Project Description</vt:lpstr>
      <vt:lpstr>Project Description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Jinkyoo Park</dc:creator>
  <cp:lastModifiedBy>kyuree</cp:lastModifiedBy>
  <cp:revision>689</cp:revision>
  <cp:lastPrinted>2020-05-20T08:15:14Z</cp:lastPrinted>
  <dcterms:created xsi:type="dcterms:W3CDTF">2018-12-03T19:51:40Z</dcterms:created>
  <dcterms:modified xsi:type="dcterms:W3CDTF">2020-07-21T15:07:18Z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