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3"/>
  </p:notesMasterIdLst>
  <p:sldIdLst>
    <p:sldId id="809" r:id="rId2"/>
    <p:sldId id="810" r:id="rId3"/>
    <p:sldId id="790" r:id="rId4"/>
    <p:sldId id="795" r:id="rId5"/>
    <p:sldId id="791" r:id="rId6"/>
    <p:sldId id="792" r:id="rId7"/>
    <p:sldId id="793" r:id="rId8"/>
    <p:sldId id="804" r:id="rId9"/>
    <p:sldId id="799" r:id="rId10"/>
    <p:sldId id="800" r:id="rId11"/>
    <p:sldId id="802" r:id="rId12"/>
    <p:sldId id="803" r:id="rId13"/>
    <p:sldId id="814" r:id="rId14"/>
    <p:sldId id="816" r:id="rId15"/>
    <p:sldId id="819" r:id="rId16"/>
    <p:sldId id="812" r:id="rId17"/>
    <p:sldId id="818" r:id="rId18"/>
    <p:sldId id="805" r:id="rId19"/>
    <p:sldId id="807" r:id="rId20"/>
    <p:sldId id="813" r:id="rId21"/>
    <p:sldId id="8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orah" initials="" lastIdx="1" clrIdx="0"/>
  <p:cmAuthor id="1" name="AHN Kyuree" initials="AK" lastIdx="1" clrIdx="1">
    <p:extLst>
      <p:ext uri="{19B8F6BF-5375-455C-9EA6-DF929625EA0E}">
        <p15:presenceInfo xmlns:p15="http://schemas.microsoft.com/office/powerpoint/2012/main" userId="f2a1491ad6b2fc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5363F"/>
    <a:srgbClr val="2F2E3B"/>
    <a:srgbClr val="3B3B3B"/>
    <a:srgbClr val="8FAAAE"/>
    <a:srgbClr val="FFCCCC"/>
    <a:srgbClr val="FFFF0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9" autoAdjust="0"/>
    <p:restoredTop sz="96400" autoAdjust="0"/>
  </p:normalViewPr>
  <p:slideViewPr>
    <p:cSldViewPr snapToGrid="0">
      <p:cViewPr>
        <p:scale>
          <a:sx n="66" d="100"/>
          <a:sy n="66" d="100"/>
        </p:scale>
        <p:origin x="48" y="1110"/>
      </p:cViewPr>
      <p:guideLst>
        <p:guide orient="horz" pos="34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0843-4D6D-460F-9FD1-85962112C56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335F0-1FE8-42FE-B2C7-9BE7C817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3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3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7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53715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7/14/2020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4420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485048"/>
            <a:ext cx="12192000" cy="556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58FA-72F0-46FC-A601-191D7CE4CDC6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4206" y="6546692"/>
            <a:ext cx="2856970" cy="31130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    </a:t>
            </a:r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58FA-72F0-46FC-A601-191D7CE4CDC6}" type="datetime1">
              <a:rPr lang="en-US" altLang="ko-KR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4206" y="6546692"/>
            <a:ext cx="2856970" cy="31130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    </a:t>
            </a:r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3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F8B8-3268-4697-BD28-2DDE198C814E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5184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326-C73A-4853-B3AB-C39FBA022D4B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E9F9-4013-4EC6-9F86-CE1525D24895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4CCA-A4B1-4235-A3D2-FBEE4101C5D4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0DE-027B-400C-937F-6D1600B0B5CB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537157"/>
          </a:xfrm>
          <a:prstGeom prst="rect">
            <a:avLst/>
          </a:prstGeom>
          <a:solidFill>
            <a:srgbClr val="3536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7/14/2020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biLevel thresh="25000"/>
            <a:alphaModFix amt="10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519672"/>
            <a:ext cx="12192000" cy="33832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SIL_logo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15" name="Picture 14" descr="KAIST_logo_tran_white.gif"/>
          <p:cNvPicPr>
            <a:picLocks noChangeAspect="1"/>
          </p:cNvPicPr>
          <p:nvPr userDrawn="1"/>
        </p:nvPicPr>
        <p:blipFill rotWithShape="1"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latin typeface="Arial"/>
                <a:cs typeface="Arial"/>
              </a:rPr>
              <a:t>Industrial &amp; Systems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874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92240"/>
            <a:ext cx="12192000" cy="3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37034" y="6575088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5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7/14/2020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17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519672"/>
            <a:ext cx="12192000" cy="33832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SIL_logo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15" name="Picture 14" descr="KAIST_logo_tran_white.gif"/>
          <p:cNvPicPr>
            <a:picLocks noChangeAspect="1"/>
          </p:cNvPicPr>
          <p:nvPr userDrawn="1"/>
        </p:nvPicPr>
        <p:blipFill rotWithShape="1"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latin typeface="Arial"/>
                <a:cs typeface="Arial"/>
              </a:rPr>
              <a:t>Industrial &amp; Systems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874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92240"/>
            <a:ext cx="12192000" cy="3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37034" y="6575088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2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04F1-C246-4A11-B916-B3005CB9BA90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8190" y="6534364"/>
            <a:ext cx="2743200" cy="323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04F1-C246-4A11-B916-B3005CB9BA90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8190" y="6534364"/>
            <a:ext cx="2743200" cy="323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55195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34920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A7FF-C333-4968-90FB-4FE2A697DD52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220" y="6492875"/>
            <a:ext cx="2906293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9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55195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34920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A7FF-C333-4968-90FB-4FE2A697DD52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220" y="6492875"/>
            <a:ext cx="2906293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4EE7-5EB0-4094-9A43-1381278D1B40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2852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71351"/>
            <a:ext cx="0" cy="2437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5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7AA-0C30-4C6B-92C5-FCA87CA6EAE4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7514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85048"/>
            <a:ext cx="12192000" cy="37295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37960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93579"/>
            <a:ext cx="10515599" cy="67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798" y="1081618"/>
            <a:ext cx="11075205" cy="503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9123-7C04-4A40-8BB7-869E49F8B3E1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4420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8" name="Picture 57" descr="SIL_logo-02.eps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8" name="Picture 7" descr="KAIST_logo_tran_white.gif"/>
          <p:cNvPicPr>
            <a:picLocks noChangeAspect="1"/>
          </p:cNvPicPr>
          <p:nvPr userDrawn="1"/>
        </p:nvPicPr>
        <p:blipFill rotWithShape="1">
          <a:blip r:embed="rId19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Industrial &amp;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0658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50" r:id="rId4"/>
    <p:sldLayoutId id="2147483662" r:id="rId5"/>
    <p:sldLayoutId id="2147483651" r:id="rId6"/>
    <p:sldLayoutId id="2147483664" r:id="rId7"/>
    <p:sldLayoutId id="2147483652" r:id="rId8"/>
    <p:sldLayoutId id="2147483653" r:id="rId9"/>
    <p:sldLayoutId id="2147483654" r:id="rId10"/>
    <p:sldLayoutId id="2147483663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marL="457200"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ym.openai.com/envs/Pendulum-v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-mpc.com/en/latest/example_gallery/industrial_poly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6803F-4BA8-48C8-8005-23956251B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3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D104C-B224-47F6-8299-BAB4B5D36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Instructor: Kyuree AHN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TA: </a:t>
            </a:r>
            <a:r>
              <a:rPr lang="en-US" altLang="ko-KR" dirty="0" err="1">
                <a:solidFill>
                  <a:schemeClr val="bg1"/>
                </a:solidFill>
              </a:rPr>
              <a:t>Kanghoon</a:t>
            </a:r>
            <a:r>
              <a:rPr lang="en-US" altLang="ko-KR" dirty="0">
                <a:solidFill>
                  <a:schemeClr val="bg1"/>
                </a:solidFill>
              </a:rPr>
              <a:t> Lee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AFEF0-FEB5-443F-B645-09943B5D8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3579"/>
            <a:ext cx="12111487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의 </a:t>
            </a:r>
            <a:r>
              <a:rPr lang="en-US" altLang="ko-KR" dirty="0"/>
              <a:t>Gradient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09D3A09-C68D-49D2-8191-58330A9386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893" y="1318757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ko-KR" altLang="en-US" sz="2000" dirty="0"/>
                  <a:t>의</a:t>
                </a:r>
                <a:r>
                  <a:rPr lang="en-US" altLang="ko-KR" sz="2000" dirty="0"/>
                  <a:t> gradient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09D3A09-C68D-49D2-8191-58330A93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3" y="1318757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522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31DA-344F-4300-8733-E16943CFBECE}"/>
                  </a:ext>
                </a:extLst>
              </p:cNvPr>
              <p:cNvSpPr txBox="1"/>
              <p:nvPr/>
            </p:nvSpPr>
            <p:spPr>
              <a:xfrm>
                <a:off x="573589" y="4036587"/>
                <a:ext cx="7272440" cy="148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이 알고리즘을 구현하기 위해서 필요한 것</a:t>
                </a:r>
                <a:r>
                  <a:rPr lang="en-US" altLang="ko-KR" sz="2000" dirty="0"/>
                  <a:t>?:</a:t>
                </a:r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gradient</a:t>
                </a:r>
                <a:r>
                  <a:rPr lang="ko-KR" altLang="en-US" sz="2000" dirty="0"/>
                  <a:t>를 계산하기 쉬운</a:t>
                </a:r>
                <a:r>
                  <a:rPr lang="en-US" sz="2000" dirty="0"/>
                  <a:t> </a:t>
                </a:r>
                <a:r>
                  <a:rPr lang="ko-KR" altLang="en-US" sz="2000" u="sng" dirty="0"/>
                  <a:t>결정적</a:t>
                </a:r>
                <a:r>
                  <a:rPr lang="en-US" sz="2000" dirty="0"/>
                  <a:t> </a:t>
                </a:r>
                <a:r>
                  <a:rPr lang="ko-KR" altLang="en-US" sz="2000" dirty="0"/>
                  <a:t>정책 함수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대한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gradient</a:t>
                </a:r>
                <a:r>
                  <a:rPr lang="ko-KR" altLang="en-US" sz="2000" dirty="0"/>
                  <a:t>를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쉬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31DA-344F-4300-8733-E16943CF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89" y="4036587"/>
                <a:ext cx="7272440" cy="1486112"/>
              </a:xfrm>
              <a:prstGeom prst="rect">
                <a:avLst/>
              </a:prstGeom>
              <a:blipFill>
                <a:blip r:embed="rId3"/>
                <a:stretch>
                  <a:fillRect l="-922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3">
            <a:extLst>
              <a:ext uri="{FF2B5EF4-FFF2-40B4-BE49-F238E27FC236}">
                <a16:creationId xmlns:a16="http://schemas.microsoft.com/office/drawing/2014/main" id="{2DD90AE7-9FB4-47AB-B6BB-67447B5FF7B6}"/>
              </a:ext>
            </a:extLst>
          </p:cNvPr>
          <p:cNvSpPr/>
          <p:nvPr/>
        </p:nvSpPr>
        <p:spPr>
          <a:xfrm>
            <a:off x="8131394" y="4676491"/>
            <a:ext cx="745632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DA2CA-CF74-4D6C-B2A4-083ECA572A56}"/>
              </a:ext>
            </a:extLst>
          </p:cNvPr>
          <p:cNvSpPr txBox="1"/>
          <p:nvPr/>
        </p:nvSpPr>
        <p:spPr>
          <a:xfrm>
            <a:off x="9449995" y="4676491"/>
            <a:ext cx="18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Neural Network?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923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학습이 불안정함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DQN</a:t>
                </a:r>
                <a:r>
                  <a:rPr lang="ko-KR" altLang="en-US" dirty="0"/>
                  <a:t>처럼</a:t>
                </a:r>
                <a:r>
                  <a:rPr lang="en-US" altLang="ko-KR" dirty="0"/>
                  <a:t> target network</a:t>
                </a:r>
                <a:r>
                  <a:rPr lang="ko-KR" altLang="en-US" dirty="0"/>
                  <a:t>를 도입하여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학습을 안정화 시킴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, with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Exploration</a:t>
                </a:r>
                <a:r>
                  <a:rPr lang="ko-KR" altLang="en-US" dirty="0"/>
                  <a:t>이 힘듦</a:t>
                </a: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Deterministic policy</a:t>
                </a:r>
                <a:r>
                  <a:rPr lang="ko-KR" altLang="en-US" dirty="0"/>
                  <a:t>를 사용함으로써</a:t>
                </a:r>
                <a:r>
                  <a:rPr lang="en-US" altLang="ko-KR" dirty="0"/>
                  <a:t>, off-policy</a:t>
                </a:r>
                <a:r>
                  <a:rPr lang="ko-KR" altLang="en-US" dirty="0"/>
                  <a:t>로 학습하는 것이 가능해짐</a:t>
                </a:r>
                <a:r>
                  <a:rPr lang="en-US" altLang="ko-KR" dirty="0"/>
                  <a:t>!</a:t>
                </a:r>
              </a:p>
              <a:p>
                <a:pPr lvl="1"/>
                <a:r>
                  <a:rPr lang="en-US" altLang="ko-KR" b="1" dirty="0"/>
                  <a:t>Ornstein-</a:t>
                </a:r>
                <a:r>
                  <a:rPr lang="en-US" altLang="ko-KR" b="1" dirty="0" err="1"/>
                  <a:t>Uhlenbeck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과정</a:t>
                </a:r>
                <a:r>
                  <a:rPr lang="en-US" altLang="ko-KR" b="1" dirty="0"/>
                  <a:t> (OU process)</a:t>
                </a:r>
                <a:r>
                  <a:rPr lang="ko-KR" altLang="en-US" dirty="0"/>
                  <a:t>를 이용한 </a:t>
                </a:r>
                <a:r>
                  <a:rPr lang="en-US" altLang="ko-KR" dirty="0"/>
                  <a:t>exploration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: </a:t>
                </a:r>
                <a:r>
                  <a:rPr lang="ko-KR" altLang="en-US" dirty="0"/>
                  <a:t>시간적으로 연관된 </a:t>
                </a:r>
                <a:r>
                  <a:rPr lang="en-US" altLang="ko-KR" dirty="0"/>
                  <a:t>noise</a:t>
                </a:r>
                <a:r>
                  <a:rPr lang="ko-KR" altLang="en-US" dirty="0"/>
                  <a:t>를 주어서 </a:t>
                </a:r>
                <a:r>
                  <a:rPr lang="en-US" altLang="ko-KR" dirty="0"/>
                  <a:t>exploration</a:t>
                </a:r>
                <a:r>
                  <a:rPr lang="ko-KR" altLang="en-US" dirty="0"/>
                  <a:t>을 진행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8224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ED792B5D-31EE-4E08-B2A2-D6576D3D8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63" y="0"/>
            <a:ext cx="8578258" cy="638782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4453" y="560717"/>
            <a:ext cx="785004" cy="51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3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C90EE-A8FE-43E0-B219-57F91A9FD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Toy example with DDPG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F7A26-F384-443E-8F58-193E82C4D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14114-D354-417F-AFA4-99FED3EBB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0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C675B-E39A-446F-B290-DF35B435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Pendulum-v0 (</a:t>
            </a:r>
            <a:r>
              <a:rPr lang="en-US" altLang="ko-KR" dirty="0" err="1"/>
              <a:t>OpenAI</a:t>
            </a:r>
            <a:r>
              <a:rPr lang="en-US" altLang="ko-KR" dirty="0"/>
              <a:t> gym)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85E32-DB3E-48D0-9618-D4E1DB7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080B48-2529-4E30-B8CE-7EA160F1C7F8}"/>
              </a:ext>
            </a:extLst>
          </p:cNvPr>
          <p:cNvSpPr/>
          <p:nvPr/>
        </p:nvSpPr>
        <p:spPr>
          <a:xfrm>
            <a:off x="7442871" y="5246413"/>
            <a:ext cx="440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https://gym.openai.com/envs/Pendulum-v0/</a:t>
            </a:r>
            <a:endParaRPr lang="ko-KR" altLang="en-US" dirty="0"/>
          </a:p>
        </p:txBody>
      </p:sp>
      <p:pic>
        <p:nvPicPr>
          <p:cNvPr id="6" name="original">
            <a:hlinkClick r:id="" action="ppaction://media"/>
            <a:extLst>
              <a:ext uri="{FF2B5EF4-FFF2-40B4-BE49-F238E27FC236}">
                <a16:creationId xmlns:a16="http://schemas.microsoft.com/office/drawing/2014/main" id="{09922FF6-D095-4CF1-850A-62A1FE412A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46054" y="1242255"/>
            <a:ext cx="3649260" cy="3649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DFF048-92E1-4FD1-919B-15F78D8223D6}"/>
                  </a:ext>
                </a:extLst>
              </p:cNvPr>
              <p:cNvSpPr txBox="1"/>
              <p:nvPr/>
            </p:nvSpPr>
            <p:spPr>
              <a:xfrm>
                <a:off x="349014" y="1149196"/>
                <a:ext cx="5949129" cy="4889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/>
                <a:r>
                  <a:rPr lang="en-US" altLang="ko-KR" b="1" dirty="0"/>
                  <a:t>Goal</a:t>
                </a:r>
                <a:r>
                  <a:rPr lang="en-US" altLang="ko-KR" dirty="0"/>
                  <a:t>: Pendulum </a:t>
                </a:r>
                <a:r>
                  <a:rPr lang="ko-KR" altLang="en-US" dirty="0"/>
                  <a:t>이 위로 잘 서 있도록 </a:t>
                </a:r>
                <a:r>
                  <a:rPr lang="en-US" altLang="ko-KR" dirty="0"/>
                  <a:t>control</a:t>
                </a:r>
                <a:r>
                  <a:rPr lang="ko-KR" altLang="en-US" dirty="0"/>
                  <a:t>하는 것</a:t>
                </a:r>
                <a:endParaRPr lang="en-US" altLang="ko-KR" dirty="0"/>
              </a:p>
              <a:p>
                <a:pPr marL="457200"/>
                <a:endParaRPr lang="en-US" altLang="ko-KR" dirty="0"/>
              </a:p>
              <a:p>
                <a:pPr marL="457200"/>
                <a:r>
                  <a:rPr lang="en-US" altLang="ko-KR" b="1" dirty="0"/>
                  <a:t>State </a:t>
                </a:r>
              </a:p>
              <a:p>
                <a:pPr marL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457200"/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단위 축으로부터의 각도</a:t>
                </a:r>
                <a:endParaRPr lang="en-US" altLang="ko-KR" dirty="0"/>
              </a:p>
              <a:p>
                <a:pPr marL="457200"/>
                <a:endParaRPr lang="en-US" altLang="ko-KR" b="1" dirty="0"/>
              </a:p>
              <a:p>
                <a:pPr marL="457200"/>
                <a:r>
                  <a:rPr lang="en-US" altLang="ko-KR" b="1" dirty="0"/>
                  <a:t>Action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−2, 2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Joint</a:t>
                </a:r>
                <a:r>
                  <a:rPr lang="ko-KR" altLang="en-US" dirty="0"/>
                  <a:t>에 가하는 힘의 크기</a:t>
                </a:r>
                <a:endParaRPr lang="en-US" altLang="ko-KR" dirty="0"/>
              </a:p>
              <a:p>
                <a:pPr marL="457200"/>
                <a:endParaRPr lang="en-US" altLang="ko-KR" dirty="0"/>
              </a:p>
              <a:p>
                <a:pPr marL="457200"/>
                <a:r>
                  <a:rPr lang="en-US" altLang="ko-KR" b="1" dirty="0"/>
                  <a:t>Reward</a:t>
                </a:r>
              </a:p>
              <a:p>
                <a:pPr marL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+0.1×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lit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+0.001×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−16.273, 0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r>
                  <a:rPr lang="en-US" altLang="ko-KR" dirty="0"/>
                  <a:t>minimum,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r>
                  <a:rPr lang="en-US" altLang="ko-KR" dirty="0"/>
                  <a:t>maximum</a:t>
                </a:r>
              </a:p>
              <a:p>
                <a:pPr marL="457200"/>
                <a:r>
                  <a:rPr lang="en-US" altLang="ko-KR" b="1" dirty="0"/>
                  <a:t>Terminal</a:t>
                </a:r>
              </a:p>
              <a:p>
                <a:pPr marL="457200"/>
                <a:r>
                  <a:rPr lang="en-US" altLang="ko-KR" b="1" dirty="0"/>
                  <a:t>	</a:t>
                </a:r>
                <a:r>
                  <a:rPr lang="en-US" altLang="ko-KR" dirty="0"/>
                  <a:t>Terminal</a:t>
                </a:r>
                <a:r>
                  <a:rPr lang="ko-KR" altLang="en-US" dirty="0"/>
                  <a:t> 조건은 없으며</a:t>
                </a:r>
                <a:r>
                  <a:rPr lang="en-US" altLang="ko-KR" dirty="0"/>
                  <a:t>, time step&gt;200 </a:t>
                </a:r>
                <a:r>
                  <a:rPr lang="ko-KR" altLang="en-US" dirty="0"/>
                  <a:t>일 때 종료</a:t>
                </a:r>
                <a:endParaRPr lang="en-US" altLang="ko-K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DFF048-92E1-4FD1-919B-15F78D822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4" y="1149196"/>
                <a:ext cx="5949129" cy="4889928"/>
              </a:xfrm>
              <a:prstGeom prst="rect">
                <a:avLst/>
              </a:prstGeom>
              <a:blipFill>
                <a:blip r:embed="rId6"/>
                <a:stretch>
                  <a:fillRect t="-998" b="-1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7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352A2-624F-4596-8E68-CC48F8C9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AEB45-B7BB-44B8-BE49-A354A2F0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2800" b="1" dirty="0" err="1"/>
              <a:t>Jupyter</a:t>
            </a:r>
            <a:r>
              <a:rPr lang="en-US" altLang="ko-KR" sz="2800" b="1" dirty="0"/>
              <a:t> Notebook </a:t>
            </a:r>
            <a:r>
              <a:rPr lang="ko-KR" altLang="en-US" sz="2800" b="1" dirty="0"/>
              <a:t>실습코드</a:t>
            </a:r>
            <a:endParaRPr lang="en-US" altLang="ko-KR" sz="2800" b="1" dirty="0"/>
          </a:p>
          <a:p>
            <a:pPr marL="0" indent="0" algn="ctr">
              <a:buNone/>
            </a:pPr>
            <a:r>
              <a:rPr lang="en-US" altLang="ko-KR" dirty="0" err="1"/>
              <a:t>DDPG_tutorial.ipynb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Gym-Pendulum </a:t>
            </a:r>
            <a:r>
              <a:rPr lang="ko-KR" altLang="en-US" dirty="0"/>
              <a:t>환경 불러오기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Agent </a:t>
            </a:r>
            <a:r>
              <a:rPr lang="ko-KR" altLang="en-US" dirty="0"/>
              <a:t>만들 준비하기</a:t>
            </a:r>
            <a:endParaRPr lang="en-US" altLang="ko-KR" dirty="0"/>
          </a:p>
          <a:p>
            <a:pPr lvl="1"/>
            <a:r>
              <a:rPr lang="en-US" altLang="ko-KR" dirty="0"/>
              <a:t>Actor Network</a:t>
            </a:r>
          </a:p>
          <a:p>
            <a:pPr lvl="1"/>
            <a:r>
              <a:rPr lang="en-US" altLang="ko-KR" dirty="0"/>
              <a:t>Critic Network</a:t>
            </a:r>
          </a:p>
          <a:p>
            <a:pPr lvl="1"/>
            <a:r>
              <a:rPr lang="en-US" altLang="ko-KR" dirty="0"/>
              <a:t>Target Network (Actor, Critic)</a:t>
            </a:r>
          </a:p>
          <a:p>
            <a:pPr lvl="1"/>
            <a:r>
              <a:rPr lang="en-US" altLang="ko-KR" dirty="0"/>
              <a:t>Replay Memory</a:t>
            </a:r>
          </a:p>
          <a:p>
            <a:pPr lvl="1"/>
            <a:r>
              <a:rPr lang="en-US" altLang="ko-KR" dirty="0"/>
              <a:t>OU process</a:t>
            </a:r>
          </a:p>
          <a:p>
            <a:pPr marL="0" indent="0">
              <a:buNone/>
            </a:pPr>
            <a:r>
              <a:rPr lang="en-US" altLang="ko-KR" dirty="0"/>
              <a:t>3. Agent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Agent </a:t>
            </a:r>
            <a:r>
              <a:rPr lang="ko-KR" altLang="en-US" dirty="0"/>
              <a:t>학습 및 테스트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B3182-E9C1-4D32-8E1A-2549BC60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0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C8CB9-24E9-4390-B0C4-259628990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Project Description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882E9-AC65-47CF-850D-F70D12D51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6A5AF-736E-46EC-8705-918AC0AF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5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9F21A-8859-4E30-805B-B5F989E0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Industrial polymerization reactor</a:t>
            </a:r>
            <a:endParaRPr lang="ko-KR" altLang="en-US" i="1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038AB10-E6B8-4BF2-BB97-048109B9E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98" y="1329214"/>
            <a:ext cx="8534401" cy="376701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19880-0C80-49FE-85E2-4CF859E4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B4F13-5167-4B47-9B4F-EF3A3603EDA1}"/>
              </a:ext>
            </a:extLst>
          </p:cNvPr>
          <p:cNvSpPr/>
          <p:nvPr/>
        </p:nvSpPr>
        <p:spPr>
          <a:xfrm>
            <a:off x="3976915" y="768720"/>
            <a:ext cx="8679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from </a:t>
            </a:r>
            <a:r>
              <a:rPr lang="en-US" altLang="ko-KR" sz="1400" i="1" dirty="0"/>
              <a:t>do-</a:t>
            </a:r>
            <a:r>
              <a:rPr lang="en-US" altLang="ko-KR" sz="1400" i="1" dirty="0" err="1"/>
              <a:t>mpc</a:t>
            </a:r>
            <a:r>
              <a:rPr lang="en-US" altLang="ko-KR" sz="1400" i="1" dirty="0"/>
              <a:t> : </a:t>
            </a:r>
            <a:r>
              <a:rPr lang="en-US" altLang="ko-KR" sz="1400" dirty="0">
                <a:hlinkClick r:id="rId3"/>
              </a:rPr>
              <a:t>h</a:t>
            </a:r>
            <a:r>
              <a:rPr lang="en-US" altLang="ko-KR" sz="1400" dirty="0">
                <a:hlinkClick r:id="rId3"/>
              </a:rPr>
              <a:t>ttps://www.do-mpc.com/en/latest/example_gallery/industrial_poly.html</a:t>
            </a:r>
            <a:endParaRPr lang="ko-KR" altLang="en-US" sz="1400" dirty="0"/>
          </a:p>
        </p:txBody>
      </p:sp>
      <p:sp>
        <p:nvSpPr>
          <p:cNvPr id="8" name="AutoShape 6" descr="polysketch">
            <a:extLst>
              <a:ext uri="{FF2B5EF4-FFF2-40B4-BE49-F238E27FC236}">
                <a16:creationId xmlns:a16="http://schemas.microsoft.com/office/drawing/2014/main" id="{0CAC4CD2-404B-463A-B407-A6E0A1BCAA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258457" cy="325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77752-71FD-457E-A52C-5BEAF01E12C5}"/>
              </a:ext>
            </a:extLst>
          </p:cNvPr>
          <p:cNvSpPr txBox="1"/>
          <p:nvPr/>
        </p:nvSpPr>
        <p:spPr>
          <a:xfrm>
            <a:off x="262436" y="5073035"/>
            <a:ext cx="742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고분자 </a:t>
            </a:r>
            <a:r>
              <a:rPr lang="ko-KR" altLang="en-US" dirty="0" err="1"/>
              <a:t>반응로</a:t>
            </a:r>
            <a:r>
              <a:rPr lang="ko-KR" altLang="en-US" dirty="0"/>
              <a:t> 모델</a:t>
            </a:r>
            <a:r>
              <a:rPr lang="en-US" altLang="ko-KR" dirty="0"/>
              <a:t>: monomer </a:t>
            </a:r>
            <a:r>
              <a:rPr lang="ko-KR" altLang="en-US" dirty="0"/>
              <a:t>와 </a:t>
            </a:r>
            <a:r>
              <a:rPr lang="en-US" altLang="ko-KR" dirty="0"/>
              <a:t>water</a:t>
            </a:r>
            <a:r>
              <a:rPr lang="ko-KR" altLang="en-US" dirty="0"/>
              <a:t>을 이용해 </a:t>
            </a:r>
            <a:r>
              <a:rPr lang="en-US" altLang="ko-KR" dirty="0"/>
              <a:t>product</a:t>
            </a:r>
            <a:r>
              <a:rPr lang="ko-KR" altLang="en-US" dirty="0"/>
              <a:t>를 생성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88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Objective: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𝑚𝑎𝑥𝑖𝑚𝑖𝑧𝑒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dirty="0"/>
              </a:p>
              <a:p>
                <a:r>
                  <a:rPr lang="en-US" altLang="ko-KR" dirty="0"/>
                  <a:t>State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3807F0-816A-4C4B-B818-D952DC412C6C}"/>
              </a:ext>
            </a:extLst>
          </p:cNvPr>
          <p:cNvGrpSpPr/>
          <p:nvPr/>
        </p:nvGrpSpPr>
        <p:grpSpPr>
          <a:xfrm>
            <a:off x="1071105" y="3244478"/>
            <a:ext cx="6906476" cy="2760806"/>
            <a:chOff x="2885391" y="3360593"/>
            <a:chExt cx="6906476" cy="2760806"/>
          </a:xfrm>
        </p:grpSpPr>
        <p:pic>
          <p:nvPicPr>
            <p:cNvPr id="1026" name="Picture 2" descr="polybounds">
              <a:extLst>
                <a:ext uri="{FF2B5EF4-FFF2-40B4-BE49-F238E27FC236}">
                  <a16:creationId xmlns:a16="http://schemas.microsoft.com/office/drawing/2014/main" id="{963EDF67-E166-46FE-97E4-16A19A445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324" y="3360593"/>
              <a:ext cx="6576610" cy="276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F3CBB5-45A2-4782-BEE0-4FFC3B8733E7}"/>
                </a:ext>
              </a:extLst>
            </p:cNvPr>
            <p:cNvSpPr/>
            <p:nvPr/>
          </p:nvSpPr>
          <p:spPr>
            <a:xfrm>
              <a:off x="2885391" y="4258127"/>
              <a:ext cx="6906476" cy="215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F864C-BCCF-4181-918D-24A57ABAD889}"/>
                </a:ext>
              </a:extLst>
            </p:cNvPr>
            <p:cNvSpPr/>
            <p:nvPr/>
          </p:nvSpPr>
          <p:spPr>
            <a:xfrm>
              <a:off x="2885391" y="5560481"/>
              <a:ext cx="6906476" cy="215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CE03B-1B16-4E26-8742-4F40F059D104}"/>
                  </a:ext>
                </a:extLst>
              </p:cNvPr>
              <p:cNvSpPr txBox="1"/>
              <p:nvPr/>
            </p:nvSpPr>
            <p:spPr>
              <a:xfrm>
                <a:off x="7641032" y="4052857"/>
                <a:ext cx="4508991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/>
                <a:r>
                  <a:rPr lang="en-US" altLang="ko-KR" b="1" dirty="0">
                    <a:solidFill>
                      <a:srgbClr val="0000FF"/>
                    </a:solidFill>
                  </a:rPr>
                  <a:t>Objective</a:t>
                </a:r>
                <a:r>
                  <a:rPr lang="ko-KR" altLang="en-US" b="1" dirty="0">
                    <a:solidFill>
                      <a:srgbClr val="0000FF"/>
                    </a:solidFill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rgbClr val="0000FF"/>
                    </a:solidFill>
                  </a:rPr>
                  <a:t>를 가장 빨리  높이는 것</a:t>
                </a:r>
                <a:endParaRPr lang="en-US" altLang="ko-KR" b="1" dirty="0">
                  <a:solidFill>
                    <a:srgbClr val="0000FF"/>
                  </a:solidFill>
                </a:endParaRPr>
              </a:p>
              <a:p>
                <a:pPr marL="457200"/>
                <a:r>
                  <a:rPr lang="en-US" altLang="ko-KR" b="1" dirty="0">
                    <a:solidFill>
                      <a:srgbClr val="0000FF"/>
                    </a:solidFill>
                  </a:rPr>
                  <a:t>~ 20680 </a:t>
                </a:r>
                <a:r>
                  <a:rPr lang="ko-KR" altLang="en-US" b="1" dirty="0">
                    <a:solidFill>
                      <a:srgbClr val="0000FF"/>
                    </a:solidFill>
                  </a:rPr>
                  <a:t>까지</a:t>
                </a:r>
                <a:r>
                  <a:rPr lang="en-US" altLang="ko-KR" b="1" dirty="0">
                    <a:solidFill>
                      <a:srgbClr val="0000FF"/>
                    </a:solidFill>
                  </a:rPr>
                  <a:t>!</a:t>
                </a:r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CE03B-1B16-4E26-8742-4F40F059D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32" y="4052857"/>
                <a:ext cx="4508991" cy="671209"/>
              </a:xfrm>
              <a:prstGeom prst="rect">
                <a:avLst/>
              </a:prstGeom>
              <a:blipFill>
                <a:blip r:embed="rId4"/>
                <a:stretch>
                  <a:fillRect t="-6364" r="-270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D959CC2-59CA-445A-8A48-02F9937E0168}"/>
              </a:ext>
            </a:extLst>
          </p:cNvPr>
          <p:cNvSpPr txBox="1"/>
          <p:nvPr/>
        </p:nvSpPr>
        <p:spPr>
          <a:xfrm>
            <a:off x="7641032" y="5344601"/>
            <a:ext cx="20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/>
            <a:r>
              <a:rPr lang="en-US" altLang="ko-KR" b="1" dirty="0">
                <a:solidFill>
                  <a:srgbClr val="0000FF"/>
                </a:solidFill>
              </a:rPr>
              <a:t>Safety variable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51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Control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</a:t>
                </a:r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Action variable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boundary</a:t>
                </a:r>
                <a:r>
                  <a:rPr lang="ko-KR" altLang="en-US" dirty="0"/>
                  <a:t>를 잘 체크할 것</a:t>
                </a:r>
                <a:r>
                  <a:rPr lang="en-US" altLang="ko-KR" dirty="0"/>
                  <a:t>!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 descr="polyinputbounds">
            <a:extLst>
              <a:ext uri="{FF2B5EF4-FFF2-40B4-BE49-F238E27FC236}">
                <a16:creationId xmlns:a16="http://schemas.microsoft.com/office/drawing/2014/main" id="{AA68579B-A5B4-498E-9D18-CFB33869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85" y="1909885"/>
            <a:ext cx="7247829" cy="130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4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968EB-F256-4EA7-BD86-4117A67B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DDPG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C13C3-6320-4A56-B661-7A3FA31B4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64473-FD51-45B7-901C-1B6570613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05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397" y="1023561"/>
                <a:ext cx="11075205" cy="5039781"/>
              </a:xfrm>
            </p:spPr>
            <p:txBody>
              <a:bodyPr/>
              <a:lstStyle/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Stage reward</a:t>
                </a:r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maximize </a:t>
                </a:r>
                <a:r>
                  <a:rPr lang="ko-KR" altLang="en-US" dirty="0"/>
                  <a:t>하는 것이 </a:t>
                </a:r>
                <a:r>
                  <a:rPr lang="en-US" altLang="ko-KR" dirty="0"/>
                  <a:t>objective 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step </a:t>
                </a:r>
                <a:r>
                  <a:rPr lang="ko-KR" altLang="en-US" dirty="0"/>
                  <a:t>간의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gap 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로 줌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Terminal reward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397" y="1023561"/>
                <a:ext cx="11075205" cy="5039781"/>
              </a:xfrm>
              <a:blipFill>
                <a:blip r:embed="rId3"/>
                <a:stretch>
                  <a:fillRect l="-496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17AA6FE-D8EE-4786-95A5-CA95501B2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530912"/>
                  </p:ext>
                </p:extLst>
              </p:nvPr>
            </p:nvGraphicFramePr>
            <p:xfrm>
              <a:off x="1375580" y="3429000"/>
              <a:ext cx="10335810" cy="1519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2175">
                      <a:extLst>
                        <a:ext uri="{9D8B030D-6E8A-4147-A177-3AD203B41FA5}">
                          <a16:colId xmlns:a16="http://schemas.microsoft.com/office/drawing/2014/main" val="3440655287"/>
                        </a:ext>
                      </a:extLst>
                    </a:gridCol>
                    <a:gridCol w="3121006">
                      <a:extLst>
                        <a:ext uri="{9D8B030D-6E8A-4147-A177-3AD203B41FA5}">
                          <a16:colId xmlns:a16="http://schemas.microsoft.com/office/drawing/2014/main" val="3191968121"/>
                        </a:ext>
                      </a:extLst>
                    </a:gridCol>
                    <a:gridCol w="2844800">
                      <a:extLst>
                        <a:ext uri="{9D8B030D-6E8A-4147-A177-3AD203B41FA5}">
                          <a16:colId xmlns:a16="http://schemas.microsoft.com/office/drawing/2014/main" val="921832636"/>
                        </a:ext>
                      </a:extLst>
                    </a:gridCol>
                    <a:gridCol w="1857829">
                      <a:extLst>
                        <a:ext uri="{9D8B030D-6E8A-4147-A177-3AD203B41FA5}">
                          <a16:colId xmlns:a16="http://schemas.microsoft.com/office/drawing/2014/main" val="20564525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i="0" dirty="0">
                              <a:latin typeface="+mn-lt"/>
                            </a:rPr>
                            <a:t>Condition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+mn-lt"/>
                            </a:rPr>
                            <a:t>Terminal reward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b="1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1524999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mtClean="0"/>
                                    </m:ctrlPr>
                                  </m:sSubPr>
                                  <m:e>
                                    <m:r>
                                      <a:rPr lang="en-US" altLang="ko-KR" smtClean="0"/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mtClean="0"/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smtClean="0"/>
                                  <m:t>=</m:t>
                                </m:r>
                                <m:r>
                                  <a:rPr lang="en-US" altLang="ko-KR" smtClean="0"/>
                                  <m:t>𝑇𝑒𝑟𝑚𝑖𝑛𝑎𝑙</m:t>
                                </m:r>
                                <m:r>
                                  <a:rPr lang="en-US" altLang="ko-KR" smtClean="0"/>
                                  <m:t> 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&gt;206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80 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altLang="ko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Well done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  <a:sym typeface="Wingdings" panose="05000000000000000000" pitchFamily="2" charset="2"/>
                            </a:rPr>
                            <a:t></a:t>
                          </a:r>
                          <a:endParaRPr lang="en-US" altLang="ko-KR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67502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or</a:t>
                          </a:r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8598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𝑎𝑑𝑖𝑎𝑏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&gt;109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Bad done </a:t>
                          </a: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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5657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17AA6FE-D8EE-4786-95A5-CA95501B2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530912"/>
                  </p:ext>
                </p:extLst>
              </p:nvPr>
            </p:nvGraphicFramePr>
            <p:xfrm>
              <a:off x="1375580" y="3429000"/>
              <a:ext cx="10335810" cy="1519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2175">
                      <a:extLst>
                        <a:ext uri="{9D8B030D-6E8A-4147-A177-3AD203B41FA5}">
                          <a16:colId xmlns:a16="http://schemas.microsoft.com/office/drawing/2014/main" val="3440655287"/>
                        </a:ext>
                      </a:extLst>
                    </a:gridCol>
                    <a:gridCol w="3121006">
                      <a:extLst>
                        <a:ext uri="{9D8B030D-6E8A-4147-A177-3AD203B41FA5}">
                          <a16:colId xmlns:a16="http://schemas.microsoft.com/office/drawing/2014/main" val="3191968121"/>
                        </a:ext>
                      </a:extLst>
                    </a:gridCol>
                    <a:gridCol w="2844800">
                      <a:extLst>
                        <a:ext uri="{9D8B030D-6E8A-4147-A177-3AD203B41FA5}">
                          <a16:colId xmlns:a16="http://schemas.microsoft.com/office/drawing/2014/main" val="921832636"/>
                        </a:ext>
                      </a:extLst>
                    </a:gridCol>
                    <a:gridCol w="1857829">
                      <a:extLst>
                        <a:ext uri="{9D8B030D-6E8A-4147-A177-3AD203B41FA5}">
                          <a16:colId xmlns:a16="http://schemas.microsoft.com/office/drawing/2014/main" val="20564525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i="0" dirty="0">
                              <a:latin typeface="+mn-lt"/>
                            </a:rPr>
                            <a:t>Condition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+mn-lt"/>
                            </a:rPr>
                            <a:t>Terminal reward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b="1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1524999"/>
                      </a:ext>
                    </a:extLst>
                  </a:tr>
                  <a:tr h="406527">
                    <a:tc row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4921" r="-311893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312" t="-98507" r="-150487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073" t="-98507" r="-65310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Well done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  <a:sym typeface="Wingdings" panose="05000000000000000000" pitchFamily="2" charset="2"/>
                            </a:rPr>
                            <a:t></a:t>
                          </a:r>
                          <a:endParaRPr lang="en-US" altLang="ko-KR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67502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or</a:t>
                          </a:r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8598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312" t="-318033" r="-15048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073" t="-318033" r="-653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Bad done </a:t>
                          </a: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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5657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04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3797-7CCA-4254-9E8B-6053FDA6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5B653-DF59-4F93-A4E4-1D4C5F7B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2800" b="1" dirty="0" err="1"/>
              <a:t>Jupyter</a:t>
            </a:r>
            <a:r>
              <a:rPr lang="en-US" altLang="ko-KR" sz="2800" b="1" dirty="0"/>
              <a:t> Notebook </a:t>
            </a:r>
            <a:r>
              <a:rPr lang="ko-KR" altLang="en-US" sz="2800" b="1" dirty="0"/>
              <a:t>실습코드</a:t>
            </a:r>
            <a:endParaRPr lang="en-US" altLang="ko-KR" sz="2800" b="1" dirty="0"/>
          </a:p>
          <a:p>
            <a:pPr marL="0" indent="0" algn="ctr">
              <a:buNone/>
            </a:pPr>
            <a:r>
              <a:rPr lang="en-US" altLang="ko-KR" dirty="0" err="1"/>
              <a:t>main.ipynb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Gym-Pendulum </a:t>
            </a:r>
            <a:r>
              <a:rPr lang="ko-KR" altLang="en-US" dirty="0"/>
              <a:t>환경 불러오기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Agent </a:t>
            </a:r>
            <a:r>
              <a:rPr lang="ko-KR" altLang="en-US" dirty="0"/>
              <a:t>만들 준비하기</a:t>
            </a:r>
            <a:endParaRPr lang="en-US" altLang="ko-KR" dirty="0"/>
          </a:p>
          <a:p>
            <a:pPr lvl="1"/>
            <a:r>
              <a:rPr lang="en-US" altLang="ko-KR" dirty="0"/>
              <a:t>Actor Network</a:t>
            </a:r>
          </a:p>
          <a:p>
            <a:pPr lvl="1"/>
            <a:r>
              <a:rPr lang="en-US" altLang="ko-KR" dirty="0"/>
              <a:t>Critic Network</a:t>
            </a:r>
          </a:p>
          <a:p>
            <a:pPr lvl="1"/>
            <a:r>
              <a:rPr lang="en-US" altLang="ko-KR" dirty="0"/>
              <a:t>Target Network (Actor, Critic)</a:t>
            </a:r>
          </a:p>
          <a:p>
            <a:pPr lvl="1"/>
            <a:r>
              <a:rPr lang="en-US" altLang="ko-KR" dirty="0"/>
              <a:t>Replay Memory</a:t>
            </a:r>
          </a:p>
          <a:p>
            <a:pPr lvl="1"/>
            <a:r>
              <a:rPr lang="en-US" altLang="ko-KR" dirty="0"/>
              <a:t>OU process</a:t>
            </a:r>
          </a:p>
          <a:p>
            <a:pPr marL="0" indent="0">
              <a:buNone/>
            </a:pPr>
            <a:r>
              <a:rPr lang="en-US" altLang="ko-KR" dirty="0"/>
              <a:t>3. Agent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Agent </a:t>
            </a:r>
            <a:r>
              <a:rPr lang="ko-KR" altLang="en-US" dirty="0"/>
              <a:t>학습 및 테스트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98845-C27B-44A5-AEF2-2954A3D4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>
                <a:latin typeface="+mn-ea"/>
              </a:rPr>
              <a:pPr/>
              <a:t>3</a:t>
            </a:fld>
            <a:endParaRPr lang="en-US" dirty="0">
              <a:latin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21074F-6475-4A12-8DCF-DBF7E17FC579}"/>
              </a:ext>
            </a:extLst>
          </p:cNvPr>
          <p:cNvSpPr txBox="1">
            <a:spLocks/>
          </p:cNvSpPr>
          <p:nvPr/>
        </p:nvSpPr>
        <p:spPr>
          <a:xfrm>
            <a:off x="683348" y="4575419"/>
            <a:ext cx="10515600" cy="1607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DDPG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“</a:t>
            </a:r>
            <a:r>
              <a:rPr lang="en-US" altLang="ko-KR" sz="2000" b="1" dirty="0">
                <a:latin typeface="+mn-ea"/>
              </a:rPr>
              <a:t>Deterministic Policy Gradient</a:t>
            </a:r>
            <a:r>
              <a:rPr lang="en-US" altLang="ko-KR" sz="2000" dirty="0">
                <a:latin typeface="+mn-ea"/>
              </a:rPr>
              <a:t>” </a:t>
            </a:r>
            <a:r>
              <a:rPr lang="ko-KR" altLang="en-US" sz="2000" dirty="0">
                <a:latin typeface="+mn-ea"/>
              </a:rPr>
              <a:t>의 심층학습 버전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en-US" altLang="ko-KR" sz="2000" dirty="0">
                <a:latin typeface="+mn-ea"/>
              </a:rPr>
              <a:t>DQN</a:t>
            </a:r>
            <a:r>
              <a:rPr lang="ko-KR" altLang="en-US" sz="2000" dirty="0">
                <a:latin typeface="+mn-ea"/>
              </a:rPr>
              <a:t>에서 사용된 심층강화학습을 안정화 하는 기법들이 사용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309738A-AE12-4F04-83A3-1DE91618B438}"/>
              </a:ext>
            </a:extLst>
          </p:cNvPr>
          <p:cNvCxnSpPr/>
          <p:nvPr/>
        </p:nvCxnSpPr>
        <p:spPr>
          <a:xfrm>
            <a:off x="683348" y="3695644"/>
            <a:ext cx="1109954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9D19DB-205D-4805-85CD-6D1D00EDF750}"/>
              </a:ext>
            </a:extLst>
          </p:cNvPr>
          <p:cNvSpPr txBox="1"/>
          <p:nvPr/>
        </p:nvSpPr>
        <p:spPr>
          <a:xfrm>
            <a:off x="1756810" y="15575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DQN</a:t>
            </a:r>
            <a:endParaRPr lang="en-US" sz="14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66EA3-43B3-4613-94D1-8EDE7EFC8B9C}"/>
              </a:ext>
            </a:extLst>
          </p:cNvPr>
          <p:cNvSpPr txBox="1"/>
          <p:nvPr/>
        </p:nvSpPr>
        <p:spPr>
          <a:xfrm>
            <a:off x="9234271" y="1588226"/>
            <a:ext cx="69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DDPG</a:t>
            </a:r>
            <a:endParaRPr lang="en-US" sz="1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D98AE-0949-43FD-99DD-F17374D4C73C}"/>
              </a:ext>
            </a:extLst>
          </p:cNvPr>
          <p:cNvSpPr txBox="1"/>
          <p:nvPr/>
        </p:nvSpPr>
        <p:spPr>
          <a:xfrm>
            <a:off x="4991579" y="379054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ICML 2014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3024E-A385-4D8B-873B-8A80D1A5EA0D}"/>
              </a:ext>
            </a:extLst>
          </p:cNvPr>
          <p:cNvSpPr txBox="1"/>
          <p:nvPr/>
        </p:nvSpPr>
        <p:spPr>
          <a:xfrm>
            <a:off x="1421021" y="3780907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 19, 2013</a:t>
            </a:r>
            <a:endParaRPr 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0F74DF-4082-4FF1-BBB7-E6EF7E5EC9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119" y="2016035"/>
            <a:ext cx="1700975" cy="15215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528A4B-500B-49E2-B153-7848CE503355}"/>
              </a:ext>
            </a:extLst>
          </p:cNvPr>
          <p:cNvSpPr txBox="1"/>
          <p:nvPr/>
        </p:nvSpPr>
        <p:spPr>
          <a:xfrm>
            <a:off x="9088398" y="3814366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ICLR 2016</a:t>
            </a:r>
            <a:endParaRPr 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6C9570-1561-442E-8B2E-37DCDB5E6D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57" y="2045286"/>
            <a:ext cx="2038066" cy="149155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B72EA3-8834-41B1-ADDD-0C963826B076}"/>
              </a:ext>
            </a:extLst>
          </p:cNvPr>
          <p:cNvSpPr txBox="1"/>
          <p:nvPr/>
        </p:nvSpPr>
        <p:spPr>
          <a:xfrm>
            <a:off x="4294015" y="1588226"/>
            <a:ext cx="268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Deterministic Policy Gradient</a:t>
            </a:r>
            <a:endParaRPr lang="en-US" sz="1400" b="1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4218B3-F6FA-42AF-BEC1-26AB6D56DF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35" y="2040737"/>
            <a:ext cx="2038066" cy="147008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8" name="더하기 기호 18">
            <a:extLst>
              <a:ext uri="{FF2B5EF4-FFF2-40B4-BE49-F238E27FC236}">
                <a16:creationId xmlns:a16="http://schemas.microsoft.com/office/drawing/2014/main" id="{B4D7F0E2-9624-4502-B323-C1C313798BF5}"/>
              </a:ext>
            </a:extLst>
          </p:cNvPr>
          <p:cNvSpPr/>
          <p:nvPr/>
        </p:nvSpPr>
        <p:spPr>
          <a:xfrm>
            <a:off x="3486051" y="2610840"/>
            <a:ext cx="513384" cy="513384"/>
          </a:xfrm>
          <a:prstGeom prst="mathPlu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9" name="화살표: 오른쪽 20">
            <a:extLst>
              <a:ext uri="{FF2B5EF4-FFF2-40B4-BE49-F238E27FC236}">
                <a16:creationId xmlns:a16="http://schemas.microsoft.com/office/drawing/2014/main" id="{37C89D4D-1994-4E98-B9E8-A52E0B07B470}"/>
              </a:ext>
            </a:extLst>
          </p:cNvPr>
          <p:cNvSpPr/>
          <p:nvPr/>
        </p:nvSpPr>
        <p:spPr>
          <a:xfrm>
            <a:off x="6797681" y="2563247"/>
            <a:ext cx="1390338" cy="68867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DDPG : Deep Deterministic Policy Gradient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24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DQN </a:t>
                </a:r>
                <a:r>
                  <a:rPr lang="ko-KR" altLang="en-US" dirty="0"/>
                  <a:t>방법으로는 </a:t>
                </a:r>
                <a:r>
                  <a:rPr lang="en-US" altLang="ko-KR" b="1" dirty="0"/>
                  <a:t>discrete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만 다룰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DQN</a:t>
                </a:r>
                <a:r>
                  <a:rPr lang="ko-KR" altLang="en-US" dirty="0"/>
                  <a:t>으로 </a:t>
                </a:r>
                <a:r>
                  <a:rPr lang="en-US" altLang="ko-KR" dirty="0"/>
                  <a:t>Continuous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다루려면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discretizing (</a:t>
                </a:r>
                <a:r>
                  <a:rPr lang="ko-KR" altLang="en-US" dirty="0"/>
                  <a:t>행동 이산화</a:t>
                </a:r>
                <a:r>
                  <a:rPr lang="en-US" altLang="ko-KR" b="1" dirty="0"/>
                  <a:t>) </a:t>
                </a:r>
                <a:r>
                  <a:rPr lang="ko-KR" altLang="en-US" dirty="0"/>
                  <a:t>를 해야한다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오른쪽과 같은 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개의 관절을 가진 로봇 팔을 제어한다고 생각해보자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segment</a:t>
                </a:r>
                <a:r>
                  <a:rPr lang="ko-KR" altLang="en-US" dirty="0"/>
                  <a:t>당 움직임을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,0,+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discretize </a:t>
                </a:r>
                <a:r>
                  <a:rPr lang="ko-KR" altLang="en-US" dirty="0"/>
                  <a:t>한다고 가정하면</a:t>
                </a:r>
                <a:r>
                  <a:rPr lang="en-US" altLang="ko-KR" dirty="0"/>
                  <a:t>,</a:t>
                </a:r>
              </a:p>
              <a:p>
                <a:pPr lvl="1"/>
                <a:r>
                  <a:rPr lang="en-US" altLang="ko-KR" dirty="0"/>
                  <a:t>Action space : 3 X 3 X … X 3 = 3^7 = 2187 </a:t>
                </a:r>
                <a:r>
                  <a:rPr lang="ko-KR" altLang="en-US" dirty="0"/>
                  <a:t>가지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Continuous action</a:t>
                </a:r>
                <a:r>
                  <a:rPr lang="ko-KR" altLang="en-US" dirty="0"/>
                  <a:t>을 완벽하게 표현할 수 없고</a:t>
                </a:r>
                <a:r>
                  <a:rPr lang="en-US" altLang="ko-KR" dirty="0"/>
                  <a:t>,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Action space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exponential</a:t>
                </a:r>
                <a:r>
                  <a:rPr lang="ko-KR" altLang="en-US" dirty="0"/>
                  <a:t>하게 늘어남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DDPG : Motivation</a:t>
            </a:r>
          </a:p>
        </p:txBody>
      </p:sp>
      <p:pic>
        <p:nvPicPr>
          <p:cNvPr id="1026" name="Picture 2" descr="https://www.dropbox.com/s/nulhzxs8bak2fn6/Screenshot%202018-06-23%2012.22.20.png?dl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267" y="2845099"/>
            <a:ext cx="3338795" cy="25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What we want</a:t>
                </a:r>
              </a:p>
              <a:p>
                <a:pPr lvl="1"/>
                <a:r>
                  <a:rPr lang="ko-KR" altLang="en-US" dirty="0"/>
                  <a:t>연속적인 정책 함수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Idea</a:t>
                </a:r>
              </a:p>
              <a:p>
                <a:pPr lvl="1"/>
                <a:r>
                  <a:rPr lang="ko-KR" altLang="en-US" dirty="0"/>
                  <a:t>네트워크의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을 바로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으로 사용하는 </a:t>
                </a:r>
                <a:r>
                  <a:rPr lang="en-US" altLang="ko-KR" dirty="0"/>
                  <a:t>deterministic</a:t>
                </a:r>
                <a:r>
                  <a:rPr lang="ko-KR" altLang="en-US" dirty="0"/>
                  <a:t>한 방법을 사용하자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DPG (Deterministic Policy Gradient)</a:t>
                </a:r>
                <a:r>
                  <a:rPr lang="ko-KR" altLang="en-US" dirty="0"/>
                  <a:t>에 기반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b="1" dirty="0"/>
                  <a:t>Actor-Critic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을 활용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Contribution</a:t>
                </a:r>
              </a:p>
              <a:p>
                <a:pPr lvl="1"/>
                <a:r>
                  <a:rPr lang="en-US" altLang="ko-KR" dirty="0"/>
                  <a:t>High-dimensional + Continuous 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action space</a:t>
                </a:r>
                <a:r>
                  <a:rPr lang="ko-KR" altLang="en-US" dirty="0"/>
                  <a:t>에서 학습 가능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DDPG : Idea &amp; Contribution</a:t>
            </a:r>
          </a:p>
        </p:txBody>
      </p:sp>
    </p:spTree>
    <p:extLst>
      <p:ext uri="{BB962C8B-B14F-4D97-AF65-F5344CB8AC3E}">
        <p14:creationId xmlns:p14="http://schemas.microsoft.com/office/powerpoint/2010/main" val="33404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/>
                  <a:t>, action space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policy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policy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을 직접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으로 사용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u="sng" dirty="0"/>
                  <a:t>discounted future </a:t>
                </a:r>
                <a:r>
                  <a:rPr lang="en-US" altLang="ko-KR" u="sng" dirty="0">
                    <a:solidFill>
                      <a:srgbClr val="0000FF"/>
                    </a:solidFill>
                  </a:rPr>
                  <a:t>reward</a:t>
                </a:r>
                <a:r>
                  <a:rPr lang="en-US" altLang="ko-KR" u="sng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u="sng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u="sng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u="sng" dirty="0"/>
              </a:p>
              <a:p>
                <a:pPr lvl="1"/>
                <a:r>
                  <a:rPr lang="en-US" altLang="ko-KR" u="sng" dirty="0"/>
                  <a:t>Discount factor : </a:t>
                </a:r>
                <a14:m>
                  <m:oMath xmlns:m="http://schemas.openxmlformats.org/officeDocument/2006/math">
                    <m:r>
                      <a:rPr lang="ko-KR" altLang="en-US" i="1" u="sng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i="1" u="sng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altLang="ko-KR" u="sng" dirty="0"/>
              </a:p>
              <a:p>
                <a:pPr lvl="1"/>
                <a:endParaRPr lang="en-US" altLang="ko-KR" u="sng" dirty="0"/>
              </a:p>
              <a:p>
                <a:r>
                  <a:rPr lang="ko-KR" altLang="en-US" u="sng" dirty="0"/>
                  <a:t>목표 </a:t>
                </a:r>
                <a:r>
                  <a:rPr lang="en-US" altLang="ko-KR" u="sng" dirty="0"/>
                  <a:t>: </a:t>
                </a:r>
                <a:r>
                  <a:rPr lang="en-US" altLang="ko-KR" b="1" u="sng" dirty="0">
                    <a:solidFill>
                      <a:srgbClr val="0000FF"/>
                    </a:solidFill>
                  </a:rPr>
                  <a:t>expected return</a:t>
                </a:r>
                <a:r>
                  <a:rPr lang="ko-KR" altLang="en-US" b="1" u="sng" dirty="0"/>
                  <a:t>을 </a:t>
                </a:r>
                <a:r>
                  <a:rPr lang="en-US" altLang="ko-KR" b="1" u="sng" dirty="0"/>
                  <a:t>maximize</a:t>
                </a:r>
                <a:r>
                  <a:rPr lang="ko-KR" altLang="en-US" b="1" u="sng" dirty="0"/>
                  <a:t>하는 </a:t>
                </a:r>
                <a:r>
                  <a:rPr lang="en-US" altLang="ko-KR" b="1" u="sng" dirty="0">
                    <a:solidFill>
                      <a:srgbClr val="FF0000"/>
                    </a:solidFill>
                  </a:rPr>
                  <a:t>policy</a:t>
                </a:r>
                <a:r>
                  <a:rPr lang="ko-KR" altLang="en-US" u="sng" dirty="0"/>
                  <a:t>를 학습하는 것</a:t>
                </a:r>
                <a:endParaRPr lang="en-US" altLang="ko-KR" u="sng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DDPG : Background</a:t>
            </a:r>
          </a:p>
        </p:txBody>
      </p:sp>
    </p:spTree>
    <p:extLst>
      <p:ext uri="{BB962C8B-B14F-4D97-AF65-F5344CB8AC3E}">
        <p14:creationId xmlns:p14="http://schemas.microsoft.com/office/powerpoint/2010/main" val="1024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Action value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Bellman equation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Bellman equation 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deterministic policy(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적용 </a:t>
                </a:r>
                <a:r>
                  <a:rPr lang="en-US" altLang="ko-KR" dirty="0"/>
                  <a:t>: Expectation term</a:t>
                </a:r>
                <a:r>
                  <a:rPr lang="ko-KR" altLang="en-US" dirty="0"/>
                  <a:t>을 빠져나오게 된다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Loss function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85" t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Critic</a:t>
            </a:r>
            <a:r>
              <a:rPr lang="ko-KR" altLang="en-US" dirty="0"/>
              <a:t>의 </a:t>
            </a:r>
            <a:r>
              <a:rPr lang="en-US" altLang="ko-KR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7819998" y="5625224"/>
                <a:ext cx="12178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dirty="0"/>
                  <a:t> 는 </a:t>
                </a:r>
                <a:r>
                  <a:rPr lang="en-US" altLang="ko-KR" sz="1200" dirty="0"/>
                  <a:t>batch index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998" y="5625224"/>
                <a:ext cx="1217898" cy="276999"/>
              </a:xfrm>
              <a:prstGeom prst="rect">
                <a:avLst/>
              </a:prstGeom>
              <a:blipFill>
                <a:blip r:embed="rId4"/>
                <a:stretch>
                  <a:fillRect t="-444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00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따랐을 때의 </a:t>
                </a:r>
                <a:r>
                  <a:rPr lang="en-US" altLang="ko-KR" dirty="0"/>
                  <a:t>state distribution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/>
                  <a:t>은 다음과 같이 계산 가능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sz="1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>
                    <a:latin typeface="+mn-ea"/>
                  </a:rPr>
                  <a:t>정책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고려할 때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현재 상태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시점 이후에 상태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로</a:t>
                </a: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이동할 확률</a:t>
                </a:r>
                <a:endParaRPr lang="en-US" altLang="ko-KR" sz="1600" dirty="0">
                  <a:latin typeface="+mn-ea"/>
                </a:endParaRPr>
              </a:p>
              <a:p>
                <a:pPr marL="0" indent="0" algn="ctr">
                  <a:buNone/>
                </a:pPr>
                <a:endParaRPr lang="en-US" altLang="ko-KR" sz="1400" dirty="0"/>
              </a:p>
              <a:p>
                <a:r>
                  <a:rPr lang="en-US" altLang="ko-KR" dirty="0"/>
                  <a:t>Improper state distribution:</a:t>
                </a:r>
              </a:p>
              <a:p>
                <a:pPr lvl="1"/>
                <a:r>
                  <a:rPr lang="ko-KR" altLang="en-US" dirty="0"/>
                  <a:t>임의의 </a:t>
                </a:r>
                <a:r>
                  <a:rPr lang="en-US" altLang="ko-KR" dirty="0">
                    <a:latin typeface="+mn-ea"/>
                  </a:rPr>
                  <a:t>state</a:t>
                </a:r>
                <a:r>
                  <a:rPr lang="ko-KR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에서</a:t>
                </a:r>
                <a:r>
                  <a:rPr lang="en-US" altLang="ko-KR" dirty="0">
                    <a:latin typeface="+mn-ea"/>
                  </a:rPr>
                  <a:t>, state</a:t>
                </a:r>
                <a:r>
                  <a:rPr lang="ko-KR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/>
                  <a:t>에 도달할 확률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하지만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먼 미래의 도착 확률을 감가해서 고려한다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1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의 </a:t>
            </a:r>
            <a:r>
              <a:rPr lang="en-US" altLang="ko-KR" dirty="0"/>
              <a:t>Loss function : from DPG(Deterministic Policy Gradient)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3419B-3B5A-48B9-B4FA-95F2EB6303A1}"/>
                  </a:ext>
                </a:extLst>
              </p:cNvPr>
              <p:cNvSpPr txBox="1"/>
              <p:nvPr/>
            </p:nvSpPr>
            <p:spPr>
              <a:xfrm>
                <a:off x="3518159" y="5054889"/>
                <a:ext cx="5176482" cy="1066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3419B-3B5A-48B9-B4FA-95F2EB630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59" y="5054889"/>
                <a:ext cx="5176482" cy="1066510"/>
              </a:xfrm>
              <a:prstGeom prst="rect">
                <a:avLst/>
              </a:prstGeom>
              <a:blipFill>
                <a:blip r:embed="rId4"/>
                <a:stretch>
                  <a:fillRect b="-4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3579"/>
            <a:ext cx="12111487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의 </a:t>
            </a:r>
            <a:r>
              <a:rPr lang="en-US" altLang="ko-KR" dirty="0"/>
              <a:t>Loss function : from DPG(Deterministic Policy Gradient)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20574A-23B7-4340-81DE-546EDA827044}"/>
                  </a:ext>
                </a:extLst>
              </p:cNvPr>
              <p:cNvSpPr txBox="1"/>
              <p:nvPr/>
            </p:nvSpPr>
            <p:spPr>
              <a:xfrm>
                <a:off x="630354" y="1271965"/>
                <a:ext cx="4346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</a:rPr>
                  <a:t>Stochastic</a:t>
                </a:r>
                <a:r>
                  <a:rPr lang="en-US" sz="2000" dirty="0"/>
                  <a:t>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cost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20574A-23B7-4340-81DE-546EDA82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4" y="1271965"/>
                <a:ext cx="4346190" cy="400110"/>
              </a:xfrm>
              <a:prstGeom prst="rect">
                <a:avLst/>
              </a:prstGeom>
              <a:blipFill>
                <a:blip r:embed="rId2"/>
                <a:stretch>
                  <a:fillRect l="-1403" t="-12308" r="-56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EA37F-0588-4EBA-99A9-9906BD8D44B7}"/>
                  </a:ext>
                </a:extLst>
              </p:cNvPr>
              <p:cNvSpPr txBox="1"/>
              <p:nvPr/>
            </p:nvSpPr>
            <p:spPr>
              <a:xfrm>
                <a:off x="3555077" y="1952073"/>
                <a:ext cx="6167842" cy="1279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EA37F-0588-4EBA-99A9-9906BD8D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77" y="1952073"/>
                <a:ext cx="6167842" cy="1279902"/>
              </a:xfrm>
              <a:prstGeom prst="rect">
                <a:avLst/>
              </a:prstGeom>
              <a:blipFill>
                <a:blip r:embed="rId3"/>
                <a:stretch>
                  <a:fillRect b="-5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8B794-8D2A-40B6-9DE0-4D60B61F87DD}"/>
                  </a:ext>
                </a:extLst>
              </p:cNvPr>
              <p:cNvSpPr txBox="1"/>
              <p:nvPr/>
            </p:nvSpPr>
            <p:spPr>
              <a:xfrm>
                <a:off x="3555077" y="4653680"/>
                <a:ext cx="4859344" cy="1300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8B794-8D2A-40B6-9DE0-4D60B61F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77" y="4653680"/>
                <a:ext cx="4859344" cy="1300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28069A-7A37-4245-B3E9-A4FD5EA5D885}"/>
                  </a:ext>
                </a:extLst>
              </p:cNvPr>
              <p:cNvSpPr txBox="1"/>
              <p:nvPr/>
            </p:nvSpPr>
            <p:spPr>
              <a:xfrm>
                <a:off x="630354" y="3915707"/>
                <a:ext cx="47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2"/>
                    </a:solidFill>
                  </a:rPr>
                  <a:t>Deterministic</a:t>
                </a:r>
                <a:r>
                  <a:rPr lang="en-US" sz="2000" dirty="0"/>
                  <a:t>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의</a:t>
                </a:r>
                <a:r>
                  <a:rPr lang="en-US" sz="2000" dirty="0"/>
                  <a:t> cost </a:t>
                </a:r>
                <a:r>
                  <a:rPr lang="en-US" altLang="ko-KR" sz="2000" dirty="0"/>
                  <a:t>function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28069A-7A37-4245-B3E9-A4FD5EA5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4" y="3915707"/>
                <a:ext cx="4741363" cy="400110"/>
              </a:xfrm>
              <a:prstGeom prst="rect">
                <a:avLst/>
              </a:prstGeom>
              <a:blipFill>
                <a:blip r:embed="rId5"/>
                <a:stretch>
                  <a:fillRect l="-1285" t="-10606" r="-514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04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742950" indent="-285750">
          <a:buFont typeface="Arial" panose="020B0604020202020204" pitchFamily="34" charset="0"/>
          <a:buChar char="•"/>
          <a:defRPr b="1" dirty="0" smtClean="0">
            <a:solidFill>
              <a:srgbClr val="0000F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40077</TotalTime>
  <Words>923</Words>
  <Application>Microsoft Office PowerPoint</Application>
  <PresentationFormat>와이드스크린</PresentationFormat>
  <Paragraphs>209</Paragraphs>
  <Slides>21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Cambria Math</vt:lpstr>
      <vt:lpstr>Wingdings</vt:lpstr>
      <vt:lpstr>Office Theme</vt:lpstr>
      <vt:lpstr>Project 3 </vt:lpstr>
      <vt:lpstr>1. DDPG Review</vt:lpstr>
      <vt:lpstr>DDPG : Deep Deterministic Policy Gradient</vt:lpstr>
      <vt:lpstr>DDPG : Motivation</vt:lpstr>
      <vt:lpstr>DDPG : Idea &amp; Contribution</vt:lpstr>
      <vt:lpstr>DDPG : Background</vt:lpstr>
      <vt:lpstr>Critic의 Loss function</vt:lpstr>
      <vt:lpstr>Actor의 Loss function : from DPG(Deterministic Policy Gradient)</vt:lpstr>
      <vt:lpstr>Actor의 Loss function : from DPG(Deterministic Policy Gradient)</vt:lpstr>
      <vt:lpstr>Actor의 Gradient</vt:lpstr>
      <vt:lpstr>Challenges</vt:lpstr>
      <vt:lpstr>PowerPoint 프레젠테이션</vt:lpstr>
      <vt:lpstr>2. Toy example with DDPG</vt:lpstr>
      <vt:lpstr>Pendulum-v0 (OpenAI gym)</vt:lpstr>
      <vt:lpstr>PowerPoint 프레젠테이션</vt:lpstr>
      <vt:lpstr>3. Project Description</vt:lpstr>
      <vt:lpstr>Industrial polymerization reactor</vt:lpstr>
      <vt:lpstr>Project Description</vt:lpstr>
      <vt:lpstr>Project Description</vt:lpstr>
      <vt:lpstr>Project Description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kyuree</cp:lastModifiedBy>
  <cp:revision>606</cp:revision>
  <cp:lastPrinted>2020-05-20T08:15:14Z</cp:lastPrinted>
  <dcterms:created xsi:type="dcterms:W3CDTF">2018-12-03T19:51:40Z</dcterms:created>
  <dcterms:modified xsi:type="dcterms:W3CDTF">2020-07-14T14:09:03Z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