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7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6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2.xml"/><Relationship Id="rId18" Type="http://schemas.openxmlformats.org/officeDocument/2006/relationships/font" Target="fonts/RobotoSl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dd5fdbc87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dd5fdbc8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dd5fdbc87_0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dd5fdbc8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7469a649d_0_2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7469a649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e3f0376d9_1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e3f0376d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fb2e56db6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fb2e56d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d39e585de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d39e585d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d39e585de_4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d39e585de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7469a649d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7469a649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7469a649d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7469a649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dd5fdbc8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dd5fdbc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dd5fdbc87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dd5fdbc8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441800" y="2226300"/>
            <a:ext cx="7702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Report</a:t>
            </a:r>
            <a:endParaRPr b="0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Parson’s Programming Puzzles:</a:t>
            </a:r>
            <a:endParaRPr b="0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Optimizing Efficiency and Investigating</a:t>
            </a:r>
            <a:endParaRPr b="0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Effects of Feedback</a:t>
            </a:r>
            <a:endParaRPr b="0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 research on Social Addictive Gameful Engineering (SAGE) design</a:t>
            </a:r>
            <a:endParaRPr b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computational thinking (CT)</a:t>
            </a:r>
            <a:endParaRPr b="0"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 2021</a:t>
            </a:r>
            <a:endParaRPr b="0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Alexander Liebeskind</a:t>
            </a:r>
            <a:endParaRPr b="0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1092600" y="934525"/>
            <a:ext cx="66831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Significance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of performance and instructional efficiency findings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Efficiency support for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related work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Informing fs3 study design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lphaL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Sample size, pipeline, conditions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Key points for SIGSCE submission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 Work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1092600" y="934525"/>
            <a:ext cx="66831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Fs1 revisions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Fs3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design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Fs2 writeup (SIGSCE technical symposium)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Additional analysis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lphaL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Demographics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lphaL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Grouped comparisons (training element, puzzle type, etc.)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6" name="Google Shape;186;p22"/>
          <p:cNvGrpSpPr/>
          <p:nvPr/>
        </p:nvGrpSpPr>
        <p:grpSpPr>
          <a:xfrm>
            <a:off x="751201" y="2100704"/>
            <a:ext cx="301842" cy="393602"/>
            <a:chOff x="596350" y="929175"/>
            <a:chExt cx="407950" cy="497475"/>
          </a:xfrm>
        </p:grpSpPr>
        <p:sp>
          <p:nvSpPr>
            <p:cNvPr id="187" name="Google Shape;187;p22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94" name="Google Shape;194;p22"/>
          <p:cNvSpPr/>
          <p:nvPr/>
        </p:nvSpPr>
        <p:spPr>
          <a:xfrm>
            <a:off x="751186" y="16255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95" name="Google Shape;195;p22"/>
          <p:cNvGrpSpPr/>
          <p:nvPr/>
        </p:nvGrpSpPr>
        <p:grpSpPr>
          <a:xfrm>
            <a:off x="748122" y="2632706"/>
            <a:ext cx="342882" cy="350068"/>
            <a:chOff x="3951850" y="2985350"/>
            <a:chExt cx="407950" cy="416500"/>
          </a:xfrm>
        </p:grpSpPr>
        <p:sp>
          <p:nvSpPr>
            <p:cNvPr id="196" name="Google Shape;196;p2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00" name="Google Shape;200;p22"/>
          <p:cNvGrpSpPr/>
          <p:nvPr/>
        </p:nvGrpSpPr>
        <p:grpSpPr>
          <a:xfrm>
            <a:off x="718890" y="1120715"/>
            <a:ext cx="366458" cy="366437"/>
            <a:chOff x="1923675" y="1633650"/>
            <a:chExt cx="436000" cy="435975"/>
          </a:xfrm>
        </p:grpSpPr>
        <p:sp>
          <p:nvSpPr>
            <p:cNvPr id="201" name="Google Shape;201;p2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709950" y="1557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557550" y="705925"/>
            <a:ext cx="7050300" cy="26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[1] SDT. Self-determination Theory. https://selfdeterminationtheory.org/intrinsic-motivation-inventory/.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[2] B. B. Morrison, e. a. (2014). Measuring cognitive load in introductory cs: adaptation of an instrument.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[3] Briana B. Morrison, Brian Dorn, M. G. (2014). Measuring cognitive load in introductory cs: Adaptation of an instrument. ICER ’14: Proceedings of the tenth annual conference on International computing education research.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[4] Dale Parsons, P. H. (2006). Parson’s programming puzzles: A fun and effective learning tool for first programming courses. ACE ’06: Proceedings of the 8th Australasian Conference on Computing Education - Volume 52.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[5] Dmytro Vitel, Bari A.T.M. Golam, A. G. (2019). Lessons learned from available parsons puzzles software.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[6] Fred G. W. C. Paas, J. J. G. V. M. (1993). The efficiency of instructional conditions: An approach to combine mental effort and performance measures.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[7] Jeff Bender (2021). Spring 2021 field study goals.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[8] Jeff Bender, Bingpu Zhao, L. M. G. K. (2020). Integrating parsons programming puzzles with scratch.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[9] P. Charters, e. a. (2014). Challenging stereotypes and changing attitudes: the effect of a brief programming encounter on adults’ attitudes toward programming.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[10] Tamara Van Gog, F. P. (2008). Instructional efficiency: Revisiting the original construct in educational research.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1092600" y="934525"/>
            <a:ext cx="66831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Related Research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Study Purpose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Cognitive Load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Efficiency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Further Work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Research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587025" y="981875"/>
            <a:ext cx="66831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ntegrating Parsons Programming Puzzles with Scratch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Parson’s  Programming  Puzzles:   A  Fun  and Effective Learning Tool for First Programming Courses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Lessons Learned from Available Parsons Puzzles Software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Measuring Cognitive Load in Introductory CS: Adaptation of an Instrument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Instructional Efficiency: Revisiting the Original Construct in Educational Research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625" y="3158650"/>
            <a:ext cx="2202450" cy="135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Purpose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75" y="1306675"/>
            <a:ext cx="5273699" cy="25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5995275" y="1148125"/>
            <a:ext cx="2884500" cy="3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1. Fs1/SAGE validation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2. Cognitive Load, Efficiency, Performance, Motivation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3. Demographics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7735208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CFD8DC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7075124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CFD8DC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6415040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CFD8DC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5754956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607D8B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5094872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607D8B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4434788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607D8B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3774704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0053A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3114619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0053A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2454535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0053A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1794451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0091EA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134367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0091EA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474283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0091EA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0" y="2451150"/>
            <a:ext cx="637200" cy="393600"/>
          </a:xfrm>
          <a:prstGeom prst="homePlate">
            <a:avLst>
              <a:gd fmla="val 32030" name="adj"/>
            </a:avLst>
          </a:prstGeom>
          <a:solidFill>
            <a:srgbClr val="ECEFF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63238"/>
              </a:solidFill>
            </a:endParaRPr>
          </a:p>
        </p:txBody>
      </p:sp>
      <p:cxnSp>
        <p:nvCxnSpPr>
          <p:cNvPr id="113" name="Google Shape;113;p16"/>
          <p:cNvCxnSpPr/>
          <p:nvPr/>
        </p:nvCxnSpPr>
        <p:spPr>
          <a:xfrm rot="10800000">
            <a:off x="768923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4" name="Google Shape;114;p16"/>
          <p:cNvSpPr txBox="1"/>
          <p:nvPr/>
        </p:nvSpPr>
        <p:spPr>
          <a:xfrm>
            <a:off x="727900" y="1574800"/>
            <a:ext cx="1066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Enrollment (username)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5" name="Google Shape;115;p16"/>
          <p:cNvCxnSpPr/>
          <p:nvPr/>
        </p:nvCxnSpPr>
        <p:spPr>
          <a:xfrm rot="10800000">
            <a:off x="2090158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6" name="Google Shape;116;p16"/>
          <p:cNvSpPr txBox="1"/>
          <p:nvPr/>
        </p:nvSpPr>
        <p:spPr>
          <a:xfrm>
            <a:off x="2050642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 and CT tutorial</a:t>
            </a:r>
            <a:endParaRPr>
              <a:solidFill>
                <a:srgbClr val="607D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7" name="Google Shape;117;p16"/>
          <p:cNvCxnSpPr/>
          <p:nvPr/>
        </p:nvCxnSpPr>
        <p:spPr>
          <a:xfrm rot="10800000">
            <a:off x="3411393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8" name="Google Shape;118;p16"/>
          <p:cNvSpPr txBox="1"/>
          <p:nvPr/>
        </p:nvSpPr>
        <p:spPr>
          <a:xfrm>
            <a:off x="3373384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retest feedback</a:t>
            </a:r>
            <a:endParaRPr>
              <a:solidFill>
                <a:srgbClr val="607D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9" name="Google Shape;119;p16"/>
          <p:cNvCxnSpPr/>
          <p:nvPr/>
        </p:nvCxnSpPr>
        <p:spPr>
          <a:xfrm rot="10800000">
            <a:off x="4732628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0" name="Google Shape;120;p16"/>
          <p:cNvSpPr txBox="1"/>
          <p:nvPr/>
        </p:nvSpPr>
        <p:spPr>
          <a:xfrm>
            <a:off x="4696125" y="1533400"/>
            <a:ext cx="12138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raining feedback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1" name="Google Shape;121;p16"/>
          <p:cNvCxnSpPr/>
          <p:nvPr/>
        </p:nvCxnSpPr>
        <p:spPr>
          <a:xfrm rot="10800000">
            <a:off x="6053863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2" name="Google Shape;122;p16"/>
          <p:cNvSpPr txBox="1"/>
          <p:nvPr/>
        </p:nvSpPr>
        <p:spPr>
          <a:xfrm>
            <a:off x="5942668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osttest feedback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3" name="Google Shape;123;p16"/>
          <p:cNvCxnSpPr/>
          <p:nvPr/>
        </p:nvCxnSpPr>
        <p:spPr>
          <a:xfrm rot="10800000">
            <a:off x="7375098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4" name="Google Shape;124;p16"/>
          <p:cNvSpPr txBox="1"/>
          <p:nvPr/>
        </p:nvSpPr>
        <p:spPr>
          <a:xfrm>
            <a:off x="7341610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Extraction and preprocessing</a:t>
            </a:r>
            <a:endParaRPr sz="9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5" name="Google Shape;125;p16"/>
          <p:cNvCxnSpPr/>
          <p:nvPr/>
        </p:nvCxnSpPr>
        <p:spPr>
          <a:xfrm rot="10800000">
            <a:off x="1439687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6" name="Google Shape;126;p16"/>
          <p:cNvSpPr txBox="1"/>
          <p:nvPr/>
        </p:nvSpPr>
        <p:spPr>
          <a:xfrm>
            <a:off x="1369548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survey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7" name="Google Shape;127;p16"/>
          <p:cNvCxnSpPr/>
          <p:nvPr/>
        </p:nvCxnSpPr>
        <p:spPr>
          <a:xfrm rot="10800000">
            <a:off x="2760922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8" name="Google Shape;128;p16"/>
          <p:cNvSpPr txBox="1"/>
          <p:nvPr/>
        </p:nvSpPr>
        <p:spPr>
          <a:xfrm>
            <a:off x="2699944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retest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9" name="Google Shape;129;p16"/>
          <p:cNvCxnSpPr/>
          <p:nvPr/>
        </p:nvCxnSpPr>
        <p:spPr>
          <a:xfrm rot="10800000">
            <a:off x="4082157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0" name="Google Shape;130;p16"/>
          <p:cNvSpPr txBox="1"/>
          <p:nvPr/>
        </p:nvSpPr>
        <p:spPr>
          <a:xfrm>
            <a:off x="4030339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ondition training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1" name="Google Shape;131;p16"/>
          <p:cNvCxnSpPr/>
          <p:nvPr/>
        </p:nvCxnSpPr>
        <p:spPr>
          <a:xfrm rot="10800000">
            <a:off x="5403392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2" name="Google Shape;132;p16"/>
          <p:cNvSpPr txBox="1"/>
          <p:nvPr/>
        </p:nvSpPr>
        <p:spPr>
          <a:xfrm>
            <a:off x="5369610" y="32370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osttest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3" name="Google Shape;133;p16"/>
          <p:cNvCxnSpPr/>
          <p:nvPr/>
        </p:nvCxnSpPr>
        <p:spPr>
          <a:xfrm rot="10800000">
            <a:off x="6724627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4" name="Google Shape;134;p16"/>
          <p:cNvSpPr txBox="1"/>
          <p:nvPr/>
        </p:nvSpPr>
        <p:spPr>
          <a:xfrm>
            <a:off x="6691131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udy feedback 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5" name="Google Shape;135;p16"/>
          <p:cNvCxnSpPr/>
          <p:nvPr/>
        </p:nvCxnSpPr>
        <p:spPr>
          <a:xfrm rot="10800000">
            <a:off x="8045862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6" name="Google Shape;136;p16"/>
          <p:cNvSpPr txBox="1"/>
          <p:nvPr/>
        </p:nvSpPr>
        <p:spPr>
          <a:xfrm>
            <a:off x="8008073" y="33433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sz="9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Results: Cognitive Load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995500" y="2718925"/>
            <a:ext cx="43494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786150" y="1110600"/>
            <a:ext cx="74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1092600" y="934525"/>
            <a:ext cx="66831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After Pretest (Survey 03)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After Puzzle (Survey 04)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After Posttest (Survey 06)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438" y="2793450"/>
            <a:ext cx="4545125" cy="12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Results: Performance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825" y="1178650"/>
            <a:ext cx="5094775" cy="1458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8825" y="2681000"/>
            <a:ext cx="5094775" cy="17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Results: Efficiency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025" y="2408320"/>
            <a:ext cx="4585949" cy="1804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625" y="1071350"/>
            <a:ext cx="41338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5475" y="1163120"/>
            <a:ext cx="3469206" cy="10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Results: Motivation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1092600" y="934525"/>
            <a:ext cx="66831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TEQ Results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Individual quantifiers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Expanding fs1 results to further conditions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500" y="2424063"/>
            <a:ext cx="3609300" cy="21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