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d5fdbc8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d5fdb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d5fdbc87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d5fdbc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469a649d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469a64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3f0376d9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3f0376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Parson’s  Programming  Puzzles:   A  Fun  and Effective Learning Tool for First Programming Courses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Established original Parson’s Programming Puzzles and key aims (maximize the engagement, constrain the logic, permit common errors, model good code, and provide immediate feedback)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 from Available Parsons Puzzles Software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Researched PPP implementations ( Hot Potatoes Implementation, JS-Parsons, Epplets, and EvoParsons) and determined ideal PPP constraints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Cognitive Load in Introductory CS: Adaptation of an Instrument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Established metrics for cognitive load and introduced cognitive load theory (working memory constraint)</a:t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b2e56db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b2e56d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39e585d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39e585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39e585de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39e585d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 posttest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9) posttest feedback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10) study feedback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469a649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469a64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469a649d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469a64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d5fdbc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d5fd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dd5fdbc8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dd5fdbc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441800" y="2226300"/>
            <a:ext cx="77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Parson’s Programming Puzzles: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Efficiency and Investigating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Effects of Feedback</a:t>
            </a:r>
            <a:endParaRPr b="0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on Social Addictive Gameful Engineering (SAGE) design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computational thinking (CT)</a:t>
            </a:r>
            <a:endParaRPr b="0"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2021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Liebeskind</a:t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of performance and instructional efficiency findings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Efficiency support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Informing fs3 study design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Sample size, pipeline, conditions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Key points for SIGSCE submission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Fs1 revisions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Fs3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Fs2 writeup (SIGSCE technical symposium)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Additional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Grouped comparisons (training element, puzzle type, etc.)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51201" y="2100704"/>
            <a:ext cx="301842" cy="393602"/>
            <a:chOff x="596350" y="929175"/>
            <a:chExt cx="407950" cy="497475"/>
          </a:xfrm>
        </p:grpSpPr>
        <p:sp>
          <p:nvSpPr>
            <p:cNvPr id="187" name="Google Shape;18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4" name="Google Shape;194;p22"/>
          <p:cNvSpPr/>
          <p:nvPr/>
        </p:nvSpPr>
        <p:spPr>
          <a:xfrm>
            <a:off x="751186" y="16255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48122" y="2632706"/>
            <a:ext cx="342882" cy="350068"/>
            <a:chOff x="3951850" y="2985350"/>
            <a:chExt cx="407950" cy="416500"/>
          </a:xfrm>
        </p:grpSpPr>
        <p:sp>
          <p:nvSpPr>
            <p:cNvPr id="196" name="Google Shape;196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718890" y="1120715"/>
            <a:ext cx="366458" cy="366437"/>
            <a:chOff x="1923675" y="1633650"/>
            <a:chExt cx="436000" cy="435975"/>
          </a:xfrm>
        </p:grpSpPr>
        <p:sp>
          <p:nvSpPr>
            <p:cNvPr id="201" name="Google Shape;201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09950" y="1557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7550" y="705925"/>
            <a:ext cx="70503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SDT. Self-determination Theory. https://selfdeterminationtheory.org/intrinsic-motivation-inventory/.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 B. B. Morrison, e. a. (2014). Measuring cognitive load in introductory cs: adaptation of an instrument.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[3] Briana B. Morrison, Brian Dorn, M. G. (2014). Measuring cognitive load in introductory cs: Adaptation of an instrument. ICER ’14: Proceedings of the tenth annual conference on International computing education research.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[4] Dale Parsons, P. H. (2006). Parson’s programming puzzles: A fun and effective learning tool for first programming courses. ACE ’06: Proceedings of the 8th Australasian Conference on Computing Education - Volume 52.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[5] Dmytro Vitel, Bari A.T.M. Golam, A. G. (2019). Lessons learned from available parsons puzzles software.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[6] Fred G. W. C. Paas, J. J. G. V. M. (1993). The efficiency of instructional conditions: An approach to combine mental effort and performance measures.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[7] Jeff Bender (2021). Spring 2021 field study goals.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[8] Jeff Bender, Bingpu Zhao, L. M. G. K. (2020). Integrating parsons programming puzzles with scratch.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[9] P. Charters, e. a. (2014). Challenging stereotypes and changing attitudes: the effect of a brief programming encounter on adults’ attitudes toward programming.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[10] Tamara Van Gog, F. P. (2008). Instructional efficiency: Revisiting the original construct in educational research.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Cognitive Load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87025" y="98187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ntegrating Parsons Programming Puzzles with Scratch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Parson’s  Programming  Puzzles:   A  Fun  and Effective Learning Tool for First Programming Courses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Lessons Learned from Available Parsons Puzzles Software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Measuring Cognitive Load in Introductory CS: Adaptation of an Instrument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Instructional Efficiency: Revisiting the Original Construct in Educational Research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25" y="3158650"/>
            <a:ext cx="2202450" cy="13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Purpose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5" y="1306675"/>
            <a:ext cx="5273699" cy="2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995275" y="1148125"/>
            <a:ext cx="28845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Fs1/SAGE validation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Cognitive Load, Efficiency, Performance, Motivation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Demographics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CFD8D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607D8B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53A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0091EA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rgbClr val="ECEFF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3238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4" name="Google Shape;114;p16"/>
          <p:cNvSpPr txBox="1"/>
          <p:nvPr/>
        </p:nvSpPr>
        <p:spPr>
          <a:xfrm>
            <a:off x="727900" y="1574800"/>
            <a:ext cx="1066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(username)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6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CT tutorial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8" name="Google Shape;118;p16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 feedback</a:t>
            </a:r>
            <a:endParaRPr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0" name="Google Shape;120;p16"/>
          <p:cNvSpPr txBox="1"/>
          <p:nvPr/>
        </p:nvSpPr>
        <p:spPr>
          <a:xfrm>
            <a:off x="4696125" y="1533400"/>
            <a:ext cx="1213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raining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2" name="Google Shape;122;p16"/>
          <p:cNvSpPr txBox="1"/>
          <p:nvPr/>
        </p:nvSpPr>
        <p:spPr>
          <a:xfrm>
            <a:off x="59426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 feedback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" name="Google Shape;124;p16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and preprocessing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16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survey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6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" name="Google Shape;130;p16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ondition training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" name="Google Shape;132;p16"/>
          <p:cNvSpPr txBox="1"/>
          <p:nvPr/>
        </p:nvSpPr>
        <p:spPr>
          <a:xfrm>
            <a:off x="5369610" y="32370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osttest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4" name="Google Shape;134;p16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udy feedback 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6" name="Google Shape;136;p16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9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Cognitive Load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95500" y="2718925"/>
            <a:ext cx="4349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6150" y="1110600"/>
            <a:ext cx="7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Pretest (Survey 03)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Puzzle (Survey 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Posttest (Survey 06)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438" y="2793450"/>
            <a:ext cx="4545125" cy="1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Performance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825" y="1178650"/>
            <a:ext cx="5094775" cy="14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25" y="2681000"/>
            <a:ext cx="5094775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Efficiency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25" y="2408320"/>
            <a:ext cx="4585949" cy="180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25" y="1071350"/>
            <a:ext cx="4133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75" y="1163120"/>
            <a:ext cx="3469206" cy="10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Motivation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092600" y="934525"/>
            <a:ext cx="6683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TEQ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Individual quantifiers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Expanding fs1 results to further conditions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0" y="2424063"/>
            <a:ext cx="3609300" cy="2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