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Slab"/>
      <p:regular r:id="rId17"/>
      <p:bold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7.xml"/><Relationship Id="rId22" Type="http://schemas.openxmlformats.org/officeDocument/2006/relationships/font" Target="fonts/SourceSansPro-boldItalic.fntdata"/><Relationship Id="rId10" Type="http://schemas.openxmlformats.org/officeDocument/2006/relationships/slide" Target="slides/slide6.xml"/><Relationship Id="rId21" Type="http://schemas.openxmlformats.org/officeDocument/2006/relationships/font" Target="fonts/SourceSansPr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ourceSansPro-regular.fntdata"/><Relationship Id="rId6" Type="http://schemas.openxmlformats.org/officeDocument/2006/relationships/slide" Target="slides/slide2.xml"/><Relationship Id="rId18" Type="http://schemas.openxmlformats.org/officeDocument/2006/relationships/font" Target="fonts/RobotoSlab-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dd5fdbc87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dd5fdbc8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dd5fdbc87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dd5fdbc8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7469a649d_0_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7469a649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e3f0376d9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e3f0376d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Parson’s  Programming  Puzzles:   A  Fun  and Effective Learning Tool for First Programming Courses</a:t>
            </a:r>
            <a:endParaRPr sz="1600">
              <a:solidFill>
                <a:srgbClr val="263238"/>
              </a:solidFill>
              <a:latin typeface="Times New Roman"/>
              <a:ea typeface="Times New Roman"/>
              <a:cs typeface="Times New Roman"/>
              <a:sym typeface="Times New Roman"/>
            </a:endParaRPr>
          </a:p>
          <a:p>
            <a:pPr indent="-330200" lvl="0" marL="457200" rtl="0" algn="l">
              <a:spcBef>
                <a:spcPts val="60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Established original Parson’s Programming Puzzles and key aims (maximize the engagement, constrain the logic, permit common errors, model good code, and provide immediate feedback)</a:t>
            </a:r>
            <a:endParaRPr sz="1600">
              <a:solidFill>
                <a:srgbClr val="263238"/>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Lessons Learned from Available Parsons Puzzles Software</a:t>
            </a:r>
            <a:endParaRPr sz="1600">
              <a:solidFill>
                <a:srgbClr val="263238"/>
              </a:solidFill>
              <a:latin typeface="Times New Roman"/>
              <a:ea typeface="Times New Roman"/>
              <a:cs typeface="Times New Roman"/>
              <a:sym typeface="Times New Roman"/>
            </a:endParaRPr>
          </a:p>
          <a:p>
            <a:pPr indent="-330200" lvl="0" marL="457200" rtl="0" algn="l">
              <a:spcBef>
                <a:spcPts val="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Researched PPP implementations ( Hot Potatoes Implementation, JS-Parsons, Epplets, and EvoParsons) and determined ideal PPP constraints</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Measuring Cognitive Load in Introductory CS: Adaptation of an Instrument</a:t>
            </a:r>
            <a:endParaRPr sz="1600">
              <a:solidFill>
                <a:srgbClr val="263238"/>
              </a:solidFill>
              <a:latin typeface="Times New Roman"/>
              <a:ea typeface="Times New Roman"/>
              <a:cs typeface="Times New Roman"/>
              <a:sym typeface="Times New Roman"/>
            </a:endParaRPr>
          </a:p>
          <a:p>
            <a:pPr indent="-330200" lvl="0" marL="457200" rtl="0" algn="l">
              <a:spcBef>
                <a:spcPts val="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Established metrics for cognitive load and introduced cognitive load theory (working memory constraint)</a:t>
            </a:r>
            <a:endParaRPr sz="1600">
              <a:solidFill>
                <a:srgbClr val="263238"/>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fb2e56db6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fb2e56d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Background: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1 (fs1) was recently completed, written up, and submitted for publication (Integrating Parsons Programming Puzzles with Scratch), which explored cognitive load, performance, efficiency, and motivation across PPP conditions</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T</a:t>
            </a:r>
            <a:r>
              <a:rPr lang="en" sz="1600">
                <a:solidFill>
                  <a:srgbClr val="263238"/>
                </a:solidFill>
                <a:latin typeface="Times New Roman"/>
                <a:ea typeface="Times New Roman"/>
                <a:cs typeface="Times New Roman"/>
                <a:sym typeface="Times New Roman"/>
              </a:rPr>
              <a:t>hese findings support the hypothesis that (1) PPP and PPP with distractors training increases motivation and</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reduce extraneous cognitive load (as compared to limited constraint and feedback), but refute the hypothesis (2) PPP training yields the highest learning efficiency.</a:t>
            </a:r>
            <a:endParaRPr sz="1600">
              <a:solidFill>
                <a:srgbClr val="263238"/>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Research Aims: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Extend upon prior investigation of Social Addictive Gameful Engineering (SAGE) and computational thinking (CT) by completing field study 2 (fs2)</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2 (fs2) is underway - data collection has just been completed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Preprocessing, analysis, and write-up have not yet begun</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Stretch goal: fs3 design and execution</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d39e585de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d39e585d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Background: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1 (fs1) was recently completed, written up, and submitted for publication (Integrating Parsons Programming Puzzles with Scratch), which explored cognitive load, performance, efficiency, and motivation across PPP conditions</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These findings support the hypothesis that (1) PPP and PPP with distractors training increases motivation and</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reduce extraneous cognitive load (as compared to limited constraint and feedback), but refute the hypothesis (2) PPP training yields the highest learning efficiency.</a:t>
            </a:r>
            <a:endParaRPr sz="1600">
              <a:solidFill>
                <a:srgbClr val="263238"/>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Research Aims: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Extend upon prior investigation of Social Addictive Gameful Engineering (SAGE) and computational thinking (CT) by completing field study 2 (fs2)</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2 (fs2) is underway - data collection has just been completed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Preprocessing, analysis, and write-up have not yet begun</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Stretch goal: fs3 design and execution</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d39e585de_4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d39e585de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8) posttest</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9) posttest feedback</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10) study feedback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263238"/>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7469a649d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7469a64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7469a649d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7469a649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d5fdbc8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dd5fdbc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dd5fdbc87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dd5fdbc8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441800" y="2226300"/>
            <a:ext cx="7702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Final Report</a:t>
            </a:r>
            <a:endParaRPr b="0"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Parson’s Programming Puzzles:</a:t>
            </a:r>
            <a:endParaRPr b="0"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Optimizing Efficiency and Investigating</a:t>
            </a:r>
            <a:endParaRPr b="0"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the Effects of Feedback</a:t>
            </a:r>
            <a:endParaRPr b="0"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1600">
                <a:solidFill>
                  <a:schemeClr val="dk1"/>
                </a:solidFill>
                <a:latin typeface="Times New Roman"/>
                <a:ea typeface="Times New Roman"/>
                <a:cs typeface="Times New Roman"/>
                <a:sym typeface="Times New Roman"/>
              </a:rPr>
              <a:t>Further research on Social Addictive Gameful Engineering (SAGE) design</a:t>
            </a:r>
            <a:endParaRPr b="0"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0" lang="en" sz="1600">
                <a:solidFill>
                  <a:schemeClr val="dk1"/>
                </a:solidFill>
                <a:latin typeface="Times New Roman"/>
                <a:ea typeface="Times New Roman"/>
                <a:cs typeface="Times New Roman"/>
                <a:sym typeface="Times New Roman"/>
              </a:rPr>
              <a:t>and computational thinking (CT)</a:t>
            </a:r>
            <a:endParaRPr b="0" sz="1800">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2000">
                <a:solidFill>
                  <a:srgbClr val="000000"/>
                </a:solidFill>
                <a:latin typeface="Times New Roman"/>
                <a:ea typeface="Times New Roman"/>
                <a:cs typeface="Times New Roman"/>
                <a:sym typeface="Times New Roman"/>
              </a:rPr>
              <a:t>Spring 2021</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2000">
                <a:solidFill>
                  <a:srgbClr val="000000"/>
                </a:solidFill>
                <a:latin typeface="Times New Roman"/>
                <a:ea typeface="Times New Roman"/>
                <a:cs typeface="Times New Roman"/>
                <a:sym typeface="Times New Roman"/>
              </a:rPr>
              <a:t>Alexander Liebeskind</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Discussion</a:t>
            </a:r>
            <a:endParaRPr sz="3000">
              <a:solidFill>
                <a:srgbClr val="000000"/>
              </a:solidFill>
              <a:latin typeface="Times New Roman"/>
              <a:ea typeface="Times New Roman"/>
              <a:cs typeface="Times New Roman"/>
              <a:sym typeface="Times New Roman"/>
            </a:endParaRPr>
          </a:p>
        </p:txBody>
      </p:sp>
      <p:sp>
        <p:nvSpPr>
          <p:cNvPr id="177" name="Google Shape;177;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78" name="Google Shape;178;p21"/>
          <p:cNvSpPr txBox="1"/>
          <p:nvPr/>
        </p:nvSpPr>
        <p:spPr>
          <a:xfrm>
            <a:off x="1092600" y="934525"/>
            <a:ext cx="6683100" cy="3534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600"/>
              </a:spcBef>
              <a:spcAft>
                <a:spcPts val="0"/>
              </a:spcAft>
              <a:buSzPts val="2200"/>
              <a:buFont typeface="Times New Roman"/>
              <a:buAutoNum type="arabicPeriod"/>
            </a:pPr>
            <a:r>
              <a:rPr lang="en" sz="2200">
                <a:latin typeface="Times New Roman"/>
                <a:ea typeface="Times New Roman"/>
                <a:cs typeface="Times New Roman"/>
                <a:sym typeface="Times New Roman"/>
              </a:rPr>
              <a:t>Significance</a:t>
            </a:r>
            <a:r>
              <a:rPr lang="en" sz="2200">
                <a:latin typeface="Times New Roman"/>
                <a:ea typeface="Times New Roman"/>
                <a:cs typeface="Times New Roman"/>
                <a:sym typeface="Times New Roman"/>
              </a:rPr>
              <a:t> of performance and instructional efficiency findings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Efficiency support for </a:t>
            </a:r>
            <a:r>
              <a:rPr lang="en" sz="2200">
                <a:latin typeface="Times New Roman"/>
                <a:ea typeface="Times New Roman"/>
                <a:cs typeface="Times New Roman"/>
                <a:sym typeface="Times New Roman"/>
              </a:rPr>
              <a:t>related work</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Informing fs3 study design</a:t>
            </a:r>
            <a:endParaRPr sz="2200">
              <a:latin typeface="Times New Roman"/>
              <a:ea typeface="Times New Roman"/>
              <a:cs typeface="Times New Roman"/>
              <a:sym typeface="Times New Roman"/>
            </a:endParaRPr>
          </a:p>
          <a:p>
            <a:pPr indent="-368300" lvl="1" marL="914400" rtl="0" algn="l">
              <a:lnSpc>
                <a:spcPct val="150000"/>
              </a:lnSpc>
              <a:spcBef>
                <a:spcPts val="0"/>
              </a:spcBef>
              <a:spcAft>
                <a:spcPts val="0"/>
              </a:spcAft>
              <a:buSzPts val="2200"/>
              <a:buFont typeface="Times New Roman"/>
              <a:buAutoNum type="alphaLcPeriod"/>
            </a:pPr>
            <a:r>
              <a:rPr lang="en" sz="2200">
                <a:latin typeface="Times New Roman"/>
                <a:ea typeface="Times New Roman"/>
                <a:cs typeface="Times New Roman"/>
                <a:sym typeface="Times New Roman"/>
              </a:rPr>
              <a:t>Sample size, pipeline, conditions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Key points for SIGSCE submission</a:t>
            </a:r>
            <a:endParaRPr sz="2200">
              <a:latin typeface="Times New Roman"/>
              <a:ea typeface="Times New Roman"/>
              <a:cs typeface="Times New Roman"/>
              <a:sym typeface="Times New Roman"/>
            </a:endParaRPr>
          </a:p>
          <a:p>
            <a:pPr indent="0" lvl="0" marL="457200" rtl="0" algn="l">
              <a:spcBef>
                <a:spcPts val="600"/>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Further Work</a:t>
            </a:r>
            <a:endParaRPr sz="3000">
              <a:solidFill>
                <a:srgbClr val="000000"/>
              </a:solidFill>
              <a:latin typeface="Times New Roman"/>
              <a:ea typeface="Times New Roman"/>
              <a:cs typeface="Times New Roman"/>
              <a:sym typeface="Times New Roman"/>
            </a:endParaRPr>
          </a:p>
        </p:txBody>
      </p:sp>
      <p:sp>
        <p:nvSpPr>
          <p:cNvPr id="184" name="Google Shape;184;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85" name="Google Shape;185;p22"/>
          <p:cNvSpPr txBox="1"/>
          <p:nvPr/>
        </p:nvSpPr>
        <p:spPr>
          <a:xfrm>
            <a:off x="1092600" y="934525"/>
            <a:ext cx="6683100" cy="3534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600"/>
              </a:spcBef>
              <a:spcAft>
                <a:spcPts val="0"/>
              </a:spcAft>
              <a:buSzPts val="2200"/>
              <a:buFont typeface="Times New Roman"/>
              <a:buAutoNum type="arabicPeriod"/>
            </a:pPr>
            <a:r>
              <a:rPr lang="en" sz="2200">
                <a:latin typeface="Times New Roman"/>
                <a:ea typeface="Times New Roman"/>
                <a:cs typeface="Times New Roman"/>
                <a:sym typeface="Times New Roman"/>
              </a:rPr>
              <a:t>Fs1 revisions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Fs3 </a:t>
            </a:r>
            <a:r>
              <a:rPr lang="en" sz="2200">
                <a:latin typeface="Times New Roman"/>
                <a:ea typeface="Times New Roman"/>
                <a:cs typeface="Times New Roman"/>
                <a:sym typeface="Times New Roman"/>
              </a:rPr>
              <a:t>design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Fs2 writeup (SIGSCE technical symposium)</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Additional analysis</a:t>
            </a:r>
            <a:endParaRPr sz="2200">
              <a:latin typeface="Times New Roman"/>
              <a:ea typeface="Times New Roman"/>
              <a:cs typeface="Times New Roman"/>
              <a:sym typeface="Times New Roman"/>
            </a:endParaRPr>
          </a:p>
          <a:p>
            <a:pPr indent="-368300" lvl="1" marL="914400" rtl="0" algn="l">
              <a:lnSpc>
                <a:spcPct val="150000"/>
              </a:lnSpc>
              <a:spcBef>
                <a:spcPts val="0"/>
              </a:spcBef>
              <a:spcAft>
                <a:spcPts val="0"/>
              </a:spcAft>
              <a:buSzPts val="2200"/>
              <a:buFont typeface="Times New Roman"/>
              <a:buAutoNum type="alphaLcPeriod"/>
            </a:pPr>
            <a:r>
              <a:rPr lang="en" sz="2200">
                <a:latin typeface="Times New Roman"/>
                <a:ea typeface="Times New Roman"/>
                <a:cs typeface="Times New Roman"/>
                <a:sym typeface="Times New Roman"/>
              </a:rPr>
              <a:t>Demographics</a:t>
            </a:r>
            <a:endParaRPr sz="2200">
              <a:latin typeface="Times New Roman"/>
              <a:ea typeface="Times New Roman"/>
              <a:cs typeface="Times New Roman"/>
              <a:sym typeface="Times New Roman"/>
            </a:endParaRPr>
          </a:p>
          <a:p>
            <a:pPr indent="-368300" lvl="1" marL="914400" rtl="0" algn="l">
              <a:lnSpc>
                <a:spcPct val="150000"/>
              </a:lnSpc>
              <a:spcBef>
                <a:spcPts val="0"/>
              </a:spcBef>
              <a:spcAft>
                <a:spcPts val="0"/>
              </a:spcAft>
              <a:buSzPts val="2200"/>
              <a:buFont typeface="Times New Roman"/>
              <a:buAutoNum type="alphaLcPeriod"/>
            </a:pPr>
            <a:r>
              <a:rPr lang="en" sz="2200">
                <a:latin typeface="Times New Roman"/>
                <a:ea typeface="Times New Roman"/>
                <a:cs typeface="Times New Roman"/>
                <a:sym typeface="Times New Roman"/>
              </a:rPr>
              <a:t>Grouped comparisons (training element, puzzle type, etc.) </a:t>
            </a:r>
            <a:endParaRPr sz="2200">
              <a:latin typeface="Times New Roman"/>
              <a:ea typeface="Times New Roman"/>
              <a:cs typeface="Times New Roman"/>
              <a:sym typeface="Times New Roman"/>
            </a:endParaRPr>
          </a:p>
          <a:p>
            <a:pPr indent="0" lvl="0" marL="457200" rtl="0" algn="l">
              <a:spcBef>
                <a:spcPts val="600"/>
              </a:spcBef>
              <a:spcAft>
                <a:spcPts val="0"/>
              </a:spcAft>
              <a:buNone/>
            </a:pPr>
            <a:r>
              <a:t/>
            </a:r>
            <a:endParaRPr sz="2200">
              <a:solidFill>
                <a:schemeClr val="dk1"/>
              </a:solidFill>
              <a:latin typeface="Times New Roman"/>
              <a:ea typeface="Times New Roman"/>
              <a:cs typeface="Times New Roman"/>
              <a:sym typeface="Times New Roman"/>
            </a:endParaRPr>
          </a:p>
        </p:txBody>
      </p:sp>
      <p:grpSp>
        <p:nvGrpSpPr>
          <p:cNvPr id="186" name="Google Shape;186;p22"/>
          <p:cNvGrpSpPr/>
          <p:nvPr/>
        </p:nvGrpSpPr>
        <p:grpSpPr>
          <a:xfrm>
            <a:off x="751201" y="2100704"/>
            <a:ext cx="301842" cy="393602"/>
            <a:chOff x="596350" y="929175"/>
            <a:chExt cx="407950" cy="497475"/>
          </a:xfrm>
        </p:grpSpPr>
        <p:sp>
          <p:nvSpPr>
            <p:cNvPr id="187" name="Google Shape;187;p22"/>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8" name="Google Shape;188;p22"/>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9" name="Google Shape;189;p22"/>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0" name="Google Shape;190;p22"/>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1" name="Google Shape;191;p22"/>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2" name="Google Shape;192;p22"/>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3" name="Google Shape;193;p22"/>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94" name="Google Shape;194;p22"/>
          <p:cNvSpPr/>
          <p:nvPr/>
        </p:nvSpPr>
        <p:spPr>
          <a:xfrm>
            <a:off x="751186" y="16255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195" name="Google Shape;195;p22"/>
          <p:cNvGrpSpPr/>
          <p:nvPr/>
        </p:nvGrpSpPr>
        <p:grpSpPr>
          <a:xfrm>
            <a:off x="748122" y="2632706"/>
            <a:ext cx="342882" cy="350068"/>
            <a:chOff x="3951850" y="2985350"/>
            <a:chExt cx="407950" cy="416500"/>
          </a:xfrm>
        </p:grpSpPr>
        <p:sp>
          <p:nvSpPr>
            <p:cNvPr id="196" name="Google Shape;196;p2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7" name="Google Shape;197;p2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8" name="Google Shape;198;p2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9" name="Google Shape;199;p2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200" name="Google Shape;200;p22"/>
          <p:cNvGrpSpPr/>
          <p:nvPr/>
        </p:nvGrpSpPr>
        <p:grpSpPr>
          <a:xfrm>
            <a:off x="718890" y="1120715"/>
            <a:ext cx="366458" cy="366437"/>
            <a:chOff x="1923675" y="1633650"/>
            <a:chExt cx="436000" cy="435975"/>
          </a:xfrm>
        </p:grpSpPr>
        <p:sp>
          <p:nvSpPr>
            <p:cNvPr id="201" name="Google Shape;201;p2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2" name="Google Shape;202;p2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3" name="Google Shape;203;p2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4" name="Google Shape;204;p2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5" name="Google Shape;205;p2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6" name="Google Shape;206;p2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709950" y="1557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References</a:t>
            </a:r>
            <a:endParaRPr sz="3000">
              <a:solidFill>
                <a:srgbClr val="000000"/>
              </a:solidFill>
              <a:latin typeface="Times New Roman"/>
              <a:ea typeface="Times New Roman"/>
              <a:cs typeface="Times New Roman"/>
              <a:sym typeface="Times New Roman"/>
            </a:endParaRPr>
          </a:p>
        </p:txBody>
      </p:sp>
      <p:sp>
        <p:nvSpPr>
          <p:cNvPr id="212" name="Google Shape;212;p23"/>
          <p:cNvSpPr txBox="1"/>
          <p:nvPr/>
        </p:nvSpPr>
        <p:spPr>
          <a:xfrm>
            <a:off x="557550" y="705925"/>
            <a:ext cx="7050300" cy="26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200">
                <a:latin typeface="Times New Roman"/>
                <a:ea typeface="Times New Roman"/>
                <a:cs typeface="Times New Roman"/>
                <a:sym typeface="Times New Roman"/>
              </a:rPr>
              <a:t>[1] SDT. Self-determination Theory. https://selfdeterminationtheory.org/intrinsic-motivation-inventory/.</a:t>
            </a:r>
            <a:endParaRPr sz="12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100">
                <a:latin typeface="Times New Roman"/>
                <a:ea typeface="Times New Roman"/>
                <a:cs typeface="Times New Roman"/>
                <a:sym typeface="Times New Roman"/>
              </a:rPr>
              <a:t>[2] B. B. Morrison, e. a. (2014). Measuring cognitive load in introductory cs: adaptation of an instrument.</a:t>
            </a:r>
            <a:endParaRPr sz="1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100">
                <a:latin typeface="Times New Roman"/>
                <a:ea typeface="Times New Roman"/>
                <a:cs typeface="Times New Roman"/>
                <a:sym typeface="Times New Roman"/>
              </a:rPr>
              <a:t>[3] Briana B. Morrison, Brian Dorn, M. G. (2014). Measuring cognitive load in introductory cs: Adaptation of an instrument. ICER ’14: Proceedings of the tenth annual conference on International computing education research.</a:t>
            </a:r>
            <a:endParaRPr sz="1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100">
                <a:latin typeface="Times New Roman"/>
                <a:ea typeface="Times New Roman"/>
                <a:cs typeface="Times New Roman"/>
                <a:sym typeface="Times New Roman"/>
              </a:rPr>
              <a:t>[4] Dale Parsons, P. H. (2006). Parson’s programming puzzles: A fun and effective learning tool for first programming courses. ACE ’06: Proceedings of the 8th Australasian Conference on Computing Education - Volume 52.</a:t>
            </a:r>
            <a:endParaRPr sz="1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100">
                <a:latin typeface="Times New Roman"/>
                <a:ea typeface="Times New Roman"/>
                <a:cs typeface="Times New Roman"/>
                <a:sym typeface="Times New Roman"/>
              </a:rPr>
              <a:t>[5] Dmytro Vitel, Bari A.T.M. Golam, A. G. (2019). Lessons learned from available parsons puzzles software.</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latin typeface="Times New Roman"/>
                <a:ea typeface="Times New Roman"/>
                <a:cs typeface="Times New Roman"/>
                <a:sym typeface="Times New Roman"/>
              </a:rPr>
              <a:t>[6] Fred G. W. C. Paas, J. J. G. V. M. (1993). The efficiency of instructional conditions: An approach to combine mental effort and performance measures.</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latin typeface="Times New Roman"/>
                <a:ea typeface="Times New Roman"/>
                <a:cs typeface="Times New Roman"/>
                <a:sym typeface="Times New Roman"/>
              </a:rPr>
              <a:t>[7] Jeff Bender (2021). Spring 2021 field study goals.</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latin typeface="Times New Roman"/>
                <a:ea typeface="Times New Roman"/>
                <a:cs typeface="Times New Roman"/>
                <a:sym typeface="Times New Roman"/>
              </a:rPr>
              <a:t>[8] Jeff Bender, Bingpu Zhao, L. M. G. K. (2020). Integrating parsons programming puzzles with scratch.</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latin typeface="Times New Roman"/>
                <a:ea typeface="Times New Roman"/>
                <a:cs typeface="Times New Roman"/>
                <a:sym typeface="Times New Roman"/>
              </a:rPr>
              <a:t>[9] P. Charters, e. a. (2014). Challenging stereotypes and changing attitudes: the effect of a brief programming encounter on adults’ attitudes toward programming.</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latin typeface="Times New Roman"/>
                <a:ea typeface="Times New Roman"/>
                <a:cs typeface="Times New Roman"/>
                <a:sym typeface="Times New Roman"/>
              </a:rPr>
              <a:t>[10] Tamara Van Gog, F. P. (2008). Instructional efficiency: Revisiting the original construct in educational research. </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1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1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100">
              <a:solidFill>
                <a:schemeClr val="dk1"/>
              </a:solidFill>
              <a:latin typeface="Times New Roman"/>
              <a:ea typeface="Times New Roman"/>
              <a:cs typeface="Times New Roman"/>
              <a:sym typeface="Times New Roman"/>
            </a:endParaRPr>
          </a:p>
        </p:txBody>
      </p:sp>
      <p:sp>
        <p:nvSpPr>
          <p:cNvPr id="213" name="Google Shape;213;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Overview</a:t>
            </a:r>
            <a:endParaRPr sz="3000">
              <a:solidFill>
                <a:srgbClr val="000000"/>
              </a:solidFill>
              <a:latin typeface="Times New Roman"/>
              <a:ea typeface="Times New Roman"/>
              <a:cs typeface="Times New Roman"/>
              <a:sym typeface="Times New Roman"/>
            </a:endParaRPr>
          </a:p>
        </p:txBody>
      </p:sp>
      <p:sp>
        <p:nvSpPr>
          <p:cNvPr id="76" name="Google Shape;76;p13"/>
          <p:cNvSpPr txBox="1"/>
          <p:nvPr/>
        </p:nvSpPr>
        <p:spPr>
          <a:xfrm>
            <a:off x="1092600" y="934525"/>
            <a:ext cx="6683100" cy="353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Font typeface="Times New Roman"/>
              <a:buAutoNum type="arabicPeriod"/>
            </a:pPr>
            <a:r>
              <a:rPr lang="en" sz="1800">
                <a:latin typeface="Times New Roman"/>
                <a:ea typeface="Times New Roman"/>
                <a:cs typeface="Times New Roman"/>
                <a:sym typeface="Times New Roman"/>
              </a:rPr>
              <a:t>Related Research</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Study Purpose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Methods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Results</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AutoNum type="alphaLcPeriod"/>
            </a:pPr>
            <a:r>
              <a:rPr lang="en" sz="1800">
                <a:latin typeface="Times New Roman"/>
                <a:ea typeface="Times New Roman"/>
                <a:cs typeface="Times New Roman"/>
                <a:sym typeface="Times New Roman"/>
              </a:rPr>
              <a:t>Cognitive Load</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AutoNum type="alphaLcPeriod"/>
            </a:pPr>
            <a:r>
              <a:rPr lang="en" sz="1800">
                <a:latin typeface="Times New Roman"/>
                <a:ea typeface="Times New Roman"/>
                <a:cs typeface="Times New Roman"/>
                <a:sym typeface="Times New Roman"/>
              </a:rPr>
              <a:t>Performance</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AutoNum type="alphaLcPeriod"/>
            </a:pPr>
            <a:r>
              <a:rPr lang="en" sz="1800">
                <a:latin typeface="Times New Roman"/>
                <a:ea typeface="Times New Roman"/>
                <a:cs typeface="Times New Roman"/>
                <a:sym typeface="Times New Roman"/>
              </a:rPr>
              <a:t>Efficiency</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AutoNum type="alphaLcPeriod"/>
            </a:pPr>
            <a:r>
              <a:rPr lang="en" sz="1800">
                <a:latin typeface="Times New Roman"/>
                <a:ea typeface="Times New Roman"/>
                <a:cs typeface="Times New Roman"/>
                <a:sym typeface="Times New Roman"/>
              </a:rPr>
              <a:t>Motivation</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Discussion</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Further Work</a:t>
            </a:r>
            <a:endParaRPr sz="1800">
              <a:latin typeface="Times New Roman"/>
              <a:ea typeface="Times New Roman"/>
              <a:cs typeface="Times New Roman"/>
              <a:sym typeface="Times New Roman"/>
            </a:endParaRPr>
          </a:p>
          <a:p>
            <a:pPr indent="0" lvl="0" marL="457200" rtl="0" algn="l">
              <a:lnSpc>
                <a:spcPct val="115000"/>
              </a:lnSpc>
              <a:spcBef>
                <a:spcPts val="6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7" name="Google Shape;77;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Related Research</a:t>
            </a:r>
            <a:endParaRPr sz="3000">
              <a:solidFill>
                <a:srgbClr val="000000"/>
              </a:solidFill>
              <a:latin typeface="Times New Roman"/>
              <a:ea typeface="Times New Roman"/>
              <a:cs typeface="Times New Roman"/>
              <a:sym typeface="Times New Roman"/>
            </a:endParaRPr>
          </a:p>
        </p:txBody>
      </p:sp>
      <p:sp>
        <p:nvSpPr>
          <p:cNvPr id="83" name="Google Shape;83;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4" name="Google Shape;84;p14"/>
          <p:cNvSpPr txBox="1"/>
          <p:nvPr/>
        </p:nvSpPr>
        <p:spPr>
          <a:xfrm>
            <a:off x="1092600" y="981875"/>
            <a:ext cx="6683100" cy="3534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a:t>
            </a:r>
            <a:r>
              <a:rPr lang="en" sz="1800">
                <a:latin typeface="Times New Roman"/>
                <a:ea typeface="Times New Roman"/>
                <a:cs typeface="Times New Roman"/>
                <a:sym typeface="Times New Roman"/>
              </a:rPr>
              <a:t>ntegrating Parsons Programming Puzzles with Scratch</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Parson’s  Programming  Puzzles:   A  Fun  and Effective Learning Tool for First Programming Courses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Lessons Learned from Available Parsons Puzzles Software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Measuring Cognitive Load in Introductory CS: Adaptation of an Instrument</a:t>
            </a:r>
            <a:endParaRPr sz="1800">
              <a:latin typeface="Times New Roman"/>
              <a:ea typeface="Times New Roman"/>
              <a:cs typeface="Times New Roman"/>
              <a:sym typeface="Times New Roman"/>
            </a:endParaRPr>
          </a:p>
          <a:p>
            <a:pPr indent="0" lvl="0" marL="457200" rtl="0" algn="l">
              <a:lnSpc>
                <a:spcPct val="150000"/>
              </a:lnSpc>
              <a:spcBef>
                <a:spcPts val="60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85" name="Google Shape;85;p14"/>
          <p:cNvPicPr preferRelativeResize="0"/>
          <p:nvPr/>
        </p:nvPicPr>
        <p:blipFill>
          <a:blip r:embed="rId3">
            <a:alphaModFix/>
          </a:blip>
          <a:stretch>
            <a:fillRect/>
          </a:stretch>
        </p:blipFill>
        <p:spPr>
          <a:xfrm>
            <a:off x="4011175" y="3217925"/>
            <a:ext cx="2845200" cy="175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Study Purpose</a:t>
            </a:r>
            <a:endParaRPr sz="3000">
              <a:solidFill>
                <a:srgbClr val="000000"/>
              </a:solidFill>
              <a:latin typeface="Times New Roman"/>
              <a:ea typeface="Times New Roman"/>
              <a:cs typeface="Times New Roman"/>
              <a:sym typeface="Times New Roman"/>
            </a:endParaRPr>
          </a:p>
        </p:txBody>
      </p:sp>
      <p:sp>
        <p:nvSpPr>
          <p:cNvPr id="91" name="Google Shape;91;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92" name="Google Shape;92;p15"/>
          <p:cNvPicPr preferRelativeResize="0"/>
          <p:nvPr/>
        </p:nvPicPr>
        <p:blipFill>
          <a:blip r:embed="rId3">
            <a:alphaModFix/>
          </a:blip>
          <a:stretch>
            <a:fillRect/>
          </a:stretch>
        </p:blipFill>
        <p:spPr>
          <a:xfrm>
            <a:off x="547375" y="1306675"/>
            <a:ext cx="5273699" cy="2530150"/>
          </a:xfrm>
          <a:prstGeom prst="rect">
            <a:avLst/>
          </a:prstGeom>
          <a:noFill/>
          <a:ln>
            <a:noFill/>
          </a:ln>
        </p:spPr>
      </p:pic>
      <p:sp>
        <p:nvSpPr>
          <p:cNvPr id="93" name="Google Shape;93;p15"/>
          <p:cNvSpPr txBox="1"/>
          <p:nvPr/>
        </p:nvSpPr>
        <p:spPr>
          <a:xfrm>
            <a:off x="5995275" y="1148125"/>
            <a:ext cx="2884500" cy="323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a:latin typeface="Times New Roman"/>
                <a:ea typeface="Times New Roman"/>
                <a:cs typeface="Times New Roman"/>
                <a:sym typeface="Times New Roman"/>
              </a:rPr>
              <a:t>1. Fs1/SAGE validation</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2. Cognitive Load, Efficiency, Performance, Motivation</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3. Demographics</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000"/>
          </a:p>
          <a:p>
            <a:pPr indent="0" lvl="0" marL="0" rtl="0" algn="l">
              <a:lnSpc>
                <a:spcPct val="115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rgbClr val="26323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Methods</a:t>
            </a:r>
            <a:endParaRPr sz="3000">
              <a:solidFill>
                <a:srgbClr val="000000"/>
              </a:solidFill>
              <a:latin typeface="Times New Roman"/>
              <a:ea typeface="Times New Roman"/>
              <a:cs typeface="Times New Roman"/>
              <a:sym typeface="Times New Roman"/>
            </a:endParaRPr>
          </a:p>
        </p:txBody>
      </p:sp>
      <p:sp>
        <p:nvSpPr>
          <p:cNvPr id="99" name="Google Shape;99;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00" name="Google Shape;100;p16"/>
          <p:cNvSpPr/>
          <p:nvPr/>
        </p:nvSpPr>
        <p:spPr>
          <a:xfrm>
            <a:off x="7735208" y="2451150"/>
            <a:ext cx="822900" cy="393600"/>
          </a:xfrm>
          <a:prstGeom prst="homePlate">
            <a:avLst>
              <a:gd fmla="val 32030" name="adj"/>
            </a:avLst>
          </a:prstGeom>
          <a:solidFill>
            <a:srgbClr val="CFD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1" name="Google Shape;101;p16"/>
          <p:cNvSpPr/>
          <p:nvPr/>
        </p:nvSpPr>
        <p:spPr>
          <a:xfrm>
            <a:off x="7075124" y="2451150"/>
            <a:ext cx="822900" cy="393600"/>
          </a:xfrm>
          <a:prstGeom prst="homePlate">
            <a:avLst>
              <a:gd fmla="val 32030" name="adj"/>
            </a:avLst>
          </a:prstGeom>
          <a:solidFill>
            <a:srgbClr val="CFD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2" name="Google Shape;102;p16"/>
          <p:cNvSpPr/>
          <p:nvPr/>
        </p:nvSpPr>
        <p:spPr>
          <a:xfrm>
            <a:off x="6415040" y="2451150"/>
            <a:ext cx="822900" cy="393600"/>
          </a:xfrm>
          <a:prstGeom prst="homePlate">
            <a:avLst>
              <a:gd fmla="val 32030" name="adj"/>
            </a:avLst>
          </a:prstGeom>
          <a:solidFill>
            <a:srgbClr val="CFD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3" name="Google Shape;103;p16"/>
          <p:cNvSpPr/>
          <p:nvPr/>
        </p:nvSpPr>
        <p:spPr>
          <a:xfrm>
            <a:off x="5754956" y="2451150"/>
            <a:ext cx="822900" cy="393600"/>
          </a:xfrm>
          <a:prstGeom prst="homePlate">
            <a:avLst>
              <a:gd fmla="val 32030" name="adj"/>
            </a:avLst>
          </a:prstGeom>
          <a:solidFill>
            <a:srgbClr val="607D8B"/>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4" name="Google Shape;104;p16"/>
          <p:cNvSpPr/>
          <p:nvPr/>
        </p:nvSpPr>
        <p:spPr>
          <a:xfrm>
            <a:off x="5094872" y="2451150"/>
            <a:ext cx="822900" cy="393600"/>
          </a:xfrm>
          <a:prstGeom prst="homePlate">
            <a:avLst>
              <a:gd fmla="val 32030" name="adj"/>
            </a:avLst>
          </a:prstGeom>
          <a:solidFill>
            <a:srgbClr val="607D8B"/>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5" name="Google Shape;105;p16"/>
          <p:cNvSpPr/>
          <p:nvPr/>
        </p:nvSpPr>
        <p:spPr>
          <a:xfrm>
            <a:off x="4434788" y="2451150"/>
            <a:ext cx="822900" cy="393600"/>
          </a:xfrm>
          <a:prstGeom prst="homePlate">
            <a:avLst>
              <a:gd fmla="val 32030" name="adj"/>
            </a:avLst>
          </a:prstGeom>
          <a:solidFill>
            <a:srgbClr val="607D8B"/>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6" name="Google Shape;106;p16"/>
          <p:cNvSpPr/>
          <p:nvPr/>
        </p:nvSpPr>
        <p:spPr>
          <a:xfrm>
            <a:off x="3774704" y="2451150"/>
            <a:ext cx="822900" cy="393600"/>
          </a:xfrm>
          <a:prstGeom prst="homePlate">
            <a:avLst>
              <a:gd fmla="val 32030" name="adj"/>
            </a:avLst>
          </a:prstGeom>
          <a:solidFill>
            <a:srgbClr val="0053A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7" name="Google Shape;107;p16"/>
          <p:cNvSpPr/>
          <p:nvPr/>
        </p:nvSpPr>
        <p:spPr>
          <a:xfrm>
            <a:off x="3114619" y="2451150"/>
            <a:ext cx="822900" cy="393600"/>
          </a:xfrm>
          <a:prstGeom prst="homePlate">
            <a:avLst>
              <a:gd fmla="val 32030" name="adj"/>
            </a:avLst>
          </a:prstGeom>
          <a:solidFill>
            <a:srgbClr val="0053A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8" name="Google Shape;108;p16"/>
          <p:cNvSpPr/>
          <p:nvPr/>
        </p:nvSpPr>
        <p:spPr>
          <a:xfrm>
            <a:off x="2454535" y="2451150"/>
            <a:ext cx="822900" cy="393600"/>
          </a:xfrm>
          <a:prstGeom prst="homePlate">
            <a:avLst>
              <a:gd fmla="val 32030" name="adj"/>
            </a:avLst>
          </a:prstGeom>
          <a:solidFill>
            <a:srgbClr val="0053A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09" name="Google Shape;109;p16"/>
          <p:cNvSpPr/>
          <p:nvPr/>
        </p:nvSpPr>
        <p:spPr>
          <a:xfrm>
            <a:off x="1794451" y="2451150"/>
            <a:ext cx="822900" cy="393600"/>
          </a:xfrm>
          <a:prstGeom prst="homePlate">
            <a:avLst>
              <a:gd fmla="val 32030" name="adj"/>
            </a:avLst>
          </a:prstGeom>
          <a:solidFill>
            <a:srgbClr val="0091EA"/>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10" name="Google Shape;110;p16"/>
          <p:cNvSpPr/>
          <p:nvPr/>
        </p:nvSpPr>
        <p:spPr>
          <a:xfrm>
            <a:off x="1134367" y="2451150"/>
            <a:ext cx="822900" cy="393600"/>
          </a:xfrm>
          <a:prstGeom prst="homePlate">
            <a:avLst>
              <a:gd fmla="val 32030" name="adj"/>
            </a:avLst>
          </a:prstGeom>
          <a:solidFill>
            <a:srgbClr val="0091EA"/>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11" name="Google Shape;111;p16"/>
          <p:cNvSpPr/>
          <p:nvPr/>
        </p:nvSpPr>
        <p:spPr>
          <a:xfrm>
            <a:off x="474283" y="2451150"/>
            <a:ext cx="822900" cy="393600"/>
          </a:xfrm>
          <a:prstGeom prst="homePlate">
            <a:avLst>
              <a:gd fmla="val 32030" name="adj"/>
            </a:avLst>
          </a:prstGeom>
          <a:solidFill>
            <a:srgbClr val="0091EA"/>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rgbClr val="FFFFFF"/>
              </a:solidFill>
              <a:latin typeface="Source Sans Pro"/>
              <a:ea typeface="Source Sans Pro"/>
              <a:cs typeface="Source Sans Pro"/>
              <a:sym typeface="Source Sans Pro"/>
            </a:endParaRPr>
          </a:p>
        </p:txBody>
      </p:sp>
      <p:sp>
        <p:nvSpPr>
          <p:cNvPr id="112" name="Google Shape;112;p16"/>
          <p:cNvSpPr/>
          <p:nvPr/>
        </p:nvSpPr>
        <p:spPr>
          <a:xfrm>
            <a:off x="0" y="2451150"/>
            <a:ext cx="637200" cy="393600"/>
          </a:xfrm>
          <a:prstGeom prst="homePlate">
            <a:avLst>
              <a:gd fmla="val 32030" name="adj"/>
            </a:avLst>
          </a:prstGeom>
          <a:solidFill>
            <a:srgbClr val="ECEFF1"/>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rgbClr val="263238"/>
              </a:solidFill>
            </a:endParaRPr>
          </a:p>
        </p:txBody>
      </p:sp>
      <p:cxnSp>
        <p:nvCxnSpPr>
          <p:cNvPr id="113" name="Google Shape;113;p16"/>
          <p:cNvCxnSpPr/>
          <p:nvPr/>
        </p:nvCxnSpPr>
        <p:spPr>
          <a:xfrm rot="10800000">
            <a:off x="768923" y="1977131"/>
            <a:ext cx="0" cy="498600"/>
          </a:xfrm>
          <a:prstGeom prst="straightConnector1">
            <a:avLst/>
          </a:prstGeom>
          <a:noFill/>
          <a:ln cap="flat" cmpd="sng" w="9525">
            <a:solidFill>
              <a:srgbClr val="ECEFF1"/>
            </a:solidFill>
            <a:prstDash val="solid"/>
            <a:round/>
            <a:headEnd len="med" w="med" type="oval"/>
            <a:tailEnd len="med" w="med" type="oval"/>
          </a:ln>
        </p:spPr>
      </p:cxnSp>
      <p:sp>
        <p:nvSpPr>
          <p:cNvPr id="114" name="Google Shape;114;p16"/>
          <p:cNvSpPr txBox="1"/>
          <p:nvPr/>
        </p:nvSpPr>
        <p:spPr>
          <a:xfrm>
            <a:off x="727900" y="1574800"/>
            <a:ext cx="1066500" cy="533400"/>
          </a:xfrm>
          <a:prstGeom prst="rect">
            <a:avLst/>
          </a:prstGeom>
          <a:noFill/>
          <a:ln>
            <a:noFill/>
          </a:ln>
        </p:spPr>
        <p:txBody>
          <a:bodyPr anchorCtr="0" anchor="b"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Enrollment (username)</a:t>
            </a:r>
            <a:r>
              <a:rPr lang="en">
                <a:solidFill>
                  <a:schemeClr val="dk1"/>
                </a:solidFill>
                <a:latin typeface="Times New Roman"/>
                <a:ea typeface="Times New Roman"/>
                <a:cs typeface="Times New Roman"/>
                <a:sym typeface="Times New Roman"/>
              </a:rPr>
              <a:t> </a:t>
            </a:r>
            <a:endParaRPr>
              <a:solidFill>
                <a:srgbClr val="607D8B"/>
              </a:solidFill>
              <a:latin typeface="Source Sans Pro"/>
              <a:ea typeface="Source Sans Pro"/>
              <a:cs typeface="Source Sans Pro"/>
              <a:sym typeface="Source Sans Pro"/>
            </a:endParaRPr>
          </a:p>
        </p:txBody>
      </p:sp>
      <p:cxnSp>
        <p:nvCxnSpPr>
          <p:cNvPr id="115" name="Google Shape;115;p16"/>
          <p:cNvCxnSpPr/>
          <p:nvPr/>
        </p:nvCxnSpPr>
        <p:spPr>
          <a:xfrm rot="10800000">
            <a:off x="2090158" y="1977131"/>
            <a:ext cx="0" cy="498600"/>
          </a:xfrm>
          <a:prstGeom prst="straightConnector1">
            <a:avLst/>
          </a:prstGeom>
          <a:noFill/>
          <a:ln cap="flat" cmpd="sng" w="9525">
            <a:solidFill>
              <a:srgbClr val="ECEFF1"/>
            </a:solidFill>
            <a:prstDash val="solid"/>
            <a:round/>
            <a:headEnd len="med" w="med" type="oval"/>
            <a:tailEnd len="med" w="med" type="oval"/>
          </a:ln>
        </p:spPr>
      </p:cxnSp>
      <p:sp>
        <p:nvSpPr>
          <p:cNvPr id="116" name="Google Shape;116;p16"/>
          <p:cNvSpPr txBox="1"/>
          <p:nvPr/>
        </p:nvSpPr>
        <p:spPr>
          <a:xfrm>
            <a:off x="2050642" y="1574800"/>
            <a:ext cx="1249500" cy="533400"/>
          </a:xfrm>
          <a:prstGeom prst="rect">
            <a:avLst/>
          </a:prstGeom>
          <a:noFill/>
          <a:ln>
            <a:noFill/>
          </a:ln>
        </p:spPr>
        <p:txBody>
          <a:bodyPr anchorCtr="0" anchor="b"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UI and CT tutorial</a:t>
            </a:r>
            <a:endParaRPr>
              <a:solidFill>
                <a:srgbClr val="607D8B"/>
              </a:solidFill>
              <a:latin typeface="Times New Roman"/>
              <a:ea typeface="Times New Roman"/>
              <a:cs typeface="Times New Roman"/>
              <a:sym typeface="Times New Roman"/>
            </a:endParaRPr>
          </a:p>
        </p:txBody>
      </p:sp>
      <p:cxnSp>
        <p:nvCxnSpPr>
          <p:cNvPr id="117" name="Google Shape;117;p16"/>
          <p:cNvCxnSpPr/>
          <p:nvPr/>
        </p:nvCxnSpPr>
        <p:spPr>
          <a:xfrm rot="10800000">
            <a:off x="3411393" y="1977131"/>
            <a:ext cx="0" cy="498600"/>
          </a:xfrm>
          <a:prstGeom prst="straightConnector1">
            <a:avLst/>
          </a:prstGeom>
          <a:noFill/>
          <a:ln cap="flat" cmpd="sng" w="9525">
            <a:solidFill>
              <a:srgbClr val="ECEFF1"/>
            </a:solidFill>
            <a:prstDash val="solid"/>
            <a:round/>
            <a:headEnd len="med" w="med" type="oval"/>
            <a:tailEnd len="med" w="med" type="oval"/>
          </a:ln>
        </p:spPr>
      </p:cxnSp>
      <p:sp>
        <p:nvSpPr>
          <p:cNvPr id="118" name="Google Shape;118;p16"/>
          <p:cNvSpPr txBox="1"/>
          <p:nvPr/>
        </p:nvSpPr>
        <p:spPr>
          <a:xfrm>
            <a:off x="3373384" y="1498600"/>
            <a:ext cx="1249500" cy="533400"/>
          </a:xfrm>
          <a:prstGeom prst="rect">
            <a:avLst/>
          </a:prstGeom>
          <a:noFill/>
          <a:ln>
            <a:noFill/>
          </a:ln>
        </p:spPr>
        <p:txBody>
          <a:bodyPr anchorCtr="0" anchor="b"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P</a:t>
            </a:r>
            <a:r>
              <a:rPr lang="en">
                <a:solidFill>
                  <a:schemeClr val="dk1"/>
                </a:solidFill>
                <a:latin typeface="Times New Roman"/>
                <a:ea typeface="Times New Roman"/>
                <a:cs typeface="Times New Roman"/>
                <a:sym typeface="Times New Roman"/>
              </a:rPr>
              <a:t>retest feedback</a:t>
            </a:r>
            <a:endParaRPr>
              <a:solidFill>
                <a:srgbClr val="607D8B"/>
              </a:solidFill>
              <a:latin typeface="Times New Roman"/>
              <a:ea typeface="Times New Roman"/>
              <a:cs typeface="Times New Roman"/>
              <a:sym typeface="Times New Roman"/>
            </a:endParaRPr>
          </a:p>
        </p:txBody>
      </p:sp>
      <p:cxnSp>
        <p:nvCxnSpPr>
          <p:cNvPr id="119" name="Google Shape;119;p16"/>
          <p:cNvCxnSpPr/>
          <p:nvPr/>
        </p:nvCxnSpPr>
        <p:spPr>
          <a:xfrm rot="10800000">
            <a:off x="4732628" y="1977131"/>
            <a:ext cx="0" cy="498600"/>
          </a:xfrm>
          <a:prstGeom prst="straightConnector1">
            <a:avLst/>
          </a:prstGeom>
          <a:noFill/>
          <a:ln cap="flat" cmpd="sng" w="9525">
            <a:solidFill>
              <a:srgbClr val="ECEFF1"/>
            </a:solidFill>
            <a:prstDash val="solid"/>
            <a:round/>
            <a:headEnd len="med" w="med" type="oval"/>
            <a:tailEnd len="med" w="med" type="oval"/>
          </a:ln>
        </p:spPr>
      </p:cxnSp>
      <p:sp>
        <p:nvSpPr>
          <p:cNvPr id="120" name="Google Shape;120;p16"/>
          <p:cNvSpPr txBox="1"/>
          <p:nvPr/>
        </p:nvSpPr>
        <p:spPr>
          <a:xfrm>
            <a:off x="4696125" y="1533400"/>
            <a:ext cx="1213800" cy="498600"/>
          </a:xfrm>
          <a:prstGeom prst="rect">
            <a:avLst/>
          </a:prstGeom>
          <a:noFill/>
          <a:ln>
            <a:noFill/>
          </a:ln>
        </p:spPr>
        <p:txBody>
          <a:bodyPr anchorCtr="0" anchor="b"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T</a:t>
            </a:r>
            <a:r>
              <a:rPr lang="en">
                <a:solidFill>
                  <a:schemeClr val="dk1"/>
                </a:solidFill>
                <a:latin typeface="Times New Roman"/>
                <a:ea typeface="Times New Roman"/>
                <a:cs typeface="Times New Roman"/>
                <a:sym typeface="Times New Roman"/>
              </a:rPr>
              <a:t>raining feedback</a:t>
            </a:r>
            <a:endParaRPr>
              <a:solidFill>
                <a:srgbClr val="607D8B"/>
              </a:solidFill>
              <a:latin typeface="Source Sans Pro"/>
              <a:ea typeface="Source Sans Pro"/>
              <a:cs typeface="Source Sans Pro"/>
              <a:sym typeface="Source Sans Pro"/>
            </a:endParaRPr>
          </a:p>
        </p:txBody>
      </p:sp>
      <p:cxnSp>
        <p:nvCxnSpPr>
          <p:cNvPr id="121" name="Google Shape;121;p16"/>
          <p:cNvCxnSpPr/>
          <p:nvPr/>
        </p:nvCxnSpPr>
        <p:spPr>
          <a:xfrm rot="10800000">
            <a:off x="6053863" y="1977131"/>
            <a:ext cx="0" cy="498600"/>
          </a:xfrm>
          <a:prstGeom prst="straightConnector1">
            <a:avLst/>
          </a:prstGeom>
          <a:noFill/>
          <a:ln cap="flat" cmpd="sng" w="9525">
            <a:solidFill>
              <a:srgbClr val="ECEFF1"/>
            </a:solidFill>
            <a:prstDash val="solid"/>
            <a:round/>
            <a:headEnd len="med" w="med" type="oval"/>
            <a:tailEnd len="med" w="med" type="oval"/>
          </a:ln>
        </p:spPr>
      </p:cxnSp>
      <p:sp>
        <p:nvSpPr>
          <p:cNvPr id="122" name="Google Shape;122;p16"/>
          <p:cNvSpPr txBox="1"/>
          <p:nvPr/>
        </p:nvSpPr>
        <p:spPr>
          <a:xfrm>
            <a:off x="5942668" y="1498600"/>
            <a:ext cx="1249500" cy="533400"/>
          </a:xfrm>
          <a:prstGeom prst="rect">
            <a:avLst/>
          </a:prstGeom>
          <a:noFill/>
          <a:ln>
            <a:noFill/>
          </a:ln>
        </p:spPr>
        <p:txBody>
          <a:bodyPr anchorCtr="0" anchor="b"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P</a:t>
            </a:r>
            <a:r>
              <a:rPr lang="en">
                <a:solidFill>
                  <a:schemeClr val="dk1"/>
                </a:solidFill>
                <a:latin typeface="Times New Roman"/>
                <a:ea typeface="Times New Roman"/>
                <a:cs typeface="Times New Roman"/>
                <a:sym typeface="Times New Roman"/>
              </a:rPr>
              <a:t>osttest feedback</a:t>
            </a:r>
            <a:endParaRPr>
              <a:solidFill>
                <a:srgbClr val="607D8B"/>
              </a:solidFill>
              <a:latin typeface="Source Sans Pro"/>
              <a:ea typeface="Source Sans Pro"/>
              <a:cs typeface="Source Sans Pro"/>
              <a:sym typeface="Source Sans Pro"/>
            </a:endParaRPr>
          </a:p>
        </p:txBody>
      </p:sp>
      <p:cxnSp>
        <p:nvCxnSpPr>
          <p:cNvPr id="123" name="Google Shape;123;p16"/>
          <p:cNvCxnSpPr/>
          <p:nvPr/>
        </p:nvCxnSpPr>
        <p:spPr>
          <a:xfrm rot="10800000">
            <a:off x="7375098" y="1977131"/>
            <a:ext cx="0" cy="498600"/>
          </a:xfrm>
          <a:prstGeom prst="straightConnector1">
            <a:avLst/>
          </a:prstGeom>
          <a:noFill/>
          <a:ln cap="flat" cmpd="sng" w="9525">
            <a:solidFill>
              <a:srgbClr val="ECEFF1"/>
            </a:solidFill>
            <a:prstDash val="solid"/>
            <a:round/>
            <a:headEnd len="med" w="med" type="oval"/>
            <a:tailEnd len="med" w="med" type="oval"/>
          </a:ln>
        </p:spPr>
      </p:cxnSp>
      <p:sp>
        <p:nvSpPr>
          <p:cNvPr id="124" name="Google Shape;124;p16"/>
          <p:cNvSpPr txBox="1"/>
          <p:nvPr/>
        </p:nvSpPr>
        <p:spPr>
          <a:xfrm>
            <a:off x="7341610" y="1346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Extraction and preprocessing</a:t>
            </a:r>
            <a:endParaRPr sz="900">
              <a:solidFill>
                <a:srgbClr val="607D8B"/>
              </a:solidFill>
              <a:latin typeface="Source Sans Pro"/>
              <a:ea typeface="Source Sans Pro"/>
              <a:cs typeface="Source Sans Pro"/>
              <a:sym typeface="Source Sans Pro"/>
            </a:endParaRPr>
          </a:p>
        </p:txBody>
      </p:sp>
      <p:cxnSp>
        <p:nvCxnSpPr>
          <p:cNvPr id="125" name="Google Shape;125;p16"/>
          <p:cNvCxnSpPr/>
          <p:nvPr/>
        </p:nvCxnSpPr>
        <p:spPr>
          <a:xfrm rot="10800000">
            <a:off x="1439687" y="2820169"/>
            <a:ext cx="0" cy="498600"/>
          </a:xfrm>
          <a:prstGeom prst="straightConnector1">
            <a:avLst/>
          </a:prstGeom>
          <a:noFill/>
          <a:ln cap="flat" cmpd="sng" w="9525">
            <a:solidFill>
              <a:srgbClr val="ECEFF1"/>
            </a:solidFill>
            <a:prstDash val="solid"/>
            <a:round/>
            <a:headEnd len="med" w="med" type="oval"/>
            <a:tailEnd len="med" w="med" type="oval"/>
          </a:ln>
        </p:spPr>
      </p:cxnSp>
      <p:sp>
        <p:nvSpPr>
          <p:cNvPr id="126" name="Google Shape;126;p16"/>
          <p:cNvSpPr txBox="1"/>
          <p:nvPr/>
        </p:nvSpPr>
        <p:spPr>
          <a:xfrm>
            <a:off x="1369548" y="3190950"/>
            <a:ext cx="1249500" cy="533400"/>
          </a:xfrm>
          <a:prstGeom prst="rect">
            <a:avLst/>
          </a:prstGeom>
          <a:noFill/>
          <a:ln>
            <a:noFill/>
          </a:ln>
        </p:spPr>
        <p:txBody>
          <a:bodyPr anchorCtr="0" anchor="t"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Background survey</a:t>
            </a:r>
            <a:endParaRPr>
              <a:solidFill>
                <a:srgbClr val="607D8B"/>
              </a:solidFill>
              <a:latin typeface="Source Sans Pro"/>
              <a:ea typeface="Source Sans Pro"/>
              <a:cs typeface="Source Sans Pro"/>
              <a:sym typeface="Source Sans Pro"/>
            </a:endParaRPr>
          </a:p>
        </p:txBody>
      </p:sp>
      <p:cxnSp>
        <p:nvCxnSpPr>
          <p:cNvPr id="127" name="Google Shape;127;p16"/>
          <p:cNvCxnSpPr/>
          <p:nvPr/>
        </p:nvCxnSpPr>
        <p:spPr>
          <a:xfrm rot="10800000">
            <a:off x="2760922" y="2820169"/>
            <a:ext cx="0" cy="498600"/>
          </a:xfrm>
          <a:prstGeom prst="straightConnector1">
            <a:avLst/>
          </a:prstGeom>
          <a:noFill/>
          <a:ln cap="flat" cmpd="sng" w="9525">
            <a:solidFill>
              <a:srgbClr val="ECEFF1"/>
            </a:solidFill>
            <a:prstDash val="solid"/>
            <a:round/>
            <a:headEnd len="med" w="med" type="oval"/>
            <a:tailEnd len="med" w="med" type="oval"/>
          </a:ln>
        </p:spPr>
      </p:cxnSp>
      <p:sp>
        <p:nvSpPr>
          <p:cNvPr id="128" name="Google Shape;128;p16"/>
          <p:cNvSpPr txBox="1"/>
          <p:nvPr/>
        </p:nvSpPr>
        <p:spPr>
          <a:xfrm>
            <a:off x="2699944" y="3190950"/>
            <a:ext cx="1249500" cy="533400"/>
          </a:xfrm>
          <a:prstGeom prst="rect">
            <a:avLst/>
          </a:prstGeom>
          <a:noFill/>
          <a:ln>
            <a:noFill/>
          </a:ln>
        </p:spPr>
        <p:txBody>
          <a:bodyPr anchorCtr="0" anchor="t"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P</a:t>
            </a:r>
            <a:r>
              <a:rPr lang="en">
                <a:solidFill>
                  <a:schemeClr val="dk1"/>
                </a:solidFill>
                <a:latin typeface="Times New Roman"/>
                <a:ea typeface="Times New Roman"/>
                <a:cs typeface="Times New Roman"/>
                <a:sym typeface="Times New Roman"/>
              </a:rPr>
              <a:t>retest</a:t>
            </a:r>
            <a:endParaRPr>
              <a:solidFill>
                <a:srgbClr val="607D8B"/>
              </a:solidFill>
              <a:latin typeface="Source Sans Pro"/>
              <a:ea typeface="Source Sans Pro"/>
              <a:cs typeface="Source Sans Pro"/>
              <a:sym typeface="Source Sans Pro"/>
            </a:endParaRPr>
          </a:p>
        </p:txBody>
      </p:sp>
      <p:cxnSp>
        <p:nvCxnSpPr>
          <p:cNvPr id="129" name="Google Shape;129;p16"/>
          <p:cNvCxnSpPr/>
          <p:nvPr/>
        </p:nvCxnSpPr>
        <p:spPr>
          <a:xfrm rot="10800000">
            <a:off x="4082157" y="2820169"/>
            <a:ext cx="0" cy="498600"/>
          </a:xfrm>
          <a:prstGeom prst="straightConnector1">
            <a:avLst/>
          </a:prstGeom>
          <a:noFill/>
          <a:ln cap="flat" cmpd="sng" w="9525">
            <a:solidFill>
              <a:srgbClr val="ECEFF1"/>
            </a:solidFill>
            <a:prstDash val="solid"/>
            <a:round/>
            <a:headEnd len="med" w="med" type="oval"/>
            <a:tailEnd len="med" w="med" type="oval"/>
          </a:ln>
        </p:spPr>
      </p:cxnSp>
      <p:sp>
        <p:nvSpPr>
          <p:cNvPr id="130" name="Google Shape;130;p16"/>
          <p:cNvSpPr txBox="1"/>
          <p:nvPr/>
        </p:nvSpPr>
        <p:spPr>
          <a:xfrm>
            <a:off x="4030339" y="3190950"/>
            <a:ext cx="1249500" cy="533400"/>
          </a:xfrm>
          <a:prstGeom prst="rect">
            <a:avLst/>
          </a:prstGeom>
          <a:noFill/>
          <a:ln>
            <a:noFill/>
          </a:ln>
        </p:spPr>
        <p:txBody>
          <a:bodyPr anchorCtr="0" anchor="t"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C</a:t>
            </a:r>
            <a:r>
              <a:rPr lang="en">
                <a:solidFill>
                  <a:schemeClr val="dk1"/>
                </a:solidFill>
                <a:latin typeface="Times New Roman"/>
                <a:ea typeface="Times New Roman"/>
                <a:cs typeface="Times New Roman"/>
                <a:sym typeface="Times New Roman"/>
              </a:rPr>
              <a:t>ondition training</a:t>
            </a:r>
            <a:endParaRPr>
              <a:solidFill>
                <a:srgbClr val="607D8B"/>
              </a:solidFill>
              <a:latin typeface="Source Sans Pro"/>
              <a:ea typeface="Source Sans Pro"/>
              <a:cs typeface="Source Sans Pro"/>
              <a:sym typeface="Source Sans Pro"/>
            </a:endParaRPr>
          </a:p>
        </p:txBody>
      </p:sp>
      <p:cxnSp>
        <p:nvCxnSpPr>
          <p:cNvPr id="131" name="Google Shape;131;p16"/>
          <p:cNvCxnSpPr/>
          <p:nvPr/>
        </p:nvCxnSpPr>
        <p:spPr>
          <a:xfrm rot="10800000">
            <a:off x="5403392" y="2820169"/>
            <a:ext cx="0" cy="498600"/>
          </a:xfrm>
          <a:prstGeom prst="straightConnector1">
            <a:avLst/>
          </a:prstGeom>
          <a:noFill/>
          <a:ln cap="flat" cmpd="sng" w="9525">
            <a:solidFill>
              <a:srgbClr val="ECEFF1"/>
            </a:solidFill>
            <a:prstDash val="solid"/>
            <a:round/>
            <a:headEnd len="med" w="med" type="oval"/>
            <a:tailEnd len="med" w="med" type="oval"/>
          </a:ln>
        </p:spPr>
      </p:cxnSp>
      <p:sp>
        <p:nvSpPr>
          <p:cNvPr id="132" name="Google Shape;132;p16"/>
          <p:cNvSpPr txBox="1"/>
          <p:nvPr/>
        </p:nvSpPr>
        <p:spPr>
          <a:xfrm>
            <a:off x="5369610" y="3237050"/>
            <a:ext cx="1249500" cy="533400"/>
          </a:xfrm>
          <a:prstGeom prst="rect">
            <a:avLst/>
          </a:prstGeom>
          <a:noFill/>
          <a:ln>
            <a:noFill/>
          </a:ln>
        </p:spPr>
        <p:txBody>
          <a:bodyPr anchorCtr="0" anchor="t"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P</a:t>
            </a:r>
            <a:r>
              <a:rPr lang="en">
                <a:solidFill>
                  <a:schemeClr val="dk1"/>
                </a:solidFill>
                <a:latin typeface="Times New Roman"/>
                <a:ea typeface="Times New Roman"/>
                <a:cs typeface="Times New Roman"/>
                <a:sym typeface="Times New Roman"/>
              </a:rPr>
              <a:t>osttest</a:t>
            </a:r>
            <a:endParaRPr>
              <a:solidFill>
                <a:srgbClr val="607D8B"/>
              </a:solidFill>
              <a:latin typeface="Source Sans Pro"/>
              <a:ea typeface="Source Sans Pro"/>
              <a:cs typeface="Source Sans Pro"/>
              <a:sym typeface="Source Sans Pro"/>
            </a:endParaRPr>
          </a:p>
        </p:txBody>
      </p:sp>
      <p:cxnSp>
        <p:nvCxnSpPr>
          <p:cNvPr id="133" name="Google Shape;133;p16"/>
          <p:cNvCxnSpPr/>
          <p:nvPr/>
        </p:nvCxnSpPr>
        <p:spPr>
          <a:xfrm rot="10800000">
            <a:off x="6724627" y="2820169"/>
            <a:ext cx="0" cy="498600"/>
          </a:xfrm>
          <a:prstGeom prst="straightConnector1">
            <a:avLst/>
          </a:prstGeom>
          <a:noFill/>
          <a:ln cap="flat" cmpd="sng" w="9525">
            <a:solidFill>
              <a:srgbClr val="ECEFF1"/>
            </a:solidFill>
            <a:prstDash val="solid"/>
            <a:round/>
            <a:headEnd len="med" w="med" type="oval"/>
            <a:tailEnd len="med" w="med" type="oval"/>
          </a:ln>
        </p:spPr>
      </p:cxnSp>
      <p:sp>
        <p:nvSpPr>
          <p:cNvPr id="134" name="Google Shape;134;p16"/>
          <p:cNvSpPr txBox="1"/>
          <p:nvPr/>
        </p:nvSpPr>
        <p:spPr>
          <a:xfrm>
            <a:off x="6691131" y="3190950"/>
            <a:ext cx="1249500" cy="533400"/>
          </a:xfrm>
          <a:prstGeom prst="rect">
            <a:avLst/>
          </a:prstGeom>
          <a:noFill/>
          <a:ln>
            <a:noFill/>
          </a:ln>
        </p:spPr>
        <p:txBody>
          <a:bodyPr anchorCtr="0" anchor="t" bIns="0" lIns="0" spcFirstLastPara="1" rIns="0" wrap="square" tIns="0">
            <a:noAutofit/>
          </a:bodyPr>
          <a:lstStyle/>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St</a:t>
            </a:r>
            <a:r>
              <a:rPr lang="en">
                <a:solidFill>
                  <a:schemeClr val="dk1"/>
                </a:solidFill>
                <a:latin typeface="Times New Roman"/>
                <a:ea typeface="Times New Roman"/>
                <a:cs typeface="Times New Roman"/>
                <a:sym typeface="Times New Roman"/>
              </a:rPr>
              <a:t>udy feedback </a:t>
            </a:r>
            <a:endParaRPr>
              <a:solidFill>
                <a:srgbClr val="607D8B"/>
              </a:solidFill>
              <a:latin typeface="Source Sans Pro"/>
              <a:ea typeface="Source Sans Pro"/>
              <a:cs typeface="Source Sans Pro"/>
              <a:sym typeface="Source Sans Pro"/>
            </a:endParaRPr>
          </a:p>
        </p:txBody>
      </p:sp>
      <p:cxnSp>
        <p:nvCxnSpPr>
          <p:cNvPr id="135" name="Google Shape;135;p16"/>
          <p:cNvCxnSpPr/>
          <p:nvPr/>
        </p:nvCxnSpPr>
        <p:spPr>
          <a:xfrm rot="10800000">
            <a:off x="8045862" y="2820169"/>
            <a:ext cx="0" cy="498600"/>
          </a:xfrm>
          <a:prstGeom prst="straightConnector1">
            <a:avLst/>
          </a:prstGeom>
          <a:noFill/>
          <a:ln cap="flat" cmpd="sng" w="9525">
            <a:solidFill>
              <a:srgbClr val="ECEFF1"/>
            </a:solidFill>
            <a:prstDash val="solid"/>
            <a:round/>
            <a:headEnd len="med" w="med" type="oval"/>
            <a:tailEnd len="med" w="med" type="oval"/>
          </a:ln>
        </p:spPr>
      </p:cxnSp>
      <p:sp>
        <p:nvSpPr>
          <p:cNvPr id="136" name="Google Shape;136;p16"/>
          <p:cNvSpPr txBox="1"/>
          <p:nvPr/>
        </p:nvSpPr>
        <p:spPr>
          <a:xfrm>
            <a:off x="8008073" y="3343350"/>
            <a:ext cx="1034700" cy="53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Analysis</a:t>
            </a:r>
            <a:endParaRPr sz="900">
              <a:solidFill>
                <a:srgbClr val="607D8B"/>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Results: Cognitive Load</a:t>
            </a:r>
            <a:endParaRPr sz="3000">
              <a:solidFill>
                <a:srgbClr val="000000"/>
              </a:solidFill>
              <a:latin typeface="Times New Roman"/>
              <a:ea typeface="Times New Roman"/>
              <a:cs typeface="Times New Roman"/>
              <a:sym typeface="Times New Roman"/>
            </a:endParaRPr>
          </a:p>
        </p:txBody>
      </p:sp>
      <p:sp>
        <p:nvSpPr>
          <p:cNvPr id="142" name="Google Shape;142;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43" name="Google Shape;143;p17"/>
          <p:cNvSpPr txBox="1"/>
          <p:nvPr/>
        </p:nvSpPr>
        <p:spPr>
          <a:xfrm>
            <a:off x="995500" y="2718925"/>
            <a:ext cx="4349400" cy="50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44" name="Google Shape;144;p17"/>
          <p:cNvSpPr txBox="1"/>
          <p:nvPr/>
        </p:nvSpPr>
        <p:spPr>
          <a:xfrm>
            <a:off x="786150" y="1110600"/>
            <a:ext cx="7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45" name="Google Shape;145;p17"/>
          <p:cNvSpPr txBox="1"/>
          <p:nvPr/>
        </p:nvSpPr>
        <p:spPr>
          <a:xfrm>
            <a:off x="1092600" y="934525"/>
            <a:ext cx="6683100" cy="3534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Font typeface="Times New Roman"/>
              <a:buAutoNum type="arabicPeriod"/>
            </a:pPr>
            <a:r>
              <a:rPr lang="en" sz="1800">
                <a:latin typeface="Times New Roman"/>
                <a:ea typeface="Times New Roman"/>
                <a:cs typeface="Times New Roman"/>
                <a:sym typeface="Times New Roman"/>
              </a:rPr>
              <a:t>After Pretest (Survey 03)</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After Puzzle (Survey 04)</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After Posttest (Survey 06)</a:t>
            </a:r>
            <a:endParaRPr sz="1800">
              <a:latin typeface="Times New Roman"/>
              <a:ea typeface="Times New Roman"/>
              <a:cs typeface="Times New Roman"/>
              <a:sym typeface="Times New Roman"/>
            </a:endParaRPr>
          </a:p>
          <a:p>
            <a:pPr indent="0" lvl="0" marL="457200" rtl="0" algn="l">
              <a:spcBef>
                <a:spcPts val="60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46" name="Google Shape;146;p17"/>
          <p:cNvPicPr preferRelativeResize="0"/>
          <p:nvPr/>
        </p:nvPicPr>
        <p:blipFill>
          <a:blip r:embed="rId3">
            <a:alphaModFix/>
          </a:blip>
          <a:stretch>
            <a:fillRect/>
          </a:stretch>
        </p:blipFill>
        <p:spPr>
          <a:xfrm>
            <a:off x="2299438" y="2793450"/>
            <a:ext cx="4545125" cy="127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Results: Performance</a:t>
            </a:r>
            <a:endParaRPr sz="3000">
              <a:solidFill>
                <a:srgbClr val="000000"/>
              </a:solidFill>
              <a:latin typeface="Times New Roman"/>
              <a:ea typeface="Times New Roman"/>
              <a:cs typeface="Times New Roman"/>
              <a:sym typeface="Times New Roman"/>
            </a:endParaRPr>
          </a:p>
        </p:txBody>
      </p:sp>
      <p:sp>
        <p:nvSpPr>
          <p:cNvPr id="152" name="Google Shape;152;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53" name="Google Shape;153;p18"/>
          <p:cNvPicPr preferRelativeResize="0"/>
          <p:nvPr/>
        </p:nvPicPr>
        <p:blipFill>
          <a:blip r:embed="rId3">
            <a:alphaModFix/>
          </a:blip>
          <a:stretch>
            <a:fillRect/>
          </a:stretch>
        </p:blipFill>
        <p:spPr>
          <a:xfrm>
            <a:off x="1948825" y="1178650"/>
            <a:ext cx="5094775" cy="1458498"/>
          </a:xfrm>
          <a:prstGeom prst="rect">
            <a:avLst/>
          </a:prstGeom>
          <a:noFill/>
          <a:ln>
            <a:noFill/>
          </a:ln>
        </p:spPr>
      </p:pic>
      <p:pic>
        <p:nvPicPr>
          <p:cNvPr id="154" name="Google Shape;154;p18"/>
          <p:cNvPicPr preferRelativeResize="0"/>
          <p:nvPr/>
        </p:nvPicPr>
        <p:blipFill>
          <a:blip r:embed="rId4">
            <a:alphaModFix/>
          </a:blip>
          <a:stretch>
            <a:fillRect/>
          </a:stretch>
        </p:blipFill>
        <p:spPr>
          <a:xfrm>
            <a:off x="1948825" y="2681000"/>
            <a:ext cx="5094775" cy="175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60" name="Google Shape;160;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Results: Efficiency</a:t>
            </a:r>
            <a:endParaRPr sz="3000">
              <a:solidFill>
                <a:srgbClr val="000000"/>
              </a:solidFill>
              <a:latin typeface="Times New Roman"/>
              <a:ea typeface="Times New Roman"/>
              <a:cs typeface="Times New Roman"/>
              <a:sym typeface="Times New Roman"/>
            </a:endParaRPr>
          </a:p>
        </p:txBody>
      </p:sp>
      <p:pic>
        <p:nvPicPr>
          <p:cNvPr id="161" name="Google Shape;161;p19"/>
          <p:cNvPicPr preferRelativeResize="0"/>
          <p:nvPr/>
        </p:nvPicPr>
        <p:blipFill>
          <a:blip r:embed="rId3">
            <a:alphaModFix/>
          </a:blip>
          <a:stretch>
            <a:fillRect/>
          </a:stretch>
        </p:blipFill>
        <p:spPr>
          <a:xfrm>
            <a:off x="2279025" y="2408320"/>
            <a:ext cx="4585949" cy="1804866"/>
          </a:xfrm>
          <a:prstGeom prst="rect">
            <a:avLst/>
          </a:prstGeom>
          <a:noFill/>
          <a:ln>
            <a:noFill/>
          </a:ln>
        </p:spPr>
      </p:pic>
      <p:pic>
        <p:nvPicPr>
          <p:cNvPr id="162" name="Google Shape;162;p19"/>
          <p:cNvPicPr preferRelativeResize="0"/>
          <p:nvPr/>
        </p:nvPicPr>
        <p:blipFill>
          <a:blip r:embed="rId4">
            <a:alphaModFix/>
          </a:blip>
          <a:stretch>
            <a:fillRect/>
          </a:stretch>
        </p:blipFill>
        <p:spPr>
          <a:xfrm>
            <a:off x="661625" y="1071350"/>
            <a:ext cx="4133850" cy="1276350"/>
          </a:xfrm>
          <a:prstGeom prst="rect">
            <a:avLst/>
          </a:prstGeom>
          <a:noFill/>
          <a:ln>
            <a:noFill/>
          </a:ln>
        </p:spPr>
      </p:pic>
      <p:pic>
        <p:nvPicPr>
          <p:cNvPr id="163" name="Google Shape;163;p19"/>
          <p:cNvPicPr preferRelativeResize="0"/>
          <p:nvPr/>
        </p:nvPicPr>
        <p:blipFill>
          <a:blip r:embed="rId5">
            <a:alphaModFix/>
          </a:blip>
          <a:stretch>
            <a:fillRect/>
          </a:stretch>
        </p:blipFill>
        <p:spPr>
          <a:xfrm>
            <a:off x="4795475" y="1163120"/>
            <a:ext cx="3469206" cy="109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Results: Motivation</a:t>
            </a:r>
            <a:endParaRPr sz="3000">
              <a:solidFill>
                <a:srgbClr val="000000"/>
              </a:solidFill>
              <a:latin typeface="Times New Roman"/>
              <a:ea typeface="Times New Roman"/>
              <a:cs typeface="Times New Roman"/>
              <a:sym typeface="Times New Roman"/>
            </a:endParaRPr>
          </a:p>
        </p:txBody>
      </p:sp>
      <p:sp>
        <p:nvSpPr>
          <p:cNvPr id="169" name="Google Shape;169;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70" name="Google Shape;170;p20"/>
          <p:cNvSpPr txBox="1"/>
          <p:nvPr/>
        </p:nvSpPr>
        <p:spPr>
          <a:xfrm>
            <a:off x="1092600" y="934525"/>
            <a:ext cx="6683100" cy="3534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Font typeface="Times New Roman"/>
              <a:buAutoNum type="arabicPeriod"/>
            </a:pPr>
            <a:r>
              <a:rPr lang="en" sz="1800">
                <a:latin typeface="Times New Roman"/>
                <a:ea typeface="Times New Roman"/>
                <a:cs typeface="Times New Roman"/>
                <a:sym typeface="Times New Roman"/>
              </a:rPr>
              <a:t>TEQ Results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Individual quantifiers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Expanding fs1 results to further conditions</a:t>
            </a:r>
            <a:endParaRPr sz="1800">
              <a:latin typeface="Times New Roman"/>
              <a:ea typeface="Times New Roman"/>
              <a:cs typeface="Times New Roman"/>
              <a:sym typeface="Times New Roman"/>
            </a:endParaRPr>
          </a:p>
          <a:p>
            <a:pPr indent="0" lvl="0" marL="457200" rtl="0" algn="l">
              <a:spcBef>
                <a:spcPts val="60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71" name="Google Shape;171;p20"/>
          <p:cNvPicPr preferRelativeResize="0"/>
          <p:nvPr/>
        </p:nvPicPr>
        <p:blipFill>
          <a:blip r:embed="rId3">
            <a:alphaModFix/>
          </a:blip>
          <a:stretch>
            <a:fillRect/>
          </a:stretch>
        </p:blipFill>
        <p:spPr>
          <a:xfrm>
            <a:off x="2629500" y="2424063"/>
            <a:ext cx="3609300" cy="213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