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7" r:id="rId5"/>
    <p:sldId id="268" r:id="rId6"/>
    <p:sldId id="269" r:id="rId7"/>
    <p:sldId id="260" r:id="rId8"/>
    <p:sldId id="261" r:id="rId9"/>
    <p:sldId id="264" r:id="rId10"/>
    <p:sldId id="262" r:id="rId11"/>
    <p:sldId id="265" r:id="rId12"/>
    <p:sldId id="266" r:id="rId13"/>
    <p:sldId id="263"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p:scale>
          <a:sx n="90" d="100"/>
          <a:sy n="90" d="100"/>
        </p:scale>
        <p:origin x="600" y="2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8776A7-A60E-4296-8153-FAD266050BD5}"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19685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8776A7-A60E-4296-8153-FAD266050BD5}"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254027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8776A7-A60E-4296-8153-FAD266050BD5}"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A71B1D-52CD-43F4-A00A-E6AE31EADB6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4813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D8776A7-A60E-4296-8153-FAD266050BD5}"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2241228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D8776A7-A60E-4296-8153-FAD266050BD5}"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A71B1D-52CD-43F4-A00A-E6AE31EADB6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6807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D8776A7-A60E-4296-8153-FAD266050BD5}"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1558812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776A7-A60E-4296-8153-FAD266050BD5}"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2773641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776A7-A60E-4296-8153-FAD266050BD5}"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29360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776A7-A60E-4296-8153-FAD266050BD5}"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951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8776A7-A60E-4296-8153-FAD266050BD5}"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428417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8776A7-A60E-4296-8153-FAD266050BD5}"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194495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776A7-A60E-4296-8153-FAD266050BD5}"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281212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776A7-A60E-4296-8153-FAD266050BD5}"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396136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776A7-A60E-4296-8153-FAD266050BD5}"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187681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8776A7-A60E-4296-8153-FAD266050BD5}"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405842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D8776A7-A60E-4296-8153-FAD266050BD5}"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9A71B1D-52CD-43F4-A00A-E6AE31EADB69}" type="slidenum">
              <a:rPr lang="en-US" smtClean="0"/>
              <a:t>‹#›</a:t>
            </a:fld>
            <a:endParaRPr lang="en-US"/>
          </a:p>
        </p:txBody>
      </p:sp>
    </p:spTree>
    <p:extLst>
      <p:ext uri="{BB962C8B-B14F-4D97-AF65-F5344CB8AC3E}">
        <p14:creationId xmlns:p14="http://schemas.microsoft.com/office/powerpoint/2010/main" val="398549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D8776A7-A60E-4296-8153-FAD266050BD5}" type="datetimeFigureOut">
              <a:rPr lang="en-US" smtClean="0"/>
              <a:t>5/4/2017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9A71B1D-52CD-43F4-A00A-E6AE31EADB69}" type="slidenum">
              <a:rPr lang="en-US" smtClean="0"/>
              <a:t>‹#›</a:t>
            </a:fld>
            <a:endParaRPr lang="en-US"/>
          </a:p>
        </p:txBody>
      </p:sp>
    </p:spTree>
    <p:extLst>
      <p:ext uri="{BB962C8B-B14F-4D97-AF65-F5344CB8AC3E}">
        <p14:creationId xmlns:p14="http://schemas.microsoft.com/office/powerpoint/2010/main" val="2983958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uadrosjb/CSC440-Final-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Simulating the FIFO, LRU, &amp; Optimal Algorithm</a:t>
            </a:r>
          </a:p>
        </p:txBody>
      </p:sp>
      <p:sp>
        <p:nvSpPr>
          <p:cNvPr id="3" name="Subtitle 2"/>
          <p:cNvSpPr>
            <a:spLocks noGrp="1"/>
          </p:cNvSpPr>
          <p:nvPr>
            <p:ph type="subTitle" idx="1"/>
          </p:nvPr>
        </p:nvSpPr>
        <p:spPr/>
        <p:txBody>
          <a:bodyPr/>
          <a:lstStyle/>
          <a:p>
            <a:r>
              <a:rPr lang="en-US" dirty="0"/>
              <a:t>Jeffrey Cuadros</a:t>
            </a:r>
          </a:p>
        </p:txBody>
      </p:sp>
    </p:spTree>
    <p:extLst>
      <p:ext uri="{BB962C8B-B14F-4D97-AF65-F5344CB8AC3E}">
        <p14:creationId xmlns:p14="http://schemas.microsoft.com/office/powerpoint/2010/main" val="29991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473" y="217710"/>
            <a:ext cx="4435948" cy="779817"/>
          </a:xfrm>
        </p:spPr>
        <p:txBody>
          <a:bodyPr/>
          <a:lstStyle/>
          <a:p>
            <a:r>
              <a:rPr lang="en-US" dirty="0"/>
              <a:t>Optimal Algorithm:</a:t>
            </a:r>
          </a:p>
        </p:txBody>
      </p:sp>
      <p:sp>
        <p:nvSpPr>
          <p:cNvPr id="3" name="Content Placeholder 2"/>
          <p:cNvSpPr>
            <a:spLocks noGrp="1"/>
          </p:cNvSpPr>
          <p:nvPr>
            <p:ph idx="1"/>
          </p:nvPr>
        </p:nvSpPr>
        <p:spPr>
          <a:xfrm>
            <a:off x="1034473" y="1560944"/>
            <a:ext cx="5200073" cy="4384097"/>
          </a:xfrm>
        </p:spPr>
        <p:txBody>
          <a:bodyPr>
            <a:normAutofit/>
          </a:bodyPr>
          <a:lstStyle/>
          <a:p>
            <a:r>
              <a:rPr lang="en-US" sz="2400" dirty="0"/>
              <a:t>Same as the other algorithms, I loop the entire array “page” and call the function insert() with two parameters the value and the index of “page”</a:t>
            </a:r>
          </a:p>
          <a:p>
            <a:r>
              <a:rPr lang="en-US" sz="2400" dirty="0"/>
              <a:t>The function insert() add non repeat values at the start of the “</a:t>
            </a:r>
            <a:r>
              <a:rPr lang="en-US" sz="2400" dirty="0" err="1"/>
              <a:t>curr”ArrayList</a:t>
            </a:r>
            <a:r>
              <a:rPr lang="en-US" sz="2400" dirty="0"/>
              <a:t> till the size of it equals to the frame size.</a:t>
            </a:r>
          </a:p>
        </p:txBody>
      </p:sp>
      <p:pic>
        <p:nvPicPr>
          <p:cNvPr id="4" name="Picture 3"/>
          <p:cNvPicPr>
            <a:picLocks noChangeAspect="1"/>
          </p:cNvPicPr>
          <p:nvPr/>
        </p:nvPicPr>
        <p:blipFill>
          <a:blip r:embed="rId2"/>
          <a:stretch>
            <a:fillRect/>
          </a:stretch>
        </p:blipFill>
        <p:spPr>
          <a:xfrm>
            <a:off x="6234546" y="1536361"/>
            <a:ext cx="5143500" cy="1695450"/>
          </a:xfrm>
          <a:prstGeom prst="rect">
            <a:avLst/>
          </a:prstGeom>
        </p:spPr>
      </p:pic>
      <p:pic>
        <p:nvPicPr>
          <p:cNvPr id="5" name="Picture 4"/>
          <p:cNvPicPr>
            <a:picLocks noChangeAspect="1"/>
          </p:cNvPicPr>
          <p:nvPr/>
        </p:nvPicPr>
        <p:blipFill>
          <a:blip r:embed="rId3"/>
          <a:stretch>
            <a:fillRect/>
          </a:stretch>
        </p:blipFill>
        <p:spPr>
          <a:xfrm>
            <a:off x="6234546" y="3478067"/>
            <a:ext cx="5543550" cy="2466975"/>
          </a:xfrm>
          <a:prstGeom prst="rect">
            <a:avLst/>
          </a:prstGeom>
        </p:spPr>
      </p:pic>
    </p:spTree>
    <p:extLst>
      <p:ext uri="{BB962C8B-B14F-4D97-AF65-F5344CB8AC3E}">
        <p14:creationId xmlns:p14="http://schemas.microsoft.com/office/powerpoint/2010/main" val="221839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34473" y="217710"/>
            <a:ext cx="4435948" cy="779817"/>
          </a:xfrm>
        </p:spPr>
        <p:txBody>
          <a:bodyPr/>
          <a:lstStyle/>
          <a:p>
            <a:r>
              <a:rPr lang="en-US" dirty="0"/>
              <a:t>Optimal Algorithm:</a:t>
            </a:r>
          </a:p>
        </p:txBody>
      </p:sp>
      <p:sp>
        <p:nvSpPr>
          <p:cNvPr id="6" name="Content Placeholder 2"/>
          <p:cNvSpPr>
            <a:spLocks noGrp="1"/>
          </p:cNvSpPr>
          <p:nvPr>
            <p:ph idx="1"/>
          </p:nvPr>
        </p:nvSpPr>
        <p:spPr>
          <a:xfrm>
            <a:off x="1034473" y="1240972"/>
            <a:ext cx="5847339" cy="5355772"/>
          </a:xfrm>
        </p:spPr>
        <p:txBody>
          <a:bodyPr>
            <a:normAutofit/>
          </a:bodyPr>
          <a:lstStyle/>
          <a:p>
            <a:r>
              <a:rPr lang="en-US" sz="2000" dirty="0"/>
              <a:t>If the current value is not in the “</a:t>
            </a:r>
            <a:r>
              <a:rPr lang="en-US" sz="2000" dirty="0" err="1"/>
              <a:t>curr</a:t>
            </a:r>
            <a:r>
              <a:rPr lang="en-US" sz="2000" dirty="0"/>
              <a:t>” </a:t>
            </a:r>
            <a:r>
              <a:rPr lang="en-US" sz="2000" dirty="0" err="1"/>
              <a:t>ArrayList</a:t>
            </a:r>
            <a:r>
              <a:rPr lang="en-US" sz="2000" dirty="0"/>
              <a:t>, the function </a:t>
            </a:r>
            <a:r>
              <a:rPr lang="en-US" sz="2000" dirty="0" err="1"/>
              <a:t>fillNext</a:t>
            </a:r>
            <a:r>
              <a:rPr lang="en-US" sz="2000" dirty="0"/>
              <a:t>() gets call to fill the “next” </a:t>
            </a:r>
            <a:r>
              <a:rPr lang="en-US" sz="2000" dirty="0" err="1"/>
              <a:t>ArrayList</a:t>
            </a:r>
            <a:r>
              <a:rPr lang="en-US" sz="2000" dirty="0"/>
              <a:t>.</a:t>
            </a:r>
            <a:br>
              <a:rPr lang="en-US" sz="2000" dirty="0"/>
            </a:br>
            <a:r>
              <a:rPr lang="en-US" sz="2000" dirty="0"/>
              <a:t>The function </a:t>
            </a:r>
            <a:r>
              <a:rPr lang="en-US" sz="2000" dirty="0" err="1"/>
              <a:t>howManyMatches</a:t>
            </a:r>
            <a:r>
              <a:rPr lang="en-US" sz="2000" dirty="0"/>
              <a:t>() gets call after and the return value gets saved in the </a:t>
            </a:r>
            <a:r>
              <a:rPr lang="en-US" sz="2000" dirty="0" err="1"/>
              <a:t>interger</a:t>
            </a:r>
            <a:r>
              <a:rPr lang="en-US" sz="2000" dirty="0"/>
              <a:t> “m”</a:t>
            </a:r>
          </a:p>
          <a:p>
            <a:r>
              <a:rPr lang="en-US" sz="2000" dirty="0"/>
              <a:t>If “m” is 0, then there were no matches, in that case, insert the value to the first inserted position.</a:t>
            </a:r>
          </a:p>
          <a:p>
            <a:r>
              <a:rPr lang="en-US" sz="2000" dirty="0"/>
              <a:t> if “m” is the same as the size of the “</a:t>
            </a:r>
            <a:r>
              <a:rPr lang="en-US" sz="2000" dirty="0" err="1"/>
              <a:t>curr</a:t>
            </a:r>
            <a:r>
              <a:rPr lang="en-US" sz="2000" dirty="0"/>
              <a:t>” </a:t>
            </a:r>
            <a:r>
              <a:rPr lang="en-US" sz="2000" dirty="0" err="1"/>
              <a:t>arraylist</a:t>
            </a:r>
            <a:r>
              <a:rPr lang="en-US" sz="2000" dirty="0"/>
              <a:t>, then they are all matches, then I take the last inserted value inside the “next” </a:t>
            </a:r>
            <a:r>
              <a:rPr lang="en-US" sz="2000" dirty="0" err="1"/>
              <a:t>arraylist</a:t>
            </a:r>
            <a:r>
              <a:rPr lang="en-US" sz="2000" dirty="0"/>
              <a:t> and find the position of that value inside the “</a:t>
            </a:r>
            <a:r>
              <a:rPr lang="en-US" sz="2000" dirty="0" err="1"/>
              <a:t>curr</a:t>
            </a:r>
            <a:r>
              <a:rPr lang="en-US" sz="2000" dirty="0"/>
              <a:t>” </a:t>
            </a:r>
            <a:r>
              <a:rPr lang="en-US" sz="2000" dirty="0" err="1"/>
              <a:t>arraylist</a:t>
            </a:r>
            <a:r>
              <a:rPr lang="en-US" sz="2000" dirty="0"/>
              <a:t> and replace that value at the position of “</a:t>
            </a:r>
            <a:r>
              <a:rPr lang="en-US" sz="2000" dirty="0" err="1"/>
              <a:t>curr</a:t>
            </a:r>
            <a:r>
              <a:rPr lang="en-US" sz="2000" dirty="0"/>
              <a:t>” </a:t>
            </a:r>
            <a:r>
              <a:rPr lang="en-US" sz="2000" dirty="0" err="1"/>
              <a:t>arraylist</a:t>
            </a:r>
            <a:r>
              <a:rPr lang="en-US" sz="2000" dirty="0"/>
              <a:t> with the new value</a:t>
            </a:r>
          </a:p>
        </p:txBody>
      </p:sp>
      <p:pic>
        <p:nvPicPr>
          <p:cNvPr id="10" name="Picture 9"/>
          <p:cNvPicPr>
            <a:picLocks noChangeAspect="1"/>
          </p:cNvPicPr>
          <p:nvPr/>
        </p:nvPicPr>
        <p:blipFill>
          <a:blip r:embed="rId2"/>
          <a:stretch>
            <a:fillRect/>
          </a:stretch>
        </p:blipFill>
        <p:spPr>
          <a:xfrm>
            <a:off x="6881812" y="1240971"/>
            <a:ext cx="4829175" cy="3238500"/>
          </a:xfrm>
          <a:prstGeom prst="rect">
            <a:avLst/>
          </a:prstGeom>
        </p:spPr>
      </p:pic>
    </p:spTree>
    <p:extLst>
      <p:ext uri="{BB962C8B-B14F-4D97-AF65-F5344CB8AC3E}">
        <p14:creationId xmlns:p14="http://schemas.microsoft.com/office/powerpoint/2010/main" val="69140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4473" y="1383792"/>
            <a:ext cx="5658935" cy="2759000"/>
          </a:xfrm>
        </p:spPr>
        <p:txBody>
          <a:bodyPr>
            <a:normAutofit/>
          </a:bodyPr>
          <a:lstStyle/>
          <a:p>
            <a:r>
              <a:rPr lang="en-US" sz="2000" dirty="0"/>
              <a:t>If “m” is less then the size of the </a:t>
            </a:r>
            <a:r>
              <a:rPr lang="en-US" sz="2000" dirty="0" err="1"/>
              <a:t>arraylist</a:t>
            </a:r>
            <a:r>
              <a:rPr lang="en-US" sz="2000" dirty="0"/>
              <a:t> “</a:t>
            </a:r>
            <a:r>
              <a:rPr lang="en-US" sz="2000" dirty="0" err="1"/>
              <a:t>curr</a:t>
            </a:r>
            <a:r>
              <a:rPr lang="en-US" sz="2000" dirty="0"/>
              <a:t>” then I check which values are in the </a:t>
            </a:r>
            <a:r>
              <a:rPr lang="en-US" sz="2000" dirty="0" err="1"/>
              <a:t>arraylist</a:t>
            </a:r>
            <a:r>
              <a:rPr lang="en-US" sz="2000" dirty="0"/>
              <a:t> “</a:t>
            </a:r>
            <a:r>
              <a:rPr lang="en-US" sz="2000" dirty="0" err="1"/>
              <a:t>curr</a:t>
            </a:r>
            <a:r>
              <a:rPr lang="en-US" sz="2000" dirty="0"/>
              <a:t>” and “next”, If the value is not in both, then I take that position and replace the value inside there with the new value.</a:t>
            </a:r>
          </a:p>
        </p:txBody>
      </p:sp>
      <p:sp>
        <p:nvSpPr>
          <p:cNvPr id="4" name="Title 1"/>
          <p:cNvSpPr>
            <a:spLocks noGrp="1"/>
          </p:cNvSpPr>
          <p:nvPr>
            <p:ph type="title"/>
          </p:nvPr>
        </p:nvSpPr>
        <p:spPr>
          <a:xfrm>
            <a:off x="1034473" y="217710"/>
            <a:ext cx="4435948" cy="779817"/>
          </a:xfrm>
        </p:spPr>
        <p:txBody>
          <a:bodyPr/>
          <a:lstStyle/>
          <a:p>
            <a:r>
              <a:rPr lang="en-US" dirty="0"/>
              <a:t>Optimal Algorithm:</a:t>
            </a:r>
          </a:p>
        </p:txBody>
      </p:sp>
      <p:pic>
        <p:nvPicPr>
          <p:cNvPr id="5" name="Picture 4"/>
          <p:cNvPicPr>
            <a:picLocks noChangeAspect="1"/>
          </p:cNvPicPr>
          <p:nvPr/>
        </p:nvPicPr>
        <p:blipFill>
          <a:blip r:embed="rId2"/>
          <a:stretch>
            <a:fillRect/>
          </a:stretch>
        </p:blipFill>
        <p:spPr>
          <a:xfrm>
            <a:off x="6689710" y="997527"/>
            <a:ext cx="4347361" cy="3352800"/>
          </a:xfrm>
          <a:prstGeom prst="rect">
            <a:avLst/>
          </a:prstGeom>
        </p:spPr>
      </p:pic>
      <p:pic>
        <p:nvPicPr>
          <p:cNvPr id="6" name="Picture 5"/>
          <p:cNvPicPr>
            <a:picLocks noChangeAspect="1"/>
          </p:cNvPicPr>
          <p:nvPr/>
        </p:nvPicPr>
        <p:blipFill>
          <a:blip r:embed="rId3"/>
          <a:stretch>
            <a:fillRect/>
          </a:stretch>
        </p:blipFill>
        <p:spPr>
          <a:xfrm>
            <a:off x="1909422" y="4005182"/>
            <a:ext cx="2686050" cy="2228850"/>
          </a:xfrm>
          <a:prstGeom prst="rect">
            <a:avLst/>
          </a:prstGeom>
        </p:spPr>
      </p:pic>
      <p:pic>
        <p:nvPicPr>
          <p:cNvPr id="7" name="Picture 6"/>
          <p:cNvPicPr>
            <a:picLocks noChangeAspect="1"/>
          </p:cNvPicPr>
          <p:nvPr/>
        </p:nvPicPr>
        <p:blipFill>
          <a:blip r:embed="rId4"/>
          <a:stretch>
            <a:fillRect/>
          </a:stretch>
        </p:blipFill>
        <p:spPr>
          <a:xfrm>
            <a:off x="6689710" y="4529057"/>
            <a:ext cx="3724275" cy="1704975"/>
          </a:xfrm>
          <a:prstGeom prst="rect">
            <a:avLst/>
          </a:prstGeom>
        </p:spPr>
      </p:pic>
    </p:spTree>
    <p:extLst>
      <p:ext uri="{BB962C8B-B14F-4D97-AF65-F5344CB8AC3E}">
        <p14:creationId xmlns:p14="http://schemas.microsoft.com/office/powerpoint/2010/main" val="243752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difficulties?</a:t>
            </a:r>
          </a:p>
        </p:txBody>
      </p:sp>
      <p:sp>
        <p:nvSpPr>
          <p:cNvPr id="3" name="Content Placeholder 2"/>
          <p:cNvSpPr>
            <a:spLocks noGrp="1"/>
          </p:cNvSpPr>
          <p:nvPr>
            <p:ph idx="1"/>
          </p:nvPr>
        </p:nvSpPr>
        <p:spPr>
          <a:xfrm>
            <a:off x="1098740" y="1905000"/>
            <a:ext cx="9928924" cy="2060944"/>
          </a:xfrm>
        </p:spPr>
        <p:txBody>
          <a:bodyPr>
            <a:normAutofit fontScale="92500" lnSpcReduction="10000"/>
          </a:bodyPr>
          <a:lstStyle/>
          <a:p>
            <a:r>
              <a:rPr lang="en-US" sz="2400" dirty="0"/>
              <a:t>Implementing the print() functions became I bit annoying, because if the ArrayList size was less than the frame size, then it will only print the elements inside the ArrayList and there will be missing the “empty” spaces.</a:t>
            </a:r>
          </a:p>
          <a:p>
            <a:pPr lvl="2"/>
            <a:r>
              <a:rPr lang="en-US" sz="1800" dirty="0"/>
              <a:t>I resolved this issue by implementing a counter variable that enforces that the print function to print as much spots as the frame size</a:t>
            </a:r>
          </a:p>
        </p:txBody>
      </p:sp>
      <p:pic>
        <p:nvPicPr>
          <p:cNvPr id="4" name="Picture 3"/>
          <p:cNvPicPr>
            <a:picLocks noChangeAspect="1"/>
          </p:cNvPicPr>
          <p:nvPr/>
        </p:nvPicPr>
        <p:blipFill>
          <a:blip r:embed="rId2"/>
          <a:stretch>
            <a:fillRect/>
          </a:stretch>
        </p:blipFill>
        <p:spPr>
          <a:xfrm>
            <a:off x="3377152" y="3965944"/>
            <a:ext cx="5372100" cy="2590800"/>
          </a:xfrm>
          <a:prstGeom prst="rect">
            <a:avLst/>
          </a:prstGeom>
        </p:spPr>
      </p:pic>
    </p:spTree>
    <p:extLst>
      <p:ext uri="{BB962C8B-B14F-4D97-AF65-F5344CB8AC3E}">
        <p14:creationId xmlns:p14="http://schemas.microsoft.com/office/powerpoint/2010/main" val="4208589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380" y="614966"/>
            <a:ext cx="2628299" cy="802354"/>
          </a:xfrm>
        </p:spPr>
        <p:txBody>
          <a:bodyPr/>
          <a:lstStyle/>
          <a:p>
            <a:r>
              <a:rPr lang="en-US" dirty="0"/>
              <a:t>Resources:</a:t>
            </a:r>
          </a:p>
        </p:txBody>
      </p:sp>
      <p:sp>
        <p:nvSpPr>
          <p:cNvPr id="3" name="Content Placeholder 2"/>
          <p:cNvSpPr>
            <a:spLocks noGrp="1"/>
          </p:cNvSpPr>
          <p:nvPr>
            <p:ph idx="1"/>
          </p:nvPr>
        </p:nvSpPr>
        <p:spPr>
          <a:xfrm>
            <a:off x="1357486" y="1557528"/>
            <a:ext cx="10100505" cy="3098448"/>
          </a:xfrm>
        </p:spPr>
        <p:txBody>
          <a:bodyPr>
            <a:normAutofit/>
          </a:bodyPr>
          <a:lstStyle/>
          <a:p>
            <a:r>
              <a:rPr lang="en-US" sz="2400" dirty="0"/>
              <a:t>Class notes and slides</a:t>
            </a:r>
          </a:p>
          <a:p>
            <a:endParaRPr lang="en-US" sz="2400" dirty="0"/>
          </a:p>
          <a:p>
            <a:pPr marL="0" indent="0">
              <a:buNone/>
            </a:pPr>
            <a:r>
              <a:rPr lang="en-US" sz="2400" dirty="0"/>
              <a:t>The code is uploaded on Github, if anyone wants to download it:</a:t>
            </a:r>
          </a:p>
          <a:p>
            <a:pPr marL="0" indent="0">
              <a:buNone/>
            </a:pPr>
            <a:endParaRPr lang="en-US" sz="2400" dirty="0"/>
          </a:p>
          <a:p>
            <a:pPr marL="0" indent="0">
              <a:buNone/>
            </a:pPr>
            <a:r>
              <a:rPr lang="en-US" sz="2400" dirty="0">
                <a:hlinkClick r:id="rId2"/>
              </a:rPr>
              <a:t>https://github.com/cuadrosjb/CSC440-Final-Project</a:t>
            </a: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17067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have I picked that topic?</a:t>
            </a:r>
          </a:p>
        </p:txBody>
      </p:sp>
      <p:sp>
        <p:nvSpPr>
          <p:cNvPr id="3" name="Content Placeholder 2"/>
          <p:cNvSpPr>
            <a:spLocks noGrp="1"/>
          </p:cNvSpPr>
          <p:nvPr>
            <p:ph idx="1"/>
          </p:nvPr>
        </p:nvSpPr>
        <p:spPr/>
        <p:txBody>
          <a:bodyPr>
            <a:normAutofit/>
          </a:bodyPr>
          <a:lstStyle/>
          <a:p>
            <a:r>
              <a:rPr lang="en-US" sz="2400" dirty="0"/>
              <a:t>I rather code than actually write.</a:t>
            </a:r>
          </a:p>
          <a:p>
            <a:r>
              <a:rPr lang="en-US" sz="2400" dirty="0"/>
              <a:t>Optimal Page replacement looked challenging to code (and it was)</a:t>
            </a:r>
          </a:p>
        </p:txBody>
      </p:sp>
    </p:spTree>
    <p:extLst>
      <p:ext uri="{BB962C8B-B14F-4D97-AF65-F5344CB8AC3E}">
        <p14:creationId xmlns:p14="http://schemas.microsoft.com/office/powerpoint/2010/main" val="3607901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552" y="325531"/>
            <a:ext cx="5291442" cy="775482"/>
          </a:xfrm>
        </p:spPr>
        <p:txBody>
          <a:bodyPr/>
          <a:lstStyle/>
          <a:p>
            <a:r>
              <a:rPr lang="en-US" dirty="0"/>
              <a:t>What have I learned?</a:t>
            </a:r>
          </a:p>
        </p:txBody>
      </p:sp>
      <p:sp>
        <p:nvSpPr>
          <p:cNvPr id="3" name="Content Placeholder 2"/>
          <p:cNvSpPr>
            <a:spLocks noGrp="1"/>
          </p:cNvSpPr>
          <p:nvPr>
            <p:ph idx="1"/>
          </p:nvPr>
        </p:nvSpPr>
        <p:spPr>
          <a:xfrm>
            <a:off x="1670181" y="1101013"/>
            <a:ext cx="9834432" cy="4917232"/>
          </a:xfrm>
        </p:spPr>
        <p:txBody>
          <a:bodyPr>
            <a:normAutofit/>
          </a:bodyPr>
          <a:lstStyle/>
          <a:p>
            <a:r>
              <a:rPr lang="en-US" sz="2400" dirty="0"/>
              <a:t>Simulating a page replacement algorithm is HARD, specially optimal.</a:t>
            </a:r>
          </a:p>
          <a:p>
            <a:r>
              <a:rPr lang="en-US" sz="2400" dirty="0"/>
              <a:t>FIFO:</a:t>
            </a:r>
          </a:p>
          <a:p>
            <a:pPr lvl="1"/>
            <a:r>
              <a:rPr lang="en-US" sz="2000" dirty="0"/>
              <a:t>Implemented by using a Queue, which by definition is FIFO.</a:t>
            </a:r>
          </a:p>
          <a:p>
            <a:r>
              <a:rPr lang="en-US" sz="2400" dirty="0"/>
              <a:t>LRU:</a:t>
            </a:r>
          </a:p>
          <a:p>
            <a:pPr lvl="1"/>
            <a:r>
              <a:rPr lang="en-US" sz="2000" dirty="0"/>
              <a:t>Implemented by using two ArrayLists, one to keep track of all the current values, and the other to keep track of all the inserted elements.</a:t>
            </a:r>
          </a:p>
          <a:p>
            <a:r>
              <a:rPr lang="en-US" sz="2400" dirty="0"/>
              <a:t>Optimal:</a:t>
            </a:r>
          </a:p>
          <a:p>
            <a:pPr marL="742950" lvl="2" indent="-342900"/>
            <a:r>
              <a:rPr lang="en-US" sz="1800" dirty="0"/>
              <a:t>Implemented by using three ArrayLists, one to keep track of all the current values inside the frame, the other one to keep track of all the inserted values, and the last one keeps track of the next values.</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94068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557" y="596118"/>
            <a:ext cx="3863859" cy="784812"/>
          </a:xfrm>
        </p:spPr>
        <p:txBody>
          <a:bodyPr/>
          <a:lstStyle/>
          <a:p>
            <a:r>
              <a:rPr lang="en-US" dirty="0"/>
              <a:t>Main function:</a:t>
            </a:r>
          </a:p>
        </p:txBody>
      </p:sp>
      <p:sp>
        <p:nvSpPr>
          <p:cNvPr id="3" name="Content Placeholder 2"/>
          <p:cNvSpPr>
            <a:spLocks noGrp="1"/>
          </p:cNvSpPr>
          <p:nvPr>
            <p:ph idx="1"/>
          </p:nvPr>
        </p:nvSpPr>
        <p:spPr>
          <a:xfrm>
            <a:off x="1566556" y="1380930"/>
            <a:ext cx="9070341" cy="1250303"/>
          </a:xfrm>
        </p:spPr>
        <p:txBody>
          <a:bodyPr>
            <a:normAutofit/>
          </a:bodyPr>
          <a:lstStyle/>
          <a:p>
            <a:r>
              <a:rPr lang="en-US" sz="2400" dirty="0"/>
              <a:t>All the algorithm implement the interface “Replacement,” that’s why I can inserted them inside the List and call the function run() as one class.</a:t>
            </a:r>
          </a:p>
        </p:txBody>
      </p:sp>
      <p:pic>
        <p:nvPicPr>
          <p:cNvPr id="4" name="Picture 3"/>
          <p:cNvPicPr>
            <a:picLocks noChangeAspect="1"/>
          </p:cNvPicPr>
          <p:nvPr/>
        </p:nvPicPr>
        <p:blipFill>
          <a:blip r:embed="rId2"/>
          <a:stretch>
            <a:fillRect/>
          </a:stretch>
        </p:blipFill>
        <p:spPr>
          <a:xfrm>
            <a:off x="2014655" y="2779823"/>
            <a:ext cx="8174142" cy="3184053"/>
          </a:xfrm>
          <a:prstGeom prst="rect">
            <a:avLst/>
          </a:prstGeom>
        </p:spPr>
      </p:pic>
    </p:spTree>
    <p:extLst>
      <p:ext uri="{BB962C8B-B14F-4D97-AF65-F5344CB8AC3E}">
        <p14:creationId xmlns:p14="http://schemas.microsoft.com/office/powerpoint/2010/main" val="181316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05" y="646970"/>
            <a:ext cx="2859185" cy="724630"/>
          </a:xfrm>
        </p:spPr>
        <p:txBody>
          <a:bodyPr/>
          <a:lstStyle/>
          <a:p>
            <a:r>
              <a:rPr lang="en-US" dirty="0"/>
              <a:t>Output</a:t>
            </a:r>
          </a:p>
        </p:txBody>
      </p:sp>
      <p:pic>
        <p:nvPicPr>
          <p:cNvPr id="5" name="Picture 4"/>
          <p:cNvPicPr>
            <a:picLocks noChangeAspect="1"/>
          </p:cNvPicPr>
          <p:nvPr/>
        </p:nvPicPr>
        <p:blipFill>
          <a:blip r:embed="rId2"/>
          <a:stretch>
            <a:fillRect/>
          </a:stretch>
        </p:blipFill>
        <p:spPr>
          <a:xfrm>
            <a:off x="1632805" y="1290228"/>
            <a:ext cx="3640944" cy="5097321"/>
          </a:xfrm>
          <a:prstGeom prst="rect">
            <a:avLst/>
          </a:prstGeom>
        </p:spPr>
      </p:pic>
      <p:pic>
        <p:nvPicPr>
          <p:cNvPr id="6" name="Picture 5"/>
          <p:cNvPicPr>
            <a:picLocks noChangeAspect="1"/>
          </p:cNvPicPr>
          <p:nvPr/>
        </p:nvPicPr>
        <p:blipFill>
          <a:blip r:embed="rId3"/>
          <a:stretch>
            <a:fillRect/>
          </a:stretch>
        </p:blipFill>
        <p:spPr>
          <a:xfrm>
            <a:off x="5602840" y="1449057"/>
            <a:ext cx="1776155" cy="4779661"/>
          </a:xfrm>
          <a:prstGeom prst="rect">
            <a:avLst/>
          </a:prstGeom>
        </p:spPr>
      </p:pic>
    </p:spTree>
    <p:extLst>
      <p:ext uri="{BB962C8B-B14F-4D97-AF65-F5344CB8AC3E}">
        <p14:creationId xmlns:p14="http://schemas.microsoft.com/office/powerpoint/2010/main" val="302177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604" y="613477"/>
            <a:ext cx="2329949" cy="790020"/>
          </a:xfrm>
        </p:spPr>
        <p:txBody>
          <a:bodyPr/>
          <a:lstStyle/>
          <a:p>
            <a:r>
              <a:rPr lang="en-US" dirty="0"/>
              <a:t>Output</a:t>
            </a:r>
          </a:p>
        </p:txBody>
      </p:sp>
      <p:pic>
        <p:nvPicPr>
          <p:cNvPr id="4" name="Picture 3"/>
          <p:cNvPicPr>
            <a:picLocks noChangeAspect="1"/>
          </p:cNvPicPr>
          <p:nvPr/>
        </p:nvPicPr>
        <p:blipFill>
          <a:blip r:embed="rId2"/>
          <a:stretch>
            <a:fillRect/>
          </a:stretch>
        </p:blipFill>
        <p:spPr>
          <a:xfrm>
            <a:off x="1965604" y="1403497"/>
            <a:ext cx="2999801" cy="5454503"/>
          </a:xfrm>
          <a:prstGeom prst="rect">
            <a:avLst/>
          </a:prstGeom>
        </p:spPr>
      </p:pic>
      <p:pic>
        <p:nvPicPr>
          <p:cNvPr id="5" name="Picture 4"/>
          <p:cNvPicPr>
            <a:picLocks noChangeAspect="1"/>
          </p:cNvPicPr>
          <p:nvPr/>
        </p:nvPicPr>
        <p:blipFill>
          <a:blip r:embed="rId3"/>
          <a:stretch>
            <a:fillRect/>
          </a:stretch>
        </p:blipFill>
        <p:spPr>
          <a:xfrm>
            <a:off x="5403444" y="2838893"/>
            <a:ext cx="3466300" cy="3306726"/>
          </a:xfrm>
          <a:prstGeom prst="rect">
            <a:avLst/>
          </a:prstGeom>
        </p:spPr>
      </p:pic>
    </p:spTree>
    <p:extLst>
      <p:ext uri="{BB962C8B-B14F-4D97-AF65-F5344CB8AC3E}">
        <p14:creationId xmlns:p14="http://schemas.microsoft.com/office/powerpoint/2010/main" val="3910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70" y="172165"/>
            <a:ext cx="8911687" cy="1280890"/>
          </a:xfrm>
        </p:spPr>
        <p:txBody>
          <a:bodyPr/>
          <a:lstStyle/>
          <a:p>
            <a:r>
              <a:rPr lang="en-US" dirty="0"/>
              <a:t>FIFO Algorithm:</a:t>
            </a:r>
          </a:p>
        </p:txBody>
      </p:sp>
      <p:sp>
        <p:nvSpPr>
          <p:cNvPr id="3" name="Content Placeholder 2"/>
          <p:cNvSpPr>
            <a:spLocks noGrp="1"/>
          </p:cNvSpPr>
          <p:nvPr>
            <p:ph idx="1"/>
          </p:nvPr>
        </p:nvSpPr>
        <p:spPr>
          <a:xfrm>
            <a:off x="1212357" y="1453055"/>
            <a:ext cx="5029052" cy="4813520"/>
          </a:xfrm>
        </p:spPr>
        <p:txBody>
          <a:bodyPr>
            <a:normAutofit/>
          </a:bodyPr>
          <a:lstStyle/>
          <a:p>
            <a:r>
              <a:rPr lang="en-US" sz="2000" dirty="0"/>
              <a:t>“Page” is an array of </a:t>
            </a:r>
            <a:r>
              <a:rPr lang="en-US" sz="2000" dirty="0" err="1"/>
              <a:t>ints</a:t>
            </a:r>
            <a:endParaRPr lang="en-US" sz="2000" dirty="0"/>
          </a:p>
          <a:p>
            <a:pPr lvl="1"/>
            <a:r>
              <a:rPr lang="en-US" sz="1800" dirty="0"/>
              <a:t>For each </a:t>
            </a:r>
            <a:r>
              <a:rPr lang="en-US" sz="1800" dirty="0" err="1"/>
              <a:t>int</a:t>
            </a:r>
            <a:r>
              <a:rPr lang="en-US" sz="1800" dirty="0"/>
              <a:t> inside the array “page” </a:t>
            </a:r>
            <a:br>
              <a:rPr lang="en-US" sz="1800" dirty="0"/>
            </a:br>
            <a:r>
              <a:rPr lang="en-US" sz="1800" dirty="0"/>
              <a:t>I call the function insert().</a:t>
            </a:r>
          </a:p>
          <a:p>
            <a:r>
              <a:rPr lang="en-US" sz="2000" dirty="0"/>
              <a:t>Inside the function insert() I fill the Queue “q” till its size reaches the frame.</a:t>
            </a:r>
            <a:br>
              <a:rPr lang="en-US" sz="2000" dirty="0"/>
            </a:br>
            <a:r>
              <a:rPr lang="en-US" sz="2000" dirty="0"/>
              <a:t>Ones q’s size reaches the frame, I check if the value is already inside “q” if is not, then I remove the value in front and add the new value at the end.</a:t>
            </a:r>
          </a:p>
        </p:txBody>
      </p:sp>
      <p:pic>
        <p:nvPicPr>
          <p:cNvPr id="5" name="Picture 4"/>
          <p:cNvPicPr>
            <a:picLocks noChangeAspect="1"/>
          </p:cNvPicPr>
          <p:nvPr/>
        </p:nvPicPr>
        <p:blipFill>
          <a:blip r:embed="rId2"/>
          <a:stretch>
            <a:fillRect/>
          </a:stretch>
        </p:blipFill>
        <p:spPr>
          <a:xfrm>
            <a:off x="6652470" y="1453055"/>
            <a:ext cx="5036191" cy="4813521"/>
          </a:xfrm>
          <a:prstGeom prst="rect">
            <a:avLst/>
          </a:prstGeom>
        </p:spPr>
      </p:pic>
    </p:spTree>
    <p:extLst>
      <p:ext uri="{BB962C8B-B14F-4D97-AF65-F5344CB8AC3E}">
        <p14:creationId xmlns:p14="http://schemas.microsoft.com/office/powerpoint/2010/main" val="39441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090" y="209280"/>
            <a:ext cx="8911687" cy="1280890"/>
          </a:xfrm>
        </p:spPr>
        <p:txBody>
          <a:bodyPr/>
          <a:lstStyle/>
          <a:p>
            <a:r>
              <a:rPr lang="en-US" dirty="0"/>
              <a:t>LRU Algorithm:</a:t>
            </a:r>
          </a:p>
        </p:txBody>
      </p:sp>
      <p:sp>
        <p:nvSpPr>
          <p:cNvPr id="3" name="Content Placeholder 2"/>
          <p:cNvSpPr>
            <a:spLocks noGrp="1"/>
          </p:cNvSpPr>
          <p:nvPr>
            <p:ph idx="1"/>
          </p:nvPr>
        </p:nvSpPr>
        <p:spPr>
          <a:xfrm>
            <a:off x="1237090" y="1490170"/>
            <a:ext cx="5146932" cy="4630712"/>
          </a:xfrm>
        </p:spPr>
        <p:txBody>
          <a:bodyPr/>
          <a:lstStyle/>
          <a:p>
            <a:r>
              <a:rPr lang="en-US" sz="2400" dirty="0"/>
              <a:t>Same as FIFO, fill the ArrayList “</a:t>
            </a:r>
            <a:r>
              <a:rPr lang="en-US" sz="2400" dirty="0" err="1"/>
              <a:t>lst</a:t>
            </a:r>
            <a:r>
              <a:rPr lang="en-US" sz="2400" dirty="0"/>
              <a:t>” till its size reaches the </a:t>
            </a:r>
            <a:br>
              <a:rPr lang="en-US" sz="2400" dirty="0"/>
            </a:br>
            <a:r>
              <a:rPr lang="en-US" sz="2400" dirty="0"/>
              <a:t>frame size with no repeat pages.</a:t>
            </a:r>
          </a:p>
          <a:p>
            <a:r>
              <a:rPr lang="en-US" sz="2400" dirty="0"/>
              <a:t>If </a:t>
            </a:r>
            <a:r>
              <a:rPr lang="en-US" sz="2400" dirty="0" err="1"/>
              <a:t>lst’s</a:t>
            </a:r>
            <a:r>
              <a:rPr lang="en-US" sz="2400" dirty="0"/>
              <a:t> size is the same as the frame, then I check if the</a:t>
            </a:r>
            <a:br>
              <a:rPr lang="en-US" sz="2400" dirty="0"/>
            </a:br>
            <a:r>
              <a:rPr lang="en-US" sz="2400" dirty="0"/>
              <a:t>“value” is in “</a:t>
            </a:r>
            <a:r>
              <a:rPr lang="en-US" sz="2400" dirty="0" err="1"/>
              <a:t>lst</a:t>
            </a:r>
            <a:r>
              <a:rPr lang="en-US" sz="2400" dirty="0"/>
              <a:t>.” If is not, I call the function </a:t>
            </a:r>
            <a:br>
              <a:rPr lang="en-US" sz="2400" dirty="0"/>
            </a:br>
            <a:r>
              <a:rPr lang="en-US" sz="2400" dirty="0"/>
              <a:t>“</a:t>
            </a:r>
            <a:r>
              <a:rPr lang="en-US" sz="2400" dirty="0" err="1"/>
              <a:t>removeLRU</a:t>
            </a:r>
            <a:r>
              <a:rPr lang="en-US" sz="2400" dirty="0"/>
              <a:t>()” which will the replace the “LRU” element</a:t>
            </a:r>
            <a:br>
              <a:rPr lang="en-US" sz="2400" dirty="0"/>
            </a:br>
            <a:r>
              <a:rPr lang="en-US" sz="2400" dirty="0"/>
              <a:t>with the “value”. </a:t>
            </a:r>
          </a:p>
          <a:p>
            <a:endParaRPr lang="en-US" dirty="0"/>
          </a:p>
        </p:txBody>
      </p:sp>
      <p:pic>
        <p:nvPicPr>
          <p:cNvPr id="5" name="Picture 4"/>
          <p:cNvPicPr>
            <a:picLocks noChangeAspect="1"/>
          </p:cNvPicPr>
          <p:nvPr/>
        </p:nvPicPr>
        <p:blipFill>
          <a:blip r:embed="rId2"/>
          <a:stretch>
            <a:fillRect/>
          </a:stretch>
        </p:blipFill>
        <p:spPr>
          <a:xfrm>
            <a:off x="6977783" y="1490169"/>
            <a:ext cx="3556478" cy="4565397"/>
          </a:xfrm>
          <a:prstGeom prst="rect">
            <a:avLst/>
          </a:prstGeom>
        </p:spPr>
      </p:pic>
    </p:spTree>
    <p:extLst>
      <p:ext uri="{BB962C8B-B14F-4D97-AF65-F5344CB8AC3E}">
        <p14:creationId xmlns:p14="http://schemas.microsoft.com/office/powerpoint/2010/main" val="419434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601" y="172165"/>
            <a:ext cx="8911687" cy="1280890"/>
          </a:xfrm>
        </p:spPr>
        <p:txBody>
          <a:bodyPr/>
          <a:lstStyle/>
          <a:p>
            <a:r>
              <a:rPr lang="en-US" dirty="0"/>
              <a:t>LRU Algorithm cont.</a:t>
            </a:r>
          </a:p>
        </p:txBody>
      </p:sp>
      <p:sp>
        <p:nvSpPr>
          <p:cNvPr id="3" name="Content Placeholder 2"/>
          <p:cNvSpPr>
            <a:spLocks noGrp="1"/>
          </p:cNvSpPr>
          <p:nvPr>
            <p:ph idx="1"/>
          </p:nvPr>
        </p:nvSpPr>
        <p:spPr>
          <a:xfrm>
            <a:off x="1247601" y="1367796"/>
            <a:ext cx="5901344" cy="4922167"/>
          </a:xfrm>
        </p:spPr>
        <p:txBody>
          <a:bodyPr>
            <a:normAutofit/>
          </a:bodyPr>
          <a:lstStyle/>
          <a:p>
            <a:r>
              <a:rPr lang="en-US" sz="2000" dirty="0" err="1"/>
              <a:t>removeLRU</a:t>
            </a:r>
            <a:r>
              <a:rPr lang="en-US" sz="2000" dirty="0"/>
              <a:t>():</a:t>
            </a:r>
          </a:p>
          <a:p>
            <a:pPr lvl="1"/>
            <a:r>
              <a:rPr lang="en-US" sz="1800" dirty="0"/>
              <a:t>Is mostly an helper function, that calls </a:t>
            </a:r>
            <a:br>
              <a:rPr lang="en-US" sz="1800" dirty="0"/>
            </a:br>
            <a:r>
              <a:rPr lang="en-US" sz="1800" dirty="0"/>
              <a:t>“</a:t>
            </a:r>
            <a:r>
              <a:rPr lang="en-US" sz="1800" dirty="0" err="1"/>
              <a:t>getMeTheUniqueLoc</a:t>
            </a:r>
            <a:r>
              <a:rPr lang="en-US" sz="1800" dirty="0"/>
              <a:t>()” that does the heavy lifting.</a:t>
            </a:r>
          </a:p>
          <a:p>
            <a:pPr lvl="1"/>
            <a:r>
              <a:rPr lang="en-US" sz="1800" dirty="0"/>
              <a:t>Once “</a:t>
            </a:r>
            <a:r>
              <a:rPr lang="en-US" sz="1800" dirty="0" err="1"/>
              <a:t>getMeTheUniqueLoc</a:t>
            </a:r>
            <a:r>
              <a:rPr lang="en-US" sz="1800" dirty="0"/>
              <a:t>()” returns the value, </a:t>
            </a:r>
            <a:br>
              <a:rPr lang="en-US" sz="1800" dirty="0"/>
            </a:br>
            <a:r>
              <a:rPr lang="en-US" sz="1800" dirty="0"/>
              <a:t>I get the index of the value inside “</a:t>
            </a:r>
            <a:r>
              <a:rPr lang="en-US" sz="1800" dirty="0" err="1"/>
              <a:t>lst</a:t>
            </a:r>
            <a:r>
              <a:rPr lang="en-US" sz="1800" dirty="0"/>
              <a:t>” and replace it</a:t>
            </a:r>
            <a:br>
              <a:rPr lang="en-US" sz="1800" dirty="0"/>
            </a:br>
            <a:r>
              <a:rPr lang="en-US" sz="1800" dirty="0"/>
              <a:t>with that “new” value.</a:t>
            </a:r>
          </a:p>
          <a:p>
            <a:r>
              <a:rPr lang="en-US" sz="2000" dirty="0" err="1"/>
              <a:t>getMeTheUniqueLoc</a:t>
            </a:r>
            <a:r>
              <a:rPr lang="en-US" sz="2000" dirty="0"/>
              <a:t>()</a:t>
            </a:r>
          </a:p>
          <a:p>
            <a:pPr lvl="1"/>
            <a:r>
              <a:rPr lang="en-US" sz="1800" dirty="0"/>
              <a:t>Finds the value that has not been used recently, </a:t>
            </a:r>
            <a:br>
              <a:rPr lang="en-US" sz="1800" dirty="0"/>
            </a:br>
            <a:r>
              <a:rPr lang="en-US" sz="1800" dirty="0"/>
              <a:t>by walking backwards the ArrayList “</a:t>
            </a:r>
            <a:r>
              <a:rPr lang="en-US" sz="1800" dirty="0" err="1"/>
              <a:t>vals</a:t>
            </a:r>
            <a:r>
              <a:rPr lang="en-US" sz="1800" dirty="0"/>
              <a:t>”</a:t>
            </a:r>
          </a:p>
        </p:txBody>
      </p:sp>
      <p:pic>
        <p:nvPicPr>
          <p:cNvPr id="5" name="Picture 4"/>
          <p:cNvPicPr>
            <a:picLocks noChangeAspect="1"/>
          </p:cNvPicPr>
          <p:nvPr/>
        </p:nvPicPr>
        <p:blipFill>
          <a:blip r:embed="rId2"/>
          <a:stretch>
            <a:fillRect/>
          </a:stretch>
        </p:blipFill>
        <p:spPr>
          <a:xfrm>
            <a:off x="7233083" y="1367796"/>
            <a:ext cx="4062990" cy="4748433"/>
          </a:xfrm>
          <a:prstGeom prst="rect">
            <a:avLst/>
          </a:prstGeom>
        </p:spPr>
      </p:pic>
    </p:spTree>
    <p:extLst>
      <p:ext uri="{BB962C8B-B14F-4D97-AF65-F5344CB8AC3E}">
        <p14:creationId xmlns:p14="http://schemas.microsoft.com/office/powerpoint/2010/main" val="3010063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1119</TotalTime>
  <Words>476</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Simulating the FIFO, LRU, &amp; Optimal Algorithm</vt:lpstr>
      <vt:lpstr>Why have I picked that topic?</vt:lpstr>
      <vt:lpstr>What have I learned?</vt:lpstr>
      <vt:lpstr>Main function:</vt:lpstr>
      <vt:lpstr>Output</vt:lpstr>
      <vt:lpstr>Output</vt:lpstr>
      <vt:lpstr>FIFO Algorithm:</vt:lpstr>
      <vt:lpstr>LRU Algorithm:</vt:lpstr>
      <vt:lpstr>LRU Algorithm cont.</vt:lpstr>
      <vt:lpstr>Optimal Algorithm:</vt:lpstr>
      <vt:lpstr>Optimal Algorithm:</vt:lpstr>
      <vt:lpstr>Optimal Algorithm:</vt:lpstr>
      <vt:lpstr>Any difficulties?</vt:lpstr>
      <vt:lpstr>Resources:</vt:lpstr>
    </vt:vector>
  </TitlesOfParts>
  <Company>Eastern Connecticut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Simulating the FIFO, LRU, &amp; Optimal Algorithm</dc:title>
  <dc:creator>Jeffrey Cuadros</dc:creator>
  <cp:lastModifiedBy>Cuadros,Jeffrey B(student)</cp:lastModifiedBy>
  <cp:revision>26</cp:revision>
  <dcterms:created xsi:type="dcterms:W3CDTF">2017-04-27T16:13:27Z</dcterms:created>
  <dcterms:modified xsi:type="dcterms:W3CDTF">2017-05-04T13:49:25Z</dcterms:modified>
</cp:coreProperties>
</file>