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33B4D-7D71-45EB-AB05-52B9BA73D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OAuth y OpenId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187088-694B-4656-8C81-DEBF4E380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81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6027C-F82B-472B-BEEC-9132C2C4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Demo: Utilizando Oauth (3) – Servidor de autorización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93585F4-E89C-4FE0-BC19-F4031BC01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024" y="1496615"/>
            <a:ext cx="6334692" cy="475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1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4058B-8C16-4F05-A3A4-31917EB2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Demo: Utilizando Oauth (4) – Autorizado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35B2F80-660C-46B8-83AB-DF2875862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394" y="2160588"/>
            <a:ext cx="517524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4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6EB99-4757-4FF5-ABF4-69E6623C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Algunas 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D6742C-9675-4197-83FD-7603CEF88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320800"/>
          </a:xfrm>
        </p:spPr>
        <p:txBody>
          <a:bodyPr/>
          <a:lstStyle/>
          <a:p>
            <a:r>
              <a:rPr lang="es-ES"/>
              <a:t>Cómo valida un servidor el Access token ?</a:t>
            </a:r>
          </a:p>
          <a:p>
            <a:r>
              <a:rPr lang="es-ES"/>
              <a:t>Cómo es un Access token ?</a:t>
            </a:r>
          </a:p>
          <a:p>
            <a:r>
              <a:rPr lang="es-ES"/>
              <a:t>Cualquiera puede utilizar mi servidor de autorización ?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6226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03F7B-E9D0-4304-BF81-251E45BD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Oauth Endpoints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BCF7FDB-7053-4EF2-9FBB-EBC423DE5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563" y="1930400"/>
            <a:ext cx="492279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9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81A12-B821-4905-8915-B6501049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Oauth endpoints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5E3580-D6B3-4C00-A898-218D76F6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/authorize</a:t>
            </a:r>
          </a:p>
          <a:p>
            <a:pPr lvl="1"/>
            <a:r>
              <a:rPr lang="es-ES"/>
              <a:t>Devuelve un Access token</a:t>
            </a:r>
          </a:p>
          <a:p>
            <a:r>
              <a:rPr lang="es-ES"/>
              <a:t>/token</a:t>
            </a:r>
          </a:p>
          <a:p>
            <a:pPr lvl="1"/>
            <a:r>
              <a:rPr lang="es-ES"/>
              <a:t>También puede utilizarse para obtener un Access token</a:t>
            </a:r>
          </a:p>
          <a:p>
            <a:pPr lvl="1"/>
            <a:r>
              <a:rPr lang="es-ES"/>
              <a:t>Refrescar tokens, esto es debido a que los tokens no tienen una vida demasiado larga</a:t>
            </a:r>
          </a:p>
          <a:p>
            <a:r>
              <a:rPr lang="es-ES"/>
              <a:t>/revocation</a:t>
            </a:r>
          </a:p>
          <a:p>
            <a:pPr lvl="1"/>
            <a:r>
              <a:rPr lang="es-ES"/>
              <a:t>Aun disponiendo de un Access token o un refresh token, éstos se pueden revocar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1179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0A3DF-7614-4A73-AE5D-09E2BFFB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OpenId Endpoints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8C922F3-37B0-4697-BEEB-02E9B6EFB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17900"/>
            <a:ext cx="6052570" cy="43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2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DFF8D-B351-4B59-83CD-1AF426E5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OpenId Endpoints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F3F97D-A0C9-4B76-AF58-7B038451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/userinfo</a:t>
            </a:r>
          </a:p>
          <a:p>
            <a:pPr lvl="1"/>
            <a:r>
              <a:rPr lang="es-ES"/>
              <a:t>Obtener información acerca del usuario</a:t>
            </a:r>
          </a:p>
          <a:p>
            <a:r>
              <a:rPr lang="es-ES"/>
              <a:t>/checksession</a:t>
            </a:r>
          </a:p>
          <a:p>
            <a:pPr lvl="1"/>
            <a:r>
              <a:rPr lang="es-ES"/>
              <a:t>Comprobar el estado de la sesión actual</a:t>
            </a:r>
          </a:p>
          <a:p>
            <a:r>
              <a:rPr lang="es-ES"/>
              <a:t>/endsession</a:t>
            </a:r>
          </a:p>
          <a:p>
            <a:pPr lvl="1"/>
            <a:r>
              <a:rPr lang="es-ES"/>
              <a:t>Cerrar la sesión actual</a:t>
            </a:r>
          </a:p>
          <a:p>
            <a:r>
              <a:rPr lang="es-ES"/>
              <a:t>/.well-known/openid-configuration</a:t>
            </a:r>
          </a:p>
          <a:p>
            <a:pPr lvl="1"/>
            <a:r>
              <a:rPr lang="es-ES"/>
              <a:t>Obtiene lista de endpoints y configuraciones de un determinado servidor</a:t>
            </a:r>
          </a:p>
          <a:p>
            <a:r>
              <a:rPr lang="es-ES"/>
              <a:t>/.well-known/jwks</a:t>
            </a:r>
          </a:p>
          <a:p>
            <a:pPr lvl="1"/>
            <a:r>
              <a:rPr lang="es-ES"/>
              <a:t>Claves de inicio, utilizadas para validación de tokens</a:t>
            </a:r>
          </a:p>
          <a:p>
            <a:endParaRPr lang="es-ES"/>
          </a:p>
          <a:p>
            <a:pPr lvl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540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4DE830A-B531-4A3B-96F6-0ECE88B0855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A330523-F25B-4007-B3E5-ABB5637D16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3142D77-333B-4A54-8FB7-F98BC2F44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41947" y="365470"/>
            <a:ext cx="6227574" cy="61185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F70DB24-0A24-470B-8BCF-D1447854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1827" y="1344446"/>
            <a:ext cx="3497565" cy="30026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Ejemplo endpoint OpenId-configuration</a:t>
            </a:r>
          </a:p>
        </p:txBody>
      </p:sp>
    </p:spTree>
    <p:extLst>
      <p:ext uri="{BB962C8B-B14F-4D97-AF65-F5344CB8AC3E}">
        <p14:creationId xmlns:p14="http://schemas.microsoft.com/office/powerpoint/2010/main" val="1405950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E4EF6-6C53-49DD-85A2-DB3576C8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Ejemplo endpoint jwks</a:t>
            </a:r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7D279A9-3C9D-4872-9D20-5F16DB75E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99067"/>
            <a:ext cx="7538875" cy="474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65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D5A90-97A3-4B15-A40C-3E108F6B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Token de acceso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F32486-D06B-4F79-A12B-74ED3E18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JSON Web Token</a:t>
            </a:r>
          </a:p>
          <a:p>
            <a:pPr lvl="1"/>
            <a:r>
              <a:rPr lang="es-ES"/>
              <a:t>Información acerca del usuario autorizado gracias a OpenId Connect</a:t>
            </a:r>
          </a:p>
          <a:p>
            <a:pPr lvl="1"/>
            <a:r>
              <a:rPr lang="es-ES"/>
              <a:t>Viene firmado por el servidor de autorización para evitar su modificación accidental o intencionada</a:t>
            </a:r>
          </a:p>
          <a:p>
            <a:pPr lvl="1"/>
            <a:r>
              <a:rPr lang="es-ES"/>
              <a:t>El servidor de recursos o WEB API, donde residen los recursos debe validar el token mediante una clave pública.</a:t>
            </a:r>
          </a:p>
          <a:p>
            <a:pPr lvl="1"/>
            <a:r>
              <a:rPr lang="es-ES"/>
              <a:t>Consiste en información codificada en Base64, por tanto se puede descodificar y obtener el JSON original</a:t>
            </a:r>
          </a:p>
        </p:txBody>
      </p:sp>
    </p:spTree>
    <p:extLst>
      <p:ext uri="{BB962C8B-B14F-4D97-AF65-F5344CB8AC3E}">
        <p14:creationId xmlns:p14="http://schemas.microsoft.com/office/powerpoint/2010/main" val="43654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CFC58-BBCB-4D42-93D7-1AC07FC27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Oauth (Autorización)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34151C-B2D9-4C4A-A93E-9767A5895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411"/>
            <a:ext cx="9955832" cy="4708951"/>
          </a:xfrm>
        </p:spPr>
        <p:txBody>
          <a:bodyPr>
            <a:normAutofit/>
          </a:bodyPr>
          <a:lstStyle/>
          <a:p>
            <a:r>
              <a:rPr lang="es-ES"/>
              <a:t>Open Standard for Authorization (Estándar Abierto para </a:t>
            </a:r>
            <a:r>
              <a:rPr lang="es-ES" sz="2000" b="1"/>
              <a:t>Autorización</a:t>
            </a:r>
            <a:r>
              <a:rPr lang="es-ES"/>
              <a:t>)</a:t>
            </a:r>
          </a:p>
          <a:p>
            <a:r>
              <a:rPr lang="es-ES"/>
              <a:t>Muchas API’s utilizan este estándar</a:t>
            </a:r>
          </a:p>
          <a:p>
            <a:r>
              <a:rPr lang="es-ES"/>
              <a:t>Basado en Tokens </a:t>
            </a:r>
          </a:p>
          <a:p>
            <a:pPr lvl="1"/>
            <a:r>
              <a:rPr lang="es-ES"/>
              <a:t>Access Token</a:t>
            </a:r>
          </a:p>
          <a:p>
            <a:pPr lvl="2"/>
            <a:r>
              <a:rPr lang="es-ES"/>
              <a:t>(Los Tokens son como “llaves” que abren “puertas”). Si existe un token de acceso válido es posible acceder a una determinada API.</a:t>
            </a:r>
          </a:p>
          <a:p>
            <a:pPr lvl="1"/>
            <a:r>
              <a:rPr lang="es-ES"/>
              <a:t>También conocido como JSON Web Token (JWT)</a:t>
            </a:r>
          </a:p>
          <a:p>
            <a:pPr lvl="2"/>
            <a:r>
              <a:rPr lang="es-ES"/>
              <a:t>Estándar abierto</a:t>
            </a:r>
          </a:p>
          <a:p>
            <a:pPr lvl="2"/>
            <a:r>
              <a:rPr lang="es-ES"/>
              <a:t>Contiene un objeto JSON incrustado en él</a:t>
            </a:r>
          </a:p>
          <a:p>
            <a:r>
              <a:rPr lang="es-ES"/>
              <a:t>OAuth 2.0</a:t>
            </a:r>
          </a:p>
          <a:p>
            <a:pPr lvl="1"/>
            <a:r>
              <a:rPr lang="es-ES"/>
              <a:t>Mucho más sencillo que la versión anterior</a:t>
            </a:r>
          </a:p>
          <a:p>
            <a:pPr lvl="1"/>
            <a:r>
              <a:rPr lang="es-ES"/>
              <a:t>No es compatible con versiones anteriores</a:t>
            </a:r>
          </a:p>
        </p:txBody>
      </p:sp>
    </p:spTree>
    <p:extLst>
      <p:ext uri="{BB962C8B-B14F-4D97-AF65-F5344CB8AC3E}">
        <p14:creationId xmlns:p14="http://schemas.microsoft.com/office/powerpoint/2010/main" val="2887705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B4103-A78D-4FDF-A053-5B32950C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Estructura del token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D7ACFE9-FC11-46E5-9AAC-71007398D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006" y="2520156"/>
            <a:ext cx="78200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4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BD467-B689-448B-95E5-0DE11E00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Claims Payload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2262C5B-EC2D-4014-A9F3-F5FB95DA6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0113" y="1930400"/>
            <a:ext cx="2205545" cy="408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58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2F3FC-4531-48D3-ABCF-652F55AB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Demo: Obtener Access token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0A864B5-F413-4081-8AD0-F20A1DB1C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672" y="1313654"/>
            <a:ext cx="8017928" cy="493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67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D7370-A67B-41C7-9B2A-0C9FA0F8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JWT.IO para obtener datos Token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09983CB-2280-4E60-99F3-3ADC89E77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88378"/>
            <a:ext cx="9505518" cy="466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4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0980F-A43C-434A-8CAF-794D30B3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Introducción a Identity Server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87A318-D72D-4C06-B83F-6DC3DF1EB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Implementa Oauth 2.0 y OpenId Connect</a:t>
            </a:r>
          </a:p>
          <a:p>
            <a:r>
              <a:rPr lang="es-ES"/>
              <a:t>Es fácil de instalar y configurar</a:t>
            </a:r>
          </a:p>
          <a:p>
            <a:r>
              <a:rPr lang="es-ES"/>
              <a:t>Es Open Source</a:t>
            </a:r>
          </a:p>
          <a:p>
            <a:r>
              <a:rPr lang="es-ES"/>
              <a:t>Funciona con Asp.Net Core, Asp.Net MVC y versiones anteriores</a:t>
            </a:r>
          </a:p>
        </p:txBody>
      </p:sp>
    </p:spTree>
    <p:extLst>
      <p:ext uri="{BB962C8B-B14F-4D97-AF65-F5344CB8AC3E}">
        <p14:creationId xmlns:p14="http://schemas.microsoft.com/office/powerpoint/2010/main" val="3609567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26868-0C84-4D8D-B5A5-FEF86FB2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El servidor de autorizacion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C49906D-20DD-4C3A-BAFF-E83825CEF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94858"/>
            <a:ext cx="10430710" cy="290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92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7582E-3827-4DA2-979A-1AD78E6F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Localización en el proyecto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8D2ACFD-7822-48DF-B8A1-57732E9FD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219" y="2693724"/>
            <a:ext cx="5478317" cy="223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65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C0D3A-E649-4BF3-8129-06AEC926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El paquete NuGet IdentityServer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D2D7517-87C2-469F-872F-B07B53555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813" y="1534956"/>
            <a:ext cx="5592650" cy="500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99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7B5F2-4B3C-42F2-B041-B29A0CBA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Certificado en Web.Config IdentityServer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C4AE351-7653-46B8-876E-5366C183E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161" y="3429001"/>
            <a:ext cx="10865925" cy="108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36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33736-6299-420A-8834-27E647CF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La clase Startup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2B859D3-6919-4A90-B9B2-868AC9831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75330"/>
            <a:ext cx="9413206" cy="44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9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8E93B-41CF-4ACD-A401-9267C06A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Autorización y autenticación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4EE3C5-4337-4547-BEAB-02B1AF25A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90"/>
            <a:ext cx="9505247" cy="1320800"/>
          </a:xfrm>
        </p:spPr>
        <p:txBody>
          <a:bodyPr/>
          <a:lstStyle/>
          <a:p>
            <a:r>
              <a:rPr lang="es-ES"/>
              <a:t>Si estás autorizado a ver un recurso, este recurso puede obtener acceso a la información acerca de tu identidad</a:t>
            </a:r>
          </a:p>
          <a:p>
            <a:r>
              <a:rPr lang="es-ES"/>
              <a:t>Si OAuth no proporciona la parte de autorización como podemos agregar autenticación e identidad a nuestra API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ACD205-0788-4028-89EB-73CB18DC2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003" y="3711580"/>
            <a:ext cx="7867577" cy="289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37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10E56-3AF2-43D6-8BEE-4537DE88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La clase Users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37846C9-FDBA-483D-B28A-C539212AC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20437"/>
            <a:ext cx="7003107" cy="46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04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0B267-2DB2-48EC-A8CC-321A3374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La clase Secrets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7F9E60C-2FA0-4BA1-AE12-F0F5604DC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433" y="2160588"/>
            <a:ext cx="589517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53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6EBA9-C0FC-4050-B797-F433FBC5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La clase Clients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9EDCAB8-638C-47DF-8AA0-72381044B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932" y="1478528"/>
            <a:ext cx="7252068" cy="456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27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C5998-616E-4A1F-86D6-3E3D02CB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Autorizacion en la API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6565036-622E-4737-B39C-9A79CD258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2220686"/>
            <a:ext cx="11010611" cy="308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96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F05BB-04EB-432E-AB7F-F6C26D5A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WEB API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B170626-7407-4817-9F45-F218DCB63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438" y="2187794"/>
            <a:ext cx="5382039" cy="24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80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F0EEE-97BB-4B1E-8344-C9FB0C66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La clase Startup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B2A20D7-6191-4B12-A16C-9E849E31C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720" y="2160588"/>
            <a:ext cx="795259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66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06CE8-B33B-40CD-BBD8-93DB9D1B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Proyecto Web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058A098-105D-4516-B020-1AA104018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563" y="2890879"/>
            <a:ext cx="4831699" cy="183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15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8C1CE-C664-4C82-9391-48536916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La clase Startup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187645A-5398-4D27-AE8D-4AFDF933A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298" y="1474762"/>
            <a:ext cx="7473704" cy="456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3DEAE-9A3E-45FE-82B1-A3799BE7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OpenId Connect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AF616A-F6FA-41AF-AEDB-444BDCB31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Complementa Oauth con la autenticación (Identity)</a:t>
            </a:r>
          </a:p>
          <a:p>
            <a:r>
              <a:rPr lang="es-ES"/>
              <a:t>Al estar autorizado a ver un recurso, este recurso también puede tener acceso a la información sobre mi identidad al usar Oauth y OpenId a la vez.</a:t>
            </a:r>
          </a:p>
          <a:p>
            <a:endParaRPr lang="es-ES"/>
          </a:p>
        </p:txBody>
      </p:sp>
      <p:pic>
        <p:nvPicPr>
          <p:cNvPr id="6" name="Imagen 5" descr="Imagen que contiene imágenes prediseñadas&#10;&#10;Descripción generada con confianza alta">
            <a:extLst>
              <a:ext uri="{FF2B5EF4-FFF2-40B4-BE49-F238E27FC236}">
                <a16:creationId xmlns:a16="http://schemas.microsoft.com/office/drawing/2014/main" id="{C6AF8ED8-DB91-44A9-B84D-A54307B1A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980" y="4100975"/>
            <a:ext cx="33813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5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6B937-84A8-4440-81A2-3075315B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Soluciones para identidades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4B8B33D-A886-4F05-97A3-7FB074564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235410"/>
            <a:ext cx="8596312" cy="37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8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975C5-FC05-4ACB-A334-7CACC33B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Autorización “básica”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09C0157-77F6-4D74-992A-5502F0635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894" y="3077369"/>
            <a:ext cx="73342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3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606D6-838B-4D97-9843-19EDA8D6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Una propuesta mejor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43E1F86-2780-42F1-96E6-D724FF4B2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406" y="1533000"/>
            <a:ext cx="8810965" cy="447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2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6BBA5-49DA-47CA-8C48-B219987B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Demo: Utilizando Oauth (1)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3B1F89B-C11A-4ECF-A9F7-750B1D672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851" y="1370381"/>
            <a:ext cx="6523377" cy="489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5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40175-2515-4C86-A4CF-138CEFD3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Demo: Utilizando Oauth (2) – Servidor de autorización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20669A7-C540-4C71-BAF9-1E478B5AF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7076" y="1714011"/>
            <a:ext cx="6043324" cy="453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546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309</TotalTime>
  <Words>512</Words>
  <Application>Microsoft Office PowerPoint</Application>
  <PresentationFormat>Panorámica</PresentationFormat>
  <Paragraphs>81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1" baseType="lpstr">
      <vt:lpstr>Arial</vt:lpstr>
      <vt:lpstr>Trebuchet MS</vt:lpstr>
      <vt:lpstr>Wingdings 3</vt:lpstr>
      <vt:lpstr>Faceta</vt:lpstr>
      <vt:lpstr>OAuth y OpenId</vt:lpstr>
      <vt:lpstr>Oauth (Autorización)</vt:lpstr>
      <vt:lpstr>Autorización y autenticación</vt:lpstr>
      <vt:lpstr>OpenId Connect</vt:lpstr>
      <vt:lpstr>Soluciones para identidades</vt:lpstr>
      <vt:lpstr>Autorización “básica”</vt:lpstr>
      <vt:lpstr>Una propuesta mejor</vt:lpstr>
      <vt:lpstr>Demo: Utilizando Oauth (1)</vt:lpstr>
      <vt:lpstr>Demo: Utilizando Oauth (2) – Servidor de autorización</vt:lpstr>
      <vt:lpstr>Demo: Utilizando Oauth (3) – Servidor de autorización</vt:lpstr>
      <vt:lpstr>Demo: Utilizando Oauth (4) – Autorizado</vt:lpstr>
      <vt:lpstr>Algunas preguntas</vt:lpstr>
      <vt:lpstr>Oauth Endpoints</vt:lpstr>
      <vt:lpstr>Oauth endpoints</vt:lpstr>
      <vt:lpstr>OpenId Endpoints</vt:lpstr>
      <vt:lpstr>OpenId Endpoints</vt:lpstr>
      <vt:lpstr>Ejemplo endpoint OpenId-configuration</vt:lpstr>
      <vt:lpstr>Ejemplo endpoint jwks</vt:lpstr>
      <vt:lpstr>Token de acceso</vt:lpstr>
      <vt:lpstr>Estructura del token</vt:lpstr>
      <vt:lpstr>Claims Payload</vt:lpstr>
      <vt:lpstr>Demo: Obtener Access token</vt:lpstr>
      <vt:lpstr>JWT.IO para obtener datos Token</vt:lpstr>
      <vt:lpstr>Introducción a Identity Server</vt:lpstr>
      <vt:lpstr>El servidor de autorizacion</vt:lpstr>
      <vt:lpstr>Localización en el proyecto</vt:lpstr>
      <vt:lpstr>El paquete NuGet IdentityServer</vt:lpstr>
      <vt:lpstr>Certificado en Web.Config IdentityServer</vt:lpstr>
      <vt:lpstr>La clase Startup</vt:lpstr>
      <vt:lpstr>La clase Users</vt:lpstr>
      <vt:lpstr>La clase Secrets</vt:lpstr>
      <vt:lpstr>La clase Clients</vt:lpstr>
      <vt:lpstr>Autorizacion en la API</vt:lpstr>
      <vt:lpstr>WEB API</vt:lpstr>
      <vt:lpstr>La clase Startup</vt:lpstr>
      <vt:lpstr>Proyecto Web</vt:lpstr>
      <vt:lpstr>La clase Startup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 y OpenId</dc:title>
  <dc:creator>Pedro Hernández</dc:creator>
  <cp:lastModifiedBy>Pedro Hernández</cp:lastModifiedBy>
  <cp:revision>85</cp:revision>
  <dcterms:created xsi:type="dcterms:W3CDTF">2017-12-12T21:38:22Z</dcterms:created>
  <dcterms:modified xsi:type="dcterms:W3CDTF">2017-12-13T02:47:40Z</dcterms:modified>
</cp:coreProperties>
</file>