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73" r:id="rId18"/>
    <p:sldId id="297" r:id="rId19"/>
    <p:sldId id="295" r:id="rId20"/>
    <p:sldId id="298" r:id="rId21"/>
    <p:sldId id="299" r:id="rId22"/>
    <p:sldId id="300" r:id="rId23"/>
    <p:sldId id="301" r:id="rId24"/>
    <p:sldId id="302" r:id="rId25"/>
    <p:sldId id="305" r:id="rId26"/>
    <p:sldId id="303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0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auhtemoc Medina" initials="CM" lastIdx="1" clrIdx="0">
    <p:extLst>
      <p:ext uri="{19B8F6BF-5375-455C-9EA6-DF929625EA0E}">
        <p15:presenceInfo xmlns:p15="http://schemas.microsoft.com/office/powerpoint/2012/main" userId="46463e5e0379d2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7449" autoAdjust="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-110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7T11:26:05.893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694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7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3E3E1D-865B-47FA-99BC-94DC64285D2A}"/>
              </a:ext>
            </a:extLst>
          </p:cNvPr>
          <p:cNvSpPr txBox="1"/>
          <p:nvPr userDrawn="1"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  <p:pic>
        <p:nvPicPr>
          <p:cNvPr id="8" name="Picture 4" descr="Resultado de imagen de css png">
            <a:extLst>
              <a:ext uri="{FF2B5EF4-FFF2-40B4-BE49-F238E27FC236}">
                <a16:creationId xmlns:a16="http://schemas.microsoft.com/office/drawing/2014/main" id="{6FFD5D21-F638-48CF-941D-C52D7E9C0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082" y="123137"/>
            <a:ext cx="81544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7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794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4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86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400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64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60282"/>
            <a:ext cx="9601200" cy="390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4602E8-44D0-47C2-B845-910B704F97EE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9060004-E946-4110-86B2-9C0FCBFB4DF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955A-12A4-45F6-98DF-F559004A2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CSS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40C9-9D61-4512-8C9F-D59B7E006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err="1"/>
              <a:t>C</a:t>
            </a:r>
            <a:r>
              <a:rPr lang="es-MX" dirty="0" err="1"/>
              <a:t>ascading</a:t>
            </a:r>
            <a:r>
              <a:rPr lang="es-MX" dirty="0"/>
              <a:t> </a:t>
            </a:r>
            <a:r>
              <a:rPr lang="es-MX" b="1" dirty="0"/>
              <a:t>S</a:t>
            </a:r>
            <a:r>
              <a:rPr lang="es-MX" dirty="0"/>
              <a:t>tyle</a:t>
            </a:r>
            <a:r>
              <a:rPr lang="es-MX" b="1" dirty="0"/>
              <a:t> </a:t>
            </a:r>
            <a:r>
              <a:rPr lang="es-MX" b="1" dirty="0" err="1"/>
              <a:t>S</a:t>
            </a:r>
            <a:r>
              <a:rPr lang="es-MX" dirty="0" err="1"/>
              <a:t>heets</a:t>
            </a:r>
            <a:endParaRPr lang="es-MX" dirty="0"/>
          </a:p>
          <a:p>
            <a:r>
              <a:rPr lang="es-MX" dirty="0"/>
              <a:t>(curso de entrenamiento)</a:t>
            </a:r>
            <a:endParaRPr lang="en-GB" dirty="0"/>
          </a:p>
        </p:txBody>
      </p:sp>
      <p:pic>
        <p:nvPicPr>
          <p:cNvPr id="8" name="Picture 4" descr="Resultado de imagen de css png">
            <a:extLst>
              <a:ext uri="{FF2B5EF4-FFF2-40B4-BE49-F238E27FC236}">
                <a16:creationId xmlns:a16="http://schemas.microsoft.com/office/drawing/2014/main" id="{34CAE477-DF63-4A98-BE70-56A859BC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04" y="1996195"/>
            <a:ext cx="1552646" cy="21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css png">
            <a:extLst>
              <a:ext uri="{FF2B5EF4-FFF2-40B4-BE49-F238E27FC236}">
                <a16:creationId xmlns:a16="http://schemas.microsoft.com/office/drawing/2014/main" id="{8D9D9D14-9D38-49E6-8AB3-9E2F461B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235" y="1996195"/>
            <a:ext cx="1552646" cy="21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6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combinados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Selector descendiente (espacio)</a:t>
            </a:r>
          </a:p>
          <a:p>
            <a:r>
              <a:rPr lang="es-ES" dirty="0"/>
              <a:t>Selector de hijos (&gt;)</a:t>
            </a:r>
          </a:p>
          <a:p>
            <a:r>
              <a:rPr lang="es-ES" dirty="0"/>
              <a:t>Selector de </a:t>
            </a:r>
            <a:r>
              <a:rPr lang="es-ES" dirty="0" err="1"/>
              <a:t>siblings</a:t>
            </a:r>
            <a:r>
              <a:rPr lang="es-ES" dirty="0"/>
              <a:t> adyacentes (+)</a:t>
            </a:r>
          </a:p>
          <a:p>
            <a:r>
              <a:rPr lang="es-ES" dirty="0"/>
              <a:t>Selector de </a:t>
            </a:r>
            <a:r>
              <a:rPr lang="es-ES" dirty="0" err="1"/>
              <a:t>siblings</a:t>
            </a:r>
            <a:r>
              <a:rPr lang="es-ES" dirty="0"/>
              <a:t> (</a:t>
            </a:r>
            <a:r>
              <a:rPr lang="en-GB" dirty="0"/>
              <a:t>~)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51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de </a:t>
            </a:r>
            <a:r>
              <a:rPr lang="es-MX" dirty="0" err="1"/>
              <a:t>pseudo-clase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selector de </a:t>
            </a:r>
            <a:r>
              <a:rPr lang="es-ES" dirty="0" err="1"/>
              <a:t>pseudo-clase</a:t>
            </a:r>
            <a:r>
              <a:rPr lang="es-ES" dirty="0"/>
              <a:t> define un “estado” especial de un elemento, por ejemplo:</a:t>
            </a:r>
          </a:p>
          <a:p>
            <a:pPr lvl="1"/>
            <a:r>
              <a:rPr lang="es-ES" dirty="0"/>
              <a:t>:</a:t>
            </a:r>
            <a:r>
              <a:rPr lang="es-ES" dirty="0" err="1"/>
              <a:t>hover</a:t>
            </a:r>
            <a:endParaRPr lang="es-ES" dirty="0"/>
          </a:p>
          <a:p>
            <a:pPr lvl="1"/>
            <a:r>
              <a:rPr lang="es-ES" dirty="0"/>
              <a:t>:</a:t>
            </a:r>
            <a:r>
              <a:rPr lang="es-ES" dirty="0" err="1"/>
              <a:t>first-child</a:t>
            </a:r>
            <a:endParaRPr lang="es-ES" dirty="0"/>
          </a:p>
          <a:p>
            <a:pPr lvl="1"/>
            <a:r>
              <a:rPr lang="es-ES" dirty="0"/>
              <a:t>:</a:t>
            </a:r>
            <a:r>
              <a:rPr lang="es-ES" dirty="0" err="1"/>
              <a:t>last-child</a:t>
            </a:r>
            <a:endParaRPr lang="es-ES" dirty="0"/>
          </a:p>
          <a:p>
            <a:pPr lvl="1"/>
            <a:r>
              <a:rPr lang="es-ES" dirty="0"/>
              <a:t>:</a:t>
            </a:r>
            <a:r>
              <a:rPr lang="es-ES" dirty="0" err="1"/>
              <a:t>not</a:t>
            </a:r>
            <a:r>
              <a:rPr lang="es-ES" dirty="0"/>
              <a:t>(selector)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49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Pseudo-elements</a:t>
            </a:r>
            <a:r>
              <a:rPr lang="es-ES" dirty="0"/>
              <a:t> selectores</a:t>
            </a:r>
            <a:br>
              <a:rPr lang="es-E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selectores para especificar estilos para partes de un elemento, por ejemplo:</a:t>
            </a:r>
          </a:p>
          <a:p>
            <a:pPr lvl="1"/>
            <a:r>
              <a:rPr lang="es-ES" dirty="0"/>
              <a:t>::</a:t>
            </a:r>
            <a:r>
              <a:rPr lang="es-ES"/>
              <a:t>first-letter</a:t>
            </a:r>
            <a:endParaRPr lang="es-ES" dirty="0"/>
          </a:p>
          <a:p>
            <a:pPr lvl="1"/>
            <a:r>
              <a:rPr lang="es-ES" dirty="0"/>
              <a:t>::</a:t>
            </a:r>
            <a:r>
              <a:rPr lang="es-ES" dirty="0" err="1"/>
              <a:t>first</a:t>
            </a:r>
            <a:r>
              <a:rPr lang="es-ES" dirty="0"/>
              <a:t>-line</a:t>
            </a:r>
          </a:p>
          <a:p>
            <a:pPr lvl="1"/>
            <a:r>
              <a:rPr lang="es-ES" dirty="0"/>
              <a:t>::</a:t>
            </a:r>
            <a:r>
              <a:rPr lang="es-ES" dirty="0" err="1"/>
              <a:t>before</a:t>
            </a:r>
            <a:endParaRPr lang="es-ES" dirty="0"/>
          </a:p>
          <a:p>
            <a:pPr lvl="1"/>
            <a:r>
              <a:rPr lang="es-ES" dirty="0"/>
              <a:t>::after</a:t>
            </a:r>
          </a:p>
          <a:p>
            <a:pPr lvl="1"/>
            <a:r>
              <a:rPr lang="es-ES" dirty="0"/>
              <a:t>::</a:t>
            </a:r>
            <a:r>
              <a:rPr lang="es-ES" dirty="0" err="1"/>
              <a:t>selection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300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de atributo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posible seleccionar elementos con atributos definidos, por ejemplo:</a:t>
            </a:r>
          </a:p>
          <a:p>
            <a:pPr lvl="1"/>
            <a:r>
              <a:rPr lang="es-ES" dirty="0"/>
              <a:t>elemento[atributo]</a:t>
            </a:r>
          </a:p>
          <a:p>
            <a:pPr lvl="1"/>
            <a:r>
              <a:rPr lang="es-ES" dirty="0"/>
              <a:t>elemento[atributo=“valor”]</a:t>
            </a:r>
          </a:p>
          <a:p>
            <a:pPr lvl="1"/>
            <a:r>
              <a:rPr lang="es-ES" dirty="0"/>
              <a:t>elemento[atributo~=“contiene el valor”]</a:t>
            </a:r>
          </a:p>
          <a:p>
            <a:pPr lvl="1"/>
            <a:r>
              <a:rPr lang="es-ES" dirty="0"/>
              <a:t>elemento[atributo*=“contiene el </a:t>
            </a:r>
            <a:r>
              <a:rPr lang="es-ES" dirty="0" err="1"/>
              <a:t>string</a:t>
            </a:r>
            <a:r>
              <a:rPr lang="es-ES" dirty="0"/>
              <a:t>”]</a:t>
            </a:r>
          </a:p>
          <a:p>
            <a:pPr lvl="1"/>
            <a:r>
              <a:rPr lang="es-ES" dirty="0"/>
              <a:t>elemento[atributo^=“empieza-con”]</a:t>
            </a:r>
          </a:p>
          <a:p>
            <a:pPr lvl="1"/>
            <a:r>
              <a:rPr lang="es-ES" dirty="0"/>
              <a:t>elemento[atributo$=“termina-con”]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728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Propiedades más comunes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s-ES" dirty="0"/>
              <a:t>color</a:t>
            </a:r>
          </a:p>
          <a:p>
            <a:r>
              <a:rPr lang="es-ES" dirty="0" err="1"/>
              <a:t>background</a:t>
            </a:r>
            <a:r>
              <a:rPr lang="es-ES" dirty="0"/>
              <a:t>-color</a:t>
            </a:r>
          </a:p>
          <a:p>
            <a:r>
              <a:rPr lang="es-ES" dirty="0" err="1"/>
              <a:t>border</a:t>
            </a:r>
            <a:endParaRPr lang="es-ES" dirty="0"/>
          </a:p>
          <a:p>
            <a:r>
              <a:rPr lang="es-ES" dirty="0" err="1"/>
              <a:t>margin</a:t>
            </a:r>
            <a:endParaRPr lang="es-ES" dirty="0"/>
          </a:p>
          <a:p>
            <a:r>
              <a:rPr lang="es-ES" dirty="0" err="1"/>
              <a:t>padding</a:t>
            </a:r>
            <a:endParaRPr lang="es-ES" dirty="0"/>
          </a:p>
          <a:p>
            <a:r>
              <a:rPr lang="es-ES" dirty="0" err="1"/>
              <a:t>height</a:t>
            </a:r>
            <a:endParaRPr lang="es-ES" dirty="0"/>
          </a:p>
          <a:p>
            <a:r>
              <a:rPr lang="es-ES" dirty="0" err="1"/>
              <a:t>width</a:t>
            </a:r>
            <a:endParaRPr lang="es-ES" dirty="0"/>
          </a:p>
          <a:p>
            <a:r>
              <a:rPr lang="es-ES" dirty="0" err="1"/>
              <a:t>text-align</a:t>
            </a:r>
            <a:endParaRPr lang="es-ES" dirty="0"/>
          </a:p>
          <a:p>
            <a:r>
              <a:rPr lang="es-ES" dirty="0" err="1"/>
              <a:t>text-decoration</a:t>
            </a:r>
            <a:endParaRPr lang="es-ES" dirty="0"/>
          </a:p>
          <a:p>
            <a:r>
              <a:rPr lang="es-ES" dirty="0" err="1"/>
              <a:t>font-family</a:t>
            </a:r>
            <a:endParaRPr lang="es-ES" dirty="0"/>
          </a:p>
          <a:p>
            <a:r>
              <a:rPr lang="es-ES" dirty="0" err="1"/>
              <a:t>font-style</a:t>
            </a:r>
            <a:endParaRPr lang="es-ES" dirty="0"/>
          </a:p>
          <a:p>
            <a:r>
              <a:rPr lang="es-ES" dirty="0" err="1"/>
              <a:t>font-size</a:t>
            </a:r>
            <a:endParaRPr lang="es-ES" dirty="0"/>
          </a:p>
          <a:p>
            <a:r>
              <a:rPr lang="es-ES" dirty="0" err="1"/>
              <a:t>font-gamily</a:t>
            </a:r>
            <a:endParaRPr lang="es-ES" dirty="0"/>
          </a:p>
          <a:p>
            <a:r>
              <a:rPr lang="es-ES" dirty="0"/>
              <a:t>display</a:t>
            </a:r>
          </a:p>
          <a:p>
            <a:r>
              <a:rPr lang="es-ES" dirty="0"/>
              <a:t>position</a:t>
            </a:r>
          </a:p>
          <a:p>
            <a:r>
              <a:rPr lang="es-ES" dirty="0" err="1"/>
              <a:t>left</a:t>
            </a:r>
            <a:endParaRPr lang="es-ES" dirty="0"/>
          </a:p>
          <a:p>
            <a:r>
              <a:rPr lang="es-ES" dirty="0" err="1"/>
              <a:t>right</a:t>
            </a:r>
            <a:endParaRPr lang="es-ES" dirty="0"/>
          </a:p>
          <a:p>
            <a:r>
              <a:rPr lang="es-ES" dirty="0"/>
              <a:t>top</a:t>
            </a:r>
          </a:p>
          <a:p>
            <a:r>
              <a:rPr lang="es-ES" dirty="0" err="1"/>
              <a:t>bottom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2B040E-2B12-48EA-B594-224CBE889935}"/>
              </a:ext>
            </a:extLst>
          </p:cNvPr>
          <p:cNvSpPr txBox="1"/>
          <p:nvPr/>
        </p:nvSpPr>
        <p:spPr>
          <a:xfrm>
            <a:off x="9310255" y="62939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Cuauhtemoc Medina</a:t>
            </a:r>
          </a:p>
        </p:txBody>
      </p:sp>
    </p:spTree>
    <p:extLst>
      <p:ext uri="{BB962C8B-B14F-4D97-AF65-F5344CB8AC3E}">
        <p14:creationId xmlns:p14="http://schemas.microsoft.com/office/powerpoint/2010/main" val="345600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caja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s-ES" i="0" dirty="0"/>
              <a:t>Los elementos HTML son enmarcados por una </a:t>
            </a:r>
            <a:r>
              <a:rPr lang="es-ES" b="1" i="0" dirty="0"/>
              <a:t>caja </a:t>
            </a:r>
            <a:r>
              <a:rPr lang="es-ES" i="0" dirty="0"/>
              <a:t>que consiste de márgenes, bordes y relleno. </a:t>
            </a:r>
            <a:endParaRPr lang="es-ES" b="1" i="0" dirty="0"/>
          </a:p>
        </p:txBody>
      </p:sp>
      <p:pic>
        <p:nvPicPr>
          <p:cNvPr id="1026" name="Picture 2" descr="Resultado de imagen de css content box model">
            <a:extLst>
              <a:ext uri="{FF2B5EF4-FFF2-40B4-BE49-F238E27FC236}">
                <a16:creationId xmlns:a16="http://schemas.microsoft.com/office/drawing/2014/main" id="{B3D4CBB5-4668-407D-8BC7-AEB5AEBC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3105150"/>
            <a:ext cx="53816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6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s-ES" i="0" dirty="0"/>
              <a:t>Propiedad que especifica el comportamiento de la </a:t>
            </a:r>
            <a:r>
              <a:rPr lang="es-ES" b="1" i="0" dirty="0"/>
              <a:t>caja</a:t>
            </a:r>
            <a:r>
              <a:rPr lang="es-ES" i="0" dirty="0"/>
              <a:t> de un elemento. Los valores más comunes son:</a:t>
            </a:r>
          </a:p>
          <a:p>
            <a:pPr marL="342900" lvl="1" indent="-342900"/>
            <a:r>
              <a:rPr lang="es-ES" i="0" dirty="0" err="1"/>
              <a:t>None</a:t>
            </a:r>
            <a:r>
              <a:rPr lang="es-ES" i="0" dirty="0"/>
              <a:t> (no se muestra)</a:t>
            </a:r>
          </a:p>
          <a:p>
            <a:pPr marL="342900" lvl="1" indent="-342900"/>
            <a:r>
              <a:rPr lang="es-ES" i="0" dirty="0" err="1"/>
              <a:t>Inline</a:t>
            </a:r>
            <a:r>
              <a:rPr lang="es-ES" i="0" dirty="0"/>
              <a:t> (se muestran en línea)</a:t>
            </a:r>
          </a:p>
          <a:p>
            <a:pPr marL="342900" lvl="1" indent="-342900"/>
            <a:r>
              <a:rPr lang="es-ES" i="0" dirty="0"/>
              <a:t>Block (incluye un salto de línea después del elemento)</a:t>
            </a:r>
          </a:p>
          <a:p>
            <a:pPr marL="342900" lvl="1" indent="-342900"/>
            <a:r>
              <a:rPr lang="es-ES" i="0" dirty="0" err="1"/>
              <a:t>Inline</a:t>
            </a:r>
            <a:r>
              <a:rPr lang="es-ES" i="0" dirty="0"/>
              <a:t>-block (permite modificar el tamaño del elemento, márgenes son respetados)</a:t>
            </a:r>
          </a:p>
          <a:p>
            <a:pPr marL="342900" lvl="1" indent="-342900"/>
            <a:endParaRPr lang="es-ES" i="0" dirty="0"/>
          </a:p>
        </p:txBody>
      </p:sp>
    </p:spTree>
    <p:extLst>
      <p:ext uri="{BB962C8B-B14F-4D97-AF65-F5344CB8AC3E}">
        <p14:creationId xmlns:p14="http://schemas.microsoft.com/office/powerpoint/2010/main" val="29825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Elementos</a:t>
            </a:r>
            <a:r>
              <a:rPr lang="en-GB" dirty="0"/>
              <a:t> block (por default)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lvl="1" indent="0">
              <a:buNone/>
            </a:pPr>
            <a:r>
              <a:rPr lang="es-ES" i="0" dirty="0"/>
              <a:t>Por default, algunos elementos de HTML son block por default, ejemplos:</a:t>
            </a:r>
          </a:p>
          <a:p>
            <a:pPr marL="0" lvl="1" indent="0">
              <a:buNone/>
            </a:pPr>
            <a:endParaRPr lang="es-ES" i="0" dirty="0"/>
          </a:p>
          <a:p>
            <a:pPr marL="342900" lvl="1" indent="-342900"/>
            <a:r>
              <a:rPr lang="es-ES" dirty="0"/>
              <a:t>h1-h6</a:t>
            </a:r>
          </a:p>
          <a:p>
            <a:pPr marL="342900" lvl="1" indent="-342900"/>
            <a:r>
              <a:rPr lang="es-ES" dirty="0" err="1"/>
              <a:t>ol</a:t>
            </a:r>
            <a:endParaRPr lang="es-ES" dirty="0"/>
          </a:p>
          <a:p>
            <a:pPr marL="342900" lvl="1" indent="-342900"/>
            <a:r>
              <a:rPr lang="es-ES" dirty="0" err="1"/>
              <a:t>ul</a:t>
            </a:r>
            <a:endParaRPr lang="es-ES" dirty="0"/>
          </a:p>
          <a:p>
            <a:pPr marL="342900" lvl="1" indent="-342900"/>
            <a:r>
              <a:rPr lang="es-ES" dirty="0" err="1"/>
              <a:t>div</a:t>
            </a:r>
            <a:endParaRPr lang="es-ES" dirty="0"/>
          </a:p>
          <a:p>
            <a:pPr marL="342900" lvl="1" indent="-342900"/>
            <a:r>
              <a:rPr lang="es-ES" dirty="0" err="1"/>
              <a:t>header</a:t>
            </a:r>
            <a:endParaRPr lang="es-ES" dirty="0"/>
          </a:p>
          <a:p>
            <a:pPr marL="342900" lvl="1" indent="-342900"/>
            <a:r>
              <a:rPr lang="es-ES" dirty="0" err="1"/>
              <a:t>footer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9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Elementos</a:t>
            </a:r>
            <a:r>
              <a:rPr lang="en-GB" dirty="0"/>
              <a:t> inline (por default)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s-ES" i="0" dirty="0"/>
              <a:t>Por default, algunos elementos de HTML son </a:t>
            </a:r>
            <a:r>
              <a:rPr lang="es-ES" i="0" dirty="0" err="1"/>
              <a:t>inline</a:t>
            </a:r>
            <a:r>
              <a:rPr lang="es-ES" i="0" dirty="0"/>
              <a:t> por default</a:t>
            </a:r>
          </a:p>
          <a:p>
            <a:pPr marL="0" lvl="1" indent="0">
              <a:buNone/>
            </a:pP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54CFEF-8320-42E0-85C5-94AF933763E2}"/>
              </a:ext>
            </a:extLst>
          </p:cNvPr>
          <p:cNvSpPr txBox="1">
            <a:spLocks/>
          </p:cNvSpPr>
          <p:nvPr/>
        </p:nvSpPr>
        <p:spPr>
          <a:xfrm>
            <a:off x="1336144" y="2883299"/>
            <a:ext cx="9601200" cy="32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Franklin Gothic Book" panose="020B0503020102020204" pitchFamily="34" charset="0"/>
              <a:buNone/>
            </a:pPr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56AFCA-F7CD-4A2B-96EC-8532353886CE}"/>
              </a:ext>
            </a:extLst>
          </p:cNvPr>
          <p:cNvSpPr txBox="1">
            <a:spLocks/>
          </p:cNvSpPr>
          <p:nvPr/>
        </p:nvSpPr>
        <p:spPr>
          <a:xfrm>
            <a:off x="1371600" y="268042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s-ES" dirty="0" err="1"/>
              <a:t>strong</a:t>
            </a:r>
            <a:endParaRPr lang="es-ES" dirty="0"/>
          </a:p>
          <a:p>
            <a:pPr marL="342900" lvl="1" indent="-342900"/>
            <a:r>
              <a:rPr lang="es-ES" dirty="0"/>
              <a:t>b</a:t>
            </a:r>
          </a:p>
          <a:p>
            <a:pPr marL="342900" lvl="1" indent="-342900"/>
            <a:r>
              <a:rPr lang="es-ES" dirty="0"/>
              <a:t>i</a:t>
            </a:r>
          </a:p>
          <a:p>
            <a:pPr marL="342900" lvl="1" indent="-342900"/>
            <a:r>
              <a:rPr lang="es-ES" dirty="0"/>
              <a:t>u</a:t>
            </a:r>
          </a:p>
          <a:p>
            <a:pPr marL="342900" lvl="1" indent="-342900"/>
            <a:r>
              <a:rPr lang="es-ES" dirty="0" err="1"/>
              <a:t>sup</a:t>
            </a:r>
            <a:endParaRPr lang="es-ES" dirty="0"/>
          </a:p>
          <a:p>
            <a:pPr marL="342900" lvl="1" indent="-342900"/>
            <a:r>
              <a:rPr lang="es-ES" dirty="0"/>
              <a:t>sub</a:t>
            </a:r>
          </a:p>
          <a:p>
            <a:pPr marL="342900" lvl="1" indent="-342900"/>
            <a:r>
              <a:rPr lang="es-ES" dirty="0" err="1"/>
              <a:t>big</a:t>
            </a:r>
            <a:endParaRPr lang="es-ES" dirty="0"/>
          </a:p>
          <a:p>
            <a:pPr marL="342900" lvl="1" indent="-342900"/>
            <a:r>
              <a:rPr lang="es-ES" dirty="0" err="1"/>
              <a:t>small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53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Propiedades</a:t>
            </a:r>
            <a:r>
              <a:rPr lang="en-GB" dirty="0"/>
              <a:t> </a:t>
            </a:r>
            <a:r>
              <a:rPr lang="en-GB" dirty="0" err="1"/>
              <a:t>abreviadas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s-ES" i="0" dirty="0"/>
              <a:t>Son propiedades CSS que permiten asignar el valor de muchas otras propiedades al mismo tiempo. Se le conoce como </a:t>
            </a:r>
            <a:r>
              <a:rPr lang="es-ES" b="1" i="0" dirty="0" err="1"/>
              <a:t>shorthand</a:t>
            </a:r>
            <a:r>
              <a:rPr lang="es-ES" b="1" i="0" dirty="0"/>
              <a:t> </a:t>
            </a:r>
            <a:r>
              <a:rPr lang="es-ES" i="0" dirty="0"/>
              <a:t>las cuales ahorran tiempo y son más legibles (usualmente)</a:t>
            </a:r>
          </a:p>
          <a:p>
            <a:pPr marL="0" lvl="1" indent="0">
              <a:buNone/>
            </a:pPr>
            <a:endParaRPr lang="es-ES" b="1" i="0" dirty="0"/>
          </a:p>
          <a:p>
            <a:pPr marL="342900" lvl="1" indent="-342900"/>
            <a:r>
              <a:rPr lang="es-ES" i="0" dirty="0" err="1"/>
              <a:t>background</a:t>
            </a:r>
            <a:endParaRPr lang="es-ES" i="0" dirty="0"/>
          </a:p>
          <a:p>
            <a:pPr marL="342900" lvl="1" indent="-342900"/>
            <a:r>
              <a:rPr lang="es-ES" i="0" dirty="0" err="1"/>
              <a:t>margin</a:t>
            </a:r>
            <a:endParaRPr lang="es-ES" i="0" dirty="0"/>
          </a:p>
          <a:p>
            <a:pPr marL="342900" lvl="1" indent="-342900"/>
            <a:r>
              <a:rPr lang="es-ES" i="0" dirty="0" err="1"/>
              <a:t>padding</a:t>
            </a:r>
            <a:endParaRPr lang="es-ES" i="0" dirty="0"/>
          </a:p>
          <a:p>
            <a:pPr marL="342900" lvl="1" indent="-342900"/>
            <a:r>
              <a:rPr lang="es-ES" i="0" dirty="0" err="1"/>
              <a:t>font</a:t>
            </a:r>
            <a:endParaRPr lang="es-ES" i="0" dirty="0"/>
          </a:p>
          <a:p>
            <a:pPr marL="342900" lvl="1" indent="-342900"/>
            <a:r>
              <a:rPr lang="es-ES" i="0" dirty="0" err="1"/>
              <a:t>border</a:t>
            </a:r>
            <a:endParaRPr lang="es-ES" i="0" dirty="0"/>
          </a:p>
          <a:p>
            <a:pPr marL="342900" lvl="1" indent="-342900"/>
            <a:endParaRPr lang="es-ES" i="0" dirty="0"/>
          </a:p>
          <a:p>
            <a:pPr marL="0" lvl="1" indent="0">
              <a:buNone/>
            </a:pPr>
            <a:endParaRPr lang="es-ES" b="1" i="0" dirty="0"/>
          </a:p>
          <a:p>
            <a:pPr marL="0" lvl="1" indent="0">
              <a:buNone/>
            </a:pPr>
            <a:endParaRPr lang="es-ES" b="1" i="0" dirty="0"/>
          </a:p>
        </p:txBody>
      </p:sp>
    </p:spTree>
    <p:extLst>
      <p:ext uri="{BB962C8B-B14F-4D97-AF65-F5344CB8AC3E}">
        <p14:creationId xmlns:p14="http://schemas.microsoft.com/office/powerpoint/2010/main" val="5279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CSS?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Siglas de 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endParaRPr lang="es-ES" dirty="0"/>
          </a:p>
          <a:p>
            <a:r>
              <a:rPr lang="es-ES" dirty="0"/>
              <a:t>Describe como se muestran los elementos HTML en pantalla</a:t>
            </a:r>
          </a:p>
          <a:p>
            <a:r>
              <a:rPr lang="es-ES" dirty="0"/>
              <a:t>Controla múltiples páginas al mismo tiempo</a:t>
            </a:r>
          </a:p>
          <a:p>
            <a:r>
              <a:rPr lang="es-ES" dirty="0"/>
              <a:t>Define conjunto de reglas para los elementos HTML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22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Shorthand </a:t>
            </a:r>
            <a:r>
              <a:rPr lang="en-GB" dirty="0" err="1"/>
              <a:t>relacionados</a:t>
            </a:r>
            <a:r>
              <a:rPr lang="en-GB" dirty="0"/>
              <a:t> con </a:t>
            </a:r>
            <a:r>
              <a:rPr lang="en-GB" dirty="0" err="1"/>
              <a:t>lados</a:t>
            </a:r>
            <a:r>
              <a:rPr lang="en-GB" dirty="0"/>
              <a:t> (</a:t>
            </a:r>
            <a:r>
              <a:rPr lang="en-GB" dirty="0" err="1"/>
              <a:t>caso</a:t>
            </a:r>
            <a:r>
              <a:rPr lang="en-GB" dirty="0"/>
              <a:t> especial)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s-ES" i="0" dirty="0"/>
              <a:t>Algunas propiedades manejan cuatro valores: top, </a:t>
            </a:r>
            <a:r>
              <a:rPr lang="es-ES" i="0" dirty="0" err="1"/>
              <a:t>right</a:t>
            </a:r>
            <a:r>
              <a:rPr lang="es-ES" i="0" dirty="0"/>
              <a:t>, </a:t>
            </a:r>
            <a:r>
              <a:rPr lang="es-ES" i="0" dirty="0" err="1"/>
              <a:t>bottom</a:t>
            </a:r>
            <a:r>
              <a:rPr lang="es-ES" i="0" dirty="0"/>
              <a:t> y </a:t>
            </a:r>
            <a:r>
              <a:rPr lang="es-ES" i="0" dirty="0" err="1"/>
              <a:t>left</a:t>
            </a:r>
            <a:r>
              <a:rPr lang="es-ES" i="0" dirty="0"/>
              <a:t>. Por ejemplo: las propiedades </a:t>
            </a:r>
            <a:r>
              <a:rPr lang="es-ES" b="1" i="0" dirty="0" err="1"/>
              <a:t>margin</a:t>
            </a:r>
            <a:r>
              <a:rPr lang="es-ES" b="1" i="0" dirty="0"/>
              <a:t> y </a:t>
            </a:r>
            <a:r>
              <a:rPr lang="es-ES" b="1" i="0" dirty="0" err="1"/>
              <a:t>padding</a:t>
            </a:r>
            <a:r>
              <a:rPr lang="es-ES" i="0" dirty="0"/>
              <a:t>. Éstas propiedades se pueden escribir con un </a:t>
            </a:r>
            <a:r>
              <a:rPr lang="es-ES" i="0" dirty="0" err="1"/>
              <a:t>shorthand</a:t>
            </a:r>
            <a:r>
              <a:rPr lang="es-ES" i="0" dirty="0"/>
              <a:t> para ahorrar tiempo ejemplo:</a:t>
            </a:r>
          </a:p>
          <a:p>
            <a:pPr marL="0" lvl="1" indent="0">
              <a:buNone/>
            </a:pPr>
            <a:endParaRPr lang="es-ES" i="0" dirty="0"/>
          </a:p>
          <a:p>
            <a:pPr marL="0" lvl="1" indent="0">
              <a:buNone/>
            </a:pPr>
            <a:r>
              <a:rPr lang="es-ES" i="0" dirty="0"/>
              <a:t>Si todos los lados serán del mismo valor, se puede abreviar:</a:t>
            </a:r>
          </a:p>
          <a:p>
            <a:pPr marL="0" lvl="1" indent="0">
              <a:buNone/>
            </a:pPr>
            <a:endParaRPr lang="es-ES" i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0FA010-AEBB-4490-B799-D6A9AEBF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83" y="4308348"/>
            <a:ext cx="2647168" cy="1350323"/>
          </a:xfrm>
          <a:prstGeom prst="rect">
            <a:avLst/>
          </a:prstGeom>
        </p:spPr>
      </p:pic>
      <p:sp>
        <p:nvSpPr>
          <p:cNvPr id="7" name="Es igual a 6">
            <a:extLst>
              <a:ext uri="{FF2B5EF4-FFF2-40B4-BE49-F238E27FC236}">
                <a16:creationId xmlns:a16="http://schemas.microsoft.com/office/drawing/2014/main" id="{512E26EA-EEFF-4AAB-9C69-0E39BCC32DAC}"/>
              </a:ext>
            </a:extLst>
          </p:cNvPr>
          <p:cNvSpPr/>
          <p:nvPr/>
        </p:nvSpPr>
        <p:spPr>
          <a:xfrm>
            <a:off x="5056909" y="4308348"/>
            <a:ext cx="2078182" cy="135032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D8D9BD-DDEE-4FEB-AF1A-AFB36E67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349" y="4620768"/>
            <a:ext cx="2336222" cy="6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Shorthand </a:t>
            </a:r>
            <a:r>
              <a:rPr lang="en-GB" dirty="0" err="1"/>
              <a:t>relacionados</a:t>
            </a:r>
            <a:r>
              <a:rPr lang="en-GB" dirty="0"/>
              <a:t> con </a:t>
            </a:r>
            <a:r>
              <a:rPr lang="en-GB" dirty="0" err="1"/>
              <a:t>lados</a:t>
            </a:r>
            <a:r>
              <a:rPr lang="en-GB" dirty="0"/>
              <a:t> (</a:t>
            </a:r>
            <a:r>
              <a:rPr lang="en-GB" dirty="0" err="1"/>
              <a:t>caso</a:t>
            </a:r>
            <a:r>
              <a:rPr lang="en-GB" dirty="0"/>
              <a:t> especial)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0A8192E-CA5F-4368-B538-4A30BCC9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49" y="3182628"/>
            <a:ext cx="11529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94FA9C-8F52-4E54-A0E8-0819EC76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71" y="3195078"/>
            <a:ext cx="11529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6542CF7-F2C9-4E58-9E60-1FBE9495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93" y="3110545"/>
            <a:ext cx="11529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491F5F7-C8E0-40D9-A91E-B6B97093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14" y="3110545"/>
            <a:ext cx="115297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94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Shorthand para border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FD28676-9B84-4643-B179-E3538548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Algunas propiedades se pueden agrupar en una propiedad genérica, por ejemplo: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38EAF1-C6F9-489E-87D9-7D9CD180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73012"/>
            <a:ext cx="3498675" cy="1252443"/>
          </a:xfrm>
          <a:prstGeom prst="rect">
            <a:avLst/>
          </a:prstGeom>
        </p:spPr>
      </p:pic>
      <p:sp>
        <p:nvSpPr>
          <p:cNvPr id="7" name="Es igual a 6">
            <a:extLst>
              <a:ext uri="{FF2B5EF4-FFF2-40B4-BE49-F238E27FC236}">
                <a16:creationId xmlns:a16="http://schemas.microsoft.com/office/drawing/2014/main" id="{59CDBA14-F144-4366-A2C7-A218D389D994}"/>
              </a:ext>
            </a:extLst>
          </p:cNvPr>
          <p:cNvSpPr/>
          <p:nvPr/>
        </p:nvSpPr>
        <p:spPr>
          <a:xfrm>
            <a:off x="5056909" y="3624072"/>
            <a:ext cx="2078182" cy="135032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F38E26-43B2-41F2-9F21-9853DDC5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25" y="4040950"/>
            <a:ext cx="3662927" cy="5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FD28676-9B84-4643-B179-E3538548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propiedad </a:t>
            </a:r>
            <a:r>
              <a:rPr lang="es-MX" i="1" dirty="0"/>
              <a:t>position </a:t>
            </a:r>
            <a:r>
              <a:rPr lang="es-MX" dirty="0"/>
              <a:t>especifica el tipo de posicionamiento utilizado para cada objecto</a:t>
            </a:r>
          </a:p>
          <a:p>
            <a:r>
              <a:rPr lang="es-MX" b="1" i="1" dirty="0" err="1"/>
              <a:t>static</a:t>
            </a:r>
            <a:r>
              <a:rPr lang="es-MX" i="1" dirty="0"/>
              <a:t>: no se ve afectado por top, </a:t>
            </a:r>
            <a:r>
              <a:rPr lang="es-MX" i="1" dirty="0" err="1"/>
              <a:t>right</a:t>
            </a:r>
            <a:r>
              <a:rPr lang="es-MX" i="1" dirty="0"/>
              <a:t>, </a:t>
            </a:r>
            <a:r>
              <a:rPr lang="es-MX" i="1" dirty="0" err="1"/>
              <a:t>bottom</a:t>
            </a:r>
            <a:r>
              <a:rPr lang="es-MX" i="1" dirty="0"/>
              <a:t> o </a:t>
            </a:r>
            <a:r>
              <a:rPr lang="es-MX" i="1" dirty="0" err="1"/>
              <a:t>left</a:t>
            </a:r>
            <a:r>
              <a:rPr lang="es-MX" i="1" dirty="0"/>
              <a:t>.</a:t>
            </a:r>
          </a:p>
          <a:p>
            <a:r>
              <a:rPr lang="es-MX" b="1" i="1" dirty="0" err="1"/>
              <a:t>relative</a:t>
            </a:r>
            <a:r>
              <a:rPr lang="es-MX" i="1" dirty="0"/>
              <a:t>: se posiciona relativo a su posición original </a:t>
            </a:r>
          </a:p>
          <a:p>
            <a:r>
              <a:rPr lang="es-MX" b="1" i="1" dirty="0" err="1"/>
              <a:t>absolute</a:t>
            </a:r>
            <a:r>
              <a:rPr lang="es-MX" i="1" dirty="0"/>
              <a:t>: si no hay ancestros con position: usa el documento y se mueve con el </a:t>
            </a:r>
            <a:r>
              <a:rPr lang="es-MX" i="1" dirty="0" err="1"/>
              <a:t>scroll</a:t>
            </a:r>
            <a:r>
              <a:rPr lang="es-MX" i="1" dirty="0"/>
              <a:t>, si tiene, entonces se posiciona relativamente a ese ancestro.</a:t>
            </a:r>
          </a:p>
          <a:p>
            <a:r>
              <a:rPr lang="es-MX" b="1" i="1" dirty="0" err="1"/>
              <a:t>fixed</a:t>
            </a:r>
            <a:r>
              <a:rPr lang="es-MX" b="1" i="1" dirty="0"/>
              <a:t>: </a:t>
            </a:r>
            <a:r>
              <a:rPr lang="es-MX" i="1" dirty="0"/>
              <a:t>se posiciona relativamente al </a:t>
            </a:r>
            <a:r>
              <a:rPr lang="es-MX" i="1" dirty="0" err="1"/>
              <a:t>viewport</a:t>
            </a:r>
            <a:endParaRPr lang="es-MX" b="1" i="1" dirty="0"/>
          </a:p>
          <a:p>
            <a:r>
              <a:rPr lang="es-MX" b="1" i="1" dirty="0" err="1"/>
              <a:t>sticky</a:t>
            </a:r>
            <a:r>
              <a:rPr lang="es-MX" b="1" i="1" dirty="0"/>
              <a:t>: </a:t>
            </a:r>
            <a:r>
              <a:rPr lang="es-MX" i="1" dirty="0"/>
              <a:t>se posiciona basado en el </a:t>
            </a:r>
            <a:r>
              <a:rPr lang="es-MX" i="1" dirty="0" err="1"/>
              <a:t>scroll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422909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2151-C1B6-4F17-B2AD-327BE12C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Contenedores flexibles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111D-70C2-43D6-AB87-E9A3AC30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Modo de diseño que permite colocar elementos para que se comporten de forma predecible cuando el diseño de la página debe acomodarse a diferentes tamaños. Es una mejora sobre el modelo </a:t>
            </a:r>
            <a:r>
              <a:rPr lang="es-MX" i="1" dirty="0"/>
              <a:t>bloque</a:t>
            </a:r>
            <a:r>
              <a:rPr lang="es-MX" dirty="0"/>
              <a:t> sin utilizar la propiedad </a:t>
            </a:r>
            <a:r>
              <a:rPr lang="es-MX" i="1" dirty="0" err="1"/>
              <a:t>float</a:t>
            </a:r>
            <a:r>
              <a:rPr lang="es-MX" i="1" dirty="0"/>
              <a:t>. Propiedades más comunes: </a:t>
            </a:r>
          </a:p>
          <a:p>
            <a:pPr algn="just"/>
            <a:r>
              <a:rPr lang="es-MX" i="1" dirty="0" err="1"/>
              <a:t>order</a:t>
            </a:r>
            <a:endParaRPr lang="es-MX" i="1" dirty="0"/>
          </a:p>
          <a:p>
            <a:pPr algn="just"/>
            <a:r>
              <a:rPr lang="es-MX" i="1" dirty="0" err="1"/>
              <a:t>flex-direction</a:t>
            </a:r>
            <a:endParaRPr lang="es-MX" i="1" dirty="0"/>
          </a:p>
          <a:p>
            <a:pPr algn="just"/>
            <a:r>
              <a:rPr lang="es-MX" i="1" dirty="0" err="1"/>
              <a:t>flex-grow</a:t>
            </a:r>
            <a:r>
              <a:rPr lang="es-MX" i="1" dirty="0"/>
              <a:t>, </a:t>
            </a:r>
            <a:r>
              <a:rPr lang="es-MX" i="1" dirty="0" err="1"/>
              <a:t>flex-shrink</a:t>
            </a:r>
            <a:r>
              <a:rPr lang="es-MX" i="1" dirty="0"/>
              <a:t>, </a:t>
            </a:r>
            <a:r>
              <a:rPr lang="es-MX" i="1" dirty="0" err="1"/>
              <a:t>flex-basis</a:t>
            </a:r>
            <a:endParaRPr lang="es-MX" i="1" dirty="0"/>
          </a:p>
          <a:p>
            <a:pPr algn="just"/>
            <a:r>
              <a:rPr lang="es-MX" i="1" dirty="0" err="1"/>
              <a:t>flew-wrap</a:t>
            </a:r>
            <a:endParaRPr lang="es-MX" i="1" dirty="0"/>
          </a:p>
          <a:p>
            <a:pPr algn="just"/>
            <a:r>
              <a:rPr lang="es-MX" i="1" dirty="0" err="1"/>
              <a:t>align-tiems</a:t>
            </a:r>
            <a:endParaRPr lang="es-MX" i="1" dirty="0"/>
          </a:p>
          <a:p>
            <a:pPr algn="just"/>
            <a:r>
              <a:rPr lang="es-MX" i="1" dirty="0" err="1"/>
              <a:t>justify-content</a:t>
            </a:r>
            <a:endParaRPr lang="es-MX" i="1" dirty="0"/>
          </a:p>
          <a:p>
            <a:pPr algn="just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3937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FFEF-2195-4CE6-A11E-1F042F0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Contenedores y elementos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08AB-BD98-4A93-A06A-3CB3FE61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contendedores flexibles se dividen en contenedor y elementos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37D78-8B67-45D9-9F35-9CB32A10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4" y="2987564"/>
            <a:ext cx="8411952" cy="17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0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6693-FCE7-4E02-A8AF-2BE10781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flex-direction</a:t>
            </a:r>
            <a:r>
              <a:rPr lang="es-MX" dirty="0"/>
              <a:t> (contenedor)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0FAE-AF55-4C78-98C8-EF46ECE2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Indica la dirección de los elementos </a:t>
            </a:r>
          </a:p>
          <a:p>
            <a:r>
              <a:rPr lang="es-MX" dirty="0" err="1"/>
              <a:t>row</a:t>
            </a:r>
            <a:r>
              <a:rPr lang="es-MX" dirty="0"/>
              <a:t>, </a:t>
            </a:r>
            <a:r>
              <a:rPr lang="es-MX" dirty="0" err="1"/>
              <a:t>row</a:t>
            </a:r>
            <a:r>
              <a:rPr lang="es-MX" dirty="0"/>
              <a:t>-reverse</a:t>
            </a:r>
          </a:p>
          <a:p>
            <a:r>
              <a:rPr lang="es-MX" dirty="0" err="1"/>
              <a:t>column</a:t>
            </a:r>
            <a:r>
              <a:rPr lang="es-MX" dirty="0"/>
              <a:t>, </a:t>
            </a:r>
            <a:r>
              <a:rPr lang="es-MX" dirty="0" err="1"/>
              <a:t>column</a:t>
            </a:r>
            <a:r>
              <a:rPr lang="es-MX" dirty="0"/>
              <a:t>-reverse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70744-717B-48C1-B2E6-284CE337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276600"/>
            <a:ext cx="6486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05F4-63A8-45A5-8A26-09C3CC34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flex-wrap</a:t>
            </a:r>
            <a:r>
              <a:rPr lang="es-MX" dirty="0"/>
              <a:t> (contenedor)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BE28-17FC-44A6-A265-97B042B0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elementos se tratan de ajustar en una línea, se puede cambiar con la propiedad </a:t>
            </a:r>
            <a:r>
              <a:rPr lang="es-MX" i="1" dirty="0" err="1"/>
              <a:t>flex-wrap</a:t>
            </a:r>
            <a:r>
              <a:rPr lang="es-MX" i="1" dirty="0"/>
              <a:t> </a:t>
            </a:r>
            <a:r>
              <a:rPr lang="es-MX" dirty="0"/>
              <a:t>sus posibles valores son:</a:t>
            </a:r>
          </a:p>
          <a:p>
            <a:r>
              <a:rPr lang="es-MX" dirty="0"/>
              <a:t>no-</a:t>
            </a:r>
            <a:r>
              <a:rPr lang="es-MX" dirty="0" err="1"/>
              <a:t>wrap</a:t>
            </a:r>
            <a:r>
              <a:rPr lang="es-MX" dirty="0"/>
              <a:t> (default)</a:t>
            </a:r>
          </a:p>
          <a:p>
            <a:r>
              <a:rPr lang="en-GB" dirty="0"/>
              <a:t>wrap</a:t>
            </a:r>
          </a:p>
          <a:p>
            <a:r>
              <a:rPr lang="en-GB" dirty="0"/>
              <a:t>wrap-reverse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C2A7F-1DAC-40E0-B825-7EFAEA18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85" y="3147071"/>
            <a:ext cx="5267171" cy="25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1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DAAA-7A9D-47FA-A98E-91E4C71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justify-content</a:t>
            </a:r>
            <a:r>
              <a:rPr lang="es-MX" dirty="0"/>
              <a:t> (contenedor)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BD79-D0FC-4683-A331-0526D27C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Indica la alineación horizontal de los elementos, valores posibles: </a:t>
            </a:r>
          </a:p>
          <a:p>
            <a:r>
              <a:rPr lang="es-MX" dirty="0" err="1"/>
              <a:t>flex-start</a:t>
            </a:r>
            <a:endParaRPr lang="es-MX" dirty="0"/>
          </a:p>
          <a:p>
            <a:r>
              <a:rPr lang="es-MX" dirty="0" err="1"/>
              <a:t>flex-end</a:t>
            </a:r>
            <a:endParaRPr lang="es-MX" dirty="0"/>
          </a:p>
          <a:p>
            <a:r>
              <a:rPr lang="es-MX" dirty="0"/>
              <a:t>center</a:t>
            </a:r>
          </a:p>
          <a:p>
            <a:r>
              <a:rPr lang="es-MX" dirty="0" err="1"/>
              <a:t>space-between</a:t>
            </a:r>
            <a:endParaRPr lang="es-MX" dirty="0"/>
          </a:p>
          <a:p>
            <a:r>
              <a:rPr lang="es-MX" dirty="0" err="1"/>
              <a:t>space-around</a:t>
            </a:r>
            <a:endParaRPr lang="es-MX" dirty="0"/>
          </a:p>
          <a:p>
            <a:r>
              <a:rPr lang="es-MX" dirty="0" err="1"/>
              <a:t>space-evenly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E8469-A778-4AFF-9BA4-0825AE4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61" y="2458095"/>
            <a:ext cx="2395962" cy="37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42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47C7-F78B-4578-A810-9F546364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align-items</a:t>
            </a:r>
            <a:r>
              <a:rPr lang="es-MX" dirty="0"/>
              <a:t> (contenedor)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9CBE-CB26-4545-BB5B-08EBD4DB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Define la alineación vertical, posibles valores:</a:t>
            </a:r>
          </a:p>
          <a:p>
            <a:r>
              <a:rPr lang="es-MX" dirty="0" err="1"/>
              <a:t>flex-start</a:t>
            </a:r>
            <a:endParaRPr lang="es-MX" dirty="0"/>
          </a:p>
          <a:p>
            <a:r>
              <a:rPr lang="es-MX" dirty="0" err="1"/>
              <a:t>flex-end</a:t>
            </a:r>
            <a:endParaRPr lang="es-MX" dirty="0"/>
          </a:p>
          <a:p>
            <a:r>
              <a:rPr lang="es-MX" dirty="0"/>
              <a:t>center</a:t>
            </a:r>
          </a:p>
          <a:p>
            <a:r>
              <a:rPr lang="es-MX" dirty="0" err="1"/>
              <a:t>stretch</a:t>
            </a:r>
            <a:endParaRPr lang="es-MX" dirty="0"/>
          </a:p>
          <a:p>
            <a:r>
              <a:rPr lang="es-MX" dirty="0" err="1"/>
              <a:t>baseline</a:t>
            </a:r>
            <a:endParaRPr lang="es-MX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6436C-6486-4B1B-9824-59A74F2E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63" y="2645816"/>
            <a:ext cx="2604274" cy="32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agregar estilos a HTML?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Hay 3 maneras de agregar estilos a elementos HTML, las cuales se pueden combinar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Inline</a:t>
            </a:r>
            <a:r>
              <a:rPr lang="es-ES" dirty="0"/>
              <a:t> (sobre el elemento HTML)</a:t>
            </a:r>
          </a:p>
          <a:p>
            <a:r>
              <a:rPr lang="es-ES" dirty="0"/>
              <a:t>Dentro de &lt;</a:t>
            </a:r>
            <a:r>
              <a:rPr lang="es-ES" dirty="0" err="1"/>
              <a:t>style</a:t>
            </a:r>
            <a:r>
              <a:rPr lang="es-ES" dirty="0"/>
              <a:t>&gt; tag</a:t>
            </a:r>
          </a:p>
          <a:p>
            <a:r>
              <a:rPr lang="es-ES" dirty="0"/>
              <a:t>Con un archivo externo .</a:t>
            </a:r>
            <a:r>
              <a:rPr lang="es-ES" dirty="0" err="1"/>
              <a:t>css</a:t>
            </a:r>
            <a:r>
              <a:rPr lang="es-ES" dirty="0"/>
              <a:t> y la etiqueta link</a:t>
            </a:r>
          </a:p>
        </p:txBody>
      </p:sp>
    </p:spTree>
    <p:extLst>
      <p:ext uri="{BB962C8B-B14F-4D97-AF65-F5344CB8AC3E}">
        <p14:creationId xmlns:p14="http://schemas.microsoft.com/office/powerpoint/2010/main" val="121277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824-B1A9-4F51-87EC-58A94284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align-content</a:t>
            </a:r>
            <a:r>
              <a:rPr lang="es-MX" dirty="0"/>
              <a:t> (contenedor)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5039-8ADC-474D-9DA0-4DB3FC7D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Define la alineación cuando hay espacio extra en el la línea horizontal. Solo funciona cuando hay varias líneas de contenido. Posibles valores</a:t>
            </a:r>
          </a:p>
          <a:p>
            <a:r>
              <a:rPr lang="es-MX" dirty="0" err="1"/>
              <a:t>flex-start</a:t>
            </a:r>
            <a:endParaRPr lang="es-MX" dirty="0"/>
          </a:p>
          <a:p>
            <a:r>
              <a:rPr lang="es-MX" dirty="0" err="1"/>
              <a:t>flex-end</a:t>
            </a:r>
            <a:endParaRPr lang="es-MX" dirty="0"/>
          </a:p>
          <a:p>
            <a:r>
              <a:rPr lang="es-MX" dirty="0"/>
              <a:t>center</a:t>
            </a:r>
          </a:p>
          <a:p>
            <a:r>
              <a:rPr lang="es-MX" dirty="0" err="1"/>
              <a:t>stretch</a:t>
            </a:r>
            <a:endParaRPr lang="es-MX" dirty="0"/>
          </a:p>
          <a:p>
            <a:r>
              <a:rPr lang="es-MX" dirty="0" err="1"/>
              <a:t>space-between</a:t>
            </a:r>
            <a:endParaRPr lang="es-MX" dirty="0"/>
          </a:p>
          <a:p>
            <a:r>
              <a:rPr lang="es-MX" dirty="0" err="1"/>
              <a:t>space-around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1673C-5296-4E13-A82A-04435FD8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924" y="2843917"/>
            <a:ext cx="2722726" cy="35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83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5B89-DC9C-44BC-BA5E-0C575136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order</a:t>
            </a:r>
            <a:r>
              <a:rPr lang="es-MX" dirty="0"/>
              <a:t> (elemento)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E1A8-F048-4459-9857-673A60FD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Define el orden de los elementos, por default se muestran en su posición original según en DOM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6A17A-FA42-4615-B1AE-7DB45A5ED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83" y="2526069"/>
            <a:ext cx="4471034" cy="3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88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CDCB-2059-46C4-A890-38FC408F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flex-grow</a:t>
            </a:r>
            <a:r>
              <a:rPr lang="es-MX" dirty="0"/>
              <a:t> (elemento)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A16D-E0DA-4A72-A490-D013D837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Define la habilidad de un elemento para “crecer”. Acepta un número sin medida (</a:t>
            </a:r>
            <a:r>
              <a:rPr lang="es-MX" dirty="0" err="1"/>
              <a:t>unitless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) que sirve como proporción. Indica cuando espacio del espacio disponible utilizará</a:t>
            </a:r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2D49A-443B-46B1-93C1-C46E5360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65" y="3153102"/>
            <a:ext cx="5901470" cy="24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7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CDCB-2059-46C4-A890-38FC408F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flex-shrink</a:t>
            </a:r>
            <a:r>
              <a:rPr lang="es-MX" dirty="0"/>
              <a:t> (elemento)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A16D-E0DA-4A72-A490-D013D837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Define la habilidad de un elemento para “encogerse”.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269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1F62-F6CB-454F-85C6-8836C16A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flex-basis</a:t>
            </a:r>
            <a:r>
              <a:rPr lang="es-MX" dirty="0"/>
              <a:t> (elemento)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609B-5378-4F1A-BFE5-438DDCE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Define el valor por default de un elemento antes de que el espacio sobrante sea distribuido. Puede ser cualquier unidad de medida.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538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68C2-06C2-4D78-B3B6-09D34A1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Responsive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B54F-54AC-4589-8E31-8BA121B9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Las páginas web pueden ser vistas desde diferentes dispositivos con diferentes medidas. El diseño responsivo hace que los sitios web se vean bien en todos ellos. Se utiliza mediante HTML y CSS.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76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56A9-42AD-4A49-9E3B-F3D66312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Viewport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39B2-2118-48A4-B7A5-2F0B66D1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Es el área visible de una página web. Cambia con cada dispositivo. Para poder tomar control del </a:t>
            </a:r>
            <a:r>
              <a:rPr lang="es-MX" dirty="0" err="1"/>
              <a:t>viewport</a:t>
            </a:r>
            <a:r>
              <a:rPr lang="es-MX" dirty="0"/>
              <a:t> en cada dispositivo, una etiqueta meta se debe incluir en el head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b="1" dirty="0" err="1"/>
              <a:t>Width</a:t>
            </a:r>
            <a:r>
              <a:rPr lang="es-MX" dirty="0"/>
              <a:t>: indica el ancho de la página para acomodarse al tamaño del dispositivo (varia dependiendo del dispositivo</a:t>
            </a:r>
          </a:p>
          <a:p>
            <a:pPr marL="0" indent="0" algn="just">
              <a:buNone/>
            </a:pPr>
            <a:r>
              <a:rPr lang="es-MX" b="1" dirty="0" err="1"/>
              <a:t>Initial-scale</a:t>
            </a:r>
            <a:r>
              <a:rPr lang="es-MX" b="1" dirty="0"/>
              <a:t>: </a:t>
            </a:r>
            <a:r>
              <a:rPr lang="es-MX" dirty="0"/>
              <a:t>inicia el zoom cuando la página se abre por primera vez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638D1-228E-4F28-A16D-B75C6887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898063"/>
            <a:ext cx="8972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8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308A-1078-4B92-ACF5-B08914D9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Media </a:t>
            </a:r>
            <a:r>
              <a:rPr lang="es-MX" dirty="0" err="1"/>
              <a:t>queries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D48C-9B30-4C47-9D79-25DC5BFF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técnica para incluir bloques de código CSS cuando se cumplen ciertas condiciones</a:t>
            </a:r>
          </a:p>
          <a:p>
            <a:pPr marL="0" indent="0">
              <a:buNone/>
            </a:pPr>
            <a:r>
              <a:rPr lang="es-MX" dirty="0"/>
              <a:t>Usa la regla @</a:t>
            </a:r>
            <a:r>
              <a:rPr lang="es-MX" i="1" dirty="0"/>
              <a:t>media </a:t>
            </a:r>
            <a:r>
              <a:rPr lang="es-MX" dirty="0"/>
              <a:t>para incluir bloques de CSS, ejemplo: 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A5411-07A8-4CE1-A825-D35C49FC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8" y="3770009"/>
            <a:ext cx="382958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0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E3F0-A59D-41D3-AFCF-ED1BE783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breakpoints</a:t>
            </a:r>
            <a:r>
              <a:rPr lang="es-MX" dirty="0"/>
              <a:t> (</a:t>
            </a:r>
            <a:r>
              <a:rPr lang="es-MX" dirty="0" err="1"/>
              <a:t>comúnes</a:t>
            </a:r>
            <a:r>
              <a:rPr lang="es-MX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4E79-E871-4DE1-96E2-798B16F5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Hay muchos tamaños y tipos de pantallas, pero hay 5 grupos principales:</a:t>
            </a:r>
          </a:p>
          <a:p>
            <a:r>
              <a:rPr lang="en-GB" dirty="0"/>
              <a:t>max-width 600px</a:t>
            </a:r>
          </a:p>
          <a:p>
            <a:r>
              <a:rPr lang="en-GB" dirty="0"/>
              <a:t>min-width 600px</a:t>
            </a:r>
          </a:p>
          <a:p>
            <a:r>
              <a:rPr lang="en-GB" dirty="0"/>
              <a:t>min-width 769px</a:t>
            </a:r>
          </a:p>
          <a:p>
            <a:r>
              <a:rPr lang="en-GB" dirty="0"/>
              <a:t>min-width 992px</a:t>
            </a:r>
          </a:p>
          <a:p>
            <a:r>
              <a:rPr lang="en-GB" dirty="0"/>
              <a:t>min-width 1200px</a:t>
            </a:r>
          </a:p>
        </p:txBody>
      </p:sp>
    </p:spTree>
    <p:extLst>
      <p:ext uri="{BB962C8B-B14F-4D97-AF65-F5344CB8AC3E}">
        <p14:creationId xmlns:p14="http://schemas.microsoft.com/office/powerpoint/2010/main" val="534022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1D59-6EA3-415F-80C9-03B243CC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F98C-6AB9-4A41-8416-D93FA24B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https://www.w3.org/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https://www.w3schools.com/</a:t>
            </a:r>
            <a:endParaRPr lang="en-GB" dirty="0"/>
          </a:p>
          <a:p>
            <a:r>
              <a:rPr lang="en-GB" dirty="0">
                <a:hlinkClick r:id="rId4"/>
              </a:rPr>
              <a:t>https://css-tricks.com/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38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Estilos </a:t>
            </a:r>
            <a:r>
              <a:rPr lang="es-MX" dirty="0" err="1"/>
              <a:t>Inline</a:t>
            </a:r>
            <a:r>
              <a:rPr lang="es-MX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Dentro del archivo .</a:t>
            </a:r>
            <a:r>
              <a:rPr lang="es-ES" dirty="0" err="1"/>
              <a:t>html</a:t>
            </a:r>
            <a:r>
              <a:rPr lang="es-ES" dirty="0"/>
              <a:t> se puede utilizar el atributo @</a:t>
            </a:r>
            <a:r>
              <a:rPr lang="es-ES" dirty="0" err="1"/>
              <a:t>style</a:t>
            </a:r>
            <a:r>
              <a:rPr lang="es-ES" dirty="0"/>
              <a:t>, su valor debe ser la combinación de propiedad y valor, separados por ;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C3E7F-FE14-4DFA-BA32-5AE74C14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3705225"/>
            <a:ext cx="4848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Estilos en &lt;</a:t>
            </a:r>
            <a:r>
              <a:rPr lang="es-MX" dirty="0" err="1"/>
              <a:t>style</a:t>
            </a:r>
            <a:r>
              <a:rPr lang="es-MX" dirty="0"/>
              <a:t>&gt; tag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etiqueta &lt;</a:t>
            </a:r>
            <a:r>
              <a:rPr lang="es-ES" dirty="0" err="1"/>
              <a:t>style</a:t>
            </a:r>
            <a:r>
              <a:rPr lang="es-ES" dirty="0"/>
              <a:t>&gt; se define en </a:t>
            </a:r>
            <a:r>
              <a:rPr lang="es-ES" dirty="0" err="1"/>
              <a:t>en</a:t>
            </a:r>
            <a:r>
              <a:rPr lang="es-ES" dirty="0"/>
              <a:t> &lt;head&gt; del archivo </a:t>
            </a:r>
            <a:r>
              <a:rPr lang="es-ES" dirty="0" err="1"/>
              <a:t>html</a:t>
            </a:r>
            <a:r>
              <a:rPr lang="es-ES" dirty="0"/>
              <a:t>. Se deben seguir la reglas de sintaxis: selector, propiedad y valor.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79D2C-6A27-48DB-AFAC-E4EC5BAC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37" y="3295283"/>
            <a:ext cx="3296110" cy="249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67E34-B189-43BF-AA89-9BD8A888A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05" y="3429000"/>
            <a:ext cx="363905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 externo </a:t>
            </a:r>
            <a:r>
              <a:rPr lang="es-MX" dirty="0" err="1"/>
              <a:t>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puede crear un archivo externo con extensión .</a:t>
            </a:r>
            <a:r>
              <a:rPr lang="es-ES" dirty="0" err="1"/>
              <a:t>css</a:t>
            </a:r>
            <a:r>
              <a:rPr lang="es-ES" dirty="0"/>
              <a:t>, y agregar un tag link referenciando a dicho archivo de la siguiente manera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4159B-0129-4DC7-9F5D-6F26B985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42" y="3120972"/>
            <a:ext cx="5632515" cy="1084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61BD6-64F5-4CEE-AD9B-BC974F9D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92" y="4381277"/>
            <a:ext cx="315321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Syntáxis</a:t>
            </a:r>
            <a:br>
              <a:rPr lang="es-MX" dirty="0"/>
            </a:br>
            <a:r>
              <a:rPr lang="es-MX" sz="2800" dirty="0"/>
              <a:t>rule-set</a:t>
            </a:r>
            <a:endParaRPr lang="en-GB" dirty="0"/>
          </a:p>
        </p:txBody>
      </p:sp>
      <p:pic>
        <p:nvPicPr>
          <p:cNvPr id="8194" name="Picture 2" descr="Resultado de imagen de css syntax">
            <a:extLst>
              <a:ext uri="{FF2B5EF4-FFF2-40B4-BE49-F238E27FC236}">
                <a16:creationId xmlns:a16="http://schemas.microsoft.com/office/drawing/2014/main" id="{EF349AC4-3740-4479-920D-F9DBB6FFB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3105807" cy="103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de css syntax">
            <a:extLst>
              <a:ext uri="{FF2B5EF4-FFF2-40B4-BE49-F238E27FC236}">
                <a16:creationId xmlns:a16="http://schemas.microsoft.com/office/drawing/2014/main" id="{97CA3CD3-360F-4543-B2DC-E63D28FD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429000"/>
            <a:ext cx="2388476" cy="16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7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Selectores se usan para “encontrar” o “seleccionar” elementos HTML para agregarles estilos. Existen los siguientes tipos de selectores</a:t>
            </a:r>
          </a:p>
          <a:p>
            <a:pPr lvl="1"/>
            <a:r>
              <a:rPr lang="es-ES" dirty="0"/>
              <a:t>Selectores simples</a:t>
            </a:r>
          </a:p>
          <a:p>
            <a:pPr lvl="1"/>
            <a:r>
              <a:rPr lang="es-ES" dirty="0"/>
              <a:t>Selectores combinados</a:t>
            </a:r>
          </a:p>
          <a:p>
            <a:pPr lvl="1"/>
            <a:r>
              <a:rPr lang="es-ES" dirty="0" err="1"/>
              <a:t>Pseudo-class</a:t>
            </a:r>
            <a:r>
              <a:rPr lang="es-ES" dirty="0"/>
              <a:t> selectores</a:t>
            </a:r>
          </a:p>
          <a:p>
            <a:pPr lvl="1"/>
            <a:r>
              <a:rPr lang="es-ES" dirty="0" err="1"/>
              <a:t>Pseudo-elements</a:t>
            </a:r>
            <a:r>
              <a:rPr lang="es-ES" dirty="0"/>
              <a:t> selectores</a:t>
            </a:r>
          </a:p>
          <a:p>
            <a:pPr lvl="1"/>
            <a:r>
              <a:rPr lang="es-ES" dirty="0"/>
              <a:t>Selectores de atributos</a:t>
            </a:r>
          </a:p>
        </p:txBody>
      </p:sp>
    </p:spTree>
    <p:extLst>
      <p:ext uri="{BB962C8B-B14F-4D97-AF65-F5344CB8AC3E}">
        <p14:creationId xmlns:p14="http://schemas.microsoft.com/office/powerpoint/2010/main" val="428741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C6F-C1D6-4E96-B3F5-42454E0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simples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8E08-44A3-4C18-ADD2-E576A7A2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#</a:t>
            </a:r>
            <a:r>
              <a:rPr lang="es-ES" dirty="0"/>
              <a:t> id</a:t>
            </a:r>
          </a:p>
          <a:p>
            <a:r>
              <a:rPr lang="es-ES" b="1" dirty="0"/>
              <a:t>.</a:t>
            </a:r>
            <a:r>
              <a:rPr lang="es-ES" dirty="0"/>
              <a:t> Clase</a:t>
            </a:r>
          </a:p>
          <a:p>
            <a:r>
              <a:rPr lang="es-ES" b="1" dirty="0"/>
              <a:t>*</a:t>
            </a:r>
            <a:r>
              <a:rPr lang="es-ES" dirty="0"/>
              <a:t> selector universal</a:t>
            </a:r>
          </a:p>
          <a:p>
            <a:r>
              <a:rPr lang="es-ES" dirty="0"/>
              <a:t>Elemento</a:t>
            </a:r>
          </a:p>
          <a:p>
            <a:r>
              <a:rPr lang="es-ES" dirty="0"/>
              <a:t>Elementos, separados por coma</a:t>
            </a:r>
          </a:p>
        </p:txBody>
      </p:sp>
    </p:spTree>
    <p:extLst>
      <p:ext uri="{BB962C8B-B14F-4D97-AF65-F5344CB8AC3E}">
        <p14:creationId xmlns:p14="http://schemas.microsoft.com/office/powerpoint/2010/main" val="18130953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3080</TotalTime>
  <Words>1185</Words>
  <Application>Microsoft Office PowerPoint</Application>
  <PresentationFormat>Widescreen</PresentationFormat>
  <Paragraphs>208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Franklin Gothic Book</vt:lpstr>
      <vt:lpstr>Crop</vt:lpstr>
      <vt:lpstr>CSS</vt:lpstr>
      <vt:lpstr>¿Qué es CSS?</vt:lpstr>
      <vt:lpstr>¿Cómo agregar estilos a HTML?</vt:lpstr>
      <vt:lpstr>Estilos Inline </vt:lpstr>
      <vt:lpstr>Estilos en &lt;style&gt; tag</vt:lpstr>
      <vt:lpstr>Archivo externo css</vt:lpstr>
      <vt:lpstr>Syntáxis rule-set</vt:lpstr>
      <vt:lpstr>Selectores</vt:lpstr>
      <vt:lpstr>Selectores simples</vt:lpstr>
      <vt:lpstr>Selectores combinados</vt:lpstr>
      <vt:lpstr>Selector de pseudo-clase</vt:lpstr>
      <vt:lpstr>Pseudo-elements selectores </vt:lpstr>
      <vt:lpstr>Selectores de atributo</vt:lpstr>
      <vt:lpstr>Propiedades más comunes</vt:lpstr>
      <vt:lpstr>Modelo de caja</vt:lpstr>
      <vt:lpstr>Display</vt:lpstr>
      <vt:lpstr>Elementos block (por default) </vt:lpstr>
      <vt:lpstr>Elementos inline (por default) </vt:lpstr>
      <vt:lpstr>Propiedades abreviadas</vt:lpstr>
      <vt:lpstr>Shorthand relacionados con lados (caso especial)</vt:lpstr>
      <vt:lpstr>Shorthand relacionados con lados (caso especial)</vt:lpstr>
      <vt:lpstr>Shorthand para border</vt:lpstr>
      <vt:lpstr>Position</vt:lpstr>
      <vt:lpstr>Contenedores flexibles</vt:lpstr>
      <vt:lpstr>Contenedores y elementos</vt:lpstr>
      <vt:lpstr>flex-direction (contenedor)</vt:lpstr>
      <vt:lpstr>flex-wrap (contenedor)</vt:lpstr>
      <vt:lpstr>justify-content (contenedor)</vt:lpstr>
      <vt:lpstr>align-items (contenedor)</vt:lpstr>
      <vt:lpstr>align-content (contenedor)</vt:lpstr>
      <vt:lpstr>order (elemento)</vt:lpstr>
      <vt:lpstr>flex-grow (elemento)</vt:lpstr>
      <vt:lpstr>flex-shrink (elemento)</vt:lpstr>
      <vt:lpstr>flex-basis (elemento)</vt:lpstr>
      <vt:lpstr>Responsive Design </vt:lpstr>
      <vt:lpstr>Viewport</vt:lpstr>
      <vt:lpstr>Media queries</vt:lpstr>
      <vt:lpstr>Device breakpoints (comúnes)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Medina, Cuauhtemoc</dc:creator>
  <cp:lastModifiedBy>Medina, Cuauhtemoc</cp:lastModifiedBy>
  <cp:revision>58</cp:revision>
  <dcterms:created xsi:type="dcterms:W3CDTF">2020-02-25T18:10:35Z</dcterms:created>
  <dcterms:modified xsi:type="dcterms:W3CDTF">2020-03-11T22:52:54Z</dcterms:modified>
</cp:coreProperties>
</file>