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316" r:id="rId10"/>
    <p:sldId id="317" r:id="rId11"/>
    <p:sldId id="265" r:id="rId12"/>
    <p:sldId id="266" r:id="rId13"/>
    <p:sldId id="26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18" r:id="rId27"/>
    <p:sldId id="279" r:id="rId28"/>
    <p:sldId id="319" r:id="rId29"/>
    <p:sldId id="280" r:id="rId30"/>
    <p:sldId id="281" r:id="rId31"/>
    <p:sldId id="282" r:id="rId32"/>
    <p:sldId id="283" r:id="rId33"/>
    <p:sldId id="320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694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7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7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0794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4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86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1400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64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1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955A-12A4-45F6-98DF-F559004A2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HTML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40C9-9D61-4512-8C9F-D59B7E006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err="1"/>
              <a:t>H</a:t>
            </a:r>
            <a:r>
              <a:rPr lang="es-MX" dirty="0" err="1"/>
              <a:t>yper</a:t>
            </a:r>
            <a:r>
              <a:rPr lang="es-MX" b="1" dirty="0" err="1"/>
              <a:t>T</a:t>
            </a:r>
            <a:r>
              <a:rPr lang="es-MX" dirty="0" err="1"/>
              <a:t>ext</a:t>
            </a:r>
            <a:r>
              <a:rPr lang="es-MX" dirty="0"/>
              <a:t> </a:t>
            </a:r>
            <a:r>
              <a:rPr lang="es-MX" b="1" dirty="0" err="1"/>
              <a:t>M</a:t>
            </a:r>
            <a:r>
              <a:rPr lang="es-MX" dirty="0" err="1"/>
              <a:t>arkup</a:t>
            </a:r>
            <a:r>
              <a:rPr lang="es-MX" dirty="0"/>
              <a:t> </a:t>
            </a:r>
            <a:r>
              <a:rPr lang="es-MX" b="1" dirty="0" err="1"/>
              <a:t>L</a:t>
            </a:r>
            <a:r>
              <a:rPr lang="es-MX" dirty="0" err="1"/>
              <a:t>anguage</a:t>
            </a:r>
            <a:endParaRPr lang="es-MX" dirty="0"/>
          </a:p>
          <a:p>
            <a:r>
              <a:rPr lang="es-MX" dirty="0"/>
              <a:t>(curso de entrenamiento)</a:t>
            </a:r>
            <a:endParaRPr lang="en-GB" dirty="0"/>
          </a:p>
        </p:txBody>
      </p:sp>
      <p:pic>
        <p:nvPicPr>
          <p:cNvPr id="1026" name="Picture 2" descr="Resultado de imagen de html logo png">
            <a:extLst>
              <a:ext uri="{FF2B5EF4-FFF2-40B4-BE49-F238E27FC236}">
                <a16:creationId xmlns:a16="http://schemas.microsoft.com/office/drawing/2014/main" id="{01FFCA7B-79B3-4DCF-8C66-47563D25C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2233114" y="2212437"/>
            <a:ext cx="2122509" cy="174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html logo png">
            <a:extLst>
              <a:ext uri="{FF2B5EF4-FFF2-40B4-BE49-F238E27FC236}">
                <a16:creationId xmlns:a16="http://schemas.microsoft.com/office/drawing/2014/main" id="{ECFA761E-F47E-4099-8EB7-9982D53DE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7835862" y="2212437"/>
            <a:ext cx="2122509" cy="174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6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25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puede utilizar para indicar el </a:t>
            </a:r>
            <a:r>
              <a:rPr lang="es-ES" b="1" dirty="0" err="1"/>
              <a:t>character</a:t>
            </a:r>
            <a:r>
              <a:rPr lang="es-ES" b="1" dirty="0"/>
              <a:t> </a:t>
            </a:r>
            <a:r>
              <a:rPr lang="es-ES" b="1" dirty="0" err="1"/>
              <a:t>encoding</a:t>
            </a:r>
            <a:r>
              <a:rPr lang="es-ES" dirty="0"/>
              <a:t> de la página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Character</a:t>
            </a:r>
            <a:r>
              <a:rPr lang="es-ES" b="1" dirty="0"/>
              <a:t> </a:t>
            </a:r>
            <a:r>
              <a:rPr lang="es-ES" b="1" dirty="0" err="1"/>
              <a:t>encoding</a:t>
            </a:r>
            <a:r>
              <a:rPr lang="es-ES" b="1" dirty="0"/>
              <a:t>: </a:t>
            </a:r>
            <a:r>
              <a:rPr lang="es-ES" dirty="0"/>
              <a:t>Se utiliza para representar un repertorio de caracteres </a:t>
            </a:r>
            <a:endParaRPr lang="es-ES" b="1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471DEB3-ED37-408E-ACC3-02A3C9CF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 tag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14976-AA74-4A1C-AB7B-099CCF05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07" y="2926813"/>
            <a:ext cx="5096586" cy="12670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DBE7B3-B07E-4429-9C04-8172B9F9DF1A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3626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body</a:t>
            </a:r>
            <a:r>
              <a:rPr lang="es-MX" dirty="0"/>
              <a:t> tag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52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Define el cuerpo del documento, contiene a todos los elementos del documento (visibles para el usuario)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Texto</a:t>
            </a:r>
          </a:p>
          <a:p>
            <a:r>
              <a:rPr lang="es-ES" dirty="0"/>
              <a:t>Links</a:t>
            </a:r>
          </a:p>
          <a:p>
            <a:r>
              <a:rPr lang="es-ES" dirty="0"/>
              <a:t>Imágenes</a:t>
            </a:r>
          </a:p>
          <a:p>
            <a:r>
              <a:rPr lang="es-ES" dirty="0"/>
              <a:t>Tablas</a:t>
            </a:r>
          </a:p>
          <a:p>
            <a:r>
              <a:rPr lang="es-ES" dirty="0"/>
              <a:t>Listas</a:t>
            </a:r>
          </a:p>
          <a:p>
            <a:r>
              <a:rPr lang="es-ES" dirty="0" err="1"/>
              <a:t>etc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C67978-72EC-4168-AF39-6A1A9836A0A3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158682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de elementos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s-ES" dirty="0"/>
              <a:t>h1 – h6</a:t>
            </a:r>
          </a:p>
          <a:p>
            <a:r>
              <a:rPr lang="es-ES" dirty="0"/>
              <a:t>p</a:t>
            </a:r>
          </a:p>
          <a:p>
            <a:r>
              <a:rPr lang="es-ES" dirty="0" err="1"/>
              <a:t>hr</a:t>
            </a:r>
            <a:endParaRPr lang="es-ES" dirty="0"/>
          </a:p>
          <a:p>
            <a:r>
              <a:rPr lang="es-ES" dirty="0"/>
              <a:t>a</a:t>
            </a:r>
          </a:p>
          <a:p>
            <a:r>
              <a:rPr lang="es-ES" dirty="0" err="1"/>
              <a:t>ol</a:t>
            </a:r>
            <a:endParaRPr lang="es-ES" dirty="0"/>
          </a:p>
          <a:p>
            <a:r>
              <a:rPr lang="es-ES" dirty="0" err="1"/>
              <a:t>ul</a:t>
            </a:r>
            <a:endParaRPr lang="es-ES" dirty="0"/>
          </a:p>
          <a:p>
            <a:r>
              <a:rPr lang="es-ES" dirty="0" err="1"/>
              <a:t>li</a:t>
            </a:r>
            <a:endParaRPr lang="es-ES" dirty="0"/>
          </a:p>
          <a:p>
            <a:r>
              <a:rPr lang="es-ES" dirty="0" err="1"/>
              <a:t>img</a:t>
            </a:r>
            <a:endParaRPr lang="es-ES" dirty="0"/>
          </a:p>
          <a:p>
            <a:r>
              <a:rPr lang="es-ES" dirty="0" err="1"/>
              <a:t>div</a:t>
            </a:r>
            <a:endParaRPr lang="es-ES" dirty="0"/>
          </a:p>
          <a:p>
            <a:r>
              <a:rPr lang="es-ES" dirty="0" err="1"/>
              <a:t>span</a:t>
            </a:r>
            <a:endParaRPr lang="es-ES" dirty="0"/>
          </a:p>
          <a:p>
            <a:r>
              <a:rPr lang="es-ES" dirty="0" err="1"/>
              <a:t>aside</a:t>
            </a:r>
            <a:endParaRPr lang="es-ES" dirty="0"/>
          </a:p>
          <a:p>
            <a:r>
              <a:rPr lang="es-ES" dirty="0" err="1"/>
              <a:t>nav</a:t>
            </a:r>
            <a:endParaRPr lang="es-ES" dirty="0"/>
          </a:p>
          <a:p>
            <a:r>
              <a:rPr lang="es-ES" dirty="0" err="1"/>
              <a:t>article</a:t>
            </a:r>
            <a:endParaRPr lang="es-ES" dirty="0"/>
          </a:p>
          <a:p>
            <a:r>
              <a:rPr lang="es-ES" dirty="0"/>
              <a:t>video</a:t>
            </a:r>
          </a:p>
          <a:p>
            <a:r>
              <a:rPr lang="es-ES" dirty="0"/>
              <a:t>audio</a:t>
            </a:r>
          </a:p>
          <a:p>
            <a:r>
              <a:rPr lang="es-ES" dirty="0" err="1"/>
              <a:t>button</a:t>
            </a:r>
            <a:endParaRPr lang="es-ES" dirty="0"/>
          </a:p>
          <a:p>
            <a:r>
              <a:rPr lang="es-ES" dirty="0" err="1"/>
              <a:t>header</a:t>
            </a:r>
            <a:endParaRPr lang="es-ES" dirty="0"/>
          </a:p>
          <a:p>
            <a:r>
              <a:rPr lang="es-ES" dirty="0" err="1"/>
              <a:t>footer</a:t>
            </a:r>
            <a:endParaRPr lang="es-ES" dirty="0"/>
          </a:p>
          <a:p>
            <a:r>
              <a:rPr lang="es-ES" dirty="0"/>
              <a:t>table</a:t>
            </a:r>
          </a:p>
          <a:p>
            <a:r>
              <a:rPr lang="es-ES" dirty="0" err="1"/>
              <a:t>main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998A34-36AE-414F-A7B0-2064F60CA8F8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35693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y etiquetas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elementos de HTML se componen normalmente de etiquetas, atributos, y contenido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1429C-1B05-41DE-82D2-61AF98644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5" y="3429000"/>
            <a:ext cx="7076409" cy="17059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40DEB5-EBC2-44C7-A00C-DCDFEF8578AE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4327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vacíos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Algunas etiquetas en HTML no tienen contenido, por lo cual no se necesitan 2 etiquetas (apertura y cierre) y se denominan </a:t>
            </a:r>
            <a:r>
              <a:rPr lang="es-MX" dirty="0" err="1"/>
              <a:t>self</a:t>
            </a:r>
            <a:r>
              <a:rPr lang="es-MX" dirty="0"/>
              <a:t> </a:t>
            </a:r>
            <a:r>
              <a:rPr lang="es-MX" dirty="0" err="1"/>
              <a:t>closing</a:t>
            </a:r>
            <a:r>
              <a:rPr lang="es-MX" dirty="0"/>
              <a:t> tags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4A62F-A006-4D3F-BBE5-7B51A903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07" y="3429000"/>
            <a:ext cx="1827360" cy="17505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785C6C-4FC4-4071-A947-29B8ACDF421C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197091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anidados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69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elementos HTML pueden ser anidados, es decir, un elemento puede contener más elementos.</a:t>
            </a:r>
          </a:p>
          <a:p>
            <a:pPr marL="898525" indent="0">
              <a:buNone/>
            </a:pPr>
            <a:r>
              <a:rPr lang="es-ES" b="1" dirty="0"/>
              <a:t>Atención: </a:t>
            </a:r>
            <a:r>
              <a:rPr lang="es-ES" dirty="0"/>
              <a:t>Se debe cuidar el orden en el que se cierran las etiquetas al          momento de anidarse.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Anidación correcta:                                          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Anidación incorrecta: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AD16426F-A985-46BD-BB29-2BA0E35C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8969" y="3032234"/>
            <a:ext cx="613024" cy="61302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0ECABA7-F54C-4C64-A8DD-9DDE6E05B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1049" y="4089907"/>
            <a:ext cx="516550" cy="516550"/>
          </a:xfrm>
          <a:prstGeom prst="rect">
            <a:avLst/>
          </a:prstGeom>
        </p:spPr>
      </p:pic>
      <p:pic>
        <p:nvPicPr>
          <p:cNvPr id="11" name="Graphic 10" descr="Add">
            <a:extLst>
              <a:ext uri="{FF2B5EF4-FFF2-40B4-BE49-F238E27FC236}">
                <a16:creationId xmlns:a16="http://schemas.microsoft.com/office/drawing/2014/main" id="{7B1406D7-5BC6-4777-83C4-5F934C701F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00000">
            <a:off x="3751185" y="5376627"/>
            <a:ext cx="483495" cy="483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0FC23A-FEE8-4BA6-86F9-412CE5D0B2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9705" y="4606457"/>
            <a:ext cx="5896798" cy="495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54C735-35D0-43FD-9F24-7223AD35BA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600" y="5934042"/>
            <a:ext cx="6154009" cy="47631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40585F7-A728-46E7-B3AC-EE715A006478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45261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atributo provee información adicional sobre un elemento.</a:t>
            </a:r>
          </a:p>
          <a:p>
            <a:pPr marL="0" indent="0">
              <a:buNone/>
            </a:pPr>
            <a:r>
              <a:rPr lang="es-ES" dirty="0"/>
              <a:t>Estos atributos se escriben dentro de la etiqueta de apertura, después del nombre de la etiqueta, y se componen de dos partes: </a:t>
            </a:r>
            <a:r>
              <a:rPr lang="es-ES" b="1" dirty="0"/>
              <a:t>Nombre</a:t>
            </a:r>
            <a:r>
              <a:rPr lang="es-ES" dirty="0"/>
              <a:t> y </a:t>
            </a:r>
            <a:r>
              <a:rPr lang="es-ES" b="1" dirty="0"/>
              <a:t>valor</a:t>
            </a:r>
            <a:r>
              <a:rPr lang="es-ES" dirty="0"/>
              <a:t> del atributo, como se muestra a continuación: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55D85-4320-43F5-A513-1452265E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4529465"/>
            <a:ext cx="5562600" cy="447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38A7D67-3F28-449A-93CB-361C7339F829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169751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Comentarios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comentarios consisten en un texto que no se muestra en el navegador y que sirve para añadir explicaciones o información al código.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8CAC3-F3C7-4037-AE6A-C6CB89C33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3709054"/>
            <a:ext cx="3981450" cy="533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08F970-B690-49F4-9A1F-399A10FEB002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412294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Imágenes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etiqueta &lt;</a:t>
            </a:r>
            <a:r>
              <a:rPr lang="es-MX" dirty="0" err="1"/>
              <a:t>img</a:t>
            </a:r>
            <a:r>
              <a:rPr lang="es-MX" dirty="0"/>
              <a:t> /&gt; define una imagen en una página HTML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b="1" dirty="0" err="1"/>
              <a:t>src</a:t>
            </a:r>
            <a:r>
              <a:rPr lang="es-MX" b="1" dirty="0"/>
              <a:t>: </a:t>
            </a:r>
            <a:r>
              <a:rPr lang="es-MX" dirty="0"/>
              <a:t>Define la URL a la imagen</a:t>
            </a:r>
          </a:p>
          <a:p>
            <a:r>
              <a:rPr lang="es-MX" b="1" dirty="0" err="1"/>
              <a:t>alt</a:t>
            </a:r>
            <a:r>
              <a:rPr lang="es-MX" b="1" dirty="0"/>
              <a:t>:</a:t>
            </a:r>
            <a:r>
              <a:rPr lang="es-MX" dirty="0"/>
              <a:t> Texto de definición de la imagen</a:t>
            </a:r>
          </a:p>
          <a:p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DF0B2-C5E5-405E-ABE8-75C3BD23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62" y="3000375"/>
            <a:ext cx="4943475" cy="4286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116F490-F385-4BF4-AC15-2A3DBAEF2CD9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39862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etiqueta &lt;a&gt; define un </a:t>
            </a:r>
            <a:r>
              <a:rPr lang="es-MX" dirty="0" err="1"/>
              <a:t>hyperlink</a:t>
            </a:r>
            <a:r>
              <a:rPr lang="es-MX" dirty="0"/>
              <a:t>, que se usa para ligar páginas. El atributo más importante es </a:t>
            </a:r>
            <a:r>
              <a:rPr lang="es-MX" b="1" dirty="0" err="1"/>
              <a:t>href</a:t>
            </a:r>
            <a:r>
              <a:rPr lang="es-MX" b="1" dirty="0"/>
              <a:t> </a:t>
            </a:r>
            <a:r>
              <a:rPr lang="es-MX" dirty="0"/>
              <a:t>el cuál indica el destino de la liga.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60993-27BF-4A3D-BB6A-A24CA499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3429000"/>
            <a:ext cx="6543675" cy="5429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3BEDDA-F29E-4620-AE22-B48DA06E8712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19223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HTML?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Siglas de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(Lenguaje de Marcado de Hipertextos).</a:t>
            </a:r>
          </a:p>
          <a:p>
            <a:r>
              <a:rPr lang="es-ES" dirty="0"/>
              <a:t>Lenguaje de etiquetas</a:t>
            </a:r>
          </a:p>
          <a:p>
            <a:r>
              <a:rPr lang="es-ES" dirty="0"/>
              <a:t>Elemento de construcción más básico de una página web</a:t>
            </a:r>
          </a:p>
          <a:p>
            <a:r>
              <a:rPr lang="es-ES" dirty="0"/>
              <a:t>Determina el contenido de una página web</a:t>
            </a:r>
          </a:p>
          <a:p>
            <a:r>
              <a:rPr lang="es-ES" dirty="0"/>
              <a:t>Indica al navegador como tiene que ser mostrado el contenido</a:t>
            </a:r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BF8D3A-6AD6-42A6-BE38-A1D2AB512035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125522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 no ordenadas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etiqueta &lt;</a:t>
            </a:r>
            <a:r>
              <a:rPr lang="es-MX" dirty="0" err="1"/>
              <a:t>ul</a:t>
            </a:r>
            <a:r>
              <a:rPr lang="es-MX" dirty="0"/>
              <a:t>&gt; define una lista no ordenada (con viñetas). El uso de &lt;</a:t>
            </a:r>
            <a:r>
              <a:rPr lang="es-MX" dirty="0" err="1"/>
              <a:t>ul</a:t>
            </a:r>
            <a:r>
              <a:rPr lang="es-MX" dirty="0"/>
              <a:t>&gt; requiere anidar </a:t>
            </a:r>
            <a:r>
              <a:rPr lang="es-MX" dirty="0" err="1"/>
              <a:t>elements</a:t>
            </a:r>
            <a:r>
              <a:rPr lang="es-MX" dirty="0"/>
              <a:t> &lt;</a:t>
            </a:r>
            <a:r>
              <a:rPr lang="es-MX" dirty="0" err="1"/>
              <a:t>li</a:t>
            </a:r>
            <a:r>
              <a:rPr lang="es-MX" dirty="0"/>
              <a:t>&gt;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9FCAB-3C49-49DA-9E5B-F8FBD9EA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502" y="3429000"/>
            <a:ext cx="4560498" cy="149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435F4-3354-4F29-97BC-AA38C8A2D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633" y="3418588"/>
            <a:ext cx="4129167" cy="14963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8D61D91-BBDE-45F8-B836-A235E7D553CF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49359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 ordenadas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Listas ordenadas son creadas con las etiquetas &lt;</a:t>
            </a:r>
            <a:r>
              <a:rPr lang="es-MX" dirty="0" err="1"/>
              <a:t>ol</a:t>
            </a:r>
            <a:r>
              <a:rPr lang="es-MX" dirty="0"/>
              <a:t>&gt; y requieren anidar elementos &lt;</a:t>
            </a:r>
            <a:r>
              <a:rPr lang="es-MX" dirty="0" err="1"/>
              <a:t>li</a:t>
            </a:r>
            <a:r>
              <a:rPr lang="es-MX" dirty="0"/>
              <a:t>&gt;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25B52-A278-4915-BC77-6FBC15704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51297"/>
            <a:ext cx="4632707" cy="1607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5BAFF-C4E8-44D9-9A3D-FB8FFDE96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304" y="3351297"/>
            <a:ext cx="4458496" cy="16071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B2B306-D071-443E-9CFA-FC380B05D66B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198690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 de definiciones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Las listas de definiciones se componen de términos y descripciones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30223-639D-414A-A08B-0C8B61C8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18" y="3560708"/>
            <a:ext cx="356235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4544A-A0E6-4996-8FBB-B943154C4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727" y="3617858"/>
            <a:ext cx="3552825" cy="14668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A1E7D56-ECB9-4FC9-95B0-423D9D6AF86D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52466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25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Tablas son definidas con la etiqueta &lt;table&gt;. Puede contener los siguientes elementos</a:t>
            </a:r>
          </a:p>
          <a:p>
            <a:r>
              <a:rPr lang="es-MX" dirty="0" err="1"/>
              <a:t>thead</a:t>
            </a:r>
            <a:endParaRPr lang="es-MX" dirty="0"/>
          </a:p>
          <a:p>
            <a:pPr lvl="1"/>
            <a:r>
              <a:rPr lang="es-MX" dirty="0" err="1"/>
              <a:t>tr</a:t>
            </a:r>
            <a:endParaRPr lang="es-MX" dirty="0"/>
          </a:p>
          <a:p>
            <a:pPr lvl="2"/>
            <a:r>
              <a:rPr lang="es-MX" dirty="0" err="1"/>
              <a:t>th</a:t>
            </a:r>
            <a:r>
              <a:rPr lang="es-MX" dirty="0"/>
              <a:t> </a:t>
            </a:r>
          </a:p>
          <a:p>
            <a:r>
              <a:rPr lang="es-MX" dirty="0" err="1"/>
              <a:t>tbody</a:t>
            </a:r>
            <a:endParaRPr lang="es-MX" dirty="0"/>
          </a:p>
          <a:p>
            <a:pPr lvl="1"/>
            <a:r>
              <a:rPr lang="en-GB" dirty="0"/>
              <a:t>tr</a:t>
            </a:r>
          </a:p>
          <a:p>
            <a:pPr lvl="2"/>
            <a:r>
              <a:rPr lang="en-GB" dirty="0"/>
              <a:t>td</a:t>
            </a:r>
          </a:p>
          <a:p>
            <a:r>
              <a:rPr lang="en-GB" dirty="0" err="1"/>
              <a:t>tfoot</a:t>
            </a:r>
            <a:endParaRPr lang="en-GB" dirty="0"/>
          </a:p>
          <a:p>
            <a:pPr lvl="1"/>
            <a:r>
              <a:rPr lang="es-MX" dirty="0" err="1"/>
              <a:t>tr</a:t>
            </a:r>
            <a:endParaRPr lang="es-MX" dirty="0"/>
          </a:p>
          <a:p>
            <a:pPr lvl="2"/>
            <a:r>
              <a:rPr lang="es-MX" dirty="0" err="1"/>
              <a:t>td</a:t>
            </a:r>
            <a:r>
              <a:rPr lang="es-MX" dirty="0"/>
              <a:t>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1A4B5E-A227-475A-ACFA-A0342EEEF846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409487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Filas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etiqueta &lt;</a:t>
            </a:r>
            <a:r>
              <a:rPr lang="es-MX" dirty="0" err="1"/>
              <a:t>tr</a:t>
            </a:r>
            <a:r>
              <a:rPr lang="es-MX" dirty="0"/>
              <a:t>&gt; define una </a:t>
            </a:r>
            <a:r>
              <a:rPr lang="es-MX" dirty="0" err="1"/>
              <a:t>una</a:t>
            </a:r>
            <a:r>
              <a:rPr lang="es-MX" dirty="0"/>
              <a:t> fila dentro de una tabla, puede contener &lt;</a:t>
            </a:r>
            <a:r>
              <a:rPr lang="es-MX" dirty="0" err="1"/>
              <a:t>th</a:t>
            </a:r>
            <a:r>
              <a:rPr lang="es-MX" dirty="0"/>
              <a:t>&gt; o &lt;</a:t>
            </a:r>
            <a:r>
              <a:rPr lang="es-MX" dirty="0" err="1"/>
              <a:t>td</a:t>
            </a:r>
            <a:r>
              <a:rPr lang="es-MX" dirty="0"/>
              <a:t>&gt;</a:t>
            </a:r>
            <a:endParaRPr lang="en-GB" dirty="0"/>
          </a:p>
          <a:p>
            <a:pPr marL="0" indent="0">
              <a:buNone/>
            </a:pPr>
            <a:r>
              <a:rPr lang="es-MX" dirty="0"/>
              <a:t>Una fila horizontal.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siguiente ejemplo crea </a:t>
            </a:r>
            <a:r>
              <a:rPr lang="es-MX" b="1" dirty="0"/>
              <a:t>1 fila</a:t>
            </a:r>
            <a:r>
              <a:rPr lang="es-MX" dirty="0"/>
              <a:t> con 3 celdas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0454-3A49-408C-8562-34158993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4204630"/>
            <a:ext cx="2295525" cy="1381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CBAEAE-4667-45D1-99C0-1BE3EE513379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629938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Columnas? 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No existen columnas en HTML, existen celdas, por ejemplo: &lt;</a:t>
            </a:r>
            <a:r>
              <a:rPr lang="es-MX" dirty="0" err="1"/>
              <a:t>td</a:t>
            </a:r>
            <a:r>
              <a:rPr lang="es-MX" dirty="0"/>
              <a:t>&gt; o &lt;</a:t>
            </a:r>
            <a:r>
              <a:rPr lang="es-MX" dirty="0" err="1"/>
              <a:t>th</a:t>
            </a:r>
            <a:r>
              <a:rPr lang="es-MX" dirty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DDCE86C-73A7-4A30-AE2E-603CE5FE4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30769"/>
              </p:ext>
            </p:extLst>
          </p:nvPr>
        </p:nvGraphicFramePr>
        <p:xfrm>
          <a:off x="2108200" y="3520440"/>
          <a:ext cx="812799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713077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5310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64067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Fila 1, Celda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Fila 1, Celda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Fila 1, Celda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9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Fila 2, Celda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Fila 2, Celda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Fila 2, Celda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1577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5387122-C90C-49A6-83F8-3129351AA73A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48914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</a:t>
            </a:r>
            <a:br>
              <a:rPr lang="es-MX" dirty="0"/>
            </a:br>
            <a:r>
              <a:rPr lang="es-MX" sz="3200" dirty="0"/>
              <a:t>Ejemplo básico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0348B-EE74-4CE7-9439-48336E20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3593761" cy="33244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1D6D65-CDD2-4CF9-9A46-4AC1A6F65043}"/>
              </a:ext>
            </a:extLst>
          </p:cNvPr>
          <p:cNvSpPr/>
          <p:nvPr/>
        </p:nvSpPr>
        <p:spPr>
          <a:xfrm>
            <a:off x="5595186" y="285318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000" dirty="0">
                <a:solidFill>
                  <a:schemeClr val="tx2"/>
                </a:solidFill>
              </a:rPr>
              <a:t>Crea 1 tabla, 2 filas y 4 celdas en cada fila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3325FE-4FB2-4BA7-8E63-8836D9E6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220" y="3590830"/>
            <a:ext cx="6449325" cy="8002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D8FC7CA-8201-45BF-9B06-7778977722A2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15332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Colspan</a:t>
            </a:r>
            <a:r>
              <a:rPr lang="es-MX" dirty="0"/>
              <a:t> y </a:t>
            </a:r>
            <a:r>
              <a:rPr lang="es-MX" dirty="0" err="1"/>
              <a:t>Rowspan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Para </a:t>
            </a:r>
            <a:r>
              <a:rPr lang="es-MX" b="1" dirty="0"/>
              <a:t>celdas, </a:t>
            </a:r>
            <a:r>
              <a:rPr lang="es-MX" dirty="0"/>
              <a:t>existen los atributos @</a:t>
            </a:r>
            <a:r>
              <a:rPr lang="es-MX" dirty="0" err="1"/>
              <a:t>colspan</a:t>
            </a:r>
            <a:r>
              <a:rPr lang="es-MX" dirty="0"/>
              <a:t> y @</a:t>
            </a:r>
            <a:r>
              <a:rPr lang="es-MX" dirty="0" err="1"/>
              <a:t>rowspan</a:t>
            </a:r>
            <a:endParaRPr lang="es-MX" dirty="0"/>
          </a:p>
          <a:p>
            <a:r>
              <a:rPr lang="es-MX" dirty="0" err="1"/>
              <a:t>colspan</a:t>
            </a:r>
            <a:r>
              <a:rPr lang="es-MX" dirty="0"/>
              <a:t>=“2”. Combina 2 celdas (hacia la derecha)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 err="1"/>
              <a:t>Rowspan</a:t>
            </a:r>
            <a:r>
              <a:rPr lang="es-MX" dirty="0"/>
              <a:t>=2”. Combina 2 celdas (hacia abajo)</a:t>
            </a:r>
          </a:p>
          <a:p>
            <a:pPr marL="0" indent="0">
              <a:buNone/>
            </a:pPr>
            <a:r>
              <a:rPr lang="es-MX" dirty="0"/>
              <a:t>	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C2B95-F76C-4DED-A9EA-B90E61A5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48" y="3140895"/>
            <a:ext cx="6049219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DBD77-2428-4269-9F6A-CA6F4B95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148" y="4532726"/>
            <a:ext cx="6411220" cy="7240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EA8D3E-4373-4F68-B9CE-FDB04845AC2B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92794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0BF803-DFAE-4FBE-8AD4-34F09B59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3362"/>
            <a:ext cx="9601200" cy="4394038"/>
          </a:xfrm>
        </p:spPr>
        <p:txBody>
          <a:bodyPr/>
          <a:lstStyle/>
          <a:p>
            <a:r>
              <a:rPr lang="es-MX" dirty="0"/>
              <a:t>Crea la siguiente tabla (10x6)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7558A5-99E3-4C45-A45F-06497BE5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36" y="2283327"/>
            <a:ext cx="7716327" cy="300079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07BB04-EB9C-4E54-A5E2-B01597C42DDD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05487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Formularios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Definen un contenedor del cual se obtendrán valores del usuario, se utiliza la etiqueta &lt;</a:t>
            </a:r>
            <a:r>
              <a:rPr lang="es-MX" dirty="0" err="1"/>
              <a:t>form</a:t>
            </a:r>
            <a:r>
              <a:rPr lang="es-MX" dirty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atributo @</a:t>
            </a:r>
            <a:r>
              <a:rPr lang="es-MX" dirty="0" err="1"/>
              <a:t>action</a:t>
            </a:r>
            <a:r>
              <a:rPr lang="es-MX" dirty="0"/>
              <a:t> contiene el URI del servicio que procesará la información.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5F772-306F-41AE-B986-89FB6646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146" y="3191956"/>
            <a:ext cx="2210108" cy="9812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154161-133B-4826-933E-3601C98C4322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57295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básica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6F347F3-BE9F-4325-8DAF-53B356FEC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408" y="2323855"/>
            <a:ext cx="2743583" cy="35056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42A659-784A-4410-990A-22990FE7D23F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1516658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input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74097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s-MX" dirty="0"/>
              <a:t>Elemento más usado para obtener información de usuario, existen diferentes tipos los cuales son: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51B69-F585-4401-AE46-274B439978AB}"/>
              </a:ext>
            </a:extLst>
          </p:cNvPr>
          <p:cNvSpPr txBox="1"/>
          <p:nvPr/>
        </p:nvSpPr>
        <p:spPr>
          <a:xfrm>
            <a:off x="1625600" y="3141279"/>
            <a:ext cx="9347200" cy="288000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button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checkbox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</a:rPr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datetime</a:t>
            </a:r>
            <a:r>
              <a:rPr lang="es-MX" sz="2000" dirty="0">
                <a:solidFill>
                  <a:schemeClr val="tx2"/>
                </a:solidFill>
              </a:rPr>
              <a:t>-local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hidden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image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month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number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password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</a:rPr>
              <a:t>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range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reset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search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submit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tel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text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url</a:t>
            </a:r>
            <a:endParaRPr lang="es-MX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</a:rPr>
              <a:t>week</a:t>
            </a:r>
            <a:endParaRPr lang="es-MX" sz="2000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2F7614-C591-4BDF-A21C-4DFF9266824F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66548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 </a:t>
            </a:r>
            <a:r>
              <a:rPr lang="es-MX" dirty="0" err="1"/>
              <a:t>select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Elemento usado para crear una lista desplegable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E9F4F-2E1C-4CD3-ABA8-A800454EF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48313"/>
            <a:ext cx="5287113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0E25B-F4D0-421F-9F4A-D23B66A3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123" y="3648313"/>
            <a:ext cx="1505160" cy="9716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7968D89-DCE5-4510-AFA5-9F0815F6A365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648674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 </a:t>
            </a:r>
            <a:r>
              <a:rPr lang="es-MX" dirty="0" err="1"/>
              <a:t>textarea</a:t>
            </a:r>
            <a:r>
              <a:rPr lang="es-MX" dirty="0"/>
              <a:t> 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Defina un input de varias líneas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3E472-9C1A-40BF-9E38-4095E1D47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3205655"/>
            <a:ext cx="7229475" cy="304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3D09FF-BEEA-45E4-BC87-D106EA76AE7A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2696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datalist</a:t>
            </a:r>
            <a:r>
              <a:rPr lang="es-MX" dirty="0"/>
              <a:t> 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Crea una lista predefinida con opciones para un elemento input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AEEE6-437C-4603-BF80-E881181D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3142756"/>
            <a:ext cx="4067175" cy="2085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851479F-66B2-451A-BB7D-6A8AFF1A61F9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937336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 </a:t>
            </a:r>
            <a:r>
              <a:rPr lang="es-MX" dirty="0" err="1"/>
              <a:t>button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Botones</a:t>
            </a:r>
            <a:r>
              <a:rPr lang="en-GB" dirty="0"/>
              <a:t> </a:t>
            </a:r>
            <a:r>
              <a:rPr lang="en-GB" dirty="0" err="1"/>
              <a:t>puede</a:t>
            </a:r>
            <a:r>
              <a:rPr lang="en-GB" dirty="0"/>
              <a:t> ser </a:t>
            </a:r>
            <a:r>
              <a:rPr lang="en-GB" dirty="0" err="1"/>
              <a:t>creados</a:t>
            </a:r>
            <a:r>
              <a:rPr lang="en-GB" dirty="0"/>
              <a:t> a </a:t>
            </a:r>
            <a:r>
              <a:rPr lang="en-GB" dirty="0" err="1"/>
              <a:t>través</a:t>
            </a:r>
            <a:r>
              <a:rPr lang="en-GB" dirty="0"/>
              <a:t> de la </a:t>
            </a:r>
            <a:r>
              <a:rPr lang="en-GB" dirty="0" err="1"/>
              <a:t>etiqueta</a:t>
            </a:r>
            <a:r>
              <a:rPr lang="en-GB" dirty="0"/>
              <a:t> button,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contener</a:t>
            </a:r>
            <a:r>
              <a:rPr lang="en-GB" dirty="0"/>
              <a:t> </a:t>
            </a:r>
            <a:r>
              <a:rPr lang="en-GB" dirty="0" err="1"/>
              <a:t>imágenes</a:t>
            </a:r>
            <a:r>
              <a:rPr lang="en-GB" dirty="0"/>
              <a:t> o </a:t>
            </a:r>
            <a:r>
              <a:rPr lang="en-GB" dirty="0" err="1"/>
              <a:t>texto</a:t>
            </a:r>
            <a:r>
              <a:rPr lang="en-GB" dirty="0"/>
              <a:t> </a:t>
            </a:r>
            <a:r>
              <a:rPr lang="en-GB" dirty="0" err="1"/>
              <a:t>también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2BD792-FCE0-44BA-95B7-23E7FE01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65" y="3728989"/>
            <a:ext cx="4340508" cy="5811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D7FA42-157C-4116-A5ED-AF76F9DFC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32" y="3728989"/>
            <a:ext cx="2553056" cy="5811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654532-266D-477B-BE04-35C0E653AC6E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649396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Elementos</a:t>
            </a:r>
            <a:r>
              <a:rPr lang="en-GB" dirty="0"/>
              <a:t> </a:t>
            </a:r>
            <a:r>
              <a:rPr lang="en-GB" dirty="0" err="1"/>
              <a:t>semánticos</a:t>
            </a:r>
            <a:endParaRPr lang="en-GB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4179D-F537-470E-87FC-EF1649B9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9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HTML5 </a:t>
            </a:r>
            <a:r>
              <a:rPr lang="en-GB" dirty="0" err="1"/>
              <a:t>incluye</a:t>
            </a:r>
            <a:r>
              <a:rPr lang="en-GB" dirty="0"/>
              <a:t> </a:t>
            </a:r>
            <a:r>
              <a:rPr lang="en-GB" dirty="0" err="1"/>
              <a:t>elementos</a:t>
            </a:r>
            <a:r>
              <a:rPr lang="en-GB" dirty="0"/>
              <a:t> </a:t>
            </a:r>
            <a:r>
              <a:rPr lang="en-GB" dirty="0" err="1"/>
              <a:t>enfocados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aumentar</a:t>
            </a:r>
            <a:r>
              <a:rPr lang="en-GB" dirty="0"/>
              <a:t> el </a:t>
            </a:r>
            <a:r>
              <a:rPr lang="en-GB" dirty="0" err="1"/>
              <a:t>poder</a:t>
            </a:r>
            <a:r>
              <a:rPr lang="en-GB" dirty="0"/>
              <a:t> </a:t>
            </a:r>
            <a:r>
              <a:rPr lang="en-GB" dirty="0" err="1"/>
              <a:t>semántico</a:t>
            </a:r>
            <a:r>
              <a:rPr lang="en-GB" dirty="0"/>
              <a:t> y </a:t>
            </a:r>
            <a:r>
              <a:rPr lang="en-GB" dirty="0" err="1"/>
              <a:t>estructural</a:t>
            </a:r>
            <a:r>
              <a:rPr lang="en-GB" dirty="0"/>
              <a:t>. </a:t>
            </a:r>
          </a:p>
          <a:p>
            <a:r>
              <a:rPr lang="en-GB" dirty="0"/>
              <a:t>article</a:t>
            </a:r>
          </a:p>
          <a:p>
            <a:r>
              <a:rPr lang="en-GB" dirty="0"/>
              <a:t>aside</a:t>
            </a:r>
          </a:p>
          <a:p>
            <a:r>
              <a:rPr lang="en-GB" dirty="0"/>
              <a:t>nav</a:t>
            </a:r>
          </a:p>
          <a:p>
            <a:r>
              <a:rPr lang="en-GB" dirty="0"/>
              <a:t>section</a:t>
            </a:r>
          </a:p>
          <a:p>
            <a:r>
              <a:rPr lang="en-GB" dirty="0"/>
              <a:t>footer</a:t>
            </a:r>
          </a:p>
          <a:p>
            <a:r>
              <a:rPr lang="en-GB" dirty="0"/>
              <a:t>header</a:t>
            </a:r>
          </a:p>
          <a:p>
            <a:r>
              <a:rPr lang="en-GB" dirty="0"/>
              <a:t>main</a:t>
            </a:r>
          </a:p>
          <a:p>
            <a:pPr marL="0" indent="0">
              <a:buNone/>
            </a:pPr>
            <a:r>
              <a:rPr lang="en-GB" dirty="0"/>
              <a:t>Nota: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elementos</a:t>
            </a:r>
            <a:r>
              <a:rPr lang="en-GB" dirty="0"/>
              <a:t> son de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bloque</a:t>
            </a:r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A810D1-301D-4E3E-B00D-F9C975FDA8A7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35003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HTML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¿Qué puede contener?</a:t>
            </a:r>
          </a:p>
          <a:p>
            <a:r>
              <a:rPr lang="es-ES" dirty="0"/>
              <a:t>DOCTYPE</a:t>
            </a:r>
          </a:p>
          <a:p>
            <a:r>
              <a:rPr lang="es-ES" dirty="0"/>
              <a:t>Etiquetas</a:t>
            </a:r>
          </a:p>
          <a:p>
            <a:r>
              <a:rPr lang="es-ES" dirty="0"/>
              <a:t>Elementos</a:t>
            </a:r>
          </a:p>
          <a:p>
            <a:pPr lvl="1"/>
            <a:r>
              <a:rPr lang="es-ES" dirty="0"/>
              <a:t>Vacíos</a:t>
            </a:r>
          </a:p>
          <a:p>
            <a:pPr lvl="1"/>
            <a:r>
              <a:rPr lang="es-ES" dirty="0"/>
              <a:t>Anidados</a:t>
            </a:r>
          </a:p>
          <a:p>
            <a:r>
              <a:rPr lang="es-ES" dirty="0"/>
              <a:t>Atributos </a:t>
            </a:r>
          </a:p>
          <a:p>
            <a:r>
              <a:rPr lang="es-ES" dirty="0"/>
              <a:t>Comentarios</a:t>
            </a:r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5958D70-4768-4E83-94D4-4FE8461055C5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96980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esenciales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72545" cy="3581400"/>
          </a:xfrm>
        </p:spPr>
        <p:txBody>
          <a:bodyPr/>
          <a:lstStyle/>
          <a:p>
            <a:r>
              <a:rPr lang="es-ES" dirty="0"/>
              <a:t>DOCTYPE: Define el tipo de documento</a:t>
            </a:r>
          </a:p>
          <a:p>
            <a:r>
              <a:rPr lang="es-ES" dirty="0"/>
              <a:t>&lt;</a:t>
            </a:r>
            <a:r>
              <a:rPr lang="es-ES" dirty="0" err="1"/>
              <a:t>html</a:t>
            </a:r>
            <a:r>
              <a:rPr lang="es-ES" dirty="0"/>
              <a:t>&gt; Define todos los elementos</a:t>
            </a:r>
          </a:p>
          <a:p>
            <a:r>
              <a:rPr lang="es-ES" dirty="0"/>
              <a:t>&lt;head&gt; Contiene información del documento</a:t>
            </a:r>
          </a:p>
          <a:p>
            <a:r>
              <a:rPr lang="es-ES" dirty="0"/>
              <a:t>&lt;</a:t>
            </a:r>
            <a:r>
              <a:rPr lang="es-ES" dirty="0" err="1"/>
              <a:t>title</a:t>
            </a:r>
            <a:r>
              <a:rPr lang="es-ES" dirty="0"/>
              <a:t>&gt; Título del documento</a:t>
            </a:r>
          </a:p>
          <a:p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 Define el cuerpo del documento (lo que ve el usuario)</a:t>
            </a:r>
          </a:p>
          <a:p>
            <a:r>
              <a:rPr lang="es-ES" dirty="0"/>
              <a:t>&lt;h1&gt; Encabezado nivel 1</a:t>
            </a:r>
          </a:p>
          <a:p>
            <a:r>
              <a:rPr lang="es-ES" dirty="0"/>
              <a:t>&lt;p&gt; Define un párrafo </a:t>
            </a:r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740BE-A5EE-497A-BDF6-99F28439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90" y="2171700"/>
            <a:ext cx="4894580" cy="3581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CCC47-258C-4897-B514-82E8D4597897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26127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utiliza para declarar el tipo de documento que se va a desplegar. Esta declaración debe ser el primer elemento de nuestro documento HTML.</a:t>
            </a:r>
          </a:p>
          <a:p>
            <a:r>
              <a:rPr lang="es-ES" dirty="0"/>
              <a:t>HTML5 </a:t>
            </a:r>
            <a:r>
              <a:rPr lang="es-ES" dirty="0" err="1"/>
              <a:t>doctype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HTML 4.01 </a:t>
            </a:r>
            <a:r>
              <a:rPr lang="es-ES" dirty="0" err="1"/>
              <a:t>Strict</a:t>
            </a:r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B646-4949-4917-A95E-F5A42424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61" y="3503812"/>
            <a:ext cx="1928885" cy="330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FC3C4-1234-4551-B908-AF51359FE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861" y="4344504"/>
            <a:ext cx="10347921" cy="3417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AD6C09-BCF8-4F16-9431-73CB05BAD56A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54396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html</a:t>
            </a:r>
            <a:r>
              <a:rPr lang="es-MX" dirty="0"/>
              <a:t> tag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Describe nuestro documento HTML. Este elementos es la raíz de un documento HTML, esto quiere decir que todos los elementos que se vayan a agregar a una página deben estar anidados dentro del elemento </a:t>
            </a:r>
            <a:r>
              <a:rPr lang="es-ES" dirty="0" err="1"/>
              <a:t>html</a:t>
            </a:r>
            <a:r>
              <a:rPr lang="es-ES" dirty="0"/>
              <a:t> (Excepto la declaración &lt;!DOCTYPE&gt;).</a:t>
            </a:r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2DFDFD7-EA0F-47FB-A88B-B67E14B3781F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51435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head tag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Provee información para el documento, por ejemplo:</a:t>
            </a:r>
          </a:p>
          <a:p>
            <a:endParaRPr lang="es-ES" dirty="0"/>
          </a:p>
          <a:p>
            <a:r>
              <a:rPr lang="es-ES" dirty="0"/>
              <a:t>El titulo del documento mediante el elemento &lt;</a:t>
            </a:r>
            <a:r>
              <a:rPr lang="es-ES" dirty="0" err="1"/>
              <a:t>title</a:t>
            </a:r>
            <a:r>
              <a:rPr lang="es-ES" dirty="0"/>
              <a:t>&gt;.</a:t>
            </a:r>
          </a:p>
          <a:p>
            <a:r>
              <a:rPr lang="es-ES" dirty="0"/>
              <a:t>Definir estilos mediante el elemento &lt;</a:t>
            </a:r>
            <a:r>
              <a:rPr lang="es-ES" dirty="0" err="1"/>
              <a:t>style</a:t>
            </a:r>
            <a:r>
              <a:rPr lang="es-ES" dirty="0"/>
              <a:t>&gt;</a:t>
            </a:r>
          </a:p>
          <a:p>
            <a:r>
              <a:rPr lang="es-ES" dirty="0"/>
              <a:t>Enlazar un documento a un recurso externo mediante el elemento &lt;link&gt;</a:t>
            </a:r>
          </a:p>
          <a:p>
            <a:r>
              <a:rPr lang="es-ES" dirty="0"/>
              <a:t>Definir un script, del lado del cliente (JavaScript), utilizando el elemento &lt;script&gt;.</a:t>
            </a:r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95E5C2-D482-4875-9099-E625929676E5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10456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25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etiqueta meta describe </a:t>
            </a:r>
            <a:r>
              <a:rPr lang="es-ES" dirty="0" err="1"/>
              <a:t>metadata</a:t>
            </a:r>
            <a:r>
              <a:rPr lang="es-ES" dirty="0"/>
              <a:t> dentro del documento HTML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¿Qué es </a:t>
            </a:r>
            <a:r>
              <a:rPr lang="es-ES" dirty="0" err="1"/>
              <a:t>metadata</a:t>
            </a:r>
            <a:r>
              <a:rPr lang="es-ES" dirty="0"/>
              <a:t>?</a:t>
            </a:r>
          </a:p>
          <a:p>
            <a:r>
              <a:rPr lang="es-ES" dirty="0" err="1"/>
              <a:t>Metadata</a:t>
            </a:r>
            <a:r>
              <a:rPr lang="es-ES" dirty="0"/>
              <a:t> es información acerca de la información. </a:t>
            </a:r>
          </a:p>
          <a:p>
            <a:r>
              <a:rPr lang="es-ES" dirty="0"/>
              <a:t>No se muestra en la página, pero será procesada </a:t>
            </a:r>
          </a:p>
          <a:p>
            <a:r>
              <a:rPr lang="es-ES" dirty="0"/>
              <a:t>Usualmente usados para especificar </a:t>
            </a:r>
          </a:p>
          <a:p>
            <a:pPr lvl="1"/>
            <a:r>
              <a:rPr lang="es-ES" dirty="0"/>
              <a:t>Descripción de la página</a:t>
            </a:r>
          </a:p>
          <a:p>
            <a:pPr lvl="1"/>
            <a:r>
              <a:rPr lang="es-ES" dirty="0"/>
              <a:t>Palabras clave</a:t>
            </a:r>
          </a:p>
          <a:p>
            <a:pPr lvl="1"/>
            <a:r>
              <a:rPr lang="es-ES" dirty="0"/>
              <a:t>Autores del documento</a:t>
            </a:r>
          </a:p>
          <a:p>
            <a:pPr lvl="1"/>
            <a:r>
              <a:rPr lang="es-ES" dirty="0"/>
              <a:t>Fechas de modificación</a:t>
            </a:r>
          </a:p>
        </p:txBody>
      </p:sp>
      <p:pic>
        <p:nvPicPr>
          <p:cNvPr id="4" name="Picture 2" descr="Resultado de imagen de html logo png">
            <a:extLst>
              <a:ext uri="{FF2B5EF4-FFF2-40B4-BE49-F238E27FC236}">
                <a16:creationId xmlns:a16="http://schemas.microsoft.com/office/drawing/2014/main" id="{DD8606F0-4BF1-4430-B85D-545118AED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10718800" y="346463"/>
            <a:ext cx="1371600" cy="11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471DEB3-ED37-408E-ACC3-02A3C9CF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 tag</a:t>
            </a:r>
            <a:endParaRPr lang="en-GB" dirty="0"/>
          </a:p>
        </p:txBody>
      </p:sp>
      <p:pic>
        <p:nvPicPr>
          <p:cNvPr id="12298" name="Picture 10" descr="Resultado de imagen de troll meme png">
            <a:extLst>
              <a:ext uri="{FF2B5EF4-FFF2-40B4-BE49-F238E27FC236}">
                <a16:creationId xmlns:a16="http://schemas.microsoft.com/office/drawing/2014/main" id="{C07A62A0-1BF1-48EC-9E65-54AF4A68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4" y="3248467"/>
            <a:ext cx="851067" cy="85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272EA5-F7AD-4642-815A-A74A4EABB835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23705397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11331</TotalTime>
  <Words>1134</Words>
  <Application>Microsoft Office PowerPoint</Application>
  <PresentationFormat>Widescreen</PresentationFormat>
  <Paragraphs>242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Franklin Gothic Book</vt:lpstr>
      <vt:lpstr>Crop</vt:lpstr>
      <vt:lpstr>HTML</vt:lpstr>
      <vt:lpstr>¿Qué es HTML?</vt:lpstr>
      <vt:lpstr>Estructura básica</vt:lpstr>
      <vt:lpstr>Estructura de HTML</vt:lpstr>
      <vt:lpstr>Elementos esenciales</vt:lpstr>
      <vt:lpstr>DOCTYPE</vt:lpstr>
      <vt:lpstr>html tag</vt:lpstr>
      <vt:lpstr>head tag</vt:lpstr>
      <vt:lpstr>meta tag</vt:lpstr>
      <vt:lpstr>meta tag</vt:lpstr>
      <vt:lpstr>body tag</vt:lpstr>
      <vt:lpstr>Lista de elementos</vt:lpstr>
      <vt:lpstr>Elementos y etiquetas</vt:lpstr>
      <vt:lpstr>Elementos vacíos</vt:lpstr>
      <vt:lpstr>Elementos anidados</vt:lpstr>
      <vt:lpstr>Atributos</vt:lpstr>
      <vt:lpstr>Comentarios</vt:lpstr>
      <vt:lpstr>Imágenes</vt:lpstr>
      <vt:lpstr>Links</vt:lpstr>
      <vt:lpstr>Listas no ordenadas</vt:lpstr>
      <vt:lpstr>Listas ordenadas</vt:lpstr>
      <vt:lpstr>Listas de definiciones</vt:lpstr>
      <vt:lpstr>Tablas</vt:lpstr>
      <vt:lpstr>Filas</vt:lpstr>
      <vt:lpstr>Columnas? </vt:lpstr>
      <vt:lpstr>Tabla Ejemplo básico</vt:lpstr>
      <vt:lpstr>Colspan y Rowspan</vt:lpstr>
      <vt:lpstr>Ejercicio</vt:lpstr>
      <vt:lpstr>Formularios</vt:lpstr>
      <vt:lpstr>Elementos input</vt:lpstr>
      <vt:lpstr>Elemento select</vt:lpstr>
      <vt:lpstr>Elemento textarea </vt:lpstr>
      <vt:lpstr>datalist </vt:lpstr>
      <vt:lpstr>Elemento button</vt:lpstr>
      <vt:lpstr>Elementos semánticos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Medina, Cuauhtemoc</dc:creator>
  <cp:lastModifiedBy>Medina, Cuauhtemoc</cp:lastModifiedBy>
  <cp:revision>30</cp:revision>
  <dcterms:created xsi:type="dcterms:W3CDTF">2020-02-25T18:10:35Z</dcterms:created>
  <dcterms:modified xsi:type="dcterms:W3CDTF">2020-03-11T16:45:01Z</dcterms:modified>
</cp:coreProperties>
</file>