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301" r:id="rId3"/>
    <p:sldId id="324" r:id="rId4"/>
    <p:sldId id="325" r:id="rId5"/>
    <p:sldId id="327"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CCCC"/>
    <a:srgbClr val="00CC00"/>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62" d="100"/>
          <a:sy n="62" d="100"/>
        </p:scale>
        <p:origin x="643"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2019/2/26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2019/2/26</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2019/2/26</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2019/2/26</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2019/2/26</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2019/2/26</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2019/2/26</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2019/2/26</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2019/2/26</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2019/2/26</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2019/2/26</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2019/2/26</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2019/2/26</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4596230" y="3013501"/>
            <a:ext cx="2999539" cy="830997"/>
          </a:xfrm>
          <a:prstGeom prst="rect">
            <a:avLst/>
          </a:prstGeom>
        </p:spPr>
        <p:txBody>
          <a:bodyPr wrap="none">
            <a:spAutoFit/>
          </a:bodyPr>
          <a:lstStyle/>
          <a:p>
            <a:r>
              <a:rPr lang="en-US" altLang="ja-JP" sz="4800" b="1" dirty="0">
                <a:solidFill>
                  <a:srgbClr val="FF0000"/>
                </a:solidFill>
              </a:rPr>
              <a:t>6</a:t>
            </a:r>
            <a:r>
              <a:rPr lang="ja-JP" altLang="en-US" sz="4800" b="1" dirty="0" err="1">
                <a:solidFill>
                  <a:srgbClr val="FF0000"/>
                </a:solidFill>
              </a:rPr>
              <a:t>．</a:t>
            </a:r>
            <a:r>
              <a:rPr lang="ja-JP" altLang="en-US" sz="4800" b="1" dirty="0">
                <a:solidFill>
                  <a:srgbClr val="FF0000"/>
                </a:solidFill>
              </a:rPr>
              <a:t>便利技</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2019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
        <p:nvSpPr>
          <p:cNvPr id="8" name="Shape 130">
            <a:extLst>
              <a:ext uri="{FF2B5EF4-FFF2-40B4-BE49-F238E27FC236}">
                <a16:creationId xmlns:a16="http://schemas.microsoft.com/office/drawing/2014/main" id="{52618E27-122A-471F-9BE1-A32BF0D4A953}"/>
              </a:ext>
            </a:extLst>
          </p:cNvPr>
          <p:cNvSpPr/>
          <p:nvPr/>
        </p:nvSpPr>
        <p:spPr>
          <a:xfrm>
            <a:off x="2450736" y="4530451"/>
            <a:ext cx="765594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作ったモデルを一つのファイルにまとめる</a:t>
            </a:r>
            <a:endParaRPr lang="en-US" altLang="ja-JP" dirty="0"/>
          </a:p>
        </p:txBody>
      </p:sp>
    </p:spTree>
    <p:extLst>
      <p:ext uri="{BB962C8B-B14F-4D97-AF65-F5344CB8AC3E}">
        <p14:creationId xmlns:p14="http://schemas.microsoft.com/office/powerpoint/2010/main" val="165423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30">
            <a:extLst>
              <a:ext uri="{FF2B5EF4-FFF2-40B4-BE49-F238E27FC236}">
                <a16:creationId xmlns:a16="http://schemas.microsoft.com/office/drawing/2014/main" id="{B784A75F-E61D-4809-8B6B-EB47E17388D3}"/>
              </a:ext>
            </a:extLst>
          </p:cNvPr>
          <p:cNvSpPr/>
          <p:nvPr/>
        </p:nvSpPr>
        <p:spPr>
          <a:xfrm>
            <a:off x="179666" y="87415"/>
            <a:ext cx="765594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作ったモデルを一つのファイルにまとめる</a:t>
            </a:r>
            <a:endParaRPr lang="en-US" altLang="ja-JP" dirty="0"/>
          </a:p>
        </p:txBody>
      </p:sp>
      <p:sp>
        <p:nvSpPr>
          <p:cNvPr id="3" name="スライド番号プレースホルダー 2">
            <a:extLst>
              <a:ext uri="{FF2B5EF4-FFF2-40B4-BE49-F238E27FC236}">
                <a16:creationId xmlns:a16="http://schemas.microsoft.com/office/drawing/2014/main" id="{B17CA329-AC7D-4459-A924-55E96642BCCF}"/>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pic>
        <p:nvPicPr>
          <p:cNvPr id="2" name="図 1">
            <a:extLst>
              <a:ext uri="{FF2B5EF4-FFF2-40B4-BE49-F238E27FC236}">
                <a16:creationId xmlns:a16="http://schemas.microsoft.com/office/drawing/2014/main" id="{64FAD701-7CFA-4A11-911C-B8BD9ADEDD8D}"/>
              </a:ext>
            </a:extLst>
          </p:cNvPr>
          <p:cNvPicPr>
            <a:picLocks noChangeAspect="1"/>
          </p:cNvPicPr>
          <p:nvPr/>
        </p:nvPicPr>
        <p:blipFill>
          <a:blip r:embed="rId2"/>
          <a:stretch>
            <a:fillRect/>
          </a:stretch>
        </p:blipFill>
        <p:spPr>
          <a:xfrm>
            <a:off x="2426954" y="5201305"/>
            <a:ext cx="1031982" cy="1558505"/>
          </a:xfrm>
          <a:prstGeom prst="rect">
            <a:avLst/>
          </a:prstGeom>
        </p:spPr>
      </p:pic>
      <p:sp>
        <p:nvSpPr>
          <p:cNvPr id="21" name="テキスト ボックス 20">
            <a:extLst>
              <a:ext uri="{FF2B5EF4-FFF2-40B4-BE49-F238E27FC236}">
                <a16:creationId xmlns:a16="http://schemas.microsoft.com/office/drawing/2014/main" id="{58B50630-3E5E-4A73-8EFA-0B45C0264832}"/>
              </a:ext>
            </a:extLst>
          </p:cNvPr>
          <p:cNvSpPr txBox="1"/>
          <p:nvPr/>
        </p:nvSpPr>
        <p:spPr>
          <a:xfrm>
            <a:off x="623943" y="808590"/>
            <a:ext cx="10570522" cy="830997"/>
          </a:xfrm>
          <a:prstGeom prst="rect">
            <a:avLst/>
          </a:prstGeom>
          <a:noFill/>
        </p:spPr>
        <p:txBody>
          <a:bodyPr wrap="none" rtlCol="0">
            <a:spAutoFit/>
          </a:bodyPr>
          <a:lstStyle/>
          <a:p>
            <a:r>
              <a:rPr kumimoji="1" lang="ja-JP" altLang="en-US" sz="2400" dirty="0">
                <a:ea typeface="Meiryo UI" panose="020B0604030504040204" pitchFamily="50" charset="-128"/>
              </a:rPr>
              <a:t>これまで様々なモデルを作ってまいりました。</a:t>
            </a:r>
            <a:endParaRPr kumimoji="1" lang="en-US" altLang="ja-JP" sz="2400" dirty="0">
              <a:ea typeface="Meiryo UI" panose="020B0604030504040204" pitchFamily="50" charset="-128"/>
            </a:endParaRPr>
          </a:p>
          <a:p>
            <a:r>
              <a:rPr lang="ja-JP" altLang="en-US" sz="2400" dirty="0">
                <a:ea typeface="Meiryo UI" panose="020B0604030504040204" pitchFamily="50" charset="-128"/>
              </a:rPr>
              <a:t>それらのモデルを一つにまとめて整理したり階層化して取り扱いやすくすることができます。</a:t>
            </a:r>
            <a:endParaRPr kumimoji="1" lang="ja-JP" altLang="en-US" sz="2400" dirty="0">
              <a:ea typeface="Meiryo UI" panose="020B0604030504040204" pitchFamily="50" charset="-128"/>
            </a:endParaRPr>
          </a:p>
        </p:txBody>
      </p:sp>
      <p:pic>
        <p:nvPicPr>
          <p:cNvPr id="12" name="図 11">
            <a:extLst>
              <a:ext uri="{FF2B5EF4-FFF2-40B4-BE49-F238E27FC236}">
                <a16:creationId xmlns:a16="http://schemas.microsoft.com/office/drawing/2014/main" id="{26A96BE6-427E-477E-BD14-F45DE705BF4D}"/>
              </a:ext>
            </a:extLst>
          </p:cNvPr>
          <p:cNvPicPr>
            <a:picLocks noChangeAspect="1"/>
          </p:cNvPicPr>
          <p:nvPr/>
        </p:nvPicPr>
        <p:blipFill rotWithShape="1">
          <a:blip r:embed="rId3"/>
          <a:srcRect l="5366"/>
          <a:stretch/>
        </p:blipFill>
        <p:spPr>
          <a:xfrm>
            <a:off x="6880859" y="4931370"/>
            <a:ext cx="1424941" cy="1850430"/>
          </a:xfrm>
          <a:prstGeom prst="rect">
            <a:avLst/>
          </a:prstGeom>
        </p:spPr>
      </p:pic>
      <p:pic>
        <p:nvPicPr>
          <p:cNvPr id="22" name="図 21">
            <a:extLst>
              <a:ext uri="{FF2B5EF4-FFF2-40B4-BE49-F238E27FC236}">
                <a16:creationId xmlns:a16="http://schemas.microsoft.com/office/drawing/2014/main" id="{5C8177DB-5FDD-413C-9AFF-CB9BEA4515C5}"/>
              </a:ext>
            </a:extLst>
          </p:cNvPr>
          <p:cNvPicPr>
            <a:picLocks noChangeAspect="1"/>
          </p:cNvPicPr>
          <p:nvPr/>
        </p:nvPicPr>
        <p:blipFill>
          <a:blip r:embed="rId4"/>
          <a:stretch>
            <a:fillRect/>
          </a:stretch>
        </p:blipFill>
        <p:spPr>
          <a:xfrm>
            <a:off x="2063106" y="2435542"/>
            <a:ext cx="2023127" cy="1898243"/>
          </a:xfrm>
          <a:prstGeom prst="rect">
            <a:avLst/>
          </a:prstGeom>
        </p:spPr>
      </p:pic>
      <p:pic>
        <p:nvPicPr>
          <p:cNvPr id="23" name="図 22">
            <a:extLst>
              <a:ext uri="{FF2B5EF4-FFF2-40B4-BE49-F238E27FC236}">
                <a16:creationId xmlns:a16="http://schemas.microsoft.com/office/drawing/2014/main" id="{B8C3AD6C-6E55-4592-8A6B-2A4D6F6BDE4A}"/>
              </a:ext>
            </a:extLst>
          </p:cNvPr>
          <p:cNvPicPr>
            <a:picLocks noChangeAspect="1"/>
          </p:cNvPicPr>
          <p:nvPr/>
        </p:nvPicPr>
        <p:blipFill>
          <a:blip r:embed="rId5"/>
          <a:stretch>
            <a:fillRect/>
          </a:stretch>
        </p:blipFill>
        <p:spPr>
          <a:xfrm>
            <a:off x="6261617" y="2930268"/>
            <a:ext cx="3357399" cy="1303462"/>
          </a:xfrm>
          <a:prstGeom prst="rect">
            <a:avLst/>
          </a:prstGeom>
        </p:spPr>
      </p:pic>
      <p:sp>
        <p:nvSpPr>
          <p:cNvPr id="24" name="矢印: 右 23">
            <a:extLst>
              <a:ext uri="{FF2B5EF4-FFF2-40B4-BE49-F238E27FC236}">
                <a16:creationId xmlns:a16="http://schemas.microsoft.com/office/drawing/2014/main" id="{53E5260E-ACD9-41A9-8CF2-D6D766DDB0FD}"/>
              </a:ext>
            </a:extLst>
          </p:cNvPr>
          <p:cNvSpPr/>
          <p:nvPr/>
        </p:nvSpPr>
        <p:spPr>
          <a:xfrm>
            <a:off x="4226666" y="2847453"/>
            <a:ext cx="2034951" cy="10744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3BEE6B3-36F2-4101-B39F-C2AEAF736900}"/>
              </a:ext>
            </a:extLst>
          </p:cNvPr>
          <p:cNvSpPr txBox="1"/>
          <p:nvPr/>
        </p:nvSpPr>
        <p:spPr>
          <a:xfrm>
            <a:off x="623943" y="1781116"/>
            <a:ext cx="3708066" cy="461665"/>
          </a:xfrm>
          <a:prstGeom prst="rect">
            <a:avLst/>
          </a:prstGeom>
          <a:noFill/>
        </p:spPr>
        <p:txBody>
          <a:bodyPr wrap="none" rtlCol="0">
            <a:spAutoFit/>
          </a:bodyPr>
          <a:lstStyle/>
          <a:p>
            <a:pPr algn="l"/>
            <a:r>
              <a:rPr kumimoji="1" lang="ja-JP" altLang="en-US" sz="2400" b="1" u="sng" dirty="0">
                <a:ea typeface="Meiryo UI" panose="020B0604030504040204" pitchFamily="50" charset="-128"/>
              </a:rPr>
              <a:t>エクスプローラー上での表示</a:t>
            </a:r>
          </a:p>
        </p:txBody>
      </p:sp>
      <p:sp>
        <p:nvSpPr>
          <p:cNvPr id="26" name="テキスト ボックス 25">
            <a:extLst>
              <a:ext uri="{FF2B5EF4-FFF2-40B4-BE49-F238E27FC236}">
                <a16:creationId xmlns:a16="http://schemas.microsoft.com/office/drawing/2014/main" id="{7B0B2335-3F01-4EA4-9864-EAE95C8775C6}"/>
              </a:ext>
            </a:extLst>
          </p:cNvPr>
          <p:cNvSpPr txBox="1"/>
          <p:nvPr/>
        </p:nvSpPr>
        <p:spPr>
          <a:xfrm>
            <a:off x="4059722" y="2468603"/>
            <a:ext cx="2400016" cy="461665"/>
          </a:xfrm>
          <a:prstGeom prst="rect">
            <a:avLst/>
          </a:prstGeom>
          <a:noFill/>
        </p:spPr>
        <p:txBody>
          <a:bodyPr wrap="none" rtlCol="0">
            <a:spAutoFit/>
          </a:bodyPr>
          <a:lstStyle/>
          <a:p>
            <a:pPr algn="l"/>
            <a:r>
              <a:rPr kumimoji="1" lang="ja-JP" altLang="en-US" sz="2400" dirty="0">
                <a:solidFill>
                  <a:srgbClr val="FF0000"/>
                </a:solidFill>
                <a:ea typeface="Meiryo UI" panose="020B0604030504040204" pitchFamily="50" charset="-128"/>
              </a:rPr>
              <a:t>一つのファイルに！</a:t>
            </a:r>
          </a:p>
        </p:txBody>
      </p:sp>
      <p:sp>
        <p:nvSpPr>
          <p:cNvPr id="27" name="テキスト ボックス 26">
            <a:extLst>
              <a:ext uri="{FF2B5EF4-FFF2-40B4-BE49-F238E27FC236}">
                <a16:creationId xmlns:a16="http://schemas.microsoft.com/office/drawing/2014/main" id="{8ABD6488-642A-4EBE-A1E9-861B541D6E9A}"/>
              </a:ext>
            </a:extLst>
          </p:cNvPr>
          <p:cNvSpPr txBox="1"/>
          <p:nvPr/>
        </p:nvSpPr>
        <p:spPr>
          <a:xfrm>
            <a:off x="623943" y="4468087"/>
            <a:ext cx="2783134" cy="461665"/>
          </a:xfrm>
          <a:prstGeom prst="rect">
            <a:avLst/>
          </a:prstGeom>
          <a:noFill/>
        </p:spPr>
        <p:txBody>
          <a:bodyPr wrap="none" rtlCol="0">
            <a:spAutoFit/>
          </a:bodyPr>
          <a:lstStyle/>
          <a:p>
            <a:pPr algn="l"/>
            <a:r>
              <a:rPr kumimoji="1" lang="en-US" altLang="ja-JP" sz="2400" b="1" u="sng" dirty="0" err="1">
                <a:ea typeface="Meiryo UI" panose="020B0604030504040204" pitchFamily="50" charset="-128"/>
              </a:rPr>
              <a:t>OMEdit</a:t>
            </a:r>
            <a:r>
              <a:rPr kumimoji="1" lang="ja-JP" altLang="en-US" sz="2400" b="1" u="sng" dirty="0">
                <a:ea typeface="Meiryo UI" panose="020B0604030504040204" pitchFamily="50" charset="-128"/>
              </a:rPr>
              <a:t>上での表示</a:t>
            </a:r>
          </a:p>
        </p:txBody>
      </p:sp>
      <p:sp>
        <p:nvSpPr>
          <p:cNvPr id="28" name="矢印: 右 27">
            <a:extLst>
              <a:ext uri="{FF2B5EF4-FFF2-40B4-BE49-F238E27FC236}">
                <a16:creationId xmlns:a16="http://schemas.microsoft.com/office/drawing/2014/main" id="{A14D0F34-C738-41DF-9F94-D51BE56B8639}"/>
              </a:ext>
            </a:extLst>
          </p:cNvPr>
          <p:cNvSpPr/>
          <p:nvPr/>
        </p:nvSpPr>
        <p:spPr>
          <a:xfrm>
            <a:off x="4226666" y="5464492"/>
            <a:ext cx="1869333" cy="10744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EF61504A-D84C-4327-93E3-DFAD0B8E5186}"/>
              </a:ext>
            </a:extLst>
          </p:cNvPr>
          <p:cNvSpPr txBox="1"/>
          <p:nvPr/>
        </p:nvSpPr>
        <p:spPr>
          <a:xfrm>
            <a:off x="3687147" y="4908399"/>
            <a:ext cx="2759089" cy="461665"/>
          </a:xfrm>
          <a:prstGeom prst="rect">
            <a:avLst/>
          </a:prstGeom>
          <a:noFill/>
        </p:spPr>
        <p:txBody>
          <a:bodyPr wrap="none" rtlCol="0">
            <a:spAutoFit/>
          </a:bodyPr>
          <a:lstStyle/>
          <a:p>
            <a:pPr algn="l"/>
            <a:r>
              <a:rPr kumimoji="1" lang="ja-JP" altLang="en-US" sz="2400" dirty="0">
                <a:solidFill>
                  <a:srgbClr val="FF0000"/>
                </a:solidFill>
                <a:ea typeface="Meiryo UI" panose="020B0604030504040204" pitchFamily="50" charset="-128"/>
              </a:rPr>
              <a:t>階層化されて表示！</a:t>
            </a:r>
          </a:p>
        </p:txBody>
      </p:sp>
    </p:spTree>
    <p:extLst>
      <p:ext uri="{BB962C8B-B14F-4D97-AF65-F5344CB8AC3E}">
        <p14:creationId xmlns:p14="http://schemas.microsoft.com/office/powerpoint/2010/main" val="4271929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1344B80-AA03-4FCC-8B03-BFC2D6B9FBA0}"/>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pic>
        <p:nvPicPr>
          <p:cNvPr id="5" name="図 4">
            <a:extLst>
              <a:ext uri="{FF2B5EF4-FFF2-40B4-BE49-F238E27FC236}">
                <a16:creationId xmlns:a16="http://schemas.microsoft.com/office/drawing/2014/main" id="{6E75C9EC-3A85-4805-8C1B-AA6DABF8E42C}"/>
              </a:ext>
            </a:extLst>
          </p:cNvPr>
          <p:cNvPicPr>
            <a:picLocks noChangeAspect="1"/>
          </p:cNvPicPr>
          <p:nvPr/>
        </p:nvPicPr>
        <p:blipFill>
          <a:blip r:embed="rId2"/>
          <a:stretch>
            <a:fillRect/>
          </a:stretch>
        </p:blipFill>
        <p:spPr>
          <a:xfrm>
            <a:off x="1125870" y="2403385"/>
            <a:ext cx="5511763" cy="3899209"/>
          </a:xfrm>
          <a:prstGeom prst="rect">
            <a:avLst/>
          </a:prstGeom>
        </p:spPr>
      </p:pic>
      <p:sp>
        <p:nvSpPr>
          <p:cNvPr id="6" name="Shape 130">
            <a:extLst>
              <a:ext uri="{FF2B5EF4-FFF2-40B4-BE49-F238E27FC236}">
                <a16:creationId xmlns:a16="http://schemas.microsoft.com/office/drawing/2014/main" id="{238C57EF-2887-435F-90B0-40DD1146CA72}"/>
              </a:ext>
            </a:extLst>
          </p:cNvPr>
          <p:cNvSpPr/>
          <p:nvPr/>
        </p:nvSpPr>
        <p:spPr>
          <a:xfrm>
            <a:off x="179666" y="87415"/>
            <a:ext cx="765594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作ったモデルを一つのファイルにまとめる</a:t>
            </a:r>
            <a:endParaRPr lang="en-US" altLang="ja-JP" dirty="0"/>
          </a:p>
        </p:txBody>
      </p:sp>
      <p:sp>
        <p:nvSpPr>
          <p:cNvPr id="8" name="テキスト ボックス 7">
            <a:extLst>
              <a:ext uri="{FF2B5EF4-FFF2-40B4-BE49-F238E27FC236}">
                <a16:creationId xmlns:a16="http://schemas.microsoft.com/office/drawing/2014/main" id="{86FA8C39-1DD4-459F-947B-B3DDAB64689C}"/>
              </a:ext>
            </a:extLst>
          </p:cNvPr>
          <p:cNvSpPr txBox="1"/>
          <p:nvPr/>
        </p:nvSpPr>
        <p:spPr>
          <a:xfrm>
            <a:off x="634726" y="842580"/>
            <a:ext cx="11445762" cy="1200329"/>
          </a:xfrm>
          <a:prstGeom prst="rect">
            <a:avLst/>
          </a:prstGeom>
          <a:noFill/>
        </p:spPr>
        <p:txBody>
          <a:bodyPr wrap="none" rtlCol="0">
            <a:spAutoFit/>
          </a:bodyPr>
          <a:lstStyle/>
          <a:p>
            <a:pPr algn="l"/>
            <a:r>
              <a:rPr kumimoji="1" lang="ja-JP" altLang="en-US" sz="2400" dirty="0">
                <a:ea typeface="Meiryo UI" panose="020B0604030504040204" pitchFamily="50" charset="-128"/>
              </a:rPr>
              <a:t>まずは「新規</a:t>
            </a:r>
            <a:r>
              <a:rPr kumimoji="1" lang="en-US" altLang="ja-JP" sz="2400" dirty="0">
                <a:ea typeface="Meiryo UI" panose="020B0604030504040204" pitchFamily="50" charset="-128"/>
              </a:rPr>
              <a:t>Modelica</a:t>
            </a:r>
            <a:r>
              <a:rPr kumimoji="1" lang="ja-JP" altLang="en-US" sz="2400" dirty="0">
                <a:ea typeface="Meiryo UI" panose="020B0604030504040204" pitchFamily="50" charset="-128"/>
              </a:rPr>
              <a:t>クラス作成」から「クラス・タイプ」を</a:t>
            </a:r>
            <a:r>
              <a:rPr kumimoji="1" lang="ja-JP" altLang="en-US" sz="2400" b="1" dirty="0">
                <a:solidFill>
                  <a:srgbClr val="FF0000"/>
                </a:solidFill>
                <a:ea typeface="Meiryo UI" panose="020B0604030504040204" pitchFamily="50" charset="-128"/>
              </a:rPr>
              <a:t>「</a:t>
            </a:r>
            <a:r>
              <a:rPr kumimoji="1" lang="en-US" altLang="ja-JP" sz="2400" b="1" dirty="0">
                <a:solidFill>
                  <a:srgbClr val="FF0000"/>
                </a:solidFill>
                <a:ea typeface="Meiryo UI" panose="020B0604030504040204" pitchFamily="50" charset="-128"/>
              </a:rPr>
              <a:t>Package</a:t>
            </a:r>
            <a:r>
              <a:rPr kumimoji="1" lang="ja-JP" altLang="en-US" sz="2400" b="1" dirty="0">
                <a:solidFill>
                  <a:srgbClr val="FF0000"/>
                </a:solidFill>
                <a:ea typeface="Meiryo UI" panose="020B0604030504040204" pitchFamily="50" charset="-128"/>
              </a:rPr>
              <a:t>」</a:t>
            </a:r>
            <a:r>
              <a:rPr kumimoji="1" lang="ja-JP" altLang="en-US" sz="2400" dirty="0">
                <a:ea typeface="Meiryo UI" panose="020B0604030504040204" pitchFamily="50" charset="-128"/>
              </a:rPr>
              <a:t>にしてクラスを作成します</a:t>
            </a:r>
            <a:endParaRPr kumimoji="1" lang="en-US" altLang="ja-JP" sz="2400" dirty="0">
              <a:ea typeface="Meiryo UI" panose="020B0604030504040204" pitchFamily="50" charset="-128"/>
            </a:endParaRPr>
          </a:p>
          <a:p>
            <a:pPr algn="l"/>
            <a:r>
              <a:rPr lang="en-US" altLang="ja-JP" sz="2400" dirty="0">
                <a:ea typeface="Meiryo UI" panose="020B0604030504040204" pitchFamily="50" charset="-128"/>
              </a:rPr>
              <a:t>Package</a:t>
            </a:r>
            <a:r>
              <a:rPr lang="ja-JP" altLang="en-US" sz="2400" dirty="0">
                <a:ea typeface="Meiryo UI" panose="020B0604030504040204" pitchFamily="50" charset="-128"/>
              </a:rPr>
              <a:t>クラスは様々なモデルを一つのファイルにまとめるためのクラスです</a:t>
            </a:r>
            <a:endParaRPr lang="en-US" altLang="ja-JP" sz="2400" dirty="0">
              <a:ea typeface="Meiryo UI" panose="020B0604030504040204" pitchFamily="50" charset="-128"/>
            </a:endParaRPr>
          </a:p>
          <a:p>
            <a:pPr algn="l"/>
            <a:r>
              <a:rPr kumimoji="1" lang="ja-JP" altLang="en-US" sz="2400" dirty="0">
                <a:ea typeface="Meiryo UI" panose="020B0604030504040204" pitchFamily="50" charset="-128"/>
              </a:rPr>
              <a:t>ここではパッケージ名は「</a:t>
            </a:r>
            <a:r>
              <a:rPr kumimoji="1" lang="en-US" altLang="ja-JP" sz="2400" dirty="0">
                <a:ea typeface="Meiryo UI" panose="020B0604030504040204" pitchFamily="50" charset="-128"/>
              </a:rPr>
              <a:t>Pac</a:t>
            </a:r>
            <a:r>
              <a:rPr kumimoji="1" lang="ja-JP" altLang="en-US" sz="2400" dirty="0">
                <a:ea typeface="Meiryo UI" panose="020B0604030504040204" pitchFamily="50" charset="-128"/>
              </a:rPr>
              <a:t>」とします</a:t>
            </a:r>
          </a:p>
        </p:txBody>
      </p:sp>
      <p:sp>
        <p:nvSpPr>
          <p:cNvPr id="9" name="四角形: 角を丸くする 8">
            <a:extLst>
              <a:ext uri="{FF2B5EF4-FFF2-40B4-BE49-F238E27FC236}">
                <a16:creationId xmlns:a16="http://schemas.microsoft.com/office/drawing/2014/main" id="{53967646-98B5-4484-8715-C74DB6FF6D70}"/>
              </a:ext>
            </a:extLst>
          </p:cNvPr>
          <p:cNvSpPr/>
          <p:nvPr/>
        </p:nvSpPr>
        <p:spPr>
          <a:xfrm>
            <a:off x="3427002" y="3321138"/>
            <a:ext cx="3210631" cy="4668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pic>
        <p:nvPicPr>
          <p:cNvPr id="10" name="図 9">
            <a:extLst>
              <a:ext uri="{FF2B5EF4-FFF2-40B4-BE49-F238E27FC236}">
                <a16:creationId xmlns:a16="http://schemas.microsoft.com/office/drawing/2014/main" id="{4B3FCFD2-E194-41DE-9380-FEF7A7702CD1}"/>
              </a:ext>
            </a:extLst>
          </p:cNvPr>
          <p:cNvPicPr>
            <a:picLocks noChangeAspect="1"/>
          </p:cNvPicPr>
          <p:nvPr/>
        </p:nvPicPr>
        <p:blipFill>
          <a:blip r:embed="rId3"/>
          <a:stretch>
            <a:fillRect/>
          </a:stretch>
        </p:blipFill>
        <p:spPr>
          <a:xfrm>
            <a:off x="8610600" y="3939584"/>
            <a:ext cx="2211897" cy="1177301"/>
          </a:xfrm>
          <a:prstGeom prst="rect">
            <a:avLst/>
          </a:prstGeom>
        </p:spPr>
      </p:pic>
      <p:sp>
        <p:nvSpPr>
          <p:cNvPr id="11" name="テキスト ボックス 10">
            <a:extLst>
              <a:ext uri="{FF2B5EF4-FFF2-40B4-BE49-F238E27FC236}">
                <a16:creationId xmlns:a16="http://schemas.microsoft.com/office/drawing/2014/main" id="{006BD54C-51CD-4C09-BB12-523583FA4FA5}"/>
              </a:ext>
            </a:extLst>
          </p:cNvPr>
          <p:cNvSpPr txBox="1"/>
          <p:nvPr/>
        </p:nvSpPr>
        <p:spPr>
          <a:xfrm>
            <a:off x="7835608" y="2310906"/>
            <a:ext cx="3718560" cy="1200329"/>
          </a:xfrm>
          <a:prstGeom prst="rect">
            <a:avLst/>
          </a:prstGeom>
          <a:noFill/>
        </p:spPr>
        <p:txBody>
          <a:bodyPr wrap="square" rtlCol="0">
            <a:spAutoFit/>
          </a:bodyPr>
          <a:lstStyle/>
          <a:p>
            <a:pPr algn="l"/>
            <a:r>
              <a:rPr kumimoji="1" lang="ja-JP" altLang="en-US" sz="2400" dirty="0">
                <a:ea typeface="Meiryo UI" panose="020B0604030504040204" pitchFamily="50" charset="-128"/>
              </a:rPr>
              <a:t>ライブラリブラウザに</a:t>
            </a:r>
            <a:r>
              <a:rPr kumimoji="1" lang="en-US" altLang="ja-JP" sz="2400" dirty="0">
                <a:ea typeface="Meiryo UI" panose="020B0604030504040204" pitchFamily="50" charset="-128"/>
              </a:rPr>
              <a:t>P</a:t>
            </a:r>
            <a:r>
              <a:rPr kumimoji="1" lang="ja-JP" altLang="en-US" sz="2400" dirty="0">
                <a:ea typeface="Meiryo UI" panose="020B0604030504040204" pitchFamily="50" charset="-128"/>
              </a:rPr>
              <a:t>のアイコンがついたモデルが作成されていることを確認してください</a:t>
            </a:r>
          </a:p>
        </p:txBody>
      </p:sp>
      <p:sp>
        <p:nvSpPr>
          <p:cNvPr id="12" name="矢印: 右 11">
            <a:extLst>
              <a:ext uri="{FF2B5EF4-FFF2-40B4-BE49-F238E27FC236}">
                <a16:creationId xmlns:a16="http://schemas.microsoft.com/office/drawing/2014/main" id="{B86FCE9C-0389-483A-910D-61F252EC564A}"/>
              </a:ext>
            </a:extLst>
          </p:cNvPr>
          <p:cNvSpPr/>
          <p:nvPr/>
        </p:nvSpPr>
        <p:spPr>
          <a:xfrm>
            <a:off x="7024731" y="3981549"/>
            <a:ext cx="1146158" cy="8309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7470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E715477-8660-4EEB-B0F5-2281AADC7B6B}"/>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pic>
        <p:nvPicPr>
          <p:cNvPr id="4" name="図 3">
            <a:extLst>
              <a:ext uri="{FF2B5EF4-FFF2-40B4-BE49-F238E27FC236}">
                <a16:creationId xmlns:a16="http://schemas.microsoft.com/office/drawing/2014/main" id="{58D8FBBE-14E4-4F0C-B9BF-56DB16D90DCA}"/>
              </a:ext>
            </a:extLst>
          </p:cNvPr>
          <p:cNvPicPr>
            <a:picLocks noChangeAspect="1"/>
          </p:cNvPicPr>
          <p:nvPr/>
        </p:nvPicPr>
        <p:blipFill rotWithShape="1">
          <a:blip r:embed="rId2"/>
          <a:srcRect t="16757" r="70625" b="42162"/>
          <a:stretch/>
        </p:blipFill>
        <p:spPr>
          <a:xfrm>
            <a:off x="556054" y="2155052"/>
            <a:ext cx="5340686" cy="4201298"/>
          </a:xfrm>
          <a:prstGeom prst="rect">
            <a:avLst/>
          </a:prstGeom>
        </p:spPr>
      </p:pic>
      <p:sp>
        <p:nvSpPr>
          <p:cNvPr id="5" name="Shape 130">
            <a:extLst>
              <a:ext uri="{FF2B5EF4-FFF2-40B4-BE49-F238E27FC236}">
                <a16:creationId xmlns:a16="http://schemas.microsoft.com/office/drawing/2014/main" id="{ED1B16BB-D9B1-4932-B249-1EA721E813BC}"/>
              </a:ext>
            </a:extLst>
          </p:cNvPr>
          <p:cNvSpPr/>
          <p:nvPr/>
        </p:nvSpPr>
        <p:spPr>
          <a:xfrm>
            <a:off x="179666" y="87415"/>
            <a:ext cx="765594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作ったモデルを一つのファイルにまとめる</a:t>
            </a:r>
            <a:endParaRPr lang="en-US" altLang="ja-JP" dirty="0"/>
          </a:p>
        </p:txBody>
      </p:sp>
      <p:sp>
        <p:nvSpPr>
          <p:cNvPr id="6" name="テキスト ボックス 5">
            <a:extLst>
              <a:ext uri="{FF2B5EF4-FFF2-40B4-BE49-F238E27FC236}">
                <a16:creationId xmlns:a16="http://schemas.microsoft.com/office/drawing/2014/main" id="{644885D0-7B6C-41E4-B819-F9298E565B8B}"/>
              </a:ext>
            </a:extLst>
          </p:cNvPr>
          <p:cNvSpPr txBox="1"/>
          <p:nvPr/>
        </p:nvSpPr>
        <p:spPr>
          <a:xfrm>
            <a:off x="327747" y="853851"/>
            <a:ext cx="11081880" cy="830997"/>
          </a:xfrm>
          <a:prstGeom prst="rect">
            <a:avLst/>
          </a:prstGeom>
          <a:noFill/>
        </p:spPr>
        <p:txBody>
          <a:bodyPr wrap="none" rtlCol="0">
            <a:spAutoFit/>
          </a:bodyPr>
          <a:lstStyle/>
          <a:p>
            <a:pPr algn="l"/>
            <a:r>
              <a:rPr kumimoji="1" lang="ja-JP" altLang="en-US" sz="2400" dirty="0">
                <a:ea typeface="Meiryo UI" panose="020B0604030504040204" pitchFamily="50" charset="-128"/>
              </a:rPr>
              <a:t>パッケージ「</a:t>
            </a:r>
            <a:r>
              <a:rPr kumimoji="1" lang="en-US" altLang="ja-JP" sz="2400" dirty="0">
                <a:ea typeface="Meiryo UI" panose="020B0604030504040204" pitchFamily="50" charset="-128"/>
              </a:rPr>
              <a:t>Pac</a:t>
            </a:r>
            <a:r>
              <a:rPr kumimoji="1" lang="ja-JP" altLang="en-US" sz="2400" dirty="0">
                <a:ea typeface="Meiryo UI" panose="020B0604030504040204" pitchFamily="50" charset="-128"/>
              </a:rPr>
              <a:t>」上で右クリックをして「新規</a:t>
            </a:r>
            <a:r>
              <a:rPr kumimoji="1" lang="en-US" altLang="ja-JP" sz="2400" dirty="0">
                <a:ea typeface="Meiryo UI" panose="020B0604030504040204" pitchFamily="50" charset="-128"/>
              </a:rPr>
              <a:t>Modelica</a:t>
            </a:r>
            <a:r>
              <a:rPr kumimoji="1" lang="ja-JP" altLang="en-US" sz="2400" dirty="0">
                <a:ea typeface="Meiryo UI" panose="020B0604030504040204" pitchFamily="50" charset="-128"/>
              </a:rPr>
              <a:t>クラス作成」をクリック</a:t>
            </a:r>
            <a:r>
              <a:rPr kumimoji="1" lang="ja-JP" altLang="en-US" sz="2400" dirty="0" err="1">
                <a:ea typeface="Meiryo UI" panose="020B0604030504040204" pitchFamily="50" charset="-128"/>
              </a:rPr>
              <a:t>しします</a:t>
            </a:r>
            <a:endParaRPr kumimoji="1" lang="en-US" altLang="ja-JP" sz="2400" dirty="0">
              <a:ea typeface="Meiryo UI" panose="020B0604030504040204" pitchFamily="50" charset="-128"/>
            </a:endParaRPr>
          </a:p>
          <a:p>
            <a:pPr algn="l"/>
            <a:r>
              <a:rPr kumimoji="1" lang="ja-JP" altLang="en-US" sz="2400" dirty="0">
                <a:ea typeface="Meiryo UI" panose="020B0604030504040204" pitchFamily="50" charset="-128"/>
              </a:rPr>
              <a:t>「挿入するクラス</a:t>
            </a:r>
            <a:r>
              <a:rPr kumimoji="1" lang="en-US" altLang="ja-JP" sz="2400" dirty="0">
                <a:ea typeface="Meiryo UI" panose="020B0604030504040204" pitchFamily="50" charset="-128"/>
              </a:rPr>
              <a:t>(</a:t>
            </a:r>
            <a:r>
              <a:rPr kumimoji="1" lang="ja-JP" altLang="en-US" sz="2400" dirty="0">
                <a:ea typeface="Meiryo UI" panose="020B0604030504040204" pitchFamily="50" charset="-128"/>
              </a:rPr>
              <a:t>オプション</a:t>
            </a:r>
            <a:r>
              <a:rPr kumimoji="1" lang="en-US" altLang="ja-JP" sz="2400" dirty="0">
                <a:ea typeface="Meiryo UI" panose="020B0604030504040204" pitchFamily="50" charset="-128"/>
              </a:rPr>
              <a:t>)</a:t>
            </a:r>
            <a:r>
              <a:rPr kumimoji="1" lang="ja-JP" altLang="en-US" sz="2400" dirty="0">
                <a:ea typeface="Meiryo UI" panose="020B0604030504040204" pitchFamily="50" charset="-128"/>
              </a:rPr>
              <a:t>」に「</a:t>
            </a:r>
            <a:r>
              <a:rPr kumimoji="1" lang="en-US" altLang="ja-JP" sz="2400" dirty="0">
                <a:ea typeface="Meiryo UI" panose="020B0604030504040204" pitchFamily="50" charset="-128"/>
              </a:rPr>
              <a:t>Pac</a:t>
            </a:r>
            <a:r>
              <a:rPr kumimoji="1" lang="ja-JP" altLang="en-US" sz="2400" dirty="0">
                <a:ea typeface="Meiryo UI" panose="020B0604030504040204" pitchFamily="50" charset="-128"/>
              </a:rPr>
              <a:t>」があることを確認して新しいモデル「</a:t>
            </a:r>
            <a:r>
              <a:rPr kumimoji="1" lang="en-US" altLang="ja-JP" sz="2400" dirty="0">
                <a:ea typeface="Meiryo UI" panose="020B0604030504040204" pitchFamily="50" charset="-128"/>
              </a:rPr>
              <a:t>A</a:t>
            </a:r>
            <a:r>
              <a:rPr kumimoji="1" lang="ja-JP" altLang="en-US" sz="2400" dirty="0">
                <a:ea typeface="Meiryo UI" panose="020B0604030504040204" pitchFamily="50" charset="-128"/>
              </a:rPr>
              <a:t>」を作成しましょう</a:t>
            </a:r>
          </a:p>
        </p:txBody>
      </p:sp>
      <p:pic>
        <p:nvPicPr>
          <p:cNvPr id="7" name="図 6">
            <a:extLst>
              <a:ext uri="{FF2B5EF4-FFF2-40B4-BE49-F238E27FC236}">
                <a16:creationId xmlns:a16="http://schemas.microsoft.com/office/drawing/2014/main" id="{5C8D954A-574E-459F-B647-61316ED6ED2D}"/>
              </a:ext>
            </a:extLst>
          </p:cNvPr>
          <p:cNvPicPr>
            <a:picLocks noChangeAspect="1"/>
          </p:cNvPicPr>
          <p:nvPr/>
        </p:nvPicPr>
        <p:blipFill>
          <a:blip r:embed="rId3"/>
          <a:stretch>
            <a:fillRect/>
          </a:stretch>
        </p:blipFill>
        <p:spPr>
          <a:xfrm>
            <a:off x="7228703" y="2507302"/>
            <a:ext cx="4595407" cy="3250947"/>
          </a:xfrm>
          <a:prstGeom prst="rect">
            <a:avLst/>
          </a:prstGeom>
        </p:spPr>
      </p:pic>
      <p:sp>
        <p:nvSpPr>
          <p:cNvPr id="8" name="矢印: 右 7">
            <a:extLst>
              <a:ext uri="{FF2B5EF4-FFF2-40B4-BE49-F238E27FC236}">
                <a16:creationId xmlns:a16="http://schemas.microsoft.com/office/drawing/2014/main" id="{19CED68D-C2CF-466C-9910-788AA1F8ED16}"/>
              </a:ext>
            </a:extLst>
          </p:cNvPr>
          <p:cNvSpPr/>
          <p:nvPr/>
        </p:nvSpPr>
        <p:spPr>
          <a:xfrm>
            <a:off x="5989642" y="3717276"/>
            <a:ext cx="1146158" cy="8309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229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CF9F7A9-8C7B-41CD-A6AE-A6E1B70C067E}"/>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pic>
        <p:nvPicPr>
          <p:cNvPr id="3" name="図 2">
            <a:extLst>
              <a:ext uri="{FF2B5EF4-FFF2-40B4-BE49-F238E27FC236}">
                <a16:creationId xmlns:a16="http://schemas.microsoft.com/office/drawing/2014/main" id="{D888E64D-224E-46EF-88E1-F81AF0D55035}"/>
              </a:ext>
            </a:extLst>
          </p:cNvPr>
          <p:cNvPicPr>
            <a:picLocks noChangeAspect="1"/>
          </p:cNvPicPr>
          <p:nvPr/>
        </p:nvPicPr>
        <p:blipFill>
          <a:blip r:embed="rId2"/>
          <a:stretch>
            <a:fillRect/>
          </a:stretch>
        </p:blipFill>
        <p:spPr>
          <a:xfrm>
            <a:off x="2423440" y="1502306"/>
            <a:ext cx="2636829" cy="1458011"/>
          </a:xfrm>
          <a:prstGeom prst="rect">
            <a:avLst/>
          </a:prstGeom>
        </p:spPr>
      </p:pic>
      <p:sp>
        <p:nvSpPr>
          <p:cNvPr id="4" name="Shape 130">
            <a:extLst>
              <a:ext uri="{FF2B5EF4-FFF2-40B4-BE49-F238E27FC236}">
                <a16:creationId xmlns:a16="http://schemas.microsoft.com/office/drawing/2014/main" id="{E65BEC54-6AE6-4713-A13A-F854098AC8AE}"/>
              </a:ext>
            </a:extLst>
          </p:cNvPr>
          <p:cNvSpPr/>
          <p:nvPr/>
        </p:nvSpPr>
        <p:spPr>
          <a:xfrm>
            <a:off x="179666" y="87415"/>
            <a:ext cx="765594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作ったモデルを一つのファイルにまとめる</a:t>
            </a:r>
            <a:endParaRPr lang="en-US" altLang="ja-JP" dirty="0"/>
          </a:p>
        </p:txBody>
      </p:sp>
      <p:sp>
        <p:nvSpPr>
          <p:cNvPr id="5" name="テキスト ボックス 4">
            <a:extLst>
              <a:ext uri="{FF2B5EF4-FFF2-40B4-BE49-F238E27FC236}">
                <a16:creationId xmlns:a16="http://schemas.microsoft.com/office/drawing/2014/main" id="{FC2AF41F-74F6-40D6-B211-CC6CCA9AABAC}"/>
              </a:ext>
            </a:extLst>
          </p:cNvPr>
          <p:cNvSpPr txBox="1"/>
          <p:nvPr/>
        </p:nvSpPr>
        <p:spPr>
          <a:xfrm>
            <a:off x="327747" y="853851"/>
            <a:ext cx="9728945" cy="461665"/>
          </a:xfrm>
          <a:prstGeom prst="rect">
            <a:avLst/>
          </a:prstGeom>
          <a:noFill/>
        </p:spPr>
        <p:txBody>
          <a:bodyPr wrap="none" rtlCol="0">
            <a:spAutoFit/>
          </a:bodyPr>
          <a:lstStyle/>
          <a:p>
            <a:pPr algn="l"/>
            <a:r>
              <a:rPr kumimoji="1" lang="ja-JP" altLang="en-US" sz="2400" dirty="0">
                <a:ea typeface="Meiryo UI" panose="020B0604030504040204" pitchFamily="50" charset="-128"/>
              </a:rPr>
              <a:t>ライブラリブラウザの「</a:t>
            </a:r>
            <a:r>
              <a:rPr kumimoji="1" lang="en-US" altLang="ja-JP" sz="2400" dirty="0">
                <a:ea typeface="Meiryo UI" panose="020B0604030504040204" pitchFamily="50" charset="-128"/>
              </a:rPr>
              <a:t>Pac</a:t>
            </a:r>
            <a:r>
              <a:rPr kumimoji="1" lang="ja-JP" altLang="en-US" sz="2400" dirty="0">
                <a:ea typeface="Meiryo UI" panose="020B0604030504040204" pitchFamily="50" charset="-128"/>
              </a:rPr>
              <a:t>」内にモデル「</a:t>
            </a:r>
            <a:r>
              <a:rPr kumimoji="1" lang="en-US" altLang="ja-JP" sz="2400" dirty="0">
                <a:ea typeface="Meiryo UI" panose="020B0604030504040204" pitchFamily="50" charset="-128"/>
              </a:rPr>
              <a:t>A</a:t>
            </a:r>
            <a:r>
              <a:rPr kumimoji="1" lang="ja-JP" altLang="en-US" sz="2400" dirty="0">
                <a:ea typeface="Meiryo UI" panose="020B0604030504040204" pitchFamily="50" charset="-128"/>
              </a:rPr>
              <a:t>」が作成されていることを確認してください</a:t>
            </a:r>
            <a:endParaRPr kumimoji="1" lang="en-US" altLang="ja-JP" sz="2400" dirty="0">
              <a:ea typeface="Meiryo UI" panose="020B0604030504040204" pitchFamily="50" charset="-128"/>
            </a:endParaRPr>
          </a:p>
        </p:txBody>
      </p:sp>
      <p:sp>
        <p:nvSpPr>
          <p:cNvPr id="6" name="正方形/長方形 5">
            <a:extLst>
              <a:ext uri="{FF2B5EF4-FFF2-40B4-BE49-F238E27FC236}">
                <a16:creationId xmlns:a16="http://schemas.microsoft.com/office/drawing/2014/main" id="{0B3EBE21-05C5-4F23-9628-30B8E71BC588}"/>
              </a:ext>
            </a:extLst>
          </p:cNvPr>
          <p:cNvSpPr/>
          <p:nvPr/>
        </p:nvSpPr>
        <p:spPr>
          <a:xfrm>
            <a:off x="327746" y="3429000"/>
            <a:ext cx="11026053" cy="1569660"/>
          </a:xfrm>
          <a:prstGeom prst="rect">
            <a:avLst/>
          </a:prstGeom>
        </p:spPr>
        <p:txBody>
          <a:bodyPr wrap="square">
            <a:spAutoFit/>
          </a:bodyPr>
          <a:lstStyle/>
          <a:p>
            <a:r>
              <a:rPr lang="ja-JP" altLang="en-US" sz="2400" dirty="0">
                <a:ea typeface="Meiryo UI" panose="020B0604030504040204" pitchFamily="50" charset="-128"/>
              </a:rPr>
              <a:t>同様の方法で多くのモデルを一つのファイルにまとめることが出来ます</a:t>
            </a:r>
            <a:endParaRPr lang="en-US" altLang="ja-JP" sz="2400" dirty="0">
              <a:ea typeface="Meiryo UI" panose="020B0604030504040204" pitchFamily="50" charset="-128"/>
            </a:endParaRPr>
          </a:p>
          <a:p>
            <a:r>
              <a:rPr lang="ja-JP" altLang="en-US" sz="2400" dirty="0">
                <a:ea typeface="Meiryo UI" panose="020B0604030504040204" pitchFamily="50" charset="-128"/>
              </a:rPr>
              <a:t>パッケージ内にもパッケージを作ることが出来るので多階層構造も簡単に作れます</a:t>
            </a:r>
            <a:endParaRPr lang="en-US" altLang="ja-JP" sz="2400" dirty="0">
              <a:ea typeface="Meiryo UI" panose="020B0604030504040204" pitchFamily="50" charset="-128"/>
            </a:endParaRPr>
          </a:p>
          <a:p>
            <a:r>
              <a:rPr lang="ja-JP" altLang="en-US" sz="2400" dirty="0">
                <a:ea typeface="Meiryo UI" panose="020B0604030504040204" pitchFamily="50" charset="-128"/>
              </a:rPr>
              <a:t>また、既存のモデルは右クリックして「複製」を選択することで任意のパッケージに複製できます</a:t>
            </a:r>
            <a:endParaRPr lang="en-US" altLang="ja-JP" sz="2400" dirty="0">
              <a:ea typeface="Meiryo UI" panose="020B0604030504040204" pitchFamily="50" charset="-128"/>
            </a:endParaRPr>
          </a:p>
          <a:p>
            <a:r>
              <a:rPr lang="ja-JP" altLang="en-US" sz="2400">
                <a:ea typeface="Meiryo UI" panose="020B0604030504040204" pitchFamily="50" charset="-128"/>
              </a:rPr>
              <a:t>その際はモデルの参照先を気をつけてください</a:t>
            </a:r>
            <a:endParaRPr lang="en-US" altLang="ja-JP" sz="2400" dirty="0">
              <a:ea typeface="Meiryo UI" panose="020B0604030504040204" pitchFamily="50" charset="-128"/>
            </a:endParaRPr>
          </a:p>
        </p:txBody>
      </p:sp>
    </p:spTree>
    <p:extLst>
      <p:ext uri="{BB962C8B-B14F-4D97-AF65-F5344CB8AC3E}">
        <p14:creationId xmlns:p14="http://schemas.microsoft.com/office/powerpoint/2010/main" val="26427433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8739</TotalTime>
  <Words>318</Words>
  <Application>Microsoft Office PowerPoint</Application>
  <PresentationFormat>ワイド画面</PresentationFormat>
  <Paragraphs>32</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YuMincho Medium</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475</cp:revision>
  <dcterms:created xsi:type="dcterms:W3CDTF">2017-07-29T00:52:37Z</dcterms:created>
  <dcterms:modified xsi:type="dcterms:W3CDTF">2019-02-26T12:32:29Z</dcterms:modified>
</cp:coreProperties>
</file>