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01" r:id="rId3"/>
    <p:sldId id="302" r:id="rId4"/>
    <p:sldId id="303" r:id="rId5"/>
    <p:sldId id="309" r:id="rId6"/>
    <p:sldId id="305" r:id="rId7"/>
    <p:sldId id="306" r:id="rId8"/>
    <p:sldId id="307" r:id="rId9"/>
    <p:sldId id="311" r:id="rId10"/>
    <p:sldId id="312" r:id="rId11"/>
    <p:sldId id="308" r:id="rId12"/>
    <p:sldId id="310" r:id="rId13"/>
    <p:sldId id="313" r:id="rId14"/>
    <p:sldId id="314" r:id="rId15"/>
    <p:sldId id="315"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FCCCC"/>
    <a:srgbClr val="00CC00"/>
    <a:srgbClr val="CCFFFF"/>
    <a:srgbClr val="99CC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62" d="100"/>
          <a:sy n="62" d="100"/>
        </p:scale>
        <p:origin x="643"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70700-DA66-4BAD-8F9F-A4A758D36ABA}" type="datetimeFigureOut">
              <a:rPr kumimoji="1" lang="ja-JP" altLang="en-US" smtClean="0"/>
              <a:t>2019/5/27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297E9-C6BE-4C79-AE8A-01C8A877B6AC}" type="slidenum">
              <a:rPr kumimoji="1" lang="ja-JP" altLang="en-US" smtClean="0"/>
              <a:t>‹#›</a:t>
            </a:fld>
            <a:endParaRPr kumimoji="1" lang="ja-JP" altLang="en-US"/>
          </a:p>
        </p:txBody>
      </p:sp>
    </p:spTree>
    <p:extLst>
      <p:ext uri="{BB962C8B-B14F-4D97-AF65-F5344CB8AC3E}">
        <p14:creationId xmlns:p14="http://schemas.microsoft.com/office/powerpoint/2010/main" val="2291373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CA2F2FF0-B0E3-4081-A194-5315B26D72C4}" type="datetime1">
              <a:rPr kumimoji="1" lang="ja-JP" altLang="en-US" smtClean="0"/>
              <a:t>2019/5/27</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AA0CF445-3D47-45EB-B7B9-640298F78945}" type="datetime1">
              <a:rPr kumimoji="1" lang="ja-JP" altLang="en-US" smtClean="0"/>
              <a:t>2019/5/27</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33274D65-32BF-448B-ADBF-66DCA4E8B106}" type="datetime1">
              <a:rPr kumimoji="1" lang="ja-JP" altLang="en-US" smtClean="0"/>
              <a:t>2019/5/27</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852A9B57-A7E8-419F-90A8-90F2DA777A28}" type="datetime1">
              <a:rPr kumimoji="1" lang="ja-JP" altLang="en-US" smtClean="0"/>
              <a:t>2019/5/27</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C90A889C-334E-44BD-8F41-5AC3386FFD37}" type="datetime1">
              <a:rPr kumimoji="1" lang="ja-JP" altLang="en-US" smtClean="0"/>
              <a:t>2019/5/27</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58879D4E-6DF1-4713-B068-9512627C39B0}" type="datetime1">
              <a:rPr kumimoji="1" lang="ja-JP" altLang="en-US" smtClean="0"/>
              <a:t>2019/5/27</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5DD38707-5E34-46C7-88C2-928145620E78}" type="datetime1">
              <a:rPr kumimoji="1" lang="ja-JP" altLang="en-US" smtClean="0"/>
              <a:t>2019/5/27</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C7D5EE7D-C0B7-4B25-8104-5FCD7D2EAEA8}" type="datetime1">
              <a:rPr kumimoji="1" lang="ja-JP" altLang="en-US" smtClean="0"/>
              <a:t>2019/5/27</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AA028A9A-8812-42D8-A8AC-F30CD1F57465}" type="datetime1">
              <a:rPr kumimoji="1" lang="ja-JP" altLang="en-US" smtClean="0"/>
              <a:t>2019/5/27</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3638306A-7D11-4239-9371-3BFB25B5C686}" type="datetime1">
              <a:rPr kumimoji="1" lang="ja-JP" altLang="en-US" smtClean="0"/>
              <a:t>2019/5/27</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25F8348D-66EA-4186-BB0B-99FB286568FF}" type="datetime1">
              <a:rPr kumimoji="1" lang="ja-JP" altLang="en-US" smtClean="0"/>
              <a:t>2019/5/27</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BD3EC-C0C8-40A6-81F1-9BBFA037EF8B}" type="datetime1">
              <a:rPr kumimoji="1" lang="ja-JP" altLang="en-US" smtClean="0"/>
              <a:t>2019/5/27</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OpenModelica/OMCompiler/blob/master/Examples/Debugging.mo"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5228307" y="3013501"/>
            <a:ext cx="2031325" cy="830997"/>
          </a:xfrm>
          <a:prstGeom prst="rect">
            <a:avLst/>
          </a:prstGeom>
        </p:spPr>
        <p:txBody>
          <a:bodyPr wrap="none">
            <a:spAutoFit/>
          </a:bodyPr>
          <a:lstStyle/>
          <a:p>
            <a:r>
              <a:rPr lang="ja-JP" altLang="en-US" sz="4800" b="1" dirty="0">
                <a:solidFill>
                  <a:srgbClr val="FF0000"/>
                </a:solidFill>
              </a:rPr>
              <a:t>番外編</a:t>
            </a:r>
            <a:endParaRPr lang="en-US" altLang="ja-JP" sz="4800" b="1" dirty="0">
              <a:solidFill>
                <a:srgbClr val="FF0000"/>
              </a:solidFill>
            </a:endParaRPr>
          </a:p>
        </p:txBody>
      </p:sp>
      <p:sp>
        <p:nvSpPr>
          <p:cNvPr id="5" name="スライド番号プレースホルダー 4">
            <a:extLst>
              <a:ext uri="{FF2B5EF4-FFF2-40B4-BE49-F238E27FC236}">
                <a16:creationId xmlns:a16="http://schemas.microsoft.com/office/drawing/2014/main" id="{C270AC0B-4708-4A2D-90BF-07CDBA702A3C}"/>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sp>
        <p:nvSpPr>
          <p:cNvPr id="7" name="正方形/長方形 6">
            <a:extLst>
              <a:ext uri="{FF2B5EF4-FFF2-40B4-BE49-F238E27FC236}">
                <a16:creationId xmlns:a16="http://schemas.microsoft.com/office/drawing/2014/main" id="{7AA58E1A-71F5-4213-BA60-B3FBF0C5484F}"/>
              </a:ext>
            </a:extLst>
          </p:cNvPr>
          <p:cNvSpPr/>
          <p:nvPr/>
        </p:nvSpPr>
        <p:spPr>
          <a:xfrm>
            <a:off x="3195969" y="5796050"/>
            <a:ext cx="6096000" cy="1200329"/>
          </a:xfrm>
          <a:prstGeom prst="rect">
            <a:avLst/>
          </a:prstGeom>
        </p:spPr>
        <p:txBody>
          <a:bodyPr>
            <a:spAutoFit/>
          </a:bodyPr>
          <a:lstStyle/>
          <a:p>
            <a:pPr algn="ctr"/>
            <a:r>
              <a:rPr lang="en-US" altLang="ja-JP" dirty="0"/>
              <a:t>Copyright (C) 2019 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
        <p:nvSpPr>
          <p:cNvPr id="8" name="Shape 130">
            <a:extLst>
              <a:ext uri="{FF2B5EF4-FFF2-40B4-BE49-F238E27FC236}">
                <a16:creationId xmlns:a16="http://schemas.microsoft.com/office/drawing/2014/main" id="{52618E27-122A-471F-9BE1-A32BF0D4A953}"/>
              </a:ext>
            </a:extLst>
          </p:cNvPr>
          <p:cNvSpPr/>
          <p:nvPr/>
        </p:nvSpPr>
        <p:spPr>
          <a:xfrm>
            <a:off x="4457455" y="4291924"/>
            <a:ext cx="3573029" cy="10567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ctr">
              <a:defRPr sz="3100" u="sng">
                <a:latin typeface="YuMincho Medium"/>
                <a:ea typeface="YuMincho Medium"/>
                <a:cs typeface="YuMincho Medium"/>
                <a:sym typeface="YuMincho Medium"/>
              </a:defRPr>
            </a:pPr>
            <a:r>
              <a:rPr lang="en-US" altLang="ja-JP" dirty="0"/>
              <a:t>Debugger</a:t>
            </a:r>
            <a:r>
              <a:rPr lang="ja-JP" altLang="en-US" dirty="0"/>
              <a:t>の使い方</a:t>
            </a:r>
            <a:endParaRPr lang="en-US" altLang="ja-JP" dirty="0"/>
          </a:p>
          <a:p>
            <a:pPr algn="ctr">
              <a:defRPr sz="3100" u="sng">
                <a:latin typeface="YuMincho Medium"/>
                <a:ea typeface="YuMincho Medium"/>
                <a:cs typeface="YuMincho Medium"/>
                <a:sym typeface="YuMincho Medium"/>
              </a:defRPr>
            </a:pPr>
            <a:r>
              <a:rPr lang="en-US" altLang="ja-JP" dirty="0" err="1"/>
              <a:t>OpenModelica</a:t>
            </a:r>
            <a:r>
              <a:rPr lang="en-US" altLang="ja-JP" dirty="0"/>
              <a:t> 1.13.2</a:t>
            </a:r>
          </a:p>
        </p:txBody>
      </p:sp>
    </p:spTree>
    <p:extLst>
      <p:ext uri="{BB962C8B-B14F-4D97-AF65-F5344CB8AC3E}">
        <p14:creationId xmlns:p14="http://schemas.microsoft.com/office/powerpoint/2010/main" val="165423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9BFBFE0-1315-4C4B-819D-062D4E0CCAF5}"/>
              </a:ext>
            </a:extLst>
          </p:cNvPr>
          <p:cNvSpPr>
            <a:spLocks noGrp="1"/>
          </p:cNvSpPr>
          <p:nvPr>
            <p:ph type="sldNum" sz="quarter" idx="12"/>
          </p:nvPr>
        </p:nvSpPr>
        <p:spPr/>
        <p:txBody>
          <a:bodyPr/>
          <a:lstStyle/>
          <a:p>
            <a:fld id="{D836F367-8F14-4921-8441-15DE2D973248}" type="slidenum">
              <a:rPr kumimoji="1" lang="ja-JP" altLang="en-US" smtClean="0"/>
              <a:t>10</a:t>
            </a:fld>
            <a:endParaRPr kumimoji="1" lang="ja-JP" altLang="en-US"/>
          </a:p>
        </p:txBody>
      </p:sp>
      <p:sp>
        <p:nvSpPr>
          <p:cNvPr id="6" name="Shape 130">
            <a:extLst>
              <a:ext uri="{FF2B5EF4-FFF2-40B4-BE49-F238E27FC236}">
                <a16:creationId xmlns:a16="http://schemas.microsoft.com/office/drawing/2014/main" id="{91126A25-18C4-43D1-B79A-8F2443A791A9}"/>
              </a:ext>
            </a:extLst>
          </p:cNvPr>
          <p:cNvSpPr/>
          <p:nvPr/>
        </p:nvSpPr>
        <p:spPr>
          <a:xfrm>
            <a:off x="179666" y="79721"/>
            <a:ext cx="5950347"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altLang="ja-JP" sz="3200" u="sng" dirty="0">
                <a:latin typeface="Meiryo UI" panose="020B0604030504040204" pitchFamily="50" charset="-128"/>
                <a:ea typeface="Meiryo UI" panose="020B0604030504040204" pitchFamily="50" charset="-128"/>
              </a:rPr>
              <a:t>EBD</a:t>
            </a:r>
            <a:r>
              <a:rPr lang="ja-JP" altLang="en-US" sz="3200" u="sng" dirty="0">
                <a:latin typeface="Meiryo UI" panose="020B0604030504040204" pitchFamily="50" charset="-128"/>
                <a:ea typeface="Meiryo UI" panose="020B0604030504040204" pitchFamily="50" charset="-128"/>
              </a:rPr>
              <a:t>のウィンドウ確認 </a:t>
            </a:r>
            <a:r>
              <a:rPr lang="en-US" altLang="ja-JP" sz="3200" u="sng" dirty="0">
                <a:latin typeface="Meiryo UI" panose="020B0604030504040204" pitchFamily="50" charset="-128"/>
                <a:ea typeface="Meiryo UI" panose="020B0604030504040204" pitchFamily="50" charset="-128"/>
              </a:rPr>
              <a:t>- Equations</a:t>
            </a:r>
            <a:endParaRPr lang="ja-JP" altLang="en-US" sz="3200" u="sng" dirty="0">
              <a:latin typeface="Meiryo UI" panose="020B0604030504040204" pitchFamily="50" charset="-128"/>
              <a:ea typeface="Meiryo UI" panose="020B0604030504040204" pitchFamily="50" charset="-128"/>
            </a:endParaRPr>
          </a:p>
        </p:txBody>
      </p:sp>
      <p:sp>
        <p:nvSpPr>
          <p:cNvPr id="14" name="正方形/長方形 13">
            <a:extLst>
              <a:ext uri="{FF2B5EF4-FFF2-40B4-BE49-F238E27FC236}">
                <a16:creationId xmlns:a16="http://schemas.microsoft.com/office/drawing/2014/main" id="{5F479ECA-8314-4658-93A5-4FC075FC7866}"/>
              </a:ext>
            </a:extLst>
          </p:cNvPr>
          <p:cNvSpPr/>
          <p:nvPr/>
        </p:nvSpPr>
        <p:spPr>
          <a:xfrm>
            <a:off x="639558" y="834612"/>
            <a:ext cx="8262380" cy="830997"/>
          </a:xfrm>
          <a:prstGeom prst="rect">
            <a:avLst/>
          </a:prstGeom>
        </p:spPr>
        <p:txBody>
          <a:bodyPr wrap="square">
            <a:spAutoFit/>
          </a:bodyPr>
          <a:lstStyle/>
          <a:p>
            <a:r>
              <a:rPr lang="ja-JP" altLang="en-US" sz="2400" dirty="0">
                <a:latin typeface="Meiryo UI" panose="020B0604030504040204" pitchFamily="50" charset="-128"/>
                <a:ea typeface="Meiryo UI" panose="020B0604030504040204" pitchFamily="50" charset="-128"/>
              </a:rPr>
              <a:t>６．「</a:t>
            </a:r>
            <a:r>
              <a:rPr lang="en-US" altLang="ja-JP" sz="2400" dirty="0">
                <a:latin typeface="Meiryo UI" panose="020B0604030504040204" pitchFamily="50" charset="-128"/>
                <a:ea typeface="Meiryo UI" panose="020B0604030504040204" pitchFamily="50" charset="-128"/>
              </a:rPr>
              <a:t>Equation Operations</a:t>
            </a:r>
            <a:r>
              <a:rPr lang="ja-JP" altLang="en-US" sz="2400" dirty="0">
                <a:latin typeface="Meiryo UI" panose="020B0604030504040204" pitchFamily="50" charset="-128"/>
                <a:ea typeface="Meiryo UI" panose="020B0604030504040204" pitchFamily="50" charset="-128"/>
              </a:rPr>
              <a:t>」内にて、「</a:t>
            </a:r>
            <a:r>
              <a:rPr lang="en-US" altLang="ja-JP" sz="2400" dirty="0">
                <a:latin typeface="Meiryo UI" panose="020B0604030504040204" pitchFamily="50" charset="-128"/>
                <a:ea typeface="Meiryo UI" panose="020B0604030504040204" pitchFamily="50" charset="-128"/>
              </a:rPr>
              <a:t>Transformation:</a:t>
            </a:r>
            <a:r>
              <a:rPr lang="ja-JP" altLang="en-US" sz="2400" dirty="0">
                <a:latin typeface="Meiryo UI" panose="020B0604030504040204" pitchFamily="50" charset="-128"/>
                <a:ea typeface="Meiryo UI" panose="020B0604030504040204" pitchFamily="50" charset="-128"/>
              </a:rPr>
              <a:t>」から計算過程を表示できます</a:t>
            </a:r>
          </a:p>
        </p:txBody>
      </p:sp>
      <p:pic>
        <p:nvPicPr>
          <p:cNvPr id="3" name="図 2">
            <a:extLst>
              <a:ext uri="{FF2B5EF4-FFF2-40B4-BE49-F238E27FC236}">
                <a16:creationId xmlns:a16="http://schemas.microsoft.com/office/drawing/2014/main" id="{9DD1DEA9-DC1B-4599-B5DE-BB57FB0BFA39}"/>
              </a:ext>
            </a:extLst>
          </p:cNvPr>
          <p:cNvPicPr>
            <a:picLocks noChangeAspect="1"/>
          </p:cNvPicPr>
          <p:nvPr/>
        </p:nvPicPr>
        <p:blipFill>
          <a:blip r:embed="rId2"/>
          <a:stretch>
            <a:fillRect/>
          </a:stretch>
        </p:blipFill>
        <p:spPr>
          <a:xfrm>
            <a:off x="401232" y="1887509"/>
            <a:ext cx="2998112" cy="2091366"/>
          </a:xfrm>
          <a:prstGeom prst="rect">
            <a:avLst/>
          </a:prstGeom>
        </p:spPr>
      </p:pic>
      <p:pic>
        <p:nvPicPr>
          <p:cNvPr id="4" name="図 3">
            <a:extLst>
              <a:ext uri="{FF2B5EF4-FFF2-40B4-BE49-F238E27FC236}">
                <a16:creationId xmlns:a16="http://schemas.microsoft.com/office/drawing/2014/main" id="{14011783-668B-44C7-A181-6DC430C4935E}"/>
              </a:ext>
            </a:extLst>
          </p:cNvPr>
          <p:cNvPicPr>
            <a:picLocks noChangeAspect="1"/>
          </p:cNvPicPr>
          <p:nvPr/>
        </p:nvPicPr>
        <p:blipFill>
          <a:blip r:embed="rId3"/>
          <a:stretch>
            <a:fillRect/>
          </a:stretch>
        </p:blipFill>
        <p:spPr>
          <a:xfrm>
            <a:off x="4240798" y="1887508"/>
            <a:ext cx="3033953" cy="2091367"/>
          </a:xfrm>
          <a:prstGeom prst="rect">
            <a:avLst/>
          </a:prstGeom>
        </p:spPr>
      </p:pic>
      <p:pic>
        <p:nvPicPr>
          <p:cNvPr id="5" name="図 4">
            <a:extLst>
              <a:ext uri="{FF2B5EF4-FFF2-40B4-BE49-F238E27FC236}">
                <a16:creationId xmlns:a16="http://schemas.microsoft.com/office/drawing/2014/main" id="{6118A7F1-6AAC-4505-A604-654AFDC794A7}"/>
              </a:ext>
            </a:extLst>
          </p:cNvPr>
          <p:cNvPicPr>
            <a:picLocks noChangeAspect="1"/>
          </p:cNvPicPr>
          <p:nvPr/>
        </p:nvPicPr>
        <p:blipFill>
          <a:blip r:embed="rId4"/>
          <a:stretch>
            <a:fillRect/>
          </a:stretch>
        </p:blipFill>
        <p:spPr>
          <a:xfrm>
            <a:off x="8234136" y="1887507"/>
            <a:ext cx="3460534" cy="2091367"/>
          </a:xfrm>
          <a:prstGeom prst="rect">
            <a:avLst/>
          </a:prstGeom>
        </p:spPr>
      </p:pic>
      <p:sp>
        <p:nvSpPr>
          <p:cNvPr id="8" name="テキスト ボックス 7">
            <a:extLst>
              <a:ext uri="{FF2B5EF4-FFF2-40B4-BE49-F238E27FC236}">
                <a16:creationId xmlns:a16="http://schemas.microsoft.com/office/drawing/2014/main" id="{53D40784-E497-4024-AA5D-E78930C2E5D3}"/>
              </a:ext>
            </a:extLst>
          </p:cNvPr>
          <p:cNvSpPr txBox="1"/>
          <p:nvPr/>
        </p:nvSpPr>
        <p:spPr>
          <a:xfrm>
            <a:off x="415602" y="4300150"/>
            <a:ext cx="3122960" cy="1938992"/>
          </a:xfrm>
          <a:prstGeom prst="rect">
            <a:avLst/>
          </a:prstGeom>
          <a:noFill/>
        </p:spPr>
        <p:txBody>
          <a:bodyPr wrap="square" rtlCol="0">
            <a:spAutoFit/>
          </a:bodyPr>
          <a:lstStyle/>
          <a:p>
            <a:pPr algn="ctr"/>
            <a:r>
              <a:rPr kumimoji="1" lang="en-US" altLang="ja-JP" sz="2400" b="1" u="sng" dirty="0">
                <a:latin typeface="Meiryo UI" panose="020B0604030504040204" pitchFamily="50" charset="-128"/>
                <a:ea typeface="Meiryo UI" panose="020B0604030504040204" pitchFamily="50" charset="-128"/>
              </a:rPr>
              <a:t>Before</a:t>
            </a:r>
          </a:p>
          <a:p>
            <a:pPr algn="ctr"/>
            <a:r>
              <a:rPr lang="en-US" altLang="ja-JP" sz="2400" dirty="0">
                <a:latin typeface="Meiryo UI" panose="020B0604030504040204" pitchFamily="50" charset="-128"/>
                <a:ea typeface="Meiryo UI" panose="020B0604030504040204" pitchFamily="50" charset="-128"/>
              </a:rPr>
              <a:t>y</a:t>
            </a:r>
            <a:r>
              <a:rPr lang="ja-JP" altLang="en-US" sz="2400" dirty="0">
                <a:latin typeface="Meiryo UI" panose="020B0604030504040204" pitchFamily="50" charset="-128"/>
                <a:ea typeface="Meiryo UI" panose="020B0604030504040204" pitchFamily="50" charset="-128"/>
              </a:rPr>
              <a:t>の計算式が</a:t>
            </a:r>
            <a:r>
              <a:rPr lang="en-US" altLang="ja-JP" sz="2400" dirty="0">
                <a:latin typeface="Meiryo UI" panose="020B0604030504040204" pitchFamily="50" charset="-128"/>
                <a:ea typeface="Meiryo UI" panose="020B0604030504040204" pitchFamily="50" charset="-128"/>
              </a:rPr>
              <a:t>x</a:t>
            </a:r>
            <a:r>
              <a:rPr lang="ja-JP" altLang="en-US" sz="2400" dirty="0">
                <a:latin typeface="Meiryo UI" panose="020B0604030504040204" pitchFamily="50" charset="-128"/>
                <a:ea typeface="Meiryo UI" panose="020B0604030504040204" pitchFamily="50" charset="-128"/>
              </a:rPr>
              <a:t>の代数式で表されています</a:t>
            </a:r>
            <a:endParaRPr lang="en-US" altLang="ja-JP" sz="2400" dirty="0">
              <a:latin typeface="Meiryo UI" panose="020B0604030504040204" pitchFamily="50" charset="-128"/>
              <a:ea typeface="Meiryo UI" panose="020B0604030504040204" pitchFamily="50" charset="-128"/>
            </a:endParaRPr>
          </a:p>
          <a:p>
            <a:pPr algn="ctr"/>
            <a:r>
              <a:rPr kumimoji="1" lang="ja-JP" altLang="en-US" sz="2400" dirty="0">
                <a:latin typeface="Meiryo UI" panose="020B0604030504040204" pitchFamily="50" charset="-128"/>
                <a:ea typeface="Meiryo UI" panose="020B0604030504040204" pitchFamily="50" charset="-128"/>
              </a:rPr>
              <a:t>また、</a:t>
            </a:r>
            <a:r>
              <a:rPr kumimoji="1" lang="en-US" altLang="ja-JP" sz="2400" dirty="0">
                <a:latin typeface="Meiryo UI" panose="020B0604030504040204" pitchFamily="50" charset="-128"/>
                <a:ea typeface="Meiryo UI" panose="020B0604030504040204" pitchFamily="50" charset="-128"/>
              </a:rPr>
              <a:t>1/2</a:t>
            </a:r>
            <a:r>
              <a:rPr kumimoji="1" lang="ja-JP" altLang="en-US" sz="2400" dirty="0">
                <a:latin typeface="Meiryo UI" panose="020B0604030504040204" pitchFamily="50" charset="-128"/>
                <a:ea typeface="Meiryo UI" panose="020B0604030504040204" pitchFamily="50" charset="-128"/>
              </a:rPr>
              <a:t>はまだ数値データとなっていません</a:t>
            </a:r>
          </a:p>
        </p:txBody>
      </p:sp>
      <p:sp>
        <p:nvSpPr>
          <p:cNvPr id="15" name="テキスト ボックス 14">
            <a:extLst>
              <a:ext uri="{FF2B5EF4-FFF2-40B4-BE49-F238E27FC236}">
                <a16:creationId xmlns:a16="http://schemas.microsoft.com/office/drawing/2014/main" id="{895BD379-5513-468B-BDC3-493CB086B1E7}"/>
              </a:ext>
            </a:extLst>
          </p:cNvPr>
          <p:cNvSpPr txBox="1"/>
          <p:nvPr/>
        </p:nvSpPr>
        <p:spPr>
          <a:xfrm>
            <a:off x="4291461" y="4300150"/>
            <a:ext cx="3122960" cy="1569660"/>
          </a:xfrm>
          <a:prstGeom prst="rect">
            <a:avLst/>
          </a:prstGeom>
          <a:noFill/>
        </p:spPr>
        <p:txBody>
          <a:bodyPr wrap="square" rtlCol="0">
            <a:spAutoFit/>
          </a:bodyPr>
          <a:lstStyle/>
          <a:p>
            <a:pPr algn="ctr"/>
            <a:r>
              <a:rPr kumimoji="1" lang="en-US" altLang="ja-JP" sz="2400" b="1" u="sng" dirty="0">
                <a:latin typeface="Meiryo UI" panose="020B0604030504040204" pitchFamily="50" charset="-128"/>
                <a:ea typeface="Meiryo UI" panose="020B0604030504040204" pitchFamily="50" charset="-128"/>
              </a:rPr>
              <a:t>After</a:t>
            </a:r>
          </a:p>
          <a:p>
            <a:pPr algn="ctr"/>
            <a:r>
              <a:rPr lang="en-US" altLang="ja-JP" sz="2400" dirty="0">
                <a:latin typeface="Meiryo UI" panose="020B0604030504040204" pitchFamily="50" charset="-128"/>
                <a:ea typeface="Meiryo UI" panose="020B0604030504040204" pitchFamily="50" charset="-128"/>
              </a:rPr>
              <a:t>x</a:t>
            </a:r>
            <a:r>
              <a:rPr lang="ja-JP" altLang="en-US" sz="2400" dirty="0">
                <a:latin typeface="Meiryo UI" panose="020B0604030504040204" pitchFamily="50" charset="-128"/>
                <a:ea typeface="Meiryo UI" panose="020B0604030504040204" pitchFamily="50" charset="-128"/>
              </a:rPr>
              <a:t>に数値が代入された状態の</a:t>
            </a:r>
            <a:r>
              <a:rPr lang="en-US" altLang="ja-JP" sz="2400" dirty="0">
                <a:latin typeface="Meiryo UI" panose="020B0604030504040204" pitchFamily="50" charset="-128"/>
                <a:ea typeface="Meiryo UI" panose="020B0604030504040204" pitchFamily="50" charset="-128"/>
              </a:rPr>
              <a:t>y</a:t>
            </a:r>
            <a:r>
              <a:rPr lang="ja-JP" altLang="en-US" sz="2400" dirty="0">
                <a:latin typeface="Meiryo UI" panose="020B0604030504040204" pitchFamily="50" charset="-128"/>
                <a:ea typeface="Meiryo UI" panose="020B0604030504040204" pitchFamily="50" charset="-128"/>
              </a:rPr>
              <a:t>の計算式が表示されます</a:t>
            </a:r>
            <a:endParaRPr kumimoji="1" lang="ja-JP" altLang="en-US" sz="24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A8F886BE-BB5D-468F-AA79-537C26348BB6}"/>
              </a:ext>
            </a:extLst>
          </p:cNvPr>
          <p:cNvSpPr txBox="1"/>
          <p:nvPr/>
        </p:nvSpPr>
        <p:spPr>
          <a:xfrm>
            <a:off x="8329753" y="4300150"/>
            <a:ext cx="3606874" cy="1938992"/>
          </a:xfrm>
          <a:prstGeom prst="rect">
            <a:avLst/>
          </a:prstGeom>
          <a:noFill/>
        </p:spPr>
        <p:txBody>
          <a:bodyPr wrap="square" rtlCol="0">
            <a:spAutoFit/>
          </a:bodyPr>
          <a:lstStyle/>
          <a:p>
            <a:pPr algn="ctr"/>
            <a:r>
              <a:rPr kumimoji="1" lang="en-US" altLang="ja-JP" sz="2400" b="1" u="sng" dirty="0">
                <a:latin typeface="Meiryo UI" panose="020B0604030504040204" pitchFamily="50" charset="-128"/>
                <a:ea typeface="Meiryo UI" panose="020B0604030504040204" pitchFamily="50" charset="-128"/>
              </a:rPr>
              <a:t>Diff</a:t>
            </a:r>
          </a:p>
          <a:p>
            <a:pPr algn="ctr"/>
            <a:r>
              <a:rPr lang="en-US" altLang="ja-JP" sz="2400" dirty="0">
                <a:latin typeface="Meiryo UI" panose="020B0604030504040204" pitchFamily="50" charset="-128"/>
                <a:ea typeface="Meiryo UI" panose="020B0604030504040204" pitchFamily="50" charset="-128"/>
              </a:rPr>
              <a:t>Before</a:t>
            </a:r>
            <a:r>
              <a:rPr lang="ja-JP" altLang="en-US" sz="2400" dirty="0">
                <a:latin typeface="Meiryo UI" panose="020B0604030504040204" pitchFamily="50" charset="-128"/>
                <a:ea typeface="Meiryo UI" panose="020B0604030504040204" pitchFamily="50" charset="-128"/>
              </a:rPr>
              <a:t>と</a:t>
            </a:r>
            <a:r>
              <a:rPr lang="en-US" altLang="ja-JP" sz="2400" dirty="0">
                <a:latin typeface="Meiryo UI" panose="020B0604030504040204" pitchFamily="50" charset="-128"/>
                <a:ea typeface="Meiryo UI" panose="020B0604030504040204" pitchFamily="50" charset="-128"/>
              </a:rPr>
              <a:t>After</a:t>
            </a:r>
            <a:r>
              <a:rPr lang="ja-JP" altLang="en-US" sz="2400" dirty="0">
                <a:latin typeface="Meiryo UI" panose="020B0604030504040204" pitchFamily="50" charset="-128"/>
                <a:ea typeface="Meiryo UI" panose="020B0604030504040204" pitchFamily="50" charset="-128"/>
              </a:rPr>
              <a:t>の値が同時に表示されています</a:t>
            </a:r>
            <a:endParaRPr lang="en-US" altLang="ja-JP" sz="2400" dirty="0">
              <a:latin typeface="Meiryo UI" panose="020B0604030504040204" pitchFamily="50" charset="-128"/>
              <a:ea typeface="Meiryo UI" panose="020B0604030504040204" pitchFamily="50" charset="-128"/>
            </a:endParaRPr>
          </a:p>
          <a:p>
            <a:pPr algn="ctr"/>
            <a:r>
              <a:rPr kumimoji="1" lang="en-US" altLang="ja-JP" sz="2400" dirty="0">
                <a:latin typeface="Meiryo UI" panose="020B0604030504040204" pitchFamily="50" charset="-128"/>
                <a:ea typeface="Meiryo UI" panose="020B0604030504040204" pitchFamily="50" charset="-128"/>
              </a:rPr>
              <a:t>B</a:t>
            </a:r>
            <a:r>
              <a:rPr lang="en-US" altLang="ja-JP" sz="2400" dirty="0">
                <a:latin typeface="Meiryo UI" panose="020B0604030504040204" pitchFamily="50" charset="-128"/>
                <a:ea typeface="Meiryo UI" panose="020B0604030504040204" pitchFamily="50" charset="-128"/>
              </a:rPr>
              <a:t>efore</a:t>
            </a:r>
            <a:r>
              <a:rPr lang="ja-JP" altLang="en-US" sz="2400" dirty="0">
                <a:latin typeface="Meiryo UI" panose="020B0604030504040204" pitchFamily="50" charset="-128"/>
                <a:ea typeface="Meiryo UI" panose="020B0604030504040204" pitchFamily="50" charset="-128"/>
              </a:rPr>
              <a:t>は赤で、</a:t>
            </a:r>
            <a:r>
              <a:rPr lang="en-US" altLang="ja-JP" sz="2400" dirty="0">
                <a:latin typeface="Meiryo UI" panose="020B0604030504040204" pitchFamily="50" charset="-128"/>
                <a:ea typeface="Meiryo UI" panose="020B0604030504040204" pitchFamily="50" charset="-128"/>
              </a:rPr>
              <a:t>After</a:t>
            </a:r>
            <a:r>
              <a:rPr lang="ja-JP" altLang="en-US" sz="2400" dirty="0">
                <a:latin typeface="Meiryo UI" panose="020B0604030504040204" pitchFamily="50" charset="-128"/>
                <a:ea typeface="Meiryo UI" panose="020B0604030504040204" pitchFamily="50" charset="-128"/>
              </a:rPr>
              <a:t>は緑でハイライトされています</a:t>
            </a:r>
            <a:endParaRPr kumimoji="1" lang="ja-JP" altLang="en-US"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74773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89CE4B5-D776-4773-8A66-7F253BE4D70A}"/>
              </a:ext>
            </a:extLst>
          </p:cNvPr>
          <p:cNvSpPr>
            <a:spLocks noGrp="1"/>
          </p:cNvSpPr>
          <p:nvPr>
            <p:ph type="sldNum" sz="quarter" idx="12"/>
          </p:nvPr>
        </p:nvSpPr>
        <p:spPr/>
        <p:txBody>
          <a:bodyPr/>
          <a:lstStyle/>
          <a:p>
            <a:fld id="{D836F367-8F14-4921-8441-15DE2D973248}" type="slidenum">
              <a:rPr kumimoji="1" lang="ja-JP" altLang="en-US" smtClean="0"/>
              <a:t>11</a:t>
            </a:fld>
            <a:endParaRPr kumimoji="1" lang="ja-JP" altLang="en-US"/>
          </a:p>
        </p:txBody>
      </p:sp>
      <p:sp>
        <p:nvSpPr>
          <p:cNvPr id="3" name="Shape 130">
            <a:extLst>
              <a:ext uri="{FF2B5EF4-FFF2-40B4-BE49-F238E27FC236}">
                <a16:creationId xmlns:a16="http://schemas.microsoft.com/office/drawing/2014/main" id="{B40A2CF4-1E2A-466F-BA3B-F2AB7C899910}"/>
              </a:ext>
            </a:extLst>
          </p:cNvPr>
          <p:cNvSpPr/>
          <p:nvPr/>
        </p:nvSpPr>
        <p:spPr>
          <a:xfrm>
            <a:off x="179666" y="79721"/>
            <a:ext cx="6910546"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ja-JP" altLang="en-US" sz="3200" u="sng" dirty="0">
                <a:latin typeface="Meiryo UI" panose="020B0604030504040204" pitchFamily="50" charset="-128"/>
                <a:ea typeface="Meiryo UI" panose="020B0604030504040204" pitchFamily="50" charset="-128"/>
              </a:rPr>
              <a:t>エラーのサンプル </a:t>
            </a:r>
            <a:r>
              <a:rPr lang="en-US" altLang="ja-JP" sz="3200" u="sng" dirty="0">
                <a:latin typeface="Meiryo UI" panose="020B0604030504040204" pitchFamily="50" charset="-128"/>
                <a:ea typeface="Meiryo UI" panose="020B0604030504040204" pitchFamily="50" charset="-128"/>
              </a:rPr>
              <a:t>– Debugging</a:t>
            </a:r>
            <a:r>
              <a:rPr lang="ja-JP" altLang="en-US" sz="3200" u="sng" dirty="0">
                <a:latin typeface="Meiryo UI" panose="020B0604030504040204" pitchFamily="50" charset="-128"/>
                <a:ea typeface="Meiryo UI" panose="020B0604030504040204" pitchFamily="50" charset="-128"/>
              </a:rPr>
              <a:t>ライブラリ</a:t>
            </a:r>
          </a:p>
        </p:txBody>
      </p:sp>
      <p:sp>
        <p:nvSpPr>
          <p:cNvPr id="5" name="正方形/長方形 4">
            <a:extLst>
              <a:ext uri="{FF2B5EF4-FFF2-40B4-BE49-F238E27FC236}">
                <a16:creationId xmlns:a16="http://schemas.microsoft.com/office/drawing/2014/main" id="{F6F1DAE4-63CB-470A-A67F-25E684B6CD07}"/>
              </a:ext>
            </a:extLst>
          </p:cNvPr>
          <p:cNvSpPr/>
          <p:nvPr/>
        </p:nvSpPr>
        <p:spPr>
          <a:xfrm>
            <a:off x="1534297" y="6171512"/>
            <a:ext cx="9648567" cy="369332"/>
          </a:xfrm>
          <a:prstGeom prst="rect">
            <a:avLst/>
          </a:prstGeom>
        </p:spPr>
        <p:txBody>
          <a:bodyPr wrap="square">
            <a:spAutoFit/>
          </a:bodyPr>
          <a:lstStyle/>
          <a:p>
            <a:r>
              <a:rPr lang="en-US" altLang="ja-JP" dirty="0">
                <a:hlinkClick r:id="rId2"/>
              </a:rPr>
              <a:t>https://github.com/OpenModelica/OMCompiler/blob/master/Examples/Debugging.mo</a:t>
            </a:r>
            <a:endParaRPr lang="ja-JP" altLang="en-US" dirty="0"/>
          </a:p>
        </p:txBody>
      </p:sp>
      <p:sp>
        <p:nvSpPr>
          <p:cNvPr id="6" name="テキスト ボックス 5">
            <a:extLst>
              <a:ext uri="{FF2B5EF4-FFF2-40B4-BE49-F238E27FC236}">
                <a16:creationId xmlns:a16="http://schemas.microsoft.com/office/drawing/2014/main" id="{722EE2EE-3E29-42F1-AF28-7CD9608CCA4F}"/>
              </a:ext>
            </a:extLst>
          </p:cNvPr>
          <p:cNvSpPr txBox="1"/>
          <p:nvPr/>
        </p:nvSpPr>
        <p:spPr>
          <a:xfrm>
            <a:off x="533401" y="704032"/>
            <a:ext cx="10308771" cy="1200329"/>
          </a:xfrm>
          <a:prstGeom prst="rect">
            <a:avLst/>
          </a:prstGeom>
          <a:noFill/>
        </p:spPr>
        <p:txBody>
          <a:bodyPr wrap="square" rtlCol="0">
            <a:spAutoFit/>
          </a:bodyPr>
          <a:lstStyle/>
          <a:p>
            <a:pPr algn="l"/>
            <a:r>
              <a:rPr kumimoji="1" lang="ja-JP" altLang="en-US" sz="2400" dirty="0">
                <a:latin typeface="Meiryo UI" panose="020B0604030504040204" pitchFamily="50" charset="-128"/>
                <a:ea typeface="Meiryo UI" panose="020B0604030504040204" pitchFamily="50" charset="-128"/>
              </a:rPr>
              <a:t>これまでのスライドで</a:t>
            </a:r>
            <a:r>
              <a:rPr kumimoji="1" lang="en-US" altLang="ja-JP" sz="2400" dirty="0">
                <a:latin typeface="Meiryo UI" panose="020B0604030504040204" pitchFamily="50" charset="-128"/>
                <a:ea typeface="Meiryo UI" panose="020B0604030504040204" pitchFamily="50" charset="-128"/>
              </a:rPr>
              <a:t>EBD</a:t>
            </a:r>
            <a:r>
              <a:rPr kumimoji="1" lang="ja-JP" altLang="en-US" sz="2400" dirty="0">
                <a:latin typeface="Meiryo UI" panose="020B0604030504040204" pitchFamily="50" charset="-128"/>
                <a:ea typeface="Meiryo UI" panose="020B0604030504040204" pitchFamily="50" charset="-128"/>
              </a:rPr>
              <a:t>の大まかな使い方が確認出来ました。</a:t>
            </a:r>
            <a:endParaRPr kumimoji="1" lang="en-US" altLang="ja-JP" sz="2400" dirty="0">
              <a:latin typeface="Meiryo UI" panose="020B0604030504040204" pitchFamily="50" charset="-128"/>
              <a:ea typeface="Meiryo UI" panose="020B0604030504040204" pitchFamily="50" charset="-128"/>
            </a:endParaRPr>
          </a:p>
          <a:p>
            <a:pPr algn="l"/>
            <a:r>
              <a:rPr kumimoji="1" lang="ja-JP" altLang="en-US" sz="2400" dirty="0">
                <a:latin typeface="Meiryo UI" panose="020B0604030504040204" pitchFamily="50" charset="-128"/>
                <a:ea typeface="Meiryo UI" panose="020B0604030504040204" pitchFamily="50" charset="-128"/>
              </a:rPr>
              <a:t>より実践的な問題に取り組むためには、デバッガーの挙動を確認するためのサンプルが役立ちます</a:t>
            </a:r>
          </a:p>
        </p:txBody>
      </p:sp>
      <p:pic>
        <p:nvPicPr>
          <p:cNvPr id="4" name="図 3">
            <a:extLst>
              <a:ext uri="{FF2B5EF4-FFF2-40B4-BE49-F238E27FC236}">
                <a16:creationId xmlns:a16="http://schemas.microsoft.com/office/drawing/2014/main" id="{1BCD73E9-E7E8-49C9-9BA4-F8109763E4F3}"/>
              </a:ext>
            </a:extLst>
          </p:cNvPr>
          <p:cNvPicPr>
            <a:picLocks noChangeAspect="1"/>
          </p:cNvPicPr>
          <p:nvPr/>
        </p:nvPicPr>
        <p:blipFill>
          <a:blip r:embed="rId3"/>
          <a:stretch>
            <a:fillRect/>
          </a:stretch>
        </p:blipFill>
        <p:spPr>
          <a:xfrm>
            <a:off x="1952368" y="1967219"/>
            <a:ext cx="3533720" cy="4098212"/>
          </a:xfrm>
          <a:prstGeom prst="rect">
            <a:avLst/>
          </a:prstGeom>
        </p:spPr>
      </p:pic>
      <p:cxnSp>
        <p:nvCxnSpPr>
          <p:cNvPr id="8" name="直線矢印コネクタ 7">
            <a:extLst>
              <a:ext uri="{FF2B5EF4-FFF2-40B4-BE49-F238E27FC236}">
                <a16:creationId xmlns:a16="http://schemas.microsoft.com/office/drawing/2014/main" id="{54507C93-ECF9-4BE3-A356-758F73709095}"/>
              </a:ext>
            </a:extLst>
          </p:cNvPr>
          <p:cNvCxnSpPr/>
          <p:nvPr/>
        </p:nvCxnSpPr>
        <p:spPr>
          <a:xfrm flipH="1">
            <a:off x="3786948" y="2362303"/>
            <a:ext cx="2216272"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579946C7-0FB6-4AB9-A94B-0664B4CC0292}"/>
              </a:ext>
            </a:extLst>
          </p:cNvPr>
          <p:cNvSpPr txBox="1"/>
          <p:nvPr/>
        </p:nvSpPr>
        <p:spPr>
          <a:xfrm>
            <a:off x="6084071" y="2144728"/>
            <a:ext cx="2880150" cy="435150"/>
          </a:xfrm>
          <a:prstGeom prst="rect">
            <a:avLst/>
          </a:prstGeom>
          <a:noFill/>
        </p:spPr>
        <p:txBody>
          <a:bodyPr wrap="none" rtlCol="0">
            <a:spAutoFit/>
          </a:bodyPr>
          <a:lstStyle/>
          <a:p>
            <a:pPr algn="l"/>
            <a:r>
              <a:rPr kumimoji="1" lang="ja-JP" altLang="en-US" sz="2400" dirty="0">
                <a:latin typeface="Meiryo UI" panose="020B0604030504040204" pitchFamily="50" charset="-128"/>
                <a:ea typeface="Meiryo UI" panose="020B0604030504040204" pitchFamily="50" charset="-128"/>
              </a:rPr>
              <a:t>チャタリングのエラー確認</a:t>
            </a:r>
          </a:p>
        </p:txBody>
      </p:sp>
      <p:cxnSp>
        <p:nvCxnSpPr>
          <p:cNvPr id="10" name="直線矢印コネクタ 9">
            <a:extLst>
              <a:ext uri="{FF2B5EF4-FFF2-40B4-BE49-F238E27FC236}">
                <a16:creationId xmlns:a16="http://schemas.microsoft.com/office/drawing/2014/main" id="{8B90D2BE-416E-406C-AF71-7731812707A2}"/>
              </a:ext>
            </a:extLst>
          </p:cNvPr>
          <p:cNvCxnSpPr/>
          <p:nvPr/>
        </p:nvCxnSpPr>
        <p:spPr>
          <a:xfrm flipH="1">
            <a:off x="3867799" y="4288773"/>
            <a:ext cx="2216272"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D8A2A428-6ACB-43DF-8EB8-D8733AF23FAD}"/>
              </a:ext>
            </a:extLst>
          </p:cNvPr>
          <p:cNvSpPr txBox="1"/>
          <p:nvPr/>
        </p:nvSpPr>
        <p:spPr>
          <a:xfrm>
            <a:off x="6164921" y="4071198"/>
            <a:ext cx="2683748" cy="461665"/>
          </a:xfrm>
          <a:prstGeom prst="rect">
            <a:avLst/>
          </a:prstGeom>
          <a:noFill/>
        </p:spPr>
        <p:txBody>
          <a:bodyPr wrap="none" rtlCol="0">
            <a:spAutoFit/>
          </a:bodyPr>
          <a:lstStyle/>
          <a:p>
            <a:pPr algn="l"/>
            <a:r>
              <a:rPr kumimoji="1" lang="ja-JP" altLang="en-US" sz="2400" dirty="0">
                <a:latin typeface="Meiryo UI" panose="020B0604030504040204" pitchFamily="50" charset="-128"/>
                <a:ea typeface="Meiryo UI" panose="020B0604030504040204" pitchFamily="50" charset="-128"/>
              </a:rPr>
              <a:t>数値的なエラー確認</a:t>
            </a:r>
          </a:p>
        </p:txBody>
      </p:sp>
      <p:cxnSp>
        <p:nvCxnSpPr>
          <p:cNvPr id="12" name="直線矢印コネクタ 11">
            <a:extLst>
              <a:ext uri="{FF2B5EF4-FFF2-40B4-BE49-F238E27FC236}">
                <a16:creationId xmlns:a16="http://schemas.microsoft.com/office/drawing/2014/main" id="{5018B9D4-44B8-49BF-973F-5FC19CDA8508}"/>
              </a:ext>
            </a:extLst>
          </p:cNvPr>
          <p:cNvCxnSpPr>
            <a:cxnSpLocks/>
            <a:stCxn id="13" idx="1"/>
          </p:cNvCxnSpPr>
          <p:nvPr/>
        </p:nvCxnSpPr>
        <p:spPr>
          <a:xfrm flipH="1">
            <a:off x="5243519" y="4691186"/>
            <a:ext cx="921402"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676CCE3E-ED35-4651-81B7-BC37642455B2}"/>
              </a:ext>
            </a:extLst>
          </p:cNvPr>
          <p:cNvSpPr txBox="1"/>
          <p:nvPr/>
        </p:nvSpPr>
        <p:spPr>
          <a:xfrm>
            <a:off x="6164921" y="4473611"/>
            <a:ext cx="3389335" cy="435150"/>
          </a:xfrm>
          <a:prstGeom prst="rect">
            <a:avLst/>
          </a:prstGeom>
          <a:noFill/>
        </p:spPr>
        <p:txBody>
          <a:bodyPr wrap="none" rtlCol="0">
            <a:spAutoFit/>
          </a:bodyPr>
          <a:lstStyle/>
          <a:p>
            <a:pPr algn="l"/>
            <a:r>
              <a:rPr kumimoji="1" lang="ja-JP" altLang="en-US" sz="2400" dirty="0">
                <a:latin typeface="Meiryo UI" panose="020B0604030504040204" pitchFamily="50" charset="-128"/>
                <a:ea typeface="Meiryo UI" panose="020B0604030504040204" pitchFamily="50" charset="-128"/>
              </a:rPr>
              <a:t>非線形方程式のエラー確認</a:t>
            </a:r>
          </a:p>
        </p:txBody>
      </p:sp>
    </p:spTree>
    <p:extLst>
      <p:ext uri="{BB962C8B-B14F-4D97-AF65-F5344CB8AC3E}">
        <p14:creationId xmlns:p14="http://schemas.microsoft.com/office/powerpoint/2010/main" val="1914176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B3D113B-49E1-4732-94F7-F399704CE3A0}"/>
              </a:ext>
            </a:extLst>
          </p:cNvPr>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
        <p:nvSpPr>
          <p:cNvPr id="3" name="Shape 130">
            <a:extLst>
              <a:ext uri="{FF2B5EF4-FFF2-40B4-BE49-F238E27FC236}">
                <a16:creationId xmlns:a16="http://schemas.microsoft.com/office/drawing/2014/main" id="{28AB757D-B15B-4967-8A74-8573B0B28CC6}"/>
              </a:ext>
            </a:extLst>
          </p:cNvPr>
          <p:cNvSpPr/>
          <p:nvPr/>
        </p:nvSpPr>
        <p:spPr>
          <a:xfrm>
            <a:off x="179666" y="79721"/>
            <a:ext cx="5850961"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ja-JP" altLang="en-US" sz="3200" u="sng" dirty="0">
                <a:latin typeface="Meiryo UI" panose="020B0604030504040204" pitchFamily="50" charset="-128"/>
                <a:ea typeface="Meiryo UI" panose="020B0604030504040204" pitchFamily="50" charset="-128"/>
              </a:rPr>
              <a:t>チャタリング </a:t>
            </a:r>
            <a:r>
              <a:rPr lang="en-US" altLang="ja-JP" sz="3200" u="sng" dirty="0">
                <a:latin typeface="Meiryo UI" panose="020B0604030504040204" pitchFamily="50" charset="-128"/>
                <a:ea typeface="Meiryo UI" panose="020B0604030504040204" pitchFamily="50" charset="-128"/>
              </a:rPr>
              <a:t>– ChatteringEvent1</a:t>
            </a:r>
            <a:endParaRPr lang="ja-JP" altLang="en-US" sz="3200" u="sng"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DFC3C343-6140-4BD0-9640-D51138B476DC}"/>
              </a:ext>
            </a:extLst>
          </p:cNvPr>
          <p:cNvSpPr txBox="1"/>
          <p:nvPr/>
        </p:nvSpPr>
        <p:spPr>
          <a:xfrm>
            <a:off x="605481" y="815545"/>
            <a:ext cx="7805342" cy="830997"/>
          </a:xfrm>
          <a:prstGeom prst="rect">
            <a:avLst/>
          </a:prstGeom>
          <a:noFill/>
        </p:spPr>
        <p:txBody>
          <a:bodyPr wrap="none" rtlCol="0">
            <a:spAutoFit/>
          </a:bodyPr>
          <a:lstStyle/>
          <a:p>
            <a:r>
              <a:rPr kumimoji="1" lang="ja-JP" altLang="en-US" sz="2400" dirty="0">
                <a:latin typeface="Meiryo UI" panose="020B0604030504040204" pitchFamily="50" charset="-128"/>
                <a:ea typeface="Meiryo UI" panose="020B0604030504040204" pitchFamily="50" charset="-128"/>
              </a:rPr>
              <a:t>チャタリング</a:t>
            </a:r>
            <a:r>
              <a:rPr lang="ja-JP" altLang="en-US" sz="2400" dirty="0">
                <a:latin typeface="Meiryo UI" panose="020B0604030504040204" pitchFamily="50" charset="-128"/>
                <a:ea typeface="Meiryo UI" panose="020B0604030504040204" pitchFamily="50" charset="-128"/>
              </a:rPr>
              <a:t>とは、微細な非常に速い振動を起こす現象</a:t>
            </a:r>
            <a:endParaRPr lang="en-US" altLang="ja-JP" sz="2400" dirty="0">
              <a:latin typeface="Meiryo UI" panose="020B0604030504040204" pitchFamily="50" charset="-128"/>
              <a:ea typeface="Meiryo UI" panose="020B0604030504040204" pitchFamily="50" charset="-128"/>
            </a:endParaRPr>
          </a:p>
          <a:p>
            <a:r>
              <a:rPr lang="ja-JP" altLang="en-US" sz="2400" dirty="0">
                <a:latin typeface="Meiryo UI" panose="020B0604030504040204" pitchFamily="50" charset="-128"/>
                <a:ea typeface="Meiryo UI" panose="020B0604030504040204" pitchFamily="50" charset="-128"/>
              </a:rPr>
              <a:t>チャタリングが発生すると</a:t>
            </a:r>
            <a:r>
              <a:rPr kumimoji="1" lang="ja-JP" altLang="en-US" sz="2400" dirty="0">
                <a:latin typeface="Meiryo UI" panose="020B0604030504040204" pitchFamily="50" charset="-128"/>
                <a:ea typeface="Meiryo UI" panose="020B0604030504040204" pitchFamily="50" charset="-128"/>
              </a:rPr>
              <a:t>、計算が進まないなどの問題に繋がる</a:t>
            </a:r>
          </a:p>
        </p:txBody>
      </p:sp>
      <p:grpSp>
        <p:nvGrpSpPr>
          <p:cNvPr id="27" name="グループ化 26">
            <a:extLst>
              <a:ext uri="{FF2B5EF4-FFF2-40B4-BE49-F238E27FC236}">
                <a16:creationId xmlns:a16="http://schemas.microsoft.com/office/drawing/2014/main" id="{07DC36C3-F286-4B78-A308-A4576D92B703}"/>
              </a:ext>
            </a:extLst>
          </p:cNvPr>
          <p:cNvGrpSpPr/>
          <p:nvPr/>
        </p:nvGrpSpPr>
        <p:grpSpPr>
          <a:xfrm>
            <a:off x="2075935" y="1649989"/>
            <a:ext cx="5050002" cy="1012892"/>
            <a:chOff x="1692876" y="2119546"/>
            <a:chExt cx="4403124" cy="883146"/>
          </a:xfrm>
        </p:grpSpPr>
        <p:cxnSp>
          <p:nvCxnSpPr>
            <p:cNvPr id="6" name="直線コネクタ 5">
              <a:extLst>
                <a:ext uri="{FF2B5EF4-FFF2-40B4-BE49-F238E27FC236}">
                  <a16:creationId xmlns:a16="http://schemas.microsoft.com/office/drawing/2014/main" id="{331E82A3-6F04-4A4A-A4EE-9127E7A11004}"/>
                </a:ext>
              </a:extLst>
            </p:cNvPr>
            <p:cNvCxnSpPr/>
            <p:nvPr/>
          </p:nvCxnSpPr>
          <p:spPr>
            <a:xfrm>
              <a:off x="1692876" y="2829697"/>
              <a:ext cx="4403124" cy="0"/>
            </a:xfrm>
            <a:prstGeom prst="line">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168E828-ED94-4F5F-95B3-95AAC0B39E6C}"/>
                </a:ext>
              </a:extLst>
            </p:cNvPr>
            <p:cNvCxnSpPr>
              <a:cxnSpLocks/>
            </p:cNvCxnSpPr>
            <p:nvPr/>
          </p:nvCxnSpPr>
          <p:spPr>
            <a:xfrm>
              <a:off x="1692876" y="2119546"/>
              <a:ext cx="1000897" cy="883146"/>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88810C64-0F77-4633-876C-589305F0D373}"/>
                </a:ext>
              </a:extLst>
            </p:cNvPr>
            <p:cNvGrpSpPr/>
            <p:nvPr/>
          </p:nvGrpSpPr>
          <p:grpSpPr>
            <a:xfrm>
              <a:off x="2693774" y="2575560"/>
              <a:ext cx="700832" cy="427132"/>
              <a:chOff x="2693774" y="2575560"/>
              <a:chExt cx="700832" cy="427132"/>
            </a:xfrm>
          </p:grpSpPr>
          <p:cxnSp>
            <p:nvCxnSpPr>
              <p:cNvPr id="10" name="直線コネクタ 9">
                <a:extLst>
                  <a:ext uri="{FF2B5EF4-FFF2-40B4-BE49-F238E27FC236}">
                    <a16:creationId xmlns:a16="http://schemas.microsoft.com/office/drawing/2014/main" id="{D80824DA-07A2-414F-B6AC-7E1DB8DF740C}"/>
                  </a:ext>
                </a:extLst>
              </p:cNvPr>
              <p:cNvCxnSpPr>
                <a:cxnSpLocks/>
              </p:cNvCxnSpPr>
              <p:nvPr/>
            </p:nvCxnSpPr>
            <p:spPr>
              <a:xfrm flipH="1">
                <a:off x="2693774" y="2575560"/>
                <a:ext cx="354226" cy="427132"/>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E8ECA39E-CBD3-4CD0-A96B-50CC44654A68}"/>
                  </a:ext>
                </a:extLst>
              </p:cNvPr>
              <p:cNvCxnSpPr>
                <a:cxnSpLocks/>
              </p:cNvCxnSpPr>
              <p:nvPr/>
            </p:nvCxnSpPr>
            <p:spPr>
              <a:xfrm>
                <a:off x="3040380" y="2575560"/>
                <a:ext cx="354226" cy="427132"/>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 name="グループ化 14">
              <a:extLst>
                <a:ext uri="{FF2B5EF4-FFF2-40B4-BE49-F238E27FC236}">
                  <a16:creationId xmlns:a16="http://schemas.microsoft.com/office/drawing/2014/main" id="{7E9B4781-860A-476C-A7D4-4A1765EB1715}"/>
                </a:ext>
              </a:extLst>
            </p:cNvPr>
            <p:cNvGrpSpPr/>
            <p:nvPr/>
          </p:nvGrpSpPr>
          <p:grpSpPr>
            <a:xfrm>
              <a:off x="3394606" y="2575560"/>
              <a:ext cx="700832" cy="427132"/>
              <a:chOff x="2693774" y="2575560"/>
              <a:chExt cx="700832" cy="427132"/>
            </a:xfrm>
          </p:grpSpPr>
          <p:cxnSp>
            <p:nvCxnSpPr>
              <p:cNvPr id="16" name="直線コネクタ 15">
                <a:extLst>
                  <a:ext uri="{FF2B5EF4-FFF2-40B4-BE49-F238E27FC236}">
                    <a16:creationId xmlns:a16="http://schemas.microsoft.com/office/drawing/2014/main" id="{A8D65A83-04B4-4736-819D-E85EBC02A28B}"/>
                  </a:ext>
                </a:extLst>
              </p:cNvPr>
              <p:cNvCxnSpPr>
                <a:cxnSpLocks/>
              </p:cNvCxnSpPr>
              <p:nvPr/>
            </p:nvCxnSpPr>
            <p:spPr>
              <a:xfrm flipH="1">
                <a:off x="2693774" y="2575560"/>
                <a:ext cx="354226" cy="427132"/>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E78DD279-097E-4626-BAEE-18095726EE7B}"/>
                  </a:ext>
                </a:extLst>
              </p:cNvPr>
              <p:cNvCxnSpPr>
                <a:cxnSpLocks/>
              </p:cNvCxnSpPr>
              <p:nvPr/>
            </p:nvCxnSpPr>
            <p:spPr>
              <a:xfrm>
                <a:off x="3040380" y="2575560"/>
                <a:ext cx="354226" cy="427132"/>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8" name="グループ化 17">
              <a:extLst>
                <a:ext uri="{FF2B5EF4-FFF2-40B4-BE49-F238E27FC236}">
                  <a16:creationId xmlns:a16="http://schemas.microsoft.com/office/drawing/2014/main" id="{2C04B68C-A6FD-4988-B301-7D567C9130B7}"/>
                </a:ext>
              </a:extLst>
            </p:cNvPr>
            <p:cNvGrpSpPr/>
            <p:nvPr/>
          </p:nvGrpSpPr>
          <p:grpSpPr>
            <a:xfrm>
              <a:off x="4095438" y="2575560"/>
              <a:ext cx="700832" cy="427132"/>
              <a:chOff x="2693774" y="2575560"/>
              <a:chExt cx="700832" cy="427132"/>
            </a:xfrm>
          </p:grpSpPr>
          <p:cxnSp>
            <p:nvCxnSpPr>
              <p:cNvPr id="19" name="直線コネクタ 18">
                <a:extLst>
                  <a:ext uri="{FF2B5EF4-FFF2-40B4-BE49-F238E27FC236}">
                    <a16:creationId xmlns:a16="http://schemas.microsoft.com/office/drawing/2014/main" id="{D41189FC-A866-4FCF-82FA-A15EB2166B35}"/>
                  </a:ext>
                </a:extLst>
              </p:cNvPr>
              <p:cNvCxnSpPr>
                <a:cxnSpLocks/>
              </p:cNvCxnSpPr>
              <p:nvPr/>
            </p:nvCxnSpPr>
            <p:spPr>
              <a:xfrm flipH="1">
                <a:off x="2693774" y="2575560"/>
                <a:ext cx="354226" cy="427132"/>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1998C7C5-4CE9-4B87-A9F2-10B9150E008E}"/>
                  </a:ext>
                </a:extLst>
              </p:cNvPr>
              <p:cNvCxnSpPr>
                <a:cxnSpLocks/>
              </p:cNvCxnSpPr>
              <p:nvPr/>
            </p:nvCxnSpPr>
            <p:spPr>
              <a:xfrm>
                <a:off x="3040380" y="2575560"/>
                <a:ext cx="354226" cy="427132"/>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5E4A5C8D-0CF1-416E-B15F-1E23C066550B}"/>
                </a:ext>
              </a:extLst>
            </p:cNvPr>
            <p:cNvGrpSpPr/>
            <p:nvPr/>
          </p:nvGrpSpPr>
          <p:grpSpPr>
            <a:xfrm>
              <a:off x="4796270" y="2575560"/>
              <a:ext cx="700832" cy="427132"/>
              <a:chOff x="2693774" y="2575560"/>
              <a:chExt cx="700832" cy="427132"/>
            </a:xfrm>
          </p:grpSpPr>
          <p:cxnSp>
            <p:nvCxnSpPr>
              <p:cNvPr id="22" name="直線コネクタ 21">
                <a:extLst>
                  <a:ext uri="{FF2B5EF4-FFF2-40B4-BE49-F238E27FC236}">
                    <a16:creationId xmlns:a16="http://schemas.microsoft.com/office/drawing/2014/main" id="{6A99616C-ADB7-4277-B302-CF75877B43DE}"/>
                  </a:ext>
                </a:extLst>
              </p:cNvPr>
              <p:cNvCxnSpPr>
                <a:cxnSpLocks/>
              </p:cNvCxnSpPr>
              <p:nvPr/>
            </p:nvCxnSpPr>
            <p:spPr>
              <a:xfrm flipH="1">
                <a:off x="2693774" y="2575560"/>
                <a:ext cx="354226" cy="427132"/>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B7E7BDF-5C91-41BC-8C0A-8C13C5A96AF0}"/>
                  </a:ext>
                </a:extLst>
              </p:cNvPr>
              <p:cNvCxnSpPr>
                <a:cxnSpLocks/>
              </p:cNvCxnSpPr>
              <p:nvPr/>
            </p:nvCxnSpPr>
            <p:spPr>
              <a:xfrm>
                <a:off x="3040380" y="2575560"/>
                <a:ext cx="354226" cy="427132"/>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8" name="テキスト ボックス 27">
            <a:extLst>
              <a:ext uri="{FF2B5EF4-FFF2-40B4-BE49-F238E27FC236}">
                <a16:creationId xmlns:a16="http://schemas.microsoft.com/office/drawing/2014/main" id="{F3D9A798-A53F-48DD-93A0-C7044260D6F3}"/>
              </a:ext>
            </a:extLst>
          </p:cNvPr>
          <p:cNvSpPr txBox="1"/>
          <p:nvPr/>
        </p:nvSpPr>
        <p:spPr>
          <a:xfrm>
            <a:off x="7125937" y="2201216"/>
            <a:ext cx="301686" cy="461665"/>
          </a:xfrm>
          <a:prstGeom prst="rect">
            <a:avLst/>
          </a:prstGeom>
          <a:noFill/>
        </p:spPr>
        <p:txBody>
          <a:bodyPr wrap="none" rtlCol="0">
            <a:spAutoFit/>
          </a:bodyPr>
          <a:lstStyle/>
          <a:p>
            <a:pPr algn="l"/>
            <a:r>
              <a:rPr kumimoji="1" lang="en-US" altLang="ja-JP" sz="2400" dirty="0">
                <a:latin typeface="Meiryo UI" panose="020B0604030504040204" pitchFamily="50" charset="-128"/>
                <a:ea typeface="Meiryo UI" panose="020B0604030504040204" pitchFamily="50" charset="-128"/>
              </a:rPr>
              <a:t>t</a:t>
            </a:r>
            <a:endParaRPr kumimoji="1" lang="ja-JP" altLang="en-US" sz="2400" dirty="0" err="1">
              <a:latin typeface="Meiryo UI" panose="020B0604030504040204" pitchFamily="50" charset="-128"/>
              <a:ea typeface="Meiryo UI" panose="020B0604030504040204" pitchFamily="50" charset="-128"/>
            </a:endParaRPr>
          </a:p>
        </p:txBody>
      </p:sp>
      <p:pic>
        <p:nvPicPr>
          <p:cNvPr id="30" name="図 29">
            <a:extLst>
              <a:ext uri="{FF2B5EF4-FFF2-40B4-BE49-F238E27FC236}">
                <a16:creationId xmlns:a16="http://schemas.microsoft.com/office/drawing/2014/main" id="{B980C41D-22FA-49F1-B89F-691253969BB5}"/>
              </a:ext>
            </a:extLst>
          </p:cNvPr>
          <p:cNvPicPr>
            <a:picLocks noChangeAspect="1"/>
          </p:cNvPicPr>
          <p:nvPr/>
        </p:nvPicPr>
        <p:blipFill>
          <a:blip r:embed="rId2"/>
          <a:stretch>
            <a:fillRect/>
          </a:stretch>
        </p:blipFill>
        <p:spPr>
          <a:xfrm>
            <a:off x="637663" y="3741944"/>
            <a:ext cx="7789645" cy="2635098"/>
          </a:xfrm>
          <a:prstGeom prst="rect">
            <a:avLst/>
          </a:prstGeom>
        </p:spPr>
      </p:pic>
      <p:sp>
        <p:nvSpPr>
          <p:cNvPr id="31" name="テキスト ボックス 30">
            <a:extLst>
              <a:ext uri="{FF2B5EF4-FFF2-40B4-BE49-F238E27FC236}">
                <a16:creationId xmlns:a16="http://schemas.microsoft.com/office/drawing/2014/main" id="{59C3A3E7-0CEE-41EE-AA1C-B2A2C171ACAF}"/>
              </a:ext>
            </a:extLst>
          </p:cNvPr>
          <p:cNvSpPr txBox="1"/>
          <p:nvPr/>
        </p:nvSpPr>
        <p:spPr>
          <a:xfrm>
            <a:off x="637663" y="2942928"/>
            <a:ext cx="11941859" cy="461665"/>
          </a:xfrm>
          <a:prstGeom prst="rect">
            <a:avLst/>
          </a:prstGeom>
          <a:noFill/>
        </p:spPr>
        <p:txBody>
          <a:bodyPr wrap="none" rtlCol="0">
            <a:spAutoFit/>
          </a:bodyPr>
          <a:lstStyle/>
          <a:p>
            <a:r>
              <a:rPr lang="ja-JP" altLang="en-US" sz="2400" dirty="0">
                <a:latin typeface="Meiryo UI" panose="020B0604030504040204" pitchFamily="50" charset="-128"/>
                <a:ea typeface="Meiryo UI" panose="020B0604030504040204" pitchFamily="50" charset="-128"/>
              </a:rPr>
              <a:t>サンプル</a:t>
            </a:r>
            <a:r>
              <a:rPr lang="en-US" altLang="ja-JP" sz="2400" dirty="0">
                <a:latin typeface="Meiryo UI" panose="020B0604030504040204" pitchFamily="50" charset="-128"/>
                <a:ea typeface="Meiryo UI" panose="020B0604030504040204" pitchFamily="50" charset="-128"/>
              </a:rPr>
              <a:t>ChatteringEvent1</a:t>
            </a:r>
            <a:r>
              <a:rPr lang="ja-JP" altLang="en-US" sz="2400" dirty="0">
                <a:latin typeface="Meiryo UI" panose="020B0604030504040204" pitchFamily="50" charset="-128"/>
                <a:ea typeface="Meiryo UI" panose="020B0604030504040204" pitchFamily="50" charset="-128"/>
              </a:rPr>
              <a:t>では、</a:t>
            </a:r>
            <a:r>
              <a:rPr lang="en-US" altLang="ja-JP" sz="2400" dirty="0">
                <a:latin typeface="Meiryo UI" panose="020B0604030504040204" pitchFamily="50" charset="-128"/>
                <a:ea typeface="Meiryo UI" panose="020B0604030504040204" pitchFamily="50" charset="-128"/>
              </a:rPr>
              <a:t>x</a:t>
            </a:r>
            <a:r>
              <a:rPr lang="ja-JP" altLang="en-US" sz="2400" dirty="0">
                <a:latin typeface="Meiryo UI" panose="020B0604030504040204" pitchFamily="50" charset="-128"/>
                <a:ea typeface="Meiryo UI" panose="020B0604030504040204" pitchFamily="50" charset="-128"/>
              </a:rPr>
              <a:t>が</a:t>
            </a:r>
            <a:r>
              <a:rPr lang="en-US" altLang="ja-JP" sz="2400" dirty="0">
                <a:latin typeface="Meiryo UI" panose="020B0604030504040204" pitchFamily="50" charset="-128"/>
                <a:ea typeface="Meiryo UI" panose="020B0604030504040204" pitchFamily="50" charset="-128"/>
              </a:rPr>
              <a:t>0</a:t>
            </a:r>
            <a:r>
              <a:rPr lang="ja-JP" altLang="en-US" sz="2400" dirty="0">
                <a:latin typeface="Meiryo UI" panose="020B0604030504040204" pitchFamily="50" charset="-128"/>
                <a:ea typeface="Meiryo UI" panose="020B0604030504040204" pitchFamily="50" charset="-128"/>
              </a:rPr>
              <a:t>の境目に至る</a:t>
            </a:r>
            <a:r>
              <a:rPr lang="en-US" altLang="ja-JP" sz="2400" dirty="0">
                <a:latin typeface="Meiryo UI" panose="020B0604030504040204" pitchFamily="50" charset="-128"/>
                <a:ea typeface="Meiryo UI" panose="020B0604030504040204" pitchFamily="50" charset="-128"/>
              </a:rPr>
              <a:t>0.5sec</a:t>
            </a:r>
            <a:r>
              <a:rPr lang="ja-JP" altLang="en-US" sz="2400" dirty="0">
                <a:latin typeface="Meiryo UI" panose="020B0604030504040204" pitchFamily="50" charset="-128"/>
                <a:ea typeface="Meiryo UI" panose="020B0604030504040204" pitchFamily="50" charset="-128"/>
              </a:rPr>
              <a:t>時点で</a:t>
            </a:r>
            <a:r>
              <a:rPr lang="en-US" altLang="ja-JP" sz="2400" dirty="0">
                <a:latin typeface="Meiryo UI" panose="020B0604030504040204" pitchFamily="50" charset="-128"/>
                <a:ea typeface="Meiryo UI" panose="020B0604030504040204" pitchFamily="50" charset="-128"/>
              </a:rPr>
              <a:t>z</a:t>
            </a:r>
            <a:r>
              <a:rPr lang="ja-JP" altLang="en-US" sz="2400" dirty="0">
                <a:latin typeface="Meiryo UI" panose="020B0604030504040204" pitchFamily="50" charset="-128"/>
                <a:ea typeface="Meiryo UI" panose="020B0604030504040204" pitchFamily="50" charset="-128"/>
              </a:rPr>
              <a:t>の計算式にて発生する</a:t>
            </a:r>
            <a:endParaRPr kumimoji="1" lang="ja-JP" altLang="en-US" sz="2400" dirty="0">
              <a:latin typeface="Meiryo UI" panose="020B0604030504040204" pitchFamily="50" charset="-128"/>
              <a:ea typeface="Meiryo UI" panose="020B0604030504040204" pitchFamily="50" charset="-128"/>
            </a:endParaRPr>
          </a:p>
        </p:txBody>
      </p:sp>
      <p:pic>
        <p:nvPicPr>
          <p:cNvPr id="32" name="図 31">
            <a:extLst>
              <a:ext uri="{FF2B5EF4-FFF2-40B4-BE49-F238E27FC236}">
                <a16:creationId xmlns:a16="http://schemas.microsoft.com/office/drawing/2014/main" id="{A6C1E57F-25F8-4328-AE47-13B8E32DFB6D}"/>
              </a:ext>
            </a:extLst>
          </p:cNvPr>
          <p:cNvPicPr>
            <a:picLocks noChangeAspect="1"/>
          </p:cNvPicPr>
          <p:nvPr/>
        </p:nvPicPr>
        <p:blipFill>
          <a:blip r:embed="rId3"/>
          <a:stretch>
            <a:fillRect/>
          </a:stretch>
        </p:blipFill>
        <p:spPr>
          <a:xfrm>
            <a:off x="8726353" y="3808210"/>
            <a:ext cx="3465647" cy="2488684"/>
          </a:xfrm>
          <a:prstGeom prst="rect">
            <a:avLst/>
          </a:prstGeom>
        </p:spPr>
      </p:pic>
    </p:spTree>
    <p:extLst>
      <p:ext uri="{BB962C8B-B14F-4D97-AF65-F5344CB8AC3E}">
        <p14:creationId xmlns:p14="http://schemas.microsoft.com/office/powerpoint/2010/main" val="2478825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B3D113B-49E1-4732-94F7-F399704CE3A0}"/>
              </a:ext>
            </a:extLst>
          </p:cNvPr>
          <p:cNvSpPr>
            <a:spLocks noGrp="1"/>
          </p:cNvSpPr>
          <p:nvPr>
            <p:ph type="sldNum" sz="quarter" idx="12"/>
          </p:nvPr>
        </p:nvSpPr>
        <p:spPr/>
        <p:txBody>
          <a:bodyPr/>
          <a:lstStyle/>
          <a:p>
            <a:fld id="{D836F367-8F14-4921-8441-15DE2D973248}" type="slidenum">
              <a:rPr kumimoji="1" lang="ja-JP" altLang="en-US" smtClean="0"/>
              <a:t>13</a:t>
            </a:fld>
            <a:endParaRPr kumimoji="1" lang="ja-JP" altLang="en-US"/>
          </a:p>
        </p:txBody>
      </p:sp>
      <p:sp>
        <p:nvSpPr>
          <p:cNvPr id="3" name="Shape 130">
            <a:extLst>
              <a:ext uri="{FF2B5EF4-FFF2-40B4-BE49-F238E27FC236}">
                <a16:creationId xmlns:a16="http://schemas.microsoft.com/office/drawing/2014/main" id="{28AB757D-B15B-4967-8A74-8573B0B28CC6}"/>
              </a:ext>
            </a:extLst>
          </p:cNvPr>
          <p:cNvSpPr/>
          <p:nvPr/>
        </p:nvSpPr>
        <p:spPr>
          <a:xfrm>
            <a:off x="179666" y="79721"/>
            <a:ext cx="5850961"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ja-JP" altLang="en-US" sz="3200" u="sng" dirty="0">
                <a:latin typeface="Meiryo UI" panose="020B0604030504040204" pitchFamily="50" charset="-128"/>
                <a:ea typeface="Meiryo UI" panose="020B0604030504040204" pitchFamily="50" charset="-128"/>
              </a:rPr>
              <a:t>チャタリング </a:t>
            </a:r>
            <a:r>
              <a:rPr lang="en-US" altLang="ja-JP" sz="3200" u="sng" dirty="0">
                <a:latin typeface="Meiryo UI" panose="020B0604030504040204" pitchFamily="50" charset="-128"/>
                <a:ea typeface="Meiryo UI" panose="020B0604030504040204" pitchFamily="50" charset="-128"/>
              </a:rPr>
              <a:t>– ChatteringEvent1</a:t>
            </a:r>
            <a:endParaRPr lang="ja-JP" altLang="en-US" sz="3200" u="sng"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DFC3C343-6140-4BD0-9640-D51138B476DC}"/>
              </a:ext>
            </a:extLst>
          </p:cNvPr>
          <p:cNvSpPr txBox="1"/>
          <p:nvPr/>
        </p:nvSpPr>
        <p:spPr>
          <a:xfrm>
            <a:off x="605481" y="815545"/>
            <a:ext cx="8228535" cy="830997"/>
          </a:xfrm>
          <a:prstGeom prst="rect">
            <a:avLst/>
          </a:prstGeom>
          <a:noFill/>
        </p:spPr>
        <p:txBody>
          <a:bodyPr wrap="none" rtlCol="0">
            <a:spAutoFit/>
          </a:bodyPr>
          <a:lstStyle/>
          <a:p>
            <a:r>
              <a:rPr kumimoji="1" lang="ja-JP" altLang="en-US" sz="2400" dirty="0">
                <a:latin typeface="Meiryo UI" panose="020B0604030504040204" pitchFamily="50" charset="-128"/>
                <a:ea typeface="Meiryo UI" panose="020B0604030504040204" pitchFamily="50" charset="-128"/>
              </a:rPr>
              <a:t>計算を実行すると、以下のように表示され計算が</a:t>
            </a:r>
            <a:r>
              <a:rPr kumimoji="1" lang="en-US" altLang="ja-JP" sz="2400" dirty="0">
                <a:latin typeface="Meiryo UI" panose="020B0604030504040204" pitchFamily="50" charset="-128"/>
                <a:ea typeface="Meiryo UI" panose="020B0604030504040204" pitchFamily="50" charset="-128"/>
              </a:rPr>
              <a:t>50%</a:t>
            </a:r>
            <a:r>
              <a:rPr kumimoji="1" lang="ja-JP" altLang="en-US" sz="2400" dirty="0">
                <a:latin typeface="Meiryo UI" panose="020B0604030504040204" pitchFamily="50" charset="-128"/>
                <a:ea typeface="Meiryo UI" panose="020B0604030504040204" pitchFamily="50" charset="-128"/>
              </a:rPr>
              <a:t>で止まります</a:t>
            </a:r>
            <a:endParaRPr kumimoji="1" lang="en-US" altLang="ja-JP" sz="2400" dirty="0">
              <a:latin typeface="Meiryo UI" panose="020B0604030504040204" pitchFamily="50" charset="-128"/>
              <a:ea typeface="Meiryo UI" panose="020B0604030504040204" pitchFamily="50" charset="-128"/>
            </a:endParaRPr>
          </a:p>
          <a:p>
            <a:r>
              <a:rPr lang="ja-JP" altLang="en-US" sz="2400" dirty="0">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Cancel Simulation</a:t>
            </a:r>
            <a:r>
              <a:rPr lang="ja-JP" altLang="en-US" sz="2400" dirty="0">
                <a:latin typeface="Meiryo UI" panose="020B0604030504040204" pitchFamily="50" charset="-128"/>
                <a:ea typeface="Meiryo UI" panose="020B0604030504040204" pitchFamily="50" charset="-128"/>
              </a:rPr>
              <a:t>」をクリックして計算を止めてください</a:t>
            </a:r>
            <a:endParaRPr kumimoji="1" lang="ja-JP" altLang="en-US" sz="2400" dirty="0">
              <a:latin typeface="Meiryo UI" panose="020B0604030504040204" pitchFamily="50" charset="-128"/>
              <a:ea typeface="Meiryo UI" panose="020B0604030504040204" pitchFamily="50" charset="-128"/>
            </a:endParaRPr>
          </a:p>
        </p:txBody>
      </p:sp>
      <p:pic>
        <p:nvPicPr>
          <p:cNvPr id="7" name="図 6">
            <a:extLst>
              <a:ext uri="{FF2B5EF4-FFF2-40B4-BE49-F238E27FC236}">
                <a16:creationId xmlns:a16="http://schemas.microsoft.com/office/drawing/2014/main" id="{17FA507B-55E8-4A93-8A7B-9FE0DAEA0C04}"/>
              </a:ext>
            </a:extLst>
          </p:cNvPr>
          <p:cNvPicPr>
            <a:picLocks noChangeAspect="1"/>
          </p:cNvPicPr>
          <p:nvPr/>
        </p:nvPicPr>
        <p:blipFill>
          <a:blip r:embed="rId2"/>
          <a:stretch>
            <a:fillRect/>
          </a:stretch>
        </p:blipFill>
        <p:spPr>
          <a:xfrm>
            <a:off x="710766" y="1778000"/>
            <a:ext cx="7629525" cy="4943475"/>
          </a:xfrm>
          <a:prstGeom prst="rect">
            <a:avLst/>
          </a:prstGeom>
        </p:spPr>
      </p:pic>
      <p:sp>
        <p:nvSpPr>
          <p:cNvPr id="26" name="四角形: 角を丸くする 25">
            <a:extLst>
              <a:ext uri="{FF2B5EF4-FFF2-40B4-BE49-F238E27FC236}">
                <a16:creationId xmlns:a16="http://schemas.microsoft.com/office/drawing/2014/main" id="{1E0EAC2E-6DDA-4615-8659-0B937BE2D957}"/>
              </a:ext>
            </a:extLst>
          </p:cNvPr>
          <p:cNvSpPr/>
          <p:nvPr/>
        </p:nvSpPr>
        <p:spPr>
          <a:xfrm>
            <a:off x="710765" y="4474274"/>
            <a:ext cx="7734809" cy="46166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CD4B0A3-3BFA-466B-A756-572458F033DF}"/>
              </a:ext>
            </a:extLst>
          </p:cNvPr>
          <p:cNvSpPr txBox="1"/>
          <p:nvPr/>
        </p:nvSpPr>
        <p:spPr>
          <a:xfrm>
            <a:off x="8711514" y="2113005"/>
            <a:ext cx="3307492" cy="3416320"/>
          </a:xfrm>
          <a:prstGeom prst="rect">
            <a:avLst/>
          </a:prstGeom>
          <a:noFill/>
        </p:spPr>
        <p:txBody>
          <a:bodyPr wrap="square" rtlCol="0">
            <a:spAutoFit/>
          </a:bodyPr>
          <a:lstStyle/>
          <a:p>
            <a:r>
              <a:rPr kumimoji="1" lang="ja-JP" altLang="en-US" sz="2400" dirty="0">
                <a:latin typeface="Meiryo UI" panose="020B0604030504040204" pitchFamily="50" charset="-128"/>
                <a:ea typeface="Meiryo UI" panose="020B0604030504040204" pitchFamily="50" charset="-128"/>
              </a:rPr>
              <a:t>チャタリングが時間</a:t>
            </a:r>
            <a:r>
              <a:rPr lang="en-US" altLang="ja-JP" sz="2400" dirty="0">
                <a:latin typeface="Meiryo UI" panose="020B0604030504040204" pitchFamily="50" charset="-128"/>
                <a:ea typeface="Meiryo UI" panose="020B0604030504040204" pitchFamily="50" charset="-128"/>
              </a:rPr>
              <a:t>0.50000000005</a:t>
            </a:r>
            <a:r>
              <a:rPr lang="ja-JP" altLang="en-US" sz="2400" dirty="0">
                <a:latin typeface="Meiryo UI" panose="020B0604030504040204" pitchFamily="50" charset="-128"/>
                <a:ea typeface="Meiryo UI" panose="020B0604030504040204" pitchFamily="50" charset="-128"/>
              </a:rPr>
              <a:t>から</a:t>
            </a:r>
            <a:r>
              <a:rPr lang="en-US" altLang="ja-JP" sz="2400" dirty="0">
                <a:latin typeface="Meiryo UI" panose="020B0604030504040204" pitchFamily="50" charset="-128"/>
                <a:ea typeface="Meiryo UI" panose="020B0604030504040204" pitchFamily="50" charset="-128"/>
              </a:rPr>
              <a:t>0.50000000995</a:t>
            </a:r>
            <a:r>
              <a:rPr lang="ja-JP" altLang="en-US" sz="2400" dirty="0">
                <a:latin typeface="Meiryo UI" panose="020B0604030504040204" pitchFamily="50" charset="-128"/>
                <a:ea typeface="Meiryo UI" panose="020B0604030504040204" pitchFamily="50" charset="-128"/>
              </a:rPr>
              <a:t>付近で</a:t>
            </a:r>
            <a:r>
              <a:rPr kumimoji="1" lang="ja-JP" altLang="en-US" sz="2400" dirty="0">
                <a:latin typeface="Meiryo UI" panose="020B0604030504040204" pitchFamily="50" charset="-128"/>
                <a:ea typeface="Meiryo UI" panose="020B0604030504040204" pitchFamily="50" charset="-128"/>
              </a:rPr>
              <a:t>検出されました</a:t>
            </a:r>
            <a:endParaRPr kumimoji="1" lang="en-US" altLang="ja-JP" sz="2400" dirty="0">
              <a:latin typeface="Meiryo UI" panose="020B0604030504040204" pitchFamily="50" charset="-128"/>
              <a:ea typeface="Meiryo UI" panose="020B0604030504040204" pitchFamily="50" charset="-128"/>
            </a:endParaRPr>
          </a:p>
          <a:p>
            <a:r>
              <a:rPr kumimoji="1" lang="ja-JP" altLang="en-US" sz="2400" dirty="0">
                <a:latin typeface="Meiryo UI" panose="020B0604030504040204" pitchFamily="50" charset="-128"/>
                <a:ea typeface="Meiryo UI" panose="020B0604030504040204" pitchFamily="50" charset="-128"/>
              </a:rPr>
              <a:t>詳細な情報は</a:t>
            </a:r>
            <a:r>
              <a:rPr kumimoji="1" lang="en-US" altLang="ja-JP" sz="2400" dirty="0">
                <a:latin typeface="Meiryo UI" panose="020B0604030504040204" pitchFamily="50" charset="-128"/>
                <a:ea typeface="Meiryo UI" panose="020B0604030504040204" pitchFamily="50" charset="-128"/>
              </a:rPr>
              <a:t>lv LOG_EVENTS</a:t>
            </a:r>
            <a:r>
              <a:rPr kumimoji="1" lang="ja-JP" altLang="en-US" sz="2400" dirty="0">
                <a:latin typeface="Meiryo UI" panose="020B0604030504040204" pitchFamily="50" charset="-128"/>
                <a:ea typeface="Meiryo UI" panose="020B0604030504040204" pitchFamily="50" charset="-128"/>
              </a:rPr>
              <a:t>を使用してください</a:t>
            </a:r>
            <a:endParaRPr kumimoji="1" lang="en-US" altLang="ja-JP" sz="2400" dirty="0">
              <a:latin typeface="Meiryo UI" panose="020B0604030504040204" pitchFamily="50" charset="-128"/>
              <a:ea typeface="Meiryo UI" panose="020B0604030504040204" pitchFamily="50" charset="-128"/>
            </a:endParaRPr>
          </a:p>
          <a:p>
            <a:r>
              <a:rPr kumimoji="1" lang="ja-JP" altLang="en-US" sz="2400" dirty="0">
                <a:latin typeface="Meiryo UI" panose="020B0604030504040204" pitchFamily="50" charset="-128"/>
                <a:ea typeface="Meiryo UI" panose="020B0604030504040204" pitchFamily="50" charset="-128"/>
              </a:rPr>
              <a:t>ゼロクロッシングが</a:t>
            </a:r>
            <a:r>
              <a:rPr kumimoji="1" lang="en-US" altLang="ja-JP" sz="2400" dirty="0">
                <a:latin typeface="Meiryo UI" panose="020B0604030504040204" pitchFamily="50" charset="-128"/>
                <a:ea typeface="Meiryo UI" panose="020B0604030504040204" pitchFamily="50" charset="-128"/>
              </a:rPr>
              <a:t>x&gt;0.0</a:t>
            </a:r>
            <a:r>
              <a:rPr kumimoji="1" lang="ja-JP" altLang="en-US" sz="2400" dirty="0">
                <a:latin typeface="Meiryo UI" panose="020B0604030504040204" pitchFamily="50" charset="-128"/>
                <a:ea typeface="Meiryo UI" panose="020B0604030504040204" pitchFamily="50" charset="-128"/>
              </a:rPr>
              <a:t>地点です</a:t>
            </a:r>
          </a:p>
        </p:txBody>
      </p:sp>
      <p:sp>
        <p:nvSpPr>
          <p:cNvPr id="29" name="四角形: 角を丸くする 28">
            <a:extLst>
              <a:ext uri="{FF2B5EF4-FFF2-40B4-BE49-F238E27FC236}">
                <a16:creationId xmlns:a16="http://schemas.microsoft.com/office/drawing/2014/main" id="{CE6235D5-55D6-4D19-9C95-158DDBB1A6A9}"/>
              </a:ext>
            </a:extLst>
          </p:cNvPr>
          <p:cNvSpPr/>
          <p:nvPr/>
        </p:nvSpPr>
        <p:spPr>
          <a:xfrm>
            <a:off x="6759146" y="2356680"/>
            <a:ext cx="1686427" cy="46166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08356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6E10838-FD20-4C65-93F1-2B4F25135B7E}"/>
              </a:ext>
            </a:extLst>
          </p:cNvPr>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pic>
        <p:nvPicPr>
          <p:cNvPr id="4" name="図 3">
            <a:extLst>
              <a:ext uri="{FF2B5EF4-FFF2-40B4-BE49-F238E27FC236}">
                <a16:creationId xmlns:a16="http://schemas.microsoft.com/office/drawing/2014/main" id="{BE12355F-8BFE-49B8-A7D6-3CA642C03341}"/>
              </a:ext>
            </a:extLst>
          </p:cNvPr>
          <p:cNvPicPr>
            <a:picLocks noChangeAspect="1"/>
          </p:cNvPicPr>
          <p:nvPr/>
        </p:nvPicPr>
        <p:blipFill>
          <a:blip r:embed="rId2"/>
          <a:stretch>
            <a:fillRect/>
          </a:stretch>
        </p:blipFill>
        <p:spPr>
          <a:xfrm>
            <a:off x="3677733" y="1806482"/>
            <a:ext cx="4328535" cy="4732430"/>
          </a:xfrm>
          <a:prstGeom prst="rect">
            <a:avLst/>
          </a:prstGeom>
        </p:spPr>
      </p:pic>
      <p:sp>
        <p:nvSpPr>
          <p:cNvPr id="5" name="Shape 130">
            <a:extLst>
              <a:ext uri="{FF2B5EF4-FFF2-40B4-BE49-F238E27FC236}">
                <a16:creationId xmlns:a16="http://schemas.microsoft.com/office/drawing/2014/main" id="{3D1D6BF8-095A-4DF9-9E27-DDD8C693B6A1}"/>
              </a:ext>
            </a:extLst>
          </p:cNvPr>
          <p:cNvSpPr/>
          <p:nvPr/>
        </p:nvSpPr>
        <p:spPr>
          <a:xfrm>
            <a:off x="179666" y="79721"/>
            <a:ext cx="5850961"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ja-JP" altLang="en-US" sz="3200" u="sng" dirty="0">
                <a:latin typeface="Meiryo UI" panose="020B0604030504040204" pitchFamily="50" charset="-128"/>
                <a:ea typeface="Meiryo UI" panose="020B0604030504040204" pitchFamily="50" charset="-128"/>
              </a:rPr>
              <a:t>チャタリング </a:t>
            </a:r>
            <a:r>
              <a:rPr lang="en-US" altLang="ja-JP" sz="3200" u="sng" dirty="0">
                <a:latin typeface="Meiryo UI" panose="020B0604030504040204" pitchFamily="50" charset="-128"/>
                <a:ea typeface="Meiryo UI" panose="020B0604030504040204" pitchFamily="50" charset="-128"/>
              </a:rPr>
              <a:t>– ChatteringEvent1</a:t>
            </a:r>
            <a:endParaRPr lang="ja-JP" altLang="en-US" sz="3200"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A53D22A5-1C49-4426-8D51-904CDEBFDF98}"/>
              </a:ext>
            </a:extLst>
          </p:cNvPr>
          <p:cNvSpPr txBox="1"/>
          <p:nvPr/>
        </p:nvSpPr>
        <p:spPr>
          <a:xfrm>
            <a:off x="461662" y="825120"/>
            <a:ext cx="11636519" cy="830997"/>
          </a:xfrm>
          <a:prstGeom prst="rect">
            <a:avLst/>
          </a:prstGeom>
          <a:noFill/>
        </p:spPr>
        <p:txBody>
          <a:bodyPr wrap="none" rtlCol="0">
            <a:spAutoFit/>
          </a:bodyPr>
          <a:lstStyle/>
          <a:p>
            <a:pPr algn="l"/>
            <a:r>
              <a:rPr kumimoji="1" lang="ja-JP" altLang="en-US" sz="2400" dirty="0">
                <a:latin typeface="Meiryo UI" panose="020B0604030504040204" pitchFamily="50" charset="-128"/>
                <a:ea typeface="Meiryo UI" panose="020B0604030504040204" pitchFamily="50" charset="-128"/>
              </a:rPr>
              <a:t>「</a:t>
            </a:r>
            <a:r>
              <a:rPr kumimoji="1" lang="en-US" altLang="ja-JP" sz="2400" dirty="0">
                <a:latin typeface="Meiryo UI" panose="020B0604030504040204" pitchFamily="50" charset="-128"/>
                <a:ea typeface="Meiryo UI" panose="020B0604030504040204" pitchFamily="50" charset="-128"/>
              </a:rPr>
              <a:t>Debug more</a:t>
            </a:r>
            <a:r>
              <a:rPr kumimoji="1" lang="ja-JP" altLang="en-US" sz="2400" dirty="0">
                <a:latin typeface="Meiryo UI" panose="020B0604030504040204" pitchFamily="50" charset="-128"/>
                <a:ea typeface="Meiryo UI" panose="020B0604030504040204" pitchFamily="50" charset="-128"/>
              </a:rPr>
              <a:t>」をクリックして</a:t>
            </a:r>
            <a:r>
              <a:rPr kumimoji="1" lang="en-US" altLang="ja-JP" sz="2400" dirty="0">
                <a:latin typeface="Meiryo UI" panose="020B0604030504040204" pitchFamily="50" charset="-128"/>
                <a:ea typeface="Meiryo UI" panose="020B0604030504040204" pitchFamily="50" charset="-128"/>
              </a:rPr>
              <a:t>EBD</a:t>
            </a:r>
            <a:r>
              <a:rPr kumimoji="1" lang="ja-JP" altLang="en-US" sz="2400" dirty="0">
                <a:latin typeface="Meiryo UI" panose="020B0604030504040204" pitchFamily="50" charset="-128"/>
                <a:ea typeface="Meiryo UI" panose="020B0604030504040204" pitchFamily="50" charset="-128"/>
              </a:rPr>
              <a:t>を起動すると、</a:t>
            </a:r>
            <a:r>
              <a:rPr kumimoji="1" lang="en-US" altLang="ja-JP" sz="2400" dirty="0">
                <a:latin typeface="Meiryo UI" panose="020B0604030504040204" pitchFamily="50" charset="-128"/>
                <a:ea typeface="Meiryo UI" panose="020B0604030504040204" pitchFamily="50" charset="-128"/>
              </a:rPr>
              <a:t>10</a:t>
            </a:r>
            <a:r>
              <a:rPr kumimoji="1" lang="ja-JP" altLang="en-US" sz="2400" dirty="0">
                <a:latin typeface="Meiryo UI" panose="020B0604030504040204" pitchFamily="50" charset="-128"/>
                <a:ea typeface="Meiryo UI" panose="020B0604030504040204" pitchFamily="50" charset="-128"/>
              </a:rPr>
              <a:t>行目の</a:t>
            </a:r>
            <a:r>
              <a:rPr lang="en-US" altLang="ja-JP" sz="2400" dirty="0">
                <a:latin typeface="Meiryo UI" panose="020B0604030504040204" pitchFamily="50" charset="-128"/>
                <a:ea typeface="Meiryo UI" panose="020B0604030504040204" pitchFamily="50" charset="-128"/>
              </a:rPr>
              <a:t>z</a:t>
            </a:r>
            <a:r>
              <a:rPr lang="ja-JP" altLang="en-US" sz="2400" dirty="0">
                <a:latin typeface="Meiryo UI" panose="020B0604030504040204" pitchFamily="50" charset="-128"/>
                <a:ea typeface="Meiryo UI" panose="020B0604030504040204" pitchFamily="50" charset="-128"/>
              </a:rPr>
              <a:t>の計算式がハイライトされています</a:t>
            </a:r>
            <a:endParaRPr lang="en-US" altLang="ja-JP" sz="2400" dirty="0">
              <a:latin typeface="Meiryo UI" panose="020B0604030504040204" pitchFamily="50" charset="-128"/>
              <a:ea typeface="Meiryo UI" panose="020B0604030504040204" pitchFamily="50" charset="-128"/>
            </a:endParaRPr>
          </a:p>
          <a:p>
            <a:pPr algn="l"/>
            <a:r>
              <a:rPr lang="ja-JP" altLang="en-US" sz="2400" dirty="0">
                <a:latin typeface="Meiryo UI" panose="020B0604030504040204" pitchFamily="50" charset="-128"/>
                <a:ea typeface="Meiryo UI" panose="020B0604030504040204" pitchFamily="50" charset="-128"/>
              </a:rPr>
              <a:t>これより、不連続な</a:t>
            </a:r>
            <a:r>
              <a:rPr lang="en-US" altLang="ja-JP" sz="2400" dirty="0">
                <a:latin typeface="Meiryo UI" panose="020B0604030504040204" pitchFamily="50" charset="-128"/>
                <a:ea typeface="Meiryo UI" panose="020B0604030504040204" pitchFamily="50" charset="-128"/>
              </a:rPr>
              <a:t>if</a:t>
            </a:r>
            <a:r>
              <a:rPr lang="ja-JP" altLang="en-US" sz="2400" dirty="0">
                <a:latin typeface="Meiryo UI" panose="020B0604030504040204" pitchFamily="50" charset="-128"/>
                <a:ea typeface="Meiryo UI" panose="020B0604030504040204" pitchFamily="50" charset="-128"/>
              </a:rPr>
              <a:t>文を使用して計算していることがチャタリングの原因であることが分かりました</a:t>
            </a:r>
            <a:endParaRPr kumimoji="1" lang="ja-JP" altLang="en-US" sz="2400" dirty="0">
              <a:latin typeface="Meiryo UI" panose="020B0604030504040204" pitchFamily="50" charset="-128"/>
              <a:ea typeface="Meiryo UI" panose="020B0604030504040204" pitchFamily="50" charset="-128"/>
            </a:endParaRPr>
          </a:p>
        </p:txBody>
      </p:sp>
      <p:sp>
        <p:nvSpPr>
          <p:cNvPr id="7" name="四角形: 角を丸くする 6">
            <a:extLst>
              <a:ext uri="{FF2B5EF4-FFF2-40B4-BE49-F238E27FC236}">
                <a16:creationId xmlns:a16="http://schemas.microsoft.com/office/drawing/2014/main" id="{7342FF67-31E1-4501-888F-8C569C82B0EE}"/>
              </a:ext>
            </a:extLst>
          </p:cNvPr>
          <p:cNvSpPr/>
          <p:nvPr/>
        </p:nvSpPr>
        <p:spPr>
          <a:xfrm>
            <a:off x="4637759" y="2231229"/>
            <a:ext cx="3553741" cy="27067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53408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50A2CF0-CE62-4DC2-9121-E8AF7C6AD87A}"/>
              </a:ext>
            </a:extLst>
          </p:cNvPr>
          <p:cNvSpPr>
            <a:spLocks noGrp="1"/>
          </p:cNvSpPr>
          <p:nvPr>
            <p:ph type="sldNum" sz="quarter" idx="12"/>
          </p:nvPr>
        </p:nvSpPr>
        <p:spPr/>
        <p:txBody>
          <a:bodyPr/>
          <a:lstStyle/>
          <a:p>
            <a:fld id="{D836F367-8F14-4921-8441-15DE2D973248}" type="slidenum">
              <a:rPr kumimoji="1" lang="ja-JP" altLang="en-US" smtClean="0"/>
              <a:t>15</a:t>
            </a:fld>
            <a:endParaRPr kumimoji="1" lang="ja-JP" altLang="en-US"/>
          </a:p>
        </p:txBody>
      </p:sp>
      <p:pic>
        <p:nvPicPr>
          <p:cNvPr id="3" name="図 2">
            <a:extLst>
              <a:ext uri="{FF2B5EF4-FFF2-40B4-BE49-F238E27FC236}">
                <a16:creationId xmlns:a16="http://schemas.microsoft.com/office/drawing/2014/main" id="{00D17803-E4C7-452C-BF87-A38108DFA18F}"/>
              </a:ext>
            </a:extLst>
          </p:cNvPr>
          <p:cNvPicPr>
            <a:picLocks noChangeAspect="1"/>
          </p:cNvPicPr>
          <p:nvPr/>
        </p:nvPicPr>
        <p:blipFill>
          <a:blip r:embed="rId2"/>
          <a:stretch>
            <a:fillRect/>
          </a:stretch>
        </p:blipFill>
        <p:spPr>
          <a:xfrm>
            <a:off x="3258322" y="1778000"/>
            <a:ext cx="6810375" cy="4943475"/>
          </a:xfrm>
          <a:prstGeom prst="rect">
            <a:avLst/>
          </a:prstGeom>
        </p:spPr>
      </p:pic>
      <p:sp>
        <p:nvSpPr>
          <p:cNvPr id="4" name="Shape 130">
            <a:extLst>
              <a:ext uri="{FF2B5EF4-FFF2-40B4-BE49-F238E27FC236}">
                <a16:creationId xmlns:a16="http://schemas.microsoft.com/office/drawing/2014/main" id="{9E75EC3A-6EED-4FB3-86BA-609EFC392E08}"/>
              </a:ext>
            </a:extLst>
          </p:cNvPr>
          <p:cNvSpPr/>
          <p:nvPr/>
        </p:nvSpPr>
        <p:spPr>
          <a:xfrm>
            <a:off x="179666" y="79721"/>
            <a:ext cx="5850961"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ja-JP" altLang="en-US" sz="3200" u="sng" dirty="0">
                <a:latin typeface="Meiryo UI" panose="020B0604030504040204" pitchFamily="50" charset="-128"/>
                <a:ea typeface="Meiryo UI" panose="020B0604030504040204" pitchFamily="50" charset="-128"/>
              </a:rPr>
              <a:t>チャタリング </a:t>
            </a:r>
            <a:r>
              <a:rPr lang="en-US" altLang="ja-JP" sz="3200" u="sng" dirty="0">
                <a:latin typeface="Meiryo UI" panose="020B0604030504040204" pitchFamily="50" charset="-128"/>
                <a:ea typeface="Meiryo UI" panose="020B0604030504040204" pitchFamily="50" charset="-128"/>
              </a:rPr>
              <a:t>– ChatteringEvent1</a:t>
            </a:r>
            <a:endParaRPr lang="ja-JP" altLang="en-US" sz="3200"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F361980D-FB3F-4A05-B266-A48CD1813456}"/>
              </a:ext>
            </a:extLst>
          </p:cNvPr>
          <p:cNvSpPr txBox="1"/>
          <p:nvPr/>
        </p:nvSpPr>
        <p:spPr>
          <a:xfrm>
            <a:off x="461663" y="825120"/>
            <a:ext cx="10708845" cy="830997"/>
          </a:xfrm>
          <a:prstGeom prst="rect">
            <a:avLst/>
          </a:prstGeom>
          <a:noFill/>
        </p:spPr>
        <p:txBody>
          <a:bodyPr wrap="square" rtlCol="0">
            <a:spAutoFit/>
          </a:bodyPr>
          <a:lstStyle/>
          <a:p>
            <a:pPr algn="l"/>
            <a:r>
              <a:rPr kumimoji="1" lang="ja-JP" altLang="en-US" sz="2400" dirty="0">
                <a:latin typeface="Meiryo UI" panose="020B0604030504040204" pitchFamily="50" charset="-128"/>
                <a:ea typeface="Meiryo UI" panose="020B0604030504040204" pitchFamily="50" charset="-128"/>
              </a:rPr>
              <a:t>ついでながら、「</a:t>
            </a:r>
            <a:r>
              <a:rPr kumimoji="1" lang="en-US" altLang="ja-JP" sz="2400" dirty="0" err="1">
                <a:latin typeface="Meiryo UI" panose="020B0604030504040204" pitchFamily="50" charset="-128"/>
                <a:ea typeface="Meiryo UI" panose="020B0604030504040204" pitchFamily="50" charset="-128"/>
              </a:rPr>
              <a:t>Simuation</a:t>
            </a:r>
            <a:r>
              <a:rPr kumimoji="1" lang="en-US" altLang="ja-JP" sz="2400" dirty="0">
                <a:latin typeface="Meiryo UI" panose="020B0604030504040204" pitchFamily="50" charset="-128"/>
                <a:ea typeface="Meiryo UI" panose="020B0604030504040204" pitchFamily="50" charset="-128"/>
              </a:rPr>
              <a:t> setup</a:t>
            </a:r>
            <a:r>
              <a:rPr kumimoji="1" lang="ja-JP" altLang="en-US" sz="2400" dirty="0">
                <a:latin typeface="Meiryo UI" panose="020B0604030504040204" pitchFamily="50" charset="-128"/>
                <a:ea typeface="Meiryo UI" panose="020B0604030504040204" pitchFamily="50" charset="-128"/>
              </a:rPr>
              <a:t>」から「</a:t>
            </a:r>
            <a:r>
              <a:rPr kumimoji="1" lang="en-US" altLang="ja-JP" sz="2400" dirty="0">
                <a:latin typeface="Meiryo UI" panose="020B0604030504040204" pitchFamily="50" charset="-128"/>
                <a:ea typeface="Meiryo UI" panose="020B0604030504040204" pitchFamily="50" charset="-128"/>
              </a:rPr>
              <a:t>LOG_EVENTS</a:t>
            </a:r>
            <a:r>
              <a:rPr kumimoji="1" lang="ja-JP" altLang="en-US" sz="2400" dirty="0">
                <a:latin typeface="Meiryo UI" panose="020B0604030504040204" pitchFamily="50" charset="-128"/>
                <a:ea typeface="Meiryo UI" panose="020B0604030504040204" pitchFamily="50" charset="-128"/>
              </a:rPr>
              <a:t>」を有効にすると以下のようにイベントが発生して計算が進んでいないことが分かります</a:t>
            </a:r>
          </a:p>
        </p:txBody>
      </p:sp>
      <p:sp>
        <p:nvSpPr>
          <p:cNvPr id="6" name="四角形: 角を丸くする 5">
            <a:extLst>
              <a:ext uri="{FF2B5EF4-FFF2-40B4-BE49-F238E27FC236}">
                <a16:creationId xmlns:a16="http://schemas.microsoft.com/office/drawing/2014/main" id="{CC0CAE81-CC2B-4DB0-93BA-E8D946B9499E}"/>
              </a:ext>
            </a:extLst>
          </p:cNvPr>
          <p:cNvSpPr/>
          <p:nvPr/>
        </p:nvSpPr>
        <p:spPr>
          <a:xfrm>
            <a:off x="3258322" y="5097997"/>
            <a:ext cx="3105407" cy="162347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2CAD552-7853-4259-A45D-E7BE19242AAC}"/>
              </a:ext>
            </a:extLst>
          </p:cNvPr>
          <p:cNvSpPr txBox="1"/>
          <p:nvPr/>
        </p:nvSpPr>
        <p:spPr>
          <a:xfrm>
            <a:off x="679622" y="5204978"/>
            <a:ext cx="2578700" cy="830997"/>
          </a:xfrm>
          <a:prstGeom prst="rect">
            <a:avLst/>
          </a:prstGeom>
          <a:noFill/>
        </p:spPr>
        <p:txBody>
          <a:bodyPr wrap="square" rtlCol="0">
            <a:spAutoFit/>
          </a:bodyPr>
          <a:lstStyle/>
          <a:p>
            <a:pPr algn="l"/>
            <a:r>
              <a:rPr kumimoji="1" lang="ja-JP" altLang="en-US" sz="2400" dirty="0">
                <a:latin typeface="Meiryo UI" panose="020B0604030504040204" pitchFamily="50" charset="-128"/>
                <a:ea typeface="Meiryo UI" panose="020B0604030504040204" pitchFamily="50" charset="-128"/>
              </a:rPr>
              <a:t>時間ステップが進んでいない</a:t>
            </a:r>
          </a:p>
        </p:txBody>
      </p:sp>
    </p:spTree>
    <p:extLst>
      <p:ext uri="{BB962C8B-B14F-4D97-AF65-F5344CB8AC3E}">
        <p14:creationId xmlns:p14="http://schemas.microsoft.com/office/powerpoint/2010/main" val="245674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130">
            <a:extLst>
              <a:ext uri="{FF2B5EF4-FFF2-40B4-BE49-F238E27FC236}">
                <a16:creationId xmlns:a16="http://schemas.microsoft.com/office/drawing/2014/main" id="{B784A75F-E61D-4809-8B6B-EB47E17388D3}"/>
              </a:ext>
            </a:extLst>
          </p:cNvPr>
          <p:cNvSpPr/>
          <p:nvPr/>
        </p:nvSpPr>
        <p:spPr>
          <a:xfrm>
            <a:off x="179666" y="87415"/>
            <a:ext cx="3436838"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latin typeface="Meiryo UI" panose="020B0604030504040204" pitchFamily="50" charset="-128"/>
                <a:ea typeface="Meiryo UI" panose="020B0604030504040204" pitchFamily="50" charset="-128"/>
              </a:rPr>
              <a:t>Debugger</a:t>
            </a:r>
            <a:r>
              <a:rPr lang="ja-JP" altLang="en-US" dirty="0">
                <a:latin typeface="Meiryo UI" panose="020B0604030504040204" pitchFamily="50" charset="-128"/>
                <a:ea typeface="Meiryo UI" panose="020B0604030504040204" pitchFamily="50" charset="-128"/>
              </a:rPr>
              <a:t>の使い方</a:t>
            </a:r>
            <a:endParaRPr lang="en-US" altLang="ja-JP" dirty="0">
              <a:latin typeface="Meiryo UI" panose="020B0604030504040204" pitchFamily="50" charset="-128"/>
              <a:ea typeface="Meiryo UI" panose="020B0604030504040204" pitchFamily="50" charset="-128"/>
            </a:endParaRPr>
          </a:p>
        </p:txBody>
      </p:sp>
      <p:sp>
        <p:nvSpPr>
          <p:cNvPr id="3" name="スライド番号プレースホルダー 2">
            <a:extLst>
              <a:ext uri="{FF2B5EF4-FFF2-40B4-BE49-F238E27FC236}">
                <a16:creationId xmlns:a16="http://schemas.microsoft.com/office/drawing/2014/main" id="{B17CA329-AC7D-4459-A924-55E96642BCCF}"/>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
        <p:nvSpPr>
          <p:cNvPr id="21" name="テキスト ボックス 20">
            <a:extLst>
              <a:ext uri="{FF2B5EF4-FFF2-40B4-BE49-F238E27FC236}">
                <a16:creationId xmlns:a16="http://schemas.microsoft.com/office/drawing/2014/main" id="{58B50630-3E5E-4A73-8EFA-0B45C0264832}"/>
              </a:ext>
            </a:extLst>
          </p:cNvPr>
          <p:cNvSpPr txBox="1"/>
          <p:nvPr/>
        </p:nvSpPr>
        <p:spPr>
          <a:xfrm>
            <a:off x="623943" y="808590"/>
            <a:ext cx="10217862" cy="830997"/>
          </a:xfrm>
          <a:prstGeom prst="rect">
            <a:avLst/>
          </a:prstGeom>
          <a:noFill/>
        </p:spPr>
        <p:txBody>
          <a:bodyPr wrap="none" rtlCol="0">
            <a:spAutoFit/>
          </a:bodyPr>
          <a:lstStyle/>
          <a:p>
            <a:r>
              <a:rPr kumimoji="1" lang="en-US" altLang="ja-JP" sz="2400" dirty="0" err="1">
                <a:latin typeface="Meiryo UI" panose="020B0604030504040204" pitchFamily="50" charset="-128"/>
                <a:ea typeface="Meiryo UI" panose="020B0604030504040204" pitchFamily="50" charset="-128"/>
              </a:rPr>
              <a:t>OpenModelica</a:t>
            </a:r>
            <a:r>
              <a:rPr kumimoji="1" lang="ja-JP" altLang="en-US" sz="2400" dirty="0">
                <a:latin typeface="Meiryo UI" panose="020B0604030504040204" pitchFamily="50" charset="-128"/>
                <a:ea typeface="Meiryo UI" panose="020B0604030504040204" pitchFamily="50" charset="-128"/>
              </a:rPr>
              <a:t>で計算を実行すると、計算エラーが発生するときがあります</a:t>
            </a:r>
            <a:endParaRPr kumimoji="1" lang="en-US" altLang="ja-JP" sz="2400" dirty="0">
              <a:latin typeface="Meiryo UI" panose="020B0604030504040204" pitchFamily="50" charset="-128"/>
              <a:ea typeface="Meiryo UI" panose="020B0604030504040204" pitchFamily="50" charset="-128"/>
            </a:endParaRPr>
          </a:p>
          <a:p>
            <a:r>
              <a:rPr kumimoji="1" lang="ja-JP" altLang="en-US" sz="2400" dirty="0">
                <a:latin typeface="Meiryo UI" panose="020B0604030504040204" pitchFamily="50" charset="-128"/>
                <a:ea typeface="Meiryo UI" panose="020B0604030504040204" pitchFamily="50" charset="-128"/>
              </a:rPr>
              <a:t>その際に</a:t>
            </a:r>
            <a:r>
              <a:rPr kumimoji="1" lang="en-US" altLang="ja-JP" sz="2400" dirty="0">
                <a:latin typeface="Meiryo UI" panose="020B0604030504040204" pitchFamily="50" charset="-128"/>
                <a:ea typeface="Meiryo UI" panose="020B0604030504040204" pitchFamily="50" charset="-128"/>
              </a:rPr>
              <a:t>Debugger</a:t>
            </a:r>
            <a:r>
              <a:rPr kumimoji="1" lang="ja-JP" altLang="en-US" sz="2400" dirty="0">
                <a:latin typeface="Meiryo UI" panose="020B0604030504040204" pitchFamily="50" charset="-128"/>
                <a:ea typeface="Meiryo UI" panose="020B0604030504040204" pitchFamily="50" charset="-128"/>
              </a:rPr>
              <a:t>を使用することで効率よくデバッグすることが出来ることがあります</a:t>
            </a:r>
          </a:p>
        </p:txBody>
      </p:sp>
      <p:pic>
        <p:nvPicPr>
          <p:cNvPr id="1026" name="Picture 2" descr="https://3.bp.blogspot.com/-o923r-dReJA/V0Qnltw4f-I/AAAAAAAA68s/xvpxp_idWzEHjBLB1F4X75ctAKASMWEGACLcB/s800/pose_zetsubou_man.png">
            <a:extLst>
              <a:ext uri="{FF2B5EF4-FFF2-40B4-BE49-F238E27FC236}">
                <a16:creationId xmlns:a16="http://schemas.microsoft.com/office/drawing/2014/main" id="{E492EFDC-AFC9-496C-80CB-27043A912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9727" y="2225756"/>
            <a:ext cx="4447317" cy="4452470"/>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a:extLst>
              <a:ext uri="{FF2B5EF4-FFF2-40B4-BE49-F238E27FC236}">
                <a16:creationId xmlns:a16="http://schemas.microsoft.com/office/drawing/2014/main" id="{184FF28A-E636-4295-BBF8-B435FBAE1FEF}"/>
              </a:ext>
            </a:extLst>
          </p:cNvPr>
          <p:cNvPicPr>
            <a:picLocks noChangeAspect="1"/>
          </p:cNvPicPr>
          <p:nvPr/>
        </p:nvPicPr>
        <p:blipFill>
          <a:blip r:embed="rId3"/>
          <a:stretch>
            <a:fillRect/>
          </a:stretch>
        </p:blipFill>
        <p:spPr>
          <a:xfrm rot="900017">
            <a:off x="969702" y="3114983"/>
            <a:ext cx="5557112" cy="896876"/>
          </a:xfrm>
          <a:prstGeom prst="rect">
            <a:avLst/>
          </a:prstGeom>
        </p:spPr>
      </p:pic>
    </p:spTree>
    <p:extLst>
      <p:ext uri="{BB962C8B-B14F-4D97-AF65-F5344CB8AC3E}">
        <p14:creationId xmlns:p14="http://schemas.microsoft.com/office/powerpoint/2010/main" val="4271929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ED44F6B-090E-4AD7-84CE-3351983CB1A1}"/>
              </a:ext>
            </a:extLst>
          </p:cNvPr>
          <p:cNvSpPr>
            <a:spLocks noGrp="1"/>
          </p:cNvSpPr>
          <p:nvPr>
            <p:ph type="sldNum" sz="quarter" idx="12"/>
          </p:nvPr>
        </p:nvSpPr>
        <p:spPr/>
        <p:txBody>
          <a:bodyPr/>
          <a:lstStyle/>
          <a:p>
            <a:fld id="{D836F367-8F14-4921-8441-15DE2D973248}" type="slidenum">
              <a:rPr kumimoji="1" lang="ja-JP" altLang="en-US" smtClean="0">
                <a:latin typeface="Meiryo UI" panose="020B0604030504040204" pitchFamily="50" charset="-128"/>
                <a:ea typeface="Meiryo UI" panose="020B0604030504040204" pitchFamily="50" charset="-128"/>
              </a:rPr>
              <a:t>3</a:t>
            </a:fld>
            <a:endParaRPr kumimoji="1" lang="ja-JP" altLang="en-US">
              <a:latin typeface="Meiryo UI" panose="020B0604030504040204" pitchFamily="50" charset="-128"/>
              <a:ea typeface="Meiryo UI" panose="020B0604030504040204" pitchFamily="50" charset="-128"/>
            </a:endParaRPr>
          </a:p>
        </p:txBody>
      </p:sp>
      <p:sp>
        <p:nvSpPr>
          <p:cNvPr id="3" name="Shape 130">
            <a:extLst>
              <a:ext uri="{FF2B5EF4-FFF2-40B4-BE49-F238E27FC236}">
                <a16:creationId xmlns:a16="http://schemas.microsoft.com/office/drawing/2014/main" id="{6E020A94-7016-4D5A-8BE5-6A49D4137E84}"/>
              </a:ext>
            </a:extLst>
          </p:cNvPr>
          <p:cNvSpPr/>
          <p:nvPr/>
        </p:nvSpPr>
        <p:spPr>
          <a:xfrm>
            <a:off x="179666" y="87415"/>
            <a:ext cx="311303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latin typeface="Meiryo UI" panose="020B0604030504040204" pitchFamily="50" charset="-128"/>
                <a:ea typeface="Meiryo UI" panose="020B0604030504040204" pitchFamily="50" charset="-128"/>
              </a:rPr>
              <a:t>Debugger</a:t>
            </a:r>
            <a:r>
              <a:rPr lang="ja-JP" altLang="en-US" dirty="0">
                <a:latin typeface="Meiryo UI" panose="020B0604030504040204" pitchFamily="50" charset="-128"/>
                <a:ea typeface="Meiryo UI" panose="020B0604030504040204" pitchFamily="50" charset="-128"/>
              </a:rPr>
              <a:t>の種類</a:t>
            </a:r>
            <a:endParaRPr lang="en-US" altLang="ja-JP"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43FE9B97-5240-4B0E-990B-4295CD548A56}"/>
              </a:ext>
            </a:extLst>
          </p:cNvPr>
          <p:cNvSpPr txBox="1"/>
          <p:nvPr/>
        </p:nvSpPr>
        <p:spPr>
          <a:xfrm>
            <a:off x="358345" y="1000897"/>
            <a:ext cx="5761514" cy="461665"/>
          </a:xfrm>
          <a:prstGeom prst="rect">
            <a:avLst/>
          </a:prstGeom>
          <a:noFill/>
        </p:spPr>
        <p:txBody>
          <a:bodyPr wrap="none" rtlCol="0">
            <a:spAutoFit/>
          </a:bodyPr>
          <a:lstStyle/>
          <a:p>
            <a:r>
              <a:rPr lang="en-US" altLang="ja-JP" sz="2400" u="sng" dirty="0">
                <a:latin typeface="Meiryo UI" panose="020B0604030504040204" pitchFamily="50" charset="-128"/>
                <a:ea typeface="Meiryo UI" panose="020B0604030504040204" pitchFamily="50" charset="-128"/>
              </a:rPr>
              <a:t>The Equation-based Debugger (EBD)</a:t>
            </a:r>
            <a:endParaRPr kumimoji="1" lang="ja-JP" altLang="en-US" sz="2400"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6BDFF789-4B72-4BA3-A883-15AE7F823158}"/>
              </a:ext>
            </a:extLst>
          </p:cNvPr>
          <p:cNvSpPr txBox="1"/>
          <p:nvPr/>
        </p:nvSpPr>
        <p:spPr>
          <a:xfrm>
            <a:off x="358345" y="3928116"/>
            <a:ext cx="4935967" cy="461665"/>
          </a:xfrm>
          <a:prstGeom prst="rect">
            <a:avLst/>
          </a:prstGeom>
          <a:noFill/>
        </p:spPr>
        <p:txBody>
          <a:bodyPr wrap="none" rtlCol="0">
            <a:spAutoFit/>
          </a:bodyPr>
          <a:lstStyle/>
          <a:p>
            <a:r>
              <a:rPr lang="en-US" altLang="ja-JP" sz="2400" u="sng" dirty="0">
                <a:latin typeface="Meiryo UI" panose="020B0604030504040204" pitchFamily="50" charset="-128"/>
                <a:ea typeface="Meiryo UI" panose="020B0604030504040204" pitchFamily="50" charset="-128"/>
              </a:rPr>
              <a:t>The Algorithmic Debugger (AD)</a:t>
            </a:r>
            <a:endParaRPr kumimoji="1" lang="ja-JP" altLang="en-US" sz="2400"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44D182F7-3CC2-49DB-A5F0-D7D2218EE951}"/>
              </a:ext>
            </a:extLst>
          </p:cNvPr>
          <p:cNvSpPr txBox="1"/>
          <p:nvPr/>
        </p:nvSpPr>
        <p:spPr>
          <a:xfrm>
            <a:off x="804140" y="1683472"/>
            <a:ext cx="7354899" cy="830997"/>
          </a:xfrm>
          <a:prstGeom prst="rect">
            <a:avLst/>
          </a:prstGeom>
          <a:noFill/>
        </p:spPr>
        <p:txBody>
          <a:bodyPr wrap="none" rtlCol="0">
            <a:spAutoFit/>
          </a:bodyPr>
          <a:lstStyle/>
          <a:p>
            <a:pPr algn="l"/>
            <a:r>
              <a:rPr kumimoji="1" lang="en-US" altLang="ja-JP" sz="2400" dirty="0">
                <a:latin typeface="Meiryo UI" panose="020B0604030504040204" pitchFamily="50" charset="-128"/>
                <a:ea typeface="Meiryo UI" panose="020B0604030504040204" pitchFamily="50" charset="-128"/>
              </a:rPr>
              <a:t>Equation</a:t>
            </a:r>
            <a:r>
              <a:rPr kumimoji="1" lang="ja-JP" altLang="en-US" sz="2400" dirty="0">
                <a:latin typeface="Meiryo UI" panose="020B0604030504040204" pitchFamily="50" charset="-128"/>
                <a:ea typeface="Meiryo UI" panose="020B0604030504040204" pitchFamily="50" charset="-128"/>
              </a:rPr>
              <a:t>セクションに書かれたコードのデバッグに使用します</a:t>
            </a:r>
            <a:endParaRPr kumimoji="1" lang="en-US" altLang="ja-JP" sz="2400" dirty="0">
              <a:latin typeface="Meiryo UI" panose="020B0604030504040204" pitchFamily="50" charset="-128"/>
              <a:ea typeface="Meiryo UI" panose="020B0604030504040204" pitchFamily="50" charset="-128"/>
            </a:endParaRPr>
          </a:p>
          <a:p>
            <a:pPr algn="l"/>
            <a:r>
              <a:rPr kumimoji="1" lang="ja-JP" altLang="en-US" sz="2400" dirty="0">
                <a:latin typeface="Meiryo UI" panose="020B0604030504040204" pitchFamily="50" charset="-128"/>
                <a:ea typeface="Meiryo UI" panose="020B0604030504040204" pitchFamily="50" charset="-128"/>
              </a:rPr>
              <a:t>エラー箇所のハイライト、初期値の確認などが可能です</a:t>
            </a:r>
            <a:endParaRPr kumimoji="1" lang="en-US" altLang="ja-JP" sz="24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3B68FA52-AC4F-492C-A9C5-1DD34367B68D}"/>
              </a:ext>
            </a:extLst>
          </p:cNvPr>
          <p:cNvSpPr txBox="1"/>
          <p:nvPr/>
        </p:nvSpPr>
        <p:spPr>
          <a:xfrm>
            <a:off x="804140" y="4539421"/>
            <a:ext cx="7503977" cy="830997"/>
          </a:xfrm>
          <a:prstGeom prst="rect">
            <a:avLst/>
          </a:prstGeom>
          <a:noFill/>
        </p:spPr>
        <p:txBody>
          <a:bodyPr wrap="none" rtlCol="0">
            <a:spAutoFit/>
          </a:bodyPr>
          <a:lstStyle/>
          <a:p>
            <a:pPr algn="l"/>
            <a:r>
              <a:rPr kumimoji="1" lang="en-US" altLang="ja-JP" sz="2400" dirty="0">
                <a:latin typeface="Meiryo UI" panose="020B0604030504040204" pitchFamily="50" charset="-128"/>
                <a:ea typeface="Meiryo UI" panose="020B0604030504040204" pitchFamily="50" charset="-128"/>
              </a:rPr>
              <a:t>Algorithm</a:t>
            </a:r>
            <a:r>
              <a:rPr kumimoji="1" lang="ja-JP" altLang="en-US" sz="2400" dirty="0">
                <a:latin typeface="Meiryo UI" panose="020B0604030504040204" pitchFamily="50" charset="-128"/>
                <a:ea typeface="Meiryo UI" panose="020B0604030504040204" pitchFamily="50" charset="-128"/>
              </a:rPr>
              <a:t>セクションに書かれたコードのデバッグに使用します</a:t>
            </a:r>
            <a:endParaRPr kumimoji="1" lang="en-US" altLang="ja-JP" sz="2400" dirty="0">
              <a:latin typeface="Meiryo UI" panose="020B0604030504040204" pitchFamily="50" charset="-128"/>
              <a:ea typeface="Meiryo UI" panose="020B0604030504040204" pitchFamily="50" charset="-128"/>
            </a:endParaRPr>
          </a:p>
          <a:p>
            <a:pPr algn="l"/>
            <a:r>
              <a:rPr kumimoji="1" lang="ja-JP" altLang="en-US" sz="2400" dirty="0">
                <a:latin typeface="Meiryo UI" panose="020B0604030504040204" pitchFamily="50" charset="-128"/>
                <a:ea typeface="Meiryo UI" panose="020B0604030504040204" pitchFamily="50" charset="-128"/>
              </a:rPr>
              <a:t>ブレークポイントを設定しステップインなどが可能です</a:t>
            </a:r>
          </a:p>
        </p:txBody>
      </p:sp>
      <p:pic>
        <p:nvPicPr>
          <p:cNvPr id="9" name="図 8">
            <a:extLst>
              <a:ext uri="{FF2B5EF4-FFF2-40B4-BE49-F238E27FC236}">
                <a16:creationId xmlns:a16="http://schemas.microsoft.com/office/drawing/2014/main" id="{4C5FD7AE-25F6-4977-9278-406BDC256C57}"/>
              </a:ext>
            </a:extLst>
          </p:cNvPr>
          <p:cNvPicPr>
            <a:picLocks noChangeAspect="1"/>
          </p:cNvPicPr>
          <p:nvPr/>
        </p:nvPicPr>
        <p:blipFill>
          <a:blip r:embed="rId2"/>
          <a:stretch>
            <a:fillRect/>
          </a:stretch>
        </p:blipFill>
        <p:spPr>
          <a:xfrm>
            <a:off x="8188926" y="1450095"/>
            <a:ext cx="4003074" cy="2395098"/>
          </a:xfrm>
          <a:prstGeom prst="rect">
            <a:avLst/>
          </a:prstGeom>
        </p:spPr>
      </p:pic>
      <p:pic>
        <p:nvPicPr>
          <p:cNvPr id="10" name="図 9">
            <a:extLst>
              <a:ext uri="{FF2B5EF4-FFF2-40B4-BE49-F238E27FC236}">
                <a16:creationId xmlns:a16="http://schemas.microsoft.com/office/drawing/2014/main" id="{6F6BAB28-2D6E-46FC-BB83-F37AAC8EF9F9}"/>
              </a:ext>
            </a:extLst>
          </p:cNvPr>
          <p:cNvPicPr>
            <a:picLocks noChangeAspect="1"/>
          </p:cNvPicPr>
          <p:nvPr/>
        </p:nvPicPr>
        <p:blipFill>
          <a:blip r:embed="rId3"/>
          <a:stretch>
            <a:fillRect/>
          </a:stretch>
        </p:blipFill>
        <p:spPr>
          <a:xfrm>
            <a:off x="8188924" y="4483160"/>
            <a:ext cx="4003075" cy="1898087"/>
          </a:xfrm>
          <a:prstGeom prst="rect">
            <a:avLst/>
          </a:prstGeom>
        </p:spPr>
      </p:pic>
    </p:spTree>
    <p:extLst>
      <p:ext uri="{BB962C8B-B14F-4D97-AF65-F5344CB8AC3E}">
        <p14:creationId xmlns:p14="http://schemas.microsoft.com/office/powerpoint/2010/main" val="3845913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9F34900-5DB6-4391-AE37-34224D3433F7}"/>
              </a:ext>
            </a:extLst>
          </p:cNvPr>
          <p:cNvSpPr>
            <a:spLocks noGrp="1"/>
          </p:cNvSpPr>
          <p:nvPr>
            <p:ph type="sldNum" sz="quarter" idx="12"/>
          </p:nvPr>
        </p:nvSpPr>
        <p:spPr/>
        <p:txBody>
          <a:bodyPr/>
          <a:lstStyle/>
          <a:p>
            <a:fld id="{D836F367-8F14-4921-8441-15DE2D973248}" type="slidenum">
              <a:rPr kumimoji="1" lang="ja-JP" altLang="en-US" smtClean="0">
                <a:latin typeface="Meiryo UI" panose="020B0604030504040204" pitchFamily="50" charset="-128"/>
                <a:ea typeface="Meiryo UI" panose="020B0604030504040204" pitchFamily="50" charset="-128"/>
              </a:rPr>
              <a:t>4</a:t>
            </a:fld>
            <a:endParaRPr kumimoji="1" lang="ja-JP" altLang="en-US">
              <a:latin typeface="Meiryo UI" panose="020B0604030504040204" pitchFamily="50" charset="-128"/>
              <a:ea typeface="Meiryo UI" panose="020B0604030504040204" pitchFamily="50" charset="-128"/>
            </a:endParaRPr>
          </a:p>
        </p:txBody>
      </p:sp>
      <p:sp>
        <p:nvSpPr>
          <p:cNvPr id="4" name="Shape 130">
            <a:extLst>
              <a:ext uri="{FF2B5EF4-FFF2-40B4-BE49-F238E27FC236}">
                <a16:creationId xmlns:a16="http://schemas.microsoft.com/office/drawing/2014/main" id="{6D8741DE-3DE2-410C-9039-EA506B0402B2}"/>
              </a:ext>
            </a:extLst>
          </p:cNvPr>
          <p:cNvSpPr/>
          <p:nvPr/>
        </p:nvSpPr>
        <p:spPr>
          <a:xfrm>
            <a:off x="179666" y="79721"/>
            <a:ext cx="7538923"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altLang="ja-JP" sz="3200" u="sng" dirty="0">
                <a:latin typeface="Meiryo UI" panose="020B0604030504040204" pitchFamily="50" charset="-128"/>
                <a:ea typeface="Meiryo UI" panose="020B0604030504040204" pitchFamily="50" charset="-128"/>
              </a:rPr>
              <a:t>The Equation-based Debugger (EBD)</a:t>
            </a:r>
            <a:endParaRPr lang="ja-JP" altLang="en-US" sz="3200" u="sng" dirty="0">
              <a:latin typeface="Meiryo UI" panose="020B0604030504040204" pitchFamily="50" charset="-128"/>
              <a:ea typeface="Meiryo UI" panose="020B0604030504040204" pitchFamily="50" charset="-128"/>
            </a:endParaRPr>
          </a:p>
        </p:txBody>
      </p:sp>
      <p:pic>
        <p:nvPicPr>
          <p:cNvPr id="5" name="図 4">
            <a:extLst>
              <a:ext uri="{FF2B5EF4-FFF2-40B4-BE49-F238E27FC236}">
                <a16:creationId xmlns:a16="http://schemas.microsoft.com/office/drawing/2014/main" id="{B60E4A38-C6A8-48C5-BBB6-AA6AC44EE5D2}"/>
              </a:ext>
            </a:extLst>
          </p:cNvPr>
          <p:cNvPicPr>
            <a:picLocks noChangeAspect="1"/>
          </p:cNvPicPr>
          <p:nvPr/>
        </p:nvPicPr>
        <p:blipFill rotWithShape="1">
          <a:blip r:embed="rId2"/>
          <a:srcRect l="30000" r="50000" b="65766"/>
          <a:stretch/>
        </p:blipFill>
        <p:spPr>
          <a:xfrm>
            <a:off x="371366" y="2290665"/>
            <a:ext cx="3286897" cy="3164749"/>
          </a:xfrm>
          <a:prstGeom prst="rect">
            <a:avLst/>
          </a:prstGeom>
        </p:spPr>
      </p:pic>
      <p:pic>
        <p:nvPicPr>
          <p:cNvPr id="6" name="図 5">
            <a:extLst>
              <a:ext uri="{FF2B5EF4-FFF2-40B4-BE49-F238E27FC236}">
                <a16:creationId xmlns:a16="http://schemas.microsoft.com/office/drawing/2014/main" id="{2ACBB710-DDC4-4AED-8A4B-5B83AC53781B}"/>
              </a:ext>
            </a:extLst>
          </p:cNvPr>
          <p:cNvPicPr>
            <a:picLocks noChangeAspect="1"/>
          </p:cNvPicPr>
          <p:nvPr/>
        </p:nvPicPr>
        <p:blipFill rotWithShape="1">
          <a:blip r:embed="rId3"/>
          <a:srcRect r="23976" b="34630"/>
          <a:stretch/>
        </p:blipFill>
        <p:spPr>
          <a:xfrm>
            <a:off x="4749648" y="2665361"/>
            <a:ext cx="6604152" cy="3344688"/>
          </a:xfrm>
          <a:prstGeom prst="rect">
            <a:avLst/>
          </a:prstGeom>
        </p:spPr>
      </p:pic>
      <p:sp>
        <p:nvSpPr>
          <p:cNvPr id="7" name="テキスト ボックス 6">
            <a:extLst>
              <a:ext uri="{FF2B5EF4-FFF2-40B4-BE49-F238E27FC236}">
                <a16:creationId xmlns:a16="http://schemas.microsoft.com/office/drawing/2014/main" id="{5C0FEC6B-25BD-4D56-97EA-5304B082CB9D}"/>
              </a:ext>
            </a:extLst>
          </p:cNvPr>
          <p:cNvSpPr txBox="1"/>
          <p:nvPr/>
        </p:nvSpPr>
        <p:spPr>
          <a:xfrm>
            <a:off x="494270" y="847951"/>
            <a:ext cx="10168168" cy="461665"/>
          </a:xfrm>
          <a:prstGeom prst="rect">
            <a:avLst/>
          </a:prstGeom>
          <a:noFill/>
        </p:spPr>
        <p:txBody>
          <a:bodyPr wrap="none" rtlCol="0">
            <a:spAutoFit/>
          </a:bodyPr>
          <a:lstStyle/>
          <a:p>
            <a:pPr algn="l"/>
            <a:r>
              <a:rPr kumimoji="1" lang="ja-JP" altLang="en-US" sz="2400" dirty="0">
                <a:latin typeface="Meiryo UI" panose="020B0604030504040204" pitchFamily="50" charset="-128"/>
                <a:ea typeface="Meiryo UI" panose="020B0604030504040204" pitchFamily="50" charset="-128"/>
              </a:rPr>
              <a:t>変数がどのように処理されているかどうかを記録するために以下の設定が必要です</a:t>
            </a:r>
          </a:p>
        </p:txBody>
      </p:sp>
      <p:sp>
        <p:nvSpPr>
          <p:cNvPr id="8" name="四角形: 角を丸くする 7">
            <a:extLst>
              <a:ext uri="{FF2B5EF4-FFF2-40B4-BE49-F238E27FC236}">
                <a16:creationId xmlns:a16="http://schemas.microsoft.com/office/drawing/2014/main" id="{BC2196D0-3822-4B72-9D1B-BBB078A64EC7}"/>
              </a:ext>
            </a:extLst>
          </p:cNvPr>
          <p:cNvSpPr/>
          <p:nvPr/>
        </p:nvSpPr>
        <p:spPr>
          <a:xfrm>
            <a:off x="979900" y="5023172"/>
            <a:ext cx="1750943" cy="3173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49FA7D77-9547-44E3-9675-E7536B915E1D}"/>
              </a:ext>
            </a:extLst>
          </p:cNvPr>
          <p:cNvSpPr txBox="1"/>
          <p:nvPr/>
        </p:nvSpPr>
        <p:spPr>
          <a:xfrm>
            <a:off x="179666" y="1684584"/>
            <a:ext cx="3663285" cy="646331"/>
          </a:xfrm>
          <a:prstGeom prst="rect">
            <a:avLst/>
          </a:prstGeom>
          <a:noFill/>
        </p:spPr>
        <p:txBody>
          <a:bodyPr wrap="square" rtlCol="0">
            <a:spAutoFit/>
          </a:bodyPr>
          <a:lstStyle/>
          <a:p>
            <a:r>
              <a:rPr lang="ja-JP" altLang="en-US" dirty="0"/>
              <a:t>①「ツール」 </a:t>
            </a:r>
            <a:r>
              <a:rPr lang="en-US" altLang="ja-JP" dirty="0"/>
              <a:t>- </a:t>
            </a:r>
            <a:r>
              <a:rPr lang="ja-JP" altLang="en-US" dirty="0"/>
              <a:t>「オプション」をクリックしてください</a:t>
            </a:r>
            <a:endParaRPr kumimoji="1" lang="ja-JP" altLang="en-US" dirty="0"/>
          </a:p>
        </p:txBody>
      </p:sp>
      <p:sp>
        <p:nvSpPr>
          <p:cNvPr id="10" name="テキスト ボックス 9">
            <a:extLst>
              <a:ext uri="{FF2B5EF4-FFF2-40B4-BE49-F238E27FC236}">
                <a16:creationId xmlns:a16="http://schemas.microsoft.com/office/drawing/2014/main" id="{0F801F71-023B-4071-96DE-BF4F208976A9}"/>
              </a:ext>
            </a:extLst>
          </p:cNvPr>
          <p:cNvSpPr txBox="1"/>
          <p:nvPr/>
        </p:nvSpPr>
        <p:spPr>
          <a:xfrm>
            <a:off x="4749648" y="1707335"/>
            <a:ext cx="6791563" cy="646331"/>
          </a:xfrm>
          <a:prstGeom prst="rect">
            <a:avLst/>
          </a:prstGeom>
          <a:noFill/>
        </p:spPr>
        <p:txBody>
          <a:bodyPr wrap="square" rtlCol="0">
            <a:spAutoFit/>
          </a:bodyPr>
          <a:lstStyle/>
          <a:p>
            <a:r>
              <a:rPr lang="ja-JP" altLang="en-US" dirty="0"/>
              <a:t>②「シミュレーション」 </a:t>
            </a:r>
            <a:r>
              <a:rPr lang="en-US" altLang="ja-JP" dirty="0"/>
              <a:t>- </a:t>
            </a:r>
            <a:r>
              <a:rPr lang="ja-JP" altLang="en-US" dirty="0"/>
              <a:t>「</a:t>
            </a:r>
            <a:r>
              <a:rPr lang="en-US" altLang="ja-JP" dirty="0"/>
              <a:t>OMC Flags</a:t>
            </a:r>
            <a:r>
              <a:rPr lang="ja-JP" altLang="en-US" dirty="0"/>
              <a:t>」に「</a:t>
            </a:r>
            <a:r>
              <a:rPr lang="en-US" altLang="ja-JP" dirty="0"/>
              <a:t>+d=</a:t>
            </a:r>
            <a:r>
              <a:rPr lang="en-US" altLang="ja-JP" dirty="0" err="1"/>
              <a:t>infoXmlOperations</a:t>
            </a:r>
            <a:r>
              <a:rPr lang="ja-JP" altLang="en-US" dirty="0"/>
              <a:t>」オプションを入力してください</a:t>
            </a:r>
            <a:endParaRPr kumimoji="1" lang="ja-JP" altLang="en-US" dirty="0"/>
          </a:p>
        </p:txBody>
      </p:sp>
      <p:sp>
        <p:nvSpPr>
          <p:cNvPr id="11" name="四角形: 角を丸くする 10">
            <a:extLst>
              <a:ext uri="{FF2B5EF4-FFF2-40B4-BE49-F238E27FC236}">
                <a16:creationId xmlns:a16="http://schemas.microsoft.com/office/drawing/2014/main" id="{60EC09A1-B038-422A-8133-4ABC1145043C}"/>
              </a:ext>
            </a:extLst>
          </p:cNvPr>
          <p:cNvSpPr/>
          <p:nvPr/>
        </p:nvSpPr>
        <p:spPr>
          <a:xfrm>
            <a:off x="8932335" y="4827285"/>
            <a:ext cx="1750943" cy="3173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7198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8F209497-A00F-4A28-B0A7-B45F5CCCF1D1}"/>
              </a:ext>
            </a:extLst>
          </p:cNvPr>
          <p:cNvPicPr>
            <a:picLocks noChangeAspect="1"/>
          </p:cNvPicPr>
          <p:nvPr/>
        </p:nvPicPr>
        <p:blipFill>
          <a:blip r:embed="rId2"/>
          <a:stretch>
            <a:fillRect/>
          </a:stretch>
        </p:blipFill>
        <p:spPr>
          <a:xfrm>
            <a:off x="3914645" y="632542"/>
            <a:ext cx="6260410" cy="5855059"/>
          </a:xfrm>
          <a:prstGeom prst="rect">
            <a:avLst/>
          </a:prstGeom>
        </p:spPr>
      </p:pic>
      <p:sp>
        <p:nvSpPr>
          <p:cNvPr id="2" name="スライド番号プレースホルダー 1">
            <a:extLst>
              <a:ext uri="{FF2B5EF4-FFF2-40B4-BE49-F238E27FC236}">
                <a16:creationId xmlns:a16="http://schemas.microsoft.com/office/drawing/2014/main" id="{F6AD2317-7639-4483-B323-C5FFA7B5477D}"/>
              </a:ext>
            </a:extLst>
          </p:cNvPr>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sp>
        <p:nvSpPr>
          <p:cNvPr id="4" name="Shape 130">
            <a:extLst>
              <a:ext uri="{FF2B5EF4-FFF2-40B4-BE49-F238E27FC236}">
                <a16:creationId xmlns:a16="http://schemas.microsoft.com/office/drawing/2014/main" id="{5FE20CC0-8A3B-4706-B027-20BFA11AD992}"/>
              </a:ext>
            </a:extLst>
          </p:cNvPr>
          <p:cNvSpPr/>
          <p:nvPr/>
        </p:nvSpPr>
        <p:spPr>
          <a:xfrm>
            <a:off x="179666" y="79721"/>
            <a:ext cx="8694688"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altLang="ja-JP" sz="3200" u="sng" dirty="0">
                <a:latin typeface="Meiryo UI" panose="020B0604030504040204" pitchFamily="50" charset="-128"/>
                <a:ea typeface="Meiryo UI" panose="020B0604030504040204" pitchFamily="50" charset="-128"/>
              </a:rPr>
              <a:t>The Equation-based Debugger (EBD)</a:t>
            </a:r>
            <a:r>
              <a:rPr lang="ja-JP" altLang="en-US" sz="3200" u="sng" dirty="0">
                <a:latin typeface="Meiryo UI" panose="020B0604030504040204" pitchFamily="50" charset="-128"/>
                <a:ea typeface="Meiryo UI" panose="020B0604030504040204" pitchFamily="50" charset="-128"/>
              </a:rPr>
              <a:t>の構成</a:t>
            </a:r>
          </a:p>
        </p:txBody>
      </p:sp>
      <p:sp>
        <p:nvSpPr>
          <p:cNvPr id="5" name="四角形: 角を丸くする 4">
            <a:extLst>
              <a:ext uri="{FF2B5EF4-FFF2-40B4-BE49-F238E27FC236}">
                <a16:creationId xmlns:a16="http://schemas.microsoft.com/office/drawing/2014/main" id="{1516D40F-C7CF-4456-9BD8-66373DEDFFC1}"/>
              </a:ext>
            </a:extLst>
          </p:cNvPr>
          <p:cNvSpPr/>
          <p:nvPr/>
        </p:nvSpPr>
        <p:spPr>
          <a:xfrm>
            <a:off x="3761930" y="2627419"/>
            <a:ext cx="6555962" cy="182589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B2525DCB-FF74-4668-A3D9-7A01721652CF}"/>
              </a:ext>
            </a:extLst>
          </p:cNvPr>
          <p:cNvSpPr/>
          <p:nvPr/>
        </p:nvSpPr>
        <p:spPr>
          <a:xfrm>
            <a:off x="3761929" y="4453315"/>
            <a:ext cx="6555962" cy="203428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2438879-7273-4EC2-85BE-AAB530685674}"/>
              </a:ext>
            </a:extLst>
          </p:cNvPr>
          <p:cNvSpPr txBox="1"/>
          <p:nvPr/>
        </p:nvSpPr>
        <p:spPr>
          <a:xfrm>
            <a:off x="568412" y="2527817"/>
            <a:ext cx="2802538" cy="1200329"/>
          </a:xfrm>
          <a:prstGeom prst="rect">
            <a:avLst/>
          </a:prstGeom>
          <a:noFill/>
        </p:spPr>
        <p:txBody>
          <a:bodyPr wrap="square" rtlCol="0">
            <a:spAutoFit/>
          </a:bodyPr>
          <a:lstStyle/>
          <a:p>
            <a:pPr algn="l"/>
            <a:r>
              <a:rPr lang="en-US" altLang="ja-JP" sz="2400" b="1" dirty="0">
                <a:latin typeface="Meiryo UI" panose="020B0604030504040204" pitchFamily="50" charset="-128"/>
                <a:ea typeface="Meiryo UI" panose="020B0604030504040204" pitchFamily="50" charset="-128"/>
              </a:rPr>
              <a:t>Variables</a:t>
            </a:r>
            <a:endParaRPr kumimoji="1" lang="en-US" altLang="ja-JP" sz="2400" b="1" dirty="0">
              <a:latin typeface="Meiryo UI" panose="020B0604030504040204" pitchFamily="50" charset="-128"/>
              <a:ea typeface="Meiryo UI" panose="020B0604030504040204" pitchFamily="50" charset="-128"/>
            </a:endParaRPr>
          </a:p>
          <a:p>
            <a:pPr algn="l"/>
            <a:r>
              <a:rPr kumimoji="1" lang="ja-JP" altLang="en-US" sz="2400" dirty="0">
                <a:latin typeface="Meiryo UI" panose="020B0604030504040204" pitchFamily="50" charset="-128"/>
                <a:ea typeface="Meiryo UI" panose="020B0604030504040204" pitchFamily="50" charset="-128"/>
              </a:rPr>
              <a:t>　各変数が確認出来ます</a:t>
            </a:r>
          </a:p>
        </p:txBody>
      </p:sp>
      <p:cxnSp>
        <p:nvCxnSpPr>
          <p:cNvPr id="8" name="直線矢印コネクタ 7">
            <a:extLst>
              <a:ext uri="{FF2B5EF4-FFF2-40B4-BE49-F238E27FC236}">
                <a16:creationId xmlns:a16="http://schemas.microsoft.com/office/drawing/2014/main" id="{38637D7C-6C95-4063-981E-25FD75148E75}"/>
              </a:ext>
            </a:extLst>
          </p:cNvPr>
          <p:cNvCxnSpPr>
            <a:cxnSpLocks/>
            <a:stCxn id="7" idx="3"/>
          </p:cNvCxnSpPr>
          <p:nvPr/>
        </p:nvCxnSpPr>
        <p:spPr>
          <a:xfrm>
            <a:off x="3370950" y="3127982"/>
            <a:ext cx="418057" cy="99601"/>
          </a:xfrm>
          <a:prstGeom prst="straightConnector1">
            <a:avLst/>
          </a:prstGeom>
          <a:ln w="28575">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95D3427C-3069-4F4C-B090-2B57CE187FCC}"/>
              </a:ext>
            </a:extLst>
          </p:cNvPr>
          <p:cNvSpPr txBox="1"/>
          <p:nvPr/>
        </p:nvSpPr>
        <p:spPr>
          <a:xfrm>
            <a:off x="594160" y="4129073"/>
            <a:ext cx="2802538" cy="1569660"/>
          </a:xfrm>
          <a:prstGeom prst="rect">
            <a:avLst/>
          </a:prstGeom>
          <a:noFill/>
        </p:spPr>
        <p:txBody>
          <a:bodyPr wrap="square" rtlCol="0">
            <a:spAutoFit/>
          </a:bodyPr>
          <a:lstStyle/>
          <a:p>
            <a:pPr algn="l"/>
            <a:r>
              <a:rPr lang="en-US" altLang="ja-JP" sz="2400" b="1" dirty="0">
                <a:latin typeface="Meiryo UI" panose="020B0604030504040204" pitchFamily="50" charset="-128"/>
                <a:ea typeface="Meiryo UI" panose="020B0604030504040204" pitchFamily="50" charset="-128"/>
              </a:rPr>
              <a:t>Equations</a:t>
            </a:r>
            <a:endParaRPr kumimoji="1" lang="en-US" altLang="ja-JP" sz="2400" b="1" dirty="0">
              <a:latin typeface="Meiryo UI" panose="020B0604030504040204" pitchFamily="50" charset="-128"/>
              <a:ea typeface="Meiryo UI" panose="020B0604030504040204" pitchFamily="50" charset="-128"/>
            </a:endParaRPr>
          </a:p>
          <a:p>
            <a:pPr algn="l"/>
            <a:r>
              <a:rPr lang="ja-JP" altLang="en-US" sz="2400" dirty="0">
                <a:latin typeface="Meiryo UI" panose="020B0604030504040204" pitchFamily="50" charset="-128"/>
                <a:ea typeface="Meiryo UI" panose="020B0604030504040204" pitchFamily="50" charset="-128"/>
              </a:rPr>
              <a:t>　数式がどのように処理されているかが確認出来ます</a:t>
            </a:r>
          </a:p>
        </p:txBody>
      </p:sp>
      <p:cxnSp>
        <p:nvCxnSpPr>
          <p:cNvPr id="10" name="直線矢印コネクタ 9">
            <a:extLst>
              <a:ext uri="{FF2B5EF4-FFF2-40B4-BE49-F238E27FC236}">
                <a16:creationId xmlns:a16="http://schemas.microsoft.com/office/drawing/2014/main" id="{F9C85367-4528-4261-BE50-D4D16A7B0EC1}"/>
              </a:ext>
            </a:extLst>
          </p:cNvPr>
          <p:cNvCxnSpPr>
            <a:cxnSpLocks/>
            <a:stCxn id="9" idx="3"/>
            <a:endCxn id="6" idx="1"/>
          </p:cNvCxnSpPr>
          <p:nvPr/>
        </p:nvCxnSpPr>
        <p:spPr>
          <a:xfrm>
            <a:off x="3396698" y="4913903"/>
            <a:ext cx="365231" cy="556555"/>
          </a:xfrm>
          <a:prstGeom prst="straightConnector1">
            <a:avLst/>
          </a:prstGeom>
          <a:ln w="28575">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1" name="四角形: 角を丸くする 10">
            <a:extLst>
              <a:ext uri="{FF2B5EF4-FFF2-40B4-BE49-F238E27FC236}">
                <a16:creationId xmlns:a16="http://schemas.microsoft.com/office/drawing/2014/main" id="{05FA0028-35BD-48A2-A0C4-B92C309D2526}"/>
              </a:ext>
            </a:extLst>
          </p:cNvPr>
          <p:cNvSpPr/>
          <p:nvPr/>
        </p:nvSpPr>
        <p:spPr>
          <a:xfrm>
            <a:off x="3761929" y="874362"/>
            <a:ext cx="6555963" cy="175305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448C066-ED02-45C3-B624-C7D0EC7A2676}"/>
              </a:ext>
            </a:extLst>
          </p:cNvPr>
          <p:cNvSpPr txBox="1"/>
          <p:nvPr/>
        </p:nvSpPr>
        <p:spPr>
          <a:xfrm>
            <a:off x="568411" y="773490"/>
            <a:ext cx="2941417" cy="1200329"/>
          </a:xfrm>
          <a:prstGeom prst="rect">
            <a:avLst/>
          </a:prstGeom>
          <a:noFill/>
        </p:spPr>
        <p:txBody>
          <a:bodyPr wrap="square" rtlCol="0">
            <a:spAutoFit/>
          </a:bodyPr>
          <a:lstStyle/>
          <a:p>
            <a:r>
              <a:rPr lang="en-US" altLang="ja-JP" sz="2400" b="1" dirty="0">
                <a:latin typeface="Meiryo UI" panose="020B0604030504040204" pitchFamily="50" charset="-128"/>
                <a:ea typeface="Meiryo UI" panose="020B0604030504040204" pitchFamily="50" charset="-128"/>
              </a:rPr>
              <a:t>Source Browser</a:t>
            </a:r>
          </a:p>
          <a:p>
            <a:r>
              <a:rPr lang="ja-JP" altLang="en-US" sz="2400" dirty="0">
                <a:latin typeface="Meiryo UI" panose="020B0604030504040204" pitchFamily="50" charset="-128"/>
                <a:ea typeface="Meiryo UI" panose="020B0604030504040204" pitchFamily="50" charset="-128"/>
              </a:rPr>
              <a:t>　ソースコードが確認出来ます</a:t>
            </a:r>
            <a:endParaRPr lang="en-US" altLang="ja-JP" sz="2400" dirty="0">
              <a:latin typeface="Meiryo UI" panose="020B0604030504040204" pitchFamily="50" charset="-128"/>
              <a:ea typeface="Meiryo UI" panose="020B0604030504040204" pitchFamily="50" charset="-128"/>
            </a:endParaRPr>
          </a:p>
        </p:txBody>
      </p:sp>
      <p:cxnSp>
        <p:nvCxnSpPr>
          <p:cNvPr id="13" name="直線矢印コネクタ 12">
            <a:extLst>
              <a:ext uri="{FF2B5EF4-FFF2-40B4-BE49-F238E27FC236}">
                <a16:creationId xmlns:a16="http://schemas.microsoft.com/office/drawing/2014/main" id="{63CE3532-6F70-4CB1-B9B5-11E4F21AE416}"/>
              </a:ext>
            </a:extLst>
          </p:cNvPr>
          <p:cNvCxnSpPr>
            <a:cxnSpLocks/>
          </p:cNvCxnSpPr>
          <p:nvPr/>
        </p:nvCxnSpPr>
        <p:spPr>
          <a:xfrm>
            <a:off x="3370949" y="1574765"/>
            <a:ext cx="418058" cy="99601"/>
          </a:xfrm>
          <a:prstGeom prst="straightConnector1">
            <a:avLst/>
          </a:prstGeom>
          <a:ln w="28575">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050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59900C5-4A5B-49DB-9B48-595FE7E7AB9E}"/>
              </a:ext>
            </a:extLst>
          </p:cNvPr>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sp>
        <p:nvSpPr>
          <p:cNvPr id="3" name="Shape 130">
            <a:extLst>
              <a:ext uri="{FF2B5EF4-FFF2-40B4-BE49-F238E27FC236}">
                <a16:creationId xmlns:a16="http://schemas.microsoft.com/office/drawing/2014/main" id="{231068D5-F41C-4459-A7A8-09D80689B6A1}"/>
              </a:ext>
            </a:extLst>
          </p:cNvPr>
          <p:cNvSpPr/>
          <p:nvPr/>
        </p:nvSpPr>
        <p:spPr>
          <a:xfrm>
            <a:off x="179666" y="79721"/>
            <a:ext cx="8694688"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altLang="ja-JP" sz="3200" u="sng" dirty="0">
                <a:latin typeface="Meiryo UI" panose="020B0604030504040204" pitchFamily="50" charset="-128"/>
                <a:ea typeface="Meiryo UI" panose="020B0604030504040204" pitchFamily="50" charset="-128"/>
              </a:rPr>
              <a:t>The Equation-based Debugger (EBD)</a:t>
            </a:r>
            <a:r>
              <a:rPr lang="ja-JP" altLang="en-US" sz="3200" u="sng" dirty="0">
                <a:latin typeface="Meiryo UI" panose="020B0604030504040204" pitchFamily="50" charset="-128"/>
                <a:ea typeface="Meiryo UI" panose="020B0604030504040204" pitchFamily="50" charset="-128"/>
              </a:rPr>
              <a:t>の起動</a:t>
            </a:r>
          </a:p>
        </p:txBody>
      </p:sp>
      <p:pic>
        <p:nvPicPr>
          <p:cNvPr id="4" name="図 3">
            <a:extLst>
              <a:ext uri="{FF2B5EF4-FFF2-40B4-BE49-F238E27FC236}">
                <a16:creationId xmlns:a16="http://schemas.microsoft.com/office/drawing/2014/main" id="{319D65EC-D780-474D-BBB8-43581C2A03F5}"/>
              </a:ext>
            </a:extLst>
          </p:cNvPr>
          <p:cNvPicPr>
            <a:picLocks noChangeAspect="1"/>
          </p:cNvPicPr>
          <p:nvPr/>
        </p:nvPicPr>
        <p:blipFill>
          <a:blip r:embed="rId2"/>
          <a:stretch>
            <a:fillRect/>
          </a:stretch>
        </p:blipFill>
        <p:spPr>
          <a:xfrm>
            <a:off x="507270" y="2533824"/>
            <a:ext cx="6086475" cy="3219450"/>
          </a:xfrm>
          <a:prstGeom prst="rect">
            <a:avLst/>
          </a:prstGeom>
        </p:spPr>
      </p:pic>
      <p:sp>
        <p:nvSpPr>
          <p:cNvPr id="5" name="テキスト ボックス 4">
            <a:extLst>
              <a:ext uri="{FF2B5EF4-FFF2-40B4-BE49-F238E27FC236}">
                <a16:creationId xmlns:a16="http://schemas.microsoft.com/office/drawing/2014/main" id="{C0AF9D8C-C24E-44D8-A2E5-6CD90AC6EE4E}"/>
              </a:ext>
            </a:extLst>
          </p:cNvPr>
          <p:cNvSpPr txBox="1"/>
          <p:nvPr/>
        </p:nvSpPr>
        <p:spPr>
          <a:xfrm>
            <a:off x="507270" y="1099751"/>
            <a:ext cx="9607117" cy="830997"/>
          </a:xfrm>
          <a:prstGeom prst="rect">
            <a:avLst/>
          </a:prstGeom>
          <a:noFill/>
        </p:spPr>
        <p:txBody>
          <a:bodyPr wrap="none" rtlCol="0">
            <a:spAutoFit/>
          </a:bodyPr>
          <a:lstStyle/>
          <a:p>
            <a:r>
              <a:rPr lang="en-US" altLang="ja-JP" sz="2400" dirty="0">
                <a:latin typeface="Meiryo UI" panose="020B0604030504040204" pitchFamily="50" charset="-128"/>
                <a:ea typeface="Meiryo UI" panose="020B0604030504040204" pitchFamily="50" charset="-128"/>
              </a:rPr>
              <a:t>The Equation-based Debugger</a:t>
            </a:r>
            <a:r>
              <a:rPr lang="ja-JP" altLang="en-US" sz="2400" dirty="0">
                <a:latin typeface="Meiryo UI" panose="020B0604030504040204" pitchFamily="50" charset="-128"/>
                <a:ea typeface="Meiryo UI" panose="020B0604030504040204" pitchFamily="50" charset="-128"/>
              </a:rPr>
              <a:t>の起動には以下の二つの方法があります</a:t>
            </a:r>
          </a:p>
          <a:p>
            <a:pPr algn="l"/>
            <a:endParaRPr kumimoji="1" lang="ja-JP" altLang="en-US" sz="2400" dirty="0" err="1">
              <a:latin typeface="Meiryo UI" panose="020B0604030504040204" pitchFamily="50" charset="-128"/>
              <a:ea typeface="Meiryo UI" panose="020B0604030504040204" pitchFamily="50" charset="-128"/>
            </a:endParaRPr>
          </a:p>
        </p:txBody>
      </p:sp>
      <p:sp>
        <p:nvSpPr>
          <p:cNvPr id="6" name="四角形: 角を丸くする 5">
            <a:extLst>
              <a:ext uri="{FF2B5EF4-FFF2-40B4-BE49-F238E27FC236}">
                <a16:creationId xmlns:a16="http://schemas.microsoft.com/office/drawing/2014/main" id="{C852FFFF-4999-426E-BC81-37E506A0FC0E}"/>
              </a:ext>
            </a:extLst>
          </p:cNvPr>
          <p:cNvSpPr/>
          <p:nvPr/>
        </p:nvSpPr>
        <p:spPr>
          <a:xfrm>
            <a:off x="507270" y="5053914"/>
            <a:ext cx="1235033" cy="25949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16D8882B-1AF7-4E97-9429-A546EA839DB8}"/>
              </a:ext>
            </a:extLst>
          </p:cNvPr>
          <p:cNvSpPr txBox="1"/>
          <p:nvPr/>
        </p:nvSpPr>
        <p:spPr>
          <a:xfrm>
            <a:off x="507270" y="1702827"/>
            <a:ext cx="5003844" cy="830997"/>
          </a:xfrm>
          <a:prstGeom prst="rect">
            <a:avLst/>
          </a:prstGeom>
          <a:noFill/>
        </p:spPr>
        <p:txBody>
          <a:bodyPr wrap="square" rtlCol="0">
            <a:spAutoFit/>
          </a:bodyPr>
          <a:lstStyle/>
          <a:p>
            <a:pPr algn="l"/>
            <a:r>
              <a:rPr kumimoji="1" lang="ja-JP" altLang="en-US" sz="2400" dirty="0">
                <a:latin typeface="Meiryo UI" panose="020B0604030504040204" pitchFamily="50" charset="-128"/>
                <a:ea typeface="Meiryo UI" panose="020B0604030504040204" pitchFamily="50" charset="-128"/>
              </a:rPr>
              <a:t>① エラー発生時に表示される「</a:t>
            </a:r>
            <a:r>
              <a:rPr kumimoji="1" lang="en-US" altLang="ja-JP" sz="2400" dirty="0">
                <a:latin typeface="Meiryo UI" panose="020B0604030504040204" pitchFamily="50" charset="-128"/>
                <a:ea typeface="Meiryo UI" panose="020B0604030504040204" pitchFamily="50" charset="-128"/>
              </a:rPr>
              <a:t>Debug more</a:t>
            </a:r>
            <a:r>
              <a:rPr kumimoji="1" lang="ja-JP" altLang="en-US" sz="2400" dirty="0">
                <a:latin typeface="Meiryo UI" panose="020B0604030504040204" pitchFamily="50" charset="-128"/>
                <a:ea typeface="Meiryo UI" panose="020B0604030504040204" pitchFamily="50" charset="-128"/>
              </a:rPr>
              <a:t>」をクリックする</a:t>
            </a:r>
            <a:endParaRPr kumimoji="1" lang="en-US" altLang="ja-JP" sz="24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5A2F5410-CAB5-4EAA-9AD0-59B46062D0D7}"/>
              </a:ext>
            </a:extLst>
          </p:cNvPr>
          <p:cNvSpPr txBox="1"/>
          <p:nvPr/>
        </p:nvSpPr>
        <p:spPr>
          <a:xfrm>
            <a:off x="7031637" y="1702827"/>
            <a:ext cx="5003844" cy="830997"/>
          </a:xfrm>
          <a:prstGeom prst="rect">
            <a:avLst/>
          </a:prstGeom>
          <a:noFill/>
        </p:spPr>
        <p:txBody>
          <a:bodyPr wrap="square" rtlCol="0">
            <a:spAutoFit/>
          </a:bodyPr>
          <a:lstStyle/>
          <a:p>
            <a:pPr algn="l"/>
            <a:r>
              <a:rPr kumimoji="1" lang="ja-JP" altLang="en-US" sz="2400" dirty="0">
                <a:latin typeface="Meiryo UI" panose="020B0604030504040204" pitchFamily="50" charset="-128"/>
                <a:ea typeface="Meiryo UI" panose="020B0604030504040204" pitchFamily="50" charset="-128"/>
              </a:rPr>
              <a:t>② 「変換デバガでシミュレート」から計算を実行する</a:t>
            </a:r>
            <a:endParaRPr kumimoji="1" lang="en-US" altLang="ja-JP" sz="2400" dirty="0">
              <a:latin typeface="Meiryo UI" panose="020B0604030504040204" pitchFamily="50" charset="-128"/>
              <a:ea typeface="Meiryo UI" panose="020B0604030504040204" pitchFamily="50" charset="-128"/>
            </a:endParaRPr>
          </a:p>
        </p:txBody>
      </p:sp>
      <p:pic>
        <p:nvPicPr>
          <p:cNvPr id="9" name="図 8">
            <a:extLst>
              <a:ext uri="{FF2B5EF4-FFF2-40B4-BE49-F238E27FC236}">
                <a16:creationId xmlns:a16="http://schemas.microsoft.com/office/drawing/2014/main" id="{73C20CFA-9C9F-45CF-AAA5-B46A3B4C054D}"/>
              </a:ext>
            </a:extLst>
          </p:cNvPr>
          <p:cNvPicPr>
            <a:picLocks noChangeAspect="1"/>
          </p:cNvPicPr>
          <p:nvPr/>
        </p:nvPicPr>
        <p:blipFill rotWithShape="1">
          <a:blip r:embed="rId3"/>
          <a:srcRect l="47534" t="3919" r="30372" b="83964"/>
          <a:stretch/>
        </p:blipFill>
        <p:spPr>
          <a:xfrm>
            <a:off x="7343080" y="2907519"/>
            <a:ext cx="4692401" cy="1447550"/>
          </a:xfrm>
          <a:prstGeom prst="rect">
            <a:avLst/>
          </a:prstGeom>
        </p:spPr>
      </p:pic>
    </p:spTree>
    <p:extLst>
      <p:ext uri="{BB962C8B-B14F-4D97-AF65-F5344CB8AC3E}">
        <p14:creationId xmlns:p14="http://schemas.microsoft.com/office/powerpoint/2010/main" val="1020458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106DBD0-1968-49A6-9E93-8B1A49A0A743}"/>
              </a:ext>
            </a:extLst>
          </p:cNvPr>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sp>
        <p:nvSpPr>
          <p:cNvPr id="3" name="Shape 130">
            <a:extLst>
              <a:ext uri="{FF2B5EF4-FFF2-40B4-BE49-F238E27FC236}">
                <a16:creationId xmlns:a16="http://schemas.microsoft.com/office/drawing/2014/main" id="{024C4D3D-1624-4F38-A433-D2DCB7A109FC}"/>
              </a:ext>
            </a:extLst>
          </p:cNvPr>
          <p:cNvSpPr/>
          <p:nvPr/>
        </p:nvSpPr>
        <p:spPr>
          <a:xfrm>
            <a:off x="179666" y="79721"/>
            <a:ext cx="506548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altLang="ja-JP" sz="3200" u="sng" dirty="0">
                <a:latin typeface="Meiryo UI" panose="020B0604030504040204" pitchFamily="50" charset="-128"/>
                <a:ea typeface="Meiryo UI" panose="020B0604030504040204" pitchFamily="50" charset="-128"/>
              </a:rPr>
              <a:t>EBD - </a:t>
            </a:r>
            <a:r>
              <a:rPr lang="ja-JP" altLang="en-US" sz="3200" u="sng" dirty="0">
                <a:latin typeface="Meiryo UI" panose="020B0604030504040204" pitchFamily="50" charset="-128"/>
                <a:ea typeface="Meiryo UI" panose="020B0604030504040204" pitchFamily="50" charset="-128"/>
              </a:rPr>
              <a:t>基本的なエラーの確認</a:t>
            </a:r>
          </a:p>
        </p:txBody>
      </p:sp>
      <p:pic>
        <p:nvPicPr>
          <p:cNvPr id="4" name="図 3">
            <a:extLst>
              <a:ext uri="{FF2B5EF4-FFF2-40B4-BE49-F238E27FC236}">
                <a16:creationId xmlns:a16="http://schemas.microsoft.com/office/drawing/2014/main" id="{B240D083-B415-49A4-AAF1-785890719BB4}"/>
              </a:ext>
            </a:extLst>
          </p:cNvPr>
          <p:cNvPicPr>
            <a:picLocks noChangeAspect="1"/>
          </p:cNvPicPr>
          <p:nvPr/>
        </p:nvPicPr>
        <p:blipFill rotWithShape="1">
          <a:blip r:embed="rId2"/>
          <a:srcRect t="5377"/>
          <a:stretch/>
        </p:blipFill>
        <p:spPr>
          <a:xfrm>
            <a:off x="944423" y="3259166"/>
            <a:ext cx="3721923" cy="2267465"/>
          </a:xfrm>
          <a:prstGeom prst="rect">
            <a:avLst/>
          </a:prstGeom>
        </p:spPr>
      </p:pic>
      <p:sp>
        <p:nvSpPr>
          <p:cNvPr id="5" name="テキスト ボックス 4">
            <a:extLst>
              <a:ext uri="{FF2B5EF4-FFF2-40B4-BE49-F238E27FC236}">
                <a16:creationId xmlns:a16="http://schemas.microsoft.com/office/drawing/2014/main" id="{B0435B76-6FF9-4449-99DB-C7202C3642F0}"/>
              </a:ext>
            </a:extLst>
          </p:cNvPr>
          <p:cNvSpPr txBox="1"/>
          <p:nvPr/>
        </p:nvSpPr>
        <p:spPr>
          <a:xfrm>
            <a:off x="494269" y="790830"/>
            <a:ext cx="8929047" cy="461665"/>
          </a:xfrm>
          <a:prstGeom prst="rect">
            <a:avLst/>
          </a:prstGeom>
          <a:noFill/>
        </p:spPr>
        <p:txBody>
          <a:bodyPr wrap="none" rtlCol="0">
            <a:spAutoFit/>
          </a:bodyPr>
          <a:lstStyle/>
          <a:p>
            <a:pPr algn="l"/>
            <a:r>
              <a:rPr kumimoji="1" lang="ja-JP" altLang="en-US" sz="2400" dirty="0">
                <a:latin typeface="Meiryo UI" panose="020B0604030504040204" pitchFamily="50" charset="-128"/>
                <a:ea typeface="Meiryo UI" panose="020B0604030504040204" pitchFamily="50" charset="-128"/>
              </a:rPr>
              <a:t>負の平方根を計算してエラーを発生させ、</a:t>
            </a:r>
            <a:r>
              <a:rPr kumimoji="1" lang="en-US" altLang="ja-JP" sz="2400" dirty="0">
                <a:latin typeface="Meiryo UI" panose="020B0604030504040204" pitchFamily="50" charset="-128"/>
                <a:ea typeface="Meiryo UI" panose="020B0604030504040204" pitchFamily="50" charset="-128"/>
              </a:rPr>
              <a:t>EBD</a:t>
            </a:r>
            <a:r>
              <a:rPr kumimoji="1" lang="ja-JP" altLang="en-US" sz="2400" dirty="0">
                <a:latin typeface="Meiryo UI" panose="020B0604030504040204" pitchFamily="50" charset="-128"/>
                <a:ea typeface="Meiryo UI" panose="020B0604030504040204" pitchFamily="50" charset="-128"/>
              </a:rPr>
              <a:t>の操作を確認しましょう</a:t>
            </a:r>
          </a:p>
        </p:txBody>
      </p:sp>
      <p:sp>
        <p:nvSpPr>
          <p:cNvPr id="7" name="矢印: 右 6">
            <a:extLst>
              <a:ext uri="{FF2B5EF4-FFF2-40B4-BE49-F238E27FC236}">
                <a16:creationId xmlns:a16="http://schemas.microsoft.com/office/drawing/2014/main" id="{A73448CB-60D7-49CF-9A27-5FAF03DCF5B0}"/>
              </a:ext>
            </a:extLst>
          </p:cNvPr>
          <p:cNvSpPr/>
          <p:nvPr/>
        </p:nvSpPr>
        <p:spPr>
          <a:xfrm>
            <a:off x="5146244" y="3968243"/>
            <a:ext cx="1306973" cy="838200"/>
          </a:xfrm>
          <a:prstGeom prst="right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74D4CC2A-4430-40AA-AFDF-C7BCE2EDE9D6}"/>
              </a:ext>
            </a:extLst>
          </p:cNvPr>
          <p:cNvSpPr txBox="1"/>
          <p:nvPr/>
        </p:nvSpPr>
        <p:spPr>
          <a:xfrm>
            <a:off x="507270" y="1468046"/>
            <a:ext cx="4534287" cy="1200329"/>
          </a:xfrm>
          <a:prstGeom prst="rect">
            <a:avLst/>
          </a:prstGeom>
          <a:noFill/>
        </p:spPr>
        <p:txBody>
          <a:bodyPr wrap="square" rtlCol="0">
            <a:spAutoFit/>
          </a:bodyPr>
          <a:lstStyle/>
          <a:p>
            <a:pPr algn="l"/>
            <a:r>
              <a:rPr kumimoji="1" lang="ja-JP" altLang="en-US" sz="2400" dirty="0">
                <a:latin typeface="Meiryo UI" panose="020B0604030504040204" pitchFamily="50" charset="-128"/>
                <a:ea typeface="Meiryo UI" panose="020B0604030504040204" pitchFamily="50" charset="-128"/>
              </a:rPr>
              <a:t>１．負の平方根となるようなモデル「</a:t>
            </a:r>
            <a:r>
              <a:rPr kumimoji="1" lang="en-US" altLang="ja-JP" sz="2400" dirty="0">
                <a:latin typeface="Meiryo UI" panose="020B0604030504040204" pitchFamily="50" charset="-128"/>
                <a:ea typeface="Meiryo UI" panose="020B0604030504040204" pitchFamily="50" charset="-128"/>
              </a:rPr>
              <a:t>test1</a:t>
            </a:r>
            <a:r>
              <a:rPr kumimoji="1" lang="ja-JP" altLang="en-US" sz="2400" dirty="0">
                <a:latin typeface="Meiryo UI" panose="020B0604030504040204" pitchFamily="50" charset="-128"/>
                <a:ea typeface="Meiryo UI" panose="020B0604030504040204" pitchFamily="50" charset="-128"/>
              </a:rPr>
              <a:t>」を以下のように作成し計算実行します</a:t>
            </a:r>
            <a:endParaRPr kumimoji="1" lang="en-US" altLang="ja-JP" sz="240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C107CB00-F359-457A-A86D-A31A2A30E286}"/>
              </a:ext>
            </a:extLst>
          </p:cNvPr>
          <p:cNvSpPr txBox="1"/>
          <p:nvPr/>
        </p:nvSpPr>
        <p:spPr>
          <a:xfrm>
            <a:off x="6552073" y="1443331"/>
            <a:ext cx="4534287" cy="1569660"/>
          </a:xfrm>
          <a:prstGeom prst="rect">
            <a:avLst/>
          </a:prstGeom>
          <a:noFill/>
        </p:spPr>
        <p:txBody>
          <a:bodyPr wrap="square" rtlCol="0">
            <a:spAutoFit/>
          </a:bodyPr>
          <a:lstStyle/>
          <a:p>
            <a:pPr algn="l"/>
            <a:r>
              <a:rPr kumimoji="1" lang="ja-JP" altLang="en-US" sz="2400" dirty="0">
                <a:latin typeface="Meiryo UI" panose="020B0604030504040204" pitchFamily="50" charset="-128"/>
                <a:ea typeface="Meiryo UI" panose="020B0604030504040204" pitchFamily="50" charset="-128"/>
              </a:rPr>
              <a:t>２．</a:t>
            </a:r>
            <a:r>
              <a:rPr kumimoji="1" lang="en-US" altLang="ja-JP" sz="2400" dirty="0">
                <a:latin typeface="Meiryo UI" panose="020B0604030504040204" pitchFamily="50" charset="-128"/>
                <a:ea typeface="Meiryo UI" panose="020B0604030504040204" pitchFamily="50" charset="-128"/>
              </a:rPr>
              <a:t>Simulation Output</a:t>
            </a:r>
            <a:r>
              <a:rPr kumimoji="1" lang="ja-JP" altLang="en-US" sz="2400" dirty="0">
                <a:latin typeface="Meiryo UI" panose="020B0604030504040204" pitchFamily="50" charset="-128"/>
                <a:ea typeface="Meiryo UI" panose="020B0604030504040204" pitchFamily="50" charset="-128"/>
              </a:rPr>
              <a:t>ウィンドウ内に出力される「</a:t>
            </a:r>
            <a:r>
              <a:rPr kumimoji="1" lang="en-US" altLang="ja-JP" sz="2400" dirty="0">
                <a:latin typeface="Meiryo UI" panose="020B0604030504040204" pitchFamily="50" charset="-128"/>
                <a:ea typeface="Meiryo UI" panose="020B0604030504040204" pitchFamily="50" charset="-128"/>
              </a:rPr>
              <a:t>Debug more</a:t>
            </a:r>
            <a:r>
              <a:rPr kumimoji="1" lang="ja-JP" altLang="en-US" sz="2400" dirty="0">
                <a:latin typeface="Meiryo UI" panose="020B0604030504040204" pitchFamily="50" charset="-128"/>
                <a:ea typeface="Meiryo UI" panose="020B0604030504040204" pitchFamily="50" charset="-128"/>
              </a:rPr>
              <a:t>」をクリックしてください。</a:t>
            </a:r>
            <a:r>
              <a:rPr kumimoji="1" lang="en-US" altLang="ja-JP" sz="2400" dirty="0">
                <a:latin typeface="Meiryo UI" panose="020B0604030504040204" pitchFamily="50" charset="-128"/>
                <a:ea typeface="Meiryo UI" panose="020B0604030504040204" pitchFamily="50" charset="-128"/>
              </a:rPr>
              <a:t>EBD</a:t>
            </a:r>
            <a:r>
              <a:rPr kumimoji="1" lang="ja-JP" altLang="en-US" sz="2400" dirty="0">
                <a:latin typeface="Meiryo UI" panose="020B0604030504040204" pitchFamily="50" charset="-128"/>
                <a:ea typeface="Meiryo UI" panose="020B0604030504040204" pitchFamily="50" charset="-128"/>
              </a:rPr>
              <a:t>が起動します</a:t>
            </a:r>
            <a:endParaRPr kumimoji="1" lang="en-US" altLang="ja-JP" sz="2400" dirty="0">
              <a:latin typeface="Meiryo UI" panose="020B0604030504040204" pitchFamily="50" charset="-128"/>
              <a:ea typeface="Meiryo UI" panose="020B0604030504040204" pitchFamily="50" charset="-128"/>
            </a:endParaRPr>
          </a:p>
        </p:txBody>
      </p:sp>
      <p:pic>
        <p:nvPicPr>
          <p:cNvPr id="13" name="図 12">
            <a:extLst>
              <a:ext uri="{FF2B5EF4-FFF2-40B4-BE49-F238E27FC236}">
                <a16:creationId xmlns:a16="http://schemas.microsoft.com/office/drawing/2014/main" id="{D033EF99-4BCF-4E03-BAA1-F1E1D2A445C1}"/>
              </a:ext>
            </a:extLst>
          </p:cNvPr>
          <p:cNvPicPr>
            <a:picLocks noChangeAspect="1"/>
          </p:cNvPicPr>
          <p:nvPr/>
        </p:nvPicPr>
        <p:blipFill rotWithShape="1">
          <a:blip r:embed="rId3"/>
          <a:srcRect b="25156"/>
          <a:stretch/>
        </p:blipFill>
        <p:spPr>
          <a:xfrm>
            <a:off x="6792100" y="3031105"/>
            <a:ext cx="4369345" cy="3550675"/>
          </a:xfrm>
          <a:prstGeom prst="rect">
            <a:avLst/>
          </a:prstGeom>
        </p:spPr>
      </p:pic>
      <p:sp>
        <p:nvSpPr>
          <p:cNvPr id="9" name="四角形: 角を丸くする 8">
            <a:extLst>
              <a:ext uri="{FF2B5EF4-FFF2-40B4-BE49-F238E27FC236}">
                <a16:creationId xmlns:a16="http://schemas.microsoft.com/office/drawing/2014/main" id="{6B077536-D06D-47FE-895F-8F33EFA29637}"/>
              </a:ext>
            </a:extLst>
          </p:cNvPr>
          <p:cNvSpPr/>
          <p:nvPr/>
        </p:nvSpPr>
        <p:spPr>
          <a:xfrm>
            <a:off x="6792100" y="5925064"/>
            <a:ext cx="1235033" cy="25949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03967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857CB52-9145-47D1-8E42-4B64267E63CE}"/>
              </a:ext>
            </a:extLst>
          </p:cNvPr>
          <p:cNvPicPr>
            <a:picLocks noChangeAspect="1"/>
          </p:cNvPicPr>
          <p:nvPr/>
        </p:nvPicPr>
        <p:blipFill>
          <a:blip r:embed="rId2"/>
          <a:stretch>
            <a:fillRect/>
          </a:stretch>
        </p:blipFill>
        <p:spPr>
          <a:xfrm>
            <a:off x="3101865" y="730176"/>
            <a:ext cx="6496374" cy="6048103"/>
          </a:xfrm>
          <a:prstGeom prst="rect">
            <a:avLst/>
          </a:prstGeom>
        </p:spPr>
      </p:pic>
      <p:sp>
        <p:nvSpPr>
          <p:cNvPr id="2" name="スライド番号プレースホルダー 1">
            <a:extLst>
              <a:ext uri="{FF2B5EF4-FFF2-40B4-BE49-F238E27FC236}">
                <a16:creationId xmlns:a16="http://schemas.microsoft.com/office/drawing/2014/main" id="{19BFBFE0-1315-4C4B-819D-062D4E0CCAF5}"/>
              </a:ext>
            </a:extLst>
          </p:cNvPr>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sp>
        <p:nvSpPr>
          <p:cNvPr id="6" name="Shape 130">
            <a:extLst>
              <a:ext uri="{FF2B5EF4-FFF2-40B4-BE49-F238E27FC236}">
                <a16:creationId xmlns:a16="http://schemas.microsoft.com/office/drawing/2014/main" id="{91126A25-18C4-43D1-B79A-8F2443A791A9}"/>
              </a:ext>
            </a:extLst>
          </p:cNvPr>
          <p:cNvSpPr/>
          <p:nvPr/>
        </p:nvSpPr>
        <p:spPr>
          <a:xfrm>
            <a:off x="179666" y="79721"/>
            <a:ext cx="3533018"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altLang="ja-JP" sz="3200" u="sng" dirty="0">
                <a:latin typeface="Meiryo UI" panose="020B0604030504040204" pitchFamily="50" charset="-128"/>
                <a:ea typeface="Meiryo UI" panose="020B0604030504040204" pitchFamily="50" charset="-128"/>
              </a:rPr>
              <a:t>EBD</a:t>
            </a:r>
            <a:r>
              <a:rPr lang="ja-JP" altLang="en-US" sz="3200" u="sng" dirty="0">
                <a:latin typeface="Meiryo UI" panose="020B0604030504040204" pitchFamily="50" charset="-128"/>
                <a:ea typeface="Meiryo UI" panose="020B0604030504040204" pitchFamily="50" charset="-128"/>
              </a:rPr>
              <a:t>のウィンドウ確認</a:t>
            </a:r>
          </a:p>
        </p:txBody>
      </p:sp>
      <p:cxnSp>
        <p:nvCxnSpPr>
          <p:cNvPr id="10" name="直線矢印コネクタ 9">
            <a:extLst>
              <a:ext uri="{FF2B5EF4-FFF2-40B4-BE49-F238E27FC236}">
                <a16:creationId xmlns:a16="http://schemas.microsoft.com/office/drawing/2014/main" id="{47C39E3A-4A16-4523-BE0E-6471B6DCBC1C}"/>
              </a:ext>
            </a:extLst>
          </p:cNvPr>
          <p:cNvCxnSpPr>
            <a:cxnSpLocks/>
            <a:stCxn id="11" idx="3"/>
          </p:cNvCxnSpPr>
          <p:nvPr/>
        </p:nvCxnSpPr>
        <p:spPr>
          <a:xfrm>
            <a:off x="3064649" y="3718289"/>
            <a:ext cx="3485453" cy="2813208"/>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6E8AA3B-C7DE-4385-9AFB-EC3661751BC5}"/>
              </a:ext>
            </a:extLst>
          </p:cNvPr>
          <p:cNvSpPr txBox="1"/>
          <p:nvPr/>
        </p:nvSpPr>
        <p:spPr>
          <a:xfrm>
            <a:off x="179666" y="2564131"/>
            <a:ext cx="2884983" cy="2308315"/>
          </a:xfrm>
          <a:prstGeom prst="rect">
            <a:avLst/>
          </a:prstGeom>
          <a:solidFill>
            <a:schemeClr val="bg1"/>
          </a:solidFill>
          <a:ln>
            <a:solidFill>
              <a:srgbClr val="FF0000"/>
            </a:solidFill>
          </a:ln>
        </p:spPr>
        <p:txBody>
          <a:bodyPr wrap="square" rtlCol="0">
            <a:noAutofit/>
          </a:bodyPr>
          <a:lstStyle/>
          <a:p>
            <a:pPr algn="l"/>
            <a:r>
              <a:rPr kumimoji="1" lang="ja-JP" altLang="en-US" sz="2400" dirty="0">
                <a:latin typeface="Meiryo UI" panose="020B0604030504040204" pitchFamily="50" charset="-128"/>
                <a:ea typeface="Meiryo UI" panose="020B0604030504040204" pitchFamily="50" charset="-128"/>
              </a:rPr>
              <a:t>４．</a:t>
            </a:r>
            <a:r>
              <a:rPr kumimoji="1" lang="en-US" altLang="ja-JP" sz="2400" dirty="0">
                <a:latin typeface="Meiryo UI" panose="020B0604030504040204" pitchFamily="50" charset="-128"/>
                <a:ea typeface="Meiryo UI" panose="020B0604030504040204" pitchFamily="50" charset="-128"/>
              </a:rPr>
              <a:t>Equations</a:t>
            </a:r>
            <a:r>
              <a:rPr kumimoji="1" lang="ja-JP" altLang="en-US" sz="2400" dirty="0">
                <a:latin typeface="Meiryo UI" panose="020B0604030504040204" pitchFamily="50" charset="-128"/>
                <a:ea typeface="Meiryo UI" panose="020B0604030504040204" pitchFamily="50" charset="-128"/>
              </a:rPr>
              <a:t>を確認します</a:t>
            </a:r>
            <a:endParaRPr kumimoji="1" lang="en-US" altLang="ja-JP" sz="2400" dirty="0">
              <a:latin typeface="Meiryo UI" panose="020B0604030504040204" pitchFamily="50" charset="-128"/>
              <a:ea typeface="Meiryo UI" panose="020B0604030504040204" pitchFamily="50" charset="-128"/>
            </a:endParaRPr>
          </a:p>
          <a:p>
            <a:pPr algn="l"/>
            <a:r>
              <a:rPr kumimoji="1" lang="en-US" altLang="ja-JP" sz="2400" dirty="0">
                <a:latin typeface="Meiryo UI" panose="020B0604030504040204" pitchFamily="50" charset="-128"/>
                <a:ea typeface="Meiryo UI" panose="020B0604030504040204" pitchFamily="50" charset="-128"/>
              </a:rPr>
              <a:t>y</a:t>
            </a:r>
            <a:r>
              <a:rPr kumimoji="1" lang="ja-JP" altLang="en-US" sz="2400" dirty="0">
                <a:latin typeface="Meiryo UI" panose="020B0604030504040204" pitchFamily="50" charset="-128"/>
                <a:ea typeface="Meiryo UI" panose="020B0604030504040204" pitchFamily="50" charset="-128"/>
              </a:rPr>
              <a:t>の初期化</a:t>
            </a:r>
            <a:r>
              <a:rPr kumimoji="1" lang="en-US" altLang="ja-JP" sz="2400" dirty="0">
                <a:latin typeface="Meiryo UI" panose="020B0604030504040204" pitchFamily="50" charset="-128"/>
                <a:ea typeface="Meiryo UI" panose="020B0604030504040204" pitchFamily="50" charset="-128"/>
              </a:rPr>
              <a:t>(initial)</a:t>
            </a:r>
            <a:r>
              <a:rPr kumimoji="1" lang="ja-JP" altLang="en-US" sz="2400" dirty="0">
                <a:latin typeface="Meiryo UI" panose="020B0604030504040204" pitchFamily="50" charset="-128"/>
                <a:ea typeface="Meiryo UI" panose="020B0604030504040204" pitchFamily="50" charset="-128"/>
              </a:rPr>
              <a:t>で負の平方根を計算しようとしていることが分かります</a:t>
            </a:r>
          </a:p>
        </p:txBody>
      </p:sp>
      <p:cxnSp>
        <p:nvCxnSpPr>
          <p:cNvPr id="15" name="直線矢印コネクタ 14">
            <a:extLst>
              <a:ext uri="{FF2B5EF4-FFF2-40B4-BE49-F238E27FC236}">
                <a16:creationId xmlns:a16="http://schemas.microsoft.com/office/drawing/2014/main" id="{EBB55267-A328-45D0-BC69-520F73D85527}"/>
              </a:ext>
            </a:extLst>
          </p:cNvPr>
          <p:cNvCxnSpPr>
            <a:cxnSpLocks/>
            <a:stCxn id="17" idx="2"/>
          </p:cNvCxnSpPr>
          <p:nvPr/>
        </p:nvCxnSpPr>
        <p:spPr>
          <a:xfrm flipH="1">
            <a:off x="4712375" y="1418195"/>
            <a:ext cx="4248386" cy="73583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96211BD6-B165-4B1A-A222-EB6D360D22DD}"/>
              </a:ext>
            </a:extLst>
          </p:cNvPr>
          <p:cNvSpPr txBox="1"/>
          <p:nvPr/>
        </p:nvSpPr>
        <p:spPr>
          <a:xfrm>
            <a:off x="5878708" y="217866"/>
            <a:ext cx="6164106" cy="1200329"/>
          </a:xfrm>
          <a:prstGeom prst="rect">
            <a:avLst/>
          </a:prstGeom>
          <a:solidFill>
            <a:schemeClr val="bg1"/>
          </a:solidFill>
          <a:ln>
            <a:solidFill>
              <a:srgbClr val="FF0000"/>
            </a:solidFill>
          </a:ln>
        </p:spPr>
        <p:txBody>
          <a:bodyPr wrap="square" rtlCol="0">
            <a:spAutoFit/>
          </a:bodyPr>
          <a:lstStyle/>
          <a:p>
            <a:pPr algn="l"/>
            <a:r>
              <a:rPr kumimoji="1" lang="ja-JP" altLang="en-US" sz="2400" dirty="0">
                <a:latin typeface="Meiryo UI" panose="020B0604030504040204" pitchFamily="50" charset="-128"/>
                <a:ea typeface="Meiryo UI" panose="020B0604030504040204" pitchFamily="50" charset="-128"/>
              </a:rPr>
              <a:t>３．ソースコードブラウザを確認します</a:t>
            </a:r>
            <a:endParaRPr kumimoji="1" lang="en-US" altLang="ja-JP" sz="2400" dirty="0">
              <a:latin typeface="Meiryo UI" panose="020B0604030504040204" pitchFamily="50" charset="-128"/>
              <a:ea typeface="Meiryo UI" panose="020B0604030504040204" pitchFamily="50" charset="-128"/>
            </a:endParaRPr>
          </a:p>
          <a:p>
            <a:r>
              <a:rPr lang="en-US" altLang="ja-JP" sz="2400" dirty="0">
                <a:latin typeface="Meiryo UI" panose="020B0604030504040204" pitchFamily="50" charset="-128"/>
                <a:ea typeface="Meiryo UI" panose="020B0604030504040204" pitchFamily="50" charset="-128"/>
              </a:rPr>
              <a:t>y</a:t>
            </a:r>
            <a:r>
              <a:rPr lang="ja-JP" altLang="en-US" sz="2400" dirty="0">
                <a:latin typeface="Meiryo UI" panose="020B0604030504040204" pitchFamily="50" charset="-128"/>
                <a:ea typeface="Meiryo UI" panose="020B0604030504040204" pitchFamily="50" charset="-128"/>
              </a:rPr>
              <a:t>の計算が失敗しているため</a:t>
            </a:r>
            <a:r>
              <a:rPr kumimoji="1" lang="ja-JP" altLang="en-US" sz="2400" dirty="0">
                <a:latin typeface="Meiryo UI" panose="020B0604030504040204" pitchFamily="50" charset="-128"/>
                <a:ea typeface="Meiryo UI" panose="020B0604030504040204" pitchFamily="50" charset="-128"/>
              </a:rPr>
              <a:t>ハイライトされています</a:t>
            </a:r>
            <a:endParaRPr kumimoji="1" lang="en-US" altLang="ja-JP" sz="2400" dirty="0">
              <a:latin typeface="Meiryo UI" panose="020B0604030504040204" pitchFamily="50" charset="-128"/>
              <a:ea typeface="Meiryo UI" panose="020B0604030504040204" pitchFamily="50" charset="-128"/>
            </a:endParaRPr>
          </a:p>
          <a:p>
            <a:r>
              <a:rPr lang="ja-JP" altLang="en-US" sz="2400" dirty="0">
                <a:latin typeface="Meiryo UI" panose="020B0604030504040204" pitchFamily="50" charset="-128"/>
                <a:ea typeface="Meiryo UI" panose="020B0604030504040204" pitchFamily="50" charset="-128"/>
              </a:rPr>
              <a:t>このように問題箇所がハイライトされます</a:t>
            </a:r>
            <a:endParaRPr kumimoji="1" lang="ja-JP" altLang="en-US" sz="2400" dirty="0">
              <a:latin typeface="Meiryo UI" panose="020B0604030504040204" pitchFamily="50" charset="-128"/>
              <a:ea typeface="Meiryo UI" panose="020B0604030504040204" pitchFamily="50" charset="-128"/>
            </a:endParaRPr>
          </a:p>
        </p:txBody>
      </p:sp>
      <p:cxnSp>
        <p:nvCxnSpPr>
          <p:cNvPr id="18" name="直線矢印コネクタ 17">
            <a:extLst>
              <a:ext uri="{FF2B5EF4-FFF2-40B4-BE49-F238E27FC236}">
                <a16:creationId xmlns:a16="http://schemas.microsoft.com/office/drawing/2014/main" id="{D3029323-EE02-472F-B27C-F7D0F0AFD74F}"/>
              </a:ext>
            </a:extLst>
          </p:cNvPr>
          <p:cNvCxnSpPr>
            <a:cxnSpLocks/>
            <a:stCxn id="11" idx="3"/>
          </p:cNvCxnSpPr>
          <p:nvPr/>
        </p:nvCxnSpPr>
        <p:spPr>
          <a:xfrm>
            <a:off x="3064649" y="3718289"/>
            <a:ext cx="334480" cy="140965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088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9BFBFE0-1315-4C4B-819D-062D4E0CCAF5}"/>
              </a:ext>
            </a:extLst>
          </p:cNvPr>
          <p:cNvSpPr>
            <a:spLocks noGrp="1"/>
          </p:cNvSpPr>
          <p:nvPr>
            <p:ph type="sldNum" sz="quarter" idx="12"/>
          </p:nvPr>
        </p:nvSpPr>
        <p:spPr/>
        <p:txBody>
          <a:bodyPr/>
          <a:lstStyle/>
          <a:p>
            <a:fld id="{D836F367-8F14-4921-8441-15DE2D973248}" type="slidenum">
              <a:rPr kumimoji="1" lang="ja-JP" altLang="en-US" smtClean="0"/>
              <a:t>9</a:t>
            </a:fld>
            <a:endParaRPr kumimoji="1" lang="ja-JP" altLang="en-US"/>
          </a:p>
        </p:txBody>
      </p:sp>
      <p:sp>
        <p:nvSpPr>
          <p:cNvPr id="6" name="Shape 130">
            <a:extLst>
              <a:ext uri="{FF2B5EF4-FFF2-40B4-BE49-F238E27FC236}">
                <a16:creationId xmlns:a16="http://schemas.microsoft.com/office/drawing/2014/main" id="{91126A25-18C4-43D1-B79A-8F2443A791A9}"/>
              </a:ext>
            </a:extLst>
          </p:cNvPr>
          <p:cNvSpPr/>
          <p:nvPr/>
        </p:nvSpPr>
        <p:spPr>
          <a:xfrm>
            <a:off x="179666" y="79721"/>
            <a:ext cx="5950347"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altLang="ja-JP" sz="3200" u="sng" dirty="0">
                <a:latin typeface="Meiryo UI" panose="020B0604030504040204" pitchFamily="50" charset="-128"/>
                <a:ea typeface="Meiryo UI" panose="020B0604030504040204" pitchFamily="50" charset="-128"/>
              </a:rPr>
              <a:t>EBD</a:t>
            </a:r>
            <a:r>
              <a:rPr lang="ja-JP" altLang="en-US" sz="3200" u="sng" dirty="0">
                <a:latin typeface="Meiryo UI" panose="020B0604030504040204" pitchFamily="50" charset="-128"/>
                <a:ea typeface="Meiryo UI" panose="020B0604030504040204" pitchFamily="50" charset="-128"/>
              </a:rPr>
              <a:t>のウィンドウ確認 </a:t>
            </a:r>
            <a:r>
              <a:rPr lang="en-US" altLang="ja-JP" sz="3200" u="sng" dirty="0">
                <a:latin typeface="Meiryo UI" panose="020B0604030504040204" pitchFamily="50" charset="-128"/>
                <a:ea typeface="Meiryo UI" panose="020B0604030504040204" pitchFamily="50" charset="-128"/>
              </a:rPr>
              <a:t>- Equations</a:t>
            </a:r>
            <a:endParaRPr lang="ja-JP" altLang="en-US" sz="3200" u="sng"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A6E8AA3B-C7DE-4385-9AFB-EC3661751BC5}"/>
              </a:ext>
            </a:extLst>
          </p:cNvPr>
          <p:cNvSpPr txBox="1"/>
          <p:nvPr/>
        </p:nvSpPr>
        <p:spPr>
          <a:xfrm>
            <a:off x="356218" y="884039"/>
            <a:ext cx="4659920" cy="595035"/>
          </a:xfrm>
          <a:prstGeom prst="rect">
            <a:avLst/>
          </a:prstGeom>
          <a:solidFill>
            <a:schemeClr val="bg1"/>
          </a:solidFill>
          <a:ln>
            <a:noFill/>
          </a:ln>
        </p:spPr>
        <p:txBody>
          <a:bodyPr wrap="square" rtlCol="0">
            <a:noAutofit/>
          </a:bodyPr>
          <a:lstStyle/>
          <a:p>
            <a:pPr algn="l"/>
            <a:r>
              <a:rPr kumimoji="1" lang="ja-JP" altLang="en-US" sz="2400" dirty="0">
                <a:latin typeface="Meiryo UI" panose="020B0604030504040204" pitchFamily="50" charset="-128"/>
                <a:ea typeface="Meiryo UI" panose="020B0604030504040204" pitchFamily="50" charset="-128"/>
              </a:rPr>
              <a:t>５．「</a:t>
            </a:r>
            <a:r>
              <a:rPr kumimoji="1" lang="en-US" altLang="ja-JP" sz="2400" dirty="0">
                <a:latin typeface="Meiryo UI" panose="020B0604030504040204" pitchFamily="50" charset="-128"/>
                <a:ea typeface="Meiryo UI" panose="020B0604030504040204" pitchFamily="50" charset="-128"/>
              </a:rPr>
              <a:t>Index1</a:t>
            </a:r>
            <a:r>
              <a:rPr kumimoji="1" lang="ja-JP" altLang="en-US" sz="2400" dirty="0">
                <a:latin typeface="Meiryo UI" panose="020B0604030504040204" pitchFamily="50" charset="-128"/>
                <a:ea typeface="Meiryo UI" panose="020B0604030504040204" pitchFamily="50" charset="-128"/>
              </a:rPr>
              <a:t>」をダブルクリックします</a:t>
            </a:r>
            <a:endParaRPr kumimoji="1" lang="en-US" altLang="ja-JP" sz="2400" dirty="0">
              <a:latin typeface="Meiryo UI" panose="020B0604030504040204" pitchFamily="50" charset="-128"/>
              <a:ea typeface="Meiryo UI" panose="020B0604030504040204" pitchFamily="50" charset="-128"/>
            </a:endParaRPr>
          </a:p>
        </p:txBody>
      </p:sp>
      <p:pic>
        <p:nvPicPr>
          <p:cNvPr id="7" name="図 6">
            <a:extLst>
              <a:ext uri="{FF2B5EF4-FFF2-40B4-BE49-F238E27FC236}">
                <a16:creationId xmlns:a16="http://schemas.microsoft.com/office/drawing/2014/main" id="{BA36E59A-285E-4F24-8EC0-D0ED41D12A77}"/>
              </a:ext>
            </a:extLst>
          </p:cNvPr>
          <p:cNvPicPr>
            <a:picLocks noChangeAspect="1"/>
          </p:cNvPicPr>
          <p:nvPr/>
        </p:nvPicPr>
        <p:blipFill>
          <a:blip r:embed="rId2"/>
          <a:stretch>
            <a:fillRect/>
          </a:stretch>
        </p:blipFill>
        <p:spPr>
          <a:xfrm>
            <a:off x="825089" y="2456119"/>
            <a:ext cx="9318528" cy="3740264"/>
          </a:xfrm>
          <a:prstGeom prst="rect">
            <a:avLst/>
          </a:prstGeom>
        </p:spPr>
      </p:pic>
      <p:cxnSp>
        <p:nvCxnSpPr>
          <p:cNvPr id="9" name="直線矢印コネクタ 8">
            <a:extLst>
              <a:ext uri="{FF2B5EF4-FFF2-40B4-BE49-F238E27FC236}">
                <a16:creationId xmlns:a16="http://schemas.microsoft.com/office/drawing/2014/main" id="{AB0CE50E-2A92-4A19-8311-0A7FCE6ADADB}"/>
              </a:ext>
            </a:extLst>
          </p:cNvPr>
          <p:cNvCxnSpPr>
            <a:cxnSpLocks/>
          </p:cNvCxnSpPr>
          <p:nvPr/>
        </p:nvCxnSpPr>
        <p:spPr>
          <a:xfrm>
            <a:off x="2669059" y="1528354"/>
            <a:ext cx="0" cy="1795614"/>
          </a:xfrm>
          <a:prstGeom prst="straightConnector1">
            <a:avLst/>
          </a:prstGeom>
          <a:ln w="28575">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5F479ECA-8314-4658-93A5-4FC075FC7866}"/>
              </a:ext>
            </a:extLst>
          </p:cNvPr>
          <p:cNvSpPr/>
          <p:nvPr/>
        </p:nvSpPr>
        <p:spPr>
          <a:xfrm>
            <a:off x="5854108" y="884039"/>
            <a:ext cx="5950347" cy="830997"/>
          </a:xfrm>
          <a:prstGeom prst="rect">
            <a:avLst/>
          </a:prstGeom>
        </p:spPr>
        <p:txBody>
          <a:bodyPr wrap="square">
            <a:spAutoFit/>
          </a:bodyPr>
          <a:lstStyle/>
          <a:p>
            <a:r>
              <a:rPr lang="ja-JP" altLang="en-US" sz="2400" dirty="0">
                <a:latin typeface="Meiryo UI" panose="020B0604030504040204" pitchFamily="50" charset="-128"/>
                <a:ea typeface="Meiryo UI" panose="020B0604030504040204" pitchFamily="50" charset="-128"/>
              </a:rPr>
              <a:t>６．「</a:t>
            </a:r>
            <a:r>
              <a:rPr lang="en-US" altLang="ja-JP" sz="2400" dirty="0">
                <a:latin typeface="Meiryo UI" panose="020B0604030504040204" pitchFamily="50" charset="-128"/>
                <a:ea typeface="Meiryo UI" panose="020B0604030504040204" pitchFamily="50" charset="-128"/>
              </a:rPr>
              <a:t>Equation Operations</a:t>
            </a:r>
            <a:r>
              <a:rPr lang="ja-JP" altLang="en-US" sz="2400" dirty="0">
                <a:latin typeface="Meiryo UI" panose="020B0604030504040204" pitchFamily="50" charset="-128"/>
                <a:ea typeface="Meiryo UI" panose="020B0604030504040204" pitchFamily="50" charset="-128"/>
              </a:rPr>
              <a:t>」に</a:t>
            </a:r>
            <a:r>
              <a:rPr lang="en-US" altLang="ja-JP" sz="2400" dirty="0">
                <a:latin typeface="Meiryo UI" panose="020B0604030504040204" pitchFamily="50" charset="-128"/>
                <a:ea typeface="Meiryo UI" panose="020B0604030504040204" pitchFamily="50" charset="-128"/>
              </a:rPr>
              <a:t>y</a:t>
            </a:r>
            <a:r>
              <a:rPr lang="ja-JP" altLang="en-US" sz="2400" dirty="0">
                <a:latin typeface="Meiryo UI" panose="020B0604030504040204" pitchFamily="50" charset="-128"/>
                <a:ea typeface="Meiryo UI" panose="020B0604030504040204" pitchFamily="50" charset="-128"/>
              </a:rPr>
              <a:t>の計算過程が表示されます</a:t>
            </a:r>
          </a:p>
        </p:txBody>
      </p:sp>
      <p:cxnSp>
        <p:nvCxnSpPr>
          <p:cNvPr id="19" name="直線矢印コネクタ 18">
            <a:extLst>
              <a:ext uri="{FF2B5EF4-FFF2-40B4-BE49-F238E27FC236}">
                <a16:creationId xmlns:a16="http://schemas.microsoft.com/office/drawing/2014/main" id="{2ED8BBF4-CE92-44F3-B289-AD610FF9C7CA}"/>
              </a:ext>
            </a:extLst>
          </p:cNvPr>
          <p:cNvCxnSpPr>
            <a:cxnSpLocks/>
          </p:cNvCxnSpPr>
          <p:nvPr/>
        </p:nvCxnSpPr>
        <p:spPr>
          <a:xfrm flipH="1">
            <a:off x="6907427" y="1812560"/>
            <a:ext cx="1173891" cy="3193053"/>
          </a:xfrm>
          <a:prstGeom prst="straightConnector1">
            <a:avLst/>
          </a:prstGeom>
          <a:ln w="28575">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0" name="四角形: 角を丸くする 19">
            <a:extLst>
              <a:ext uri="{FF2B5EF4-FFF2-40B4-BE49-F238E27FC236}">
                <a16:creationId xmlns:a16="http://schemas.microsoft.com/office/drawing/2014/main" id="{C5765173-D082-4361-880B-EBC73F87EE7B}"/>
              </a:ext>
            </a:extLst>
          </p:cNvPr>
          <p:cNvSpPr/>
          <p:nvPr/>
        </p:nvSpPr>
        <p:spPr>
          <a:xfrm>
            <a:off x="813350" y="3260437"/>
            <a:ext cx="4659920" cy="2859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23AFCA2B-BC7B-4428-928C-4F9F49F6CF0A}"/>
              </a:ext>
            </a:extLst>
          </p:cNvPr>
          <p:cNvSpPr/>
          <p:nvPr/>
        </p:nvSpPr>
        <p:spPr>
          <a:xfrm>
            <a:off x="5473270" y="5005614"/>
            <a:ext cx="3137330" cy="13507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0956477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rgbClr val="FF0000"/>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rgbClr val="FF0000"/>
          </a:solidFill>
          <a:headEnd type="none" w="med" len="med"/>
          <a:tailEnd type="triangl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sz="2400" dirty="0" err="1"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9397</TotalTime>
  <Words>774</Words>
  <Application>Microsoft Office PowerPoint</Application>
  <PresentationFormat>ワイド画面</PresentationFormat>
  <Paragraphs>94</Paragraphs>
  <Slides>15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Meiryo UI</vt:lpstr>
      <vt:lpstr>YuMincho Medium</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植田 惠法</cp:lastModifiedBy>
  <cp:revision>559</cp:revision>
  <dcterms:created xsi:type="dcterms:W3CDTF">2017-07-29T00:52:37Z</dcterms:created>
  <dcterms:modified xsi:type="dcterms:W3CDTF">2019-05-26T16:16:06Z</dcterms:modified>
</cp:coreProperties>
</file>