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01" r:id="rId2"/>
    <p:sldId id="324" r:id="rId3"/>
    <p:sldId id="325" r:id="rId4"/>
    <p:sldId id="327"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CCCC"/>
    <a:srgbClr val="00CC00"/>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62" d="100"/>
          <a:sy n="62" d="100"/>
        </p:scale>
        <p:origin x="643"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2019/2/25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2019/2/25</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2019/2/25</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2019/2/25</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2019/2/25</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2019/2/25</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2019/2/25</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2019/2/25</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30">
            <a:extLst>
              <a:ext uri="{FF2B5EF4-FFF2-40B4-BE49-F238E27FC236}">
                <a16:creationId xmlns:a16="http://schemas.microsoft.com/office/drawing/2014/main" id="{B784A75F-E61D-4809-8B6B-EB47E17388D3}"/>
              </a:ext>
            </a:extLst>
          </p:cNvPr>
          <p:cNvSpPr/>
          <p:nvPr/>
        </p:nvSpPr>
        <p:spPr>
          <a:xfrm>
            <a:off x="179666" y="87415"/>
            <a:ext cx="765594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作ったモデルを一つのファイルにまとめる</a:t>
            </a:r>
            <a:endParaRPr lang="en-US" altLang="ja-JP" dirty="0"/>
          </a:p>
        </p:txBody>
      </p:sp>
      <p:sp>
        <p:nvSpPr>
          <p:cNvPr id="3" name="スライド番号プレースホルダー 2">
            <a:extLst>
              <a:ext uri="{FF2B5EF4-FFF2-40B4-BE49-F238E27FC236}">
                <a16:creationId xmlns:a16="http://schemas.microsoft.com/office/drawing/2014/main" id="{B17CA329-AC7D-4459-A924-55E96642BCCF}"/>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pic>
        <p:nvPicPr>
          <p:cNvPr id="2" name="図 1">
            <a:extLst>
              <a:ext uri="{FF2B5EF4-FFF2-40B4-BE49-F238E27FC236}">
                <a16:creationId xmlns:a16="http://schemas.microsoft.com/office/drawing/2014/main" id="{64FAD701-7CFA-4A11-911C-B8BD9ADEDD8D}"/>
              </a:ext>
            </a:extLst>
          </p:cNvPr>
          <p:cNvPicPr>
            <a:picLocks noChangeAspect="1"/>
          </p:cNvPicPr>
          <p:nvPr/>
        </p:nvPicPr>
        <p:blipFill>
          <a:blip r:embed="rId2"/>
          <a:stretch>
            <a:fillRect/>
          </a:stretch>
        </p:blipFill>
        <p:spPr>
          <a:xfrm>
            <a:off x="2426954" y="5201305"/>
            <a:ext cx="1031982" cy="1558505"/>
          </a:xfrm>
          <a:prstGeom prst="rect">
            <a:avLst/>
          </a:prstGeom>
        </p:spPr>
      </p:pic>
      <p:sp>
        <p:nvSpPr>
          <p:cNvPr id="21" name="テキスト ボックス 20">
            <a:extLst>
              <a:ext uri="{FF2B5EF4-FFF2-40B4-BE49-F238E27FC236}">
                <a16:creationId xmlns:a16="http://schemas.microsoft.com/office/drawing/2014/main" id="{58B50630-3E5E-4A73-8EFA-0B45C0264832}"/>
              </a:ext>
            </a:extLst>
          </p:cNvPr>
          <p:cNvSpPr txBox="1"/>
          <p:nvPr/>
        </p:nvSpPr>
        <p:spPr>
          <a:xfrm>
            <a:off x="623943" y="808590"/>
            <a:ext cx="10570522" cy="830997"/>
          </a:xfrm>
          <a:prstGeom prst="rect">
            <a:avLst/>
          </a:prstGeom>
          <a:noFill/>
        </p:spPr>
        <p:txBody>
          <a:bodyPr wrap="none" rtlCol="0">
            <a:spAutoFit/>
          </a:bodyPr>
          <a:lstStyle/>
          <a:p>
            <a:r>
              <a:rPr kumimoji="1" lang="ja-JP" altLang="en-US" sz="2400" dirty="0">
                <a:ea typeface="Meiryo UI" panose="020B0604030504040204" pitchFamily="50" charset="-128"/>
              </a:rPr>
              <a:t>これまで様々なモデルを作ってまいりました。</a:t>
            </a:r>
            <a:endParaRPr kumimoji="1" lang="en-US" altLang="ja-JP" sz="2400" dirty="0">
              <a:ea typeface="Meiryo UI" panose="020B0604030504040204" pitchFamily="50" charset="-128"/>
            </a:endParaRPr>
          </a:p>
          <a:p>
            <a:r>
              <a:rPr lang="ja-JP" altLang="en-US" sz="2400" dirty="0">
                <a:ea typeface="Meiryo UI" panose="020B0604030504040204" pitchFamily="50" charset="-128"/>
              </a:rPr>
              <a:t>それらのモデルを一つにまとめて整理したり階層化して取り扱いやすくすることができます。</a:t>
            </a:r>
            <a:endParaRPr kumimoji="1" lang="ja-JP" altLang="en-US" sz="2400" dirty="0">
              <a:ea typeface="Meiryo UI" panose="020B0604030504040204" pitchFamily="50" charset="-128"/>
            </a:endParaRPr>
          </a:p>
        </p:txBody>
      </p:sp>
      <p:pic>
        <p:nvPicPr>
          <p:cNvPr id="12" name="図 11">
            <a:extLst>
              <a:ext uri="{FF2B5EF4-FFF2-40B4-BE49-F238E27FC236}">
                <a16:creationId xmlns:a16="http://schemas.microsoft.com/office/drawing/2014/main" id="{26A96BE6-427E-477E-BD14-F45DE705BF4D}"/>
              </a:ext>
            </a:extLst>
          </p:cNvPr>
          <p:cNvPicPr>
            <a:picLocks noChangeAspect="1"/>
          </p:cNvPicPr>
          <p:nvPr/>
        </p:nvPicPr>
        <p:blipFill rotWithShape="1">
          <a:blip r:embed="rId3"/>
          <a:srcRect l="5366"/>
          <a:stretch/>
        </p:blipFill>
        <p:spPr>
          <a:xfrm>
            <a:off x="6880859" y="4931370"/>
            <a:ext cx="1424941" cy="1850430"/>
          </a:xfrm>
          <a:prstGeom prst="rect">
            <a:avLst/>
          </a:prstGeom>
        </p:spPr>
      </p:pic>
      <p:pic>
        <p:nvPicPr>
          <p:cNvPr id="22" name="図 21">
            <a:extLst>
              <a:ext uri="{FF2B5EF4-FFF2-40B4-BE49-F238E27FC236}">
                <a16:creationId xmlns:a16="http://schemas.microsoft.com/office/drawing/2014/main" id="{5C8177DB-5FDD-413C-9AFF-CB9BEA4515C5}"/>
              </a:ext>
            </a:extLst>
          </p:cNvPr>
          <p:cNvPicPr>
            <a:picLocks noChangeAspect="1"/>
          </p:cNvPicPr>
          <p:nvPr/>
        </p:nvPicPr>
        <p:blipFill>
          <a:blip r:embed="rId4"/>
          <a:stretch>
            <a:fillRect/>
          </a:stretch>
        </p:blipFill>
        <p:spPr>
          <a:xfrm>
            <a:off x="2063106" y="2435542"/>
            <a:ext cx="2023127" cy="1898243"/>
          </a:xfrm>
          <a:prstGeom prst="rect">
            <a:avLst/>
          </a:prstGeom>
        </p:spPr>
      </p:pic>
      <p:pic>
        <p:nvPicPr>
          <p:cNvPr id="23" name="図 22">
            <a:extLst>
              <a:ext uri="{FF2B5EF4-FFF2-40B4-BE49-F238E27FC236}">
                <a16:creationId xmlns:a16="http://schemas.microsoft.com/office/drawing/2014/main" id="{B8C3AD6C-6E55-4592-8A6B-2A4D6F6BDE4A}"/>
              </a:ext>
            </a:extLst>
          </p:cNvPr>
          <p:cNvPicPr>
            <a:picLocks noChangeAspect="1"/>
          </p:cNvPicPr>
          <p:nvPr/>
        </p:nvPicPr>
        <p:blipFill>
          <a:blip r:embed="rId5"/>
          <a:stretch>
            <a:fillRect/>
          </a:stretch>
        </p:blipFill>
        <p:spPr>
          <a:xfrm>
            <a:off x="6261617" y="2930268"/>
            <a:ext cx="3357399" cy="1303462"/>
          </a:xfrm>
          <a:prstGeom prst="rect">
            <a:avLst/>
          </a:prstGeom>
        </p:spPr>
      </p:pic>
      <p:sp>
        <p:nvSpPr>
          <p:cNvPr id="24" name="矢印: 右 23">
            <a:extLst>
              <a:ext uri="{FF2B5EF4-FFF2-40B4-BE49-F238E27FC236}">
                <a16:creationId xmlns:a16="http://schemas.microsoft.com/office/drawing/2014/main" id="{53E5260E-ACD9-41A9-8CF2-D6D766DDB0FD}"/>
              </a:ext>
            </a:extLst>
          </p:cNvPr>
          <p:cNvSpPr/>
          <p:nvPr/>
        </p:nvSpPr>
        <p:spPr>
          <a:xfrm>
            <a:off x="4226666" y="2847453"/>
            <a:ext cx="2034951" cy="10744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3BEE6B3-36F2-4101-B39F-C2AEAF736900}"/>
              </a:ext>
            </a:extLst>
          </p:cNvPr>
          <p:cNvSpPr txBox="1"/>
          <p:nvPr/>
        </p:nvSpPr>
        <p:spPr>
          <a:xfrm>
            <a:off x="623943" y="1781116"/>
            <a:ext cx="3708066" cy="461665"/>
          </a:xfrm>
          <a:prstGeom prst="rect">
            <a:avLst/>
          </a:prstGeom>
          <a:noFill/>
        </p:spPr>
        <p:txBody>
          <a:bodyPr wrap="none" rtlCol="0">
            <a:spAutoFit/>
          </a:bodyPr>
          <a:lstStyle/>
          <a:p>
            <a:pPr algn="l"/>
            <a:r>
              <a:rPr kumimoji="1" lang="ja-JP" altLang="en-US" sz="2400" b="1" u="sng" dirty="0">
                <a:ea typeface="Meiryo UI" panose="020B0604030504040204" pitchFamily="50" charset="-128"/>
              </a:rPr>
              <a:t>エクスプローラー上での表示</a:t>
            </a:r>
          </a:p>
        </p:txBody>
      </p:sp>
      <p:sp>
        <p:nvSpPr>
          <p:cNvPr id="26" name="テキスト ボックス 25">
            <a:extLst>
              <a:ext uri="{FF2B5EF4-FFF2-40B4-BE49-F238E27FC236}">
                <a16:creationId xmlns:a16="http://schemas.microsoft.com/office/drawing/2014/main" id="{7B0B2335-3F01-4EA4-9864-EAE95C8775C6}"/>
              </a:ext>
            </a:extLst>
          </p:cNvPr>
          <p:cNvSpPr txBox="1"/>
          <p:nvPr/>
        </p:nvSpPr>
        <p:spPr>
          <a:xfrm>
            <a:off x="4059722" y="2468603"/>
            <a:ext cx="2400016" cy="461665"/>
          </a:xfrm>
          <a:prstGeom prst="rect">
            <a:avLst/>
          </a:prstGeom>
          <a:noFill/>
        </p:spPr>
        <p:txBody>
          <a:bodyPr wrap="none" rtlCol="0">
            <a:spAutoFit/>
          </a:bodyPr>
          <a:lstStyle/>
          <a:p>
            <a:pPr algn="l"/>
            <a:r>
              <a:rPr kumimoji="1" lang="ja-JP" altLang="en-US" sz="2400" dirty="0">
                <a:solidFill>
                  <a:srgbClr val="FF0000"/>
                </a:solidFill>
                <a:ea typeface="Meiryo UI" panose="020B0604030504040204" pitchFamily="50" charset="-128"/>
              </a:rPr>
              <a:t>一つのファイルに！</a:t>
            </a:r>
          </a:p>
        </p:txBody>
      </p:sp>
      <p:sp>
        <p:nvSpPr>
          <p:cNvPr id="27" name="テキスト ボックス 26">
            <a:extLst>
              <a:ext uri="{FF2B5EF4-FFF2-40B4-BE49-F238E27FC236}">
                <a16:creationId xmlns:a16="http://schemas.microsoft.com/office/drawing/2014/main" id="{8ABD6488-642A-4EBE-A1E9-861B541D6E9A}"/>
              </a:ext>
            </a:extLst>
          </p:cNvPr>
          <p:cNvSpPr txBox="1"/>
          <p:nvPr/>
        </p:nvSpPr>
        <p:spPr>
          <a:xfrm>
            <a:off x="623943" y="4468087"/>
            <a:ext cx="2783134" cy="461665"/>
          </a:xfrm>
          <a:prstGeom prst="rect">
            <a:avLst/>
          </a:prstGeom>
          <a:noFill/>
        </p:spPr>
        <p:txBody>
          <a:bodyPr wrap="none" rtlCol="0">
            <a:spAutoFit/>
          </a:bodyPr>
          <a:lstStyle/>
          <a:p>
            <a:pPr algn="l"/>
            <a:r>
              <a:rPr kumimoji="1" lang="en-US" altLang="ja-JP" sz="2400" b="1" u="sng" dirty="0" err="1">
                <a:ea typeface="Meiryo UI" panose="020B0604030504040204" pitchFamily="50" charset="-128"/>
              </a:rPr>
              <a:t>OMEdit</a:t>
            </a:r>
            <a:r>
              <a:rPr kumimoji="1" lang="ja-JP" altLang="en-US" sz="2400" b="1" u="sng" dirty="0">
                <a:ea typeface="Meiryo UI" panose="020B0604030504040204" pitchFamily="50" charset="-128"/>
              </a:rPr>
              <a:t>上での表示</a:t>
            </a:r>
          </a:p>
        </p:txBody>
      </p:sp>
      <p:sp>
        <p:nvSpPr>
          <p:cNvPr id="28" name="矢印: 右 27">
            <a:extLst>
              <a:ext uri="{FF2B5EF4-FFF2-40B4-BE49-F238E27FC236}">
                <a16:creationId xmlns:a16="http://schemas.microsoft.com/office/drawing/2014/main" id="{A14D0F34-C738-41DF-9F94-D51BE56B8639}"/>
              </a:ext>
            </a:extLst>
          </p:cNvPr>
          <p:cNvSpPr/>
          <p:nvPr/>
        </p:nvSpPr>
        <p:spPr>
          <a:xfrm>
            <a:off x="4226666" y="5464492"/>
            <a:ext cx="1869333" cy="10744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EF61504A-D84C-4327-93E3-DFAD0B8E5186}"/>
              </a:ext>
            </a:extLst>
          </p:cNvPr>
          <p:cNvSpPr txBox="1"/>
          <p:nvPr/>
        </p:nvSpPr>
        <p:spPr>
          <a:xfrm>
            <a:off x="3687147" y="4908399"/>
            <a:ext cx="2759089" cy="461665"/>
          </a:xfrm>
          <a:prstGeom prst="rect">
            <a:avLst/>
          </a:prstGeom>
          <a:noFill/>
        </p:spPr>
        <p:txBody>
          <a:bodyPr wrap="none" rtlCol="0">
            <a:spAutoFit/>
          </a:bodyPr>
          <a:lstStyle/>
          <a:p>
            <a:pPr algn="l"/>
            <a:r>
              <a:rPr kumimoji="1" lang="ja-JP" altLang="en-US" sz="2400" dirty="0">
                <a:solidFill>
                  <a:srgbClr val="FF0000"/>
                </a:solidFill>
                <a:ea typeface="Meiryo UI" panose="020B0604030504040204" pitchFamily="50" charset="-128"/>
              </a:rPr>
              <a:t>階層化されて表示！</a:t>
            </a:r>
          </a:p>
        </p:txBody>
      </p:sp>
    </p:spTree>
    <p:extLst>
      <p:ext uri="{BB962C8B-B14F-4D97-AF65-F5344CB8AC3E}">
        <p14:creationId xmlns:p14="http://schemas.microsoft.com/office/powerpoint/2010/main" val="427192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1344B80-AA03-4FCC-8B03-BFC2D6B9FBA0}"/>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pic>
        <p:nvPicPr>
          <p:cNvPr id="5" name="図 4">
            <a:extLst>
              <a:ext uri="{FF2B5EF4-FFF2-40B4-BE49-F238E27FC236}">
                <a16:creationId xmlns:a16="http://schemas.microsoft.com/office/drawing/2014/main" id="{6E75C9EC-3A85-4805-8C1B-AA6DABF8E42C}"/>
              </a:ext>
            </a:extLst>
          </p:cNvPr>
          <p:cNvPicPr>
            <a:picLocks noChangeAspect="1"/>
          </p:cNvPicPr>
          <p:nvPr/>
        </p:nvPicPr>
        <p:blipFill>
          <a:blip r:embed="rId2"/>
          <a:stretch>
            <a:fillRect/>
          </a:stretch>
        </p:blipFill>
        <p:spPr>
          <a:xfrm>
            <a:off x="1125870" y="2403385"/>
            <a:ext cx="5511763" cy="3899209"/>
          </a:xfrm>
          <a:prstGeom prst="rect">
            <a:avLst/>
          </a:prstGeom>
        </p:spPr>
      </p:pic>
      <p:sp>
        <p:nvSpPr>
          <p:cNvPr id="6" name="Shape 130">
            <a:extLst>
              <a:ext uri="{FF2B5EF4-FFF2-40B4-BE49-F238E27FC236}">
                <a16:creationId xmlns:a16="http://schemas.microsoft.com/office/drawing/2014/main" id="{238C57EF-2887-435F-90B0-40DD1146CA72}"/>
              </a:ext>
            </a:extLst>
          </p:cNvPr>
          <p:cNvSpPr/>
          <p:nvPr/>
        </p:nvSpPr>
        <p:spPr>
          <a:xfrm>
            <a:off x="179666" y="87415"/>
            <a:ext cx="765594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作ったモデルを一つのファイルにまとめる</a:t>
            </a:r>
            <a:endParaRPr lang="en-US" altLang="ja-JP" dirty="0"/>
          </a:p>
        </p:txBody>
      </p:sp>
      <p:sp>
        <p:nvSpPr>
          <p:cNvPr id="8" name="テキスト ボックス 7">
            <a:extLst>
              <a:ext uri="{FF2B5EF4-FFF2-40B4-BE49-F238E27FC236}">
                <a16:creationId xmlns:a16="http://schemas.microsoft.com/office/drawing/2014/main" id="{86FA8C39-1DD4-459F-947B-B3DDAB64689C}"/>
              </a:ext>
            </a:extLst>
          </p:cNvPr>
          <p:cNvSpPr txBox="1"/>
          <p:nvPr/>
        </p:nvSpPr>
        <p:spPr>
          <a:xfrm>
            <a:off x="634726" y="842580"/>
            <a:ext cx="11445762" cy="1200329"/>
          </a:xfrm>
          <a:prstGeom prst="rect">
            <a:avLst/>
          </a:prstGeom>
          <a:noFill/>
        </p:spPr>
        <p:txBody>
          <a:bodyPr wrap="none" rtlCol="0">
            <a:spAutoFit/>
          </a:bodyPr>
          <a:lstStyle/>
          <a:p>
            <a:pPr algn="l"/>
            <a:r>
              <a:rPr kumimoji="1" lang="ja-JP" altLang="en-US" sz="2400" dirty="0">
                <a:ea typeface="Meiryo UI" panose="020B0604030504040204" pitchFamily="50" charset="-128"/>
              </a:rPr>
              <a:t>まずは「新規</a:t>
            </a:r>
            <a:r>
              <a:rPr kumimoji="1" lang="en-US" altLang="ja-JP" sz="2400" dirty="0">
                <a:ea typeface="Meiryo UI" panose="020B0604030504040204" pitchFamily="50" charset="-128"/>
              </a:rPr>
              <a:t>Modelica</a:t>
            </a:r>
            <a:r>
              <a:rPr kumimoji="1" lang="ja-JP" altLang="en-US" sz="2400" dirty="0">
                <a:ea typeface="Meiryo UI" panose="020B0604030504040204" pitchFamily="50" charset="-128"/>
              </a:rPr>
              <a:t>クラス作成」から「クラス・タイプ」を</a:t>
            </a:r>
            <a:r>
              <a:rPr kumimoji="1" lang="ja-JP" altLang="en-US" sz="2400" b="1" dirty="0">
                <a:solidFill>
                  <a:srgbClr val="FF0000"/>
                </a:solidFill>
                <a:ea typeface="Meiryo UI" panose="020B0604030504040204" pitchFamily="50" charset="-128"/>
              </a:rPr>
              <a:t>「</a:t>
            </a:r>
            <a:r>
              <a:rPr kumimoji="1" lang="en-US" altLang="ja-JP" sz="2400" b="1" dirty="0">
                <a:solidFill>
                  <a:srgbClr val="FF0000"/>
                </a:solidFill>
                <a:ea typeface="Meiryo UI" panose="020B0604030504040204" pitchFamily="50" charset="-128"/>
              </a:rPr>
              <a:t>Package</a:t>
            </a:r>
            <a:r>
              <a:rPr kumimoji="1" lang="ja-JP" altLang="en-US" sz="2400" b="1" dirty="0">
                <a:solidFill>
                  <a:srgbClr val="FF0000"/>
                </a:solidFill>
                <a:ea typeface="Meiryo UI" panose="020B0604030504040204" pitchFamily="50" charset="-128"/>
              </a:rPr>
              <a:t>」</a:t>
            </a:r>
            <a:r>
              <a:rPr kumimoji="1" lang="ja-JP" altLang="en-US" sz="2400" dirty="0">
                <a:ea typeface="Meiryo UI" panose="020B0604030504040204" pitchFamily="50" charset="-128"/>
              </a:rPr>
              <a:t>にしてクラスを作成します</a:t>
            </a:r>
            <a:endParaRPr kumimoji="1" lang="en-US" altLang="ja-JP" sz="2400" dirty="0">
              <a:ea typeface="Meiryo UI" panose="020B0604030504040204" pitchFamily="50" charset="-128"/>
            </a:endParaRPr>
          </a:p>
          <a:p>
            <a:pPr algn="l"/>
            <a:r>
              <a:rPr lang="en-US" altLang="ja-JP" sz="2400" dirty="0">
                <a:ea typeface="Meiryo UI" panose="020B0604030504040204" pitchFamily="50" charset="-128"/>
              </a:rPr>
              <a:t>Package</a:t>
            </a:r>
            <a:r>
              <a:rPr lang="ja-JP" altLang="en-US" sz="2400" dirty="0">
                <a:ea typeface="Meiryo UI" panose="020B0604030504040204" pitchFamily="50" charset="-128"/>
              </a:rPr>
              <a:t>クラスは様々なモデルを一つのファイルにまとめるためのクラスです</a:t>
            </a:r>
            <a:endParaRPr lang="en-US" altLang="ja-JP" sz="2400" dirty="0">
              <a:ea typeface="Meiryo UI" panose="020B0604030504040204" pitchFamily="50" charset="-128"/>
            </a:endParaRPr>
          </a:p>
          <a:p>
            <a:pPr algn="l"/>
            <a:r>
              <a:rPr kumimoji="1" lang="ja-JP" altLang="en-US" sz="2400" dirty="0">
                <a:ea typeface="Meiryo UI" panose="020B0604030504040204" pitchFamily="50" charset="-128"/>
              </a:rPr>
              <a:t>ここではパッケージ名は「</a:t>
            </a:r>
            <a:r>
              <a:rPr kumimoji="1" lang="en-US" altLang="ja-JP" sz="2400" dirty="0">
                <a:ea typeface="Meiryo UI" panose="020B0604030504040204" pitchFamily="50" charset="-128"/>
              </a:rPr>
              <a:t>Pac</a:t>
            </a:r>
            <a:r>
              <a:rPr kumimoji="1" lang="ja-JP" altLang="en-US" sz="2400" dirty="0">
                <a:ea typeface="Meiryo UI" panose="020B0604030504040204" pitchFamily="50" charset="-128"/>
              </a:rPr>
              <a:t>」とします</a:t>
            </a:r>
          </a:p>
        </p:txBody>
      </p:sp>
      <p:sp>
        <p:nvSpPr>
          <p:cNvPr id="9" name="四角形: 角を丸くする 8">
            <a:extLst>
              <a:ext uri="{FF2B5EF4-FFF2-40B4-BE49-F238E27FC236}">
                <a16:creationId xmlns:a16="http://schemas.microsoft.com/office/drawing/2014/main" id="{53967646-98B5-4484-8715-C74DB6FF6D70}"/>
              </a:ext>
            </a:extLst>
          </p:cNvPr>
          <p:cNvSpPr/>
          <p:nvPr/>
        </p:nvSpPr>
        <p:spPr>
          <a:xfrm>
            <a:off x="3427002" y="3321138"/>
            <a:ext cx="3210631" cy="4668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10" name="図 9">
            <a:extLst>
              <a:ext uri="{FF2B5EF4-FFF2-40B4-BE49-F238E27FC236}">
                <a16:creationId xmlns:a16="http://schemas.microsoft.com/office/drawing/2014/main" id="{4B3FCFD2-E194-41DE-9380-FEF7A7702CD1}"/>
              </a:ext>
            </a:extLst>
          </p:cNvPr>
          <p:cNvPicPr>
            <a:picLocks noChangeAspect="1"/>
          </p:cNvPicPr>
          <p:nvPr/>
        </p:nvPicPr>
        <p:blipFill>
          <a:blip r:embed="rId3"/>
          <a:stretch>
            <a:fillRect/>
          </a:stretch>
        </p:blipFill>
        <p:spPr>
          <a:xfrm>
            <a:off x="8610600" y="3939584"/>
            <a:ext cx="2211897" cy="1177301"/>
          </a:xfrm>
          <a:prstGeom prst="rect">
            <a:avLst/>
          </a:prstGeom>
        </p:spPr>
      </p:pic>
      <p:sp>
        <p:nvSpPr>
          <p:cNvPr id="11" name="テキスト ボックス 10">
            <a:extLst>
              <a:ext uri="{FF2B5EF4-FFF2-40B4-BE49-F238E27FC236}">
                <a16:creationId xmlns:a16="http://schemas.microsoft.com/office/drawing/2014/main" id="{006BD54C-51CD-4C09-BB12-523583FA4FA5}"/>
              </a:ext>
            </a:extLst>
          </p:cNvPr>
          <p:cNvSpPr txBox="1"/>
          <p:nvPr/>
        </p:nvSpPr>
        <p:spPr>
          <a:xfrm>
            <a:off x="7835608" y="2310906"/>
            <a:ext cx="3718560" cy="1200329"/>
          </a:xfrm>
          <a:prstGeom prst="rect">
            <a:avLst/>
          </a:prstGeom>
          <a:noFill/>
        </p:spPr>
        <p:txBody>
          <a:bodyPr wrap="square" rtlCol="0">
            <a:spAutoFit/>
          </a:bodyPr>
          <a:lstStyle/>
          <a:p>
            <a:pPr algn="l"/>
            <a:r>
              <a:rPr kumimoji="1" lang="ja-JP" altLang="en-US" sz="2400" dirty="0">
                <a:ea typeface="Meiryo UI" panose="020B0604030504040204" pitchFamily="50" charset="-128"/>
              </a:rPr>
              <a:t>ライブラリブラウザに</a:t>
            </a:r>
            <a:r>
              <a:rPr kumimoji="1" lang="en-US" altLang="ja-JP" sz="2400" dirty="0">
                <a:ea typeface="Meiryo UI" panose="020B0604030504040204" pitchFamily="50" charset="-128"/>
              </a:rPr>
              <a:t>P</a:t>
            </a:r>
            <a:r>
              <a:rPr kumimoji="1" lang="ja-JP" altLang="en-US" sz="2400" dirty="0">
                <a:ea typeface="Meiryo UI" panose="020B0604030504040204" pitchFamily="50" charset="-128"/>
              </a:rPr>
              <a:t>のアイコンがついたモデルが作成されていることを確認してください</a:t>
            </a:r>
          </a:p>
        </p:txBody>
      </p:sp>
      <p:sp>
        <p:nvSpPr>
          <p:cNvPr id="12" name="矢印: 右 11">
            <a:extLst>
              <a:ext uri="{FF2B5EF4-FFF2-40B4-BE49-F238E27FC236}">
                <a16:creationId xmlns:a16="http://schemas.microsoft.com/office/drawing/2014/main" id="{B86FCE9C-0389-483A-910D-61F252EC564A}"/>
              </a:ext>
            </a:extLst>
          </p:cNvPr>
          <p:cNvSpPr/>
          <p:nvPr/>
        </p:nvSpPr>
        <p:spPr>
          <a:xfrm>
            <a:off x="7024731" y="3981549"/>
            <a:ext cx="1146158" cy="8309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7470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E715477-8660-4EEB-B0F5-2281AADC7B6B}"/>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pic>
        <p:nvPicPr>
          <p:cNvPr id="4" name="図 3">
            <a:extLst>
              <a:ext uri="{FF2B5EF4-FFF2-40B4-BE49-F238E27FC236}">
                <a16:creationId xmlns:a16="http://schemas.microsoft.com/office/drawing/2014/main" id="{58D8FBBE-14E4-4F0C-B9BF-56DB16D90DCA}"/>
              </a:ext>
            </a:extLst>
          </p:cNvPr>
          <p:cNvPicPr>
            <a:picLocks noChangeAspect="1"/>
          </p:cNvPicPr>
          <p:nvPr/>
        </p:nvPicPr>
        <p:blipFill rotWithShape="1">
          <a:blip r:embed="rId2"/>
          <a:srcRect t="16757" r="70625" b="42162"/>
          <a:stretch/>
        </p:blipFill>
        <p:spPr>
          <a:xfrm>
            <a:off x="556054" y="2155052"/>
            <a:ext cx="5340686" cy="4201298"/>
          </a:xfrm>
          <a:prstGeom prst="rect">
            <a:avLst/>
          </a:prstGeom>
        </p:spPr>
      </p:pic>
      <p:sp>
        <p:nvSpPr>
          <p:cNvPr id="5" name="Shape 130">
            <a:extLst>
              <a:ext uri="{FF2B5EF4-FFF2-40B4-BE49-F238E27FC236}">
                <a16:creationId xmlns:a16="http://schemas.microsoft.com/office/drawing/2014/main" id="{ED1B16BB-D9B1-4932-B249-1EA721E813BC}"/>
              </a:ext>
            </a:extLst>
          </p:cNvPr>
          <p:cNvSpPr/>
          <p:nvPr/>
        </p:nvSpPr>
        <p:spPr>
          <a:xfrm>
            <a:off x="179666" y="87415"/>
            <a:ext cx="765594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作ったモデルを一つのファイルにまとめる</a:t>
            </a:r>
            <a:endParaRPr lang="en-US" altLang="ja-JP" dirty="0"/>
          </a:p>
        </p:txBody>
      </p:sp>
      <p:sp>
        <p:nvSpPr>
          <p:cNvPr id="6" name="テキスト ボックス 5">
            <a:extLst>
              <a:ext uri="{FF2B5EF4-FFF2-40B4-BE49-F238E27FC236}">
                <a16:creationId xmlns:a16="http://schemas.microsoft.com/office/drawing/2014/main" id="{644885D0-7B6C-41E4-B819-F9298E565B8B}"/>
              </a:ext>
            </a:extLst>
          </p:cNvPr>
          <p:cNvSpPr txBox="1"/>
          <p:nvPr/>
        </p:nvSpPr>
        <p:spPr>
          <a:xfrm>
            <a:off x="327747" y="853851"/>
            <a:ext cx="11081880" cy="830997"/>
          </a:xfrm>
          <a:prstGeom prst="rect">
            <a:avLst/>
          </a:prstGeom>
          <a:noFill/>
        </p:spPr>
        <p:txBody>
          <a:bodyPr wrap="none" rtlCol="0">
            <a:spAutoFit/>
          </a:bodyPr>
          <a:lstStyle/>
          <a:p>
            <a:pPr algn="l"/>
            <a:r>
              <a:rPr kumimoji="1" lang="ja-JP" altLang="en-US" sz="2400" dirty="0">
                <a:ea typeface="Meiryo UI" panose="020B0604030504040204" pitchFamily="50" charset="-128"/>
              </a:rPr>
              <a:t>パッケージ「</a:t>
            </a:r>
            <a:r>
              <a:rPr kumimoji="1" lang="en-US" altLang="ja-JP" sz="2400" dirty="0">
                <a:ea typeface="Meiryo UI" panose="020B0604030504040204" pitchFamily="50" charset="-128"/>
              </a:rPr>
              <a:t>Pac</a:t>
            </a:r>
            <a:r>
              <a:rPr kumimoji="1" lang="ja-JP" altLang="en-US" sz="2400" dirty="0">
                <a:ea typeface="Meiryo UI" panose="020B0604030504040204" pitchFamily="50" charset="-128"/>
              </a:rPr>
              <a:t>」上で右クリックをして「新規</a:t>
            </a:r>
            <a:r>
              <a:rPr kumimoji="1" lang="en-US" altLang="ja-JP" sz="2400" dirty="0">
                <a:ea typeface="Meiryo UI" panose="020B0604030504040204" pitchFamily="50" charset="-128"/>
              </a:rPr>
              <a:t>Modelica</a:t>
            </a:r>
            <a:r>
              <a:rPr kumimoji="1" lang="ja-JP" altLang="en-US" sz="2400" dirty="0">
                <a:ea typeface="Meiryo UI" panose="020B0604030504040204" pitchFamily="50" charset="-128"/>
              </a:rPr>
              <a:t>クラス作成」をクリック</a:t>
            </a:r>
            <a:r>
              <a:rPr kumimoji="1" lang="ja-JP" altLang="en-US" sz="2400" dirty="0" err="1">
                <a:ea typeface="Meiryo UI" panose="020B0604030504040204" pitchFamily="50" charset="-128"/>
              </a:rPr>
              <a:t>しします</a:t>
            </a:r>
            <a:endParaRPr kumimoji="1" lang="en-US" altLang="ja-JP" sz="2400" dirty="0">
              <a:ea typeface="Meiryo UI" panose="020B0604030504040204" pitchFamily="50" charset="-128"/>
            </a:endParaRPr>
          </a:p>
          <a:p>
            <a:pPr algn="l"/>
            <a:r>
              <a:rPr kumimoji="1" lang="ja-JP" altLang="en-US" sz="2400" dirty="0">
                <a:ea typeface="Meiryo UI" panose="020B0604030504040204" pitchFamily="50" charset="-128"/>
              </a:rPr>
              <a:t>「挿入するクラス</a:t>
            </a:r>
            <a:r>
              <a:rPr kumimoji="1" lang="en-US" altLang="ja-JP" sz="2400" dirty="0">
                <a:ea typeface="Meiryo UI" panose="020B0604030504040204" pitchFamily="50" charset="-128"/>
              </a:rPr>
              <a:t>(</a:t>
            </a:r>
            <a:r>
              <a:rPr kumimoji="1" lang="ja-JP" altLang="en-US" sz="2400" dirty="0">
                <a:ea typeface="Meiryo UI" panose="020B0604030504040204" pitchFamily="50" charset="-128"/>
              </a:rPr>
              <a:t>オプション</a:t>
            </a:r>
            <a:r>
              <a:rPr kumimoji="1" lang="en-US" altLang="ja-JP" sz="2400" dirty="0">
                <a:ea typeface="Meiryo UI" panose="020B0604030504040204" pitchFamily="50" charset="-128"/>
              </a:rPr>
              <a:t>)</a:t>
            </a:r>
            <a:r>
              <a:rPr kumimoji="1" lang="ja-JP" altLang="en-US" sz="2400" dirty="0">
                <a:ea typeface="Meiryo UI" panose="020B0604030504040204" pitchFamily="50" charset="-128"/>
              </a:rPr>
              <a:t>」に「</a:t>
            </a:r>
            <a:r>
              <a:rPr kumimoji="1" lang="en-US" altLang="ja-JP" sz="2400" dirty="0">
                <a:ea typeface="Meiryo UI" panose="020B0604030504040204" pitchFamily="50" charset="-128"/>
              </a:rPr>
              <a:t>Pac</a:t>
            </a:r>
            <a:r>
              <a:rPr kumimoji="1" lang="ja-JP" altLang="en-US" sz="2400" dirty="0">
                <a:ea typeface="Meiryo UI" panose="020B0604030504040204" pitchFamily="50" charset="-128"/>
              </a:rPr>
              <a:t>」があることを確認して新しいモデル「</a:t>
            </a:r>
            <a:r>
              <a:rPr kumimoji="1" lang="en-US" altLang="ja-JP" sz="2400" dirty="0">
                <a:ea typeface="Meiryo UI" panose="020B0604030504040204" pitchFamily="50" charset="-128"/>
              </a:rPr>
              <a:t>A</a:t>
            </a:r>
            <a:r>
              <a:rPr kumimoji="1" lang="ja-JP" altLang="en-US" sz="2400" dirty="0">
                <a:ea typeface="Meiryo UI" panose="020B0604030504040204" pitchFamily="50" charset="-128"/>
              </a:rPr>
              <a:t>」を作成しましょう</a:t>
            </a:r>
          </a:p>
        </p:txBody>
      </p:sp>
      <p:pic>
        <p:nvPicPr>
          <p:cNvPr id="7" name="図 6">
            <a:extLst>
              <a:ext uri="{FF2B5EF4-FFF2-40B4-BE49-F238E27FC236}">
                <a16:creationId xmlns:a16="http://schemas.microsoft.com/office/drawing/2014/main" id="{5C8D954A-574E-459F-B647-61316ED6ED2D}"/>
              </a:ext>
            </a:extLst>
          </p:cNvPr>
          <p:cNvPicPr>
            <a:picLocks noChangeAspect="1"/>
          </p:cNvPicPr>
          <p:nvPr/>
        </p:nvPicPr>
        <p:blipFill>
          <a:blip r:embed="rId3"/>
          <a:stretch>
            <a:fillRect/>
          </a:stretch>
        </p:blipFill>
        <p:spPr>
          <a:xfrm>
            <a:off x="7228703" y="2507302"/>
            <a:ext cx="4595407" cy="3250947"/>
          </a:xfrm>
          <a:prstGeom prst="rect">
            <a:avLst/>
          </a:prstGeom>
        </p:spPr>
      </p:pic>
      <p:sp>
        <p:nvSpPr>
          <p:cNvPr id="8" name="矢印: 右 7">
            <a:extLst>
              <a:ext uri="{FF2B5EF4-FFF2-40B4-BE49-F238E27FC236}">
                <a16:creationId xmlns:a16="http://schemas.microsoft.com/office/drawing/2014/main" id="{19CED68D-C2CF-466C-9910-788AA1F8ED16}"/>
              </a:ext>
            </a:extLst>
          </p:cNvPr>
          <p:cNvSpPr/>
          <p:nvPr/>
        </p:nvSpPr>
        <p:spPr>
          <a:xfrm>
            <a:off x="5989642" y="3717276"/>
            <a:ext cx="1146158" cy="8309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229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CF9F7A9-8C7B-41CD-A6AE-A6E1B70C067E}"/>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pic>
        <p:nvPicPr>
          <p:cNvPr id="3" name="図 2">
            <a:extLst>
              <a:ext uri="{FF2B5EF4-FFF2-40B4-BE49-F238E27FC236}">
                <a16:creationId xmlns:a16="http://schemas.microsoft.com/office/drawing/2014/main" id="{D888E64D-224E-46EF-88E1-F81AF0D55035}"/>
              </a:ext>
            </a:extLst>
          </p:cNvPr>
          <p:cNvPicPr>
            <a:picLocks noChangeAspect="1"/>
          </p:cNvPicPr>
          <p:nvPr/>
        </p:nvPicPr>
        <p:blipFill>
          <a:blip r:embed="rId2"/>
          <a:stretch>
            <a:fillRect/>
          </a:stretch>
        </p:blipFill>
        <p:spPr>
          <a:xfrm>
            <a:off x="2423440" y="1502306"/>
            <a:ext cx="2636829" cy="1458011"/>
          </a:xfrm>
          <a:prstGeom prst="rect">
            <a:avLst/>
          </a:prstGeom>
        </p:spPr>
      </p:pic>
      <p:sp>
        <p:nvSpPr>
          <p:cNvPr id="4" name="Shape 130">
            <a:extLst>
              <a:ext uri="{FF2B5EF4-FFF2-40B4-BE49-F238E27FC236}">
                <a16:creationId xmlns:a16="http://schemas.microsoft.com/office/drawing/2014/main" id="{E65BEC54-6AE6-4713-A13A-F854098AC8AE}"/>
              </a:ext>
            </a:extLst>
          </p:cNvPr>
          <p:cNvSpPr/>
          <p:nvPr/>
        </p:nvSpPr>
        <p:spPr>
          <a:xfrm>
            <a:off x="179666" y="87415"/>
            <a:ext cx="765594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作ったモデルを一つのファイルにまとめる</a:t>
            </a:r>
            <a:endParaRPr lang="en-US" altLang="ja-JP" dirty="0"/>
          </a:p>
        </p:txBody>
      </p:sp>
      <p:sp>
        <p:nvSpPr>
          <p:cNvPr id="5" name="テキスト ボックス 4">
            <a:extLst>
              <a:ext uri="{FF2B5EF4-FFF2-40B4-BE49-F238E27FC236}">
                <a16:creationId xmlns:a16="http://schemas.microsoft.com/office/drawing/2014/main" id="{FC2AF41F-74F6-40D6-B211-CC6CCA9AABAC}"/>
              </a:ext>
            </a:extLst>
          </p:cNvPr>
          <p:cNvSpPr txBox="1"/>
          <p:nvPr/>
        </p:nvSpPr>
        <p:spPr>
          <a:xfrm>
            <a:off x="327747" y="853851"/>
            <a:ext cx="9728945" cy="461665"/>
          </a:xfrm>
          <a:prstGeom prst="rect">
            <a:avLst/>
          </a:prstGeom>
          <a:noFill/>
        </p:spPr>
        <p:txBody>
          <a:bodyPr wrap="none" rtlCol="0">
            <a:spAutoFit/>
          </a:bodyPr>
          <a:lstStyle/>
          <a:p>
            <a:pPr algn="l"/>
            <a:r>
              <a:rPr kumimoji="1" lang="ja-JP" altLang="en-US" sz="2400" dirty="0">
                <a:ea typeface="Meiryo UI" panose="020B0604030504040204" pitchFamily="50" charset="-128"/>
              </a:rPr>
              <a:t>ライブラリブラウザの「</a:t>
            </a:r>
            <a:r>
              <a:rPr kumimoji="1" lang="en-US" altLang="ja-JP" sz="2400" dirty="0">
                <a:ea typeface="Meiryo UI" panose="020B0604030504040204" pitchFamily="50" charset="-128"/>
              </a:rPr>
              <a:t>Pac</a:t>
            </a:r>
            <a:r>
              <a:rPr kumimoji="1" lang="ja-JP" altLang="en-US" sz="2400" dirty="0">
                <a:ea typeface="Meiryo UI" panose="020B0604030504040204" pitchFamily="50" charset="-128"/>
              </a:rPr>
              <a:t>」内にモデル「</a:t>
            </a:r>
            <a:r>
              <a:rPr kumimoji="1" lang="en-US" altLang="ja-JP" sz="2400" dirty="0">
                <a:ea typeface="Meiryo UI" panose="020B0604030504040204" pitchFamily="50" charset="-128"/>
              </a:rPr>
              <a:t>A</a:t>
            </a:r>
            <a:r>
              <a:rPr kumimoji="1" lang="ja-JP" altLang="en-US" sz="2400" dirty="0">
                <a:ea typeface="Meiryo UI" panose="020B0604030504040204" pitchFamily="50" charset="-128"/>
              </a:rPr>
              <a:t>」が作成されていることを確認してください</a:t>
            </a:r>
            <a:endParaRPr kumimoji="1" lang="en-US" altLang="ja-JP" sz="2400" dirty="0">
              <a:ea typeface="Meiryo UI" panose="020B0604030504040204" pitchFamily="50" charset="-128"/>
            </a:endParaRPr>
          </a:p>
        </p:txBody>
      </p:sp>
      <p:sp>
        <p:nvSpPr>
          <p:cNvPr id="6" name="正方形/長方形 5">
            <a:extLst>
              <a:ext uri="{FF2B5EF4-FFF2-40B4-BE49-F238E27FC236}">
                <a16:creationId xmlns:a16="http://schemas.microsoft.com/office/drawing/2014/main" id="{0B3EBE21-05C5-4F23-9628-30B8E71BC588}"/>
              </a:ext>
            </a:extLst>
          </p:cNvPr>
          <p:cNvSpPr/>
          <p:nvPr/>
        </p:nvSpPr>
        <p:spPr>
          <a:xfrm>
            <a:off x="327746" y="3429000"/>
            <a:ext cx="11026053" cy="1569660"/>
          </a:xfrm>
          <a:prstGeom prst="rect">
            <a:avLst/>
          </a:prstGeom>
        </p:spPr>
        <p:txBody>
          <a:bodyPr wrap="square">
            <a:spAutoFit/>
          </a:bodyPr>
          <a:lstStyle/>
          <a:p>
            <a:r>
              <a:rPr lang="ja-JP" altLang="en-US" sz="2400" dirty="0">
                <a:ea typeface="Meiryo UI" panose="020B0604030504040204" pitchFamily="50" charset="-128"/>
              </a:rPr>
              <a:t>同様の方法で多くのモデルを一つのファイルにまとめることが出来ます</a:t>
            </a:r>
            <a:endParaRPr lang="en-US" altLang="ja-JP" sz="2400" dirty="0">
              <a:ea typeface="Meiryo UI" panose="020B0604030504040204" pitchFamily="50" charset="-128"/>
            </a:endParaRPr>
          </a:p>
          <a:p>
            <a:r>
              <a:rPr lang="ja-JP" altLang="en-US" sz="2400" dirty="0">
                <a:ea typeface="Meiryo UI" panose="020B0604030504040204" pitchFamily="50" charset="-128"/>
              </a:rPr>
              <a:t>パッケージ内にもパッケージを作ることが出来るので多階層構造も簡単に作れます</a:t>
            </a:r>
            <a:endParaRPr lang="en-US" altLang="ja-JP" sz="2400" dirty="0">
              <a:ea typeface="Meiryo UI" panose="020B0604030504040204" pitchFamily="50" charset="-128"/>
            </a:endParaRPr>
          </a:p>
          <a:p>
            <a:r>
              <a:rPr lang="ja-JP" altLang="en-US" sz="2400" dirty="0">
                <a:ea typeface="Meiryo UI" panose="020B0604030504040204" pitchFamily="50" charset="-128"/>
              </a:rPr>
              <a:t>また、既存のモデルは右クリックして「複製」を選択することで任意のパッケージに複製できます</a:t>
            </a:r>
            <a:endParaRPr lang="en-US" altLang="ja-JP" sz="2400" dirty="0">
              <a:ea typeface="Meiryo UI" panose="020B0604030504040204" pitchFamily="50" charset="-128"/>
            </a:endParaRPr>
          </a:p>
          <a:p>
            <a:r>
              <a:rPr lang="ja-JP" altLang="en-US" sz="2400">
                <a:ea typeface="Meiryo UI" panose="020B0604030504040204" pitchFamily="50" charset="-128"/>
              </a:rPr>
              <a:t>その際はモデルの参照先を気をつけてください</a:t>
            </a:r>
            <a:endParaRPr lang="en-US" altLang="ja-JP" sz="2400" dirty="0">
              <a:ea typeface="Meiryo UI" panose="020B0604030504040204" pitchFamily="50" charset="-128"/>
            </a:endParaRPr>
          </a:p>
        </p:txBody>
      </p:sp>
    </p:spTree>
    <p:extLst>
      <p:ext uri="{BB962C8B-B14F-4D97-AF65-F5344CB8AC3E}">
        <p14:creationId xmlns:p14="http://schemas.microsoft.com/office/powerpoint/2010/main" val="26427433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8737</TotalTime>
  <Words>279</Words>
  <Application>Microsoft Office PowerPoint</Application>
  <PresentationFormat>ワイド画面</PresentationFormat>
  <Paragraphs>25</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YuMincho Medium</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473</cp:revision>
  <dcterms:created xsi:type="dcterms:W3CDTF">2017-07-29T00:52:37Z</dcterms:created>
  <dcterms:modified xsi:type="dcterms:W3CDTF">2019-02-24T15:08:55Z</dcterms:modified>
</cp:coreProperties>
</file>