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93" r:id="rId3"/>
    <p:sldId id="283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CCCC"/>
    <a:srgbClr val="00CC00"/>
    <a:srgbClr val="CCFFFF"/>
    <a:srgbClr val="99CCFF"/>
    <a:srgbClr val="CCFF33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62" d="100"/>
          <a:sy n="62" d="100"/>
        </p:scale>
        <p:origin x="64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70700-DA66-4BAD-8F9F-A4A758D36ABA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297E9-C6BE-4C79-AE8A-01C8A877B6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373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40A934-6052-47D7-9600-E017EFD51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3567CB88-D2AC-4759-A0FB-979F04B4A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327D2F-D218-4DB3-A496-FC51084D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2FF0-B0E3-4081-A194-5315B26D72C4}" type="datetime1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CE8AFA-1A69-423A-AE33-53D4B86E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31D19D-2B03-4CD1-904A-35788E90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20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9F8C32-40DD-4764-AA14-CA340E88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25EDB7-B389-43DE-88B0-2E43F12A7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750E22-4C4B-417A-8C48-347CB348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F445-3D47-45EB-B7B9-640298F78945}" type="datetime1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19161E-7AEC-4345-BBC9-3BC233DE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EA905A-EBB0-4E40-9913-3C0464FD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04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A876662-0CE9-49E9-AC02-EE7ACC657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FE2065-03F0-48E5-82DF-EC7EEE020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9FF21-774F-48FE-A04C-9E8A7F64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4D65-32BF-448B-ADBF-66DCA4E8B106}" type="datetime1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32535A-4B89-476F-B51B-EC1413A2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260F05-0529-4B2A-B354-E1AB043C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54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14AC56-2C6E-4FD6-AC2A-C0C7474C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4E7051-D2C1-4B63-BA62-A08EA433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25CE84-A884-4ACE-B6EE-7E97B747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9B57-A7E8-419F-90A8-90F2DA777A28}" type="datetime1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CBC0D2-F1DA-4C16-85D1-974CF48B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D1951C-19F9-4BB8-96D6-46797F90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93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00A678-F443-4FEA-93D6-3926EB7E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DD3B79-A0F7-4C8D-918D-88BDE6925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E71825-7DD8-4B80-96D1-977008B8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889C-334E-44BD-8F41-5AC3386FFD37}" type="datetime1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ED311E-FAA6-4C7D-9FC2-BC675C72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4D0E2E-8245-4907-96CA-10999815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06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5D23ED-03EA-4F07-87E3-28D2640C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F3938E-99C2-4825-ABC3-D707D0C36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B3DC81-B6AF-47A5-9EE9-0C3D54421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78BECE-026B-4F33-8924-AD8452F9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9D4E-6DF1-4713-B068-9512627C39B0}" type="datetime1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783764-5DB0-4331-BA1F-9C2D17E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7F6C2E-6C8F-41C1-B48C-22929513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39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19687-F0F8-411B-B519-E0AE83C5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86F68B-292D-4F65-9707-BC2217D31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4F2048-6469-4F18-8B58-31750801B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6D5D63-E489-48AC-A362-55DB02899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48F1C4A-5767-4EC0-85C8-571505755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C9ACD47-787F-4BE6-B29B-B3CFFDE5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8707-5E34-46C7-88C2-928145620E78}" type="datetime1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D4D869A-6245-47EA-826A-11903CED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B8A9AF0-6356-40A0-8941-4F93A45D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73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760D9-6747-4690-8F9A-C5AE1864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2837AA8-1B7A-4F48-99C3-675552A1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EE7D-C0B7-4B25-8104-5FCD7D2EAEA8}" type="datetime1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EAC055-ADBD-47BF-A7E2-EE031ABE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8EF311-DAB4-4685-91A4-BDE1EF3D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33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2C283A7-F09B-44DA-AE34-70823E7F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8A9A-8812-42D8-A8AC-F30CD1F57465}" type="datetime1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D19F830-754F-4C18-8FE4-2F04D270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30F06F-B6C9-459E-9D53-161CC580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90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039C46-50B8-4DD5-BF93-3CBBC0EB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C67650-298A-4F61-B23F-88F3E8456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AF77E6-1E08-4613-B05D-57C5EDE23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6E41A3-42D9-4D44-A093-4D97E3D0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306A-7D11-4239-9371-3BFB25B5C686}" type="datetime1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791E1E-DDBA-44B3-9ED6-75CDC963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A0BBAC-041B-4530-8DE5-67BB03F9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99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2961A6-5FD9-4DD1-9399-79025E702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8E8218E-30F7-4056-BD7E-9E862E2C6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A51302-49EB-4A71-8C42-03C06785F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2867D7-B298-4F34-BF60-7897C1D2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348D-66EA-4186-BB0B-99FB286568FF}" type="datetime1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E40EFE-69CF-4922-A072-21BEA590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3CBFBD-4D74-4C68-B5BD-F1D021B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25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D3DF858-0510-483E-A45F-3B5502184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E53387-6A73-4453-AABC-8B3D4C314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47AD39-5B31-4CF5-81B8-8F59795EC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BD3EC-C0C8-40A6-81F1-9BBFA037EF8B}" type="datetime1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83D56-A9B3-4EDF-BFEA-EBC848414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CF5551-4BBA-4B6C-8390-6BC3D9EA8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73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org/licenses/mit-license.ph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0A6FEE-5F30-47CD-92B6-24311CE0EC92}"/>
              </a:ext>
            </a:extLst>
          </p:cNvPr>
          <p:cNvSpPr txBox="1"/>
          <p:nvPr/>
        </p:nvSpPr>
        <p:spPr>
          <a:xfrm>
            <a:off x="905809" y="1748268"/>
            <a:ext cx="10676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u="sng" dirty="0" err="1"/>
              <a:t>OpenModelica</a:t>
            </a:r>
            <a:r>
              <a:rPr kumimoji="1" lang="ja-JP" altLang="en-US" sz="4800" b="1" u="sng" dirty="0"/>
              <a:t>超初級チュートリアル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3839584-586E-4BF7-B7D0-CF7E5BDF7807}"/>
              </a:ext>
            </a:extLst>
          </p:cNvPr>
          <p:cNvSpPr/>
          <p:nvPr/>
        </p:nvSpPr>
        <p:spPr>
          <a:xfrm>
            <a:off x="4596230" y="3013501"/>
            <a:ext cx="29995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800" b="1" dirty="0">
                <a:solidFill>
                  <a:srgbClr val="FF0000"/>
                </a:solidFill>
              </a:rPr>
              <a:t>6</a:t>
            </a:r>
            <a:r>
              <a:rPr lang="ja-JP" altLang="en-US" sz="4800" b="1" dirty="0" err="1">
                <a:solidFill>
                  <a:srgbClr val="FF0000"/>
                </a:solidFill>
              </a:rPr>
              <a:t>．</a:t>
            </a:r>
            <a:r>
              <a:rPr lang="ja-JP" altLang="en-US" sz="4800" b="1" dirty="0">
                <a:solidFill>
                  <a:srgbClr val="FF0000"/>
                </a:solidFill>
              </a:rPr>
              <a:t>便利技</a:t>
            </a:r>
            <a:endParaRPr lang="en-US" altLang="ja-JP" sz="4800" b="1" dirty="0">
              <a:solidFill>
                <a:srgbClr val="FF0000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70AC0B-4708-4A2D-90BF-07CDBA70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AA58E1A-71F5-4213-BA60-B3FBF0C5484F}"/>
              </a:ext>
            </a:extLst>
          </p:cNvPr>
          <p:cNvSpPr/>
          <p:nvPr/>
        </p:nvSpPr>
        <p:spPr>
          <a:xfrm>
            <a:off x="3230707" y="579605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ja-JP" dirty="0"/>
              <a:t>Copyright (C) 2019 Shigenori Ueda</a:t>
            </a:r>
          </a:p>
          <a:p>
            <a:pPr algn="ctr"/>
            <a:r>
              <a:rPr lang="en-US" altLang="ja-JP" dirty="0"/>
              <a:t>Released under the MIT license</a:t>
            </a:r>
          </a:p>
          <a:p>
            <a:pPr algn="ctr"/>
            <a:r>
              <a:rPr lang="en-US" altLang="ja-JP" dirty="0">
                <a:hlinkClick r:id="rId2"/>
              </a:rPr>
              <a:t>https://opensource.org/licenses/mit-license.php</a:t>
            </a:r>
            <a:endParaRPr lang="en-US" altLang="ja-JP" dirty="0"/>
          </a:p>
          <a:p>
            <a:pPr algn="ctr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5423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ED29EE-AF3E-4341-969E-62CE8E0A3F31}"/>
              </a:ext>
            </a:extLst>
          </p:cNvPr>
          <p:cNvSpPr txBox="1"/>
          <p:nvPr/>
        </p:nvSpPr>
        <p:spPr>
          <a:xfrm>
            <a:off x="4505512" y="32564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u="sng" dirty="0"/>
              <a:t>注意事項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DCDFD7-929B-4DBF-BA2E-980EE71F8427}"/>
              </a:ext>
            </a:extLst>
          </p:cNvPr>
          <p:cNvSpPr txBox="1"/>
          <p:nvPr/>
        </p:nvSpPr>
        <p:spPr>
          <a:xfrm>
            <a:off x="794946" y="1539389"/>
            <a:ext cx="101793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　本チュートリアルは以下</a:t>
            </a:r>
            <a:r>
              <a:rPr lang="ja-JP" altLang="en-US" sz="2400" dirty="0"/>
              <a:t>の内容が理解できていることを前提と</a:t>
            </a:r>
            <a:endParaRPr lang="en-US" altLang="ja-JP" sz="2400" dirty="0"/>
          </a:p>
          <a:p>
            <a:r>
              <a:rPr lang="ja-JP" altLang="en-US" sz="2400" dirty="0"/>
              <a:t>　　しております</a:t>
            </a:r>
            <a:endParaRPr kumimoji="1" lang="en-US" altLang="ja-JP" sz="2400" dirty="0"/>
          </a:p>
          <a:p>
            <a:r>
              <a:rPr lang="ja-JP" altLang="en-US" sz="2400" dirty="0"/>
              <a:t>　　</a:t>
            </a:r>
            <a:r>
              <a:rPr kumimoji="1" lang="ja-JP" altLang="en-US" sz="2400" dirty="0"/>
              <a:t>「</a:t>
            </a:r>
            <a:r>
              <a:rPr kumimoji="1" lang="en-US" altLang="ja-JP" sz="2400" dirty="0" err="1"/>
              <a:t>OpenModelica</a:t>
            </a:r>
            <a:r>
              <a:rPr kumimoji="1" lang="ja-JP" altLang="en-US" sz="2400" dirty="0"/>
              <a:t>超初級チュートリアル</a:t>
            </a:r>
            <a:r>
              <a:rPr kumimoji="1" lang="en-US" altLang="ja-JP" sz="2400" dirty="0"/>
              <a:t>1.</a:t>
            </a:r>
            <a:r>
              <a:rPr kumimoji="1" lang="ja-JP" altLang="en-US" sz="2400" dirty="0"/>
              <a:t>解析モデルの作成と実行</a:t>
            </a:r>
            <a:r>
              <a:rPr lang="ja-JP" altLang="en-US" sz="2400" dirty="0"/>
              <a:t>」</a:t>
            </a:r>
            <a:endParaRPr lang="en-US" altLang="ja-JP" sz="2400" dirty="0"/>
          </a:p>
          <a:p>
            <a:r>
              <a:rPr lang="ja-JP" altLang="en-US" sz="2400" dirty="0"/>
              <a:t>       「</a:t>
            </a:r>
            <a:r>
              <a:rPr lang="en-US" altLang="ja-JP" sz="2400" dirty="0" err="1"/>
              <a:t>OpenModelica</a:t>
            </a:r>
            <a:r>
              <a:rPr lang="ja-JP" altLang="en-US" sz="2400" dirty="0"/>
              <a:t>超初級チュートリアル</a:t>
            </a:r>
            <a:r>
              <a:rPr lang="en-US" altLang="ja-JP" sz="2400" dirty="0"/>
              <a:t>2.</a:t>
            </a:r>
            <a:r>
              <a:rPr lang="ja-JP" altLang="en-US" sz="2400" dirty="0"/>
              <a:t>コーディング」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4E72353-C904-4A0B-BA69-50B235C2EE8F}"/>
              </a:ext>
            </a:extLst>
          </p:cNvPr>
          <p:cNvSpPr txBox="1"/>
          <p:nvPr/>
        </p:nvSpPr>
        <p:spPr>
          <a:xfrm>
            <a:off x="794946" y="4296858"/>
            <a:ext cx="8151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　</a:t>
            </a:r>
            <a:r>
              <a:rPr kumimoji="1" lang="en-US" altLang="ja-JP" sz="2400" dirty="0"/>
              <a:t>OpenModelica1.13.2 (64bit – windows</a:t>
            </a:r>
            <a:r>
              <a:rPr kumimoji="1" lang="ja-JP" altLang="en-US" sz="2400" dirty="0"/>
              <a:t>版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を利用して</a:t>
            </a:r>
            <a:endParaRPr kumimoji="1" lang="en-US" altLang="ja-JP" sz="2400" dirty="0"/>
          </a:p>
          <a:p>
            <a:r>
              <a:rPr lang="ja-JP" altLang="en-US" sz="2400" dirty="0"/>
              <a:t>　　本</a:t>
            </a:r>
            <a:r>
              <a:rPr kumimoji="1" lang="ja-JP" altLang="en-US" sz="2400" dirty="0"/>
              <a:t>チュートリアルは作成されています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820F812-8A46-4AF8-9209-114EE33E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81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0">
            <a:extLst>
              <a:ext uri="{FF2B5EF4-FFF2-40B4-BE49-F238E27FC236}">
                <a16:creationId xmlns:a16="http://schemas.microsoft.com/office/drawing/2014/main" id="{925B04DB-30E4-42E2-80C9-D742CED3A8D8}"/>
              </a:ext>
            </a:extLst>
          </p:cNvPr>
          <p:cNvSpPr/>
          <p:nvPr/>
        </p:nvSpPr>
        <p:spPr>
          <a:xfrm>
            <a:off x="179666" y="87415"/>
            <a:ext cx="129522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便利技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A833D5-5AB2-488D-A54D-E9CDA5738841}"/>
              </a:ext>
            </a:extLst>
          </p:cNvPr>
          <p:cNvSpPr txBox="1"/>
          <p:nvPr/>
        </p:nvSpPr>
        <p:spPr>
          <a:xfrm>
            <a:off x="417623" y="988732"/>
            <a:ext cx="11774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OpenModelica</a:t>
            </a:r>
            <a:r>
              <a:rPr kumimoji="1" lang="ja-JP" altLang="en-US" sz="2400" dirty="0" err="1"/>
              <a:t>には</a:t>
            </a:r>
            <a:r>
              <a:rPr kumimoji="1" lang="ja-JP" altLang="en-US" sz="2400" dirty="0"/>
              <a:t>モデルを作成し計算を実行するために様々な便利機能があります</a:t>
            </a:r>
            <a:endParaRPr kumimoji="1" lang="en-US" altLang="ja-JP" sz="2400" dirty="0"/>
          </a:p>
          <a:p>
            <a:r>
              <a:rPr kumimoji="1" lang="ja-JP" altLang="en-US" sz="2400" dirty="0"/>
              <a:t>今回は以下の便利技を紹介します</a:t>
            </a:r>
            <a:endParaRPr kumimoji="1" lang="en-US" altLang="ja-JP" sz="24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03CFA8D-F255-47FE-9956-D3EE57D2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4A61E12-318F-49C8-9C58-0E4662E352DF}"/>
              </a:ext>
            </a:extLst>
          </p:cNvPr>
          <p:cNvSpPr txBox="1"/>
          <p:nvPr/>
        </p:nvSpPr>
        <p:spPr>
          <a:xfrm>
            <a:off x="6478424" y="2141400"/>
            <a:ext cx="129073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ja-JP" sz="2400" dirty="0">
              <a:ea typeface="Meiryo UI" panose="020B0604030504040204" pitchFamily="50" charset="-128"/>
            </a:endParaRPr>
          </a:p>
          <a:p>
            <a:r>
              <a:rPr kumimoji="1" lang="ja-JP" altLang="en-US" sz="2400" dirty="0">
                <a:ea typeface="Meiryo UI" panose="020B0604030504040204" pitchFamily="50" charset="-128"/>
              </a:rPr>
              <a:t>　</a:t>
            </a:r>
            <a:endParaRPr lang="en-US" altLang="ja-JP" sz="2400" dirty="0">
              <a:ea typeface="Meiryo UI" panose="020B0604030504040204" pitchFamily="50" charset="-128"/>
            </a:endParaRPr>
          </a:p>
          <a:p>
            <a:endParaRPr lang="en-US" altLang="ja-JP" sz="2400" dirty="0">
              <a:ea typeface="Meiryo UI" panose="020B0604030504040204" pitchFamily="50" charset="-12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ja-JP" sz="2400" dirty="0">
              <a:ea typeface="Meiryo UI" panose="020B0604030504040204" pitchFamily="50" charset="-128"/>
            </a:endParaRPr>
          </a:p>
          <a:p>
            <a:r>
              <a:rPr lang="ja-JP" altLang="en-US" sz="2400" dirty="0">
                <a:ea typeface="Meiryo UI" panose="020B0604030504040204" pitchFamily="50" charset="-128"/>
              </a:rPr>
              <a:t>　　</a:t>
            </a:r>
            <a:r>
              <a:rPr lang="en-US" altLang="ja-JP" sz="2400" dirty="0">
                <a:ea typeface="Meiryo UI" panose="020B0604030504040204" pitchFamily="50" charset="-128"/>
              </a:rPr>
              <a:t>.pptx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ja-JP" sz="2400" dirty="0">
              <a:ea typeface="Meiryo UI" panose="020B0604030504040204" pitchFamily="50" charset="-12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ja-JP" sz="2400" dirty="0">
              <a:ea typeface="Meiryo UI" panose="020B0604030504040204" pitchFamily="50" charset="-12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ja-JP" sz="2400" dirty="0">
              <a:ea typeface="Meiryo UI" panose="020B0604030504040204" pitchFamily="50" charset="-12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ja-JP" sz="2400" dirty="0">
              <a:ea typeface="Meiryo UI" panose="020B0604030504040204" pitchFamily="50" charset="-12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ja-JP" sz="2400" dirty="0">
              <a:ea typeface="Meiryo UI" panose="020B0604030504040204" pitchFamily="50" charset="-12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ja-JP" altLang="en-US" sz="2400" dirty="0">
              <a:ea typeface="Meiryo UI" panose="020B0604030504040204" pitchFamily="50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2CE1788B-8ADF-4258-83C0-DF817E52B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998685"/>
              </p:ext>
            </p:extLst>
          </p:nvPr>
        </p:nvGraphicFramePr>
        <p:xfrm>
          <a:off x="827278" y="2141400"/>
          <a:ext cx="10526522" cy="4210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3261">
                  <a:extLst>
                    <a:ext uri="{9D8B030D-6E8A-4147-A177-3AD203B41FA5}">
                      <a16:colId xmlns:a16="http://schemas.microsoft.com/office/drawing/2014/main" val="869059929"/>
                    </a:ext>
                  </a:extLst>
                </a:gridCol>
                <a:gridCol w="5263261">
                  <a:extLst>
                    <a:ext uri="{9D8B030D-6E8A-4147-A177-3AD203B41FA5}">
                      <a16:colId xmlns:a16="http://schemas.microsoft.com/office/drawing/2014/main" val="2915313239"/>
                    </a:ext>
                  </a:extLst>
                </a:gridCol>
              </a:tblGrid>
              <a:tr h="48250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Tips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フォルダ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773979"/>
                  </a:ext>
                </a:extLst>
              </a:tr>
              <a:tr h="482508"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ea typeface="Meiryo UI" panose="020B0604030504040204" pitchFamily="50" charset="-128"/>
                        </a:rPr>
                        <a:t>作ったモデルを一つのファイルにまとめる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ea typeface="Meiryo UI" panose="020B0604030504040204" pitchFamily="50" charset="-128"/>
                        </a:rPr>
                        <a:t>01_MakePackage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094615"/>
                  </a:ext>
                </a:extLst>
              </a:tr>
              <a:tr h="482508">
                <a:tc>
                  <a:txBody>
                    <a:bodyPr/>
                    <a:lstStyle/>
                    <a:p>
                      <a:r>
                        <a:rPr lang="ja-JP" altLang="en-US" sz="1800" dirty="0">
                          <a:ea typeface="Meiryo UI" panose="020B0604030504040204" pitchFamily="50" charset="-128"/>
                        </a:rPr>
                        <a:t>結果値を</a:t>
                      </a:r>
                      <a:r>
                        <a:rPr lang="en-US" altLang="ja-JP" sz="1800" dirty="0">
                          <a:ea typeface="Meiryo UI" panose="020B0604030504040204" pitchFamily="50" charset="-128"/>
                        </a:rPr>
                        <a:t>csv</a:t>
                      </a:r>
                      <a:r>
                        <a:rPr lang="ja-JP" altLang="en-US" sz="1800" dirty="0">
                          <a:ea typeface="Meiryo UI" panose="020B0604030504040204" pitchFamily="50" charset="-128"/>
                        </a:rPr>
                        <a:t>で出力する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02_</a:t>
                      </a:r>
                      <a:r>
                        <a:rPr lang="en-US" altLang="ja-JP" sz="1800" dirty="0">
                          <a:ea typeface="Meiryo UI" panose="020B0604030504040204" pitchFamily="50" charset="-128"/>
                        </a:rPr>
                        <a:t>ExportCSV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178399"/>
                  </a:ext>
                </a:extLst>
              </a:tr>
              <a:tr h="48250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367410"/>
                  </a:ext>
                </a:extLst>
              </a:tr>
              <a:tr h="482508"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ea typeface="Meiryo UI" panose="020B0604030504040204" pitchFamily="50" charset="-128"/>
                        </a:rPr>
                        <a:t>パラメータを変更して素早く計算を実行する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055281"/>
                  </a:ext>
                </a:extLst>
              </a:tr>
              <a:tr h="832822"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ea typeface="Meiryo UI" panose="020B0604030504040204" pitchFamily="50" charset="-128"/>
                        </a:rPr>
                        <a:t>一つのパラメータを変更すると他のパラメータも変わるようにする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7154"/>
                  </a:ext>
                </a:extLst>
              </a:tr>
              <a:tr h="482508">
                <a:tc>
                  <a:txBody>
                    <a:bodyPr/>
                    <a:lstStyle/>
                    <a:p>
                      <a:r>
                        <a:rPr lang="ja-JP" altLang="en-US" sz="1800" dirty="0">
                          <a:ea typeface="Meiryo UI" panose="020B0604030504040204" pitchFamily="50" charset="-128"/>
                        </a:rPr>
                        <a:t>モデルの計算式を確認する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104405"/>
                  </a:ext>
                </a:extLst>
              </a:tr>
              <a:tr h="48250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622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20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FF000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sz="2400" dirty="0" smtClean="0"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8763</TotalTime>
  <Words>120</Words>
  <Application>Microsoft Office PowerPoint</Application>
  <PresentationFormat>ワイド画面</PresentationFormat>
  <Paragraphs>36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YuMincho Medium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植田惠法</dc:creator>
  <cp:lastModifiedBy>植田 惠法</cp:lastModifiedBy>
  <cp:revision>484</cp:revision>
  <dcterms:created xsi:type="dcterms:W3CDTF">2017-07-29T00:52:37Z</dcterms:created>
  <dcterms:modified xsi:type="dcterms:W3CDTF">2019-02-24T15:34:07Z</dcterms:modified>
</cp:coreProperties>
</file>