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93" r:id="rId3"/>
    <p:sldId id="400" r:id="rId4"/>
    <p:sldId id="283" r:id="rId5"/>
    <p:sldId id="405" r:id="rId6"/>
    <p:sldId id="413" r:id="rId7"/>
    <p:sldId id="414" r:id="rId8"/>
    <p:sldId id="416" r:id="rId9"/>
    <p:sldId id="417" r:id="rId10"/>
    <p:sldId id="418" r:id="rId11"/>
    <p:sldId id="419" r:id="rId12"/>
    <p:sldId id="421" r:id="rId13"/>
    <p:sldId id="415" r:id="rId14"/>
    <p:sldId id="422" r:id="rId15"/>
    <p:sldId id="401" r:id="rId16"/>
    <p:sldId id="425" r:id="rId17"/>
    <p:sldId id="424" r:id="rId18"/>
    <p:sldId id="426" r:id="rId19"/>
    <p:sldId id="423" r:id="rId20"/>
    <p:sldId id="404" r:id="rId21"/>
    <p:sldId id="325" r:id="rId22"/>
    <p:sldId id="407" r:id="rId23"/>
    <p:sldId id="408" r:id="rId24"/>
    <p:sldId id="396" r:id="rId25"/>
    <p:sldId id="388" r:id="rId26"/>
    <p:sldId id="392" r:id="rId27"/>
    <p:sldId id="328" r:id="rId28"/>
    <p:sldId id="327" r:id="rId29"/>
    <p:sldId id="329" r:id="rId30"/>
    <p:sldId id="397" r:id="rId31"/>
    <p:sldId id="334" r:id="rId32"/>
    <p:sldId id="398" r:id="rId33"/>
    <p:sldId id="411" r:id="rId34"/>
    <p:sldId id="324" r:id="rId35"/>
    <p:sldId id="382" r:id="rId36"/>
    <p:sldId id="333" r:id="rId37"/>
    <p:sldId id="366" r:id="rId38"/>
    <p:sldId id="370" r:id="rId39"/>
    <p:sldId id="369" r:id="rId40"/>
    <p:sldId id="376" r:id="rId41"/>
    <p:sldId id="368" r:id="rId42"/>
    <p:sldId id="371" r:id="rId43"/>
    <p:sldId id="373" r:id="rId44"/>
    <p:sldId id="378" r:id="rId45"/>
    <p:sldId id="379" r:id="rId46"/>
    <p:sldId id="380" r:id="rId47"/>
    <p:sldId id="372" r:id="rId48"/>
    <p:sldId id="365" r:id="rId49"/>
    <p:sldId id="335" r:id="rId50"/>
    <p:sldId id="353" r:id="rId51"/>
    <p:sldId id="356" r:id="rId52"/>
    <p:sldId id="354" r:id="rId53"/>
    <p:sldId id="358" r:id="rId54"/>
    <p:sldId id="360" r:id="rId55"/>
    <p:sldId id="339" r:id="rId56"/>
    <p:sldId id="363" r:id="rId57"/>
    <p:sldId id="359" r:id="rId58"/>
    <p:sldId id="337" r:id="rId59"/>
    <p:sldId id="349" r:id="rId60"/>
    <p:sldId id="350" r:id="rId61"/>
    <p:sldId id="336" r:id="rId62"/>
    <p:sldId id="361" r:id="rId63"/>
    <p:sldId id="362" r:id="rId64"/>
    <p:sldId id="344" r:id="rId65"/>
    <p:sldId id="345" r:id="rId66"/>
    <p:sldId id="346" r:id="rId67"/>
    <p:sldId id="348" r:id="rId68"/>
    <p:sldId id="347" r:id="rId69"/>
    <p:sldId id="352" r:id="rId70"/>
    <p:sldId id="257" r:id="rId71"/>
    <p:sldId id="258" r:id="rId72"/>
    <p:sldId id="355" r:id="rId73"/>
    <p:sldId id="341" r:id="rId74"/>
    <p:sldId id="342" r:id="rId75"/>
    <p:sldId id="343" r:id="rId76"/>
    <p:sldId id="340" r:id="rId77"/>
    <p:sldId id="384" r:id="rId78"/>
    <p:sldId id="394" r:id="rId79"/>
    <p:sldId id="409" r:id="rId80"/>
    <p:sldId id="377" r:id="rId8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FF99"/>
    <a:srgbClr val="99CCFF"/>
    <a:srgbClr val="CCFFCC"/>
    <a:srgbClr val="00CC00"/>
    <a:srgbClr val="CCFF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3" d="100"/>
          <a:sy n="63" d="100"/>
        </p:scale>
        <p:origin x="804" y="52"/>
      </p:cViewPr>
      <p:guideLst>
        <p:guide orient="horz" pos="2160"/>
        <p:guide pos="3840"/>
      </p:guideLst>
    </p:cSldViewPr>
  </p:slideViewPr>
  <p:notesTextViewPr>
    <p:cViewPr>
      <p:scale>
        <a:sx n="1" d="1"/>
        <a:sy n="1" d="1"/>
      </p:scale>
      <p:origin x="0" y="0"/>
    </p:cViewPr>
  </p:notesTextViewPr>
  <p:sorterViewPr>
    <p:cViewPr>
      <p:scale>
        <a:sx n="100" d="100"/>
        <a:sy n="100" d="100"/>
      </p:scale>
      <p:origin x="0" y="-40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2019/8/24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CA2F2FF0-B0E3-4081-A194-5315B26D72C4}" type="datetime1">
              <a:rPr kumimoji="1" lang="ja-JP" altLang="en-US" smtClean="0"/>
              <a:t>2019/8/24</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AA0CF445-3D47-45EB-B7B9-640298F78945}" type="datetime1">
              <a:rPr kumimoji="1" lang="ja-JP" altLang="en-US" smtClean="0"/>
              <a:t>2019/8/24</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33274D65-32BF-448B-ADBF-66DCA4E8B106}" type="datetime1">
              <a:rPr kumimoji="1" lang="ja-JP" altLang="en-US" smtClean="0"/>
              <a:t>2019/8/24</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852A9B57-A7E8-419F-90A8-90F2DA777A28}" type="datetime1">
              <a:rPr kumimoji="1" lang="ja-JP" altLang="en-US" smtClean="0"/>
              <a:t>2019/8/24</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C90A889C-334E-44BD-8F41-5AC3386FFD37}" type="datetime1">
              <a:rPr kumimoji="1" lang="ja-JP" altLang="en-US" smtClean="0"/>
              <a:t>2019/8/24</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58879D4E-6DF1-4713-B068-9512627C39B0}" type="datetime1">
              <a:rPr kumimoji="1" lang="ja-JP" altLang="en-US" smtClean="0"/>
              <a:t>2019/8/24</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5DD38707-5E34-46C7-88C2-928145620E78}" type="datetime1">
              <a:rPr kumimoji="1" lang="ja-JP" altLang="en-US" smtClean="0"/>
              <a:t>2019/8/24</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C7D5EE7D-C0B7-4B25-8104-5FCD7D2EAEA8}" type="datetime1">
              <a:rPr kumimoji="1" lang="ja-JP" altLang="en-US" smtClean="0"/>
              <a:t>2019/8/24</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AA028A9A-8812-42D8-A8AC-F30CD1F57465}" type="datetime1">
              <a:rPr kumimoji="1" lang="ja-JP" altLang="en-US" smtClean="0"/>
              <a:t>2019/8/24</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638306A-7D11-4239-9371-3BFB25B5C686}" type="datetime1">
              <a:rPr kumimoji="1" lang="ja-JP" altLang="en-US" smtClean="0"/>
              <a:t>2019/8/24</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25F8348D-66EA-4186-BB0B-99FB286568FF}" type="datetime1">
              <a:rPr kumimoji="1" lang="ja-JP" altLang="en-US" smtClean="0"/>
              <a:t>2019/8/24</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BD3EC-C0C8-40A6-81F1-9BBFA037EF8B}" type="datetime1">
              <a:rPr kumimoji="1" lang="ja-JP" altLang="en-US" smtClean="0"/>
              <a:t>2019/8/24</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310.png"/><Relationship Id="rId1" Type="http://schemas.openxmlformats.org/officeDocument/2006/relationships/slideLayout" Target="../slideLayouts/slideLayout7.xml"/><Relationship Id="rId6" Type="http://schemas.openxmlformats.org/officeDocument/2006/relationships/image" Target="../media/image70.png"/><Relationship Id="rId5" Type="http://schemas.openxmlformats.org/officeDocument/2006/relationships/image" Target="../media/image60.png"/><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7.xml"/><Relationship Id="rId5" Type="http://schemas.openxmlformats.org/officeDocument/2006/relationships/image" Target="../media/image180.png"/><Relationship Id="rId4" Type="http://schemas.openxmlformats.org/officeDocument/2006/relationships/image" Target="../media/image170.png"/></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2.png"/><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hyperlink" Target="https://build.openmodelica.org/Documentation/ModelicaReference.'stream'.html" TargetMode="External"/><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4" Type="http://schemas.openxmlformats.org/officeDocument/2006/relationships/hyperlink" Target="https://www.claytex.com/tech-blog/fluid-connectors-modelica-standard-library/" TargetMode="External"/></Relationships>
</file>

<file path=ppt/slides/_rels/slide7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3365124" y="2941162"/>
            <a:ext cx="5461752" cy="830997"/>
          </a:xfrm>
          <a:prstGeom prst="rect">
            <a:avLst/>
          </a:prstGeom>
        </p:spPr>
        <p:txBody>
          <a:bodyPr wrap="none">
            <a:spAutoFit/>
          </a:bodyPr>
          <a:lstStyle/>
          <a:p>
            <a:r>
              <a:rPr lang="en-US" altLang="ja-JP" sz="4800" b="1" dirty="0">
                <a:solidFill>
                  <a:srgbClr val="FF0000"/>
                </a:solidFill>
              </a:rPr>
              <a:t>7</a:t>
            </a:r>
            <a:r>
              <a:rPr lang="ja-JP" altLang="en-US" sz="4800" b="1" dirty="0" err="1">
                <a:solidFill>
                  <a:srgbClr val="FF0000"/>
                </a:solidFill>
              </a:rPr>
              <a:t>．</a:t>
            </a:r>
            <a:r>
              <a:rPr lang="ja-JP" altLang="en-US" sz="4800" b="1" dirty="0">
                <a:solidFill>
                  <a:srgbClr val="FF0000"/>
                </a:solidFill>
              </a:rPr>
              <a:t>プラントモデル</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7AA58E1A-71F5-4213-BA60-B3FBF0C5484F}"/>
              </a:ext>
            </a:extLst>
          </p:cNvPr>
          <p:cNvSpPr/>
          <p:nvPr/>
        </p:nvSpPr>
        <p:spPr>
          <a:xfrm>
            <a:off x="3230707" y="5796050"/>
            <a:ext cx="6096000" cy="1200329"/>
          </a:xfrm>
          <a:prstGeom prst="rect">
            <a:avLst/>
          </a:prstGeom>
        </p:spPr>
        <p:txBody>
          <a:bodyPr>
            <a:spAutoFit/>
          </a:bodyPr>
          <a:lstStyle/>
          <a:p>
            <a:pPr algn="ctr"/>
            <a:r>
              <a:rPr lang="en-US" altLang="ja-JP" dirty="0"/>
              <a:t>Copyright (C) 2019 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1355859"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323070"/>
            <a:ext cx="10387916" cy="830997"/>
          </a:xfrm>
          <a:prstGeom prst="rect">
            <a:avLst/>
          </a:prstGeom>
          <a:noFill/>
        </p:spPr>
        <p:txBody>
          <a:bodyPr wrap="square" rtlCol="0">
            <a:spAutoFit/>
          </a:bodyPr>
          <a:lstStyle/>
          <a:p>
            <a:pPr algn="l"/>
            <a:r>
              <a:rPr kumimoji="1" lang="ja-JP" altLang="en-US" sz="2400" dirty="0"/>
              <a:t>電圧、温度などはアクロス変数、電流、熱流量などはスルー変数として宣言することでモデルの接続関係から自動的に方程式を組み立てます</a:t>
            </a:r>
          </a:p>
        </p:txBody>
      </p:sp>
      <p:sp>
        <p:nvSpPr>
          <p:cNvPr id="22" name="テキスト ボックス 21">
            <a:extLst>
              <a:ext uri="{FF2B5EF4-FFF2-40B4-BE49-F238E27FC236}">
                <a16:creationId xmlns:a16="http://schemas.microsoft.com/office/drawing/2014/main" id="{EA5C7FF4-EFE0-4B26-9894-32084324BF24}"/>
              </a:ext>
            </a:extLst>
          </p:cNvPr>
          <p:cNvSpPr txBox="1"/>
          <p:nvPr/>
        </p:nvSpPr>
        <p:spPr>
          <a:xfrm>
            <a:off x="683735" y="722099"/>
            <a:ext cx="1723549" cy="461665"/>
          </a:xfrm>
          <a:prstGeom prst="rect">
            <a:avLst/>
          </a:prstGeom>
          <a:noFill/>
        </p:spPr>
        <p:txBody>
          <a:bodyPr wrap="none" rtlCol="0">
            <a:spAutoFit/>
          </a:bodyPr>
          <a:lstStyle/>
          <a:p>
            <a:pPr algn="l"/>
            <a:r>
              <a:rPr kumimoji="1" lang="ja-JP" altLang="en-US" sz="2400" u="sng" dirty="0"/>
              <a:t>メリット③</a:t>
            </a:r>
          </a:p>
        </p:txBody>
      </p:sp>
      <p:sp>
        <p:nvSpPr>
          <p:cNvPr id="27" name="テキスト ボックス 26">
            <a:extLst>
              <a:ext uri="{FF2B5EF4-FFF2-40B4-BE49-F238E27FC236}">
                <a16:creationId xmlns:a16="http://schemas.microsoft.com/office/drawing/2014/main" id="{06765A10-9E43-4E64-80C4-CB855027B3B0}"/>
              </a:ext>
            </a:extLst>
          </p:cNvPr>
          <p:cNvSpPr txBox="1"/>
          <p:nvPr/>
        </p:nvSpPr>
        <p:spPr>
          <a:xfrm>
            <a:off x="1250574" y="1229630"/>
            <a:ext cx="4956632" cy="830997"/>
          </a:xfrm>
          <a:prstGeom prst="rect">
            <a:avLst/>
          </a:prstGeom>
          <a:noFill/>
        </p:spPr>
        <p:txBody>
          <a:bodyPr wrap="square" rtlCol="0">
            <a:spAutoFit/>
          </a:bodyPr>
          <a:lstStyle/>
          <a:p>
            <a:pPr algn="l"/>
            <a:r>
              <a:rPr kumimoji="1" lang="ja-JP" altLang="en-US" sz="2400" dirty="0"/>
              <a:t>物理現象を表すための変数、オペレータが数多く存在する</a:t>
            </a:r>
          </a:p>
        </p:txBody>
      </p:sp>
      <p:sp>
        <p:nvSpPr>
          <p:cNvPr id="28" name="矢印: 右 27">
            <a:extLst>
              <a:ext uri="{FF2B5EF4-FFF2-40B4-BE49-F238E27FC236}">
                <a16:creationId xmlns:a16="http://schemas.microsoft.com/office/drawing/2014/main" id="{BE644425-3702-492D-8765-486E6174C31C}"/>
              </a:ext>
            </a:extLst>
          </p:cNvPr>
          <p:cNvSpPr/>
          <p:nvPr/>
        </p:nvSpPr>
        <p:spPr>
          <a:xfrm>
            <a:off x="6474185" y="141429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B25DA395-7BA6-4B5A-A5AC-7A5220EE2CDF}"/>
              </a:ext>
            </a:extLst>
          </p:cNvPr>
          <p:cNvSpPr txBox="1"/>
          <p:nvPr/>
        </p:nvSpPr>
        <p:spPr>
          <a:xfrm>
            <a:off x="7113811" y="1291185"/>
            <a:ext cx="4546845" cy="707886"/>
          </a:xfrm>
          <a:prstGeom prst="rect">
            <a:avLst/>
          </a:prstGeom>
          <a:noFill/>
        </p:spPr>
        <p:txBody>
          <a:bodyPr wrap="square" rtlCol="0">
            <a:spAutoFit/>
          </a:bodyPr>
          <a:lstStyle/>
          <a:p>
            <a:pPr algn="l"/>
            <a:r>
              <a:rPr kumimoji="1" lang="ja-JP" altLang="en-US" sz="2000" dirty="0"/>
              <a:t>アクロス変数、フロー変数、ストリーム変数、時間微分オペレータ</a:t>
            </a:r>
            <a:r>
              <a:rPr kumimoji="1" lang="en-US" altLang="ja-JP" sz="2000" dirty="0"/>
              <a:t>der</a:t>
            </a:r>
            <a:endParaRPr kumimoji="1" lang="ja-JP" altLang="en-US" sz="2000" dirty="0"/>
          </a:p>
        </p:txBody>
      </p:sp>
      <p:sp>
        <p:nvSpPr>
          <p:cNvPr id="32" name="四角形: 角を丸くする 31">
            <a:extLst>
              <a:ext uri="{FF2B5EF4-FFF2-40B4-BE49-F238E27FC236}">
                <a16:creationId xmlns:a16="http://schemas.microsoft.com/office/drawing/2014/main" id="{36166C94-AFB7-4EB4-BAA5-BE4673C6A538}"/>
              </a:ext>
            </a:extLst>
          </p:cNvPr>
          <p:cNvSpPr/>
          <p:nvPr/>
        </p:nvSpPr>
        <p:spPr>
          <a:xfrm>
            <a:off x="7221408" y="3317229"/>
            <a:ext cx="3042186" cy="2672755"/>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3" name="グループ化 32">
            <a:extLst>
              <a:ext uri="{FF2B5EF4-FFF2-40B4-BE49-F238E27FC236}">
                <a16:creationId xmlns:a16="http://schemas.microsoft.com/office/drawing/2014/main" id="{E8A9729A-B252-4E45-9C87-57C6EEA83F7D}"/>
              </a:ext>
            </a:extLst>
          </p:cNvPr>
          <p:cNvGrpSpPr/>
          <p:nvPr/>
        </p:nvGrpSpPr>
        <p:grpSpPr>
          <a:xfrm>
            <a:off x="2171651" y="3895571"/>
            <a:ext cx="4302534" cy="1605678"/>
            <a:chOff x="3190498" y="3730289"/>
            <a:chExt cx="3024900" cy="1106530"/>
          </a:xfrm>
        </p:grpSpPr>
        <p:sp>
          <p:nvSpPr>
            <p:cNvPr id="34" name="正方形/長方形 33">
              <a:extLst>
                <a:ext uri="{FF2B5EF4-FFF2-40B4-BE49-F238E27FC236}">
                  <a16:creationId xmlns:a16="http://schemas.microsoft.com/office/drawing/2014/main" id="{BAF69BC2-ED5D-4C76-BC42-482CB215DB72}"/>
                </a:ext>
              </a:extLst>
            </p:cNvPr>
            <p:cNvSpPr/>
            <p:nvPr/>
          </p:nvSpPr>
          <p:spPr>
            <a:xfrm>
              <a:off x="5075268" y="3730289"/>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7559B583-47F8-4E00-BE20-D310F3D734EB}"/>
                </a:ext>
              </a:extLst>
            </p:cNvPr>
            <p:cNvSpPr/>
            <p:nvPr/>
          </p:nvSpPr>
          <p:spPr>
            <a:xfrm>
              <a:off x="5075268" y="4629677"/>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13049F14-6CC1-4983-9941-67CDF6210F23}"/>
                </a:ext>
              </a:extLst>
            </p:cNvPr>
            <p:cNvSpPr/>
            <p:nvPr/>
          </p:nvSpPr>
          <p:spPr>
            <a:xfrm>
              <a:off x="3510393" y="4154188"/>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コネクタ: カギ線 36">
              <a:extLst>
                <a:ext uri="{FF2B5EF4-FFF2-40B4-BE49-F238E27FC236}">
                  <a16:creationId xmlns:a16="http://schemas.microsoft.com/office/drawing/2014/main" id="{D220BBE5-8131-4B27-8629-98E955BC2398}"/>
                </a:ext>
              </a:extLst>
            </p:cNvPr>
            <p:cNvCxnSpPr>
              <a:stCxn id="36" idx="3"/>
              <a:endCxn id="34" idx="1"/>
            </p:cNvCxnSpPr>
            <p:nvPr/>
          </p:nvCxnSpPr>
          <p:spPr>
            <a:xfrm flipV="1">
              <a:off x="4426670" y="3833860"/>
              <a:ext cx="648598" cy="42389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384489BA-D9D3-4FE8-B8FE-307D7FD06088}"/>
                </a:ext>
              </a:extLst>
            </p:cNvPr>
            <p:cNvCxnSpPr>
              <a:cxnSpLocks/>
              <a:stCxn id="36" idx="3"/>
              <a:endCxn id="35" idx="1"/>
            </p:cNvCxnSpPr>
            <p:nvPr/>
          </p:nvCxnSpPr>
          <p:spPr>
            <a:xfrm>
              <a:off x="4426670" y="4257759"/>
              <a:ext cx="648598" cy="47548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260AB8F0-6BDC-49D3-80F4-864BA68F1008}"/>
                </a:ext>
              </a:extLst>
            </p:cNvPr>
            <p:cNvCxnSpPr>
              <a:cxnSpLocks/>
              <a:stCxn id="36" idx="1"/>
            </p:cNvCxnSpPr>
            <p:nvPr/>
          </p:nvCxnSpPr>
          <p:spPr>
            <a:xfrm flipH="1">
              <a:off x="3190498" y="4257759"/>
              <a:ext cx="319895"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884107D-ADFC-41F9-81F1-15D41F2F69DB}"/>
                </a:ext>
              </a:extLst>
            </p:cNvPr>
            <p:cNvCxnSpPr/>
            <p:nvPr/>
          </p:nvCxnSpPr>
          <p:spPr>
            <a:xfrm flipH="1">
              <a:off x="5991545" y="3845038"/>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68D729E-262F-40BD-96AC-EE0DE9F56B65}"/>
                </a:ext>
              </a:extLst>
            </p:cNvPr>
            <p:cNvCxnSpPr/>
            <p:nvPr/>
          </p:nvCxnSpPr>
          <p:spPr>
            <a:xfrm flipH="1">
              <a:off x="5999752" y="4718860"/>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 name="テキスト ボックス 41">
            <a:extLst>
              <a:ext uri="{FF2B5EF4-FFF2-40B4-BE49-F238E27FC236}">
                <a16:creationId xmlns:a16="http://schemas.microsoft.com/office/drawing/2014/main" id="{F398FBED-1AF4-4CD6-ABEC-8D0CD880D18B}"/>
              </a:ext>
            </a:extLst>
          </p:cNvPr>
          <p:cNvSpPr txBox="1"/>
          <p:nvPr/>
        </p:nvSpPr>
        <p:spPr>
          <a:xfrm>
            <a:off x="2861583" y="5747207"/>
            <a:ext cx="3570208" cy="461665"/>
          </a:xfrm>
          <a:prstGeom prst="rect">
            <a:avLst/>
          </a:prstGeom>
          <a:noFill/>
        </p:spPr>
        <p:txBody>
          <a:bodyPr wrap="none" rtlCol="0">
            <a:spAutoFit/>
          </a:bodyPr>
          <a:lstStyle/>
          <a:p>
            <a:pPr algn="l"/>
            <a:r>
              <a:rPr kumimoji="1" lang="ja-JP" altLang="en-US" sz="2400" u="sng" dirty="0"/>
              <a:t>並列接続された電気抵抗</a:t>
            </a:r>
          </a:p>
        </p:txBody>
      </p:sp>
      <p:sp>
        <p:nvSpPr>
          <p:cNvPr id="43" name="テキスト ボックス 42">
            <a:extLst>
              <a:ext uri="{FF2B5EF4-FFF2-40B4-BE49-F238E27FC236}">
                <a16:creationId xmlns:a16="http://schemas.microsoft.com/office/drawing/2014/main" id="{35897ED6-6838-43F2-810E-CEEF03CC030B}"/>
              </a:ext>
            </a:extLst>
          </p:cNvPr>
          <p:cNvSpPr txBox="1"/>
          <p:nvPr/>
        </p:nvSpPr>
        <p:spPr>
          <a:xfrm>
            <a:off x="7835436" y="3964588"/>
            <a:ext cx="1800493" cy="523220"/>
          </a:xfrm>
          <a:prstGeom prst="rect">
            <a:avLst/>
          </a:prstGeom>
          <a:noFill/>
        </p:spPr>
        <p:txBody>
          <a:bodyPr wrap="none" rtlCol="0">
            <a:spAutoFit/>
          </a:bodyPr>
          <a:lstStyle/>
          <a:p>
            <a:pPr algn="l"/>
            <a:r>
              <a:rPr kumimoji="1" lang="en-US" altLang="ja-JP" sz="2800" dirty="0"/>
              <a:t>V</a:t>
            </a:r>
            <a:r>
              <a:rPr kumimoji="1" lang="en-US" altLang="ja-JP" sz="2800" baseline="-25000" dirty="0"/>
              <a:t>1</a:t>
            </a:r>
            <a:r>
              <a:rPr kumimoji="1" lang="en-US" altLang="ja-JP" sz="2800" dirty="0"/>
              <a:t>=V</a:t>
            </a:r>
            <a:r>
              <a:rPr kumimoji="1" lang="en-US" altLang="ja-JP" sz="2800" baseline="-25000" dirty="0"/>
              <a:t>2</a:t>
            </a:r>
            <a:r>
              <a:rPr kumimoji="1" lang="en-US" altLang="ja-JP" sz="2800" dirty="0"/>
              <a:t>=V</a:t>
            </a:r>
            <a:r>
              <a:rPr kumimoji="1" lang="en-US" altLang="ja-JP" sz="2800" baseline="-25000" dirty="0"/>
              <a:t>3</a:t>
            </a:r>
            <a:endParaRPr kumimoji="1" lang="ja-JP" altLang="en-US" sz="2800" baseline="-25000" dirty="0"/>
          </a:p>
        </p:txBody>
      </p:sp>
      <p:sp>
        <p:nvSpPr>
          <p:cNvPr id="47" name="テキスト ボックス 46">
            <a:extLst>
              <a:ext uri="{FF2B5EF4-FFF2-40B4-BE49-F238E27FC236}">
                <a16:creationId xmlns:a16="http://schemas.microsoft.com/office/drawing/2014/main" id="{C12C9DC7-95AB-4CFF-B6B4-45B8E8A9122A}"/>
              </a:ext>
            </a:extLst>
          </p:cNvPr>
          <p:cNvSpPr txBox="1"/>
          <p:nvPr/>
        </p:nvSpPr>
        <p:spPr>
          <a:xfrm>
            <a:off x="7554872" y="5147297"/>
            <a:ext cx="2108269" cy="584775"/>
          </a:xfrm>
          <a:prstGeom prst="rect">
            <a:avLst/>
          </a:prstGeom>
          <a:noFill/>
        </p:spPr>
        <p:txBody>
          <a:bodyPr wrap="square" rtlCol="0">
            <a:spAutoFit/>
          </a:bodyPr>
          <a:lstStyle/>
          <a:p>
            <a:pPr algn="ctr"/>
            <a:r>
              <a:rPr kumimoji="1" lang="en-US" altLang="ja-JP" sz="3200" dirty="0"/>
              <a:t>i</a:t>
            </a:r>
            <a:r>
              <a:rPr kumimoji="1" lang="en-US" altLang="ja-JP" sz="3200" baseline="-25000" dirty="0"/>
              <a:t>1</a:t>
            </a:r>
            <a:r>
              <a:rPr kumimoji="1" lang="en-US" altLang="ja-JP" sz="3200" dirty="0"/>
              <a:t>=i</a:t>
            </a:r>
            <a:r>
              <a:rPr kumimoji="1" lang="en-US" altLang="ja-JP" sz="3200" baseline="-25000" dirty="0"/>
              <a:t>2</a:t>
            </a:r>
            <a:r>
              <a:rPr kumimoji="1" lang="en-US" altLang="ja-JP" sz="3200" dirty="0"/>
              <a:t>+i</a:t>
            </a:r>
            <a:r>
              <a:rPr kumimoji="1" lang="en-US" altLang="ja-JP" sz="3200" baseline="-25000" dirty="0"/>
              <a:t>3</a:t>
            </a:r>
            <a:endParaRPr kumimoji="1" lang="ja-JP" altLang="en-US" sz="3200" baseline="-25000" dirty="0"/>
          </a:p>
        </p:txBody>
      </p:sp>
      <p:sp>
        <p:nvSpPr>
          <p:cNvPr id="48" name="テキスト ボックス 47">
            <a:extLst>
              <a:ext uri="{FF2B5EF4-FFF2-40B4-BE49-F238E27FC236}">
                <a16:creationId xmlns:a16="http://schemas.microsoft.com/office/drawing/2014/main" id="{19C9D3CE-F510-452E-B704-1C8CC4E7E509}"/>
              </a:ext>
            </a:extLst>
          </p:cNvPr>
          <p:cNvSpPr txBox="1"/>
          <p:nvPr/>
        </p:nvSpPr>
        <p:spPr>
          <a:xfrm>
            <a:off x="3518483" y="3791967"/>
            <a:ext cx="445956" cy="707886"/>
          </a:xfrm>
          <a:prstGeom prst="rect">
            <a:avLst/>
          </a:prstGeom>
          <a:noFill/>
        </p:spPr>
        <p:txBody>
          <a:bodyPr wrap="square" rtlCol="0">
            <a:spAutoFit/>
          </a:bodyPr>
          <a:lstStyle/>
          <a:p>
            <a:pPr algn="l"/>
            <a:r>
              <a:rPr kumimoji="1" lang="en-US" altLang="ja-JP" sz="2000" dirty="0"/>
              <a:t>V</a:t>
            </a:r>
            <a:r>
              <a:rPr kumimoji="1" lang="en-US" altLang="ja-JP" sz="2000" baseline="-25000" dirty="0"/>
              <a:t>1</a:t>
            </a:r>
          </a:p>
          <a:p>
            <a:pPr algn="l"/>
            <a:r>
              <a:rPr lang="en-US" altLang="ja-JP" sz="2000" dirty="0"/>
              <a:t>i</a:t>
            </a:r>
            <a:r>
              <a:rPr lang="en-US" altLang="ja-JP" sz="2000" baseline="-25000" dirty="0"/>
              <a:t>1</a:t>
            </a:r>
            <a:endParaRPr kumimoji="1" lang="ja-JP" altLang="en-US" sz="2000" baseline="-25000" dirty="0"/>
          </a:p>
        </p:txBody>
      </p:sp>
      <p:sp>
        <p:nvSpPr>
          <p:cNvPr id="49" name="テキスト ボックス 48">
            <a:extLst>
              <a:ext uri="{FF2B5EF4-FFF2-40B4-BE49-F238E27FC236}">
                <a16:creationId xmlns:a16="http://schemas.microsoft.com/office/drawing/2014/main" id="{ABF3AE94-C4D3-43A7-AA06-D86687F9C457}"/>
              </a:ext>
            </a:extLst>
          </p:cNvPr>
          <p:cNvSpPr txBox="1"/>
          <p:nvPr/>
        </p:nvSpPr>
        <p:spPr>
          <a:xfrm>
            <a:off x="4559289" y="3308276"/>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2</a:t>
            </a:r>
          </a:p>
          <a:p>
            <a:pPr algn="l"/>
            <a:r>
              <a:rPr lang="en-US" altLang="ja-JP" sz="2000" dirty="0"/>
              <a:t>i</a:t>
            </a:r>
            <a:r>
              <a:rPr lang="en-US" altLang="ja-JP" sz="2000" baseline="-25000" dirty="0"/>
              <a:t>2</a:t>
            </a:r>
            <a:endParaRPr kumimoji="1" lang="ja-JP" altLang="en-US" sz="2000" baseline="-25000" dirty="0"/>
          </a:p>
        </p:txBody>
      </p:sp>
      <p:sp>
        <p:nvSpPr>
          <p:cNvPr id="51" name="テキスト ボックス 50">
            <a:extLst>
              <a:ext uri="{FF2B5EF4-FFF2-40B4-BE49-F238E27FC236}">
                <a16:creationId xmlns:a16="http://schemas.microsoft.com/office/drawing/2014/main" id="{6C05C2D1-BAB6-4017-BDC1-3910C5066E2A}"/>
              </a:ext>
            </a:extLst>
          </p:cNvPr>
          <p:cNvSpPr txBox="1"/>
          <p:nvPr/>
        </p:nvSpPr>
        <p:spPr>
          <a:xfrm>
            <a:off x="4576431" y="4592402"/>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3</a:t>
            </a:r>
          </a:p>
          <a:p>
            <a:pPr algn="l"/>
            <a:r>
              <a:rPr lang="en-US" altLang="ja-JP" sz="2000" dirty="0"/>
              <a:t>i</a:t>
            </a:r>
            <a:r>
              <a:rPr lang="en-US" altLang="ja-JP" sz="2000" baseline="-25000" dirty="0"/>
              <a:t>3</a:t>
            </a:r>
            <a:endParaRPr kumimoji="1" lang="ja-JP" altLang="en-US" sz="2000" baseline="-25000" dirty="0"/>
          </a:p>
        </p:txBody>
      </p:sp>
      <p:sp>
        <p:nvSpPr>
          <p:cNvPr id="52" name="テキスト ボックス 51">
            <a:extLst>
              <a:ext uri="{FF2B5EF4-FFF2-40B4-BE49-F238E27FC236}">
                <a16:creationId xmlns:a16="http://schemas.microsoft.com/office/drawing/2014/main" id="{7DC66216-E090-4FF1-8B86-33ECD8B219D6}"/>
              </a:ext>
            </a:extLst>
          </p:cNvPr>
          <p:cNvSpPr txBox="1"/>
          <p:nvPr/>
        </p:nvSpPr>
        <p:spPr>
          <a:xfrm>
            <a:off x="7339140" y="3519376"/>
            <a:ext cx="2031325" cy="461665"/>
          </a:xfrm>
          <a:prstGeom prst="rect">
            <a:avLst/>
          </a:prstGeom>
          <a:noFill/>
        </p:spPr>
        <p:txBody>
          <a:bodyPr wrap="none" rtlCol="0">
            <a:spAutoFit/>
          </a:bodyPr>
          <a:lstStyle/>
          <a:p>
            <a:pPr algn="l"/>
            <a:r>
              <a:rPr kumimoji="1" lang="ja-JP" altLang="en-US" sz="2400" u="sng" dirty="0"/>
              <a:t>ポテンシャル</a:t>
            </a:r>
          </a:p>
        </p:txBody>
      </p:sp>
      <p:sp>
        <p:nvSpPr>
          <p:cNvPr id="53" name="テキスト ボックス 52">
            <a:extLst>
              <a:ext uri="{FF2B5EF4-FFF2-40B4-BE49-F238E27FC236}">
                <a16:creationId xmlns:a16="http://schemas.microsoft.com/office/drawing/2014/main" id="{80F295B0-E0B4-4D1E-A837-3D3CB9DFF0B0}"/>
              </a:ext>
            </a:extLst>
          </p:cNvPr>
          <p:cNvSpPr txBox="1"/>
          <p:nvPr/>
        </p:nvSpPr>
        <p:spPr>
          <a:xfrm>
            <a:off x="7339140" y="4689257"/>
            <a:ext cx="1723549" cy="461665"/>
          </a:xfrm>
          <a:prstGeom prst="rect">
            <a:avLst/>
          </a:prstGeom>
          <a:noFill/>
        </p:spPr>
        <p:txBody>
          <a:bodyPr wrap="none" rtlCol="0">
            <a:spAutoFit/>
          </a:bodyPr>
          <a:lstStyle/>
          <a:p>
            <a:pPr algn="l"/>
            <a:r>
              <a:rPr kumimoji="1" lang="ja-JP" altLang="en-US" sz="2400" u="sng" dirty="0"/>
              <a:t>フラックス</a:t>
            </a:r>
          </a:p>
        </p:txBody>
      </p:sp>
    </p:spTree>
    <p:extLst>
      <p:ext uri="{BB962C8B-B14F-4D97-AF65-F5344CB8AC3E}">
        <p14:creationId xmlns:p14="http://schemas.microsoft.com/office/powerpoint/2010/main" val="2478356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1355859"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965884" y="2164304"/>
            <a:ext cx="10387916" cy="830997"/>
          </a:xfrm>
          <a:prstGeom prst="rect">
            <a:avLst/>
          </a:prstGeom>
          <a:noFill/>
        </p:spPr>
        <p:txBody>
          <a:bodyPr wrap="square" rtlCol="0">
            <a:spAutoFit/>
          </a:bodyPr>
          <a:lstStyle/>
          <a:p>
            <a:pPr algn="l"/>
            <a:r>
              <a:rPr kumimoji="1" lang="ja-JP" altLang="en-US" sz="2400" dirty="0"/>
              <a:t>非常に多くのオープンソースライブラリや商用ライブラリが活発に開発、公開</a:t>
            </a:r>
            <a:r>
              <a:rPr kumimoji="1" lang="en-US" altLang="ja-JP" sz="2400" dirty="0"/>
              <a:t>/</a:t>
            </a:r>
            <a:r>
              <a:rPr kumimoji="1" lang="ja-JP" altLang="en-US" sz="2400" dirty="0"/>
              <a:t>販売されています</a:t>
            </a:r>
          </a:p>
        </p:txBody>
      </p:sp>
      <p:sp>
        <p:nvSpPr>
          <p:cNvPr id="29" name="テキスト ボックス 28">
            <a:extLst>
              <a:ext uri="{FF2B5EF4-FFF2-40B4-BE49-F238E27FC236}">
                <a16:creationId xmlns:a16="http://schemas.microsoft.com/office/drawing/2014/main" id="{48E517A2-2309-47EC-9508-B5C7435E729B}"/>
              </a:ext>
            </a:extLst>
          </p:cNvPr>
          <p:cNvSpPr txBox="1"/>
          <p:nvPr/>
        </p:nvSpPr>
        <p:spPr>
          <a:xfrm>
            <a:off x="1005014" y="838024"/>
            <a:ext cx="1723549" cy="461665"/>
          </a:xfrm>
          <a:prstGeom prst="rect">
            <a:avLst/>
          </a:prstGeom>
          <a:noFill/>
        </p:spPr>
        <p:txBody>
          <a:bodyPr wrap="none" rtlCol="0">
            <a:spAutoFit/>
          </a:bodyPr>
          <a:lstStyle/>
          <a:p>
            <a:pPr algn="l"/>
            <a:r>
              <a:rPr kumimoji="1" lang="ja-JP" altLang="en-US" sz="2400" u="sng" dirty="0"/>
              <a:t>メリット④</a:t>
            </a:r>
          </a:p>
        </p:txBody>
      </p:sp>
      <p:sp>
        <p:nvSpPr>
          <p:cNvPr id="30" name="テキスト ボックス 29">
            <a:extLst>
              <a:ext uri="{FF2B5EF4-FFF2-40B4-BE49-F238E27FC236}">
                <a16:creationId xmlns:a16="http://schemas.microsoft.com/office/drawing/2014/main" id="{35255C9F-4E96-4C73-BC65-D24F08A187E3}"/>
              </a:ext>
            </a:extLst>
          </p:cNvPr>
          <p:cNvSpPr txBox="1"/>
          <p:nvPr/>
        </p:nvSpPr>
        <p:spPr>
          <a:xfrm>
            <a:off x="1571853" y="1345555"/>
            <a:ext cx="4956632" cy="461665"/>
          </a:xfrm>
          <a:prstGeom prst="rect">
            <a:avLst/>
          </a:prstGeom>
          <a:noFill/>
        </p:spPr>
        <p:txBody>
          <a:bodyPr wrap="square" rtlCol="0">
            <a:spAutoFit/>
          </a:bodyPr>
          <a:lstStyle/>
          <a:p>
            <a:pPr algn="l"/>
            <a:r>
              <a:rPr kumimoji="1" lang="ja-JP" altLang="en-US" sz="2400" dirty="0"/>
              <a:t>豊富な物理ライブラリが存在する</a:t>
            </a:r>
          </a:p>
        </p:txBody>
      </p:sp>
      <p:sp>
        <p:nvSpPr>
          <p:cNvPr id="44" name="矢印: 右 43">
            <a:extLst>
              <a:ext uri="{FF2B5EF4-FFF2-40B4-BE49-F238E27FC236}">
                <a16:creationId xmlns:a16="http://schemas.microsoft.com/office/drawing/2014/main" id="{86C52B31-9125-48A0-986C-86A53B06E659}"/>
              </a:ext>
            </a:extLst>
          </p:cNvPr>
          <p:cNvSpPr/>
          <p:nvPr/>
        </p:nvSpPr>
        <p:spPr>
          <a:xfrm>
            <a:off x="6795464" y="1345555"/>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10A78FD2-6F82-49CE-977C-1C7756A0B4E8}"/>
              </a:ext>
            </a:extLst>
          </p:cNvPr>
          <p:cNvSpPr txBox="1"/>
          <p:nvPr/>
        </p:nvSpPr>
        <p:spPr>
          <a:xfrm>
            <a:off x="7435090" y="1345555"/>
            <a:ext cx="4546845" cy="461665"/>
          </a:xfrm>
          <a:prstGeom prst="rect">
            <a:avLst/>
          </a:prstGeom>
          <a:noFill/>
        </p:spPr>
        <p:txBody>
          <a:bodyPr wrap="square" rtlCol="0">
            <a:spAutoFit/>
          </a:bodyPr>
          <a:lstStyle/>
          <a:p>
            <a:pPr algn="l"/>
            <a:r>
              <a:rPr kumimoji="1" lang="en-US" altLang="ja-JP" sz="2400" dirty="0"/>
              <a:t>MSL, </a:t>
            </a:r>
            <a:r>
              <a:rPr kumimoji="1" lang="ja-JP" altLang="en-US" sz="2400" dirty="0"/>
              <a:t>数々の商用ライブラリ</a:t>
            </a:r>
          </a:p>
        </p:txBody>
      </p:sp>
      <p:grpSp>
        <p:nvGrpSpPr>
          <p:cNvPr id="2" name="グループ化 1">
            <a:extLst>
              <a:ext uri="{FF2B5EF4-FFF2-40B4-BE49-F238E27FC236}">
                <a16:creationId xmlns:a16="http://schemas.microsoft.com/office/drawing/2014/main" id="{30BC54D5-D30F-45E5-882D-81BD18F494C7}"/>
              </a:ext>
            </a:extLst>
          </p:cNvPr>
          <p:cNvGrpSpPr/>
          <p:nvPr/>
        </p:nvGrpSpPr>
        <p:grpSpPr>
          <a:xfrm>
            <a:off x="3431699" y="3576559"/>
            <a:ext cx="3864725" cy="3329214"/>
            <a:chOff x="1534342" y="3138351"/>
            <a:chExt cx="4253369" cy="3664001"/>
          </a:xfrm>
        </p:grpSpPr>
        <p:sp>
          <p:nvSpPr>
            <p:cNvPr id="54" name="テキスト ボックス 53">
              <a:extLst>
                <a:ext uri="{FF2B5EF4-FFF2-40B4-BE49-F238E27FC236}">
                  <a16:creationId xmlns:a16="http://schemas.microsoft.com/office/drawing/2014/main" id="{B9AD567F-AFA5-47E8-8323-408890CD2C50}"/>
                </a:ext>
              </a:extLst>
            </p:cNvPr>
            <p:cNvSpPr txBox="1"/>
            <p:nvPr/>
          </p:nvSpPr>
          <p:spPr>
            <a:xfrm>
              <a:off x="4060204" y="3652192"/>
              <a:ext cx="1727507" cy="3150160"/>
            </a:xfrm>
            <a:prstGeom prst="rect">
              <a:avLst/>
            </a:prstGeom>
            <a:noFill/>
          </p:spPr>
          <p:txBody>
            <a:bodyPr wrap="none" rtlCol="0">
              <a:spAutoFit/>
            </a:bodyPr>
            <a:lstStyle/>
            <a:p>
              <a:r>
                <a:rPr lang="ja-JP" altLang="en-US" dirty="0"/>
                <a:t>車両</a:t>
              </a:r>
              <a:endParaRPr lang="en-US" altLang="ja-JP" dirty="0"/>
            </a:p>
            <a:p>
              <a:r>
                <a:rPr lang="ja-JP" altLang="en-US" dirty="0"/>
                <a:t>建築</a:t>
              </a:r>
              <a:endParaRPr lang="en-US" altLang="ja-JP" dirty="0"/>
            </a:p>
            <a:p>
              <a:r>
                <a:rPr lang="ja-JP" altLang="en-US" dirty="0"/>
                <a:t>風力発電</a:t>
              </a:r>
              <a:endParaRPr lang="en-US" altLang="ja-JP" dirty="0"/>
            </a:p>
            <a:p>
              <a:r>
                <a:rPr lang="ja-JP" altLang="en-US" dirty="0"/>
                <a:t>光発電</a:t>
              </a:r>
              <a:endParaRPr lang="en-US" altLang="ja-JP" dirty="0"/>
            </a:p>
            <a:p>
              <a:r>
                <a:rPr lang="ja-JP" altLang="en-US" dirty="0"/>
                <a:t>電力システム</a:t>
              </a:r>
              <a:endParaRPr lang="en-US" altLang="ja-JP" dirty="0"/>
            </a:p>
            <a:p>
              <a:r>
                <a:rPr lang="ja-JP" altLang="en-US" dirty="0"/>
                <a:t>生理現象</a:t>
              </a:r>
              <a:endParaRPr lang="en-US" altLang="ja-JP" dirty="0"/>
            </a:p>
            <a:p>
              <a:r>
                <a:rPr lang="ja-JP" altLang="en-US" dirty="0"/>
                <a:t>核反応炉</a:t>
              </a:r>
              <a:endParaRPr lang="en-US" altLang="ja-JP" dirty="0"/>
            </a:p>
            <a:p>
              <a:r>
                <a:rPr lang="ja-JP" altLang="en-US" dirty="0"/>
                <a:t>サーボ</a:t>
              </a:r>
              <a:endParaRPr lang="en-US" altLang="ja-JP" dirty="0"/>
            </a:p>
            <a:p>
              <a:r>
                <a:rPr lang="ja-JP" altLang="en-US" dirty="0"/>
                <a:t>燃料電池</a:t>
              </a:r>
              <a:endParaRPr lang="en-US" altLang="ja-JP" dirty="0"/>
            </a:p>
            <a:p>
              <a:r>
                <a:rPr lang="en-US" altLang="ja-JP" dirty="0"/>
                <a:t>etc.</a:t>
              </a:r>
              <a:endParaRPr lang="ja-JP" altLang="en-US" dirty="0"/>
            </a:p>
          </p:txBody>
        </p:sp>
        <p:sp>
          <p:nvSpPr>
            <p:cNvPr id="55" name="テキスト ボックス 54">
              <a:extLst>
                <a:ext uri="{FF2B5EF4-FFF2-40B4-BE49-F238E27FC236}">
                  <a16:creationId xmlns:a16="http://schemas.microsoft.com/office/drawing/2014/main" id="{F1B8435A-78E6-4133-B92E-3A4E5D215332}"/>
                </a:ext>
              </a:extLst>
            </p:cNvPr>
            <p:cNvSpPr txBox="1"/>
            <p:nvPr/>
          </p:nvSpPr>
          <p:spPr>
            <a:xfrm>
              <a:off x="1534342" y="3138351"/>
              <a:ext cx="1558144" cy="508091"/>
            </a:xfrm>
            <a:prstGeom prst="rect">
              <a:avLst/>
            </a:prstGeom>
            <a:noFill/>
          </p:spPr>
          <p:txBody>
            <a:bodyPr wrap="none" rtlCol="0">
              <a:spAutoFit/>
            </a:bodyPr>
            <a:lstStyle/>
            <a:p>
              <a:r>
                <a:rPr kumimoji="1" lang="ja-JP" altLang="en-US" sz="2400" u="sng" dirty="0"/>
                <a:t>物理現象</a:t>
              </a:r>
            </a:p>
          </p:txBody>
        </p:sp>
        <p:sp>
          <p:nvSpPr>
            <p:cNvPr id="56" name="正方形/長方形 55">
              <a:extLst>
                <a:ext uri="{FF2B5EF4-FFF2-40B4-BE49-F238E27FC236}">
                  <a16:creationId xmlns:a16="http://schemas.microsoft.com/office/drawing/2014/main" id="{2D7B7ACF-DD0A-4D92-A8E0-F193B3C0B626}"/>
                </a:ext>
              </a:extLst>
            </p:cNvPr>
            <p:cNvSpPr/>
            <p:nvPr/>
          </p:nvSpPr>
          <p:spPr>
            <a:xfrm>
              <a:off x="1821156" y="3632072"/>
              <a:ext cx="1804094" cy="2845306"/>
            </a:xfrm>
            <a:prstGeom prst="rect">
              <a:avLst/>
            </a:prstGeom>
          </p:spPr>
          <p:txBody>
            <a:bodyPr wrap="square">
              <a:spAutoFit/>
            </a:bodyPr>
            <a:lstStyle/>
            <a:p>
              <a:r>
                <a:rPr lang="ja-JP" altLang="en-US" dirty="0"/>
                <a:t>流体</a:t>
              </a:r>
              <a:endParaRPr lang="en-US" altLang="ja-JP" dirty="0"/>
            </a:p>
            <a:p>
              <a:r>
                <a:rPr lang="ja-JP" altLang="en-US" dirty="0"/>
                <a:t>熱</a:t>
              </a:r>
              <a:endParaRPr lang="en-US" altLang="ja-JP" dirty="0"/>
            </a:p>
            <a:p>
              <a:r>
                <a:rPr lang="ja-JP" altLang="en-US" dirty="0"/>
                <a:t>構造</a:t>
              </a:r>
              <a:endParaRPr lang="en-US" altLang="ja-JP" dirty="0"/>
            </a:p>
            <a:p>
              <a:r>
                <a:rPr lang="ja-JP" altLang="en-US" dirty="0"/>
                <a:t>振動</a:t>
              </a:r>
              <a:endParaRPr lang="en-US" altLang="ja-JP" dirty="0"/>
            </a:p>
            <a:p>
              <a:r>
                <a:rPr lang="ja-JP" altLang="en-US" dirty="0"/>
                <a:t>騒音</a:t>
              </a:r>
              <a:endParaRPr lang="en-US" altLang="ja-JP" dirty="0"/>
            </a:p>
            <a:p>
              <a:r>
                <a:rPr lang="ja-JP" altLang="en-US" dirty="0"/>
                <a:t>電磁気</a:t>
              </a:r>
              <a:endParaRPr lang="en-US" altLang="ja-JP" dirty="0"/>
            </a:p>
            <a:p>
              <a:r>
                <a:rPr lang="ja-JP" altLang="en-US" dirty="0"/>
                <a:t>化学反応</a:t>
              </a:r>
              <a:endParaRPr lang="en-US" altLang="ja-JP" dirty="0"/>
            </a:p>
            <a:p>
              <a:r>
                <a:rPr lang="ja-JP" altLang="en-US" dirty="0"/>
                <a:t>生化学</a:t>
              </a:r>
              <a:endParaRPr lang="en-US" altLang="ja-JP" dirty="0"/>
            </a:p>
            <a:p>
              <a:r>
                <a:rPr lang="en-US" altLang="ja-JP" dirty="0"/>
                <a:t> etc.</a:t>
              </a:r>
            </a:p>
          </p:txBody>
        </p:sp>
        <p:sp>
          <p:nvSpPr>
            <p:cNvPr id="57" name="テキスト ボックス 56">
              <a:extLst>
                <a:ext uri="{FF2B5EF4-FFF2-40B4-BE49-F238E27FC236}">
                  <a16:creationId xmlns:a16="http://schemas.microsoft.com/office/drawing/2014/main" id="{FF5DF076-A7BC-4844-98F6-A7C301866AD7}"/>
                </a:ext>
              </a:extLst>
            </p:cNvPr>
            <p:cNvSpPr txBox="1"/>
            <p:nvPr/>
          </p:nvSpPr>
          <p:spPr>
            <a:xfrm>
              <a:off x="3831634" y="3138351"/>
              <a:ext cx="1558144" cy="508091"/>
            </a:xfrm>
            <a:prstGeom prst="rect">
              <a:avLst/>
            </a:prstGeom>
            <a:noFill/>
          </p:spPr>
          <p:txBody>
            <a:bodyPr wrap="none" rtlCol="0">
              <a:spAutoFit/>
            </a:bodyPr>
            <a:lstStyle/>
            <a:p>
              <a:r>
                <a:rPr kumimoji="1" lang="ja-JP" altLang="en-US" sz="2400" u="sng" dirty="0"/>
                <a:t>解析対象</a:t>
              </a:r>
            </a:p>
          </p:txBody>
        </p:sp>
      </p:grpSp>
      <p:sp>
        <p:nvSpPr>
          <p:cNvPr id="6" name="テキスト ボックス 5">
            <a:extLst>
              <a:ext uri="{FF2B5EF4-FFF2-40B4-BE49-F238E27FC236}">
                <a16:creationId xmlns:a16="http://schemas.microsoft.com/office/drawing/2014/main" id="{74F8A0FC-C5AA-4845-B6A2-0B3CAD687093}"/>
              </a:ext>
            </a:extLst>
          </p:cNvPr>
          <p:cNvSpPr txBox="1"/>
          <p:nvPr/>
        </p:nvSpPr>
        <p:spPr>
          <a:xfrm>
            <a:off x="1571853" y="3055097"/>
            <a:ext cx="8696611" cy="461665"/>
          </a:xfrm>
          <a:prstGeom prst="rect">
            <a:avLst/>
          </a:prstGeom>
          <a:noFill/>
        </p:spPr>
        <p:txBody>
          <a:bodyPr wrap="none" rtlCol="0">
            <a:spAutoFit/>
          </a:bodyPr>
          <a:lstStyle/>
          <a:p>
            <a:pPr algn="l"/>
            <a:r>
              <a:rPr kumimoji="1" lang="en-US" altLang="ja-JP" sz="2400" u="sng" dirty="0" err="1"/>
              <a:t>OpenModelica</a:t>
            </a:r>
            <a:r>
              <a:rPr kumimoji="1" lang="ja-JP" altLang="en-US" sz="2400" u="sng" dirty="0"/>
              <a:t>にインポートされている物理ライブラリの一例</a:t>
            </a:r>
          </a:p>
        </p:txBody>
      </p:sp>
    </p:spTree>
    <p:extLst>
      <p:ext uri="{BB962C8B-B14F-4D97-AF65-F5344CB8AC3E}">
        <p14:creationId xmlns:p14="http://schemas.microsoft.com/office/powerpoint/2010/main" val="331463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図 37">
            <a:extLst>
              <a:ext uri="{FF2B5EF4-FFF2-40B4-BE49-F238E27FC236}">
                <a16:creationId xmlns:a16="http://schemas.microsoft.com/office/drawing/2014/main" id="{A78ADA42-B6A7-4D03-8446-B598249B3976}"/>
              </a:ext>
            </a:extLst>
          </p:cNvPr>
          <p:cNvPicPr>
            <a:picLocks noChangeAspect="1"/>
          </p:cNvPicPr>
          <p:nvPr/>
        </p:nvPicPr>
        <p:blipFill rotWithShape="1">
          <a:blip r:embed="rId2"/>
          <a:srcRect t="24780"/>
          <a:stretch/>
        </p:blipFill>
        <p:spPr>
          <a:xfrm>
            <a:off x="3803093" y="3643553"/>
            <a:ext cx="2623206" cy="2360545"/>
          </a:xfrm>
          <a:prstGeom prst="rect">
            <a:avLst/>
          </a:prstGeom>
        </p:spPr>
      </p:pic>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プラントモデルを理解するために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
        <p:nvSpPr>
          <p:cNvPr id="8" name="テキスト ボックス 7">
            <a:extLst>
              <a:ext uri="{FF2B5EF4-FFF2-40B4-BE49-F238E27FC236}">
                <a16:creationId xmlns:a16="http://schemas.microsoft.com/office/drawing/2014/main" id="{3616E5CB-0131-4258-8AEC-CDD558C0E297}"/>
              </a:ext>
            </a:extLst>
          </p:cNvPr>
          <p:cNvSpPr txBox="1"/>
          <p:nvPr/>
        </p:nvSpPr>
        <p:spPr>
          <a:xfrm>
            <a:off x="790832" y="844790"/>
            <a:ext cx="11055178" cy="830997"/>
          </a:xfrm>
          <a:prstGeom prst="rect">
            <a:avLst/>
          </a:prstGeom>
          <a:noFill/>
        </p:spPr>
        <p:txBody>
          <a:bodyPr wrap="square" rtlCol="0">
            <a:spAutoFit/>
          </a:bodyPr>
          <a:lstStyle/>
          <a:p>
            <a:pPr algn="l"/>
            <a:r>
              <a:rPr kumimoji="1" lang="ja-JP" altLang="en-US" sz="2400" dirty="0"/>
              <a:t>プラントモデルを上手く活用するためには、以下の一般的な考え方を理解することが重要です。</a:t>
            </a:r>
          </a:p>
        </p:txBody>
      </p:sp>
      <p:sp>
        <p:nvSpPr>
          <p:cNvPr id="9" name="テキスト ボックス 8">
            <a:extLst>
              <a:ext uri="{FF2B5EF4-FFF2-40B4-BE49-F238E27FC236}">
                <a16:creationId xmlns:a16="http://schemas.microsoft.com/office/drawing/2014/main" id="{95B8EE7D-19D4-4075-847C-AEBE285F4FD8}"/>
              </a:ext>
            </a:extLst>
          </p:cNvPr>
          <p:cNvSpPr txBox="1"/>
          <p:nvPr/>
        </p:nvSpPr>
        <p:spPr>
          <a:xfrm>
            <a:off x="1504789" y="1999391"/>
            <a:ext cx="4185761" cy="461665"/>
          </a:xfrm>
          <a:prstGeom prst="rect">
            <a:avLst/>
          </a:prstGeom>
          <a:solidFill>
            <a:schemeClr val="accent5">
              <a:lumMod val="20000"/>
              <a:lumOff val="80000"/>
            </a:schemeClr>
          </a:solidFill>
        </p:spPr>
        <p:txBody>
          <a:bodyPr wrap="none" rtlCol="0">
            <a:spAutoFit/>
          </a:bodyPr>
          <a:lstStyle/>
          <a:p>
            <a:pPr algn="l"/>
            <a:r>
              <a:rPr kumimoji="1" lang="ja-JP" altLang="en-US" sz="2400" dirty="0"/>
              <a:t>既存の物理ライブラリの構成</a:t>
            </a:r>
          </a:p>
        </p:txBody>
      </p:sp>
      <p:sp>
        <p:nvSpPr>
          <p:cNvPr id="18" name="テキスト ボックス 17">
            <a:extLst>
              <a:ext uri="{FF2B5EF4-FFF2-40B4-BE49-F238E27FC236}">
                <a16:creationId xmlns:a16="http://schemas.microsoft.com/office/drawing/2014/main" id="{CF77661F-6554-4B33-A72C-BA7C69D74A23}"/>
              </a:ext>
            </a:extLst>
          </p:cNvPr>
          <p:cNvSpPr txBox="1"/>
          <p:nvPr/>
        </p:nvSpPr>
        <p:spPr>
          <a:xfrm>
            <a:off x="7277926" y="1999391"/>
            <a:ext cx="3662189" cy="461665"/>
          </a:xfrm>
          <a:prstGeom prst="rect">
            <a:avLst/>
          </a:prstGeom>
          <a:solidFill>
            <a:schemeClr val="accent4">
              <a:lumMod val="20000"/>
              <a:lumOff val="80000"/>
            </a:schemeClr>
          </a:solidFill>
        </p:spPr>
        <p:txBody>
          <a:bodyPr wrap="square" rtlCol="0">
            <a:spAutoFit/>
          </a:bodyPr>
          <a:lstStyle/>
          <a:p>
            <a:pPr algn="ctr"/>
            <a:r>
              <a:rPr kumimoji="1" lang="ja-JP" altLang="en-US" sz="2400" dirty="0"/>
              <a:t>物理現象の一般化</a:t>
            </a:r>
          </a:p>
        </p:txBody>
      </p:sp>
      <p:pic>
        <p:nvPicPr>
          <p:cNvPr id="19" name="図 18">
            <a:extLst>
              <a:ext uri="{FF2B5EF4-FFF2-40B4-BE49-F238E27FC236}">
                <a16:creationId xmlns:a16="http://schemas.microsoft.com/office/drawing/2014/main" id="{5334AC08-8072-43FC-A032-846F166025BA}"/>
              </a:ext>
            </a:extLst>
          </p:cNvPr>
          <p:cNvPicPr>
            <a:picLocks noChangeAspect="1"/>
          </p:cNvPicPr>
          <p:nvPr/>
        </p:nvPicPr>
        <p:blipFill rotWithShape="1">
          <a:blip r:embed="rId3"/>
          <a:srcRect t="10012"/>
          <a:stretch/>
        </p:blipFill>
        <p:spPr>
          <a:xfrm>
            <a:off x="923300" y="3683823"/>
            <a:ext cx="2525858" cy="3082717"/>
          </a:xfrm>
          <a:prstGeom prst="rect">
            <a:avLst/>
          </a:prstGeom>
        </p:spPr>
      </p:pic>
      <p:sp>
        <p:nvSpPr>
          <p:cNvPr id="10" name="テキスト ボックス 9">
            <a:extLst>
              <a:ext uri="{FF2B5EF4-FFF2-40B4-BE49-F238E27FC236}">
                <a16:creationId xmlns:a16="http://schemas.microsoft.com/office/drawing/2014/main" id="{9B3C5328-F656-4046-9D92-A132229A7150}"/>
              </a:ext>
            </a:extLst>
          </p:cNvPr>
          <p:cNvSpPr txBox="1"/>
          <p:nvPr/>
        </p:nvSpPr>
        <p:spPr>
          <a:xfrm>
            <a:off x="1096653" y="2653235"/>
            <a:ext cx="2031325" cy="461665"/>
          </a:xfrm>
          <a:prstGeom prst="rect">
            <a:avLst/>
          </a:prstGeom>
          <a:noFill/>
        </p:spPr>
        <p:txBody>
          <a:bodyPr wrap="none" rtlCol="0">
            <a:spAutoFit/>
          </a:bodyPr>
          <a:lstStyle/>
          <a:p>
            <a:pPr algn="l"/>
            <a:r>
              <a:rPr kumimoji="1" lang="ja-JP" altLang="en-US" sz="2400" u="sng" dirty="0"/>
              <a:t>熱ライブラリ</a:t>
            </a:r>
          </a:p>
        </p:txBody>
      </p:sp>
      <p:sp>
        <p:nvSpPr>
          <p:cNvPr id="22" name="テキスト ボックス 21">
            <a:extLst>
              <a:ext uri="{FF2B5EF4-FFF2-40B4-BE49-F238E27FC236}">
                <a16:creationId xmlns:a16="http://schemas.microsoft.com/office/drawing/2014/main" id="{5F79B824-32DA-4A62-8A24-D4693976B808}"/>
              </a:ext>
            </a:extLst>
          </p:cNvPr>
          <p:cNvSpPr txBox="1"/>
          <p:nvPr/>
        </p:nvSpPr>
        <p:spPr>
          <a:xfrm>
            <a:off x="3563456" y="2712513"/>
            <a:ext cx="2954655" cy="461665"/>
          </a:xfrm>
          <a:prstGeom prst="rect">
            <a:avLst/>
          </a:prstGeom>
          <a:noFill/>
        </p:spPr>
        <p:txBody>
          <a:bodyPr wrap="none" rtlCol="0">
            <a:spAutoFit/>
          </a:bodyPr>
          <a:lstStyle/>
          <a:p>
            <a:pPr algn="l"/>
            <a:r>
              <a:rPr kumimoji="1" lang="ja-JP" altLang="en-US" sz="2400" u="sng" dirty="0"/>
              <a:t>回転運動ライブラリ</a:t>
            </a:r>
          </a:p>
        </p:txBody>
      </p:sp>
      <p:pic>
        <p:nvPicPr>
          <p:cNvPr id="11" name="図 10">
            <a:extLst>
              <a:ext uri="{FF2B5EF4-FFF2-40B4-BE49-F238E27FC236}">
                <a16:creationId xmlns:a16="http://schemas.microsoft.com/office/drawing/2014/main" id="{08B9D57B-1B2F-41DB-9EB1-AC4EE6F12D6B}"/>
              </a:ext>
            </a:extLst>
          </p:cNvPr>
          <p:cNvPicPr>
            <a:picLocks noChangeAspect="1"/>
          </p:cNvPicPr>
          <p:nvPr/>
        </p:nvPicPr>
        <p:blipFill rotWithShape="1">
          <a:blip r:embed="rId2"/>
          <a:srcRect b="85640"/>
          <a:stretch/>
        </p:blipFill>
        <p:spPr>
          <a:xfrm>
            <a:off x="3729180" y="3174178"/>
            <a:ext cx="2623206" cy="450641"/>
          </a:xfrm>
          <a:prstGeom prst="rect">
            <a:avLst/>
          </a:prstGeom>
        </p:spPr>
      </p:pic>
      <p:sp>
        <p:nvSpPr>
          <p:cNvPr id="24" name="正方形/長方形 23">
            <a:extLst>
              <a:ext uri="{FF2B5EF4-FFF2-40B4-BE49-F238E27FC236}">
                <a16:creationId xmlns:a16="http://schemas.microsoft.com/office/drawing/2014/main" id="{446F5B95-BFB7-49C1-944C-BEF07BEC0C9B}"/>
              </a:ext>
            </a:extLst>
          </p:cNvPr>
          <p:cNvSpPr/>
          <p:nvPr/>
        </p:nvSpPr>
        <p:spPr>
          <a:xfrm>
            <a:off x="1064513" y="4044016"/>
            <a:ext cx="2384645" cy="4193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5" name="正方形/長方形 24">
            <a:extLst>
              <a:ext uri="{FF2B5EF4-FFF2-40B4-BE49-F238E27FC236}">
                <a16:creationId xmlns:a16="http://schemas.microsoft.com/office/drawing/2014/main" id="{06D8A78D-2FA2-47E7-A08D-74645D1FCB44}"/>
              </a:ext>
            </a:extLst>
          </p:cNvPr>
          <p:cNvSpPr/>
          <p:nvPr/>
        </p:nvSpPr>
        <p:spPr>
          <a:xfrm>
            <a:off x="1064513" y="4858633"/>
            <a:ext cx="2384645" cy="388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6" name="正方形/長方形 25">
            <a:extLst>
              <a:ext uri="{FF2B5EF4-FFF2-40B4-BE49-F238E27FC236}">
                <a16:creationId xmlns:a16="http://schemas.microsoft.com/office/drawing/2014/main" id="{EC3758C7-AEF0-43AA-A649-49B480E38F87}"/>
              </a:ext>
            </a:extLst>
          </p:cNvPr>
          <p:cNvSpPr/>
          <p:nvPr/>
        </p:nvSpPr>
        <p:spPr>
          <a:xfrm>
            <a:off x="1064513" y="4443841"/>
            <a:ext cx="2384645" cy="421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7" name="正方形/長方形 26">
            <a:extLst>
              <a:ext uri="{FF2B5EF4-FFF2-40B4-BE49-F238E27FC236}">
                <a16:creationId xmlns:a16="http://schemas.microsoft.com/office/drawing/2014/main" id="{07D53F2B-2965-43B7-97B1-DC9AA758573B}"/>
              </a:ext>
            </a:extLst>
          </p:cNvPr>
          <p:cNvSpPr/>
          <p:nvPr/>
        </p:nvSpPr>
        <p:spPr>
          <a:xfrm>
            <a:off x="1064513" y="3644474"/>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8" name="正方形/長方形 27">
            <a:extLst>
              <a:ext uri="{FF2B5EF4-FFF2-40B4-BE49-F238E27FC236}">
                <a16:creationId xmlns:a16="http://schemas.microsoft.com/office/drawing/2014/main" id="{4064BC88-4159-4908-BEE2-C0D54BF9F869}"/>
              </a:ext>
            </a:extLst>
          </p:cNvPr>
          <p:cNvSpPr/>
          <p:nvPr/>
        </p:nvSpPr>
        <p:spPr>
          <a:xfrm>
            <a:off x="1064513" y="6344885"/>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1" name="正方形/長方形 30">
            <a:extLst>
              <a:ext uri="{FF2B5EF4-FFF2-40B4-BE49-F238E27FC236}">
                <a16:creationId xmlns:a16="http://schemas.microsoft.com/office/drawing/2014/main" id="{644080E9-4283-4100-907A-E64542BDC44D}"/>
              </a:ext>
            </a:extLst>
          </p:cNvPr>
          <p:cNvSpPr/>
          <p:nvPr/>
        </p:nvSpPr>
        <p:spPr>
          <a:xfrm>
            <a:off x="3944873" y="4044016"/>
            <a:ext cx="2384645" cy="4193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2" name="正方形/長方形 31">
            <a:extLst>
              <a:ext uri="{FF2B5EF4-FFF2-40B4-BE49-F238E27FC236}">
                <a16:creationId xmlns:a16="http://schemas.microsoft.com/office/drawing/2014/main" id="{2D8150E1-C86F-45C0-8F29-717A20480DBE}"/>
              </a:ext>
            </a:extLst>
          </p:cNvPr>
          <p:cNvSpPr/>
          <p:nvPr/>
        </p:nvSpPr>
        <p:spPr>
          <a:xfrm>
            <a:off x="3944873" y="4858633"/>
            <a:ext cx="2384645" cy="388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3" name="正方形/長方形 32">
            <a:extLst>
              <a:ext uri="{FF2B5EF4-FFF2-40B4-BE49-F238E27FC236}">
                <a16:creationId xmlns:a16="http://schemas.microsoft.com/office/drawing/2014/main" id="{06A0CAEA-F5A4-4B76-AC37-863EB3FC6611}"/>
              </a:ext>
            </a:extLst>
          </p:cNvPr>
          <p:cNvSpPr/>
          <p:nvPr/>
        </p:nvSpPr>
        <p:spPr>
          <a:xfrm>
            <a:off x="3944873" y="4443841"/>
            <a:ext cx="2384645" cy="421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4" name="正方形/長方形 33">
            <a:extLst>
              <a:ext uri="{FF2B5EF4-FFF2-40B4-BE49-F238E27FC236}">
                <a16:creationId xmlns:a16="http://schemas.microsoft.com/office/drawing/2014/main" id="{80285B6C-16AE-43B5-98E9-9B26DC4B7E13}"/>
              </a:ext>
            </a:extLst>
          </p:cNvPr>
          <p:cNvSpPr/>
          <p:nvPr/>
        </p:nvSpPr>
        <p:spPr>
          <a:xfrm>
            <a:off x="3944873" y="3644474"/>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5" name="正方形/長方形 34">
            <a:extLst>
              <a:ext uri="{FF2B5EF4-FFF2-40B4-BE49-F238E27FC236}">
                <a16:creationId xmlns:a16="http://schemas.microsoft.com/office/drawing/2014/main" id="{DDB07E2F-4296-46D0-BB67-493A0DD92929}"/>
              </a:ext>
            </a:extLst>
          </p:cNvPr>
          <p:cNvSpPr/>
          <p:nvPr/>
        </p:nvSpPr>
        <p:spPr>
          <a:xfrm>
            <a:off x="3944873" y="5219098"/>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2" name="テキスト ボックス 11">
            <a:extLst>
              <a:ext uri="{FF2B5EF4-FFF2-40B4-BE49-F238E27FC236}">
                <a16:creationId xmlns:a16="http://schemas.microsoft.com/office/drawing/2014/main" id="{8E5A0653-59A2-4473-ACE6-D0F4A32E0117}"/>
              </a:ext>
            </a:extLst>
          </p:cNvPr>
          <p:cNvSpPr txBox="1"/>
          <p:nvPr/>
        </p:nvSpPr>
        <p:spPr>
          <a:xfrm>
            <a:off x="179666" y="3855302"/>
            <a:ext cx="553998" cy="2927350"/>
          </a:xfrm>
          <a:prstGeom prst="rect">
            <a:avLst/>
          </a:prstGeom>
          <a:noFill/>
        </p:spPr>
        <p:txBody>
          <a:bodyPr vert="eaVert" wrap="square" rtlCol="0">
            <a:spAutoFit/>
          </a:bodyPr>
          <a:lstStyle/>
          <a:p>
            <a:pPr algn="l"/>
            <a:r>
              <a:rPr kumimoji="1" lang="ja-JP" altLang="en-US" sz="2400" dirty="0">
                <a:solidFill>
                  <a:srgbClr val="FF0000"/>
                </a:solidFill>
              </a:rPr>
              <a:t>共通の構成がある</a:t>
            </a:r>
          </a:p>
        </p:txBody>
      </p:sp>
      <p:pic>
        <p:nvPicPr>
          <p:cNvPr id="37" name="図 36">
            <a:extLst>
              <a:ext uri="{FF2B5EF4-FFF2-40B4-BE49-F238E27FC236}">
                <a16:creationId xmlns:a16="http://schemas.microsoft.com/office/drawing/2014/main" id="{F95596D7-D006-49ED-AC01-CB78256B117E}"/>
              </a:ext>
            </a:extLst>
          </p:cNvPr>
          <p:cNvPicPr>
            <a:picLocks noChangeAspect="1"/>
          </p:cNvPicPr>
          <p:nvPr/>
        </p:nvPicPr>
        <p:blipFill rotWithShape="1">
          <a:blip r:embed="rId3"/>
          <a:srcRect b="88670"/>
          <a:stretch/>
        </p:blipFill>
        <p:spPr>
          <a:xfrm>
            <a:off x="849387" y="3186455"/>
            <a:ext cx="2525858" cy="388120"/>
          </a:xfrm>
          <a:prstGeom prst="rect">
            <a:avLst/>
          </a:prstGeom>
        </p:spPr>
      </p:pic>
      <p:cxnSp>
        <p:nvCxnSpPr>
          <p:cNvPr id="16" name="直線コネクタ 15">
            <a:extLst>
              <a:ext uri="{FF2B5EF4-FFF2-40B4-BE49-F238E27FC236}">
                <a16:creationId xmlns:a16="http://schemas.microsoft.com/office/drawing/2014/main" id="{A0DE59F0-558B-4752-8967-E4DADBE8A2F1}"/>
              </a:ext>
            </a:extLst>
          </p:cNvPr>
          <p:cNvCxnSpPr>
            <a:cxnSpLocks/>
            <a:stCxn id="27" idx="3"/>
            <a:endCxn id="34" idx="1"/>
          </p:cNvCxnSpPr>
          <p:nvPr/>
        </p:nvCxnSpPr>
        <p:spPr>
          <a:xfrm>
            <a:off x="3449158" y="3855302"/>
            <a:ext cx="495715" cy="0"/>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C4D5066-4369-42CF-BB95-674089C47D30}"/>
              </a:ext>
            </a:extLst>
          </p:cNvPr>
          <p:cNvCxnSpPr>
            <a:cxnSpLocks/>
            <a:stCxn id="24" idx="3"/>
            <a:endCxn id="31" idx="1"/>
          </p:cNvCxnSpPr>
          <p:nvPr/>
        </p:nvCxnSpPr>
        <p:spPr>
          <a:xfrm>
            <a:off x="3449158" y="4253697"/>
            <a:ext cx="49571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24D643F-5FF7-46E9-8EEF-911426D3E6AB}"/>
              </a:ext>
            </a:extLst>
          </p:cNvPr>
          <p:cNvCxnSpPr>
            <a:stCxn id="26" idx="3"/>
            <a:endCxn id="33" idx="1"/>
          </p:cNvCxnSpPr>
          <p:nvPr/>
        </p:nvCxnSpPr>
        <p:spPr>
          <a:xfrm>
            <a:off x="3449158" y="4654669"/>
            <a:ext cx="495715" cy="0"/>
          </a:xfrm>
          <a:prstGeom prst="line">
            <a:avLst/>
          </a:prstGeom>
          <a:ln w="28575">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904315C1-0464-4071-A697-C9A229D32B6C}"/>
              </a:ext>
            </a:extLst>
          </p:cNvPr>
          <p:cNvCxnSpPr>
            <a:stCxn id="25" idx="3"/>
            <a:endCxn id="32" idx="1"/>
          </p:cNvCxnSpPr>
          <p:nvPr/>
        </p:nvCxnSpPr>
        <p:spPr>
          <a:xfrm>
            <a:off x="3449158" y="5052693"/>
            <a:ext cx="49571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0FDC1170-6E0E-451A-A9DF-5D98BE7D9F44}"/>
              </a:ext>
            </a:extLst>
          </p:cNvPr>
          <p:cNvCxnSpPr>
            <a:cxnSpLocks/>
            <a:stCxn id="35" idx="1"/>
            <a:endCxn id="28" idx="3"/>
          </p:cNvCxnSpPr>
          <p:nvPr/>
        </p:nvCxnSpPr>
        <p:spPr>
          <a:xfrm flipH="1">
            <a:off x="3449158" y="5429926"/>
            <a:ext cx="495715" cy="1125787"/>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47CBCB33-B346-450B-AECC-DFE18E45EB7A}"/>
              </a:ext>
            </a:extLst>
          </p:cNvPr>
          <p:cNvSpPr/>
          <p:nvPr/>
        </p:nvSpPr>
        <p:spPr>
          <a:xfrm>
            <a:off x="6861503" y="2685741"/>
            <a:ext cx="5169216" cy="1200329"/>
          </a:xfrm>
          <a:prstGeom prst="rect">
            <a:avLst/>
          </a:prstGeom>
        </p:spPr>
        <p:txBody>
          <a:bodyPr wrap="square">
            <a:spAutoFit/>
          </a:bodyPr>
          <a:lstStyle/>
          <a:p>
            <a:r>
              <a:rPr lang="ja-JP" altLang="en-US" sz="2400" dirty="0"/>
              <a:t>電圧や温度に対応するポテンシャルと電流や熱流量などのフラックスによって多くの物理現象を表す</a:t>
            </a:r>
          </a:p>
        </p:txBody>
      </p:sp>
      <p:grpSp>
        <p:nvGrpSpPr>
          <p:cNvPr id="59" name="グループ化 58">
            <a:extLst>
              <a:ext uri="{FF2B5EF4-FFF2-40B4-BE49-F238E27FC236}">
                <a16:creationId xmlns:a16="http://schemas.microsoft.com/office/drawing/2014/main" id="{EBF4D364-5B57-453E-8F46-2060932917F9}"/>
              </a:ext>
            </a:extLst>
          </p:cNvPr>
          <p:cNvGrpSpPr/>
          <p:nvPr/>
        </p:nvGrpSpPr>
        <p:grpSpPr>
          <a:xfrm>
            <a:off x="6647219" y="4158575"/>
            <a:ext cx="5634925" cy="1722001"/>
            <a:chOff x="-1043570" y="2945157"/>
            <a:chExt cx="9470843" cy="2894236"/>
          </a:xfrm>
        </p:grpSpPr>
        <p:grpSp>
          <p:nvGrpSpPr>
            <p:cNvPr id="60" name="グループ化 59">
              <a:extLst>
                <a:ext uri="{FF2B5EF4-FFF2-40B4-BE49-F238E27FC236}">
                  <a16:creationId xmlns:a16="http://schemas.microsoft.com/office/drawing/2014/main" id="{6AA70929-A5D3-4CBD-80A0-6AC59466EA0F}"/>
                </a:ext>
              </a:extLst>
            </p:cNvPr>
            <p:cNvGrpSpPr/>
            <p:nvPr/>
          </p:nvGrpSpPr>
          <p:grpSpPr>
            <a:xfrm>
              <a:off x="704331" y="3631413"/>
              <a:ext cx="6477412" cy="2207980"/>
              <a:chOff x="1940011" y="3429000"/>
              <a:chExt cx="7920681" cy="2699953"/>
            </a:xfrm>
          </p:grpSpPr>
          <p:sp>
            <p:nvSpPr>
              <p:cNvPr id="66" name="正方形/長方形 65">
                <a:extLst>
                  <a:ext uri="{FF2B5EF4-FFF2-40B4-BE49-F238E27FC236}">
                    <a16:creationId xmlns:a16="http://schemas.microsoft.com/office/drawing/2014/main" id="{6018A207-B0EE-48B7-9C42-F68D5250A975}"/>
                  </a:ext>
                </a:extLst>
              </p:cNvPr>
              <p:cNvSpPr/>
              <p:nvPr/>
            </p:nvSpPr>
            <p:spPr>
              <a:xfrm>
                <a:off x="2446638" y="3429000"/>
                <a:ext cx="1112108" cy="269995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7" name="正方形/長方形 66">
                <a:extLst>
                  <a:ext uri="{FF2B5EF4-FFF2-40B4-BE49-F238E27FC236}">
                    <a16:creationId xmlns:a16="http://schemas.microsoft.com/office/drawing/2014/main" id="{DA71D298-EE6A-40FE-A267-8C6F88369A35}"/>
                  </a:ext>
                </a:extLst>
              </p:cNvPr>
              <p:cNvSpPr/>
              <p:nvPr/>
            </p:nvSpPr>
            <p:spPr>
              <a:xfrm>
                <a:off x="7521148" y="5004486"/>
                <a:ext cx="1112108" cy="11244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68" name="直線コネクタ 67">
                <a:extLst>
                  <a:ext uri="{FF2B5EF4-FFF2-40B4-BE49-F238E27FC236}">
                    <a16:creationId xmlns:a16="http://schemas.microsoft.com/office/drawing/2014/main" id="{39D03F54-4B5B-4647-8FD8-FBA42E0CF561}"/>
                  </a:ext>
                </a:extLst>
              </p:cNvPr>
              <p:cNvCxnSpPr/>
              <p:nvPr/>
            </p:nvCxnSpPr>
            <p:spPr>
              <a:xfrm>
                <a:off x="1940011" y="6128952"/>
                <a:ext cx="792068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矢印: 右 68">
                <a:extLst>
                  <a:ext uri="{FF2B5EF4-FFF2-40B4-BE49-F238E27FC236}">
                    <a16:creationId xmlns:a16="http://schemas.microsoft.com/office/drawing/2014/main" id="{070606CB-C329-4131-99D6-5032FE2FEFBB}"/>
                  </a:ext>
                </a:extLst>
              </p:cNvPr>
              <p:cNvSpPr/>
              <p:nvPr/>
            </p:nvSpPr>
            <p:spPr>
              <a:xfrm rot="1512068">
                <a:off x="3654775" y="3725089"/>
                <a:ext cx="3942999" cy="84025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61" name="テキスト ボックス 60">
              <a:extLst>
                <a:ext uri="{FF2B5EF4-FFF2-40B4-BE49-F238E27FC236}">
                  <a16:creationId xmlns:a16="http://schemas.microsoft.com/office/drawing/2014/main" id="{9A330B2C-E16F-46AE-8160-B6E7E8094F61}"/>
                </a:ext>
              </a:extLst>
            </p:cNvPr>
            <p:cNvSpPr txBox="1"/>
            <p:nvPr/>
          </p:nvSpPr>
          <p:spPr>
            <a:xfrm>
              <a:off x="-1043570" y="2945157"/>
              <a:ext cx="3320709" cy="722330"/>
            </a:xfrm>
            <a:prstGeom prst="rect">
              <a:avLst/>
            </a:prstGeom>
            <a:noFill/>
          </p:spPr>
          <p:txBody>
            <a:bodyPr wrap="none" rtlCol="0">
              <a:spAutoFit/>
            </a:bodyPr>
            <a:lstStyle/>
            <a:p>
              <a:pPr algn="l"/>
              <a:r>
                <a:rPr kumimoji="1" lang="ja-JP" altLang="en-US" dirty="0"/>
                <a:t>ポテンシャル</a:t>
              </a:r>
              <a:r>
                <a:rPr kumimoji="1" lang="en-US" altLang="ja-JP" dirty="0"/>
                <a:t>1</a:t>
              </a:r>
            </a:p>
          </p:txBody>
        </p:sp>
        <p:sp>
          <p:nvSpPr>
            <p:cNvPr id="62" name="テキスト ボックス 61">
              <a:extLst>
                <a:ext uri="{FF2B5EF4-FFF2-40B4-BE49-F238E27FC236}">
                  <a16:creationId xmlns:a16="http://schemas.microsoft.com/office/drawing/2014/main" id="{247BA750-0E36-4C0A-8236-94BFE3CCB3FC}"/>
                </a:ext>
              </a:extLst>
            </p:cNvPr>
            <p:cNvSpPr txBox="1"/>
            <p:nvPr/>
          </p:nvSpPr>
          <p:spPr>
            <a:xfrm>
              <a:off x="5106563" y="4209234"/>
              <a:ext cx="3320710" cy="722330"/>
            </a:xfrm>
            <a:prstGeom prst="rect">
              <a:avLst/>
            </a:prstGeom>
            <a:noFill/>
          </p:spPr>
          <p:txBody>
            <a:bodyPr wrap="none" rtlCol="0">
              <a:spAutoFit/>
            </a:bodyPr>
            <a:lstStyle/>
            <a:p>
              <a:pPr algn="l"/>
              <a:r>
                <a:rPr kumimoji="1" lang="ja-JP" altLang="en-US" dirty="0"/>
                <a:t>ポテンシャル</a:t>
              </a:r>
              <a:r>
                <a:rPr kumimoji="1" lang="en-US" altLang="ja-JP" dirty="0"/>
                <a:t>2</a:t>
              </a:r>
            </a:p>
          </p:txBody>
        </p:sp>
        <p:sp>
          <p:nvSpPr>
            <p:cNvPr id="63" name="テキスト ボックス 62">
              <a:extLst>
                <a:ext uri="{FF2B5EF4-FFF2-40B4-BE49-F238E27FC236}">
                  <a16:creationId xmlns:a16="http://schemas.microsoft.com/office/drawing/2014/main" id="{B0513210-B66F-4E3C-A906-E24EE663CFD8}"/>
                </a:ext>
              </a:extLst>
            </p:cNvPr>
            <p:cNvSpPr txBox="1"/>
            <p:nvPr/>
          </p:nvSpPr>
          <p:spPr>
            <a:xfrm>
              <a:off x="3031422" y="3130932"/>
              <a:ext cx="2618445" cy="722330"/>
            </a:xfrm>
            <a:prstGeom prst="rect">
              <a:avLst/>
            </a:prstGeom>
            <a:noFill/>
          </p:spPr>
          <p:txBody>
            <a:bodyPr wrap="none" rtlCol="0">
              <a:spAutoFit/>
            </a:bodyPr>
            <a:lstStyle/>
            <a:p>
              <a:pPr algn="l"/>
              <a:r>
                <a:rPr kumimoji="1" lang="ja-JP" altLang="en-US" dirty="0"/>
                <a:t>フラックス</a:t>
              </a:r>
              <a:endParaRPr kumimoji="1" lang="ja-JP" altLang="en-US" baseline="-25000" dirty="0"/>
            </a:p>
          </p:txBody>
        </p:sp>
        <p:cxnSp>
          <p:nvCxnSpPr>
            <p:cNvPr id="64" name="直線矢印コネクタ 63">
              <a:extLst>
                <a:ext uri="{FF2B5EF4-FFF2-40B4-BE49-F238E27FC236}">
                  <a16:creationId xmlns:a16="http://schemas.microsoft.com/office/drawing/2014/main" id="{4216419D-3CC3-49DF-B274-668B7B2BC575}"/>
                </a:ext>
              </a:extLst>
            </p:cNvPr>
            <p:cNvCxnSpPr>
              <a:cxnSpLocks/>
            </p:cNvCxnSpPr>
            <p:nvPr/>
          </p:nvCxnSpPr>
          <p:spPr>
            <a:xfrm>
              <a:off x="2052778" y="5485736"/>
              <a:ext cx="3215722"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EC8CE3E6-6426-499E-9D2C-EAD74692B365}"/>
                </a:ext>
              </a:extLst>
            </p:cNvPr>
            <p:cNvSpPr txBox="1"/>
            <p:nvPr/>
          </p:nvSpPr>
          <p:spPr>
            <a:xfrm>
              <a:off x="2868413" y="4797990"/>
              <a:ext cx="1264077" cy="722330"/>
            </a:xfrm>
            <a:prstGeom prst="rect">
              <a:avLst/>
            </a:prstGeom>
            <a:noFill/>
          </p:spPr>
          <p:txBody>
            <a:bodyPr wrap="none" rtlCol="0">
              <a:spAutoFit/>
            </a:bodyPr>
            <a:lstStyle/>
            <a:p>
              <a:pPr algn="l"/>
              <a:r>
                <a:rPr kumimoji="1" lang="ja-JP" altLang="en-US" dirty="0"/>
                <a:t>距離</a:t>
              </a:r>
            </a:p>
          </p:txBody>
        </p:sp>
      </p:grpSp>
    </p:spTree>
    <p:extLst>
      <p:ext uri="{BB962C8B-B14F-4D97-AF65-F5344CB8AC3E}">
        <p14:creationId xmlns:p14="http://schemas.microsoft.com/office/powerpoint/2010/main" val="352371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
        <p:nvSpPr>
          <p:cNvPr id="5" name="テキスト ボックス 4">
            <a:extLst>
              <a:ext uri="{FF2B5EF4-FFF2-40B4-BE49-F238E27FC236}">
                <a16:creationId xmlns:a16="http://schemas.microsoft.com/office/drawing/2014/main" id="{048E2AF8-ACCC-4167-AD64-918F709411DF}"/>
              </a:ext>
            </a:extLst>
          </p:cNvPr>
          <p:cNvSpPr txBox="1"/>
          <p:nvPr/>
        </p:nvSpPr>
        <p:spPr>
          <a:xfrm>
            <a:off x="2965152" y="2721114"/>
            <a:ext cx="6853158" cy="707886"/>
          </a:xfrm>
          <a:prstGeom prst="rect">
            <a:avLst/>
          </a:prstGeom>
          <a:noFill/>
        </p:spPr>
        <p:txBody>
          <a:bodyPr wrap="none" rtlCol="0">
            <a:spAutoFit/>
          </a:bodyPr>
          <a:lstStyle/>
          <a:p>
            <a:r>
              <a:rPr lang="ja-JP" altLang="en-US" sz="4000" b="1" dirty="0">
                <a:effectLst>
                  <a:outerShdw blurRad="38100" dist="38100" dir="2700000" algn="tl">
                    <a:srgbClr val="000000">
                      <a:alpha val="43137"/>
                    </a:srgbClr>
                  </a:outerShdw>
                </a:effectLst>
              </a:rPr>
              <a:t>既存の物理ライブラリの構成</a:t>
            </a:r>
          </a:p>
        </p:txBody>
      </p:sp>
    </p:spTree>
    <p:extLst>
      <p:ext uri="{BB962C8B-B14F-4D97-AF65-F5344CB8AC3E}">
        <p14:creationId xmlns:p14="http://schemas.microsoft.com/office/powerpoint/2010/main" val="4265862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27067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既存の物理ライブラリの構成</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461665"/>
          </a:xfrm>
          <a:prstGeom prst="rect">
            <a:avLst/>
          </a:prstGeom>
          <a:noFill/>
        </p:spPr>
        <p:txBody>
          <a:bodyPr wrap="square" rtlCol="0">
            <a:spAutoFit/>
          </a:bodyPr>
          <a:lstStyle/>
          <a:p>
            <a:r>
              <a:rPr lang="en-US" altLang="ja-JP" sz="2400" dirty="0"/>
              <a:t>MSL</a:t>
            </a:r>
            <a:r>
              <a:rPr lang="ja-JP" altLang="en-US" sz="2400" dirty="0"/>
              <a:t>において、物理ライブラリは基本的に以下の構成となります。</a:t>
            </a:r>
            <a:endParaRPr lang="en-US" altLang="ja-JP" sz="2400" dirty="0"/>
          </a:p>
        </p:txBody>
      </p:sp>
      <p:grpSp>
        <p:nvGrpSpPr>
          <p:cNvPr id="26" name="グループ化 25">
            <a:extLst>
              <a:ext uri="{FF2B5EF4-FFF2-40B4-BE49-F238E27FC236}">
                <a16:creationId xmlns:a16="http://schemas.microsoft.com/office/drawing/2014/main" id="{0B9344E5-EC08-4641-B23B-7DEEC7FECBAE}"/>
              </a:ext>
            </a:extLst>
          </p:cNvPr>
          <p:cNvGrpSpPr/>
          <p:nvPr/>
        </p:nvGrpSpPr>
        <p:grpSpPr>
          <a:xfrm>
            <a:off x="777240" y="1324747"/>
            <a:ext cx="3362008" cy="5088169"/>
            <a:chOff x="777240" y="1324747"/>
            <a:chExt cx="3103096" cy="4696323"/>
          </a:xfrm>
        </p:grpSpPr>
        <p:pic>
          <p:nvPicPr>
            <p:cNvPr id="2" name="図 1">
              <a:extLst>
                <a:ext uri="{FF2B5EF4-FFF2-40B4-BE49-F238E27FC236}">
                  <a16:creationId xmlns:a16="http://schemas.microsoft.com/office/drawing/2014/main" id="{7B28D44D-225A-45E3-8D9E-8035B4E665A6}"/>
                </a:ext>
              </a:extLst>
            </p:cNvPr>
            <p:cNvPicPr>
              <a:picLocks noChangeAspect="1"/>
            </p:cNvPicPr>
            <p:nvPr/>
          </p:nvPicPr>
          <p:blipFill>
            <a:blip r:embed="rId2"/>
            <a:stretch>
              <a:fillRect/>
            </a:stretch>
          </p:blipFill>
          <p:spPr>
            <a:xfrm>
              <a:off x="777240" y="1846012"/>
              <a:ext cx="3078384" cy="4175058"/>
            </a:xfrm>
            <a:prstGeom prst="rect">
              <a:avLst/>
            </a:prstGeom>
          </p:spPr>
        </p:pic>
        <p:sp>
          <p:nvSpPr>
            <p:cNvPr id="9" name="テキスト ボックス 8">
              <a:extLst>
                <a:ext uri="{FF2B5EF4-FFF2-40B4-BE49-F238E27FC236}">
                  <a16:creationId xmlns:a16="http://schemas.microsoft.com/office/drawing/2014/main" id="{8FC45D49-622C-46DF-BBE9-B471C5176B9D}"/>
                </a:ext>
              </a:extLst>
            </p:cNvPr>
            <p:cNvSpPr txBox="1"/>
            <p:nvPr/>
          </p:nvSpPr>
          <p:spPr>
            <a:xfrm>
              <a:off x="1041743" y="1324747"/>
              <a:ext cx="2646878" cy="461665"/>
            </a:xfrm>
            <a:prstGeom prst="rect">
              <a:avLst/>
            </a:prstGeom>
            <a:noFill/>
          </p:spPr>
          <p:txBody>
            <a:bodyPr wrap="none" rtlCol="0">
              <a:spAutoFit/>
            </a:bodyPr>
            <a:lstStyle/>
            <a:p>
              <a:pPr algn="l"/>
              <a:r>
                <a:rPr kumimoji="1" lang="ja-JP" altLang="en-US" sz="2400" u="sng" dirty="0"/>
                <a:t>熱ライブラリの例</a:t>
              </a:r>
            </a:p>
          </p:txBody>
        </p:sp>
        <p:sp>
          <p:nvSpPr>
            <p:cNvPr id="21" name="正方形/長方形 20">
              <a:extLst>
                <a:ext uri="{FF2B5EF4-FFF2-40B4-BE49-F238E27FC236}">
                  <a16:creationId xmlns:a16="http://schemas.microsoft.com/office/drawing/2014/main" id="{255F94DC-4C42-4748-9620-96EA3A54CCB5}"/>
                </a:ext>
              </a:extLst>
            </p:cNvPr>
            <p:cNvSpPr/>
            <p:nvPr/>
          </p:nvSpPr>
          <p:spPr>
            <a:xfrm>
              <a:off x="874747" y="2728371"/>
              <a:ext cx="2980877" cy="513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2" name="正方形/長方形 21">
              <a:extLst>
                <a:ext uri="{FF2B5EF4-FFF2-40B4-BE49-F238E27FC236}">
                  <a16:creationId xmlns:a16="http://schemas.microsoft.com/office/drawing/2014/main" id="{B2770942-8108-4639-B7CB-02519E03F6D3}"/>
                </a:ext>
              </a:extLst>
            </p:cNvPr>
            <p:cNvSpPr/>
            <p:nvPr/>
          </p:nvSpPr>
          <p:spPr>
            <a:xfrm>
              <a:off x="874746" y="3676981"/>
              <a:ext cx="2980877" cy="513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0" name="正方形/長方形 29">
              <a:extLst>
                <a:ext uri="{FF2B5EF4-FFF2-40B4-BE49-F238E27FC236}">
                  <a16:creationId xmlns:a16="http://schemas.microsoft.com/office/drawing/2014/main" id="{0BCAB2ED-3C77-4421-A53F-E30C4D94AFA3}"/>
                </a:ext>
              </a:extLst>
            </p:cNvPr>
            <p:cNvSpPr/>
            <p:nvPr/>
          </p:nvSpPr>
          <p:spPr>
            <a:xfrm>
              <a:off x="874745" y="3280828"/>
              <a:ext cx="2980877" cy="35681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7" name="正方形/長方形 36">
              <a:extLst>
                <a:ext uri="{FF2B5EF4-FFF2-40B4-BE49-F238E27FC236}">
                  <a16:creationId xmlns:a16="http://schemas.microsoft.com/office/drawing/2014/main" id="{AAE9D40F-39D6-4DC5-AA0B-DBC2B499EEF3}"/>
                </a:ext>
              </a:extLst>
            </p:cNvPr>
            <p:cNvSpPr/>
            <p:nvPr/>
          </p:nvSpPr>
          <p:spPr>
            <a:xfrm>
              <a:off x="874744" y="2329061"/>
              <a:ext cx="2980877" cy="3568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8" name="正方形/長方形 37">
              <a:extLst>
                <a:ext uri="{FF2B5EF4-FFF2-40B4-BE49-F238E27FC236}">
                  <a16:creationId xmlns:a16="http://schemas.microsoft.com/office/drawing/2014/main" id="{B142ABE5-59E6-438E-9F61-FCB6DA3AD4F8}"/>
                </a:ext>
              </a:extLst>
            </p:cNvPr>
            <p:cNvSpPr/>
            <p:nvPr/>
          </p:nvSpPr>
          <p:spPr>
            <a:xfrm>
              <a:off x="899459" y="5612354"/>
              <a:ext cx="2980877" cy="3568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3" name="右中かっこ 42">
              <a:extLst>
                <a:ext uri="{FF2B5EF4-FFF2-40B4-BE49-F238E27FC236}">
                  <a16:creationId xmlns:a16="http://schemas.microsoft.com/office/drawing/2014/main" id="{317E47B1-8D78-4E84-8A90-7E421E3F3439}"/>
                </a:ext>
              </a:extLst>
            </p:cNvPr>
            <p:cNvSpPr/>
            <p:nvPr/>
          </p:nvSpPr>
          <p:spPr>
            <a:xfrm>
              <a:off x="3581368" y="4329694"/>
              <a:ext cx="274253" cy="1134889"/>
            </a:xfrm>
            <a:prstGeom prst="rightBrac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E0872A9F-69BC-42EE-A4A8-D220CAEDE34B}"/>
              </a:ext>
            </a:extLst>
          </p:cNvPr>
          <p:cNvSpPr txBox="1"/>
          <p:nvPr/>
        </p:nvSpPr>
        <p:spPr>
          <a:xfrm>
            <a:off x="4184085" y="4920692"/>
            <a:ext cx="1446459" cy="584775"/>
          </a:xfrm>
          <a:prstGeom prst="rect">
            <a:avLst/>
          </a:prstGeom>
          <a:noFill/>
        </p:spPr>
        <p:txBody>
          <a:bodyPr wrap="square" rtlCol="0">
            <a:spAutoFit/>
          </a:bodyPr>
          <a:lstStyle/>
          <a:p>
            <a:pPr algn="l"/>
            <a:r>
              <a:rPr kumimoji="1" lang="ja-JP" altLang="en-US" sz="1600" dirty="0"/>
              <a:t>各単位系に合わせたモデル</a:t>
            </a:r>
          </a:p>
        </p:txBody>
      </p:sp>
      <p:sp>
        <p:nvSpPr>
          <p:cNvPr id="31" name="テキスト ボックス 30">
            <a:extLst>
              <a:ext uri="{FF2B5EF4-FFF2-40B4-BE49-F238E27FC236}">
                <a16:creationId xmlns:a16="http://schemas.microsoft.com/office/drawing/2014/main" id="{010F7BF2-D453-48F1-916B-021DF8071401}"/>
              </a:ext>
            </a:extLst>
          </p:cNvPr>
          <p:cNvSpPr txBox="1"/>
          <p:nvPr/>
        </p:nvSpPr>
        <p:spPr>
          <a:xfrm>
            <a:off x="6396510" y="2225906"/>
            <a:ext cx="2932213" cy="400110"/>
          </a:xfrm>
          <a:prstGeom prst="rect">
            <a:avLst/>
          </a:prstGeom>
          <a:noFill/>
        </p:spPr>
        <p:txBody>
          <a:bodyPr wrap="none" rtlCol="0">
            <a:spAutoFit/>
          </a:bodyPr>
          <a:lstStyle/>
          <a:p>
            <a:pPr algn="l"/>
            <a:r>
              <a:rPr kumimoji="1" lang="en-US" altLang="ja-JP" sz="2000" dirty="0"/>
              <a:t>Sources</a:t>
            </a:r>
            <a:r>
              <a:rPr kumimoji="1" lang="ja-JP" altLang="en-US" sz="2000" dirty="0"/>
              <a:t>　　・・・定義</a:t>
            </a:r>
          </a:p>
        </p:txBody>
      </p:sp>
      <p:sp>
        <p:nvSpPr>
          <p:cNvPr id="32" name="テキスト ボックス 31">
            <a:extLst>
              <a:ext uri="{FF2B5EF4-FFF2-40B4-BE49-F238E27FC236}">
                <a16:creationId xmlns:a16="http://schemas.microsoft.com/office/drawing/2014/main" id="{2F921D47-32CD-4F4B-8103-A2E3005F3BFE}"/>
              </a:ext>
            </a:extLst>
          </p:cNvPr>
          <p:cNvSpPr txBox="1"/>
          <p:nvPr/>
        </p:nvSpPr>
        <p:spPr>
          <a:xfrm>
            <a:off x="6384163" y="3985198"/>
            <a:ext cx="3954929" cy="400110"/>
          </a:xfrm>
          <a:prstGeom prst="rect">
            <a:avLst/>
          </a:prstGeom>
          <a:noFill/>
        </p:spPr>
        <p:txBody>
          <a:bodyPr wrap="none" rtlCol="0">
            <a:spAutoFit/>
          </a:bodyPr>
          <a:lstStyle/>
          <a:p>
            <a:pPr algn="l"/>
            <a:r>
              <a:rPr kumimoji="1" lang="en-US" altLang="ja-JP" sz="2000" dirty="0"/>
              <a:t>Sensors</a:t>
            </a:r>
            <a:r>
              <a:rPr kumimoji="1" lang="ja-JP" altLang="en-US" sz="2000" dirty="0"/>
              <a:t>　　・・・物理値の出力</a:t>
            </a:r>
          </a:p>
        </p:txBody>
      </p:sp>
      <p:sp>
        <p:nvSpPr>
          <p:cNvPr id="35" name="テキスト ボックス 34">
            <a:extLst>
              <a:ext uri="{FF2B5EF4-FFF2-40B4-BE49-F238E27FC236}">
                <a16:creationId xmlns:a16="http://schemas.microsoft.com/office/drawing/2014/main" id="{569A6688-4503-439A-9F88-6B2E35F0A401}"/>
              </a:ext>
            </a:extLst>
          </p:cNvPr>
          <p:cNvSpPr txBox="1"/>
          <p:nvPr/>
        </p:nvSpPr>
        <p:spPr>
          <a:xfrm>
            <a:off x="6384163" y="2885947"/>
            <a:ext cx="3730508" cy="400110"/>
          </a:xfrm>
          <a:prstGeom prst="rect">
            <a:avLst/>
          </a:prstGeom>
          <a:noFill/>
        </p:spPr>
        <p:txBody>
          <a:bodyPr wrap="none" rtlCol="0">
            <a:spAutoFit/>
          </a:bodyPr>
          <a:lstStyle/>
          <a:p>
            <a:pPr algn="l"/>
            <a:r>
              <a:rPr kumimoji="1" lang="en-US" altLang="ja-JP" sz="2000" dirty="0"/>
              <a:t>Components</a:t>
            </a:r>
            <a:r>
              <a:rPr kumimoji="1" lang="ja-JP" altLang="en-US" sz="2000" dirty="0"/>
              <a:t>・・・変換・貯蔵</a:t>
            </a:r>
          </a:p>
        </p:txBody>
      </p:sp>
      <p:sp>
        <p:nvSpPr>
          <p:cNvPr id="36" name="テキスト ボックス 35">
            <a:extLst>
              <a:ext uri="{FF2B5EF4-FFF2-40B4-BE49-F238E27FC236}">
                <a16:creationId xmlns:a16="http://schemas.microsoft.com/office/drawing/2014/main" id="{8F1B4641-892B-4BD9-BFDE-C8642ADC4CEC}"/>
              </a:ext>
            </a:extLst>
          </p:cNvPr>
          <p:cNvSpPr txBox="1"/>
          <p:nvPr/>
        </p:nvSpPr>
        <p:spPr>
          <a:xfrm>
            <a:off x="6384163" y="5228108"/>
            <a:ext cx="4705134" cy="400110"/>
          </a:xfrm>
          <a:prstGeom prst="rect">
            <a:avLst/>
          </a:prstGeom>
          <a:noFill/>
        </p:spPr>
        <p:txBody>
          <a:bodyPr wrap="none" rtlCol="0">
            <a:spAutoFit/>
          </a:bodyPr>
          <a:lstStyle/>
          <a:p>
            <a:pPr algn="l"/>
            <a:r>
              <a:rPr kumimoji="1" lang="en-US" altLang="ja-JP" sz="2000" dirty="0"/>
              <a:t>Interfaces</a:t>
            </a:r>
            <a:r>
              <a:rPr kumimoji="1" lang="ja-JP" altLang="en-US" sz="2000" dirty="0"/>
              <a:t>　・・・モデル共通のコード</a:t>
            </a:r>
          </a:p>
        </p:txBody>
      </p:sp>
      <p:sp>
        <p:nvSpPr>
          <p:cNvPr id="39" name="テキスト ボックス 38">
            <a:extLst>
              <a:ext uri="{FF2B5EF4-FFF2-40B4-BE49-F238E27FC236}">
                <a16:creationId xmlns:a16="http://schemas.microsoft.com/office/drawing/2014/main" id="{6A31CD7D-4E90-4051-8F8B-5268038E887C}"/>
              </a:ext>
            </a:extLst>
          </p:cNvPr>
          <p:cNvSpPr txBox="1"/>
          <p:nvPr/>
        </p:nvSpPr>
        <p:spPr>
          <a:xfrm>
            <a:off x="6396510" y="5804773"/>
            <a:ext cx="4398961" cy="400110"/>
          </a:xfrm>
          <a:prstGeom prst="rect">
            <a:avLst/>
          </a:prstGeom>
          <a:noFill/>
        </p:spPr>
        <p:txBody>
          <a:bodyPr wrap="none" rtlCol="0">
            <a:spAutoFit/>
          </a:bodyPr>
          <a:lstStyle/>
          <a:p>
            <a:pPr algn="l"/>
            <a:r>
              <a:rPr kumimoji="1" lang="en-US" altLang="ja-JP" sz="2000" dirty="0"/>
              <a:t>Examples</a:t>
            </a:r>
            <a:r>
              <a:rPr kumimoji="1" lang="ja-JP" altLang="en-US" sz="2000" dirty="0"/>
              <a:t>　・・・モデルのサンプル</a:t>
            </a:r>
          </a:p>
        </p:txBody>
      </p:sp>
      <p:sp>
        <p:nvSpPr>
          <p:cNvPr id="41" name="正方形/長方形 40">
            <a:extLst>
              <a:ext uri="{FF2B5EF4-FFF2-40B4-BE49-F238E27FC236}">
                <a16:creationId xmlns:a16="http://schemas.microsoft.com/office/drawing/2014/main" id="{1109B5E4-86F2-45DB-8B40-724BB243268C}"/>
              </a:ext>
            </a:extLst>
          </p:cNvPr>
          <p:cNvSpPr/>
          <p:nvPr/>
        </p:nvSpPr>
        <p:spPr>
          <a:xfrm>
            <a:off x="6174087" y="2064305"/>
            <a:ext cx="4915210" cy="13347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2" name="正方形/長方形 41">
            <a:extLst>
              <a:ext uri="{FF2B5EF4-FFF2-40B4-BE49-F238E27FC236}">
                <a16:creationId xmlns:a16="http://schemas.microsoft.com/office/drawing/2014/main" id="{285E6B08-1F53-4726-9AC2-888DB6F52BF1}"/>
              </a:ext>
            </a:extLst>
          </p:cNvPr>
          <p:cNvSpPr/>
          <p:nvPr/>
        </p:nvSpPr>
        <p:spPr>
          <a:xfrm>
            <a:off x="6174086" y="3883237"/>
            <a:ext cx="4915210" cy="60403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5" name="正方形/長方形 44">
            <a:extLst>
              <a:ext uri="{FF2B5EF4-FFF2-40B4-BE49-F238E27FC236}">
                <a16:creationId xmlns:a16="http://schemas.microsoft.com/office/drawing/2014/main" id="{D5C7D1E0-18B0-4EEA-A532-46978DE6038B}"/>
              </a:ext>
            </a:extLst>
          </p:cNvPr>
          <p:cNvSpPr/>
          <p:nvPr/>
        </p:nvSpPr>
        <p:spPr>
          <a:xfrm>
            <a:off x="6174086" y="5023146"/>
            <a:ext cx="4915210" cy="138977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6" name="テキスト ボックス 45">
            <a:extLst>
              <a:ext uri="{FF2B5EF4-FFF2-40B4-BE49-F238E27FC236}">
                <a16:creationId xmlns:a16="http://schemas.microsoft.com/office/drawing/2014/main" id="{D946E6E9-AC88-4A20-B167-8E9A048F1AD3}"/>
              </a:ext>
            </a:extLst>
          </p:cNvPr>
          <p:cNvSpPr txBox="1"/>
          <p:nvPr/>
        </p:nvSpPr>
        <p:spPr>
          <a:xfrm>
            <a:off x="5860818" y="1724319"/>
            <a:ext cx="4288353" cy="369332"/>
          </a:xfrm>
          <a:prstGeom prst="rect">
            <a:avLst/>
          </a:prstGeom>
          <a:noFill/>
        </p:spPr>
        <p:txBody>
          <a:bodyPr wrap="none" rtlCol="0">
            <a:spAutoFit/>
          </a:bodyPr>
          <a:lstStyle/>
          <a:p>
            <a:pPr algn="l"/>
            <a:r>
              <a:rPr kumimoji="1" lang="ja-JP" altLang="en-US" dirty="0">
                <a:solidFill>
                  <a:srgbClr val="FF0000"/>
                </a:solidFill>
              </a:rPr>
              <a:t>物理的なモデル</a:t>
            </a:r>
            <a:r>
              <a:rPr lang="en-US" altLang="ja-JP" dirty="0">
                <a:solidFill>
                  <a:srgbClr val="FF0000"/>
                </a:solidFill>
              </a:rPr>
              <a:t>(</a:t>
            </a:r>
            <a:r>
              <a:rPr lang="ja-JP" altLang="en-US" dirty="0">
                <a:solidFill>
                  <a:srgbClr val="FF0000"/>
                </a:solidFill>
              </a:rPr>
              <a:t>次スライド以降で詳述</a:t>
            </a:r>
            <a:r>
              <a:rPr lang="en-US" altLang="ja-JP" dirty="0">
                <a:solidFill>
                  <a:srgbClr val="FF0000"/>
                </a:solidFill>
              </a:rPr>
              <a:t>)</a:t>
            </a:r>
            <a:endParaRPr kumimoji="1" lang="ja-JP" altLang="en-US" dirty="0">
              <a:solidFill>
                <a:srgbClr val="FF0000"/>
              </a:solidFill>
            </a:endParaRPr>
          </a:p>
        </p:txBody>
      </p:sp>
      <p:sp>
        <p:nvSpPr>
          <p:cNvPr id="47" name="テキスト ボックス 46">
            <a:extLst>
              <a:ext uri="{FF2B5EF4-FFF2-40B4-BE49-F238E27FC236}">
                <a16:creationId xmlns:a16="http://schemas.microsoft.com/office/drawing/2014/main" id="{2FD95562-237D-4877-BAEA-241FA7AE2E64}"/>
              </a:ext>
            </a:extLst>
          </p:cNvPr>
          <p:cNvSpPr txBox="1"/>
          <p:nvPr/>
        </p:nvSpPr>
        <p:spPr>
          <a:xfrm>
            <a:off x="5860818" y="3552003"/>
            <a:ext cx="4570482" cy="369332"/>
          </a:xfrm>
          <a:prstGeom prst="rect">
            <a:avLst/>
          </a:prstGeom>
          <a:noFill/>
        </p:spPr>
        <p:txBody>
          <a:bodyPr wrap="none" rtlCol="0">
            <a:spAutoFit/>
          </a:bodyPr>
          <a:lstStyle/>
          <a:p>
            <a:pPr algn="l"/>
            <a:r>
              <a:rPr kumimoji="1" lang="ja-JP" altLang="en-US" dirty="0">
                <a:solidFill>
                  <a:srgbClr val="0070C0"/>
                </a:solidFill>
              </a:rPr>
              <a:t>特定の物理値を信号として出力するモデル</a:t>
            </a:r>
          </a:p>
        </p:txBody>
      </p:sp>
      <p:sp>
        <p:nvSpPr>
          <p:cNvPr id="48" name="テキスト ボックス 47">
            <a:extLst>
              <a:ext uri="{FF2B5EF4-FFF2-40B4-BE49-F238E27FC236}">
                <a16:creationId xmlns:a16="http://schemas.microsoft.com/office/drawing/2014/main" id="{2D8FFBFA-525D-43E3-8896-7D4434F1FB6C}"/>
              </a:ext>
            </a:extLst>
          </p:cNvPr>
          <p:cNvSpPr txBox="1"/>
          <p:nvPr/>
        </p:nvSpPr>
        <p:spPr>
          <a:xfrm>
            <a:off x="5860818" y="4695303"/>
            <a:ext cx="4339650" cy="369332"/>
          </a:xfrm>
          <a:prstGeom prst="rect">
            <a:avLst/>
          </a:prstGeom>
          <a:noFill/>
        </p:spPr>
        <p:txBody>
          <a:bodyPr wrap="none" rtlCol="0">
            <a:spAutoFit/>
          </a:bodyPr>
          <a:lstStyle/>
          <a:p>
            <a:pPr algn="l"/>
            <a:r>
              <a:rPr kumimoji="1" lang="ja-JP" altLang="en-US" dirty="0">
                <a:solidFill>
                  <a:srgbClr val="00B050"/>
                </a:solidFill>
              </a:rPr>
              <a:t>ライブラリの整理や使用に役立つモデル</a:t>
            </a:r>
          </a:p>
        </p:txBody>
      </p:sp>
      <p:cxnSp>
        <p:nvCxnSpPr>
          <p:cNvPr id="49" name="直線矢印コネクタ 48">
            <a:extLst>
              <a:ext uri="{FF2B5EF4-FFF2-40B4-BE49-F238E27FC236}">
                <a16:creationId xmlns:a16="http://schemas.microsoft.com/office/drawing/2014/main" id="{28D502EA-8C21-4D46-A241-12DBD07378E7}"/>
              </a:ext>
            </a:extLst>
          </p:cNvPr>
          <p:cNvCxnSpPr>
            <a:cxnSpLocks/>
            <a:stCxn id="22" idx="3"/>
            <a:endCxn id="41" idx="1"/>
          </p:cNvCxnSpPr>
          <p:nvPr/>
        </p:nvCxnSpPr>
        <p:spPr>
          <a:xfrm flipV="1">
            <a:off x="4112473" y="2731686"/>
            <a:ext cx="2061614" cy="141952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08275D81-3E0F-4CC6-B6CB-9C42020F6947}"/>
              </a:ext>
            </a:extLst>
          </p:cNvPr>
          <p:cNvCxnSpPr>
            <a:cxnSpLocks/>
            <a:stCxn id="21" idx="3"/>
            <a:endCxn id="41" idx="1"/>
          </p:cNvCxnSpPr>
          <p:nvPr/>
        </p:nvCxnSpPr>
        <p:spPr>
          <a:xfrm flipV="1">
            <a:off x="4112474" y="2731686"/>
            <a:ext cx="2061613" cy="39176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9D0CC532-8B12-4515-A832-22FFE69330FA}"/>
              </a:ext>
            </a:extLst>
          </p:cNvPr>
          <p:cNvCxnSpPr>
            <a:cxnSpLocks/>
            <a:stCxn id="30" idx="3"/>
            <a:endCxn id="42" idx="1"/>
          </p:cNvCxnSpPr>
          <p:nvPr/>
        </p:nvCxnSpPr>
        <p:spPr>
          <a:xfrm>
            <a:off x="4112471" y="3637331"/>
            <a:ext cx="2061615" cy="547923"/>
          </a:xfrm>
          <a:prstGeom prst="straightConnector1">
            <a:avLst/>
          </a:prstGeom>
          <a:ln w="28575">
            <a:solidFill>
              <a:srgbClr val="0070C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10746198-3FA7-43CD-951C-6E5FACCE1671}"/>
              </a:ext>
            </a:extLst>
          </p:cNvPr>
          <p:cNvCxnSpPr>
            <a:cxnSpLocks/>
            <a:stCxn id="37" idx="3"/>
            <a:endCxn id="45" idx="1"/>
          </p:cNvCxnSpPr>
          <p:nvPr/>
        </p:nvCxnSpPr>
        <p:spPr>
          <a:xfrm>
            <a:off x="4112470" y="2606152"/>
            <a:ext cx="2061616" cy="3111879"/>
          </a:xfrm>
          <a:prstGeom prst="straightConnector1">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F4A90C09-9FDF-4415-9207-CE80614F1FBD}"/>
              </a:ext>
            </a:extLst>
          </p:cNvPr>
          <p:cNvCxnSpPr>
            <a:cxnSpLocks/>
            <a:stCxn id="38" idx="3"/>
            <a:endCxn id="45" idx="1"/>
          </p:cNvCxnSpPr>
          <p:nvPr/>
        </p:nvCxnSpPr>
        <p:spPr>
          <a:xfrm flipV="1">
            <a:off x="4139248" y="5718031"/>
            <a:ext cx="2034838" cy="445361"/>
          </a:xfrm>
          <a:prstGeom prst="straightConnector1">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015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物理的なモデル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
        <p:nvSpPr>
          <p:cNvPr id="22" name="テキスト ボックス 21">
            <a:extLst>
              <a:ext uri="{FF2B5EF4-FFF2-40B4-BE49-F238E27FC236}">
                <a16:creationId xmlns:a16="http://schemas.microsoft.com/office/drawing/2014/main" id="{BFDA5482-5C45-4B06-9AB5-E53752157C1B}"/>
              </a:ext>
            </a:extLst>
          </p:cNvPr>
          <p:cNvSpPr txBox="1"/>
          <p:nvPr/>
        </p:nvSpPr>
        <p:spPr>
          <a:xfrm>
            <a:off x="794932" y="2037501"/>
            <a:ext cx="4494853" cy="461665"/>
          </a:xfrm>
          <a:prstGeom prst="rect">
            <a:avLst/>
          </a:prstGeom>
          <a:noFill/>
        </p:spPr>
        <p:txBody>
          <a:bodyPr wrap="square" rtlCol="0">
            <a:spAutoFit/>
          </a:bodyPr>
          <a:lstStyle/>
          <a:p>
            <a:r>
              <a:rPr lang="ja-JP" altLang="en-US" sz="2400" dirty="0"/>
              <a:t>定義・・・境界条件を定義する</a:t>
            </a:r>
            <a:endParaRPr lang="en-US" altLang="ja-JP" sz="2400" dirty="0"/>
          </a:p>
        </p:txBody>
      </p:sp>
      <p:sp>
        <p:nvSpPr>
          <p:cNvPr id="23" name="テキスト ボックス 22">
            <a:extLst>
              <a:ext uri="{FF2B5EF4-FFF2-40B4-BE49-F238E27FC236}">
                <a16:creationId xmlns:a16="http://schemas.microsoft.com/office/drawing/2014/main" id="{8BB6D63B-5FB9-40B1-996B-6C24E542D66E}"/>
              </a:ext>
            </a:extLst>
          </p:cNvPr>
          <p:cNvSpPr txBox="1"/>
          <p:nvPr/>
        </p:nvSpPr>
        <p:spPr>
          <a:xfrm>
            <a:off x="794932" y="3613759"/>
            <a:ext cx="4185761" cy="461665"/>
          </a:xfrm>
          <a:prstGeom prst="rect">
            <a:avLst/>
          </a:prstGeom>
          <a:noFill/>
        </p:spPr>
        <p:txBody>
          <a:bodyPr wrap="none" rtlCol="0">
            <a:spAutoFit/>
          </a:bodyPr>
          <a:lstStyle/>
          <a:p>
            <a:r>
              <a:rPr lang="ja-JP" altLang="en-US" sz="2400" dirty="0"/>
              <a:t>貯蔵・・・物理量をため込む</a:t>
            </a:r>
          </a:p>
        </p:txBody>
      </p:sp>
      <p:sp>
        <p:nvSpPr>
          <p:cNvPr id="24" name="テキスト ボックス 23">
            <a:extLst>
              <a:ext uri="{FF2B5EF4-FFF2-40B4-BE49-F238E27FC236}">
                <a16:creationId xmlns:a16="http://schemas.microsoft.com/office/drawing/2014/main" id="{D13ABBC6-3AA3-4A05-B972-3039DDD53F4C}"/>
              </a:ext>
            </a:extLst>
          </p:cNvPr>
          <p:cNvSpPr txBox="1"/>
          <p:nvPr/>
        </p:nvSpPr>
        <p:spPr>
          <a:xfrm>
            <a:off x="794932" y="5169197"/>
            <a:ext cx="4493538" cy="461665"/>
          </a:xfrm>
          <a:prstGeom prst="rect">
            <a:avLst/>
          </a:prstGeom>
          <a:noFill/>
        </p:spPr>
        <p:txBody>
          <a:bodyPr wrap="none" rtlCol="0">
            <a:spAutoFit/>
          </a:bodyPr>
          <a:lstStyle/>
          <a:p>
            <a:pPr algn="l"/>
            <a:r>
              <a:rPr kumimoji="1" lang="ja-JP" altLang="en-US" sz="2400" dirty="0"/>
              <a:t>変換・・・物理量を変化させる</a:t>
            </a:r>
            <a:endParaRPr kumimoji="1" lang="en-US" altLang="ja-JP" sz="2400" dirty="0"/>
          </a:p>
        </p:txBody>
      </p:sp>
      <p:pic>
        <p:nvPicPr>
          <p:cNvPr id="28" name="図 27">
            <a:extLst>
              <a:ext uri="{FF2B5EF4-FFF2-40B4-BE49-F238E27FC236}">
                <a16:creationId xmlns:a16="http://schemas.microsoft.com/office/drawing/2014/main" id="{994841A0-66A7-4C8D-9EEC-422555CB9EA3}"/>
              </a:ext>
            </a:extLst>
          </p:cNvPr>
          <p:cNvPicPr>
            <a:picLocks noChangeAspect="1"/>
          </p:cNvPicPr>
          <p:nvPr/>
        </p:nvPicPr>
        <p:blipFill rotWithShape="1">
          <a:blip r:embed="rId2"/>
          <a:srcRect r="67412"/>
          <a:stretch/>
        </p:blipFill>
        <p:spPr>
          <a:xfrm>
            <a:off x="6021631" y="3200417"/>
            <a:ext cx="940766" cy="1020885"/>
          </a:xfrm>
          <a:prstGeom prst="rect">
            <a:avLst/>
          </a:prstGeom>
        </p:spPr>
      </p:pic>
      <p:sp>
        <p:nvSpPr>
          <p:cNvPr id="29" name="テキスト ボックス 28">
            <a:extLst>
              <a:ext uri="{FF2B5EF4-FFF2-40B4-BE49-F238E27FC236}">
                <a16:creationId xmlns:a16="http://schemas.microsoft.com/office/drawing/2014/main" id="{161FA918-2666-42D4-BC97-1EBA19B06BA1}"/>
              </a:ext>
            </a:extLst>
          </p:cNvPr>
          <p:cNvSpPr txBox="1"/>
          <p:nvPr/>
        </p:nvSpPr>
        <p:spPr>
          <a:xfrm>
            <a:off x="5822600" y="4262434"/>
            <a:ext cx="1338828" cy="369332"/>
          </a:xfrm>
          <a:prstGeom prst="rect">
            <a:avLst/>
          </a:prstGeom>
          <a:noFill/>
        </p:spPr>
        <p:txBody>
          <a:bodyPr wrap="none" rtlCol="0">
            <a:spAutoFit/>
          </a:bodyPr>
          <a:lstStyle/>
          <a:p>
            <a:pPr algn="l"/>
            <a:r>
              <a:rPr kumimoji="1" lang="ja-JP" altLang="en-US" dirty="0"/>
              <a:t>コンデンサ</a:t>
            </a:r>
          </a:p>
        </p:txBody>
      </p:sp>
      <p:sp>
        <p:nvSpPr>
          <p:cNvPr id="30" name="テキスト ボックス 29">
            <a:extLst>
              <a:ext uri="{FF2B5EF4-FFF2-40B4-BE49-F238E27FC236}">
                <a16:creationId xmlns:a16="http://schemas.microsoft.com/office/drawing/2014/main" id="{0D90980D-9FE8-4AE8-83EF-802C7A5B37B8}"/>
              </a:ext>
            </a:extLst>
          </p:cNvPr>
          <p:cNvSpPr txBox="1"/>
          <p:nvPr/>
        </p:nvSpPr>
        <p:spPr>
          <a:xfrm>
            <a:off x="8065666" y="4262434"/>
            <a:ext cx="877163" cy="369332"/>
          </a:xfrm>
          <a:prstGeom prst="rect">
            <a:avLst/>
          </a:prstGeom>
          <a:noFill/>
        </p:spPr>
        <p:txBody>
          <a:bodyPr wrap="none" rtlCol="0">
            <a:spAutoFit/>
          </a:bodyPr>
          <a:lstStyle/>
          <a:p>
            <a:pPr algn="l"/>
            <a:r>
              <a:rPr kumimoji="1" lang="ja-JP" altLang="en-US" dirty="0"/>
              <a:t>熱容量</a:t>
            </a:r>
          </a:p>
        </p:txBody>
      </p:sp>
      <p:sp>
        <p:nvSpPr>
          <p:cNvPr id="31" name="テキスト ボックス 30">
            <a:extLst>
              <a:ext uri="{FF2B5EF4-FFF2-40B4-BE49-F238E27FC236}">
                <a16:creationId xmlns:a16="http://schemas.microsoft.com/office/drawing/2014/main" id="{16EF1A56-9D35-465A-B122-94ED1CC5E3AD}"/>
              </a:ext>
            </a:extLst>
          </p:cNvPr>
          <p:cNvSpPr txBox="1"/>
          <p:nvPr/>
        </p:nvSpPr>
        <p:spPr>
          <a:xfrm>
            <a:off x="10097711" y="4262434"/>
            <a:ext cx="877163" cy="369332"/>
          </a:xfrm>
          <a:prstGeom prst="rect">
            <a:avLst/>
          </a:prstGeom>
          <a:noFill/>
        </p:spPr>
        <p:txBody>
          <a:bodyPr wrap="none" rtlCol="0">
            <a:spAutoFit/>
          </a:bodyPr>
          <a:lstStyle/>
          <a:p>
            <a:pPr algn="l"/>
            <a:r>
              <a:rPr kumimoji="1" lang="ja-JP" altLang="en-US" dirty="0"/>
              <a:t>タンク</a:t>
            </a:r>
          </a:p>
        </p:txBody>
      </p:sp>
      <p:pic>
        <p:nvPicPr>
          <p:cNvPr id="35" name="図 34">
            <a:extLst>
              <a:ext uri="{FF2B5EF4-FFF2-40B4-BE49-F238E27FC236}">
                <a16:creationId xmlns:a16="http://schemas.microsoft.com/office/drawing/2014/main" id="{C85347AD-B073-4200-9848-62A1AEC2464B}"/>
              </a:ext>
            </a:extLst>
          </p:cNvPr>
          <p:cNvPicPr>
            <a:picLocks noChangeAspect="1"/>
          </p:cNvPicPr>
          <p:nvPr/>
        </p:nvPicPr>
        <p:blipFill rotWithShape="1">
          <a:blip r:embed="rId3"/>
          <a:srcRect r="67863"/>
          <a:stretch/>
        </p:blipFill>
        <p:spPr>
          <a:xfrm>
            <a:off x="5865615" y="1364794"/>
            <a:ext cx="1252799" cy="1222635"/>
          </a:xfrm>
          <a:prstGeom prst="rect">
            <a:avLst/>
          </a:prstGeom>
        </p:spPr>
      </p:pic>
      <p:pic>
        <p:nvPicPr>
          <p:cNvPr id="36" name="図 35">
            <a:extLst>
              <a:ext uri="{FF2B5EF4-FFF2-40B4-BE49-F238E27FC236}">
                <a16:creationId xmlns:a16="http://schemas.microsoft.com/office/drawing/2014/main" id="{3DF4E75A-6CC8-4A35-8CEE-B22F5B89C8B2}"/>
              </a:ext>
            </a:extLst>
          </p:cNvPr>
          <p:cNvPicPr>
            <a:picLocks noChangeAspect="1"/>
          </p:cNvPicPr>
          <p:nvPr/>
        </p:nvPicPr>
        <p:blipFill rotWithShape="1">
          <a:blip r:embed="rId2"/>
          <a:srcRect l="31475" r="35937"/>
          <a:stretch/>
        </p:blipFill>
        <p:spPr>
          <a:xfrm>
            <a:off x="8033864" y="3281905"/>
            <a:ext cx="940766" cy="1020885"/>
          </a:xfrm>
          <a:prstGeom prst="rect">
            <a:avLst/>
          </a:prstGeom>
        </p:spPr>
      </p:pic>
      <p:pic>
        <p:nvPicPr>
          <p:cNvPr id="37" name="図 36">
            <a:extLst>
              <a:ext uri="{FF2B5EF4-FFF2-40B4-BE49-F238E27FC236}">
                <a16:creationId xmlns:a16="http://schemas.microsoft.com/office/drawing/2014/main" id="{7E92F714-1C75-43E1-A9CF-61FC01EFA85E}"/>
              </a:ext>
            </a:extLst>
          </p:cNvPr>
          <p:cNvPicPr>
            <a:picLocks noChangeAspect="1"/>
          </p:cNvPicPr>
          <p:nvPr/>
        </p:nvPicPr>
        <p:blipFill rotWithShape="1">
          <a:blip r:embed="rId2"/>
          <a:srcRect l="67904"/>
          <a:stretch/>
        </p:blipFill>
        <p:spPr>
          <a:xfrm>
            <a:off x="10073015" y="3213153"/>
            <a:ext cx="926555" cy="1020885"/>
          </a:xfrm>
          <a:prstGeom prst="rect">
            <a:avLst/>
          </a:prstGeom>
        </p:spPr>
      </p:pic>
      <p:sp>
        <p:nvSpPr>
          <p:cNvPr id="38" name="テキスト ボックス 37">
            <a:extLst>
              <a:ext uri="{FF2B5EF4-FFF2-40B4-BE49-F238E27FC236}">
                <a16:creationId xmlns:a16="http://schemas.microsoft.com/office/drawing/2014/main" id="{C607FED9-67B3-423B-8692-FF0A39C72DF2}"/>
              </a:ext>
            </a:extLst>
          </p:cNvPr>
          <p:cNvSpPr txBox="1"/>
          <p:nvPr/>
        </p:nvSpPr>
        <p:spPr>
          <a:xfrm>
            <a:off x="6168849" y="2584485"/>
            <a:ext cx="646331" cy="369332"/>
          </a:xfrm>
          <a:prstGeom prst="rect">
            <a:avLst/>
          </a:prstGeom>
          <a:noFill/>
        </p:spPr>
        <p:txBody>
          <a:bodyPr wrap="none" rtlCol="0">
            <a:spAutoFit/>
          </a:bodyPr>
          <a:lstStyle/>
          <a:p>
            <a:pPr algn="l"/>
            <a:r>
              <a:rPr kumimoji="1" lang="ja-JP" altLang="en-US" dirty="0"/>
              <a:t>電源</a:t>
            </a:r>
          </a:p>
        </p:txBody>
      </p:sp>
      <p:pic>
        <p:nvPicPr>
          <p:cNvPr id="39" name="図 38">
            <a:extLst>
              <a:ext uri="{FF2B5EF4-FFF2-40B4-BE49-F238E27FC236}">
                <a16:creationId xmlns:a16="http://schemas.microsoft.com/office/drawing/2014/main" id="{6DB12B12-3236-4F2C-91CA-DC164105BBE7}"/>
              </a:ext>
            </a:extLst>
          </p:cNvPr>
          <p:cNvPicPr>
            <a:picLocks noChangeAspect="1"/>
          </p:cNvPicPr>
          <p:nvPr/>
        </p:nvPicPr>
        <p:blipFill>
          <a:blip r:embed="rId4"/>
          <a:stretch>
            <a:fillRect/>
          </a:stretch>
        </p:blipFill>
        <p:spPr>
          <a:xfrm>
            <a:off x="8033864" y="1705184"/>
            <a:ext cx="940766" cy="864143"/>
          </a:xfrm>
          <a:prstGeom prst="rect">
            <a:avLst/>
          </a:prstGeom>
        </p:spPr>
      </p:pic>
      <p:sp>
        <p:nvSpPr>
          <p:cNvPr id="40" name="テキスト ボックス 39">
            <a:extLst>
              <a:ext uri="{FF2B5EF4-FFF2-40B4-BE49-F238E27FC236}">
                <a16:creationId xmlns:a16="http://schemas.microsoft.com/office/drawing/2014/main" id="{8044023F-1FAE-412C-BEA6-9A9B0807C7EA}"/>
              </a:ext>
            </a:extLst>
          </p:cNvPr>
          <p:cNvSpPr txBox="1"/>
          <p:nvPr/>
        </p:nvSpPr>
        <p:spPr>
          <a:xfrm>
            <a:off x="7950249" y="2584485"/>
            <a:ext cx="1107996" cy="369332"/>
          </a:xfrm>
          <a:prstGeom prst="rect">
            <a:avLst/>
          </a:prstGeom>
          <a:noFill/>
        </p:spPr>
        <p:txBody>
          <a:bodyPr wrap="none" rtlCol="0">
            <a:spAutoFit/>
          </a:bodyPr>
          <a:lstStyle/>
          <a:p>
            <a:pPr algn="l"/>
            <a:r>
              <a:rPr kumimoji="1" lang="ja-JP" altLang="en-US" dirty="0"/>
              <a:t>温度定義</a:t>
            </a:r>
          </a:p>
        </p:txBody>
      </p:sp>
      <p:pic>
        <p:nvPicPr>
          <p:cNvPr id="41" name="図 40">
            <a:extLst>
              <a:ext uri="{FF2B5EF4-FFF2-40B4-BE49-F238E27FC236}">
                <a16:creationId xmlns:a16="http://schemas.microsoft.com/office/drawing/2014/main" id="{1D604DF8-468E-41DB-8697-505F0845774F}"/>
              </a:ext>
            </a:extLst>
          </p:cNvPr>
          <p:cNvPicPr>
            <a:picLocks noChangeAspect="1"/>
          </p:cNvPicPr>
          <p:nvPr/>
        </p:nvPicPr>
        <p:blipFill>
          <a:blip r:embed="rId5"/>
          <a:stretch>
            <a:fillRect/>
          </a:stretch>
        </p:blipFill>
        <p:spPr>
          <a:xfrm>
            <a:off x="10050390" y="1611227"/>
            <a:ext cx="971804" cy="1020885"/>
          </a:xfrm>
          <a:prstGeom prst="rect">
            <a:avLst/>
          </a:prstGeom>
        </p:spPr>
      </p:pic>
      <p:sp>
        <p:nvSpPr>
          <p:cNvPr id="42" name="テキスト ボックス 41">
            <a:extLst>
              <a:ext uri="{FF2B5EF4-FFF2-40B4-BE49-F238E27FC236}">
                <a16:creationId xmlns:a16="http://schemas.microsoft.com/office/drawing/2014/main" id="{DE1B752D-A0BC-436D-B1EC-E069E37C7898}"/>
              </a:ext>
            </a:extLst>
          </p:cNvPr>
          <p:cNvSpPr txBox="1"/>
          <p:nvPr/>
        </p:nvSpPr>
        <p:spPr>
          <a:xfrm>
            <a:off x="9751462" y="2584485"/>
            <a:ext cx="1569660" cy="369332"/>
          </a:xfrm>
          <a:prstGeom prst="rect">
            <a:avLst/>
          </a:prstGeom>
          <a:noFill/>
        </p:spPr>
        <p:txBody>
          <a:bodyPr wrap="none" rtlCol="0">
            <a:spAutoFit/>
          </a:bodyPr>
          <a:lstStyle/>
          <a:p>
            <a:pPr algn="l"/>
            <a:r>
              <a:rPr kumimoji="1" lang="ja-JP" altLang="en-US" dirty="0"/>
              <a:t>質量流量定義</a:t>
            </a:r>
          </a:p>
        </p:txBody>
      </p:sp>
      <p:pic>
        <p:nvPicPr>
          <p:cNvPr id="43" name="図 42">
            <a:extLst>
              <a:ext uri="{FF2B5EF4-FFF2-40B4-BE49-F238E27FC236}">
                <a16:creationId xmlns:a16="http://schemas.microsoft.com/office/drawing/2014/main" id="{BB0370C2-0BC8-40F8-8725-B84DE1CFE728}"/>
              </a:ext>
            </a:extLst>
          </p:cNvPr>
          <p:cNvPicPr>
            <a:picLocks noChangeAspect="1"/>
          </p:cNvPicPr>
          <p:nvPr/>
        </p:nvPicPr>
        <p:blipFill>
          <a:blip r:embed="rId6"/>
          <a:stretch>
            <a:fillRect/>
          </a:stretch>
        </p:blipFill>
        <p:spPr>
          <a:xfrm>
            <a:off x="5948187" y="4975071"/>
            <a:ext cx="1087655" cy="849916"/>
          </a:xfrm>
          <a:prstGeom prst="rect">
            <a:avLst/>
          </a:prstGeom>
        </p:spPr>
      </p:pic>
      <p:sp>
        <p:nvSpPr>
          <p:cNvPr id="44" name="テキスト ボックス 43">
            <a:extLst>
              <a:ext uri="{FF2B5EF4-FFF2-40B4-BE49-F238E27FC236}">
                <a16:creationId xmlns:a16="http://schemas.microsoft.com/office/drawing/2014/main" id="{B48F04EE-BEE9-4737-8F1F-E1E9F9FEF7CB}"/>
              </a:ext>
            </a:extLst>
          </p:cNvPr>
          <p:cNvSpPr txBox="1"/>
          <p:nvPr/>
        </p:nvSpPr>
        <p:spPr>
          <a:xfrm>
            <a:off x="6168849" y="5795826"/>
            <a:ext cx="646331" cy="369332"/>
          </a:xfrm>
          <a:prstGeom prst="rect">
            <a:avLst/>
          </a:prstGeom>
          <a:noFill/>
        </p:spPr>
        <p:txBody>
          <a:bodyPr wrap="none" rtlCol="0">
            <a:spAutoFit/>
          </a:bodyPr>
          <a:lstStyle/>
          <a:p>
            <a:pPr algn="l"/>
            <a:r>
              <a:rPr kumimoji="1" lang="ja-JP" altLang="en-US" dirty="0"/>
              <a:t>抵抗</a:t>
            </a:r>
          </a:p>
        </p:txBody>
      </p:sp>
      <p:pic>
        <p:nvPicPr>
          <p:cNvPr id="45" name="図 44">
            <a:extLst>
              <a:ext uri="{FF2B5EF4-FFF2-40B4-BE49-F238E27FC236}">
                <a16:creationId xmlns:a16="http://schemas.microsoft.com/office/drawing/2014/main" id="{4123F5C3-500B-4D5F-9551-1492314B9A1A}"/>
              </a:ext>
            </a:extLst>
          </p:cNvPr>
          <p:cNvPicPr>
            <a:picLocks noChangeAspect="1"/>
          </p:cNvPicPr>
          <p:nvPr/>
        </p:nvPicPr>
        <p:blipFill>
          <a:blip r:embed="rId7"/>
          <a:stretch>
            <a:fillRect/>
          </a:stretch>
        </p:blipFill>
        <p:spPr>
          <a:xfrm>
            <a:off x="7949477" y="4920662"/>
            <a:ext cx="1109540" cy="707896"/>
          </a:xfrm>
          <a:prstGeom prst="rect">
            <a:avLst/>
          </a:prstGeom>
        </p:spPr>
      </p:pic>
      <p:sp>
        <p:nvSpPr>
          <p:cNvPr id="47" name="テキスト ボックス 46">
            <a:extLst>
              <a:ext uri="{FF2B5EF4-FFF2-40B4-BE49-F238E27FC236}">
                <a16:creationId xmlns:a16="http://schemas.microsoft.com/office/drawing/2014/main" id="{E74C333F-C07B-4413-9066-1BBAE85E14B8}"/>
              </a:ext>
            </a:extLst>
          </p:cNvPr>
          <p:cNvSpPr txBox="1"/>
          <p:nvPr/>
        </p:nvSpPr>
        <p:spPr>
          <a:xfrm>
            <a:off x="8065666" y="5795826"/>
            <a:ext cx="877163" cy="369332"/>
          </a:xfrm>
          <a:prstGeom prst="rect">
            <a:avLst/>
          </a:prstGeom>
          <a:noFill/>
        </p:spPr>
        <p:txBody>
          <a:bodyPr wrap="none" rtlCol="0">
            <a:spAutoFit/>
          </a:bodyPr>
          <a:lstStyle/>
          <a:p>
            <a:pPr algn="l"/>
            <a:r>
              <a:rPr kumimoji="1" lang="ja-JP" altLang="en-US" dirty="0"/>
              <a:t>熱抵抗</a:t>
            </a:r>
          </a:p>
        </p:txBody>
      </p:sp>
      <p:pic>
        <p:nvPicPr>
          <p:cNvPr id="48" name="図 47">
            <a:extLst>
              <a:ext uri="{FF2B5EF4-FFF2-40B4-BE49-F238E27FC236}">
                <a16:creationId xmlns:a16="http://schemas.microsoft.com/office/drawing/2014/main" id="{E4F70A46-6C05-4995-89F2-0CBA96216635}"/>
              </a:ext>
            </a:extLst>
          </p:cNvPr>
          <p:cNvPicPr>
            <a:picLocks noChangeAspect="1"/>
          </p:cNvPicPr>
          <p:nvPr/>
        </p:nvPicPr>
        <p:blipFill>
          <a:blip r:embed="rId8"/>
          <a:stretch>
            <a:fillRect/>
          </a:stretch>
        </p:blipFill>
        <p:spPr>
          <a:xfrm>
            <a:off x="10173876" y="5049149"/>
            <a:ext cx="724833" cy="673366"/>
          </a:xfrm>
          <a:prstGeom prst="rect">
            <a:avLst/>
          </a:prstGeom>
        </p:spPr>
      </p:pic>
      <p:sp>
        <p:nvSpPr>
          <p:cNvPr id="49" name="テキスト ボックス 48">
            <a:extLst>
              <a:ext uri="{FF2B5EF4-FFF2-40B4-BE49-F238E27FC236}">
                <a16:creationId xmlns:a16="http://schemas.microsoft.com/office/drawing/2014/main" id="{7D989C7D-6EEA-472F-B6CC-E22436E3167C}"/>
              </a:ext>
            </a:extLst>
          </p:cNvPr>
          <p:cNvSpPr txBox="1"/>
          <p:nvPr/>
        </p:nvSpPr>
        <p:spPr>
          <a:xfrm>
            <a:off x="10097711" y="5795826"/>
            <a:ext cx="877163" cy="369332"/>
          </a:xfrm>
          <a:prstGeom prst="rect">
            <a:avLst/>
          </a:prstGeom>
          <a:noFill/>
        </p:spPr>
        <p:txBody>
          <a:bodyPr wrap="none" rtlCol="0">
            <a:spAutoFit/>
          </a:bodyPr>
          <a:lstStyle/>
          <a:p>
            <a:pPr algn="l"/>
            <a:r>
              <a:rPr kumimoji="1" lang="ja-JP" altLang="en-US" dirty="0"/>
              <a:t>パイプ</a:t>
            </a:r>
            <a:endParaRPr kumimoji="1" lang="en-US" altLang="ja-JP" dirty="0"/>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830997"/>
          </a:xfrm>
          <a:prstGeom prst="rect">
            <a:avLst/>
          </a:prstGeom>
          <a:noFill/>
        </p:spPr>
        <p:txBody>
          <a:bodyPr wrap="square" rtlCol="0">
            <a:spAutoFit/>
          </a:bodyPr>
          <a:lstStyle/>
          <a:p>
            <a:r>
              <a:rPr lang="ja-JP" altLang="en-US" sz="2400" dirty="0"/>
              <a:t>様々な物理ドメインに共通する挙動を以下のようにグループ化して考えると便利かもしれません</a:t>
            </a:r>
            <a:endParaRPr lang="en-US" altLang="ja-JP" sz="2400" dirty="0"/>
          </a:p>
        </p:txBody>
      </p:sp>
      <p:sp>
        <p:nvSpPr>
          <p:cNvPr id="5" name="正方形/長方形 4">
            <a:extLst>
              <a:ext uri="{FF2B5EF4-FFF2-40B4-BE49-F238E27FC236}">
                <a16:creationId xmlns:a16="http://schemas.microsoft.com/office/drawing/2014/main" id="{735E3EF0-D420-4A79-B424-13929EA6DAE5}"/>
              </a:ext>
            </a:extLst>
          </p:cNvPr>
          <p:cNvSpPr/>
          <p:nvPr/>
        </p:nvSpPr>
        <p:spPr>
          <a:xfrm>
            <a:off x="2558387" y="2486082"/>
            <a:ext cx="2994002" cy="646331"/>
          </a:xfrm>
          <a:prstGeom prst="rect">
            <a:avLst/>
          </a:prstGeom>
        </p:spPr>
        <p:txBody>
          <a:bodyPr wrap="square">
            <a:spAutoFit/>
          </a:bodyPr>
          <a:lstStyle/>
          <a:p>
            <a:r>
              <a:rPr lang="ja-JP" altLang="en-US" dirty="0"/>
              <a:t>境界条件、ソース</a:t>
            </a:r>
            <a:r>
              <a:rPr lang="en-US" altLang="ja-JP" dirty="0"/>
              <a:t>/</a:t>
            </a:r>
            <a:r>
              <a:rPr lang="ja-JP" altLang="en-US" dirty="0"/>
              <a:t>シンクと呼ばれています</a:t>
            </a:r>
          </a:p>
        </p:txBody>
      </p:sp>
    </p:spTree>
    <p:extLst>
      <p:ext uri="{BB962C8B-B14F-4D97-AF65-F5344CB8AC3E}">
        <p14:creationId xmlns:p14="http://schemas.microsoft.com/office/powerpoint/2010/main" val="702791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物理的なモデル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pic>
        <p:nvPicPr>
          <p:cNvPr id="28" name="図 27">
            <a:extLst>
              <a:ext uri="{FF2B5EF4-FFF2-40B4-BE49-F238E27FC236}">
                <a16:creationId xmlns:a16="http://schemas.microsoft.com/office/drawing/2014/main" id="{994841A0-66A7-4C8D-9EEC-422555CB9EA3}"/>
              </a:ext>
            </a:extLst>
          </p:cNvPr>
          <p:cNvPicPr>
            <a:picLocks noChangeAspect="1"/>
          </p:cNvPicPr>
          <p:nvPr/>
        </p:nvPicPr>
        <p:blipFill rotWithShape="1">
          <a:blip r:embed="rId2"/>
          <a:srcRect r="67412"/>
          <a:stretch/>
        </p:blipFill>
        <p:spPr>
          <a:xfrm>
            <a:off x="3111017" y="3665487"/>
            <a:ext cx="940766" cy="1020885"/>
          </a:xfrm>
          <a:prstGeom prst="rect">
            <a:avLst/>
          </a:prstGeom>
        </p:spPr>
      </p:pic>
      <p:sp>
        <p:nvSpPr>
          <p:cNvPr id="29" name="テキスト ボックス 28">
            <a:extLst>
              <a:ext uri="{FF2B5EF4-FFF2-40B4-BE49-F238E27FC236}">
                <a16:creationId xmlns:a16="http://schemas.microsoft.com/office/drawing/2014/main" id="{161FA918-2666-42D4-BC97-1EBA19B06BA1}"/>
              </a:ext>
            </a:extLst>
          </p:cNvPr>
          <p:cNvSpPr txBox="1"/>
          <p:nvPr/>
        </p:nvSpPr>
        <p:spPr>
          <a:xfrm>
            <a:off x="2911986" y="4727504"/>
            <a:ext cx="1338828" cy="369332"/>
          </a:xfrm>
          <a:prstGeom prst="rect">
            <a:avLst/>
          </a:prstGeom>
          <a:noFill/>
        </p:spPr>
        <p:txBody>
          <a:bodyPr wrap="none" rtlCol="0">
            <a:spAutoFit/>
          </a:bodyPr>
          <a:lstStyle/>
          <a:p>
            <a:pPr algn="l"/>
            <a:r>
              <a:rPr kumimoji="1" lang="ja-JP" altLang="en-US" dirty="0"/>
              <a:t>コンデンサ</a:t>
            </a:r>
          </a:p>
        </p:txBody>
      </p:sp>
      <p:pic>
        <p:nvPicPr>
          <p:cNvPr id="35" name="図 34">
            <a:extLst>
              <a:ext uri="{FF2B5EF4-FFF2-40B4-BE49-F238E27FC236}">
                <a16:creationId xmlns:a16="http://schemas.microsoft.com/office/drawing/2014/main" id="{C85347AD-B073-4200-9848-62A1AEC2464B}"/>
              </a:ext>
            </a:extLst>
          </p:cNvPr>
          <p:cNvPicPr>
            <a:picLocks noChangeAspect="1"/>
          </p:cNvPicPr>
          <p:nvPr/>
        </p:nvPicPr>
        <p:blipFill rotWithShape="1">
          <a:blip r:embed="rId3"/>
          <a:srcRect r="67863"/>
          <a:stretch/>
        </p:blipFill>
        <p:spPr>
          <a:xfrm>
            <a:off x="2955001" y="1829864"/>
            <a:ext cx="1252799" cy="1222635"/>
          </a:xfrm>
          <a:prstGeom prst="rect">
            <a:avLst/>
          </a:prstGeom>
        </p:spPr>
      </p:pic>
      <p:sp>
        <p:nvSpPr>
          <p:cNvPr id="38" name="テキスト ボックス 37">
            <a:extLst>
              <a:ext uri="{FF2B5EF4-FFF2-40B4-BE49-F238E27FC236}">
                <a16:creationId xmlns:a16="http://schemas.microsoft.com/office/drawing/2014/main" id="{C607FED9-67B3-423B-8692-FF0A39C72DF2}"/>
              </a:ext>
            </a:extLst>
          </p:cNvPr>
          <p:cNvSpPr txBox="1"/>
          <p:nvPr/>
        </p:nvSpPr>
        <p:spPr>
          <a:xfrm>
            <a:off x="3258235" y="3049555"/>
            <a:ext cx="646331" cy="369332"/>
          </a:xfrm>
          <a:prstGeom prst="rect">
            <a:avLst/>
          </a:prstGeom>
          <a:noFill/>
        </p:spPr>
        <p:txBody>
          <a:bodyPr wrap="none" rtlCol="0">
            <a:spAutoFit/>
          </a:bodyPr>
          <a:lstStyle/>
          <a:p>
            <a:pPr algn="l"/>
            <a:r>
              <a:rPr kumimoji="1" lang="ja-JP" altLang="en-US" dirty="0"/>
              <a:t>電源</a:t>
            </a:r>
          </a:p>
        </p:txBody>
      </p:sp>
      <p:pic>
        <p:nvPicPr>
          <p:cNvPr id="43" name="図 42">
            <a:extLst>
              <a:ext uri="{FF2B5EF4-FFF2-40B4-BE49-F238E27FC236}">
                <a16:creationId xmlns:a16="http://schemas.microsoft.com/office/drawing/2014/main" id="{BB0370C2-0BC8-40F8-8725-B84DE1CFE728}"/>
              </a:ext>
            </a:extLst>
          </p:cNvPr>
          <p:cNvPicPr>
            <a:picLocks noChangeAspect="1"/>
          </p:cNvPicPr>
          <p:nvPr/>
        </p:nvPicPr>
        <p:blipFill>
          <a:blip r:embed="rId4"/>
          <a:stretch>
            <a:fillRect/>
          </a:stretch>
        </p:blipFill>
        <p:spPr>
          <a:xfrm>
            <a:off x="3037573" y="5440141"/>
            <a:ext cx="1087655" cy="849916"/>
          </a:xfrm>
          <a:prstGeom prst="rect">
            <a:avLst/>
          </a:prstGeom>
        </p:spPr>
      </p:pic>
      <p:sp>
        <p:nvSpPr>
          <p:cNvPr id="44" name="テキスト ボックス 43">
            <a:extLst>
              <a:ext uri="{FF2B5EF4-FFF2-40B4-BE49-F238E27FC236}">
                <a16:creationId xmlns:a16="http://schemas.microsoft.com/office/drawing/2014/main" id="{B48F04EE-BEE9-4737-8F1F-E1E9F9FEF7CB}"/>
              </a:ext>
            </a:extLst>
          </p:cNvPr>
          <p:cNvSpPr txBox="1"/>
          <p:nvPr/>
        </p:nvSpPr>
        <p:spPr>
          <a:xfrm>
            <a:off x="3258235" y="6260896"/>
            <a:ext cx="646331" cy="369332"/>
          </a:xfrm>
          <a:prstGeom prst="rect">
            <a:avLst/>
          </a:prstGeom>
          <a:noFill/>
        </p:spPr>
        <p:txBody>
          <a:bodyPr wrap="none" rtlCol="0">
            <a:spAutoFit/>
          </a:bodyPr>
          <a:lstStyle/>
          <a:p>
            <a:pPr algn="l"/>
            <a:r>
              <a:rPr kumimoji="1" lang="ja-JP" altLang="en-US" dirty="0"/>
              <a:t>抵抗</a:t>
            </a:r>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3" y="779071"/>
            <a:ext cx="1367500" cy="461665"/>
          </a:xfrm>
          <a:prstGeom prst="rect">
            <a:avLst/>
          </a:prstGeom>
          <a:noFill/>
        </p:spPr>
        <p:txBody>
          <a:bodyPr wrap="square" rtlCol="0">
            <a:spAutoFit/>
          </a:bodyPr>
          <a:lstStyle/>
          <a:p>
            <a:r>
              <a:rPr lang="ja-JP" altLang="en-US" sz="2400" dirty="0"/>
              <a:t>演習</a:t>
            </a:r>
            <a:endParaRPr lang="en-US" altLang="ja-JP" sz="2400" dirty="0"/>
          </a:p>
        </p:txBody>
      </p:sp>
      <p:sp>
        <p:nvSpPr>
          <p:cNvPr id="2" name="テキスト ボックス 1">
            <a:extLst>
              <a:ext uri="{FF2B5EF4-FFF2-40B4-BE49-F238E27FC236}">
                <a16:creationId xmlns:a16="http://schemas.microsoft.com/office/drawing/2014/main" id="{9C656998-5F06-4261-891A-970E29263FDD}"/>
              </a:ext>
            </a:extLst>
          </p:cNvPr>
          <p:cNvSpPr txBox="1"/>
          <p:nvPr/>
        </p:nvSpPr>
        <p:spPr>
          <a:xfrm>
            <a:off x="1136818" y="1272744"/>
            <a:ext cx="10882184" cy="830997"/>
          </a:xfrm>
          <a:prstGeom prst="rect">
            <a:avLst/>
          </a:prstGeom>
          <a:noFill/>
        </p:spPr>
        <p:txBody>
          <a:bodyPr wrap="square" rtlCol="0">
            <a:spAutoFit/>
          </a:bodyPr>
          <a:lstStyle/>
          <a:p>
            <a:pPr algn="l"/>
            <a:r>
              <a:rPr kumimoji="1" lang="en-US" altLang="ja-JP" sz="2400" dirty="0" err="1"/>
              <a:t>OpenModelica</a:t>
            </a:r>
            <a:r>
              <a:rPr kumimoji="1" lang="ja-JP" altLang="en-US" sz="2400" dirty="0"/>
              <a:t>を使用して、以下のモデルのソースコードを確認しどのように方程式が定義されているか確認してみてください</a:t>
            </a:r>
          </a:p>
        </p:txBody>
      </p:sp>
    </p:spTree>
    <p:extLst>
      <p:ext uri="{BB962C8B-B14F-4D97-AF65-F5344CB8AC3E}">
        <p14:creationId xmlns:p14="http://schemas.microsoft.com/office/powerpoint/2010/main" val="2088883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物理的なモデル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1200329"/>
          </a:xfrm>
          <a:prstGeom prst="rect">
            <a:avLst/>
          </a:prstGeom>
          <a:noFill/>
        </p:spPr>
        <p:txBody>
          <a:bodyPr wrap="square" rtlCol="0">
            <a:spAutoFit/>
          </a:bodyPr>
          <a:lstStyle/>
          <a:p>
            <a:r>
              <a:rPr lang="ja-JP" altLang="en-US" sz="2400" dirty="0"/>
              <a:t>各物理ドメインにおいて</a:t>
            </a:r>
            <a:r>
              <a:rPr lang="en-US" altLang="ja-JP" sz="2400" dirty="0"/>
              <a:t>1</a:t>
            </a:r>
            <a:r>
              <a:rPr lang="ja-JP" altLang="en-US" sz="2400" dirty="0"/>
              <a:t>種類のポートを使用しています。</a:t>
            </a:r>
            <a:endParaRPr lang="en-US" altLang="ja-JP" sz="2400" dirty="0"/>
          </a:p>
          <a:p>
            <a:r>
              <a:rPr lang="ja-JP" altLang="en-US" sz="2400" dirty="0"/>
              <a:t>そのポートを確認することでどのような物理量を定めれば、その物理ドメインを表現することが出来るか確認出来ます。</a:t>
            </a:r>
            <a:endParaRPr lang="en-US" altLang="ja-JP" sz="2400" dirty="0"/>
          </a:p>
        </p:txBody>
      </p:sp>
      <p:sp>
        <p:nvSpPr>
          <p:cNvPr id="2" name="テキスト ボックス 1">
            <a:extLst>
              <a:ext uri="{FF2B5EF4-FFF2-40B4-BE49-F238E27FC236}">
                <a16:creationId xmlns:a16="http://schemas.microsoft.com/office/drawing/2014/main" id="{70076AB8-E1F1-4B82-8F35-1E2E7CF57982}"/>
              </a:ext>
            </a:extLst>
          </p:cNvPr>
          <p:cNvSpPr txBox="1"/>
          <p:nvPr/>
        </p:nvSpPr>
        <p:spPr>
          <a:xfrm>
            <a:off x="303549" y="2967335"/>
            <a:ext cx="1723549" cy="461665"/>
          </a:xfrm>
          <a:prstGeom prst="rect">
            <a:avLst/>
          </a:prstGeom>
          <a:noFill/>
        </p:spPr>
        <p:txBody>
          <a:bodyPr wrap="none" rtlCol="0">
            <a:spAutoFit/>
          </a:bodyPr>
          <a:lstStyle/>
          <a:p>
            <a:pPr algn="l"/>
            <a:r>
              <a:rPr kumimoji="1" lang="ja-JP" altLang="en-US" sz="2400" dirty="0"/>
              <a:t>電気なら、</a:t>
            </a:r>
          </a:p>
        </p:txBody>
      </p:sp>
      <p:sp>
        <p:nvSpPr>
          <p:cNvPr id="6" name="左中かっこ 5">
            <a:extLst>
              <a:ext uri="{FF2B5EF4-FFF2-40B4-BE49-F238E27FC236}">
                <a16:creationId xmlns:a16="http://schemas.microsoft.com/office/drawing/2014/main" id="{234112CC-CFBC-49DA-900B-A101EEC00CC6}"/>
              </a:ext>
            </a:extLst>
          </p:cNvPr>
          <p:cNvSpPr/>
          <p:nvPr/>
        </p:nvSpPr>
        <p:spPr>
          <a:xfrm>
            <a:off x="1956523" y="2797429"/>
            <a:ext cx="289432" cy="80147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8DE38B8-9B06-423F-B388-7EA7B63DCEAE}"/>
              </a:ext>
            </a:extLst>
          </p:cNvPr>
          <p:cNvSpPr txBox="1"/>
          <p:nvPr/>
        </p:nvSpPr>
        <p:spPr>
          <a:xfrm>
            <a:off x="2372492" y="2693775"/>
            <a:ext cx="800219" cy="461665"/>
          </a:xfrm>
          <a:prstGeom prst="rect">
            <a:avLst/>
          </a:prstGeom>
          <a:noFill/>
        </p:spPr>
        <p:txBody>
          <a:bodyPr wrap="none" rtlCol="0">
            <a:spAutoFit/>
          </a:bodyPr>
          <a:lstStyle/>
          <a:p>
            <a:pPr algn="l"/>
            <a:r>
              <a:rPr kumimoji="1" lang="ja-JP" altLang="en-US" sz="2400" dirty="0"/>
              <a:t>電圧</a:t>
            </a:r>
          </a:p>
        </p:txBody>
      </p:sp>
      <p:sp>
        <p:nvSpPr>
          <p:cNvPr id="32" name="テキスト ボックス 31">
            <a:extLst>
              <a:ext uri="{FF2B5EF4-FFF2-40B4-BE49-F238E27FC236}">
                <a16:creationId xmlns:a16="http://schemas.microsoft.com/office/drawing/2014/main" id="{60EA826D-8E77-4452-998E-DD9D8BF4A6A5}"/>
              </a:ext>
            </a:extLst>
          </p:cNvPr>
          <p:cNvSpPr txBox="1"/>
          <p:nvPr/>
        </p:nvSpPr>
        <p:spPr>
          <a:xfrm>
            <a:off x="2372492" y="3288092"/>
            <a:ext cx="800219" cy="461665"/>
          </a:xfrm>
          <a:prstGeom prst="rect">
            <a:avLst/>
          </a:prstGeom>
          <a:noFill/>
        </p:spPr>
        <p:txBody>
          <a:bodyPr wrap="none" rtlCol="0">
            <a:spAutoFit/>
          </a:bodyPr>
          <a:lstStyle/>
          <a:p>
            <a:pPr algn="l"/>
            <a:r>
              <a:rPr kumimoji="1" lang="ja-JP" altLang="en-US" sz="2400" dirty="0"/>
              <a:t>電気</a:t>
            </a:r>
          </a:p>
        </p:txBody>
      </p:sp>
      <p:sp>
        <p:nvSpPr>
          <p:cNvPr id="9" name="テキスト ボックス 8">
            <a:extLst>
              <a:ext uri="{FF2B5EF4-FFF2-40B4-BE49-F238E27FC236}">
                <a16:creationId xmlns:a16="http://schemas.microsoft.com/office/drawing/2014/main" id="{89C3A152-4CBC-402A-9F44-A9867EAF2838}"/>
              </a:ext>
            </a:extLst>
          </p:cNvPr>
          <p:cNvSpPr txBox="1"/>
          <p:nvPr/>
        </p:nvSpPr>
        <p:spPr>
          <a:xfrm>
            <a:off x="3333351" y="2967335"/>
            <a:ext cx="2339102" cy="461665"/>
          </a:xfrm>
          <a:prstGeom prst="rect">
            <a:avLst/>
          </a:prstGeom>
          <a:noFill/>
        </p:spPr>
        <p:txBody>
          <a:bodyPr wrap="none" rtlCol="0">
            <a:spAutoFit/>
          </a:bodyPr>
          <a:lstStyle/>
          <a:p>
            <a:pPr algn="l"/>
            <a:r>
              <a:rPr kumimoji="1" lang="ja-JP" altLang="en-US" sz="2400" dirty="0"/>
              <a:t>を定めれば良い</a:t>
            </a:r>
          </a:p>
        </p:txBody>
      </p:sp>
      <p:sp>
        <p:nvSpPr>
          <p:cNvPr id="33" name="テキスト ボックス 32">
            <a:extLst>
              <a:ext uri="{FF2B5EF4-FFF2-40B4-BE49-F238E27FC236}">
                <a16:creationId xmlns:a16="http://schemas.microsoft.com/office/drawing/2014/main" id="{48F4536B-D254-428C-AC94-C20742FB0DE8}"/>
              </a:ext>
            </a:extLst>
          </p:cNvPr>
          <p:cNvSpPr txBox="1"/>
          <p:nvPr/>
        </p:nvSpPr>
        <p:spPr>
          <a:xfrm>
            <a:off x="307665" y="4689046"/>
            <a:ext cx="1415772" cy="461665"/>
          </a:xfrm>
          <a:prstGeom prst="rect">
            <a:avLst/>
          </a:prstGeom>
          <a:noFill/>
        </p:spPr>
        <p:txBody>
          <a:bodyPr wrap="none" rtlCol="0">
            <a:spAutoFit/>
          </a:bodyPr>
          <a:lstStyle/>
          <a:p>
            <a:pPr algn="l"/>
            <a:r>
              <a:rPr kumimoji="1" lang="ja-JP" altLang="en-US" sz="2400" dirty="0"/>
              <a:t>熱なら、</a:t>
            </a:r>
          </a:p>
        </p:txBody>
      </p:sp>
      <p:sp>
        <p:nvSpPr>
          <p:cNvPr id="34" name="左中かっこ 33">
            <a:extLst>
              <a:ext uri="{FF2B5EF4-FFF2-40B4-BE49-F238E27FC236}">
                <a16:creationId xmlns:a16="http://schemas.microsoft.com/office/drawing/2014/main" id="{7D54EFB8-3B04-4A38-BC45-19F0A8CB639F}"/>
              </a:ext>
            </a:extLst>
          </p:cNvPr>
          <p:cNvSpPr/>
          <p:nvPr/>
        </p:nvSpPr>
        <p:spPr>
          <a:xfrm>
            <a:off x="1960639" y="4519140"/>
            <a:ext cx="289432" cy="80147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7027D7F3-EC04-4C49-86C5-F50B5A5A4993}"/>
              </a:ext>
            </a:extLst>
          </p:cNvPr>
          <p:cNvSpPr txBox="1"/>
          <p:nvPr/>
        </p:nvSpPr>
        <p:spPr>
          <a:xfrm>
            <a:off x="2376608" y="4415486"/>
            <a:ext cx="800219" cy="461665"/>
          </a:xfrm>
          <a:prstGeom prst="rect">
            <a:avLst/>
          </a:prstGeom>
          <a:noFill/>
        </p:spPr>
        <p:txBody>
          <a:bodyPr wrap="none" rtlCol="0">
            <a:spAutoFit/>
          </a:bodyPr>
          <a:lstStyle/>
          <a:p>
            <a:pPr algn="l"/>
            <a:r>
              <a:rPr kumimoji="1" lang="ja-JP" altLang="en-US" sz="2400" dirty="0"/>
              <a:t>温度</a:t>
            </a:r>
          </a:p>
        </p:txBody>
      </p:sp>
      <p:sp>
        <p:nvSpPr>
          <p:cNvPr id="50" name="テキスト ボックス 49">
            <a:extLst>
              <a:ext uri="{FF2B5EF4-FFF2-40B4-BE49-F238E27FC236}">
                <a16:creationId xmlns:a16="http://schemas.microsoft.com/office/drawing/2014/main" id="{C5C5BFF5-281C-4F8D-AF3A-82B8AC10BD1F}"/>
              </a:ext>
            </a:extLst>
          </p:cNvPr>
          <p:cNvSpPr txBox="1"/>
          <p:nvPr/>
        </p:nvSpPr>
        <p:spPr>
          <a:xfrm>
            <a:off x="2376608" y="5009803"/>
            <a:ext cx="1107996" cy="461665"/>
          </a:xfrm>
          <a:prstGeom prst="rect">
            <a:avLst/>
          </a:prstGeom>
          <a:noFill/>
        </p:spPr>
        <p:txBody>
          <a:bodyPr wrap="none" rtlCol="0">
            <a:spAutoFit/>
          </a:bodyPr>
          <a:lstStyle/>
          <a:p>
            <a:pPr algn="l"/>
            <a:r>
              <a:rPr kumimoji="1" lang="ja-JP" altLang="en-US" sz="2400" dirty="0"/>
              <a:t>熱流量</a:t>
            </a:r>
          </a:p>
        </p:txBody>
      </p:sp>
      <p:sp>
        <p:nvSpPr>
          <p:cNvPr id="51" name="テキスト ボックス 50">
            <a:extLst>
              <a:ext uri="{FF2B5EF4-FFF2-40B4-BE49-F238E27FC236}">
                <a16:creationId xmlns:a16="http://schemas.microsoft.com/office/drawing/2014/main" id="{B4F1C48E-1D44-445A-A99F-8444BF8CCCAE}"/>
              </a:ext>
            </a:extLst>
          </p:cNvPr>
          <p:cNvSpPr txBox="1"/>
          <p:nvPr/>
        </p:nvSpPr>
        <p:spPr>
          <a:xfrm>
            <a:off x="3337467" y="4689046"/>
            <a:ext cx="2339102" cy="461665"/>
          </a:xfrm>
          <a:prstGeom prst="rect">
            <a:avLst/>
          </a:prstGeom>
          <a:noFill/>
        </p:spPr>
        <p:txBody>
          <a:bodyPr wrap="none" rtlCol="0">
            <a:spAutoFit/>
          </a:bodyPr>
          <a:lstStyle/>
          <a:p>
            <a:pPr algn="l"/>
            <a:r>
              <a:rPr kumimoji="1" lang="ja-JP" altLang="en-US" sz="2400" dirty="0"/>
              <a:t>を定めれば良い</a:t>
            </a:r>
          </a:p>
        </p:txBody>
      </p:sp>
      <p:pic>
        <p:nvPicPr>
          <p:cNvPr id="10" name="図 9">
            <a:extLst>
              <a:ext uri="{FF2B5EF4-FFF2-40B4-BE49-F238E27FC236}">
                <a16:creationId xmlns:a16="http://schemas.microsoft.com/office/drawing/2014/main" id="{6EBA5C70-A4C3-42E0-9E37-C447292D4D03}"/>
              </a:ext>
            </a:extLst>
          </p:cNvPr>
          <p:cNvPicPr>
            <a:picLocks noChangeAspect="1"/>
          </p:cNvPicPr>
          <p:nvPr/>
        </p:nvPicPr>
        <p:blipFill>
          <a:blip r:embed="rId2"/>
          <a:stretch>
            <a:fillRect/>
          </a:stretch>
        </p:blipFill>
        <p:spPr>
          <a:xfrm>
            <a:off x="5837209" y="4568049"/>
            <a:ext cx="6615641" cy="582662"/>
          </a:xfrm>
          <a:prstGeom prst="rect">
            <a:avLst/>
          </a:prstGeom>
        </p:spPr>
      </p:pic>
      <p:sp>
        <p:nvSpPr>
          <p:cNvPr id="11" name="テキスト ボックス 10">
            <a:extLst>
              <a:ext uri="{FF2B5EF4-FFF2-40B4-BE49-F238E27FC236}">
                <a16:creationId xmlns:a16="http://schemas.microsoft.com/office/drawing/2014/main" id="{BB0C9D38-CC78-437F-8419-F8B63FD9999B}"/>
              </a:ext>
            </a:extLst>
          </p:cNvPr>
          <p:cNvSpPr txBox="1"/>
          <p:nvPr/>
        </p:nvSpPr>
        <p:spPr>
          <a:xfrm>
            <a:off x="6526418" y="2160822"/>
            <a:ext cx="2339102" cy="461665"/>
          </a:xfrm>
          <a:prstGeom prst="rect">
            <a:avLst/>
          </a:prstGeom>
          <a:noFill/>
        </p:spPr>
        <p:txBody>
          <a:bodyPr wrap="none" rtlCol="0">
            <a:spAutoFit/>
          </a:bodyPr>
          <a:lstStyle/>
          <a:p>
            <a:pPr algn="l"/>
            <a:r>
              <a:rPr kumimoji="1" lang="ja-JP" altLang="en-US" sz="2400" dirty="0"/>
              <a:t>ポート内の変数</a:t>
            </a:r>
          </a:p>
        </p:txBody>
      </p:sp>
      <p:pic>
        <p:nvPicPr>
          <p:cNvPr id="12" name="図 11">
            <a:extLst>
              <a:ext uri="{FF2B5EF4-FFF2-40B4-BE49-F238E27FC236}">
                <a16:creationId xmlns:a16="http://schemas.microsoft.com/office/drawing/2014/main" id="{8539F79B-F0FC-4FA2-8B83-82D790F853D5}"/>
              </a:ext>
            </a:extLst>
          </p:cNvPr>
          <p:cNvPicPr>
            <a:picLocks noChangeAspect="1"/>
          </p:cNvPicPr>
          <p:nvPr/>
        </p:nvPicPr>
        <p:blipFill>
          <a:blip r:embed="rId3"/>
          <a:stretch>
            <a:fillRect/>
          </a:stretch>
        </p:blipFill>
        <p:spPr>
          <a:xfrm>
            <a:off x="5833093" y="2744397"/>
            <a:ext cx="3347551" cy="717333"/>
          </a:xfrm>
          <a:prstGeom prst="rect">
            <a:avLst/>
          </a:prstGeom>
        </p:spPr>
      </p:pic>
    </p:spTree>
    <p:extLst>
      <p:ext uri="{BB962C8B-B14F-4D97-AF65-F5344CB8AC3E}">
        <p14:creationId xmlns:p14="http://schemas.microsoft.com/office/powerpoint/2010/main" val="2191407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物理的なモデル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
        <p:nvSpPr>
          <p:cNvPr id="18" name="テキスト ボックス 17">
            <a:extLst>
              <a:ext uri="{FF2B5EF4-FFF2-40B4-BE49-F238E27FC236}">
                <a16:creationId xmlns:a16="http://schemas.microsoft.com/office/drawing/2014/main" id="{3656AAD2-B411-4FF8-AC3B-60CCCF904279}"/>
              </a:ext>
            </a:extLst>
          </p:cNvPr>
          <p:cNvSpPr txBox="1"/>
          <p:nvPr/>
        </p:nvSpPr>
        <p:spPr>
          <a:xfrm>
            <a:off x="794933" y="779071"/>
            <a:ext cx="1367500" cy="461665"/>
          </a:xfrm>
          <a:prstGeom prst="rect">
            <a:avLst/>
          </a:prstGeom>
          <a:noFill/>
        </p:spPr>
        <p:txBody>
          <a:bodyPr wrap="square" rtlCol="0">
            <a:spAutoFit/>
          </a:bodyPr>
          <a:lstStyle/>
          <a:p>
            <a:r>
              <a:rPr lang="ja-JP" altLang="en-US" sz="2400" dirty="0"/>
              <a:t>演習</a:t>
            </a:r>
            <a:endParaRPr lang="en-US" altLang="ja-JP" sz="2400" dirty="0"/>
          </a:p>
        </p:txBody>
      </p:sp>
      <p:sp>
        <p:nvSpPr>
          <p:cNvPr id="19" name="テキスト ボックス 18">
            <a:extLst>
              <a:ext uri="{FF2B5EF4-FFF2-40B4-BE49-F238E27FC236}">
                <a16:creationId xmlns:a16="http://schemas.microsoft.com/office/drawing/2014/main" id="{B4EF266E-5967-49EA-8D66-2FA600BC1E91}"/>
              </a:ext>
            </a:extLst>
          </p:cNvPr>
          <p:cNvSpPr txBox="1"/>
          <p:nvPr/>
        </p:nvSpPr>
        <p:spPr>
          <a:xfrm>
            <a:off x="1136818" y="1272744"/>
            <a:ext cx="10882184" cy="830997"/>
          </a:xfrm>
          <a:prstGeom prst="rect">
            <a:avLst/>
          </a:prstGeom>
          <a:noFill/>
        </p:spPr>
        <p:txBody>
          <a:bodyPr wrap="square" rtlCol="0">
            <a:spAutoFit/>
          </a:bodyPr>
          <a:lstStyle/>
          <a:p>
            <a:r>
              <a:rPr kumimoji="1" lang="en-US" altLang="ja-JP" sz="2400" dirty="0" err="1"/>
              <a:t>OpenModelica</a:t>
            </a:r>
            <a:r>
              <a:rPr kumimoji="1" lang="ja-JP" altLang="en-US" sz="2400" dirty="0"/>
              <a:t>を使用して、</a:t>
            </a:r>
            <a:r>
              <a:rPr lang="en-US" altLang="ja-JP" sz="2400" dirty="0" err="1"/>
              <a:t>Modelica.Electrical.Analog</a:t>
            </a:r>
            <a:r>
              <a:rPr lang="ja-JP" altLang="en-US" sz="2400" dirty="0"/>
              <a:t>パッケージの物理モデルに使用されているポートを確認してみてください</a:t>
            </a:r>
            <a:endParaRPr kumimoji="1" lang="ja-JP" altLang="en-US" sz="2400" dirty="0"/>
          </a:p>
        </p:txBody>
      </p:sp>
    </p:spTree>
    <p:extLst>
      <p:ext uri="{BB962C8B-B14F-4D97-AF65-F5344CB8AC3E}">
        <p14:creationId xmlns:p14="http://schemas.microsoft.com/office/powerpoint/2010/main" val="4261031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sp>
        <p:nvSpPr>
          <p:cNvPr id="5" name="テキスト ボックス 4">
            <a:extLst>
              <a:ext uri="{FF2B5EF4-FFF2-40B4-BE49-F238E27FC236}">
                <a16:creationId xmlns:a16="http://schemas.microsoft.com/office/drawing/2014/main" id="{048E2AF8-ACCC-4167-AD64-918F709411DF}"/>
              </a:ext>
            </a:extLst>
          </p:cNvPr>
          <p:cNvSpPr txBox="1"/>
          <p:nvPr/>
        </p:nvSpPr>
        <p:spPr>
          <a:xfrm>
            <a:off x="4247555" y="2721114"/>
            <a:ext cx="4288353" cy="707886"/>
          </a:xfrm>
          <a:prstGeom prst="rect">
            <a:avLst/>
          </a:prstGeom>
          <a:noFill/>
        </p:spPr>
        <p:txBody>
          <a:bodyPr wrap="none" rtlCol="0">
            <a:spAutoFit/>
          </a:bodyPr>
          <a:lstStyle/>
          <a:p>
            <a:pPr algn="ctr"/>
            <a:r>
              <a:rPr lang="ja-JP" altLang="en-US" sz="4000" b="1" dirty="0">
                <a:effectLst>
                  <a:outerShdw blurRad="38100" dist="38100" dir="2700000" algn="tl">
                    <a:srgbClr val="000000">
                      <a:alpha val="43137"/>
                    </a:srgbClr>
                  </a:outerShdw>
                </a:effectLst>
              </a:rPr>
              <a:t>物理現象の一般化</a:t>
            </a:r>
          </a:p>
        </p:txBody>
      </p:sp>
    </p:spTree>
    <p:extLst>
      <p:ext uri="{BB962C8B-B14F-4D97-AF65-F5344CB8AC3E}">
        <p14:creationId xmlns:p14="http://schemas.microsoft.com/office/powerpoint/2010/main" val="270083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794946" y="1539389"/>
            <a:ext cx="10350911" cy="2677656"/>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3.</a:t>
            </a:r>
            <a:r>
              <a:rPr lang="ja-JP" altLang="en-US" sz="2400" dirty="0"/>
              <a:t>モデルのカスタマイズ</a:t>
            </a:r>
            <a:r>
              <a:rPr lang="en-US" altLang="ja-JP" sz="2400" dirty="0"/>
              <a:t>1</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4.</a:t>
            </a:r>
            <a:r>
              <a:rPr lang="ja-JP" altLang="en-US" sz="2400" dirty="0"/>
              <a:t>モデルのカスタマイズ</a:t>
            </a:r>
            <a:r>
              <a:rPr lang="en-US" altLang="ja-JP" sz="2400" dirty="0"/>
              <a:t>2</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5.</a:t>
            </a:r>
            <a:r>
              <a:rPr lang="ja-JP" altLang="en-US" sz="2400" dirty="0"/>
              <a:t>モデルのカスタマイズ</a:t>
            </a:r>
            <a:r>
              <a:rPr lang="en-US" altLang="ja-JP" sz="2400" dirty="0"/>
              <a:t>3</a:t>
            </a:r>
            <a:r>
              <a:rPr lang="ja-JP" altLang="en-US" sz="2400" dirty="0"/>
              <a:t>」</a:t>
            </a:r>
            <a:endParaRPr kumimoji="1" lang="ja-JP" altLang="en-US"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4296858"/>
            <a:ext cx="8802410" cy="1569660"/>
          </a:xfrm>
          <a:prstGeom prst="rect">
            <a:avLst/>
          </a:prstGeom>
          <a:noFill/>
        </p:spPr>
        <p:txBody>
          <a:bodyPr wrap="none" rtlCol="0">
            <a:spAutoFit/>
          </a:bodyPr>
          <a:lstStyle/>
          <a:p>
            <a:r>
              <a:rPr kumimoji="1" lang="ja-JP" altLang="en-US" sz="2400" dirty="0"/>
              <a:t>・　</a:t>
            </a:r>
            <a:r>
              <a:rPr kumimoji="1" lang="en-US" altLang="ja-JP" sz="2400" dirty="0"/>
              <a:t>OpenModelica1.13.2 (64bit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チュートリアルは作成されています</a:t>
            </a:r>
            <a:endParaRPr kumimoji="1" lang="en-US" altLang="ja-JP" sz="2400" dirty="0"/>
          </a:p>
          <a:p>
            <a:endParaRPr lang="en-US" altLang="ja-JP" sz="2400" dirty="0"/>
          </a:p>
          <a:p>
            <a:r>
              <a:rPr kumimoji="1" lang="ja-JP" altLang="en-US" sz="2400" dirty="0"/>
              <a:t>・　パッケージ、ライブラリの呼び名を使い分けていません</a:t>
            </a:r>
          </a:p>
        </p:txBody>
      </p:sp>
      <p:sp>
        <p:nvSpPr>
          <p:cNvPr id="2" name="スライド番号プレースホルダー 1">
            <a:extLst>
              <a:ext uri="{FF2B5EF4-FFF2-40B4-BE49-F238E27FC236}">
                <a16:creationId xmlns:a16="http://schemas.microsoft.com/office/drawing/2014/main" id="{1820F812-8A46-4AF8-9209-114EE33E8EA9}"/>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20</a:t>
            </a:fld>
            <a:endParaRPr kumimoji="1" lang="ja-JP" altLang="en-US"/>
          </a:p>
        </p:txBody>
      </p:sp>
      <p:sp>
        <p:nvSpPr>
          <p:cNvPr id="10" name="正方形/長方形 9">
            <a:extLst>
              <a:ext uri="{FF2B5EF4-FFF2-40B4-BE49-F238E27FC236}">
                <a16:creationId xmlns:a16="http://schemas.microsoft.com/office/drawing/2014/main" id="{6F2DC581-5A48-42E7-B1E3-2FDA5C2DD7BE}"/>
              </a:ext>
            </a:extLst>
          </p:cNvPr>
          <p:cNvSpPr/>
          <p:nvPr/>
        </p:nvSpPr>
        <p:spPr>
          <a:xfrm>
            <a:off x="463368" y="1001269"/>
            <a:ext cx="11265264" cy="2308324"/>
          </a:xfrm>
          <a:prstGeom prst="rect">
            <a:avLst/>
          </a:prstGeom>
        </p:spPr>
        <p:txBody>
          <a:bodyPr wrap="square">
            <a:spAutoFit/>
          </a:bodyPr>
          <a:lstStyle/>
          <a:p>
            <a:r>
              <a:rPr lang="ja-JP" altLang="en-US" sz="2400" dirty="0"/>
              <a:t>様々な物理ドメインを統一的な考え方で表す学問や試みは多く存在します。</a:t>
            </a:r>
            <a:endParaRPr lang="en-US" altLang="ja-JP" sz="2400" dirty="0"/>
          </a:p>
          <a:p>
            <a:r>
              <a:rPr lang="en-US" altLang="ja-JP" sz="2400" dirty="0"/>
              <a:t>Modelica</a:t>
            </a:r>
            <a:r>
              <a:rPr lang="ja-JP" altLang="en-US" sz="2400" dirty="0"/>
              <a:t>では移動現象論やボンドグラフの考え方との親和性が高く、それらの考え方を知っていると</a:t>
            </a:r>
            <a:r>
              <a:rPr lang="en-US" altLang="ja-JP" sz="2400" dirty="0"/>
              <a:t>Modelica</a:t>
            </a:r>
            <a:r>
              <a:rPr lang="ja-JP" altLang="en-US" sz="2400" dirty="0"/>
              <a:t>言語の物理コンポーネントが理解しやすくなります。</a:t>
            </a:r>
            <a:endParaRPr lang="en-US" altLang="ja-JP" sz="2400" dirty="0"/>
          </a:p>
          <a:p>
            <a:endParaRPr lang="en-US" altLang="ja-JP" sz="2400" dirty="0"/>
          </a:p>
          <a:p>
            <a:r>
              <a:rPr lang="ja-JP" altLang="en-US" sz="2400" dirty="0"/>
              <a:t>本稿では、移動現象論の考え方を参考に</a:t>
            </a:r>
            <a:r>
              <a:rPr lang="en-US" altLang="ja-JP" sz="2400" dirty="0"/>
              <a:t>Modelica</a:t>
            </a:r>
            <a:r>
              <a:rPr lang="ja-JP" altLang="en-US" sz="2400" dirty="0"/>
              <a:t>での物理モデルの構造を理解していきます。</a:t>
            </a:r>
            <a:endParaRPr lang="en-US" altLang="ja-JP" sz="2400" dirty="0"/>
          </a:p>
        </p:txBody>
      </p:sp>
      <p:sp>
        <p:nvSpPr>
          <p:cNvPr id="6" name="Shape 130">
            <a:extLst>
              <a:ext uri="{FF2B5EF4-FFF2-40B4-BE49-F238E27FC236}">
                <a16:creationId xmlns:a16="http://schemas.microsoft.com/office/drawing/2014/main" id="{F268339A-8F95-4DB7-B175-26DDCD41CD42}"/>
              </a:ext>
            </a:extLst>
          </p:cNvPr>
          <p:cNvSpPr/>
          <p:nvPr/>
        </p:nvSpPr>
        <p:spPr>
          <a:xfrm>
            <a:off x="179666" y="87415"/>
            <a:ext cx="32829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a:t>
            </a:r>
            <a:endParaRPr lang="en-US" altLang="ja-JP" dirty="0"/>
          </a:p>
        </p:txBody>
      </p:sp>
    </p:spTree>
    <p:extLst>
      <p:ext uri="{BB962C8B-B14F-4D97-AF65-F5344CB8AC3E}">
        <p14:creationId xmlns:p14="http://schemas.microsoft.com/office/powerpoint/2010/main" val="1055158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704038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 ー 移動現象論の概要</a:t>
            </a:r>
            <a:endParaRPr lang="en-US" altLang="ja-JP" dirty="0"/>
          </a:p>
        </p:txBody>
      </p:sp>
      <p:sp>
        <p:nvSpPr>
          <p:cNvPr id="18" name="テキスト ボックス 17">
            <a:extLst>
              <a:ext uri="{FF2B5EF4-FFF2-40B4-BE49-F238E27FC236}">
                <a16:creationId xmlns:a16="http://schemas.microsoft.com/office/drawing/2014/main" id="{EDBF5BC7-2F44-4A7C-AC1A-1C99187CF296}"/>
              </a:ext>
            </a:extLst>
          </p:cNvPr>
          <p:cNvSpPr txBox="1"/>
          <p:nvPr/>
        </p:nvSpPr>
        <p:spPr>
          <a:xfrm>
            <a:off x="567171" y="729047"/>
            <a:ext cx="11609589" cy="1785104"/>
          </a:xfrm>
          <a:prstGeom prst="rect">
            <a:avLst/>
          </a:prstGeom>
          <a:noFill/>
        </p:spPr>
        <p:txBody>
          <a:bodyPr wrap="square" rtlCol="0">
            <a:spAutoFit/>
          </a:bodyPr>
          <a:lstStyle/>
          <a:p>
            <a:r>
              <a:rPr lang="en-US" altLang="ja-JP" sz="2400" dirty="0"/>
              <a:t>Modelica</a:t>
            </a:r>
            <a:r>
              <a:rPr lang="ja-JP" altLang="en-US" sz="2400" dirty="0"/>
              <a:t>における物理現象の捉え方は移動現象論のものと似ています。</a:t>
            </a:r>
            <a:endParaRPr lang="en-US" altLang="ja-JP" sz="2400" dirty="0"/>
          </a:p>
          <a:p>
            <a:r>
              <a:rPr lang="ja-JP" altLang="en-US" dirty="0"/>
              <a:t>両者は完全に一致するわけでは無いですが、考え方を学んでおくと理解が捗ります</a:t>
            </a:r>
            <a:r>
              <a:rPr lang="ja-JP" altLang="en-US" sz="2400" dirty="0"/>
              <a:t>。</a:t>
            </a:r>
            <a:endParaRPr lang="en-US" altLang="ja-JP" dirty="0"/>
          </a:p>
          <a:p>
            <a:endParaRPr lang="en-US" altLang="ja-JP" sz="1400" dirty="0"/>
          </a:p>
          <a:p>
            <a:r>
              <a:rPr lang="ja-JP" altLang="en-US" sz="2400" dirty="0"/>
              <a:t>移動現象論では、特定の</a:t>
            </a:r>
            <a:r>
              <a:rPr kumimoji="1" lang="ja-JP" altLang="en-US" sz="2400" dirty="0"/>
              <a:t>物理現象はポテンシャルとそのポテンシャルの勾配に応じて発生するフラックス</a:t>
            </a:r>
            <a:r>
              <a:rPr kumimoji="1" lang="en-US" altLang="ja-JP" sz="2400" dirty="0"/>
              <a:t>(</a:t>
            </a:r>
            <a:r>
              <a:rPr kumimoji="1" lang="ja-JP" altLang="en-US" sz="2400" dirty="0"/>
              <a:t>流束</a:t>
            </a:r>
            <a:r>
              <a:rPr kumimoji="1" lang="en-US" altLang="ja-JP" sz="2400" dirty="0"/>
              <a:t>,</a:t>
            </a:r>
            <a:r>
              <a:rPr kumimoji="1" lang="ja-JP" altLang="en-US" sz="2400" dirty="0"/>
              <a:t>移動量</a:t>
            </a:r>
            <a:r>
              <a:rPr kumimoji="1" lang="en-US" altLang="ja-JP" sz="2400" dirty="0"/>
              <a:t>)</a:t>
            </a:r>
            <a:r>
              <a:rPr kumimoji="1" lang="ja-JP" altLang="en-US" sz="2400" dirty="0"/>
              <a:t>によって表すことが出来ると考えます。</a:t>
            </a:r>
            <a:endParaRPr kumimoji="1" lang="en-US" altLang="ja-JP" sz="2400"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25A51069-51D7-4569-96B5-3E7BC2093A8D}"/>
                  </a:ext>
                </a:extLst>
              </p:cNvPr>
              <p:cNvSpPr txBox="1"/>
              <p:nvPr/>
            </p:nvSpPr>
            <p:spPr>
              <a:xfrm>
                <a:off x="5894407" y="3001900"/>
                <a:ext cx="6154005" cy="2108946"/>
              </a:xfrm>
              <a:prstGeom prst="rect">
                <a:avLst/>
              </a:prstGeom>
              <a:solidFill>
                <a:schemeClr val="accent6">
                  <a:lumMod val="20000"/>
                  <a:lumOff val="80000"/>
                </a:schemeClr>
              </a:solidFill>
            </p:spPr>
            <p:txBody>
              <a:bodyPr wrap="square" lIns="0" tIns="0" rIns="0" bIns="0" rtlCol="0" anchor="ctr">
                <a:noAutofit/>
              </a:bodyPr>
              <a:lstStyle/>
              <a:p>
                <a:pPr algn="ctr"/>
                <a:r>
                  <a:rPr kumimoji="1" lang="ja-JP" altLang="en-US" sz="2800" b="1" dirty="0">
                    <a:latin typeface="Cambria Math" panose="02040503050406030204" pitchFamily="18" charset="0"/>
                  </a:rPr>
                  <a:t>ポテンシャルとフラックスの関係式</a:t>
                </a:r>
                <a:endParaRPr kumimoji="1" lang="en-US" altLang="ja-JP" sz="2800" b="1" dirty="0">
                  <a:latin typeface="Cambria Math" panose="02040503050406030204" pitchFamily="18" charset="0"/>
                </a:endParaRPr>
              </a:p>
              <a:p>
                <a:pPr algn="ctr"/>
                <a:endParaRPr kumimoji="1" lang="en-US" altLang="ja-JP" sz="1100" b="0" i="1" dirty="0">
                  <a:latin typeface="Cambria Math" panose="02040503050406030204" pitchFamily="18" charset="0"/>
                </a:endParaRPr>
              </a:p>
              <a:p>
                <a:pPr algn="ctr"/>
                <a:r>
                  <a:rPr lang="en-US" altLang="ja-JP" sz="2000" i="1" dirty="0">
                    <a:latin typeface="Cambria Math" panose="02040503050406030204" pitchFamily="18" charset="0"/>
                  </a:rPr>
                  <a:t>(</a:t>
                </a:r>
                <a:r>
                  <a:rPr lang="ja-JP" altLang="en-US" sz="2000" i="1" dirty="0">
                    <a:latin typeface="Cambria Math" panose="02040503050406030204" pitchFamily="18" charset="0"/>
                  </a:rPr>
                  <a:t>フラックス</a:t>
                </a:r>
                <a:r>
                  <a:rPr lang="en-US" altLang="ja-JP" sz="2000" i="1" dirty="0">
                    <a:latin typeface="Cambria Math" panose="02040503050406030204" pitchFamily="18" charset="0"/>
                  </a:rPr>
                  <a:t>) = (</a:t>
                </a:r>
                <a:r>
                  <a:rPr lang="ja-JP" altLang="en-US" sz="2000" i="1" dirty="0">
                    <a:latin typeface="Cambria Math" panose="02040503050406030204" pitchFamily="18" charset="0"/>
                  </a:rPr>
                  <a:t>比例定数</a:t>
                </a:r>
                <a:r>
                  <a:rPr lang="en-US" altLang="ja-JP" sz="2000" i="1" dirty="0">
                    <a:latin typeface="Cambria Math" panose="02040503050406030204" pitchFamily="18" charset="0"/>
                  </a:rPr>
                  <a:t>)×(</a:t>
                </a:r>
                <a:r>
                  <a:rPr lang="ja-JP" altLang="en-US" sz="2000" i="1" dirty="0">
                    <a:latin typeface="Cambria Math" panose="02040503050406030204" pitchFamily="18" charset="0"/>
                  </a:rPr>
                  <a:t>ポテンシャルの勾配</a:t>
                </a:r>
                <a:r>
                  <a:rPr lang="en-US" altLang="ja-JP" sz="2000" i="1" dirty="0">
                    <a:latin typeface="Cambria Math" panose="02040503050406030204" pitchFamily="18" charset="0"/>
                  </a:rPr>
                  <a:t>)</a:t>
                </a:r>
                <a:endParaRPr kumimoji="1" lang="en-US" altLang="ja-JP" sz="20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𝐹</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𝜆</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𝑑𝑃</m:t>
                          </m:r>
                        </m:num>
                        <m:den>
                          <m:r>
                            <a:rPr kumimoji="1" lang="en-US" altLang="ja-JP" sz="3200" b="0" i="1" smtClean="0">
                              <a:latin typeface="Cambria Math" panose="02040503050406030204" pitchFamily="18" charset="0"/>
                            </a:rPr>
                            <m:t>𝑑𝑥</m:t>
                          </m:r>
                        </m:den>
                      </m:f>
                    </m:oMath>
                  </m:oMathPara>
                </a14:m>
                <a:endParaRPr kumimoji="1" lang="en-US" altLang="ja-JP" sz="3200" b="0" dirty="0"/>
              </a:p>
            </p:txBody>
          </p:sp>
        </mc:Choice>
        <mc:Fallback xmlns="">
          <p:sp>
            <p:nvSpPr>
              <p:cNvPr id="28" name="テキスト ボックス 27">
                <a:extLst>
                  <a:ext uri="{FF2B5EF4-FFF2-40B4-BE49-F238E27FC236}">
                    <a16:creationId xmlns:a16="http://schemas.microsoft.com/office/drawing/2014/main" id="{25A51069-51D7-4569-96B5-3E7BC2093A8D}"/>
                  </a:ext>
                </a:extLst>
              </p:cNvPr>
              <p:cNvSpPr txBox="1">
                <a:spLocks noRot="1" noChangeAspect="1" noMove="1" noResize="1" noEditPoints="1" noAdjustHandles="1" noChangeArrowheads="1" noChangeShapeType="1" noTextEdit="1"/>
              </p:cNvSpPr>
              <p:nvPr/>
            </p:nvSpPr>
            <p:spPr>
              <a:xfrm>
                <a:off x="5894407" y="3001900"/>
                <a:ext cx="6154005" cy="2108946"/>
              </a:xfrm>
              <a:prstGeom prst="rect">
                <a:avLst/>
              </a:prstGeom>
              <a:blipFill>
                <a:blip r:embed="rId2"/>
                <a:stretch>
                  <a:fillRect/>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988E6E5C-6FFD-455A-8832-DDA73FA6AF37}"/>
              </a:ext>
            </a:extLst>
          </p:cNvPr>
          <p:cNvGrpSpPr/>
          <p:nvPr/>
        </p:nvGrpSpPr>
        <p:grpSpPr>
          <a:xfrm>
            <a:off x="803188" y="2861778"/>
            <a:ext cx="4914684" cy="2249069"/>
            <a:chOff x="704331" y="2690433"/>
            <a:chExt cx="6881134" cy="3148960"/>
          </a:xfrm>
        </p:grpSpPr>
        <p:grpSp>
          <p:nvGrpSpPr>
            <p:cNvPr id="8" name="グループ化 7">
              <a:extLst>
                <a:ext uri="{FF2B5EF4-FFF2-40B4-BE49-F238E27FC236}">
                  <a16:creationId xmlns:a16="http://schemas.microsoft.com/office/drawing/2014/main" id="{C4F6A9BA-CF60-41B3-B738-4839794255FD}"/>
                </a:ext>
              </a:extLst>
            </p:cNvPr>
            <p:cNvGrpSpPr/>
            <p:nvPr/>
          </p:nvGrpSpPr>
          <p:grpSpPr>
            <a:xfrm>
              <a:off x="704331" y="3631413"/>
              <a:ext cx="6477412" cy="2207980"/>
              <a:chOff x="1940011" y="3429000"/>
              <a:chExt cx="7920681" cy="2699953"/>
            </a:xfrm>
          </p:grpSpPr>
          <p:sp>
            <p:nvSpPr>
              <p:cNvPr id="2" name="正方形/長方形 1">
                <a:extLst>
                  <a:ext uri="{FF2B5EF4-FFF2-40B4-BE49-F238E27FC236}">
                    <a16:creationId xmlns:a16="http://schemas.microsoft.com/office/drawing/2014/main" id="{3D0FBD0F-393E-4388-A1AF-09928F208B18}"/>
                  </a:ext>
                </a:extLst>
              </p:cNvPr>
              <p:cNvSpPr/>
              <p:nvPr/>
            </p:nvSpPr>
            <p:spPr>
              <a:xfrm>
                <a:off x="2446638" y="3429000"/>
                <a:ext cx="1112108" cy="269995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0" name="正方形/長方形 19">
                <a:extLst>
                  <a:ext uri="{FF2B5EF4-FFF2-40B4-BE49-F238E27FC236}">
                    <a16:creationId xmlns:a16="http://schemas.microsoft.com/office/drawing/2014/main" id="{AA82F712-32A4-442D-A306-EF97948145F2}"/>
                  </a:ext>
                </a:extLst>
              </p:cNvPr>
              <p:cNvSpPr/>
              <p:nvPr/>
            </p:nvSpPr>
            <p:spPr>
              <a:xfrm>
                <a:off x="7521148" y="5004486"/>
                <a:ext cx="1112108" cy="11244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5" name="直線コネクタ 4">
                <a:extLst>
                  <a:ext uri="{FF2B5EF4-FFF2-40B4-BE49-F238E27FC236}">
                    <a16:creationId xmlns:a16="http://schemas.microsoft.com/office/drawing/2014/main" id="{B952A578-F92B-4FC4-9C38-D2612C3D6257}"/>
                  </a:ext>
                </a:extLst>
              </p:cNvPr>
              <p:cNvCxnSpPr/>
              <p:nvPr/>
            </p:nvCxnSpPr>
            <p:spPr>
              <a:xfrm>
                <a:off x="1940011" y="6128952"/>
                <a:ext cx="792068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矢印: 右 5">
                <a:extLst>
                  <a:ext uri="{FF2B5EF4-FFF2-40B4-BE49-F238E27FC236}">
                    <a16:creationId xmlns:a16="http://schemas.microsoft.com/office/drawing/2014/main" id="{766B115B-7780-4CE7-B751-E3F67748A983}"/>
                  </a:ext>
                </a:extLst>
              </p:cNvPr>
              <p:cNvSpPr/>
              <p:nvPr/>
            </p:nvSpPr>
            <p:spPr>
              <a:xfrm rot="1512068">
                <a:off x="3654775" y="3725089"/>
                <a:ext cx="3942999" cy="84025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sp>
          <p:nvSpPr>
            <p:cNvPr id="10" name="テキスト ボックス 9">
              <a:extLst>
                <a:ext uri="{FF2B5EF4-FFF2-40B4-BE49-F238E27FC236}">
                  <a16:creationId xmlns:a16="http://schemas.microsoft.com/office/drawing/2014/main" id="{03AACFFB-7C31-4D76-89D1-040A9A3EEF4D}"/>
                </a:ext>
              </a:extLst>
            </p:cNvPr>
            <p:cNvSpPr txBox="1"/>
            <p:nvPr/>
          </p:nvSpPr>
          <p:spPr>
            <a:xfrm>
              <a:off x="820207" y="2690433"/>
              <a:ext cx="2413171" cy="991123"/>
            </a:xfrm>
            <a:prstGeom prst="rect">
              <a:avLst/>
            </a:prstGeom>
            <a:noFill/>
          </p:spPr>
          <p:txBody>
            <a:bodyPr wrap="none" rtlCol="0">
              <a:spAutoFit/>
            </a:bodyPr>
            <a:lstStyle/>
            <a:p>
              <a:pPr algn="l"/>
              <a:r>
                <a:rPr kumimoji="1" lang="ja-JP" altLang="en-US" sz="2000" dirty="0"/>
                <a:t>ポテンシャル</a:t>
              </a:r>
              <a:endParaRPr kumimoji="1" lang="en-US" altLang="ja-JP" sz="2000" dirty="0"/>
            </a:p>
            <a:p>
              <a:pPr algn="l"/>
              <a:r>
                <a:rPr kumimoji="1" lang="en-US" altLang="ja-JP" sz="2000" dirty="0"/>
                <a:t>P</a:t>
              </a:r>
              <a:r>
                <a:rPr kumimoji="1" lang="en-US" altLang="ja-JP" sz="2000" baseline="-25000" dirty="0"/>
                <a:t>1</a:t>
              </a:r>
              <a:endParaRPr kumimoji="1" lang="ja-JP" altLang="en-US" sz="2000" baseline="-25000" dirty="0"/>
            </a:p>
          </p:txBody>
        </p:sp>
        <p:sp>
          <p:nvSpPr>
            <p:cNvPr id="26" name="テキスト ボックス 25">
              <a:extLst>
                <a:ext uri="{FF2B5EF4-FFF2-40B4-BE49-F238E27FC236}">
                  <a16:creationId xmlns:a16="http://schemas.microsoft.com/office/drawing/2014/main" id="{B3AB783E-B1C2-4BB9-BA1E-585C5370A9C9}"/>
                </a:ext>
              </a:extLst>
            </p:cNvPr>
            <p:cNvSpPr txBox="1"/>
            <p:nvPr/>
          </p:nvSpPr>
          <p:spPr>
            <a:xfrm>
              <a:off x="5172294" y="3899473"/>
              <a:ext cx="2413171" cy="991123"/>
            </a:xfrm>
            <a:prstGeom prst="rect">
              <a:avLst/>
            </a:prstGeom>
            <a:noFill/>
          </p:spPr>
          <p:txBody>
            <a:bodyPr wrap="none" rtlCol="0">
              <a:spAutoFit/>
            </a:bodyPr>
            <a:lstStyle/>
            <a:p>
              <a:pPr algn="l"/>
              <a:r>
                <a:rPr kumimoji="1" lang="ja-JP" altLang="en-US" sz="2000" dirty="0"/>
                <a:t>ポテンシャル</a:t>
              </a:r>
              <a:endParaRPr kumimoji="1" lang="en-US" altLang="ja-JP" sz="2000" dirty="0"/>
            </a:p>
            <a:p>
              <a:pPr algn="l"/>
              <a:r>
                <a:rPr kumimoji="1" lang="en-US" altLang="ja-JP" sz="2000" dirty="0"/>
                <a:t>P</a:t>
              </a:r>
              <a:r>
                <a:rPr kumimoji="1" lang="en-US" altLang="ja-JP" sz="2000" baseline="-25000" dirty="0"/>
                <a:t>2</a:t>
              </a:r>
              <a:endParaRPr kumimoji="1" lang="ja-JP" altLang="en-US" sz="2000" baseline="-25000" dirty="0"/>
            </a:p>
          </p:txBody>
        </p:sp>
        <p:sp>
          <p:nvSpPr>
            <p:cNvPr id="27" name="テキスト ボックス 26">
              <a:extLst>
                <a:ext uri="{FF2B5EF4-FFF2-40B4-BE49-F238E27FC236}">
                  <a16:creationId xmlns:a16="http://schemas.microsoft.com/office/drawing/2014/main" id="{C834AA12-A0AD-4093-82F5-ACB3C96955F8}"/>
                </a:ext>
              </a:extLst>
            </p:cNvPr>
            <p:cNvSpPr txBox="1"/>
            <p:nvPr/>
          </p:nvSpPr>
          <p:spPr>
            <a:xfrm>
              <a:off x="3589263" y="3022476"/>
              <a:ext cx="2054067" cy="991123"/>
            </a:xfrm>
            <a:prstGeom prst="rect">
              <a:avLst/>
            </a:prstGeom>
            <a:noFill/>
          </p:spPr>
          <p:txBody>
            <a:bodyPr wrap="none" rtlCol="0">
              <a:spAutoFit/>
            </a:bodyPr>
            <a:lstStyle/>
            <a:p>
              <a:pPr algn="l"/>
              <a:r>
                <a:rPr kumimoji="1" lang="ja-JP" altLang="en-US" sz="2000" dirty="0"/>
                <a:t>フラックス</a:t>
              </a:r>
              <a:endParaRPr kumimoji="1" lang="en-US" altLang="ja-JP" sz="2000" dirty="0"/>
            </a:p>
            <a:p>
              <a:pPr algn="l"/>
              <a:r>
                <a:rPr kumimoji="1" lang="en-US" altLang="ja-JP" sz="2000" dirty="0"/>
                <a:t>F</a:t>
              </a:r>
              <a:endParaRPr kumimoji="1" lang="ja-JP" altLang="en-US" sz="2000" baseline="-25000" dirty="0"/>
            </a:p>
          </p:txBody>
        </p:sp>
        <p:cxnSp>
          <p:nvCxnSpPr>
            <p:cNvPr id="29" name="直線矢印コネクタ 28">
              <a:extLst>
                <a:ext uri="{FF2B5EF4-FFF2-40B4-BE49-F238E27FC236}">
                  <a16:creationId xmlns:a16="http://schemas.microsoft.com/office/drawing/2014/main" id="{17811B7B-3BA0-4454-828E-FEBBA97D2125}"/>
                </a:ext>
              </a:extLst>
            </p:cNvPr>
            <p:cNvCxnSpPr>
              <a:cxnSpLocks/>
            </p:cNvCxnSpPr>
            <p:nvPr/>
          </p:nvCxnSpPr>
          <p:spPr>
            <a:xfrm>
              <a:off x="2052778" y="5485736"/>
              <a:ext cx="3215722"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E95201BC-08B5-4063-8762-805E66C1C93A}"/>
                </a:ext>
              </a:extLst>
            </p:cNvPr>
            <p:cNvSpPr txBox="1"/>
            <p:nvPr/>
          </p:nvSpPr>
          <p:spPr>
            <a:xfrm>
              <a:off x="3255912" y="5012177"/>
              <a:ext cx="1151822" cy="560201"/>
            </a:xfrm>
            <a:prstGeom prst="rect">
              <a:avLst/>
            </a:prstGeom>
            <a:noFill/>
          </p:spPr>
          <p:txBody>
            <a:bodyPr wrap="none" rtlCol="0">
              <a:spAutoFit/>
            </a:bodyPr>
            <a:lstStyle/>
            <a:p>
              <a:pPr algn="l"/>
              <a:r>
                <a:rPr kumimoji="1" lang="ja-JP" altLang="en-US" sz="2000" dirty="0"/>
                <a:t>距離</a:t>
              </a:r>
              <a:r>
                <a:rPr kumimoji="1" lang="en-US" altLang="ja-JP" sz="2000" dirty="0"/>
                <a:t>x</a:t>
              </a:r>
              <a:endParaRPr kumimoji="1" lang="ja-JP" altLang="en-US" sz="2000" dirty="0"/>
            </a:p>
          </p:txBody>
        </p:sp>
      </p:grpSp>
      <p:sp>
        <p:nvSpPr>
          <p:cNvPr id="22" name="四角形: 角を丸くする 21">
            <a:extLst>
              <a:ext uri="{FF2B5EF4-FFF2-40B4-BE49-F238E27FC236}">
                <a16:creationId xmlns:a16="http://schemas.microsoft.com/office/drawing/2014/main" id="{D338D72D-2C90-4695-BCD3-16FBF60545EB}"/>
              </a:ext>
            </a:extLst>
          </p:cNvPr>
          <p:cNvSpPr/>
          <p:nvPr/>
        </p:nvSpPr>
        <p:spPr>
          <a:xfrm>
            <a:off x="1211756" y="5520059"/>
            <a:ext cx="9699260" cy="858875"/>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フラックスはポテンシャルの高いところから低いところへ流れます</a:t>
            </a:r>
          </a:p>
        </p:txBody>
      </p:sp>
    </p:spTree>
    <p:extLst>
      <p:ext uri="{BB962C8B-B14F-4D97-AF65-F5344CB8AC3E}">
        <p14:creationId xmlns:p14="http://schemas.microsoft.com/office/powerpoint/2010/main" val="763333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743793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 ー 固体の熱伝導の場合</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704331" y="729047"/>
            <a:ext cx="11380573" cy="1200329"/>
          </a:xfrm>
          <a:prstGeom prst="rect">
            <a:avLst/>
          </a:prstGeom>
          <a:noFill/>
        </p:spPr>
        <p:txBody>
          <a:bodyPr wrap="square" rtlCol="0">
            <a:spAutoFit/>
          </a:bodyPr>
          <a:lstStyle/>
          <a:p>
            <a:r>
              <a:rPr kumimoji="1" lang="ja-JP" altLang="en-US" sz="2400" dirty="0"/>
              <a:t>例えば、温度が高いところから低いところへ移動するという</a:t>
            </a:r>
            <a:r>
              <a:rPr lang="ja-JP" altLang="en-US" sz="2400" dirty="0"/>
              <a:t>現象は温度をポテンシャルと考えて、その差と距離の比</a:t>
            </a:r>
            <a:r>
              <a:rPr lang="en-US" altLang="ja-JP" sz="2400" dirty="0"/>
              <a:t>(</a:t>
            </a:r>
            <a:r>
              <a:rPr lang="ja-JP" altLang="en-US" sz="2400" dirty="0"/>
              <a:t>勾配</a:t>
            </a:r>
            <a:r>
              <a:rPr lang="en-US" altLang="ja-JP" sz="2400" dirty="0"/>
              <a:t>)</a:t>
            </a:r>
            <a:r>
              <a:rPr lang="ja-JP" altLang="en-US" sz="2400" dirty="0"/>
              <a:t>に比例して熱流量</a:t>
            </a:r>
            <a:r>
              <a:rPr lang="en-US" altLang="ja-JP" sz="2400" dirty="0"/>
              <a:t>(</a:t>
            </a:r>
            <a:r>
              <a:rPr lang="ja-JP" altLang="en-US" sz="2400" dirty="0"/>
              <a:t>フラックス</a:t>
            </a:r>
            <a:r>
              <a:rPr lang="en-US" altLang="ja-JP" sz="2400" dirty="0"/>
              <a:t>)</a:t>
            </a:r>
            <a:r>
              <a:rPr lang="ja-JP" altLang="en-US" sz="2400" dirty="0"/>
              <a:t>が発生すると考えます。</a:t>
            </a:r>
            <a:endParaRPr kumimoji="1" lang="ja-JP" altLang="en-US" sz="2400" dirty="0"/>
          </a:p>
        </p:txBody>
      </p:sp>
      <p:sp>
        <p:nvSpPr>
          <p:cNvPr id="39" name="正方形/長方形 38">
            <a:extLst>
              <a:ext uri="{FF2B5EF4-FFF2-40B4-BE49-F238E27FC236}">
                <a16:creationId xmlns:a16="http://schemas.microsoft.com/office/drawing/2014/main" id="{DE958401-32C0-4864-93DA-F8AE111A9A37}"/>
              </a:ext>
            </a:extLst>
          </p:cNvPr>
          <p:cNvSpPr/>
          <p:nvPr/>
        </p:nvSpPr>
        <p:spPr>
          <a:xfrm>
            <a:off x="1131577" y="3175607"/>
            <a:ext cx="5120049" cy="941216"/>
          </a:xfrm>
          <a:prstGeom prst="rect">
            <a:avLst/>
          </a:prstGeom>
          <a:gradFill flip="none" rotWithShape="1">
            <a:gsLst>
              <a:gs pos="0">
                <a:srgbClr val="FF0000"/>
              </a:gs>
              <a:gs pos="100000">
                <a:srgbClr val="FFCCC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固体</a:t>
            </a:r>
          </a:p>
        </p:txBody>
      </p:sp>
      <p:sp>
        <p:nvSpPr>
          <p:cNvPr id="40" name="テキスト ボックス 39">
            <a:extLst>
              <a:ext uri="{FF2B5EF4-FFF2-40B4-BE49-F238E27FC236}">
                <a16:creationId xmlns:a16="http://schemas.microsoft.com/office/drawing/2014/main" id="{DB420B62-17D9-4025-ABAD-C1E98090709F}"/>
              </a:ext>
            </a:extLst>
          </p:cNvPr>
          <p:cNvSpPr txBox="1"/>
          <p:nvPr/>
        </p:nvSpPr>
        <p:spPr>
          <a:xfrm>
            <a:off x="-2797" y="3570051"/>
            <a:ext cx="1014288" cy="422620"/>
          </a:xfrm>
          <a:prstGeom prst="rect">
            <a:avLst/>
          </a:prstGeom>
          <a:noFill/>
        </p:spPr>
        <p:txBody>
          <a:bodyPr vert="horz" wrap="none" rtlCol="0">
            <a:spAutoFit/>
          </a:bodyPr>
          <a:lstStyle/>
          <a:p>
            <a:pPr algn="l"/>
            <a:r>
              <a:rPr kumimoji="1" lang="ja-JP" altLang="en-US" sz="2400" dirty="0"/>
              <a:t>温度</a:t>
            </a:r>
            <a:r>
              <a:rPr kumimoji="1" lang="en-US" altLang="ja-JP" sz="2400" dirty="0"/>
              <a:t>T</a:t>
            </a:r>
            <a:r>
              <a:rPr kumimoji="1" lang="en-US" altLang="ja-JP" sz="2400" baseline="-25000" dirty="0"/>
              <a:t>1</a:t>
            </a:r>
            <a:endParaRPr lang="en-US" altLang="ja-JP" sz="2400" baseline="-25000" dirty="0"/>
          </a:p>
        </p:txBody>
      </p:sp>
      <p:sp>
        <p:nvSpPr>
          <p:cNvPr id="43" name="テキスト ボックス 42">
            <a:extLst>
              <a:ext uri="{FF2B5EF4-FFF2-40B4-BE49-F238E27FC236}">
                <a16:creationId xmlns:a16="http://schemas.microsoft.com/office/drawing/2014/main" id="{9751A03A-CBE2-4E03-B75D-A0A515BC6719}"/>
              </a:ext>
            </a:extLst>
          </p:cNvPr>
          <p:cNvSpPr txBox="1"/>
          <p:nvPr/>
        </p:nvSpPr>
        <p:spPr>
          <a:xfrm>
            <a:off x="6251627" y="3570051"/>
            <a:ext cx="1014288" cy="422620"/>
          </a:xfrm>
          <a:prstGeom prst="rect">
            <a:avLst/>
          </a:prstGeom>
          <a:noFill/>
        </p:spPr>
        <p:txBody>
          <a:bodyPr vert="horz" wrap="none" rtlCol="0">
            <a:spAutoFit/>
          </a:bodyPr>
          <a:lstStyle/>
          <a:p>
            <a:pPr algn="l"/>
            <a:r>
              <a:rPr kumimoji="1" lang="ja-JP" altLang="en-US" sz="2400" dirty="0"/>
              <a:t>温度</a:t>
            </a:r>
            <a:r>
              <a:rPr kumimoji="1" lang="en-US" altLang="ja-JP" sz="2400" dirty="0"/>
              <a:t>T</a:t>
            </a:r>
            <a:r>
              <a:rPr kumimoji="1" lang="en-US" altLang="ja-JP" sz="2400" baseline="-25000" dirty="0"/>
              <a:t>2</a:t>
            </a:r>
            <a:endParaRPr lang="en-US" altLang="ja-JP" sz="2400" baseline="-25000" dirty="0"/>
          </a:p>
        </p:txBody>
      </p:sp>
      <p:cxnSp>
        <p:nvCxnSpPr>
          <p:cNvPr id="45" name="直線コネクタ 44">
            <a:extLst>
              <a:ext uri="{FF2B5EF4-FFF2-40B4-BE49-F238E27FC236}">
                <a16:creationId xmlns:a16="http://schemas.microsoft.com/office/drawing/2014/main" id="{B6D7D699-946B-4C5D-9D97-82A4C90EB125}"/>
              </a:ext>
            </a:extLst>
          </p:cNvPr>
          <p:cNvCxnSpPr/>
          <p:nvPr/>
        </p:nvCxnSpPr>
        <p:spPr>
          <a:xfrm>
            <a:off x="1131577" y="4081747"/>
            <a:ext cx="0" cy="74027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8A3055A-AEF0-48FA-B958-B34CB2C4CAF1}"/>
              </a:ext>
            </a:extLst>
          </p:cNvPr>
          <p:cNvCxnSpPr/>
          <p:nvPr/>
        </p:nvCxnSpPr>
        <p:spPr>
          <a:xfrm>
            <a:off x="6251627" y="4072811"/>
            <a:ext cx="0" cy="74027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783EF9C-3CB9-4AB7-AA9F-782A246A9447}"/>
              </a:ext>
            </a:extLst>
          </p:cNvPr>
          <p:cNvCxnSpPr/>
          <p:nvPr/>
        </p:nvCxnSpPr>
        <p:spPr>
          <a:xfrm>
            <a:off x="1131577" y="4654904"/>
            <a:ext cx="5120049"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CED14628-DB99-4A19-84AA-014644900AC3}"/>
              </a:ext>
            </a:extLst>
          </p:cNvPr>
          <p:cNvSpPr txBox="1"/>
          <p:nvPr/>
        </p:nvSpPr>
        <p:spPr>
          <a:xfrm>
            <a:off x="3305192" y="4260186"/>
            <a:ext cx="984565" cy="461665"/>
          </a:xfrm>
          <a:prstGeom prst="rect">
            <a:avLst/>
          </a:prstGeom>
          <a:noFill/>
        </p:spPr>
        <p:txBody>
          <a:bodyPr wrap="none" rtlCol="0">
            <a:spAutoFit/>
          </a:bodyPr>
          <a:lstStyle/>
          <a:p>
            <a:pPr algn="l"/>
            <a:r>
              <a:rPr kumimoji="1" lang="ja-JP" altLang="en-US" sz="2400" dirty="0"/>
              <a:t>距離</a:t>
            </a:r>
            <a:r>
              <a:rPr lang="en-US" altLang="ja-JP" sz="2400" dirty="0"/>
              <a:t>L</a:t>
            </a:r>
            <a:endParaRPr kumimoji="1" lang="ja-JP" altLang="en-US" sz="2400" dirty="0"/>
          </a:p>
        </p:txBody>
      </p:sp>
      <p:sp>
        <p:nvSpPr>
          <p:cNvPr id="50" name="テキスト ボックス 49">
            <a:extLst>
              <a:ext uri="{FF2B5EF4-FFF2-40B4-BE49-F238E27FC236}">
                <a16:creationId xmlns:a16="http://schemas.microsoft.com/office/drawing/2014/main" id="{6D4CAB54-DE25-483F-A128-8D55064CD7D2}"/>
              </a:ext>
            </a:extLst>
          </p:cNvPr>
          <p:cNvSpPr txBox="1"/>
          <p:nvPr/>
        </p:nvSpPr>
        <p:spPr>
          <a:xfrm>
            <a:off x="784476" y="2710847"/>
            <a:ext cx="732541" cy="422620"/>
          </a:xfrm>
          <a:prstGeom prst="rect">
            <a:avLst/>
          </a:prstGeom>
          <a:noFill/>
        </p:spPr>
        <p:txBody>
          <a:bodyPr wrap="none" rtlCol="0">
            <a:spAutoFit/>
          </a:bodyPr>
          <a:lstStyle/>
          <a:p>
            <a:pPr algn="l"/>
            <a:r>
              <a:rPr kumimoji="1" lang="ja-JP" altLang="en-US" sz="2400" dirty="0"/>
              <a:t>熱い</a:t>
            </a:r>
          </a:p>
        </p:txBody>
      </p:sp>
      <p:sp>
        <p:nvSpPr>
          <p:cNvPr id="51" name="テキスト ボックス 50">
            <a:extLst>
              <a:ext uri="{FF2B5EF4-FFF2-40B4-BE49-F238E27FC236}">
                <a16:creationId xmlns:a16="http://schemas.microsoft.com/office/drawing/2014/main" id="{1C7D7994-1A9B-4FF9-92FD-22BAF6CF30D1}"/>
              </a:ext>
            </a:extLst>
          </p:cNvPr>
          <p:cNvSpPr txBox="1"/>
          <p:nvPr/>
        </p:nvSpPr>
        <p:spPr>
          <a:xfrm>
            <a:off x="5885356" y="2682944"/>
            <a:ext cx="1014288" cy="422620"/>
          </a:xfrm>
          <a:prstGeom prst="rect">
            <a:avLst/>
          </a:prstGeom>
          <a:noFill/>
        </p:spPr>
        <p:txBody>
          <a:bodyPr wrap="none" rtlCol="0">
            <a:spAutoFit/>
          </a:bodyPr>
          <a:lstStyle/>
          <a:p>
            <a:pPr algn="l"/>
            <a:r>
              <a:rPr kumimoji="1" lang="ja-JP" altLang="en-US" sz="2400" dirty="0"/>
              <a:t>冷たい</a:t>
            </a:r>
          </a:p>
        </p:txBody>
      </p:sp>
      <p:sp>
        <p:nvSpPr>
          <p:cNvPr id="52" name="矢印: 右 51">
            <a:extLst>
              <a:ext uri="{FF2B5EF4-FFF2-40B4-BE49-F238E27FC236}">
                <a16:creationId xmlns:a16="http://schemas.microsoft.com/office/drawing/2014/main" id="{0C15081B-F868-4F4E-932E-9D5403E7E1AF}"/>
              </a:ext>
            </a:extLst>
          </p:cNvPr>
          <p:cNvSpPr/>
          <p:nvPr/>
        </p:nvSpPr>
        <p:spPr>
          <a:xfrm>
            <a:off x="2442980" y="2732054"/>
            <a:ext cx="2497245" cy="41565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779916BC-171C-446A-8249-60AADF38B0AA}"/>
              </a:ext>
            </a:extLst>
          </p:cNvPr>
          <p:cNvSpPr txBox="1"/>
          <p:nvPr/>
        </p:nvSpPr>
        <p:spPr>
          <a:xfrm>
            <a:off x="3003304" y="2403086"/>
            <a:ext cx="1221196" cy="422620"/>
          </a:xfrm>
          <a:prstGeom prst="rect">
            <a:avLst/>
          </a:prstGeom>
          <a:noFill/>
        </p:spPr>
        <p:txBody>
          <a:bodyPr wrap="none" rtlCol="0">
            <a:spAutoFit/>
          </a:bodyPr>
          <a:lstStyle/>
          <a:p>
            <a:pPr algn="l"/>
            <a:r>
              <a:rPr kumimoji="1" lang="ja-JP" altLang="en-US" sz="2400" dirty="0"/>
              <a:t>熱流量</a:t>
            </a:r>
            <a:r>
              <a:rPr kumimoji="1" lang="en-US" altLang="ja-JP" sz="2400" dirty="0"/>
              <a:t>Q</a:t>
            </a:r>
            <a:endParaRPr kumimoji="1" lang="ja-JP" altLang="en-US" sz="2400" dirty="0"/>
          </a:p>
        </p:txBody>
      </p:sp>
      <p:sp>
        <p:nvSpPr>
          <p:cNvPr id="5" name="テキスト ボックス 4">
            <a:extLst>
              <a:ext uri="{FF2B5EF4-FFF2-40B4-BE49-F238E27FC236}">
                <a16:creationId xmlns:a16="http://schemas.microsoft.com/office/drawing/2014/main" id="{6CB48B18-B5C0-494B-9B2A-BC58998C2C2C}"/>
              </a:ext>
            </a:extLst>
          </p:cNvPr>
          <p:cNvSpPr txBox="1"/>
          <p:nvPr/>
        </p:nvSpPr>
        <p:spPr>
          <a:xfrm>
            <a:off x="7637956" y="5460156"/>
            <a:ext cx="1843774" cy="1200329"/>
          </a:xfrm>
          <a:prstGeom prst="rect">
            <a:avLst/>
          </a:prstGeom>
          <a:noFill/>
        </p:spPr>
        <p:txBody>
          <a:bodyPr wrap="none" rtlCol="0">
            <a:spAutoFit/>
          </a:bodyPr>
          <a:lstStyle/>
          <a:p>
            <a:pPr algn="l"/>
            <a:r>
              <a:rPr kumimoji="1" lang="ja-JP" altLang="en-US" sz="2400" dirty="0"/>
              <a:t>比例定数</a:t>
            </a:r>
            <a:endParaRPr kumimoji="1" lang="en-US" altLang="ja-JP" sz="2400" dirty="0"/>
          </a:p>
          <a:p>
            <a:pPr algn="l"/>
            <a:r>
              <a:rPr kumimoji="1" lang="en-US" altLang="ja-JP" sz="2400" dirty="0"/>
              <a:t>k </a:t>
            </a:r>
            <a:r>
              <a:rPr lang="en-US" altLang="ja-JP" sz="2400" dirty="0"/>
              <a:t>: </a:t>
            </a:r>
            <a:r>
              <a:rPr kumimoji="1" lang="ja-JP" altLang="en-US" sz="2400" dirty="0"/>
              <a:t>熱伝導率</a:t>
            </a:r>
            <a:endParaRPr kumimoji="1" lang="en-US" altLang="ja-JP" sz="2400" dirty="0"/>
          </a:p>
          <a:p>
            <a:pPr algn="l"/>
            <a:r>
              <a:rPr lang="en-US" altLang="ja-JP" sz="2400" dirty="0"/>
              <a:t>A : </a:t>
            </a:r>
            <a:r>
              <a:rPr lang="ja-JP" altLang="en-US" sz="2400" dirty="0"/>
              <a:t>断面積</a:t>
            </a:r>
            <a:endParaRPr lang="en-US" altLang="ja-JP" sz="24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5076096-7AA1-4057-99BC-9EAB3D273A39}"/>
                  </a:ext>
                </a:extLst>
              </p:cNvPr>
              <p:cNvSpPr txBox="1"/>
              <p:nvPr/>
            </p:nvSpPr>
            <p:spPr>
              <a:xfrm>
                <a:off x="7752197" y="2551389"/>
                <a:ext cx="4192684" cy="1585492"/>
              </a:xfrm>
              <a:prstGeom prst="rect">
                <a:avLst/>
              </a:prstGeom>
              <a:solidFill>
                <a:schemeClr val="accent5">
                  <a:lumMod val="20000"/>
                  <a:lumOff val="80000"/>
                </a:schemeClr>
              </a:solidFill>
            </p:spPr>
            <p:txBody>
              <a:bodyPr wrap="square" lIns="0" tIns="0" rIns="0" bIns="0" rtlCol="0" anchor="ctr">
                <a:noAutofit/>
              </a:bodyPr>
              <a:lstStyle/>
              <a:p>
                <a:pPr algn="ctr"/>
                <a:r>
                  <a:rPr lang="ja-JP" altLang="en-US" sz="3200" dirty="0"/>
                  <a:t>熱流量の計算式</a:t>
                </a:r>
                <a:endParaRPr kumimoji="1" lang="en-US" altLang="ja-JP" sz="32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𝑘𝐴</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2</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1</m:t>
                              </m:r>
                            </m:sub>
                          </m:sSub>
                        </m:num>
                        <m:den>
                          <m:r>
                            <a:rPr kumimoji="1" lang="en-US" altLang="ja-JP" sz="3200" b="0" i="1" smtClean="0">
                              <a:latin typeface="Cambria Math" panose="02040503050406030204" pitchFamily="18" charset="0"/>
                            </a:rPr>
                            <m:t>𝑥</m:t>
                          </m:r>
                        </m:den>
                      </m:f>
                    </m:oMath>
                  </m:oMathPara>
                </a14:m>
                <a:endParaRPr kumimoji="1" lang="en-US" altLang="ja-JP" sz="3200" b="0" dirty="0"/>
              </a:p>
            </p:txBody>
          </p:sp>
        </mc:Choice>
        <mc:Fallback xmlns="">
          <p:sp>
            <p:nvSpPr>
              <p:cNvPr id="26" name="テキスト ボックス 25">
                <a:extLst>
                  <a:ext uri="{FF2B5EF4-FFF2-40B4-BE49-F238E27FC236}">
                    <a16:creationId xmlns:a16="http://schemas.microsoft.com/office/drawing/2014/main" id="{45076096-7AA1-4057-99BC-9EAB3D273A39}"/>
                  </a:ext>
                </a:extLst>
              </p:cNvPr>
              <p:cNvSpPr txBox="1">
                <a:spLocks noRot="1" noChangeAspect="1" noMove="1" noResize="1" noEditPoints="1" noAdjustHandles="1" noChangeArrowheads="1" noChangeShapeType="1" noTextEdit="1"/>
              </p:cNvSpPr>
              <p:nvPr/>
            </p:nvSpPr>
            <p:spPr>
              <a:xfrm>
                <a:off x="7752197" y="2551389"/>
                <a:ext cx="4192684" cy="1585492"/>
              </a:xfrm>
              <a:prstGeom prst="rect">
                <a:avLst/>
              </a:prstGeom>
              <a:blipFill>
                <a:blip r:embed="rId2"/>
                <a:stretch>
                  <a:fillRect t="-1923"/>
                </a:stretch>
              </a:blipFill>
            </p:spPr>
            <p:txBody>
              <a:bodyPr/>
              <a:lstStyle/>
              <a:p>
                <a:r>
                  <a:rPr lang="ja-JP" altLang="en-US">
                    <a:noFill/>
                  </a:rPr>
                  <a:t> </a:t>
                </a:r>
              </a:p>
            </p:txBody>
          </p:sp>
        </mc:Fallback>
      </mc:AlternateContent>
      <p:cxnSp>
        <p:nvCxnSpPr>
          <p:cNvPr id="27" name="直線矢印コネクタ 26">
            <a:extLst>
              <a:ext uri="{FF2B5EF4-FFF2-40B4-BE49-F238E27FC236}">
                <a16:creationId xmlns:a16="http://schemas.microsoft.com/office/drawing/2014/main" id="{5C4DAF6A-AF66-470E-AC8C-679793742822}"/>
              </a:ext>
            </a:extLst>
          </p:cNvPr>
          <p:cNvCxnSpPr/>
          <p:nvPr/>
        </p:nvCxnSpPr>
        <p:spPr>
          <a:xfrm flipV="1">
            <a:off x="7956926" y="3803249"/>
            <a:ext cx="494270" cy="48191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A109BCAE-16D7-4ECB-AFF7-D6CA047BC5F3}"/>
              </a:ext>
            </a:extLst>
          </p:cNvPr>
          <p:cNvSpPr txBox="1"/>
          <p:nvPr/>
        </p:nvSpPr>
        <p:spPr>
          <a:xfrm>
            <a:off x="7256709" y="4458157"/>
            <a:ext cx="1723549" cy="461665"/>
          </a:xfrm>
          <a:prstGeom prst="rect">
            <a:avLst/>
          </a:prstGeom>
          <a:noFill/>
        </p:spPr>
        <p:txBody>
          <a:bodyPr wrap="none" rtlCol="0">
            <a:spAutoFit/>
          </a:bodyPr>
          <a:lstStyle/>
          <a:p>
            <a:pPr algn="l"/>
            <a:r>
              <a:rPr kumimoji="1" lang="ja-JP" altLang="en-US" sz="2400" dirty="0"/>
              <a:t>フラックス</a:t>
            </a:r>
          </a:p>
        </p:txBody>
      </p:sp>
      <p:cxnSp>
        <p:nvCxnSpPr>
          <p:cNvPr id="29" name="直線矢印コネクタ 28">
            <a:extLst>
              <a:ext uri="{FF2B5EF4-FFF2-40B4-BE49-F238E27FC236}">
                <a16:creationId xmlns:a16="http://schemas.microsoft.com/office/drawing/2014/main" id="{CCEAA70B-7F78-4909-B53B-AF5B9DAF996F}"/>
              </a:ext>
            </a:extLst>
          </p:cNvPr>
          <p:cNvCxnSpPr>
            <a:cxnSpLocks/>
            <a:stCxn id="31" idx="0"/>
          </p:cNvCxnSpPr>
          <p:nvPr/>
        </p:nvCxnSpPr>
        <p:spPr>
          <a:xfrm flipV="1">
            <a:off x="10750067" y="4177042"/>
            <a:ext cx="1" cy="63604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982935EF-09B0-4C83-AA7A-C5D5AA122E4E}"/>
              </a:ext>
            </a:extLst>
          </p:cNvPr>
          <p:cNvCxnSpPr>
            <a:cxnSpLocks/>
          </p:cNvCxnSpPr>
          <p:nvPr/>
        </p:nvCxnSpPr>
        <p:spPr>
          <a:xfrm>
            <a:off x="10077139" y="4136881"/>
            <a:ext cx="1345857"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234A893A-4E0F-4E9F-9337-ECA6D114F201}"/>
              </a:ext>
            </a:extLst>
          </p:cNvPr>
          <p:cNvSpPr txBox="1"/>
          <p:nvPr/>
        </p:nvSpPr>
        <p:spPr>
          <a:xfrm>
            <a:off x="9272739" y="4813090"/>
            <a:ext cx="2954655" cy="461665"/>
          </a:xfrm>
          <a:prstGeom prst="rect">
            <a:avLst/>
          </a:prstGeom>
          <a:noFill/>
        </p:spPr>
        <p:txBody>
          <a:bodyPr wrap="none" rtlCol="0">
            <a:spAutoFit/>
          </a:bodyPr>
          <a:lstStyle/>
          <a:p>
            <a:pPr algn="l"/>
            <a:r>
              <a:rPr kumimoji="1" lang="ja-JP" altLang="en-US" sz="2400" dirty="0"/>
              <a:t>ポテンシャルの勾配</a:t>
            </a:r>
          </a:p>
        </p:txBody>
      </p:sp>
      <p:cxnSp>
        <p:nvCxnSpPr>
          <p:cNvPr id="32" name="直線コネクタ 31">
            <a:extLst>
              <a:ext uri="{FF2B5EF4-FFF2-40B4-BE49-F238E27FC236}">
                <a16:creationId xmlns:a16="http://schemas.microsoft.com/office/drawing/2014/main" id="{CE3C5253-8700-4CC0-AD69-163EB2401ADC}"/>
              </a:ext>
            </a:extLst>
          </p:cNvPr>
          <p:cNvCxnSpPr>
            <a:cxnSpLocks/>
          </p:cNvCxnSpPr>
          <p:nvPr/>
        </p:nvCxnSpPr>
        <p:spPr>
          <a:xfrm>
            <a:off x="9513361" y="3887602"/>
            <a:ext cx="43840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C129C48-EC1B-4EEC-9579-05EC8BBCC8A9}"/>
              </a:ext>
            </a:extLst>
          </p:cNvPr>
          <p:cNvCxnSpPr>
            <a:cxnSpLocks/>
          </p:cNvCxnSpPr>
          <p:nvPr/>
        </p:nvCxnSpPr>
        <p:spPr>
          <a:xfrm flipV="1">
            <a:off x="8532294" y="3887602"/>
            <a:ext cx="1148656" cy="158549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626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四角形: 角を丸くする 134">
            <a:extLst>
              <a:ext uri="{FF2B5EF4-FFF2-40B4-BE49-F238E27FC236}">
                <a16:creationId xmlns:a16="http://schemas.microsoft.com/office/drawing/2014/main" id="{5B13F92B-CAF0-4F20-B524-51F7D398B1A1}"/>
              </a:ext>
            </a:extLst>
          </p:cNvPr>
          <p:cNvSpPr/>
          <p:nvPr/>
        </p:nvSpPr>
        <p:spPr>
          <a:xfrm>
            <a:off x="6670226" y="3666260"/>
            <a:ext cx="3042186" cy="2672755"/>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23</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863056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 ー ポテンシャルとフラックス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643371" y="858071"/>
            <a:ext cx="11380573" cy="461665"/>
          </a:xfrm>
          <a:prstGeom prst="rect">
            <a:avLst/>
          </a:prstGeom>
          <a:noFill/>
        </p:spPr>
        <p:txBody>
          <a:bodyPr wrap="square" rtlCol="0">
            <a:spAutoFit/>
          </a:bodyPr>
          <a:lstStyle/>
          <a:p>
            <a:r>
              <a:rPr kumimoji="1" lang="ja-JP" altLang="en-US" sz="2400" dirty="0"/>
              <a:t>系が分岐する際はポテンシャルとフラックスは以下のように取り扱います。</a:t>
            </a:r>
          </a:p>
        </p:txBody>
      </p:sp>
      <p:sp>
        <p:nvSpPr>
          <p:cNvPr id="14" name="正方形/長方形 13">
            <a:extLst>
              <a:ext uri="{FF2B5EF4-FFF2-40B4-BE49-F238E27FC236}">
                <a16:creationId xmlns:a16="http://schemas.microsoft.com/office/drawing/2014/main" id="{D4E21BD4-8034-46D2-9C96-957EF00CDA1A}"/>
              </a:ext>
            </a:extLst>
          </p:cNvPr>
          <p:cNvSpPr/>
          <p:nvPr/>
        </p:nvSpPr>
        <p:spPr>
          <a:xfrm>
            <a:off x="1443505" y="1563024"/>
            <a:ext cx="7263527" cy="461665"/>
          </a:xfrm>
          <a:prstGeom prst="rect">
            <a:avLst/>
          </a:prstGeom>
        </p:spPr>
        <p:txBody>
          <a:bodyPr wrap="none">
            <a:spAutoFit/>
          </a:bodyPr>
          <a:lstStyle/>
          <a:p>
            <a:r>
              <a:rPr lang="ja-JP" altLang="en-US" sz="2400" dirty="0"/>
              <a:t>ポテンシャル　・・・　同じ物理量が受け渡される</a:t>
            </a:r>
          </a:p>
        </p:txBody>
      </p:sp>
      <p:sp>
        <p:nvSpPr>
          <p:cNvPr id="44" name="正方形/長方形 43">
            <a:extLst>
              <a:ext uri="{FF2B5EF4-FFF2-40B4-BE49-F238E27FC236}">
                <a16:creationId xmlns:a16="http://schemas.microsoft.com/office/drawing/2014/main" id="{B9C851CA-22EE-4F65-B1B2-1526E2F4019F}"/>
              </a:ext>
            </a:extLst>
          </p:cNvPr>
          <p:cNvSpPr/>
          <p:nvPr/>
        </p:nvSpPr>
        <p:spPr>
          <a:xfrm>
            <a:off x="1443505" y="2232395"/>
            <a:ext cx="7571303" cy="461665"/>
          </a:xfrm>
          <a:prstGeom prst="rect">
            <a:avLst/>
          </a:prstGeom>
        </p:spPr>
        <p:txBody>
          <a:bodyPr wrap="none">
            <a:spAutoFit/>
          </a:bodyPr>
          <a:lstStyle/>
          <a:p>
            <a:r>
              <a:rPr lang="ja-JP" altLang="en-US" sz="2400" dirty="0"/>
              <a:t>フラックス　　・・・　物理量の合計値が等しくなる</a:t>
            </a:r>
          </a:p>
        </p:txBody>
      </p:sp>
      <p:grpSp>
        <p:nvGrpSpPr>
          <p:cNvPr id="125" name="グループ化 124">
            <a:extLst>
              <a:ext uri="{FF2B5EF4-FFF2-40B4-BE49-F238E27FC236}">
                <a16:creationId xmlns:a16="http://schemas.microsoft.com/office/drawing/2014/main" id="{CEC1BF5D-1773-4014-AE0C-17012A660C2B}"/>
              </a:ext>
            </a:extLst>
          </p:cNvPr>
          <p:cNvGrpSpPr/>
          <p:nvPr/>
        </p:nvGrpSpPr>
        <p:grpSpPr>
          <a:xfrm>
            <a:off x="1620469" y="4244602"/>
            <a:ext cx="4302534" cy="1605678"/>
            <a:chOff x="3190498" y="3730289"/>
            <a:chExt cx="3024900" cy="1106530"/>
          </a:xfrm>
        </p:grpSpPr>
        <p:sp>
          <p:nvSpPr>
            <p:cNvPr id="113" name="正方形/長方形 112">
              <a:extLst>
                <a:ext uri="{FF2B5EF4-FFF2-40B4-BE49-F238E27FC236}">
                  <a16:creationId xmlns:a16="http://schemas.microsoft.com/office/drawing/2014/main" id="{3A23D419-FF33-4980-8ECB-93A2329A4741}"/>
                </a:ext>
              </a:extLst>
            </p:cNvPr>
            <p:cNvSpPr/>
            <p:nvPr/>
          </p:nvSpPr>
          <p:spPr>
            <a:xfrm>
              <a:off x="5075268" y="3730289"/>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652D6F9C-2800-427A-8572-E5CD3AA371E6}"/>
                </a:ext>
              </a:extLst>
            </p:cNvPr>
            <p:cNvSpPr/>
            <p:nvPr/>
          </p:nvSpPr>
          <p:spPr>
            <a:xfrm>
              <a:off x="5075268" y="4629677"/>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265012B7-6AD4-4AFA-BA38-31B6B4AE91DD}"/>
                </a:ext>
              </a:extLst>
            </p:cNvPr>
            <p:cNvSpPr/>
            <p:nvPr/>
          </p:nvSpPr>
          <p:spPr>
            <a:xfrm>
              <a:off x="3510393" y="4154188"/>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コネクタ: カギ線 116">
              <a:extLst>
                <a:ext uri="{FF2B5EF4-FFF2-40B4-BE49-F238E27FC236}">
                  <a16:creationId xmlns:a16="http://schemas.microsoft.com/office/drawing/2014/main" id="{6E420278-4F85-49CF-A723-97A4F856FD09}"/>
                </a:ext>
              </a:extLst>
            </p:cNvPr>
            <p:cNvCxnSpPr>
              <a:stCxn id="115" idx="3"/>
              <a:endCxn id="113" idx="1"/>
            </p:cNvCxnSpPr>
            <p:nvPr/>
          </p:nvCxnSpPr>
          <p:spPr>
            <a:xfrm flipV="1">
              <a:off x="4426670" y="3833860"/>
              <a:ext cx="648598" cy="42389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コネクタ: カギ線 117">
              <a:extLst>
                <a:ext uri="{FF2B5EF4-FFF2-40B4-BE49-F238E27FC236}">
                  <a16:creationId xmlns:a16="http://schemas.microsoft.com/office/drawing/2014/main" id="{78C729A5-CE36-4E8E-99EE-C2A000950288}"/>
                </a:ext>
              </a:extLst>
            </p:cNvPr>
            <p:cNvCxnSpPr>
              <a:cxnSpLocks/>
              <a:stCxn id="115" idx="3"/>
              <a:endCxn id="114" idx="1"/>
            </p:cNvCxnSpPr>
            <p:nvPr/>
          </p:nvCxnSpPr>
          <p:spPr>
            <a:xfrm>
              <a:off x="4426670" y="4257759"/>
              <a:ext cx="648598" cy="47548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0F247B2-2601-4F4C-908E-D315BA423A76}"/>
                </a:ext>
              </a:extLst>
            </p:cNvPr>
            <p:cNvCxnSpPr>
              <a:cxnSpLocks/>
              <a:stCxn id="115" idx="1"/>
            </p:cNvCxnSpPr>
            <p:nvPr/>
          </p:nvCxnSpPr>
          <p:spPr>
            <a:xfrm flipH="1">
              <a:off x="3190498" y="4257759"/>
              <a:ext cx="319895"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BEF32117-4CBD-4DCB-9B9D-1CDFEFC09B1C}"/>
                </a:ext>
              </a:extLst>
            </p:cNvPr>
            <p:cNvCxnSpPr/>
            <p:nvPr/>
          </p:nvCxnSpPr>
          <p:spPr>
            <a:xfrm flipH="1">
              <a:off x="5991545" y="3845038"/>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84CAFE43-0E59-40A5-81BC-44056BF63131}"/>
                </a:ext>
              </a:extLst>
            </p:cNvPr>
            <p:cNvCxnSpPr/>
            <p:nvPr/>
          </p:nvCxnSpPr>
          <p:spPr>
            <a:xfrm flipH="1">
              <a:off x="5999752" y="4718860"/>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6" name="テキスト ボックス 125">
            <a:extLst>
              <a:ext uri="{FF2B5EF4-FFF2-40B4-BE49-F238E27FC236}">
                <a16:creationId xmlns:a16="http://schemas.microsoft.com/office/drawing/2014/main" id="{62C71E97-DA7A-4F93-9345-A0417ADD7374}"/>
              </a:ext>
            </a:extLst>
          </p:cNvPr>
          <p:cNvSpPr txBox="1"/>
          <p:nvPr/>
        </p:nvSpPr>
        <p:spPr>
          <a:xfrm>
            <a:off x="2310401" y="6096238"/>
            <a:ext cx="3570208" cy="461665"/>
          </a:xfrm>
          <a:prstGeom prst="rect">
            <a:avLst/>
          </a:prstGeom>
          <a:noFill/>
        </p:spPr>
        <p:txBody>
          <a:bodyPr wrap="none" rtlCol="0">
            <a:spAutoFit/>
          </a:bodyPr>
          <a:lstStyle/>
          <a:p>
            <a:pPr algn="l"/>
            <a:r>
              <a:rPr kumimoji="1" lang="ja-JP" altLang="en-US" sz="2400" u="sng" dirty="0"/>
              <a:t>並列接続された電気抵抗</a:t>
            </a:r>
          </a:p>
        </p:txBody>
      </p:sp>
      <p:sp>
        <p:nvSpPr>
          <p:cNvPr id="127" name="テキスト ボックス 126">
            <a:extLst>
              <a:ext uri="{FF2B5EF4-FFF2-40B4-BE49-F238E27FC236}">
                <a16:creationId xmlns:a16="http://schemas.microsoft.com/office/drawing/2014/main" id="{784732C3-B589-46A2-A50D-7DED6257AB0E}"/>
              </a:ext>
            </a:extLst>
          </p:cNvPr>
          <p:cNvSpPr txBox="1"/>
          <p:nvPr/>
        </p:nvSpPr>
        <p:spPr>
          <a:xfrm>
            <a:off x="643370" y="2884688"/>
            <a:ext cx="11380573" cy="830997"/>
          </a:xfrm>
          <a:prstGeom prst="rect">
            <a:avLst/>
          </a:prstGeom>
          <a:noFill/>
        </p:spPr>
        <p:txBody>
          <a:bodyPr wrap="square" rtlCol="0">
            <a:spAutoFit/>
          </a:bodyPr>
          <a:lstStyle/>
          <a:p>
            <a:r>
              <a:rPr kumimoji="1" lang="ja-JP" altLang="en-US" sz="2400" dirty="0"/>
              <a:t>電気回路の場合、分岐点でのポテンシャルとフラックスは以下のようになります</a:t>
            </a:r>
            <a:endParaRPr kumimoji="1" lang="en-US" altLang="ja-JP" sz="2400" dirty="0"/>
          </a:p>
          <a:p>
            <a:r>
              <a:rPr kumimoji="1" lang="ja-JP" altLang="en-US" sz="2400" dirty="0"/>
              <a:t>　電圧</a:t>
            </a:r>
            <a:r>
              <a:rPr kumimoji="1" lang="en-US" altLang="ja-JP" sz="2400" dirty="0"/>
              <a:t>V</a:t>
            </a:r>
            <a:r>
              <a:rPr kumimoji="1" lang="ja-JP" altLang="en-US" sz="2400" dirty="0"/>
              <a:t>：ポテンシャル、電流</a:t>
            </a:r>
            <a:r>
              <a:rPr kumimoji="1" lang="en-US" altLang="ja-JP" sz="2400" dirty="0" err="1"/>
              <a:t>i</a:t>
            </a:r>
            <a:r>
              <a:rPr kumimoji="1" lang="ja-JP" altLang="en-US" sz="2400" dirty="0"/>
              <a:t>：フラックス</a:t>
            </a:r>
          </a:p>
        </p:txBody>
      </p:sp>
      <p:sp>
        <p:nvSpPr>
          <p:cNvPr id="128" name="テキスト ボックス 127">
            <a:extLst>
              <a:ext uri="{FF2B5EF4-FFF2-40B4-BE49-F238E27FC236}">
                <a16:creationId xmlns:a16="http://schemas.microsoft.com/office/drawing/2014/main" id="{F7069CAA-E089-43DF-936A-883601EAFE77}"/>
              </a:ext>
            </a:extLst>
          </p:cNvPr>
          <p:cNvSpPr txBox="1"/>
          <p:nvPr/>
        </p:nvSpPr>
        <p:spPr>
          <a:xfrm>
            <a:off x="7284254" y="4313619"/>
            <a:ext cx="1800493" cy="523220"/>
          </a:xfrm>
          <a:prstGeom prst="rect">
            <a:avLst/>
          </a:prstGeom>
          <a:noFill/>
        </p:spPr>
        <p:txBody>
          <a:bodyPr wrap="none" rtlCol="0">
            <a:spAutoFit/>
          </a:bodyPr>
          <a:lstStyle/>
          <a:p>
            <a:pPr algn="l"/>
            <a:r>
              <a:rPr kumimoji="1" lang="en-US" altLang="ja-JP" sz="2800" dirty="0"/>
              <a:t>V</a:t>
            </a:r>
            <a:r>
              <a:rPr kumimoji="1" lang="en-US" altLang="ja-JP" sz="2800" baseline="-25000" dirty="0"/>
              <a:t>1</a:t>
            </a:r>
            <a:r>
              <a:rPr kumimoji="1" lang="en-US" altLang="ja-JP" sz="2800" dirty="0"/>
              <a:t>=V</a:t>
            </a:r>
            <a:r>
              <a:rPr kumimoji="1" lang="en-US" altLang="ja-JP" sz="2800" baseline="-25000" dirty="0"/>
              <a:t>2</a:t>
            </a:r>
            <a:r>
              <a:rPr kumimoji="1" lang="en-US" altLang="ja-JP" sz="2800" dirty="0"/>
              <a:t>=V</a:t>
            </a:r>
            <a:r>
              <a:rPr kumimoji="1" lang="en-US" altLang="ja-JP" sz="2800" baseline="-25000" dirty="0"/>
              <a:t>3</a:t>
            </a:r>
            <a:endParaRPr kumimoji="1" lang="ja-JP" altLang="en-US" sz="2800" baseline="-25000" dirty="0"/>
          </a:p>
        </p:txBody>
      </p:sp>
      <p:sp>
        <p:nvSpPr>
          <p:cNvPr id="129" name="テキスト ボックス 128">
            <a:extLst>
              <a:ext uri="{FF2B5EF4-FFF2-40B4-BE49-F238E27FC236}">
                <a16:creationId xmlns:a16="http://schemas.microsoft.com/office/drawing/2014/main" id="{4D9832EC-6657-47DA-9369-E2E5BC9823E6}"/>
              </a:ext>
            </a:extLst>
          </p:cNvPr>
          <p:cNvSpPr txBox="1"/>
          <p:nvPr/>
        </p:nvSpPr>
        <p:spPr>
          <a:xfrm>
            <a:off x="7003690" y="5496328"/>
            <a:ext cx="2108269" cy="584775"/>
          </a:xfrm>
          <a:prstGeom prst="rect">
            <a:avLst/>
          </a:prstGeom>
          <a:noFill/>
        </p:spPr>
        <p:txBody>
          <a:bodyPr wrap="square" rtlCol="0">
            <a:spAutoFit/>
          </a:bodyPr>
          <a:lstStyle/>
          <a:p>
            <a:pPr algn="ctr"/>
            <a:r>
              <a:rPr kumimoji="1" lang="en-US" altLang="ja-JP" sz="3200" dirty="0"/>
              <a:t>i</a:t>
            </a:r>
            <a:r>
              <a:rPr kumimoji="1" lang="en-US" altLang="ja-JP" sz="3200" baseline="-25000" dirty="0"/>
              <a:t>1</a:t>
            </a:r>
            <a:r>
              <a:rPr kumimoji="1" lang="en-US" altLang="ja-JP" sz="3200" dirty="0"/>
              <a:t>=i</a:t>
            </a:r>
            <a:r>
              <a:rPr kumimoji="1" lang="en-US" altLang="ja-JP" sz="3200" baseline="-25000" dirty="0"/>
              <a:t>2</a:t>
            </a:r>
            <a:r>
              <a:rPr kumimoji="1" lang="en-US" altLang="ja-JP" sz="3200" dirty="0"/>
              <a:t>+i</a:t>
            </a:r>
            <a:r>
              <a:rPr kumimoji="1" lang="en-US" altLang="ja-JP" sz="3200" baseline="-25000" dirty="0"/>
              <a:t>3</a:t>
            </a:r>
            <a:endParaRPr kumimoji="1" lang="ja-JP" altLang="en-US" sz="3200" baseline="-25000" dirty="0"/>
          </a:p>
        </p:txBody>
      </p:sp>
      <p:sp>
        <p:nvSpPr>
          <p:cNvPr id="131" name="テキスト ボックス 130">
            <a:extLst>
              <a:ext uri="{FF2B5EF4-FFF2-40B4-BE49-F238E27FC236}">
                <a16:creationId xmlns:a16="http://schemas.microsoft.com/office/drawing/2014/main" id="{B975022F-822F-4D8B-92A4-18998F1424AC}"/>
              </a:ext>
            </a:extLst>
          </p:cNvPr>
          <p:cNvSpPr txBox="1"/>
          <p:nvPr/>
        </p:nvSpPr>
        <p:spPr>
          <a:xfrm>
            <a:off x="2970518" y="4151833"/>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1</a:t>
            </a:r>
          </a:p>
          <a:p>
            <a:pPr algn="l"/>
            <a:r>
              <a:rPr lang="en-US" altLang="ja-JP" sz="2000" dirty="0"/>
              <a:t>i</a:t>
            </a:r>
            <a:r>
              <a:rPr lang="en-US" altLang="ja-JP" sz="2000" baseline="-25000" dirty="0"/>
              <a:t>1</a:t>
            </a:r>
            <a:endParaRPr kumimoji="1" lang="ja-JP" altLang="en-US" sz="2000" baseline="-25000" dirty="0"/>
          </a:p>
        </p:txBody>
      </p:sp>
      <p:sp>
        <p:nvSpPr>
          <p:cNvPr id="132" name="テキスト ボックス 131">
            <a:extLst>
              <a:ext uri="{FF2B5EF4-FFF2-40B4-BE49-F238E27FC236}">
                <a16:creationId xmlns:a16="http://schemas.microsoft.com/office/drawing/2014/main" id="{FED7F369-7F79-4F2A-A8D6-17D4A02F7D1D}"/>
              </a:ext>
            </a:extLst>
          </p:cNvPr>
          <p:cNvSpPr txBox="1"/>
          <p:nvPr/>
        </p:nvSpPr>
        <p:spPr>
          <a:xfrm>
            <a:off x="4008107" y="3657307"/>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2</a:t>
            </a:r>
          </a:p>
          <a:p>
            <a:pPr algn="l"/>
            <a:r>
              <a:rPr lang="en-US" altLang="ja-JP" sz="2000" dirty="0"/>
              <a:t>i</a:t>
            </a:r>
            <a:r>
              <a:rPr lang="en-US" altLang="ja-JP" sz="2000" baseline="-25000" dirty="0"/>
              <a:t>2</a:t>
            </a:r>
            <a:endParaRPr kumimoji="1" lang="ja-JP" altLang="en-US" sz="2000" baseline="-25000" dirty="0"/>
          </a:p>
        </p:txBody>
      </p:sp>
      <p:sp>
        <p:nvSpPr>
          <p:cNvPr id="134" name="テキスト ボックス 133">
            <a:extLst>
              <a:ext uri="{FF2B5EF4-FFF2-40B4-BE49-F238E27FC236}">
                <a16:creationId xmlns:a16="http://schemas.microsoft.com/office/drawing/2014/main" id="{CE81F18E-D64A-4BF4-8F62-BD307AB88CDE}"/>
              </a:ext>
            </a:extLst>
          </p:cNvPr>
          <p:cNvSpPr txBox="1"/>
          <p:nvPr/>
        </p:nvSpPr>
        <p:spPr>
          <a:xfrm>
            <a:off x="4025249" y="4941433"/>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3</a:t>
            </a:r>
          </a:p>
          <a:p>
            <a:pPr algn="l"/>
            <a:r>
              <a:rPr lang="en-US" altLang="ja-JP" sz="2000" dirty="0"/>
              <a:t>i</a:t>
            </a:r>
            <a:r>
              <a:rPr lang="en-US" altLang="ja-JP" sz="2000" baseline="-25000" dirty="0"/>
              <a:t>3</a:t>
            </a:r>
            <a:endParaRPr kumimoji="1" lang="ja-JP" altLang="en-US" sz="2000" baseline="-25000" dirty="0"/>
          </a:p>
        </p:txBody>
      </p:sp>
      <p:sp>
        <p:nvSpPr>
          <p:cNvPr id="136" name="テキスト ボックス 135">
            <a:extLst>
              <a:ext uri="{FF2B5EF4-FFF2-40B4-BE49-F238E27FC236}">
                <a16:creationId xmlns:a16="http://schemas.microsoft.com/office/drawing/2014/main" id="{B4E908B4-F335-473C-BCA9-4B0DB8FDF676}"/>
              </a:ext>
            </a:extLst>
          </p:cNvPr>
          <p:cNvSpPr txBox="1"/>
          <p:nvPr/>
        </p:nvSpPr>
        <p:spPr>
          <a:xfrm>
            <a:off x="6787958" y="3868407"/>
            <a:ext cx="2031325" cy="461665"/>
          </a:xfrm>
          <a:prstGeom prst="rect">
            <a:avLst/>
          </a:prstGeom>
          <a:noFill/>
        </p:spPr>
        <p:txBody>
          <a:bodyPr wrap="none" rtlCol="0">
            <a:spAutoFit/>
          </a:bodyPr>
          <a:lstStyle/>
          <a:p>
            <a:pPr algn="l"/>
            <a:r>
              <a:rPr kumimoji="1" lang="ja-JP" altLang="en-US" sz="2400" u="sng" dirty="0"/>
              <a:t>ポテンシャル</a:t>
            </a:r>
          </a:p>
        </p:txBody>
      </p:sp>
      <p:sp>
        <p:nvSpPr>
          <p:cNvPr id="137" name="テキスト ボックス 136">
            <a:extLst>
              <a:ext uri="{FF2B5EF4-FFF2-40B4-BE49-F238E27FC236}">
                <a16:creationId xmlns:a16="http://schemas.microsoft.com/office/drawing/2014/main" id="{734B8425-4DC2-4475-AC0B-A0BA8C99E35F}"/>
              </a:ext>
            </a:extLst>
          </p:cNvPr>
          <p:cNvSpPr txBox="1"/>
          <p:nvPr/>
        </p:nvSpPr>
        <p:spPr>
          <a:xfrm>
            <a:off x="6787958" y="5038288"/>
            <a:ext cx="1723549" cy="461665"/>
          </a:xfrm>
          <a:prstGeom prst="rect">
            <a:avLst/>
          </a:prstGeom>
          <a:noFill/>
        </p:spPr>
        <p:txBody>
          <a:bodyPr wrap="none" rtlCol="0">
            <a:spAutoFit/>
          </a:bodyPr>
          <a:lstStyle/>
          <a:p>
            <a:pPr algn="l"/>
            <a:r>
              <a:rPr kumimoji="1" lang="ja-JP" altLang="en-US" sz="2400" u="sng" dirty="0"/>
              <a:t>フラックス</a:t>
            </a:r>
          </a:p>
        </p:txBody>
      </p:sp>
    </p:spTree>
    <p:extLst>
      <p:ext uri="{BB962C8B-B14F-4D97-AF65-F5344CB8AC3E}">
        <p14:creationId xmlns:p14="http://schemas.microsoft.com/office/powerpoint/2010/main" val="4188160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24</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716215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でのポテンシャルとフラックス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655320" y="708866"/>
            <a:ext cx="11380573" cy="830997"/>
          </a:xfrm>
          <a:prstGeom prst="rect">
            <a:avLst/>
          </a:prstGeom>
          <a:noFill/>
        </p:spPr>
        <p:txBody>
          <a:bodyPr wrap="square" rtlCol="0">
            <a:spAutoFit/>
          </a:bodyPr>
          <a:lstStyle/>
          <a:p>
            <a:r>
              <a:rPr lang="en-US" altLang="ja-JP" sz="2400" dirty="0"/>
              <a:t>Modelica</a:t>
            </a:r>
            <a:r>
              <a:rPr lang="ja-JP" altLang="en-US" sz="2400" dirty="0"/>
              <a:t>では</a:t>
            </a:r>
            <a:r>
              <a:rPr lang="ja-JP" altLang="en-US" sz="2400" b="1" dirty="0">
                <a:solidFill>
                  <a:srgbClr val="FF0000"/>
                </a:solidFill>
              </a:rPr>
              <a:t>ポテンシャルをアクロス変数</a:t>
            </a:r>
            <a:r>
              <a:rPr lang="ja-JP" altLang="en-US" sz="2400" dirty="0"/>
              <a:t>、</a:t>
            </a:r>
            <a:r>
              <a:rPr lang="ja-JP" altLang="en-US" sz="2400" b="1" dirty="0">
                <a:solidFill>
                  <a:srgbClr val="FF0000"/>
                </a:solidFill>
              </a:rPr>
              <a:t>フラックスをフロー変数</a:t>
            </a:r>
            <a:r>
              <a:rPr lang="en-US" altLang="ja-JP" sz="2400" b="1" baseline="30000" dirty="0">
                <a:solidFill>
                  <a:srgbClr val="FF0000"/>
                </a:solidFill>
              </a:rPr>
              <a:t>*1</a:t>
            </a:r>
            <a:r>
              <a:rPr lang="ja-JP" altLang="en-US" sz="2400" dirty="0"/>
              <a:t>という変数で取り扱います。</a:t>
            </a:r>
            <a:endParaRPr lang="en-US" altLang="ja-JP" sz="2400" dirty="0"/>
          </a:p>
        </p:txBody>
      </p:sp>
      <p:graphicFrame>
        <p:nvGraphicFramePr>
          <p:cNvPr id="3" name="表 2">
            <a:extLst>
              <a:ext uri="{FF2B5EF4-FFF2-40B4-BE49-F238E27FC236}">
                <a16:creationId xmlns:a16="http://schemas.microsoft.com/office/drawing/2014/main" id="{763BF4B9-8A28-48F8-ACDE-C49C7DE647EB}"/>
              </a:ext>
            </a:extLst>
          </p:cNvPr>
          <p:cNvGraphicFramePr>
            <a:graphicFrameLocks noGrp="1"/>
          </p:cNvGraphicFramePr>
          <p:nvPr/>
        </p:nvGraphicFramePr>
        <p:xfrm>
          <a:off x="208010" y="2127929"/>
          <a:ext cx="11633891" cy="4091892"/>
        </p:xfrm>
        <a:graphic>
          <a:graphicData uri="http://schemas.openxmlformats.org/drawingml/2006/table">
            <a:tbl>
              <a:tblPr firstRow="1" bandRow="1">
                <a:tableStyleId>{5C22544A-7EE6-4342-B048-85BDC9FD1C3A}</a:tableStyleId>
              </a:tblPr>
              <a:tblGrid>
                <a:gridCol w="1517250">
                  <a:extLst>
                    <a:ext uri="{9D8B030D-6E8A-4147-A177-3AD203B41FA5}">
                      <a16:colId xmlns:a16="http://schemas.microsoft.com/office/drawing/2014/main" val="3394673471"/>
                    </a:ext>
                  </a:extLst>
                </a:gridCol>
                <a:gridCol w="3708718">
                  <a:extLst>
                    <a:ext uri="{9D8B030D-6E8A-4147-A177-3AD203B41FA5}">
                      <a16:colId xmlns:a16="http://schemas.microsoft.com/office/drawing/2014/main" val="2262260087"/>
                    </a:ext>
                  </a:extLst>
                </a:gridCol>
                <a:gridCol w="2343468">
                  <a:extLst>
                    <a:ext uri="{9D8B030D-6E8A-4147-A177-3AD203B41FA5}">
                      <a16:colId xmlns:a16="http://schemas.microsoft.com/office/drawing/2014/main" val="2888631639"/>
                    </a:ext>
                  </a:extLst>
                </a:gridCol>
                <a:gridCol w="1831259">
                  <a:extLst>
                    <a:ext uri="{9D8B030D-6E8A-4147-A177-3AD203B41FA5}">
                      <a16:colId xmlns:a16="http://schemas.microsoft.com/office/drawing/2014/main" val="2643629885"/>
                    </a:ext>
                  </a:extLst>
                </a:gridCol>
                <a:gridCol w="2233196">
                  <a:extLst>
                    <a:ext uri="{9D8B030D-6E8A-4147-A177-3AD203B41FA5}">
                      <a16:colId xmlns:a16="http://schemas.microsoft.com/office/drawing/2014/main" val="2468099448"/>
                    </a:ext>
                  </a:extLst>
                </a:gridCol>
              </a:tblGrid>
              <a:tr h="554982">
                <a:tc>
                  <a:txBody>
                    <a:bodyPr/>
                    <a:lstStyle/>
                    <a:p>
                      <a:r>
                        <a:rPr kumimoji="1" lang="ja-JP" altLang="en-US" sz="2400" dirty="0"/>
                        <a:t>物理現象</a:t>
                      </a:r>
                    </a:p>
                  </a:txBody>
                  <a:tcPr/>
                </a:tc>
                <a:tc>
                  <a:txBody>
                    <a:bodyPr/>
                    <a:lstStyle/>
                    <a:p>
                      <a:r>
                        <a:rPr kumimoji="1" lang="en-US" altLang="ja-JP" sz="2400" dirty="0"/>
                        <a:t>MSL</a:t>
                      </a:r>
                      <a:endParaRPr kumimoji="1" lang="ja-JP" altLang="en-US" sz="2400" dirty="0"/>
                    </a:p>
                  </a:txBody>
                  <a:tcPr/>
                </a:tc>
                <a:tc>
                  <a:txBody>
                    <a:bodyPr/>
                    <a:lstStyle/>
                    <a:p>
                      <a:r>
                        <a:rPr kumimoji="1" lang="ja-JP" altLang="en-US" sz="2400" dirty="0"/>
                        <a:t>アクロス変数</a:t>
                      </a:r>
                      <a:endParaRPr kumimoji="1" lang="en-US" altLang="ja-JP" sz="2400" dirty="0"/>
                    </a:p>
                    <a:p>
                      <a:r>
                        <a:rPr kumimoji="1" lang="en-US" altLang="ja-JP" sz="2000" dirty="0"/>
                        <a:t>(</a:t>
                      </a:r>
                      <a:r>
                        <a:rPr kumimoji="1" lang="ja-JP" altLang="en-US" sz="2000" dirty="0"/>
                        <a:t>ポテンシャル</a:t>
                      </a:r>
                      <a:r>
                        <a:rPr kumimoji="1" lang="en-US" altLang="ja-JP" sz="2000" dirty="0"/>
                        <a:t>)</a:t>
                      </a:r>
                    </a:p>
                  </a:txBody>
                  <a:tcPr/>
                </a:tc>
                <a:tc>
                  <a:txBody>
                    <a:bodyPr/>
                    <a:lstStyle/>
                    <a:p>
                      <a:r>
                        <a:rPr kumimoji="1" lang="ja-JP" altLang="en-US" sz="2400" dirty="0"/>
                        <a:t>フロー変数</a:t>
                      </a:r>
                      <a:endParaRPr kumimoji="1" lang="en-US" altLang="ja-JP" sz="2400" dirty="0"/>
                    </a:p>
                    <a:p>
                      <a:r>
                        <a:rPr kumimoji="1" lang="en-US" altLang="ja-JP" sz="2000" dirty="0"/>
                        <a:t>(</a:t>
                      </a:r>
                      <a:r>
                        <a:rPr kumimoji="1" lang="ja-JP" altLang="en-US" sz="2000" dirty="0"/>
                        <a:t>フラックス</a:t>
                      </a:r>
                      <a:r>
                        <a:rPr kumimoji="1" lang="en-US" altLang="ja-JP" sz="2000" dirty="0"/>
                        <a:t>)</a:t>
                      </a:r>
                      <a:endParaRPr kumimoji="1" lang="ja-JP" altLang="en-US" sz="2000" dirty="0"/>
                    </a:p>
                  </a:txBody>
                  <a:tcPr/>
                </a:tc>
                <a:tc>
                  <a:txBody>
                    <a:bodyPr/>
                    <a:lstStyle/>
                    <a:p>
                      <a:r>
                        <a:rPr kumimoji="1" lang="ja-JP" altLang="en-US" sz="2400" dirty="0"/>
                        <a:t>関係式の例</a:t>
                      </a:r>
                      <a:r>
                        <a:rPr kumimoji="1" lang="en-US" altLang="ja-JP" sz="2400" baseline="30000" dirty="0"/>
                        <a:t>*</a:t>
                      </a:r>
                      <a:endParaRPr kumimoji="1" lang="ja-JP" altLang="en-US" sz="2400" baseline="30000" dirty="0"/>
                    </a:p>
                  </a:txBody>
                  <a:tcPr/>
                </a:tc>
                <a:extLst>
                  <a:ext uri="{0D108BD9-81ED-4DB2-BD59-A6C34878D82A}">
                    <a16:rowId xmlns:a16="http://schemas.microsoft.com/office/drawing/2014/main" val="3019091978"/>
                  </a:ext>
                </a:extLst>
              </a:tr>
              <a:tr h="554982">
                <a:tc>
                  <a:txBody>
                    <a:bodyPr/>
                    <a:lstStyle/>
                    <a:p>
                      <a:r>
                        <a:rPr kumimoji="1" lang="ja-JP" altLang="en-US" sz="2400" dirty="0"/>
                        <a:t>電気</a:t>
                      </a:r>
                    </a:p>
                  </a:txBody>
                  <a:tcPr/>
                </a:tc>
                <a:tc>
                  <a:txBody>
                    <a:bodyPr/>
                    <a:lstStyle/>
                    <a:p>
                      <a:r>
                        <a:rPr kumimoji="1" lang="en-US" altLang="ja-JP" sz="2400" dirty="0"/>
                        <a:t>Electrical</a:t>
                      </a:r>
                      <a:endParaRPr kumimoji="1" lang="ja-JP" altLang="en-US" sz="2400" dirty="0"/>
                    </a:p>
                  </a:txBody>
                  <a:tcPr/>
                </a:tc>
                <a:tc>
                  <a:txBody>
                    <a:bodyPr/>
                    <a:lstStyle/>
                    <a:p>
                      <a:r>
                        <a:rPr kumimoji="1" lang="ja-JP" altLang="en-US" sz="2400" dirty="0"/>
                        <a:t>電圧</a:t>
                      </a:r>
                      <a:r>
                        <a:rPr kumimoji="1" lang="en-US" altLang="ja-JP" sz="2400" dirty="0"/>
                        <a:t>V</a:t>
                      </a:r>
                      <a:endParaRPr kumimoji="1" lang="ja-JP" altLang="en-US" sz="2400" dirty="0"/>
                    </a:p>
                  </a:txBody>
                  <a:tcPr/>
                </a:tc>
                <a:tc>
                  <a:txBody>
                    <a:bodyPr/>
                    <a:lstStyle/>
                    <a:p>
                      <a:r>
                        <a:rPr kumimoji="1" lang="ja-JP" altLang="en-US" sz="2400" dirty="0"/>
                        <a:t>電流</a:t>
                      </a:r>
                    </a:p>
                  </a:txBody>
                  <a:tcPr/>
                </a:tc>
                <a:tc>
                  <a:txBody>
                    <a:bodyPr/>
                    <a:lstStyle/>
                    <a:p>
                      <a:r>
                        <a:rPr kumimoji="1" lang="en-US" altLang="ja-JP" sz="2400" dirty="0"/>
                        <a:t>V = R×I</a:t>
                      </a:r>
                      <a:endParaRPr kumimoji="1" lang="ja-JP" altLang="en-US" sz="2400" dirty="0"/>
                    </a:p>
                  </a:txBody>
                  <a:tcPr/>
                </a:tc>
                <a:extLst>
                  <a:ext uri="{0D108BD9-81ED-4DB2-BD59-A6C34878D82A}">
                    <a16:rowId xmlns:a16="http://schemas.microsoft.com/office/drawing/2014/main" val="4090347416"/>
                  </a:ext>
                </a:extLst>
              </a:tr>
              <a:tr h="554982">
                <a:tc>
                  <a:txBody>
                    <a:bodyPr/>
                    <a:lstStyle/>
                    <a:p>
                      <a:r>
                        <a:rPr kumimoji="1" lang="ja-JP" altLang="en-US" sz="2400" dirty="0"/>
                        <a:t>熱</a:t>
                      </a:r>
                    </a:p>
                  </a:txBody>
                  <a:tcPr/>
                </a:tc>
                <a:tc>
                  <a:txBody>
                    <a:bodyPr/>
                    <a:lstStyle/>
                    <a:p>
                      <a:r>
                        <a:rPr kumimoji="1" lang="en-US" altLang="ja-JP" sz="2400" dirty="0" err="1"/>
                        <a:t>Thermal.HeatTransfer</a:t>
                      </a:r>
                      <a:endParaRPr kumimoji="1" lang="ja-JP" altLang="en-US" sz="2400" dirty="0"/>
                    </a:p>
                  </a:txBody>
                  <a:tcPr/>
                </a:tc>
                <a:tc>
                  <a:txBody>
                    <a:bodyPr/>
                    <a:lstStyle/>
                    <a:p>
                      <a:r>
                        <a:rPr kumimoji="1" lang="ja-JP" altLang="en-US" sz="2400" dirty="0"/>
                        <a:t>温度</a:t>
                      </a:r>
                      <a:r>
                        <a:rPr kumimoji="1" lang="en-US" altLang="ja-JP" sz="2400" dirty="0"/>
                        <a:t>T</a:t>
                      </a:r>
                      <a:endParaRPr kumimoji="1" lang="ja-JP" altLang="en-US" sz="2400" dirty="0"/>
                    </a:p>
                  </a:txBody>
                  <a:tcPr/>
                </a:tc>
                <a:tc>
                  <a:txBody>
                    <a:bodyPr/>
                    <a:lstStyle/>
                    <a:p>
                      <a:r>
                        <a:rPr kumimoji="1" lang="ja-JP" altLang="en-US" sz="2400" dirty="0"/>
                        <a:t>熱流量</a:t>
                      </a:r>
                      <a:r>
                        <a:rPr kumimoji="1" lang="en-US" altLang="ja-JP" sz="2400" dirty="0"/>
                        <a:t>Q</a:t>
                      </a:r>
                      <a:endParaRPr kumimoji="1" lang="ja-JP" altLang="en-US" sz="2400" dirty="0"/>
                    </a:p>
                  </a:txBody>
                  <a:tcPr/>
                </a:tc>
                <a:tc>
                  <a:txBody>
                    <a:bodyPr/>
                    <a:lstStyle/>
                    <a:p>
                      <a:r>
                        <a:rPr kumimoji="1" lang="en-US" altLang="ja-JP" sz="2000" dirty="0"/>
                        <a:t>Q=G×(T</a:t>
                      </a:r>
                      <a:r>
                        <a:rPr kumimoji="1" lang="en-US" altLang="ja-JP" sz="2000" baseline="-25000" dirty="0"/>
                        <a:t>a</a:t>
                      </a:r>
                      <a:r>
                        <a:rPr kumimoji="1" lang="en-US" altLang="ja-JP" sz="2000" dirty="0"/>
                        <a:t>-T</a:t>
                      </a:r>
                      <a:r>
                        <a:rPr kumimoji="1" lang="en-US" altLang="ja-JP" sz="2000" baseline="-25000" dirty="0"/>
                        <a:t>b</a:t>
                      </a:r>
                      <a:r>
                        <a:rPr kumimoji="1" lang="en-US" altLang="ja-JP" sz="2000" dirty="0"/>
                        <a:t>)/L</a:t>
                      </a:r>
                      <a:endParaRPr kumimoji="1" lang="ja-JP" altLang="en-US" sz="2000" dirty="0"/>
                    </a:p>
                  </a:txBody>
                  <a:tcPr/>
                </a:tc>
                <a:extLst>
                  <a:ext uri="{0D108BD9-81ED-4DB2-BD59-A6C34878D82A}">
                    <a16:rowId xmlns:a16="http://schemas.microsoft.com/office/drawing/2014/main" val="1994560438"/>
                  </a:ext>
                </a:extLst>
              </a:tr>
              <a:tr h="554982">
                <a:tc>
                  <a:txBody>
                    <a:bodyPr/>
                    <a:lstStyle/>
                    <a:p>
                      <a:r>
                        <a:rPr kumimoji="1" lang="ja-JP" altLang="en-US" sz="2400" dirty="0"/>
                        <a:t>流体</a:t>
                      </a:r>
                    </a:p>
                  </a:txBody>
                  <a:tcPr/>
                </a:tc>
                <a:tc>
                  <a:txBody>
                    <a:bodyPr/>
                    <a:lstStyle/>
                    <a:p>
                      <a:r>
                        <a:rPr kumimoji="1" lang="en-US" altLang="ja-JP" sz="2400" dirty="0" err="1"/>
                        <a:t>Thermal.FluidHeatFlow</a:t>
                      </a:r>
                      <a:endParaRPr kumimoji="1" lang="ja-JP" altLang="en-US" sz="2400" dirty="0"/>
                    </a:p>
                  </a:txBody>
                  <a:tcPr/>
                </a:tc>
                <a:tc>
                  <a:txBody>
                    <a:bodyPr/>
                    <a:lstStyle/>
                    <a:p>
                      <a:r>
                        <a:rPr kumimoji="1" lang="ja-JP" altLang="en-US" sz="2400" dirty="0"/>
                        <a:t>圧力</a:t>
                      </a:r>
                      <a:r>
                        <a:rPr kumimoji="1" lang="en-US" altLang="ja-JP" sz="2400" dirty="0"/>
                        <a:t>p</a:t>
                      </a:r>
                      <a:endParaRPr kumimoji="1" lang="ja-JP" altLang="en-US" sz="2400" dirty="0"/>
                    </a:p>
                  </a:txBody>
                  <a:tcPr/>
                </a:tc>
                <a:tc>
                  <a:txBody>
                    <a:bodyPr/>
                    <a:lstStyle/>
                    <a:p>
                      <a:r>
                        <a:rPr kumimoji="1" lang="ja-JP" altLang="en-US" sz="2400" dirty="0"/>
                        <a:t>質量流量</a:t>
                      </a:r>
                      <a:r>
                        <a:rPr kumimoji="1" lang="en-US" altLang="ja-JP" sz="2400" dirty="0"/>
                        <a:t>m</a:t>
                      </a:r>
                      <a:endParaRPr kumimoji="1" lang="ja-JP" altLang="en-US" sz="2400" dirty="0"/>
                    </a:p>
                  </a:txBody>
                  <a:tcPr/>
                </a:tc>
                <a:tc>
                  <a:txBody>
                    <a:bodyPr/>
                    <a:lstStyle/>
                    <a:p>
                      <a:r>
                        <a:rPr kumimoji="1" lang="en-US" altLang="ja-JP" sz="2400" dirty="0" err="1"/>
                        <a:t>Δp</a:t>
                      </a:r>
                      <a:r>
                        <a:rPr kumimoji="1" lang="en-US" altLang="ja-JP" sz="2400" dirty="0"/>
                        <a:t>=</a:t>
                      </a:r>
                      <a:r>
                        <a:rPr kumimoji="1" lang="en-US" altLang="ja-JP" sz="2400" dirty="0" err="1"/>
                        <a:t>k×m</a:t>
                      </a:r>
                      <a:r>
                        <a:rPr kumimoji="1" lang="en-US" altLang="ja-JP" sz="2400" dirty="0"/>
                        <a:t>/ρ</a:t>
                      </a:r>
                      <a:endParaRPr kumimoji="1" lang="ja-JP" altLang="en-US" sz="2400" dirty="0"/>
                    </a:p>
                  </a:txBody>
                  <a:tcPr/>
                </a:tc>
                <a:extLst>
                  <a:ext uri="{0D108BD9-81ED-4DB2-BD59-A6C34878D82A}">
                    <a16:rowId xmlns:a16="http://schemas.microsoft.com/office/drawing/2014/main" val="526622853"/>
                  </a:ext>
                </a:extLst>
              </a:tr>
              <a:tr h="554982">
                <a:tc>
                  <a:txBody>
                    <a:bodyPr/>
                    <a:lstStyle/>
                    <a:p>
                      <a:r>
                        <a:rPr kumimoji="1" lang="ja-JP" altLang="en-US" sz="2400" dirty="0"/>
                        <a:t>磁場</a:t>
                      </a:r>
                    </a:p>
                  </a:txBody>
                  <a:tcPr/>
                </a:tc>
                <a:tc>
                  <a:txBody>
                    <a:bodyPr/>
                    <a:lstStyle/>
                    <a:p>
                      <a:r>
                        <a:rPr kumimoji="1" lang="en-US" altLang="ja-JP" sz="2400" dirty="0" err="1"/>
                        <a:t>Magnetic.FluxTubes</a:t>
                      </a:r>
                      <a:endParaRPr kumimoji="1" lang="ja-JP" altLang="en-US" sz="2400" dirty="0"/>
                    </a:p>
                  </a:txBody>
                  <a:tcPr/>
                </a:tc>
                <a:tc>
                  <a:txBody>
                    <a:bodyPr/>
                    <a:lstStyle/>
                    <a:p>
                      <a:r>
                        <a:rPr kumimoji="1" lang="ja-JP" altLang="en-US" sz="2400" dirty="0"/>
                        <a:t>磁位</a:t>
                      </a:r>
                      <a:r>
                        <a:rPr kumimoji="1" lang="en-US" altLang="ja-JP" sz="2400" dirty="0" err="1"/>
                        <a:t>V</a:t>
                      </a:r>
                      <a:r>
                        <a:rPr kumimoji="1" lang="en-US" altLang="ja-JP" sz="2400" baseline="-25000" dirty="0" err="1"/>
                        <a:t>m</a:t>
                      </a:r>
                      <a:endParaRPr kumimoji="1" lang="ja-JP" altLang="en-US" sz="2400" baseline="-25000" dirty="0"/>
                    </a:p>
                  </a:txBody>
                  <a:tcPr/>
                </a:tc>
                <a:tc>
                  <a:txBody>
                    <a:bodyPr/>
                    <a:lstStyle/>
                    <a:p>
                      <a:r>
                        <a:rPr kumimoji="1" lang="ja-JP" altLang="en-US" sz="2400" dirty="0"/>
                        <a:t>磁束</a:t>
                      </a:r>
                      <a:r>
                        <a:rPr kumimoji="1" lang="en-US" altLang="ja-JP" sz="2400" dirty="0"/>
                        <a:t>φ</a:t>
                      </a:r>
                      <a:endParaRPr kumimoji="1" lang="ja-JP" altLang="en-US" sz="2400" dirty="0"/>
                    </a:p>
                  </a:txBody>
                  <a:tcPr/>
                </a:tc>
                <a:tc>
                  <a:txBody>
                    <a:bodyPr/>
                    <a:lstStyle/>
                    <a:p>
                      <a:r>
                        <a:rPr kumimoji="1" lang="en-US" altLang="ja-JP" sz="2400" dirty="0" err="1"/>
                        <a:t>V</a:t>
                      </a:r>
                      <a:r>
                        <a:rPr kumimoji="1" lang="en-US" altLang="ja-JP" sz="2400" baseline="-25000" dirty="0" err="1"/>
                        <a:t>m</a:t>
                      </a:r>
                      <a:r>
                        <a:rPr kumimoji="1" lang="en-US" altLang="ja-JP" sz="2400" baseline="-25000" dirty="0"/>
                        <a:t> </a:t>
                      </a:r>
                      <a:r>
                        <a:rPr kumimoji="1" lang="en-US" altLang="ja-JP" sz="2400" dirty="0"/>
                        <a:t>= </a:t>
                      </a:r>
                      <a:r>
                        <a:rPr kumimoji="1" lang="en-US" altLang="ja-JP" sz="2400" dirty="0" err="1"/>
                        <a:t>R</a:t>
                      </a:r>
                      <a:r>
                        <a:rPr kumimoji="1" lang="en-US" altLang="ja-JP" sz="2400" baseline="-25000" dirty="0" err="1"/>
                        <a:t>m</a:t>
                      </a:r>
                      <a:r>
                        <a:rPr kumimoji="1" lang="en-US" altLang="ja-JP" sz="2400" dirty="0" err="1"/>
                        <a:t>×φ</a:t>
                      </a:r>
                      <a:endParaRPr kumimoji="1" lang="ja-JP" altLang="en-US" sz="2400" dirty="0"/>
                    </a:p>
                  </a:txBody>
                  <a:tcPr/>
                </a:tc>
                <a:extLst>
                  <a:ext uri="{0D108BD9-81ED-4DB2-BD59-A6C34878D82A}">
                    <a16:rowId xmlns:a16="http://schemas.microsoft.com/office/drawing/2014/main" val="601096105"/>
                  </a:ext>
                </a:extLst>
              </a:tr>
              <a:tr h="554982">
                <a:tc>
                  <a:txBody>
                    <a:bodyPr/>
                    <a:lstStyle/>
                    <a:p>
                      <a:r>
                        <a:rPr kumimoji="1" lang="ja-JP" altLang="en-US" sz="2400" dirty="0"/>
                        <a:t>並進運動</a:t>
                      </a:r>
                    </a:p>
                  </a:txBody>
                  <a:tcPr/>
                </a:tc>
                <a:tc>
                  <a:txBody>
                    <a:bodyPr/>
                    <a:lstStyle/>
                    <a:p>
                      <a:r>
                        <a:rPr kumimoji="1" lang="en-US" altLang="ja-JP" sz="2400" dirty="0" err="1"/>
                        <a:t>Mechanics.Translational</a:t>
                      </a:r>
                      <a:endParaRPr kumimoji="1" lang="ja-JP" altLang="en-US" sz="2400" dirty="0"/>
                    </a:p>
                  </a:txBody>
                  <a:tcPr/>
                </a:tc>
                <a:tc>
                  <a:txBody>
                    <a:bodyPr/>
                    <a:lstStyle/>
                    <a:p>
                      <a:r>
                        <a:rPr kumimoji="1" lang="ja-JP" altLang="en-US" sz="2400" dirty="0"/>
                        <a:t>位置</a:t>
                      </a:r>
                      <a:r>
                        <a:rPr kumimoji="1" lang="en-US" altLang="ja-JP" sz="2400" dirty="0"/>
                        <a:t>s</a:t>
                      </a:r>
                      <a:endParaRPr kumimoji="1" lang="ja-JP" altLang="en-US" sz="2400" dirty="0"/>
                    </a:p>
                  </a:txBody>
                  <a:tcPr/>
                </a:tc>
                <a:tc>
                  <a:txBody>
                    <a:bodyPr/>
                    <a:lstStyle/>
                    <a:p>
                      <a:r>
                        <a:rPr kumimoji="1" lang="ja-JP" altLang="en-US" sz="2400" dirty="0"/>
                        <a:t>力</a:t>
                      </a:r>
                      <a:r>
                        <a:rPr kumimoji="1" lang="en-US" altLang="ja-JP" sz="2400" dirty="0"/>
                        <a:t>F</a:t>
                      </a:r>
                      <a:endParaRPr kumimoji="1" lang="ja-JP" altLang="en-US" sz="2400" dirty="0"/>
                    </a:p>
                  </a:txBody>
                  <a:tcPr/>
                </a:tc>
                <a:tc>
                  <a:txBody>
                    <a:bodyPr/>
                    <a:lstStyle/>
                    <a:p>
                      <a:r>
                        <a:rPr kumimoji="1" lang="en-US" altLang="ja-JP" sz="2000" dirty="0"/>
                        <a:t>F = c×(</a:t>
                      </a:r>
                      <a:r>
                        <a:rPr kumimoji="1" lang="en-US" altLang="ja-JP" sz="2000" dirty="0" err="1"/>
                        <a:t>s</a:t>
                      </a:r>
                      <a:r>
                        <a:rPr kumimoji="1" lang="en-US" altLang="ja-JP" sz="2000" baseline="-25000" dirty="0" err="1"/>
                        <a:t>a</a:t>
                      </a:r>
                      <a:r>
                        <a:rPr kumimoji="1" lang="en-US" altLang="ja-JP" sz="2000" dirty="0"/>
                        <a:t>-s</a:t>
                      </a:r>
                      <a:r>
                        <a:rPr kumimoji="1" lang="en-US" altLang="ja-JP" sz="2000" baseline="-25000" dirty="0"/>
                        <a:t>b</a:t>
                      </a:r>
                      <a:r>
                        <a:rPr kumimoji="1" lang="en-US" altLang="ja-JP" sz="2000" dirty="0"/>
                        <a:t>)</a:t>
                      </a:r>
                      <a:endParaRPr kumimoji="1" lang="ja-JP" altLang="en-US" sz="2400" dirty="0"/>
                    </a:p>
                  </a:txBody>
                  <a:tcPr/>
                </a:tc>
                <a:extLst>
                  <a:ext uri="{0D108BD9-81ED-4DB2-BD59-A6C34878D82A}">
                    <a16:rowId xmlns:a16="http://schemas.microsoft.com/office/drawing/2014/main" val="3243361607"/>
                  </a:ext>
                </a:extLst>
              </a:tr>
              <a:tr h="554982">
                <a:tc>
                  <a:txBody>
                    <a:bodyPr/>
                    <a:lstStyle/>
                    <a:p>
                      <a:r>
                        <a:rPr kumimoji="1" lang="ja-JP" altLang="en-US" sz="2400" dirty="0"/>
                        <a:t>回転運動</a:t>
                      </a:r>
                    </a:p>
                  </a:txBody>
                  <a:tcPr/>
                </a:tc>
                <a:tc>
                  <a:txBody>
                    <a:bodyPr/>
                    <a:lstStyle/>
                    <a:p>
                      <a:r>
                        <a:rPr kumimoji="1" lang="en-US" altLang="ja-JP" sz="2400" dirty="0" err="1"/>
                        <a:t>Mechanics.Rotational</a:t>
                      </a:r>
                      <a:endParaRPr kumimoji="1" lang="ja-JP" altLang="en-US" sz="2400" dirty="0"/>
                    </a:p>
                  </a:txBody>
                  <a:tcPr/>
                </a:tc>
                <a:tc>
                  <a:txBody>
                    <a:bodyPr/>
                    <a:lstStyle/>
                    <a:p>
                      <a:r>
                        <a:rPr kumimoji="1" lang="ja-JP" altLang="en-US" sz="2400" dirty="0"/>
                        <a:t>回転角度</a:t>
                      </a:r>
                      <a:r>
                        <a:rPr kumimoji="1" lang="en-US" altLang="ja-JP" sz="2400" dirty="0"/>
                        <a:t>φ</a:t>
                      </a:r>
                      <a:endParaRPr kumimoji="1" lang="ja-JP" altLang="en-US" sz="2400" dirty="0"/>
                    </a:p>
                  </a:txBody>
                  <a:tcPr/>
                </a:tc>
                <a:tc>
                  <a:txBody>
                    <a:bodyPr/>
                    <a:lstStyle/>
                    <a:p>
                      <a:r>
                        <a:rPr kumimoji="1" lang="ja-JP" altLang="en-US" sz="2400" dirty="0"/>
                        <a:t>トルク</a:t>
                      </a:r>
                      <a:r>
                        <a:rPr kumimoji="1" lang="en-US" altLang="ja-JP" sz="2400" dirty="0"/>
                        <a:t>τ</a:t>
                      </a:r>
                      <a:endParaRPr kumimoji="1" lang="ja-JP" altLang="en-US" sz="2400" dirty="0"/>
                    </a:p>
                  </a:txBody>
                  <a:tcPr/>
                </a:tc>
                <a:tc>
                  <a:txBody>
                    <a:bodyPr/>
                    <a:lstStyle/>
                    <a:p>
                      <a:r>
                        <a:rPr kumimoji="1" lang="en-US" altLang="ja-JP" sz="2400" dirty="0" err="1"/>
                        <a:t>J×a</a:t>
                      </a:r>
                      <a:r>
                        <a:rPr kumimoji="1" lang="en-US" altLang="ja-JP" sz="2400" dirty="0"/>
                        <a:t>=</a:t>
                      </a:r>
                      <a:r>
                        <a:rPr kumimoji="1" lang="en-US" altLang="ja-JP" sz="2400" dirty="0" err="1"/>
                        <a:t>τ</a:t>
                      </a:r>
                      <a:r>
                        <a:rPr kumimoji="1" lang="en-US" altLang="ja-JP" sz="2400" baseline="-25000" dirty="0" err="1"/>
                        <a:t>a</a:t>
                      </a:r>
                      <a:r>
                        <a:rPr kumimoji="1" lang="en-US" altLang="ja-JP" sz="2400" dirty="0" err="1"/>
                        <a:t>-τ</a:t>
                      </a:r>
                      <a:r>
                        <a:rPr kumimoji="1" lang="en-US" altLang="ja-JP" sz="2400" baseline="-25000" dirty="0" err="1"/>
                        <a:t>b</a:t>
                      </a:r>
                      <a:endParaRPr kumimoji="1" lang="ja-JP" altLang="en-US" sz="2400" dirty="0"/>
                    </a:p>
                  </a:txBody>
                  <a:tcPr/>
                </a:tc>
                <a:extLst>
                  <a:ext uri="{0D108BD9-81ED-4DB2-BD59-A6C34878D82A}">
                    <a16:rowId xmlns:a16="http://schemas.microsoft.com/office/drawing/2014/main" val="3238135866"/>
                  </a:ext>
                </a:extLst>
              </a:tr>
            </a:tbl>
          </a:graphicData>
        </a:graphic>
      </p:graphicFrame>
      <p:sp>
        <p:nvSpPr>
          <p:cNvPr id="11" name="テキスト ボックス 10">
            <a:extLst>
              <a:ext uri="{FF2B5EF4-FFF2-40B4-BE49-F238E27FC236}">
                <a16:creationId xmlns:a16="http://schemas.microsoft.com/office/drawing/2014/main" id="{29976F00-C81E-4887-A042-03755F4B519F}"/>
              </a:ext>
            </a:extLst>
          </p:cNvPr>
          <p:cNvSpPr txBox="1"/>
          <p:nvPr/>
        </p:nvSpPr>
        <p:spPr>
          <a:xfrm>
            <a:off x="7182297" y="6217220"/>
            <a:ext cx="3897221" cy="400110"/>
          </a:xfrm>
          <a:prstGeom prst="rect">
            <a:avLst/>
          </a:prstGeom>
          <a:noFill/>
        </p:spPr>
        <p:txBody>
          <a:bodyPr wrap="none" rtlCol="0">
            <a:spAutoFit/>
          </a:bodyPr>
          <a:lstStyle/>
          <a:p>
            <a:pPr algn="l"/>
            <a:r>
              <a:rPr kumimoji="1" lang="en-US" altLang="ja-JP" sz="2000" dirty="0"/>
              <a:t>*</a:t>
            </a:r>
            <a:r>
              <a:rPr kumimoji="1" lang="ja-JP" altLang="en-US" sz="2000" dirty="0"/>
              <a:t>記号の意味は補足スライド参考</a:t>
            </a:r>
          </a:p>
        </p:txBody>
      </p:sp>
      <p:sp>
        <p:nvSpPr>
          <p:cNvPr id="2" name="正方形/長方形 1">
            <a:extLst>
              <a:ext uri="{FF2B5EF4-FFF2-40B4-BE49-F238E27FC236}">
                <a16:creationId xmlns:a16="http://schemas.microsoft.com/office/drawing/2014/main" id="{B470C7DF-A1EF-40AE-9FEB-FE163A63E5DA}"/>
              </a:ext>
            </a:extLst>
          </p:cNvPr>
          <p:cNvSpPr/>
          <p:nvPr/>
        </p:nvSpPr>
        <p:spPr>
          <a:xfrm>
            <a:off x="2851549" y="1633841"/>
            <a:ext cx="5600474" cy="400110"/>
          </a:xfrm>
          <a:prstGeom prst="rect">
            <a:avLst/>
          </a:prstGeom>
        </p:spPr>
        <p:txBody>
          <a:bodyPr wrap="square">
            <a:spAutoFit/>
          </a:bodyPr>
          <a:lstStyle/>
          <a:p>
            <a:r>
              <a:rPr lang="en-US" altLang="ja-JP" sz="2000" u="sng" dirty="0"/>
              <a:t>MSL</a:t>
            </a:r>
            <a:r>
              <a:rPr lang="ja-JP" altLang="en-US" sz="2000" u="sng" dirty="0"/>
              <a:t>での代表的なアクロス変数、フロー変数</a:t>
            </a:r>
          </a:p>
        </p:txBody>
      </p:sp>
      <p:sp>
        <p:nvSpPr>
          <p:cNvPr id="8" name="テキスト ボックス 7">
            <a:extLst>
              <a:ext uri="{FF2B5EF4-FFF2-40B4-BE49-F238E27FC236}">
                <a16:creationId xmlns:a16="http://schemas.microsoft.com/office/drawing/2014/main" id="{D04A544A-95A1-4A2C-9C87-71B9104E243F}"/>
              </a:ext>
            </a:extLst>
          </p:cNvPr>
          <p:cNvSpPr txBox="1"/>
          <p:nvPr/>
        </p:nvSpPr>
        <p:spPr>
          <a:xfrm>
            <a:off x="5531071" y="1155142"/>
            <a:ext cx="6159058" cy="369332"/>
          </a:xfrm>
          <a:prstGeom prst="rect">
            <a:avLst/>
          </a:prstGeom>
          <a:noFill/>
        </p:spPr>
        <p:txBody>
          <a:bodyPr wrap="none" rtlCol="0">
            <a:spAutoFit/>
          </a:bodyPr>
          <a:lstStyle/>
          <a:p>
            <a:r>
              <a:rPr lang="en-US" altLang="ja-JP" b="1" baseline="30000" dirty="0"/>
              <a:t>*1 </a:t>
            </a:r>
            <a:r>
              <a:rPr kumimoji="1" lang="ja-JP" altLang="en-US" dirty="0"/>
              <a:t>フロー変数は</a:t>
            </a:r>
            <a:r>
              <a:rPr kumimoji="1" lang="en-US" altLang="ja-JP" dirty="0"/>
              <a:t>Simulink</a:t>
            </a:r>
            <a:r>
              <a:rPr kumimoji="1" lang="ja-JP" altLang="en-US" dirty="0"/>
              <a:t>などではスルー変数と呼ばれます</a:t>
            </a:r>
          </a:p>
        </p:txBody>
      </p:sp>
    </p:spTree>
    <p:extLst>
      <p:ext uri="{BB962C8B-B14F-4D97-AF65-F5344CB8AC3E}">
        <p14:creationId xmlns:p14="http://schemas.microsoft.com/office/powerpoint/2010/main" val="314113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06576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アクロス変数とフロー変数の文法</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1938992"/>
          </a:xfrm>
          <a:prstGeom prst="rect">
            <a:avLst/>
          </a:prstGeom>
          <a:noFill/>
        </p:spPr>
        <p:txBody>
          <a:bodyPr wrap="square" rtlCol="0">
            <a:spAutoFit/>
          </a:bodyPr>
          <a:lstStyle/>
          <a:p>
            <a:r>
              <a:rPr lang="ja-JP" altLang="en-US" sz="2400" dirty="0"/>
              <a:t>アクロス変数、フロー変数は</a:t>
            </a:r>
            <a:r>
              <a:rPr lang="en-US" altLang="ja-JP" sz="2400" dirty="0"/>
              <a:t>connector</a:t>
            </a:r>
            <a:r>
              <a:rPr lang="ja-JP" altLang="en-US" sz="2400" dirty="0"/>
              <a:t>クラスにて宣言されます</a:t>
            </a:r>
            <a:endParaRPr lang="en-US" altLang="ja-JP" sz="2400" dirty="0"/>
          </a:p>
          <a:p>
            <a:r>
              <a:rPr lang="ja-JP" altLang="en-US" sz="2400" dirty="0"/>
              <a:t>アクロス変数はスカラー（大きさのみで向きがない値</a:t>
            </a:r>
            <a:r>
              <a:rPr lang="en-US" altLang="ja-JP" sz="2400" dirty="0"/>
              <a:t>)</a:t>
            </a:r>
            <a:r>
              <a:rPr lang="ja-JP" altLang="en-US" sz="2400" dirty="0"/>
              <a:t>であり、フロー変数はベクトル</a:t>
            </a:r>
            <a:r>
              <a:rPr lang="en-US" altLang="ja-JP" sz="2400" dirty="0"/>
              <a:t>(</a:t>
            </a:r>
            <a:r>
              <a:rPr lang="ja-JP" altLang="en-US" sz="2400" dirty="0"/>
              <a:t>向きがある値</a:t>
            </a:r>
            <a:r>
              <a:rPr lang="en-US" altLang="ja-JP" sz="2400" dirty="0"/>
              <a:t>)</a:t>
            </a:r>
            <a:r>
              <a:rPr lang="ja-JP" altLang="en-US" sz="2400" dirty="0"/>
              <a:t>です。</a:t>
            </a:r>
            <a:endParaRPr lang="en-US" altLang="ja-JP" sz="2400" dirty="0"/>
          </a:p>
          <a:p>
            <a:endParaRPr lang="en-US" altLang="ja-JP" sz="2400" dirty="0"/>
          </a:p>
          <a:p>
            <a:r>
              <a:rPr lang="ja-JP" altLang="en-US" sz="2400" b="1" u="sng" dirty="0"/>
              <a:t>例</a:t>
            </a:r>
            <a:r>
              <a:rPr lang="en-US" altLang="ja-JP" sz="2400" b="1" u="sng" dirty="0"/>
              <a:t>.</a:t>
            </a:r>
            <a:r>
              <a:rPr lang="ja-JP" altLang="en-US" sz="2400" b="1" u="sng" dirty="0"/>
              <a:t>アクロス変数、フロー変数の宣言方法</a:t>
            </a:r>
            <a:endParaRPr lang="en-US" altLang="ja-JP" sz="2400" b="1" u="sng" dirty="0"/>
          </a:p>
        </p:txBody>
      </p:sp>
      <p:sp>
        <p:nvSpPr>
          <p:cNvPr id="10" name="正方形/長方形 9">
            <a:extLst>
              <a:ext uri="{FF2B5EF4-FFF2-40B4-BE49-F238E27FC236}">
                <a16:creationId xmlns:a16="http://schemas.microsoft.com/office/drawing/2014/main" id="{BEFC598B-AFEA-4414-9EE3-1D6E55C8B567}"/>
              </a:ext>
            </a:extLst>
          </p:cNvPr>
          <p:cNvSpPr/>
          <p:nvPr/>
        </p:nvSpPr>
        <p:spPr>
          <a:xfrm>
            <a:off x="1960649" y="4280520"/>
            <a:ext cx="6269665" cy="461665"/>
          </a:xfrm>
          <a:prstGeom prst="rect">
            <a:avLst/>
          </a:prstGeom>
        </p:spPr>
        <p:txBody>
          <a:bodyPr wrap="none">
            <a:spAutoFit/>
          </a:bodyPr>
          <a:lstStyle/>
          <a:p>
            <a:r>
              <a:rPr lang="ja-JP" altLang="en-US" sz="2400" dirty="0"/>
              <a:t>フラックス</a:t>
            </a:r>
            <a:r>
              <a:rPr lang="en-US" altLang="ja-JP" sz="2400" dirty="0"/>
              <a:t>(</a:t>
            </a:r>
            <a:r>
              <a:rPr lang="ja-JP" altLang="en-US" sz="2400" dirty="0"/>
              <a:t>ベクトル</a:t>
            </a:r>
            <a:r>
              <a:rPr lang="en-US" altLang="ja-JP" sz="2400" dirty="0"/>
              <a:t>)</a:t>
            </a:r>
            <a:r>
              <a:rPr lang="ja-JP" altLang="en-US" sz="2400" dirty="0"/>
              <a:t>に対応する</a:t>
            </a:r>
            <a:r>
              <a:rPr lang="ja-JP" altLang="en-US" sz="2400" dirty="0">
                <a:solidFill>
                  <a:srgbClr val="FF0000"/>
                </a:solidFill>
              </a:rPr>
              <a:t>フロー変数</a:t>
            </a:r>
          </a:p>
        </p:txBody>
      </p:sp>
      <p:sp>
        <p:nvSpPr>
          <p:cNvPr id="11" name="正方形/長方形 10">
            <a:extLst>
              <a:ext uri="{FF2B5EF4-FFF2-40B4-BE49-F238E27FC236}">
                <a16:creationId xmlns:a16="http://schemas.microsoft.com/office/drawing/2014/main" id="{FCC770AA-DEAA-4A58-88A2-8ADD16EA1BBA}"/>
              </a:ext>
            </a:extLst>
          </p:cNvPr>
          <p:cNvSpPr/>
          <p:nvPr/>
        </p:nvSpPr>
        <p:spPr>
          <a:xfrm>
            <a:off x="1960649" y="2987321"/>
            <a:ext cx="6885218" cy="461665"/>
          </a:xfrm>
          <a:prstGeom prst="rect">
            <a:avLst/>
          </a:prstGeom>
        </p:spPr>
        <p:txBody>
          <a:bodyPr wrap="none">
            <a:spAutoFit/>
          </a:bodyPr>
          <a:lstStyle/>
          <a:p>
            <a:r>
              <a:rPr lang="ja-JP" altLang="en-US" sz="2400" dirty="0"/>
              <a:t>ポテンシャル</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アクロス変数</a:t>
            </a:r>
          </a:p>
        </p:txBody>
      </p:sp>
      <p:sp>
        <p:nvSpPr>
          <p:cNvPr id="12" name="テキスト ボックス 11">
            <a:extLst>
              <a:ext uri="{FF2B5EF4-FFF2-40B4-BE49-F238E27FC236}">
                <a16:creationId xmlns:a16="http://schemas.microsoft.com/office/drawing/2014/main" id="{CEE286F4-B3F7-44C4-8EDC-01A99C56C495}"/>
              </a:ext>
            </a:extLst>
          </p:cNvPr>
          <p:cNvSpPr txBox="1"/>
          <p:nvPr/>
        </p:nvSpPr>
        <p:spPr>
          <a:xfrm>
            <a:off x="3360324" y="3628889"/>
            <a:ext cx="800219" cy="461665"/>
          </a:xfrm>
          <a:prstGeom prst="rect">
            <a:avLst/>
          </a:prstGeom>
          <a:noFill/>
        </p:spPr>
        <p:txBody>
          <a:bodyPr wrap="none" rtlCol="0">
            <a:spAutoFit/>
          </a:bodyPr>
          <a:lstStyle/>
          <a:p>
            <a:pPr algn="l"/>
            <a:r>
              <a:rPr kumimoji="1" lang="ja-JP" altLang="en-US" sz="2400" dirty="0"/>
              <a:t>温度</a:t>
            </a:r>
          </a:p>
        </p:txBody>
      </p:sp>
      <p:sp>
        <p:nvSpPr>
          <p:cNvPr id="13" name="テキスト ボックス 12">
            <a:extLst>
              <a:ext uri="{FF2B5EF4-FFF2-40B4-BE49-F238E27FC236}">
                <a16:creationId xmlns:a16="http://schemas.microsoft.com/office/drawing/2014/main" id="{694F55F7-E792-4C3D-8D16-F420110E5956}"/>
              </a:ext>
            </a:extLst>
          </p:cNvPr>
          <p:cNvSpPr txBox="1"/>
          <p:nvPr/>
        </p:nvSpPr>
        <p:spPr>
          <a:xfrm>
            <a:off x="3052547" y="5048474"/>
            <a:ext cx="1107996" cy="461665"/>
          </a:xfrm>
          <a:prstGeom prst="rect">
            <a:avLst/>
          </a:prstGeom>
          <a:noFill/>
        </p:spPr>
        <p:txBody>
          <a:bodyPr wrap="none" rtlCol="0">
            <a:spAutoFit/>
          </a:bodyPr>
          <a:lstStyle/>
          <a:p>
            <a:pPr algn="l"/>
            <a:r>
              <a:rPr lang="ja-JP" altLang="en-US" sz="2400" dirty="0"/>
              <a:t>熱</a:t>
            </a:r>
            <a:r>
              <a:rPr kumimoji="1" lang="ja-JP" altLang="en-US" sz="2400" dirty="0"/>
              <a:t>流量</a:t>
            </a:r>
          </a:p>
        </p:txBody>
      </p:sp>
      <p:pic>
        <p:nvPicPr>
          <p:cNvPr id="2" name="図 1">
            <a:extLst>
              <a:ext uri="{FF2B5EF4-FFF2-40B4-BE49-F238E27FC236}">
                <a16:creationId xmlns:a16="http://schemas.microsoft.com/office/drawing/2014/main" id="{DB826B4A-E322-48C1-B76F-02B22280679B}"/>
              </a:ext>
            </a:extLst>
          </p:cNvPr>
          <p:cNvPicPr>
            <a:picLocks noChangeAspect="1"/>
          </p:cNvPicPr>
          <p:nvPr/>
        </p:nvPicPr>
        <p:blipFill rotWithShape="1">
          <a:blip r:embed="rId2"/>
          <a:srcRect r="54395" b="60121"/>
          <a:stretch/>
        </p:blipFill>
        <p:spPr>
          <a:xfrm>
            <a:off x="4906070" y="3453408"/>
            <a:ext cx="2008360" cy="637146"/>
          </a:xfrm>
          <a:prstGeom prst="rect">
            <a:avLst/>
          </a:prstGeom>
        </p:spPr>
      </p:pic>
      <p:pic>
        <p:nvPicPr>
          <p:cNvPr id="14" name="図 13">
            <a:extLst>
              <a:ext uri="{FF2B5EF4-FFF2-40B4-BE49-F238E27FC236}">
                <a16:creationId xmlns:a16="http://schemas.microsoft.com/office/drawing/2014/main" id="{03C537ED-D376-4D2B-953A-61B79C53E3B3}"/>
              </a:ext>
            </a:extLst>
          </p:cNvPr>
          <p:cNvPicPr>
            <a:picLocks noChangeAspect="1"/>
          </p:cNvPicPr>
          <p:nvPr/>
        </p:nvPicPr>
        <p:blipFill rotWithShape="1">
          <a:blip r:embed="rId2"/>
          <a:srcRect t="61565"/>
          <a:stretch/>
        </p:blipFill>
        <p:spPr>
          <a:xfrm>
            <a:off x="4906070" y="4974332"/>
            <a:ext cx="4403815" cy="614064"/>
          </a:xfrm>
          <a:prstGeom prst="rect">
            <a:avLst/>
          </a:prstGeom>
        </p:spPr>
      </p:pic>
      <p:cxnSp>
        <p:nvCxnSpPr>
          <p:cNvPr id="15" name="直線コネクタ 14">
            <a:extLst>
              <a:ext uri="{FF2B5EF4-FFF2-40B4-BE49-F238E27FC236}">
                <a16:creationId xmlns:a16="http://schemas.microsoft.com/office/drawing/2014/main" id="{CE19A14C-D108-4963-AD5F-F09526CA6DE3}"/>
              </a:ext>
            </a:extLst>
          </p:cNvPr>
          <p:cNvCxnSpPr/>
          <p:nvPr/>
        </p:nvCxnSpPr>
        <p:spPr>
          <a:xfrm>
            <a:off x="5093867" y="5588396"/>
            <a:ext cx="1017373"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99B0490-ECE7-4D46-B7E3-E66EC2F8FC29}"/>
              </a:ext>
            </a:extLst>
          </p:cNvPr>
          <p:cNvSpPr txBox="1"/>
          <p:nvPr/>
        </p:nvSpPr>
        <p:spPr>
          <a:xfrm>
            <a:off x="3066963" y="5894685"/>
            <a:ext cx="5091458" cy="461665"/>
          </a:xfrm>
          <a:prstGeom prst="rect">
            <a:avLst/>
          </a:prstGeom>
          <a:noFill/>
        </p:spPr>
        <p:txBody>
          <a:bodyPr wrap="none" rtlCol="0">
            <a:spAutoFit/>
          </a:bodyPr>
          <a:lstStyle/>
          <a:p>
            <a:pPr algn="l"/>
            <a:r>
              <a:rPr kumimoji="1" lang="ja-JP" altLang="en-US" sz="2400" dirty="0"/>
              <a:t>フロー変数は</a:t>
            </a:r>
            <a:r>
              <a:rPr lang="ja-JP" altLang="en-US" sz="2400" dirty="0"/>
              <a:t>「</a:t>
            </a:r>
            <a:r>
              <a:rPr lang="en-US" altLang="ja-JP" sz="2400" dirty="0"/>
              <a:t>flow</a:t>
            </a:r>
            <a:r>
              <a:rPr lang="ja-JP" altLang="en-US" sz="2400" dirty="0"/>
              <a:t>」と宣言します</a:t>
            </a:r>
            <a:endParaRPr kumimoji="1" lang="ja-JP" altLang="en-US" sz="2400" dirty="0"/>
          </a:p>
        </p:txBody>
      </p:sp>
      <p:cxnSp>
        <p:nvCxnSpPr>
          <p:cNvPr id="18" name="直線矢印コネクタ 17">
            <a:extLst>
              <a:ext uri="{FF2B5EF4-FFF2-40B4-BE49-F238E27FC236}">
                <a16:creationId xmlns:a16="http://schemas.microsoft.com/office/drawing/2014/main" id="{7E63A6AD-B869-4A05-8C46-9D65FAC61A2C}"/>
              </a:ext>
            </a:extLst>
          </p:cNvPr>
          <p:cNvCxnSpPr>
            <a:cxnSpLocks/>
            <a:stCxn id="16" idx="0"/>
          </p:cNvCxnSpPr>
          <p:nvPr/>
        </p:nvCxnSpPr>
        <p:spPr>
          <a:xfrm flipV="1">
            <a:off x="5612692" y="5615900"/>
            <a:ext cx="0" cy="27878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862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30">
            <a:extLst>
              <a:ext uri="{FF2B5EF4-FFF2-40B4-BE49-F238E27FC236}">
                <a16:creationId xmlns:a16="http://schemas.microsoft.com/office/drawing/2014/main" id="{69DAB023-C45E-42AA-B23D-B2450689484E}"/>
              </a:ext>
            </a:extLst>
          </p:cNvPr>
          <p:cNvSpPr/>
          <p:nvPr/>
        </p:nvSpPr>
        <p:spPr>
          <a:xfrm>
            <a:off x="179666" y="87415"/>
            <a:ext cx="686085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アクロス変数とフロー変数のメリット</a:t>
            </a:r>
            <a:endParaRPr lang="en-US" altLang="ja-JP" dirty="0"/>
          </a:p>
        </p:txBody>
      </p:sp>
      <p:sp>
        <p:nvSpPr>
          <p:cNvPr id="14" name="テキスト ボックス 13">
            <a:extLst>
              <a:ext uri="{FF2B5EF4-FFF2-40B4-BE49-F238E27FC236}">
                <a16:creationId xmlns:a16="http://schemas.microsoft.com/office/drawing/2014/main" id="{913DDDBD-1664-4195-94F3-C41B1A2DD1DE}"/>
              </a:ext>
            </a:extLst>
          </p:cNvPr>
          <p:cNvSpPr txBox="1"/>
          <p:nvPr/>
        </p:nvSpPr>
        <p:spPr>
          <a:xfrm>
            <a:off x="6465055" y="3475637"/>
            <a:ext cx="4288353" cy="584775"/>
          </a:xfrm>
          <a:prstGeom prst="rect">
            <a:avLst/>
          </a:prstGeom>
          <a:solidFill>
            <a:schemeClr val="accent6">
              <a:lumMod val="20000"/>
              <a:lumOff val="80000"/>
            </a:schemeClr>
          </a:solidFill>
        </p:spPr>
        <p:txBody>
          <a:bodyPr wrap="none" rtlCol="0">
            <a:spAutoFit/>
          </a:bodyPr>
          <a:lstStyle/>
          <a:p>
            <a:r>
              <a:rPr kumimoji="1" lang="en-US" altLang="ja-JP" sz="3200" dirty="0"/>
              <a:t>T</a:t>
            </a:r>
            <a:r>
              <a:rPr kumimoji="1" lang="en-US" altLang="ja-JP" sz="3200" baseline="-25000" dirty="0"/>
              <a:t>1</a:t>
            </a:r>
            <a:r>
              <a:rPr kumimoji="1" lang="en-US" altLang="ja-JP" sz="3200" dirty="0"/>
              <a:t> = T</a:t>
            </a:r>
            <a:r>
              <a:rPr kumimoji="1" lang="en-US" altLang="ja-JP" sz="3200" baseline="-25000" dirty="0"/>
              <a:t>2 </a:t>
            </a:r>
            <a:r>
              <a:rPr kumimoji="1" lang="en-US" altLang="ja-JP" sz="3200" dirty="0"/>
              <a:t>=T</a:t>
            </a:r>
            <a:r>
              <a:rPr kumimoji="1" lang="en-US" altLang="ja-JP" sz="3200" baseline="-25000" dirty="0"/>
              <a:t>3</a:t>
            </a:r>
            <a:r>
              <a:rPr lang="en-US" altLang="ja-JP" sz="3200" dirty="0"/>
              <a:t> =</a:t>
            </a:r>
            <a:r>
              <a:rPr lang="ja-JP" altLang="en-US" dirty="0"/>
              <a:t>・・・</a:t>
            </a:r>
            <a:r>
              <a:rPr lang="en-US" altLang="ja-JP" sz="3200" dirty="0"/>
              <a:t> = </a:t>
            </a:r>
            <a:r>
              <a:rPr lang="en-US" altLang="ja-JP" sz="3200" dirty="0" err="1"/>
              <a:t>T</a:t>
            </a:r>
            <a:r>
              <a:rPr lang="en-US" altLang="ja-JP" sz="3200" baseline="-25000" dirty="0" err="1"/>
              <a:t>i</a:t>
            </a:r>
            <a:endParaRPr kumimoji="1" lang="ja-JP" altLang="en-US" sz="3200" baseline="-25000" dirty="0"/>
          </a:p>
        </p:txBody>
      </p:sp>
      <p:sp>
        <p:nvSpPr>
          <p:cNvPr id="15" name="テキスト ボックス 14">
            <a:extLst>
              <a:ext uri="{FF2B5EF4-FFF2-40B4-BE49-F238E27FC236}">
                <a16:creationId xmlns:a16="http://schemas.microsoft.com/office/drawing/2014/main" id="{A275459D-BA2B-427E-80C3-0BD9A53FA881}"/>
              </a:ext>
            </a:extLst>
          </p:cNvPr>
          <p:cNvSpPr txBox="1"/>
          <p:nvPr/>
        </p:nvSpPr>
        <p:spPr>
          <a:xfrm>
            <a:off x="5449392" y="2970151"/>
            <a:ext cx="3570208" cy="461665"/>
          </a:xfrm>
          <a:prstGeom prst="rect">
            <a:avLst/>
          </a:prstGeom>
          <a:noFill/>
        </p:spPr>
        <p:txBody>
          <a:bodyPr wrap="none" rtlCol="0">
            <a:spAutoFit/>
          </a:bodyPr>
          <a:lstStyle/>
          <a:p>
            <a:pPr algn="l"/>
            <a:r>
              <a:rPr kumimoji="1" lang="ja-JP" altLang="en-US" sz="2400" b="1" u="sng" dirty="0"/>
              <a:t>アクロス変数の接続の式</a:t>
            </a:r>
          </a:p>
        </p:txBody>
      </p:sp>
      <p:sp>
        <p:nvSpPr>
          <p:cNvPr id="16" name="テキスト ボックス 15">
            <a:extLst>
              <a:ext uri="{FF2B5EF4-FFF2-40B4-BE49-F238E27FC236}">
                <a16:creationId xmlns:a16="http://schemas.microsoft.com/office/drawing/2014/main" id="{F824D1F0-6653-4FEF-AD5B-17B187DC44F0}"/>
              </a:ext>
            </a:extLst>
          </p:cNvPr>
          <p:cNvSpPr txBox="1"/>
          <p:nvPr/>
        </p:nvSpPr>
        <p:spPr>
          <a:xfrm>
            <a:off x="5449392" y="4316344"/>
            <a:ext cx="3262432" cy="461665"/>
          </a:xfrm>
          <a:prstGeom prst="rect">
            <a:avLst/>
          </a:prstGeom>
          <a:noFill/>
        </p:spPr>
        <p:txBody>
          <a:bodyPr wrap="none" rtlCol="0">
            <a:spAutoFit/>
          </a:bodyPr>
          <a:lstStyle/>
          <a:p>
            <a:r>
              <a:rPr kumimoji="1" lang="ja-JP" altLang="en-US" sz="2400" b="1" u="sng" dirty="0"/>
              <a:t>フロー</a:t>
            </a:r>
            <a:r>
              <a:rPr lang="ja-JP" altLang="en-US" sz="2400" b="1" u="sng" dirty="0"/>
              <a:t>変数の接続の式</a:t>
            </a:r>
            <a:endParaRPr kumimoji="1" lang="ja-JP" altLang="en-US" sz="2400" b="1" u="sng" dirty="0"/>
          </a:p>
        </p:txBody>
      </p:sp>
      <p:sp>
        <p:nvSpPr>
          <p:cNvPr id="18" name="テキスト ボックス 17">
            <a:extLst>
              <a:ext uri="{FF2B5EF4-FFF2-40B4-BE49-F238E27FC236}">
                <a16:creationId xmlns:a16="http://schemas.microsoft.com/office/drawing/2014/main" id="{5485C3E8-912F-4D20-BF72-A7860FFEB595}"/>
              </a:ext>
            </a:extLst>
          </p:cNvPr>
          <p:cNvSpPr txBox="1"/>
          <p:nvPr/>
        </p:nvSpPr>
        <p:spPr>
          <a:xfrm>
            <a:off x="6465054" y="4760725"/>
            <a:ext cx="5136342" cy="584775"/>
          </a:xfrm>
          <a:prstGeom prst="rect">
            <a:avLst/>
          </a:prstGeom>
          <a:solidFill>
            <a:schemeClr val="accent6">
              <a:lumMod val="20000"/>
              <a:lumOff val="80000"/>
            </a:schemeClr>
          </a:solidFill>
        </p:spPr>
        <p:txBody>
          <a:bodyPr wrap="none" rtlCol="0">
            <a:spAutoFit/>
          </a:bodyPr>
          <a:lstStyle/>
          <a:p>
            <a:r>
              <a:rPr kumimoji="1" lang="en-US" altLang="ja-JP" sz="3200" dirty="0"/>
              <a:t>Q</a:t>
            </a:r>
            <a:r>
              <a:rPr kumimoji="1" lang="en-US" altLang="ja-JP" sz="3200" baseline="-25000" dirty="0"/>
              <a:t>1</a:t>
            </a:r>
            <a:r>
              <a:rPr kumimoji="1" lang="en-US" altLang="ja-JP" sz="3200" dirty="0"/>
              <a:t> + Q</a:t>
            </a:r>
            <a:r>
              <a:rPr kumimoji="1" lang="en-US" altLang="ja-JP" sz="3200" baseline="-25000" dirty="0"/>
              <a:t>2</a:t>
            </a:r>
            <a:r>
              <a:rPr lang="en-US" altLang="ja-JP" sz="3200" dirty="0"/>
              <a:t>+ Q</a:t>
            </a:r>
            <a:r>
              <a:rPr lang="en-US" altLang="ja-JP" sz="3200" baseline="-25000" dirty="0"/>
              <a:t>3 </a:t>
            </a:r>
            <a:r>
              <a:rPr lang="en-US" altLang="ja-JP" sz="3200" dirty="0"/>
              <a:t>+ </a:t>
            </a:r>
            <a:r>
              <a:rPr lang="ja-JP" altLang="en-US" dirty="0"/>
              <a:t>・・・</a:t>
            </a:r>
            <a:r>
              <a:rPr lang="en-US" altLang="ja-JP" sz="3200" baseline="-25000" dirty="0"/>
              <a:t> </a:t>
            </a:r>
            <a:r>
              <a:rPr lang="en-US" altLang="ja-JP" sz="3200" dirty="0"/>
              <a:t>+ Q</a:t>
            </a:r>
            <a:r>
              <a:rPr lang="en-US" altLang="ja-JP" sz="3200" baseline="-25000" dirty="0"/>
              <a:t>i </a:t>
            </a:r>
            <a:r>
              <a:rPr kumimoji="1" lang="en-US" altLang="ja-JP" sz="3200" dirty="0"/>
              <a:t>=0</a:t>
            </a:r>
            <a:endParaRPr kumimoji="1" lang="ja-JP" altLang="en-US" sz="3200" baseline="-25000" dirty="0"/>
          </a:p>
        </p:txBody>
      </p:sp>
      <p:sp>
        <p:nvSpPr>
          <p:cNvPr id="31" name="テキスト ボックス 30">
            <a:extLst>
              <a:ext uri="{FF2B5EF4-FFF2-40B4-BE49-F238E27FC236}">
                <a16:creationId xmlns:a16="http://schemas.microsoft.com/office/drawing/2014/main" id="{4E075EB2-36B4-462D-ACD4-D4BE4245E2F9}"/>
              </a:ext>
            </a:extLst>
          </p:cNvPr>
          <p:cNvSpPr txBox="1"/>
          <p:nvPr/>
        </p:nvSpPr>
        <p:spPr>
          <a:xfrm>
            <a:off x="701040" y="785777"/>
            <a:ext cx="11380573" cy="1938992"/>
          </a:xfrm>
          <a:prstGeom prst="rect">
            <a:avLst/>
          </a:prstGeom>
          <a:noFill/>
        </p:spPr>
        <p:txBody>
          <a:bodyPr wrap="square" rtlCol="0">
            <a:spAutoFit/>
          </a:bodyPr>
          <a:lstStyle/>
          <a:p>
            <a:r>
              <a:rPr lang="ja-JP" altLang="en-US" sz="2400" dirty="0"/>
              <a:t>アクロス変数、スルー変数を宣言することでモデル同士を接続した際に各変数が物理的に自然な挙動となるように自動的に計算式が組み立てられます。</a:t>
            </a:r>
            <a:endParaRPr lang="en-US" altLang="ja-JP" sz="2400" dirty="0"/>
          </a:p>
          <a:p>
            <a:r>
              <a:rPr lang="ja-JP" altLang="en-US" sz="2400" dirty="0"/>
              <a:t>アクロス変数は各ポートの値を等しくなるように、フロー変数は各ポートの総量が０（保存則）となるように取り扱います。これによりモデルをいくら繋いでも削除しても同様の式となるのでシステムの変更が容易となります。</a:t>
            </a:r>
            <a:endParaRPr lang="en-US" altLang="ja-JP" sz="2400" dirty="0"/>
          </a:p>
        </p:txBody>
      </p:sp>
      <p:grpSp>
        <p:nvGrpSpPr>
          <p:cNvPr id="43" name="グループ化 42">
            <a:extLst>
              <a:ext uri="{FF2B5EF4-FFF2-40B4-BE49-F238E27FC236}">
                <a16:creationId xmlns:a16="http://schemas.microsoft.com/office/drawing/2014/main" id="{B7BB3556-3E5F-4F3D-97E0-36550EB778D5}"/>
              </a:ext>
            </a:extLst>
          </p:cNvPr>
          <p:cNvGrpSpPr/>
          <p:nvPr/>
        </p:nvGrpSpPr>
        <p:grpSpPr>
          <a:xfrm>
            <a:off x="1708585" y="2794061"/>
            <a:ext cx="2996043" cy="3669523"/>
            <a:chOff x="1678658" y="2480877"/>
            <a:chExt cx="3442747" cy="4216642"/>
          </a:xfrm>
        </p:grpSpPr>
        <p:sp>
          <p:nvSpPr>
            <p:cNvPr id="4" name="正方形/長方形 3">
              <a:extLst>
                <a:ext uri="{FF2B5EF4-FFF2-40B4-BE49-F238E27FC236}">
                  <a16:creationId xmlns:a16="http://schemas.microsoft.com/office/drawing/2014/main" id="{F0B1DC2D-D5AB-4F5F-902D-9DE3B8991663}"/>
                </a:ext>
              </a:extLst>
            </p:cNvPr>
            <p:cNvSpPr/>
            <p:nvPr/>
          </p:nvSpPr>
          <p:spPr>
            <a:xfrm>
              <a:off x="1678658" y="3032490"/>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1</a:t>
              </a:r>
              <a:endParaRPr kumimoji="1" lang="ja-JP" altLang="en-US" sz="4000" dirty="0"/>
            </a:p>
          </p:txBody>
        </p:sp>
        <p:sp>
          <p:nvSpPr>
            <p:cNvPr id="6" name="正方形/長方形 5">
              <a:extLst>
                <a:ext uri="{FF2B5EF4-FFF2-40B4-BE49-F238E27FC236}">
                  <a16:creationId xmlns:a16="http://schemas.microsoft.com/office/drawing/2014/main" id="{525F4E02-5A70-469C-AB1C-F89829ABA31A}"/>
                </a:ext>
              </a:extLst>
            </p:cNvPr>
            <p:cNvSpPr/>
            <p:nvPr/>
          </p:nvSpPr>
          <p:spPr>
            <a:xfrm>
              <a:off x="1678658" y="4479565"/>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2</a:t>
              </a:r>
              <a:endParaRPr kumimoji="1" lang="ja-JP" altLang="en-US" sz="4000" dirty="0"/>
            </a:p>
          </p:txBody>
        </p:sp>
        <p:cxnSp>
          <p:nvCxnSpPr>
            <p:cNvPr id="7" name="コネクタ: カギ線 6">
              <a:extLst>
                <a:ext uri="{FF2B5EF4-FFF2-40B4-BE49-F238E27FC236}">
                  <a16:creationId xmlns:a16="http://schemas.microsoft.com/office/drawing/2014/main" id="{8215AC63-E8EE-46A3-8DBB-7623C14B0EC3}"/>
                </a:ext>
              </a:extLst>
            </p:cNvPr>
            <p:cNvCxnSpPr>
              <a:stCxn id="4" idx="3"/>
              <a:endCxn id="5" idx="1"/>
            </p:cNvCxnSpPr>
            <p:nvPr/>
          </p:nvCxnSpPr>
          <p:spPr>
            <a:xfrm>
              <a:off x="2531599" y="3426063"/>
              <a:ext cx="1736865" cy="83643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コネクタ: カギ線 7">
              <a:extLst>
                <a:ext uri="{FF2B5EF4-FFF2-40B4-BE49-F238E27FC236}">
                  <a16:creationId xmlns:a16="http://schemas.microsoft.com/office/drawing/2014/main" id="{9212D164-CF90-4801-93BF-6FEF745E4D03}"/>
                </a:ext>
              </a:extLst>
            </p:cNvPr>
            <p:cNvCxnSpPr>
              <a:cxnSpLocks/>
              <a:stCxn id="6" idx="3"/>
              <a:endCxn id="5" idx="1"/>
            </p:cNvCxnSpPr>
            <p:nvPr/>
          </p:nvCxnSpPr>
          <p:spPr>
            <a:xfrm flipV="1">
              <a:off x="2531599" y="4262493"/>
              <a:ext cx="1736865" cy="61064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19590FC-C5D1-4199-A073-3775D548C76C}"/>
                </a:ext>
              </a:extLst>
            </p:cNvPr>
            <p:cNvSpPr txBox="1"/>
            <p:nvPr/>
          </p:nvSpPr>
          <p:spPr>
            <a:xfrm>
              <a:off x="2509349" y="2480877"/>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1</a:t>
              </a:r>
            </a:p>
            <a:p>
              <a:pPr algn="l"/>
              <a:r>
                <a:rPr kumimoji="1" lang="en-US" altLang="ja-JP" sz="2400" dirty="0"/>
                <a:t>Q</a:t>
              </a:r>
              <a:r>
                <a:rPr kumimoji="1" lang="en-US" altLang="ja-JP" sz="2400" baseline="-25000" dirty="0"/>
                <a:t>1</a:t>
              </a:r>
            </a:p>
          </p:txBody>
        </p:sp>
        <p:sp>
          <p:nvSpPr>
            <p:cNvPr id="12" name="テキスト ボックス 11">
              <a:extLst>
                <a:ext uri="{FF2B5EF4-FFF2-40B4-BE49-F238E27FC236}">
                  <a16:creationId xmlns:a16="http://schemas.microsoft.com/office/drawing/2014/main" id="{E76EDFE8-9E6B-4BFC-A707-F627FF51BA85}"/>
                </a:ext>
              </a:extLst>
            </p:cNvPr>
            <p:cNvSpPr txBox="1"/>
            <p:nvPr/>
          </p:nvSpPr>
          <p:spPr>
            <a:xfrm>
              <a:off x="2501119" y="3922217"/>
              <a:ext cx="565865" cy="954897"/>
            </a:xfrm>
            <a:prstGeom prst="rect">
              <a:avLst/>
            </a:prstGeom>
            <a:noFill/>
          </p:spPr>
          <p:txBody>
            <a:bodyPr wrap="none" rtlCol="0">
              <a:spAutoFit/>
            </a:bodyPr>
            <a:lstStyle/>
            <a:p>
              <a:pPr algn="l"/>
              <a:r>
                <a:rPr kumimoji="1" lang="en-US" altLang="ja-JP" sz="2400" dirty="0"/>
                <a:t>T</a:t>
              </a:r>
              <a:r>
                <a:rPr kumimoji="1" lang="en-US" altLang="ja-JP" sz="2400" baseline="-25000" dirty="0"/>
                <a:t>2</a:t>
              </a:r>
            </a:p>
            <a:p>
              <a:pPr algn="l"/>
              <a:r>
                <a:rPr kumimoji="1" lang="en-US" altLang="ja-JP" sz="2400" dirty="0"/>
                <a:t>T</a:t>
              </a:r>
              <a:r>
                <a:rPr kumimoji="1" lang="en-US" altLang="ja-JP" sz="2400" baseline="-25000" dirty="0"/>
                <a:t>2</a:t>
              </a:r>
            </a:p>
          </p:txBody>
        </p:sp>
        <p:sp>
          <p:nvSpPr>
            <p:cNvPr id="13" name="テキスト ボックス 12">
              <a:extLst>
                <a:ext uri="{FF2B5EF4-FFF2-40B4-BE49-F238E27FC236}">
                  <a16:creationId xmlns:a16="http://schemas.microsoft.com/office/drawing/2014/main" id="{AD8A3DA7-2DC1-420D-B987-DBA2C1623993}"/>
                </a:ext>
              </a:extLst>
            </p:cNvPr>
            <p:cNvSpPr txBox="1"/>
            <p:nvPr/>
          </p:nvSpPr>
          <p:spPr>
            <a:xfrm>
              <a:off x="3690669" y="3323011"/>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3</a:t>
              </a:r>
            </a:p>
            <a:p>
              <a:pPr algn="l"/>
              <a:r>
                <a:rPr kumimoji="1" lang="en-US" altLang="ja-JP" sz="2400" dirty="0"/>
                <a:t>Q</a:t>
              </a:r>
              <a:r>
                <a:rPr kumimoji="1" lang="en-US" altLang="ja-JP" sz="2400" baseline="-25000" dirty="0"/>
                <a:t>3</a:t>
              </a:r>
            </a:p>
          </p:txBody>
        </p:sp>
        <p:sp>
          <p:nvSpPr>
            <p:cNvPr id="25" name="楕円 24">
              <a:extLst>
                <a:ext uri="{FF2B5EF4-FFF2-40B4-BE49-F238E27FC236}">
                  <a16:creationId xmlns:a16="http://schemas.microsoft.com/office/drawing/2014/main" id="{C57BE7C0-984A-41AD-A6C5-660D4FF1CAFE}"/>
                </a:ext>
              </a:extLst>
            </p:cNvPr>
            <p:cNvSpPr/>
            <p:nvPr/>
          </p:nvSpPr>
          <p:spPr>
            <a:xfrm>
              <a:off x="2429467" y="3333855"/>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CE6E7547-EBD6-4F14-AF81-381827F04C27}"/>
                </a:ext>
              </a:extLst>
            </p:cNvPr>
            <p:cNvSpPr/>
            <p:nvPr/>
          </p:nvSpPr>
          <p:spPr>
            <a:xfrm>
              <a:off x="2422792" y="4801452"/>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267872F7-82FC-47E7-B8A1-06D41E9D0F4B}"/>
                </a:ext>
              </a:extLst>
            </p:cNvPr>
            <p:cNvGrpSpPr/>
            <p:nvPr/>
          </p:nvGrpSpPr>
          <p:grpSpPr>
            <a:xfrm>
              <a:off x="4190230" y="3868920"/>
              <a:ext cx="931175" cy="787145"/>
              <a:chOff x="4190230" y="3868920"/>
              <a:chExt cx="931175" cy="787145"/>
            </a:xfrm>
          </p:grpSpPr>
          <p:sp>
            <p:nvSpPr>
              <p:cNvPr id="5" name="正方形/長方形 4">
                <a:extLst>
                  <a:ext uri="{FF2B5EF4-FFF2-40B4-BE49-F238E27FC236}">
                    <a16:creationId xmlns:a16="http://schemas.microsoft.com/office/drawing/2014/main" id="{D304B21B-DFE3-428F-A791-F1B4EB51EF7C}"/>
                  </a:ext>
                </a:extLst>
              </p:cNvPr>
              <p:cNvSpPr/>
              <p:nvPr/>
            </p:nvSpPr>
            <p:spPr>
              <a:xfrm>
                <a:off x="4268464" y="3868920"/>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t>３</a:t>
                </a:r>
              </a:p>
            </p:txBody>
          </p:sp>
          <p:sp>
            <p:nvSpPr>
              <p:cNvPr id="27" name="楕円 26">
                <a:extLst>
                  <a:ext uri="{FF2B5EF4-FFF2-40B4-BE49-F238E27FC236}">
                    <a16:creationId xmlns:a16="http://schemas.microsoft.com/office/drawing/2014/main" id="{47999041-E200-4834-81B7-17F1009C18DA}"/>
                  </a:ext>
                </a:extLst>
              </p:cNvPr>
              <p:cNvSpPr/>
              <p:nvPr/>
            </p:nvSpPr>
            <p:spPr>
              <a:xfrm>
                <a:off x="4190230" y="4172232"/>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正方形/長方形 31">
              <a:extLst>
                <a:ext uri="{FF2B5EF4-FFF2-40B4-BE49-F238E27FC236}">
                  <a16:creationId xmlns:a16="http://schemas.microsoft.com/office/drawing/2014/main" id="{D513E759-9E24-493A-B867-1DAA6ECBF713}"/>
                </a:ext>
              </a:extLst>
            </p:cNvPr>
            <p:cNvSpPr/>
            <p:nvPr/>
          </p:nvSpPr>
          <p:spPr>
            <a:xfrm>
              <a:off x="1678658" y="5910374"/>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t>i</a:t>
              </a:r>
              <a:endParaRPr kumimoji="1" lang="ja-JP" altLang="en-US" sz="4000" dirty="0"/>
            </a:p>
          </p:txBody>
        </p:sp>
        <p:sp>
          <p:nvSpPr>
            <p:cNvPr id="19" name="テキスト ボックス 18">
              <a:extLst>
                <a:ext uri="{FF2B5EF4-FFF2-40B4-BE49-F238E27FC236}">
                  <a16:creationId xmlns:a16="http://schemas.microsoft.com/office/drawing/2014/main" id="{D1CDD9CE-E1F7-43A8-8D69-9F0455318EC7}"/>
                </a:ext>
              </a:extLst>
            </p:cNvPr>
            <p:cNvSpPr txBox="1"/>
            <p:nvPr/>
          </p:nvSpPr>
          <p:spPr>
            <a:xfrm>
              <a:off x="1961723" y="5273071"/>
              <a:ext cx="400110" cy="630942"/>
            </a:xfrm>
            <a:prstGeom prst="rect">
              <a:avLst/>
            </a:prstGeom>
            <a:noFill/>
          </p:spPr>
          <p:txBody>
            <a:bodyPr vert="eaVert" wrap="none" rtlCol="0">
              <a:spAutoFit/>
            </a:bodyPr>
            <a:lstStyle/>
            <a:p>
              <a:pPr algn="l"/>
              <a:r>
                <a:rPr kumimoji="1" lang="ja-JP" altLang="en-US" sz="1400" dirty="0"/>
                <a:t>・・・</a:t>
              </a:r>
            </a:p>
          </p:txBody>
        </p:sp>
        <p:cxnSp>
          <p:nvCxnSpPr>
            <p:cNvPr id="35" name="コネクタ: カギ線 34">
              <a:extLst>
                <a:ext uri="{FF2B5EF4-FFF2-40B4-BE49-F238E27FC236}">
                  <a16:creationId xmlns:a16="http://schemas.microsoft.com/office/drawing/2014/main" id="{8261A9F3-E191-4F00-9DED-39220FB6A7B4}"/>
                </a:ext>
              </a:extLst>
            </p:cNvPr>
            <p:cNvCxnSpPr>
              <a:stCxn id="32" idx="3"/>
              <a:endCxn id="27" idx="2"/>
            </p:cNvCxnSpPr>
            <p:nvPr/>
          </p:nvCxnSpPr>
          <p:spPr>
            <a:xfrm flipV="1">
              <a:off x="2531599" y="4261581"/>
              <a:ext cx="1658631" cy="2042366"/>
            </a:xfrm>
            <a:prstGeom prst="bentConnector3">
              <a:avLst>
                <a:gd name="adj1" fmla="val 52757"/>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3340D582-C7D3-493E-9F0D-AC4CF682EB72}"/>
                </a:ext>
              </a:extLst>
            </p:cNvPr>
            <p:cNvSpPr/>
            <p:nvPr/>
          </p:nvSpPr>
          <p:spPr>
            <a:xfrm>
              <a:off x="3307080" y="5523972"/>
              <a:ext cx="205740" cy="117632"/>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5DB3D0FE-F652-4391-8042-AFD1823C06D8}"/>
                </a:ext>
              </a:extLst>
            </p:cNvPr>
            <p:cNvGrpSpPr/>
            <p:nvPr/>
          </p:nvGrpSpPr>
          <p:grpSpPr>
            <a:xfrm>
              <a:off x="3172109" y="5392068"/>
              <a:ext cx="516804" cy="411919"/>
              <a:chOff x="3857076" y="5406341"/>
              <a:chExt cx="516804" cy="411919"/>
            </a:xfrm>
          </p:grpSpPr>
          <p:sp>
            <p:nvSpPr>
              <p:cNvPr id="37" name="フリーフォーム: 図形 36">
                <a:extLst>
                  <a:ext uri="{FF2B5EF4-FFF2-40B4-BE49-F238E27FC236}">
                    <a16:creationId xmlns:a16="http://schemas.microsoft.com/office/drawing/2014/main" id="{FB57C0D0-DD5E-4846-8CE6-683FA380D306}"/>
                  </a:ext>
                </a:extLst>
              </p:cNvPr>
              <p:cNvSpPr/>
              <p:nvPr/>
            </p:nvSpPr>
            <p:spPr>
              <a:xfrm>
                <a:off x="3870960" y="5406341"/>
                <a:ext cx="502920" cy="235263"/>
              </a:xfrm>
              <a:custGeom>
                <a:avLst/>
                <a:gdLst>
                  <a:gd name="connsiteX0" fmla="*/ 0 w 502920"/>
                  <a:gd name="connsiteY0" fmla="*/ 110539 h 235263"/>
                  <a:gd name="connsiteX1" fmla="*/ 137160 w 502920"/>
                  <a:gd name="connsiteY1" fmla="*/ 3859 h 235263"/>
                  <a:gd name="connsiteX2" fmla="*/ 335280 w 502920"/>
                  <a:gd name="connsiteY2" fmla="*/ 232459 h 235263"/>
                  <a:gd name="connsiteX3" fmla="*/ 502920 w 502920"/>
                  <a:gd name="connsiteY3" fmla="*/ 110539 h 235263"/>
                </a:gdLst>
                <a:ahLst/>
                <a:cxnLst>
                  <a:cxn ang="0">
                    <a:pos x="connsiteX0" y="connsiteY0"/>
                  </a:cxn>
                  <a:cxn ang="0">
                    <a:pos x="connsiteX1" y="connsiteY1"/>
                  </a:cxn>
                  <a:cxn ang="0">
                    <a:pos x="connsiteX2" y="connsiteY2"/>
                  </a:cxn>
                  <a:cxn ang="0">
                    <a:pos x="connsiteX3" y="connsiteY3"/>
                  </a:cxn>
                </a:cxnLst>
                <a:rect l="l" t="t" r="r" b="b"/>
                <a:pathLst>
                  <a:path w="502920" h="235263">
                    <a:moveTo>
                      <a:pt x="0" y="110539"/>
                    </a:moveTo>
                    <a:cubicBezTo>
                      <a:pt x="40640" y="47039"/>
                      <a:pt x="81280" y="-16461"/>
                      <a:pt x="137160" y="3859"/>
                    </a:cubicBezTo>
                    <a:cubicBezTo>
                      <a:pt x="193040" y="24179"/>
                      <a:pt x="274320" y="214679"/>
                      <a:pt x="335280" y="232459"/>
                    </a:cubicBezTo>
                    <a:cubicBezTo>
                      <a:pt x="396240" y="250239"/>
                      <a:pt x="449580" y="180389"/>
                      <a:pt x="502920" y="1105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フリーフォーム: 図形 37">
                <a:extLst>
                  <a:ext uri="{FF2B5EF4-FFF2-40B4-BE49-F238E27FC236}">
                    <a16:creationId xmlns:a16="http://schemas.microsoft.com/office/drawing/2014/main" id="{26DCD5F9-1450-45B1-9FE3-7F347D571724}"/>
                  </a:ext>
                </a:extLst>
              </p:cNvPr>
              <p:cNvSpPr/>
              <p:nvPr/>
            </p:nvSpPr>
            <p:spPr>
              <a:xfrm>
                <a:off x="3857076" y="5582997"/>
                <a:ext cx="502920" cy="235263"/>
              </a:xfrm>
              <a:custGeom>
                <a:avLst/>
                <a:gdLst>
                  <a:gd name="connsiteX0" fmla="*/ 0 w 502920"/>
                  <a:gd name="connsiteY0" fmla="*/ 110539 h 235263"/>
                  <a:gd name="connsiteX1" fmla="*/ 137160 w 502920"/>
                  <a:gd name="connsiteY1" fmla="*/ 3859 h 235263"/>
                  <a:gd name="connsiteX2" fmla="*/ 335280 w 502920"/>
                  <a:gd name="connsiteY2" fmla="*/ 232459 h 235263"/>
                  <a:gd name="connsiteX3" fmla="*/ 502920 w 502920"/>
                  <a:gd name="connsiteY3" fmla="*/ 110539 h 235263"/>
                </a:gdLst>
                <a:ahLst/>
                <a:cxnLst>
                  <a:cxn ang="0">
                    <a:pos x="connsiteX0" y="connsiteY0"/>
                  </a:cxn>
                  <a:cxn ang="0">
                    <a:pos x="connsiteX1" y="connsiteY1"/>
                  </a:cxn>
                  <a:cxn ang="0">
                    <a:pos x="connsiteX2" y="connsiteY2"/>
                  </a:cxn>
                  <a:cxn ang="0">
                    <a:pos x="connsiteX3" y="connsiteY3"/>
                  </a:cxn>
                </a:cxnLst>
                <a:rect l="l" t="t" r="r" b="b"/>
                <a:pathLst>
                  <a:path w="502920" h="235263">
                    <a:moveTo>
                      <a:pt x="0" y="110539"/>
                    </a:moveTo>
                    <a:cubicBezTo>
                      <a:pt x="40640" y="47039"/>
                      <a:pt x="81280" y="-16461"/>
                      <a:pt x="137160" y="3859"/>
                    </a:cubicBezTo>
                    <a:cubicBezTo>
                      <a:pt x="193040" y="24179"/>
                      <a:pt x="274320" y="214679"/>
                      <a:pt x="335280" y="232459"/>
                    </a:cubicBezTo>
                    <a:cubicBezTo>
                      <a:pt x="396240" y="250239"/>
                      <a:pt x="449580" y="180389"/>
                      <a:pt x="502920" y="1105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982F7A13-7AEB-4A26-AC01-2BAF5C51BEA3}"/>
                </a:ext>
              </a:extLst>
            </p:cNvPr>
            <p:cNvSpPr txBox="1"/>
            <p:nvPr/>
          </p:nvSpPr>
          <p:spPr>
            <a:xfrm>
              <a:off x="2523548" y="5345644"/>
              <a:ext cx="534551" cy="954897"/>
            </a:xfrm>
            <a:prstGeom prst="rect">
              <a:avLst/>
            </a:prstGeom>
            <a:noFill/>
          </p:spPr>
          <p:txBody>
            <a:bodyPr wrap="none" rtlCol="0">
              <a:spAutoFit/>
            </a:bodyPr>
            <a:lstStyle/>
            <a:p>
              <a:pPr algn="l"/>
              <a:r>
                <a:rPr kumimoji="1" lang="en-US" altLang="ja-JP" sz="2400" dirty="0" err="1"/>
                <a:t>T</a:t>
              </a:r>
              <a:r>
                <a:rPr kumimoji="1" lang="en-US" altLang="ja-JP" sz="2400" baseline="-25000" dirty="0" err="1"/>
                <a:t>i</a:t>
              </a:r>
              <a:endParaRPr kumimoji="1" lang="en-US" altLang="ja-JP" sz="2400" baseline="-25000" dirty="0"/>
            </a:p>
            <a:p>
              <a:pPr algn="l"/>
              <a:r>
                <a:rPr kumimoji="1" lang="en-US" altLang="ja-JP" sz="2400" dirty="0"/>
                <a:t>Q</a:t>
              </a:r>
              <a:r>
                <a:rPr kumimoji="1" lang="en-US" altLang="ja-JP" sz="2400" baseline="-25000" dirty="0"/>
                <a:t>i</a:t>
              </a:r>
            </a:p>
          </p:txBody>
        </p:sp>
        <p:sp>
          <p:nvSpPr>
            <p:cNvPr id="45" name="楕円 44">
              <a:extLst>
                <a:ext uri="{FF2B5EF4-FFF2-40B4-BE49-F238E27FC236}">
                  <a16:creationId xmlns:a16="http://schemas.microsoft.com/office/drawing/2014/main" id="{0E690064-513F-40DE-99DE-DD0FEC59665B}"/>
                </a:ext>
              </a:extLst>
            </p:cNvPr>
            <p:cNvSpPr/>
            <p:nvPr/>
          </p:nvSpPr>
          <p:spPr>
            <a:xfrm>
              <a:off x="2427522" y="6240299"/>
              <a:ext cx="178699" cy="1786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30F0B5ED-2CC2-43EE-B56C-BD5326A07CD9}"/>
                  </a:ext>
                </a:extLst>
              </p:cNvPr>
              <p:cNvSpPr txBox="1"/>
              <p:nvPr/>
            </p:nvSpPr>
            <p:spPr>
              <a:xfrm>
                <a:off x="6989864" y="5401503"/>
                <a:ext cx="1667957" cy="1143646"/>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𝑖</m:t>
                          </m:r>
                        </m:sup>
                        <m:e>
                          <m:r>
                            <a:rPr kumimoji="1" lang="en-US" altLang="ja-JP" sz="2400" b="0" i="1" smtClean="0">
                              <a:latin typeface="Cambria Math" panose="02040503050406030204" pitchFamily="18" charset="0"/>
                            </a:rPr>
                            <m:t>𝑄</m:t>
                          </m:r>
                          <m:r>
                            <a:rPr lang="en-US" altLang="ja-JP" sz="2400" i="1" baseline="-25000">
                              <a:latin typeface="Cambria Math" panose="02040503050406030204" pitchFamily="18" charset="0"/>
                            </a:rPr>
                            <m:t>𝑛</m:t>
                          </m:r>
                        </m:e>
                      </m:nary>
                      <m:r>
                        <a:rPr kumimoji="1" lang="en-US" altLang="ja-JP" sz="2400" b="0" i="1" smtClean="0">
                          <a:latin typeface="Cambria Math" panose="02040503050406030204" pitchFamily="18" charset="0"/>
                        </a:rPr>
                        <m:t>=0</m:t>
                      </m:r>
                    </m:oMath>
                  </m:oMathPara>
                </a14:m>
                <a:endParaRPr kumimoji="1" lang="ja-JP" altLang="en-US" sz="2400" dirty="0"/>
              </a:p>
            </p:txBody>
          </p:sp>
        </mc:Choice>
        <mc:Fallback xmlns="">
          <p:sp>
            <p:nvSpPr>
              <p:cNvPr id="41" name="テキスト ボックス 40">
                <a:extLst>
                  <a:ext uri="{FF2B5EF4-FFF2-40B4-BE49-F238E27FC236}">
                    <a16:creationId xmlns:a16="http://schemas.microsoft.com/office/drawing/2014/main" id="{30F0B5ED-2CC2-43EE-B56C-BD5326A07CD9}"/>
                  </a:ext>
                </a:extLst>
              </p:cNvPr>
              <p:cNvSpPr txBox="1">
                <a:spLocks noRot="1" noChangeAspect="1" noMove="1" noResize="1" noEditPoints="1" noAdjustHandles="1" noChangeArrowheads="1" noChangeShapeType="1" noTextEdit="1"/>
              </p:cNvSpPr>
              <p:nvPr/>
            </p:nvSpPr>
            <p:spPr>
              <a:xfrm>
                <a:off x="6989864" y="5401503"/>
                <a:ext cx="1667957" cy="1143646"/>
              </a:xfrm>
              <a:prstGeom prst="rect">
                <a:avLst/>
              </a:prstGeom>
              <a:blipFill>
                <a:blip r:embed="rId2"/>
                <a:stretch>
                  <a:fillRect/>
                </a:stretch>
              </a:blipFill>
            </p:spPr>
            <p:txBody>
              <a:bodyPr/>
              <a:lstStyle/>
              <a:p>
                <a:r>
                  <a:rPr lang="ja-JP" altLang="en-US">
                    <a:noFill/>
                  </a:rPr>
                  <a:t> </a:t>
                </a:r>
              </a:p>
            </p:txBody>
          </p:sp>
        </mc:Fallback>
      </mc:AlternateContent>
      <p:sp>
        <p:nvSpPr>
          <p:cNvPr id="42" name="矢印: 右 41">
            <a:extLst>
              <a:ext uri="{FF2B5EF4-FFF2-40B4-BE49-F238E27FC236}">
                <a16:creationId xmlns:a16="http://schemas.microsoft.com/office/drawing/2014/main" id="{3D0D87D7-2D55-4E1A-A657-033F41DE8368}"/>
              </a:ext>
            </a:extLst>
          </p:cNvPr>
          <p:cNvSpPr/>
          <p:nvPr/>
        </p:nvSpPr>
        <p:spPr>
          <a:xfrm>
            <a:off x="6465054" y="5860807"/>
            <a:ext cx="524810" cy="381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840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EE3D2787-5D55-44BF-9D0A-1C85F9E0E8A1}"/>
              </a:ext>
            </a:extLst>
          </p:cNvPr>
          <p:cNvSpPr/>
          <p:nvPr/>
        </p:nvSpPr>
        <p:spPr>
          <a:xfrm>
            <a:off x="1433384" y="5359843"/>
            <a:ext cx="9045146"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アクロス変数は値を変更せずに受け渡します</a:t>
            </a:r>
          </a:p>
        </p:txBody>
      </p:sp>
      <p:sp>
        <p:nvSpPr>
          <p:cNvPr id="9" name="正方形/長方形 8">
            <a:extLst>
              <a:ext uri="{FF2B5EF4-FFF2-40B4-BE49-F238E27FC236}">
                <a16:creationId xmlns:a16="http://schemas.microsoft.com/office/drawing/2014/main" id="{BA6D85AD-B834-41BD-8E8C-40D19C006954}"/>
              </a:ext>
            </a:extLst>
          </p:cNvPr>
          <p:cNvSpPr/>
          <p:nvPr/>
        </p:nvSpPr>
        <p:spPr>
          <a:xfrm>
            <a:off x="7192178" y="2708822"/>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704359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アクロス変数の具体例 </a:t>
            </a:r>
            <a:r>
              <a:rPr lang="en-US" altLang="ja-JP" dirty="0"/>
              <a:t>– 2</a:t>
            </a:r>
            <a:r>
              <a:rPr lang="ja-JP" altLang="en-US" dirty="0"/>
              <a:t>モデルの接続</a:t>
            </a:r>
            <a:endParaRPr lang="en-US" altLang="ja-JP" dirty="0"/>
          </a:p>
        </p:txBody>
      </p:sp>
      <p:sp>
        <p:nvSpPr>
          <p:cNvPr id="3" name="正方形/長方形 2">
            <a:extLst>
              <a:ext uri="{FF2B5EF4-FFF2-40B4-BE49-F238E27FC236}">
                <a16:creationId xmlns:a16="http://schemas.microsoft.com/office/drawing/2014/main" id="{0F182318-5CFB-4169-97A5-DB7F13D1D3D9}"/>
              </a:ext>
            </a:extLst>
          </p:cNvPr>
          <p:cNvSpPr/>
          <p:nvPr/>
        </p:nvSpPr>
        <p:spPr>
          <a:xfrm>
            <a:off x="1866416" y="2864200"/>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3" name="正方形/長方形 22">
            <a:extLst>
              <a:ext uri="{FF2B5EF4-FFF2-40B4-BE49-F238E27FC236}">
                <a16:creationId xmlns:a16="http://schemas.microsoft.com/office/drawing/2014/main" id="{3B349979-3ADD-43F6-859E-FC925A3BFE4F}"/>
              </a:ext>
            </a:extLst>
          </p:cNvPr>
          <p:cNvSpPr/>
          <p:nvPr/>
        </p:nvSpPr>
        <p:spPr>
          <a:xfrm>
            <a:off x="4529297" y="2864200"/>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6" name="直線矢印コネクタ 5">
            <a:extLst>
              <a:ext uri="{FF2B5EF4-FFF2-40B4-BE49-F238E27FC236}">
                <a16:creationId xmlns:a16="http://schemas.microsoft.com/office/drawing/2014/main" id="{ED12639E-EBA6-4B4C-B526-99D7693EA58F}"/>
              </a:ext>
            </a:extLst>
          </p:cNvPr>
          <p:cNvCxnSpPr>
            <a:cxnSpLocks/>
            <a:stCxn id="3" idx="3"/>
            <a:endCxn id="23" idx="1"/>
          </p:cNvCxnSpPr>
          <p:nvPr/>
        </p:nvCxnSpPr>
        <p:spPr>
          <a:xfrm>
            <a:off x="3191991" y="3475860"/>
            <a:ext cx="1337306"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B3E47F1-E19E-4C8F-B364-9985D6B0B6C5}"/>
              </a:ext>
            </a:extLst>
          </p:cNvPr>
          <p:cNvSpPr txBox="1"/>
          <p:nvPr/>
        </p:nvSpPr>
        <p:spPr>
          <a:xfrm>
            <a:off x="2010471" y="4207224"/>
            <a:ext cx="1077539" cy="461665"/>
          </a:xfrm>
          <a:prstGeom prst="rect">
            <a:avLst/>
          </a:prstGeom>
          <a:noFill/>
        </p:spPr>
        <p:txBody>
          <a:bodyPr wrap="none" rtlCol="0">
            <a:spAutoFit/>
          </a:bodyPr>
          <a:lstStyle/>
          <a:p>
            <a:pPr algn="l"/>
            <a:r>
              <a:rPr kumimoji="1" lang="en-US" altLang="ja-JP" sz="2400" dirty="0"/>
              <a:t>T</a:t>
            </a:r>
            <a:r>
              <a:rPr kumimoji="1" lang="en-US" altLang="ja-JP" sz="2400" baseline="-25000" dirty="0"/>
              <a:t>A</a:t>
            </a:r>
            <a:r>
              <a:rPr kumimoji="1" lang="en-US" altLang="ja-JP" sz="2400" dirty="0"/>
              <a:t>=10</a:t>
            </a:r>
            <a:endParaRPr kumimoji="1" lang="ja-JP" altLang="en-US" sz="2400" dirty="0"/>
          </a:p>
        </p:txBody>
      </p:sp>
      <p:sp>
        <p:nvSpPr>
          <p:cNvPr id="25" name="テキスト ボックス 24">
            <a:extLst>
              <a:ext uri="{FF2B5EF4-FFF2-40B4-BE49-F238E27FC236}">
                <a16:creationId xmlns:a16="http://schemas.microsoft.com/office/drawing/2014/main" id="{EB893DAA-89ED-4DB6-A942-20021ABD2C99}"/>
              </a:ext>
            </a:extLst>
          </p:cNvPr>
          <p:cNvSpPr txBox="1"/>
          <p:nvPr/>
        </p:nvSpPr>
        <p:spPr>
          <a:xfrm>
            <a:off x="4529297" y="4162515"/>
            <a:ext cx="1959191" cy="461665"/>
          </a:xfrm>
          <a:prstGeom prst="rect">
            <a:avLst/>
          </a:prstGeom>
          <a:noFill/>
        </p:spPr>
        <p:txBody>
          <a:bodyPr wrap="none" rtlCol="0">
            <a:spAutoFit/>
          </a:bodyPr>
          <a:lstStyle/>
          <a:p>
            <a:r>
              <a:rPr kumimoji="1" lang="en-US" altLang="ja-JP" sz="2400" dirty="0"/>
              <a:t>T</a:t>
            </a:r>
            <a:r>
              <a:rPr kumimoji="1" lang="en-US" altLang="ja-JP" sz="2400" baseline="-25000" dirty="0"/>
              <a:t>B</a:t>
            </a:r>
            <a:r>
              <a:rPr kumimoji="1" lang="en-US" altLang="ja-JP" sz="2400" dirty="0"/>
              <a:t>=</a:t>
            </a:r>
            <a:r>
              <a:rPr lang="en-US" altLang="ja-JP" sz="2400" dirty="0"/>
              <a:t> T</a:t>
            </a:r>
            <a:r>
              <a:rPr lang="en-US" altLang="ja-JP" sz="2400" baseline="-25000" dirty="0"/>
              <a:t>A</a:t>
            </a:r>
            <a:r>
              <a:rPr lang="en-US" altLang="ja-JP" sz="2400" dirty="0"/>
              <a:t>(=10)</a:t>
            </a:r>
            <a:endParaRPr kumimoji="1" lang="ja-JP" altLang="en-US" sz="2400" dirty="0"/>
          </a:p>
        </p:txBody>
      </p:sp>
      <p:sp>
        <p:nvSpPr>
          <p:cNvPr id="5" name="テキスト ボックス 4">
            <a:extLst>
              <a:ext uri="{FF2B5EF4-FFF2-40B4-BE49-F238E27FC236}">
                <a16:creationId xmlns:a16="http://schemas.microsoft.com/office/drawing/2014/main" id="{870B749D-D179-4228-B932-A4FD00CDAE66}"/>
              </a:ext>
            </a:extLst>
          </p:cNvPr>
          <p:cNvSpPr txBox="1"/>
          <p:nvPr/>
        </p:nvSpPr>
        <p:spPr>
          <a:xfrm>
            <a:off x="502299" y="3014194"/>
            <a:ext cx="1258678" cy="461665"/>
          </a:xfrm>
          <a:prstGeom prst="rect">
            <a:avLst/>
          </a:prstGeom>
          <a:noFill/>
        </p:spPr>
        <p:txBody>
          <a:bodyPr wrap="none" rtlCol="0">
            <a:spAutoFit/>
          </a:bodyPr>
          <a:lstStyle/>
          <a:p>
            <a:pPr algn="l"/>
            <a:r>
              <a:rPr kumimoji="1" lang="en-US" altLang="ja-JP" sz="2400" dirty="0"/>
              <a:t>T : </a:t>
            </a:r>
            <a:r>
              <a:rPr kumimoji="1" lang="ja-JP" altLang="en-US" sz="2400" dirty="0"/>
              <a:t>圧力</a:t>
            </a:r>
          </a:p>
        </p:txBody>
      </p:sp>
      <p:sp>
        <p:nvSpPr>
          <p:cNvPr id="13" name="テキスト ボックス 12">
            <a:extLst>
              <a:ext uri="{FF2B5EF4-FFF2-40B4-BE49-F238E27FC236}">
                <a16:creationId xmlns:a16="http://schemas.microsoft.com/office/drawing/2014/main" id="{707A6A97-1E13-4740-87BA-8D1F34C4708F}"/>
              </a:ext>
            </a:extLst>
          </p:cNvPr>
          <p:cNvSpPr txBox="1"/>
          <p:nvPr/>
        </p:nvSpPr>
        <p:spPr>
          <a:xfrm>
            <a:off x="823116" y="729047"/>
            <a:ext cx="10063512" cy="1938992"/>
          </a:xfrm>
          <a:prstGeom prst="rect">
            <a:avLst/>
          </a:prstGeom>
          <a:noFill/>
        </p:spPr>
        <p:txBody>
          <a:bodyPr wrap="square" rtlCol="0">
            <a:spAutoFit/>
          </a:bodyPr>
          <a:lstStyle/>
          <a:p>
            <a:r>
              <a:rPr kumimoji="1" lang="ja-JP" altLang="en-US" sz="2400" dirty="0"/>
              <a:t>まずは基本となるアクロス変数の計算式を温度を例に取って解説します</a:t>
            </a:r>
            <a:endParaRPr kumimoji="1" lang="en-US" altLang="ja-JP" sz="2400" dirty="0"/>
          </a:p>
          <a:p>
            <a:endParaRPr lang="en-US" altLang="ja-JP" sz="2400" dirty="0"/>
          </a:p>
          <a:p>
            <a:r>
              <a:rPr lang="ja-JP" altLang="en-US" sz="2400" dirty="0"/>
              <a:t>以下のように</a:t>
            </a:r>
            <a:r>
              <a:rPr lang="en-US" altLang="ja-JP" sz="2400" dirty="0"/>
              <a:t>A</a:t>
            </a:r>
            <a:r>
              <a:rPr lang="ja-JP" altLang="en-US" sz="2400" dirty="0"/>
              <a:t>モデルと</a:t>
            </a:r>
            <a:r>
              <a:rPr lang="en-US" altLang="ja-JP" sz="2400" dirty="0"/>
              <a:t>B</a:t>
            </a:r>
            <a:r>
              <a:rPr lang="ja-JP" altLang="en-US" sz="2400" dirty="0"/>
              <a:t>モデルがつながっており、</a:t>
            </a:r>
            <a:r>
              <a:rPr lang="en-US" altLang="ja-JP" sz="2400" dirty="0"/>
              <a:t>A</a:t>
            </a:r>
            <a:r>
              <a:rPr lang="ja-JP" altLang="en-US" sz="2400" dirty="0"/>
              <a:t>モデルのポート温度を</a:t>
            </a:r>
            <a:r>
              <a:rPr lang="en-US" altLang="ja-JP" sz="2400" dirty="0"/>
              <a:t>T</a:t>
            </a:r>
            <a:r>
              <a:rPr lang="en-US" altLang="ja-JP" sz="2400" baseline="-25000" dirty="0"/>
              <a:t>A</a:t>
            </a:r>
            <a:r>
              <a:rPr lang="en-US" altLang="ja-JP" sz="2400" dirty="0"/>
              <a:t>(=10</a:t>
            </a:r>
            <a:r>
              <a:rPr lang="ja-JP" altLang="en-US" sz="2400" dirty="0"/>
              <a:t>℃</a:t>
            </a:r>
            <a:r>
              <a:rPr lang="en-US" altLang="ja-JP" sz="2400" dirty="0"/>
              <a:t>)</a:t>
            </a:r>
            <a:r>
              <a:rPr lang="ja-JP" altLang="en-US" sz="2400" dirty="0"/>
              <a:t>とします。温度はポート間で同じ値なので</a:t>
            </a:r>
            <a:r>
              <a:rPr lang="en-US" altLang="ja-JP" sz="2400" dirty="0"/>
              <a:t>B</a:t>
            </a:r>
            <a:r>
              <a:rPr lang="ja-JP" altLang="en-US" sz="2400" dirty="0"/>
              <a:t>モデルのポート温度も</a:t>
            </a:r>
            <a:r>
              <a:rPr lang="en-US" altLang="ja-JP" sz="2400" dirty="0"/>
              <a:t>10</a:t>
            </a:r>
            <a:r>
              <a:rPr lang="ja-JP" altLang="en-US" sz="2400" dirty="0"/>
              <a:t>℃となります。</a:t>
            </a:r>
          </a:p>
        </p:txBody>
      </p:sp>
      <p:sp>
        <p:nvSpPr>
          <p:cNvPr id="14" name="テキスト ボックス 13">
            <a:extLst>
              <a:ext uri="{FF2B5EF4-FFF2-40B4-BE49-F238E27FC236}">
                <a16:creationId xmlns:a16="http://schemas.microsoft.com/office/drawing/2014/main" id="{94C3F59E-F763-45A7-99C6-AC7C47B5664D}"/>
              </a:ext>
            </a:extLst>
          </p:cNvPr>
          <p:cNvSpPr txBox="1"/>
          <p:nvPr/>
        </p:nvSpPr>
        <p:spPr>
          <a:xfrm>
            <a:off x="8449720" y="3475859"/>
            <a:ext cx="1673856" cy="584775"/>
          </a:xfrm>
          <a:prstGeom prst="rect">
            <a:avLst/>
          </a:prstGeom>
          <a:noFill/>
        </p:spPr>
        <p:txBody>
          <a:bodyPr wrap="none" rtlCol="0">
            <a:spAutoFit/>
          </a:bodyPr>
          <a:lstStyle/>
          <a:p>
            <a:r>
              <a:rPr kumimoji="1" lang="en-US" altLang="ja-JP" sz="3200" dirty="0"/>
              <a:t>T</a:t>
            </a:r>
            <a:r>
              <a:rPr kumimoji="1" lang="en-US" altLang="ja-JP" sz="3200" baseline="-25000" dirty="0"/>
              <a:t>A</a:t>
            </a:r>
            <a:r>
              <a:rPr kumimoji="1" lang="en-US" altLang="ja-JP" sz="3200" dirty="0"/>
              <a:t> = T</a:t>
            </a:r>
            <a:r>
              <a:rPr kumimoji="1" lang="en-US" altLang="ja-JP" sz="3200" baseline="-25000" dirty="0"/>
              <a:t>B </a:t>
            </a:r>
            <a:endParaRPr kumimoji="1" lang="ja-JP" altLang="en-US" sz="3200" baseline="-25000" dirty="0"/>
          </a:p>
        </p:txBody>
      </p:sp>
      <p:sp>
        <p:nvSpPr>
          <p:cNvPr id="16" name="テキスト ボックス 15">
            <a:extLst>
              <a:ext uri="{FF2B5EF4-FFF2-40B4-BE49-F238E27FC236}">
                <a16:creationId xmlns:a16="http://schemas.microsoft.com/office/drawing/2014/main" id="{BC36AFE3-DBF2-47D5-B79C-045E750BCAB8}"/>
              </a:ext>
            </a:extLst>
          </p:cNvPr>
          <p:cNvSpPr txBox="1"/>
          <p:nvPr/>
        </p:nvSpPr>
        <p:spPr>
          <a:xfrm>
            <a:off x="7407705" y="2864200"/>
            <a:ext cx="3570208" cy="461665"/>
          </a:xfrm>
          <a:prstGeom prst="rect">
            <a:avLst/>
          </a:prstGeom>
          <a:noFill/>
        </p:spPr>
        <p:txBody>
          <a:bodyPr wrap="none" rtlCol="0">
            <a:spAutoFit/>
          </a:bodyPr>
          <a:lstStyle/>
          <a:p>
            <a:pPr algn="l"/>
            <a:r>
              <a:rPr kumimoji="1" lang="ja-JP" altLang="en-US" sz="2400" dirty="0"/>
              <a:t>アクロス変数の接続の式</a:t>
            </a:r>
          </a:p>
        </p:txBody>
      </p:sp>
      <p:sp>
        <p:nvSpPr>
          <p:cNvPr id="18" name="楕円 17">
            <a:extLst>
              <a:ext uri="{FF2B5EF4-FFF2-40B4-BE49-F238E27FC236}">
                <a16:creationId xmlns:a16="http://schemas.microsoft.com/office/drawing/2014/main" id="{83C92862-60C7-4C96-96EF-5F5AB58C7841}"/>
              </a:ext>
            </a:extLst>
          </p:cNvPr>
          <p:cNvSpPr/>
          <p:nvPr/>
        </p:nvSpPr>
        <p:spPr>
          <a:xfrm>
            <a:off x="3114235" y="3403704"/>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31A1A457-9B65-41E3-80C6-07A65186C840}"/>
              </a:ext>
            </a:extLst>
          </p:cNvPr>
          <p:cNvSpPr/>
          <p:nvPr/>
        </p:nvSpPr>
        <p:spPr>
          <a:xfrm>
            <a:off x="4451541" y="3403704"/>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67016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8AF470A4-3BE3-4882-849A-CBFD9F6ECE96}"/>
              </a:ext>
            </a:extLst>
          </p:cNvPr>
          <p:cNvSpPr/>
          <p:nvPr/>
        </p:nvSpPr>
        <p:spPr>
          <a:xfrm>
            <a:off x="7356624" y="2510620"/>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28</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704359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アクロス変数の具体例 </a:t>
            </a:r>
            <a:r>
              <a:rPr lang="en-US" altLang="ja-JP" dirty="0"/>
              <a:t>– 3</a:t>
            </a:r>
            <a:r>
              <a:rPr lang="ja-JP" altLang="en-US" dirty="0"/>
              <a:t>モデルの接続</a:t>
            </a:r>
            <a:endParaRPr lang="en-US" altLang="ja-JP" dirty="0"/>
          </a:p>
        </p:txBody>
      </p:sp>
      <p:sp>
        <p:nvSpPr>
          <p:cNvPr id="3" name="正方形/長方形 2">
            <a:extLst>
              <a:ext uri="{FF2B5EF4-FFF2-40B4-BE49-F238E27FC236}">
                <a16:creationId xmlns:a16="http://schemas.microsoft.com/office/drawing/2014/main" id="{0F182318-5CFB-4169-97A5-DB7F13D1D3D9}"/>
              </a:ext>
            </a:extLst>
          </p:cNvPr>
          <p:cNvSpPr/>
          <p:nvPr/>
        </p:nvSpPr>
        <p:spPr>
          <a:xfrm>
            <a:off x="1997227" y="175795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3" name="正方形/長方形 22">
            <a:extLst>
              <a:ext uri="{FF2B5EF4-FFF2-40B4-BE49-F238E27FC236}">
                <a16:creationId xmlns:a16="http://schemas.microsoft.com/office/drawing/2014/main" id="{3B349979-3ADD-43F6-859E-FC925A3BFE4F}"/>
              </a:ext>
            </a:extLst>
          </p:cNvPr>
          <p:cNvSpPr/>
          <p:nvPr/>
        </p:nvSpPr>
        <p:spPr>
          <a:xfrm>
            <a:off x="4793618" y="3008442"/>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C</a:t>
            </a:r>
            <a:endParaRPr kumimoji="1" lang="ja-JP" altLang="en-US" sz="4000" dirty="0"/>
          </a:p>
        </p:txBody>
      </p:sp>
      <p:sp>
        <p:nvSpPr>
          <p:cNvPr id="11" name="正方形/長方形 10">
            <a:extLst>
              <a:ext uri="{FF2B5EF4-FFF2-40B4-BE49-F238E27FC236}">
                <a16:creationId xmlns:a16="http://schemas.microsoft.com/office/drawing/2014/main" id="{AAF3576D-3AF5-431E-9CF2-7334FF2EA0F2}"/>
              </a:ext>
            </a:extLst>
          </p:cNvPr>
          <p:cNvSpPr/>
          <p:nvPr/>
        </p:nvSpPr>
        <p:spPr>
          <a:xfrm>
            <a:off x="1997226" y="367324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12" name="コネクタ: カギ線 11">
            <a:extLst>
              <a:ext uri="{FF2B5EF4-FFF2-40B4-BE49-F238E27FC236}">
                <a16:creationId xmlns:a16="http://schemas.microsoft.com/office/drawing/2014/main" id="{9BA7D927-1B59-4307-B81C-29A9FE75F6E9}"/>
              </a:ext>
            </a:extLst>
          </p:cNvPr>
          <p:cNvCxnSpPr>
            <a:stCxn id="3" idx="3"/>
            <a:endCxn id="23" idx="1"/>
          </p:cNvCxnSpPr>
          <p:nvPr/>
        </p:nvCxnSpPr>
        <p:spPr>
          <a:xfrm>
            <a:off x="3322802" y="2369615"/>
            <a:ext cx="1470816" cy="125048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12964B0F-587C-4A76-818C-62638290D50E}"/>
              </a:ext>
            </a:extLst>
          </p:cNvPr>
          <p:cNvCxnSpPr>
            <a:cxnSpLocks/>
            <a:stCxn id="11" idx="3"/>
            <a:endCxn id="23" idx="1"/>
          </p:cNvCxnSpPr>
          <p:nvPr/>
        </p:nvCxnSpPr>
        <p:spPr>
          <a:xfrm flipV="1">
            <a:off x="3322801" y="3620102"/>
            <a:ext cx="1470817" cy="66480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D16996-8B6D-4FEC-B14F-9CA04D01D858}"/>
              </a:ext>
            </a:extLst>
          </p:cNvPr>
          <p:cNvSpPr txBox="1"/>
          <p:nvPr/>
        </p:nvSpPr>
        <p:spPr>
          <a:xfrm>
            <a:off x="2099011" y="2956894"/>
            <a:ext cx="1077539" cy="461665"/>
          </a:xfrm>
          <a:prstGeom prst="rect">
            <a:avLst/>
          </a:prstGeom>
          <a:noFill/>
        </p:spPr>
        <p:txBody>
          <a:bodyPr wrap="none" rtlCol="0">
            <a:spAutoFit/>
          </a:bodyPr>
          <a:lstStyle/>
          <a:p>
            <a:pPr algn="l"/>
            <a:r>
              <a:rPr kumimoji="1" lang="en-US" altLang="ja-JP" sz="2400" dirty="0"/>
              <a:t>T</a:t>
            </a:r>
            <a:r>
              <a:rPr kumimoji="1" lang="en-US" altLang="ja-JP" sz="2400" baseline="-25000" dirty="0"/>
              <a:t>A</a:t>
            </a:r>
            <a:r>
              <a:rPr kumimoji="1" lang="en-US" altLang="ja-JP" sz="2400" dirty="0"/>
              <a:t>=10</a:t>
            </a:r>
            <a:endParaRPr kumimoji="1" lang="ja-JP" altLang="en-US" sz="2400" dirty="0"/>
          </a:p>
        </p:txBody>
      </p:sp>
      <p:sp>
        <p:nvSpPr>
          <p:cNvPr id="18" name="テキスト ボックス 17">
            <a:extLst>
              <a:ext uri="{FF2B5EF4-FFF2-40B4-BE49-F238E27FC236}">
                <a16:creationId xmlns:a16="http://schemas.microsoft.com/office/drawing/2014/main" id="{6CEAE760-A803-4A3A-988C-A06928880BD3}"/>
              </a:ext>
            </a:extLst>
          </p:cNvPr>
          <p:cNvSpPr txBox="1"/>
          <p:nvPr/>
        </p:nvSpPr>
        <p:spPr>
          <a:xfrm>
            <a:off x="4648376" y="4338285"/>
            <a:ext cx="1877437" cy="461665"/>
          </a:xfrm>
          <a:prstGeom prst="rect">
            <a:avLst/>
          </a:prstGeom>
          <a:noFill/>
        </p:spPr>
        <p:txBody>
          <a:bodyPr wrap="none" rtlCol="0">
            <a:spAutoFit/>
          </a:bodyPr>
          <a:lstStyle/>
          <a:p>
            <a:pPr algn="l"/>
            <a:r>
              <a:rPr kumimoji="1" lang="en-US" altLang="ja-JP" sz="2400" dirty="0"/>
              <a:t>T</a:t>
            </a:r>
            <a:r>
              <a:rPr kumimoji="1" lang="en-US" altLang="ja-JP" sz="2400" baseline="-25000" dirty="0"/>
              <a:t>B</a:t>
            </a:r>
            <a:r>
              <a:rPr kumimoji="1" lang="en-US" altLang="ja-JP" sz="2400" dirty="0"/>
              <a:t>=T</a:t>
            </a:r>
            <a:r>
              <a:rPr kumimoji="1" lang="en-US" altLang="ja-JP" sz="2400" baseline="-25000" dirty="0"/>
              <a:t>C</a:t>
            </a:r>
            <a:r>
              <a:rPr kumimoji="1" lang="en-US" altLang="ja-JP" sz="2400" dirty="0"/>
              <a:t>(=</a:t>
            </a:r>
            <a:r>
              <a:rPr lang="en-US" altLang="ja-JP" sz="2400" dirty="0"/>
              <a:t>10</a:t>
            </a:r>
            <a:r>
              <a:rPr kumimoji="1" lang="en-US" altLang="ja-JP" sz="2400" dirty="0"/>
              <a:t>)</a:t>
            </a:r>
            <a:endParaRPr kumimoji="1" lang="ja-JP" altLang="en-US" sz="2400" dirty="0"/>
          </a:p>
        </p:txBody>
      </p:sp>
      <p:sp>
        <p:nvSpPr>
          <p:cNvPr id="16" name="テキスト ボックス 15">
            <a:extLst>
              <a:ext uri="{FF2B5EF4-FFF2-40B4-BE49-F238E27FC236}">
                <a16:creationId xmlns:a16="http://schemas.microsoft.com/office/drawing/2014/main" id="{62255169-DED4-488D-85D1-F298523CB31C}"/>
              </a:ext>
            </a:extLst>
          </p:cNvPr>
          <p:cNvSpPr txBox="1"/>
          <p:nvPr/>
        </p:nvSpPr>
        <p:spPr>
          <a:xfrm>
            <a:off x="7590009" y="2673005"/>
            <a:ext cx="3570208" cy="461665"/>
          </a:xfrm>
          <a:prstGeom prst="rect">
            <a:avLst/>
          </a:prstGeom>
          <a:noFill/>
        </p:spPr>
        <p:txBody>
          <a:bodyPr wrap="none" rtlCol="0">
            <a:spAutoFit/>
          </a:bodyPr>
          <a:lstStyle/>
          <a:p>
            <a:pPr algn="l"/>
            <a:r>
              <a:rPr kumimoji="1" lang="ja-JP" altLang="en-US" sz="2400" dirty="0"/>
              <a:t>アクロス変数の接続の式</a:t>
            </a:r>
          </a:p>
        </p:txBody>
      </p:sp>
      <p:sp>
        <p:nvSpPr>
          <p:cNvPr id="21" name="テキスト ボックス 20">
            <a:extLst>
              <a:ext uri="{FF2B5EF4-FFF2-40B4-BE49-F238E27FC236}">
                <a16:creationId xmlns:a16="http://schemas.microsoft.com/office/drawing/2014/main" id="{0D4A5A11-8AAB-4E34-A79A-8CE04FD35FCA}"/>
              </a:ext>
            </a:extLst>
          </p:cNvPr>
          <p:cNvSpPr txBox="1"/>
          <p:nvPr/>
        </p:nvSpPr>
        <p:spPr>
          <a:xfrm>
            <a:off x="8185363" y="3223109"/>
            <a:ext cx="2531462" cy="584775"/>
          </a:xfrm>
          <a:prstGeom prst="rect">
            <a:avLst/>
          </a:prstGeom>
          <a:noFill/>
        </p:spPr>
        <p:txBody>
          <a:bodyPr wrap="none" rtlCol="0">
            <a:spAutoFit/>
          </a:bodyPr>
          <a:lstStyle/>
          <a:p>
            <a:r>
              <a:rPr kumimoji="1" lang="en-US" altLang="ja-JP" sz="3200" dirty="0"/>
              <a:t>T</a:t>
            </a:r>
            <a:r>
              <a:rPr kumimoji="1" lang="en-US" altLang="ja-JP" sz="3200" baseline="-25000" dirty="0"/>
              <a:t>A</a:t>
            </a:r>
            <a:r>
              <a:rPr kumimoji="1" lang="en-US" altLang="ja-JP" sz="3200" dirty="0"/>
              <a:t> = T</a:t>
            </a:r>
            <a:r>
              <a:rPr kumimoji="1" lang="en-US" altLang="ja-JP" sz="3200" baseline="-25000" dirty="0"/>
              <a:t>B </a:t>
            </a:r>
            <a:r>
              <a:rPr lang="en-US" altLang="ja-JP" sz="3200" dirty="0"/>
              <a:t>= T</a:t>
            </a:r>
            <a:r>
              <a:rPr lang="en-US" altLang="ja-JP" sz="3200" baseline="-25000" dirty="0"/>
              <a:t>C</a:t>
            </a:r>
            <a:endParaRPr kumimoji="1" lang="ja-JP" altLang="en-US" sz="3200" baseline="-25000" dirty="0"/>
          </a:p>
        </p:txBody>
      </p:sp>
      <p:sp>
        <p:nvSpPr>
          <p:cNvPr id="22" name="テキスト ボックス 21">
            <a:extLst>
              <a:ext uri="{FF2B5EF4-FFF2-40B4-BE49-F238E27FC236}">
                <a16:creationId xmlns:a16="http://schemas.microsoft.com/office/drawing/2014/main" id="{E5BAC304-3837-47A3-80F6-335FFEE91BE8}"/>
              </a:ext>
            </a:extLst>
          </p:cNvPr>
          <p:cNvSpPr txBox="1"/>
          <p:nvPr/>
        </p:nvSpPr>
        <p:spPr>
          <a:xfrm>
            <a:off x="1874952" y="4896567"/>
            <a:ext cx="1871025" cy="461665"/>
          </a:xfrm>
          <a:prstGeom prst="rect">
            <a:avLst/>
          </a:prstGeom>
          <a:noFill/>
        </p:spPr>
        <p:txBody>
          <a:bodyPr wrap="none" rtlCol="0">
            <a:spAutoFit/>
          </a:bodyPr>
          <a:lstStyle/>
          <a:p>
            <a:pPr algn="l"/>
            <a:r>
              <a:rPr kumimoji="1" lang="en-US" altLang="ja-JP" sz="2400" dirty="0"/>
              <a:t>T</a:t>
            </a:r>
            <a:r>
              <a:rPr kumimoji="1" lang="en-US" altLang="ja-JP" sz="2400" baseline="-25000" dirty="0"/>
              <a:t>B</a:t>
            </a:r>
            <a:r>
              <a:rPr kumimoji="1" lang="en-US" altLang="ja-JP" sz="2400" dirty="0"/>
              <a:t>=T</a:t>
            </a:r>
            <a:r>
              <a:rPr kumimoji="1" lang="en-US" altLang="ja-JP" sz="2400" baseline="-25000" dirty="0"/>
              <a:t>A</a:t>
            </a:r>
            <a:r>
              <a:rPr kumimoji="1" lang="en-US" altLang="ja-JP" sz="2400" dirty="0"/>
              <a:t>(=</a:t>
            </a:r>
            <a:r>
              <a:rPr lang="en-US" altLang="ja-JP" sz="2400" dirty="0"/>
              <a:t>10</a:t>
            </a:r>
            <a:r>
              <a:rPr kumimoji="1" lang="en-US" altLang="ja-JP" sz="2400" dirty="0"/>
              <a:t>)</a:t>
            </a:r>
            <a:endParaRPr kumimoji="1" lang="ja-JP" altLang="en-US" sz="2400" dirty="0"/>
          </a:p>
        </p:txBody>
      </p:sp>
      <p:sp>
        <p:nvSpPr>
          <p:cNvPr id="15" name="テキスト ボックス 14">
            <a:extLst>
              <a:ext uri="{FF2B5EF4-FFF2-40B4-BE49-F238E27FC236}">
                <a16:creationId xmlns:a16="http://schemas.microsoft.com/office/drawing/2014/main" id="{17E37B05-4CF1-4D91-8653-BFE15867BA20}"/>
              </a:ext>
            </a:extLst>
          </p:cNvPr>
          <p:cNvSpPr txBox="1"/>
          <p:nvPr/>
        </p:nvSpPr>
        <p:spPr>
          <a:xfrm>
            <a:off x="823116" y="729047"/>
            <a:ext cx="10063512" cy="830997"/>
          </a:xfrm>
          <a:prstGeom prst="rect">
            <a:avLst/>
          </a:prstGeom>
          <a:noFill/>
        </p:spPr>
        <p:txBody>
          <a:bodyPr wrap="square" rtlCol="0">
            <a:spAutoFit/>
          </a:bodyPr>
          <a:lstStyle/>
          <a:p>
            <a:r>
              <a:rPr kumimoji="1" lang="ja-JP" altLang="en-US" sz="2400" dirty="0"/>
              <a:t>以下のように３つのモデルが接続され、モデル</a:t>
            </a:r>
            <a:r>
              <a:rPr kumimoji="1" lang="en-US" altLang="ja-JP" sz="2400" dirty="0"/>
              <a:t>A</a:t>
            </a:r>
            <a:r>
              <a:rPr kumimoji="1" lang="ja-JP" altLang="en-US" sz="2400" dirty="0"/>
              <a:t>のポート温度が</a:t>
            </a:r>
            <a:r>
              <a:rPr kumimoji="1" lang="en-US" altLang="ja-JP" sz="2400" dirty="0"/>
              <a:t>10</a:t>
            </a:r>
            <a:r>
              <a:rPr kumimoji="1" lang="ja-JP" altLang="en-US" sz="2400" dirty="0"/>
              <a:t>℃の時はモデル</a:t>
            </a:r>
            <a:r>
              <a:rPr lang="en-US" altLang="ja-JP" sz="2400" dirty="0"/>
              <a:t>B,C</a:t>
            </a:r>
            <a:r>
              <a:rPr lang="ja-JP" altLang="en-US" sz="2400" dirty="0"/>
              <a:t>のポート温度はいくら</a:t>
            </a:r>
            <a:r>
              <a:rPr kumimoji="1" lang="ja-JP" altLang="en-US" sz="2400" dirty="0"/>
              <a:t>しょうか？</a:t>
            </a:r>
            <a:endParaRPr lang="ja-JP" altLang="en-US" sz="2400" dirty="0"/>
          </a:p>
        </p:txBody>
      </p:sp>
      <p:sp>
        <p:nvSpPr>
          <p:cNvPr id="20" name="四角形: 角を丸くする 19">
            <a:extLst>
              <a:ext uri="{FF2B5EF4-FFF2-40B4-BE49-F238E27FC236}">
                <a16:creationId xmlns:a16="http://schemas.microsoft.com/office/drawing/2014/main" id="{C8DA8476-B6A6-4C84-BB07-88AE0ED05CA5}"/>
              </a:ext>
            </a:extLst>
          </p:cNvPr>
          <p:cNvSpPr/>
          <p:nvPr/>
        </p:nvSpPr>
        <p:spPr>
          <a:xfrm>
            <a:off x="1163459" y="5531230"/>
            <a:ext cx="10160442"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rPr>
              <a:t>A</a:t>
            </a:r>
            <a:r>
              <a:rPr lang="ja-JP" altLang="en-US" sz="2400" dirty="0">
                <a:solidFill>
                  <a:schemeClr val="tx1"/>
                </a:solidFill>
              </a:rPr>
              <a:t>モデルのポート温度が決まったら他のモデルも同様の値になります。</a:t>
            </a:r>
            <a:endParaRPr lang="en-US" altLang="ja-JP" sz="2400" dirty="0">
              <a:solidFill>
                <a:schemeClr val="tx1"/>
              </a:solidFill>
            </a:endParaRPr>
          </a:p>
          <a:p>
            <a:pPr algn="ctr"/>
            <a:r>
              <a:rPr lang="ja-JP" altLang="en-US" sz="2400" dirty="0">
                <a:solidFill>
                  <a:schemeClr val="tx1"/>
                </a:solidFill>
              </a:rPr>
              <a:t>ここで</a:t>
            </a:r>
            <a:r>
              <a:rPr lang="en-US" altLang="ja-JP" sz="2400" dirty="0">
                <a:solidFill>
                  <a:schemeClr val="tx1"/>
                </a:solidFill>
              </a:rPr>
              <a:t>B,C</a:t>
            </a:r>
            <a:r>
              <a:rPr lang="ja-JP" altLang="en-US" sz="2400" dirty="0">
                <a:solidFill>
                  <a:schemeClr val="tx1"/>
                </a:solidFill>
              </a:rPr>
              <a:t>のいずれかに固定温度値を定義してしまうと矛盾が発生して計算エラーとなってしまいます。</a:t>
            </a:r>
          </a:p>
        </p:txBody>
      </p:sp>
      <p:sp>
        <p:nvSpPr>
          <p:cNvPr id="2" name="テキスト ボックス 1">
            <a:extLst>
              <a:ext uri="{FF2B5EF4-FFF2-40B4-BE49-F238E27FC236}">
                <a16:creationId xmlns:a16="http://schemas.microsoft.com/office/drawing/2014/main" id="{B44C65F3-300E-4703-876E-5D18347BE425}"/>
              </a:ext>
            </a:extLst>
          </p:cNvPr>
          <p:cNvSpPr txBox="1"/>
          <p:nvPr/>
        </p:nvSpPr>
        <p:spPr>
          <a:xfrm>
            <a:off x="7049427" y="4338285"/>
            <a:ext cx="4803334" cy="830997"/>
          </a:xfrm>
          <a:prstGeom prst="rect">
            <a:avLst/>
          </a:prstGeom>
          <a:noFill/>
        </p:spPr>
        <p:txBody>
          <a:bodyPr wrap="square" rtlCol="0">
            <a:spAutoFit/>
          </a:bodyPr>
          <a:lstStyle/>
          <a:p>
            <a:r>
              <a:rPr kumimoji="1" lang="ja-JP" altLang="en-US" sz="2400" dirty="0"/>
              <a:t>モデル</a:t>
            </a:r>
            <a:r>
              <a:rPr kumimoji="1" lang="en-US" altLang="ja-JP" sz="2400" dirty="0"/>
              <a:t>B,C</a:t>
            </a:r>
            <a:r>
              <a:rPr lang="ja-JP" altLang="en-US" sz="2400" dirty="0"/>
              <a:t>のポート温度</a:t>
            </a:r>
            <a:r>
              <a:rPr kumimoji="1" lang="ja-JP" altLang="en-US" sz="2400" dirty="0"/>
              <a:t>は</a:t>
            </a:r>
            <a:r>
              <a:rPr kumimoji="1" lang="en-US" altLang="ja-JP" sz="2400" dirty="0"/>
              <a:t>10</a:t>
            </a:r>
            <a:r>
              <a:rPr kumimoji="1" lang="ja-JP" altLang="en-US" sz="2400" dirty="0"/>
              <a:t>℃になります</a:t>
            </a:r>
          </a:p>
        </p:txBody>
      </p:sp>
      <p:sp>
        <p:nvSpPr>
          <p:cNvPr id="24" name="楕円 23">
            <a:extLst>
              <a:ext uri="{FF2B5EF4-FFF2-40B4-BE49-F238E27FC236}">
                <a16:creationId xmlns:a16="http://schemas.microsoft.com/office/drawing/2014/main" id="{3B424FF8-96CD-429A-9DFF-B740A45BBDD2}"/>
              </a:ext>
            </a:extLst>
          </p:cNvPr>
          <p:cNvSpPr/>
          <p:nvPr/>
        </p:nvSpPr>
        <p:spPr>
          <a:xfrm>
            <a:off x="3245910" y="2309945"/>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CE75AF0-2F34-4C9C-B41C-C3FFAB4AB58B}"/>
              </a:ext>
            </a:extLst>
          </p:cNvPr>
          <p:cNvSpPr/>
          <p:nvPr/>
        </p:nvSpPr>
        <p:spPr>
          <a:xfrm>
            <a:off x="3236369" y="4207151"/>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D13E1B49-794A-4357-8E28-15ADCF438FD8}"/>
              </a:ext>
            </a:extLst>
          </p:cNvPr>
          <p:cNvSpPr/>
          <p:nvPr/>
        </p:nvSpPr>
        <p:spPr>
          <a:xfrm>
            <a:off x="4709516" y="3566725"/>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09122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29</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6460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2</a:t>
            </a:r>
            <a:r>
              <a:rPr lang="ja-JP" altLang="en-US" dirty="0"/>
              <a:t>モデルの接続</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901968" y="844491"/>
            <a:ext cx="10565101" cy="1938992"/>
          </a:xfrm>
          <a:prstGeom prst="rect">
            <a:avLst/>
          </a:prstGeom>
          <a:noFill/>
        </p:spPr>
        <p:txBody>
          <a:bodyPr wrap="square" rtlCol="0">
            <a:spAutoFit/>
          </a:bodyPr>
          <a:lstStyle/>
          <a:p>
            <a:r>
              <a:rPr lang="ja-JP" altLang="en-US" sz="2400" dirty="0"/>
              <a:t>続いてフロー変数の計算式を熱流量</a:t>
            </a:r>
            <a:r>
              <a:rPr lang="en-US" altLang="ja-JP" sz="2400" dirty="0"/>
              <a:t>Q</a:t>
            </a:r>
            <a:r>
              <a:rPr lang="ja-JP" altLang="en-US" sz="2400" dirty="0"/>
              <a:t>を例に解説します</a:t>
            </a:r>
            <a:endParaRPr lang="en-US" altLang="ja-JP" sz="2400" dirty="0"/>
          </a:p>
          <a:p>
            <a:endParaRPr lang="en-US" altLang="ja-JP" sz="2400" dirty="0"/>
          </a:p>
          <a:p>
            <a:r>
              <a:rPr lang="ja-JP" altLang="en-US" sz="2400" dirty="0"/>
              <a:t>以下のモデルにおいて、</a:t>
            </a:r>
            <a:r>
              <a:rPr lang="en-US" altLang="ja-JP" sz="2400" dirty="0"/>
              <a:t>A</a:t>
            </a:r>
            <a:r>
              <a:rPr lang="ja-JP" altLang="en-US" sz="2400" dirty="0"/>
              <a:t>モデルのポート熱流量を</a:t>
            </a:r>
            <a:r>
              <a:rPr lang="en-US" altLang="ja-JP" sz="2400" dirty="0"/>
              <a:t>Q</a:t>
            </a:r>
            <a:r>
              <a:rPr lang="en-US" altLang="ja-JP" sz="2400" baseline="-25000" dirty="0"/>
              <a:t>A</a:t>
            </a:r>
            <a:r>
              <a:rPr lang="en-US" altLang="ja-JP" sz="2400" dirty="0"/>
              <a:t>(=10W)</a:t>
            </a:r>
            <a:r>
              <a:rPr lang="ja-JP" altLang="en-US" sz="2400" dirty="0"/>
              <a:t>とします。</a:t>
            </a:r>
            <a:r>
              <a:rPr lang="en-US" altLang="ja-JP" sz="2400" dirty="0"/>
              <a:t>Modelica</a:t>
            </a:r>
            <a:r>
              <a:rPr lang="ja-JP" altLang="en-US" sz="2400" dirty="0"/>
              <a:t>言語ではフロー変数についてモデルに流入する場合を正、モデルから流出する場合を負と考えるのが一般的です。</a:t>
            </a:r>
            <a:endParaRPr lang="en-US" altLang="ja-JP" sz="2400" dirty="0"/>
          </a:p>
        </p:txBody>
      </p:sp>
      <p:sp>
        <p:nvSpPr>
          <p:cNvPr id="20" name="正方形/長方形 19">
            <a:extLst>
              <a:ext uri="{FF2B5EF4-FFF2-40B4-BE49-F238E27FC236}">
                <a16:creationId xmlns:a16="http://schemas.microsoft.com/office/drawing/2014/main" id="{3D021193-D2C7-448C-B17A-6C6B66F69F15}"/>
              </a:ext>
            </a:extLst>
          </p:cNvPr>
          <p:cNvSpPr/>
          <p:nvPr/>
        </p:nvSpPr>
        <p:spPr>
          <a:xfrm>
            <a:off x="1550089" y="3340664"/>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2" name="正方形/長方形 21">
            <a:extLst>
              <a:ext uri="{FF2B5EF4-FFF2-40B4-BE49-F238E27FC236}">
                <a16:creationId xmlns:a16="http://schemas.microsoft.com/office/drawing/2014/main" id="{C6DDD114-F871-4579-B19E-246FE0EE1974}"/>
              </a:ext>
            </a:extLst>
          </p:cNvPr>
          <p:cNvSpPr/>
          <p:nvPr/>
        </p:nvSpPr>
        <p:spPr>
          <a:xfrm>
            <a:off x="4212970" y="3340664"/>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4" name="直線矢印コネクタ 23">
            <a:extLst>
              <a:ext uri="{FF2B5EF4-FFF2-40B4-BE49-F238E27FC236}">
                <a16:creationId xmlns:a16="http://schemas.microsoft.com/office/drawing/2014/main" id="{13796A95-89FB-46BE-B547-18A39D7E0504}"/>
              </a:ext>
            </a:extLst>
          </p:cNvPr>
          <p:cNvCxnSpPr>
            <a:stCxn id="20" idx="3"/>
            <a:endCxn id="22" idx="1"/>
          </p:cNvCxnSpPr>
          <p:nvPr/>
        </p:nvCxnSpPr>
        <p:spPr>
          <a:xfrm>
            <a:off x="2875664" y="3952324"/>
            <a:ext cx="1337306"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28A8E3AF-3760-4E6C-9F09-2C20F9EB92DC}"/>
              </a:ext>
            </a:extLst>
          </p:cNvPr>
          <p:cNvSpPr txBox="1"/>
          <p:nvPr/>
        </p:nvSpPr>
        <p:spPr>
          <a:xfrm>
            <a:off x="6246970" y="4630757"/>
            <a:ext cx="4600940" cy="461665"/>
          </a:xfrm>
          <a:prstGeom prst="rect">
            <a:avLst/>
          </a:prstGeom>
          <a:noFill/>
        </p:spPr>
        <p:txBody>
          <a:bodyPr wrap="none" rtlCol="0">
            <a:spAutoFit/>
          </a:bodyPr>
          <a:lstStyle/>
          <a:p>
            <a:r>
              <a:rPr kumimoji="1" lang="ja-JP" altLang="en-US" sz="2400" dirty="0"/>
              <a:t>モデル</a:t>
            </a:r>
            <a:r>
              <a:rPr kumimoji="1" lang="en-US" altLang="ja-JP" sz="2400" dirty="0"/>
              <a:t>B</a:t>
            </a:r>
            <a:r>
              <a:rPr kumimoji="1" lang="ja-JP" altLang="en-US" sz="2400" dirty="0"/>
              <a:t>の熱流量</a:t>
            </a:r>
            <a:r>
              <a:rPr kumimoji="1" lang="en-US" altLang="ja-JP" sz="2400" dirty="0"/>
              <a:t>Q</a:t>
            </a:r>
            <a:r>
              <a:rPr lang="en-US" altLang="ja-JP" sz="2400" baseline="-25000" dirty="0"/>
              <a:t>B</a:t>
            </a:r>
            <a:r>
              <a:rPr kumimoji="1" lang="ja-JP" altLang="en-US" sz="2400" dirty="0"/>
              <a:t>は</a:t>
            </a:r>
            <a:r>
              <a:rPr kumimoji="1" lang="en-US" altLang="ja-JP" sz="2400" dirty="0"/>
              <a:t>-10W</a:t>
            </a:r>
            <a:r>
              <a:rPr kumimoji="1" lang="ja-JP" altLang="en-US" sz="2400" dirty="0"/>
              <a:t>です</a:t>
            </a:r>
          </a:p>
        </p:txBody>
      </p:sp>
      <p:sp>
        <p:nvSpPr>
          <p:cNvPr id="26" name="テキスト ボックス 25">
            <a:extLst>
              <a:ext uri="{FF2B5EF4-FFF2-40B4-BE49-F238E27FC236}">
                <a16:creationId xmlns:a16="http://schemas.microsoft.com/office/drawing/2014/main" id="{AC7FCBB6-BCF9-4BE1-A9BE-5FD4BB096A22}"/>
              </a:ext>
            </a:extLst>
          </p:cNvPr>
          <p:cNvSpPr txBox="1"/>
          <p:nvPr/>
        </p:nvSpPr>
        <p:spPr>
          <a:xfrm>
            <a:off x="1694144" y="4683688"/>
            <a:ext cx="1109599" cy="461665"/>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=10</a:t>
            </a:r>
            <a:endParaRPr kumimoji="1" lang="ja-JP" altLang="en-US" sz="2400" dirty="0"/>
          </a:p>
        </p:txBody>
      </p:sp>
      <p:sp>
        <p:nvSpPr>
          <p:cNvPr id="27" name="テキスト ボックス 26">
            <a:extLst>
              <a:ext uri="{FF2B5EF4-FFF2-40B4-BE49-F238E27FC236}">
                <a16:creationId xmlns:a16="http://schemas.microsoft.com/office/drawing/2014/main" id="{BFF43113-654C-4BEF-8DCC-3FB6C2E813DA}"/>
              </a:ext>
            </a:extLst>
          </p:cNvPr>
          <p:cNvSpPr txBox="1"/>
          <p:nvPr/>
        </p:nvSpPr>
        <p:spPr>
          <a:xfrm>
            <a:off x="4074095" y="4679225"/>
            <a:ext cx="1526380" cy="461665"/>
          </a:xfrm>
          <a:prstGeom prst="rect">
            <a:avLst/>
          </a:prstGeom>
          <a:noFill/>
        </p:spPr>
        <p:txBody>
          <a:bodyPr wrap="none" rtlCol="0">
            <a:spAutoFit/>
          </a:bodyPr>
          <a:lstStyle/>
          <a:p>
            <a:r>
              <a:rPr kumimoji="1" lang="en-US" altLang="ja-JP" sz="2400" dirty="0"/>
              <a:t>Q</a:t>
            </a:r>
            <a:r>
              <a:rPr kumimoji="1" lang="en-US" altLang="ja-JP" sz="2400" baseline="-25000" dirty="0"/>
              <a:t>B</a:t>
            </a:r>
            <a:r>
              <a:rPr kumimoji="1" lang="en-US" altLang="ja-JP" sz="2400" dirty="0"/>
              <a:t>+Q</a:t>
            </a:r>
            <a:r>
              <a:rPr kumimoji="1" lang="en-US" altLang="ja-JP" sz="2400" baseline="-25000" dirty="0"/>
              <a:t>A</a:t>
            </a:r>
            <a:r>
              <a:rPr kumimoji="1" lang="en-US" altLang="ja-JP" sz="2400" dirty="0"/>
              <a:t>=0</a:t>
            </a:r>
            <a:endParaRPr kumimoji="1" lang="ja-JP" altLang="en-US" sz="2400" dirty="0"/>
          </a:p>
        </p:txBody>
      </p:sp>
      <p:sp>
        <p:nvSpPr>
          <p:cNvPr id="12" name="四角形: 角を丸くする 11">
            <a:extLst>
              <a:ext uri="{FF2B5EF4-FFF2-40B4-BE49-F238E27FC236}">
                <a16:creationId xmlns:a16="http://schemas.microsoft.com/office/drawing/2014/main" id="{D3E4960D-F635-45A3-877D-2A38851113B2}"/>
              </a:ext>
            </a:extLst>
          </p:cNvPr>
          <p:cNvSpPr/>
          <p:nvPr/>
        </p:nvSpPr>
        <p:spPr>
          <a:xfrm>
            <a:off x="1433384" y="5359843"/>
            <a:ext cx="9045146"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スルー変数は接続されたポート間の総量がゼロとなるように値を受け渡します</a:t>
            </a:r>
          </a:p>
        </p:txBody>
      </p:sp>
      <p:sp>
        <p:nvSpPr>
          <p:cNvPr id="13" name="楕円 12">
            <a:extLst>
              <a:ext uri="{FF2B5EF4-FFF2-40B4-BE49-F238E27FC236}">
                <a16:creationId xmlns:a16="http://schemas.microsoft.com/office/drawing/2014/main" id="{718AA11C-5679-44E4-B475-91F7E4BDBD7E}"/>
              </a:ext>
            </a:extLst>
          </p:cNvPr>
          <p:cNvSpPr/>
          <p:nvPr/>
        </p:nvSpPr>
        <p:spPr>
          <a:xfrm>
            <a:off x="2809639" y="3874567"/>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18C0084-3CD5-43FE-AD7E-4E344059D272}"/>
              </a:ext>
            </a:extLst>
          </p:cNvPr>
          <p:cNvSpPr/>
          <p:nvPr/>
        </p:nvSpPr>
        <p:spPr>
          <a:xfrm>
            <a:off x="4123483" y="3889862"/>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27B62D2-4A56-45F2-8DAA-480B2F185314}"/>
              </a:ext>
            </a:extLst>
          </p:cNvPr>
          <p:cNvSpPr/>
          <p:nvPr/>
        </p:nvSpPr>
        <p:spPr>
          <a:xfrm>
            <a:off x="6452971" y="2919737"/>
            <a:ext cx="3691926"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E15E54C-D73C-42B9-B7B5-7356AB489D16}"/>
              </a:ext>
            </a:extLst>
          </p:cNvPr>
          <p:cNvSpPr txBox="1"/>
          <p:nvPr/>
        </p:nvSpPr>
        <p:spPr>
          <a:xfrm>
            <a:off x="7348233" y="3582179"/>
            <a:ext cx="2398413" cy="584775"/>
          </a:xfrm>
          <a:prstGeom prst="rect">
            <a:avLst/>
          </a:prstGeom>
          <a:noFill/>
        </p:spPr>
        <p:txBody>
          <a:bodyPr wrap="none" rtlCol="0">
            <a:spAutoFit/>
          </a:bodyPr>
          <a:lstStyle/>
          <a:p>
            <a:r>
              <a:rPr kumimoji="1" lang="en-US" altLang="ja-JP" sz="3200" dirty="0"/>
              <a:t>Q</a:t>
            </a:r>
            <a:r>
              <a:rPr kumimoji="1" lang="en-US" altLang="ja-JP" sz="3200" baseline="-25000" dirty="0"/>
              <a:t>A</a:t>
            </a:r>
            <a:r>
              <a:rPr kumimoji="1" lang="en-US" altLang="ja-JP" sz="3200" dirty="0"/>
              <a:t> + Q</a:t>
            </a:r>
            <a:r>
              <a:rPr kumimoji="1" lang="en-US" altLang="ja-JP" sz="3200" baseline="-25000" dirty="0"/>
              <a:t>B</a:t>
            </a:r>
            <a:r>
              <a:rPr lang="en-US" altLang="ja-JP" sz="3200" dirty="0"/>
              <a:t> =0</a:t>
            </a:r>
            <a:r>
              <a:rPr kumimoji="1" lang="en-US" altLang="ja-JP" sz="3200" baseline="-25000" dirty="0"/>
              <a:t> </a:t>
            </a:r>
            <a:endParaRPr kumimoji="1" lang="ja-JP" altLang="en-US" sz="3200" baseline="-25000" dirty="0"/>
          </a:p>
        </p:txBody>
      </p:sp>
      <p:sp>
        <p:nvSpPr>
          <p:cNvPr id="18" name="テキスト ボックス 17">
            <a:extLst>
              <a:ext uri="{FF2B5EF4-FFF2-40B4-BE49-F238E27FC236}">
                <a16:creationId xmlns:a16="http://schemas.microsoft.com/office/drawing/2014/main" id="{B6CCEEB9-B443-4A23-876C-AF8E36F77894}"/>
              </a:ext>
            </a:extLst>
          </p:cNvPr>
          <p:cNvSpPr txBox="1"/>
          <p:nvPr/>
        </p:nvSpPr>
        <p:spPr>
          <a:xfrm>
            <a:off x="6668498" y="3075115"/>
            <a:ext cx="3262432" cy="461665"/>
          </a:xfrm>
          <a:prstGeom prst="rect">
            <a:avLst/>
          </a:prstGeom>
          <a:noFill/>
        </p:spPr>
        <p:txBody>
          <a:bodyPr wrap="none" rtlCol="0">
            <a:spAutoFit/>
          </a:bodyPr>
          <a:lstStyle/>
          <a:p>
            <a:pPr algn="l"/>
            <a:r>
              <a:rPr kumimoji="1" lang="ja-JP" altLang="en-US" sz="2400" dirty="0"/>
              <a:t>スルー変数の接続の式</a:t>
            </a:r>
          </a:p>
        </p:txBody>
      </p:sp>
    </p:spTree>
    <p:extLst>
      <p:ext uri="{BB962C8B-B14F-4D97-AF65-F5344CB8AC3E}">
        <p14:creationId xmlns:p14="http://schemas.microsoft.com/office/powerpoint/2010/main" val="4210114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560070" y="1141132"/>
            <a:ext cx="10033516" cy="461665"/>
          </a:xfrm>
          <a:prstGeom prst="rect">
            <a:avLst/>
          </a:prstGeom>
          <a:noFill/>
        </p:spPr>
        <p:txBody>
          <a:bodyPr wrap="none" rtlCol="0">
            <a:spAutoFit/>
          </a:bodyPr>
          <a:lstStyle/>
          <a:p>
            <a:r>
              <a:rPr kumimoji="1" lang="ja-JP" altLang="en-US" sz="2400" dirty="0"/>
              <a:t>プラントモデルの概要を理解し、既存ライブラリを確認してみましょう</a:t>
            </a:r>
            <a:endParaRPr kumimoji="1" lang="en-US" altLang="ja-JP" sz="2400" dirty="0"/>
          </a:p>
        </p:txBody>
      </p:sp>
      <p:sp>
        <p:nvSpPr>
          <p:cNvPr id="6" name="テキスト ボックス 5">
            <a:extLst>
              <a:ext uri="{FF2B5EF4-FFF2-40B4-BE49-F238E27FC236}">
                <a16:creationId xmlns:a16="http://schemas.microsoft.com/office/drawing/2014/main" id="{3584E5C0-5BA4-49BA-B1F6-15F4C82108C1}"/>
              </a:ext>
            </a:extLst>
          </p:cNvPr>
          <p:cNvSpPr txBox="1"/>
          <p:nvPr/>
        </p:nvSpPr>
        <p:spPr>
          <a:xfrm>
            <a:off x="896599" y="2205227"/>
            <a:ext cx="6340197" cy="461665"/>
          </a:xfrm>
          <a:prstGeom prst="rect">
            <a:avLst/>
          </a:prstGeom>
          <a:noFill/>
        </p:spPr>
        <p:txBody>
          <a:bodyPr wrap="none" rtlCol="0">
            <a:spAutoFit/>
          </a:bodyPr>
          <a:lstStyle/>
          <a:p>
            <a:r>
              <a:rPr kumimoji="1" lang="ja-JP" altLang="en-US" sz="2400" b="1" dirty="0"/>
              <a:t>プラントモデルが理解できるようになると？</a:t>
            </a:r>
            <a:endParaRPr kumimoji="1" lang="en-US" altLang="ja-JP" sz="2400" b="1" dirty="0"/>
          </a:p>
        </p:txBody>
      </p:sp>
      <p:sp>
        <p:nvSpPr>
          <p:cNvPr id="7" name="テキスト ボックス 6">
            <a:extLst>
              <a:ext uri="{FF2B5EF4-FFF2-40B4-BE49-F238E27FC236}">
                <a16:creationId xmlns:a16="http://schemas.microsoft.com/office/drawing/2014/main" id="{1E75CFAD-D320-49CE-BFDB-2AF74B9D6F09}"/>
              </a:ext>
            </a:extLst>
          </p:cNvPr>
          <p:cNvSpPr txBox="1"/>
          <p:nvPr/>
        </p:nvSpPr>
        <p:spPr>
          <a:xfrm>
            <a:off x="1445015" y="3037834"/>
            <a:ext cx="8430513" cy="2677656"/>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様々な物理現象を計算できるようになる</a:t>
            </a:r>
            <a:endParaRPr kumimoji="1" lang="en-US" altLang="ja-JP" sz="2800" dirty="0">
              <a:solidFill>
                <a:srgbClr val="FF0000"/>
              </a:solidFill>
            </a:endParaRPr>
          </a:p>
          <a:p>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既存の物理ライブラリが何をしているか分かる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lang="ja-JP" altLang="en-US" sz="2800" dirty="0">
                <a:solidFill>
                  <a:srgbClr val="FF0000"/>
                </a:solidFill>
              </a:rPr>
              <a:t>オリジナルの物理ライブラリを作れるようになる</a:t>
            </a:r>
            <a:endParaRPr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Tree>
    <p:extLst>
      <p:ext uri="{BB962C8B-B14F-4D97-AF65-F5344CB8AC3E}">
        <p14:creationId xmlns:p14="http://schemas.microsoft.com/office/powerpoint/2010/main" val="1969681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30</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6460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3</a:t>
            </a:r>
            <a:r>
              <a:rPr lang="ja-JP" altLang="en-US" dirty="0"/>
              <a:t>モデルの接続</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901968" y="844491"/>
            <a:ext cx="11022302" cy="1200329"/>
          </a:xfrm>
          <a:prstGeom prst="rect">
            <a:avLst/>
          </a:prstGeom>
          <a:noFill/>
        </p:spPr>
        <p:txBody>
          <a:bodyPr wrap="square" rtlCol="0">
            <a:spAutoFit/>
          </a:bodyPr>
          <a:lstStyle/>
          <a:p>
            <a:r>
              <a:rPr lang="ja-JP" altLang="en-US" sz="2400" dirty="0"/>
              <a:t>以下のように３つのモデルが接続され、モデル</a:t>
            </a:r>
            <a:r>
              <a:rPr lang="en-US" altLang="ja-JP" sz="2400" dirty="0"/>
              <a:t>A,B</a:t>
            </a:r>
            <a:r>
              <a:rPr lang="ja-JP" altLang="en-US" sz="2400" dirty="0"/>
              <a:t>のポート熱流量が</a:t>
            </a:r>
            <a:r>
              <a:rPr lang="en-US" altLang="ja-JP" sz="2400" dirty="0"/>
              <a:t>10W,-5W</a:t>
            </a:r>
            <a:r>
              <a:rPr lang="ja-JP" altLang="en-US" sz="2400" dirty="0"/>
              <a:t>の時はモデル</a:t>
            </a:r>
            <a:r>
              <a:rPr lang="en-US" altLang="ja-JP" sz="2400" dirty="0"/>
              <a:t>C</a:t>
            </a:r>
            <a:r>
              <a:rPr lang="ja-JP" altLang="en-US" sz="2400" dirty="0"/>
              <a:t>のポート熱流量はいくらしょうか？</a:t>
            </a:r>
            <a:endParaRPr lang="en-US" altLang="ja-JP" sz="2400" dirty="0"/>
          </a:p>
          <a:p>
            <a:r>
              <a:rPr lang="ja-JP" altLang="en-US" sz="2400" dirty="0"/>
              <a:t>また、どのモデルからどのモデルへ熱流量が流れているのでしょうか？</a:t>
            </a:r>
          </a:p>
        </p:txBody>
      </p:sp>
      <p:sp>
        <p:nvSpPr>
          <p:cNvPr id="25" name="テキスト ボックス 24">
            <a:extLst>
              <a:ext uri="{FF2B5EF4-FFF2-40B4-BE49-F238E27FC236}">
                <a16:creationId xmlns:a16="http://schemas.microsoft.com/office/drawing/2014/main" id="{28A8E3AF-3760-4E6C-9F09-2C20F9EB92DC}"/>
              </a:ext>
            </a:extLst>
          </p:cNvPr>
          <p:cNvSpPr txBox="1"/>
          <p:nvPr/>
        </p:nvSpPr>
        <p:spPr>
          <a:xfrm>
            <a:off x="6452971" y="4597963"/>
            <a:ext cx="4570482" cy="461665"/>
          </a:xfrm>
          <a:prstGeom prst="rect">
            <a:avLst/>
          </a:prstGeom>
          <a:noFill/>
        </p:spPr>
        <p:txBody>
          <a:bodyPr wrap="none" rtlCol="0">
            <a:spAutoFit/>
          </a:bodyPr>
          <a:lstStyle/>
          <a:p>
            <a:r>
              <a:rPr kumimoji="1" lang="ja-JP" altLang="en-US" sz="2400" dirty="0"/>
              <a:t>モデル</a:t>
            </a:r>
            <a:r>
              <a:rPr kumimoji="1" lang="en-US" altLang="ja-JP" sz="2400" dirty="0"/>
              <a:t>C</a:t>
            </a:r>
            <a:r>
              <a:rPr kumimoji="1" lang="ja-JP" altLang="en-US" sz="2400" dirty="0"/>
              <a:t>の熱流量</a:t>
            </a:r>
            <a:r>
              <a:rPr kumimoji="1" lang="en-US" altLang="ja-JP" sz="2400" dirty="0"/>
              <a:t>Q</a:t>
            </a:r>
            <a:r>
              <a:rPr lang="en-US" altLang="ja-JP" sz="2400" baseline="-25000" dirty="0"/>
              <a:t>C</a:t>
            </a:r>
            <a:r>
              <a:rPr kumimoji="1" lang="ja-JP" altLang="en-US" sz="2400" dirty="0"/>
              <a:t>は</a:t>
            </a:r>
            <a:r>
              <a:rPr kumimoji="1" lang="en-US" altLang="ja-JP" sz="2400" dirty="0"/>
              <a:t>-5W</a:t>
            </a:r>
            <a:r>
              <a:rPr kumimoji="1" lang="ja-JP" altLang="en-US" sz="2400" dirty="0"/>
              <a:t>です</a:t>
            </a:r>
          </a:p>
        </p:txBody>
      </p:sp>
      <p:sp>
        <p:nvSpPr>
          <p:cNvPr id="12" name="四角形: 角を丸くする 11">
            <a:extLst>
              <a:ext uri="{FF2B5EF4-FFF2-40B4-BE49-F238E27FC236}">
                <a16:creationId xmlns:a16="http://schemas.microsoft.com/office/drawing/2014/main" id="{D3E4960D-F635-45A3-877D-2A38851113B2}"/>
              </a:ext>
            </a:extLst>
          </p:cNvPr>
          <p:cNvSpPr/>
          <p:nvPr/>
        </p:nvSpPr>
        <p:spPr>
          <a:xfrm>
            <a:off x="1433384" y="5359843"/>
            <a:ext cx="9316994"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フロー変数には向きがあるため、どのモデルからどのモデルに流れているかイメージしながら計算しましょう</a:t>
            </a:r>
          </a:p>
        </p:txBody>
      </p:sp>
      <p:sp>
        <p:nvSpPr>
          <p:cNvPr id="16" name="正方形/長方形 15">
            <a:extLst>
              <a:ext uri="{FF2B5EF4-FFF2-40B4-BE49-F238E27FC236}">
                <a16:creationId xmlns:a16="http://schemas.microsoft.com/office/drawing/2014/main" id="{827B62D2-4A56-45F2-8DAA-480B2F185314}"/>
              </a:ext>
            </a:extLst>
          </p:cNvPr>
          <p:cNvSpPr/>
          <p:nvPr/>
        </p:nvSpPr>
        <p:spPr>
          <a:xfrm>
            <a:off x="6452971" y="2919737"/>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E15E54C-D73C-42B9-B7B5-7356AB489D16}"/>
              </a:ext>
            </a:extLst>
          </p:cNvPr>
          <p:cNvSpPr txBox="1"/>
          <p:nvPr/>
        </p:nvSpPr>
        <p:spPr>
          <a:xfrm>
            <a:off x="6903241" y="3659144"/>
            <a:ext cx="3414717" cy="584775"/>
          </a:xfrm>
          <a:prstGeom prst="rect">
            <a:avLst/>
          </a:prstGeom>
          <a:noFill/>
        </p:spPr>
        <p:txBody>
          <a:bodyPr wrap="none" rtlCol="0">
            <a:spAutoFit/>
          </a:bodyPr>
          <a:lstStyle/>
          <a:p>
            <a:r>
              <a:rPr kumimoji="1" lang="en-US" altLang="ja-JP" sz="3200" dirty="0"/>
              <a:t>Q</a:t>
            </a:r>
            <a:r>
              <a:rPr kumimoji="1" lang="en-US" altLang="ja-JP" sz="3200" baseline="-25000" dirty="0"/>
              <a:t>A</a:t>
            </a:r>
            <a:r>
              <a:rPr kumimoji="1" lang="en-US" altLang="ja-JP" sz="3200" dirty="0"/>
              <a:t> + Q</a:t>
            </a:r>
            <a:r>
              <a:rPr kumimoji="1" lang="en-US" altLang="ja-JP" sz="3200" baseline="-25000" dirty="0"/>
              <a:t>B</a:t>
            </a:r>
            <a:r>
              <a:rPr lang="en-US" altLang="ja-JP" sz="3200" dirty="0"/>
              <a:t> + Q</a:t>
            </a:r>
            <a:r>
              <a:rPr lang="en-US" altLang="ja-JP" sz="3200" baseline="-25000" dirty="0"/>
              <a:t>C</a:t>
            </a:r>
            <a:r>
              <a:rPr lang="en-US" altLang="ja-JP" sz="3200" dirty="0"/>
              <a:t> =0</a:t>
            </a:r>
            <a:r>
              <a:rPr kumimoji="1" lang="en-US" altLang="ja-JP" sz="3200" baseline="-25000" dirty="0"/>
              <a:t> </a:t>
            </a:r>
            <a:endParaRPr kumimoji="1" lang="ja-JP" altLang="en-US" sz="3200" baseline="-25000" dirty="0"/>
          </a:p>
        </p:txBody>
      </p:sp>
      <p:sp>
        <p:nvSpPr>
          <p:cNvPr id="18" name="テキスト ボックス 17">
            <a:extLst>
              <a:ext uri="{FF2B5EF4-FFF2-40B4-BE49-F238E27FC236}">
                <a16:creationId xmlns:a16="http://schemas.microsoft.com/office/drawing/2014/main" id="{B6CCEEB9-B443-4A23-876C-AF8E36F77894}"/>
              </a:ext>
            </a:extLst>
          </p:cNvPr>
          <p:cNvSpPr txBox="1"/>
          <p:nvPr/>
        </p:nvSpPr>
        <p:spPr>
          <a:xfrm>
            <a:off x="6668498" y="3075115"/>
            <a:ext cx="3262432" cy="461665"/>
          </a:xfrm>
          <a:prstGeom prst="rect">
            <a:avLst/>
          </a:prstGeom>
          <a:noFill/>
        </p:spPr>
        <p:txBody>
          <a:bodyPr wrap="none" rtlCol="0">
            <a:spAutoFit/>
          </a:bodyPr>
          <a:lstStyle/>
          <a:p>
            <a:pPr algn="l"/>
            <a:r>
              <a:rPr kumimoji="1" lang="ja-JP" altLang="en-US" sz="2400" dirty="0"/>
              <a:t>スルー変数の接続の式</a:t>
            </a:r>
          </a:p>
        </p:txBody>
      </p:sp>
      <p:grpSp>
        <p:nvGrpSpPr>
          <p:cNvPr id="2" name="グループ化 1">
            <a:extLst>
              <a:ext uri="{FF2B5EF4-FFF2-40B4-BE49-F238E27FC236}">
                <a16:creationId xmlns:a16="http://schemas.microsoft.com/office/drawing/2014/main" id="{1644A8D8-F2EB-466A-B5A0-93C37DCBFC3D}"/>
              </a:ext>
            </a:extLst>
          </p:cNvPr>
          <p:cNvGrpSpPr/>
          <p:nvPr/>
        </p:nvGrpSpPr>
        <p:grpSpPr>
          <a:xfrm>
            <a:off x="2137718" y="2035426"/>
            <a:ext cx="4074542" cy="3271398"/>
            <a:chOff x="1899172" y="1364003"/>
            <a:chExt cx="4997936" cy="4012780"/>
          </a:xfrm>
        </p:grpSpPr>
        <p:sp>
          <p:nvSpPr>
            <p:cNvPr id="19" name="正方形/長方形 18">
              <a:extLst>
                <a:ext uri="{FF2B5EF4-FFF2-40B4-BE49-F238E27FC236}">
                  <a16:creationId xmlns:a16="http://schemas.microsoft.com/office/drawing/2014/main" id="{502C6D4E-A610-4609-9860-F69DE25896D9}"/>
                </a:ext>
              </a:extLst>
            </p:cNvPr>
            <p:cNvSpPr/>
            <p:nvPr/>
          </p:nvSpPr>
          <p:spPr>
            <a:xfrm>
              <a:off x="1899173" y="1364003"/>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1" name="正方形/長方形 20">
              <a:extLst>
                <a:ext uri="{FF2B5EF4-FFF2-40B4-BE49-F238E27FC236}">
                  <a16:creationId xmlns:a16="http://schemas.microsoft.com/office/drawing/2014/main" id="{2B7F0845-B2A7-4D0C-A039-6FAAEBEB8250}"/>
                </a:ext>
              </a:extLst>
            </p:cNvPr>
            <p:cNvSpPr/>
            <p:nvPr/>
          </p:nvSpPr>
          <p:spPr>
            <a:xfrm>
              <a:off x="4695564" y="266391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C</a:t>
              </a:r>
              <a:endParaRPr kumimoji="1" lang="ja-JP" altLang="en-US" sz="4000" dirty="0"/>
            </a:p>
          </p:txBody>
        </p:sp>
        <p:sp>
          <p:nvSpPr>
            <p:cNvPr id="23" name="正方形/長方形 22">
              <a:extLst>
                <a:ext uri="{FF2B5EF4-FFF2-40B4-BE49-F238E27FC236}">
                  <a16:creationId xmlns:a16="http://schemas.microsoft.com/office/drawing/2014/main" id="{EFF4D55F-CEF9-40D5-81A5-64FBD6C2D2E5}"/>
                </a:ext>
              </a:extLst>
            </p:cNvPr>
            <p:cNvSpPr/>
            <p:nvPr/>
          </p:nvSpPr>
          <p:spPr>
            <a:xfrm>
              <a:off x="1899172" y="361293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8" name="コネクタ: カギ線 27">
              <a:extLst>
                <a:ext uri="{FF2B5EF4-FFF2-40B4-BE49-F238E27FC236}">
                  <a16:creationId xmlns:a16="http://schemas.microsoft.com/office/drawing/2014/main" id="{544F091E-6CDF-457F-BFFC-21192A5BEF70}"/>
                </a:ext>
              </a:extLst>
            </p:cNvPr>
            <p:cNvCxnSpPr>
              <a:stCxn id="19" idx="3"/>
              <a:endCxn id="21" idx="1"/>
            </p:cNvCxnSpPr>
            <p:nvPr/>
          </p:nvCxnSpPr>
          <p:spPr>
            <a:xfrm>
              <a:off x="3224748" y="1975663"/>
              <a:ext cx="1470816" cy="129991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コネクタ: カギ線 28">
              <a:extLst>
                <a:ext uri="{FF2B5EF4-FFF2-40B4-BE49-F238E27FC236}">
                  <a16:creationId xmlns:a16="http://schemas.microsoft.com/office/drawing/2014/main" id="{C377B73B-B10B-4FC8-B615-65BDDD9E9B0D}"/>
                </a:ext>
              </a:extLst>
            </p:cNvPr>
            <p:cNvCxnSpPr>
              <a:cxnSpLocks/>
              <a:stCxn id="23" idx="3"/>
              <a:endCxn id="21" idx="1"/>
            </p:cNvCxnSpPr>
            <p:nvPr/>
          </p:nvCxnSpPr>
          <p:spPr>
            <a:xfrm flipV="1">
              <a:off x="3224747" y="3275578"/>
              <a:ext cx="1470817" cy="94901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A59991A-4E1B-4B64-9050-E5073FCC2342}"/>
                </a:ext>
              </a:extLst>
            </p:cNvPr>
            <p:cNvSpPr txBox="1"/>
            <p:nvPr/>
          </p:nvSpPr>
          <p:spPr>
            <a:xfrm>
              <a:off x="2000957" y="2562942"/>
              <a:ext cx="1361062" cy="566290"/>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=10</a:t>
              </a:r>
              <a:endParaRPr kumimoji="1" lang="ja-JP" altLang="en-US" sz="2400" dirty="0"/>
            </a:p>
          </p:txBody>
        </p:sp>
        <p:sp>
          <p:nvSpPr>
            <p:cNvPr id="31" name="テキスト ボックス 30">
              <a:extLst>
                <a:ext uri="{FF2B5EF4-FFF2-40B4-BE49-F238E27FC236}">
                  <a16:creationId xmlns:a16="http://schemas.microsoft.com/office/drawing/2014/main" id="{B5105EF2-9EDC-46D5-8243-7520ADC06208}"/>
                </a:ext>
              </a:extLst>
            </p:cNvPr>
            <p:cNvSpPr txBox="1"/>
            <p:nvPr/>
          </p:nvSpPr>
          <p:spPr>
            <a:xfrm>
              <a:off x="4303187" y="3993762"/>
              <a:ext cx="2593921" cy="566290"/>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+Q</a:t>
              </a:r>
              <a:r>
                <a:rPr kumimoji="1" lang="en-US" altLang="ja-JP" sz="2400" baseline="-25000" dirty="0"/>
                <a:t>B</a:t>
              </a:r>
              <a:r>
                <a:rPr kumimoji="1" lang="en-US" altLang="ja-JP" sz="2400" dirty="0"/>
                <a:t>+Q</a:t>
              </a:r>
              <a:r>
                <a:rPr kumimoji="1" lang="en-US" altLang="ja-JP" sz="2400" baseline="-25000" dirty="0"/>
                <a:t>C</a:t>
              </a:r>
              <a:r>
                <a:rPr kumimoji="1" lang="en-US" altLang="ja-JP" sz="2400" dirty="0"/>
                <a:t>=0</a:t>
              </a:r>
              <a:endParaRPr kumimoji="1" lang="ja-JP" altLang="en-US" sz="2400" dirty="0"/>
            </a:p>
          </p:txBody>
        </p:sp>
        <p:sp>
          <p:nvSpPr>
            <p:cNvPr id="32" name="テキスト ボックス 31">
              <a:extLst>
                <a:ext uri="{FF2B5EF4-FFF2-40B4-BE49-F238E27FC236}">
                  <a16:creationId xmlns:a16="http://schemas.microsoft.com/office/drawing/2014/main" id="{DD659374-4FE8-4EC2-A07D-5BB7849DFDE7}"/>
                </a:ext>
              </a:extLst>
            </p:cNvPr>
            <p:cNvSpPr txBox="1"/>
            <p:nvPr/>
          </p:nvSpPr>
          <p:spPr>
            <a:xfrm>
              <a:off x="1915195" y="4810493"/>
              <a:ext cx="1323703" cy="566290"/>
            </a:xfrm>
            <a:prstGeom prst="rect">
              <a:avLst/>
            </a:prstGeom>
            <a:noFill/>
          </p:spPr>
          <p:txBody>
            <a:bodyPr wrap="none" rtlCol="0">
              <a:spAutoFit/>
            </a:bodyPr>
            <a:lstStyle/>
            <a:p>
              <a:pPr algn="l"/>
              <a:r>
                <a:rPr kumimoji="1" lang="en-US" altLang="ja-JP" sz="2400" dirty="0"/>
                <a:t>Q</a:t>
              </a:r>
              <a:r>
                <a:rPr kumimoji="1" lang="en-US" altLang="ja-JP" sz="2400" baseline="-25000" dirty="0"/>
                <a:t>B</a:t>
              </a:r>
              <a:r>
                <a:rPr kumimoji="1" lang="en-US" altLang="ja-JP" sz="2400" dirty="0"/>
                <a:t>=-5</a:t>
              </a:r>
              <a:endParaRPr kumimoji="1" lang="ja-JP" altLang="en-US" sz="2400" dirty="0"/>
            </a:p>
          </p:txBody>
        </p:sp>
      </p:grpSp>
    </p:spTree>
    <p:extLst>
      <p:ext uri="{BB962C8B-B14F-4D97-AF65-F5344CB8AC3E}">
        <p14:creationId xmlns:p14="http://schemas.microsoft.com/office/powerpoint/2010/main" val="870234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5E7EBA4-CBB2-4B24-85C7-C48BD822B632}"/>
              </a:ext>
            </a:extLst>
          </p:cNvPr>
          <p:cNvPicPr>
            <a:picLocks noChangeAspect="1"/>
          </p:cNvPicPr>
          <p:nvPr/>
        </p:nvPicPr>
        <p:blipFill rotWithShape="1">
          <a:blip r:embed="rId2"/>
          <a:srcRect t="52046" r="62332"/>
          <a:stretch/>
        </p:blipFill>
        <p:spPr>
          <a:xfrm>
            <a:off x="4038079" y="4706243"/>
            <a:ext cx="2585659" cy="1650107"/>
          </a:xfrm>
          <a:prstGeom prst="rect">
            <a:avLst/>
          </a:prstGeom>
        </p:spPr>
      </p:pic>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31</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44407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a:t>
            </a:r>
            <a:r>
              <a:rPr lang="ja-JP" altLang="en-US" dirty="0"/>
              <a:t>正負について</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728846"/>
            <a:ext cx="11033760" cy="3416320"/>
          </a:xfrm>
          <a:prstGeom prst="rect">
            <a:avLst/>
          </a:prstGeom>
          <a:noFill/>
        </p:spPr>
        <p:txBody>
          <a:bodyPr wrap="square" rtlCol="0">
            <a:spAutoFit/>
          </a:bodyPr>
          <a:lstStyle/>
          <a:p>
            <a:pPr algn="l"/>
            <a:r>
              <a:rPr kumimoji="1" lang="ja-JP" altLang="en-US" sz="2400" dirty="0"/>
              <a:t>一般的にフロー変数では</a:t>
            </a:r>
            <a:endParaRPr kumimoji="1" lang="en-US" altLang="ja-JP" sz="2400" dirty="0"/>
          </a:p>
          <a:p>
            <a:pPr lvl="1"/>
            <a:r>
              <a:rPr kumimoji="1" lang="ja-JP" altLang="en-US" sz="2400" dirty="0"/>
              <a:t>モデルに入る場合を正</a:t>
            </a:r>
            <a:endParaRPr kumimoji="1" lang="en-US" altLang="ja-JP" sz="2400" dirty="0"/>
          </a:p>
          <a:p>
            <a:pPr lvl="1"/>
            <a:r>
              <a:rPr kumimoji="1" lang="ja-JP" altLang="en-US" sz="2400" dirty="0"/>
              <a:t>モデルから出て行く場合を負</a:t>
            </a:r>
            <a:endParaRPr kumimoji="1" lang="en-US" altLang="ja-JP" sz="2400" dirty="0"/>
          </a:p>
          <a:p>
            <a:pPr algn="l"/>
            <a:r>
              <a:rPr kumimoji="1" lang="ja-JP" altLang="en-US" sz="2400" dirty="0"/>
              <a:t>とします</a:t>
            </a:r>
            <a:endParaRPr kumimoji="1" lang="en-US" altLang="ja-JP" sz="2400" dirty="0"/>
          </a:p>
          <a:p>
            <a:pPr algn="l"/>
            <a:endParaRPr lang="en-US" altLang="ja-JP" sz="2400" dirty="0"/>
          </a:p>
          <a:p>
            <a:pPr algn="l"/>
            <a:r>
              <a:rPr kumimoji="1" lang="ja-JP" altLang="en-US" sz="2400" dirty="0"/>
              <a:t>しかし、それでは熱流量が</a:t>
            </a:r>
            <a:r>
              <a:rPr kumimoji="1" lang="en-US" altLang="ja-JP" sz="2400" dirty="0"/>
              <a:t>1W</a:t>
            </a:r>
            <a:r>
              <a:rPr kumimoji="1" lang="ja-JP" altLang="en-US" sz="2400" dirty="0"/>
              <a:t>出て行く場合モデルの熱流量入力箇所に「</a:t>
            </a:r>
            <a:r>
              <a:rPr kumimoji="1" lang="en-US" altLang="ja-JP" sz="2400" dirty="0"/>
              <a:t>-1</a:t>
            </a:r>
            <a:r>
              <a:rPr kumimoji="1" lang="ja-JP" altLang="en-US" sz="2400" dirty="0"/>
              <a:t>」とユーザーは入力しないといけません。</a:t>
            </a:r>
            <a:endParaRPr kumimoji="1" lang="en-US" altLang="ja-JP" sz="2400" dirty="0"/>
          </a:p>
          <a:p>
            <a:pPr algn="l"/>
            <a:r>
              <a:rPr kumimoji="1" lang="ja-JP" altLang="en-US" sz="2400" dirty="0"/>
              <a:t>直感的ではないためほとんどのライブラリではユーザーの入力は正として</a:t>
            </a:r>
            <a:endParaRPr kumimoji="1" lang="en-US" altLang="ja-JP" sz="2400" dirty="0"/>
          </a:p>
          <a:p>
            <a:pPr algn="l"/>
            <a:r>
              <a:rPr kumimoji="1" lang="ja-JP" altLang="en-US" sz="2400" dirty="0"/>
              <a:t>モデル内部はマイナスをかけて負としています。</a:t>
            </a:r>
            <a:endParaRPr kumimoji="1" lang="en-US" altLang="ja-JP" sz="2400" dirty="0"/>
          </a:p>
        </p:txBody>
      </p:sp>
      <p:sp>
        <p:nvSpPr>
          <p:cNvPr id="10" name="テキスト ボックス 9">
            <a:extLst>
              <a:ext uri="{FF2B5EF4-FFF2-40B4-BE49-F238E27FC236}">
                <a16:creationId xmlns:a16="http://schemas.microsoft.com/office/drawing/2014/main" id="{C906B6E7-A967-49B8-8082-8F256EF02D0E}"/>
              </a:ext>
            </a:extLst>
          </p:cNvPr>
          <p:cNvSpPr txBox="1"/>
          <p:nvPr/>
        </p:nvSpPr>
        <p:spPr>
          <a:xfrm>
            <a:off x="7331843" y="4811667"/>
            <a:ext cx="3568606" cy="461665"/>
          </a:xfrm>
          <a:prstGeom prst="rect">
            <a:avLst/>
          </a:prstGeom>
          <a:noFill/>
        </p:spPr>
        <p:txBody>
          <a:bodyPr wrap="none" rtlCol="0">
            <a:spAutoFit/>
          </a:bodyPr>
          <a:lstStyle/>
          <a:p>
            <a:pPr algn="l"/>
            <a:r>
              <a:rPr kumimoji="1" lang="ja-JP" altLang="en-US" sz="2400" dirty="0"/>
              <a:t>ポートの熱流量は「</a:t>
            </a:r>
            <a:r>
              <a:rPr kumimoji="1" lang="en-US" altLang="ja-JP" sz="2400" dirty="0"/>
              <a:t>-1</a:t>
            </a:r>
            <a:r>
              <a:rPr kumimoji="1" lang="ja-JP" altLang="en-US" sz="2400" dirty="0"/>
              <a:t>」</a:t>
            </a:r>
          </a:p>
        </p:txBody>
      </p:sp>
      <p:cxnSp>
        <p:nvCxnSpPr>
          <p:cNvPr id="15" name="直線矢印コネクタ 14">
            <a:extLst>
              <a:ext uri="{FF2B5EF4-FFF2-40B4-BE49-F238E27FC236}">
                <a16:creationId xmlns:a16="http://schemas.microsoft.com/office/drawing/2014/main" id="{748D72D5-FF4E-481F-BDDB-E7BE30E89069}"/>
              </a:ext>
            </a:extLst>
          </p:cNvPr>
          <p:cNvCxnSpPr>
            <a:cxnSpLocks/>
            <a:stCxn id="22" idx="3"/>
            <a:endCxn id="12" idx="1"/>
          </p:cNvCxnSpPr>
          <p:nvPr/>
        </p:nvCxnSpPr>
        <p:spPr>
          <a:xfrm>
            <a:off x="3728892" y="5457999"/>
            <a:ext cx="1021393" cy="62899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90F333F-F59A-42F7-9C07-9D54F1C32B89}"/>
              </a:ext>
            </a:extLst>
          </p:cNvPr>
          <p:cNvSpPr txBox="1"/>
          <p:nvPr/>
        </p:nvSpPr>
        <p:spPr>
          <a:xfrm>
            <a:off x="785698" y="5042500"/>
            <a:ext cx="2943194" cy="830997"/>
          </a:xfrm>
          <a:prstGeom prst="rect">
            <a:avLst/>
          </a:prstGeom>
          <a:noFill/>
        </p:spPr>
        <p:txBody>
          <a:bodyPr wrap="square" rtlCol="0">
            <a:spAutoFit/>
          </a:bodyPr>
          <a:lstStyle/>
          <a:p>
            <a:pPr algn="l"/>
            <a:r>
              <a:rPr kumimoji="1" lang="ja-JP" altLang="en-US" sz="2400" dirty="0"/>
              <a:t>熱流量のパラメータ入力値は「</a:t>
            </a:r>
            <a:r>
              <a:rPr kumimoji="1" lang="en-US" altLang="ja-JP" sz="2400" dirty="0"/>
              <a:t>1</a:t>
            </a:r>
            <a:r>
              <a:rPr kumimoji="1" lang="ja-JP" altLang="en-US" sz="2400" dirty="0"/>
              <a:t>」</a:t>
            </a:r>
            <a:endParaRPr kumimoji="1" lang="en-US" altLang="ja-JP" sz="2400" dirty="0"/>
          </a:p>
        </p:txBody>
      </p:sp>
      <p:sp>
        <p:nvSpPr>
          <p:cNvPr id="6" name="テキスト ボックス 5">
            <a:extLst>
              <a:ext uri="{FF2B5EF4-FFF2-40B4-BE49-F238E27FC236}">
                <a16:creationId xmlns:a16="http://schemas.microsoft.com/office/drawing/2014/main" id="{D6908A34-13A2-4B76-9380-68AA311A39ED}"/>
              </a:ext>
            </a:extLst>
          </p:cNvPr>
          <p:cNvSpPr txBox="1"/>
          <p:nvPr/>
        </p:nvSpPr>
        <p:spPr>
          <a:xfrm>
            <a:off x="4130748" y="4375941"/>
            <a:ext cx="2492990" cy="369332"/>
          </a:xfrm>
          <a:prstGeom prst="rect">
            <a:avLst/>
          </a:prstGeom>
          <a:noFill/>
        </p:spPr>
        <p:txBody>
          <a:bodyPr wrap="none" rtlCol="0">
            <a:spAutoFit/>
          </a:bodyPr>
          <a:lstStyle/>
          <a:p>
            <a:pPr algn="l"/>
            <a:r>
              <a:rPr kumimoji="1" lang="ja-JP" altLang="en-US" dirty="0"/>
              <a:t>熱流量を与えるモデル</a:t>
            </a:r>
            <a:endParaRPr kumimoji="1" lang="en-US" altLang="ja-JP" dirty="0"/>
          </a:p>
        </p:txBody>
      </p:sp>
      <p:sp>
        <p:nvSpPr>
          <p:cNvPr id="12" name="四角形: 角を丸くする 11">
            <a:extLst>
              <a:ext uri="{FF2B5EF4-FFF2-40B4-BE49-F238E27FC236}">
                <a16:creationId xmlns:a16="http://schemas.microsoft.com/office/drawing/2014/main" id="{89410F1F-6FD3-4B09-811B-4E607201BDA2}"/>
              </a:ext>
            </a:extLst>
          </p:cNvPr>
          <p:cNvSpPr/>
          <p:nvPr/>
        </p:nvSpPr>
        <p:spPr>
          <a:xfrm>
            <a:off x="4750285" y="5923864"/>
            <a:ext cx="1332081" cy="3262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E12643A7-516A-4AC4-B474-77C9E687A325}"/>
              </a:ext>
            </a:extLst>
          </p:cNvPr>
          <p:cNvCxnSpPr>
            <a:cxnSpLocks/>
            <a:stCxn id="10" idx="1"/>
            <a:endCxn id="3" idx="3"/>
          </p:cNvCxnSpPr>
          <p:nvPr/>
        </p:nvCxnSpPr>
        <p:spPr>
          <a:xfrm flipH="1">
            <a:off x="6623738" y="5042500"/>
            <a:ext cx="708105" cy="48879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637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32</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129522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まとめ</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864773"/>
            <a:ext cx="11033760" cy="830997"/>
          </a:xfrm>
          <a:prstGeom prst="rect">
            <a:avLst/>
          </a:prstGeom>
          <a:noFill/>
        </p:spPr>
        <p:txBody>
          <a:bodyPr wrap="square" rtlCol="0">
            <a:spAutoFit/>
          </a:bodyPr>
          <a:lstStyle/>
          <a:p>
            <a:pPr marL="342900" indent="-342900" algn="l">
              <a:buFont typeface="Wingdings" panose="05000000000000000000" pitchFamily="2" charset="2"/>
              <a:buChar char="ü"/>
            </a:pPr>
            <a:r>
              <a:rPr kumimoji="1" lang="en-US" altLang="ja-JP" sz="2400" dirty="0"/>
              <a:t>Modelica</a:t>
            </a:r>
            <a:r>
              <a:rPr kumimoji="1" lang="ja-JP" altLang="en-US" sz="2400" dirty="0"/>
              <a:t>では物理現象をアクロス変数、フロー変数の関係式で表します</a:t>
            </a:r>
            <a:endParaRPr kumimoji="1" lang="en-US" altLang="ja-JP" sz="2400" dirty="0"/>
          </a:p>
          <a:p>
            <a:pPr marL="342900" indent="-342900" algn="l">
              <a:buFont typeface="Wingdings" panose="05000000000000000000" pitchFamily="2" charset="2"/>
              <a:buChar char="ü"/>
            </a:pPr>
            <a:endParaRPr lang="en-US" altLang="ja-JP" sz="2400" dirty="0"/>
          </a:p>
        </p:txBody>
      </p:sp>
    </p:spTree>
    <p:extLst>
      <p:ext uri="{BB962C8B-B14F-4D97-AF65-F5344CB8AC3E}">
        <p14:creationId xmlns:p14="http://schemas.microsoft.com/office/powerpoint/2010/main" val="286768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33</a:t>
            </a:fld>
            <a:endParaRPr kumimoji="1" lang="ja-JP" altLang="en-US"/>
          </a:p>
        </p:txBody>
      </p:sp>
      <p:sp>
        <p:nvSpPr>
          <p:cNvPr id="2" name="テキスト ボックス 1">
            <a:extLst>
              <a:ext uri="{FF2B5EF4-FFF2-40B4-BE49-F238E27FC236}">
                <a16:creationId xmlns:a16="http://schemas.microsoft.com/office/drawing/2014/main" id="{4B022B8C-F098-49CE-9BFC-844E84B0C59F}"/>
              </a:ext>
            </a:extLst>
          </p:cNvPr>
          <p:cNvSpPr txBox="1"/>
          <p:nvPr/>
        </p:nvSpPr>
        <p:spPr>
          <a:xfrm>
            <a:off x="3041317" y="2471352"/>
            <a:ext cx="6109365" cy="1107996"/>
          </a:xfrm>
          <a:prstGeom prst="rect">
            <a:avLst/>
          </a:prstGeom>
          <a:noFill/>
        </p:spPr>
        <p:txBody>
          <a:bodyPr wrap="none" rtlCol="0">
            <a:spAutoFit/>
          </a:bodyPr>
          <a:lstStyle/>
          <a:p>
            <a:pPr algn="l"/>
            <a:r>
              <a:rPr kumimoji="1" lang="ja-JP" altLang="en-US" sz="6600" b="1" dirty="0">
                <a:effectLst>
                  <a:outerShdw blurRad="38100" dist="38100" dir="2700000" algn="tl">
                    <a:srgbClr val="000000">
                      <a:alpha val="43137"/>
                    </a:srgbClr>
                  </a:outerShdw>
                </a:effectLst>
              </a:rPr>
              <a:t>ストリーム変数</a:t>
            </a:r>
          </a:p>
        </p:txBody>
      </p:sp>
    </p:spTree>
    <p:extLst>
      <p:ext uri="{BB962C8B-B14F-4D97-AF65-F5344CB8AC3E}">
        <p14:creationId xmlns:p14="http://schemas.microsoft.com/office/powerpoint/2010/main" val="3382169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34</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596951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における物理量の表し方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1200329"/>
          </a:xfrm>
          <a:prstGeom prst="rect">
            <a:avLst/>
          </a:prstGeom>
          <a:noFill/>
        </p:spPr>
        <p:txBody>
          <a:bodyPr wrap="square" rtlCol="0">
            <a:spAutoFit/>
          </a:bodyPr>
          <a:lstStyle/>
          <a:p>
            <a:r>
              <a:rPr kumimoji="1" lang="en-US" altLang="ja-JP" sz="2400" dirty="0"/>
              <a:t>Modelica</a:t>
            </a:r>
            <a:r>
              <a:rPr kumimoji="1" lang="ja-JP" altLang="en-US" sz="2400" dirty="0"/>
              <a:t>では以下の</a:t>
            </a:r>
            <a:r>
              <a:rPr kumimoji="1" lang="en-US" altLang="ja-JP" sz="2400" dirty="0"/>
              <a:t>3</a:t>
            </a:r>
            <a:r>
              <a:rPr kumimoji="1" lang="ja-JP" altLang="en-US" sz="2400" dirty="0" err="1"/>
              <a:t>つの</a:t>
            </a:r>
            <a:r>
              <a:rPr kumimoji="1" lang="ja-JP" altLang="en-US" sz="2400" dirty="0"/>
              <a:t>変数によって物理量の移動を表します。</a:t>
            </a:r>
            <a:endParaRPr kumimoji="1" lang="en-US" altLang="ja-JP" sz="2400" dirty="0"/>
          </a:p>
          <a:p>
            <a:r>
              <a:rPr kumimoji="1" lang="ja-JP" altLang="en-US" sz="2400" dirty="0"/>
              <a:t>流体の場合、圧力がポテンシャル、質量流量が流動量に対応します。</a:t>
            </a:r>
            <a:endParaRPr kumimoji="1" lang="en-US" altLang="ja-JP" sz="2400" dirty="0"/>
          </a:p>
          <a:p>
            <a:r>
              <a:rPr kumimoji="1" lang="ja-JP" altLang="en-US" sz="2400" dirty="0"/>
              <a:t>また、</a:t>
            </a:r>
            <a:r>
              <a:rPr lang="ja-JP" altLang="en-US" sz="2400" dirty="0"/>
              <a:t>エンタルピーなどの</a:t>
            </a:r>
            <a:r>
              <a:rPr kumimoji="1" lang="ja-JP" altLang="en-US" sz="2400" dirty="0"/>
              <a:t>流動量に応じて輸送される物理量も存在します。</a:t>
            </a:r>
            <a:endParaRPr kumimoji="1" lang="en-US" altLang="ja-JP" sz="2400" dirty="0"/>
          </a:p>
        </p:txBody>
      </p:sp>
      <p:pic>
        <p:nvPicPr>
          <p:cNvPr id="10" name="図 9">
            <a:extLst>
              <a:ext uri="{FF2B5EF4-FFF2-40B4-BE49-F238E27FC236}">
                <a16:creationId xmlns:a16="http://schemas.microsoft.com/office/drawing/2014/main" id="{F3102AAE-84A1-4882-BB85-9C6D48BA0265}"/>
              </a:ext>
            </a:extLst>
          </p:cNvPr>
          <p:cNvPicPr>
            <a:picLocks noChangeAspect="1"/>
          </p:cNvPicPr>
          <p:nvPr/>
        </p:nvPicPr>
        <p:blipFill rotWithShape="1">
          <a:blip r:embed="rId2"/>
          <a:srcRect r="57112" b="83840"/>
          <a:stretch/>
        </p:blipFill>
        <p:spPr>
          <a:xfrm>
            <a:off x="4612250" y="3071887"/>
            <a:ext cx="1550028" cy="331610"/>
          </a:xfrm>
          <a:prstGeom prst="rect">
            <a:avLst/>
          </a:prstGeom>
        </p:spPr>
      </p:pic>
      <p:pic>
        <p:nvPicPr>
          <p:cNvPr id="13" name="図 12">
            <a:extLst>
              <a:ext uri="{FF2B5EF4-FFF2-40B4-BE49-F238E27FC236}">
                <a16:creationId xmlns:a16="http://schemas.microsoft.com/office/drawing/2014/main" id="{9D8CF8A6-6E1E-4695-83ED-6AE3A7EFAAF5}"/>
              </a:ext>
            </a:extLst>
          </p:cNvPr>
          <p:cNvPicPr>
            <a:picLocks noChangeAspect="1"/>
          </p:cNvPicPr>
          <p:nvPr/>
        </p:nvPicPr>
        <p:blipFill rotWithShape="1">
          <a:blip r:embed="rId2"/>
          <a:srcRect t="26504" b="50012"/>
          <a:stretch/>
        </p:blipFill>
        <p:spPr>
          <a:xfrm>
            <a:off x="4612250" y="4218635"/>
            <a:ext cx="3614173" cy="481914"/>
          </a:xfrm>
          <a:prstGeom prst="rect">
            <a:avLst/>
          </a:prstGeom>
        </p:spPr>
      </p:pic>
      <p:pic>
        <p:nvPicPr>
          <p:cNvPr id="14" name="図 13">
            <a:extLst>
              <a:ext uri="{FF2B5EF4-FFF2-40B4-BE49-F238E27FC236}">
                <a16:creationId xmlns:a16="http://schemas.microsoft.com/office/drawing/2014/main" id="{DCFCB978-8CDB-4236-8227-EC827319269E}"/>
              </a:ext>
            </a:extLst>
          </p:cNvPr>
          <p:cNvPicPr>
            <a:picLocks noChangeAspect="1"/>
          </p:cNvPicPr>
          <p:nvPr/>
        </p:nvPicPr>
        <p:blipFill rotWithShape="1">
          <a:blip r:embed="rId2"/>
          <a:srcRect t="79816"/>
          <a:stretch/>
        </p:blipFill>
        <p:spPr>
          <a:xfrm>
            <a:off x="4612249" y="5738715"/>
            <a:ext cx="3614173" cy="414193"/>
          </a:xfrm>
          <a:prstGeom prst="rect">
            <a:avLst/>
          </a:prstGeom>
        </p:spPr>
      </p:pic>
      <p:sp>
        <p:nvSpPr>
          <p:cNvPr id="16" name="正方形/長方形 15">
            <a:extLst>
              <a:ext uri="{FF2B5EF4-FFF2-40B4-BE49-F238E27FC236}">
                <a16:creationId xmlns:a16="http://schemas.microsoft.com/office/drawing/2014/main" id="{C31C9F46-F831-4E46-B41F-4D0BC5888008}"/>
              </a:ext>
            </a:extLst>
          </p:cNvPr>
          <p:cNvSpPr/>
          <p:nvPr/>
        </p:nvSpPr>
        <p:spPr>
          <a:xfrm>
            <a:off x="2007193" y="3623279"/>
            <a:ext cx="5654112" cy="461665"/>
          </a:xfrm>
          <a:prstGeom prst="rect">
            <a:avLst/>
          </a:prstGeom>
        </p:spPr>
        <p:txBody>
          <a:bodyPr wrap="none">
            <a:spAutoFit/>
          </a:bodyPr>
          <a:lstStyle/>
          <a:p>
            <a:r>
              <a:rPr lang="ja-JP" altLang="en-US" sz="2400" dirty="0"/>
              <a:t>流動量</a:t>
            </a:r>
            <a:r>
              <a:rPr lang="en-US" altLang="ja-JP" sz="2400" dirty="0"/>
              <a:t>(</a:t>
            </a:r>
            <a:r>
              <a:rPr lang="ja-JP" altLang="en-US" sz="2400" dirty="0"/>
              <a:t>ベクトル</a:t>
            </a:r>
            <a:r>
              <a:rPr lang="en-US" altLang="ja-JP" sz="2400" dirty="0"/>
              <a:t>)</a:t>
            </a:r>
            <a:r>
              <a:rPr lang="ja-JP" altLang="en-US" sz="2400" dirty="0"/>
              <a:t>に対応する</a:t>
            </a:r>
            <a:r>
              <a:rPr lang="ja-JP" altLang="en-US" sz="2400" dirty="0">
                <a:solidFill>
                  <a:srgbClr val="FF0000"/>
                </a:solidFill>
              </a:rPr>
              <a:t>フロー変数</a:t>
            </a:r>
          </a:p>
        </p:txBody>
      </p:sp>
      <p:sp>
        <p:nvSpPr>
          <p:cNvPr id="17" name="正方形/長方形 16">
            <a:extLst>
              <a:ext uri="{FF2B5EF4-FFF2-40B4-BE49-F238E27FC236}">
                <a16:creationId xmlns:a16="http://schemas.microsoft.com/office/drawing/2014/main" id="{40F7A27A-98FB-4FD6-B719-C514161B3DDA}"/>
              </a:ext>
            </a:extLst>
          </p:cNvPr>
          <p:cNvSpPr/>
          <p:nvPr/>
        </p:nvSpPr>
        <p:spPr>
          <a:xfrm>
            <a:off x="2007193" y="2330080"/>
            <a:ext cx="6885218" cy="461665"/>
          </a:xfrm>
          <a:prstGeom prst="rect">
            <a:avLst/>
          </a:prstGeom>
        </p:spPr>
        <p:txBody>
          <a:bodyPr wrap="none">
            <a:spAutoFit/>
          </a:bodyPr>
          <a:lstStyle/>
          <a:p>
            <a:r>
              <a:rPr lang="ja-JP" altLang="en-US" sz="2400" dirty="0"/>
              <a:t>ポテンシャル</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アクロス変数</a:t>
            </a:r>
          </a:p>
        </p:txBody>
      </p:sp>
      <p:sp>
        <p:nvSpPr>
          <p:cNvPr id="18" name="テキスト ボックス 17">
            <a:extLst>
              <a:ext uri="{FF2B5EF4-FFF2-40B4-BE49-F238E27FC236}">
                <a16:creationId xmlns:a16="http://schemas.microsoft.com/office/drawing/2014/main" id="{F611071D-7394-431F-BB6E-4D2766D9BDE6}"/>
              </a:ext>
            </a:extLst>
          </p:cNvPr>
          <p:cNvSpPr txBox="1"/>
          <p:nvPr/>
        </p:nvSpPr>
        <p:spPr>
          <a:xfrm>
            <a:off x="3406868" y="2971648"/>
            <a:ext cx="800219" cy="461665"/>
          </a:xfrm>
          <a:prstGeom prst="rect">
            <a:avLst/>
          </a:prstGeom>
          <a:noFill/>
        </p:spPr>
        <p:txBody>
          <a:bodyPr wrap="none" rtlCol="0">
            <a:spAutoFit/>
          </a:bodyPr>
          <a:lstStyle/>
          <a:p>
            <a:pPr algn="l"/>
            <a:r>
              <a:rPr kumimoji="1" lang="ja-JP" altLang="en-US" sz="2400" dirty="0"/>
              <a:t>圧力</a:t>
            </a:r>
          </a:p>
        </p:txBody>
      </p:sp>
      <p:sp>
        <p:nvSpPr>
          <p:cNvPr id="19" name="テキスト ボックス 18">
            <a:extLst>
              <a:ext uri="{FF2B5EF4-FFF2-40B4-BE49-F238E27FC236}">
                <a16:creationId xmlns:a16="http://schemas.microsoft.com/office/drawing/2014/main" id="{A76C5E10-4F43-46CF-BB45-52ED86A50234}"/>
              </a:ext>
            </a:extLst>
          </p:cNvPr>
          <p:cNvSpPr txBox="1"/>
          <p:nvPr/>
        </p:nvSpPr>
        <p:spPr>
          <a:xfrm>
            <a:off x="2841837" y="4317091"/>
            <a:ext cx="1415772" cy="461665"/>
          </a:xfrm>
          <a:prstGeom prst="rect">
            <a:avLst/>
          </a:prstGeom>
          <a:noFill/>
        </p:spPr>
        <p:txBody>
          <a:bodyPr wrap="none" rtlCol="0">
            <a:spAutoFit/>
          </a:bodyPr>
          <a:lstStyle/>
          <a:p>
            <a:pPr algn="l"/>
            <a:r>
              <a:rPr kumimoji="1" lang="ja-JP" altLang="en-US" sz="2400" dirty="0"/>
              <a:t>質量流量</a:t>
            </a:r>
          </a:p>
        </p:txBody>
      </p:sp>
      <p:sp>
        <p:nvSpPr>
          <p:cNvPr id="20" name="正方形/長方形 19">
            <a:extLst>
              <a:ext uri="{FF2B5EF4-FFF2-40B4-BE49-F238E27FC236}">
                <a16:creationId xmlns:a16="http://schemas.microsoft.com/office/drawing/2014/main" id="{0A879BDC-1C6D-4033-B951-A3B95AEA992E}"/>
              </a:ext>
            </a:extLst>
          </p:cNvPr>
          <p:cNvSpPr/>
          <p:nvPr/>
        </p:nvSpPr>
        <p:spPr>
          <a:xfrm>
            <a:off x="2007193" y="5010903"/>
            <a:ext cx="9991218" cy="461665"/>
          </a:xfrm>
          <a:prstGeom prst="rect">
            <a:avLst/>
          </a:prstGeom>
        </p:spPr>
        <p:txBody>
          <a:bodyPr wrap="square">
            <a:spAutoFit/>
          </a:bodyPr>
          <a:lstStyle/>
          <a:p>
            <a:r>
              <a:rPr lang="ja-JP" altLang="en-US" sz="2400" dirty="0"/>
              <a:t>流動量に応じて輸送される物理量</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ストリーム変数</a:t>
            </a:r>
          </a:p>
        </p:txBody>
      </p:sp>
      <p:sp>
        <p:nvSpPr>
          <p:cNvPr id="21" name="テキスト ボックス 20">
            <a:extLst>
              <a:ext uri="{FF2B5EF4-FFF2-40B4-BE49-F238E27FC236}">
                <a16:creationId xmlns:a16="http://schemas.microsoft.com/office/drawing/2014/main" id="{122F595C-8D97-4E9B-B962-84901D90D720}"/>
              </a:ext>
            </a:extLst>
          </p:cNvPr>
          <p:cNvSpPr txBox="1"/>
          <p:nvPr/>
        </p:nvSpPr>
        <p:spPr>
          <a:xfrm>
            <a:off x="2226284" y="5738715"/>
            <a:ext cx="2339102" cy="461665"/>
          </a:xfrm>
          <a:prstGeom prst="rect">
            <a:avLst/>
          </a:prstGeom>
          <a:noFill/>
        </p:spPr>
        <p:txBody>
          <a:bodyPr wrap="none" rtlCol="0">
            <a:spAutoFit/>
          </a:bodyPr>
          <a:lstStyle/>
          <a:p>
            <a:pPr algn="l"/>
            <a:r>
              <a:rPr kumimoji="1" lang="ja-JP" altLang="en-US" sz="2400" dirty="0"/>
              <a:t>比エンタルピー</a:t>
            </a:r>
          </a:p>
        </p:txBody>
      </p:sp>
    </p:spTree>
    <p:extLst>
      <p:ext uri="{BB962C8B-B14F-4D97-AF65-F5344CB8AC3E}">
        <p14:creationId xmlns:p14="http://schemas.microsoft.com/office/powerpoint/2010/main" val="1564278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05CBED7-FCCD-4382-8446-9ACC985EB8C6}"/>
              </a:ext>
            </a:extLst>
          </p:cNvPr>
          <p:cNvSpPr>
            <a:spLocks noGrp="1"/>
          </p:cNvSpPr>
          <p:nvPr>
            <p:ph type="sldNum" sz="quarter" idx="12"/>
          </p:nvPr>
        </p:nvSpPr>
        <p:spPr>
          <a:xfrm>
            <a:off x="8040381" y="6023200"/>
            <a:ext cx="2743200" cy="365125"/>
          </a:xfrm>
        </p:spPr>
        <p:txBody>
          <a:bodyPr/>
          <a:lstStyle/>
          <a:p>
            <a:fld id="{D836F367-8F14-4921-8441-15DE2D973248}" type="slidenum">
              <a:rPr kumimoji="1" lang="ja-JP" altLang="en-US" smtClean="0"/>
              <a:t>35</a:t>
            </a:fld>
            <a:endParaRPr kumimoji="1" lang="ja-JP" altLang="en-US"/>
          </a:p>
        </p:txBody>
      </p:sp>
      <p:sp>
        <p:nvSpPr>
          <p:cNvPr id="3" name="Shape 130">
            <a:extLst>
              <a:ext uri="{FF2B5EF4-FFF2-40B4-BE49-F238E27FC236}">
                <a16:creationId xmlns:a16="http://schemas.microsoft.com/office/drawing/2014/main" id="{69DAB023-C45E-42AA-B23D-B2450689484E}"/>
              </a:ext>
            </a:extLst>
          </p:cNvPr>
          <p:cNvSpPr/>
          <p:nvPr/>
        </p:nvSpPr>
        <p:spPr>
          <a:xfrm>
            <a:off x="179666" y="87415"/>
            <a:ext cx="596951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における物理量の表し方</a:t>
            </a:r>
            <a:endParaRPr lang="en-US" altLang="ja-JP" dirty="0"/>
          </a:p>
        </p:txBody>
      </p:sp>
      <p:sp>
        <p:nvSpPr>
          <p:cNvPr id="4" name="正方形/長方形 3">
            <a:extLst>
              <a:ext uri="{FF2B5EF4-FFF2-40B4-BE49-F238E27FC236}">
                <a16:creationId xmlns:a16="http://schemas.microsoft.com/office/drawing/2014/main" id="{F0B1DC2D-D5AB-4F5F-902D-9DE3B8991663}"/>
              </a:ext>
            </a:extLst>
          </p:cNvPr>
          <p:cNvSpPr/>
          <p:nvPr/>
        </p:nvSpPr>
        <p:spPr>
          <a:xfrm>
            <a:off x="461833" y="1550201"/>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1</a:t>
            </a:r>
            <a:endParaRPr kumimoji="1" lang="ja-JP" altLang="en-US" sz="4000" dirty="0"/>
          </a:p>
        </p:txBody>
      </p:sp>
      <p:sp>
        <p:nvSpPr>
          <p:cNvPr id="5" name="正方形/長方形 4">
            <a:extLst>
              <a:ext uri="{FF2B5EF4-FFF2-40B4-BE49-F238E27FC236}">
                <a16:creationId xmlns:a16="http://schemas.microsoft.com/office/drawing/2014/main" id="{D304B21B-DFE3-428F-A791-F1B4EB51EF7C}"/>
              </a:ext>
            </a:extLst>
          </p:cNvPr>
          <p:cNvSpPr/>
          <p:nvPr/>
        </p:nvSpPr>
        <p:spPr>
          <a:xfrm>
            <a:off x="3258224" y="2850116"/>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p>
        </p:txBody>
      </p:sp>
      <p:sp>
        <p:nvSpPr>
          <p:cNvPr id="6" name="正方形/長方形 5">
            <a:extLst>
              <a:ext uri="{FF2B5EF4-FFF2-40B4-BE49-F238E27FC236}">
                <a16:creationId xmlns:a16="http://schemas.microsoft.com/office/drawing/2014/main" id="{525F4E02-5A70-469C-AB1C-F89829ABA31A}"/>
              </a:ext>
            </a:extLst>
          </p:cNvPr>
          <p:cNvSpPr/>
          <p:nvPr/>
        </p:nvSpPr>
        <p:spPr>
          <a:xfrm>
            <a:off x="461832" y="3799133"/>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2</a:t>
            </a:r>
            <a:endParaRPr kumimoji="1" lang="ja-JP" altLang="en-US" sz="4000" dirty="0"/>
          </a:p>
        </p:txBody>
      </p:sp>
      <p:cxnSp>
        <p:nvCxnSpPr>
          <p:cNvPr id="7" name="コネクタ: カギ線 6">
            <a:extLst>
              <a:ext uri="{FF2B5EF4-FFF2-40B4-BE49-F238E27FC236}">
                <a16:creationId xmlns:a16="http://schemas.microsoft.com/office/drawing/2014/main" id="{8215AC63-E8EE-46A3-8DBB-7623C14B0EC3}"/>
              </a:ext>
            </a:extLst>
          </p:cNvPr>
          <p:cNvCxnSpPr>
            <a:stCxn id="4" idx="3"/>
            <a:endCxn id="5" idx="1"/>
          </p:cNvCxnSpPr>
          <p:nvPr/>
        </p:nvCxnSpPr>
        <p:spPr>
          <a:xfrm>
            <a:off x="1787408" y="2161861"/>
            <a:ext cx="1470816" cy="129991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コネクタ: カギ線 7">
            <a:extLst>
              <a:ext uri="{FF2B5EF4-FFF2-40B4-BE49-F238E27FC236}">
                <a16:creationId xmlns:a16="http://schemas.microsoft.com/office/drawing/2014/main" id="{9212D164-CF90-4801-93BF-6FEF745E4D03}"/>
              </a:ext>
            </a:extLst>
          </p:cNvPr>
          <p:cNvCxnSpPr>
            <a:cxnSpLocks/>
            <a:stCxn id="6" idx="3"/>
            <a:endCxn id="5" idx="1"/>
          </p:cNvCxnSpPr>
          <p:nvPr/>
        </p:nvCxnSpPr>
        <p:spPr>
          <a:xfrm flipV="1">
            <a:off x="1787407" y="3461776"/>
            <a:ext cx="1470817" cy="94901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19590FC-C5D1-4199-A073-3775D548C76C}"/>
              </a:ext>
            </a:extLst>
          </p:cNvPr>
          <p:cNvSpPr txBox="1"/>
          <p:nvPr/>
        </p:nvSpPr>
        <p:spPr>
          <a:xfrm>
            <a:off x="1778022" y="936561"/>
            <a:ext cx="562975" cy="1200329"/>
          </a:xfrm>
          <a:prstGeom prst="rect">
            <a:avLst/>
          </a:prstGeom>
          <a:noFill/>
        </p:spPr>
        <p:txBody>
          <a:bodyPr wrap="none" rtlCol="0">
            <a:spAutoFit/>
          </a:bodyPr>
          <a:lstStyle/>
          <a:p>
            <a:pPr algn="l"/>
            <a:r>
              <a:rPr kumimoji="1" lang="en-US" altLang="ja-JP" sz="2400" dirty="0"/>
              <a:t>p</a:t>
            </a:r>
            <a:r>
              <a:rPr kumimoji="1" lang="en-US" altLang="ja-JP" sz="2400" baseline="-25000" dirty="0"/>
              <a:t>1</a:t>
            </a:r>
          </a:p>
          <a:p>
            <a:pPr algn="l"/>
            <a:r>
              <a:rPr kumimoji="1" lang="en-US" altLang="ja-JP" sz="2400" dirty="0"/>
              <a:t>m</a:t>
            </a:r>
            <a:r>
              <a:rPr kumimoji="1" lang="en-US" altLang="ja-JP" sz="2400" baseline="-25000" dirty="0"/>
              <a:t>1</a:t>
            </a:r>
          </a:p>
          <a:p>
            <a:pPr algn="l"/>
            <a:r>
              <a:rPr lang="en-US" altLang="ja-JP" sz="2400" dirty="0"/>
              <a:t>h</a:t>
            </a:r>
            <a:r>
              <a:rPr lang="en-US" altLang="ja-JP" sz="2400" baseline="-25000" dirty="0"/>
              <a:t>1</a:t>
            </a:r>
            <a:endParaRPr kumimoji="1" lang="ja-JP" altLang="en-US" sz="2400" baseline="-25000" dirty="0"/>
          </a:p>
        </p:txBody>
      </p:sp>
      <p:sp>
        <p:nvSpPr>
          <p:cNvPr id="12" name="テキスト ボックス 11">
            <a:extLst>
              <a:ext uri="{FF2B5EF4-FFF2-40B4-BE49-F238E27FC236}">
                <a16:creationId xmlns:a16="http://schemas.microsoft.com/office/drawing/2014/main" id="{E76EDFE8-9E6B-4BFC-A707-F627FF51BA85}"/>
              </a:ext>
            </a:extLst>
          </p:cNvPr>
          <p:cNvSpPr txBox="1"/>
          <p:nvPr/>
        </p:nvSpPr>
        <p:spPr>
          <a:xfrm>
            <a:off x="1743165" y="3160328"/>
            <a:ext cx="562975" cy="1200329"/>
          </a:xfrm>
          <a:prstGeom prst="rect">
            <a:avLst/>
          </a:prstGeom>
          <a:noFill/>
        </p:spPr>
        <p:txBody>
          <a:bodyPr wrap="none" rtlCol="0">
            <a:spAutoFit/>
          </a:bodyPr>
          <a:lstStyle/>
          <a:p>
            <a:pPr algn="l"/>
            <a:r>
              <a:rPr kumimoji="1" lang="en-US" altLang="ja-JP" sz="2400" dirty="0"/>
              <a:t>p</a:t>
            </a:r>
            <a:r>
              <a:rPr kumimoji="1" lang="en-US" altLang="ja-JP" sz="2400" baseline="-25000" dirty="0"/>
              <a:t>2</a:t>
            </a:r>
          </a:p>
          <a:p>
            <a:pPr algn="l"/>
            <a:r>
              <a:rPr kumimoji="1" lang="en-US" altLang="ja-JP" sz="2400" dirty="0"/>
              <a:t>m</a:t>
            </a:r>
            <a:r>
              <a:rPr kumimoji="1" lang="en-US" altLang="ja-JP" sz="2400" baseline="-25000" dirty="0"/>
              <a:t>2</a:t>
            </a:r>
          </a:p>
          <a:p>
            <a:pPr algn="l"/>
            <a:r>
              <a:rPr lang="en-US" altLang="ja-JP" sz="2400" dirty="0"/>
              <a:t>h</a:t>
            </a:r>
            <a:r>
              <a:rPr lang="en-US" altLang="ja-JP" sz="2400" baseline="-25000" dirty="0"/>
              <a:t>2</a:t>
            </a:r>
            <a:endParaRPr kumimoji="1" lang="ja-JP" altLang="en-US" sz="2400" baseline="-25000" dirty="0"/>
          </a:p>
        </p:txBody>
      </p:sp>
      <p:sp>
        <p:nvSpPr>
          <p:cNvPr id="13" name="テキスト ボックス 12">
            <a:extLst>
              <a:ext uri="{FF2B5EF4-FFF2-40B4-BE49-F238E27FC236}">
                <a16:creationId xmlns:a16="http://schemas.microsoft.com/office/drawing/2014/main" id="{AD8A3DA7-2DC1-420D-B987-DBA2C1623993}"/>
              </a:ext>
            </a:extLst>
          </p:cNvPr>
          <p:cNvSpPr txBox="1"/>
          <p:nvPr/>
        </p:nvSpPr>
        <p:spPr>
          <a:xfrm>
            <a:off x="2730935" y="2148385"/>
            <a:ext cx="562975" cy="1200329"/>
          </a:xfrm>
          <a:prstGeom prst="rect">
            <a:avLst/>
          </a:prstGeom>
          <a:noFill/>
        </p:spPr>
        <p:txBody>
          <a:bodyPr wrap="none" rtlCol="0">
            <a:spAutoFit/>
          </a:bodyPr>
          <a:lstStyle/>
          <a:p>
            <a:pPr algn="l"/>
            <a:r>
              <a:rPr kumimoji="1" lang="en-US" altLang="ja-JP" sz="2400" dirty="0"/>
              <a:t>p</a:t>
            </a:r>
            <a:r>
              <a:rPr kumimoji="1" lang="en-US" altLang="ja-JP" sz="2400" baseline="-25000" dirty="0"/>
              <a:t>3</a:t>
            </a:r>
          </a:p>
          <a:p>
            <a:pPr algn="l"/>
            <a:r>
              <a:rPr kumimoji="1" lang="en-US" altLang="ja-JP" sz="2400" dirty="0"/>
              <a:t>m</a:t>
            </a:r>
            <a:r>
              <a:rPr kumimoji="1" lang="en-US" altLang="ja-JP" sz="2400" baseline="-25000" dirty="0"/>
              <a:t>3</a:t>
            </a:r>
          </a:p>
          <a:p>
            <a:pPr algn="l"/>
            <a:r>
              <a:rPr lang="en-US" altLang="ja-JP" sz="2400" dirty="0"/>
              <a:t>h</a:t>
            </a:r>
            <a:r>
              <a:rPr lang="en-US" altLang="ja-JP" sz="2400" baseline="-25000" dirty="0"/>
              <a:t>3</a:t>
            </a:r>
            <a:endParaRPr kumimoji="1" lang="ja-JP" altLang="en-US" sz="2400" baseline="-25000" dirty="0"/>
          </a:p>
        </p:txBody>
      </p:sp>
      <p:sp>
        <p:nvSpPr>
          <p:cNvPr id="14" name="テキスト ボックス 13">
            <a:extLst>
              <a:ext uri="{FF2B5EF4-FFF2-40B4-BE49-F238E27FC236}">
                <a16:creationId xmlns:a16="http://schemas.microsoft.com/office/drawing/2014/main" id="{913DDDBD-1664-4195-94F3-C41B1A2DD1DE}"/>
              </a:ext>
            </a:extLst>
          </p:cNvPr>
          <p:cNvSpPr txBox="1"/>
          <p:nvPr/>
        </p:nvSpPr>
        <p:spPr>
          <a:xfrm>
            <a:off x="7475190" y="903629"/>
            <a:ext cx="2263761" cy="584775"/>
          </a:xfrm>
          <a:prstGeom prst="rect">
            <a:avLst/>
          </a:prstGeom>
          <a:solidFill>
            <a:schemeClr val="accent6">
              <a:lumMod val="20000"/>
              <a:lumOff val="80000"/>
            </a:schemeClr>
          </a:solidFill>
        </p:spPr>
        <p:txBody>
          <a:bodyPr wrap="none" rtlCol="0">
            <a:spAutoFit/>
          </a:bodyPr>
          <a:lstStyle/>
          <a:p>
            <a:r>
              <a:rPr kumimoji="1" lang="en-US" altLang="ja-JP" sz="3200" dirty="0"/>
              <a:t>p</a:t>
            </a:r>
            <a:r>
              <a:rPr kumimoji="1" lang="en-US" altLang="ja-JP" sz="3200" baseline="-25000" dirty="0"/>
              <a:t>1</a:t>
            </a:r>
            <a:r>
              <a:rPr kumimoji="1" lang="en-US" altLang="ja-JP" sz="3200" dirty="0"/>
              <a:t> = p</a:t>
            </a:r>
            <a:r>
              <a:rPr kumimoji="1" lang="en-US" altLang="ja-JP" sz="3200" baseline="-25000" dirty="0"/>
              <a:t>2 </a:t>
            </a:r>
            <a:r>
              <a:rPr kumimoji="1" lang="en-US" altLang="ja-JP" sz="3200" dirty="0"/>
              <a:t>=p</a:t>
            </a:r>
            <a:r>
              <a:rPr kumimoji="1" lang="en-US" altLang="ja-JP" sz="3200" baseline="-25000" dirty="0"/>
              <a:t>3</a:t>
            </a:r>
            <a:endParaRPr kumimoji="1" lang="ja-JP" altLang="en-US" sz="3200" baseline="-25000" dirty="0"/>
          </a:p>
        </p:txBody>
      </p:sp>
      <p:sp>
        <p:nvSpPr>
          <p:cNvPr id="15" name="テキスト ボックス 14">
            <a:extLst>
              <a:ext uri="{FF2B5EF4-FFF2-40B4-BE49-F238E27FC236}">
                <a16:creationId xmlns:a16="http://schemas.microsoft.com/office/drawing/2014/main" id="{A275459D-BA2B-427E-80C3-0BD9A53FA881}"/>
              </a:ext>
            </a:extLst>
          </p:cNvPr>
          <p:cNvSpPr txBox="1"/>
          <p:nvPr/>
        </p:nvSpPr>
        <p:spPr>
          <a:xfrm>
            <a:off x="6459527" y="398143"/>
            <a:ext cx="2031325" cy="461665"/>
          </a:xfrm>
          <a:prstGeom prst="rect">
            <a:avLst/>
          </a:prstGeom>
          <a:noFill/>
        </p:spPr>
        <p:txBody>
          <a:bodyPr wrap="none" rtlCol="0">
            <a:spAutoFit/>
          </a:bodyPr>
          <a:lstStyle/>
          <a:p>
            <a:pPr algn="l"/>
            <a:r>
              <a:rPr kumimoji="1" lang="ja-JP" altLang="en-US" sz="2400" dirty="0"/>
              <a:t>アクロス変数</a:t>
            </a:r>
          </a:p>
        </p:txBody>
      </p:sp>
      <p:sp>
        <p:nvSpPr>
          <p:cNvPr id="16" name="テキスト ボックス 15">
            <a:extLst>
              <a:ext uri="{FF2B5EF4-FFF2-40B4-BE49-F238E27FC236}">
                <a16:creationId xmlns:a16="http://schemas.microsoft.com/office/drawing/2014/main" id="{F824D1F0-6653-4FEF-AD5B-17B187DC44F0}"/>
              </a:ext>
            </a:extLst>
          </p:cNvPr>
          <p:cNvSpPr txBox="1"/>
          <p:nvPr/>
        </p:nvSpPr>
        <p:spPr>
          <a:xfrm>
            <a:off x="6459527" y="1802542"/>
            <a:ext cx="1723549" cy="461665"/>
          </a:xfrm>
          <a:prstGeom prst="rect">
            <a:avLst/>
          </a:prstGeom>
          <a:noFill/>
        </p:spPr>
        <p:txBody>
          <a:bodyPr wrap="none" rtlCol="0">
            <a:spAutoFit/>
          </a:bodyPr>
          <a:lstStyle/>
          <a:p>
            <a:pPr algn="l"/>
            <a:r>
              <a:rPr kumimoji="1" lang="ja-JP" altLang="en-US" sz="2400" dirty="0"/>
              <a:t>フロー変数</a:t>
            </a:r>
          </a:p>
        </p:txBody>
      </p:sp>
      <p:sp>
        <p:nvSpPr>
          <p:cNvPr id="18" name="テキスト ボックス 17">
            <a:extLst>
              <a:ext uri="{FF2B5EF4-FFF2-40B4-BE49-F238E27FC236}">
                <a16:creationId xmlns:a16="http://schemas.microsoft.com/office/drawing/2014/main" id="{5485C3E8-912F-4D20-BF72-A7860FFEB595}"/>
              </a:ext>
            </a:extLst>
          </p:cNvPr>
          <p:cNvSpPr txBox="1"/>
          <p:nvPr/>
        </p:nvSpPr>
        <p:spPr>
          <a:xfrm>
            <a:off x="7475189" y="2246923"/>
            <a:ext cx="3246402" cy="584775"/>
          </a:xfrm>
          <a:prstGeom prst="rect">
            <a:avLst/>
          </a:prstGeom>
          <a:solidFill>
            <a:schemeClr val="accent6">
              <a:lumMod val="20000"/>
              <a:lumOff val="80000"/>
            </a:schemeClr>
          </a:solidFill>
        </p:spPr>
        <p:txBody>
          <a:bodyPr wrap="none" rtlCol="0">
            <a:spAutoFit/>
          </a:bodyPr>
          <a:lstStyle/>
          <a:p>
            <a:r>
              <a:rPr kumimoji="1" lang="en-US" altLang="ja-JP" sz="3200" dirty="0"/>
              <a:t>m</a:t>
            </a:r>
            <a:r>
              <a:rPr kumimoji="1" lang="en-US" altLang="ja-JP" sz="3200" baseline="-25000" dirty="0"/>
              <a:t>1</a:t>
            </a:r>
            <a:r>
              <a:rPr kumimoji="1" lang="en-US" altLang="ja-JP" sz="3200" dirty="0"/>
              <a:t> + m</a:t>
            </a:r>
            <a:r>
              <a:rPr kumimoji="1" lang="en-US" altLang="ja-JP" sz="3200" baseline="-25000" dirty="0"/>
              <a:t>2</a:t>
            </a:r>
            <a:r>
              <a:rPr lang="en-US" altLang="ja-JP" sz="3200" dirty="0"/>
              <a:t>+ m</a:t>
            </a:r>
            <a:r>
              <a:rPr lang="en-US" altLang="ja-JP" sz="3200" baseline="-25000" dirty="0"/>
              <a:t>3 </a:t>
            </a:r>
            <a:r>
              <a:rPr kumimoji="1" lang="en-US" altLang="ja-JP" sz="3200" dirty="0"/>
              <a:t>=0</a:t>
            </a:r>
            <a:endParaRPr kumimoji="1" lang="ja-JP" altLang="en-US" sz="3200" baseline="-25000" dirty="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76D40347-00C6-49C3-BE86-8C14E4E60E09}"/>
                  </a:ext>
                </a:extLst>
              </p:cNvPr>
              <p:cNvSpPr txBox="1"/>
              <p:nvPr/>
            </p:nvSpPr>
            <p:spPr>
              <a:xfrm>
                <a:off x="8153888" y="3002472"/>
                <a:ext cx="1717650" cy="1143646"/>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𝑖</m:t>
                          </m:r>
                        </m:sup>
                        <m:e>
                          <m:r>
                            <a:rPr lang="en-US" altLang="ja-JP" sz="2400" i="1">
                              <a:latin typeface="Cambria Math" panose="02040503050406030204" pitchFamily="18" charset="0"/>
                            </a:rPr>
                            <m:t>𝑚</m:t>
                          </m:r>
                          <m:r>
                            <a:rPr lang="en-US" altLang="ja-JP" sz="2400" i="1" baseline="-25000">
                              <a:latin typeface="Cambria Math" panose="02040503050406030204" pitchFamily="18" charset="0"/>
                            </a:rPr>
                            <m:t>𝑛</m:t>
                          </m:r>
                        </m:e>
                      </m:nary>
                      <m:r>
                        <a:rPr kumimoji="1" lang="en-US" altLang="ja-JP" sz="2400" b="0" i="1" smtClean="0">
                          <a:latin typeface="Cambria Math" panose="02040503050406030204" pitchFamily="18" charset="0"/>
                        </a:rPr>
                        <m:t>=0</m:t>
                      </m:r>
                    </m:oMath>
                  </m:oMathPara>
                </a14:m>
                <a:endParaRPr kumimoji="1" lang="ja-JP" altLang="en-US" sz="2400" dirty="0"/>
              </a:p>
            </p:txBody>
          </p:sp>
        </mc:Choice>
        <mc:Fallback xmlns="">
          <p:sp>
            <p:nvSpPr>
              <p:cNvPr id="20" name="テキスト ボックス 19">
                <a:extLst>
                  <a:ext uri="{FF2B5EF4-FFF2-40B4-BE49-F238E27FC236}">
                    <a16:creationId xmlns:a16="http://schemas.microsoft.com/office/drawing/2014/main" id="{76D40347-00C6-49C3-BE86-8C14E4E60E09}"/>
                  </a:ext>
                </a:extLst>
              </p:cNvPr>
              <p:cNvSpPr txBox="1">
                <a:spLocks noRot="1" noChangeAspect="1" noMove="1" noResize="1" noEditPoints="1" noAdjustHandles="1" noChangeArrowheads="1" noChangeShapeType="1" noTextEdit="1"/>
              </p:cNvSpPr>
              <p:nvPr/>
            </p:nvSpPr>
            <p:spPr>
              <a:xfrm>
                <a:off x="8153888" y="3002472"/>
                <a:ext cx="1717650" cy="114364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0592D89-DF2E-46EF-85B1-1890FF07F9D9}"/>
                  </a:ext>
                </a:extLst>
              </p:cNvPr>
              <p:cNvSpPr txBox="1"/>
              <p:nvPr/>
            </p:nvSpPr>
            <p:spPr>
              <a:xfrm>
                <a:off x="4417367" y="4270491"/>
                <a:ext cx="5886099" cy="461665"/>
              </a:xfrm>
              <a:prstGeom prst="rect">
                <a:avLst/>
              </a:prstGeom>
              <a:noFill/>
            </p:spPr>
            <p:txBody>
              <a:bodyPr wrap="none" rtlCol="0">
                <a:spAutoFit/>
              </a:bodyPr>
              <a:lstStyle/>
              <a:p>
                <a:r>
                  <a:rPr kumimoji="1" lang="ja-JP" altLang="en-US" sz="2400" dirty="0"/>
                  <a:t>ストリーム変数</a:t>
                </a:r>
                <a:r>
                  <a:rPr kumimoji="1" lang="en-US" altLang="ja-JP" sz="2400" dirty="0"/>
                  <a:t>(</a:t>
                </a:r>
                <a:r>
                  <a:rPr kumimoji="1" lang="ja-JP" altLang="en-US" sz="2400" dirty="0"/>
                  <a:t>３のポートの場合 </a:t>
                </a:r>
                <a14:m>
                  <m:oMath xmlns:m="http://schemas.openxmlformats.org/officeDocument/2006/math">
                    <m:r>
                      <m:rPr>
                        <m:sty m:val="p"/>
                      </m:rPr>
                      <a:rPr lang="en-US" altLang="ja-JP" sz="2400" b="0" i="0" smtClean="0">
                        <a:latin typeface="Cambria Math" panose="02040503050406030204" pitchFamily="18" charset="0"/>
                      </a:rPr>
                      <m:t>i</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𝑗</m:t>
                    </m:r>
                  </m:oMath>
                </a14:m>
                <a:r>
                  <a:rPr kumimoji="1" lang="ja-JP" altLang="en-US" sz="2400" dirty="0"/>
                  <a:t> </a:t>
                </a:r>
                <a:r>
                  <a:rPr kumimoji="1" lang="en-US" altLang="ja-JP" sz="2400" dirty="0"/>
                  <a:t>)</a:t>
                </a:r>
                <a:endParaRPr kumimoji="1" lang="ja-JP" altLang="en-US" sz="2400" dirty="0"/>
              </a:p>
            </p:txBody>
          </p:sp>
        </mc:Choice>
        <mc:Fallback xmlns="">
          <p:sp>
            <p:nvSpPr>
              <p:cNvPr id="21" name="テキスト ボックス 20">
                <a:extLst>
                  <a:ext uri="{FF2B5EF4-FFF2-40B4-BE49-F238E27FC236}">
                    <a16:creationId xmlns:a16="http://schemas.microsoft.com/office/drawing/2014/main" id="{60592D89-DF2E-46EF-85B1-1890FF07F9D9}"/>
                  </a:ext>
                </a:extLst>
              </p:cNvPr>
              <p:cNvSpPr txBox="1">
                <a:spLocks noRot="1" noChangeAspect="1" noMove="1" noResize="1" noEditPoints="1" noAdjustHandles="1" noChangeArrowheads="1" noChangeShapeType="1" noTextEdit="1"/>
              </p:cNvSpPr>
              <p:nvPr/>
            </p:nvSpPr>
            <p:spPr>
              <a:xfrm>
                <a:off x="4417367" y="4270491"/>
                <a:ext cx="5886099" cy="461665"/>
              </a:xfrm>
              <a:prstGeom prst="rect">
                <a:avLst/>
              </a:prstGeom>
              <a:blipFill>
                <a:blip r:embed="rId3"/>
                <a:stretch>
                  <a:fillRect l="-1658" t="-10667" b="-30667"/>
                </a:stretch>
              </a:blipFill>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87244541-051B-4C46-A74A-A68DDC741469}"/>
              </a:ext>
            </a:extLst>
          </p:cNvPr>
          <p:cNvSpPr/>
          <p:nvPr/>
        </p:nvSpPr>
        <p:spPr>
          <a:xfrm>
            <a:off x="7629078" y="3461776"/>
            <a:ext cx="524810" cy="381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D0D4CA3-57AA-46AA-B633-DDCFA8559D29}"/>
                  </a:ext>
                </a:extLst>
              </p:cNvPr>
              <p:cNvSpPr txBox="1"/>
              <p:nvPr/>
            </p:nvSpPr>
            <p:spPr>
              <a:xfrm>
                <a:off x="4548198" y="4764477"/>
                <a:ext cx="7453302" cy="1757148"/>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400" b="0" i="1" smtClean="0">
                          <a:latin typeface="Cambria Math" panose="02040503050406030204" pitchFamily="18" charset="0"/>
                        </a:rPr>
                        <m:t>h</m:t>
                      </m:r>
                      <m:r>
                        <a:rPr kumimoji="1" lang="en-US" altLang="ja-JP" sz="2400" b="0" i="1" baseline="-25000" smtClean="0">
                          <a:latin typeface="Cambria Math" panose="02040503050406030204" pitchFamily="18" charset="0"/>
                        </a:rPr>
                        <m:t>3</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eqArr>
                                <m:eqArrPr>
                                  <m:ctrlPr>
                                    <a:rPr kumimoji="1" lang="en-US" altLang="ja-JP" sz="2400" b="0" i="1" smtClean="0">
                                      <a:latin typeface="Cambria Math" panose="02040503050406030204" pitchFamily="18" charset="0"/>
                                    </a:rPr>
                                  </m:ctrlPr>
                                </m:eqArrPr>
                                <m:e>
                                  <m:f>
                                    <m:fPr>
                                      <m:ctrlPr>
                                        <a:rPr lang="en-US" altLang="ja-JP" sz="2400" i="1">
                                          <a:latin typeface="Cambria Math" panose="02040503050406030204" pitchFamily="18" charset="0"/>
                                        </a:rPr>
                                      </m:ctrlPr>
                                    </m:fPr>
                                    <m:num>
                                      <m:nary>
                                        <m:naryPr>
                                          <m:chr m:val="∑"/>
                                          <m:supHide m:val="on"/>
                                          <m:ctrlPr>
                                            <a:rPr lang="en-US" altLang="ja-JP" sz="2400" i="1">
                                              <a:latin typeface="Cambria Math" panose="02040503050406030204" pitchFamily="18" charset="0"/>
                                            </a:rPr>
                                          </m:ctrlPr>
                                        </m:naryPr>
                                        <m:sub>
                                          <m:r>
                                            <m:rPr>
                                              <m:brk m:alnAt="23"/>
                                            </m:rPr>
                                            <a:rPr lang="en-US" altLang="ja-JP" sz="2400" b="0" i="1" smtClean="0">
                                              <a:latin typeface="Cambria Math" panose="02040503050406030204" pitchFamily="18" charset="0"/>
                                            </a:rPr>
                                            <m:t>𝑖</m:t>
                                          </m:r>
                                        </m:sub>
                                        <m:sup/>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max</m:t>
                                              </m:r>
                                            </m:fName>
                                            <m:e>
                                              <m:d>
                                                <m:dPr>
                                                  <m:ctrlPr>
                                                    <a:rPr lang="en-US" altLang="ja-JP" sz="2400" i="1">
                                                      <a:latin typeface="Cambria Math" panose="02040503050406030204" pitchFamily="18" charset="0"/>
                                                    </a:rPr>
                                                  </m:ctrlPr>
                                                </m:dPr>
                                                <m:e>
                                                  <m:r>
                                                    <a:rPr lang="en-US" altLang="ja-JP" sz="2400" i="1">
                                                      <a:latin typeface="Cambria Math" panose="02040503050406030204" pitchFamily="18" charset="0"/>
                                                    </a:rPr>
                                                    <m:t>−</m:t>
                                                  </m:r>
                                                  <m:r>
                                                    <a:rPr lang="en-US" altLang="ja-JP" sz="2400" i="1">
                                                      <a:latin typeface="Cambria Math" panose="02040503050406030204" pitchFamily="18" charset="0"/>
                                                    </a:rPr>
                                                    <m:t>𝑚𝑖</m:t>
                                                  </m:r>
                                                  <m:r>
                                                    <a:rPr lang="en-US" altLang="ja-JP" sz="2400" i="1">
                                                      <a:latin typeface="Cambria Math" panose="02040503050406030204" pitchFamily="18" charset="0"/>
                                                    </a:rPr>
                                                    <m:t>,0</m:t>
                                                  </m:r>
                                                </m:e>
                                              </m:d>
                                            </m:e>
                                          </m:func>
                                          <m:r>
                                            <a:rPr lang="en-US" altLang="ja-JP" sz="2400" i="1">
                                              <a:latin typeface="Cambria Math" panose="02040503050406030204" pitchFamily="18" charset="0"/>
                                            </a:rPr>
                                            <m:t>h</m:t>
                                          </m:r>
                                          <m:r>
                                            <a:rPr lang="en-US" altLang="ja-JP" sz="2400" b="0" i="1" baseline="-25000" smtClean="0">
                                              <a:latin typeface="Cambria Math" panose="02040503050406030204" pitchFamily="18" charset="0"/>
                                            </a:rPr>
                                            <m:t>𝑖</m:t>
                                          </m:r>
                                        </m:e>
                                      </m:nary>
                                    </m:num>
                                    <m:den>
                                      <m:nary>
                                        <m:naryPr>
                                          <m:chr m:val="∑"/>
                                          <m:supHide m:val="on"/>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𝑖</m:t>
                                          </m:r>
                                        </m:sub>
                                        <m:sup/>
                                        <m:e>
                                          <m:r>
                                            <m:rPr>
                                              <m:sty m:val="p"/>
                                            </m:rPr>
                                            <a:rPr lang="en-US" altLang="ja-JP" sz="2400">
                                              <a:latin typeface="Cambria Math" panose="02040503050406030204" pitchFamily="18" charset="0"/>
                                            </a:rPr>
                                            <m:t>max</m:t>
                                          </m:r>
                                          <m:r>
                                            <a:rPr lang="en-US" altLang="ja-JP" sz="2400" i="1">
                                              <a:latin typeface="Cambria Math" panose="02040503050406030204" pitchFamily="18" charset="0"/>
                                            </a:rPr>
                                            <m:t>⁡(−</m:t>
                                          </m:r>
                                          <m:r>
                                            <a:rPr lang="en-US" altLang="ja-JP" sz="2400" i="1">
                                              <a:latin typeface="Cambria Math" panose="02040503050406030204" pitchFamily="18" charset="0"/>
                                            </a:rPr>
                                            <m:t>𝑚𝑖</m:t>
                                          </m:r>
                                          <m:r>
                                            <a:rPr lang="en-US" altLang="ja-JP" sz="2400" i="1">
                                              <a:latin typeface="Cambria Math" panose="02040503050406030204" pitchFamily="18" charset="0"/>
                                            </a:rPr>
                                            <m:t>,0)</m:t>
                                          </m:r>
                                        </m:e>
                                      </m:nary>
                                    </m:den>
                                  </m:f>
                                  <m:r>
                                    <a:rPr lang="en-US" altLang="ja-JP" sz="2400" b="0" i="1" smtClean="0">
                                      <a:latin typeface="Cambria Math" panose="02040503050406030204" pitchFamily="18" charset="0"/>
                                    </a:rPr>
                                    <m:t>    </m:t>
                                  </m:r>
                                </m:e>
                                <m:e/>
                              </m:eqArr>
                            </m:e>
                            <m:e>
                              <m:r>
                                <a:rPr kumimoji="1" lang="en-US" altLang="ja-JP" sz="2400" b="0" i="1" smtClean="0">
                                  <a:latin typeface="Cambria Math" panose="02040503050406030204" pitchFamily="18" charset="0"/>
                                </a:rPr>
                                <m:t>h</m:t>
                              </m:r>
                              <m:r>
                                <a:rPr kumimoji="1" lang="en-US" altLang="ja-JP" sz="2400" b="0" i="1" baseline="-25000" smtClean="0">
                                  <a:latin typeface="Cambria Math" panose="02040503050406030204" pitchFamily="18" charset="0"/>
                                </a:rPr>
                                <m:t>𝑐</m:t>
                              </m:r>
                              <m:r>
                                <a:rPr kumimoji="1" lang="en-US" altLang="ja-JP" sz="2400" b="0" i="1" smtClean="0">
                                  <a:latin typeface="Cambria Math" panose="02040503050406030204" pitchFamily="18" charset="0"/>
                                </a:rPr>
                                <m:t> </m:t>
                              </m:r>
                            </m:e>
                          </m:eqArr>
                        </m:e>
                      </m:d>
                    </m:oMath>
                  </m:oMathPara>
                </a14:m>
                <a:endParaRPr kumimoji="1" lang="ja-JP" altLang="en-US" sz="2400" dirty="0"/>
              </a:p>
            </p:txBody>
          </p:sp>
        </mc:Choice>
        <mc:Fallback xmlns="">
          <p:sp>
            <p:nvSpPr>
              <p:cNvPr id="24" name="テキスト ボックス 23">
                <a:extLst>
                  <a:ext uri="{FF2B5EF4-FFF2-40B4-BE49-F238E27FC236}">
                    <a16:creationId xmlns:a16="http://schemas.microsoft.com/office/drawing/2014/main" id="{DD0D4CA3-57AA-46AA-B633-DDCFA8559D29}"/>
                  </a:ext>
                </a:extLst>
              </p:cNvPr>
              <p:cNvSpPr txBox="1">
                <a:spLocks noRot="1" noChangeAspect="1" noMove="1" noResize="1" noEditPoints="1" noAdjustHandles="1" noChangeArrowheads="1" noChangeShapeType="1" noTextEdit="1"/>
              </p:cNvSpPr>
              <p:nvPr/>
            </p:nvSpPr>
            <p:spPr>
              <a:xfrm>
                <a:off x="4548198" y="4764477"/>
                <a:ext cx="7453302" cy="1757148"/>
              </a:xfrm>
              <a:prstGeom prst="rect">
                <a:avLst/>
              </a:prstGeom>
              <a:blipFill>
                <a:blip r:embed="rId4"/>
                <a:stretch>
                  <a:fillRect/>
                </a:stretch>
              </a:blipFill>
            </p:spPr>
            <p:txBody>
              <a:bodyPr/>
              <a:lstStyle/>
              <a:p>
                <a:r>
                  <a:rPr lang="ja-JP" altLang="en-US">
                    <a:noFill/>
                  </a:rPr>
                  <a:t> </a:t>
                </a:r>
              </a:p>
            </p:txBody>
          </p:sp>
        </mc:Fallback>
      </mc:AlternateContent>
      <p:sp>
        <p:nvSpPr>
          <p:cNvPr id="25" name="楕円 24">
            <a:extLst>
              <a:ext uri="{FF2B5EF4-FFF2-40B4-BE49-F238E27FC236}">
                <a16:creationId xmlns:a16="http://schemas.microsoft.com/office/drawing/2014/main" id="{C57BE7C0-984A-41AD-A6C5-660D4FF1CAFE}"/>
              </a:ext>
            </a:extLst>
          </p:cNvPr>
          <p:cNvSpPr/>
          <p:nvPr/>
        </p:nvSpPr>
        <p:spPr>
          <a:xfrm>
            <a:off x="1631810" y="2018559"/>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CE6E7547-EBD6-4F14-AF81-381827F04C27}"/>
              </a:ext>
            </a:extLst>
          </p:cNvPr>
          <p:cNvSpPr/>
          <p:nvPr/>
        </p:nvSpPr>
        <p:spPr>
          <a:xfrm>
            <a:off x="1621435" y="4299384"/>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47999041-E200-4834-81B7-17F1009C18DA}"/>
              </a:ext>
            </a:extLst>
          </p:cNvPr>
          <p:cNvSpPr/>
          <p:nvPr/>
        </p:nvSpPr>
        <p:spPr>
          <a:xfrm>
            <a:off x="3112954" y="3321500"/>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D9614606-F185-45B1-A43C-680CED71DB3C}"/>
              </a:ext>
            </a:extLst>
          </p:cNvPr>
          <p:cNvSpPr/>
          <p:nvPr/>
        </p:nvSpPr>
        <p:spPr>
          <a:xfrm>
            <a:off x="3764309" y="3321500"/>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2812EBA5-0EF3-4CA1-9D07-2CAF68075E9C}"/>
              </a:ext>
            </a:extLst>
          </p:cNvPr>
          <p:cNvSpPr txBox="1"/>
          <p:nvPr/>
        </p:nvSpPr>
        <p:spPr>
          <a:xfrm>
            <a:off x="4065880" y="2868834"/>
            <a:ext cx="554960" cy="1200329"/>
          </a:xfrm>
          <a:prstGeom prst="rect">
            <a:avLst/>
          </a:prstGeom>
          <a:noFill/>
        </p:spPr>
        <p:txBody>
          <a:bodyPr wrap="none" rtlCol="0">
            <a:spAutoFit/>
          </a:bodyPr>
          <a:lstStyle/>
          <a:p>
            <a:pPr algn="l"/>
            <a:r>
              <a:rPr kumimoji="1" lang="en-US" altLang="ja-JP" sz="2400" dirty="0">
                <a:solidFill>
                  <a:schemeClr val="bg1"/>
                </a:solidFill>
              </a:rPr>
              <a:t>p</a:t>
            </a:r>
            <a:r>
              <a:rPr kumimoji="1" lang="en-US" altLang="ja-JP" sz="2400" baseline="-25000" dirty="0">
                <a:solidFill>
                  <a:schemeClr val="bg1"/>
                </a:solidFill>
              </a:rPr>
              <a:t>c</a:t>
            </a:r>
          </a:p>
          <a:p>
            <a:pPr algn="l"/>
            <a:r>
              <a:rPr kumimoji="1" lang="en-US" altLang="ja-JP" sz="2400" dirty="0">
                <a:solidFill>
                  <a:schemeClr val="bg1"/>
                </a:solidFill>
              </a:rPr>
              <a:t>m</a:t>
            </a:r>
            <a:r>
              <a:rPr lang="en-US" altLang="ja-JP" sz="2400" baseline="-25000" dirty="0">
                <a:solidFill>
                  <a:schemeClr val="bg1"/>
                </a:solidFill>
              </a:rPr>
              <a:t>c</a:t>
            </a:r>
            <a:endParaRPr kumimoji="1" lang="en-US" altLang="ja-JP" sz="2400" baseline="-25000" dirty="0">
              <a:solidFill>
                <a:schemeClr val="bg1"/>
              </a:solidFill>
            </a:endParaRPr>
          </a:p>
          <a:p>
            <a:pPr algn="l"/>
            <a:r>
              <a:rPr lang="en-US" altLang="ja-JP" sz="2400" dirty="0" err="1">
                <a:solidFill>
                  <a:schemeClr val="bg1"/>
                </a:solidFill>
              </a:rPr>
              <a:t>h</a:t>
            </a:r>
            <a:r>
              <a:rPr lang="en-US" altLang="ja-JP" sz="2400" baseline="-25000" dirty="0" err="1">
                <a:solidFill>
                  <a:schemeClr val="bg1"/>
                </a:solidFill>
              </a:rPr>
              <a:t>c</a:t>
            </a:r>
            <a:endParaRPr kumimoji="1" lang="ja-JP" altLang="en-US" sz="2400" baseline="-25000" dirty="0">
              <a:solidFill>
                <a:schemeClr val="bg1"/>
              </a:solidFill>
            </a:endParaRPr>
          </a:p>
        </p:txBody>
      </p:sp>
      <p:sp>
        <p:nvSpPr>
          <p:cNvPr id="30" name="正方形/長方形 29">
            <a:extLst>
              <a:ext uri="{FF2B5EF4-FFF2-40B4-BE49-F238E27FC236}">
                <a16:creationId xmlns:a16="http://schemas.microsoft.com/office/drawing/2014/main" id="{5426030C-D846-4ABD-A827-87222FCD305C}"/>
              </a:ext>
            </a:extLst>
          </p:cNvPr>
          <p:cNvSpPr/>
          <p:nvPr/>
        </p:nvSpPr>
        <p:spPr>
          <a:xfrm>
            <a:off x="3716172" y="2852122"/>
            <a:ext cx="385042" cy="523220"/>
          </a:xfrm>
          <a:prstGeom prst="rect">
            <a:avLst/>
          </a:prstGeom>
        </p:spPr>
        <p:txBody>
          <a:bodyPr wrap="none">
            <a:spAutoFit/>
          </a:bodyPr>
          <a:lstStyle/>
          <a:p>
            <a:pPr algn="ctr"/>
            <a:r>
              <a:rPr lang="en-US" altLang="ja-JP" sz="2800" dirty="0">
                <a:solidFill>
                  <a:schemeClr val="bg1"/>
                </a:solidFill>
              </a:rPr>
              <a:t>3</a:t>
            </a:r>
            <a:endParaRPr lang="ja-JP" altLang="en-US" sz="2800" dirty="0">
              <a:solidFill>
                <a:schemeClr val="bg1"/>
              </a:solidFill>
            </a:endParaRP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DE109991-52F2-4071-B4AF-247846BF7375}"/>
                  </a:ext>
                </a:extLst>
              </p:cNvPr>
              <p:cNvSpPr txBox="1"/>
              <p:nvPr/>
            </p:nvSpPr>
            <p:spPr>
              <a:xfrm>
                <a:off x="8157676" y="5013299"/>
                <a:ext cx="2743200" cy="461665"/>
              </a:xfrm>
              <a:prstGeom prst="rect">
                <a:avLst/>
              </a:prstGeom>
              <a:solidFill>
                <a:schemeClr val="accent6">
                  <a:lumMod val="20000"/>
                  <a:lumOff val="80000"/>
                </a:schemeClr>
              </a:solidFill>
            </p:spPr>
            <p:txBody>
              <a:bodyPr wrap="square" rtlCol="0">
                <a:spAutoFit/>
              </a:bodyPr>
              <a:lstStyle/>
              <a:p>
                <a14:m>
                  <m:oMath xmlns:m="http://schemas.openxmlformats.org/officeDocument/2006/math">
                    <m:r>
                      <a:rPr lang="en-US" altLang="ja-JP" sz="2400" i="1">
                        <a:latin typeface="Cambria Math" panose="02040503050406030204" pitchFamily="18" charset="0"/>
                      </a:rPr>
                      <m:t>(</m:t>
                    </m:r>
                    <m:r>
                      <a:rPr lang="en-US" altLang="ja-JP" sz="2400" i="1">
                        <a:latin typeface="Cambria Math" panose="02040503050406030204" pitchFamily="18" charset="0"/>
                      </a:rPr>
                      <m:t>𝑚𝑖</m:t>
                    </m:r>
                    <m:r>
                      <a:rPr lang="en-US" altLang="ja-JP" sz="2400" i="1">
                        <a:latin typeface="Cambria Math" panose="02040503050406030204" pitchFamily="18" charset="0"/>
                      </a:rPr>
                      <m:t>&gt;0)</m:t>
                    </m:r>
                  </m:oMath>
                </a14:m>
                <a:r>
                  <a:rPr kumimoji="1" lang="ja-JP" altLang="en-US" sz="2400" dirty="0"/>
                  <a:t>　流入</a:t>
                </a:r>
              </a:p>
            </p:txBody>
          </p:sp>
        </mc:Choice>
        <mc:Fallback xmlns="">
          <p:sp>
            <p:nvSpPr>
              <p:cNvPr id="33" name="テキスト ボックス 32">
                <a:extLst>
                  <a:ext uri="{FF2B5EF4-FFF2-40B4-BE49-F238E27FC236}">
                    <a16:creationId xmlns:a16="http://schemas.microsoft.com/office/drawing/2014/main" id="{DE109991-52F2-4071-B4AF-247846BF7375}"/>
                  </a:ext>
                </a:extLst>
              </p:cNvPr>
              <p:cNvSpPr txBox="1">
                <a:spLocks noRot="1" noChangeAspect="1" noMove="1" noResize="1" noEditPoints="1" noAdjustHandles="1" noChangeArrowheads="1" noChangeShapeType="1" noTextEdit="1"/>
              </p:cNvSpPr>
              <p:nvPr/>
            </p:nvSpPr>
            <p:spPr>
              <a:xfrm>
                <a:off x="8157676" y="5013299"/>
                <a:ext cx="2743200" cy="461665"/>
              </a:xfrm>
              <a:prstGeom prst="rect">
                <a:avLst/>
              </a:prstGeom>
              <a:blipFill>
                <a:blip r:embed="rId5"/>
                <a:stretch>
                  <a:fillRect l="-1778" t="-10526" b="-28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A987BE3-2B86-45E1-83E9-0299CEC7A6F7}"/>
                  </a:ext>
                </a:extLst>
              </p:cNvPr>
              <p:cNvSpPr txBox="1"/>
              <p:nvPr/>
            </p:nvSpPr>
            <p:spPr>
              <a:xfrm>
                <a:off x="8183076" y="5995204"/>
                <a:ext cx="2510760" cy="461665"/>
              </a:xfrm>
              <a:prstGeom prst="rect">
                <a:avLst/>
              </a:prstGeom>
              <a:solidFill>
                <a:schemeClr val="accent6">
                  <a:lumMod val="20000"/>
                  <a:lumOff val="80000"/>
                </a:schemeClr>
              </a:solidFill>
            </p:spPr>
            <p:txBody>
              <a:bodyPr wrap="square" rtlCol="0">
                <a:spAutoFit/>
              </a:bodyPr>
              <a:lstStyle/>
              <a:p>
                <a14:m>
                  <m:oMath xmlns:m="http://schemas.openxmlformats.org/officeDocument/2006/math">
                    <m:r>
                      <a:rPr lang="en-US" altLang="ja-JP" sz="2400" i="1" smtClean="0">
                        <a:latin typeface="Cambria Math" panose="02040503050406030204" pitchFamily="18" charset="0"/>
                      </a:rPr>
                      <m:t>(</m:t>
                    </m:r>
                    <m:r>
                      <a:rPr lang="en-US" altLang="ja-JP" sz="2400" i="1" smtClean="0">
                        <a:latin typeface="Cambria Math" panose="02040503050406030204" pitchFamily="18" charset="0"/>
                      </a:rPr>
                      <m:t>𝑚𝑖</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oMath>
                </a14:m>
                <a:r>
                  <a:rPr kumimoji="1" lang="ja-JP" altLang="en-US" sz="2400" dirty="0"/>
                  <a:t>　流出</a:t>
                </a:r>
              </a:p>
            </p:txBody>
          </p:sp>
        </mc:Choice>
        <mc:Fallback xmlns="">
          <p:sp>
            <p:nvSpPr>
              <p:cNvPr id="34" name="テキスト ボックス 33">
                <a:extLst>
                  <a:ext uri="{FF2B5EF4-FFF2-40B4-BE49-F238E27FC236}">
                    <a16:creationId xmlns:a16="http://schemas.microsoft.com/office/drawing/2014/main" id="{3A987BE3-2B86-45E1-83E9-0299CEC7A6F7}"/>
                  </a:ext>
                </a:extLst>
              </p:cNvPr>
              <p:cNvSpPr txBox="1">
                <a:spLocks noRot="1" noChangeAspect="1" noMove="1" noResize="1" noEditPoints="1" noAdjustHandles="1" noChangeArrowheads="1" noChangeShapeType="1" noTextEdit="1"/>
              </p:cNvSpPr>
              <p:nvPr/>
            </p:nvSpPr>
            <p:spPr>
              <a:xfrm>
                <a:off x="8183076" y="5995204"/>
                <a:ext cx="2510760" cy="461665"/>
              </a:xfrm>
              <a:prstGeom prst="rect">
                <a:avLst/>
              </a:prstGeom>
              <a:blipFill>
                <a:blip r:embed="rId6"/>
                <a:stretch>
                  <a:fillRect l="-1942" t="-10526" b="-289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98118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10886313" cy="1200329"/>
          </a:xfrm>
          <a:prstGeom prst="rect">
            <a:avLst/>
          </a:prstGeom>
          <a:noFill/>
        </p:spPr>
        <p:txBody>
          <a:bodyPr wrap="none" rtlCol="0">
            <a:spAutoFit/>
          </a:bodyPr>
          <a:lstStyle/>
          <a:p>
            <a:r>
              <a:rPr kumimoji="1" lang="ja-JP" altLang="en-US" sz="2400" dirty="0"/>
              <a:t>物理現象の中には流動量</a:t>
            </a:r>
            <a:r>
              <a:rPr lang="en-US" altLang="ja-JP" sz="2400" dirty="0"/>
              <a:t>(</a:t>
            </a:r>
            <a:r>
              <a:rPr lang="ja-JP" altLang="en-US" sz="2400" dirty="0"/>
              <a:t>フロー変数</a:t>
            </a:r>
            <a:r>
              <a:rPr lang="en-US" altLang="ja-JP" sz="2400" dirty="0"/>
              <a:t>)</a:t>
            </a:r>
            <a:r>
              <a:rPr kumimoji="1" lang="ja-JP" altLang="en-US" sz="2400" dirty="0"/>
              <a:t>に応じて輸送される物理量もあります。</a:t>
            </a:r>
            <a:endParaRPr kumimoji="1" lang="en-US" altLang="ja-JP" sz="2400" dirty="0"/>
          </a:p>
          <a:p>
            <a:r>
              <a:rPr kumimoji="1" lang="ja-JP" altLang="en-US" sz="2400" dirty="0"/>
              <a:t>例えば流体中の微小物質</a:t>
            </a:r>
            <a:r>
              <a:rPr kumimoji="1" lang="en-US" altLang="ja-JP" sz="2400" dirty="0"/>
              <a:t>(</a:t>
            </a:r>
            <a:r>
              <a:rPr kumimoji="1" lang="ja-JP" altLang="en-US" sz="2400" dirty="0"/>
              <a:t>花粉など</a:t>
            </a:r>
            <a:r>
              <a:rPr kumimoji="1" lang="en-US" altLang="ja-JP" sz="2400" dirty="0"/>
              <a:t>)</a:t>
            </a:r>
            <a:r>
              <a:rPr kumimoji="1" lang="ja-JP" altLang="en-US" sz="2400" dirty="0"/>
              <a:t>やエンタルピーが代表例です。</a:t>
            </a:r>
            <a:endParaRPr kumimoji="1" lang="en-US" altLang="ja-JP" sz="2400" dirty="0"/>
          </a:p>
          <a:p>
            <a:r>
              <a:rPr lang="en-US" altLang="ja-JP" sz="2400" dirty="0"/>
              <a:t>Modelica</a:t>
            </a:r>
            <a:r>
              <a:rPr lang="ja-JP" altLang="en-US" sz="2400" dirty="0"/>
              <a:t>では、そのような物理量をストリーム変数で表します。</a:t>
            </a:r>
            <a:endParaRPr lang="en-US" altLang="ja-JP" sz="2400" dirty="0"/>
          </a:p>
        </p:txBody>
      </p:sp>
      <p:sp>
        <p:nvSpPr>
          <p:cNvPr id="15" name="テキスト ボックス 14">
            <a:extLst>
              <a:ext uri="{FF2B5EF4-FFF2-40B4-BE49-F238E27FC236}">
                <a16:creationId xmlns:a16="http://schemas.microsoft.com/office/drawing/2014/main" id="{3D7CEF60-3686-4A58-B8AC-456AE5B79DCD}"/>
              </a:ext>
            </a:extLst>
          </p:cNvPr>
          <p:cNvSpPr txBox="1"/>
          <p:nvPr/>
        </p:nvSpPr>
        <p:spPr>
          <a:xfrm>
            <a:off x="7121199" y="3136190"/>
            <a:ext cx="4534927" cy="1200329"/>
          </a:xfrm>
          <a:prstGeom prst="rect">
            <a:avLst/>
          </a:prstGeom>
          <a:noFill/>
        </p:spPr>
        <p:txBody>
          <a:bodyPr wrap="square" rtlCol="0">
            <a:spAutoFit/>
          </a:bodyPr>
          <a:lstStyle/>
          <a:p>
            <a:pPr algn="l"/>
            <a:r>
              <a:rPr kumimoji="1" lang="ja-JP" altLang="en-US" sz="2400" dirty="0"/>
              <a:t>左図のような流れの場合、</a:t>
            </a:r>
            <a:r>
              <a:rPr kumimoji="1" lang="en-US" altLang="ja-JP" sz="2400" dirty="0"/>
              <a:t>C</a:t>
            </a:r>
            <a:r>
              <a:rPr lang="ja-JP" altLang="en-US" sz="2400" dirty="0"/>
              <a:t>点地点のストリーム変数の値は上流側の流動量から計算されます</a:t>
            </a:r>
            <a:endParaRPr kumimoji="1" lang="ja-JP" altLang="en-US" sz="2400" dirty="0"/>
          </a:p>
        </p:txBody>
      </p:sp>
      <p:grpSp>
        <p:nvGrpSpPr>
          <p:cNvPr id="28" name="グループ化 27">
            <a:extLst>
              <a:ext uri="{FF2B5EF4-FFF2-40B4-BE49-F238E27FC236}">
                <a16:creationId xmlns:a16="http://schemas.microsoft.com/office/drawing/2014/main" id="{538B62F4-1B47-4414-9C06-64FF01483546}"/>
              </a:ext>
            </a:extLst>
          </p:cNvPr>
          <p:cNvGrpSpPr/>
          <p:nvPr/>
        </p:nvGrpSpPr>
        <p:grpSpPr>
          <a:xfrm>
            <a:off x="1222258" y="2729030"/>
            <a:ext cx="5380223" cy="1543145"/>
            <a:chOff x="60869" y="2214828"/>
            <a:chExt cx="6990496" cy="2005001"/>
          </a:xfrm>
        </p:grpSpPr>
        <p:grpSp>
          <p:nvGrpSpPr>
            <p:cNvPr id="13" name="グループ化 12">
              <a:extLst>
                <a:ext uri="{FF2B5EF4-FFF2-40B4-BE49-F238E27FC236}">
                  <a16:creationId xmlns:a16="http://schemas.microsoft.com/office/drawing/2014/main" id="{542F5C2A-15FA-4648-B279-AE4C48646559}"/>
                </a:ext>
              </a:extLst>
            </p:cNvPr>
            <p:cNvGrpSpPr/>
            <p:nvPr/>
          </p:nvGrpSpPr>
          <p:grpSpPr>
            <a:xfrm>
              <a:off x="60869" y="2214828"/>
              <a:ext cx="6990496" cy="2005001"/>
              <a:chOff x="1405147" y="2282192"/>
              <a:chExt cx="7660370" cy="2197133"/>
            </a:xfrm>
          </p:grpSpPr>
          <p:grpSp>
            <p:nvGrpSpPr>
              <p:cNvPr id="8" name="グループ化 7">
                <a:extLst>
                  <a:ext uri="{FF2B5EF4-FFF2-40B4-BE49-F238E27FC236}">
                    <a16:creationId xmlns:a16="http://schemas.microsoft.com/office/drawing/2014/main" id="{8E05566D-45C6-4174-8EB2-CC52BB442B0D}"/>
                  </a:ext>
                </a:extLst>
              </p:cNvPr>
              <p:cNvGrpSpPr/>
              <p:nvPr/>
            </p:nvGrpSpPr>
            <p:grpSpPr>
              <a:xfrm>
                <a:off x="2261286" y="2937872"/>
                <a:ext cx="6252520" cy="1541453"/>
                <a:chOff x="1878227" y="3429000"/>
                <a:chExt cx="8019536" cy="1977081"/>
              </a:xfrm>
            </p:grpSpPr>
            <p:sp>
              <p:nvSpPr>
                <p:cNvPr id="5" name="正方形/長方形 4">
                  <a:extLst>
                    <a:ext uri="{FF2B5EF4-FFF2-40B4-BE49-F238E27FC236}">
                      <a16:creationId xmlns:a16="http://schemas.microsoft.com/office/drawing/2014/main" id="{854120EC-7895-4591-8C9D-7AA60034AD3B}"/>
                    </a:ext>
                  </a:extLst>
                </p:cNvPr>
                <p:cNvSpPr/>
                <p:nvPr/>
              </p:nvSpPr>
              <p:spPr>
                <a:xfrm>
                  <a:off x="1878227" y="3429000"/>
                  <a:ext cx="8019536" cy="1977081"/>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0CCC04FB-2E3F-4994-AC18-96D1939E8969}"/>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708489BF-5A29-4975-8334-F305BC163058}"/>
                  </a:ext>
                </a:extLst>
              </p:cNvPr>
              <p:cNvSpPr txBox="1"/>
              <p:nvPr/>
            </p:nvSpPr>
            <p:spPr>
              <a:xfrm>
                <a:off x="1717589" y="3429000"/>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10" name="テキスト ボックス 9">
                <a:extLst>
                  <a:ext uri="{FF2B5EF4-FFF2-40B4-BE49-F238E27FC236}">
                    <a16:creationId xmlns:a16="http://schemas.microsoft.com/office/drawing/2014/main" id="{19AA9A6C-3E1E-4F08-A924-99F9ED27842D}"/>
                  </a:ext>
                </a:extLst>
              </p:cNvPr>
              <p:cNvSpPr txBox="1"/>
              <p:nvPr/>
            </p:nvSpPr>
            <p:spPr>
              <a:xfrm>
                <a:off x="8672461"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11" name="矢印: 右 10">
                <a:extLst>
                  <a:ext uri="{FF2B5EF4-FFF2-40B4-BE49-F238E27FC236}">
                    <a16:creationId xmlns:a16="http://schemas.microsoft.com/office/drawing/2014/main" id="{C7DA8D18-FC6D-4ECF-9AB1-7D4257C74CCD}"/>
                  </a:ext>
                </a:extLst>
              </p:cNvPr>
              <p:cNvSpPr/>
              <p:nvPr/>
            </p:nvSpPr>
            <p:spPr>
              <a:xfrm>
                <a:off x="2693773" y="2409568"/>
                <a:ext cx="1050324"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E1A257D-21F2-4B78-8094-5F3FA54E5054}"/>
                  </a:ext>
                </a:extLst>
              </p:cNvPr>
              <p:cNvSpPr txBox="1"/>
              <p:nvPr/>
            </p:nvSpPr>
            <p:spPr>
              <a:xfrm>
                <a:off x="1405147" y="2282192"/>
                <a:ext cx="1139353" cy="657320"/>
              </a:xfrm>
              <a:prstGeom prst="rect">
                <a:avLst/>
              </a:prstGeom>
              <a:noFill/>
            </p:spPr>
            <p:txBody>
              <a:bodyPr wrap="none" rtlCol="0">
                <a:spAutoFit/>
              </a:bodyPr>
              <a:lstStyle/>
              <a:p>
                <a:pPr algn="l"/>
                <a:r>
                  <a:rPr kumimoji="1" lang="ja-JP" altLang="en-US" sz="2400" dirty="0"/>
                  <a:t>流れ</a:t>
                </a:r>
              </a:p>
            </p:txBody>
          </p:sp>
        </p:grpSp>
        <p:sp>
          <p:nvSpPr>
            <p:cNvPr id="14" name="テキスト ボックス 13">
              <a:extLst>
                <a:ext uri="{FF2B5EF4-FFF2-40B4-BE49-F238E27FC236}">
                  <a16:creationId xmlns:a16="http://schemas.microsoft.com/office/drawing/2014/main" id="{C17BCDB9-ECF2-4110-879B-C10EE2E04685}"/>
                </a:ext>
              </a:extLst>
            </p:cNvPr>
            <p:cNvSpPr txBox="1"/>
            <p:nvPr/>
          </p:nvSpPr>
          <p:spPr>
            <a:xfrm>
              <a:off x="3813706" y="3277479"/>
              <a:ext cx="394660" cy="461665"/>
            </a:xfrm>
            <a:prstGeom prst="rect">
              <a:avLst/>
            </a:prstGeom>
            <a:noFill/>
          </p:spPr>
          <p:txBody>
            <a:bodyPr wrap="none" rtlCol="0">
              <a:spAutoFit/>
            </a:bodyPr>
            <a:lstStyle/>
            <a:p>
              <a:pPr algn="l"/>
              <a:r>
                <a:rPr kumimoji="1" lang="en-US" altLang="ja-JP" sz="2400" dirty="0"/>
                <a:t>C</a:t>
              </a:r>
              <a:endParaRPr kumimoji="1" lang="ja-JP" altLang="en-US" sz="2400" dirty="0"/>
            </a:p>
          </p:txBody>
        </p:sp>
      </p:grpSp>
      <p:sp>
        <p:nvSpPr>
          <p:cNvPr id="31" name="四角形: 角を丸くする 30">
            <a:extLst>
              <a:ext uri="{FF2B5EF4-FFF2-40B4-BE49-F238E27FC236}">
                <a16:creationId xmlns:a16="http://schemas.microsoft.com/office/drawing/2014/main" id="{9448B10E-B440-499C-B7C4-34D0E3311F03}"/>
              </a:ext>
            </a:extLst>
          </p:cNvPr>
          <p:cNvSpPr/>
          <p:nvPr/>
        </p:nvSpPr>
        <p:spPr>
          <a:xfrm>
            <a:off x="655320" y="5109816"/>
            <a:ext cx="9943089" cy="1000835"/>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rgbClr val="FF0000"/>
                </a:solidFill>
              </a:rPr>
              <a:t>ストリーム変数は上流から流れてくる物理量を表しています</a:t>
            </a:r>
            <a:endParaRPr kumimoji="1" lang="ja-JP" altLang="en-US" sz="2800" dirty="0">
              <a:solidFill>
                <a:schemeClr val="tx1"/>
              </a:solidFill>
            </a:endParaRPr>
          </a:p>
        </p:txBody>
      </p:sp>
      <p:grpSp>
        <p:nvGrpSpPr>
          <p:cNvPr id="39" name="グループ化 38">
            <a:extLst>
              <a:ext uri="{FF2B5EF4-FFF2-40B4-BE49-F238E27FC236}">
                <a16:creationId xmlns:a16="http://schemas.microsoft.com/office/drawing/2014/main" id="{B3EB5427-4E6A-4ECA-829D-9BD2660D949E}"/>
              </a:ext>
            </a:extLst>
          </p:cNvPr>
          <p:cNvGrpSpPr/>
          <p:nvPr/>
        </p:nvGrpSpPr>
        <p:grpSpPr>
          <a:xfrm>
            <a:off x="2158577" y="3377632"/>
            <a:ext cx="3627696" cy="772624"/>
            <a:chOff x="1723699" y="3040787"/>
            <a:chExt cx="5707204" cy="1215516"/>
          </a:xfrm>
        </p:grpSpPr>
        <p:sp>
          <p:nvSpPr>
            <p:cNvPr id="32" name="楕円 31">
              <a:extLst>
                <a:ext uri="{FF2B5EF4-FFF2-40B4-BE49-F238E27FC236}">
                  <a16:creationId xmlns:a16="http://schemas.microsoft.com/office/drawing/2014/main" id="{6D582BB4-890E-4F6E-8151-2E67F1935760}"/>
                </a:ext>
              </a:extLst>
            </p:cNvPr>
            <p:cNvSpPr/>
            <p:nvPr/>
          </p:nvSpPr>
          <p:spPr>
            <a:xfrm>
              <a:off x="1723699" y="3171559"/>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23E0C2E3-3166-49BD-AE0D-EA759A961B6E}"/>
                </a:ext>
              </a:extLst>
            </p:cNvPr>
            <p:cNvSpPr/>
            <p:nvPr/>
          </p:nvSpPr>
          <p:spPr>
            <a:xfrm>
              <a:off x="2440441" y="3491438"/>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CBA53A01-05C6-4687-ACAA-465BBEF80A6C}"/>
                </a:ext>
              </a:extLst>
            </p:cNvPr>
            <p:cNvSpPr/>
            <p:nvPr/>
          </p:nvSpPr>
          <p:spPr>
            <a:xfrm>
              <a:off x="1837402" y="3994998"/>
              <a:ext cx="227405" cy="22740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DDF4C63-5FB0-4A1B-B9D9-045AC51435D7}"/>
                </a:ext>
              </a:extLst>
            </p:cNvPr>
            <p:cNvSpPr/>
            <p:nvPr/>
          </p:nvSpPr>
          <p:spPr>
            <a:xfrm>
              <a:off x="3269023" y="3752378"/>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350A816A-90B8-47F5-B2DA-CDBF39C39B03}"/>
                </a:ext>
              </a:extLst>
            </p:cNvPr>
            <p:cNvSpPr/>
            <p:nvPr/>
          </p:nvSpPr>
          <p:spPr>
            <a:xfrm>
              <a:off x="6038515" y="3740205"/>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610E9FC4-D70D-4C8B-B87D-9F98B933A7E1}"/>
                </a:ext>
              </a:extLst>
            </p:cNvPr>
            <p:cNvSpPr/>
            <p:nvPr/>
          </p:nvSpPr>
          <p:spPr>
            <a:xfrm>
              <a:off x="6498271" y="3040787"/>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F1D57A76-0DC6-4B7F-9EE8-678A2532DDE3}"/>
                </a:ext>
              </a:extLst>
            </p:cNvPr>
            <p:cNvSpPr/>
            <p:nvPr/>
          </p:nvSpPr>
          <p:spPr>
            <a:xfrm>
              <a:off x="7203499" y="4028899"/>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矢印コネクタ 40">
            <a:extLst>
              <a:ext uri="{FF2B5EF4-FFF2-40B4-BE49-F238E27FC236}">
                <a16:creationId xmlns:a16="http://schemas.microsoft.com/office/drawing/2014/main" id="{36DB9786-8AAA-4A71-8A2B-26A020333DDC}"/>
              </a:ext>
            </a:extLst>
          </p:cNvPr>
          <p:cNvCxnSpPr>
            <a:cxnSpLocks/>
            <a:stCxn id="43" idx="0"/>
            <a:endCxn id="34" idx="5"/>
          </p:cNvCxnSpPr>
          <p:nvPr/>
        </p:nvCxnSpPr>
        <p:spPr>
          <a:xfrm flipH="1" flipV="1">
            <a:off x="2354229" y="4107540"/>
            <a:ext cx="967820" cy="43584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19587A64-95A6-4EE3-A786-4F33577ECED3}"/>
              </a:ext>
            </a:extLst>
          </p:cNvPr>
          <p:cNvSpPr txBox="1"/>
          <p:nvPr/>
        </p:nvSpPr>
        <p:spPr>
          <a:xfrm>
            <a:off x="2614163" y="4543387"/>
            <a:ext cx="1415772" cy="461665"/>
          </a:xfrm>
          <a:prstGeom prst="rect">
            <a:avLst/>
          </a:prstGeom>
          <a:noFill/>
        </p:spPr>
        <p:txBody>
          <a:bodyPr wrap="none" rtlCol="0">
            <a:spAutoFit/>
          </a:bodyPr>
          <a:lstStyle/>
          <a:p>
            <a:pPr algn="l"/>
            <a:r>
              <a:rPr kumimoji="1" lang="ja-JP" altLang="en-US" sz="2400" dirty="0"/>
              <a:t>微小物質</a:t>
            </a:r>
          </a:p>
        </p:txBody>
      </p:sp>
      <p:cxnSp>
        <p:nvCxnSpPr>
          <p:cNvPr id="44" name="直線矢印コネクタ 43">
            <a:extLst>
              <a:ext uri="{FF2B5EF4-FFF2-40B4-BE49-F238E27FC236}">
                <a16:creationId xmlns:a16="http://schemas.microsoft.com/office/drawing/2014/main" id="{CC72EBE0-4240-4DC4-B0F5-B7F3BA87A482}"/>
              </a:ext>
            </a:extLst>
          </p:cNvPr>
          <p:cNvCxnSpPr>
            <a:cxnSpLocks/>
            <a:stCxn id="43" idx="0"/>
          </p:cNvCxnSpPr>
          <p:nvPr/>
        </p:nvCxnSpPr>
        <p:spPr>
          <a:xfrm flipH="1" flipV="1">
            <a:off x="3213111" y="4005711"/>
            <a:ext cx="108938" cy="537676"/>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96A3BF9-2160-4BAF-B77F-5605D42B5312}"/>
              </a:ext>
            </a:extLst>
          </p:cNvPr>
          <p:cNvCxnSpPr>
            <a:cxnSpLocks/>
            <a:stCxn id="43" idx="0"/>
            <a:endCxn id="36" idx="3"/>
          </p:cNvCxnSpPr>
          <p:nvPr/>
        </p:nvCxnSpPr>
        <p:spPr>
          <a:xfrm flipV="1">
            <a:off x="3322049" y="3945584"/>
            <a:ext cx="1600342" cy="597803"/>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684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87312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ストリーム変数のイメージ</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11374237" cy="1569660"/>
          </a:xfrm>
          <a:prstGeom prst="rect">
            <a:avLst/>
          </a:prstGeom>
          <a:noFill/>
        </p:spPr>
        <p:txBody>
          <a:bodyPr wrap="square" rtlCol="0">
            <a:spAutoFit/>
          </a:bodyPr>
          <a:lstStyle/>
          <a:p>
            <a:r>
              <a:rPr kumimoji="1" lang="ja-JP" altLang="en-US" sz="2400" dirty="0"/>
              <a:t>川から流れてくる桃を例としてストリーム変数のイメージを説明します</a:t>
            </a:r>
            <a:endParaRPr kumimoji="1" lang="en-US" altLang="ja-JP" sz="2400" dirty="0"/>
          </a:p>
          <a:p>
            <a:r>
              <a:rPr lang="ja-JP" altLang="en-US" sz="2400" dirty="0"/>
              <a:t>川の流れに比例して流れてくる桃の数は増えるとします。</a:t>
            </a:r>
            <a:endParaRPr lang="en-US" altLang="ja-JP" sz="2400" dirty="0"/>
          </a:p>
          <a:p>
            <a:r>
              <a:rPr lang="en-US" altLang="ja-JP" sz="2400" dirty="0"/>
              <a:t>A-&gt;B</a:t>
            </a:r>
            <a:r>
              <a:rPr lang="ja-JP" altLang="en-US" sz="2400" dirty="0"/>
              <a:t>の向きに川が</a:t>
            </a:r>
            <a:r>
              <a:rPr lang="en-US" altLang="ja-JP" sz="2400" dirty="0"/>
              <a:t>1m/s</a:t>
            </a:r>
            <a:r>
              <a:rPr lang="ja-JP" altLang="en-US" sz="2400" dirty="0"/>
              <a:t>で流れている時、</a:t>
            </a:r>
            <a:r>
              <a:rPr lang="en-US" altLang="ja-JP" sz="2400" dirty="0"/>
              <a:t>A</a:t>
            </a:r>
            <a:r>
              <a:rPr lang="ja-JP" altLang="en-US" sz="2400" dirty="0"/>
              <a:t>点側から</a:t>
            </a:r>
            <a:r>
              <a:rPr lang="en-US" altLang="ja-JP" sz="2400" dirty="0"/>
              <a:t>1</a:t>
            </a:r>
            <a:r>
              <a:rPr lang="ja-JP" altLang="en-US" sz="2400" dirty="0"/>
              <a:t>分間に</a:t>
            </a:r>
            <a:r>
              <a:rPr lang="en-US" altLang="ja-JP" sz="2400" dirty="0"/>
              <a:t>2</a:t>
            </a:r>
            <a:r>
              <a:rPr lang="ja-JP" altLang="en-US" sz="2400" dirty="0"/>
              <a:t>個の桃が流れてくるとした場合、</a:t>
            </a:r>
            <a:r>
              <a:rPr lang="en-US" altLang="ja-JP" sz="2400" dirty="0"/>
              <a:t>C</a:t>
            </a:r>
            <a:r>
              <a:rPr lang="ja-JP" altLang="en-US" sz="2400" dirty="0"/>
              <a:t>点を通り過ぎる桃の数は</a:t>
            </a:r>
            <a:r>
              <a:rPr lang="en-US" altLang="ja-JP" sz="2400" dirty="0"/>
              <a:t>2</a:t>
            </a:r>
            <a:r>
              <a:rPr lang="ja-JP" altLang="en-US" sz="2400" dirty="0"/>
              <a:t>個</a:t>
            </a:r>
            <a:r>
              <a:rPr lang="en-US" altLang="ja-JP" sz="2400" dirty="0"/>
              <a:t>/</a:t>
            </a:r>
            <a:r>
              <a:rPr lang="ja-JP" altLang="en-US" sz="2400" dirty="0"/>
              <a:t>分となります。</a:t>
            </a:r>
            <a:endParaRPr kumimoji="1" lang="en-US" altLang="ja-JP" sz="2400" dirty="0"/>
          </a:p>
        </p:txBody>
      </p:sp>
      <p:grpSp>
        <p:nvGrpSpPr>
          <p:cNvPr id="38" name="グループ化 37">
            <a:extLst>
              <a:ext uri="{FF2B5EF4-FFF2-40B4-BE49-F238E27FC236}">
                <a16:creationId xmlns:a16="http://schemas.microsoft.com/office/drawing/2014/main" id="{C625F595-71D6-4321-B1C1-8284648D8DDA}"/>
              </a:ext>
            </a:extLst>
          </p:cNvPr>
          <p:cNvGrpSpPr/>
          <p:nvPr/>
        </p:nvGrpSpPr>
        <p:grpSpPr>
          <a:xfrm>
            <a:off x="2019913" y="2325471"/>
            <a:ext cx="7569917" cy="1686732"/>
            <a:chOff x="-124309" y="2468233"/>
            <a:chExt cx="7175674" cy="1598887"/>
          </a:xfrm>
        </p:grpSpPr>
        <p:grpSp>
          <p:nvGrpSpPr>
            <p:cNvPr id="39" name="グループ化 38">
              <a:extLst>
                <a:ext uri="{FF2B5EF4-FFF2-40B4-BE49-F238E27FC236}">
                  <a16:creationId xmlns:a16="http://schemas.microsoft.com/office/drawing/2014/main" id="{4C4DF4FD-B7AA-4EDE-8CCE-385E1D19917A}"/>
                </a:ext>
              </a:extLst>
            </p:cNvPr>
            <p:cNvGrpSpPr/>
            <p:nvPr/>
          </p:nvGrpSpPr>
          <p:grpSpPr>
            <a:xfrm>
              <a:off x="-124309" y="2468233"/>
              <a:ext cx="7175674" cy="1598887"/>
              <a:chOff x="1202224" y="2559880"/>
              <a:chExt cx="7863293" cy="1752102"/>
            </a:xfrm>
          </p:grpSpPr>
          <p:grpSp>
            <p:nvGrpSpPr>
              <p:cNvPr id="41" name="グループ化 40">
                <a:extLst>
                  <a:ext uri="{FF2B5EF4-FFF2-40B4-BE49-F238E27FC236}">
                    <a16:creationId xmlns:a16="http://schemas.microsoft.com/office/drawing/2014/main" id="{B24C19F2-1DBE-4875-A6F9-19E185D9C112}"/>
                  </a:ext>
                </a:extLst>
              </p:cNvPr>
              <p:cNvGrpSpPr/>
              <p:nvPr/>
            </p:nvGrpSpPr>
            <p:grpSpPr>
              <a:xfrm>
                <a:off x="2261286" y="3105217"/>
                <a:ext cx="6252520" cy="1206765"/>
                <a:chOff x="1878227" y="3643638"/>
                <a:chExt cx="8019536" cy="1547807"/>
              </a:xfrm>
            </p:grpSpPr>
            <p:sp>
              <p:nvSpPr>
                <p:cNvPr id="46" name="正方形/長方形 45">
                  <a:extLst>
                    <a:ext uri="{FF2B5EF4-FFF2-40B4-BE49-F238E27FC236}">
                      <a16:creationId xmlns:a16="http://schemas.microsoft.com/office/drawing/2014/main" id="{DAE91907-D7F1-45E4-9DD2-C5F3C4019176}"/>
                    </a:ext>
                  </a:extLst>
                </p:cNvPr>
                <p:cNvSpPr/>
                <p:nvPr/>
              </p:nvSpPr>
              <p:spPr>
                <a:xfrm>
                  <a:off x="1878227" y="3643638"/>
                  <a:ext cx="8019536" cy="1547807"/>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楕円 46">
                  <a:extLst>
                    <a:ext uri="{FF2B5EF4-FFF2-40B4-BE49-F238E27FC236}">
                      <a16:creationId xmlns:a16="http://schemas.microsoft.com/office/drawing/2014/main" id="{C47232C3-6407-42AE-8076-676D1CAE10A8}"/>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テキスト ボックス 41">
                <a:extLst>
                  <a:ext uri="{FF2B5EF4-FFF2-40B4-BE49-F238E27FC236}">
                    <a16:creationId xmlns:a16="http://schemas.microsoft.com/office/drawing/2014/main" id="{31BDFBAD-8FE6-48A1-AEAC-2B576FC4536E}"/>
                  </a:ext>
                </a:extLst>
              </p:cNvPr>
              <p:cNvSpPr txBox="1"/>
              <p:nvPr/>
            </p:nvSpPr>
            <p:spPr>
              <a:xfrm>
                <a:off x="1717589" y="3429000"/>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43" name="テキスト ボックス 42">
                <a:extLst>
                  <a:ext uri="{FF2B5EF4-FFF2-40B4-BE49-F238E27FC236}">
                    <a16:creationId xmlns:a16="http://schemas.microsoft.com/office/drawing/2014/main" id="{9CEC5015-25CF-4416-B91E-45D737FD1480}"/>
                  </a:ext>
                </a:extLst>
              </p:cNvPr>
              <p:cNvSpPr txBox="1"/>
              <p:nvPr/>
            </p:nvSpPr>
            <p:spPr>
              <a:xfrm>
                <a:off x="8672461"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44" name="矢印: 右 43">
                <a:extLst>
                  <a:ext uri="{FF2B5EF4-FFF2-40B4-BE49-F238E27FC236}">
                    <a16:creationId xmlns:a16="http://schemas.microsoft.com/office/drawing/2014/main" id="{DFCC029A-3B8B-483A-9315-11F460BEB021}"/>
                  </a:ext>
                </a:extLst>
              </p:cNvPr>
              <p:cNvSpPr/>
              <p:nvPr/>
            </p:nvSpPr>
            <p:spPr>
              <a:xfrm>
                <a:off x="2655239" y="2581972"/>
                <a:ext cx="1050324"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F0553955-65EF-4E96-BDF8-06C3E2CF7067}"/>
                  </a:ext>
                </a:extLst>
              </p:cNvPr>
              <p:cNvSpPr txBox="1"/>
              <p:nvPr/>
            </p:nvSpPr>
            <p:spPr>
              <a:xfrm>
                <a:off x="1202224" y="2559880"/>
                <a:ext cx="1415771" cy="461665"/>
              </a:xfrm>
              <a:prstGeom prst="rect">
                <a:avLst/>
              </a:prstGeom>
              <a:noFill/>
            </p:spPr>
            <p:txBody>
              <a:bodyPr wrap="none" rtlCol="0">
                <a:spAutoFit/>
              </a:bodyPr>
              <a:lstStyle/>
              <a:p>
                <a:pPr algn="l"/>
                <a:r>
                  <a:rPr kumimoji="1" lang="ja-JP" altLang="en-US" sz="2400" dirty="0"/>
                  <a:t>川の流れ</a:t>
                </a:r>
              </a:p>
            </p:txBody>
          </p:sp>
        </p:grpSp>
        <p:sp>
          <p:nvSpPr>
            <p:cNvPr id="40" name="テキスト ボックス 39">
              <a:extLst>
                <a:ext uri="{FF2B5EF4-FFF2-40B4-BE49-F238E27FC236}">
                  <a16:creationId xmlns:a16="http://schemas.microsoft.com/office/drawing/2014/main" id="{71222029-E432-40AF-A4AF-0019BC7BCD69}"/>
                </a:ext>
              </a:extLst>
            </p:cNvPr>
            <p:cNvSpPr txBox="1"/>
            <p:nvPr/>
          </p:nvSpPr>
          <p:spPr>
            <a:xfrm>
              <a:off x="3813706" y="3277479"/>
              <a:ext cx="394660" cy="461665"/>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48" name="Picture 2" descr="https://illustimage.com/photo/dl/102.png?20160628">
            <a:extLst>
              <a:ext uri="{FF2B5EF4-FFF2-40B4-BE49-F238E27FC236}">
                <a16:creationId xmlns:a16="http://schemas.microsoft.com/office/drawing/2014/main" id="{76C665F0-0D92-4C55-A36E-0B7565D2D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493" y="2689360"/>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s://illustimage.com/photo/dl/102.png?20160628">
            <a:extLst>
              <a:ext uri="{FF2B5EF4-FFF2-40B4-BE49-F238E27FC236}">
                <a16:creationId xmlns:a16="http://schemas.microsoft.com/office/drawing/2014/main" id="{25F9D820-F35C-415A-99DD-D76A66E88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0955" y="3375019"/>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50" name="四角形: 角を丸くする 49">
            <a:extLst>
              <a:ext uri="{FF2B5EF4-FFF2-40B4-BE49-F238E27FC236}">
                <a16:creationId xmlns:a16="http://schemas.microsoft.com/office/drawing/2014/main" id="{1779C921-FAF1-4AC4-A23F-D5852BEE5022}"/>
              </a:ext>
            </a:extLst>
          </p:cNvPr>
          <p:cNvSpPr/>
          <p:nvPr/>
        </p:nvSpPr>
        <p:spPr>
          <a:xfrm>
            <a:off x="508933" y="4243090"/>
            <a:ext cx="11174134" cy="237422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4AFF420C-CDBD-43C7-98BD-B3416550A9F3}"/>
              </a:ext>
            </a:extLst>
          </p:cNvPr>
          <p:cNvSpPr txBox="1"/>
          <p:nvPr/>
        </p:nvSpPr>
        <p:spPr>
          <a:xfrm>
            <a:off x="1410913" y="4346184"/>
            <a:ext cx="10028707" cy="400110"/>
          </a:xfrm>
          <a:prstGeom prst="rect">
            <a:avLst/>
          </a:prstGeom>
          <a:noFill/>
        </p:spPr>
        <p:txBody>
          <a:bodyPr wrap="none" rtlCol="0">
            <a:spAutoFit/>
          </a:bodyPr>
          <a:lstStyle/>
          <a:p>
            <a:pPr algn="l"/>
            <a:r>
              <a:rPr kumimoji="1" lang="en-US" altLang="ja-JP" sz="2000" dirty="0"/>
              <a:t>(C</a:t>
            </a:r>
            <a:r>
              <a:rPr kumimoji="1" lang="ja-JP" altLang="en-US" sz="2000" dirty="0"/>
              <a:t>点を通り過ぎる桃の数</a:t>
            </a:r>
            <a:r>
              <a:rPr kumimoji="1" lang="en-US" altLang="ja-JP" sz="2000" dirty="0"/>
              <a:t>)=(</a:t>
            </a:r>
            <a:r>
              <a:rPr kumimoji="1" lang="ja-JP" altLang="en-US" sz="2000" dirty="0"/>
              <a:t>川の速さ</a:t>
            </a:r>
            <a:r>
              <a:rPr kumimoji="1" lang="en-US" altLang="ja-JP" sz="2000" dirty="0"/>
              <a:t>)×(C</a:t>
            </a:r>
            <a:r>
              <a:rPr kumimoji="1" lang="ja-JP" altLang="en-US" sz="2000" dirty="0"/>
              <a:t>点での単位速さあたりで流れてくる桃の数</a:t>
            </a:r>
            <a:r>
              <a:rPr kumimoji="1" lang="en-US" altLang="ja-JP" sz="2000" dirty="0"/>
              <a:t>)</a:t>
            </a:r>
          </a:p>
        </p:txBody>
      </p:sp>
      <p:sp>
        <p:nvSpPr>
          <p:cNvPr id="52" name="テキスト ボックス 51">
            <a:extLst>
              <a:ext uri="{FF2B5EF4-FFF2-40B4-BE49-F238E27FC236}">
                <a16:creationId xmlns:a16="http://schemas.microsoft.com/office/drawing/2014/main" id="{87ED3254-668C-4277-A93F-02B23D483465}"/>
              </a:ext>
            </a:extLst>
          </p:cNvPr>
          <p:cNvSpPr txBox="1"/>
          <p:nvPr/>
        </p:nvSpPr>
        <p:spPr>
          <a:xfrm>
            <a:off x="1935362" y="5488283"/>
            <a:ext cx="8428911" cy="1015663"/>
          </a:xfrm>
          <a:prstGeom prst="rect">
            <a:avLst/>
          </a:prstGeom>
          <a:noFill/>
        </p:spPr>
        <p:txBody>
          <a:bodyPr wrap="none" rtlCol="0">
            <a:spAutoFit/>
          </a:bodyPr>
          <a:lstStyle/>
          <a:p>
            <a:r>
              <a:rPr kumimoji="1" lang="ja-JP" altLang="en-US" sz="2000" dirty="0"/>
              <a:t>桃</a:t>
            </a:r>
            <a:r>
              <a:rPr kumimoji="1" lang="en-US" altLang="ja-JP" sz="2000" baseline="-25000" dirty="0"/>
              <a:t>c</a:t>
            </a:r>
            <a:r>
              <a:rPr kumimoji="1" lang="ja-JP" altLang="en-US" sz="2000" dirty="0"/>
              <a:t>　：　</a:t>
            </a:r>
            <a:r>
              <a:rPr lang="en-US" altLang="ja-JP" sz="2000" dirty="0"/>
              <a:t> C</a:t>
            </a:r>
            <a:r>
              <a:rPr lang="ja-JP" altLang="en-US" sz="2000" dirty="0"/>
              <a:t>点を通り過ぎる桃の数</a:t>
            </a:r>
            <a:r>
              <a:rPr lang="en-US" altLang="ja-JP" sz="2000" dirty="0"/>
              <a:t>[</a:t>
            </a:r>
            <a:r>
              <a:rPr lang="ja-JP" altLang="en-US" sz="2000" dirty="0"/>
              <a:t>個</a:t>
            </a:r>
            <a:r>
              <a:rPr lang="en-US" altLang="ja-JP" sz="2000" dirty="0"/>
              <a:t>/</a:t>
            </a:r>
            <a:r>
              <a:rPr lang="ja-JP" altLang="en-US" sz="2000" dirty="0"/>
              <a:t>分</a:t>
            </a:r>
            <a:r>
              <a:rPr lang="en-US" altLang="ja-JP" sz="2000" dirty="0"/>
              <a:t>]</a:t>
            </a:r>
          </a:p>
          <a:p>
            <a:r>
              <a:rPr kumimoji="1" lang="en-US" altLang="ja-JP" sz="2000" dirty="0"/>
              <a:t>v</a:t>
            </a:r>
            <a:r>
              <a:rPr kumimoji="1" lang="ja-JP" altLang="en-US" sz="2000" dirty="0"/>
              <a:t>　　：</a:t>
            </a:r>
            <a:r>
              <a:rPr lang="ja-JP" altLang="en-US" sz="2000" dirty="0"/>
              <a:t>　川の速さ</a:t>
            </a:r>
            <a:r>
              <a:rPr lang="en-US" altLang="ja-JP" sz="2000" dirty="0"/>
              <a:t>[m/s]</a:t>
            </a:r>
          </a:p>
          <a:p>
            <a:r>
              <a:rPr kumimoji="1" lang="ja-JP" altLang="en-US" sz="2000" dirty="0"/>
              <a:t>桃</a:t>
            </a:r>
            <a:r>
              <a:rPr kumimoji="1" lang="en-US" altLang="ja-JP" sz="2000" dirty="0"/>
              <a:t>’</a:t>
            </a:r>
            <a:r>
              <a:rPr kumimoji="1" lang="en-US" altLang="ja-JP" sz="2000" baseline="-25000" dirty="0"/>
              <a:t>C</a:t>
            </a:r>
            <a:r>
              <a:rPr kumimoji="1" lang="ja-JP" altLang="en-US" sz="2000" dirty="0"/>
              <a:t>　：　</a:t>
            </a:r>
            <a:r>
              <a:rPr lang="en-US" altLang="ja-JP" sz="2000" dirty="0"/>
              <a:t> C</a:t>
            </a:r>
            <a:r>
              <a:rPr lang="ja-JP" altLang="en-US" sz="2000" dirty="0"/>
              <a:t>点での単位速さあたりで流れてくる桃の数</a:t>
            </a:r>
            <a:r>
              <a:rPr lang="en-US" altLang="ja-JP" sz="2000" dirty="0"/>
              <a:t>[</a:t>
            </a:r>
            <a:r>
              <a:rPr lang="ja-JP" altLang="en-US" sz="2000" dirty="0"/>
              <a:t>個</a:t>
            </a:r>
            <a:r>
              <a:rPr lang="en-US" altLang="ja-JP" sz="2000" dirty="0"/>
              <a:t>/(</a:t>
            </a:r>
            <a:r>
              <a:rPr lang="ja-JP" altLang="en-US" sz="2000" dirty="0"/>
              <a:t>分・速さ</a:t>
            </a:r>
            <a:r>
              <a:rPr lang="en-US" altLang="ja-JP" sz="2000" dirty="0"/>
              <a:t>)]</a:t>
            </a:r>
            <a:endParaRPr kumimoji="1" lang="ja-JP" altLang="en-US" sz="2000" dirty="0"/>
          </a:p>
        </p:txBody>
      </p:sp>
      <p:sp>
        <p:nvSpPr>
          <p:cNvPr id="53" name="テキスト ボックス 52">
            <a:extLst>
              <a:ext uri="{FF2B5EF4-FFF2-40B4-BE49-F238E27FC236}">
                <a16:creationId xmlns:a16="http://schemas.microsoft.com/office/drawing/2014/main" id="{35C8643A-9AE5-4BD6-8D8C-988961D75A86}"/>
              </a:ext>
            </a:extLst>
          </p:cNvPr>
          <p:cNvSpPr txBox="1"/>
          <p:nvPr/>
        </p:nvSpPr>
        <p:spPr>
          <a:xfrm>
            <a:off x="3590842" y="4839076"/>
            <a:ext cx="2552302" cy="461665"/>
          </a:xfrm>
          <a:prstGeom prst="rect">
            <a:avLst/>
          </a:prstGeom>
          <a:noFill/>
        </p:spPr>
        <p:txBody>
          <a:bodyPr wrap="none" rtlCol="0">
            <a:spAutoFit/>
          </a:bodyPr>
          <a:lstStyle/>
          <a:p>
            <a:r>
              <a:rPr kumimoji="1" lang="ja-JP" altLang="en-US" sz="2400" b="1" dirty="0"/>
              <a:t>桃</a:t>
            </a:r>
            <a:r>
              <a:rPr kumimoji="1" lang="en-US" altLang="ja-JP" sz="2400" b="1" baseline="-25000" dirty="0"/>
              <a:t>c</a:t>
            </a:r>
            <a:r>
              <a:rPr kumimoji="1" lang="ja-JP" altLang="en-US" sz="2400" b="1" dirty="0"/>
              <a:t>　</a:t>
            </a:r>
            <a:r>
              <a:rPr kumimoji="1" lang="en-US" altLang="ja-JP" sz="2400" b="1" dirty="0"/>
              <a:t>=</a:t>
            </a:r>
            <a:r>
              <a:rPr kumimoji="1" lang="ja-JP" altLang="en-US" sz="2400" b="1" dirty="0"/>
              <a:t>　</a:t>
            </a:r>
            <a:r>
              <a:rPr kumimoji="1" lang="en-US" altLang="ja-JP" sz="2400" b="1" dirty="0"/>
              <a:t>v×</a:t>
            </a:r>
            <a:r>
              <a:rPr kumimoji="1" lang="ja-JP" altLang="en-US" sz="2400" b="1" dirty="0"/>
              <a:t>桃</a:t>
            </a:r>
            <a:r>
              <a:rPr kumimoji="1" lang="en-US" altLang="ja-JP" sz="2400" b="1" dirty="0"/>
              <a:t>’</a:t>
            </a:r>
            <a:r>
              <a:rPr kumimoji="1" lang="en-US" altLang="ja-JP" sz="2400" b="1" baseline="-25000" dirty="0"/>
              <a:t>C</a:t>
            </a:r>
            <a:r>
              <a:rPr kumimoji="1" lang="en-US" altLang="ja-JP" sz="2400" b="1" dirty="0"/>
              <a:t> </a:t>
            </a:r>
            <a:endParaRPr kumimoji="1" lang="ja-JP" altLang="en-US" sz="2400" b="1" dirty="0"/>
          </a:p>
        </p:txBody>
      </p:sp>
      <p:sp>
        <p:nvSpPr>
          <p:cNvPr id="54" name="大かっこ 53">
            <a:extLst>
              <a:ext uri="{FF2B5EF4-FFF2-40B4-BE49-F238E27FC236}">
                <a16:creationId xmlns:a16="http://schemas.microsoft.com/office/drawing/2014/main" id="{AFE3908F-04A9-4070-95C1-7BC32ED8C611}"/>
              </a:ext>
            </a:extLst>
          </p:cNvPr>
          <p:cNvSpPr/>
          <p:nvPr/>
        </p:nvSpPr>
        <p:spPr>
          <a:xfrm>
            <a:off x="1746587" y="5488283"/>
            <a:ext cx="8625840" cy="1064773"/>
          </a:xfrm>
          <a:prstGeom prst="bracketPair">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324016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59AB2CD-F5C8-4CE7-9261-2FD91993C907}"/>
              </a:ext>
            </a:extLst>
          </p:cNvPr>
          <p:cNvSpPr/>
          <p:nvPr/>
        </p:nvSpPr>
        <p:spPr>
          <a:xfrm>
            <a:off x="3916680" y="4495800"/>
            <a:ext cx="4145280" cy="105156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38</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87312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ストリーム変数のイメージ</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10713189" cy="461665"/>
          </a:xfrm>
          <a:prstGeom prst="rect">
            <a:avLst/>
          </a:prstGeom>
          <a:noFill/>
        </p:spPr>
        <p:txBody>
          <a:bodyPr wrap="none" rtlCol="0">
            <a:spAutoFit/>
          </a:bodyPr>
          <a:lstStyle/>
          <a:p>
            <a:r>
              <a:rPr kumimoji="1" lang="ja-JP" altLang="en-US" sz="2400" dirty="0"/>
              <a:t>前スライドの計算式を</a:t>
            </a:r>
            <a:r>
              <a:rPr kumimoji="1" lang="en-US" altLang="ja-JP" sz="2400" dirty="0"/>
              <a:t>Modelica</a:t>
            </a:r>
            <a:r>
              <a:rPr kumimoji="1" lang="ja-JP" altLang="en-US" sz="2400" dirty="0"/>
              <a:t>の変数に当てはめると以下のようになります</a:t>
            </a:r>
            <a:endParaRPr kumimoji="1" lang="en-US" altLang="ja-JP" sz="2400" dirty="0"/>
          </a:p>
        </p:txBody>
      </p:sp>
      <p:graphicFrame>
        <p:nvGraphicFramePr>
          <p:cNvPr id="3" name="表 2">
            <a:extLst>
              <a:ext uri="{FF2B5EF4-FFF2-40B4-BE49-F238E27FC236}">
                <a16:creationId xmlns:a16="http://schemas.microsoft.com/office/drawing/2014/main" id="{40D31E29-8284-49AB-A9B7-9DAA741DA7EC}"/>
              </a:ext>
            </a:extLst>
          </p:cNvPr>
          <p:cNvGraphicFramePr>
            <a:graphicFrameLocks noGrp="1"/>
          </p:cNvGraphicFramePr>
          <p:nvPr>
            <p:extLst>
              <p:ext uri="{D42A27DB-BD31-4B8C-83A1-F6EECF244321}">
                <p14:modId xmlns:p14="http://schemas.microsoft.com/office/powerpoint/2010/main" val="884153397"/>
              </p:ext>
            </p:extLst>
          </p:nvPr>
        </p:nvGraphicFramePr>
        <p:xfrm>
          <a:off x="630196" y="1545751"/>
          <a:ext cx="11007376" cy="2420768"/>
        </p:xfrm>
        <a:graphic>
          <a:graphicData uri="http://schemas.openxmlformats.org/drawingml/2006/table">
            <a:tbl>
              <a:tblPr firstRow="1" bandRow="1">
                <a:tableStyleId>{5C22544A-7EE6-4342-B048-85BDC9FD1C3A}</a:tableStyleId>
              </a:tblPr>
              <a:tblGrid>
                <a:gridCol w="3608172">
                  <a:extLst>
                    <a:ext uri="{9D8B030D-6E8A-4147-A177-3AD203B41FA5}">
                      <a16:colId xmlns:a16="http://schemas.microsoft.com/office/drawing/2014/main" val="3851890698"/>
                    </a:ext>
                  </a:extLst>
                </a:gridCol>
                <a:gridCol w="2335427">
                  <a:extLst>
                    <a:ext uri="{9D8B030D-6E8A-4147-A177-3AD203B41FA5}">
                      <a16:colId xmlns:a16="http://schemas.microsoft.com/office/drawing/2014/main" val="227774365"/>
                    </a:ext>
                  </a:extLst>
                </a:gridCol>
                <a:gridCol w="1025610">
                  <a:extLst>
                    <a:ext uri="{9D8B030D-6E8A-4147-A177-3AD203B41FA5}">
                      <a16:colId xmlns:a16="http://schemas.microsoft.com/office/drawing/2014/main" val="2848892727"/>
                    </a:ext>
                  </a:extLst>
                </a:gridCol>
                <a:gridCol w="2508422">
                  <a:extLst>
                    <a:ext uri="{9D8B030D-6E8A-4147-A177-3AD203B41FA5}">
                      <a16:colId xmlns:a16="http://schemas.microsoft.com/office/drawing/2014/main" val="1544704683"/>
                    </a:ext>
                  </a:extLst>
                </a:gridCol>
                <a:gridCol w="1529745">
                  <a:extLst>
                    <a:ext uri="{9D8B030D-6E8A-4147-A177-3AD203B41FA5}">
                      <a16:colId xmlns:a16="http://schemas.microsoft.com/office/drawing/2014/main" val="1280386424"/>
                    </a:ext>
                  </a:extLst>
                </a:gridCol>
              </a:tblGrid>
              <a:tr h="465072">
                <a:tc>
                  <a:txBody>
                    <a:bodyPr/>
                    <a:lstStyle/>
                    <a:p>
                      <a:r>
                        <a:rPr kumimoji="1" lang="ja-JP" altLang="en-US" sz="2400" dirty="0"/>
                        <a:t>説明</a:t>
                      </a:r>
                    </a:p>
                  </a:txBody>
                  <a:tcPr/>
                </a:tc>
                <a:tc>
                  <a:txBody>
                    <a:bodyPr/>
                    <a:lstStyle/>
                    <a:p>
                      <a:r>
                        <a:rPr kumimoji="1" lang="ja-JP" altLang="en-US" sz="2400" dirty="0"/>
                        <a:t>単位</a:t>
                      </a:r>
                    </a:p>
                  </a:txBody>
                  <a:tcPr/>
                </a:tc>
                <a:tc>
                  <a:txBody>
                    <a:bodyPr/>
                    <a:lstStyle/>
                    <a:p>
                      <a:r>
                        <a:rPr kumimoji="1" lang="ja-JP" altLang="en-US" sz="2400" dirty="0"/>
                        <a:t>記号</a:t>
                      </a:r>
                    </a:p>
                  </a:txBody>
                  <a:tcPr/>
                </a:tc>
                <a:tc>
                  <a:txBody>
                    <a:bodyPr/>
                    <a:lstStyle/>
                    <a:p>
                      <a:r>
                        <a:rPr kumimoji="1" lang="ja-JP" altLang="en-US" sz="2400" dirty="0"/>
                        <a:t>変数</a:t>
                      </a:r>
                    </a:p>
                  </a:txBody>
                  <a:tcPr/>
                </a:tc>
                <a:tc>
                  <a:txBody>
                    <a:bodyPr/>
                    <a:lstStyle/>
                    <a:p>
                      <a:r>
                        <a:rPr kumimoji="1" lang="ja-JP" altLang="en-US" sz="2400" dirty="0"/>
                        <a:t>接頭辞</a:t>
                      </a:r>
                    </a:p>
                  </a:txBody>
                  <a:tcPr/>
                </a:tc>
                <a:extLst>
                  <a:ext uri="{0D108BD9-81ED-4DB2-BD59-A6C34878D82A}">
                    <a16:rowId xmlns:a16="http://schemas.microsoft.com/office/drawing/2014/main" val="886310230"/>
                  </a:ext>
                </a:extLst>
              </a:tr>
              <a:tr h="465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t>川の速さ</a:t>
                      </a:r>
                      <a:endParaRPr lang="en-US" altLang="ja-JP"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m/s</a:t>
                      </a:r>
                    </a:p>
                  </a:txBody>
                  <a:tcPr/>
                </a:tc>
                <a:tc>
                  <a:txBody>
                    <a:bodyPr/>
                    <a:lstStyle/>
                    <a:p>
                      <a:r>
                        <a:rPr kumimoji="1" lang="en-US" altLang="ja-JP" sz="2400" dirty="0"/>
                        <a:t>v</a:t>
                      </a:r>
                      <a:endParaRPr kumimoji="1" lang="ja-JP" altLang="en-US" sz="2400" dirty="0"/>
                    </a:p>
                  </a:txBody>
                  <a:tcPr/>
                </a:tc>
                <a:tc>
                  <a:txBody>
                    <a:bodyPr/>
                    <a:lstStyle/>
                    <a:p>
                      <a:r>
                        <a:rPr kumimoji="1" lang="ja-JP" altLang="en-US" sz="2400" dirty="0"/>
                        <a:t>フロー変数</a:t>
                      </a:r>
                    </a:p>
                  </a:txBody>
                  <a:tcPr/>
                </a:tc>
                <a:tc>
                  <a:txBody>
                    <a:bodyPr/>
                    <a:lstStyle/>
                    <a:p>
                      <a:r>
                        <a:rPr kumimoji="1" lang="en-US" altLang="ja-JP" sz="2400" dirty="0"/>
                        <a:t>flow</a:t>
                      </a:r>
                      <a:endParaRPr kumimoji="1" lang="ja-JP" altLang="en-US" sz="2400" dirty="0"/>
                    </a:p>
                  </a:txBody>
                  <a:tcPr/>
                </a:tc>
                <a:extLst>
                  <a:ext uri="{0D108BD9-81ED-4DB2-BD59-A6C34878D82A}">
                    <a16:rowId xmlns:a16="http://schemas.microsoft.com/office/drawing/2014/main" val="4264517019"/>
                  </a:ext>
                </a:extLst>
              </a:tr>
              <a:tr h="909856">
                <a:tc>
                  <a:txBody>
                    <a:bodyPr/>
                    <a:lstStyle/>
                    <a:p>
                      <a:r>
                        <a:rPr lang="en-US" altLang="ja-JP" sz="2400" dirty="0"/>
                        <a:t>C</a:t>
                      </a:r>
                      <a:r>
                        <a:rPr lang="ja-JP" altLang="en-US" sz="2400" dirty="0"/>
                        <a:t>点での単位速さあたりで流れてくる桃の数</a:t>
                      </a:r>
                      <a:endParaRPr kumimoji="1" lang="ja-JP" altLang="en-US" sz="2400" dirty="0"/>
                    </a:p>
                  </a:txBody>
                  <a:tcPr/>
                </a:tc>
                <a:tc>
                  <a:txBody>
                    <a:bodyPr/>
                    <a:lstStyle/>
                    <a:p>
                      <a:r>
                        <a:rPr lang="ja-JP" altLang="en-US" sz="2400" dirty="0"/>
                        <a:t>個</a:t>
                      </a:r>
                      <a:r>
                        <a:rPr lang="en-US" altLang="ja-JP" sz="2400" dirty="0"/>
                        <a:t>/(</a:t>
                      </a:r>
                      <a:r>
                        <a:rPr lang="ja-JP" altLang="en-US" sz="2400" dirty="0"/>
                        <a:t>分・速さ</a:t>
                      </a:r>
                      <a:r>
                        <a:rPr lang="en-US" altLang="ja-JP" sz="2400" dirty="0"/>
                        <a:t>)</a:t>
                      </a:r>
                      <a:endParaRPr kumimoji="1" lang="ja-JP" altLang="en-US" sz="2400" dirty="0"/>
                    </a:p>
                  </a:txBody>
                  <a:tcPr/>
                </a:tc>
                <a:tc>
                  <a:txBody>
                    <a:bodyPr/>
                    <a:lstStyle/>
                    <a:p>
                      <a:r>
                        <a:rPr kumimoji="1" lang="ja-JP" altLang="en-US" sz="2400" dirty="0"/>
                        <a:t>桃</a:t>
                      </a:r>
                      <a:r>
                        <a:rPr kumimoji="1" lang="en-US" altLang="ja-JP" sz="2400" dirty="0"/>
                        <a:t>’</a:t>
                      </a:r>
                      <a:r>
                        <a:rPr kumimoji="1" lang="en-US" altLang="ja-JP" sz="2400" baseline="-25000" dirty="0"/>
                        <a:t>C</a:t>
                      </a:r>
                      <a:endParaRPr kumimoji="1" lang="ja-JP" altLang="en-US" sz="2400" baseline="-25000" dirty="0"/>
                    </a:p>
                  </a:txBody>
                  <a:tcPr/>
                </a:tc>
                <a:tc>
                  <a:txBody>
                    <a:bodyPr/>
                    <a:lstStyle/>
                    <a:p>
                      <a:r>
                        <a:rPr kumimoji="1" lang="ja-JP" altLang="en-US" sz="2400" dirty="0"/>
                        <a:t>ストリーム変数</a:t>
                      </a:r>
                    </a:p>
                  </a:txBody>
                  <a:tcPr/>
                </a:tc>
                <a:tc>
                  <a:txBody>
                    <a:bodyPr/>
                    <a:lstStyle/>
                    <a:p>
                      <a:r>
                        <a:rPr kumimoji="1" lang="en-US" altLang="ja-JP" sz="2400" dirty="0"/>
                        <a:t>stream</a:t>
                      </a:r>
                      <a:endParaRPr kumimoji="1" lang="ja-JP" altLang="en-US" sz="2400" dirty="0"/>
                    </a:p>
                  </a:txBody>
                  <a:tcPr/>
                </a:tc>
                <a:extLst>
                  <a:ext uri="{0D108BD9-81ED-4DB2-BD59-A6C34878D82A}">
                    <a16:rowId xmlns:a16="http://schemas.microsoft.com/office/drawing/2014/main" val="3989171242"/>
                  </a:ext>
                </a:extLst>
              </a:tr>
              <a:tr h="5807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C</a:t>
                      </a:r>
                      <a:r>
                        <a:rPr lang="ja-JP" altLang="en-US" sz="2400" dirty="0"/>
                        <a:t>点を通り過ぎる桃の数</a:t>
                      </a:r>
                      <a:endParaRPr lang="en-US" altLang="ja-JP"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t>個</a:t>
                      </a:r>
                      <a:r>
                        <a:rPr lang="en-US" altLang="ja-JP" sz="2400" dirty="0"/>
                        <a:t>/</a:t>
                      </a:r>
                      <a:r>
                        <a:rPr lang="ja-JP" altLang="en-US" sz="2400" dirty="0"/>
                        <a:t>分</a:t>
                      </a:r>
                      <a:endParaRPr lang="en-US" altLang="ja-JP" sz="2400" dirty="0"/>
                    </a:p>
                  </a:txBody>
                  <a:tcPr/>
                </a:tc>
                <a:tc>
                  <a:txBody>
                    <a:bodyPr/>
                    <a:lstStyle/>
                    <a:p>
                      <a:r>
                        <a:rPr kumimoji="1" lang="ja-JP" altLang="en-US" sz="2400" baseline="0" dirty="0"/>
                        <a:t>桃</a:t>
                      </a:r>
                      <a:r>
                        <a:rPr kumimoji="1" lang="en-US" altLang="ja-JP" sz="2400" baseline="-25000" dirty="0"/>
                        <a:t>C</a:t>
                      </a:r>
                      <a:endParaRPr kumimoji="1" lang="ja-JP" altLang="en-US" sz="2400" baseline="-25000" dirty="0"/>
                    </a:p>
                  </a:txBody>
                  <a:tcPr/>
                </a:tc>
                <a:tc>
                  <a:txBody>
                    <a:bodyPr/>
                    <a:lstStyle/>
                    <a:p>
                      <a:r>
                        <a:rPr kumimoji="1" lang="ja-JP" altLang="en-US" sz="2400" dirty="0"/>
                        <a:t>フロー変数</a:t>
                      </a:r>
                    </a:p>
                  </a:txBody>
                  <a:tcPr/>
                </a:tc>
                <a:tc>
                  <a:txBody>
                    <a:bodyPr/>
                    <a:lstStyle/>
                    <a:p>
                      <a:r>
                        <a:rPr kumimoji="1" lang="en-US" altLang="ja-JP" sz="2400" dirty="0"/>
                        <a:t>flow</a:t>
                      </a:r>
                      <a:endParaRPr kumimoji="1" lang="ja-JP" altLang="en-US" sz="2400" dirty="0"/>
                    </a:p>
                  </a:txBody>
                  <a:tcPr/>
                </a:tc>
                <a:extLst>
                  <a:ext uri="{0D108BD9-81ED-4DB2-BD59-A6C34878D82A}">
                    <a16:rowId xmlns:a16="http://schemas.microsoft.com/office/drawing/2014/main" val="4096630489"/>
                  </a:ext>
                </a:extLst>
              </a:tr>
            </a:tbl>
          </a:graphicData>
        </a:graphic>
      </p:graphicFrame>
      <p:sp>
        <p:nvSpPr>
          <p:cNvPr id="25" name="テキスト ボックス 24">
            <a:extLst>
              <a:ext uri="{FF2B5EF4-FFF2-40B4-BE49-F238E27FC236}">
                <a16:creationId xmlns:a16="http://schemas.microsoft.com/office/drawing/2014/main" id="{57475686-72F8-4EAD-B355-15234E40B3B2}"/>
              </a:ext>
            </a:extLst>
          </p:cNvPr>
          <p:cNvSpPr txBox="1"/>
          <p:nvPr/>
        </p:nvSpPr>
        <p:spPr>
          <a:xfrm>
            <a:off x="4431121" y="4727474"/>
            <a:ext cx="3339376" cy="584775"/>
          </a:xfrm>
          <a:prstGeom prst="rect">
            <a:avLst/>
          </a:prstGeom>
          <a:noFill/>
        </p:spPr>
        <p:txBody>
          <a:bodyPr wrap="none" rtlCol="0">
            <a:spAutoFit/>
          </a:bodyPr>
          <a:lstStyle/>
          <a:p>
            <a:r>
              <a:rPr kumimoji="1" lang="ja-JP" altLang="en-US" sz="3200" b="1" dirty="0"/>
              <a:t>桃</a:t>
            </a:r>
            <a:r>
              <a:rPr kumimoji="1" lang="en-US" altLang="ja-JP" sz="3200" b="1" baseline="-25000" dirty="0"/>
              <a:t>c</a:t>
            </a:r>
            <a:r>
              <a:rPr kumimoji="1" lang="ja-JP" altLang="en-US" sz="3200" b="1" dirty="0"/>
              <a:t>　</a:t>
            </a:r>
            <a:r>
              <a:rPr kumimoji="1" lang="en-US" altLang="ja-JP" sz="3200" b="1" dirty="0"/>
              <a:t>=</a:t>
            </a:r>
            <a:r>
              <a:rPr kumimoji="1" lang="ja-JP" altLang="en-US" sz="3200" b="1" dirty="0"/>
              <a:t>　</a:t>
            </a:r>
            <a:r>
              <a:rPr kumimoji="1" lang="en-US" altLang="ja-JP" sz="3200" b="1" dirty="0"/>
              <a:t>v×</a:t>
            </a:r>
            <a:r>
              <a:rPr kumimoji="1" lang="ja-JP" altLang="en-US" sz="3200" b="1" dirty="0"/>
              <a:t>桃</a:t>
            </a:r>
            <a:r>
              <a:rPr kumimoji="1" lang="en-US" altLang="ja-JP" sz="3200" b="1" dirty="0"/>
              <a:t>’</a:t>
            </a:r>
            <a:r>
              <a:rPr kumimoji="1" lang="en-US" altLang="ja-JP" sz="3200" b="1" baseline="-25000" dirty="0"/>
              <a:t>C</a:t>
            </a:r>
            <a:r>
              <a:rPr kumimoji="1" lang="en-US" altLang="ja-JP" sz="3200" b="1" dirty="0"/>
              <a:t> </a:t>
            </a:r>
            <a:endParaRPr kumimoji="1" lang="ja-JP" altLang="en-US" sz="3200" b="1" dirty="0"/>
          </a:p>
        </p:txBody>
      </p:sp>
    </p:spTree>
    <p:extLst>
      <p:ext uri="{BB962C8B-B14F-4D97-AF65-F5344CB8AC3E}">
        <p14:creationId xmlns:p14="http://schemas.microsoft.com/office/powerpoint/2010/main" val="1445987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39</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47558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逆流するとしたら・・・</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179666" y="708206"/>
            <a:ext cx="10479151" cy="1569660"/>
          </a:xfrm>
          <a:prstGeom prst="rect">
            <a:avLst/>
          </a:prstGeom>
          <a:noFill/>
        </p:spPr>
        <p:txBody>
          <a:bodyPr wrap="none" rtlCol="0">
            <a:spAutoFit/>
          </a:bodyPr>
          <a:lstStyle/>
          <a:p>
            <a:r>
              <a:rPr lang="ja-JP" altLang="en-US" sz="2400" dirty="0"/>
              <a:t>さて川の流れが逆流した場合</a:t>
            </a:r>
            <a:endParaRPr lang="en-US" altLang="ja-JP" sz="2400" dirty="0"/>
          </a:p>
          <a:p>
            <a:r>
              <a:rPr lang="en-US" altLang="ja-JP" sz="2400" dirty="0"/>
              <a:t>C</a:t>
            </a:r>
            <a:r>
              <a:rPr lang="ja-JP" altLang="en-US" sz="2400" dirty="0"/>
              <a:t>点を通り過ぎる桃の数</a:t>
            </a:r>
            <a:r>
              <a:rPr lang="en-US" altLang="ja-JP" sz="2400" dirty="0"/>
              <a:t>(</a:t>
            </a:r>
            <a:r>
              <a:rPr lang="ja-JP" altLang="en-US" sz="2400" dirty="0"/>
              <a:t>桃</a:t>
            </a:r>
            <a:r>
              <a:rPr lang="en-US" altLang="ja-JP" sz="2400" baseline="-25000" dirty="0"/>
              <a:t>C</a:t>
            </a:r>
            <a:r>
              <a:rPr lang="en-US" altLang="ja-JP" sz="2400" dirty="0"/>
              <a:t>)</a:t>
            </a:r>
            <a:r>
              <a:rPr lang="ja-JP" altLang="en-US" sz="2400" dirty="0"/>
              <a:t>はいくらになるでしょうか？</a:t>
            </a:r>
            <a:endParaRPr lang="en-US" altLang="ja-JP" sz="2400" dirty="0"/>
          </a:p>
          <a:p>
            <a:endParaRPr lang="en-US" altLang="ja-JP" sz="2400" dirty="0"/>
          </a:p>
          <a:p>
            <a:r>
              <a:rPr lang="ja-JP" altLang="en-US" sz="2400" dirty="0"/>
              <a:t>答えは</a:t>
            </a:r>
            <a:r>
              <a:rPr lang="en-US" altLang="ja-JP" sz="2400" dirty="0"/>
              <a:t>B</a:t>
            </a:r>
            <a:r>
              <a:rPr lang="ja-JP" altLang="en-US" sz="2400" dirty="0"/>
              <a:t>点から流れてくる桃の数</a:t>
            </a:r>
            <a:r>
              <a:rPr lang="en-US" altLang="ja-JP" sz="2400" dirty="0"/>
              <a:t>(</a:t>
            </a:r>
            <a:r>
              <a:rPr lang="ja-JP" altLang="en-US" sz="2400" dirty="0"/>
              <a:t>桃</a:t>
            </a:r>
            <a:r>
              <a:rPr lang="en-US" altLang="ja-JP" sz="2400" dirty="0"/>
              <a:t>’</a:t>
            </a:r>
            <a:r>
              <a:rPr lang="en-US" altLang="ja-JP" sz="2400" baseline="-25000" dirty="0"/>
              <a:t>C</a:t>
            </a:r>
            <a:r>
              <a:rPr lang="en-US" altLang="ja-JP" sz="2400" dirty="0"/>
              <a:t> )</a:t>
            </a:r>
            <a:r>
              <a:rPr lang="ja-JP" altLang="en-US" sz="2400" dirty="0"/>
              <a:t>が分からない限り計算できません。</a:t>
            </a:r>
            <a:endParaRPr lang="en-US" altLang="ja-JP" sz="2400" dirty="0"/>
          </a:p>
        </p:txBody>
      </p:sp>
      <p:grpSp>
        <p:nvGrpSpPr>
          <p:cNvPr id="28" name="グループ化 27">
            <a:extLst>
              <a:ext uri="{FF2B5EF4-FFF2-40B4-BE49-F238E27FC236}">
                <a16:creationId xmlns:a16="http://schemas.microsoft.com/office/drawing/2014/main" id="{538B62F4-1B47-4414-9C06-64FF01483546}"/>
              </a:ext>
            </a:extLst>
          </p:cNvPr>
          <p:cNvGrpSpPr/>
          <p:nvPr/>
        </p:nvGrpSpPr>
        <p:grpSpPr>
          <a:xfrm>
            <a:off x="2101910" y="2692631"/>
            <a:ext cx="7073780" cy="2031475"/>
            <a:chOff x="345989" y="2294152"/>
            <a:chExt cx="6705376" cy="1925676"/>
          </a:xfrm>
        </p:grpSpPr>
        <p:grpSp>
          <p:nvGrpSpPr>
            <p:cNvPr id="13" name="グループ化 12">
              <a:extLst>
                <a:ext uri="{FF2B5EF4-FFF2-40B4-BE49-F238E27FC236}">
                  <a16:creationId xmlns:a16="http://schemas.microsoft.com/office/drawing/2014/main" id="{542F5C2A-15FA-4648-B279-AE4C48646559}"/>
                </a:ext>
              </a:extLst>
            </p:cNvPr>
            <p:cNvGrpSpPr/>
            <p:nvPr/>
          </p:nvGrpSpPr>
          <p:grpSpPr>
            <a:xfrm>
              <a:off x="345989" y="2294152"/>
              <a:ext cx="6705376" cy="1925676"/>
              <a:chOff x="1717589" y="2369118"/>
              <a:chExt cx="7347928" cy="2110207"/>
            </a:xfrm>
          </p:grpSpPr>
          <p:grpSp>
            <p:nvGrpSpPr>
              <p:cNvPr id="8" name="グループ化 7">
                <a:extLst>
                  <a:ext uri="{FF2B5EF4-FFF2-40B4-BE49-F238E27FC236}">
                    <a16:creationId xmlns:a16="http://schemas.microsoft.com/office/drawing/2014/main" id="{8E05566D-45C6-4174-8EB2-CC52BB442B0D}"/>
                  </a:ext>
                </a:extLst>
              </p:cNvPr>
              <p:cNvGrpSpPr/>
              <p:nvPr/>
            </p:nvGrpSpPr>
            <p:grpSpPr>
              <a:xfrm>
                <a:off x="2261286" y="2937872"/>
                <a:ext cx="6252520" cy="1541453"/>
                <a:chOff x="1878227" y="3429000"/>
                <a:chExt cx="8019536" cy="1977081"/>
              </a:xfrm>
            </p:grpSpPr>
            <p:sp>
              <p:nvSpPr>
                <p:cNvPr id="5" name="正方形/長方形 4">
                  <a:extLst>
                    <a:ext uri="{FF2B5EF4-FFF2-40B4-BE49-F238E27FC236}">
                      <a16:creationId xmlns:a16="http://schemas.microsoft.com/office/drawing/2014/main" id="{854120EC-7895-4591-8C9D-7AA60034AD3B}"/>
                    </a:ext>
                  </a:extLst>
                </p:cNvPr>
                <p:cNvSpPr/>
                <p:nvPr/>
              </p:nvSpPr>
              <p:spPr>
                <a:xfrm>
                  <a:off x="1878227" y="3429000"/>
                  <a:ext cx="8019536" cy="1977081"/>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0CCC04FB-2E3F-4994-AC18-96D1939E8969}"/>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708489BF-5A29-4975-8334-F305BC163058}"/>
                  </a:ext>
                </a:extLst>
              </p:cNvPr>
              <p:cNvSpPr txBox="1"/>
              <p:nvPr/>
            </p:nvSpPr>
            <p:spPr>
              <a:xfrm>
                <a:off x="1717589" y="3429000"/>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10" name="テキスト ボックス 9">
                <a:extLst>
                  <a:ext uri="{FF2B5EF4-FFF2-40B4-BE49-F238E27FC236}">
                    <a16:creationId xmlns:a16="http://schemas.microsoft.com/office/drawing/2014/main" id="{19AA9A6C-3E1E-4F08-A924-99F9ED27842D}"/>
                  </a:ext>
                </a:extLst>
              </p:cNvPr>
              <p:cNvSpPr txBox="1"/>
              <p:nvPr/>
            </p:nvSpPr>
            <p:spPr>
              <a:xfrm>
                <a:off x="8672461"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12" name="テキスト ボックス 11">
                <a:extLst>
                  <a:ext uri="{FF2B5EF4-FFF2-40B4-BE49-F238E27FC236}">
                    <a16:creationId xmlns:a16="http://schemas.microsoft.com/office/drawing/2014/main" id="{AE1A257D-21F2-4B78-8094-5F3FA54E5054}"/>
                  </a:ext>
                </a:extLst>
              </p:cNvPr>
              <p:cNvSpPr txBox="1"/>
              <p:nvPr/>
            </p:nvSpPr>
            <p:spPr>
              <a:xfrm>
                <a:off x="5950084" y="2369118"/>
                <a:ext cx="1415771" cy="461665"/>
              </a:xfrm>
              <a:prstGeom prst="rect">
                <a:avLst/>
              </a:prstGeom>
              <a:noFill/>
            </p:spPr>
            <p:txBody>
              <a:bodyPr wrap="none" rtlCol="0">
                <a:spAutoFit/>
              </a:bodyPr>
              <a:lstStyle/>
              <a:p>
                <a:pPr algn="l"/>
                <a:r>
                  <a:rPr kumimoji="1" lang="ja-JP" altLang="en-US" sz="2400" dirty="0"/>
                  <a:t>川の流れ</a:t>
                </a:r>
              </a:p>
            </p:txBody>
          </p:sp>
        </p:grpSp>
        <p:sp>
          <p:nvSpPr>
            <p:cNvPr id="14" name="テキスト ボックス 13">
              <a:extLst>
                <a:ext uri="{FF2B5EF4-FFF2-40B4-BE49-F238E27FC236}">
                  <a16:creationId xmlns:a16="http://schemas.microsoft.com/office/drawing/2014/main" id="{C17BCDB9-ECF2-4110-879B-C10EE2E04685}"/>
                </a:ext>
              </a:extLst>
            </p:cNvPr>
            <p:cNvSpPr txBox="1"/>
            <p:nvPr/>
          </p:nvSpPr>
          <p:spPr>
            <a:xfrm>
              <a:off x="3813706" y="3277479"/>
              <a:ext cx="394660" cy="461665"/>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1026" name="Picture 2" descr="https://illustimage.com/photo/dl/102.png?20160628">
            <a:extLst>
              <a:ext uri="{FF2B5EF4-FFF2-40B4-BE49-F238E27FC236}">
                <a16:creationId xmlns:a16="http://schemas.microsoft.com/office/drawing/2014/main" id="{0B68A288-B692-4311-8669-72B36C765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illustimage.com/photo/dl/102.png?20160628">
            <a:extLst>
              <a:ext uri="{FF2B5EF4-FFF2-40B4-BE49-F238E27FC236}">
                <a16:creationId xmlns:a16="http://schemas.microsoft.com/office/drawing/2014/main" id="{1B3B2843-E202-498E-9B08-EF860A9E7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19" name="矢印: 右 18">
            <a:extLst>
              <a:ext uri="{FF2B5EF4-FFF2-40B4-BE49-F238E27FC236}">
                <a16:creationId xmlns:a16="http://schemas.microsoft.com/office/drawing/2014/main" id="{DFA4F0B2-EFF7-4395-A7D6-7A5D989A376A}"/>
              </a:ext>
            </a:extLst>
          </p:cNvPr>
          <p:cNvSpPr/>
          <p:nvPr/>
        </p:nvSpPr>
        <p:spPr>
          <a:xfrm flipH="1">
            <a:off x="7550560" y="2692631"/>
            <a:ext cx="1011137" cy="380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右 29">
            <a:extLst>
              <a:ext uri="{FF2B5EF4-FFF2-40B4-BE49-F238E27FC236}">
                <a16:creationId xmlns:a16="http://schemas.microsoft.com/office/drawing/2014/main" id="{44B7AB20-ABDA-476D-9EC2-84C2C7A02537}"/>
              </a:ext>
            </a:extLst>
          </p:cNvPr>
          <p:cNvSpPr/>
          <p:nvPr/>
        </p:nvSpPr>
        <p:spPr>
          <a:xfrm flipH="1">
            <a:off x="2938979" y="3492745"/>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D2CFA90C-19EB-4FCB-89C9-86F1DEC2D518}"/>
              </a:ext>
            </a:extLst>
          </p:cNvPr>
          <p:cNvSpPr/>
          <p:nvPr/>
        </p:nvSpPr>
        <p:spPr>
          <a:xfrm flipH="1">
            <a:off x="2568441" y="4196902"/>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a:extLst>
              <a:ext uri="{FF2B5EF4-FFF2-40B4-BE49-F238E27FC236}">
                <a16:creationId xmlns:a16="http://schemas.microsoft.com/office/drawing/2014/main" id="{81AEF886-E23E-49E5-A0B9-E2C6BED4172B}"/>
              </a:ext>
            </a:extLst>
          </p:cNvPr>
          <p:cNvGrpSpPr/>
          <p:nvPr/>
        </p:nvGrpSpPr>
        <p:grpSpPr>
          <a:xfrm>
            <a:off x="7756602" y="3255751"/>
            <a:ext cx="741075" cy="741075"/>
            <a:chOff x="7569921" y="4694875"/>
            <a:chExt cx="741075" cy="741075"/>
          </a:xfrm>
        </p:grpSpPr>
        <p:pic>
          <p:nvPicPr>
            <p:cNvPr id="33" name="Picture 2" descr="https://illustimage.com/photo/dl/102.png?20160628">
              <a:extLst>
                <a:ext uri="{FF2B5EF4-FFF2-40B4-BE49-F238E27FC236}">
                  <a16:creationId xmlns:a16="http://schemas.microsoft.com/office/drawing/2014/main" id="{D6F77852-848D-4E1A-A039-D3BFBDB54F46}"/>
                </a:ext>
              </a:extLst>
            </p:cNvPr>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7569921" y="4694875"/>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27" name="テキスト ボックス 26">
              <a:extLst>
                <a:ext uri="{FF2B5EF4-FFF2-40B4-BE49-F238E27FC236}">
                  <a16:creationId xmlns:a16="http://schemas.microsoft.com/office/drawing/2014/main" id="{BDADB716-5225-474F-88D3-F93004F840B5}"/>
                </a:ext>
              </a:extLst>
            </p:cNvPr>
            <p:cNvSpPr txBox="1"/>
            <p:nvPr/>
          </p:nvSpPr>
          <p:spPr>
            <a:xfrm>
              <a:off x="7767975" y="4834579"/>
              <a:ext cx="344966" cy="461665"/>
            </a:xfrm>
            <a:prstGeom prst="rect">
              <a:avLst/>
            </a:prstGeom>
            <a:noFill/>
          </p:spPr>
          <p:txBody>
            <a:bodyPr wrap="none" rtlCol="0">
              <a:spAutoFit/>
            </a:bodyPr>
            <a:lstStyle/>
            <a:p>
              <a:pPr algn="l"/>
              <a:r>
                <a:rPr lang="en-US" altLang="ja-JP" sz="2400" dirty="0"/>
                <a:t>?</a:t>
              </a:r>
              <a:endParaRPr kumimoji="1" lang="ja-JP" altLang="en-US" sz="2400" dirty="0"/>
            </a:p>
          </p:txBody>
        </p:sp>
      </p:grpSp>
      <p:grpSp>
        <p:nvGrpSpPr>
          <p:cNvPr id="35" name="グループ化 34">
            <a:extLst>
              <a:ext uri="{FF2B5EF4-FFF2-40B4-BE49-F238E27FC236}">
                <a16:creationId xmlns:a16="http://schemas.microsoft.com/office/drawing/2014/main" id="{628725CA-A655-43C7-9624-13C4E253E058}"/>
              </a:ext>
            </a:extLst>
          </p:cNvPr>
          <p:cNvGrpSpPr/>
          <p:nvPr/>
        </p:nvGrpSpPr>
        <p:grpSpPr>
          <a:xfrm>
            <a:off x="7520041" y="3857120"/>
            <a:ext cx="741075" cy="741075"/>
            <a:chOff x="7569921" y="4694875"/>
            <a:chExt cx="741075" cy="741075"/>
          </a:xfrm>
        </p:grpSpPr>
        <p:pic>
          <p:nvPicPr>
            <p:cNvPr id="36" name="Picture 2" descr="https://illustimage.com/photo/dl/102.png?20160628">
              <a:extLst>
                <a:ext uri="{FF2B5EF4-FFF2-40B4-BE49-F238E27FC236}">
                  <a16:creationId xmlns:a16="http://schemas.microsoft.com/office/drawing/2014/main" id="{9367FFCD-E642-4F9E-85FA-BBB2BB4FF8A7}"/>
                </a:ext>
              </a:extLst>
            </p:cNvPr>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7569921" y="4694875"/>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1F075592-BFAF-430E-ACFC-64C725D05B5F}"/>
                </a:ext>
              </a:extLst>
            </p:cNvPr>
            <p:cNvSpPr txBox="1"/>
            <p:nvPr/>
          </p:nvSpPr>
          <p:spPr>
            <a:xfrm>
              <a:off x="7767975" y="4834579"/>
              <a:ext cx="344966" cy="461665"/>
            </a:xfrm>
            <a:prstGeom prst="rect">
              <a:avLst/>
            </a:prstGeom>
            <a:noFill/>
          </p:spPr>
          <p:txBody>
            <a:bodyPr wrap="none" rtlCol="0">
              <a:spAutoFit/>
            </a:bodyPr>
            <a:lstStyle/>
            <a:p>
              <a:pPr algn="l"/>
              <a:r>
                <a:rPr lang="en-US" altLang="ja-JP" sz="2400" dirty="0"/>
                <a:t>?</a:t>
              </a:r>
              <a:endParaRPr kumimoji="1" lang="ja-JP" altLang="en-US" sz="2400" dirty="0"/>
            </a:p>
          </p:txBody>
        </p:sp>
      </p:grpSp>
      <p:sp>
        <p:nvSpPr>
          <p:cNvPr id="34" name="テキスト ボックス 33">
            <a:extLst>
              <a:ext uri="{FF2B5EF4-FFF2-40B4-BE49-F238E27FC236}">
                <a16:creationId xmlns:a16="http://schemas.microsoft.com/office/drawing/2014/main" id="{0EC98B36-7990-4927-816E-98405EC7419F}"/>
              </a:ext>
            </a:extLst>
          </p:cNvPr>
          <p:cNvSpPr txBox="1"/>
          <p:nvPr/>
        </p:nvSpPr>
        <p:spPr>
          <a:xfrm>
            <a:off x="878043" y="5419233"/>
            <a:ext cx="10238700" cy="523220"/>
          </a:xfrm>
          <a:prstGeom prst="rect">
            <a:avLst/>
          </a:prstGeom>
          <a:noFill/>
        </p:spPr>
        <p:txBody>
          <a:bodyPr wrap="none" rtlCol="0">
            <a:spAutoFit/>
          </a:bodyPr>
          <a:lstStyle/>
          <a:p>
            <a:r>
              <a:rPr lang="ja-JP" altLang="en-US" sz="2800" b="1" dirty="0"/>
              <a:t>流れの上流側のストリーム変数の値を把握する必要があります</a:t>
            </a:r>
          </a:p>
        </p:txBody>
      </p:sp>
    </p:spTree>
    <p:extLst>
      <p:ext uri="{BB962C8B-B14F-4D97-AF65-F5344CB8AC3E}">
        <p14:creationId xmlns:p14="http://schemas.microsoft.com/office/powerpoint/2010/main" val="3600975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27067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プラントモデルと制御モデル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461665"/>
          </a:xfrm>
          <a:prstGeom prst="rect">
            <a:avLst/>
          </a:prstGeom>
          <a:noFill/>
        </p:spPr>
        <p:txBody>
          <a:bodyPr wrap="square" rtlCol="0">
            <a:spAutoFit/>
          </a:bodyPr>
          <a:lstStyle/>
          <a:p>
            <a:r>
              <a:rPr lang="en-US" altLang="ja-JP" sz="2400" dirty="0"/>
              <a:t>Modelica</a:t>
            </a:r>
            <a:r>
              <a:rPr lang="ja-JP" altLang="en-US" sz="2400" dirty="0"/>
              <a:t>の主要なモデルは大雑把に以下の２つに大別できます。</a:t>
            </a:r>
            <a:endParaRPr lang="en-US" altLang="ja-JP" sz="2400" dirty="0"/>
          </a:p>
        </p:txBody>
      </p:sp>
      <p:grpSp>
        <p:nvGrpSpPr>
          <p:cNvPr id="14" name="グループ化 13">
            <a:extLst>
              <a:ext uri="{FF2B5EF4-FFF2-40B4-BE49-F238E27FC236}">
                <a16:creationId xmlns:a16="http://schemas.microsoft.com/office/drawing/2014/main" id="{19AA9287-EAFC-4068-8A40-CB00516E391F}"/>
              </a:ext>
            </a:extLst>
          </p:cNvPr>
          <p:cNvGrpSpPr/>
          <p:nvPr/>
        </p:nvGrpSpPr>
        <p:grpSpPr>
          <a:xfrm>
            <a:off x="2406954" y="3023776"/>
            <a:ext cx="7179126" cy="2417452"/>
            <a:chOff x="2372495" y="3521235"/>
            <a:chExt cx="6531352" cy="1863707"/>
          </a:xfrm>
        </p:grpSpPr>
        <p:sp>
          <p:nvSpPr>
            <p:cNvPr id="5" name="四角形: 角を丸くする 4">
              <a:extLst>
                <a:ext uri="{FF2B5EF4-FFF2-40B4-BE49-F238E27FC236}">
                  <a16:creationId xmlns:a16="http://schemas.microsoft.com/office/drawing/2014/main" id="{3A2FFE9C-D9A3-4B77-B74A-69406776898F}"/>
                </a:ext>
              </a:extLst>
            </p:cNvPr>
            <p:cNvSpPr/>
            <p:nvPr/>
          </p:nvSpPr>
          <p:spPr>
            <a:xfrm>
              <a:off x="2372495" y="3585376"/>
              <a:ext cx="2335427" cy="1779373"/>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i="1" dirty="0">
                  <a:solidFill>
                    <a:schemeClr val="tx1"/>
                  </a:solidFill>
                  <a:effectLst>
                    <a:outerShdw blurRad="38100" dist="38100" dir="2700000" algn="tl">
                      <a:srgbClr val="000000">
                        <a:alpha val="43137"/>
                      </a:srgbClr>
                    </a:outerShdw>
                  </a:effectLst>
                </a:rPr>
                <a:t>プラントモデル</a:t>
              </a:r>
              <a:endParaRPr kumimoji="1" lang="en-US" altLang="ja-JP" b="1" i="1" dirty="0">
                <a:solidFill>
                  <a:schemeClr val="tx1"/>
                </a:solidFill>
                <a:effectLst>
                  <a:outerShdw blurRad="38100" dist="38100" dir="2700000" algn="tl">
                    <a:srgbClr val="000000">
                      <a:alpha val="43137"/>
                    </a:srgbClr>
                  </a:outerShdw>
                </a:effectLst>
              </a:endParaRPr>
            </a:p>
            <a:p>
              <a:pPr algn="ctr"/>
              <a:endParaRPr kumimoji="1" lang="en-US" altLang="ja-JP" dirty="0">
                <a:solidFill>
                  <a:schemeClr val="tx1"/>
                </a:solidFill>
              </a:endParaRPr>
            </a:p>
            <a:p>
              <a:pPr algn="ctr"/>
              <a:r>
                <a:rPr kumimoji="1" lang="ja-JP" altLang="en-US" dirty="0">
                  <a:solidFill>
                    <a:schemeClr val="tx1"/>
                  </a:solidFill>
                </a:rPr>
                <a:t>モータやポンプなどの機械全般</a:t>
              </a:r>
              <a:endParaRPr kumimoji="1" lang="en-US" altLang="ja-JP" dirty="0">
                <a:solidFill>
                  <a:schemeClr val="tx1"/>
                </a:solidFill>
              </a:endParaRPr>
            </a:p>
          </p:txBody>
        </p:sp>
        <p:sp>
          <p:nvSpPr>
            <p:cNvPr id="7" name="四角形: 角を丸くする 6">
              <a:extLst>
                <a:ext uri="{FF2B5EF4-FFF2-40B4-BE49-F238E27FC236}">
                  <a16:creationId xmlns:a16="http://schemas.microsoft.com/office/drawing/2014/main" id="{CF855EB5-4E2A-4DEB-B5C6-3E51FFA509E4}"/>
                </a:ext>
              </a:extLst>
            </p:cNvPr>
            <p:cNvSpPr/>
            <p:nvPr/>
          </p:nvSpPr>
          <p:spPr>
            <a:xfrm>
              <a:off x="6568420" y="3585378"/>
              <a:ext cx="2335427" cy="177937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i="1" dirty="0">
                  <a:solidFill>
                    <a:schemeClr val="tx1"/>
                  </a:solidFill>
                  <a:effectLst>
                    <a:outerShdw blurRad="38100" dist="38100" dir="2700000" algn="tl">
                      <a:srgbClr val="000000">
                        <a:alpha val="43137"/>
                      </a:srgbClr>
                    </a:outerShdw>
                  </a:effectLst>
                </a:rPr>
                <a:t>制御モデル</a:t>
              </a:r>
              <a:endParaRPr kumimoji="1" lang="en-US" altLang="ja-JP" b="1" i="1" dirty="0">
                <a:solidFill>
                  <a:schemeClr val="tx1"/>
                </a:solidFill>
                <a:effectLst>
                  <a:outerShdw blurRad="38100" dist="38100" dir="2700000" algn="tl">
                    <a:srgbClr val="000000">
                      <a:alpha val="43137"/>
                    </a:srgbClr>
                  </a:outerShdw>
                </a:effectLst>
              </a:endParaRPr>
            </a:p>
            <a:p>
              <a:pPr algn="ctr"/>
              <a:endParaRPr lang="en-US" altLang="ja-JP" dirty="0">
                <a:solidFill>
                  <a:schemeClr val="tx1"/>
                </a:solidFill>
              </a:endParaRPr>
            </a:p>
            <a:p>
              <a:pPr algn="ctr"/>
              <a:r>
                <a:rPr kumimoji="1" lang="ja-JP" altLang="en-US" dirty="0">
                  <a:solidFill>
                    <a:schemeClr val="tx1"/>
                  </a:solidFill>
                </a:rPr>
                <a:t>プラントモデルを制御するため信号を出力する</a:t>
              </a:r>
              <a:endParaRPr kumimoji="1" lang="en-US" altLang="ja-JP" dirty="0">
                <a:solidFill>
                  <a:schemeClr val="tx1"/>
                </a:solidFill>
              </a:endParaRPr>
            </a:p>
            <a:p>
              <a:pPr algn="ctr"/>
              <a:endParaRPr lang="en-US" altLang="ja-JP" dirty="0">
                <a:solidFill>
                  <a:schemeClr val="tx1"/>
                </a:solidFill>
              </a:endParaRPr>
            </a:p>
            <a:p>
              <a:pPr algn="ctr"/>
              <a:endParaRPr kumimoji="1" lang="en-US" altLang="ja-JP" dirty="0">
                <a:solidFill>
                  <a:schemeClr val="tx1"/>
                </a:solidFill>
              </a:endParaRPr>
            </a:p>
          </p:txBody>
        </p:sp>
        <p:sp>
          <p:nvSpPr>
            <p:cNvPr id="6" name="矢印: 右 5">
              <a:extLst>
                <a:ext uri="{FF2B5EF4-FFF2-40B4-BE49-F238E27FC236}">
                  <a16:creationId xmlns:a16="http://schemas.microsoft.com/office/drawing/2014/main" id="{87119432-90D7-42B3-83F9-D4EC007A1269}"/>
                </a:ext>
              </a:extLst>
            </p:cNvPr>
            <p:cNvSpPr/>
            <p:nvPr/>
          </p:nvSpPr>
          <p:spPr>
            <a:xfrm rot="10800000">
              <a:off x="4905632" y="3820496"/>
              <a:ext cx="1433384" cy="4261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BE17865-AD47-407D-8FB3-1CDB71375F38}"/>
                </a:ext>
              </a:extLst>
            </p:cNvPr>
            <p:cNvSpPr txBox="1"/>
            <p:nvPr/>
          </p:nvSpPr>
          <p:spPr>
            <a:xfrm>
              <a:off x="5085183" y="3521235"/>
              <a:ext cx="1107996" cy="369332"/>
            </a:xfrm>
            <a:prstGeom prst="rect">
              <a:avLst/>
            </a:prstGeom>
            <a:noFill/>
          </p:spPr>
          <p:txBody>
            <a:bodyPr wrap="none" rtlCol="0">
              <a:spAutoFit/>
            </a:bodyPr>
            <a:lstStyle/>
            <a:p>
              <a:pPr algn="l"/>
              <a:r>
                <a:rPr kumimoji="1" lang="ja-JP" altLang="en-US" dirty="0"/>
                <a:t>制御信号</a:t>
              </a:r>
            </a:p>
          </p:txBody>
        </p:sp>
        <p:sp>
          <p:nvSpPr>
            <p:cNvPr id="10" name="矢印: 右 9">
              <a:extLst>
                <a:ext uri="{FF2B5EF4-FFF2-40B4-BE49-F238E27FC236}">
                  <a16:creationId xmlns:a16="http://schemas.microsoft.com/office/drawing/2014/main" id="{14E29D08-7A86-4703-B245-16A946828F7F}"/>
                </a:ext>
              </a:extLst>
            </p:cNvPr>
            <p:cNvSpPr/>
            <p:nvPr/>
          </p:nvSpPr>
          <p:spPr>
            <a:xfrm>
              <a:off x="4906986" y="4589475"/>
              <a:ext cx="1433384" cy="4261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79D5D4B-50FA-40F8-8025-2A8CA6DD249C}"/>
                </a:ext>
              </a:extLst>
            </p:cNvPr>
            <p:cNvSpPr txBox="1"/>
            <p:nvPr/>
          </p:nvSpPr>
          <p:spPr>
            <a:xfrm>
              <a:off x="5126039" y="5015610"/>
              <a:ext cx="877163" cy="369332"/>
            </a:xfrm>
            <a:prstGeom prst="rect">
              <a:avLst/>
            </a:prstGeom>
            <a:noFill/>
          </p:spPr>
          <p:txBody>
            <a:bodyPr wrap="none" rtlCol="0">
              <a:spAutoFit/>
            </a:bodyPr>
            <a:lstStyle/>
            <a:p>
              <a:pPr algn="l"/>
              <a:r>
                <a:rPr kumimoji="1" lang="ja-JP" altLang="en-US" dirty="0"/>
                <a:t>物理値</a:t>
              </a:r>
            </a:p>
          </p:txBody>
        </p:sp>
      </p:grpSp>
      <p:sp>
        <p:nvSpPr>
          <p:cNvPr id="13" name="正方形/長方形 12">
            <a:extLst>
              <a:ext uri="{FF2B5EF4-FFF2-40B4-BE49-F238E27FC236}">
                <a16:creationId xmlns:a16="http://schemas.microsoft.com/office/drawing/2014/main" id="{C4778837-3481-481B-9EA4-9D65CF4E208B}"/>
              </a:ext>
            </a:extLst>
          </p:cNvPr>
          <p:cNvSpPr/>
          <p:nvPr/>
        </p:nvSpPr>
        <p:spPr>
          <a:xfrm>
            <a:off x="626879" y="1429882"/>
            <a:ext cx="11062613" cy="923330"/>
          </a:xfrm>
          <a:prstGeom prst="rect">
            <a:avLst/>
          </a:prstGeom>
        </p:spPr>
        <p:txBody>
          <a:bodyPr wrap="square">
            <a:spAutoFit/>
          </a:bodyPr>
          <a:lstStyle/>
          <a:p>
            <a:r>
              <a:rPr lang="ja-JP" altLang="en-US" b="1" i="1" dirty="0">
                <a:effectLst>
                  <a:outerShdw blurRad="38100" dist="38100" dir="2700000" algn="tl">
                    <a:srgbClr val="000000">
                      <a:alpha val="43137"/>
                    </a:srgbClr>
                  </a:outerShdw>
                </a:effectLst>
              </a:rPr>
              <a:t>プラントモデル</a:t>
            </a:r>
            <a:r>
              <a:rPr lang="ja-JP" altLang="en-US" b="1" dirty="0"/>
              <a:t>・・・機械の動きや流体の流れなど物理法則に従う挙動をシミュレートするためのモデル</a:t>
            </a:r>
            <a:endParaRPr lang="en-US" altLang="ja-JP" b="1" dirty="0"/>
          </a:p>
          <a:p>
            <a:endParaRPr lang="en-US" altLang="ja-JP" b="1" dirty="0"/>
          </a:p>
          <a:p>
            <a:r>
              <a:rPr lang="ja-JP" altLang="en-US" b="1" i="1" dirty="0">
                <a:effectLst>
                  <a:outerShdw blurRad="38100" dist="38100" dir="2700000" algn="tl">
                    <a:srgbClr val="000000">
                      <a:alpha val="43137"/>
                    </a:srgbClr>
                  </a:outerShdw>
                </a:effectLst>
              </a:rPr>
              <a:t>制御モデル</a:t>
            </a:r>
            <a:r>
              <a:rPr lang="ja-JP" altLang="en-US" b="1" dirty="0"/>
              <a:t>・・・ プラントモデルをコントロールするための信号や演算をシミュレートするモデル</a:t>
            </a:r>
            <a:endParaRPr lang="en-US" altLang="ja-JP" dirty="0"/>
          </a:p>
        </p:txBody>
      </p:sp>
      <p:sp>
        <p:nvSpPr>
          <p:cNvPr id="2" name="テキスト ボックス 1">
            <a:extLst>
              <a:ext uri="{FF2B5EF4-FFF2-40B4-BE49-F238E27FC236}">
                <a16:creationId xmlns:a16="http://schemas.microsoft.com/office/drawing/2014/main" id="{E7951610-E3C4-4AFB-B726-A1CC38508E89}"/>
              </a:ext>
            </a:extLst>
          </p:cNvPr>
          <p:cNvSpPr txBox="1"/>
          <p:nvPr/>
        </p:nvSpPr>
        <p:spPr>
          <a:xfrm>
            <a:off x="2043736" y="5494154"/>
            <a:ext cx="3342915" cy="584775"/>
          </a:xfrm>
          <a:prstGeom prst="rect">
            <a:avLst/>
          </a:prstGeom>
          <a:noFill/>
        </p:spPr>
        <p:txBody>
          <a:bodyPr wrap="square" rtlCol="0">
            <a:spAutoFit/>
          </a:bodyPr>
          <a:lstStyle/>
          <a:p>
            <a:pPr algn="l"/>
            <a:r>
              <a:rPr lang="ja-JP" altLang="en-US" sz="1600" dirty="0"/>
              <a:t>制御モデルがなくプラントモデルだけの場合もあります</a:t>
            </a:r>
            <a:endParaRPr kumimoji="1" lang="ja-JP" altLang="en-US" sz="1600" dirty="0"/>
          </a:p>
        </p:txBody>
      </p:sp>
    </p:spTree>
    <p:extLst>
      <p:ext uri="{BB962C8B-B14F-4D97-AF65-F5344CB8AC3E}">
        <p14:creationId xmlns:p14="http://schemas.microsoft.com/office/powerpoint/2010/main" val="16012067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a:extLst>
              <a:ext uri="{FF2B5EF4-FFF2-40B4-BE49-F238E27FC236}">
                <a16:creationId xmlns:a16="http://schemas.microsoft.com/office/drawing/2014/main" id="{BE85790C-05EE-46B2-9D64-6DA32E48E7BF}"/>
              </a:ext>
            </a:extLst>
          </p:cNvPr>
          <p:cNvSpPr/>
          <p:nvPr/>
        </p:nvSpPr>
        <p:spPr>
          <a:xfrm>
            <a:off x="3669175" y="2932032"/>
            <a:ext cx="7684624" cy="23680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217DBEAC-3666-4FA7-BE77-B230967612D6}"/>
              </a:ext>
            </a:extLst>
          </p:cNvPr>
          <p:cNvSpPr/>
          <p:nvPr/>
        </p:nvSpPr>
        <p:spPr>
          <a:xfrm>
            <a:off x="992572" y="1614261"/>
            <a:ext cx="3930268" cy="99393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2F24C596-4A2F-4DA2-9289-752CFF24DCFC}"/>
              </a:ext>
            </a:extLst>
          </p:cNvPr>
          <p:cNvSpPr>
            <a:spLocks noGrp="1"/>
          </p:cNvSpPr>
          <p:nvPr>
            <p:ph type="sldNum" sz="quarter" idx="12"/>
          </p:nvPr>
        </p:nvSpPr>
        <p:spPr/>
        <p:txBody>
          <a:bodyPr/>
          <a:lstStyle/>
          <a:p>
            <a:fld id="{D836F367-8F14-4921-8441-15DE2D973248}" type="slidenum">
              <a:rPr kumimoji="1" lang="ja-JP" altLang="en-US" smtClean="0"/>
              <a:t>40</a:t>
            </a:fld>
            <a:endParaRPr kumimoji="1" lang="ja-JP" altLang="en-US"/>
          </a:p>
        </p:txBody>
      </p:sp>
      <p:sp>
        <p:nvSpPr>
          <p:cNvPr id="3" name="Shape 130">
            <a:extLst>
              <a:ext uri="{FF2B5EF4-FFF2-40B4-BE49-F238E27FC236}">
                <a16:creationId xmlns:a16="http://schemas.microsoft.com/office/drawing/2014/main" id="{6449C61D-C310-4AFF-AC30-42BB07150054}"/>
              </a:ext>
            </a:extLst>
          </p:cNvPr>
          <p:cNvSpPr/>
          <p:nvPr/>
        </p:nvSpPr>
        <p:spPr>
          <a:xfrm>
            <a:off x="179666" y="87415"/>
            <a:ext cx="40780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逆流を考慮した桃の数</a:t>
            </a:r>
            <a:endParaRPr lang="en-US" altLang="ja-JP" dirty="0"/>
          </a:p>
        </p:txBody>
      </p:sp>
      <p:sp>
        <p:nvSpPr>
          <p:cNvPr id="4" name="テキスト ボックス 3">
            <a:extLst>
              <a:ext uri="{FF2B5EF4-FFF2-40B4-BE49-F238E27FC236}">
                <a16:creationId xmlns:a16="http://schemas.microsoft.com/office/drawing/2014/main" id="{5750CE9D-323C-4709-902D-8D76CFC3B555}"/>
              </a:ext>
            </a:extLst>
          </p:cNvPr>
          <p:cNvSpPr txBox="1"/>
          <p:nvPr/>
        </p:nvSpPr>
        <p:spPr>
          <a:xfrm>
            <a:off x="1195916" y="1795312"/>
            <a:ext cx="3733714" cy="646331"/>
          </a:xfrm>
          <a:prstGeom prst="rect">
            <a:avLst/>
          </a:prstGeom>
          <a:noFill/>
        </p:spPr>
        <p:txBody>
          <a:bodyPr wrap="none" rtlCol="0">
            <a:spAutoFit/>
          </a:bodyPr>
          <a:lstStyle/>
          <a:p>
            <a:r>
              <a:rPr kumimoji="1" lang="ja-JP" altLang="en-US" sz="3600" b="1" dirty="0"/>
              <a:t>桃</a:t>
            </a:r>
            <a:r>
              <a:rPr kumimoji="1" lang="en-US" altLang="ja-JP" sz="3600" b="1" baseline="-25000" dirty="0"/>
              <a:t>c</a:t>
            </a:r>
            <a:r>
              <a:rPr kumimoji="1" lang="ja-JP" altLang="en-US" sz="3600" b="1" dirty="0"/>
              <a:t>　</a:t>
            </a:r>
            <a:r>
              <a:rPr kumimoji="1" lang="en-US" altLang="ja-JP" sz="3600" b="1" dirty="0"/>
              <a:t>=</a:t>
            </a:r>
            <a:r>
              <a:rPr kumimoji="1" lang="ja-JP" altLang="en-US" sz="3600" b="1" dirty="0"/>
              <a:t>　</a:t>
            </a:r>
            <a:r>
              <a:rPr kumimoji="1" lang="en-US" altLang="ja-JP" sz="3600" b="1" dirty="0"/>
              <a:t>v×</a:t>
            </a:r>
            <a:r>
              <a:rPr kumimoji="1" lang="ja-JP" altLang="en-US" sz="3600" b="1" dirty="0"/>
              <a:t>桃</a:t>
            </a:r>
            <a:r>
              <a:rPr kumimoji="1" lang="en-US" altLang="ja-JP" sz="3600" b="1" dirty="0"/>
              <a:t>’</a:t>
            </a:r>
            <a:r>
              <a:rPr kumimoji="1" lang="en-US" altLang="ja-JP" sz="3600" b="1" baseline="-25000" dirty="0"/>
              <a:t>C</a:t>
            </a:r>
            <a:r>
              <a:rPr kumimoji="1" lang="en-US" altLang="ja-JP" sz="3600" b="1" dirty="0"/>
              <a:t> </a:t>
            </a:r>
            <a:endParaRPr kumimoji="1" lang="ja-JP" altLang="en-US" sz="3600" b="1" dirty="0"/>
          </a:p>
        </p:txBody>
      </p:sp>
      <p:sp>
        <p:nvSpPr>
          <p:cNvPr id="5" name="正方形/長方形 4">
            <a:extLst>
              <a:ext uri="{FF2B5EF4-FFF2-40B4-BE49-F238E27FC236}">
                <a16:creationId xmlns:a16="http://schemas.microsoft.com/office/drawing/2014/main" id="{8F49F0F0-DF60-4991-8726-5E5C4A3720A9}"/>
              </a:ext>
            </a:extLst>
          </p:cNvPr>
          <p:cNvSpPr/>
          <p:nvPr/>
        </p:nvSpPr>
        <p:spPr>
          <a:xfrm>
            <a:off x="3767350" y="3810919"/>
            <a:ext cx="2031325" cy="584775"/>
          </a:xfrm>
          <a:prstGeom prst="rect">
            <a:avLst/>
          </a:prstGeom>
        </p:spPr>
        <p:txBody>
          <a:bodyPr wrap="none">
            <a:spAutoFit/>
          </a:bodyPr>
          <a:lstStyle/>
          <a:p>
            <a:r>
              <a:rPr lang="ja-JP" altLang="en-US" sz="3200" b="1" dirty="0"/>
              <a:t>桃</a:t>
            </a:r>
            <a:r>
              <a:rPr lang="en-US" altLang="ja-JP" sz="3200" b="1" dirty="0"/>
              <a:t>’</a:t>
            </a:r>
            <a:r>
              <a:rPr lang="en-US" altLang="ja-JP" sz="3200" b="1" baseline="-25000" dirty="0"/>
              <a:t>C</a:t>
            </a:r>
            <a:r>
              <a:rPr lang="ja-JP" altLang="en-US" sz="3200" b="1" dirty="0"/>
              <a:t>　</a:t>
            </a:r>
            <a:r>
              <a:rPr lang="en-US" altLang="ja-JP" sz="3200" b="1" dirty="0"/>
              <a:t>=</a:t>
            </a:r>
            <a:r>
              <a:rPr lang="ja-JP" altLang="en-US" sz="3200" b="1" dirty="0"/>
              <a:t>　</a:t>
            </a:r>
            <a:endParaRPr lang="ja-JP" altLang="en-US" sz="3200" dirty="0"/>
          </a:p>
        </p:txBody>
      </p:sp>
      <p:grpSp>
        <p:nvGrpSpPr>
          <p:cNvPr id="6" name="グループ化 5">
            <a:extLst>
              <a:ext uri="{FF2B5EF4-FFF2-40B4-BE49-F238E27FC236}">
                <a16:creationId xmlns:a16="http://schemas.microsoft.com/office/drawing/2014/main" id="{6387C554-19B3-4D5E-9215-BF84B31C3199}"/>
              </a:ext>
            </a:extLst>
          </p:cNvPr>
          <p:cNvGrpSpPr/>
          <p:nvPr/>
        </p:nvGrpSpPr>
        <p:grpSpPr>
          <a:xfrm>
            <a:off x="5607853" y="3064102"/>
            <a:ext cx="5745947" cy="2313294"/>
            <a:chOff x="3245149" y="2844225"/>
            <a:chExt cx="5745947" cy="2313294"/>
          </a:xfrm>
        </p:grpSpPr>
        <p:sp>
          <p:nvSpPr>
            <p:cNvPr id="8" name="左中かっこ 7">
              <a:extLst>
                <a:ext uri="{FF2B5EF4-FFF2-40B4-BE49-F238E27FC236}">
                  <a16:creationId xmlns:a16="http://schemas.microsoft.com/office/drawing/2014/main" id="{6E1D6A77-B1C2-4EC2-849C-C20BA4938BCA}"/>
                </a:ext>
              </a:extLst>
            </p:cNvPr>
            <p:cNvSpPr/>
            <p:nvPr/>
          </p:nvSpPr>
          <p:spPr>
            <a:xfrm>
              <a:off x="3245149" y="3034765"/>
              <a:ext cx="397211" cy="1732568"/>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09897F0-AAB9-4B10-AAED-34631B3CEF2E}"/>
                </a:ext>
              </a:extLst>
            </p:cNvPr>
            <p:cNvSpPr txBox="1"/>
            <p:nvPr/>
          </p:nvSpPr>
          <p:spPr>
            <a:xfrm>
              <a:off x="3788113" y="2844225"/>
              <a:ext cx="896399"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A</a:t>
              </a:r>
              <a:endParaRPr kumimoji="1" lang="ja-JP" altLang="en-US" sz="3200" b="1" baseline="-25000" dirty="0"/>
            </a:p>
          </p:txBody>
        </p:sp>
        <p:sp>
          <p:nvSpPr>
            <p:cNvPr id="10" name="テキスト ボックス 9">
              <a:extLst>
                <a:ext uri="{FF2B5EF4-FFF2-40B4-BE49-F238E27FC236}">
                  <a16:creationId xmlns:a16="http://schemas.microsoft.com/office/drawing/2014/main" id="{76510651-2831-4E07-8302-B03E44B061EF}"/>
                </a:ext>
              </a:extLst>
            </p:cNvPr>
            <p:cNvSpPr txBox="1"/>
            <p:nvPr/>
          </p:nvSpPr>
          <p:spPr>
            <a:xfrm>
              <a:off x="3788113" y="4495387"/>
              <a:ext cx="902811"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B</a:t>
              </a:r>
              <a:endParaRPr kumimoji="1" lang="ja-JP" altLang="en-US" sz="3200" b="1" baseline="-25000" dirty="0"/>
            </a:p>
          </p:txBody>
        </p:sp>
        <p:sp>
          <p:nvSpPr>
            <p:cNvPr id="11" name="テキスト ボックス 10">
              <a:extLst>
                <a:ext uri="{FF2B5EF4-FFF2-40B4-BE49-F238E27FC236}">
                  <a16:creationId xmlns:a16="http://schemas.microsoft.com/office/drawing/2014/main" id="{82F5E699-FF5D-4F9A-B335-34E1FADB358B}"/>
                </a:ext>
              </a:extLst>
            </p:cNvPr>
            <p:cNvSpPr txBox="1"/>
            <p:nvPr/>
          </p:nvSpPr>
          <p:spPr>
            <a:xfrm>
              <a:off x="5007313" y="2844225"/>
              <a:ext cx="3983783" cy="584775"/>
            </a:xfrm>
            <a:prstGeom prst="rect">
              <a:avLst/>
            </a:prstGeom>
            <a:noFill/>
          </p:spPr>
          <p:txBody>
            <a:bodyPr wrap="none" rtlCol="0">
              <a:spAutoFit/>
            </a:bodyPr>
            <a:lstStyle/>
            <a:p>
              <a:pPr algn="l"/>
              <a:r>
                <a:rPr kumimoji="1" lang="en-US" altLang="ja-JP" sz="3200" dirty="0"/>
                <a:t>(A-&gt;B</a:t>
              </a:r>
              <a:r>
                <a:rPr kumimoji="1" lang="ja-JP" altLang="en-US" sz="3200" dirty="0"/>
                <a:t>に流れる場合</a:t>
              </a:r>
              <a:r>
                <a:rPr kumimoji="1" lang="en-US" altLang="ja-JP" sz="3200" dirty="0"/>
                <a:t>)</a:t>
              </a:r>
              <a:endParaRPr kumimoji="1" lang="ja-JP" altLang="en-US" sz="3200" baseline="-25000" dirty="0"/>
            </a:p>
          </p:txBody>
        </p:sp>
        <p:sp>
          <p:nvSpPr>
            <p:cNvPr id="12" name="テキスト ボックス 11">
              <a:extLst>
                <a:ext uri="{FF2B5EF4-FFF2-40B4-BE49-F238E27FC236}">
                  <a16:creationId xmlns:a16="http://schemas.microsoft.com/office/drawing/2014/main" id="{6104826D-DF5D-4BE0-BFBC-3DC6C573EEED}"/>
                </a:ext>
              </a:extLst>
            </p:cNvPr>
            <p:cNvSpPr txBox="1"/>
            <p:nvPr/>
          </p:nvSpPr>
          <p:spPr>
            <a:xfrm>
              <a:off x="5007313" y="4572744"/>
              <a:ext cx="3983783" cy="584775"/>
            </a:xfrm>
            <a:prstGeom prst="rect">
              <a:avLst/>
            </a:prstGeom>
            <a:noFill/>
          </p:spPr>
          <p:txBody>
            <a:bodyPr wrap="none" rtlCol="0">
              <a:spAutoFit/>
            </a:bodyPr>
            <a:lstStyle/>
            <a:p>
              <a:r>
                <a:rPr lang="en-US" altLang="ja-JP" sz="3200" dirty="0"/>
                <a:t>(B-&gt;A</a:t>
              </a:r>
              <a:r>
                <a:rPr lang="ja-JP" altLang="en-US" sz="3200" dirty="0"/>
                <a:t>に流れる場合</a:t>
              </a:r>
              <a:r>
                <a:rPr kumimoji="1" lang="en-US" altLang="ja-JP" sz="3200" dirty="0"/>
                <a:t>)</a:t>
              </a:r>
              <a:endParaRPr kumimoji="1" lang="ja-JP" altLang="en-US" sz="3200" baseline="-25000" dirty="0"/>
            </a:p>
          </p:txBody>
        </p:sp>
      </p:grpSp>
      <p:sp>
        <p:nvSpPr>
          <p:cNvPr id="13" name="フリーフォーム: 図形 12">
            <a:extLst>
              <a:ext uri="{FF2B5EF4-FFF2-40B4-BE49-F238E27FC236}">
                <a16:creationId xmlns:a16="http://schemas.microsoft.com/office/drawing/2014/main" id="{4DA2A0B4-D939-4DF9-9125-8801725A4B48}"/>
              </a:ext>
            </a:extLst>
          </p:cNvPr>
          <p:cNvSpPr/>
          <p:nvPr/>
        </p:nvSpPr>
        <p:spPr>
          <a:xfrm>
            <a:off x="3767350" y="2441643"/>
            <a:ext cx="845168" cy="45719"/>
          </a:xfrm>
          <a:custGeom>
            <a:avLst/>
            <a:gdLst>
              <a:gd name="connsiteX0" fmla="*/ 0 w 10069974"/>
              <a:gd name="connsiteY0" fmla="*/ 717660 h 752384"/>
              <a:gd name="connsiteX1" fmla="*/ 729205 w 10069974"/>
              <a:gd name="connsiteY1" fmla="*/ 30 h 752384"/>
              <a:gd name="connsiteX2" fmla="*/ 1446835 w 10069974"/>
              <a:gd name="connsiteY2" fmla="*/ 740810 h 752384"/>
              <a:gd name="connsiteX3" fmla="*/ 2176040 w 10069974"/>
              <a:gd name="connsiteY3" fmla="*/ 11605 h 752384"/>
              <a:gd name="connsiteX4" fmla="*/ 2870521 w 10069974"/>
              <a:gd name="connsiteY4" fmla="*/ 717660 h 752384"/>
              <a:gd name="connsiteX5" fmla="*/ 3611301 w 10069974"/>
              <a:gd name="connsiteY5" fmla="*/ 30 h 752384"/>
              <a:gd name="connsiteX6" fmla="*/ 4340506 w 10069974"/>
              <a:gd name="connsiteY6" fmla="*/ 729235 h 752384"/>
              <a:gd name="connsiteX7" fmla="*/ 5046562 w 10069974"/>
              <a:gd name="connsiteY7" fmla="*/ 11605 h 752384"/>
              <a:gd name="connsiteX8" fmla="*/ 5775767 w 10069974"/>
              <a:gd name="connsiteY8" fmla="*/ 752384 h 752384"/>
              <a:gd name="connsiteX9" fmla="*/ 6481822 w 10069974"/>
              <a:gd name="connsiteY9" fmla="*/ 11605 h 752384"/>
              <a:gd name="connsiteX10" fmla="*/ 7211027 w 10069974"/>
              <a:gd name="connsiteY10" fmla="*/ 729235 h 752384"/>
              <a:gd name="connsiteX11" fmla="*/ 7928658 w 10069974"/>
              <a:gd name="connsiteY11" fmla="*/ 11605 h 752384"/>
              <a:gd name="connsiteX12" fmla="*/ 8646288 w 10069974"/>
              <a:gd name="connsiteY12" fmla="*/ 717660 h 752384"/>
              <a:gd name="connsiteX13" fmla="*/ 9375493 w 10069974"/>
              <a:gd name="connsiteY13" fmla="*/ 11605 h 752384"/>
              <a:gd name="connsiteX14" fmla="*/ 10069974 w 10069974"/>
              <a:gd name="connsiteY14" fmla="*/ 729235 h 75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69974" h="752384">
                <a:moveTo>
                  <a:pt x="0" y="717660"/>
                </a:moveTo>
                <a:cubicBezTo>
                  <a:pt x="244033" y="356916"/>
                  <a:pt x="488066" y="-3828"/>
                  <a:pt x="729205" y="30"/>
                </a:cubicBezTo>
                <a:cubicBezTo>
                  <a:pt x="970344" y="3888"/>
                  <a:pt x="1205696" y="738881"/>
                  <a:pt x="1446835" y="740810"/>
                </a:cubicBezTo>
                <a:cubicBezTo>
                  <a:pt x="1687974" y="742739"/>
                  <a:pt x="1938759" y="15463"/>
                  <a:pt x="2176040" y="11605"/>
                </a:cubicBezTo>
                <a:cubicBezTo>
                  <a:pt x="2413321" y="7747"/>
                  <a:pt x="2631311" y="719589"/>
                  <a:pt x="2870521" y="717660"/>
                </a:cubicBezTo>
                <a:cubicBezTo>
                  <a:pt x="3109731" y="715731"/>
                  <a:pt x="3366304" y="-1899"/>
                  <a:pt x="3611301" y="30"/>
                </a:cubicBezTo>
                <a:cubicBezTo>
                  <a:pt x="3856298" y="1959"/>
                  <a:pt x="4101296" y="727306"/>
                  <a:pt x="4340506" y="729235"/>
                </a:cubicBezTo>
                <a:cubicBezTo>
                  <a:pt x="4579716" y="731164"/>
                  <a:pt x="4807352" y="7747"/>
                  <a:pt x="5046562" y="11605"/>
                </a:cubicBezTo>
                <a:cubicBezTo>
                  <a:pt x="5285772" y="15463"/>
                  <a:pt x="5536557" y="752384"/>
                  <a:pt x="5775767" y="752384"/>
                </a:cubicBezTo>
                <a:cubicBezTo>
                  <a:pt x="6014977" y="752384"/>
                  <a:pt x="6242612" y="15463"/>
                  <a:pt x="6481822" y="11605"/>
                </a:cubicBezTo>
                <a:cubicBezTo>
                  <a:pt x="6721032" y="7747"/>
                  <a:pt x="6969888" y="729235"/>
                  <a:pt x="7211027" y="729235"/>
                </a:cubicBezTo>
                <a:cubicBezTo>
                  <a:pt x="7452166" y="729235"/>
                  <a:pt x="7689448" y="13534"/>
                  <a:pt x="7928658" y="11605"/>
                </a:cubicBezTo>
                <a:cubicBezTo>
                  <a:pt x="8167868" y="9676"/>
                  <a:pt x="8405149" y="717660"/>
                  <a:pt x="8646288" y="717660"/>
                </a:cubicBezTo>
                <a:cubicBezTo>
                  <a:pt x="8887427" y="717660"/>
                  <a:pt x="9138212" y="9676"/>
                  <a:pt x="9375493" y="11605"/>
                </a:cubicBezTo>
                <a:cubicBezTo>
                  <a:pt x="9612774" y="13534"/>
                  <a:pt x="9841374" y="371384"/>
                  <a:pt x="10069974" y="72923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502A46AF-8FC4-4F07-A7D3-B33AD94C0EC0}"/>
              </a:ext>
            </a:extLst>
          </p:cNvPr>
          <p:cNvCxnSpPr>
            <a:stCxn id="13" idx="7"/>
          </p:cNvCxnSpPr>
          <p:nvPr/>
        </p:nvCxnSpPr>
        <p:spPr>
          <a:xfrm flipH="1">
            <a:off x="4189934" y="2442348"/>
            <a:ext cx="971" cy="113905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9FA22393-2398-45D6-BA38-D318E79CB9A0}"/>
              </a:ext>
            </a:extLst>
          </p:cNvPr>
          <p:cNvSpPr txBox="1"/>
          <p:nvPr/>
        </p:nvSpPr>
        <p:spPr>
          <a:xfrm>
            <a:off x="471238" y="728513"/>
            <a:ext cx="11359157" cy="830997"/>
          </a:xfrm>
          <a:prstGeom prst="rect">
            <a:avLst/>
          </a:prstGeom>
          <a:noFill/>
        </p:spPr>
        <p:txBody>
          <a:bodyPr wrap="square" rtlCol="0">
            <a:spAutoFit/>
          </a:bodyPr>
          <a:lstStyle/>
          <a:p>
            <a:r>
              <a:rPr kumimoji="1" lang="ja-JP" altLang="en-US" sz="2400" dirty="0"/>
              <a:t>上流側に応じて桃</a:t>
            </a:r>
            <a:r>
              <a:rPr kumimoji="1" lang="en-US" altLang="ja-JP" sz="2400" dirty="0"/>
              <a:t>’</a:t>
            </a:r>
            <a:r>
              <a:rPr kumimoji="1" lang="en-US" altLang="ja-JP" sz="2400" baseline="-25000" dirty="0"/>
              <a:t>C</a:t>
            </a:r>
            <a:r>
              <a:rPr kumimoji="1" lang="ja-JP" altLang="en-US" sz="2400" dirty="0"/>
              <a:t>の値は以下のように場合分けが必要です</a:t>
            </a:r>
            <a:endParaRPr kumimoji="1" lang="en-US" altLang="ja-JP" sz="2400" dirty="0"/>
          </a:p>
          <a:p>
            <a:r>
              <a:rPr lang="ja-JP" altLang="en-US" sz="2400" dirty="0"/>
              <a:t>　</a:t>
            </a:r>
            <a:r>
              <a:rPr lang="en-US" altLang="ja-JP" sz="2400" dirty="0"/>
              <a:t>(A or B</a:t>
            </a:r>
            <a:r>
              <a:rPr lang="ja-JP" altLang="en-US" sz="2400" dirty="0"/>
              <a:t>点を通る桃の数</a:t>
            </a:r>
            <a:r>
              <a:rPr lang="en-US" altLang="ja-JP" sz="2400" dirty="0"/>
              <a:t>(</a:t>
            </a:r>
            <a:r>
              <a:rPr lang="ja-JP" altLang="en-US" sz="2400" dirty="0"/>
              <a:t>桃</a:t>
            </a:r>
            <a:r>
              <a:rPr lang="en-US" altLang="ja-JP" sz="2400" dirty="0"/>
              <a:t>’</a:t>
            </a:r>
            <a:r>
              <a:rPr lang="en-US" altLang="ja-JP" sz="2400" baseline="-25000" dirty="0"/>
              <a:t>A,</a:t>
            </a:r>
            <a:r>
              <a:rPr lang="ja-JP" altLang="en-US" sz="2400" baseline="-25000" dirty="0"/>
              <a:t> </a:t>
            </a:r>
            <a:r>
              <a:rPr lang="ja-JP" altLang="en-US" sz="2400" dirty="0"/>
              <a:t>桃</a:t>
            </a:r>
            <a:r>
              <a:rPr lang="en-US" altLang="ja-JP" sz="2400" dirty="0"/>
              <a:t>’</a:t>
            </a:r>
            <a:r>
              <a:rPr lang="en-US" altLang="ja-JP" sz="2400" baseline="-25000" dirty="0"/>
              <a:t>B</a:t>
            </a:r>
            <a:r>
              <a:rPr lang="en-US" altLang="ja-JP" sz="2400" dirty="0"/>
              <a:t>)</a:t>
            </a:r>
            <a:r>
              <a:rPr lang="ja-JP" altLang="en-US" sz="2400" dirty="0"/>
              <a:t>が桃</a:t>
            </a:r>
            <a:r>
              <a:rPr lang="en-US" altLang="ja-JP" sz="2400" dirty="0"/>
              <a:t>’</a:t>
            </a:r>
            <a:r>
              <a:rPr lang="en-US" altLang="ja-JP" sz="2400" baseline="-25000" dirty="0"/>
              <a:t>C</a:t>
            </a:r>
            <a:r>
              <a:rPr lang="ja-JP" altLang="en-US" sz="2400" dirty="0"/>
              <a:t>と等しいとしています</a:t>
            </a:r>
            <a:r>
              <a:rPr lang="en-US" altLang="ja-JP" sz="2400" dirty="0"/>
              <a:t>)</a:t>
            </a:r>
            <a:endParaRPr kumimoji="1" lang="ja-JP" altLang="en-US" sz="2400" dirty="0"/>
          </a:p>
        </p:txBody>
      </p:sp>
      <p:grpSp>
        <p:nvGrpSpPr>
          <p:cNvPr id="29" name="グループ化 28">
            <a:extLst>
              <a:ext uri="{FF2B5EF4-FFF2-40B4-BE49-F238E27FC236}">
                <a16:creationId xmlns:a16="http://schemas.microsoft.com/office/drawing/2014/main" id="{283F8D69-767F-4183-9313-4F3368CCF632}"/>
              </a:ext>
            </a:extLst>
          </p:cNvPr>
          <p:cNvGrpSpPr/>
          <p:nvPr/>
        </p:nvGrpSpPr>
        <p:grpSpPr>
          <a:xfrm>
            <a:off x="8001097" y="1623124"/>
            <a:ext cx="3175711" cy="1168321"/>
            <a:chOff x="6511157" y="1080169"/>
            <a:chExt cx="4809430" cy="1769356"/>
          </a:xfrm>
        </p:grpSpPr>
        <p:grpSp>
          <p:nvGrpSpPr>
            <p:cNvPr id="17" name="グループ化 16">
              <a:extLst>
                <a:ext uri="{FF2B5EF4-FFF2-40B4-BE49-F238E27FC236}">
                  <a16:creationId xmlns:a16="http://schemas.microsoft.com/office/drawing/2014/main" id="{51759AFF-53DE-4044-AB03-369E9135ACE8}"/>
                </a:ext>
              </a:extLst>
            </p:cNvPr>
            <p:cNvGrpSpPr/>
            <p:nvPr/>
          </p:nvGrpSpPr>
          <p:grpSpPr>
            <a:xfrm>
              <a:off x="6511157" y="1080169"/>
              <a:ext cx="4809430" cy="1665464"/>
              <a:chOff x="1374851" y="2488393"/>
              <a:chExt cx="4558959" cy="1578727"/>
            </a:xfrm>
          </p:grpSpPr>
          <p:grpSp>
            <p:nvGrpSpPr>
              <p:cNvPr id="18" name="グループ化 17">
                <a:extLst>
                  <a:ext uri="{FF2B5EF4-FFF2-40B4-BE49-F238E27FC236}">
                    <a16:creationId xmlns:a16="http://schemas.microsoft.com/office/drawing/2014/main" id="{4FB4DD39-FB3A-4BC3-9879-E30D61C778A5}"/>
                  </a:ext>
                </a:extLst>
              </p:cNvPr>
              <p:cNvGrpSpPr/>
              <p:nvPr/>
            </p:nvGrpSpPr>
            <p:grpSpPr>
              <a:xfrm>
                <a:off x="1374851" y="2488393"/>
                <a:ext cx="4558959" cy="1578727"/>
                <a:chOff x="2845045" y="2581972"/>
                <a:chExt cx="4995824" cy="1730010"/>
              </a:xfrm>
            </p:grpSpPr>
            <p:grpSp>
              <p:nvGrpSpPr>
                <p:cNvPr id="20" name="グループ化 19">
                  <a:extLst>
                    <a:ext uri="{FF2B5EF4-FFF2-40B4-BE49-F238E27FC236}">
                      <a16:creationId xmlns:a16="http://schemas.microsoft.com/office/drawing/2014/main" id="{9DCDB58F-5509-44DE-88F5-FE3B81D93433}"/>
                    </a:ext>
                  </a:extLst>
                </p:cNvPr>
                <p:cNvGrpSpPr/>
                <p:nvPr/>
              </p:nvGrpSpPr>
              <p:grpSpPr>
                <a:xfrm>
                  <a:off x="3398649" y="3105217"/>
                  <a:ext cx="3977794" cy="1206765"/>
                  <a:chOff x="3337019" y="3643638"/>
                  <a:chExt cx="5101953" cy="1547807"/>
                </a:xfrm>
              </p:grpSpPr>
              <p:sp>
                <p:nvSpPr>
                  <p:cNvPr id="25" name="正方形/長方形 24">
                    <a:extLst>
                      <a:ext uri="{FF2B5EF4-FFF2-40B4-BE49-F238E27FC236}">
                        <a16:creationId xmlns:a16="http://schemas.microsoft.com/office/drawing/2014/main" id="{261121AF-31A8-4510-B6BB-558172F8309A}"/>
                      </a:ext>
                    </a:extLst>
                  </p:cNvPr>
                  <p:cNvSpPr/>
                  <p:nvPr/>
                </p:nvSpPr>
                <p:spPr>
                  <a:xfrm>
                    <a:off x="3337019" y="3643638"/>
                    <a:ext cx="5101953" cy="1547807"/>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66596897-2D88-4B9E-874B-1E20FD178874}"/>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a:extLst>
                    <a:ext uri="{FF2B5EF4-FFF2-40B4-BE49-F238E27FC236}">
                      <a16:creationId xmlns:a16="http://schemas.microsoft.com/office/drawing/2014/main" id="{587D50E0-1E86-41A7-A0AA-FC2D7ACE3624}"/>
                    </a:ext>
                  </a:extLst>
                </p:cNvPr>
                <p:cNvSpPr txBox="1"/>
                <p:nvPr/>
              </p:nvSpPr>
              <p:spPr>
                <a:xfrm>
                  <a:off x="2845045" y="3429001"/>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22" name="テキスト ボックス 21">
                  <a:extLst>
                    <a:ext uri="{FF2B5EF4-FFF2-40B4-BE49-F238E27FC236}">
                      <a16:creationId xmlns:a16="http://schemas.microsoft.com/office/drawing/2014/main" id="{F7D008E5-B0EA-449A-8F0F-7AB0515A85A5}"/>
                    </a:ext>
                  </a:extLst>
                </p:cNvPr>
                <p:cNvSpPr txBox="1"/>
                <p:nvPr/>
              </p:nvSpPr>
              <p:spPr>
                <a:xfrm>
                  <a:off x="7447813"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23" name="矢印: 右 22">
                  <a:extLst>
                    <a:ext uri="{FF2B5EF4-FFF2-40B4-BE49-F238E27FC236}">
                      <a16:creationId xmlns:a16="http://schemas.microsoft.com/office/drawing/2014/main" id="{2C1B224C-8D87-428D-9973-2C4CD6DED7A8}"/>
                    </a:ext>
                  </a:extLst>
                </p:cNvPr>
                <p:cNvSpPr/>
                <p:nvPr/>
              </p:nvSpPr>
              <p:spPr>
                <a:xfrm>
                  <a:off x="3510553" y="2581972"/>
                  <a:ext cx="1050325"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テキスト ボックス 18">
                <a:extLst>
                  <a:ext uri="{FF2B5EF4-FFF2-40B4-BE49-F238E27FC236}">
                    <a16:creationId xmlns:a16="http://schemas.microsoft.com/office/drawing/2014/main" id="{64C8CF79-777A-4003-B888-C727B696451B}"/>
                  </a:ext>
                </a:extLst>
              </p:cNvPr>
              <p:cNvSpPr txBox="1"/>
              <p:nvPr/>
            </p:nvSpPr>
            <p:spPr>
              <a:xfrm>
                <a:off x="3742748" y="3188783"/>
                <a:ext cx="394660" cy="461666"/>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27" name="Picture 2" descr="https://illustimage.com/photo/dl/102.png?20160628">
              <a:extLst>
                <a:ext uri="{FF2B5EF4-FFF2-40B4-BE49-F238E27FC236}">
                  <a16:creationId xmlns:a16="http://schemas.microsoft.com/office/drawing/2014/main" id="{4FF181B4-C31D-40F1-AFAD-16C18B85E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4608" y="1422791"/>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tps://illustimage.com/photo/dl/102.png?20160628">
              <a:extLst>
                <a:ext uri="{FF2B5EF4-FFF2-40B4-BE49-F238E27FC236}">
                  <a16:creationId xmlns:a16="http://schemas.microsoft.com/office/drawing/2014/main" id="{CB7A7ED8-3D01-4A4B-AB37-FF99CB407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071" y="2108450"/>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4CF4D5B5-D52B-4E88-98AE-266921132288}"/>
              </a:ext>
            </a:extLst>
          </p:cNvPr>
          <p:cNvGrpSpPr/>
          <p:nvPr/>
        </p:nvGrpSpPr>
        <p:grpSpPr>
          <a:xfrm>
            <a:off x="7981106" y="5277606"/>
            <a:ext cx="3175711" cy="1147297"/>
            <a:chOff x="6511157" y="1098192"/>
            <a:chExt cx="4809430" cy="1737517"/>
          </a:xfrm>
        </p:grpSpPr>
        <p:grpSp>
          <p:nvGrpSpPr>
            <p:cNvPr id="31" name="グループ化 30">
              <a:extLst>
                <a:ext uri="{FF2B5EF4-FFF2-40B4-BE49-F238E27FC236}">
                  <a16:creationId xmlns:a16="http://schemas.microsoft.com/office/drawing/2014/main" id="{56051299-DEF4-4DFE-B344-B7B8172074E2}"/>
                </a:ext>
              </a:extLst>
            </p:cNvPr>
            <p:cNvGrpSpPr/>
            <p:nvPr/>
          </p:nvGrpSpPr>
          <p:grpSpPr>
            <a:xfrm>
              <a:off x="6511157" y="1098192"/>
              <a:ext cx="4809430" cy="1647439"/>
              <a:chOff x="1374851" y="2505478"/>
              <a:chExt cx="4558959" cy="1561641"/>
            </a:xfrm>
          </p:grpSpPr>
          <p:grpSp>
            <p:nvGrpSpPr>
              <p:cNvPr id="34" name="グループ化 33">
                <a:extLst>
                  <a:ext uri="{FF2B5EF4-FFF2-40B4-BE49-F238E27FC236}">
                    <a16:creationId xmlns:a16="http://schemas.microsoft.com/office/drawing/2014/main" id="{9BB5E055-0F12-4A01-9B64-6C01E81DE4E0}"/>
                  </a:ext>
                </a:extLst>
              </p:cNvPr>
              <p:cNvGrpSpPr/>
              <p:nvPr/>
            </p:nvGrpSpPr>
            <p:grpSpPr>
              <a:xfrm>
                <a:off x="1374851" y="2505478"/>
                <a:ext cx="4558959" cy="1561641"/>
                <a:chOff x="2845045" y="2600695"/>
                <a:chExt cx="4995824" cy="1711287"/>
              </a:xfrm>
            </p:grpSpPr>
            <p:grpSp>
              <p:nvGrpSpPr>
                <p:cNvPr id="36" name="グループ化 35">
                  <a:extLst>
                    <a:ext uri="{FF2B5EF4-FFF2-40B4-BE49-F238E27FC236}">
                      <a16:creationId xmlns:a16="http://schemas.microsoft.com/office/drawing/2014/main" id="{6D52978F-1889-42AD-B849-4A6E9D372338}"/>
                    </a:ext>
                  </a:extLst>
                </p:cNvPr>
                <p:cNvGrpSpPr/>
                <p:nvPr/>
              </p:nvGrpSpPr>
              <p:grpSpPr>
                <a:xfrm>
                  <a:off x="3398649" y="3105217"/>
                  <a:ext cx="3977794" cy="1206765"/>
                  <a:chOff x="3337019" y="3643638"/>
                  <a:chExt cx="5101953" cy="1547807"/>
                </a:xfrm>
              </p:grpSpPr>
              <p:sp>
                <p:nvSpPr>
                  <p:cNvPr id="40" name="正方形/長方形 39">
                    <a:extLst>
                      <a:ext uri="{FF2B5EF4-FFF2-40B4-BE49-F238E27FC236}">
                        <a16:creationId xmlns:a16="http://schemas.microsoft.com/office/drawing/2014/main" id="{B5C90987-4CD0-4C30-BB88-DEC2C07C56C3}"/>
                      </a:ext>
                    </a:extLst>
                  </p:cNvPr>
                  <p:cNvSpPr/>
                  <p:nvPr/>
                </p:nvSpPr>
                <p:spPr>
                  <a:xfrm>
                    <a:off x="3337019" y="3643638"/>
                    <a:ext cx="5101953" cy="1547807"/>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楕円 40">
                    <a:extLst>
                      <a:ext uri="{FF2B5EF4-FFF2-40B4-BE49-F238E27FC236}">
                        <a16:creationId xmlns:a16="http://schemas.microsoft.com/office/drawing/2014/main" id="{7AB4D611-8033-4143-8D4F-EC60346A8F4F}"/>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ボックス 36">
                  <a:extLst>
                    <a:ext uri="{FF2B5EF4-FFF2-40B4-BE49-F238E27FC236}">
                      <a16:creationId xmlns:a16="http://schemas.microsoft.com/office/drawing/2014/main" id="{58F03FBD-BD96-4E0E-A978-00559099D6A6}"/>
                    </a:ext>
                  </a:extLst>
                </p:cNvPr>
                <p:cNvSpPr txBox="1"/>
                <p:nvPr/>
              </p:nvSpPr>
              <p:spPr>
                <a:xfrm>
                  <a:off x="2845045" y="3429001"/>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38" name="テキスト ボックス 37">
                  <a:extLst>
                    <a:ext uri="{FF2B5EF4-FFF2-40B4-BE49-F238E27FC236}">
                      <a16:creationId xmlns:a16="http://schemas.microsoft.com/office/drawing/2014/main" id="{940C8912-F3E3-4628-B880-D0CCF3E4610C}"/>
                    </a:ext>
                  </a:extLst>
                </p:cNvPr>
                <p:cNvSpPr txBox="1"/>
                <p:nvPr/>
              </p:nvSpPr>
              <p:spPr>
                <a:xfrm>
                  <a:off x="7447813"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39" name="矢印: 右 38">
                  <a:extLst>
                    <a:ext uri="{FF2B5EF4-FFF2-40B4-BE49-F238E27FC236}">
                      <a16:creationId xmlns:a16="http://schemas.microsoft.com/office/drawing/2014/main" id="{C7E9165D-66E2-4A62-A3F8-18EF91A1BB1F}"/>
                    </a:ext>
                  </a:extLst>
                </p:cNvPr>
                <p:cNvSpPr/>
                <p:nvPr/>
              </p:nvSpPr>
              <p:spPr>
                <a:xfrm rot="10800000">
                  <a:off x="6277588" y="2600695"/>
                  <a:ext cx="1050324"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テキスト ボックス 34">
                <a:extLst>
                  <a:ext uri="{FF2B5EF4-FFF2-40B4-BE49-F238E27FC236}">
                    <a16:creationId xmlns:a16="http://schemas.microsoft.com/office/drawing/2014/main" id="{9B28FE09-C098-4C25-BB64-2D911FF3128F}"/>
                  </a:ext>
                </a:extLst>
              </p:cNvPr>
              <p:cNvSpPr txBox="1"/>
              <p:nvPr/>
            </p:nvSpPr>
            <p:spPr>
              <a:xfrm>
                <a:off x="3742748" y="3188783"/>
                <a:ext cx="394660" cy="461666"/>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32" name="Picture 2" descr="https://illustimage.com/photo/dl/102.png?20160628">
              <a:extLst>
                <a:ext uri="{FF2B5EF4-FFF2-40B4-BE49-F238E27FC236}">
                  <a16:creationId xmlns:a16="http://schemas.microsoft.com/office/drawing/2014/main" id="{9DA01954-D794-4F29-91FB-2046FD8F0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0099" y="1408974"/>
              <a:ext cx="741076" cy="74107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illustimage.com/photo/dl/102.png?20160628">
              <a:extLst>
                <a:ext uri="{FF2B5EF4-FFF2-40B4-BE49-F238E27FC236}">
                  <a16:creationId xmlns:a16="http://schemas.microsoft.com/office/drawing/2014/main" id="{361A0CC2-9030-406C-9E79-81BA56E40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9562" y="2094634"/>
              <a:ext cx="741076" cy="7410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16478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0CDCA80E-562F-4B7A-8C39-59D75EE77354}"/>
              </a:ext>
            </a:extLst>
          </p:cNvPr>
          <p:cNvSpPr/>
          <p:nvPr/>
        </p:nvSpPr>
        <p:spPr>
          <a:xfrm>
            <a:off x="1858055" y="2412840"/>
            <a:ext cx="6452567" cy="250666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564880" y="6181689"/>
            <a:ext cx="2743200" cy="365125"/>
          </a:xfrm>
        </p:spPr>
        <p:txBody>
          <a:bodyPr/>
          <a:lstStyle/>
          <a:p>
            <a:fld id="{D836F367-8F14-4921-8441-15DE2D973248}" type="slidenum">
              <a:rPr kumimoji="1" lang="ja-JP" altLang="en-US" smtClean="0"/>
              <a:t>41</a:t>
            </a:fld>
            <a:endParaRPr kumimoji="1" lang="ja-JP" altLang="en-US"/>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83015" y="880009"/>
            <a:ext cx="11425970" cy="830997"/>
          </a:xfrm>
          <a:prstGeom prst="rect">
            <a:avLst/>
          </a:prstGeom>
          <a:noFill/>
        </p:spPr>
        <p:txBody>
          <a:bodyPr wrap="square" rtlCol="0">
            <a:spAutoFit/>
          </a:bodyPr>
          <a:lstStyle/>
          <a:p>
            <a:r>
              <a:rPr lang="ja-JP" altLang="en-US" sz="2400" dirty="0"/>
              <a:t>川の速さ</a:t>
            </a:r>
            <a:r>
              <a:rPr lang="en-US" altLang="ja-JP" sz="2400" dirty="0"/>
              <a:t>V</a:t>
            </a:r>
            <a:r>
              <a:rPr lang="ja-JP" altLang="en-US" sz="2400" dirty="0"/>
              <a:t>を</a:t>
            </a:r>
            <a:r>
              <a:rPr lang="en-US" altLang="ja-JP" sz="2400" dirty="0"/>
              <a:t>A-&gt;B</a:t>
            </a:r>
            <a:r>
              <a:rPr lang="ja-JP" altLang="en-US" sz="2400" dirty="0"/>
              <a:t>に流れる場合を正、</a:t>
            </a:r>
            <a:r>
              <a:rPr lang="en-US" altLang="ja-JP" sz="2400" dirty="0"/>
              <a:t> B-&gt;A</a:t>
            </a:r>
            <a:r>
              <a:rPr lang="ja-JP" altLang="en-US" sz="2400" dirty="0"/>
              <a:t>に流れる場合を負としたら以下のように表すことができます</a:t>
            </a:r>
            <a:endParaRPr lang="en-US" altLang="ja-JP" sz="2400" dirty="0"/>
          </a:p>
        </p:txBody>
      </p:sp>
      <p:grpSp>
        <p:nvGrpSpPr>
          <p:cNvPr id="25" name="グループ化 24">
            <a:extLst>
              <a:ext uri="{FF2B5EF4-FFF2-40B4-BE49-F238E27FC236}">
                <a16:creationId xmlns:a16="http://schemas.microsoft.com/office/drawing/2014/main" id="{1D56270F-9B60-408C-9413-8E659BCF7C6D}"/>
              </a:ext>
            </a:extLst>
          </p:cNvPr>
          <p:cNvGrpSpPr/>
          <p:nvPr/>
        </p:nvGrpSpPr>
        <p:grpSpPr>
          <a:xfrm>
            <a:off x="2007564" y="2606212"/>
            <a:ext cx="5976259" cy="2313294"/>
            <a:chOff x="491710" y="2844225"/>
            <a:chExt cx="5976259" cy="2313294"/>
          </a:xfrm>
        </p:grpSpPr>
        <p:sp>
          <p:nvSpPr>
            <p:cNvPr id="23" name="テキスト ボックス 22">
              <a:extLst>
                <a:ext uri="{FF2B5EF4-FFF2-40B4-BE49-F238E27FC236}">
                  <a16:creationId xmlns:a16="http://schemas.microsoft.com/office/drawing/2014/main" id="{74319794-C636-4A57-A6D2-AB0FCD719DA1}"/>
                </a:ext>
              </a:extLst>
            </p:cNvPr>
            <p:cNvSpPr txBox="1"/>
            <p:nvPr/>
          </p:nvSpPr>
          <p:spPr>
            <a:xfrm>
              <a:off x="491710" y="3608662"/>
              <a:ext cx="2501006" cy="584775"/>
            </a:xfrm>
            <a:prstGeom prst="rect">
              <a:avLst/>
            </a:prstGeom>
            <a:noFill/>
          </p:spPr>
          <p:txBody>
            <a:bodyPr wrap="none" rtlCol="0">
              <a:spAutoFit/>
            </a:bodyPr>
            <a:lstStyle/>
            <a:p>
              <a:r>
                <a:rPr lang="ja-JP" altLang="en-US" sz="3200" b="1" dirty="0"/>
                <a:t>桃</a:t>
              </a:r>
              <a:r>
                <a:rPr lang="en-US" altLang="ja-JP" sz="3200" b="1" baseline="-25000" dirty="0"/>
                <a:t>c</a:t>
              </a:r>
              <a:r>
                <a:rPr lang="ja-JP" altLang="en-US" sz="3200" b="1" dirty="0"/>
                <a:t>　</a:t>
              </a:r>
              <a:r>
                <a:rPr lang="en-US" altLang="ja-JP" sz="3200" b="1" dirty="0"/>
                <a:t>=</a:t>
              </a:r>
              <a:r>
                <a:rPr lang="ja-JP" altLang="en-US" sz="3200" b="1" dirty="0"/>
                <a:t>　</a:t>
              </a:r>
              <a:r>
                <a:rPr lang="en-US" altLang="ja-JP" sz="3200" b="1" dirty="0"/>
                <a:t>v×</a:t>
              </a:r>
              <a:endParaRPr kumimoji="1" lang="ja-JP" altLang="en-US" sz="3200" dirty="0"/>
            </a:p>
          </p:txBody>
        </p:sp>
        <p:sp>
          <p:nvSpPr>
            <p:cNvPr id="16" name="左中かっこ 15">
              <a:extLst>
                <a:ext uri="{FF2B5EF4-FFF2-40B4-BE49-F238E27FC236}">
                  <a16:creationId xmlns:a16="http://schemas.microsoft.com/office/drawing/2014/main" id="{9D879BBD-A8D5-4F68-89CD-15242BDFF495}"/>
                </a:ext>
              </a:extLst>
            </p:cNvPr>
            <p:cNvSpPr/>
            <p:nvPr/>
          </p:nvSpPr>
          <p:spPr>
            <a:xfrm>
              <a:off x="3245149" y="3034765"/>
              <a:ext cx="397211" cy="1732568"/>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E830B5CB-458B-471D-8168-802FB8D4C83B}"/>
                </a:ext>
              </a:extLst>
            </p:cNvPr>
            <p:cNvSpPr txBox="1"/>
            <p:nvPr/>
          </p:nvSpPr>
          <p:spPr>
            <a:xfrm>
              <a:off x="3788113" y="2844225"/>
              <a:ext cx="896399"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A</a:t>
              </a:r>
              <a:endParaRPr kumimoji="1" lang="ja-JP" altLang="en-US" sz="3200" b="1" baseline="-25000" dirty="0"/>
            </a:p>
          </p:txBody>
        </p:sp>
        <p:sp>
          <p:nvSpPr>
            <p:cNvPr id="29" name="テキスト ボックス 28">
              <a:extLst>
                <a:ext uri="{FF2B5EF4-FFF2-40B4-BE49-F238E27FC236}">
                  <a16:creationId xmlns:a16="http://schemas.microsoft.com/office/drawing/2014/main" id="{58C70D6E-C3EE-418F-81A4-7A8FE6999078}"/>
                </a:ext>
              </a:extLst>
            </p:cNvPr>
            <p:cNvSpPr txBox="1"/>
            <p:nvPr/>
          </p:nvSpPr>
          <p:spPr>
            <a:xfrm>
              <a:off x="3788113" y="4495387"/>
              <a:ext cx="902811"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B</a:t>
              </a:r>
              <a:endParaRPr kumimoji="1" lang="ja-JP" altLang="en-US" sz="3200" b="1" baseline="-25000" dirty="0"/>
            </a:p>
          </p:txBody>
        </p:sp>
        <p:sp>
          <p:nvSpPr>
            <p:cNvPr id="31" name="テキスト ボックス 30">
              <a:extLst>
                <a:ext uri="{FF2B5EF4-FFF2-40B4-BE49-F238E27FC236}">
                  <a16:creationId xmlns:a16="http://schemas.microsoft.com/office/drawing/2014/main" id="{1A8949DA-2C0B-4362-9DE5-0617C1CDB918}"/>
                </a:ext>
              </a:extLst>
            </p:cNvPr>
            <p:cNvSpPr txBox="1"/>
            <p:nvPr/>
          </p:nvSpPr>
          <p:spPr>
            <a:xfrm>
              <a:off x="5007313" y="2844225"/>
              <a:ext cx="1460656" cy="584775"/>
            </a:xfrm>
            <a:prstGeom prst="rect">
              <a:avLst/>
            </a:prstGeom>
            <a:noFill/>
          </p:spPr>
          <p:txBody>
            <a:bodyPr wrap="none" rtlCol="0">
              <a:spAutoFit/>
            </a:bodyPr>
            <a:lstStyle/>
            <a:p>
              <a:pPr algn="l"/>
              <a:r>
                <a:rPr kumimoji="1" lang="en-US" altLang="ja-JP" sz="3200" dirty="0"/>
                <a:t>(v &gt; 0)</a:t>
              </a:r>
              <a:endParaRPr kumimoji="1" lang="ja-JP" altLang="en-US" sz="3200" baseline="-25000" dirty="0"/>
            </a:p>
          </p:txBody>
        </p:sp>
        <p:sp>
          <p:nvSpPr>
            <p:cNvPr id="33" name="テキスト ボックス 32">
              <a:extLst>
                <a:ext uri="{FF2B5EF4-FFF2-40B4-BE49-F238E27FC236}">
                  <a16:creationId xmlns:a16="http://schemas.microsoft.com/office/drawing/2014/main" id="{CB4FCA11-A439-4DD8-99ED-6F7C78E4A66D}"/>
                </a:ext>
              </a:extLst>
            </p:cNvPr>
            <p:cNvSpPr txBox="1"/>
            <p:nvPr/>
          </p:nvSpPr>
          <p:spPr>
            <a:xfrm>
              <a:off x="5007313" y="4572744"/>
              <a:ext cx="1460656" cy="584775"/>
            </a:xfrm>
            <a:prstGeom prst="rect">
              <a:avLst/>
            </a:prstGeom>
            <a:noFill/>
          </p:spPr>
          <p:txBody>
            <a:bodyPr wrap="none" rtlCol="0">
              <a:spAutoFit/>
            </a:bodyPr>
            <a:lstStyle/>
            <a:p>
              <a:pPr algn="l"/>
              <a:r>
                <a:rPr kumimoji="1" lang="en-US" altLang="ja-JP" sz="3200" dirty="0"/>
                <a:t>(v </a:t>
              </a:r>
              <a:r>
                <a:rPr lang="en-US" altLang="ja-JP" sz="3200" dirty="0"/>
                <a:t>&lt;</a:t>
              </a:r>
              <a:r>
                <a:rPr kumimoji="1" lang="en-US" altLang="ja-JP" sz="3200" dirty="0"/>
                <a:t> 0)</a:t>
              </a:r>
              <a:endParaRPr kumimoji="1" lang="ja-JP" altLang="en-US" sz="3200" baseline="-25000" dirty="0"/>
            </a:p>
          </p:txBody>
        </p:sp>
      </p:grpSp>
      <p:sp>
        <p:nvSpPr>
          <p:cNvPr id="26" name="テキスト ボックス 25">
            <a:extLst>
              <a:ext uri="{FF2B5EF4-FFF2-40B4-BE49-F238E27FC236}">
                <a16:creationId xmlns:a16="http://schemas.microsoft.com/office/drawing/2014/main" id="{DFAE881D-85DB-4ECA-BDBC-0EC20ED67282}"/>
              </a:ext>
            </a:extLst>
          </p:cNvPr>
          <p:cNvSpPr txBox="1"/>
          <p:nvPr/>
        </p:nvSpPr>
        <p:spPr>
          <a:xfrm>
            <a:off x="4755215" y="5018190"/>
            <a:ext cx="6829114" cy="461665"/>
          </a:xfrm>
          <a:prstGeom prst="rect">
            <a:avLst/>
          </a:prstGeom>
          <a:noFill/>
        </p:spPr>
        <p:txBody>
          <a:bodyPr wrap="none" rtlCol="0">
            <a:spAutoFit/>
          </a:bodyPr>
          <a:lstStyle/>
          <a:p>
            <a:pPr algn="l"/>
            <a:r>
              <a:rPr kumimoji="1" lang="ja-JP" altLang="en-US" sz="2400" dirty="0"/>
              <a:t>ここでは</a:t>
            </a:r>
            <a:r>
              <a:rPr kumimoji="1" lang="en-US" altLang="ja-JP" sz="2400" dirty="0"/>
              <a:t>A,B</a:t>
            </a:r>
            <a:r>
              <a:rPr kumimoji="1" lang="ja-JP" altLang="en-US" sz="2400" dirty="0"/>
              <a:t>点両方から流入しないとしています</a:t>
            </a:r>
          </a:p>
        </p:txBody>
      </p:sp>
      <p:sp>
        <p:nvSpPr>
          <p:cNvPr id="27" name="テキスト ボックス 26">
            <a:extLst>
              <a:ext uri="{FF2B5EF4-FFF2-40B4-BE49-F238E27FC236}">
                <a16:creationId xmlns:a16="http://schemas.microsoft.com/office/drawing/2014/main" id="{268CD23B-9E92-44C3-9033-9CE3F0B0FA3A}"/>
              </a:ext>
            </a:extLst>
          </p:cNvPr>
          <p:cNvSpPr txBox="1"/>
          <p:nvPr/>
        </p:nvSpPr>
        <p:spPr>
          <a:xfrm>
            <a:off x="9175612" y="3493759"/>
            <a:ext cx="1516762" cy="461665"/>
          </a:xfrm>
          <a:prstGeom prst="rect">
            <a:avLst/>
          </a:prstGeom>
          <a:noFill/>
        </p:spPr>
        <p:txBody>
          <a:bodyPr wrap="none" rtlCol="0">
            <a:spAutoFit/>
          </a:bodyPr>
          <a:lstStyle/>
          <a:p>
            <a:pPr algn="l"/>
            <a:r>
              <a:rPr kumimoji="1" lang="ja-JP" altLang="en-US" sz="2400" dirty="0"/>
              <a:t>・・・</a:t>
            </a:r>
            <a:r>
              <a:rPr kumimoji="1" lang="en-US" altLang="ja-JP" sz="2400" dirty="0"/>
              <a:t>(1)</a:t>
            </a:r>
            <a:endParaRPr kumimoji="1" lang="ja-JP" altLang="en-US" sz="2400" dirty="0"/>
          </a:p>
        </p:txBody>
      </p:sp>
      <p:sp>
        <p:nvSpPr>
          <p:cNvPr id="38" name="Shape 130">
            <a:extLst>
              <a:ext uri="{FF2B5EF4-FFF2-40B4-BE49-F238E27FC236}">
                <a16:creationId xmlns:a16="http://schemas.microsoft.com/office/drawing/2014/main" id="{4E12B3ED-E0C8-4FC4-A613-4BE276D01DBB}"/>
              </a:ext>
            </a:extLst>
          </p:cNvPr>
          <p:cNvSpPr/>
          <p:nvPr/>
        </p:nvSpPr>
        <p:spPr>
          <a:xfrm>
            <a:off x="179666" y="87415"/>
            <a:ext cx="40780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逆流を考慮した桃の数</a:t>
            </a:r>
            <a:endParaRPr lang="en-US" altLang="ja-JP" dirty="0"/>
          </a:p>
        </p:txBody>
      </p:sp>
    </p:spTree>
    <p:extLst>
      <p:ext uri="{BB962C8B-B14F-4D97-AF65-F5344CB8AC3E}">
        <p14:creationId xmlns:p14="http://schemas.microsoft.com/office/powerpoint/2010/main" val="16401724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1FF0A507-14FD-4BB0-990F-C2637A5C3768}"/>
              </a:ext>
            </a:extLst>
          </p:cNvPr>
          <p:cNvSpPr/>
          <p:nvPr/>
        </p:nvSpPr>
        <p:spPr>
          <a:xfrm>
            <a:off x="164227" y="1374976"/>
            <a:ext cx="11499469" cy="231462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87F005C8-9166-43F1-BAC5-B106CB129DF9}"/>
              </a:ext>
            </a:extLst>
          </p:cNvPr>
          <p:cNvSpPr/>
          <p:nvPr/>
        </p:nvSpPr>
        <p:spPr>
          <a:xfrm>
            <a:off x="3105381" y="4633665"/>
            <a:ext cx="4342310" cy="21369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564880" y="6181689"/>
            <a:ext cx="2743200" cy="365125"/>
          </a:xfrm>
        </p:spPr>
        <p:txBody>
          <a:bodyPr/>
          <a:lstStyle/>
          <a:p>
            <a:fld id="{D836F367-8F14-4921-8441-15DE2D973248}" type="slidenum">
              <a:rPr kumimoji="1" lang="ja-JP" altLang="en-US" smtClean="0"/>
              <a:t>42</a:t>
            </a:fld>
            <a:endParaRPr kumimoji="1" lang="ja-JP" altLang="en-US"/>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29" y="881835"/>
            <a:ext cx="4286751" cy="461665"/>
          </a:xfrm>
          <a:prstGeom prst="rect">
            <a:avLst/>
          </a:prstGeom>
          <a:noFill/>
        </p:spPr>
        <p:txBody>
          <a:bodyPr wrap="none" rtlCol="0">
            <a:spAutoFit/>
          </a:bodyPr>
          <a:lstStyle/>
          <a:p>
            <a:r>
              <a:rPr lang="ja-JP" altLang="en-US" sz="2400" dirty="0"/>
              <a:t>式</a:t>
            </a:r>
            <a:r>
              <a:rPr lang="en-US" altLang="ja-JP" sz="2400" dirty="0"/>
              <a:t>(1)</a:t>
            </a:r>
            <a:r>
              <a:rPr lang="ja-JP" altLang="en-US" sz="2400" dirty="0"/>
              <a:t>を一般的に書き直します</a:t>
            </a:r>
            <a:endParaRPr lang="en-US" altLang="ja-JP" sz="2400" dirty="0"/>
          </a:p>
        </p:txBody>
      </p:sp>
      <p:sp>
        <p:nvSpPr>
          <p:cNvPr id="23" name="テキスト ボックス 22">
            <a:extLst>
              <a:ext uri="{FF2B5EF4-FFF2-40B4-BE49-F238E27FC236}">
                <a16:creationId xmlns:a16="http://schemas.microsoft.com/office/drawing/2014/main" id="{74319794-C636-4A57-A6D2-AB0FCD719DA1}"/>
              </a:ext>
            </a:extLst>
          </p:cNvPr>
          <p:cNvSpPr txBox="1"/>
          <p:nvPr/>
        </p:nvSpPr>
        <p:spPr>
          <a:xfrm>
            <a:off x="179666" y="2343534"/>
            <a:ext cx="5995552" cy="461665"/>
          </a:xfrm>
          <a:prstGeom prst="rect">
            <a:avLst/>
          </a:prstGeom>
          <a:noFill/>
        </p:spPr>
        <p:txBody>
          <a:bodyPr wrap="none" rtlCol="0">
            <a:spAutoFit/>
          </a:bodyPr>
          <a:lstStyle/>
          <a:p>
            <a:r>
              <a:rPr lang="en-US" altLang="ja-JP" sz="2400" b="1" dirty="0"/>
              <a:t>(</a:t>
            </a:r>
            <a:r>
              <a:rPr lang="ja-JP" altLang="en-US" sz="2400" b="1" dirty="0"/>
              <a:t>輸送される物理量</a:t>
            </a:r>
            <a:r>
              <a:rPr lang="en-US" altLang="ja-JP" sz="2400" b="1" dirty="0"/>
              <a:t>)</a:t>
            </a:r>
            <a:r>
              <a:rPr lang="ja-JP" altLang="en-US" sz="2400" b="1" dirty="0"/>
              <a:t>　</a:t>
            </a:r>
            <a:r>
              <a:rPr lang="en-US" altLang="ja-JP" sz="2400" b="1" dirty="0"/>
              <a:t>=</a:t>
            </a:r>
            <a:r>
              <a:rPr lang="ja-JP" altLang="en-US" sz="2400" b="1" dirty="0"/>
              <a:t>　</a:t>
            </a:r>
            <a:r>
              <a:rPr lang="en-US" altLang="ja-JP" sz="2400" b="1" dirty="0"/>
              <a:t>(</a:t>
            </a:r>
            <a:r>
              <a:rPr lang="ja-JP" altLang="en-US" sz="2400" b="1" dirty="0"/>
              <a:t>フロー変数</a:t>
            </a:r>
            <a:r>
              <a:rPr lang="en-US" altLang="ja-JP" sz="2400" b="1" dirty="0"/>
              <a:t>)×</a:t>
            </a:r>
            <a:endParaRPr kumimoji="1" lang="ja-JP" altLang="en-US" sz="2400" dirty="0"/>
          </a:p>
        </p:txBody>
      </p:sp>
      <p:sp>
        <p:nvSpPr>
          <p:cNvPr id="16" name="左中かっこ 15">
            <a:extLst>
              <a:ext uri="{FF2B5EF4-FFF2-40B4-BE49-F238E27FC236}">
                <a16:creationId xmlns:a16="http://schemas.microsoft.com/office/drawing/2014/main" id="{9D879BBD-A8D5-4F68-89CD-15242BDFF495}"/>
              </a:ext>
            </a:extLst>
          </p:cNvPr>
          <p:cNvSpPr/>
          <p:nvPr/>
        </p:nvSpPr>
        <p:spPr>
          <a:xfrm>
            <a:off x="6301166" y="1830494"/>
            <a:ext cx="333994" cy="145682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24" name="テキスト ボックス 23">
            <a:extLst>
              <a:ext uri="{FF2B5EF4-FFF2-40B4-BE49-F238E27FC236}">
                <a16:creationId xmlns:a16="http://schemas.microsoft.com/office/drawing/2014/main" id="{E830B5CB-458B-471D-8168-802FB8D4C83B}"/>
              </a:ext>
            </a:extLst>
          </p:cNvPr>
          <p:cNvSpPr txBox="1"/>
          <p:nvPr/>
        </p:nvSpPr>
        <p:spPr>
          <a:xfrm>
            <a:off x="6635160" y="1599661"/>
            <a:ext cx="2550698" cy="461665"/>
          </a:xfrm>
          <a:prstGeom prst="rect">
            <a:avLst/>
          </a:prstGeom>
          <a:noFill/>
        </p:spPr>
        <p:txBody>
          <a:bodyPr wrap="none" rtlCol="0">
            <a:spAutoFit/>
          </a:bodyPr>
          <a:lstStyle/>
          <a:p>
            <a:pPr algn="l"/>
            <a:r>
              <a:rPr kumimoji="1" lang="ja-JP" altLang="en-US" sz="2400" b="1" dirty="0"/>
              <a:t>ストリーム変数</a:t>
            </a:r>
            <a:r>
              <a:rPr lang="en-US" altLang="ja-JP" sz="2400" b="1" dirty="0"/>
              <a:t>A</a:t>
            </a:r>
            <a:endParaRPr kumimoji="1" lang="ja-JP" altLang="en-US" sz="2400" b="1" baseline="-25000" dirty="0"/>
          </a:p>
        </p:txBody>
      </p:sp>
      <p:sp>
        <p:nvSpPr>
          <p:cNvPr id="33" name="テキスト ボックス 32">
            <a:extLst>
              <a:ext uri="{FF2B5EF4-FFF2-40B4-BE49-F238E27FC236}">
                <a16:creationId xmlns:a16="http://schemas.microsoft.com/office/drawing/2014/main" id="{CB4FCA11-A439-4DD8-99ED-6F7C78E4A66D}"/>
              </a:ext>
            </a:extLst>
          </p:cNvPr>
          <p:cNvSpPr txBox="1"/>
          <p:nvPr/>
        </p:nvSpPr>
        <p:spPr>
          <a:xfrm>
            <a:off x="9132234" y="2988038"/>
            <a:ext cx="2531462" cy="461665"/>
          </a:xfrm>
          <a:prstGeom prst="rect">
            <a:avLst/>
          </a:prstGeom>
          <a:noFill/>
        </p:spPr>
        <p:txBody>
          <a:bodyPr wrap="none" rtlCol="0">
            <a:spAutoFit/>
          </a:bodyPr>
          <a:lstStyle/>
          <a:p>
            <a:r>
              <a:rPr kumimoji="1" lang="en-US" altLang="ja-JP" sz="2400" dirty="0"/>
              <a:t>(</a:t>
            </a:r>
            <a:r>
              <a:rPr lang="ja-JP" altLang="en-US" sz="2400" b="1" dirty="0"/>
              <a:t>フロー変数</a:t>
            </a:r>
            <a:r>
              <a:rPr kumimoji="1" lang="en-US" altLang="ja-JP" sz="2400" dirty="0"/>
              <a:t> &lt; 0)</a:t>
            </a:r>
            <a:endParaRPr kumimoji="1" lang="ja-JP" altLang="en-US" sz="2400" baseline="-25000" dirty="0"/>
          </a:p>
        </p:txBody>
      </p:sp>
      <p:sp>
        <p:nvSpPr>
          <p:cNvPr id="14" name="テキスト ボックス 13">
            <a:extLst>
              <a:ext uri="{FF2B5EF4-FFF2-40B4-BE49-F238E27FC236}">
                <a16:creationId xmlns:a16="http://schemas.microsoft.com/office/drawing/2014/main" id="{F10DDF68-ABC7-4945-95B0-395955F2A653}"/>
              </a:ext>
            </a:extLst>
          </p:cNvPr>
          <p:cNvSpPr txBox="1"/>
          <p:nvPr/>
        </p:nvSpPr>
        <p:spPr>
          <a:xfrm>
            <a:off x="6616794" y="2988036"/>
            <a:ext cx="2557110" cy="461665"/>
          </a:xfrm>
          <a:prstGeom prst="rect">
            <a:avLst/>
          </a:prstGeom>
          <a:noFill/>
        </p:spPr>
        <p:txBody>
          <a:bodyPr wrap="none" rtlCol="0">
            <a:spAutoFit/>
          </a:bodyPr>
          <a:lstStyle/>
          <a:p>
            <a:pPr algn="l"/>
            <a:r>
              <a:rPr kumimoji="1" lang="ja-JP" altLang="en-US" sz="2400" b="1" dirty="0"/>
              <a:t>ストリーム変数</a:t>
            </a:r>
            <a:r>
              <a:rPr lang="en-US" altLang="ja-JP" sz="2400" b="1" dirty="0"/>
              <a:t>B</a:t>
            </a:r>
            <a:endParaRPr kumimoji="1" lang="ja-JP" altLang="en-US" sz="2400" b="1" baseline="-25000" dirty="0"/>
          </a:p>
        </p:txBody>
      </p:sp>
      <p:sp>
        <p:nvSpPr>
          <p:cNvPr id="15" name="テキスト ボックス 14">
            <a:extLst>
              <a:ext uri="{FF2B5EF4-FFF2-40B4-BE49-F238E27FC236}">
                <a16:creationId xmlns:a16="http://schemas.microsoft.com/office/drawing/2014/main" id="{4A3F9EC2-5788-4926-A2E2-D070C1BD9690}"/>
              </a:ext>
            </a:extLst>
          </p:cNvPr>
          <p:cNvSpPr txBox="1"/>
          <p:nvPr/>
        </p:nvSpPr>
        <p:spPr>
          <a:xfrm>
            <a:off x="9132234" y="1599661"/>
            <a:ext cx="2531462" cy="461665"/>
          </a:xfrm>
          <a:prstGeom prst="rect">
            <a:avLst/>
          </a:prstGeom>
          <a:noFill/>
        </p:spPr>
        <p:txBody>
          <a:bodyPr wrap="none" rtlCol="0">
            <a:spAutoFit/>
          </a:bodyPr>
          <a:lstStyle/>
          <a:p>
            <a:r>
              <a:rPr kumimoji="1" lang="en-US" altLang="ja-JP" sz="2400" dirty="0"/>
              <a:t>(</a:t>
            </a:r>
            <a:r>
              <a:rPr lang="ja-JP" altLang="en-US" sz="2400" b="1" dirty="0"/>
              <a:t>フロー変数</a:t>
            </a:r>
            <a:r>
              <a:rPr kumimoji="1" lang="en-US" altLang="ja-JP" sz="2400" dirty="0"/>
              <a:t> &gt; 0)</a:t>
            </a:r>
            <a:endParaRPr kumimoji="1" lang="ja-JP" altLang="en-US" sz="2400" baseline="-25000" dirty="0"/>
          </a:p>
        </p:txBody>
      </p:sp>
      <p:sp>
        <p:nvSpPr>
          <p:cNvPr id="5" name="テキスト ボックス 4">
            <a:extLst>
              <a:ext uri="{FF2B5EF4-FFF2-40B4-BE49-F238E27FC236}">
                <a16:creationId xmlns:a16="http://schemas.microsoft.com/office/drawing/2014/main" id="{72E53C9C-8587-4FEB-9D65-50A078BD6AC3}"/>
              </a:ext>
            </a:extLst>
          </p:cNvPr>
          <p:cNvSpPr txBox="1"/>
          <p:nvPr/>
        </p:nvSpPr>
        <p:spPr>
          <a:xfrm>
            <a:off x="7447691" y="5436629"/>
            <a:ext cx="1516762" cy="461665"/>
          </a:xfrm>
          <a:prstGeom prst="rect">
            <a:avLst/>
          </a:prstGeom>
          <a:noFill/>
        </p:spPr>
        <p:txBody>
          <a:bodyPr wrap="none" rtlCol="0">
            <a:spAutoFit/>
          </a:bodyPr>
          <a:lstStyle/>
          <a:p>
            <a:pPr algn="l"/>
            <a:r>
              <a:rPr kumimoji="1" lang="ja-JP" altLang="en-US" sz="2400" dirty="0"/>
              <a:t>・・・</a:t>
            </a:r>
            <a:r>
              <a:rPr kumimoji="1" lang="en-US" altLang="ja-JP" sz="2400" dirty="0"/>
              <a:t>(2)</a:t>
            </a:r>
            <a:endParaRPr kumimoji="1" lang="ja-JP" altLang="en-US" sz="2400" dirty="0"/>
          </a:p>
        </p:txBody>
      </p:sp>
      <p:sp>
        <p:nvSpPr>
          <p:cNvPr id="6" name="テキスト ボックス 5">
            <a:extLst>
              <a:ext uri="{FF2B5EF4-FFF2-40B4-BE49-F238E27FC236}">
                <a16:creationId xmlns:a16="http://schemas.microsoft.com/office/drawing/2014/main" id="{6B8E89DA-788D-48B3-A12E-7EEA4BABEF57}"/>
              </a:ext>
            </a:extLst>
          </p:cNvPr>
          <p:cNvSpPr txBox="1"/>
          <p:nvPr/>
        </p:nvSpPr>
        <p:spPr>
          <a:xfrm>
            <a:off x="266992" y="4005879"/>
            <a:ext cx="5109091" cy="461665"/>
          </a:xfrm>
          <a:prstGeom prst="rect">
            <a:avLst/>
          </a:prstGeom>
          <a:noFill/>
        </p:spPr>
        <p:txBody>
          <a:bodyPr wrap="none" rtlCol="0">
            <a:spAutoFit/>
          </a:bodyPr>
          <a:lstStyle/>
          <a:p>
            <a:pPr algn="l"/>
            <a:r>
              <a:rPr kumimoji="1" lang="ja-JP" altLang="en-US" sz="2400" dirty="0"/>
              <a:t>上式を記号化すると次式となります</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765AEC0C-AF98-44C4-AFBA-EA57A7D3FF77}"/>
                  </a:ext>
                </a:extLst>
              </p:cNvPr>
              <p:cNvSpPr txBox="1"/>
              <p:nvPr/>
            </p:nvSpPr>
            <p:spPr>
              <a:xfrm>
                <a:off x="3206296" y="4882143"/>
                <a:ext cx="3664721" cy="1572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r>
                        <a:rPr kumimoji="1" lang="en-US" altLang="ja-JP" sz="3200" i="1" smtClean="0">
                          <a:latin typeface="Cambria Math" panose="02040503050406030204" pitchFamily="18" charset="0"/>
                        </a:rPr>
                        <m:t>=</m:t>
                      </m:r>
                      <m:r>
                        <a:rPr kumimoji="1" lang="en-US" altLang="ja-JP" sz="3200" b="0" i="1" smtClean="0">
                          <a:latin typeface="Cambria Math" panose="02040503050406030204" pitchFamily="18" charset="0"/>
                        </a:rPr>
                        <m:t>𝑚</m:t>
                      </m:r>
                      <m:d>
                        <m:dPr>
                          <m:begChr m:val="{"/>
                          <m:endChr m:val=""/>
                          <m:ctrlPr>
                            <a:rPr kumimoji="1" lang="en-US" altLang="ja-JP" sz="3200" i="1" smtClean="0">
                              <a:latin typeface="Cambria Math" panose="02040503050406030204" pitchFamily="18" charset="0"/>
                            </a:rPr>
                          </m:ctrlPr>
                        </m:dPr>
                        <m:e>
                          <m:eqArr>
                            <m:eqArrPr>
                              <m:ctrlPr>
                                <a:rPr kumimoji="1" lang="en-US" altLang="ja-JP" sz="3200" b="0" i="1" smtClean="0">
                                  <a:latin typeface="Cambria Math" panose="02040503050406030204" pitchFamily="18" charset="0"/>
                                </a:rPr>
                              </m:ctrlPr>
                            </m:eqArrPr>
                            <m:e>
                              <m:r>
                                <a:rPr kumimoji="1" lang="en-US" altLang="ja-JP" sz="3200" b="0" i="1" smtClean="0">
                                  <a:latin typeface="Cambria Math" panose="02040503050406030204" pitchFamily="18" charset="0"/>
                                </a:rPr>
                                <m:t>h</m:t>
                              </m:r>
                              <m:r>
                                <a:rPr kumimoji="1" lang="en-US" altLang="ja-JP" sz="3200" b="0" i="1" baseline="-25000" smtClean="0">
                                  <a:latin typeface="Cambria Math" panose="02040503050406030204" pitchFamily="18" charset="0"/>
                                </a:rPr>
                                <m:t>𝐴</m:t>
                              </m:r>
                              <m:r>
                                <a:rPr kumimoji="1" lang="en-US" altLang="ja-JP" sz="3200" b="0" i="1" smtClean="0">
                                  <a:latin typeface="Cambria Math" panose="02040503050406030204" pitchFamily="18" charset="0"/>
                                </a:rPr>
                                <m:t>  (</m:t>
                              </m:r>
                              <m:r>
                                <a:rPr kumimoji="1" lang="en-US" altLang="ja-JP" sz="3200" b="0" i="1" smtClean="0">
                                  <a:latin typeface="Cambria Math" panose="02040503050406030204" pitchFamily="18" charset="0"/>
                                </a:rPr>
                                <m:t>𝑚</m:t>
                              </m:r>
                              <m:r>
                                <a:rPr kumimoji="1" lang="en-US" altLang="ja-JP" sz="3200" b="0" i="1" smtClean="0">
                                  <a:latin typeface="Cambria Math" panose="02040503050406030204" pitchFamily="18" charset="0"/>
                                </a:rPr>
                                <m:t>&gt;0)</m:t>
                              </m:r>
                            </m:e>
                            <m:e/>
                            <m:e>
                              <m:r>
                                <a:rPr lang="en-US" altLang="ja-JP" sz="3200" i="1">
                                  <a:latin typeface="Cambria Math" panose="02040503050406030204" pitchFamily="18" charset="0"/>
                                </a:rPr>
                                <m:t>h</m:t>
                              </m:r>
                              <m:r>
                                <a:rPr lang="en-US" altLang="ja-JP" sz="3200" b="0" i="1" baseline="-25000" smtClean="0">
                                  <a:latin typeface="Cambria Math" panose="02040503050406030204" pitchFamily="18" charset="0"/>
                                </a:rPr>
                                <m:t>𝐵</m:t>
                              </m:r>
                              <m:r>
                                <a:rPr lang="en-US" altLang="ja-JP" sz="3200" i="1">
                                  <a:latin typeface="Cambria Math" panose="02040503050406030204" pitchFamily="18" charset="0"/>
                                </a:rPr>
                                <m:t>  (</m:t>
                              </m:r>
                              <m:r>
                                <a:rPr lang="en-US" altLang="ja-JP" sz="3200" i="1">
                                  <a:latin typeface="Cambria Math" panose="02040503050406030204" pitchFamily="18" charset="0"/>
                                </a:rPr>
                                <m:t>𝑚</m:t>
                              </m:r>
                              <m:r>
                                <a:rPr lang="en-US" altLang="ja-JP" sz="3200" b="0" i="1" smtClean="0">
                                  <a:latin typeface="Cambria Math" panose="02040503050406030204" pitchFamily="18" charset="0"/>
                                </a:rPr>
                                <m:t>&lt;</m:t>
                              </m:r>
                              <m:r>
                                <a:rPr lang="en-US" altLang="ja-JP" sz="3200" i="1">
                                  <a:latin typeface="Cambria Math" panose="02040503050406030204" pitchFamily="18" charset="0"/>
                                </a:rPr>
                                <m:t>0)</m:t>
                              </m:r>
                            </m:e>
                          </m:eqArr>
                        </m:e>
                      </m:d>
                    </m:oMath>
                  </m:oMathPara>
                </a14:m>
                <a:endParaRPr kumimoji="1" lang="ja-JP" altLang="en-US" sz="3200" dirty="0"/>
              </a:p>
            </p:txBody>
          </p:sp>
        </mc:Choice>
        <mc:Fallback xmlns="">
          <p:sp>
            <p:nvSpPr>
              <p:cNvPr id="44" name="テキスト ボックス 43">
                <a:extLst>
                  <a:ext uri="{FF2B5EF4-FFF2-40B4-BE49-F238E27FC236}">
                    <a16:creationId xmlns:a16="http://schemas.microsoft.com/office/drawing/2014/main" id="{765AEC0C-AF98-44C4-AFBA-EA57A7D3FF77}"/>
                  </a:ext>
                </a:extLst>
              </p:cNvPr>
              <p:cNvSpPr txBox="1">
                <a:spLocks noRot="1" noChangeAspect="1" noMove="1" noResize="1" noEditPoints="1" noAdjustHandles="1" noChangeArrowheads="1" noChangeShapeType="1" noTextEdit="1"/>
              </p:cNvSpPr>
              <p:nvPr/>
            </p:nvSpPr>
            <p:spPr>
              <a:xfrm>
                <a:off x="3206296" y="4882143"/>
                <a:ext cx="3664721" cy="1572162"/>
              </a:xfrm>
              <a:prstGeom prst="rect">
                <a:avLst/>
              </a:prstGeom>
              <a:blipFill>
                <a:blip r:embed="rId2"/>
                <a:stretch>
                  <a:fillRect/>
                </a:stretch>
              </a:blipFill>
            </p:spPr>
            <p:txBody>
              <a:bodyPr/>
              <a:lstStyle/>
              <a:p>
                <a:r>
                  <a:rPr lang="ja-JP" altLang="en-US">
                    <a:noFill/>
                  </a:rPr>
                  <a:t> </a:t>
                </a:r>
              </a:p>
            </p:txBody>
          </p:sp>
        </mc:Fallback>
      </mc:AlternateContent>
      <p:sp>
        <p:nvSpPr>
          <p:cNvPr id="45" name="Shape 130">
            <a:extLst>
              <a:ext uri="{FF2B5EF4-FFF2-40B4-BE49-F238E27FC236}">
                <a16:creationId xmlns:a16="http://schemas.microsoft.com/office/drawing/2014/main" id="{B7F88EE4-6BC3-4BDF-9D47-AB2EAB57E565}"/>
              </a:ext>
            </a:extLst>
          </p:cNvPr>
          <p:cNvSpPr/>
          <p:nvPr/>
        </p:nvSpPr>
        <p:spPr>
          <a:xfrm>
            <a:off x="179666" y="87415"/>
            <a:ext cx="487312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輸送される物理量の計算式</a:t>
            </a:r>
            <a:endParaRPr lang="en-US" altLang="ja-JP" dirty="0"/>
          </a:p>
        </p:txBody>
      </p:sp>
      <p:sp>
        <p:nvSpPr>
          <p:cNvPr id="10" name="テキスト ボックス 9">
            <a:extLst>
              <a:ext uri="{FF2B5EF4-FFF2-40B4-BE49-F238E27FC236}">
                <a16:creationId xmlns:a16="http://schemas.microsoft.com/office/drawing/2014/main" id="{9CFB567F-80DE-4C8D-AD00-E55FA75A50C7}"/>
              </a:ext>
            </a:extLst>
          </p:cNvPr>
          <p:cNvSpPr txBox="1"/>
          <p:nvPr/>
        </p:nvSpPr>
        <p:spPr>
          <a:xfrm>
            <a:off x="9262397" y="4978611"/>
            <a:ext cx="2743201" cy="1323439"/>
          </a:xfrm>
          <a:prstGeom prst="rect">
            <a:avLst/>
          </a:prstGeom>
          <a:noFill/>
        </p:spPr>
        <p:txBody>
          <a:bodyPr wrap="square" rtlCol="0">
            <a:spAutoFit/>
          </a:bodyPr>
          <a:lstStyle/>
          <a:p>
            <a:pPr algn="l"/>
            <a:r>
              <a:rPr kumimoji="1" lang="ja-JP" altLang="en-US" sz="1600" dirty="0"/>
              <a:t>記号は以下をイメージしています</a:t>
            </a:r>
            <a:endParaRPr kumimoji="1" lang="en-US" altLang="ja-JP" sz="1600" dirty="0"/>
          </a:p>
          <a:p>
            <a:pPr algn="l"/>
            <a:r>
              <a:rPr kumimoji="1" lang="ja-JP" altLang="en-US" sz="1600" dirty="0"/>
              <a:t>　質量流量</a:t>
            </a:r>
            <a:r>
              <a:rPr kumimoji="1" lang="en-US" altLang="ja-JP" sz="1600" dirty="0"/>
              <a:t>m</a:t>
            </a:r>
          </a:p>
          <a:p>
            <a:pPr algn="l"/>
            <a:r>
              <a:rPr kumimoji="1" lang="ja-JP" altLang="en-US" sz="1600" dirty="0"/>
              <a:t>　比エンタルピー</a:t>
            </a:r>
            <a:r>
              <a:rPr kumimoji="1" lang="en-US" altLang="ja-JP" sz="1600" dirty="0"/>
              <a:t>h</a:t>
            </a:r>
          </a:p>
          <a:p>
            <a:pPr algn="l"/>
            <a:r>
              <a:rPr kumimoji="1" lang="ja-JP" altLang="en-US" sz="1600" dirty="0"/>
              <a:t>　エンタルピー</a:t>
            </a:r>
            <a:r>
              <a:rPr kumimoji="1" lang="en-US" altLang="ja-JP" sz="1600" dirty="0"/>
              <a:t>H</a:t>
            </a:r>
            <a:endParaRPr kumimoji="1" lang="ja-JP" altLang="en-US" sz="1600" dirty="0"/>
          </a:p>
        </p:txBody>
      </p:sp>
    </p:spTree>
    <p:extLst>
      <p:ext uri="{BB962C8B-B14F-4D97-AF65-F5344CB8AC3E}">
        <p14:creationId xmlns:p14="http://schemas.microsoft.com/office/powerpoint/2010/main" val="2902546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998049C-2F6E-4883-A639-C43738443F7F}"/>
              </a:ext>
            </a:extLst>
          </p:cNvPr>
          <p:cNvSpPr>
            <a:spLocks noGrp="1"/>
          </p:cNvSpPr>
          <p:nvPr>
            <p:ph type="sldNum" sz="quarter" idx="12"/>
          </p:nvPr>
        </p:nvSpPr>
        <p:spPr/>
        <p:txBody>
          <a:bodyPr/>
          <a:lstStyle/>
          <a:p>
            <a:fld id="{D836F367-8F14-4921-8441-15DE2D973248}" type="slidenum">
              <a:rPr kumimoji="1" lang="ja-JP" altLang="en-US" smtClean="0"/>
              <a:t>43</a:t>
            </a:fld>
            <a:endParaRPr kumimoji="1" lang="ja-JP" altLang="en-US"/>
          </a:p>
        </p:txBody>
      </p:sp>
      <p:sp>
        <p:nvSpPr>
          <p:cNvPr id="3" name="Shape 130">
            <a:extLst>
              <a:ext uri="{FF2B5EF4-FFF2-40B4-BE49-F238E27FC236}">
                <a16:creationId xmlns:a16="http://schemas.microsoft.com/office/drawing/2014/main" id="{57849563-BC19-4DAD-B5A1-DD77C44C64F0}"/>
              </a:ext>
            </a:extLst>
          </p:cNvPr>
          <p:cNvSpPr/>
          <p:nvPr/>
        </p:nvSpPr>
        <p:spPr>
          <a:xfrm>
            <a:off x="179666" y="87415"/>
            <a:ext cx="248786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計算の安定化</a:t>
            </a:r>
            <a:endParaRPr lang="en-US" altLang="ja-JP"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22B65D0-CE46-4A76-8463-09A1E7179110}"/>
                  </a:ext>
                </a:extLst>
              </p:cNvPr>
              <p:cNvSpPr txBox="1"/>
              <p:nvPr/>
            </p:nvSpPr>
            <p:spPr>
              <a:xfrm>
                <a:off x="308830" y="813480"/>
                <a:ext cx="11563130" cy="1569660"/>
              </a:xfrm>
              <a:prstGeom prst="rect">
                <a:avLst/>
              </a:prstGeom>
              <a:noFill/>
            </p:spPr>
            <p:txBody>
              <a:bodyPr wrap="square" rtlCol="0">
                <a:spAutoFit/>
              </a:bodyPr>
              <a:lstStyle/>
              <a:p>
                <a:r>
                  <a:rPr lang="ja-JP" altLang="en-US" sz="2400" dirty="0"/>
                  <a:t>逆流が発生すると質量流量</a:t>
                </a:r>
                <a14:m>
                  <m:oMath xmlns:m="http://schemas.openxmlformats.org/officeDocument/2006/math">
                    <m:r>
                      <a:rPr lang="en-US" altLang="ja-JP" sz="2400" i="1">
                        <a:latin typeface="Cambria Math" panose="02040503050406030204" pitchFamily="18" charset="0"/>
                      </a:rPr>
                      <m:t>𝑚</m:t>
                    </m:r>
                  </m:oMath>
                </a14:m>
                <a:r>
                  <a:rPr lang="ja-JP" altLang="en-US" sz="2400" dirty="0"/>
                  <a:t>が</a:t>
                </a:r>
                <a:r>
                  <a:rPr lang="en-US" altLang="ja-JP" sz="2400" dirty="0"/>
                  <a:t>0</a:t>
                </a:r>
                <a:r>
                  <a:rPr lang="ja-JP" altLang="en-US" sz="2400" dirty="0"/>
                  <a:t>となる瞬間が発生します。</a:t>
                </a:r>
                <a:endParaRPr lang="en-US" altLang="ja-JP" sz="2400" dirty="0"/>
              </a:p>
              <a:p>
                <a:r>
                  <a:rPr lang="en-US" altLang="ja-JP" sz="2400" dirty="0"/>
                  <a:t>Modelica</a:t>
                </a:r>
                <a:r>
                  <a:rPr lang="ja-JP" altLang="en-US" sz="2400" dirty="0"/>
                  <a:t>にかかわらず数値計算では</a:t>
                </a:r>
                <a:r>
                  <a:rPr lang="en-US" altLang="ja-JP" sz="2400" dirty="0"/>
                  <a:t>0</a:t>
                </a:r>
                <a:r>
                  <a:rPr lang="ja-JP" altLang="en-US" sz="2400" dirty="0"/>
                  <a:t>となると計算が不安定になることが多くなります。</a:t>
                </a:r>
                <a:endParaRPr lang="en-US" altLang="ja-JP" sz="2400" dirty="0"/>
              </a:p>
              <a:p>
                <a:r>
                  <a:rPr lang="en-US" altLang="ja-JP" sz="2400" dirty="0"/>
                  <a:t>0</a:t>
                </a:r>
                <a:r>
                  <a:rPr lang="ja-JP" altLang="en-US" sz="2400" dirty="0"/>
                  <a:t>は避けるため、</a:t>
                </a:r>
                <a:r>
                  <a:rPr lang="en-US" altLang="ja-JP" sz="2400" dirty="0"/>
                  <a:t> </a:t>
                </a:r>
                <a14:m>
                  <m:oMath xmlns:m="http://schemas.openxmlformats.org/officeDocument/2006/math">
                    <m:r>
                      <a:rPr lang="en-US" altLang="ja-JP" sz="2400" i="1">
                        <a:latin typeface="Cambria Math" panose="02040503050406030204" pitchFamily="18" charset="0"/>
                      </a:rPr>
                      <m:t>𝑚</m:t>
                    </m:r>
                  </m:oMath>
                </a14:m>
                <a:r>
                  <a:rPr lang="ja-JP" altLang="en-US" sz="2400" dirty="0"/>
                  <a:t>は以下の式で計算することにしましょう。</a:t>
                </a:r>
                <a:endParaRPr lang="en-US" altLang="ja-JP" sz="2400" dirty="0"/>
              </a:p>
            </p:txBody>
          </p:sp>
        </mc:Choice>
        <mc:Fallback xmlns="">
          <p:sp>
            <p:nvSpPr>
              <p:cNvPr id="4" name="テキスト ボックス 3">
                <a:extLst>
                  <a:ext uri="{FF2B5EF4-FFF2-40B4-BE49-F238E27FC236}">
                    <a16:creationId xmlns:a16="http://schemas.microsoft.com/office/drawing/2014/main" id="{622B65D0-CE46-4A76-8463-09A1E7179110}"/>
                  </a:ext>
                </a:extLst>
              </p:cNvPr>
              <p:cNvSpPr txBox="1">
                <a:spLocks noRot="1" noChangeAspect="1" noMove="1" noResize="1" noEditPoints="1" noAdjustHandles="1" noChangeArrowheads="1" noChangeShapeType="1" noTextEdit="1"/>
              </p:cNvSpPr>
              <p:nvPr/>
            </p:nvSpPr>
            <p:spPr>
              <a:xfrm>
                <a:off x="308830" y="813480"/>
                <a:ext cx="11563130" cy="1569660"/>
              </a:xfrm>
              <a:prstGeom prst="rect">
                <a:avLst/>
              </a:prstGeom>
              <a:blipFill>
                <a:blip r:embed="rId2"/>
                <a:stretch>
                  <a:fillRect l="-843" t="-3101" b="-77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B34B01A-49B4-4368-B57C-B8F5A4F4415B}"/>
                  </a:ext>
                </a:extLst>
              </p:cNvPr>
              <p:cNvSpPr txBox="1"/>
              <p:nvPr/>
            </p:nvSpPr>
            <p:spPr>
              <a:xfrm>
                <a:off x="2314105" y="2645449"/>
                <a:ext cx="7051738" cy="1375633"/>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𝐻</m:t>
                      </m:r>
                      <m:r>
                        <a:rPr kumimoji="1" lang="en-US" altLang="ja-JP" sz="2800" i="1" smtClean="0">
                          <a:latin typeface="Cambria Math" panose="02040503050406030204" pitchFamily="18" charset="0"/>
                        </a:rPr>
                        <m:t>=</m:t>
                      </m:r>
                      <m:d>
                        <m:dPr>
                          <m:begChr m:val="{"/>
                          <m:endChr m:val="}"/>
                          <m:ctrlPr>
                            <a:rPr kumimoji="1" lang="en-US" altLang="ja-JP" sz="2800" i="1" smtClean="0">
                              <a:latin typeface="Cambria Math" panose="02040503050406030204" pitchFamily="18" charset="0"/>
                            </a:rPr>
                          </m:ctrlPr>
                        </m:dPr>
                        <m:e>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max</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𝑚</m:t>
                                  </m:r>
                                  <m:r>
                                    <a:rPr lang="en-US" altLang="ja-JP" sz="2800" i="1">
                                      <a:latin typeface="Cambria Math" panose="02040503050406030204" pitchFamily="18" charset="0"/>
                                    </a:rPr>
                                    <m:t>,0</m:t>
                                  </m:r>
                                </m:e>
                              </m:d>
                            </m:e>
                          </m:func>
                          <m:r>
                            <a:rPr lang="en-US" altLang="ja-JP" sz="2800" i="1">
                              <a:latin typeface="Cambria Math" panose="02040503050406030204" pitchFamily="18" charset="0"/>
                            </a:rPr>
                            <m:t>−</m:t>
                          </m:r>
                          <m:r>
                            <m:rPr>
                              <m:sty m:val="p"/>
                            </m:rPr>
                            <a:rPr lang="en-US" altLang="ja-JP" sz="2800">
                              <a:latin typeface="Cambria Math" panose="02040503050406030204" pitchFamily="18" charset="0"/>
                            </a:rPr>
                            <m:t>max</m:t>
                          </m:r>
                          <m:r>
                            <a:rPr lang="en-US" altLang="ja-JP" sz="2800" i="1">
                              <a:latin typeface="Cambria Math" panose="02040503050406030204" pitchFamily="18" charset="0"/>
                            </a:rPr>
                            <m:t>⁡(</m:t>
                          </m:r>
                          <m:r>
                            <a:rPr lang="en-US" altLang="ja-JP" sz="2800" b="0" i="1" smtClean="0">
                              <a:latin typeface="Cambria Math" panose="02040503050406030204" pitchFamily="18" charset="0"/>
                            </a:rPr>
                            <m:t>−</m:t>
                          </m:r>
                          <m:r>
                            <a:rPr lang="en-US" altLang="ja-JP" sz="2800" i="1">
                              <a:latin typeface="Cambria Math" panose="02040503050406030204" pitchFamily="18" charset="0"/>
                            </a:rPr>
                            <m:t>𝑚</m:t>
                          </m:r>
                          <m:r>
                            <a:rPr lang="en-US" altLang="ja-JP" sz="2800" i="1">
                              <a:latin typeface="Cambria Math" panose="02040503050406030204" pitchFamily="18" charset="0"/>
                            </a:rPr>
                            <m:t>,0)</m:t>
                          </m:r>
                        </m:e>
                      </m:d>
                      <m:d>
                        <m:dPr>
                          <m:begChr m:val="{"/>
                          <m:endChr m:val=""/>
                          <m:ctrlPr>
                            <a:rPr kumimoji="1" lang="en-US" altLang="ja-JP" sz="280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h</m:t>
                              </m:r>
                              <m:r>
                                <a:rPr kumimoji="1" lang="en-US" altLang="ja-JP" sz="2800" b="0" i="1" baseline="-25000" smtClean="0">
                                  <a:latin typeface="Cambria Math" panose="02040503050406030204" pitchFamily="18" charset="0"/>
                                </a:rPr>
                                <m:t>𝐴</m:t>
                              </m:r>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𝑚</m:t>
                              </m:r>
                              <m:r>
                                <a:rPr kumimoji="1" lang="en-US" altLang="ja-JP" sz="2800" b="0" i="1" smtClean="0">
                                  <a:latin typeface="Cambria Math" panose="02040503050406030204" pitchFamily="18" charset="0"/>
                                </a:rPr>
                                <m:t>&gt;0)</m:t>
                              </m:r>
                            </m:e>
                            <m:e/>
                            <m:e>
                              <m:r>
                                <a:rPr lang="en-US" altLang="ja-JP" sz="2800" i="1">
                                  <a:latin typeface="Cambria Math" panose="02040503050406030204" pitchFamily="18" charset="0"/>
                                </a:rPr>
                                <m:t>h</m:t>
                              </m:r>
                              <m:r>
                                <a:rPr lang="en-US" altLang="ja-JP" sz="2800" b="0" i="1" baseline="-25000" smtClean="0">
                                  <a:latin typeface="Cambria Math" panose="02040503050406030204" pitchFamily="18" charset="0"/>
                                </a:rPr>
                                <m:t>𝐵</m:t>
                              </m:r>
                              <m:r>
                                <a:rPr lang="en-US" altLang="ja-JP" sz="2800" i="1">
                                  <a:latin typeface="Cambria Math" panose="02040503050406030204" pitchFamily="18" charset="0"/>
                                </a:rPr>
                                <m:t>  (</m:t>
                              </m:r>
                              <m:r>
                                <a:rPr lang="en-US" altLang="ja-JP" sz="2800" i="1">
                                  <a:latin typeface="Cambria Math" panose="02040503050406030204" pitchFamily="18" charset="0"/>
                                </a:rPr>
                                <m:t>𝑚</m:t>
                              </m:r>
                              <m:r>
                                <a:rPr lang="en-US" altLang="ja-JP" sz="2800" b="0" i="1" smtClean="0">
                                  <a:latin typeface="Cambria Math" panose="02040503050406030204" pitchFamily="18" charset="0"/>
                                </a:rPr>
                                <m:t>&lt;</m:t>
                              </m:r>
                              <m:r>
                                <a:rPr lang="en-US" altLang="ja-JP" sz="2800" i="1">
                                  <a:latin typeface="Cambria Math" panose="02040503050406030204" pitchFamily="18" charset="0"/>
                                </a:rPr>
                                <m:t>0)</m:t>
                              </m:r>
                            </m:e>
                          </m:eqArr>
                        </m:e>
                      </m:d>
                    </m:oMath>
                  </m:oMathPara>
                </a14:m>
                <a:endParaRPr kumimoji="1" lang="ja-JP" altLang="en-US" sz="2800" dirty="0"/>
              </a:p>
            </p:txBody>
          </p:sp>
        </mc:Choice>
        <mc:Fallback xmlns="">
          <p:sp>
            <p:nvSpPr>
              <p:cNvPr id="16" name="テキスト ボックス 15">
                <a:extLst>
                  <a:ext uri="{FF2B5EF4-FFF2-40B4-BE49-F238E27FC236}">
                    <a16:creationId xmlns:a16="http://schemas.microsoft.com/office/drawing/2014/main" id="{2B34B01A-49B4-4368-B57C-B8F5A4F4415B}"/>
                  </a:ext>
                </a:extLst>
              </p:cNvPr>
              <p:cNvSpPr txBox="1">
                <a:spLocks noRot="1" noChangeAspect="1" noMove="1" noResize="1" noEditPoints="1" noAdjustHandles="1" noChangeArrowheads="1" noChangeShapeType="1" noTextEdit="1"/>
              </p:cNvSpPr>
              <p:nvPr/>
            </p:nvSpPr>
            <p:spPr>
              <a:xfrm>
                <a:off x="2314105" y="2645449"/>
                <a:ext cx="7051738" cy="1375633"/>
              </a:xfrm>
              <a:prstGeom prst="rect">
                <a:avLst/>
              </a:prstGeom>
              <a:blipFill>
                <a:blip r:embed="rId3"/>
                <a:stretch>
                  <a:fillRect/>
                </a:stretch>
              </a:blipFill>
            </p:spPr>
            <p:txBody>
              <a:bodyPr/>
              <a:lstStyle/>
              <a:p>
                <a:r>
                  <a:rPr lang="ja-JP" altLang="en-US">
                    <a:noFill/>
                  </a:rPr>
                  <a:t> </a:t>
                </a:r>
              </a:p>
            </p:txBody>
          </p:sp>
        </mc:Fallback>
      </mc:AlternateContent>
      <p:sp>
        <p:nvSpPr>
          <p:cNvPr id="20" name="フリーフォーム: 図形 19">
            <a:extLst>
              <a:ext uri="{FF2B5EF4-FFF2-40B4-BE49-F238E27FC236}">
                <a16:creationId xmlns:a16="http://schemas.microsoft.com/office/drawing/2014/main" id="{B6526CF6-1FE4-4E92-860B-9DC6FA8AEAB8}"/>
              </a:ext>
            </a:extLst>
          </p:cNvPr>
          <p:cNvSpPr/>
          <p:nvPr/>
        </p:nvSpPr>
        <p:spPr>
          <a:xfrm flipV="1">
            <a:off x="3137256" y="3612367"/>
            <a:ext cx="4340506" cy="92599"/>
          </a:xfrm>
          <a:custGeom>
            <a:avLst/>
            <a:gdLst>
              <a:gd name="connsiteX0" fmla="*/ 0 w 10069974"/>
              <a:gd name="connsiteY0" fmla="*/ 717660 h 752384"/>
              <a:gd name="connsiteX1" fmla="*/ 729205 w 10069974"/>
              <a:gd name="connsiteY1" fmla="*/ 30 h 752384"/>
              <a:gd name="connsiteX2" fmla="*/ 1446835 w 10069974"/>
              <a:gd name="connsiteY2" fmla="*/ 740810 h 752384"/>
              <a:gd name="connsiteX3" fmla="*/ 2176040 w 10069974"/>
              <a:gd name="connsiteY3" fmla="*/ 11605 h 752384"/>
              <a:gd name="connsiteX4" fmla="*/ 2870521 w 10069974"/>
              <a:gd name="connsiteY4" fmla="*/ 717660 h 752384"/>
              <a:gd name="connsiteX5" fmla="*/ 3611301 w 10069974"/>
              <a:gd name="connsiteY5" fmla="*/ 30 h 752384"/>
              <a:gd name="connsiteX6" fmla="*/ 4340506 w 10069974"/>
              <a:gd name="connsiteY6" fmla="*/ 729235 h 752384"/>
              <a:gd name="connsiteX7" fmla="*/ 5046562 w 10069974"/>
              <a:gd name="connsiteY7" fmla="*/ 11605 h 752384"/>
              <a:gd name="connsiteX8" fmla="*/ 5775767 w 10069974"/>
              <a:gd name="connsiteY8" fmla="*/ 752384 h 752384"/>
              <a:gd name="connsiteX9" fmla="*/ 6481822 w 10069974"/>
              <a:gd name="connsiteY9" fmla="*/ 11605 h 752384"/>
              <a:gd name="connsiteX10" fmla="*/ 7211027 w 10069974"/>
              <a:gd name="connsiteY10" fmla="*/ 729235 h 752384"/>
              <a:gd name="connsiteX11" fmla="*/ 7928658 w 10069974"/>
              <a:gd name="connsiteY11" fmla="*/ 11605 h 752384"/>
              <a:gd name="connsiteX12" fmla="*/ 8646288 w 10069974"/>
              <a:gd name="connsiteY12" fmla="*/ 717660 h 752384"/>
              <a:gd name="connsiteX13" fmla="*/ 9375493 w 10069974"/>
              <a:gd name="connsiteY13" fmla="*/ 11605 h 752384"/>
              <a:gd name="connsiteX14" fmla="*/ 10069974 w 10069974"/>
              <a:gd name="connsiteY14" fmla="*/ 729235 h 75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69974" h="752384">
                <a:moveTo>
                  <a:pt x="0" y="717660"/>
                </a:moveTo>
                <a:cubicBezTo>
                  <a:pt x="244033" y="356916"/>
                  <a:pt x="488066" y="-3828"/>
                  <a:pt x="729205" y="30"/>
                </a:cubicBezTo>
                <a:cubicBezTo>
                  <a:pt x="970344" y="3888"/>
                  <a:pt x="1205696" y="738881"/>
                  <a:pt x="1446835" y="740810"/>
                </a:cubicBezTo>
                <a:cubicBezTo>
                  <a:pt x="1687974" y="742739"/>
                  <a:pt x="1938759" y="15463"/>
                  <a:pt x="2176040" y="11605"/>
                </a:cubicBezTo>
                <a:cubicBezTo>
                  <a:pt x="2413321" y="7747"/>
                  <a:pt x="2631311" y="719589"/>
                  <a:pt x="2870521" y="717660"/>
                </a:cubicBezTo>
                <a:cubicBezTo>
                  <a:pt x="3109731" y="715731"/>
                  <a:pt x="3366304" y="-1899"/>
                  <a:pt x="3611301" y="30"/>
                </a:cubicBezTo>
                <a:cubicBezTo>
                  <a:pt x="3856298" y="1959"/>
                  <a:pt x="4101296" y="727306"/>
                  <a:pt x="4340506" y="729235"/>
                </a:cubicBezTo>
                <a:cubicBezTo>
                  <a:pt x="4579716" y="731164"/>
                  <a:pt x="4807352" y="7747"/>
                  <a:pt x="5046562" y="11605"/>
                </a:cubicBezTo>
                <a:cubicBezTo>
                  <a:pt x="5285772" y="15463"/>
                  <a:pt x="5536557" y="752384"/>
                  <a:pt x="5775767" y="752384"/>
                </a:cubicBezTo>
                <a:cubicBezTo>
                  <a:pt x="6014977" y="752384"/>
                  <a:pt x="6242612" y="15463"/>
                  <a:pt x="6481822" y="11605"/>
                </a:cubicBezTo>
                <a:cubicBezTo>
                  <a:pt x="6721032" y="7747"/>
                  <a:pt x="6969888" y="729235"/>
                  <a:pt x="7211027" y="729235"/>
                </a:cubicBezTo>
                <a:cubicBezTo>
                  <a:pt x="7452166" y="729235"/>
                  <a:pt x="7689448" y="13534"/>
                  <a:pt x="7928658" y="11605"/>
                </a:cubicBezTo>
                <a:cubicBezTo>
                  <a:pt x="8167868" y="9676"/>
                  <a:pt x="8405149" y="717660"/>
                  <a:pt x="8646288" y="717660"/>
                </a:cubicBezTo>
                <a:cubicBezTo>
                  <a:pt x="8887427" y="717660"/>
                  <a:pt x="9138212" y="9676"/>
                  <a:pt x="9375493" y="11605"/>
                </a:cubicBezTo>
                <a:cubicBezTo>
                  <a:pt x="9612774" y="13534"/>
                  <a:pt x="9841374" y="371384"/>
                  <a:pt x="10069974" y="72923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1C706AB0-EA6C-403D-86E2-BBB54246B475}"/>
                  </a:ext>
                </a:extLst>
              </p:cNvPr>
              <p:cNvSpPr txBox="1"/>
              <p:nvPr/>
            </p:nvSpPr>
            <p:spPr>
              <a:xfrm>
                <a:off x="3704907" y="4019807"/>
                <a:ext cx="3585533" cy="923330"/>
              </a:xfrm>
              <a:prstGeom prst="rect">
                <a:avLst/>
              </a:prstGeom>
              <a:noFill/>
            </p:spPr>
            <p:txBody>
              <a:bodyPr wrap="none" rtlCol="0">
                <a:spAutoFit/>
              </a:bodyPr>
              <a:lstStyle/>
              <a:p>
                <a14:m>
                  <m:oMath xmlns:m="http://schemas.openxmlformats.org/officeDocument/2006/math">
                    <m:r>
                      <a:rPr lang="en-US" altLang="ja-JP" i="1">
                        <a:latin typeface="Cambria Math" panose="02040503050406030204" pitchFamily="18" charset="0"/>
                      </a:rPr>
                      <m:t>𝑚</m:t>
                    </m:r>
                  </m:oMath>
                </a14:m>
                <a:r>
                  <a:rPr kumimoji="1" lang="ja-JP" altLang="en-US" dirty="0"/>
                  <a:t>が正の場合、第二項が</a:t>
                </a:r>
                <a:r>
                  <a:rPr kumimoji="1" lang="en-US" altLang="ja-JP" dirty="0"/>
                  <a:t>0</a:t>
                </a:r>
              </a:p>
              <a:p>
                <a14:m>
                  <m:oMath xmlns:m="http://schemas.openxmlformats.org/officeDocument/2006/math">
                    <m:r>
                      <a:rPr lang="en-US" altLang="ja-JP" i="1" smtClean="0">
                        <a:latin typeface="Cambria Math" panose="02040503050406030204" pitchFamily="18" charset="0"/>
                      </a:rPr>
                      <m:t>𝑚</m:t>
                    </m:r>
                  </m:oMath>
                </a14:m>
                <a:r>
                  <a:rPr lang="ja-JP" altLang="en-US" dirty="0" err="1"/>
                  <a:t>が負の</a:t>
                </a:r>
                <a:r>
                  <a:rPr lang="ja-JP" altLang="en-US" dirty="0"/>
                  <a:t>場合、第一項が</a:t>
                </a:r>
                <a:r>
                  <a:rPr lang="en-US" altLang="ja-JP" dirty="0"/>
                  <a:t>0</a:t>
                </a:r>
                <a:r>
                  <a:rPr lang="ja-JP" altLang="en-US" dirty="0"/>
                  <a:t>となる</a:t>
                </a:r>
                <a:endParaRPr lang="en-US" altLang="ja-JP" dirty="0"/>
              </a:p>
              <a:p>
                <a:r>
                  <a:rPr lang="ja-JP" altLang="en-US" dirty="0"/>
                  <a:t>結果的に</a:t>
                </a:r>
                <a:r>
                  <a:rPr lang="en-US" altLang="ja-JP" dirty="0"/>
                  <a:t>0</a:t>
                </a:r>
                <a:r>
                  <a:rPr lang="ja-JP" altLang="en-US" dirty="0" err="1"/>
                  <a:t>を避けて</a:t>
                </a:r>
                <a14:m>
                  <m:oMath xmlns:m="http://schemas.openxmlformats.org/officeDocument/2006/math">
                    <m:r>
                      <a:rPr lang="en-US" altLang="ja-JP" i="1">
                        <a:latin typeface="Cambria Math" panose="02040503050406030204" pitchFamily="18" charset="0"/>
                      </a:rPr>
                      <m:t>𝑚</m:t>
                    </m:r>
                  </m:oMath>
                </a14:m>
                <a:r>
                  <a:rPr lang="ja-JP" altLang="en-US" dirty="0"/>
                  <a:t>が得られる</a:t>
                </a:r>
                <a:endParaRPr lang="en-US" altLang="ja-JP" dirty="0"/>
              </a:p>
            </p:txBody>
          </p:sp>
        </mc:Choice>
        <mc:Fallback xmlns="">
          <p:sp>
            <p:nvSpPr>
              <p:cNvPr id="21" name="テキスト ボックス 20">
                <a:extLst>
                  <a:ext uri="{FF2B5EF4-FFF2-40B4-BE49-F238E27FC236}">
                    <a16:creationId xmlns:a16="http://schemas.microsoft.com/office/drawing/2014/main" id="{1C706AB0-EA6C-403D-86E2-BBB54246B475}"/>
                  </a:ext>
                </a:extLst>
              </p:cNvPr>
              <p:cNvSpPr txBox="1">
                <a:spLocks noRot="1" noChangeAspect="1" noMove="1" noResize="1" noEditPoints="1" noAdjustHandles="1" noChangeArrowheads="1" noChangeShapeType="1" noTextEdit="1"/>
              </p:cNvSpPr>
              <p:nvPr/>
            </p:nvSpPr>
            <p:spPr>
              <a:xfrm>
                <a:off x="3704907" y="4019807"/>
                <a:ext cx="3585533" cy="923330"/>
              </a:xfrm>
              <a:prstGeom prst="rect">
                <a:avLst/>
              </a:prstGeom>
              <a:blipFill>
                <a:blip r:embed="rId4"/>
                <a:stretch>
                  <a:fillRect l="-1531" t="-2632" b="-98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2A4C7CC8-042A-4ED4-B839-2BF2C4A4B856}"/>
                  </a:ext>
                </a:extLst>
              </p:cNvPr>
              <p:cNvSpPr txBox="1"/>
              <p:nvPr/>
            </p:nvSpPr>
            <p:spPr>
              <a:xfrm>
                <a:off x="3009475" y="5134079"/>
                <a:ext cx="7051738" cy="691260"/>
              </a:xfrm>
              <a:prstGeom prst="rect">
                <a:avLst/>
              </a:prstGeom>
              <a:solidFill>
                <a:schemeClr val="accent6">
                  <a:lumMod val="20000"/>
                  <a:lumOff val="80000"/>
                </a:schemeClr>
              </a:solidFill>
            </p:spPr>
            <p:txBody>
              <a:bodyPr wrap="square" lIns="0" tIns="0" rIns="0" bIns="0" rtlCol="0" anchor="ctr" anchorCtr="0">
                <a:noAutofit/>
              </a:bodyPr>
              <a:lstStyle/>
              <a:p>
                <a:pPr/>
                <a14:m>
                  <m:oMathPara xmlns:m="http://schemas.openxmlformats.org/officeDocument/2006/math">
                    <m:oMathParaPr>
                      <m:jc m:val="center"/>
                    </m:oMathParaPr>
                    <m:oMath xmlns:m="http://schemas.openxmlformats.org/officeDocument/2006/math">
                      <m:r>
                        <a:rPr lang="en-US" altLang="ja-JP" sz="2800" i="1" smtClean="0">
                          <a:latin typeface="Cambria Math" panose="02040503050406030204" pitchFamily="18" charset="0"/>
                        </a:rPr>
                        <m:t>𝐻</m:t>
                      </m:r>
                      <m:r>
                        <a:rPr lang="en-US" altLang="ja-JP" sz="2800" i="1" smtClean="0">
                          <a:latin typeface="Cambria Math" panose="02040503050406030204" pitchFamily="18" charset="0"/>
                        </a:rPr>
                        <m:t> =</m:t>
                      </m:r>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max</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𝑚</m:t>
                              </m:r>
                              <m:r>
                                <a:rPr lang="en-US" altLang="ja-JP" sz="2800" i="1">
                                  <a:latin typeface="Cambria Math" panose="02040503050406030204" pitchFamily="18" charset="0"/>
                                </a:rPr>
                                <m:t>,0</m:t>
                              </m:r>
                            </m:e>
                          </m:d>
                          <m:r>
                            <a:rPr lang="en-US" altLang="ja-JP" sz="2800" b="0" i="1" smtClean="0">
                              <a:latin typeface="Cambria Math" panose="02040503050406030204" pitchFamily="18" charset="0"/>
                            </a:rPr>
                            <m:t>h</m:t>
                          </m:r>
                          <m:r>
                            <a:rPr lang="en-US" altLang="ja-JP" sz="2800" b="0" i="1" baseline="-25000" smtClean="0">
                              <a:latin typeface="Cambria Math" panose="02040503050406030204" pitchFamily="18" charset="0"/>
                            </a:rPr>
                            <m:t>𝐴</m:t>
                          </m:r>
                        </m:e>
                      </m:func>
                      <m:r>
                        <a:rPr lang="en-US" altLang="ja-JP" sz="2800" i="1">
                          <a:latin typeface="Cambria Math" panose="02040503050406030204" pitchFamily="18" charset="0"/>
                        </a:rPr>
                        <m:t>−</m:t>
                      </m:r>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max</m:t>
                          </m:r>
                        </m:fName>
                        <m:e>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m:t>
                              </m:r>
                              <m:r>
                                <a:rPr lang="en-US" altLang="ja-JP" sz="2800" i="1">
                                  <a:latin typeface="Cambria Math" panose="02040503050406030204" pitchFamily="18" charset="0"/>
                                </a:rPr>
                                <m:t>𝑚</m:t>
                              </m:r>
                              <m:r>
                                <a:rPr lang="en-US" altLang="ja-JP" sz="2800" i="1">
                                  <a:latin typeface="Cambria Math" panose="02040503050406030204" pitchFamily="18" charset="0"/>
                                </a:rPr>
                                <m:t>,0</m:t>
                              </m:r>
                            </m:e>
                          </m:d>
                        </m:e>
                      </m:func>
                      <m:r>
                        <a:rPr lang="en-US" altLang="ja-JP" sz="2800" b="0" i="1" smtClean="0">
                          <a:latin typeface="Cambria Math" panose="02040503050406030204" pitchFamily="18" charset="0"/>
                        </a:rPr>
                        <m:t>h</m:t>
                      </m:r>
                      <m:r>
                        <a:rPr lang="en-US" altLang="ja-JP" sz="2800" b="0" i="1" baseline="-25000" smtClean="0">
                          <a:latin typeface="Cambria Math" panose="02040503050406030204" pitchFamily="18" charset="0"/>
                        </a:rPr>
                        <m:t>𝐵</m:t>
                      </m:r>
                    </m:oMath>
                  </m:oMathPara>
                </a14:m>
                <a:endParaRPr kumimoji="1" lang="ja-JP" altLang="en-US" sz="2800" dirty="0"/>
              </a:p>
            </p:txBody>
          </p:sp>
        </mc:Choice>
        <mc:Fallback xmlns="">
          <p:sp>
            <p:nvSpPr>
              <p:cNvPr id="24" name="テキスト ボックス 23">
                <a:extLst>
                  <a:ext uri="{FF2B5EF4-FFF2-40B4-BE49-F238E27FC236}">
                    <a16:creationId xmlns:a16="http://schemas.microsoft.com/office/drawing/2014/main" id="{2A4C7CC8-042A-4ED4-B839-2BF2C4A4B856}"/>
                  </a:ext>
                </a:extLst>
              </p:cNvPr>
              <p:cNvSpPr txBox="1">
                <a:spLocks noRot="1" noChangeAspect="1" noMove="1" noResize="1" noEditPoints="1" noAdjustHandles="1" noChangeArrowheads="1" noChangeShapeType="1" noTextEdit="1"/>
              </p:cNvSpPr>
              <p:nvPr/>
            </p:nvSpPr>
            <p:spPr>
              <a:xfrm>
                <a:off x="3009475" y="5134079"/>
                <a:ext cx="7051738" cy="691260"/>
              </a:xfrm>
              <a:prstGeom prst="rect">
                <a:avLst/>
              </a:prstGeom>
              <a:blipFill>
                <a:blip r:embed="rId5"/>
                <a:stretch>
                  <a:fillRect/>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CC8D01BA-B035-47BB-9229-19C931374844}"/>
              </a:ext>
            </a:extLst>
          </p:cNvPr>
          <p:cNvSpPr txBox="1"/>
          <p:nvPr/>
        </p:nvSpPr>
        <p:spPr>
          <a:xfrm>
            <a:off x="3052030" y="6077247"/>
            <a:ext cx="5558570" cy="461665"/>
          </a:xfrm>
          <a:prstGeom prst="rect">
            <a:avLst/>
          </a:prstGeom>
          <a:noFill/>
        </p:spPr>
        <p:txBody>
          <a:bodyPr wrap="square" rtlCol="0">
            <a:spAutoFit/>
          </a:bodyPr>
          <a:lstStyle/>
          <a:p>
            <a:r>
              <a:rPr lang="ja-JP" altLang="en-US" sz="2400" dirty="0"/>
              <a:t>場合分けもなくなりスッキリしました</a:t>
            </a:r>
            <a:endParaRPr lang="en-US" altLang="ja-JP" sz="2400" dirty="0"/>
          </a:p>
        </p:txBody>
      </p:sp>
      <p:sp>
        <p:nvSpPr>
          <p:cNvPr id="5" name="矢印: 右 4">
            <a:extLst>
              <a:ext uri="{FF2B5EF4-FFF2-40B4-BE49-F238E27FC236}">
                <a16:creationId xmlns:a16="http://schemas.microsoft.com/office/drawing/2014/main" id="{D8A5C1E1-2D70-496C-AF56-3066BADD6AD2}"/>
              </a:ext>
            </a:extLst>
          </p:cNvPr>
          <p:cNvSpPr/>
          <p:nvPr/>
        </p:nvSpPr>
        <p:spPr>
          <a:xfrm>
            <a:off x="2314105" y="5219305"/>
            <a:ext cx="667265" cy="55660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EB113B2-8CB6-46FC-B4E5-376E088EBA0F}"/>
              </a:ext>
            </a:extLst>
          </p:cNvPr>
          <p:cNvSpPr txBox="1"/>
          <p:nvPr/>
        </p:nvSpPr>
        <p:spPr>
          <a:xfrm>
            <a:off x="870228" y="5266774"/>
            <a:ext cx="1415772" cy="461665"/>
          </a:xfrm>
          <a:prstGeom prst="rect">
            <a:avLst/>
          </a:prstGeom>
          <a:noFill/>
        </p:spPr>
        <p:txBody>
          <a:bodyPr wrap="none" rtlCol="0">
            <a:spAutoFit/>
          </a:bodyPr>
          <a:lstStyle/>
          <a:p>
            <a:pPr algn="l"/>
            <a:r>
              <a:rPr kumimoji="1" lang="ja-JP" altLang="en-US" sz="2400" dirty="0"/>
              <a:t>式を整理</a:t>
            </a:r>
          </a:p>
        </p:txBody>
      </p:sp>
    </p:spTree>
    <p:extLst>
      <p:ext uri="{BB962C8B-B14F-4D97-AF65-F5344CB8AC3E}">
        <p14:creationId xmlns:p14="http://schemas.microsoft.com/office/powerpoint/2010/main" val="3647398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B057E0-11F4-47C9-B9D1-AC5A992CB2E0}"/>
              </a:ext>
            </a:extLst>
          </p:cNvPr>
          <p:cNvSpPr>
            <a:spLocks noGrp="1"/>
          </p:cNvSpPr>
          <p:nvPr>
            <p:ph type="sldNum" sz="quarter" idx="12"/>
          </p:nvPr>
        </p:nvSpPr>
        <p:spPr/>
        <p:txBody>
          <a:bodyPr/>
          <a:lstStyle/>
          <a:p>
            <a:fld id="{D836F367-8F14-4921-8441-15DE2D973248}" type="slidenum">
              <a:rPr kumimoji="1" lang="ja-JP" altLang="en-US" smtClean="0"/>
              <a:t>44</a:t>
            </a:fld>
            <a:endParaRPr kumimoji="1" lang="ja-JP" altLang="en-US"/>
          </a:p>
        </p:txBody>
      </p:sp>
      <p:sp>
        <p:nvSpPr>
          <p:cNvPr id="3" name="Shape 130">
            <a:extLst>
              <a:ext uri="{FF2B5EF4-FFF2-40B4-BE49-F238E27FC236}">
                <a16:creationId xmlns:a16="http://schemas.microsoft.com/office/drawing/2014/main" id="{DACFE145-184E-43EB-AC4C-934D7A911D35}"/>
              </a:ext>
            </a:extLst>
          </p:cNvPr>
          <p:cNvSpPr/>
          <p:nvPr/>
        </p:nvSpPr>
        <p:spPr>
          <a:xfrm>
            <a:off x="179666" y="87415"/>
            <a:ext cx="527067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合流・分岐の計算のイメージ</a:t>
            </a:r>
            <a:endParaRPr lang="en-US" altLang="ja-JP" dirty="0"/>
          </a:p>
        </p:txBody>
      </p:sp>
      <p:grpSp>
        <p:nvGrpSpPr>
          <p:cNvPr id="35" name="グループ化 34">
            <a:extLst>
              <a:ext uri="{FF2B5EF4-FFF2-40B4-BE49-F238E27FC236}">
                <a16:creationId xmlns:a16="http://schemas.microsoft.com/office/drawing/2014/main" id="{EC2C5F71-C567-4BE1-8EE0-FF106407235D}"/>
              </a:ext>
            </a:extLst>
          </p:cNvPr>
          <p:cNvGrpSpPr/>
          <p:nvPr/>
        </p:nvGrpSpPr>
        <p:grpSpPr>
          <a:xfrm>
            <a:off x="4023361" y="1707546"/>
            <a:ext cx="2246839" cy="902218"/>
            <a:chOff x="3137365" y="4266313"/>
            <a:chExt cx="2246839" cy="902218"/>
          </a:xfrm>
        </p:grpSpPr>
        <p:sp>
          <p:nvSpPr>
            <p:cNvPr id="28" name="正方形/長方形 27">
              <a:extLst>
                <a:ext uri="{FF2B5EF4-FFF2-40B4-BE49-F238E27FC236}">
                  <a16:creationId xmlns:a16="http://schemas.microsoft.com/office/drawing/2014/main" id="{D2E6663D-2C26-4765-9DE3-0BC103374E8C}"/>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a:extLst>
                <a:ext uri="{FF2B5EF4-FFF2-40B4-BE49-F238E27FC236}">
                  <a16:creationId xmlns:a16="http://schemas.microsoft.com/office/drawing/2014/main" id="{5B48087F-EF4D-434B-A085-B40E6DAD8D6E}"/>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E7F351E-88C0-41C4-BA59-22F5A7AB0B9E}"/>
                </a:ext>
              </a:extLst>
            </p:cNvPr>
            <p:cNvSpPr txBox="1"/>
            <p:nvPr/>
          </p:nvSpPr>
          <p:spPr>
            <a:xfrm>
              <a:off x="3137365" y="4324243"/>
              <a:ext cx="287871" cy="345157"/>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21" name="テキスト ボックス 20">
              <a:extLst>
                <a:ext uri="{FF2B5EF4-FFF2-40B4-BE49-F238E27FC236}">
                  <a16:creationId xmlns:a16="http://schemas.microsoft.com/office/drawing/2014/main" id="{7DEDADEE-45E8-4127-A115-A584D38E9E5C}"/>
                </a:ext>
              </a:extLst>
            </p:cNvPr>
            <p:cNvSpPr txBox="1"/>
            <p:nvPr/>
          </p:nvSpPr>
          <p:spPr>
            <a:xfrm>
              <a:off x="4974380" y="4289984"/>
              <a:ext cx="409824" cy="358533"/>
            </a:xfrm>
            <a:prstGeom prst="rect">
              <a:avLst/>
            </a:prstGeom>
            <a:noFill/>
          </p:spPr>
          <p:txBody>
            <a:bodyPr wrap="none" rtlCol="0">
              <a:spAutoFit/>
            </a:bodyPr>
            <a:lstStyle/>
            <a:p>
              <a:pPr algn="l"/>
              <a:r>
                <a:rPr kumimoji="1" lang="en-US" altLang="ja-JP" sz="2400" dirty="0"/>
                <a:t>C</a:t>
              </a:r>
              <a:r>
                <a:rPr kumimoji="1" lang="en-US" altLang="ja-JP" sz="2400" baseline="-25000" dirty="0"/>
                <a:t>A</a:t>
              </a:r>
            </a:p>
          </p:txBody>
        </p:sp>
      </p:grpSp>
      <p:grpSp>
        <p:nvGrpSpPr>
          <p:cNvPr id="34" name="グループ化 33">
            <a:extLst>
              <a:ext uri="{FF2B5EF4-FFF2-40B4-BE49-F238E27FC236}">
                <a16:creationId xmlns:a16="http://schemas.microsoft.com/office/drawing/2014/main" id="{AE6EA012-7782-468B-87D6-F19B86DDB61E}"/>
              </a:ext>
            </a:extLst>
          </p:cNvPr>
          <p:cNvGrpSpPr/>
          <p:nvPr/>
        </p:nvGrpSpPr>
        <p:grpSpPr>
          <a:xfrm>
            <a:off x="7147191" y="2925689"/>
            <a:ext cx="2283276" cy="929485"/>
            <a:chOff x="5429588" y="4249344"/>
            <a:chExt cx="2283276" cy="929485"/>
          </a:xfrm>
        </p:grpSpPr>
        <p:sp>
          <p:nvSpPr>
            <p:cNvPr id="30" name="正方形/長方形 29">
              <a:extLst>
                <a:ext uri="{FF2B5EF4-FFF2-40B4-BE49-F238E27FC236}">
                  <a16:creationId xmlns:a16="http://schemas.microsoft.com/office/drawing/2014/main" id="{7BDBD8FA-C907-4830-8C92-45215F4EE995}"/>
                </a:ext>
              </a:extLst>
            </p:cNvPr>
            <p:cNvSpPr/>
            <p:nvPr/>
          </p:nvSpPr>
          <p:spPr>
            <a:xfrm>
              <a:off x="5869968" y="4276611"/>
              <a:ext cx="1534788"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a:extLst>
                <a:ext uri="{FF2B5EF4-FFF2-40B4-BE49-F238E27FC236}">
                  <a16:creationId xmlns:a16="http://schemas.microsoft.com/office/drawing/2014/main" id="{CC02E937-C0CD-464C-8EB2-561CDE244EA9}"/>
                </a:ext>
              </a:extLst>
            </p:cNvPr>
            <p:cNvSpPr/>
            <p:nvPr/>
          </p:nvSpPr>
          <p:spPr>
            <a:xfrm>
              <a:off x="5765608" y="4613473"/>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259BF183-9F0A-4AA8-B269-43196A1A9EB8}"/>
                </a:ext>
              </a:extLst>
            </p:cNvPr>
            <p:cNvSpPr txBox="1"/>
            <p:nvPr/>
          </p:nvSpPr>
          <p:spPr>
            <a:xfrm>
              <a:off x="7419003" y="4538132"/>
              <a:ext cx="293861" cy="345157"/>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22" name="テキスト ボックス 21">
              <a:extLst>
                <a:ext uri="{FF2B5EF4-FFF2-40B4-BE49-F238E27FC236}">
                  <a16:creationId xmlns:a16="http://schemas.microsoft.com/office/drawing/2014/main" id="{4444C77F-16FF-4DF3-B36F-3D8BB28FE505}"/>
                </a:ext>
              </a:extLst>
            </p:cNvPr>
            <p:cNvSpPr txBox="1"/>
            <p:nvPr/>
          </p:nvSpPr>
          <p:spPr>
            <a:xfrm>
              <a:off x="5429588" y="4249344"/>
              <a:ext cx="414803" cy="358533"/>
            </a:xfrm>
            <a:prstGeom prst="rect">
              <a:avLst/>
            </a:prstGeom>
            <a:noFill/>
          </p:spPr>
          <p:txBody>
            <a:bodyPr wrap="none" rtlCol="0">
              <a:spAutoFit/>
            </a:bodyPr>
            <a:lstStyle/>
            <a:p>
              <a:pPr algn="l"/>
              <a:r>
                <a:rPr kumimoji="1" lang="en-US" altLang="ja-JP" sz="2400" dirty="0"/>
                <a:t>C</a:t>
              </a:r>
              <a:r>
                <a:rPr kumimoji="1" lang="en-US" altLang="ja-JP" sz="2400" baseline="-25000" dirty="0"/>
                <a:t>B</a:t>
              </a:r>
              <a:endParaRPr kumimoji="1" lang="ja-JP" altLang="en-US" sz="2400" baseline="-25000" dirty="0"/>
            </a:p>
          </p:txBody>
        </p:sp>
      </p:grpSp>
      <p:sp>
        <p:nvSpPr>
          <p:cNvPr id="33" name="テキスト ボックス 32">
            <a:extLst>
              <a:ext uri="{FF2B5EF4-FFF2-40B4-BE49-F238E27FC236}">
                <a16:creationId xmlns:a16="http://schemas.microsoft.com/office/drawing/2014/main" id="{BE7BEF6A-4627-4426-B3F7-D19733AD1FAF}"/>
              </a:ext>
            </a:extLst>
          </p:cNvPr>
          <p:cNvSpPr txBox="1"/>
          <p:nvPr/>
        </p:nvSpPr>
        <p:spPr>
          <a:xfrm>
            <a:off x="437299" y="801766"/>
            <a:ext cx="8993168" cy="461665"/>
          </a:xfrm>
          <a:prstGeom prst="rect">
            <a:avLst/>
          </a:prstGeom>
          <a:noFill/>
        </p:spPr>
        <p:txBody>
          <a:bodyPr wrap="none" rtlCol="0">
            <a:spAutoFit/>
          </a:bodyPr>
          <a:lstStyle/>
          <a:p>
            <a:r>
              <a:rPr lang="ja-JP" altLang="en-US" sz="2400" dirty="0"/>
              <a:t>以下の図のような条件で</a:t>
            </a:r>
            <a:r>
              <a:rPr lang="en-US" altLang="ja-JP" sz="2400" dirty="0"/>
              <a:t>A, D</a:t>
            </a:r>
            <a:r>
              <a:rPr lang="ja-JP" altLang="en-US" sz="2400" dirty="0"/>
              <a:t>側から</a:t>
            </a:r>
            <a:r>
              <a:rPr lang="en-US" altLang="ja-JP" sz="2400" dirty="0"/>
              <a:t>B</a:t>
            </a:r>
            <a:r>
              <a:rPr lang="ja-JP" altLang="en-US" sz="2400" dirty="0"/>
              <a:t>へ桃が流れるとしましょう</a:t>
            </a:r>
            <a:endParaRPr lang="en-US" altLang="ja-JP" sz="2400" dirty="0"/>
          </a:p>
        </p:txBody>
      </p:sp>
      <p:grpSp>
        <p:nvGrpSpPr>
          <p:cNvPr id="36" name="グループ化 35">
            <a:extLst>
              <a:ext uri="{FF2B5EF4-FFF2-40B4-BE49-F238E27FC236}">
                <a16:creationId xmlns:a16="http://schemas.microsoft.com/office/drawing/2014/main" id="{85F571EE-FDC5-450A-895D-AE74A61D58C6}"/>
              </a:ext>
            </a:extLst>
          </p:cNvPr>
          <p:cNvGrpSpPr/>
          <p:nvPr/>
        </p:nvGrpSpPr>
        <p:grpSpPr>
          <a:xfrm>
            <a:off x="4059883" y="3910994"/>
            <a:ext cx="2396084" cy="955628"/>
            <a:chOff x="3137365" y="4212903"/>
            <a:chExt cx="2396084" cy="955628"/>
          </a:xfrm>
        </p:grpSpPr>
        <p:sp>
          <p:nvSpPr>
            <p:cNvPr id="37" name="正方形/長方形 36">
              <a:extLst>
                <a:ext uri="{FF2B5EF4-FFF2-40B4-BE49-F238E27FC236}">
                  <a16:creationId xmlns:a16="http://schemas.microsoft.com/office/drawing/2014/main" id="{9A3F4603-CBFF-4CA7-B0EC-FA4E7DC06684}"/>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1D20AC23-6797-4366-9D18-3910AAB79C36}"/>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3D649050-0E76-42EB-A48C-B5EF53C84A8F}"/>
                </a:ext>
              </a:extLst>
            </p:cNvPr>
            <p:cNvSpPr txBox="1"/>
            <p:nvPr/>
          </p:nvSpPr>
          <p:spPr>
            <a:xfrm>
              <a:off x="3137365" y="4324243"/>
              <a:ext cx="413896" cy="461665"/>
            </a:xfrm>
            <a:prstGeom prst="rect">
              <a:avLst/>
            </a:prstGeom>
            <a:noFill/>
          </p:spPr>
          <p:txBody>
            <a:bodyPr wrap="none" rtlCol="0">
              <a:spAutoFit/>
            </a:bodyPr>
            <a:lstStyle/>
            <a:p>
              <a:pPr algn="l"/>
              <a:r>
                <a:rPr lang="en-US" altLang="ja-JP" sz="2400" dirty="0"/>
                <a:t>D</a:t>
              </a:r>
              <a:endParaRPr kumimoji="1" lang="ja-JP" altLang="en-US" sz="2400" dirty="0"/>
            </a:p>
          </p:txBody>
        </p:sp>
        <p:sp>
          <p:nvSpPr>
            <p:cNvPr id="40" name="テキスト ボックス 39">
              <a:extLst>
                <a:ext uri="{FF2B5EF4-FFF2-40B4-BE49-F238E27FC236}">
                  <a16:creationId xmlns:a16="http://schemas.microsoft.com/office/drawing/2014/main" id="{16B1197E-DD80-4FB3-BBB8-C86F311C7B5E}"/>
                </a:ext>
              </a:extLst>
            </p:cNvPr>
            <p:cNvSpPr txBox="1"/>
            <p:nvPr/>
          </p:nvSpPr>
          <p:spPr>
            <a:xfrm>
              <a:off x="4986504" y="4212903"/>
              <a:ext cx="546945" cy="461665"/>
            </a:xfrm>
            <a:prstGeom prst="rect">
              <a:avLst/>
            </a:prstGeom>
            <a:noFill/>
          </p:spPr>
          <p:txBody>
            <a:bodyPr wrap="none" rtlCol="0">
              <a:spAutoFit/>
            </a:bodyPr>
            <a:lstStyle/>
            <a:p>
              <a:pPr algn="l"/>
              <a:r>
                <a:rPr kumimoji="1" lang="en-US" altLang="ja-JP" sz="2400" dirty="0"/>
                <a:t>C</a:t>
              </a:r>
              <a:r>
                <a:rPr kumimoji="1" lang="en-US" altLang="ja-JP" sz="2400" baseline="-25000" dirty="0"/>
                <a:t>D</a:t>
              </a:r>
            </a:p>
          </p:txBody>
        </p:sp>
      </p:grpSp>
      <p:cxnSp>
        <p:nvCxnSpPr>
          <p:cNvPr id="42" name="コネクタ: カギ線 41">
            <a:extLst>
              <a:ext uri="{FF2B5EF4-FFF2-40B4-BE49-F238E27FC236}">
                <a16:creationId xmlns:a16="http://schemas.microsoft.com/office/drawing/2014/main" id="{B2243895-BC0D-40E9-BE20-71A824B55164}"/>
              </a:ext>
            </a:extLst>
          </p:cNvPr>
          <p:cNvCxnSpPr>
            <a:stCxn id="29" idx="6"/>
            <a:endCxn id="31" idx="2"/>
          </p:cNvCxnSpPr>
          <p:nvPr/>
        </p:nvCxnSpPr>
        <p:spPr>
          <a:xfrm>
            <a:off x="6030776" y="2151944"/>
            <a:ext cx="1452435" cy="1235111"/>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7B3C472B-ADF7-4A6C-AA4C-998BB18C2397}"/>
              </a:ext>
            </a:extLst>
          </p:cNvPr>
          <p:cNvCxnSpPr>
            <a:cxnSpLocks/>
            <a:stCxn id="38" idx="6"/>
            <a:endCxn id="31" idx="2"/>
          </p:cNvCxnSpPr>
          <p:nvPr/>
        </p:nvCxnSpPr>
        <p:spPr>
          <a:xfrm flipV="1">
            <a:off x="6067298" y="3387055"/>
            <a:ext cx="1415913" cy="102174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08653266-6800-4921-94EA-3EC28D2187D5}"/>
              </a:ext>
            </a:extLst>
          </p:cNvPr>
          <p:cNvGrpSpPr/>
          <p:nvPr/>
        </p:nvGrpSpPr>
        <p:grpSpPr>
          <a:xfrm>
            <a:off x="2356408" y="1416825"/>
            <a:ext cx="1453581" cy="1300767"/>
            <a:chOff x="817761" y="1819318"/>
            <a:chExt cx="1453581" cy="1300767"/>
          </a:xfrm>
        </p:grpSpPr>
        <p:sp>
          <p:nvSpPr>
            <p:cNvPr id="41" name="テキスト ボックス 40">
              <a:extLst>
                <a:ext uri="{FF2B5EF4-FFF2-40B4-BE49-F238E27FC236}">
                  <a16:creationId xmlns:a16="http://schemas.microsoft.com/office/drawing/2014/main" id="{665848A5-97A8-48B9-A140-6B3060EF3402}"/>
                </a:ext>
              </a:extLst>
            </p:cNvPr>
            <p:cNvSpPr txBox="1"/>
            <p:nvPr/>
          </p:nvSpPr>
          <p:spPr>
            <a:xfrm>
              <a:off x="817761" y="2535310"/>
              <a:ext cx="878767" cy="584775"/>
            </a:xfrm>
            <a:prstGeom prst="rect">
              <a:avLst/>
            </a:prstGeom>
            <a:noFill/>
          </p:spPr>
          <p:txBody>
            <a:bodyPr wrap="none" rtlCol="0">
              <a:spAutoFit/>
            </a:bodyPr>
            <a:lstStyle/>
            <a:p>
              <a:pPr algn="l"/>
              <a:r>
                <a:rPr kumimoji="1" lang="ja-JP" altLang="en-US" sz="3200" dirty="0"/>
                <a:t>桃</a:t>
              </a:r>
              <a:r>
                <a:rPr kumimoji="1" lang="en-US" altLang="ja-JP" sz="3200" dirty="0"/>
                <a:t>’</a:t>
              </a:r>
              <a:r>
                <a:rPr kumimoji="1" lang="en-US" altLang="ja-JP" sz="3200" baseline="-25000" dirty="0"/>
                <a:t>A</a:t>
              </a:r>
              <a:endParaRPr kumimoji="1" lang="ja-JP" altLang="en-US" sz="3200" baseline="-25000" dirty="0"/>
            </a:p>
          </p:txBody>
        </p:sp>
        <p:sp>
          <p:nvSpPr>
            <p:cNvPr id="44" name="テキスト ボックス 43">
              <a:extLst>
                <a:ext uri="{FF2B5EF4-FFF2-40B4-BE49-F238E27FC236}">
                  <a16:creationId xmlns:a16="http://schemas.microsoft.com/office/drawing/2014/main" id="{C8C90DFB-2001-45C7-98A6-B34708EBB869}"/>
                </a:ext>
              </a:extLst>
            </p:cNvPr>
            <p:cNvSpPr txBox="1"/>
            <p:nvPr/>
          </p:nvSpPr>
          <p:spPr>
            <a:xfrm>
              <a:off x="850628" y="1819318"/>
              <a:ext cx="562975" cy="584775"/>
            </a:xfrm>
            <a:prstGeom prst="rect">
              <a:avLst/>
            </a:prstGeom>
            <a:noFill/>
          </p:spPr>
          <p:txBody>
            <a:bodyPr wrap="none" rtlCol="0">
              <a:spAutoFit/>
            </a:bodyPr>
            <a:lstStyle/>
            <a:p>
              <a:pPr algn="l"/>
              <a:r>
                <a:rPr kumimoji="1" lang="en-US" altLang="ja-JP" sz="3200" dirty="0" err="1"/>
                <a:t>v</a:t>
              </a:r>
              <a:r>
                <a:rPr kumimoji="1" lang="en-US" altLang="ja-JP" sz="3200" baseline="-25000" dirty="0" err="1"/>
                <a:t>A</a:t>
              </a:r>
              <a:endParaRPr kumimoji="1" lang="ja-JP" altLang="en-US" sz="3200" baseline="-25000" dirty="0"/>
            </a:p>
          </p:txBody>
        </p:sp>
        <p:sp>
          <p:nvSpPr>
            <p:cNvPr id="13" name="テキスト ボックス 12">
              <a:extLst>
                <a:ext uri="{FF2B5EF4-FFF2-40B4-BE49-F238E27FC236}">
                  <a16:creationId xmlns:a16="http://schemas.microsoft.com/office/drawing/2014/main" id="{1BA19FF8-9C2A-4DF9-B96A-BBBEC3C1DC96}"/>
                </a:ext>
              </a:extLst>
            </p:cNvPr>
            <p:cNvSpPr txBox="1"/>
            <p:nvPr/>
          </p:nvSpPr>
          <p:spPr>
            <a:xfrm>
              <a:off x="1598584" y="1942399"/>
              <a:ext cx="667170" cy="461665"/>
            </a:xfrm>
            <a:prstGeom prst="rect">
              <a:avLst/>
            </a:prstGeom>
            <a:noFill/>
          </p:spPr>
          <p:txBody>
            <a:bodyPr wrap="none" rtlCol="0">
              <a:spAutoFit/>
            </a:bodyPr>
            <a:lstStyle/>
            <a:p>
              <a:pPr algn="l"/>
              <a:r>
                <a:rPr kumimoji="1" lang="en-US" altLang="ja-JP" sz="2400" dirty="0"/>
                <a:t>= 1</a:t>
              </a:r>
              <a:endParaRPr kumimoji="1" lang="ja-JP" altLang="en-US" sz="2400" dirty="0"/>
            </a:p>
          </p:txBody>
        </p:sp>
        <p:sp>
          <p:nvSpPr>
            <p:cNvPr id="45" name="テキスト ボックス 44">
              <a:extLst>
                <a:ext uri="{FF2B5EF4-FFF2-40B4-BE49-F238E27FC236}">
                  <a16:creationId xmlns:a16="http://schemas.microsoft.com/office/drawing/2014/main" id="{A7AAF791-186F-43AF-96F0-0A16E005C3B8}"/>
                </a:ext>
              </a:extLst>
            </p:cNvPr>
            <p:cNvSpPr txBox="1"/>
            <p:nvPr/>
          </p:nvSpPr>
          <p:spPr>
            <a:xfrm>
              <a:off x="1604172" y="2596864"/>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grpSp>
      <p:grpSp>
        <p:nvGrpSpPr>
          <p:cNvPr id="19" name="グループ化 18">
            <a:extLst>
              <a:ext uri="{FF2B5EF4-FFF2-40B4-BE49-F238E27FC236}">
                <a16:creationId xmlns:a16="http://schemas.microsoft.com/office/drawing/2014/main" id="{ACC8C69C-D2EA-4570-AD2B-05BB3768BA87}"/>
              </a:ext>
            </a:extLst>
          </p:cNvPr>
          <p:cNvGrpSpPr/>
          <p:nvPr/>
        </p:nvGrpSpPr>
        <p:grpSpPr>
          <a:xfrm>
            <a:off x="4521034" y="1825428"/>
            <a:ext cx="546945" cy="701993"/>
            <a:chOff x="3096815" y="3240165"/>
            <a:chExt cx="1111613" cy="1426734"/>
          </a:xfrm>
        </p:grpSpPr>
        <p:pic>
          <p:nvPicPr>
            <p:cNvPr id="46" name="Picture 2" descr="https://illustimage.com/photo/dl/102.png?20160628">
              <a:extLst>
                <a:ext uri="{FF2B5EF4-FFF2-40B4-BE49-F238E27FC236}">
                  <a16:creationId xmlns:a16="http://schemas.microsoft.com/office/drawing/2014/main" id="{5DBCCE5D-A7C1-4D90-AC02-7D1036499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s://illustimage.com/photo/dl/102.png?20160628">
              <a:extLst>
                <a:ext uri="{FF2B5EF4-FFF2-40B4-BE49-F238E27FC236}">
                  <a16:creationId xmlns:a16="http://schemas.microsoft.com/office/drawing/2014/main" id="{2BD09043-45D4-4979-B38A-0C2D00C1F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1B9DB03E-B1B8-4DAE-9C4F-6B899203B5A5}"/>
              </a:ext>
            </a:extLst>
          </p:cNvPr>
          <p:cNvGrpSpPr/>
          <p:nvPr/>
        </p:nvGrpSpPr>
        <p:grpSpPr>
          <a:xfrm>
            <a:off x="5266569" y="4046397"/>
            <a:ext cx="546945" cy="701993"/>
            <a:chOff x="3096815" y="3240165"/>
            <a:chExt cx="1111613" cy="1426734"/>
          </a:xfrm>
        </p:grpSpPr>
        <p:pic>
          <p:nvPicPr>
            <p:cNvPr id="49" name="Picture 2" descr="https://illustimage.com/photo/dl/102.png?20160628">
              <a:extLst>
                <a:ext uri="{FF2B5EF4-FFF2-40B4-BE49-F238E27FC236}">
                  <a16:creationId xmlns:a16="http://schemas.microsoft.com/office/drawing/2014/main" id="{CFBAF1D8-183A-4A2D-9038-2A6EBED31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s://illustimage.com/photo/dl/102.png?20160628">
              <a:extLst>
                <a:ext uri="{FF2B5EF4-FFF2-40B4-BE49-F238E27FC236}">
                  <a16:creationId xmlns:a16="http://schemas.microsoft.com/office/drawing/2014/main" id="{168BC986-9973-4902-A466-C90CF831E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グループ化 50">
            <a:extLst>
              <a:ext uri="{FF2B5EF4-FFF2-40B4-BE49-F238E27FC236}">
                <a16:creationId xmlns:a16="http://schemas.microsoft.com/office/drawing/2014/main" id="{D630A85B-C9A0-4AEF-B502-CD6F60ED442F}"/>
              </a:ext>
            </a:extLst>
          </p:cNvPr>
          <p:cNvGrpSpPr/>
          <p:nvPr/>
        </p:nvGrpSpPr>
        <p:grpSpPr>
          <a:xfrm>
            <a:off x="4781640" y="4064516"/>
            <a:ext cx="546945" cy="701993"/>
            <a:chOff x="3096815" y="3240165"/>
            <a:chExt cx="1111613" cy="1426734"/>
          </a:xfrm>
        </p:grpSpPr>
        <p:pic>
          <p:nvPicPr>
            <p:cNvPr id="52" name="Picture 2" descr="https://illustimage.com/photo/dl/102.png?20160628">
              <a:extLst>
                <a:ext uri="{FF2B5EF4-FFF2-40B4-BE49-F238E27FC236}">
                  <a16:creationId xmlns:a16="http://schemas.microsoft.com/office/drawing/2014/main" id="{309CE00D-0AE7-4989-95F0-7563E9A44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s://illustimage.com/photo/dl/102.png?20160628">
              <a:extLst>
                <a:ext uri="{FF2B5EF4-FFF2-40B4-BE49-F238E27FC236}">
                  <a16:creationId xmlns:a16="http://schemas.microsoft.com/office/drawing/2014/main" id="{D4FC7A66-B019-4A5A-91FA-8ED132E38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pic>
        <p:nvPicPr>
          <p:cNvPr id="55" name="Picture 2" descr="https://illustimage.com/photo/dl/102.png?20160628">
            <a:extLst>
              <a:ext uri="{FF2B5EF4-FFF2-40B4-BE49-F238E27FC236}">
                <a16:creationId xmlns:a16="http://schemas.microsoft.com/office/drawing/2014/main" id="{6B673708-2C3B-4FC6-84EE-77B1E0811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3160" y="4233197"/>
            <a:ext cx="364630" cy="364630"/>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32E99D8C-DE0E-4133-BDE3-07B0E76B442D}"/>
              </a:ext>
            </a:extLst>
          </p:cNvPr>
          <p:cNvGrpSpPr/>
          <p:nvPr/>
        </p:nvGrpSpPr>
        <p:grpSpPr>
          <a:xfrm>
            <a:off x="2368708" y="3661181"/>
            <a:ext cx="1453581" cy="1300767"/>
            <a:chOff x="817761" y="1819318"/>
            <a:chExt cx="1453581" cy="1300767"/>
          </a:xfrm>
        </p:grpSpPr>
        <p:sp>
          <p:nvSpPr>
            <p:cNvPr id="58" name="テキスト ボックス 57">
              <a:extLst>
                <a:ext uri="{FF2B5EF4-FFF2-40B4-BE49-F238E27FC236}">
                  <a16:creationId xmlns:a16="http://schemas.microsoft.com/office/drawing/2014/main" id="{8A570382-2F08-4164-8278-F8EB35B3F643}"/>
                </a:ext>
              </a:extLst>
            </p:cNvPr>
            <p:cNvSpPr txBox="1"/>
            <p:nvPr/>
          </p:nvSpPr>
          <p:spPr>
            <a:xfrm>
              <a:off x="817761" y="2535310"/>
              <a:ext cx="904415" cy="584775"/>
            </a:xfrm>
            <a:prstGeom prst="rect">
              <a:avLst/>
            </a:prstGeom>
            <a:noFill/>
          </p:spPr>
          <p:txBody>
            <a:bodyPr wrap="none" rtlCol="0">
              <a:spAutoFit/>
            </a:bodyPr>
            <a:lstStyle/>
            <a:p>
              <a:pPr algn="l"/>
              <a:r>
                <a:rPr kumimoji="1" lang="ja-JP" altLang="en-US" sz="3200" dirty="0"/>
                <a:t>桃</a:t>
              </a:r>
              <a:r>
                <a:rPr kumimoji="1" lang="en-US" altLang="ja-JP" sz="3200" dirty="0"/>
                <a:t>’</a:t>
              </a:r>
              <a:r>
                <a:rPr kumimoji="1" lang="en-US" altLang="ja-JP" sz="3200" baseline="-25000" dirty="0"/>
                <a:t>D</a:t>
              </a:r>
              <a:endParaRPr kumimoji="1" lang="ja-JP" altLang="en-US" sz="3200" baseline="-25000" dirty="0"/>
            </a:p>
          </p:txBody>
        </p:sp>
        <p:sp>
          <p:nvSpPr>
            <p:cNvPr id="59" name="テキスト ボックス 58">
              <a:extLst>
                <a:ext uri="{FF2B5EF4-FFF2-40B4-BE49-F238E27FC236}">
                  <a16:creationId xmlns:a16="http://schemas.microsoft.com/office/drawing/2014/main" id="{BD2FE885-1363-40F8-B6AB-4731367500C8}"/>
                </a:ext>
              </a:extLst>
            </p:cNvPr>
            <p:cNvSpPr txBox="1"/>
            <p:nvPr/>
          </p:nvSpPr>
          <p:spPr>
            <a:xfrm>
              <a:off x="850628" y="1819318"/>
              <a:ext cx="588623" cy="584775"/>
            </a:xfrm>
            <a:prstGeom prst="rect">
              <a:avLst/>
            </a:prstGeom>
            <a:noFill/>
          </p:spPr>
          <p:txBody>
            <a:bodyPr wrap="none" rtlCol="0">
              <a:spAutoFit/>
            </a:bodyPr>
            <a:lstStyle/>
            <a:p>
              <a:pPr algn="l"/>
              <a:r>
                <a:rPr kumimoji="1" lang="en-US" altLang="ja-JP" sz="3200" dirty="0" err="1"/>
                <a:t>v</a:t>
              </a:r>
              <a:r>
                <a:rPr kumimoji="1" lang="en-US" altLang="ja-JP" sz="3200" baseline="-25000" dirty="0" err="1"/>
                <a:t>D</a:t>
              </a:r>
              <a:endParaRPr kumimoji="1" lang="ja-JP" altLang="en-US" sz="3200" baseline="-25000" dirty="0"/>
            </a:p>
          </p:txBody>
        </p:sp>
        <p:sp>
          <p:nvSpPr>
            <p:cNvPr id="60" name="テキスト ボックス 59">
              <a:extLst>
                <a:ext uri="{FF2B5EF4-FFF2-40B4-BE49-F238E27FC236}">
                  <a16:creationId xmlns:a16="http://schemas.microsoft.com/office/drawing/2014/main" id="{E6367C17-6213-4929-B699-41511D2C4E99}"/>
                </a:ext>
              </a:extLst>
            </p:cNvPr>
            <p:cNvSpPr txBox="1"/>
            <p:nvPr/>
          </p:nvSpPr>
          <p:spPr>
            <a:xfrm>
              <a:off x="1598584" y="1942399"/>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sp>
          <p:nvSpPr>
            <p:cNvPr id="61" name="テキスト ボックス 60">
              <a:extLst>
                <a:ext uri="{FF2B5EF4-FFF2-40B4-BE49-F238E27FC236}">
                  <a16:creationId xmlns:a16="http://schemas.microsoft.com/office/drawing/2014/main" id="{2C72C3FE-B231-4917-BC11-50CD0EED5DB7}"/>
                </a:ext>
              </a:extLst>
            </p:cNvPr>
            <p:cNvSpPr txBox="1"/>
            <p:nvPr/>
          </p:nvSpPr>
          <p:spPr>
            <a:xfrm>
              <a:off x="1604172" y="2596864"/>
              <a:ext cx="667170" cy="461665"/>
            </a:xfrm>
            <a:prstGeom prst="rect">
              <a:avLst/>
            </a:prstGeom>
            <a:noFill/>
          </p:spPr>
          <p:txBody>
            <a:bodyPr wrap="none" rtlCol="0">
              <a:spAutoFit/>
            </a:bodyPr>
            <a:lstStyle/>
            <a:p>
              <a:pPr algn="l"/>
              <a:r>
                <a:rPr kumimoji="1" lang="en-US" altLang="ja-JP" sz="2400" dirty="0"/>
                <a:t>= 5</a:t>
              </a:r>
              <a:endParaRPr kumimoji="1" lang="ja-JP" altLang="en-US" sz="2400" dirty="0"/>
            </a:p>
          </p:txBody>
        </p:sp>
      </p:grpSp>
      <p:sp>
        <p:nvSpPr>
          <p:cNvPr id="62" name="矢印: 右 61">
            <a:extLst>
              <a:ext uri="{FF2B5EF4-FFF2-40B4-BE49-F238E27FC236}">
                <a16:creationId xmlns:a16="http://schemas.microsoft.com/office/drawing/2014/main" id="{B17012D5-7A88-4387-8D56-0DA96B8EA3AD}"/>
              </a:ext>
            </a:extLst>
          </p:cNvPr>
          <p:cNvSpPr/>
          <p:nvPr/>
        </p:nvSpPr>
        <p:spPr>
          <a:xfrm>
            <a:off x="4699768" y="1363340"/>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26C476A8-B19C-4F14-9090-29FD642E21B7}"/>
              </a:ext>
            </a:extLst>
          </p:cNvPr>
          <p:cNvSpPr/>
          <p:nvPr/>
        </p:nvSpPr>
        <p:spPr>
          <a:xfrm>
            <a:off x="4645475" y="3508809"/>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5F1395C4-D6C1-4110-9B20-51D350218D5B}"/>
              </a:ext>
            </a:extLst>
          </p:cNvPr>
          <p:cNvSpPr/>
          <p:nvPr/>
        </p:nvSpPr>
        <p:spPr>
          <a:xfrm>
            <a:off x="1509232" y="5298485"/>
            <a:ext cx="8685391" cy="1317864"/>
          </a:xfrm>
          <a:prstGeom prst="round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この場合、以下はどのような計算式になるでしょうか？</a:t>
            </a:r>
            <a:endParaRPr lang="en-US" altLang="ja-JP" sz="2400" dirty="0">
              <a:solidFill>
                <a:schemeClr val="tx1"/>
              </a:solidFill>
            </a:endParaRPr>
          </a:p>
          <a:p>
            <a:r>
              <a:rPr lang="ja-JP" altLang="en-US" sz="2400" dirty="0">
                <a:solidFill>
                  <a:schemeClr val="tx1"/>
                </a:solidFill>
              </a:rPr>
              <a:t>　　</a:t>
            </a:r>
            <a:r>
              <a:rPr lang="en-US" altLang="ja-JP" sz="2400" dirty="0">
                <a:solidFill>
                  <a:schemeClr val="tx1"/>
                </a:solidFill>
              </a:rPr>
              <a:t>C</a:t>
            </a:r>
            <a:r>
              <a:rPr lang="en-US" altLang="ja-JP" sz="2400" baseline="-25000" dirty="0">
                <a:solidFill>
                  <a:schemeClr val="tx1"/>
                </a:solidFill>
              </a:rPr>
              <a:t>B</a:t>
            </a:r>
            <a:r>
              <a:rPr lang="ja-JP" altLang="en-US" sz="2400" dirty="0">
                <a:solidFill>
                  <a:schemeClr val="tx1"/>
                </a:solidFill>
              </a:rPr>
              <a:t>点での単位速さあたりで流れてくる桃の数</a:t>
            </a:r>
            <a:r>
              <a:rPr lang="en-US" altLang="ja-JP" sz="2400" dirty="0">
                <a:solidFill>
                  <a:schemeClr val="tx1"/>
                </a:solidFill>
              </a:rPr>
              <a:t>	</a:t>
            </a:r>
            <a:r>
              <a:rPr lang="ja-JP" altLang="en-US" sz="2400" dirty="0">
                <a:solidFill>
                  <a:schemeClr val="tx1"/>
                </a:solidFill>
              </a:rPr>
              <a:t>桃</a:t>
            </a:r>
            <a:r>
              <a:rPr lang="en-US" altLang="ja-JP" sz="2400" dirty="0">
                <a:solidFill>
                  <a:schemeClr val="tx1"/>
                </a:solidFill>
              </a:rPr>
              <a:t>’</a:t>
            </a:r>
            <a:r>
              <a:rPr lang="en-US" altLang="ja-JP" sz="2400" baseline="-25000" dirty="0">
                <a:solidFill>
                  <a:schemeClr val="tx1"/>
                </a:solidFill>
              </a:rPr>
              <a:t>B</a:t>
            </a:r>
          </a:p>
          <a:p>
            <a:r>
              <a:rPr lang="ja-JP" altLang="en-US" sz="2400" baseline="-25000" dirty="0">
                <a:solidFill>
                  <a:schemeClr val="tx1"/>
                </a:solidFill>
              </a:rPr>
              <a:t>　　　</a:t>
            </a:r>
            <a:r>
              <a:rPr lang="en-US" altLang="ja-JP" sz="2400" dirty="0">
                <a:solidFill>
                  <a:schemeClr val="tx1"/>
                </a:solidFill>
              </a:rPr>
              <a:t>C</a:t>
            </a:r>
            <a:r>
              <a:rPr lang="en-US" altLang="ja-JP" sz="2400" baseline="-25000" dirty="0">
                <a:solidFill>
                  <a:schemeClr val="tx1"/>
                </a:solidFill>
              </a:rPr>
              <a:t>B</a:t>
            </a:r>
            <a:r>
              <a:rPr lang="ja-JP" altLang="en-US" sz="2400" dirty="0">
                <a:solidFill>
                  <a:schemeClr val="tx1"/>
                </a:solidFill>
              </a:rPr>
              <a:t>点を通り過ぎる桃の数</a:t>
            </a:r>
            <a:r>
              <a:rPr lang="en-US" altLang="ja-JP" sz="2400" dirty="0">
                <a:solidFill>
                  <a:schemeClr val="tx1"/>
                </a:solidFill>
              </a:rPr>
              <a:t>				</a:t>
            </a:r>
            <a:r>
              <a:rPr lang="ja-JP" altLang="en-US" sz="2400" dirty="0">
                <a:solidFill>
                  <a:schemeClr val="tx1"/>
                </a:solidFill>
              </a:rPr>
              <a:t>桃</a:t>
            </a:r>
            <a:r>
              <a:rPr lang="en-US" altLang="ja-JP" sz="2400" baseline="-25000" dirty="0">
                <a:solidFill>
                  <a:schemeClr val="tx1"/>
                </a:solidFill>
              </a:rPr>
              <a:t>B</a:t>
            </a:r>
          </a:p>
        </p:txBody>
      </p:sp>
      <p:grpSp>
        <p:nvGrpSpPr>
          <p:cNvPr id="64" name="グループ化 63">
            <a:extLst>
              <a:ext uri="{FF2B5EF4-FFF2-40B4-BE49-F238E27FC236}">
                <a16:creationId xmlns:a16="http://schemas.microsoft.com/office/drawing/2014/main" id="{DF650135-782D-4E72-A1C7-4F1A716D17A4}"/>
              </a:ext>
            </a:extLst>
          </p:cNvPr>
          <p:cNvGrpSpPr/>
          <p:nvPr/>
        </p:nvGrpSpPr>
        <p:grpSpPr>
          <a:xfrm>
            <a:off x="7898014" y="3043187"/>
            <a:ext cx="741075" cy="741075"/>
            <a:chOff x="7569921" y="4694875"/>
            <a:chExt cx="741075" cy="741075"/>
          </a:xfrm>
        </p:grpSpPr>
        <p:pic>
          <p:nvPicPr>
            <p:cNvPr id="65" name="Picture 2" descr="https://illustimage.com/photo/dl/102.png?20160628">
              <a:extLst>
                <a:ext uri="{FF2B5EF4-FFF2-40B4-BE49-F238E27FC236}">
                  <a16:creationId xmlns:a16="http://schemas.microsoft.com/office/drawing/2014/main" id="{0168636A-E8CE-4F10-A7D5-035017251781}"/>
                </a:ext>
              </a:extLst>
            </p:cNvPr>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7569921" y="4694875"/>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66" name="テキスト ボックス 65">
              <a:extLst>
                <a:ext uri="{FF2B5EF4-FFF2-40B4-BE49-F238E27FC236}">
                  <a16:creationId xmlns:a16="http://schemas.microsoft.com/office/drawing/2014/main" id="{F3F910EC-21C4-4817-808E-C8D7A6BC3284}"/>
                </a:ext>
              </a:extLst>
            </p:cNvPr>
            <p:cNvSpPr txBox="1"/>
            <p:nvPr/>
          </p:nvSpPr>
          <p:spPr>
            <a:xfrm>
              <a:off x="7767975" y="4834579"/>
              <a:ext cx="344966" cy="461665"/>
            </a:xfrm>
            <a:prstGeom prst="rect">
              <a:avLst/>
            </a:prstGeom>
            <a:noFill/>
          </p:spPr>
          <p:txBody>
            <a:bodyPr wrap="none" rtlCol="0">
              <a:spAutoFit/>
            </a:bodyPr>
            <a:lstStyle/>
            <a:p>
              <a:pPr algn="l"/>
              <a:r>
                <a:rPr lang="en-US" altLang="ja-JP" sz="2400" dirty="0"/>
                <a:t>?</a:t>
              </a:r>
              <a:endParaRPr kumimoji="1" lang="ja-JP" altLang="en-US" sz="2400" dirty="0"/>
            </a:p>
          </p:txBody>
        </p:sp>
      </p:grpSp>
    </p:spTree>
    <p:extLst>
      <p:ext uri="{BB962C8B-B14F-4D97-AF65-F5344CB8AC3E}">
        <p14:creationId xmlns:p14="http://schemas.microsoft.com/office/powerpoint/2010/main" val="13207528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B057E0-11F4-47C9-B9D1-AC5A992CB2E0}"/>
              </a:ext>
            </a:extLst>
          </p:cNvPr>
          <p:cNvSpPr>
            <a:spLocks noGrp="1"/>
          </p:cNvSpPr>
          <p:nvPr>
            <p:ph type="sldNum" sz="quarter" idx="12"/>
          </p:nvPr>
        </p:nvSpPr>
        <p:spPr/>
        <p:txBody>
          <a:bodyPr/>
          <a:lstStyle/>
          <a:p>
            <a:fld id="{D836F367-8F14-4921-8441-15DE2D973248}" type="slidenum">
              <a:rPr kumimoji="1" lang="ja-JP" altLang="en-US" smtClean="0"/>
              <a:t>45</a:t>
            </a:fld>
            <a:endParaRPr kumimoji="1" lang="ja-JP" altLang="en-US"/>
          </a:p>
        </p:txBody>
      </p:sp>
      <p:sp>
        <p:nvSpPr>
          <p:cNvPr id="3" name="Shape 130">
            <a:extLst>
              <a:ext uri="{FF2B5EF4-FFF2-40B4-BE49-F238E27FC236}">
                <a16:creationId xmlns:a16="http://schemas.microsoft.com/office/drawing/2014/main" id="{DACFE145-184E-43EB-AC4C-934D7A911D35}"/>
              </a:ext>
            </a:extLst>
          </p:cNvPr>
          <p:cNvSpPr/>
          <p:nvPr/>
        </p:nvSpPr>
        <p:spPr>
          <a:xfrm>
            <a:off x="179666" y="87415"/>
            <a:ext cx="40780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合流・分岐の計算方法</a:t>
            </a:r>
            <a:endParaRPr lang="en-US" altLang="ja-JP" dirty="0"/>
          </a:p>
        </p:txBody>
      </p:sp>
      <p:grpSp>
        <p:nvGrpSpPr>
          <p:cNvPr id="35" name="グループ化 34">
            <a:extLst>
              <a:ext uri="{FF2B5EF4-FFF2-40B4-BE49-F238E27FC236}">
                <a16:creationId xmlns:a16="http://schemas.microsoft.com/office/drawing/2014/main" id="{EC2C5F71-C567-4BE1-8EE0-FF106407235D}"/>
              </a:ext>
            </a:extLst>
          </p:cNvPr>
          <p:cNvGrpSpPr/>
          <p:nvPr/>
        </p:nvGrpSpPr>
        <p:grpSpPr>
          <a:xfrm>
            <a:off x="1386783" y="1478370"/>
            <a:ext cx="2246839" cy="902218"/>
            <a:chOff x="3137365" y="4266313"/>
            <a:chExt cx="2246839" cy="902218"/>
          </a:xfrm>
        </p:grpSpPr>
        <p:sp>
          <p:nvSpPr>
            <p:cNvPr id="28" name="正方形/長方形 27">
              <a:extLst>
                <a:ext uri="{FF2B5EF4-FFF2-40B4-BE49-F238E27FC236}">
                  <a16:creationId xmlns:a16="http://schemas.microsoft.com/office/drawing/2014/main" id="{D2E6663D-2C26-4765-9DE3-0BC103374E8C}"/>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a:extLst>
                <a:ext uri="{FF2B5EF4-FFF2-40B4-BE49-F238E27FC236}">
                  <a16:creationId xmlns:a16="http://schemas.microsoft.com/office/drawing/2014/main" id="{5B48087F-EF4D-434B-A085-B40E6DAD8D6E}"/>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E7F351E-88C0-41C4-BA59-22F5A7AB0B9E}"/>
                </a:ext>
              </a:extLst>
            </p:cNvPr>
            <p:cNvSpPr txBox="1"/>
            <p:nvPr/>
          </p:nvSpPr>
          <p:spPr>
            <a:xfrm>
              <a:off x="3137365" y="4324243"/>
              <a:ext cx="287871" cy="345157"/>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21" name="テキスト ボックス 20">
              <a:extLst>
                <a:ext uri="{FF2B5EF4-FFF2-40B4-BE49-F238E27FC236}">
                  <a16:creationId xmlns:a16="http://schemas.microsoft.com/office/drawing/2014/main" id="{7DEDADEE-45E8-4127-A115-A584D38E9E5C}"/>
                </a:ext>
              </a:extLst>
            </p:cNvPr>
            <p:cNvSpPr txBox="1"/>
            <p:nvPr/>
          </p:nvSpPr>
          <p:spPr>
            <a:xfrm>
              <a:off x="4974380" y="4289984"/>
              <a:ext cx="409824" cy="358533"/>
            </a:xfrm>
            <a:prstGeom prst="rect">
              <a:avLst/>
            </a:prstGeom>
            <a:noFill/>
          </p:spPr>
          <p:txBody>
            <a:bodyPr wrap="none" rtlCol="0">
              <a:spAutoFit/>
            </a:bodyPr>
            <a:lstStyle/>
            <a:p>
              <a:pPr algn="l"/>
              <a:r>
                <a:rPr kumimoji="1" lang="en-US" altLang="ja-JP" sz="2400" dirty="0"/>
                <a:t>C</a:t>
              </a:r>
              <a:r>
                <a:rPr kumimoji="1" lang="en-US" altLang="ja-JP" sz="2400" baseline="-25000" dirty="0"/>
                <a:t>A</a:t>
              </a:r>
            </a:p>
          </p:txBody>
        </p:sp>
      </p:grpSp>
      <p:grpSp>
        <p:nvGrpSpPr>
          <p:cNvPr id="34" name="グループ化 33">
            <a:extLst>
              <a:ext uri="{FF2B5EF4-FFF2-40B4-BE49-F238E27FC236}">
                <a16:creationId xmlns:a16="http://schemas.microsoft.com/office/drawing/2014/main" id="{AE6EA012-7782-468B-87D6-F19B86DDB61E}"/>
              </a:ext>
            </a:extLst>
          </p:cNvPr>
          <p:cNvGrpSpPr/>
          <p:nvPr/>
        </p:nvGrpSpPr>
        <p:grpSpPr>
          <a:xfrm>
            <a:off x="4266773" y="2696513"/>
            <a:ext cx="1712677" cy="929485"/>
            <a:chOff x="5429588" y="4249344"/>
            <a:chExt cx="1712677" cy="929485"/>
          </a:xfrm>
        </p:grpSpPr>
        <p:sp>
          <p:nvSpPr>
            <p:cNvPr id="30" name="正方形/長方形 29">
              <a:extLst>
                <a:ext uri="{FF2B5EF4-FFF2-40B4-BE49-F238E27FC236}">
                  <a16:creationId xmlns:a16="http://schemas.microsoft.com/office/drawing/2014/main" id="{7BDBD8FA-C907-4830-8C92-45215F4EE995}"/>
                </a:ext>
              </a:extLst>
            </p:cNvPr>
            <p:cNvSpPr/>
            <p:nvPr/>
          </p:nvSpPr>
          <p:spPr>
            <a:xfrm>
              <a:off x="5869968" y="4276611"/>
              <a:ext cx="1012055"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a:extLst>
                <a:ext uri="{FF2B5EF4-FFF2-40B4-BE49-F238E27FC236}">
                  <a16:creationId xmlns:a16="http://schemas.microsoft.com/office/drawing/2014/main" id="{CC02E937-C0CD-464C-8EB2-561CDE244EA9}"/>
                </a:ext>
              </a:extLst>
            </p:cNvPr>
            <p:cNvSpPr/>
            <p:nvPr/>
          </p:nvSpPr>
          <p:spPr>
            <a:xfrm>
              <a:off x="5765608" y="4613473"/>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259BF183-9F0A-4AA8-B269-43196A1A9EB8}"/>
                </a:ext>
              </a:extLst>
            </p:cNvPr>
            <p:cNvSpPr txBox="1"/>
            <p:nvPr/>
          </p:nvSpPr>
          <p:spPr>
            <a:xfrm>
              <a:off x="6848404" y="4538131"/>
              <a:ext cx="293861" cy="345157"/>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22" name="テキスト ボックス 21">
              <a:extLst>
                <a:ext uri="{FF2B5EF4-FFF2-40B4-BE49-F238E27FC236}">
                  <a16:creationId xmlns:a16="http://schemas.microsoft.com/office/drawing/2014/main" id="{4444C77F-16FF-4DF3-B36F-3D8BB28FE505}"/>
                </a:ext>
              </a:extLst>
            </p:cNvPr>
            <p:cNvSpPr txBox="1"/>
            <p:nvPr/>
          </p:nvSpPr>
          <p:spPr>
            <a:xfrm>
              <a:off x="5429588" y="4249344"/>
              <a:ext cx="414803" cy="358533"/>
            </a:xfrm>
            <a:prstGeom prst="rect">
              <a:avLst/>
            </a:prstGeom>
            <a:noFill/>
          </p:spPr>
          <p:txBody>
            <a:bodyPr wrap="none" rtlCol="0">
              <a:spAutoFit/>
            </a:bodyPr>
            <a:lstStyle/>
            <a:p>
              <a:pPr algn="l"/>
              <a:r>
                <a:rPr kumimoji="1" lang="en-US" altLang="ja-JP" sz="2400" dirty="0"/>
                <a:t>C</a:t>
              </a:r>
              <a:r>
                <a:rPr kumimoji="1" lang="en-US" altLang="ja-JP" sz="2400" baseline="-25000" dirty="0"/>
                <a:t>B</a:t>
              </a:r>
              <a:endParaRPr kumimoji="1" lang="ja-JP" altLang="en-US" sz="2400" baseline="-25000" dirty="0"/>
            </a:p>
          </p:txBody>
        </p:sp>
      </p:grpSp>
      <p:grpSp>
        <p:nvGrpSpPr>
          <p:cNvPr id="36" name="グループ化 35">
            <a:extLst>
              <a:ext uri="{FF2B5EF4-FFF2-40B4-BE49-F238E27FC236}">
                <a16:creationId xmlns:a16="http://schemas.microsoft.com/office/drawing/2014/main" id="{85F571EE-FDC5-450A-895D-AE74A61D58C6}"/>
              </a:ext>
            </a:extLst>
          </p:cNvPr>
          <p:cNvGrpSpPr/>
          <p:nvPr/>
        </p:nvGrpSpPr>
        <p:grpSpPr>
          <a:xfrm>
            <a:off x="1423305" y="3681818"/>
            <a:ext cx="2396084" cy="955628"/>
            <a:chOff x="3137365" y="4212903"/>
            <a:chExt cx="2396084" cy="955628"/>
          </a:xfrm>
        </p:grpSpPr>
        <p:sp>
          <p:nvSpPr>
            <p:cNvPr id="37" name="正方形/長方形 36">
              <a:extLst>
                <a:ext uri="{FF2B5EF4-FFF2-40B4-BE49-F238E27FC236}">
                  <a16:creationId xmlns:a16="http://schemas.microsoft.com/office/drawing/2014/main" id="{9A3F4603-CBFF-4CA7-B0EC-FA4E7DC06684}"/>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1D20AC23-6797-4366-9D18-3910AAB79C36}"/>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3D649050-0E76-42EB-A48C-B5EF53C84A8F}"/>
                </a:ext>
              </a:extLst>
            </p:cNvPr>
            <p:cNvSpPr txBox="1"/>
            <p:nvPr/>
          </p:nvSpPr>
          <p:spPr>
            <a:xfrm>
              <a:off x="3137365" y="4324243"/>
              <a:ext cx="413896" cy="461665"/>
            </a:xfrm>
            <a:prstGeom prst="rect">
              <a:avLst/>
            </a:prstGeom>
            <a:noFill/>
          </p:spPr>
          <p:txBody>
            <a:bodyPr wrap="none" rtlCol="0">
              <a:spAutoFit/>
            </a:bodyPr>
            <a:lstStyle/>
            <a:p>
              <a:pPr algn="l"/>
              <a:r>
                <a:rPr lang="en-US" altLang="ja-JP" sz="2400" dirty="0"/>
                <a:t>D</a:t>
              </a:r>
              <a:endParaRPr kumimoji="1" lang="ja-JP" altLang="en-US" sz="2400" dirty="0"/>
            </a:p>
          </p:txBody>
        </p:sp>
        <p:sp>
          <p:nvSpPr>
            <p:cNvPr id="40" name="テキスト ボックス 39">
              <a:extLst>
                <a:ext uri="{FF2B5EF4-FFF2-40B4-BE49-F238E27FC236}">
                  <a16:creationId xmlns:a16="http://schemas.microsoft.com/office/drawing/2014/main" id="{16B1197E-DD80-4FB3-BBB8-C86F311C7B5E}"/>
                </a:ext>
              </a:extLst>
            </p:cNvPr>
            <p:cNvSpPr txBox="1"/>
            <p:nvPr/>
          </p:nvSpPr>
          <p:spPr>
            <a:xfrm>
              <a:off x="4986504" y="4212903"/>
              <a:ext cx="546945" cy="461665"/>
            </a:xfrm>
            <a:prstGeom prst="rect">
              <a:avLst/>
            </a:prstGeom>
            <a:noFill/>
          </p:spPr>
          <p:txBody>
            <a:bodyPr wrap="none" rtlCol="0">
              <a:spAutoFit/>
            </a:bodyPr>
            <a:lstStyle/>
            <a:p>
              <a:pPr algn="l"/>
              <a:r>
                <a:rPr kumimoji="1" lang="en-US" altLang="ja-JP" sz="2400" dirty="0"/>
                <a:t>C</a:t>
              </a:r>
              <a:r>
                <a:rPr kumimoji="1" lang="en-US" altLang="ja-JP" sz="2400" baseline="-25000" dirty="0"/>
                <a:t>D</a:t>
              </a:r>
            </a:p>
          </p:txBody>
        </p:sp>
      </p:grpSp>
      <p:cxnSp>
        <p:nvCxnSpPr>
          <p:cNvPr id="42" name="コネクタ: カギ線 41">
            <a:extLst>
              <a:ext uri="{FF2B5EF4-FFF2-40B4-BE49-F238E27FC236}">
                <a16:creationId xmlns:a16="http://schemas.microsoft.com/office/drawing/2014/main" id="{B2243895-BC0D-40E9-BE20-71A824B55164}"/>
              </a:ext>
            </a:extLst>
          </p:cNvPr>
          <p:cNvCxnSpPr>
            <a:stCxn id="29" idx="6"/>
            <a:endCxn id="31" idx="2"/>
          </p:cNvCxnSpPr>
          <p:nvPr/>
        </p:nvCxnSpPr>
        <p:spPr>
          <a:xfrm>
            <a:off x="3394198" y="1922768"/>
            <a:ext cx="1208595" cy="1235111"/>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7B3C472B-ADF7-4A6C-AA4C-998BB18C2397}"/>
              </a:ext>
            </a:extLst>
          </p:cNvPr>
          <p:cNvCxnSpPr>
            <a:cxnSpLocks/>
            <a:stCxn id="38" idx="6"/>
            <a:endCxn id="31" idx="2"/>
          </p:cNvCxnSpPr>
          <p:nvPr/>
        </p:nvCxnSpPr>
        <p:spPr>
          <a:xfrm flipV="1">
            <a:off x="3430720" y="3157879"/>
            <a:ext cx="1172073" cy="102174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08653266-6800-4921-94EA-3EC28D2187D5}"/>
              </a:ext>
            </a:extLst>
          </p:cNvPr>
          <p:cNvGrpSpPr/>
          <p:nvPr/>
        </p:nvGrpSpPr>
        <p:grpSpPr>
          <a:xfrm>
            <a:off x="172438" y="1394105"/>
            <a:ext cx="705642" cy="1177657"/>
            <a:chOff x="817761" y="1819318"/>
            <a:chExt cx="705642" cy="1177657"/>
          </a:xfrm>
        </p:grpSpPr>
        <p:sp>
          <p:nvSpPr>
            <p:cNvPr id="41" name="テキスト ボックス 40">
              <a:extLst>
                <a:ext uri="{FF2B5EF4-FFF2-40B4-BE49-F238E27FC236}">
                  <a16:creationId xmlns:a16="http://schemas.microsoft.com/office/drawing/2014/main" id="{665848A5-97A8-48B9-A140-6B3060EF3402}"/>
                </a:ext>
              </a:extLst>
            </p:cNvPr>
            <p:cNvSpPr txBox="1"/>
            <p:nvPr/>
          </p:nvSpPr>
          <p:spPr>
            <a:xfrm>
              <a:off x="817761" y="2535310"/>
              <a:ext cx="705642" cy="461665"/>
            </a:xfrm>
            <a:prstGeom prst="rect">
              <a:avLst/>
            </a:prstGeom>
            <a:noFill/>
          </p:spPr>
          <p:txBody>
            <a:bodyPr wrap="none" rtlCol="0">
              <a:spAutoFit/>
            </a:bodyPr>
            <a:lstStyle/>
            <a:p>
              <a:pPr algn="l"/>
              <a:r>
                <a:rPr kumimoji="1" lang="ja-JP" altLang="en-US" sz="2400" dirty="0"/>
                <a:t>桃</a:t>
              </a:r>
              <a:r>
                <a:rPr kumimoji="1" lang="en-US" altLang="ja-JP" sz="2400" dirty="0"/>
                <a:t>’</a:t>
              </a:r>
              <a:r>
                <a:rPr kumimoji="1" lang="en-US" altLang="ja-JP" sz="2400" baseline="-25000" dirty="0"/>
                <a:t>A</a:t>
              </a:r>
              <a:endParaRPr kumimoji="1" lang="ja-JP" altLang="en-US" sz="2400" baseline="-25000" dirty="0"/>
            </a:p>
          </p:txBody>
        </p:sp>
        <p:sp>
          <p:nvSpPr>
            <p:cNvPr id="44" name="テキスト ボックス 43">
              <a:extLst>
                <a:ext uri="{FF2B5EF4-FFF2-40B4-BE49-F238E27FC236}">
                  <a16:creationId xmlns:a16="http://schemas.microsoft.com/office/drawing/2014/main" id="{C8C90DFB-2001-45C7-98A6-B34708EBB869}"/>
                </a:ext>
              </a:extLst>
            </p:cNvPr>
            <p:cNvSpPr txBox="1"/>
            <p:nvPr/>
          </p:nvSpPr>
          <p:spPr>
            <a:xfrm>
              <a:off x="850628" y="1819318"/>
              <a:ext cx="468398" cy="461665"/>
            </a:xfrm>
            <a:prstGeom prst="rect">
              <a:avLst/>
            </a:prstGeom>
            <a:noFill/>
          </p:spPr>
          <p:txBody>
            <a:bodyPr wrap="none" rtlCol="0">
              <a:spAutoFit/>
            </a:bodyPr>
            <a:lstStyle/>
            <a:p>
              <a:pPr algn="l"/>
              <a:r>
                <a:rPr lang="en-US" altLang="ja-JP" sz="2400" dirty="0" err="1"/>
                <a:t>v</a:t>
              </a:r>
              <a:r>
                <a:rPr lang="en-US" altLang="ja-JP" sz="2400" baseline="-25000" dirty="0" err="1"/>
                <a:t>A</a:t>
              </a:r>
              <a:endParaRPr kumimoji="1" lang="ja-JP" altLang="en-US" sz="2400" baseline="-25000" dirty="0"/>
            </a:p>
          </p:txBody>
        </p:sp>
      </p:grpSp>
      <p:grpSp>
        <p:nvGrpSpPr>
          <p:cNvPr id="48" name="グループ化 47">
            <a:extLst>
              <a:ext uri="{FF2B5EF4-FFF2-40B4-BE49-F238E27FC236}">
                <a16:creationId xmlns:a16="http://schemas.microsoft.com/office/drawing/2014/main" id="{1B9DB03E-B1B8-4DAE-9C4F-6B899203B5A5}"/>
              </a:ext>
            </a:extLst>
          </p:cNvPr>
          <p:cNvGrpSpPr/>
          <p:nvPr/>
        </p:nvGrpSpPr>
        <p:grpSpPr>
          <a:xfrm>
            <a:off x="2629991" y="3817221"/>
            <a:ext cx="546945" cy="701993"/>
            <a:chOff x="3096815" y="3240165"/>
            <a:chExt cx="1111613" cy="1426734"/>
          </a:xfrm>
        </p:grpSpPr>
        <p:pic>
          <p:nvPicPr>
            <p:cNvPr id="49" name="Picture 2" descr="https://illustimage.com/photo/dl/102.png?20160628">
              <a:extLst>
                <a:ext uri="{FF2B5EF4-FFF2-40B4-BE49-F238E27FC236}">
                  <a16:creationId xmlns:a16="http://schemas.microsoft.com/office/drawing/2014/main" id="{CFBAF1D8-183A-4A2D-9038-2A6EBED31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s://illustimage.com/photo/dl/102.png?20160628">
              <a:extLst>
                <a:ext uri="{FF2B5EF4-FFF2-40B4-BE49-F238E27FC236}">
                  <a16:creationId xmlns:a16="http://schemas.microsoft.com/office/drawing/2014/main" id="{168BC986-9973-4902-A466-C90CF831E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グループ化 50">
            <a:extLst>
              <a:ext uri="{FF2B5EF4-FFF2-40B4-BE49-F238E27FC236}">
                <a16:creationId xmlns:a16="http://schemas.microsoft.com/office/drawing/2014/main" id="{D630A85B-C9A0-4AEF-B502-CD6F60ED442F}"/>
              </a:ext>
            </a:extLst>
          </p:cNvPr>
          <p:cNvGrpSpPr/>
          <p:nvPr/>
        </p:nvGrpSpPr>
        <p:grpSpPr>
          <a:xfrm>
            <a:off x="2145062" y="3835340"/>
            <a:ext cx="546945" cy="701993"/>
            <a:chOff x="3096815" y="3240165"/>
            <a:chExt cx="1111613" cy="1426734"/>
          </a:xfrm>
        </p:grpSpPr>
        <p:pic>
          <p:nvPicPr>
            <p:cNvPr id="52" name="Picture 2" descr="https://illustimage.com/photo/dl/102.png?20160628">
              <a:extLst>
                <a:ext uri="{FF2B5EF4-FFF2-40B4-BE49-F238E27FC236}">
                  <a16:creationId xmlns:a16="http://schemas.microsoft.com/office/drawing/2014/main" id="{309CE00D-0AE7-4989-95F0-7563E9A44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s://illustimage.com/photo/dl/102.png?20160628">
              <a:extLst>
                <a:ext uri="{FF2B5EF4-FFF2-40B4-BE49-F238E27FC236}">
                  <a16:creationId xmlns:a16="http://schemas.microsoft.com/office/drawing/2014/main" id="{D4FC7A66-B019-4A5A-91FA-8ED132E38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pic>
        <p:nvPicPr>
          <p:cNvPr id="55" name="Picture 2" descr="https://illustimage.com/photo/dl/102.png?20160628">
            <a:extLst>
              <a:ext uri="{FF2B5EF4-FFF2-40B4-BE49-F238E27FC236}">
                <a16:creationId xmlns:a16="http://schemas.microsoft.com/office/drawing/2014/main" id="{6B673708-2C3B-4FC6-84EE-77B1E0811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582" y="4004021"/>
            <a:ext cx="364630" cy="364630"/>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32E99D8C-DE0E-4133-BDE3-07B0E76B442D}"/>
              </a:ext>
            </a:extLst>
          </p:cNvPr>
          <p:cNvGrpSpPr/>
          <p:nvPr/>
        </p:nvGrpSpPr>
        <p:grpSpPr>
          <a:xfrm>
            <a:off x="139571" y="3546803"/>
            <a:ext cx="724878" cy="1177657"/>
            <a:chOff x="817761" y="1819318"/>
            <a:chExt cx="724878" cy="1177657"/>
          </a:xfrm>
        </p:grpSpPr>
        <p:sp>
          <p:nvSpPr>
            <p:cNvPr id="58" name="テキスト ボックス 57">
              <a:extLst>
                <a:ext uri="{FF2B5EF4-FFF2-40B4-BE49-F238E27FC236}">
                  <a16:creationId xmlns:a16="http://schemas.microsoft.com/office/drawing/2014/main" id="{8A570382-2F08-4164-8278-F8EB35B3F643}"/>
                </a:ext>
              </a:extLst>
            </p:cNvPr>
            <p:cNvSpPr txBox="1"/>
            <p:nvPr/>
          </p:nvSpPr>
          <p:spPr>
            <a:xfrm>
              <a:off x="817761" y="2535310"/>
              <a:ext cx="724878" cy="461665"/>
            </a:xfrm>
            <a:prstGeom prst="rect">
              <a:avLst/>
            </a:prstGeom>
            <a:noFill/>
          </p:spPr>
          <p:txBody>
            <a:bodyPr wrap="none" rtlCol="0">
              <a:spAutoFit/>
            </a:bodyPr>
            <a:lstStyle/>
            <a:p>
              <a:pPr algn="l"/>
              <a:r>
                <a:rPr kumimoji="1" lang="ja-JP" altLang="en-US" sz="2400" dirty="0"/>
                <a:t>桃</a:t>
              </a:r>
              <a:r>
                <a:rPr kumimoji="1" lang="en-US" altLang="ja-JP" sz="2400" dirty="0"/>
                <a:t>’</a:t>
              </a:r>
              <a:r>
                <a:rPr kumimoji="1" lang="en-US" altLang="ja-JP" sz="2400" baseline="-25000" dirty="0"/>
                <a:t>D</a:t>
              </a:r>
              <a:endParaRPr kumimoji="1" lang="ja-JP" altLang="en-US" sz="2400" baseline="-25000" dirty="0"/>
            </a:p>
          </p:txBody>
        </p:sp>
        <p:sp>
          <p:nvSpPr>
            <p:cNvPr id="59" name="テキスト ボックス 58">
              <a:extLst>
                <a:ext uri="{FF2B5EF4-FFF2-40B4-BE49-F238E27FC236}">
                  <a16:creationId xmlns:a16="http://schemas.microsoft.com/office/drawing/2014/main" id="{BD2FE885-1363-40F8-B6AB-4731367500C8}"/>
                </a:ext>
              </a:extLst>
            </p:cNvPr>
            <p:cNvSpPr txBox="1"/>
            <p:nvPr/>
          </p:nvSpPr>
          <p:spPr>
            <a:xfrm>
              <a:off x="850628" y="1819318"/>
              <a:ext cx="487634" cy="461665"/>
            </a:xfrm>
            <a:prstGeom prst="rect">
              <a:avLst/>
            </a:prstGeom>
            <a:noFill/>
          </p:spPr>
          <p:txBody>
            <a:bodyPr wrap="none" rtlCol="0">
              <a:spAutoFit/>
            </a:bodyPr>
            <a:lstStyle/>
            <a:p>
              <a:pPr algn="l"/>
              <a:r>
                <a:rPr kumimoji="1" lang="en-US" altLang="ja-JP" sz="2400" dirty="0" err="1"/>
                <a:t>v</a:t>
              </a:r>
              <a:r>
                <a:rPr kumimoji="1" lang="en-US" altLang="ja-JP" sz="2400" baseline="-25000" dirty="0" err="1"/>
                <a:t>D</a:t>
              </a:r>
              <a:endParaRPr kumimoji="1" lang="ja-JP" altLang="en-US" sz="2400" baseline="-25000" dirty="0"/>
            </a:p>
          </p:txBody>
        </p:sp>
      </p:grpSp>
      <p:sp>
        <p:nvSpPr>
          <p:cNvPr id="62" name="矢印: 右 61">
            <a:extLst>
              <a:ext uri="{FF2B5EF4-FFF2-40B4-BE49-F238E27FC236}">
                <a16:creationId xmlns:a16="http://schemas.microsoft.com/office/drawing/2014/main" id="{B17012D5-7A88-4387-8D56-0DA96B8EA3AD}"/>
              </a:ext>
            </a:extLst>
          </p:cNvPr>
          <p:cNvSpPr/>
          <p:nvPr/>
        </p:nvSpPr>
        <p:spPr>
          <a:xfrm>
            <a:off x="2063190" y="1134164"/>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26C476A8-B19C-4F14-9090-29FD642E21B7}"/>
              </a:ext>
            </a:extLst>
          </p:cNvPr>
          <p:cNvSpPr/>
          <p:nvPr/>
        </p:nvSpPr>
        <p:spPr>
          <a:xfrm>
            <a:off x="2008897" y="3279633"/>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D865E41-357D-4CE2-BA26-6EE250510889}"/>
              </a:ext>
            </a:extLst>
          </p:cNvPr>
          <p:cNvSpPr txBox="1"/>
          <p:nvPr/>
        </p:nvSpPr>
        <p:spPr>
          <a:xfrm>
            <a:off x="6875189" y="797291"/>
            <a:ext cx="4999295" cy="830997"/>
          </a:xfrm>
          <a:prstGeom prst="rect">
            <a:avLst/>
          </a:prstGeom>
          <a:noFill/>
        </p:spPr>
        <p:txBody>
          <a:bodyPr wrap="square" rtlCol="0">
            <a:spAutoFit/>
          </a:bodyPr>
          <a:lstStyle/>
          <a:p>
            <a:r>
              <a:rPr lang="en-US" altLang="ja-JP" sz="2400" dirty="0"/>
              <a:t>C</a:t>
            </a:r>
            <a:r>
              <a:rPr lang="en-US" altLang="ja-JP" sz="2400" baseline="-25000" dirty="0"/>
              <a:t>B</a:t>
            </a:r>
            <a:r>
              <a:rPr lang="ja-JP" altLang="en-US" sz="2400" dirty="0"/>
              <a:t>点を通り過ぎる桃の数</a:t>
            </a:r>
            <a:r>
              <a:rPr lang="en-US" altLang="ja-JP" sz="2400" dirty="0"/>
              <a:t>(</a:t>
            </a:r>
            <a:r>
              <a:rPr kumimoji="1" lang="ja-JP" altLang="en-US" sz="2400" dirty="0"/>
              <a:t>桃</a:t>
            </a:r>
            <a:r>
              <a:rPr lang="en-US" altLang="ja-JP" sz="2400" baseline="-25000" dirty="0"/>
              <a:t>B</a:t>
            </a:r>
            <a:r>
              <a:rPr lang="en-US" altLang="ja-JP" sz="2400" dirty="0"/>
              <a:t>)</a:t>
            </a:r>
            <a:r>
              <a:rPr lang="ja-JP" altLang="en-US" sz="2400" dirty="0"/>
              <a:t>は次式となります</a:t>
            </a:r>
            <a:endParaRPr kumimoji="1" lang="ja-JP" altLang="en-US" sz="2400" dirty="0"/>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CAC00CE1-C9A0-494E-9D69-805C15DAEA55}"/>
                  </a:ext>
                </a:extLst>
              </p:cNvPr>
              <p:cNvSpPr txBox="1"/>
              <p:nvPr/>
            </p:nvSpPr>
            <p:spPr>
              <a:xfrm>
                <a:off x="7515062" y="1980638"/>
                <a:ext cx="3164841" cy="4600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桃</m:t>
                      </m:r>
                      <m:r>
                        <a:rPr lang="en-US" altLang="ja-JP" sz="2400" b="0" i="1" baseline="-25000" smtClean="0">
                          <a:latin typeface="Cambria Math" panose="02040503050406030204" pitchFamily="18" charset="0"/>
                        </a:rPr>
                        <m:t>𝐵</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𝑣</m:t>
                      </m:r>
                      <m:r>
                        <a:rPr kumimoji="1" lang="en-US" altLang="ja-JP" sz="2400" b="0" i="1" baseline="-25000" smtClean="0">
                          <a:latin typeface="Cambria Math" panose="02040503050406030204" pitchFamily="18" charset="0"/>
                        </a:rPr>
                        <m:t>𝐴</m:t>
                      </m:r>
                      <m:sSup>
                        <m:sSupPr>
                          <m:ctrlPr>
                            <a:rPr kumimoji="1" lang="en-US" altLang="ja-JP" sz="2400" b="0" i="1" baseline="-25000" smtClean="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b="0" i="1" smtClean="0">
                              <a:latin typeface="Cambria Math" panose="02040503050406030204" pitchFamily="18" charset="0"/>
                            </a:rPr>
                            <m:t>′</m:t>
                          </m:r>
                        </m:sup>
                      </m:sSup>
                      <m:r>
                        <a:rPr lang="en-US" altLang="ja-JP" sz="2400" b="0" i="1" baseline="-25000" smtClean="0">
                          <a:latin typeface="Cambria Math" panose="02040503050406030204" pitchFamily="18" charset="0"/>
                        </a:rPr>
                        <m:t>𝐴</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𝑣𝐷</m:t>
                      </m:r>
                      <m:sSup>
                        <m:sSupPr>
                          <m:ctrlPr>
                            <a:rPr lang="en-US" altLang="ja-JP" sz="2400" i="1" baseline="-2500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i="1">
                              <a:latin typeface="Cambria Math" panose="02040503050406030204" pitchFamily="18" charset="0"/>
                            </a:rPr>
                            <m:t>′</m:t>
                          </m:r>
                        </m:sup>
                      </m:sSup>
                      <m:r>
                        <a:rPr lang="en-US" altLang="ja-JP" sz="2400" b="0" i="1" baseline="-25000" smtClean="0">
                          <a:latin typeface="Cambria Math" panose="02040503050406030204" pitchFamily="18" charset="0"/>
                        </a:rPr>
                        <m:t>𝐷</m:t>
                      </m:r>
                    </m:oMath>
                  </m:oMathPara>
                </a14:m>
                <a:endParaRPr kumimoji="1" lang="ja-JP" altLang="en-US" sz="2400" baseline="-25000" dirty="0"/>
              </a:p>
            </p:txBody>
          </p:sp>
        </mc:Choice>
        <mc:Fallback xmlns="">
          <p:sp>
            <p:nvSpPr>
              <p:cNvPr id="54" name="テキスト ボックス 53">
                <a:extLst>
                  <a:ext uri="{FF2B5EF4-FFF2-40B4-BE49-F238E27FC236}">
                    <a16:creationId xmlns:a16="http://schemas.microsoft.com/office/drawing/2014/main" id="{CAC00CE1-C9A0-494E-9D69-805C15DAEA55}"/>
                  </a:ext>
                </a:extLst>
              </p:cNvPr>
              <p:cNvSpPr txBox="1">
                <a:spLocks noRot="1" noChangeAspect="1" noMove="1" noResize="1" noEditPoints="1" noAdjustHandles="1" noChangeArrowheads="1" noChangeShapeType="1" noTextEdit="1"/>
              </p:cNvSpPr>
              <p:nvPr/>
            </p:nvSpPr>
            <p:spPr>
              <a:xfrm>
                <a:off x="7515062" y="1980638"/>
                <a:ext cx="3164841" cy="460062"/>
              </a:xfrm>
              <a:prstGeom prst="rect">
                <a:avLst/>
              </a:prstGeom>
              <a:blipFill>
                <a:blip r:embed="rId3"/>
                <a:stretch>
                  <a:fillRect l="-193" b="-2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0DB9E0C-216E-417A-B82A-D6F914F57E1F}"/>
                  </a:ext>
                </a:extLst>
              </p:cNvPr>
              <p:cNvSpPr txBox="1"/>
              <p:nvPr/>
            </p:nvSpPr>
            <p:spPr>
              <a:xfrm>
                <a:off x="6096000" y="4629746"/>
                <a:ext cx="6004784" cy="8391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桃</m:t>
                      </m:r>
                      <m:r>
                        <a:rPr lang="en-US" altLang="ja-JP" sz="2400" b="0" i="1" smtClean="0">
                          <a:latin typeface="Cambria Math" panose="02040503050406030204" pitchFamily="18" charset="0"/>
                        </a:rPr>
                        <m:t>′</m:t>
                      </m:r>
                      <m:r>
                        <a:rPr lang="en-US" altLang="ja-JP" sz="2400" b="0" i="1" baseline="-25000" smtClean="0">
                          <a:latin typeface="Cambria Math" panose="02040503050406030204" pitchFamily="18" charset="0"/>
                        </a:rPr>
                        <m:t>𝐵</m:t>
                      </m:r>
                      <m:r>
                        <a:rPr kumimoji="1" lang="en-US" altLang="ja-JP" sz="240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lang="en-US" altLang="ja-JP" sz="2400" i="1">
                              <a:latin typeface="Cambria Math" panose="02040503050406030204" pitchFamily="18" charset="0"/>
                            </a:rPr>
                            <m:t>𝑣</m:t>
                          </m:r>
                          <m:r>
                            <a:rPr lang="en-US" altLang="ja-JP" sz="2400" i="1" baseline="-25000">
                              <a:latin typeface="Cambria Math" panose="02040503050406030204" pitchFamily="18" charset="0"/>
                            </a:rPr>
                            <m:t>𝐴</m:t>
                          </m:r>
                          <m:sSup>
                            <m:sSupPr>
                              <m:ctrlPr>
                                <a:rPr lang="en-US" altLang="ja-JP" sz="2400" i="1" baseline="-2500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i="1">
                                  <a:latin typeface="Cambria Math" panose="02040503050406030204" pitchFamily="18" charset="0"/>
                                </a:rPr>
                                <m:t>′</m:t>
                              </m:r>
                            </m:sup>
                          </m:sSup>
                          <m:r>
                            <a:rPr lang="en-US" altLang="ja-JP" sz="2400" i="1" baseline="-25000">
                              <a:latin typeface="Cambria Math" panose="02040503050406030204" pitchFamily="18" charset="0"/>
                            </a:rPr>
                            <m:t>𝐴</m:t>
                          </m:r>
                          <m:r>
                            <a:rPr lang="en-US" altLang="ja-JP" sz="2400" i="1">
                              <a:latin typeface="Cambria Math" panose="02040503050406030204" pitchFamily="18" charset="0"/>
                            </a:rPr>
                            <m:t>+</m:t>
                          </m:r>
                          <m:r>
                            <a:rPr lang="en-US" altLang="ja-JP" sz="2400" i="1">
                              <a:latin typeface="Cambria Math" panose="02040503050406030204" pitchFamily="18" charset="0"/>
                            </a:rPr>
                            <m:t>𝑣𝐷</m:t>
                          </m:r>
                          <m:sSup>
                            <m:sSupPr>
                              <m:ctrlPr>
                                <a:rPr lang="en-US" altLang="ja-JP" sz="2400" i="1" baseline="-2500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i="1">
                                  <a:latin typeface="Cambria Math" panose="02040503050406030204" pitchFamily="18" charset="0"/>
                                </a:rPr>
                                <m:t>′</m:t>
                              </m:r>
                            </m:sup>
                          </m:sSup>
                          <m:r>
                            <a:rPr lang="en-US" altLang="ja-JP" sz="2400" i="1" baseline="-25000">
                              <a:latin typeface="Cambria Math" panose="02040503050406030204" pitchFamily="18" charset="0"/>
                            </a:rPr>
                            <m:t>𝐷</m:t>
                          </m:r>
                        </m:num>
                        <m:den>
                          <m:r>
                            <a:rPr lang="en-US" altLang="ja-JP" sz="2400" i="1">
                              <a:latin typeface="Cambria Math" panose="02040503050406030204" pitchFamily="18" charset="0"/>
                            </a:rPr>
                            <m:t>𝑣</m:t>
                          </m:r>
                          <m:r>
                            <a:rPr lang="en-US" altLang="ja-JP" sz="2400" i="1" baseline="-25000">
                              <a:latin typeface="Cambria Math" panose="02040503050406030204" pitchFamily="18" charset="0"/>
                            </a:rPr>
                            <m:t>𝐴</m:t>
                          </m:r>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𝑣</m:t>
                          </m:r>
                          <m:r>
                            <a:rPr lang="en-US" altLang="ja-JP" sz="2400" b="0" i="1" baseline="-25000" smtClean="0">
                              <a:latin typeface="Cambria Math" panose="02040503050406030204" pitchFamily="18" charset="0"/>
                            </a:rPr>
                            <m:t>𝐵</m:t>
                          </m:r>
                        </m:den>
                      </m:f>
                      <m:r>
                        <a:rPr kumimoji="1" lang="en-US" altLang="ja-JP" sz="2400" b="0" i="1" smtClean="0">
                          <a:latin typeface="Cambria Math" panose="02040503050406030204" pitchFamily="18" charset="0"/>
                        </a:rPr>
                        <m:t>=4[</m:t>
                      </m:r>
                      <m:r>
                        <a:rPr lang="ja-JP" altLang="en-US" sz="2400" i="1">
                          <a:latin typeface="Cambria Math" panose="02040503050406030204" pitchFamily="18" charset="0"/>
                        </a:rPr>
                        <m:t>個</m:t>
                      </m:r>
                      <m:r>
                        <a:rPr lang="en-US" altLang="ja-JP" sz="2400" b="0" i="1" smtClean="0">
                          <a:latin typeface="Cambria Math" panose="02040503050406030204" pitchFamily="18" charset="0"/>
                        </a:rPr>
                        <m:t>/(</m:t>
                      </m:r>
                      <m:r>
                        <a:rPr lang="ja-JP" altLang="en-US" sz="2400" i="1">
                          <a:latin typeface="Cambria Math" panose="02040503050406030204" pitchFamily="18" charset="0"/>
                        </a:rPr>
                        <m:t>分</m:t>
                      </m:r>
                      <m:r>
                        <a:rPr lang="ja-JP" altLang="en-US" sz="2400" i="1" smtClean="0">
                          <a:latin typeface="Cambria Math" panose="02040503050406030204" pitchFamily="18" charset="0"/>
                        </a:rPr>
                        <m:t>・</m:t>
                      </m:r>
                      <m:r>
                        <a:rPr lang="ja-JP" altLang="en-US" sz="2400" i="1">
                          <a:latin typeface="Cambria Math" panose="02040503050406030204" pitchFamily="18" charset="0"/>
                        </a:rPr>
                        <m:t>速さ</m:t>
                      </m:r>
                      <m:r>
                        <a:rPr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56" name="テキスト ボックス 55">
                <a:extLst>
                  <a:ext uri="{FF2B5EF4-FFF2-40B4-BE49-F238E27FC236}">
                    <a16:creationId xmlns:a16="http://schemas.microsoft.com/office/drawing/2014/main" id="{40DB9E0C-216E-417A-B82A-D6F914F57E1F}"/>
                  </a:ext>
                </a:extLst>
              </p:cNvPr>
              <p:cNvSpPr txBox="1">
                <a:spLocks noRot="1" noChangeAspect="1" noMove="1" noResize="1" noEditPoints="1" noAdjustHandles="1" noChangeArrowheads="1" noChangeShapeType="1" noTextEdit="1"/>
              </p:cNvSpPr>
              <p:nvPr/>
            </p:nvSpPr>
            <p:spPr>
              <a:xfrm>
                <a:off x="6096000" y="4629746"/>
                <a:ext cx="6004784" cy="839140"/>
              </a:xfrm>
              <a:prstGeom prst="rect">
                <a:avLst/>
              </a:prstGeom>
              <a:blipFill>
                <a:blip r:embed="rId4"/>
                <a:stretch>
                  <a:fillRect b="-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6FFCF4E2-8A5B-4DF8-9E88-4D4ECDE849D1}"/>
                  </a:ext>
                </a:extLst>
              </p:cNvPr>
              <p:cNvSpPr txBox="1"/>
              <p:nvPr/>
            </p:nvSpPr>
            <p:spPr>
              <a:xfrm>
                <a:off x="8051235" y="2623731"/>
                <a:ext cx="392613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rPr>
                        <m:t>=</m:t>
                      </m:r>
                      <m:r>
                        <a:rPr lang="en-US" altLang="ja-JP" sz="2400" i="1">
                          <a:latin typeface="Cambria Math" panose="02040503050406030204" pitchFamily="18" charset="0"/>
                        </a:rPr>
                        <m:t>1∗2+2∗5=</m:t>
                      </m:r>
                      <m:r>
                        <a:rPr lang="en-US" altLang="ja-JP" sz="2400" b="0" i="1" smtClean="0">
                          <a:latin typeface="Cambria Math" panose="02040503050406030204" pitchFamily="18" charset="0"/>
                        </a:rPr>
                        <m:t>12[</m:t>
                      </m:r>
                      <m:r>
                        <a:rPr lang="ja-JP" altLang="en-US" sz="2400" i="1">
                          <a:latin typeface="Cambria Math" panose="02040503050406030204" pitchFamily="18" charset="0"/>
                        </a:rPr>
                        <m:t>個</m:t>
                      </m:r>
                      <m:r>
                        <a:rPr lang="en-US" altLang="ja-JP" sz="2400" b="0" i="1" smtClean="0">
                          <a:latin typeface="Cambria Math" panose="02040503050406030204" pitchFamily="18" charset="0"/>
                        </a:rPr>
                        <m:t>/</m:t>
                      </m:r>
                      <m:r>
                        <a:rPr lang="ja-JP" altLang="en-US" sz="2400" i="1">
                          <a:latin typeface="Cambria Math" panose="02040503050406030204" pitchFamily="18" charset="0"/>
                        </a:rPr>
                        <m:t>分</m:t>
                      </m:r>
                      <m:r>
                        <a:rPr lang="en-US" altLang="ja-JP" sz="2400" b="0" i="1" smtClean="0">
                          <a:latin typeface="Cambria Math" panose="02040503050406030204" pitchFamily="18" charset="0"/>
                        </a:rPr>
                        <m:t>]</m:t>
                      </m:r>
                    </m:oMath>
                  </m:oMathPara>
                </a14:m>
                <a:endParaRPr kumimoji="1" lang="ja-JP" altLang="en-US" sz="2400" dirty="0"/>
              </a:p>
            </p:txBody>
          </p:sp>
        </mc:Choice>
        <mc:Fallback xmlns="">
          <p:sp>
            <p:nvSpPr>
              <p:cNvPr id="64" name="テキスト ボックス 63">
                <a:extLst>
                  <a:ext uri="{FF2B5EF4-FFF2-40B4-BE49-F238E27FC236}">
                    <a16:creationId xmlns:a16="http://schemas.microsoft.com/office/drawing/2014/main" id="{6FFCF4E2-8A5B-4DF8-9E88-4D4ECDE849D1}"/>
                  </a:ext>
                </a:extLst>
              </p:cNvPr>
              <p:cNvSpPr txBox="1">
                <a:spLocks noRot="1" noChangeAspect="1" noMove="1" noResize="1" noEditPoints="1" noAdjustHandles="1" noChangeArrowheads="1" noChangeShapeType="1" noTextEdit="1"/>
              </p:cNvSpPr>
              <p:nvPr/>
            </p:nvSpPr>
            <p:spPr>
              <a:xfrm>
                <a:off x="8051235" y="2623731"/>
                <a:ext cx="3926138" cy="461665"/>
              </a:xfrm>
              <a:prstGeom prst="rect">
                <a:avLst/>
              </a:prstGeom>
              <a:blipFill>
                <a:blip r:embed="rId5"/>
                <a:stretch>
                  <a:fillRect b="-17105"/>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AC10D1DA-7ADB-4304-A8CA-4DED57615215}"/>
              </a:ext>
            </a:extLst>
          </p:cNvPr>
          <p:cNvSpPr txBox="1"/>
          <p:nvPr/>
        </p:nvSpPr>
        <p:spPr>
          <a:xfrm>
            <a:off x="6875189" y="3386924"/>
            <a:ext cx="4999295" cy="830997"/>
          </a:xfrm>
          <a:prstGeom prst="rect">
            <a:avLst/>
          </a:prstGeom>
          <a:noFill/>
        </p:spPr>
        <p:txBody>
          <a:bodyPr wrap="square" rtlCol="0">
            <a:spAutoFit/>
          </a:bodyPr>
          <a:lstStyle/>
          <a:p>
            <a:r>
              <a:rPr lang="en-US" altLang="ja-JP" sz="2400" dirty="0"/>
              <a:t>C</a:t>
            </a:r>
            <a:r>
              <a:rPr lang="en-US" altLang="ja-JP" sz="2400" baseline="-25000" dirty="0"/>
              <a:t>B</a:t>
            </a:r>
            <a:r>
              <a:rPr lang="ja-JP" altLang="en-US" sz="2400" dirty="0"/>
              <a:t>点での単位速さあたりで流れてくる桃の数</a:t>
            </a:r>
            <a:r>
              <a:rPr lang="en-US" altLang="ja-JP" sz="2400" dirty="0"/>
              <a:t>(</a:t>
            </a:r>
            <a:r>
              <a:rPr lang="ja-JP" altLang="en-US" sz="2400" dirty="0"/>
              <a:t>桃</a:t>
            </a:r>
            <a:r>
              <a:rPr lang="en-US" altLang="ja-JP" sz="2400" dirty="0"/>
              <a:t>’</a:t>
            </a:r>
            <a:r>
              <a:rPr lang="en-US" altLang="ja-JP" sz="2400" baseline="-25000" dirty="0"/>
              <a:t>B</a:t>
            </a:r>
            <a:r>
              <a:rPr lang="en-US" altLang="ja-JP" sz="2400" dirty="0"/>
              <a:t>)</a:t>
            </a:r>
            <a:r>
              <a:rPr lang="ja-JP" altLang="en-US" sz="2400" dirty="0"/>
              <a:t>は以下です</a:t>
            </a:r>
            <a:endParaRPr kumimoji="1" lang="ja-JP" altLang="en-US" sz="2400" dirty="0"/>
          </a:p>
        </p:txBody>
      </p:sp>
      <p:sp>
        <p:nvSpPr>
          <p:cNvPr id="6" name="テキスト ボックス 5">
            <a:extLst>
              <a:ext uri="{FF2B5EF4-FFF2-40B4-BE49-F238E27FC236}">
                <a16:creationId xmlns:a16="http://schemas.microsoft.com/office/drawing/2014/main" id="{BCAD58E0-B173-484B-A0B4-C5299B36C222}"/>
              </a:ext>
            </a:extLst>
          </p:cNvPr>
          <p:cNvSpPr txBox="1"/>
          <p:nvPr/>
        </p:nvSpPr>
        <p:spPr>
          <a:xfrm>
            <a:off x="737232" y="1459438"/>
            <a:ext cx="667170" cy="461665"/>
          </a:xfrm>
          <a:prstGeom prst="rect">
            <a:avLst/>
          </a:prstGeom>
          <a:noFill/>
        </p:spPr>
        <p:txBody>
          <a:bodyPr wrap="none" rtlCol="0">
            <a:spAutoFit/>
          </a:bodyPr>
          <a:lstStyle/>
          <a:p>
            <a:pPr algn="l"/>
            <a:r>
              <a:rPr kumimoji="1" lang="en-US" altLang="ja-JP" sz="2400" dirty="0"/>
              <a:t>= 1</a:t>
            </a:r>
            <a:endParaRPr kumimoji="1" lang="ja-JP" altLang="en-US" sz="2400" dirty="0"/>
          </a:p>
        </p:txBody>
      </p:sp>
      <p:sp>
        <p:nvSpPr>
          <p:cNvPr id="69" name="テキスト ボックス 68">
            <a:extLst>
              <a:ext uri="{FF2B5EF4-FFF2-40B4-BE49-F238E27FC236}">
                <a16:creationId xmlns:a16="http://schemas.microsoft.com/office/drawing/2014/main" id="{7D80ED38-59C5-486F-8F8F-3D1B4EF0F332}"/>
              </a:ext>
            </a:extLst>
          </p:cNvPr>
          <p:cNvSpPr txBox="1"/>
          <p:nvPr/>
        </p:nvSpPr>
        <p:spPr>
          <a:xfrm>
            <a:off x="737232" y="2124995"/>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sp>
        <p:nvSpPr>
          <p:cNvPr id="70" name="テキスト ボックス 69">
            <a:extLst>
              <a:ext uri="{FF2B5EF4-FFF2-40B4-BE49-F238E27FC236}">
                <a16:creationId xmlns:a16="http://schemas.microsoft.com/office/drawing/2014/main" id="{3A9409CC-276F-4D55-A425-36060DF65C4B}"/>
              </a:ext>
            </a:extLst>
          </p:cNvPr>
          <p:cNvSpPr txBox="1"/>
          <p:nvPr/>
        </p:nvSpPr>
        <p:spPr>
          <a:xfrm>
            <a:off x="737683" y="3659512"/>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sp>
        <p:nvSpPr>
          <p:cNvPr id="71" name="テキスト ボックス 70">
            <a:extLst>
              <a:ext uri="{FF2B5EF4-FFF2-40B4-BE49-F238E27FC236}">
                <a16:creationId xmlns:a16="http://schemas.microsoft.com/office/drawing/2014/main" id="{2D6DF95B-004A-4EEB-8106-9D86F3B1EE53}"/>
              </a:ext>
            </a:extLst>
          </p:cNvPr>
          <p:cNvSpPr txBox="1"/>
          <p:nvPr/>
        </p:nvSpPr>
        <p:spPr>
          <a:xfrm>
            <a:off x="737683" y="4325069"/>
            <a:ext cx="667170" cy="461665"/>
          </a:xfrm>
          <a:prstGeom prst="rect">
            <a:avLst/>
          </a:prstGeom>
          <a:noFill/>
        </p:spPr>
        <p:txBody>
          <a:bodyPr wrap="none" rtlCol="0">
            <a:spAutoFit/>
          </a:bodyPr>
          <a:lstStyle/>
          <a:p>
            <a:pPr algn="l"/>
            <a:r>
              <a:rPr kumimoji="1" lang="en-US" altLang="ja-JP" sz="2400" dirty="0"/>
              <a:t>= 5</a:t>
            </a:r>
            <a:endParaRPr kumimoji="1" lang="ja-JP" altLang="en-US" sz="2400" dirty="0"/>
          </a:p>
        </p:txBody>
      </p:sp>
      <p:grpSp>
        <p:nvGrpSpPr>
          <p:cNvPr id="72" name="グループ化 71">
            <a:extLst>
              <a:ext uri="{FF2B5EF4-FFF2-40B4-BE49-F238E27FC236}">
                <a16:creationId xmlns:a16="http://schemas.microsoft.com/office/drawing/2014/main" id="{C32CB51D-EBB3-485B-AA24-427FEC234B36}"/>
              </a:ext>
            </a:extLst>
          </p:cNvPr>
          <p:cNvGrpSpPr/>
          <p:nvPr/>
        </p:nvGrpSpPr>
        <p:grpSpPr>
          <a:xfrm>
            <a:off x="2184749" y="1578482"/>
            <a:ext cx="546945" cy="701993"/>
            <a:chOff x="3096815" y="3240165"/>
            <a:chExt cx="1111613" cy="1426734"/>
          </a:xfrm>
        </p:grpSpPr>
        <p:pic>
          <p:nvPicPr>
            <p:cNvPr id="73" name="Picture 2" descr="https://illustimage.com/photo/dl/102.png?20160628">
              <a:extLst>
                <a:ext uri="{FF2B5EF4-FFF2-40B4-BE49-F238E27FC236}">
                  <a16:creationId xmlns:a16="http://schemas.microsoft.com/office/drawing/2014/main" id="{1F4B9B66-A82C-4A30-B595-9F94A47A1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https://illustimage.com/photo/dl/102.png?20160628">
              <a:extLst>
                <a:ext uri="{FF2B5EF4-FFF2-40B4-BE49-F238E27FC236}">
                  <a16:creationId xmlns:a16="http://schemas.microsoft.com/office/drawing/2014/main" id="{FA94DE59-04C1-4E3C-AFB5-95AB1DC97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837322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B057E0-11F4-47C9-B9D1-AC5A992CB2E0}"/>
              </a:ext>
            </a:extLst>
          </p:cNvPr>
          <p:cNvSpPr>
            <a:spLocks noGrp="1"/>
          </p:cNvSpPr>
          <p:nvPr>
            <p:ph type="sldNum" sz="quarter" idx="12"/>
          </p:nvPr>
        </p:nvSpPr>
        <p:spPr/>
        <p:txBody>
          <a:bodyPr/>
          <a:lstStyle/>
          <a:p>
            <a:fld id="{D836F367-8F14-4921-8441-15DE2D973248}" type="slidenum">
              <a:rPr kumimoji="1" lang="ja-JP" altLang="en-US" smtClean="0"/>
              <a:t>46</a:t>
            </a:fld>
            <a:endParaRPr kumimoji="1" lang="ja-JP" altLang="en-US"/>
          </a:p>
        </p:txBody>
      </p:sp>
      <p:sp>
        <p:nvSpPr>
          <p:cNvPr id="3" name="Shape 130">
            <a:extLst>
              <a:ext uri="{FF2B5EF4-FFF2-40B4-BE49-F238E27FC236}">
                <a16:creationId xmlns:a16="http://schemas.microsoft.com/office/drawing/2014/main" id="{DACFE145-184E-43EB-AC4C-934D7A911D35}"/>
              </a:ext>
            </a:extLst>
          </p:cNvPr>
          <p:cNvSpPr/>
          <p:nvPr/>
        </p:nvSpPr>
        <p:spPr>
          <a:xfrm>
            <a:off x="179666" y="87415"/>
            <a:ext cx="40780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合流・分岐の計算方法</a:t>
            </a:r>
            <a:endParaRPr lang="en-US" altLang="ja-JP" dirty="0"/>
          </a:p>
        </p:txBody>
      </p:sp>
      <p:grpSp>
        <p:nvGrpSpPr>
          <p:cNvPr id="66" name="グループ化 65">
            <a:extLst>
              <a:ext uri="{FF2B5EF4-FFF2-40B4-BE49-F238E27FC236}">
                <a16:creationId xmlns:a16="http://schemas.microsoft.com/office/drawing/2014/main" id="{947539ED-1E50-40E2-9EED-89759FB5C945}"/>
              </a:ext>
            </a:extLst>
          </p:cNvPr>
          <p:cNvGrpSpPr/>
          <p:nvPr/>
        </p:nvGrpSpPr>
        <p:grpSpPr>
          <a:xfrm>
            <a:off x="1740794" y="1478370"/>
            <a:ext cx="1959416" cy="902218"/>
            <a:chOff x="3491376" y="4266313"/>
            <a:chExt cx="1959416" cy="902218"/>
          </a:xfrm>
        </p:grpSpPr>
        <p:sp>
          <p:nvSpPr>
            <p:cNvPr id="67" name="正方形/長方形 66">
              <a:extLst>
                <a:ext uri="{FF2B5EF4-FFF2-40B4-BE49-F238E27FC236}">
                  <a16:creationId xmlns:a16="http://schemas.microsoft.com/office/drawing/2014/main" id="{FDDEAF38-6C8B-4382-9FCC-18DFE7FCCC22}"/>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楕円 67">
              <a:extLst>
                <a:ext uri="{FF2B5EF4-FFF2-40B4-BE49-F238E27FC236}">
                  <a16:creationId xmlns:a16="http://schemas.microsoft.com/office/drawing/2014/main" id="{CE0E26FC-F02E-45D1-BAD4-73EE929FA6BA}"/>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0C7380F0-6B41-4569-9C28-512C9270741D}"/>
                </a:ext>
              </a:extLst>
            </p:cNvPr>
            <p:cNvSpPr txBox="1"/>
            <p:nvPr/>
          </p:nvSpPr>
          <p:spPr>
            <a:xfrm>
              <a:off x="4974380" y="4289984"/>
              <a:ext cx="476412" cy="461665"/>
            </a:xfrm>
            <a:prstGeom prst="rect">
              <a:avLst/>
            </a:prstGeom>
            <a:noFill/>
          </p:spPr>
          <p:txBody>
            <a:bodyPr wrap="none" rtlCol="0">
              <a:spAutoFit/>
            </a:bodyPr>
            <a:lstStyle/>
            <a:p>
              <a:pPr algn="l"/>
              <a:r>
                <a:rPr kumimoji="1" lang="en-US" altLang="ja-JP" sz="2400" dirty="0"/>
                <a:t>p</a:t>
              </a:r>
              <a:r>
                <a:rPr kumimoji="1" lang="en-US" altLang="ja-JP" sz="2400" baseline="-25000" dirty="0"/>
                <a:t>1</a:t>
              </a:r>
            </a:p>
          </p:txBody>
        </p:sp>
      </p:grpSp>
      <p:grpSp>
        <p:nvGrpSpPr>
          <p:cNvPr id="71" name="グループ化 70">
            <a:extLst>
              <a:ext uri="{FF2B5EF4-FFF2-40B4-BE49-F238E27FC236}">
                <a16:creationId xmlns:a16="http://schemas.microsoft.com/office/drawing/2014/main" id="{D922B888-8574-4FEA-A903-CE9D5236BB9A}"/>
              </a:ext>
            </a:extLst>
          </p:cNvPr>
          <p:cNvGrpSpPr/>
          <p:nvPr/>
        </p:nvGrpSpPr>
        <p:grpSpPr>
          <a:xfrm>
            <a:off x="4266773" y="2696513"/>
            <a:ext cx="1452435" cy="929485"/>
            <a:chOff x="5429588" y="4249344"/>
            <a:chExt cx="1452435" cy="929485"/>
          </a:xfrm>
        </p:grpSpPr>
        <p:sp>
          <p:nvSpPr>
            <p:cNvPr id="72" name="正方形/長方形 71">
              <a:extLst>
                <a:ext uri="{FF2B5EF4-FFF2-40B4-BE49-F238E27FC236}">
                  <a16:creationId xmlns:a16="http://schemas.microsoft.com/office/drawing/2014/main" id="{B9025480-06A0-45A2-9D6E-B0B12CA8E943}"/>
                </a:ext>
              </a:extLst>
            </p:cNvPr>
            <p:cNvSpPr/>
            <p:nvPr/>
          </p:nvSpPr>
          <p:spPr>
            <a:xfrm>
              <a:off x="5869968" y="4276611"/>
              <a:ext cx="1012055"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楕円 72">
              <a:extLst>
                <a:ext uri="{FF2B5EF4-FFF2-40B4-BE49-F238E27FC236}">
                  <a16:creationId xmlns:a16="http://schemas.microsoft.com/office/drawing/2014/main" id="{C74957DA-CB7C-4FB3-AE61-0555A003E9E9}"/>
                </a:ext>
              </a:extLst>
            </p:cNvPr>
            <p:cNvSpPr/>
            <p:nvPr/>
          </p:nvSpPr>
          <p:spPr>
            <a:xfrm>
              <a:off x="5765608" y="4613473"/>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2ECB1144-4905-46A4-86E6-F6E5AFE354DF}"/>
                </a:ext>
              </a:extLst>
            </p:cNvPr>
            <p:cNvSpPr txBox="1"/>
            <p:nvPr/>
          </p:nvSpPr>
          <p:spPr>
            <a:xfrm>
              <a:off x="5429588" y="4249344"/>
              <a:ext cx="538930" cy="461665"/>
            </a:xfrm>
            <a:prstGeom prst="rect">
              <a:avLst/>
            </a:prstGeom>
            <a:noFill/>
          </p:spPr>
          <p:txBody>
            <a:bodyPr wrap="none" rtlCol="0">
              <a:spAutoFit/>
            </a:bodyPr>
            <a:lstStyle/>
            <a:p>
              <a:pPr algn="l"/>
              <a:r>
                <a:rPr kumimoji="1" lang="en-US" altLang="ja-JP" sz="2400" dirty="0"/>
                <a:t>p</a:t>
              </a:r>
              <a:r>
                <a:rPr kumimoji="1" lang="en-US" altLang="ja-JP" sz="2400" baseline="-25000" dirty="0"/>
                <a:t>m</a:t>
              </a:r>
              <a:endParaRPr kumimoji="1" lang="ja-JP" altLang="en-US" sz="2400" baseline="-25000" dirty="0"/>
            </a:p>
          </p:txBody>
        </p:sp>
      </p:grpSp>
      <p:grpSp>
        <p:nvGrpSpPr>
          <p:cNvPr id="76" name="グループ化 75">
            <a:extLst>
              <a:ext uri="{FF2B5EF4-FFF2-40B4-BE49-F238E27FC236}">
                <a16:creationId xmlns:a16="http://schemas.microsoft.com/office/drawing/2014/main" id="{1BE2486B-0BFA-46EA-BB5D-393E2120384C}"/>
              </a:ext>
            </a:extLst>
          </p:cNvPr>
          <p:cNvGrpSpPr/>
          <p:nvPr/>
        </p:nvGrpSpPr>
        <p:grpSpPr>
          <a:xfrm>
            <a:off x="1777316" y="3681818"/>
            <a:ext cx="1971540" cy="955628"/>
            <a:chOff x="3491376" y="4212903"/>
            <a:chExt cx="1971540" cy="955628"/>
          </a:xfrm>
        </p:grpSpPr>
        <p:sp>
          <p:nvSpPr>
            <p:cNvPr id="77" name="正方形/長方形 76">
              <a:extLst>
                <a:ext uri="{FF2B5EF4-FFF2-40B4-BE49-F238E27FC236}">
                  <a16:creationId xmlns:a16="http://schemas.microsoft.com/office/drawing/2014/main" id="{FE9C1665-3124-49DA-B06A-D6B80BD07A4E}"/>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楕円 77">
              <a:extLst>
                <a:ext uri="{FF2B5EF4-FFF2-40B4-BE49-F238E27FC236}">
                  <a16:creationId xmlns:a16="http://schemas.microsoft.com/office/drawing/2014/main" id="{07775198-37B9-4C94-AFE6-6C5E238D2FA5}"/>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B2FBFAD8-06B7-4C14-830E-123903606B52}"/>
                </a:ext>
              </a:extLst>
            </p:cNvPr>
            <p:cNvSpPr txBox="1"/>
            <p:nvPr/>
          </p:nvSpPr>
          <p:spPr>
            <a:xfrm>
              <a:off x="4986504" y="4212903"/>
              <a:ext cx="476412" cy="461665"/>
            </a:xfrm>
            <a:prstGeom prst="rect">
              <a:avLst/>
            </a:prstGeom>
            <a:noFill/>
          </p:spPr>
          <p:txBody>
            <a:bodyPr wrap="none" rtlCol="0">
              <a:spAutoFit/>
            </a:bodyPr>
            <a:lstStyle/>
            <a:p>
              <a:pPr algn="l"/>
              <a:r>
                <a:rPr kumimoji="1" lang="en-US" altLang="ja-JP" sz="2400" dirty="0"/>
                <a:t>p</a:t>
              </a:r>
              <a:r>
                <a:rPr kumimoji="1" lang="en-US" altLang="ja-JP" sz="2400" baseline="-25000" dirty="0"/>
                <a:t>2</a:t>
              </a:r>
            </a:p>
          </p:txBody>
        </p:sp>
      </p:grpSp>
      <p:cxnSp>
        <p:nvCxnSpPr>
          <p:cNvPr id="81" name="コネクタ: カギ線 80">
            <a:extLst>
              <a:ext uri="{FF2B5EF4-FFF2-40B4-BE49-F238E27FC236}">
                <a16:creationId xmlns:a16="http://schemas.microsoft.com/office/drawing/2014/main" id="{9AA56A98-9A43-4635-8D83-4F392D428EA0}"/>
              </a:ext>
            </a:extLst>
          </p:cNvPr>
          <p:cNvCxnSpPr>
            <a:stCxn id="68" idx="6"/>
            <a:endCxn id="73" idx="2"/>
          </p:cNvCxnSpPr>
          <p:nvPr/>
        </p:nvCxnSpPr>
        <p:spPr>
          <a:xfrm>
            <a:off x="3394198" y="1922768"/>
            <a:ext cx="1208595" cy="1235111"/>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コネクタ: カギ線 81">
            <a:extLst>
              <a:ext uri="{FF2B5EF4-FFF2-40B4-BE49-F238E27FC236}">
                <a16:creationId xmlns:a16="http://schemas.microsoft.com/office/drawing/2014/main" id="{843FFB2A-323D-4201-8B3C-1E7FDD87881E}"/>
              </a:ext>
            </a:extLst>
          </p:cNvPr>
          <p:cNvCxnSpPr>
            <a:cxnSpLocks/>
            <a:stCxn id="78" idx="6"/>
            <a:endCxn id="73" idx="2"/>
          </p:cNvCxnSpPr>
          <p:nvPr/>
        </p:nvCxnSpPr>
        <p:spPr>
          <a:xfrm flipV="1">
            <a:off x="3430720" y="3157879"/>
            <a:ext cx="1172073" cy="102174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3" name="グループ化 82">
            <a:extLst>
              <a:ext uri="{FF2B5EF4-FFF2-40B4-BE49-F238E27FC236}">
                <a16:creationId xmlns:a16="http://schemas.microsoft.com/office/drawing/2014/main" id="{D9FC6731-24F9-48D3-A7A8-0D7B7D8BBDC9}"/>
              </a:ext>
            </a:extLst>
          </p:cNvPr>
          <p:cNvGrpSpPr/>
          <p:nvPr/>
        </p:nvGrpSpPr>
        <p:grpSpPr>
          <a:xfrm>
            <a:off x="954546" y="1374877"/>
            <a:ext cx="562975" cy="1177657"/>
            <a:chOff x="850628" y="1819318"/>
            <a:chExt cx="562975" cy="1177657"/>
          </a:xfrm>
        </p:grpSpPr>
        <p:sp>
          <p:nvSpPr>
            <p:cNvPr id="84" name="テキスト ボックス 83">
              <a:extLst>
                <a:ext uri="{FF2B5EF4-FFF2-40B4-BE49-F238E27FC236}">
                  <a16:creationId xmlns:a16="http://schemas.microsoft.com/office/drawing/2014/main" id="{71CAFC5C-587B-4F0B-A930-36FFB399F6EF}"/>
                </a:ext>
              </a:extLst>
            </p:cNvPr>
            <p:cNvSpPr txBox="1"/>
            <p:nvPr/>
          </p:nvSpPr>
          <p:spPr>
            <a:xfrm>
              <a:off x="891903" y="2535310"/>
              <a:ext cx="476412" cy="461665"/>
            </a:xfrm>
            <a:prstGeom prst="rect">
              <a:avLst/>
            </a:prstGeom>
            <a:noFill/>
          </p:spPr>
          <p:txBody>
            <a:bodyPr wrap="none" rtlCol="0">
              <a:spAutoFit/>
            </a:bodyPr>
            <a:lstStyle/>
            <a:p>
              <a:pPr algn="l"/>
              <a:r>
                <a:rPr kumimoji="1" lang="en-US" altLang="ja-JP" sz="2400" dirty="0"/>
                <a:t>h</a:t>
              </a:r>
              <a:r>
                <a:rPr kumimoji="1" lang="en-US" altLang="ja-JP" sz="2400" baseline="-25000" dirty="0"/>
                <a:t>1</a:t>
              </a:r>
              <a:endParaRPr kumimoji="1" lang="ja-JP" altLang="en-US" sz="2400" baseline="-25000" dirty="0"/>
            </a:p>
          </p:txBody>
        </p:sp>
        <p:sp>
          <p:nvSpPr>
            <p:cNvPr id="85" name="テキスト ボックス 84">
              <a:extLst>
                <a:ext uri="{FF2B5EF4-FFF2-40B4-BE49-F238E27FC236}">
                  <a16:creationId xmlns:a16="http://schemas.microsoft.com/office/drawing/2014/main" id="{10F24C86-3799-4150-A7A0-C2C357F91E9F}"/>
                </a:ext>
              </a:extLst>
            </p:cNvPr>
            <p:cNvSpPr txBox="1"/>
            <p:nvPr/>
          </p:nvSpPr>
          <p:spPr>
            <a:xfrm>
              <a:off x="850628" y="1819318"/>
              <a:ext cx="562975" cy="461665"/>
            </a:xfrm>
            <a:prstGeom prst="rect">
              <a:avLst/>
            </a:prstGeom>
            <a:noFill/>
          </p:spPr>
          <p:txBody>
            <a:bodyPr wrap="none" rtlCol="0">
              <a:spAutoFit/>
            </a:bodyPr>
            <a:lstStyle/>
            <a:p>
              <a:pPr algn="l"/>
              <a:r>
                <a:rPr lang="en-US" altLang="ja-JP" sz="2400" dirty="0"/>
                <a:t>m</a:t>
              </a:r>
              <a:r>
                <a:rPr lang="en-US" altLang="ja-JP" sz="2400" baseline="-25000" dirty="0"/>
                <a:t>1</a:t>
              </a:r>
              <a:endParaRPr kumimoji="1" lang="ja-JP" altLang="en-US" sz="2400" baseline="-25000" dirty="0"/>
            </a:p>
          </p:txBody>
        </p:sp>
      </p:grpSp>
      <p:sp>
        <p:nvSpPr>
          <p:cNvPr id="96" name="矢印: 右 95">
            <a:extLst>
              <a:ext uri="{FF2B5EF4-FFF2-40B4-BE49-F238E27FC236}">
                <a16:creationId xmlns:a16="http://schemas.microsoft.com/office/drawing/2014/main" id="{20631B6A-916C-4467-B346-4F75BCF7B3CA}"/>
              </a:ext>
            </a:extLst>
          </p:cNvPr>
          <p:cNvSpPr/>
          <p:nvPr/>
        </p:nvSpPr>
        <p:spPr>
          <a:xfrm>
            <a:off x="2008897" y="3279633"/>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4" name="グループ化 103">
            <a:extLst>
              <a:ext uri="{FF2B5EF4-FFF2-40B4-BE49-F238E27FC236}">
                <a16:creationId xmlns:a16="http://schemas.microsoft.com/office/drawing/2014/main" id="{A245AF77-62DA-45B8-A0CA-655FA075668C}"/>
              </a:ext>
            </a:extLst>
          </p:cNvPr>
          <p:cNvGrpSpPr/>
          <p:nvPr/>
        </p:nvGrpSpPr>
        <p:grpSpPr>
          <a:xfrm>
            <a:off x="999834" y="3618466"/>
            <a:ext cx="562975" cy="1177657"/>
            <a:chOff x="850628" y="1819318"/>
            <a:chExt cx="562975" cy="1177657"/>
          </a:xfrm>
        </p:grpSpPr>
        <p:sp>
          <p:nvSpPr>
            <p:cNvPr id="105" name="テキスト ボックス 104">
              <a:extLst>
                <a:ext uri="{FF2B5EF4-FFF2-40B4-BE49-F238E27FC236}">
                  <a16:creationId xmlns:a16="http://schemas.microsoft.com/office/drawing/2014/main" id="{069FEE00-6052-4A80-85BA-B1E9C414286E}"/>
                </a:ext>
              </a:extLst>
            </p:cNvPr>
            <p:cNvSpPr txBox="1"/>
            <p:nvPr/>
          </p:nvSpPr>
          <p:spPr>
            <a:xfrm>
              <a:off x="891903" y="2535310"/>
              <a:ext cx="476412" cy="461665"/>
            </a:xfrm>
            <a:prstGeom prst="rect">
              <a:avLst/>
            </a:prstGeom>
            <a:noFill/>
          </p:spPr>
          <p:txBody>
            <a:bodyPr wrap="none" rtlCol="0">
              <a:spAutoFit/>
            </a:bodyPr>
            <a:lstStyle/>
            <a:p>
              <a:pPr algn="l"/>
              <a:r>
                <a:rPr kumimoji="1" lang="en-US" altLang="ja-JP" sz="2400" dirty="0"/>
                <a:t>h</a:t>
              </a:r>
              <a:r>
                <a:rPr kumimoji="1" lang="en-US" altLang="ja-JP" sz="2400" baseline="-25000" dirty="0"/>
                <a:t>2</a:t>
              </a:r>
              <a:endParaRPr kumimoji="1" lang="ja-JP" altLang="en-US" sz="2400" baseline="-25000" dirty="0"/>
            </a:p>
          </p:txBody>
        </p:sp>
        <p:sp>
          <p:nvSpPr>
            <p:cNvPr id="106" name="テキスト ボックス 105">
              <a:extLst>
                <a:ext uri="{FF2B5EF4-FFF2-40B4-BE49-F238E27FC236}">
                  <a16:creationId xmlns:a16="http://schemas.microsoft.com/office/drawing/2014/main" id="{E668EDD8-D7BD-4BA2-9675-D014B0293A94}"/>
                </a:ext>
              </a:extLst>
            </p:cNvPr>
            <p:cNvSpPr txBox="1"/>
            <p:nvPr/>
          </p:nvSpPr>
          <p:spPr>
            <a:xfrm>
              <a:off x="850628" y="1819318"/>
              <a:ext cx="562975" cy="461665"/>
            </a:xfrm>
            <a:prstGeom prst="rect">
              <a:avLst/>
            </a:prstGeom>
            <a:noFill/>
          </p:spPr>
          <p:txBody>
            <a:bodyPr wrap="none" rtlCol="0">
              <a:spAutoFit/>
            </a:bodyPr>
            <a:lstStyle/>
            <a:p>
              <a:pPr algn="l"/>
              <a:r>
                <a:rPr lang="en-US" altLang="ja-JP" sz="2400" dirty="0"/>
                <a:t>m</a:t>
              </a:r>
              <a:r>
                <a:rPr lang="en-US" altLang="ja-JP" sz="2400" baseline="-25000" dirty="0"/>
                <a:t>2</a:t>
              </a:r>
              <a:endParaRPr kumimoji="1" lang="ja-JP" altLang="en-US" sz="2400" baseline="-25000" dirty="0"/>
            </a:p>
          </p:txBody>
        </p:sp>
      </p:grpSp>
      <p:sp>
        <p:nvSpPr>
          <p:cNvPr id="107" name="矢印: 右 106">
            <a:extLst>
              <a:ext uri="{FF2B5EF4-FFF2-40B4-BE49-F238E27FC236}">
                <a16:creationId xmlns:a16="http://schemas.microsoft.com/office/drawing/2014/main" id="{6D9AE887-B6FF-4969-987E-A4CC89855887}"/>
              </a:ext>
            </a:extLst>
          </p:cNvPr>
          <p:cNvSpPr/>
          <p:nvPr/>
        </p:nvSpPr>
        <p:spPr>
          <a:xfrm>
            <a:off x="2008896" y="1022775"/>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8" name="グループ化 107">
            <a:extLst>
              <a:ext uri="{FF2B5EF4-FFF2-40B4-BE49-F238E27FC236}">
                <a16:creationId xmlns:a16="http://schemas.microsoft.com/office/drawing/2014/main" id="{1CE74D7A-9894-41BF-B5EA-6D595030B9FF}"/>
              </a:ext>
            </a:extLst>
          </p:cNvPr>
          <p:cNvGrpSpPr/>
          <p:nvPr/>
        </p:nvGrpSpPr>
        <p:grpSpPr>
          <a:xfrm>
            <a:off x="1740794" y="5583284"/>
            <a:ext cx="1976350" cy="955628"/>
            <a:chOff x="3491376" y="4212903"/>
            <a:chExt cx="1976350" cy="955628"/>
          </a:xfrm>
        </p:grpSpPr>
        <p:sp>
          <p:nvSpPr>
            <p:cNvPr id="109" name="正方形/長方形 108">
              <a:extLst>
                <a:ext uri="{FF2B5EF4-FFF2-40B4-BE49-F238E27FC236}">
                  <a16:creationId xmlns:a16="http://schemas.microsoft.com/office/drawing/2014/main" id="{B60143F4-3F5A-40AF-B54F-74F086D73FF6}"/>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楕円 109">
              <a:extLst>
                <a:ext uri="{FF2B5EF4-FFF2-40B4-BE49-F238E27FC236}">
                  <a16:creationId xmlns:a16="http://schemas.microsoft.com/office/drawing/2014/main" id="{37BA5E8C-7B90-4991-B205-DBE98D5A0258}"/>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8C1EF282-CFB0-47EA-97A0-7876E97F35EE}"/>
                </a:ext>
              </a:extLst>
            </p:cNvPr>
            <p:cNvSpPr txBox="1"/>
            <p:nvPr/>
          </p:nvSpPr>
          <p:spPr>
            <a:xfrm>
              <a:off x="4986504" y="4212903"/>
              <a:ext cx="481222" cy="461665"/>
            </a:xfrm>
            <a:prstGeom prst="rect">
              <a:avLst/>
            </a:prstGeom>
            <a:noFill/>
          </p:spPr>
          <p:txBody>
            <a:bodyPr wrap="none" rtlCol="0">
              <a:spAutoFit/>
            </a:bodyPr>
            <a:lstStyle/>
            <a:p>
              <a:pPr algn="l"/>
              <a:r>
                <a:rPr kumimoji="1" lang="en-US" altLang="ja-JP" sz="2400" dirty="0" err="1"/>
                <a:t>p</a:t>
              </a:r>
              <a:r>
                <a:rPr kumimoji="1" lang="en-US" altLang="ja-JP" sz="2400" baseline="-25000" dirty="0" err="1"/>
                <a:t>n</a:t>
              </a:r>
              <a:endParaRPr kumimoji="1" lang="en-US" altLang="ja-JP" sz="2400" baseline="-25000" dirty="0"/>
            </a:p>
          </p:txBody>
        </p:sp>
      </p:grpSp>
      <p:sp>
        <p:nvSpPr>
          <p:cNvPr id="4" name="テキスト ボックス 3">
            <a:extLst>
              <a:ext uri="{FF2B5EF4-FFF2-40B4-BE49-F238E27FC236}">
                <a16:creationId xmlns:a16="http://schemas.microsoft.com/office/drawing/2014/main" id="{793B8E3A-893B-4E88-A89C-819C3E27D4D2}"/>
              </a:ext>
            </a:extLst>
          </p:cNvPr>
          <p:cNvSpPr txBox="1"/>
          <p:nvPr/>
        </p:nvSpPr>
        <p:spPr>
          <a:xfrm>
            <a:off x="2218685" y="4703930"/>
            <a:ext cx="461665" cy="784830"/>
          </a:xfrm>
          <a:prstGeom prst="rect">
            <a:avLst/>
          </a:prstGeom>
          <a:noFill/>
        </p:spPr>
        <p:txBody>
          <a:bodyPr vert="eaVert" wrap="none" rtlCol="0">
            <a:spAutoFit/>
          </a:bodyPr>
          <a:lstStyle/>
          <a:p>
            <a:pPr algn="l"/>
            <a:r>
              <a:rPr kumimoji="1" lang="ja-JP" altLang="en-US" dirty="0"/>
              <a:t>・・・</a:t>
            </a:r>
          </a:p>
        </p:txBody>
      </p:sp>
      <p:cxnSp>
        <p:nvCxnSpPr>
          <p:cNvPr id="112" name="コネクタ: カギ線 111">
            <a:extLst>
              <a:ext uri="{FF2B5EF4-FFF2-40B4-BE49-F238E27FC236}">
                <a16:creationId xmlns:a16="http://schemas.microsoft.com/office/drawing/2014/main" id="{83FDD102-A8BA-4FF0-A986-215789F07DB6}"/>
              </a:ext>
            </a:extLst>
          </p:cNvPr>
          <p:cNvCxnSpPr>
            <a:cxnSpLocks/>
            <a:stCxn id="110" idx="6"/>
            <a:endCxn id="73" idx="2"/>
          </p:cNvCxnSpPr>
          <p:nvPr/>
        </p:nvCxnSpPr>
        <p:spPr>
          <a:xfrm flipV="1">
            <a:off x="3394198" y="3157879"/>
            <a:ext cx="1208595" cy="2923213"/>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5C9E5BA5-5D06-4003-B42E-FB385879E292}"/>
              </a:ext>
            </a:extLst>
          </p:cNvPr>
          <p:cNvSpPr/>
          <p:nvPr/>
        </p:nvSpPr>
        <p:spPr>
          <a:xfrm>
            <a:off x="3975635" y="5141595"/>
            <a:ext cx="45719"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A2AF5DC5-6729-4A55-8640-865E5AFFC70C}"/>
              </a:ext>
            </a:extLst>
          </p:cNvPr>
          <p:cNvGrpSpPr/>
          <p:nvPr/>
        </p:nvGrpSpPr>
        <p:grpSpPr>
          <a:xfrm>
            <a:off x="3775806" y="5106590"/>
            <a:ext cx="481900" cy="206041"/>
            <a:chOff x="6277232" y="4543178"/>
            <a:chExt cx="918520" cy="706924"/>
          </a:xfrm>
        </p:grpSpPr>
        <p:sp>
          <p:nvSpPr>
            <p:cNvPr id="8" name="フリーフォーム: 図形 7">
              <a:extLst>
                <a:ext uri="{FF2B5EF4-FFF2-40B4-BE49-F238E27FC236}">
                  <a16:creationId xmlns:a16="http://schemas.microsoft.com/office/drawing/2014/main" id="{A554D663-1F67-4DDD-A082-A41A2E5A277D}"/>
                </a:ext>
              </a:extLst>
            </p:cNvPr>
            <p:cNvSpPr/>
            <p:nvPr/>
          </p:nvSpPr>
          <p:spPr>
            <a:xfrm>
              <a:off x="6277232" y="4543178"/>
              <a:ext cx="914400" cy="520413"/>
            </a:xfrm>
            <a:custGeom>
              <a:avLst/>
              <a:gdLst>
                <a:gd name="connsiteX0" fmla="*/ 0 w 914400"/>
                <a:gd name="connsiteY0" fmla="*/ 313027 h 520413"/>
                <a:gd name="connsiteX1" fmla="*/ 284206 w 914400"/>
                <a:gd name="connsiteY1" fmla="*/ 4108 h 520413"/>
                <a:gd name="connsiteX2" fmla="*/ 654909 w 914400"/>
                <a:gd name="connsiteY2" fmla="*/ 510736 h 520413"/>
                <a:gd name="connsiteX3" fmla="*/ 914400 w 914400"/>
                <a:gd name="connsiteY3" fmla="*/ 288314 h 520413"/>
              </a:gdLst>
              <a:ahLst/>
              <a:cxnLst>
                <a:cxn ang="0">
                  <a:pos x="connsiteX0" y="connsiteY0"/>
                </a:cxn>
                <a:cxn ang="0">
                  <a:pos x="connsiteX1" y="connsiteY1"/>
                </a:cxn>
                <a:cxn ang="0">
                  <a:pos x="connsiteX2" y="connsiteY2"/>
                </a:cxn>
                <a:cxn ang="0">
                  <a:pos x="connsiteX3" y="connsiteY3"/>
                </a:cxn>
              </a:cxnLst>
              <a:rect l="l" t="t" r="r" b="b"/>
              <a:pathLst>
                <a:path w="914400" h="520413">
                  <a:moveTo>
                    <a:pt x="0" y="313027"/>
                  </a:moveTo>
                  <a:cubicBezTo>
                    <a:pt x="87527" y="142091"/>
                    <a:pt x="175055" y="-28844"/>
                    <a:pt x="284206" y="4108"/>
                  </a:cubicBezTo>
                  <a:cubicBezTo>
                    <a:pt x="393358" y="37059"/>
                    <a:pt x="549877" y="463368"/>
                    <a:pt x="654909" y="510736"/>
                  </a:cubicBezTo>
                  <a:cubicBezTo>
                    <a:pt x="759941" y="558104"/>
                    <a:pt x="837170" y="423209"/>
                    <a:pt x="914400" y="28831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フリーフォーム: 図形 112">
              <a:extLst>
                <a:ext uri="{FF2B5EF4-FFF2-40B4-BE49-F238E27FC236}">
                  <a16:creationId xmlns:a16="http://schemas.microsoft.com/office/drawing/2014/main" id="{192CD959-6409-4EDB-9DD6-08322F800111}"/>
                </a:ext>
              </a:extLst>
            </p:cNvPr>
            <p:cNvSpPr/>
            <p:nvPr/>
          </p:nvSpPr>
          <p:spPr>
            <a:xfrm>
              <a:off x="6281353" y="4729690"/>
              <a:ext cx="914399" cy="520412"/>
            </a:xfrm>
            <a:custGeom>
              <a:avLst/>
              <a:gdLst>
                <a:gd name="connsiteX0" fmla="*/ 0 w 914400"/>
                <a:gd name="connsiteY0" fmla="*/ 313027 h 520413"/>
                <a:gd name="connsiteX1" fmla="*/ 284206 w 914400"/>
                <a:gd name="connsiteY1" fmla="*/ 4108 h 520413"/>
                <a:gd name="connsiteX2" fmla="*/ 654909 w 914400"/>
                <a:gd name="connsiteY2" fmla="*/ 510736 h 520413"/>
                <a:gd name="connsiteX3" fmla="*/ 914400 w 914400"/>
                <a:gd name="connsiteY3" fmla="*/ 288314 h 520413"/>
              </a:gdLst>
              <a:ahLst/>
              <a:cxnLst>
                <a:cxn ang="0">
                  <a:pos x="connsiteX0" y="connsiteY0"/>
                </a:cxn>
                <a:cxn ang="0">
                  <a:pos x="connsiteX1" y="connsiteY1"/>
                </a:cxn>
                <a:cxn ang="0">
                  <a:pos x="connsiteX2" y="connsiteY2"/>
                </a:cxn>
                <a:cxn ang="0">
                  <a:pos x="connsiteX3" y="connsiteY3"/>
                </a:cxn>
              </a:cxnLst>
              <a:rect l="l" t="t" r="r" b="b"/>
              <a:pathLst>
                <a:path w="914400" h="520413">
                  <a:moveTo>
                    <a:pt x="0" y="313027"/>
                  </a:moveTo>
                  <a:cubicBezTo>
                    <a:pt x="87527" y="142091"/>
                    <a:pt x="175055" y="-28844"/>
                    <a:pt x="284206" y="4108"/>
                  </a:cubicBezTo>
                  <a:cubicBezTo>
                    <a:pt x="393358" y="37059"/>
                    <a:pt x="549877" y="463368"/>
                    <a:pt x="654909" y="510736"/>
                  </a:cubicBezTo>
                  <a:cubicBezTo>
                    <a:pt x="759941" y="558104"/>
                    <a:pt x="837170" y="423209"/>
                    <a:pt x="914400" y="28831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4" name="グループ化 113">
            <a:extLst>
              <a:ext uri="{FF2B5EF4-FFF2-40B4-BE49-F238E27FC236}">
                <a16:creationId xmlns:a16="http://schemas.microsoft.com/office/drawing/2014/main" id="{91E50D4A-965A-4DCB-ADE9-2A4D37624523}"/>
              </a:ext>
            </a:extLst>
          </p:cNvPr>
          <p:cNvGrpSpPr/>
          <p:nvPr/>
        </p:nvGrpSpPr>
        <p:grpSpPr>
          <a:xfrm>
            <a:off x="955413" y="5498974"/>
            <a:ext cx="567784" cy="1177657"/>
            <a:chOff x="850628" y="1819318"/>
            <a:chExt cx="567784" cy="1177657"/>
          </a:xfrm>
        </p:grpSpPr>
        <p:sp>
          <p:nvSpPr>
            <p:cNvPr id="115" name="テキスト ボックス 114">
              <a:extLst>
                <a:ext uri="{FF2B5EF4-FFF2-40B4-BE49-F238E27FC236}">
                  <a16:creationId xmlns:a16="http://schemas.microsoft.com/office/drawing/2014/main" id="{3FD0DD5B-3F4F-4A8D-A84B-E2DA6AE01892}"/>
                </a:ext>
              </a:extLst>
            </p:cNvPr>
            <p:cNvSpPr txBox="1"/>
            <p:nvPr/>
          </p:nvSpPr>
          <p:spPr>
            <a:xfrm>
              <a:off x="891903" y="2535310"/>
              <a:ext cx="481222"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n</a:t>
              </a:r>
              <a:endParaRPr kumimoji="1" lang="ja-JP" altLang="en-US" sz="2400" baseline="-25000" dirty="0"/>
            </a:p>
          </p:txBody>
        </p:sp>
        <p:sp>
          <p:nvSpPr>
            <p:cNvPr id="116" name="テキスト ボックス 115">
              <a:extLst>
                <a:ext uri="{FF2B5EF4-FFF2-40B4-BE49-F238E27FC236}">
                  <a16:creationId xmlns:a16="http://schemas.microsoft.com/office/drawing/2014/main" id="{3258FBDE-D677-4398-A93A-9DF8307E6B48}"/>
                </a:ext>
              </a:extLst>
            </p:cNvPr>
            <p:cNvSpPr txBox="1"/>
            <p:nvPr/>
          </p:nvSpPr>
          <p:spPr>
            <a:xfrm>
              <a:off x="850628" y="1819318"/>
              <a:ext cx="567784" cy="461665"/>
            </a:xfrm>
            <a:prstGeom prst="rect">
              <a:avLst/>
            </a:prstGeom>
            <a:noFill/>
          </p:spPr>
          <p:txBody>
            <a:bodyPr wrap="none" rtlCol="0">
              <a:spAutoFit/>
            </a:bodyPr>
            <a:lstStyle/>
            <a:p>
              <a:pPr algn="l"/>
              <a:r>
                <a:rPr lang="en-US" altLang="ja-JP" sz="2400" dirty="0" err="1"/>
                <a:t>m</a:t>
              </a:r>
              <a:r>
                <a:rPr lang="en-US" altLang="ja-JP" sz="2400" baseline="-25000" dirty="0" err="1"/>
                <a:t>n</a:t>
              </a:r>
              <a:endParaRPr kumimoji="1" lang="ja-JP" altLang="en-US" sz="2400" baseline="-25000" dirty="0"/>
            </a:p>
          </p:txBody>
        </p:sp>
      </p:grpSp>
      <p:sp>
        <p:nvSpPr>
          <p:cNvPr id="11" name="テキスト ボックス 10">
            <a:extLst>
              <a:ext uri="{FF2B5EF4-FFF2-40B4-BE49-F238E27FC236}">
                <a16:creationId xmlns:a16="http://schemas.microsoft.com/office/drawing/2014/main" id="{BC8473C6-AE61-45C4-8256-3D1356876237}"/>
              </a:ext>
            </a:extLst>
          </p:cNvPr>
          <p:cNvSpPr txBox="1"/>
          <p:nvPr/>
        </p:nvSpPr>
        <p:spPr>
          <a:xfrm>
            <a:off x="6252519" y="778476"/>
            <a:ext cx="5596581" cy="1569660"/>
          </a:xfrm>
          <a:prstGeom prst="rect">
            <a:avLst/>
          </a:prstGeom>
          <a:noFill/>
        </p:spPr>
        <p:txBody>
          <a:bodyPr wrap="square" rtlCol="0">
            <a:spAutoFit/>
          </a:bodyPr>
          <a:lstStyle/>
          <a:p>
            <a:pPr algn="l"/>
            <a:r>
              <a:rPr kumimoji="1" lang="ja-JP" altLang="en-US" sz="2400" dirty="0"/>
              <a:t>左図のようにモデル</a:t>
            </a:r>
            <a:r>
              <a:rPr kumimoji="1" lang="en-US" altLang="ja-JP" sz="2400" dirty="0"/>
              <a:t>1</a:t>
            </a:r>
            <a:r>
              <a:rPr kumimoji="1" lang="ja-JP" altLang="en-US" sz="2400" dirty="0"/>
              <a:t>～</a:t>
            </a:r>
            <a:r>
              <a:rPr lang="en-US" altLang="ja-JP" sz="2400" dirty="0"/>
              <a:t>N</a:t>
            </a:r>
            <a:r>
              <a:rPr kumimoji="1" lang="ja-JP" altLang="en-US" sz="2400" dirty="0"/>
              <a:t>から流出する</a:t>
            </a:r>
            <a:r>
              <a:rPr kumimoji="1" lang="en-US" altLang="ja-JP" sz="2400" dirty="0"/>
              <a:t>m</a:t>
            </a:r>
            <a:r>
              <a:rPr kumimoji="1" lang="en-US" altLang="ja-JP" sz="2400" baseline="-25000" dirty="0"/>
              <a:t>1</a:t>
            </a:r>
            <a:r>
              <a:rPr kumimoji="1" lang="ja-JP" altLang="en-US" sz="2400" baseline="-25000" dirty="0"/>
              <a:t>～</a:t>
            </a:r>
            <a:r>
              <a:rPr kumimoji="1" lang="en-US" altLang="ja-JP" sz="2400" baseline="-25000" dirty="0"/>
              <a:t>N</a:t>
            </a:r>
            <a:r>
              <a:rPr kumimoji="1" lang="ja-JP" altLang="en-US" sz="2400" dirty="0"/>
              <a:t>がモデル</a:t>
            </a:r>
            <a:r>
              <a:rPr lang="en-US" altLang="ja-JP" sz="2400" dirty="0"/>
              <a:t>M</a:t>
            </a:r>
            <a:r>
              <a:rPr lang="ja-JP" altLang="en-US" sz="2400" dirty="0"/>
              <a:t>が</a:t>
            </a:r>
            <a:r>
              <a:rPr kumimoji="1" lang="ja-JP" altLang="en-US" sz="2400" dirty="0"/>
              <a:t>流入する場合、ポート</a:t>
            </a:r>
            <a:r>
              <a:rPr kumimoji="1" lang="en-US" altLang="ja-JP" sz="2400" dirty="0"/>
              <a:t>p</a:t>
            </a:r>
            <a:r>
              <a:rPr lang="en-US" altLang="ja-JP" sz="2400" baseline="-25000" dirty="0"/>
              <a:t>m</a:t>
            </a:r>
            <a:r>
              <a:rPr kumimoji="1" lang="ja-JP" altLang="en-US" sz="2400" dirty="0"/>
              <a:t>のストリーム変数</a:t>
            </a:r>
            <a:r>
              <a:rPr kumimoji="1" lang="en-US" altLang="ja-JP" sz="2400" dirty="0"/>
              <a:t>h</a:t>
            </a:r>
            <a:r>
              <a:rPr kumimoji="1" lang="en-US" altLang="ja-JP" sz="2400" baseline="-25000" dirty="0"/>
              <a:t>m</a:t>
            </a:r>
            <a:r>
              <a:rPr kumimoji="1" lang="ja-JP" altLang="en-US" sz="2400" dirty="0"/>
              <a:t>は次式で計算できます</a:t>
            </a:r>
          </a:p>
        </p:txBody>
      </p:sp>
      <p:sp>
        <p:nvSpPr>
          <p:cNvPr id="117" name="矢印: 右 116">
            <a:extLst>
              <a:ext uri="{FF2B5EF4-FFF2-40B4-BE49-F238E27FC236}">
                <a16:creationId xmlns:a16="http://schemas.microsoft.com/office/drawing/2014/main" id="{4C9E5D17-AD57-4D45-BB95-5239A3E816D0}"/>
              </a:ext>
            </a:extLst>
          </p:cNvPr>
          <p:cNvSpPr/>
          <p:nvPr/>
        </p:nvSpPr>
        <p:spPr>
          <a:xfrm>
            <a:off x="1989761" y="5297861"/>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7B1397F-5452-4EF6-A2AB-5E53FBA16D8F}"/>
              </a:ext>
            </a:extLst>
          </p:cNvPr>
          <p:cNvSpPr txBox="1"/>
          <p:nvPr/>
        </p:nvSpPr>
        <p:spPr>
          <a:xfrm>
            <a:off x="2292165" y="1754393"/>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118" name="テキスト ボックス 117">
            <a:extLst>
              <a:ext uri="{FF2B5EF4-FFF2-40B4-BE49-F238E27FC236}">
                <a16:creationId xmlns:a16="http://schemas.microsoft.com/office/drawing/2014/main" id="{8D66A041-9A80-4532-9057-A71B0E6849E2}"/>
              </a:ext>
            </a:extLst>
          </p:cNvPr>
          <p:cNvSpPr txBox="1"/>
          <p:nvPr/>
        </p:nvSpPr>
        <p:spPr>
          <a:xfrm>
            <a:off x="2320511" y="3995201"/>
            <a:ext cx="356188" cy="461665"/>
          </a:xfrm>
          <a:prstGeom prst="rect">
            <a:avLst/>
          </a:prstGeom>
          <a:noFill/>
        </p:spPr>
        <p:txBody>
          <a:bodyPr wrap="none" rtlCol="0">
            <a:spAutoFit/>
          </a:bodyPr>
          <a:lstStyle/>
          <a:p>
            <a:pPr algn="l"/>
            <a:r>
              <a:rPr kumimoji="1" lang="en-US" altLang="ja-JP" sz="2400" dirty="0"/>
              <a:t>2</a:t>
            </a:r>
            <a:endParaRPr kumimoji="1" lang="ja-JP" altLang="en-US" sz="2400" dirty="0"/>
          </a:p>
        </p:txBody>
      </p:sp>
      <p:sp>
        <p:nvSpPr>
          <p:cNvPr id="119" name="テキスト ボックス 118">
            <a:extLst>
              <a:ext uri="{FF2B5EF4-FFF2-40B4-BE49-F238E27FC236}">
                <a16:creationId xmlns:a16="http://schemas.microsoft.com/office/drawing/2014/main" id="{36D53FC9-8D5E-4CB6-881C-4F72CB934AE8}"/>
              </a:ext>
            </a:extLst>
          </p:cNvPr>
          <p:cNvSpPr txBox="1"/>
          <p:nvPr/>
        </p:nvSpPr>
        <p:spPr>
          <a:xfrm>
            <a:off x="2291382" y="5876927"/>
            <a:ext cx="415498" cy="461665"/>
          </a:xfrm>
          <a:prstGeom prst="rect">
            <a:avLst/>
          </a:prstGeom>
          <a:noFill/>
        </p:spPr>
        <p:txBody>
          <a:bodyPr wrap="none" rtlCol="0">
            <a:spAutoFit/>
          </a:bodyPr>
          <a:lstStyle/>
          <a:p>
            <a:pPr algn="l"/>
            <a:r>
              <a:rPr lang="en-US" altLang="ja-JP" sz="2400" dirty="0"/>
              <a:t>N</a:t>
            </a:r>
            <a:endParaRPr kumimoji="1" lang="ja-JP" altLang="en-US" sz="2400" dirty="0"/>
          </a:p>
        </p:txBody>
      </p:sp>
      <p:sp>
        <p:nvSpPr>
          <p:cNvPr id="120" name="テキスト ボックス 119">
            <a:extLst>
              <a:ext uri="{FF2B5EF4-FFF2-40B4-BE49-F238E27FC236}">
                <a16:creationId xmlns:a16="http://schemas.microsoft.com/office/drawing/2014/main" id="{76C7D81F-EE97-4D19-9B3A-3DA8EEC8A3B6}"/>
              </a:ext>
            </a:extLst>
          </p:cNvPr>
          <p:cNvSpPr txBox="1"/>
          <p:nvPr/>
        </p:nvSpPr>
        <p:spPr>
          <a:xfrm>
            <a:off x="5071413" y="2987384"/>
            <a:ext cx="466794" cy="461665"/>
          </a:xfrm>
          <a:prstGeom prst="rect">
            <a:avLst/>
          </a:prstGeom>
          <a:noFill/>
        </p:spPr>
        <p:txBody>
          <a:bodyPr wrap="none" rtlCol="0">
            <a:spAutoFit/>
          </a:bodyPr>
          <a:lstStyle/>
          <a:p>
            <a:pPr algn="l"/>
            <a:r>
              <a:rPr kumimoji="1" lang="en-US" altLang="ja-JP" sz="2400" dirty="0"/>
              <a:t>M</a:t>
            </a:r>
            <a:endParaRPr kumimoji="1" lang="ja-JP" altLang="en-US" sz="2400" dirty="0"/>
          </a:p>
        </p:txBody>
      </p:sp>
      <p:grpSp>
        <p:nvGrpSpPr>
          <p:cNvPr id="121" name="グループ化 120">
            <a:extLst>
              <a:ext uri="{FF2B5EF4-FFF2-40B4-BE49-F238E27FC236}">
                <a16:creationId xmlns:a16="http://schemas.microsoft.com/office/drawing/2014/main" id="{183D914A-C8FD-4A82-B347-FF848CF3D2DD}"/>
              </a:ext>
            </a:extLst>
          </p:cNvPr>
          <p:cNvGrpSpPr/>
          <p:nvPr/>
        </p:nvGrpSpPr>
        <p:grpSpPr>
          <a:xfrm>
            <a:off x="5752821" y="2651600"/>
            <a:ext cx="625492" cy="1012557"/>
            <a:chOff x="850628" y="1819318"/>
            <a:chExt cx="625492" cy="1012557"/>
          </a:xfrm>
        </p:grpSpPr>
        <p:sp>
          <p:nvSpPr>
            <p:cNvPr id="122" name="テキスト ボックス 121">
              <a:extLst>
                <a:ext uri="{FF2B5EF4-FFF2-40B4-BE49-F238E27FC236}">
                  <a16:creationId xmlns:a16="http://schemas.microsoft.com/office/drawing/2014/main" id="{F4EAB76B-CFDB-4B45-86AE-8BB62D39DFF7}"/>
                </a:ext>
              </a:extLst>
            </p:cNvPr>
            <p:cNvSpPr txBox="1"/>
            <p:nvPr/>
          </p:nvSpPr>
          <p:spPr>
            <a:xfrm>
              <a:off x="891903" y="2370210"/>
              <a:ext cx="538930" cy="461665"/>
            </a:xfrm>
            <a:prstGeom prst="rect">
              <a:avLst/>
            </a:prstGeom>
            <a:noFill/>
          </p:spPr>
          <p:txBody>
            <a:bodyPr wrap="none" rtlCol="0">
              <a:spAutoFit/>
            </a:bodyPr>
            <a:lstStyle/>
            <a:p>
              <a:pPr algn="l"/>
              <a:r>
                <a:rPr kumimoji="1" lang="en-US" altLang="ja-JP" sz="2400" dirty="0"/>
                <a:t>h</a:t>
              </a:r>
              <a:r>
                <a:rPr kumimoji="1" lang="en-US" altLang="ja-JP" sz="2400" baseline="-25000" dirty="0"/>
                <a:t>m</a:t>
              </a:r>
              <a:endParaRPr kumimoji="1" lang="ja-JP" altLang="en-US" sz="2400" baseline="-25000" dirty="0"/>
            </a:p>
          </p:txBody>
        </p:sp>
        <p:sp>
          <p:nvSpPr>
            <p:cNvPr id="123" name="テキスト ボックス 122">
              <a:extLst>
                <a:ext uri="{FF2B5EF4-FFF2-40B4-BE49-F238E27FC236}">
                  <a16:creationId xmlns:a16="http://schemas.microsoft.com/office/drawing/2014/main" id="{796DBBD7-E960-4CED-9BA2-B7C0EE3666C1}"/>
                </a:ext>
              </a:extLst>
            </p:cNvPr>
            <p:cNvSpPr txBox="1"/>
            <p:nvPr/>
          </p:nvSpPr>
          <p:spPr>
            <a:xfrm>
              <a:off x="850628" y="1819318"/>
              <a:ext cx="625492" cy="461665"/>
            </a:xfrm>
            <a:prstGeom prst="rect">
              <a:avLst/>
            </a:prstGeom>
            <a:noFill/>
          </p:spPr>
          <p:txBody>
            <a:bodyPr wrap="none" rtlCol="0">
              <a:spAutoFit/>
            </a:bodyPr>
            <a:lstStyle/>
            <a:p>
              <a:pPr algn="l"/>
              <a:r>
                <a:rPr lang="en-US" altLang="ja-JP" sz="2400" dirty="0"/>
                <a:t>m</a:t>
              </a:r>
              <a:r>
                <a:rPr lang="en-US" altLang="ja-JP" sz="2400" baseline="-25000" dirty="0"/>
                <a:t>m</a:t>
              </a:r>
              <a:endParaRPr kumimoji="1" lang="ja-JP" altLang="en-US" sz="2400" baseline="-25000" dirty="0"/>
            </a:p>
          </p:txBody>
        </p:sp>
      </p:grpSp>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2911CC00-7C56-4600-8270-23E32847FD4A}"/>
                  </a:ext>
                </a:extLst>
              </p:cNvPr>
              <p:cNvSpPr txBox="1"/>
              <p:nvPr/>
            </p:nvSpPr>
            <p:spPr>
              <a:xfrm>
                <a:off x="7206391" y="2639267"/>
                <a:ext cx="2976712" cy="1436675"/>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h</m:t>
                      </m:r>
                      <m:r>
                        <a:rPr lang="en-US" altLang="ja-JP" sz="3200" b="0" i="1" baseline="-25000" smtClean="0">
                          <a:latin typeface="Cambria Math" panose="02040503050406030204" pitchFamily="18" charset="0"/>
                        </a:rPr>
                        <m:t>𝑚</m:t>
                      </m:r>
                      <m:r>
                        <a:rPr kumimoji="1" lang="en-US" altLang="ja-JP" sz="3200" i="1" smtClean="0">
                          <a:latin typeface="Cambria Math" panose="02040503050406030204" pitchFamily="18" charset="0"/>
                        </a:rPr>
                        <m:t>=</m:t>
                      </m:r>
                      <m:nary>
                        <m:naryPr>
                          <m:chr m:val="∑"/>
                          <m:ctrlPr>
                            <a:rPr kumimoji="1" lang="en-US" altLang="ja-JP" sz="3200" i="1" smtClean="0">
                              <a:latin typeface="Cambria Math" panose="02040503050406030204" pitchFamily="18" charset="0"/>
                            </a:rPr>
                          </m:ctrlPr>
                        </m:naryPr>
                        <m:sub>
                          <m:r>
                            <m:rPr>
                              <m:brk m:alnAt="23"/>
                            </m:rP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=1</m:t>
                          </m:r>
                        </m:sub>
                        <m:sup>
                          <m:r>
                            <a:rPr kumimoji="1" lang="en-US" altLang="ja-JP" sz="3200" b="0" i="1" smtClean="0">
                              <a:latin typeface="Cambria Math" panose="02040503050406030204" pitchFamily="18" charset="0"/>
                            </a:rPr>
                            <m:t>𝑛</m:t>
                          </m:r>
                        </m:sup>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𝑚𝑖h𝑖</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𝑚𝑖</m:t>
                              </m:r>
                            </m:den>
                          </m:f>
                        </m:e>
                      </m:nary>
                    </m:oMath>
                  </m:oMathPara>
                </a14:m>
                <a:endParaRPr kumimoji="1" lang="ja-JP" altLang="en-US" sz="3200" dirty="0"/>
              </a:p>
            </p:txBody>
          </p:sp>
        </mc:Choice>
        <mc:Fallback xmlns="">
          <p:sp>
            <p:nvSpPr>
              <p:cNvPr id="124" name="テキスト ボックス 123">
                <a:extLst>
                  <a:ext uri="{FF2B5EF4-FFF2-40B4-BE49-F238E27FC236}">
                    <a16:creationId xmlns:a16="http://schemas.microsoft.com/office/drawing/2014/main" id="{2911CC00-7C56-4600-8270-23E32847FD4A}"/>
                  </a:ext>
                </a:extLst>
              </p:cNvPr>
              <p:cNvSpPr txBox="1">
                <a:spLocks noRot="1" noChangeAspect="1" noMove="1" noResize="1" noEditPoints="1" noAdjustHandles="1" noChangeArrowheads="1" noChangeShapeType="1" noTextEdit="1"/>
              </p:cNvSpPr>
              <p:nvPr/>
            </p:nvSpPr>
            <p:spPr>
              <a:xfrm>
                <a:off x="7206391" y="2639267"/>
                <a:ext cx="2976712" cy="14366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3E9607E4-8605-4181-9E19-9AF433566204}"/>
                  </a:ext>
                </a:extLst>
              </p:cNvPr>
              <p:cNvSpPr txBox="1"/>
              <p:nvPr/>
            </p:nvSpPr>
            <p:spPr>
              <a:xfrm>
                <a:off x="7268936" y="4714362"/>
                <a:ext cx="4580164" cy="1436675"/>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h</m:t>
                      </m:r>
                      <m:r>
                        <a:rPr lang="en-US" altLang="ja-JP" sz="3200" b="0" i="1" baseline="-25000" smtClean="0">
                          <a:latin typeface="Cambria Math" panose="02040503050406030204" pitchFamily="18" charset="0"/>
                        </a:rPr>
                        <m:t>𝑚</m:t>
                      </m:r>
                      <m:r>
                        <a:rPr kumimoji="1" lang="en-US" altLang="ja-JP" sz="3200" i="1" smtClean="0">
                          <a:latin typeface="Cambria Math" panose="02040503050406030204" pitchFamily="18" charset="0"/>
                        </a:rPr>
                        <m:t>=</m:t>
                      </m:r>
                      <m:nary>
                        <m:naryPr>
                          <m:chr m:val="∑"/>
                          <m:ctrlPr>
                            <a:rPr kumimoji="1" lang="en-US" altLang="ja-JP" sz="3200" i="1" smtClean="0">
                              <a:latin typeface="Cambria Math" panose="02040503050406030204" pitchFamily="18" charset="0"/>
                            </a:rPr>
                          </m:ctrlPr>
                        </m:naryPr>
                        <m:sub>
                          <m:r>
                            <m:rPr>
                              <m:brk m:alnAt="23"/>
                            </m:rP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=1</m:t>
                          </m:r>
                        </m:sub>
                        <m:sup>
                          <m:r>
                            <a:rPr kumimoji="1" lang="en-US" altLang="ja-JP" sz="3200" b="0" i="1" smtClean="0">
                              <a:latin typeface="Cambria Math" panose="02040503050406030204" pitchFamily="18" charset="0"/>
                            </a:rPr>
                            <m:t>𝑛</m:t>
                          </m:r>
                        </m:sup>
                        <m:e>
                          <m:f>
                            <m:fPr>
                              <m:ctrlPr>
                                <a:rPr kumimoji="1" lang="en-US" altLang="ja-JP" sz="3200" b="0" i="1" smtClean="0">
                                  <a:latin typeface="Cambria Math" panose="02040503050406030204" pitchFamily="18" charset="0"/>
                                </a:rPr>
                              </m:ctrlPr>
                            </m:fPr>
                            <m:num>
                              <m:r>
                                <m:rPr>
                                  <m:sty m:val="p"/>
                                </m:rPr>
                                <a:rPr kumimoji="1" lang="en-US" altLang="ja-JP" sz="3200" b="0" i="0" smtClean="0">
                                  <a:latin typeface="Cambria Math" panose="02040503050406030204" pitchFamily="18" charset="0"/>
                                </a:rPr>
                                <m:t>max</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𝑚𝑛</m:t>
                              </m:r>
                              <m:r>
                                <a:rPr kumimoji="1" lang="en-US" altLang="ja-JP" sz="3200" b="0" i="1" smtClean="0">
                                  <a:latin typeface="Cambria Math" panose="02040503050406030204" pitchFamily="18" charset="0"/>
                                </a:rPr>
                                <m:t>,0)</m:t>
                              </m:r>
                              <m:r>
                                <a:rPr kumimoji="1" lang="en-US" altLang="ja-JP" sz="3200" b="0" i="1" smtClean="0">
                                  <a:latin typeface="Cambria Math" panose="02040503050406030204" pitchFamily="18" charset="0"/>
                                </a:rPr>
                                <m:t>h𝑛</m:t>
                              </m:r>
                            </m:num>
                            <m:den>
                              <m:r>
                                <m:rPr>
                                  <m:sty m:val="p"/>
                                </m:rPr>
                                <a:rPr lang="en-US" altLang="ja-JP" sz="3200">
                                  <a:latin typeface="Cambria Math" panose="02040503050406030204" pitchFamily="18" charset="0"/>
                                </a:rPr>
                                <m:t>max</m:t>
                              </m:r>
                              <m:r>
                                <a:rPr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m:t>
                              </m:r>
                              <m:r>
                                <a:rPr kumimoji="1" lang="en-US" altLang="ja-JP" sz="3200" b="0" i="1" baseline="-25000" smtClean="0">
                                  <a:latin typeface="Cambria Math" panose="02040503050406030204" pitchFamily="18" charset="0"/>
                                </a:rPr>
                                <m:t>𝑛</m:t>
                              </m:r>
                              <m:r>
                                <a:rPr kumimoji="1" lang="en-US" altLang="ja-JP" sz="3200" b="0" i="1" smtClean="0">
                                  <a:latin typeface="Cambria Math" panose="02040503050406030204" pitchFamily="18" charset="0"/>
                                </a:rPr>
                                <m:t>,0)</m:t>
                              </m:r>
                            </m:den>
                          </m:f>
                        </m:e>
                      </m:nary>
                    </m:oMath>
                  </m:oMathPara>
                </a14:m>
                <a:endParaRPr kumimoji="1" lang="ja-JP" altLang="en-US" sz="3200" dirty="0"/>
              </a:p>
            </p:txBody>
          </p:sp>
        </mc:Choice>
        <mc:Fallback xmlns="">
          <p:sp>
            <p:nvSpPr>
              <p:cNvPr id="50" name="テキスト ボックス 49">
                <a:extLst>
                  <a:ext uri="{FF2B5EF4-FFF2-40B4-BE49-F238E27FC236}">
                    <a16:creationId xmlns:a16="http://schemas.microsoft.com/office/drawing/2014/main" id="{3E9607E4-8605-4181-9E19-9AF433566204}"/>
                  </a:ext>
                </a:extLst>
              </p:cNvPr>
              <p:cNvSpPr txBox="1">
                <a:spLocks noRot="1" noChangeAspect="1" noMove="1" noResize="1" noEditPoints="1" noAdjustHandles="1" noChangeArrowheads="1" noChangeShapeType="1" noTextEdit="1"/>
              </p:cNvSpPr>
              <p:nvPr/>
            </p:nvSpPr>
            <p:spPr>
              <a:xfrm>
                <a:off x="7268936" y="4714362"/>
                <a:ext cx="4580164" cy="1436675"/>
              </a:xfrm>
              <a:prstGeom prst="rect">
                <a:avLst/>
              </a:prstGeom>
              <a:blipFill>
                <a:blip r:embed="rId3"/>
                <a:stretch>
                  <a:fillRect/>
                </a:stretch>
              </a:blipFill>
            </p:spPr>
            <p:txBody>
              <a:bodyPr/>
              <a:lstStyle/>
              <a:p>
                <a:r>
                  <a:rPr lang="ja-JP" altLang="en-US">
                    <a:noFill/>
                  </a:rPr>
                  <a:t> </a:t>
                </a:r>
              </a:p>
            </p:txBody>
          </p:sp>
        </mc:Fallback>
      </mc:AlternateContent>
      <p:sp>
        <p:nvSpPr>
          <p:cNvPr id="5" name="矢印: 右 4">
            <a:extLst>
              <a:ext uri="{FF2B5EF4-FFF2-40B4-BE49-F238E27FC236}">
                <a16:creationId xmlns:a16="http://schemas.microsoft.com/office/drawing/2014/main" id="{D14A0875-1ACE-43B2-913A-3AB31F462691}"/>
              </a:ext>
            </a:extLst>
          </p:cNvPr>
          <p:cNvSpPr/>
          <p:nvPr/>
        </p:nvSpPr>
        <p:spPr>
          <a:xfrm>
            <a:off x="6655395" y="5236791"/>
            <a:ext cx="579120" cy="39990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06417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564880" y="6181689"/>
            <a:ext cx="2743200" cy="365125"/>
          </a:xfrm>
        </p:spPr>
        <p:txBody>
          <a:bodyPr/>
          <a:lstStyle/>
          <a:p>
            <a:fld id="{D836F367-8F14-4921-8441-15DE2D973248}" type="slidenum">
              <a:rPr kumimoji="1" lang="ja-JP" altLang="en-US" smtClean="0"/>
              <a:t>47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68049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ストリーム変数の例</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4493538" cy="461665"/>
          </a:xfrm>
          <a:prstGeom prst="rect">
            <a:avLst/>
          </a:prstGeom>
          <a:noFill/>
        </p:spPr>
        <p:txBody>
          <a:bodyPr wrap="none" rtlCol="0">
            <a:spAutoFit/>
          </a:bodyPr>
          <a:lstStyle/>
          <a:p>
            <a:r>
              <a:rPr lang="ja-JP" altLang="en-US" sz="2400" dirty="0"/>
              <a:t>さて、これまで簡単化のために</a:t>
            </a:r>
            <a:endParaRPr lang="en-US" altLang="ja-JP" sz="2400" dirty="0"/>
          </a:p>
        </p:txBody>
      </p:sp>
      <p:sp>
        <p:nvSpPr>
          <p:cNvPr id="23" name="テキスト ボックス 22">
            <a:extLst>
              <a:ext uri="{FF2B5EF4-FFF2-40B4-BE49-F238E27FC236}">
                <a16:creationId xmlns:a16="http://schemas.microsoft.com/office/drawing/2014/main" id="{74319794-C636-4A57-A6D2-AB0FCD719DA1}"/>
              </a:ext>
            </a:extLst>
          </p:cNvPr>
          <p:cNvSpPr txBox="1"/>
          <p:nvPr/>
        </p:nvSpPr>
        <p:spPr>
          <a:xfrm>
            <a:off x="149186" y="2230632"/>
            <a:ext cx="6053260" cy="461665"/>
          </a:xfrm>
          <a:prstGeom prst="rect">
            <a:avLst/>
          </a:prstGeom>
          <a:noFill/>
        </p:spPr>
        <p:txBody>
          <a:bodyPr wrap="none" rtlCol="0">
            <a:spAutoFit/>
          </a:bodyPr>
          <a:lstStyle/>
          <a:p>
            <a:r>
              <a:rPr lang="en-US" altLang="ja-JP" sz="2400" b="1" dirty="0"/>
              <a:t>(</a:t>
            </a:r>
            <a:r>
              <a:rPr lang="ja-JP" altLang="en-US" sz="2400" b="1" dirty="0"/>
              <a:t>輸送される物理量</a:t>
            </a:r>
            <a:r>
              <a:rPr lang="en-US" altLang="ja-JP" sz="2400" b="1" dirty="0"/>
              <a:t>)</a:t>
            </a:r>
            <a:r>
              <a:rPr lang="ja-JP" altLang="en-US" sz="2400" b="1" dirty="0"/>
              <a:t>　</a:t>
            </a:r>
            <a:r>
              <a:rPr lang="en-US" altLang="ja-JP" sz="2400" b="1" dirty="0"/>
              <a:t>=</a:t>
            </a:r>
            <a:r>
              <a:rPr lang="ja-JP" altLang="en-US" sz="2400" b="1" dirty="0"/>
              <a:t>　</a:t>
            </a:r>
            <a:r>
              <a:rPr lang="en-US" altLang="ja-JP" sz="2400" b="1" dirty="0"/>
              <a:t>(</a:t>
            </a:r>
            <a:r>
              <a:rPr lang="ja-JP" altLang="en-US" sz="2400" b="1" dirty="0"/>
              <a:t>フロー変数</a:t>
            </a:r>
            <a:r>
              <a:rPr lang="en-US" altLang="ja-JP" sz="2400" b="1" dirty="0"/>
              <a:t>C)×</a:t>
            </a:r>
            <a:endParaRPr kumimoji="1" lang="ja-JP" altLang="en-US" sz="2400" dirty="0"/>
          </a:p>
        </p:txBody>
      </p:sp>
      <p:sp>
        <p:nvSpPr>
          <p:cNvPr id="16" name="左中かっこ 15">
            <a:extLst>
              <a:ext uri="{FF2B5EF4-FFF2-40B4-BE49-F238E27FC236}">
                <a16:creationId xmlns:a16="http://schemas.microsoft.com/office/drawing/2014/main" id="{9D879BBD-A8D5-4F68-89CD-15242BDFF495}"/>
              </a:ext>
            </a:extLst>
          </p:cNvPr>
          <p:cNvSpPr/>
          <p:nvPr/>
        </p:nvSpPr>
        <p:spPr>
          <a:xfrm>
            <a:off x="6270686" y="1717592"/>
            <a:ext cx="333994" cy="145682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24" name="テキスト ボックス 23">
            <a:extLst>
              <a:ext uri="{FF2B5EF4-FFF2-40B4-BE49-F238E27FC236}">
                <a16:creationId xmlns:a16="http://schemas.microsoft.com/office/drawing/2014/main" id="{E830B5CB-458B-471D-8168-802FB8D4C83B}"/>
              </a:ext>
            </a:extLst>
          </p:cNvPr>
          <p:cNvSpPr txBox="1"/>
          <p:nvPr/>
        </p:nvSpPr>
        <p:spPr>
          <a:xfrm>
            <a:off x="6604680" y="1486759"/>
            <a:ext cx="2550698" cy="461665"/>
          </a:xfrm>
          <a:prstGeom prst="rect">
            <a:avLst/>
          </a:prstGeom>
          <a:noFill/>
        </p:spPr>
        <p:txBody>
          <a:bodyPr wrap="none" rtlCol="0">
            <a:spAutoFit/>
          </a:bodyPr>
          <a:lstStyle/>
          <a:p>
            <a:pPr algn="l"/>
            <a:r>
              <a:rPr kumimoji="1" lang="ja-JP" altLang="en-US" sz="2400" b="1" dirty="0"/>
              <a:t>ストリーム変数</a:t>
            </a:r>
            <a:r>
              <a:rPr lang="en-US" altLang="ja-JP" sz="2400" b="1" dirty="0"/>
              <a:t>A</a:t>
            </a:r>
            <a:endParaRPr kumimoji="1" lang="ja-JP" altLang="en-US" sz="2400" b="1" baseline="-25000" dirty="0"/>
          </a:p>
        </p:txBody>
      </p:sp>
      <p:sp>
        <p:nvSpPr>
          <p:cNvPr id="33" name="テキスト ボックス 32">
            <a:extLst>
              <a:ext uri="{FF2B5EF4-FFF2-40B4-BE49-F238E27FC236}">
                <a16:creationId xmlns:a16="http://schemas.microsoft.com/office/drawing/2014/main" id="{CB4FCA11-A439-4DD8-99ED-6F7C78E4A66D}"/>
              </a:ext>
            </a:extLst>
          </p:cNvPr>
          <p:cNvSpPr txBox="1"/>
          <p:nvPr/>
        </p:nvSpPr>
        <p:spPr>
          <a:xfrm>
            <a:off x="9101754" y="2875136"/>
            <a:ext cx="2749471" cy="461665"/>
          </a:xfrm>
          <a:prstGeom prst="rect">
            <a:avLst/>
          </a:prstGeom>
          <a:noFill/>
        </p:spPr>
        <p:txBody>
          <a:bodyPr wrap="none" rtlCol="0">
            <a:spAutoFit/>
          </a:bodyPr>
          <a:lstStyle/>
          <a:p>
            <a:r>
              <a:rPr kumimoji="1" lang="en-US" altLang="ja-JP" sz="2400" dirty="0"/>
              <a:t>(</a:t>
            </a:r>
            <a:r>
              <a:rPr lang="ja-JP" altLang="en-US" sz="2400" b="1" dirty="0"/>
              <a:t>フロー変数</a:t>
            </a:r>
            <a:r>
              <a:rPr lang="en-US" altLang="ja-JP" sz="2400" b="1" dirty="0"/>
              <a:t>B</a:t>
            </a:r>
            <a:r>
              <a:rPr kumimoji="1" lang="en-US" altLang="ja-JP" sz="2400" dirty="0"/>
              <a:t> &gt; 0)</a:t>
            </a:r>
            <a:endParaRPr kumimoji="1" lang="ja-JP" altLang="en-US" sz="2400" baseline="-25000" dirty="0"/>
          </a:p>
        </p:txBody>
      </p:sp>
      <p:sp>
        <p:nvSpPr>
          <p:cNvPr id="14" name="テキスト ボックス 13">
            <a:extLst>
              <a:ext uri="{FF2B5EF4-FFF2-40B4-BE49-F238E27FC236}">
                <a16:creationId xmlns:a16="http://schemas.microsoft.com/office/drawing/2014/main" id="{F10DDF68-ABC7-4945-95B0-395955F2A653}"/>
              </a:ext>
            </a:extLst>
          </p:cNvPr>
          <p:cNvSpPr txBox="1"/>
          <p:nvPr/>
        </p:nvSpPr>
        <p:spPr>
          <a:xfrm>
            <a:off x="6586314" y="2875134"/>
            <a:ext cx="2557110" cy="461665"/>
          </a:xfrm>
          <a:prstGeom prst="rect">
            <a:avLst/>
          </a:prstGeom>
          <a:noFill/>
        </p:spPr>
        <p:txBody>
          <a:bodyPr wrap="none" rtlCol="0">
            <a:spAutoFit/>
          </a:bodyPr>
          <a:lstStyle/>
          <a:p>
            <a:pPr algn="l"/>
            <a:r>
              <a:rPr kumimoji="1" lang="ja-JP" altLang="en-US" sz="2400" b="1" dirty="0"/>
              <a:t>ストリーム変数</a:t>
            </a:r>
            <a:r>
              <a:rPr lang="en-US" altLang="ja-JP" sz="2400" b="1" dirty="0"/>
              <a:t>B</a:t>
            </a:r>
            <a:endParaRPr kumimoji="1" lang="ja-JP" altLang="en-US" sz="2400" b="1" baseline="-25000" dirty="0"/>
          </a:p>
        </p:txBody>
      </p:sp>
      <p:sp>
        <p:nvSpPr>
          <p:cNvPr id="15" name="テキスト ボックス 14">
            <a:extLst>
              <a:ext uri="{FF2B5EF4-FFF2-40B4-BE49-F238E27FC236}">
                <a16:creationId xmlns:a16="http://schemas.microsoft.com/office/drawing/2014/main" id="{4A3F9EC2-5788-4926-A2E2-D070C1BD9690}"/>
              </a:ext>
            </a:extLst>
          </p:cNvPr>
          <p:cNvSpPr txBox="1"/>
          <p:nvPr/>
        </p:nvSpPr>
        <p:spPr>
          <a:xfrm>
            <a:off x="9101754" y="1486759"/>
            <a:ext cx="2743059" cy="461665"/>
          </a:xfrm>
          <a:prstGeom prst="rect">
            <a:avLst/>
          </a:prstGeom>
          <a:noFill/>
        </p:spPr>
        <p:txBody>
          <a:bodyPr wrap="none" rtlCol="0">
            <a:spAutoFit/>
          </a:bodyPr>
          <a:lstStyle/>
          <a:p>
            <a:r>
              <a:rPr kumimoji="1" lang="en-US" altLang="ja-JP" sz="2400" dirty="0"/>
              <a:t>(</a:t>
            </a:r>
            <a:r>
              <a:rPr lang="ja-JP" altLang="en-US" sz="2400" b="1" dirty="0"/>
              <a:t>フロー変数</a:t>
            </a:r>
            <a:r>
              <a:rPr lang="en-US" altLang="ja-JP" sz="2400" b="1" dirty="0"/>
              <a:t>A</a:t>
            </a:r>
            <a:r>
              <a:rPr kumimoji="1" lang="en-US" altLang="ja-JP" sz="2400" dirty="0"/>
              <a:t> &gt; 0)</a:t>
            </a:r>
            <a:endParaRPr kumimoji="1" lang="ja-JP" altLang="en-US" sz="2400" baseline="-25000" dirty="0"/>
          </a:p>
        </p:txBody>
      </p:sp>
      <p:sp>
        <p:nvSpPr>
          <p:cNvPr id="17" name="テキスト ボックス 16">
            <a:extLst>
              <a:ext uri="{FF2B5EF4-FFF2-40B4-BE49-F238E27FC236}">
                <a16:creationId xmlns:a16="http://schemas.microsoft.com/office/drawing/2014/main" id="{3CFEC0E8-8A04-4FD9-A332-73BECC5FE176}"/>
              </a:ext>
            </a:extLst>
          </p:cNvPr>
          <p:cNvSpPr txBox="1"/>
          <p:nvPr/>
        </p:nvSpPr>
        <p:spPr>
          <a:xfrm>
            <a:off x="5362886" y="3565712"/>
            <a:ext cx="6829114" cy="461665"/>
          </a:xfrm>
          <a:prstGeom prst="rect">
            <a:avLst/>
          </a:prstGeom>
          <a:noFill/>
        </p:spPr>
        <p:txBody>
          <a:bodyPr wrap="none" rtlCol="0">
            <a:spAutoFit/>
          </a:bodyPr>
          <a:lstStyle/>
          <a:p>
            <a:pPr algn="l"/>
            <a:r>
              <a:rPr kumimoji="1" lang="ja-JP" altLang="en-US" sz="2400" dirty="0"/>
              <a:t>ここでは</a:t>
            </a:r>
            <a:r>
              <a:rPr kumimoji="1" lang="en-US" altLang="ja-JP" sz="2400" dirty="0"/>
              <a:t>A,B</a:t>
            </a:r>
            <a:r>
              <a:rPr kumimoji="1" lang="ja-JP" altLang="en-US" sz="2400" dirty="0"/>
              <a:t>点両方から流入しないとしています</a:t>
            </a:r>
          </a:p>
        </p:txBody>
      </p:sp>
    </p:spTree>
    <p:extLst>
      <p:ext uri="{BB962C8B-B14F-4D97-AF65-F5344CB8AC3E}">
        <p14:creationId xmlns:p14="http://schemas.microsoft.com/office/powerpoint/2010/main" val="18437736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48</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179666" y="936856"/>
            <a:ext cx="6340197" cy="461665"/>
          </a:xfrm>
          <a:prstGeom prst="rect">
            <a:avLst/>
          </a:prstGeom>
          <a:noFill/>
        </p:spPr>
        <p:txBody>
          <a:bodyPr wrap="none" rtlCol="0">
            <a:spAutoFit/>
          </a:bodyPr>
          <a:lstStyle/>
          <a:p>
            <a:pPr algn="l"/>
            <a:r>
              <a:rPr kumimoji="1" lang="ja-JP" altLang="en-US" sz="2400" dirty="0"/>
              <a:t>ストリーム変数には以下のルールがあります</a:t>
            </a:r>
          </a:p>
        </p:txBody>
      </p:sp>
      <p:pic>
        <p:nvPicPr>
          <p:cNvPr id="3" name="図 2">
            <a:extLst>
              <a:ext uri="{FF2B5EF4-FFF2-40B4-BE49-F238E27FC236}">
                <a16:creationId xmlns:a16="http://schemas.microsoft.com/office/drawing/2014/main" id="{76960C70-9286-4887-88D5-8BA9FD7014B7}"/>
              </a:ext>
            </a:extLst>
          </p:cNvPr>
          <p:cNvPicPr>
            <a:picLocks noChangeAspect="1"/>
          </p:cNvPicPr>
          <p:nvPr/>
        </p:nvPicPr>
        <p:blipFill>
          <a:blip r:embed="rId2"/>
          <a:stretch>
            <a:fillRect/>
          </a:stretch>
        </p:blipFill>
        <p:spPr>
          <a:xfrm>
            <a:off x="408192" y="2190444"/>
            <a:ext cx="10945608" cy="3480612"/>
          </a:xfrm>
          <a:prstGeom prst="rect">
            <a:avLst/>
          </a:prstGeom>
        </p:spPr>
      </p:pic>
    </p:spTree>
    <p:extLst>
      <p:ext uri="{BB962C8B-B14F-4D97-AF65-F5344CB8AC3E}">
        <p14:creationId xmlns:p14="http://schemas.microsoft.com/office/powerpoint/2010/main" val="2539656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49</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793236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オペレータと</a:t>
            </a:r>
            <a:r>
              <a:rPr lang="en-US" altLang="ja-JP" dirty="0" err="1"/>
              <a:t>actualSream</a:t>
            </a:r>
            <a:r>
              <a:rPr lang="ja-JP" altLang="en-US" dirty="0"/>
              <a:t>オペレータ</a:t>
            </a:r>
            <a:endParaRPr lang="en-US" altLang="ja-JP" dirty="0"/>
          </a:p>
        </p:txBody>
      </p:sp>
      <p:sp>
        <p:nvSpPr>
          <p:cNvPr id="5" name="テキスト ボックス 4">
            <a:extLst>
              <a:ext uri="{FF2B5EF4-FFF2-40B4-BE49-F238E27FC236}">
                <a16:creationId xmlns:a16="http://schemas.microsoft.com/office/drawing/2014/main" id="{9C59D396-A73F-4136-9DBD-FB4A18C5511B}"/>
              </a:ext>
            </a:extLst>
          </p:cNvPr>
          <p:cNvSpPr txBox="1"/>
          <p:nvPr/>
        </p:nvSpPr>
        <p:spPr>
          <a:xfrm>
            <a:off x="373174" y="1239725"/>
            <a:ext cx="11605466" cy="1200329"/>
          </a:xfrm>
          <a:prstGeom prst="rect">
            <a:avLst/>
          </a:prstGeom>
          <a:noFill/>
        </p:spPr>
        <p:txBody>
          <a:bodyPr wrap="square" rtlCol="0">
            <a:spAutoFit/>
          </a:bodyPr>
          <a:lstStyle/>
          <a:p>
            <a:pPr algn="l"/>
            <a:r>
              <a:rPr kumimoji="1" lang="en-US" altLang="ja-JP" sz="2400" dirty="0" err="1"/>
              <a:t>inStream</a:t>
            </a:r>
            <a:r>
              <a:rPr kumimoji="1" lang="ja-JP" altLang="en-US" sz="2400" dirty="0"/>
              <a:t>オペレータ</a:t>
            </a:r>
            <a:endParaRPr kumimoji="1" lang="en-US" altLang="ja-JP" sz="2400" dirty="0"/>
          </a:p>
          <a:p>
            <a:pPr algn="l"/>
            <a:r>
              <a:rPr kumimoji="1" lang="ja-JP" altLang="en-US" sz="2400" dirty="0"/>
              <a:t>　コンポーネント内に流動量が流入する場合に適切な結果を返します</a:t>
            </a:r>
            <a:endParaRPr kumimoji="1" lang="en-US" altLang="ja-JP" sz="2400" dirty="0"/>
          </a:p>
          <a:p>
            <a:pPr algn="l"/>
            <a:r>
              <a:rPr kumimoji="1" lang="ja-JP" altLang="en-US" sz="2400" dirty="0"/>
              <a:t>　流出する場合は、流出先の値を参照して結果を返します</a:t>
            </a:r>
            <a:endParaRPr kumimoji="1" lang="en-US" altLang="ja-JP" sz="2400" dirty="0"/>
          </a:p>
        </p:txBody>
      </p:sp>
      <p:sp>
        <p:nvSpPr>
          <p:cNvPr id="7" name="正方形/長方形 6">
            <a:extLst>
              <a:ext uri="{FF2B5EF4-FFF2-40B4-BE49-F238E27FC236}">
                <a16:creationId xmlns:a16="http://schemas.microsoft.com/office/drawing/2014/main" id="{7AB4FBD4-06CC-4437-9F4F-DFF34BFC41A3}"/>
              </a:ext>
            </a:extLst>
          </p:cNvPr>
          <p:cNvSpPr/>
          <p:nvPr/>
        </p:nvSpPr>
        <p:spPr>
          <a:xfrm>
            <a:off x="373174" y="4277827"/>
            <a:ext cx="10246929" cy="830997"/>
          </a:xfrm>
          <a:prstGeom prst="rect">
            <a:avLst/>
          </a:prstGeom>
        </p:spPr>
        <p:txBody>
          <a:bodyPr wrap="square">
            <a:spAutoFit/>
          </a:bodyPr>
          <a:lstStyle/>
          <a:p>
            <a:r>
              <a:rPr lang="en-US" altLang="ja-JP" sz="2400" dirty="0" err="1"/>
              <a:t>actualStream</a:t>
            </a:r>
            <a:r>
              <a:rPr lang="ja-JP" altLang="en-US" sz="2400" dirty="0"/>
              <a:t>オペレータ</a:t>
            </a:r>
            <a:endParaRPr lang="en-US" altLang="ja-JP" sz="2400" dirty="0"/>
          </a:p>
          <a:p>
            <a:r>
              <a:rPr lang="ja-JP" altLang="en-US" sz="2400" dirty="0"/>
              <a:t>　コンポーネント内の流入出を考慮して計算式を切り替えます</a:t>
            </a:r>
            <a:endParaRPr lang="en-US" altLang="ja-JP" sz="2400" dirty="0"/>
          </a:p>
        </p:txBody>
      </p:sp>
      <p:pic>
        <p:nvPicPr>
          <p:cNvPr id="6" name="図 5">
            <a:extLst>
              <a:ext uri="{FF2B5EF4-FFF2-40B4-BE49-F238E27FC236}">
                <a16:creationId xmlns:a16="http://schemas.microsoft.com/office/drawing/2014/main" id="{93BF3133-203A-47CB-AA45-033B6CA89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590" y="2691183"/>
            <a:ext cx="8190852" cy="1385517"/>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a:extLst>
              <a:ext uri="{FF2B5EF4-FFF2-40B4-BE49-F238E27FC236}">
                <a16:creationId xmlns:a16="http://schemas.microsoft.com/office/drawing/2014/main" id="{356893A5-0C69-456D-9F85-ADA3B8E95257}"/>
              </a:ext>
            </a:extLst>
          </p:cNvPr>
          <p:cNvPicPr>
            <a:picLocks noChangeAspect="1"/>
          </p:cNvPicPr>
          <p:nvPr/>
        </p:nvPicPr>
        <p:blipFill>
          <a:blip r:embed="rId3"/>
          <a:stretch>
            <a:fillRect/>
          </a:stretch>
        </p:blipFill>
        <p:spPr>
          <a:xfrm>
            <a:off x="3943613" y="5618275"/>
            <a:ext cx="5111746" cy="365125"/>
          </a:xfrm>
          <a:prstGeom prst="rect">
            <a:avLst/>
          </a:prstGeom>
        </p:spPr>
      </p:pic>
      <p:sp>
        <p:nvSpPr>
          <p:cNvPr id="9" name="テキスト ボックス 8">
            <a:extLst>
              <a:ext uri="{FF2B5EF4-FFF2-40B4-BE49-F238E27FC236}">
                <a16:creationId xmlns:a16="http://schemas.microsoft.com/office/drawing/2014/main" id="{33018BDE-8659-4BE1-B70A-7C48CED1D10E}"/>
              </a:ext>
            </a:extLst>
          </p:cNvPr>
          <p:cNvSpPr txBox="1"/>
          <p:nvPr/>
        </p:nvSpPr>
        <p:spPr>
          <a:xfrm>
            <a:off x="1411500" y="5571975"/>
            <a:ext cx="2573140" cy="461665"/>
          </a:xfrm>
          <a:prstGeom prst="rect">
            <a:avLst/>
          </a:prstGeom>
          <a:noFill/>
        </p:spPr>
        <p:txBody>
          <a:bodyPr wrap="none" rtlCol="0">
            <a:spAutoFit/>
          </a:bodyPr>
          <a:lstStyle/>
          <a:p>
            <a:pPr algn="l"/>
            <a:r>
              <a:rPr kumimoji="1" lang="en-US" altLang="ja-JP" sz="2400" dirty="0" err="1"/>
              <a:t>actualStream</a:t>
            </a:r>
            <a:r>
              <a:rPr kumimoji="1" lang="en-US" altLang="ja-JP" sz="2400" dirty="0"/>
              <a:t>(hi)</a:t>
            </a:r>
            <a:endParaRPr kumimoji="1" lang="ja-JP" altLang="en-US" sz="2400" dirty="0"/>
          </a:p>
        </p:txBody>
      </p:sp>
    </p:spTree>
    <p:extLst>
      <p:ext uri="{BB962C8B-B14F-4D97-AF65-F5344CB8AC3E}">
        <p14:creationId xmlns:p14="http://schemas.microsoft.com/office/powerpoint/2010/main" val="1974154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プラントモデルと制御モデルの例</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1200329"/>
          </a:xfrm>
          <a:prstGeom prst="rect">
            <a:avLst/>
          </a:prstGeom>
          <a:noFill/>
        </p:spPr>
        <p:txBody>
          <a:bodyPr wrap="square" rtlCol="0">
            <a:spAutoFit/>
          </a:bodyPr>
          <a:lstStyle/>
          <a:p>
            <a:pPr algn="l"/>
            <a:r>
              <a:rPr lang="ja-JP" altLang="en-US" sz="2400" dirty="0"/>
              <a:t>以下は</a:t>
            </a:r>
            <a:r>
              <a:rPr lang="en-US" altLang="ja-JP" sz="2400" dirty="0"/>
              <a:t>MSL</a:t>
            </a:r>
            <a:r>
              <a:rPr lang="en-US" altLang="ja-JP" sz="2400" baseline="30000" dirty="0"/>
              <a:t>*</a:t>
            </a:r>
            <a:r>
              <a:rPr lang="ja-JP" altLang="en-US" sz="2400" dirty="0"/>
              <a:t>のプラントモデルと制御モデルのサンプルです。プラントモデルは回転するドライブトレイン</a:t>
            </a:r>
            <a:r>
              <a:rPr lang="en-US" altLang="ja-JP" sz="2400" dirty="0"/>
              <a:t>(</a:t>
            </a:r>
            <a:r>
              <a:rPr lang="ja-JP" altLang="en-US" sz="2400" dirty="0"/>
              <a:t>シャフトと負荷</a:t>
            </a:r>
            <a:r>
              <a:rPr lang="en-US" altLang="ja-JP" sz="2400" dirty="0"/>
              <a:t>)</a:t>
            </a:r>
            <a:r>
              <a:rPr lang="ja-JP" altLang="en-US" sz="2400" dirty="0"/>
              <a:t>であり、制御モデルで目標の回転速度となるようにプラントモデルにトルクを与えています。</a:t>
            </a:r>
            <a:endParaRPr kumimoji="1" lang="ja-JP" altLang="en-US" sz="2400" dirty="0"/>
          </a:p>
        </p:txBody>
      </p:sp>
      <p:grpSp>
        <p:nvGrpSpPr>
          <p:cNvPr id="25" name="グループ化 24">
            <a:extLst>
              <a:ext uri="{FF2B5EF4-FFF2-40B4-BE49-F238E27FC236}">
                <a16:creationId xmlns:a16="http://schemas.microsoft.com/office/drawing/2014/main" id="{CB4577E2-CDB3-45CF-A829-BCEE21189B5C}"/>
              </a:ext>
            </a:extLst>
          </p:cNvPr>
          <p:cNvGrpSpPr/>
          <p:nvPr/>
        </p:nvGrpSpPr>
        <p:grpSpPr>
          <a:xfrm>
            <a:off x="168618" y="2278597"/>
            <a:ext cx="6922130" cy="3753246"/>
            <a:chOff x="1330407" y="1394124"/>
            <a:chExt cx="9426158" cy="5110955"/>
          </a:xfrm>
        </p:grpSpPr>
        <p:pic>
          <p:nvPicPr>
            <p:cNvPr id="2" name="図 1">
              <a:extLst>
                <a:ext uri="{FF2B5EF4-FFF2-40B4-BE49-F238E27FC236}">
                  <a16:creationId xmlns:a16="http://schemas.microsoft.com/office/drawing/2014/main" id="{978BBB02-59C5-4F07-9224-A8F62A698368}"/>
                </a:ext>
              </a:extLst>
            </p:cNvPr>
            <p:cNvPicPr>
              <a:picLocks noChangeAspect="1"/>
            </p:cNvPicPr>
            <p:nvPr/>
          </p:nvPicPr>
          <p:blipFill>
            <a:blip r:embed="rId2"/>
            <a:stretch>
              <a:fillRect/>
            </a:stretch>
          </p:blipFill>
          <p:spPr>
            <a:xfrm>
              <a:off x="1964723" y="1394124"/>
              <a:ext cx="7949771" cy="4358976"/>
            </a:xfrm>
            <a:prstGeom prst="rect">
              <a:avLst/>
            </a:prstGeom>
          </p:spPr>
        </p:pic>
        <p:sp>
          <p:nvSpPr>
            <p:cNvPr id="12" name="正方形/長方形 11">
              <a:extLst>
                <a:ext uri="{FF2B5EF4-FFF2-40B4-BE49-F238E27FC236}">
                  <a16:creationId xmlns:a16="http://schemas.microsoft.com/office/drawing/2014/main" id="{E847DC7A-35A7-47F6-AD9B-315798706654}"/>
                </a:ext>
              </a:extLst>
            </p:cNvPr>
            <p:cNvSpPr/>
            <p:nvPr/>
          </p:nvSpPr>
          <p:spPr>
            <a:xfrm>
              <a:off x="3412228" y="6135746"/>
              <a:ext cx="4126451" cy="369333"/>
            </a:xfrm>
            <a:prstGeom prst="rect">
              <a:avLst/>
            </a:prstGeom>
          </p:spPr>
          <p:txBody>
            <a:bodyPr wrap="none">
              <a:spAutoFit/>
            </a:bodyPr>
            <a:lstStyle/>
            <a:p>
              <a:r>
                <a:rPr lang="en-US" altLang="ja-JP" b="1" u="sng" dirty="0" err="1">
                  <a:solidFill>
                    <a:srgbClr val="000000"/>
                  </a:solidFill>
                  <a:latin typeface="MS UI Gothic" panose="020B0600070205080204" pitchFamily="50" charset="-128"/>
                  <a:ea typeface="MS UI Gothic" panose="020B0600070205080204" pitchFamily="50" charset="-128"/>
                </a:rPr>
                <a:t>Modelica.Blocks.Examples.PID_Controller</a:t>
              </a:r>
              <a:endParaRPr lang="en-US" altLang="ja-JP" b="1" i="0" u="sng" dirty="0">
                <a:solidFill>
                  <a:srgbClr val="000000"/>
                </a:solidFill>
                <a:effectLst/>
                <a:latin typeface="MS UI Gothic" panose="020B0600070205080204" pitchFamily="50" charset="-128"/>
                <a:ea typeface="MS UI Gothic" panose="020B0600070205080204" pitchFamily="50" charset="-128"/>
              </a:endParaRPr>
            </a:p>
          </p:txBody>
        </p:sp>
        <p:cxnSp>
          <p:nvCxnSpPr>
            <p:cNvPr id="17" name="直線矢印コネクタ 16">
              <a:extLst>
                <a:ext uri="{FF2B5EF4-FFF2-40B4-BE49-F238E27FC236}">
                  <a16:creationId xmlns:a16="http://schemas.microsoft.com/office/drawing/2014/main" id="{809CDCFE-93C4-491A-B593-B401AFEFBEE8}"/>
                </a:ext>
              </a:extLst>
            </p:cNvPr>
            <p:cNvCxnSpPr>
              <a:cxnSpLocks/>
            </p:cNvCxnSpPr>
            <p:nvPr/>
          </p:nvCxnSpPr>
          <p:spPr>
            <a:xfrm>
              <a:off x="1804086" y="2248929"/>
              <a:ext cx="234778" cy="306238"/>
            </a:xfrm>
            <a:prstGeom prst="straightConnector1">
              <a:avLst/>
            </a:prstGeom>
            <a:ln w="28575">
              <a:solidFill>
                <a:srgbClr val="00B0F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EC86751-1B23-4622-805C-9AF9D5F84E3F}"/>
                </a:ext>
              </a:extLst>
            </p:cNvPr>
            <p:cNvSpPr txBox="1"/>
            <p:nvPr/>
          </p:nvSpPr>
          <p:spPr>
            <a:xfrm>
              <a:off x="1330407" y="1593959"/>
              <a:ext cx="553998" cy="1631216"/>
            </a:xfrm>
            <a:prstGeom prst="rect">
              <a:avLst/>
            </a:prstGeom>
            <a:noFill/>
          </p:spPr>
          <p:txBody>
            <a:bodyPr vert="eaVert" wrap="none" rtlCol="0">
              <a:spAutoFit/>
            </a:bodyPr>
            <a:lstStyle/>
            <a:p>
              <a:pPr algn="l"/>
              <a:r>
                <a:rPr kumimoji="1" lang="ja-JP" altLang="en-US" sz="2400" dirty="0"/>
                <a:t>制御モデル</a:t>
              </a:r>
            </a:p>
          </p:txBody>
        </p:sp>
        <p:cxnSp>
          <p:nvCxnSpPr>
            <p:cNvPr id="19" name="直線矢印コネクタ 18">
              <a:extLst>
                <a:ext uri="{FF2B5EF4-FFF2-40B4-BE49-F238E27FC236}">
                  <a16:creationId xmlns:a16="http://schemas.microsoft.com/office/drawing/2014/main" id="{1204C5D7-B251-4FDA-8942-B79291893663}"/>
                </a:ext>
              </a:extLst>
            </p:cNvPr>
            <p:cNvCxnSpPr>
              <a:cxnSpLocks/>
            </p:cNvCxnSpPr>
            <p:nvPr/>
          </p:nvCxnSpPr>
          <p:spPr>
            <a:xfrm flipH="1">
              <a:off x="9823622" y="4176584"/>
              <a:ext cx="403656" cy="40777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63A15632-E4D9-4545-8040-20A4ACD5E3A1}"/>
                </a:ext>
              </a:extLst>
            </p:cNvPr>
            <p:cNvSpPr txBox="1"/>
            <p:nvPr/>
          </p:nvSpPr>
          <p:spPr>
            <a:xfrm>
              <a:off x="10202567" y="2940844"/>
              <a:ext cx="553998" cy="2246769"/>
            </a:xfrm>
            <a:prstGeom prst="rect">
              <a:avLst/>
            </a:prstGeom>
            <a:noFill/>
          </p:spPr>
          <p:txBody>
            <a:bodyPr vert="eaVert" wrap="none" rtlCol="0">
              <a:spAutoFit/>
            </a:bodyPr>
            <a:lstStyle/>
            <a:p>
              <a:pPr algn="l"/>
              <a:r>
                <a:rPr lang="ja-JP" altLang="en-US" sz="2400" dirty="0"/>
                <a:t>プラント</a:t>
              </a:r>
              <a:r>
                <a:rPr kumimoji="1" lang="ja-JP" altLang="en-US" sz="2400" dirty="0"/>
                <a:t>モデル</a:t>
              </a:r>
            </a:p>
          </p:txBody>
        </p:sp>
      </p:grpSp>
      <p:pic>
        <p:nvPicPr>
          <p:cNvPr id="26" name="図 25">
            <a:extLst>
              <a:ext uri="{FF2B5EF4-FFF2-40B4-BE49-F238E27FC236}">
                <a16:creationId xmlns:a16="http://schemas.microsoft.com/office/drawing/2014/main" id="{A44B7B19-3ADB-4F22-8FA3-06D27E558665}"/>
              </a:ext>
            </a:extLst>
          </p:cNvPr>
          <p:cNvPicPr>
            <a:picLocks noChangeAspect="1"/>
          </p:cNvPicPr>
          <p:nvPr/>
        </p:nvPicPr>
        <p:blipFill>
          <a:blip r:embed="rId3"/>
          <a:stretch>
            <a:fillRect/>
          </a:stretch>
        </p:blipFill>
        <p:spPr>
          <a:xfrm>
            <a:off x="7465547" y="2664087"/>
            <a:ext cx="4726453" cy="2994355"/>
          </a:xfrm>
          <a:prstGeom prst="rect">
            <a:avLst/>
          </a:prstGeom>
        </p:spPr>
      </p:pic>
      <p:sp>
        <p:nvSpPr>
          <p:cNvPr id="27" name="正方形/長方形 26">
            <a:extLst>
              <a:ext uri="{FF2B5EF4-FFF2-40B4-BE49-F238E27FC236}">
                <a16:creationId xmlns:a16="http://schemas.microsoft.com/office/drawing/2014/main" id="{3E2F3BB8-6705-42DE-9D66-45CCBB5996A3}"/>
              </a:ext>
            </a:extLst>
          </p:cNvPr>
          <p:cNvSpPr/>
          <p:nvPr/>
        </p:nvSpPr>
        <p:spPr>
          <a:xfrm>
            <a:off x="688876" y="2278597"/>
            <a:ext cx="2153178" cy="320102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B9D19F0-E277-48BE-A9C6-1278F693FF7D}"/>
              </a:ext>
            </a:extLst>
          </p:cNvPr>
          <p:cNvSpPr/>
          <p:nvPr/>
        </p:nvSpPr>
        <p:spPr>
          <a:xfrm>
            <a:off x="7836039" y="5765919"/>
            <a:ext cx="4257897" cy="369332"/>
          </a:xfrm>
          <a:prstGeom prst="rect">
            <a:avLst/>
          </a:prstGeom>
        </p:spPr>
        <p:txBody>
          <a:bodyPr wrap="none">
            <a:spAutoFit/>
          </a:bodyPr>
          <a:lstStyle/>
          <a:p>
            <a:r>
              <a:rPr lang="ja-JP" altLang="en-US" b="1" u="sng" dirty="0">
                <a:solidFill>
                  <a:srgbClr val="000000"/>
                </a:solidFill>
                <a:latin typeface="MS UI Gothic" panose="020B0600070205080204" pitchFamily="50" charset="-128"/>
                <a:ea typeface="MS UI Gothic" panose="020B0600070205080204" pitchFamily="50" charset="-128"/>
              </a:rPr>
              <a:t>目標の回転速度とプラントモデルの回転速度</a:t>
            </a:r>
            <a:endParaRPr lang="en-US" altLang="ja-JP" b="1" i="0" u="sng" dirty="0">
              <a:solidFill>
                <a:srgbClr val="000000"/>
              </a:solidFill>
              <a:effectLst/>
              <a:latin typeface="MS UI Gothic" panose="020B0600070205080204" pitchFamily="50" charset="-128"/>
              <a:ea typeface="MS UI Gothic" panose="020B0600070205080204" pitchFamily="50" charset="-128"/>
            </a:endParaRPr>
          </a:p>
        </p:txBody>
      </p:sp>
      <p:sp>
        <p:nvSpPr>
          <p:cNvPr id="36" name="正方形/長方形 35">
            <a:extLst>
              <a:ext uri="{FF2B5EF4-FFF2-40B4-BE49-F238E27FC236}">
                <a16:creationId xmlns:a16="http://schemas.microsoft.com/office/drawing/2014/main" id="{227AFB29-E06D-415F-A97A-8B078709FAB1}"/>
              </a:ext>
            </a:extLst>
          </p:cNvPr>
          <p:cNvSpPr/>
          <p:nvPr/>
        </p:nvSpPr>
        <p:spPr>
          <a:xfrm>
            <a:off x="10722021" y="3039461"/>
            <a:ext cx="1347554" cy="709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5C125627-8D19-413C-9B99-B01882320F46}"/>
              </a:ext>
            </a:extLst>
          </p:cNvPr>
          <p:cNvGrpSpPr/>
          <p:nvPr/>
        </p:nvGrpSpPr>
        <p:grpSpPr>
          <a:xfrm>
            <a:off x="10747391" y="3078556"/>
            <a:ext cx="1334542" cy="656518"/>
            <a:chOff x="10697963" y="2127085"/>
            <a:chExt cx="1334542" cy="656518"/>
          </a:xfrm>
        </p:grpSpPr>
        <p:grpSp>
          <p:nvGrpSpPr>
            <p:cNvPr id="33" name="グループ化 32">
              <a:extLst>
                <a:ext uri="{FF2B5EF4-FFF2-40B4-BE49-F238E27FC236}">
                  <a16:creationId xmlns:a16="http://schemas.microsoft.com/office/drawing/2014/main" id="{0E7A0546-78B7-408A-A767-07D20F89F6B2}"/>
                </a:ext>
              </a:extLst>
            </p:cNvPr>
            <p:cNvGrpSpPr/>
            <p:nvPr/>
          </p:nvGrpSpPr>
          <p:grpSpPr>
            <a:xfrm>
              <a:off x="10697963" y="2143335"/>
              <a:ext cx="587754" cy="623467"/>
              <a:chOff x="10651523" y="1640774"/>
              <a:chExt cx="976185" cy="1035496"/>
            </a:xfrm>
          </p:grpSpPr>
          <p:pic>
            <p:nvPicPr>
              <p:cNvPr id="31" name="図 30">
                <a:extLst>
                  <a:ext uri="{FF2B5EF4-FFF2-40B4-BE49-F238E27FC236}">
                    <a16:creationId xmlns:a16="http://schemas.microsoft.com/office/drawing/2014/main" id="{78705D4D-AC73-4636-BA7C-56080EF01585}"/>
                  </a:ext>
                </a:extLst>
              </p:cNvPr>
              <p:cNvPicPr>
                <a:picLocks noChangeAspect="1"/>
              </p:cNvPicPr>
              <p:nvPr/>
            </p:nvPicPr>
            <p:blipFill rotWithShape="1">
              <a:blip r:embed="rId3"/>
              <a:srcRect l="19704" r="74270" b="95626"/>
              <a:stretch/>
            </p:blipFill>
            <p:spPr>
              <a:xfrm>
                <a:off x="10688595" y="1640774"/>
                <a:ext cx="939113" cy="431800"/>
              </a:xfrm>
              <a:prstGeom prst="rect">
                <a:avLst/>
              </a:prstGeom>
            </p:spPr>
          </p:pic>
          <p:pic>
            <p:nvPicPr>
              <p:cNvPr id="32" name="図 31">
                <a:extLst>
                  <a:ext uri="{FF2B5EF4-FFF2-40B4-BE49-F238E27FC236}">
                    <a16:creationId xmlns:a16="http://schemas.microsoft.com/office/drawing/2014/main" id="{F3A01480-66F7-472E-BABA-EFA4A88E9A6D}"/>
                  </a:ext>
                </a:extLst>
              </p:cNvPr>
              <p:cNvPicPr>
                <a:picLocks noChangeAspect="1"/>
              </p:cNvPicPr>
              <p:nvPr/>
            </p:nvPicPr>
            <p:blipFill rotWithShape="1">
              <a:blip r:embed="rId3"/>
              <a:srcRect l="6594" t="1469" r="87379" b="94637"/>
              <a:stretch/>
            </p:blipFill>
            <p:spPr>
              <a:xfrm>
                <a:off x="10651523" y="2291716"/>
                <a:ext cx="939113" cy="384554"/>
              </a:xfrm>
              <a:prstGeom prst="rect">
                <a:avLst/>
              </a:prstGeom>
            </p:spPr>
          </p:pic>
        </p:grpSp>
        <p:sp>
          <p:nvSpPr>
            <p:cNvPr id="34" name="テキスト ボックス 33">
              <a:extLst>
                <a:ext uri="{FF2B5EF4-FFF2-40B4-BE49-F238E27FC236}">
                  <a16:creationId xmlns:a16="http://schemas.microsoft.com/office/drawing/2014/main" id="{86EC6B0C-32EC-4C2D-85AD-27ECAF748515}"/>
                </a:ext>
              </a:extLst>
            </p:cNvPr>
            <p:cNvSpPr txBox="1"/>
            <p:nvPr/>
          </p:nvSpPr>
          <p:spPr>
            <a:xfrm>
              <a:off x="11219928" y="2127085"/>
              <a:ext cx="800219" cy="338554"/>
            </a:xfrm>
            <a:prstGeom prst="rect">
              <a:avLst/>
            </a:prstGeom>
            <a:noFill/>
          </p:spPr>
          <p:txBody>
            <a:bodyPr wrap="none" rtlCol="0">
              <a:spAutoFit/>
            </a:bodyPr>
            <a:lstStyle/>
            <a:p>
              <a:pPr algn="l"/>
              <a:r>
                <a:rPr lang="ja-JP" altLang="en-US" sz="1600" dirty="0"/>
                <a:t>目標値</a:t>
              </a:r>
              <a:endParaRPr kumimoji="1" lang="ja-JP" altLang="en-US" sz="1600" dirty="0"/>
            </a:p>
          </p:txBody>
        </p:sp>
        <p:sp>
          <p:nvSpPr>
            <p:cNvPr id="35" name="テキスト ボックス 34">
              <a:extLst>
                <a:ext uri="{FF2B5EF4-FFF2-40B4-BE49-F238E27FC236}">
                  <a16:creationId xmlns:a16="http://schemas.microsoft.com/office/drawing/2014/main" id="{34C9A333-129A-47C1-BBA8-7C80135E7A97}"/>
                </a:ext>
              </a:extLst>
            </p:cNvPr>
            <p:cNvSpPr txBox="1"/>
            <p:nvPr/>
          </p:nvSpPr>
          <p:spPr>
            <a:xfrm>
              <a:off x="11232286" y="2445049"/>
              <a:ext cx="800219" cy="338554"/>
            </a:xfrm>
            <a:prstGeom prst="rect">
              <a:avLst/>
            </a:prstGeom>
            <a:noFill/>
          </p:spPr>
          <p:txBody>
            <a:bodyPr wrap="none" rtlCol="0">
              <a:spAutoFit/>
            </a:bodyPr>
            <a:lstStyle/>
            <a:p>
              <a:pPr algn="l"/>
              <a:r>
                <a:rPr lang="ja-JP" altLang="en-US" sz="1600" dirty="0"/>
                <a:t>計算値</a:t>
              </a:r>
              <a:endParaRPr kumimoji="1" lang="ja-JP" altLang="en-US" sz="1600" dirty="0"/>
            </a:p>
          </p:txBody>
        </p:sp>
      </p:grpSp>
      <p:sp>
        <p:nvSpPr>
          <p:cNvPr id="22" name="正方形/長方形 21">
            <a:extLst>
              <a:ext uri="{FF2B5EF4-FFF2-40B4-BE49-F238E27FC236}">
                <a16:creationId xmlns:a16="http://schemas.microsoft.com/office/drawing/2014/main" id="{C72CDCBC-2727-4B02-810C-EA6AD824F548}"/>
              </a:ext>
            </a:extLst>
          </p:cNvPr>
          <p:cNvSpPr/>
          <p:nvPr/>
        </p:nvSpPr>
        <p:spPr>
          <a:xfrm>
            <a:off x="9085059" y="1859220"/>
            <a:ext cx="3106941" cy="369332"/>
          </a:xfrm>
          <a:prstGeom prst="rect">
            <a:avLst/>
          </a:prstGeom>
        </p:spPr>
        <p:txBody>
          <a:bodyPr wrap="none">
            <a:spAutoFit/>
          </a:bodyPr>
          <a:lstStyle/>
          <a:p>
            <a:r>
              <a:rPr lang="en-US" altLang="ja-JP" dirty="0"/>
              <a:t>*Modelica Standard Library</a:t>
            </a:r>
            <a:endParaRPr lang="ja-JP" altLang="en-US" dirty="0"/>
          </a:p>
        </p:txBody>
      </p:sp>
    </p:spTree>
    <p:extLst>
      <p:ext uri="{BB962C8B-B14F-4D97-AF65-F5344CB8AC3E}">
        <p14:creationId xmlns:p14="http://schemas.microsoft.com/office/powerpoint/2010/main" val="2231974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B9699468-A39B-44B7-BC9B-995ECAD569B4}"/>
              </a:ext>
            </a:extLst>
          </p:cNvPr>
          <p:cNvPicPr>
            <a:picLocks noChangeAspect="1"/>
          </p:cNvPicPr>
          <p:nvPr/>
        </p:nvPicPr>
        <p:blipFill>
          <a:blip r:embed="rId2"/>
          <a:stretch>
            <a:fillRect/>
          </a:stretch>
        </p:blipFill>
        <p:spPr>
          <a:xfrm>
            <a:off x="939076" y="1761754"/>
            <a:ext cx="4483824" cy="4841052"/>
          </a:xfrm>
          <a:prstGeom prst="rect">
            <a:avLst/>
          </a:prstGeom>
        </p:spPr>
      </p:pic>
      <p:sp>
        <p:nvSpPr>
          <p:cNvPr id="2" name="スライド番号プレースホルダー 1">
            <a:extLst>
              <a:ext uri="{FF2B5EF4-FFF2-40B4-BE49-F238E27FC236}">
                <a16:creationId xmlns:a16="http://schemas.microsoft.com/office/drawing/2014/main" id="{00719C1A-6133-45DD-B5EC-E6B863ADACEC}"/>
              </a:ext>
            </a:extLst>
          </p:cNvPr>
          <p:cNvSpPr>
            <a:spLocks noGrp="1"/>
          </p:cNvSpPr>
          <p:nvPr>
            <p:ph type="sldNum" sz="quarter" idx="12"/>
          </p:nvPr>
        </p:nvSpPr>
        <p:spPr/>
        <p:txBody>
          <a:bodyPr/>
          <a:lstStyle/>
          <a:p>
            <a:fld id="{D836F367-8F14-4921-8441-15DE2D973248}" type="slidenum">
              <a:rPr kumimoji="1" lang="ja-JP" altLang="en-US" smtClean="0"/>
              <a:t>50</a:t>
            </a:fld>
            <a:endParaRPr kumimoji="1" lang="ja-JP" altLang="en-US"/>
          </a:p>
        </p:txBody>
      </p:sp>
      <p:pic>
        <p:nvPicPr>
          <p:cNvPr id="3" name="図 2">
            <a:extLst>
              <a:ext uri="{FF2B5EF4-FFF2-40B4-BE49-F238E27FC236}">
                <a16:creationId xmlns:a16="http://schemas.microsoft.com/office/drawing/2014/main" id="{5A1EF3C0-12D7-4546-9E2F-9C19C17F4F70}"/>
              </a:ext>
            </a:extLst>
          </p:cNvPr>
          <p:cNvPicPr>
            <a:picLocks noChangeAspect="1"/>
          </p:cNvPicPr>
          <p:nvPr/>
        </p:nvPicPr>
        <p:blipFill>
          <a:blip r:embed="rId3"/>
          <a:stretch>
            <a:fillRect/>
          </a:stretch>
        </p:blipFill>
        <p:spPr>
          <a:xfrm>
            <a:off x="5847884" y="4660135"/>
            <a:ext cx="3172268" cy="1019317"/>
          </a:xfrm>
          <a:prstGeom prst="rect">
            <a:avLst/>
          </a:prstGeom>
        </p:spPr>
      </p:pic>
      <p:pic>
        <p:nvPicPr>
          <p:cNvPr id="4" name="図 3">
            <a:extLst>
              <a:ext uri="{FF2B5EF4-FFF2-40B4-BE49-F238E27FC236}">
                <a16:creationId xmlns:a16="http://schemas.microsoft.com/office/drawing/2014/main" id="{C27A635E-6D31-4385-B701-5472AFAA5944}"/>
              </a:ext>
            </a:extLst>
          </p:cNvPr>
          <p:cNvPicPr>
            <a:picLocks noChangeAspect="1"/>
          </p:cNvPicPr>
          <p:nvPr/>
        </p:nvPicPr>
        <p:blipFill>
          <a:blip r:embed="rId4"/>
          <a:stretch>
            <a:fillRect/>
          </a:stretch>
        </p:blipFill>
        <p:spPr>
          <a:xfrm>
            <a:off x="5813715" y="2436358"/>
            <a:ext cx="3191320" cy="2076740"/>
          </a:xfrm>
          <a:prstGeom prst="rect">
            <a:avLst/>
          </a:prstGeom>
        </p:spPr>
      </p:pic>
      <p:sp>
        <p:nvSpPr>
          <p:cNvPr id="7" name="Shape 130">
            <a:extLst>
              <a:ext uri="{FF2B5EF4-FFF2-40B4-BE49-F238E27FC236}">
                <a16:creationId xmlns:a16="http://schemas.microsoft.com/office/drawing/2014/main" id="{7780FFFE-C7F3-4AF4-BEBA-F66B19BE6AE0}"/>
              </a:ext>
            </a:extLst>
          </p:cNvPr>
          <p:cNvSpPr/>
          <p:nvPr/>
        </p:nvSpPr>
        <p:spPr>
          <a:xfrm>
            <a:off x="179666" y="87415"/>
            <a:ext cx="566821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sp>
        <p:nvSpPr>
          <p:cNvPr id="8" name="テキスト ボックス 7">
            <a:extLst>
              <a:ext uri="{FF2B5EF4-FFF2-40B4-BE49-F238E27FC236}">
                <a16:creationId xmlns:a16="http://schemas.microsoft.com/office/drawing/2014/main" id="{3DF159A2-853A-4E8A-991E-AF14FD20EC73}"/>
              </a:ext>
            </a:extLst>
          </p:cNvPr>
          <p:cNvSpPr txBox="1"/>
          <p:nvPr/>
        </p:nvSpPr>
        <p:spPr>
          <a:xfrm>
            <a:off x="733698" y="747039"/>
            <a:ext cx="10620102" cy="1200329"/>
          </a:xfrm>
          <a:prstGeom prst="rect">
            <a:avLst/>
          </a:prstGeom>
          <a:noFill/>
        </p:spPr>
        <p:txBody>
          <a:bodyPr wrap="square" rtlCol="0">
            <a:spAutoFit/>
          </a:bodyPr>
          <a:lstStyle/>
          <a:p>
            <a:r>
              <a:rPr lang="ja-JP" altLang="en-US" sz="2400" dirty="0"/>
              <a:t>典型的なストリーム変数として扱える物理量に</a:t>
            </a:r>
            <a:r>
              <a:rPr kumimoji="1" lang="ja-JP" altLang="en-US" sz="2400" dirty="0"/>
              <a:t>比エンタルピー</a:t>
            </a:r>
            <a:r>
              <a:rPr kumimoji="1" lang="en-US" altLang="ja-JP" sz="2400" dirty="0"/>
              <a:t>h</a:t>
            </a:r>
            <a:r>
              <a:rPr kumimoji="1" lang="ja-JP" altLang="en-US" sz="2400" dirty="0"/>
              <a:t>があります</a:t>
            </a:r>
            <a:endParaRPr kumimoji="1" lang="en-US" altLang="ja-JP" sz="2400" dirty="0"/>
          </a:p>
          <a:p>
            <a:pPr algn="l"/>
            <a:r>
              <a:rPr kumimoji="1" lang="ja-JP" altLang="en-US" sz="2400" dirty="0"/>
              <a:t>流体の熱量を考慮したエネルギー保存式を表すためのエンタルピーフローレート</a:t>
            </a:r>
            <a:r>
              <a:rPr kumimoji="1" lang="en-US" altLang="ja-JP" sz="2400" dirty="0"/>
              <a:t>H</a:t>
            </a:r>
            <a:r>
              <a:rPr kumimoji="1" lang="ja-JP" altLang="en-US" sz="2400" dirty="0"/>
              <a:t>は次式で表されます。</a:t>
            </a:r>
          </a:p>
        </p:txBody>
      </p:sp>
      <p:sp>
        <p:nvSpPr>
          <p:cNvPr id="10" name="テキスト ボックス 9">
            <a:extLst>
              <a:ext uri="{FF2B5EF4-FFF2-40B4-BE49-F238E27FC236}">
                <a16:creationId xmlns:a16="http://schemas.microsoft.com/office/drawing/2014/main" id="{697CE762-F77C-4462-B47F-6ED8F9BB3FDC}"/>
              </a:ext>
            </a:extLst>
          </p:cNvPr>
          <p:cNvSpPr txBox="1"/>
          <p:nvPr/>
        </p:nvSpPr>
        <p:spPr>
          <a:xfrm>
            <a:off x="179666" y="3492500"/>
            <a:ext cx="1901483" cy="830997"/>
          </a:xfrm>
          <a:prstGeom prst="rect">
            <a:avLst/>
          </a:prstGeom>
          <a:noFill/>
        </p:spPr>
        <p:txBody>
          <a:bodyPr wrap="none" rtlCol="0">
            <a:spAutoFit/>
          </a:bodyPr>
          <a:lstStyle/>
          <a:p>
            <a:pPr algn="l"/>
            <a:r>
              <a:rPr lang="en-US" altLang="ja-JP" sz="2400" dirty="0"/>
              <a:t>h</a:t>
            </a:r>
            <a:r>
              <a:rPr kumimoji="1" lang="ja-JP" altLang="en-US" sz="2400" dirty="0"/>
              <a:t>が混ざった</a:t>
            </a:r>
            <a:endParaRPr kumimoji="1" lang="en-US" altLang="ja-JP" sz="2400" dirty="0"/>
          </a:p>
          <a:p>
            <a:pPr algn="l"/>
            <a:r>
              <a:rPr kumimoji="1" lang="ja-JP" altLang="en-US" sz="2400" dirty="0"/>
              <a:t>値は</a:t>
            </a:r>
            <a:r>
              <a:rPr kumimoji="1" lang="en-US" altLang="ja-JP" sz="2400" dirty="0" err="1"/>
              <a:t>h</a:t>
            </a:r>
            <a:r>
              <a:rPr kumimoji="1" lang="en-US" altLang="ja-JP" sz="2400" baseline="-25000" dirty="0" err="1"/>
              <a:t>mix</a:t>
            </a:r>
            <a:endParaRPr kumimoji="1" lang="ja-JP" altLang="en-US" sz="2400" baseline="-25000" dirty="0"/>
          </a:p>
        </p:txBody>
      </p:sp>
    </p:spTree>
    <p:extLst>
      <p:ext uri="{BB962C8B-B14F-4D97-AF65-F5344CB8AC3E}">
        <p14:creationId xmlns:p14="http://schemas.microsoft.com/office/powerpoint/2010/main" val="3569718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0719C1A-6133-45DD-B5EC-E6B863ADACEC}"/>
              </a:ext>
            </a:extLst>
          </p:cNvPr>
          <p:cNvSpPr>
            <a:spLocks noGrp="1"/>
          </p:cNvSpPr>
          <p:nvPr>
            <p:ph type="sldNum" sz="quarter" idx="12"/>
          </p:nvPr>
        </p:nvSpPr>
        <p:spPr/>
        <p:txBody>
          <a:bodyPr/>
          <a:lstStyle/>
          <a:p>
            <a:fld id="{D836F367-8F14-4921-8441-15DE2D973248}" type="slidenum">
              <a:rPr kumimoji="1" lang="ja-JP" altLang="en-US" smtClean="0"/>
              <a:t>51</a:t>
            </a:fld>
            <a:endParaRPr kumimoji="1" lang="ja-JP" altLang="en-US"/>
          </a:p>
        </p:txBody>
      </p:sp>
      <p:pic>
        <p:nvPicPr>
          <p:cNvPr id="3" name="図 2">
            <a:extLst>
              <a:ext uri="{FF2B5EF4-FFF2-40B4-BE49-F238E27FC236}">
                <a16:creationId xmlns:a16="http://schemas.microsoft.com/office/drawing/2014/main" id="{5A1EF3C0-12D7-4546-9E2F-9C19C17F4F70}"/>
              </a:ext>
            </a:extLst>
          </p:cNvPr>
          <p:cNvPicPr>
            <a:picLocks noChangeAspect="1"/>
          </p:cNvPicPr>
          <p:nvPr/>
        </p:nvPicPr>
        <p:blipFill>
          <a:blip r:embed="rId2"/>
          <a:stretch>
            <a:fillRect/>
          </a:stretch>
        </p:blipFill>
        <p:spPr>
          <a:xfrm>
            <a:off x="6145014" y="5337197"/>
            <a:ext cx="3784383" cy="1216003"/>
          </a:xfrm>
          <a:prstGeom prst="rect">
            <a:avLst/>
          </a:prstGeom>
        </p:spPr>
      </p:pic>
      <p:pic>
        <p:nvPicPr>
          <p:cNvPr id="4" name="図 3">
            <a:extLst>
              <a:ext uri="{FF2B5EF4-FFF2-40B4-BE49-F238E27FC236}">
                <a16:creationId xmlns:a16="http://schemas.microsoft.com/office/drawing/2014/main" id="{C27A635E-6D31-4385-B701-5472AFAA5944}"/>
              </a:ext>
            </a:extLst>
          </p:cNvPr>
          <p:cNvPicPr>
            <a:picLocks noChangeAspect="1"/>
          </p:cNvPicPr>
          <p:nvPr/>
        </p:nvPicPr>
        <p:blipFill>
          <a:blip r:embed="rId3"/>
          <a:stretch>
            <a:fillRect/>
          </a:stretch>
        </p:blipFill>
        <p:spPr>
          <a:xfrm>
            <a:off x="6096000" y="2595984"/>
            <a:ext cx="3807111" cy="2477464"/>
          </a:xfrm>
          <a:prstGeom prst="rect">
            <a:avLst/>
          </a:prstGeom>
        </p:spPr>
      </p:pic>
      <p:sp>
        <p:nvSpPr>
          <p:cNvPr id="6" name="正方形/長方形 5">
            <a:extLst>
              <a:ext uri="{FF2B5EF4-FFF2-40B4-BE49-F238E27FC236}">
                <a16:creationId xmlns:a16="http://schemas.microsoft.com/office/drawing/2014/main" id="{16CF24B0-5182-4D32-A611-04DEA892255B}"/>
              </a:ext>
            </a:extLst>
          </p:cNvPr>
          <p:cNvSpPr/>
          <p:nvPr/>
        </p:nvSpPr>
        <p:spPr>
          <a:xfrm>
            <a:off x="889000" y="926084"/>
            <a:ext cx="10115145" cy="1754326"/>
          </a:xfrm>
          <a:prstGeom prst="rect">
            <a:avLst/>
          </a:prstGeom>
        </p:spPr>
        <p:txBody>
          <a:bodyPr wrap="square">
            <a:spAutoFit/>
          </a:bodyPr>
          <a:lstStyle/>
          <a:p>
            <a:r>
              <a:rPr lang="ja-JP" altLang="en-US" dirty="0"/>
              <a:t>以下のような問題があります。それらを解決するために</a:t>
            </a:r>
            <a:r>
              <a:rPr lang="en-US" altLang="ja-JP" dirty="0"/>
              <a:t>stream</a:t>
            </a:r>
            <a:r>
              <a:rPr lang="ja-JP" altLang="en-US" dirty="0"/>
              <a:t>変数を使用します。</a:t>
            </a:r>
            <a:endParaRPr lang="en-US" altLang="ja-JP" dirty="0"/>
          </a:p>
          <a:p>
            <a:r>
              <a:rPr lang="ja-JP" altLang="en-US" dirty="0"/>
              <a:t>While these equations are suitable for device-oriented modeling, the straightforward usage of this definition leads to models with </a:t>
            </a:r>
            <a:r>
              <a:rPr lang="ja-JP" altLang="en-US" b="1" dirty="0">
                <a:solidFill>
                  <a:srgbClr val="FF0000"/>
                </a:solidFill>
              </a:rPr>
              <a:t>discontinuous residual equations, </a:t>
            </a:r>
            <a:r>
              <a:rPr lang="ja-JP" altLang="en-US" dirty="0"/>
              <a:t>which violates the prerequisites of several solvers for nonlinear equation systems. This is the reason why the actual mixing enthalpy is not modelled directly in the model equations. The stream connectors provide a suitable alternative.</a:t>
            </a:r>
          </a:p>
        </p:txBody>
      </p:sp>
      <p:sp>
        <p:nvSpPr>
          <p:cNvPr id="7" name="Shape 130">
            <a:extLst>
              <a:ext uri="{FF2B5EF4-FFF2-40B4-BE49-F238E27FC236}">
                <a16:creationId xmlns:a16="http://schemas.microsoft.com/office/drawing/2014/main" id="{7780FFFE-C7F3-4AF4-BEBA-F66B19BE6AE0}"/>
              </a:ext>
            </a:extLst>
          </p:cNvPr>
          <p:cNvSpPr/>
          <p:nvPr/>
        </p:nvSpPr>
        <p:spPr>
          <a:xfrm>
            <a:off x="179666" y="87415"/>
            <a:ext cx="566821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pic>
        <p:nvPicPr>
          <p:cNvPr id="9" name="図 8">
            <a:extLst>
              <a:ext uri="{FF2B5EF4-FFF2-40B4-BE49-F238E27FC236}">
                <a16:creationId xmlns:a16="http://schemas.microsoft.com/office/drawing/2014/main" id="{B9699468-A39B-44B7-BC9B-995ECAD569B4}"/>
              </a:ext>
            </a:extLst>
          </p:cNvPr>
          <p:cNvPicPr>
            <a:picLocks noChangeAspect="1"/>
          </p:cNvPicPr>
          <p:nvPr/>
        </p:nvPicPr>
        <p:blipFill>
          <a:blip r:embed="rId4"/>
          <a:stretch>
            <a:fillRect/>
          </a:stretch>
        </p:blipFill>
        <p:spPr>
          <a:xfrm>
            <a:off x="1205623" y="2648784"/>
            <a:ext cx="3616304" cy="3904416"/>
          </a:xfrm>
          <a:prstGeom prst="rect">
            <a:avLst/>
          </a:prstGeom>
        </p:spPr>
      </p:pic>
    </p:spTree>
    <p:extLst>
      <p:ext uri="{BB962C8B-B14F-4D97-AF65-F5344CB8AC3E}">
        <p14:creationId xmlns:p14="http://schemas.microsoft.com/office/powerpoint/2010/main" val="2108162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674745-8E7C-4E17-8A3F-F0F0362491A1}"/>
              </a:ext>
            </a:extLst>
          </p:cNvPr>
          <p:cNvSpPr>
            <a:spLocks noGrp="1"/>
          </p:cNvSpPr>
          <p:nvPr>
            <p:ph type="sldNum" sz="quarter" idx="12"/>
          </p:nvPr>
        </p:nvSpPr>
        <p:spPr/>
        <p:txBody>
          <a:bodyPr/>
          <a:lstStyle/>
          <a:p>
            <a:fld id="{D836F367-8F14-4921-8441-15DE2D973248}" type="slidenum">
              <a:rPr kumimoji="1" lang="ja-JP" altLang="en-US" smtClean="0"/>
              <a:t>52</a:t>
            </a:fld>
            <a:endParaRPr kumimoji="1" lang="ja-JP" altLang="en-US"/>
          </a:p>
        </p:txBody>
      </p:sp>
      <p:pic>
        <p:nvPicPr>
          <p:cNvPr id="4" name="図 3">
            <a:extLst>
              <a:ext uri="{FF2B5EF4-FFF2-40B4-BE49-F238E27FC236}">
                <a16:creationId xmlns:a16="http://schemas.microsoft.com/office/drawing/2014/main" id="{5A4AE22B-BEEB-49D8-BB20-628881F5CEFD}"/>
              </a:ext>
            </a:extLst>
          </p:cNvPr>
          <p:cNvPicPr>
            <a:picLocks noChangeAspect="1"/>
          </p:cNvPicPr>
          <p:nvPr/>
        </p:nvPicPr>
        <p:blipFill>
          <a:blip r:embed="rId2"/>
          <a:stretch>
            <a:fillRect/>
          </a:stretch>
        </p:blipFill>
        <p:spPr>
          <a:xfrm>
            <a:off x="1233800" y="4178300"/>
            <a:ext cx="2229156" cy="2406754"/>
          </a:xfrm>
          <a:prstGeom prst="rect">
            <a:avLst/>
          </a:prstGeom>
        </p:spPr>
      </p:pic>
      <p:pic>
        <p:nvPicPr>
          <p:cNvPr id="5" name="図 4">
            <a:extLst>
              <a:ext uri="{FF2B5EF4-FFF2-40B4-BE49-F238E27FC236}">
                <a16:creationId xmlns:a16="http://schemas.microsoft.com/office/drawing/2014/main" id="{1F7DFBB5-EB1A-4289-80A5-7B569A2D55B3}"/>
              </a:ext>
            </a:extLst>
          </p:cNvPr>
          <p:cNvPicPr>
            <a:picLocks noChangeAspect="1"/>
          </p:cNvPicPr>
          <p:nvPr/>
        </p:nvPicPr>
        <p:blipFill rotWithShape="1">
          <a:blip r:embed="rId3"/>
          <a:srcRect t="35605" r="63175" b="35095"/>
          <a:stretch/>
        </p:blipFill>
        <p:spPr>
          <a:xfrm>
            <a:off x="5483281" y="2555656"/>
            <a:ext cx="5509036" cy="1898239"/>
          </a:xfrm>
          <a:prstGeom prst="rect">
            <a:avLst/>
          </a:prstGeom>
        </p:spPr>
      </p:pic>
      <p:sp>
        <p:nvSpPr>
          <p:cNvPr id="7" name="Shape 130">
            <a:extLst>
              <a:ext uri="{FF2B5EF4-FFF2-40B4-BE49-F238E27FC236}">
                <a16:creationId xmlns:a16="http://schemas.microsoft.com/office/drawing/2014/main" id="{28807E19-8348-41A2-8E4B-7C714B2868CC}"/>
              </a:ext>
            </a:extLst>
          </p:cNvPr>
          <p:cNvSpPr/>
          <p:nvPr/>
        </p:nvSpPr>
        <p:spPr>
          <a:xfrm>
            <a:off x="179666" y="87415"/>
            <a:ext cx="566821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sp>
        <p:nvSpPr>
          <p:cNvPr id="8" name="矢印: 右 7">
            <a:extLst>
              <a:ext uri="{FF2B5EF4-FFF2-40B4-BE49-F238E27FC236}">
                <a16:creationId xmlns:a16="http://schemas.microsoft.com/office/drawing/2014/main" id="{8002DCD6-775C-4F59-993A-101C655FF4FB}"/>
              </a:ext>
            </a:extLst>
          </p:cNvPr>
          <p:cNvSpPr/>
          <p:nvPr/>
        </p:nvSpPr>
        <p:spPr>
          <a:xfrm>
            <a:off x="4203135" y="3102179"/>
            <a:ext cx="618443" cy="57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EB76D74-6E78-431E-9FE2-77D70C1B95B3}"/>
              </a:ext>
            </a:extLst>
          </p:cNvPr>
          <p:cNvSpPr txBox="1"/>
          <p:nvPr/>
        </p:nvSpPr>
        <p:spPr>
          <a:xfrm>
            <a:off x="546100" y="927100"/>
            <a:ext cx="10909300" cy="1200329"/>
          </a:xfrm>
          <a:prstGeom prst="rect">
            <a:avLst/>
          </a:prstGeom>
          <a:noFill/>
        </p:spPr>
        <p:txBody>
          <a:bodyPr wrap="square" rtlCol="0">
            <a:spAutoFit/>
          </a:bodyPr>
          <a:lstStyle/>
          <a:p>
            <a:pPr algn="l"/>
            <a:r>
              <a:rPr kumimoji="1" lang="ja-JP" altLang="en-US" sz="2400" dirty="0"/>
              <a:t>エネルギー保存式を解析できるように書き換えます</a:t>
            </a:r>
            <a:endParaRPr kumimoji="1" lang="en-US" altLang="ja-JP" sz="2400" dirty="0"/>
          </a:p>
          <a:p>
            <a:pPr algn="l"/>
            <a:r>
              <a:rPr kumimoji="1" lang="ja-JP" altLang="en-US" sz="2400" dirty="0"/>
              <a:t>ただ式が複雑なため、まずは簡単な質量保存式を書き換えて式の流れを確認してみましょう</a:t>
            </a:r>
          </a:p>
        </p:txBody>
      </p:sp>
      <p:pic>
        <p:nvPicPr>
          <p:cNvPr id="14" name="図 13">
            <a:extLst>
              <a:ext uri="{FF2B5EF4-FFF2-40B4-BE49-F238E27FC236}">
                <a16:creationId xmlns:a16="http://schemas.microsoft.com/office/drawing/2014/main" id="{2924BEE3-5E1F-4F7E-AA9C-4D2BA1EED11C}"/>
              </a:ext>
            </a:extLst>
          </p:cNvPr>
          <p:cNvPicPr>
            <a:picLocks noChangeAspect="1"/>
          </p:cNvPicPr>
          <p:nvPr/>
        </p:nvPicPr>
        <p:blipFill rotWithShape="1">
          <a:blip r:embed="rId4"/>
          <a:srcRect t="86605" r="42343" b="-670"/>
          <a:stretch/>
        </p:blipFill>
        <p:spPr>
          <a:xfrm>
            <a:off x="546100" y="2931848"/>
            <a:ext cx="3408103" cy="769349"/>
          </a:xfrm>
          <a:prstGeom prst="rect">
            <a:avLst/>
          </a:prstGeom>
        </p:spPr>
      </p:pic>
    </p:spTree>
    <p:extLst>
      <p:ext uri="{BB962C8B-B14F-4D97-AF65-F5344CB8AC3E}">
        <p14:creationId xmlns:p14="http://schemas.microsoft.com/office/powerpoint/2010/main" val="3712853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674745-8E7C-4E17-8A3F-F0F0362491A1}"/>
              </a:ext>
            </a:extLst>
          </p:cNvPr>
          <p:cNvSpPr>
            <a:spLocks noGrp="1"/>
          </p:cNvSpPr>
          <p:nvPr>
            <p:ph type="sldNum" sz="quarter" idx="12"/>
          </p:nvPr>
        </p:nvSpPr>
        <p:spPr/>
        <p:txBody>
          <a:bodyPr/>
          <a:lstStyle/>
          <a:p>
            <a:fld id="{D836F367-8F14-4921-8441-15DE2D973248}" type="slidenum">
              <a:rPr kumimoji="1" lang="ja-JP" altLang="en-US" smtClean="0"/>
              <a:t>53</a:t>
            </a:fld>
            <a:endParaRPr kumimoji="1" lang="ja-JP" altLang="en-US"/>
          </a:p>
        </p:txBody>
      </p:sp>
      <p:pic>
        <p:nvPicPr>
          <p:cNvPr id="3" name="図 2">
            <a:extLst>
              <a:ext uri="{FF2B5EF4-FFF2-40B4-BE49-F238E27FC236}">
                <a16:creationId xmlns:a16="http://schemas.microsoft.com/office/drawing/2014/main" id="{49FE0A14-131D-4BE5-9E26-B56CC3F26A71}"/>
              </a:ext>
            </a:extLst>
          </p:cNvPr>
          <p:cNvPicPr>
            <a:picLocks noChangeAspect="1"/>
          </p:cNvPicPr>
          <p:nvPr/>
        </p:nvPicPr>
        <p:blipFill rotWithShape="1">
          <a:blip r:embed="rId2"/>
          <a:srcRect b="12136"/>
          <a:stretch/>
        </p:blipFill>
        <p:spPr>
          <a:xfrm>
            <a:off x="450431" y="929526"/>
            <a:ext cx="3547036" cy="2883857"/>
          </a:xfrm>
          <a:prstGeom prst="rect">
            <a:avLst/>
          </a:prstGeom>
        </p:spPr>
      </p:pic>
      <p:pic>
        <p:nvPicPr>
          <p:cNvPr id="6" name="図 5">
            <a:extLst>
              <a:ext uri="{FF2B5EF4-FFF2-40B4-BE49-F238E27FC236}">
                <a16:creationId xmlns:a16="http://schemas.microsoft.com/office/drawing/2014/main" id="{98B7B588-5E00-4F70-81D8-09AD1A5F1F12}"/>
              </a:ext>
            </a:extLst>
          </p:cNvPr>
          <p:cNvPicPr>
            <a:picLocks noChangeAspect="1"/>
          </p:cNvPicPr>
          <p:nvPr/>
        </p:nvPicPr>
        <p:blipFill>
          <a:blip r:embed="rId3"/>
          <a:stretch>
            <a:fillRect/>
          </a:stretch>
        </p:blipFill>
        <p:spPr>
          <a:xfrm>
            <a:off x="5138696" y="4628824"/>
            <a:ext cx="5592804" cy="2154461"/>
          </a:xfrm>
          <a:prstGeom prst="rect">
            <a:avLst/>
          </a:prstGeom>
        </p:spPr>
      </p:pic>
      <p:sp>
        <p:nvSpPr>
          <p:cNvPr id="7" name="Shape 130">
            <a:extLst>
              <a:ext uri="{FF2B5EF4-FFF2-40B4-BE49-F238E27FC236}">
                <a16:creationId xmlns:a16="http://schemas.microsoft.com/office/drawing/2014/main" id="{28807E19-8348-41A2-8E4B-7C714B2868CC}"/>
              </a:ext>
            </a:extLst>
          </p:cNvPr>
          <p:cNvSpPr/>
          <p:nvPr/>
        </p:nvSpPr>
        <p:spPr>
          <a:xfrm>
            <a:off x="179666" y="87415"/>
            <a:ext cx="566821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sp>
        <p:nvSpPr>
          <p:cNvPr id="8" name="矢印: 右 7">
            <a:extLst>
              <a:ext uri="{FF2B5EF4-FFF2-40B4-BE49-F238E27FC236}">
                <a16:creationId xmlns:a16="http://schemas.microsoft.com/office/drawing/2014/main" id="{8002DCD6-775C-4F59-993A-101C655FF4FB}"/>
              </a:ext>
            </a:extLst>
          </p:cNvPr>
          <p:cNvSpPr/>
          <p:nvPr/>
        </p:nvSpPr>
        <p:spPr>
          <a:xfrm>
            <a:off x="4222175" y="1816065"/>
            <a:ext cx="618443" cy="57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A039B719-4479-4DEE-A90D-09205529A4A8}"/>
              </a:ext>
            </a:extLst>
          </p:cNvPr>
          <p:cNvPicPr>
            <a:picLocks noChangeAspect="1"/>
          </p:cNvPicPr>
          <p:nvPr/>
        </p:nvPicPr>
        <p:blipFill rotWithShape="1">
          <a:blip r:embed="rId4"/>
          <a:srcRect r="48532" b="66343"/>
          <a:stretch/>
        </p:blipFill>
        <p:spPr>
          <a:xfrm>
            <a:off x="4963149" y="1182774"/>
            <a:ext cx="5549885" cy="1571702"/>
          </a:xfrm>
          <a:prstGeom prst="rect">
            <a:avLst/>
          </a:prstGeom>
        </p:spPr>
      </p:pic>
      <p:pic>
        <p:nvPicPr>
          <p:cNvPr id="11" name="図 10">
            <a:extLst>
              <a:ext uri="{FF2B5EF4-FFF2-40B4-BE49-F238E27FC236}">
                <a16:creationId xmlns:a16="http://schemas.microsoft.com/office/drawing/2014/main" id="{E44DCA32-55B7-4B02-9527-13CC4983704D}"/>
              </a:ext>
            </a:extLst>
          </p:cNvPr>
          <p:cNvPicPr>
            <a:picLocks noChangeAspect="1"/>
          </p:cNvPicPr>
          <p:nvPr/>
        </p:nvPicPr>
        <p:blipFill rotWithShape="1">
          <a:blip r:embed="rId4"/>
          <a:srcRect t="79845" r="15975" b="1614"/>
          <a:stretch/>
        </p:blipFill>
        <p:spPr>
          <a:xfrm>
            <a:off x="5138696" y="3649848"/>
            <a:ext cx="7053304" cy="674015"/>
          </a:xfrm>
          <a:prstGeom prst="rect">
            <a:avLst/>
          </a:prstGeom>
        </p:spPr>
      </p:pic>
      <p:sp>
        <p:nvSpPr>
          <p:cNvPr id="12" name="矢印: 右 11">
            <a:extLst>
              <a:ext uri="{FF2B5EF4-FFF2-40B4-BE49-F238E27FC236}">
                <a16:creationId xmlns:a16="http://schemas.microsoft.com/office/drawing/2014/main" id="{D4789AC1-5430-4EB0-B423-85E8BF0D6F69}"/>
              </a:ext>
            </a:extLst>
          </p:cNvPr>
          <p:cNvSpPr/>
          <p:nvPr/>
        </p:nvSpPr>
        <p:spPr>
          <a:xfrm>
            <a:off x="4203135" y="3667028"/>
            <a:ext cx="618443" cy="57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00F24E4-8FD9-4C49-BA2E-FECC8FCBF0D4}"/>
              </a:ext>
            </a:extLst>
          </p:cNvPr>
          <p:cNvSpPr txBox="1"/>
          <p:nvPr/>
        </p:nvSpPr>
        <p:spPr>
          <a:xfrm>
            <a:off x="1237016" y="4921224"/>
            <a:ext cx="3726133" cy="1200329"/>
          </a:xfrm>
          <a:prstGeom prst="rect">
            <a:avLst/>
          </a:prstGeom>
          <a:noFill/>
        </p:spPr>
        <p:txBody>
          <a:bodyPr wrap="square" rtlCol="0">
            <a:spAutoFit/>
          </a:bodyPr>
          <a:lstStyle/>
          <a:p>
            <a:pPr algn="l"/>
            <a:r>
              <a:rPr kumimoji="1" lang="ja-JP" altLang="en-US" sz="2400" dirty="0"/>
              <a:t>各ポートの</a:t>
            </a:r>
            <a:r>
              <a:rPr kumimoji="1" lang="en-US" altLang="ja-JP" sz="2400" dirty="0"/>
              <a:t>h</a:t>
            </a:r>
            <a:r>
              <a:rPr kumimoji="1" lang="ja-JP" altLang="en-US" sz="2400" dirty="0"/>
              <a:t>毎に整理し</a:t>
            </a:r>
            <a:endParaRPr kumimoji="1" lang="en-US" altLang="ja-JP" sz="2400" dirty="0"/>
          </a:p>
          <a:p>
            <a:pPr algn="l"/>
            <a:r>
              <a:rPr kumimoji="1" lang="ja-JP" altLang="en-US" sz="2400" dirty="0"/>
              <a:t>それらを</a:t>
            </a:r>
            <a:r>
              <a:rPr kumimoji="1" lang="en-US" altLang="ja-JP" sz="2400" dirty="0" err="1"/>
              <a:t>inStream</a:t>
            </a:r>
            <a:r>
              <a:rPr kumimoji="1" lang="ja-JP" altLang="en-US" sz="2400" dirty="0"/>
              <a:t>という関数で表す</a:t>
            </a:r>
            <a:endParaRPr kumimoji="1" lang="en-US" altLang="ja-JP" sz="2400" dirty="0"/>
          </a:p>
        </p:txBody>
      </p:sp>
    </p:spTree>
    <p:extLst>
      <p:ext uri="{BB962C8B-B14F-4D97-AF65-F5344CB8AC3E}">
        <p14:creationId xmlns:p14="http://schemas.microsoft.com/office/powerpoint/2010/main" val="29287220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54</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4" name="図 3">
            <a:extLst>
              <a:ext uri="{FF2B5EF4-FFF2-40B4-BE49-F238E27FC236}">
                <a16:creationId xmlns:a16="http://schemas.microsoft.com/office/drawing/2014/main" id="{1E58EAD5-01E7-4751-B494-1B73119A232E}"/>
              </a:ext>
            </a:extLst>
          </p:cNvPr>
          <p:cNvPicPr>
            <a:picLocks noChangeAspect="1"/>
          </p:cNvPicPr>
          <p:nvPr/>
        </p:nvPicPr>
        <p:blipFill>
          <a:blip r:embed="rId2"/>
          <a:stretch>
            <a:fillRect/>
          </a:stretch>
        </p:blipFill>
        <p:spPr>
          <a:xfrm>
            <a:off x="8734624" y="1532598"/>
            <a:ext cx="2876387" cy="1482789"/>
          </a:xfrm>
          <a:prstGeom prst="rect">
            <a:avLst/>
          </a:prstGeom>
        </p:spPr>
      </p:pic>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3"/>
          <a:stretch>
            <a:fillRect/>
          </a:stretch>
        </p:blipFill>
        <p:spPr>
          <a:xfrm>
            <a:off x="2560584" y="1322873"/>
            <a:ext cx="5743969" cy="2421224"/>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a:off x="5123346" y="1408361"/>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4693275" y="941787"/>
            <a:ext cx="1415772" cy="461665"/>
          </a:xfrm>
          <a:prstGeom prst="rect">
            <a:avLst/>
          </a:prstGeom>
          <a:noFill/>
        </p:spPr>
        <p:txBody>
          <a:bodyPr wrap="none" rtlCol="0">
            <a:spAutoFit/>
          </a:bodyPr>
          <a:lstStyle/>
          <a:p>
            <a:pPr algn="l"/>
            <a:r>
              <a:rPr kumimoji="1" lang="ja-JP" altLang="en-US" sz="2400" dirty="0"/>
              <a:t>流れ方向</a:t>
            </a:r>
          </a:p>
        </p:txBody>
      </p:sp>
      <p:pic>
        <p:nvPicPr>
          <p:cNvPr id="17" name="図 16">
            <a:extLst>
              <a:ext uri="{FF2B5EF4-FFF2-40B4-BE49-F238E27FC236}">
                <a16:creationId xmlns:a16="http://schemas.microsoft.com/office/drawing/2014/main" id="{F1174395-FEBD-44BE-845A-47ACE2F664AA}"/>
              </a:ext>
            </a:extLst>
          </p:cNvPr>
          <p:cNvPicPr>
            <a:picLocks noChangeAspect="1"/>
          </p:cNvPicPr>
          <p:nvPr/>
        </p:nvPicPr>
        <p:blipFill>
          <a:blip r:embed="rId4"/>
          <a:stretch>
            <a:fillRect/>
          </a:stretch>
        </p:blipFill>
        <p:spPr>
          <a:xfrm>
            <a:off x="6103739" y="4011390"/>
            <a:ext cx="5842371" cy="1703471"/>
          </a:xfrm>
          <a:prstGeom prst="rect">
            <a:avLst/>
          </a:prstGeom>
        </p:spPr>
      </p:pic>
      <p:pic>
        <p:nvPicPr>
          <p:cNvPr id="18" name="図 17">
            <a:extLst>
              <a:ext uri="{FF2B5EF4-FFF2-40B4-BE49-F238E27FC236}">
                <a16:creationId xmlns:a16="http://schemas.microsoft.com/office/drawing/2014/main" id="{31546B92-F251-4108-AE6D-7EE1ECE553D2}"/>
              </a:ext>
            </a:extLst>
          </p:cNvPr>
          <p:cNvPicPr>
            <a:picLocks noChangeAspect="1"/>
          </p:cNvPicPr>
          <p:nvPr/>
        </p:nvPicPr>
        <p:blipFill>
          <a:blip r:embed="rId5"/>
          <a:stretch>
            <a:fillRect/>
          </a:stretch>
        </p:blipFill>
        <p:spPr>
          <a:xfrm>
            <a:off x="6423705" y="4927069"/>
            <a:ext cx="5768296" cy="236405"/>
          </a:xfrm>
          <a:prstGeom prst="rect">
            <a:avLst/>
          </a:prstGeom>
        </p:spPr>
      </p:pic>
      <p:sp>
        <p:nvSpPr>
          <p:cNvPr id="19" name="テキスト ボックス 18">
            <a:extLst>
              <a:ext uri="{FF2B5EF4-FFF2-40B4-BE49-F238E27FC236}">
                <a16:creationId xmlns:a16="http://schemas.microsoft.com/office/drawing/2014/main" id="{4DAB49B2-E17C-4687-B395-68718ABF0271}"/>
              </a:ext>
            </a:extLst>
          </p:cNvPr>
          <p:cNvSpPr txBox="1"/>
          <p:nvPr/>
        </p:nvSpPr>
        <p:spPr>
          <a:xfrm>
            <a:off x="2586992" y="4863126"/>
            <a:ext cx="319318" cy="461665"/>
          </a:xfrm>
          <a:prstGeom prst="rect">
            <a:avLst/>
          </a:prstGeom>
          <a:noFill/>
        </p:spPr>
        <p:txBody>
          <a:bodyPr wrap="none" rtlCol="0">
            <a:spAutoFit/>
          </a:bodyPr>
          <a:lstStyle/>
          <a:p>
            <a:pPr algn="l"/>
            <a:r>
              <a:rPr kumimoji="1" lang="en-US" altLang="ja-JP" sz="2400" dirty="0"/>
              <a:t>-</a:t>
            </a:r>
            <a:endParaRPr kumimoji="1" lang="ja-JP" altLang="en-US" sz="2400" dirty="0"/>
          </a:p>
        </p:txBody>
      </p:sp>
      <p:pic>
        <p:nvPicPr>
          <p:cNvPr id="20" name="図 19">
            <a:extLst>
              <a:ext uri="{FF2B5EF4-FFF2-40B4-BE49-F238E27FC236}">
                <a16:creationId xmlns:a16="http://schemas.microsoft.com/office/drawing/2014/main" id="{B70F5362-CD53-489B-B00D-FCAC4157EF68}"/>
              </a:ext>
            </a:extLst>
          </p:cNvPr>
          <p:cNvPicPr>
            <a:picLocks noChangeAspect="1"/>
          </p:cNvPicPr>
          <p:nvPr/>
        </p:nvPicPr>
        <p:blipFill>
          <a:blip r:embed="rId6"/>
          <a:stretch>
            <a:fillRect/>
          </a:stretch>
        </p:blipFill>
        <p:spPr>
          <a:xfrm>
            <a:off x="1233415" y="4011390"/>
            <a:ext cx="3271609" cy="2444720"/>
          </a:xfrm>
          <a:prstGeom prst="rect">
            <a:avLst/>
          </a:prstGeom>
        </p:spPr>
      </p:pic>
    </p:spTree>
    <p:extLst>
      <p:ext uri="{BB962C8B-B14F-4D97-AF65-F5344CB8AC3E}">
        <p14:creationId xmlns:p14="http://schemas.microsoft.com/office/powerpoint/2010/main" val="20801213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55</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2"/>
          <a:stretch>
            <a:fillRect/>
          </a:stretch>
        </p:blipFill>
        <p:spPr>
          <a:xfrm>
            <a:off x="2922534" y="1322873"/>
            <a:ext cx="5743969" cy="2421224"/>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a:off x="5485296" y="1408361"/>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5055225" y="941787"/>
            <a:ext cx="1415772" cy="461665"/>
          </a:xfrm>
          <a:prstGeom prst="rect">
            <a:avLst/>
          </a:prstGeom>
          <a:noFill/>
        </p:spPr>
        <p:txBody>
          <a:bodyPr wrap="none" rtlCol="0">
            <a:spAutoFit/>
          </a:bodyPr>
          <a:lstStyle/>
          <a:p>
            <a:pPr algn="l"/>
            <a:r>
              <a:rPr kumimoji="1" lang="ja-JP" altLang="en-US" sz="2400" dirty="0"/>
              <a:t>流れ方向</a:t>
            </a:r>
          </a:p>
        </p:txBody>
      </p:sp>
      <p:sp>
        <p:nvSpPr>
          <p:cNvPr id="12" name="テキスト ボックス 11">
            <a:extLst>
              <a:ext uri="{FF2B5EF4-FFF2-40B4-BE49-F238E27FC236}">
                <a16:creationId xmlns:a16="http://schemas.microsoft.com/office/drawing/2014/main" id="{AC22A47F-5414-4ECD-984F-BB721672666F}"/>
              </a:ext>
            </a:extLst>
          </p:cNvPr>
          <p:cNvSpPr txBox="1"/>
          <p:nvPr/>
        </p:nvSpPr>
        <p:spPr>
          <a:xfrm>
            <a:off x="1768498" y="1933320"/>
            <a:ext cx="978153"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
        <p:nvSpPr>
          <p:cNvPr id="13" name="テキスト ボックス 12">
            <a:extLst>
              <a:ext uri="{FF2B5EF4-FFF2-40B4-BE49-F238E27FC236}">
                <a16:creationId xmlns:a16="http://schemas.microsoft.com/office/drawing/2014/main" id="{372DDE5D-9B34-448D-A8FF-8D723EF9089D}"/>
              </a:ext>
            </a:extLst>
          </p:cNvPr>
          <p:cNvSpPr txBox="1"/>
          <p:nvPr/>
        </p:nvSpPr>
        <p:spPr>
          <a:xfrm>
            <a:off x="8842386" y="1933319"/>
            <a:ext cx="843501"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
        <p:nvSpPr>
          <p:cNvPr id="14" name="テキスト ボックス 13">
            <a:extLst>
              <a:ext uri="{FF2B5EF4-FFF2-40B4-BE49-F238E27FC236}">
                <a16:creationId xmlns:a16="http://schemas.microsoft.com/office/drawing/2014/main" id="{EF3C9905-A358-4A3A-A697-527606C5F899}"/>
              </a:ext>
            </a:extLst>
          </p:cNvPr>
          <p:cNvSpPr txBox="1"/>
          <p:nvPr/>
        </p:nvSpPr>
        <p:spPr>
          <a:xfrm>
            <a:off x="8712487" y="1503506"/>
            <a:ext cx="800219" cy="461665"/>
          </a:xfrm>
          <a:prstGeom prst="rect">
            <a:avLst/>
          </a:prstGeom>
          <a:noFill/>
        </p:spPr>
        <p:txBody>
          <a:bodyPr wrap="none" rtlCol="0">
            <a:spAutoFit/>
          </a:bodyPr>
          <a:lstStyle/>
          <a:p>
            <a:pPr algn="l"/>
            <a:r>
              <a:rPr kumimoji="1" lang="ja-JP" altLang="en-US" sz="2400" dirty="0"/>
              <a:t>結果</a:t>
            </a:r>
          </a:p>
        </p:txBody>
      </p:sp>
      <p:sp>
        <p:nvSpPr>
          <p:cNvPr id="15" name="テキスト ボックス 14">
            <a:extLst>
              <a:ext uri="{FF2B5EF4-FFF2-40B4-BE49-F238E27FC236}">
                <a16:creationId xmlns:a16="http://schemas.microsoft.com/office/drawing/2014/main" id="{C085089D-2007-45AC-BBFC-F1DDF762BEF3}"/>
              </a:ext>
            </a:extLst>
          </p:cNvPr>
          <p:cNvSpPr txBox="1"/>
          <p:nvPr/>
        </p:nvSpPr>
        <p:spPr>
          <a:xfrm>
            <a:off x="1505173" y="1526342"/>
            <a:ext cx="1107996" cy="461665"/>
          </a:xfrm>
          <a:prstGeom prst="rect">
            <a:avLst/>
          </a:prstGeom>
          <a:noFill/>
        </p:spPr>
        <p:txBody>
          <a:bodyPr wrap="none" rtlCol="0">
            <a:spAutoFit/>
          </a:bodyPr>
          <a:lstStyle/>
          <a:p>
            <a:pPr algn="l"/>
            <a:r>
              <a:rPr kumimoji="1" lang="ja-JP" altLang="en-US" sz="2400" dirty="0"/>
              <a:t>入力値</a:t>
            </a:r>
          </a:p>
        </p:txBody>
      </p:sp>
    </p:spTree>
    <p:extLst>
      <p:ext uri="{BB962C8B-B14F-4D97-AF65-F5344CB8AC3E}">
        <p14:creationId xmlns:p14="http://schemas.microsoft.com/office/powerpoint/2010/main" val="5672512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56</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2"/>
          <a:stretch>
            <a:fillRect/>
          </a:stretch>
        </p:blipFill>
        <p:spPr>
          <a:xfrm>
            <a:off x="2922534" y="1322873"/>
            <a:ext cx="5743969" cy="2421224"/>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flipH="1">
            <a:off x="5485296" y="1408361"/>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5055225" y="941787"/>
            <a:ext cx="1415772" cy="461665"/>
          </a:xfrm>
          <a:prstGeom prst="rect">
            <a:avLst/>
          </a:prstGeom>
          <a:noFill/>
        </p:spPr>
        <p:txBody>
          <a:bodyPr wrap="none" rtlCol="0">
            <a:spAutoFit/>
          </a:bodyPr>
          <a:lstStyle/>
          <a:p>
            <a:pPr algn="l"/>
            <a:r>
              <a:rPr kumimoji="1" lang="ja-JP" altLang="en-US" sz="2400" dirty="0"/>
              <a:t>流れ方向</a:t>
            </a:r>
          </a:p>
        </p:txBody>
      </p:sp>
      <p:sp>
        <p:nvSpPr>
          <p:cNvPr id="15" name="テキスト ボックス 14">
            <a:extLst>
              <a:ext uri="{FF2B5EF4-FFF2-40B4-BE49-F238E27FC236}">
                <a16:creationId xmlns:a16="http://schemas.microsoft.com/office/drawing/2014/main" id="{E04EAB15-1949-4EDF-A137-BE4B3790CB28}"/>
              </a:ext>
            </a:extLst>
          </p:cNvPr>
          <p:cNvSpPr txBox="1"/>
          <p:nvPr/>
        </p:nvSpPr>
        <p:spPr>
          <a:xfrm>
            <a:off x="8933935" y="1471655"/>
            <a:ext cx="800219" cy="461665"/>
          </a:xfrm>
          <a:prstGeom prst="rect">
            <a:avLst/>
          </a:prstGeom>
          <a:noFill/>
        </p:spPr>
        <p:txBody>
          <a:bodyPr wrap="none" rtlCol="0">
            <a:spAutoFit/>
          </a:bodyPr>
          <a:lstStyle/>
          <a:p>
            <a:pPr algn="l"/>
            <a:r>
              <a:rPr kumimoji="1" lang="ja-JP" altLang="en-US" sz="2400" dirty="0"/>
              <a:t>結果</a:t>
            </a:r>
          </a:p>
        </p:txBody>
      </p:sp>
      <p:sp>
        <p:nvSpPr>
          <p:cNvPr id="17" name="テキスト ボックス 16">
            <a:extLst>
              <a:ext uri="{FF2B5EF4-FFF2-40B4-BE49-F238E27FC236}">
                <a16:creationId xmlns:a16="http://schemas.microsoft.com/office/drawing/2014/main" id="{A80F7C58-444D-4964-89D2-BA6ADCB870CA}"/>
              </a:ext>
            </a:extLst>
          </p:cNvPr>
          <p:cNvSpPr txBox="1"/>
          <p:nvPr/>
        </p:nvSpPr>
        <p:spPr>
          <a:xfrm>
            <a:off x="1768498" y="1933320"/>
            <a:ext cx="843501"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
        <p:nvSpPr>
          <p:cNvPr id="18" name="テキスト ボックス 17">
            <a:extLst>
              <a:ext uri="{FF2B5EF4-FFF2-40B4-BE49-F238E27FC236}">
                <a16:creationId xmlns:a16="http://schemas.microsoft.com/office/drawing/2014/main" id="{49F04B80-C6AF-4DB8-80B9-C573E6E3D9E9}"/>
              </a:ext>
            </a:extLst>
          </p:cNvPr>
          <p:cNvSpPr txBox="1"/>
          <p:nvPr/>
        </p:nvSpPr>
        <p:spPr>
          <a:xfrm>
            <a:off x="1505173" y="1526342"/>
            <a:ext cx="1107996" cy="461665"/>
          </a:xfrm>
          <a:prstGeom prst="rect">
            <a:avLst/>
          </a:prstGeom>
          <a:noFill/>
        </p:spPr>
        <p:txBody>
          <a:bodyPr wrap="none" rtlCol="0">
            <a:spAutoFit/>
          </a:bodyPr>
          <a:lstStyle/>
          <a:p>
            <a:pPr algn="l"/>
            <a:r>
              <a:rPr kumimoji="1" lang="ja-JP" altLang="en-US" sz="2400" dirty="0"/>
              <a:t>入力値</a:t>
            </a:r>
          </a:p>
        </p:txBody>
      </p:sp>
      <p:sp>
        <p:nvSpPr>
          <p:cNvPr id="19" name="テキスト ボックス 18">
            <a:extLst>
              <a:ext uri="{FF2B5EF4-FFF2-40B4-BE49-F238E27FC236}">
                <a16:creationId xmlns:a16="http://schemas.microsoft.com/office/drawing/2014/main" id="{3AB32FB5-4162-4A8B-B557-3C472439C6D3}"/>
              </a:ext>
            </a:extLst>
          </p:cNvPr>
          <p:cNvSpPr txBox="1"/>
          <p:nvPr/>
        </p:nvSpPr>
        <p:spPr>
          <a:xfrm>
            <a:off x="8842386" y="1933319"/>
            <a:ext cx="843501"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Tree>
    <p:extLst>
      <p:ext uri="{BB962C8B-B14F-4D97-AF65-F5344CB8AC3E}">
        <p14:creationId xmlns:p14="http://schemas.microsoft.com/office/powerpoint/2010/main" val="2957279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57</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6" name="図 5">
            <a:extLst>
              <a:ext uri="{FF2B5EF4-FFF2-40B4-BE49-F238E27FC236}">
                <a16:creationId xmlns:a16="http://schemas.microsoft.com/office/drawing/2014/main" id="{438AE949-FBC4-41D2-95E8-83C20882E317}"/>
              </a:ext>
            </a:extLst>
          </p:cNvPr>
          <p:cNvPicPr>
            <a:picLocks noChangeAspect="1"/>
          </p:cNvPicPr>
          <p:nvPr/>
        </p:nvPicPr>
        <p:blipFill>
          <a:blip r:embed="rId2"/>
          <a:stretch>
            <a:fillRect/>
          </a:stretch>
        </p:blipFill>
        <p:spPr>
          <a:xfrm>
            <a:off x="179666" y="3888599"/>
            <a:ext cx="5579168" cy="1949055"/>
          </a:xfrm>
          <a:prstGeom prst="rect">
            <a:avLst/>
          </a:prstGeom>
        </p:spPr>
      </p:pic>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3"/>
          <a:stretch>
            <a:fillRect/>
          </a:stretch>
        </p:blipFill>
        <p:spPr>
          <a:xfrm>
            <a:off x="2886849" y="1307270"/>
            <a:ext cx="5743969" cy="2421224"/>
          </a:xfrm>
          <a:prstGeom prst="rect">
            <a:avLst/>
          </a:prstGeom>
        </p:spPr>
      </p:pic>
      <p:pic>
        <p:nvPicPr>
          <p:cNvPr id="8" name="図 7">
            <a:extLst>
              <a:ext uri="{FF2B5EF4-FFF2-40B4-BE49-F238E27FC236}">
                <a16:creationId xmlns:a16="http://schemas.microsoft.com/office/drawing/2014/main" id="{A50E1597-A79C-450C-A87C-125585CA7B3D}"/>
              </a:ext>
            </a:extLst>
          </p:cNvPr>
          <p:cNvPicPr>
            <a:picLocks noChangeAspect="1"/>
          </p:cNvPicPr>
          <p:nvPr/>
        </p:nvPicPr>
        <p:blipFill>
          <a:blip r:embed="rId4"/>
          <a:stretch>
            <a:fillRect/>
          </a:stretch>
        </p:blipFill>
        <p:spPr>
          <a:xfrm>
            <a:off x="6096000" y="4012670"/>
            <a:ext cx="5842371" cy="1703471"/>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flipH="1">
            <a:off x="5449611" y="1392758"/>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5019540" y="926184"/>
            <a:ext cx="1415772" cy="461665"/>
          </a:xfrm>
          <a:prstGeom prst="rect">
            <a:avLst/>
          </a:prstGeom>
          <a:noFill/>
        </p:spPr>
        <p:txBody>
          <a:bodyPr wrap="none" rtlCol="0">
            <a:spAutoFit/>
          </a:bodyPr>
          <a:lstStyle/>
          <a:p>
            <a:pPr algn="l"/>
            <a:r>
              <a:rPr kumimoji="1" lang="ja-JP" altLang="en-US" sz="2400" dirty="0"/>
              <a:t>流れ方向</a:t>
            </a:r>
          </a:p>
        </p:txBody>
      </p:sp>
      <p:pic>
        <p:nvPicPr>
          <p:cNvPr id="12" name="図 11">
            <a:extLst>
              <a:ext uri="{FF2B5EF4-FFF2-40B4-BE49-F238E27FC236}">
                <a16:creationId xmlns:a16="http://schemas.microsoft.com/office/drawing/2014/main" id="{D00E8AC4-E52C-4DDF-8791-6A1BE0C7E3F0}"/>
              </a:ext>
            </a:extLst>
          </p:cNvPr>
          <p:cNvPicPr>
            <a:picLocks noChangeAspect="1"/>
          </p:cNvPicPr>
          <p:nvPr/>
        </p:nvPicPr>
        <p:blipFill>
          <a:blip r:embed="rId5"/>
          <a:stretch>
            <a:fillRect/>
          </a:stretch>
        </p:blipFill>
        <p:spPr>
          <a:xfrm>
            <a:off x="413430" y="5290121"/>
            <a:ext cx="5253945" cy="215325"/>
          </a:xfrm>
          <a:prstGeom prst="rect">
            <a:avLst/>
          </a:prstGeom>
        </p:spPr>
      </p:pic>
      <p:pic>
        <p:nvPicPr>
          <p:cNvPr id="13" name="図 12">
            <a:extLst>
              <a:ext uri="{FF2B5EF4-FFF2-40B4-BE49-F238E27FC236}">
                <a16:creationId xmlns:a16="http://schemas.microsoft.com/office/drawing/2014/main" id="{8E57ECF3-D7D6-4176-AAC1-8D9702F47459}"/>
              </a:ext>
            </a:extLst>
          </p:cNvPr>
          <p:cNvPicPr>
            <a:picLocks noChangeAspect="1"/>
          </p:cNvPicPr>
          <p:nvPr/>
        </p:nvPicPr>
        <p:blipFill>
          <a:blip r:embed="rId6"/>
          <a:stretch>
            <a:fillRect/>
          </a:stretch>
        </p:blipFill>
        <p:spPr>
          <a:xfrm>
            <a:off x="6435312" y="4863126"/>
            <a:ext cx="3178245" cy="305334"/>
          </a:xfrm>
          <a:prstGeom prst="rect">
            <a:avLst/>
          </a:prstGeom>
        </p:spPr>
      </p:pic>
    </p:spTree>
    <p:extLst>
      <p:ext uri="{BB962C8B-B14F-4D97-AF65-F5344CB8AC3E}">
        <p14:creationId xmlns:p14="http://schemas.microsoft.com/office/powerpoint/2010/main" val="19322930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58</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8053487"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オペレータを使用しないで計算すると・・・</a:t>
            </a:r>
            <a:endParaRPr lang="en-US" altLang="ja-JP" dirty="0"/>
          </a:p>
        </p:txBody>
      </p:sp>
      <p:pic>
        <p:nvPicPr>
          <p:cNvPr id="6" name="図 5">
            <a:extLst>
              <a:ext uri="{FF2B5EF4-FFF2-40B4-BE49-F238E27FC236}">
                <a16:creationId xmlns:a16="http://schemas.microsoft.com/office/drawing/2014/main" id="{438AE949-FBC4-41D2-95E8-83C20882E317}"/>
              </a:ext>
            </a:extLst>
          </p:cNvPr>
          <p:cNvPicPr>
            <a:picLocks noChangeAspect="1"/>
          </p:cNvPicPr>
          <p:nvPr/>
        </p:nvPicPr>
        <p:blipFill>
          <a:blip r:embed="rId2"/>
          <a:stretch>
            <a:fillRect/>
          </a:stretch>
        </p:blipFill>
        <p:spPr>
          <a:xfrm>
            <a:off x="179666" y="3888599"/>
            <a:ext cx="5579168" cy="1949055"/>
          </a:xfrm>
          <a:prstGeom prst="rect">
            <a:avLst/>
          </a:prstGeom>
        </p:spPr>
      </p:pic>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3"/>
          <a:stretch>
            <a:fillRect/>
          </a:stretch>
        </p:blipFill>
        <p:spPr>
          <a:xfrm>
            <a:off x="2866631" y="1226347"/>
            <a:ext cx="5743969" cy="2421224"/>
          </a:xfrm>
          <a:prstGeom prst="rect">
            <a:avLst/>
          </a:prstGeom>
        </p:spPr>
      </p:pic>
      <p:pic>
        <p:nvPicPr>
          <p:cNvPr id="8" name="図 7">
            <a:extLst>
              <a:ext uri="{FF2B5EF4-FFF2-40B4-BE49-F238E27FC236}">
                <a16:creationId xmlns:a16="http://schemas.microsoft.com/office/drawing/2014/main" id="{A50E1597-A79C-450C-A87C-125585CA7B3D}"/>
              </a:ext>
            </a:extLst>
          </p:cNvPr>
          <p:cNvPicPr>
            <a:picLocks noChangeAspect="1"/>
          </p:cNvPicPr>
          <p:nvPr/>
        </p:nvPicPr>
        <p:blipFill>
          <a:blip r:embed="rId4"/>
          <a:stretch>
            <a:fillRect/>
          </a:stretch>
        </p:blipFill>
        <p:spPr>
          <a:xfrm>
            <a:off x="6096000" y="4012670"/>
            <a:ext cx="5842371" cy="1703471"/>
          </a:xfrm>
          <a:prstGeom prst="rect">
            <a:avLst/>
          </a:prstGeom>
        </p:spPr>
      </p:pic>
      <p:sp>
        <p:nvSpPr>
          <p:cNvPr id="9" name="テキスト ボックス 8">
            <a:extLst>
              <a:ext uri="{FF2B5EF4-FFF2-40B4-BE49-F238E27FC236}">
                <a16:creationId xmlns:a16="http://schemas.microsoft.com/office/drawing/2014/main" id="{27A745DC-2E6A-4037-BC13-F3C35D5DF423}"/>
              </a:ext>
            </a:extLst>
          </p:cNvPr>
          <p:cNvSpPr txBox="1"/>
          <p:nvPr/>
        </p:nvSpPr>
        <p:spPr>
          <a:xfrm>
            <a:off x="1119583" y="6198197"/>
            <a:ext cx="9278502" cy="461665"/>
          </a:xfrm>
          <a:prstGeom prst="rect">
            <a:avLst/>
          </a:prstGeom>
          <a:noFill/>
        </p:spPr>
        <p:txBody>
          <a:bodyPr wrap="none" rtlCol="0">
            <a:spAutoFit/>
          </a:bodyPr>
          <a:lstStyle/>
          <a:p>
            <a:pPr algn="l"/>
            <a:r>
              <a:rPr kumimoji="1" lang="ja-JP" altLang="en-US" sz="2400" dirty="0"/>
              <a:t>なんと</a:t>
            </a:r>
            <a:r>
              <a:rPr kumimoji="1" lang="en-US" altLang="ja-JP" sz="2400" dirty="0" err="1"/>
              <a:t>AllAccept</a:t>
            </a:r>
            <a:r>
              <a:rPr kumimoji="1" lang="ja-JP" altLang="en-US" sz="2400" dirty="0"/>
              <a:t>モデルの</a:t>
            </a:r>
            <a:r>
              <a:rPr kumimoji="1" lang="en-US" altLang="ja-JP" sz="2400" dirty="0"/>
              <a:t>stream</a:t>
            </a:r>
            <a:r>
              <a:rPr kumimoji="1" lang="ja-JP" altLang="en-US" sz="2400" dirty="0"/>
              <a:t>変数にはどんな値も入ってしまう</a:t>
            </a:r>
            <a:endParaRPr kumimoji="1" lang="en-US" altLang="ja-JP" sz="2400" dirty="0"/>
          </a:p>
        </p:txBody>
      </p:sp>
    </p:spTree>
    <p:extLst>
      <p:ext uri="{BB962C8B-B14F-4D97-AF65-F5344CB8AC3E}">
        <p14:creationId xmlns:p14="http://schemas.microsoft.com/office/powerpoint/2010/main" val="28860646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B22797EC-93D7-42CB-9545-F85A34834901}"/>
              </a:ext>
            </a:extLst>
          </p:cNvPr>
          <p:cNvPicPr>
            <a:picLocks noChangeAspect="1"/>
          </p:cNvPicPr>
          <p:nvPr/>
        </p:nvPicPr>
        <p:blipFill>
          <a:blip r:embed="rId2"/>
          <a:stretch>
            <a:fillRect/>
          </a:stretch>
        </p:blipFill>
        <p:spPr>
          <a:xfrm>
            <a:off x="3460460" y="1597808"/>
            <a:ext cx="3137368" cy="3033824"/>
          </a:xfrm>
          <a:prstGeom prst="rect">
            <a:avLst/>
          </a:prstGeom>
        </p:spPr>
      </p:pic>
      <p:sp>
        <p:nvSpPr>
          <p:cNvPr id="2" name="スライド番号プレースホルダー 1">
            <a:extLst>
              <a:ext uri="{FF2B5EF4-FFF2-40B4-BE49-F238E27FC236}">
                <a16:creationId xmlns:a16="http://schemas.microsoft.com/office/drawing/2014/main" id="{8C0A134B-143C-47A6-8990-96AB96AC9BD7}"/>
              </a:ext>
            </a:extLst>
          </p:cNvPr>
          <p:cNvSpPr>
            <a:spLocks noGrp="1"/>
          </p:cNvSpPr>
          <p:nvPr>
            <p:ph type="sldNum" sz="quarter" idx="12"/>
          </p:nvPr>
        </p:nvSpPr>
        <p:spPr/>
        <p:txBody>
          <a:bodyPr/>
          <a:lstStyle/>
          <a:p>
            <a:fld id="{D836F367-8F14-4921-8441-15DE2D973248}" type="slidenum">
              <a:rPr kumimoji="1" lang="ja-JP" altLang="en-US" smtClean="0"/>
              <a:t>59</a:t>
            </a:fld>
            <a:endParaRPr kumimoji="1" lang="ja-JP" altLang="en-US"/>
          </a:p>
        </p:txBody>
      </p:sp>
      <p:sp>
        <p:nvSpPr>
          <p:cNvPr id="3" name="Shape 130">
            <a:extLst>
              <a:ext uri="{FF2B5EF4-FFF2-40B4-BE49-F238E27FC236}">
                <a16:creationId xmlns:a16="http://schemas.microsoft.com/office/drawing/2014/main" id="{AF2C7A6B-1CD8-4602-94F7-AEAE449DD84B}"/>
              </a:ext>
            </a:extLst>
          </p:cNvPr>
          <p:cNvSpPr/>
          <p:nvPr/>
        </p:nvSpPr>
        <p:spPr>
          <a:xfrm>
            <a:off x="179666" y="87415"/>
            <a:ext cx="520264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StaticPipe</a:t>
            </a:r>
            <a:r>
              <a:rPr lang="ja-JP" altLang="en-US" dirty="0"/>
              <a:t>の</a:t>
            </a:r>
            <a:r>
              <a:rPr lang="en-US" altLang="ja-JP" dirty="0"/>
              <a:t>stream</a:t>
            </a:r>
            <a:r>
              <a:rPr lang="ja-JP" altLang="en-US" dirty="0"/>
              <a:t>変数の計算</a:t>
            </a:r>
            <a:endParaRPr lang="en-US" altLang="ja-JP" dirty="0"/>
          </a:p>
        </p:txBody>
      </p:sp>
      <p:pic>
        <p:nvPicPr>
          <p:cNvPr id="4" name="図 3">
            <a:extLst>
              <a:ext uri="{FF2B5EF4-FFF2-40B4-BE49-F238E27FC236}">
                <a16:creationId xmlns:a16="http://schemas.microsoft.com/office/drawing/2014/main" id="{B645530D-27BF-4B9F-8022-39885627DE38}"/>
              </a:ext>
            </a:extLst>
          </p:cNvPr>
          <p:cNvPicPr>
            <a:picLocks noChangeAspect="1"/>
          </p:cNvPicPr>
          <p:nvPr/>
        </p:nvPicPr>
        <p:blipFill>
          <a:blip r:embed="rId3"/>
          <a:stretch>
            <a:fillRect/>
          </a:stretch>
        </p:blipFill>
        <p:spPr>
          <a:xfrm>
            <a:off x="919875" y="4810442"/>
            <a:ext cx="10051309" cy="579646"/>
          </a:xfrm>
          <a:prstGeom prst="rect">
            <a:avLst/>
          </a:prstGeom>
        </p:spPr>
      </p:pic>
      <p:sp>
        <p:nvSpPr>
          <p:cNvPr id="6" name="楕円 5">
            <a:extLst>
              <a:ext uri="{FF2B5EF4-FFF2-40B4-BE49-F238E27FC236}">
                <a16:creationId xmlns:a16="http://schemas.microsoft.com/office/drawing/2014/main" id="{B309D817-D9D3-4DB3-BFDF-F26E6FCDFE54}"/>
              </a:ext>
            </a:extLst>
          </p:cNvPr>
          <p:cNvSpPr/>
          <p:nvPr/>
        </p:nvSpPr>
        <p:spPr>
          <a:xfrm>
            <a:off x="6320036" y="2812648"/>
            <a:ext cx="320699" cy="32069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52B15C1-54AB-49EA-A8D6-7F26B413DF04}"/>
              </a:ext>
            </a:extLst>
          </p:cNvPr>
          <p:cNvSpPr txBox="1"/>
          <p:nvPr/>
        </p:nvSpPr>
        <p:spPr>
          <a:xfrm>
            <a:off x="6782765" y="2812648"/>
            <a:ext cx="4381328" cy="461665"/>
          </a:xfrm>
          <a:prstGeom prst="rect">
            <a:avLst/>
          </a:prstGeom>
          <a:noFill/>
        </p:spPr>
        <p:txBody>
          <a:bodyPr wrap="none" rtlCol="0">
            <a:spAutoFit/>
          </a:bodyPr>
          <a:lstStyle/>
          <a:p>
            <a:pPr algn="l"/>
            <a:r>
              <a:rPr lang="en-US" altLang="ja-JP" sz="2400" dirty="0" err="1"/>
              <a:t>port_b.h_outflow</a:t>
            </a:r>
            <a:r>
              <a:rPr lang="ja-JP" altLang="en-US" sz="2400" dirty="0"/>
              <a:t>は</a:t>
            </a:r>
            <a:r>
              <a:rPr lang="en-US" altLang="ja-JP" sz="2400" dirty="0" err="1"/>
              <a:t>port_a</a:t>
            </a:r>
            <a:r>
              <a:rPr lang="ja-JP" altLang="en-US" sz="2400" dirty="0"/>
              <a:t>の値</a:t>
            </a:r>
            <a:endParaRPr lang="en-US" altLang="ja-JP" sz="2400" dirty="0"/>
          </a:p>
        </p:txBody>
      </p:sp>
      <p:sp>
        <p:nvSpPr>
          <p:cNvPr id="10" name="楕円 9">
            <a:extLst>
              <a:ext uri="{FF2B5EF4-FFF2-40B4-BE49-F238E27FC236}">
                <a16:creationId xmlns:a16="http://schemas.microsoft.com/office/drawing/2014/main" id="{E920F3C5-F4B2-4C00-BB3F-6C8E4E4AE926}"/>
              </a:ext>
            </a:extLst>
          </p:cNvPr>
          <p:cNvSpPr/>
          <p:nvPr/>
        </p:nvSpPr>
        <p:spPr>
          <a:xfrm>
            <a:off x="5300739" y="2794021"/>
            <a:ext cx="320699" cy="32069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16DA395-C0EE-4A87-B108-7ED9752EB82F}"/>
              </a:ext>
            </a:extLst>
          </p:cNvPr>
          <p:cNvSpPr txBox="1"/>
          <p:nvPr/>
        </p:nvSpPr>
        <p:spPr>
          <a:xfrm>
            <a:off x="5751343" y="1737274"/>
            <a:ext cx="4381328" cy="461665"/>
          </a:xfrm>
          <a:prstGeom prst="rect">
            <a:avLst/>
          </a:prstGeom>
          <a:noFill/>
        </p:spPr>
        <p:txBody>
          <a:bodyPr wrap="none" rtlCol="0">
            <a:spAutoFit/>
          </a:bodyPr>
          <a:lstStyle/>
          <a:p>
            <a:pPr algn="l"/>
            <a:r>
              <a:rPr lang="en-US" altLang="ja-JP" sz="2400" dirty="0" err="1"/>
              <a:t>port_a.h_outflow</a:t>
            </a:r>
            <a:r>
              <a:rPr lang="ja-JP" altLang="en-US" sz="2400" dirty="0"/>
              <a:t>は</a:t>
            </a:r>
            <a:r>
              <a:rPr lang="en-US" altLang="ja-JP" sz="2400" dirty="0" err="1"/>
              <a:t>port_b</a:t>
            </a:r>
            <a:r>
              <a:rPr lang="ja-JP" altLang="en-US" sz="2400" dirty="0"/>
              <a:t>の値</a:t>
            </a:r>
            <a:endParaRPr lang="en-US" altLang="ja-JP" sz="2400" dirty="0"/>
          </a:p>
        </p:txBody>
      </p:sp>
      <p:cxnSp>
        <p:nvCxnSpPr>
          <p:cNvPr id="13" name="直線矢印コネクタ 12">
            <a:extLst>
              <a:ext uri="{FF2B5EF4-FFF2-40B4-BE49-F238E27FC236}">
                <a16:creationId xmlns:a16="http://schemas.microsoft.com/office/drawing/2014/main" id="{79C0B2A9-7CCB-4566-9EAF-1B9C9F85C886}"/>
              </a:ext>
            </a:extLst>
          </p:cNvPr>
          <p:cNvCxnSpPr>
            <a:stCxn id="11" idx="1"/>
            <a:endCxn id="10" idx="0"/>
          </p:cNvCxnSpPr>
          <p:nvPr/>
        </p:nvCxnSpPr>
        <p:spPr>
          <a:xfrm flipH="1">
            <a:off x="5461089" y="1968107"/>
            <a:ext cx="290254" cy="82591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8C3B2A43-2863-43CC-BE65-E19268A21484}"/>
              </a:ext>
            </a:extLst>
          </p:cNvPr>
          <p:cNvSpPr txBox="1"/>
          <p:nvPr/>
        </p:nvSpPr>
        <p:spPr>
          <a:xfrm>
            <a:off x="1006997" y="879676"/>
            <a:ext cx="6880410" cy="461665"/>
          </a:xfrm>
          <a:prstGeom prst="rect">
            <a:avLst/>
          </a:prstGeom>
          <a:noFill/>
        </p:spPr>
        <p:txBody>
          <a:bodyPr wrap="none" rtlCol="0">
            <a:spAutoFit/>
          </a:bodyPr>
          <a:lstStyle/>
          <a:p>
            <a:pPr algn="l"/>
            <a:r>
              <a:rPr lang="en-US" altLang="ja-JP" sz="2400" dirty="0" err="1"/>
              <a:t>port_a,b</a:t>
            </a:r>
            <a:r>
              <a:rPr lang="ja-JP" altLang="en-US" sz="2400" dirty="0"/>
              <a:t>の値が入れ替わるように定義されている</a:t>
            </a:r>
            <a:endParaRPr kumimoji="1" lang="ja-JP" altLang="en-US" sz="2400" dirty="0"/>
          </a:p>
        </p:txBody>
      </p:sp>
    </p:spTree>
    <p:extLst>
      <p:ext uri="{BB962C8B-B14F-4D97-AF65-F5344CB8AC3E}">
        <p14:creationId xmlns:p14="http://schemas.microsoft.com/office/powerpoint/2010/main" val="84336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27067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プラントモデルと物理モデル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830997"/>
          </a:xfrm>
          <a:prstGeom prst="rect">
            <a:avLst/>
          </a:prstGeom>
          <a:noFill/>
        </p:spPr>
        <p:txBody>
          <a:bodyPr wrap="square" rtlCol="0">
            <a:spAutoFit/>
          </a:bodyPr>
          <a:lstStyle/>
          <a:p>
            <a:pPr algn="l"/>
            <a:r>
              <a:rPr lang="ja-JP" altLang="en-US" sz="2400" dirty="0"/>
              <a:t>プラントモデルは物理モデルから作成します。物理現象に応じて様々な物理モデルがあり、以下に代表的な物理現象とそれに対応するライブラリの例を示します。</a:t>
            </a:r>
            <a:endParaRPr kumimoji="1" lang="ja-JP" altLang="en-US" sz="2400" dirty="0"/>
          </a:p>
        </p:txBody>
      </p:sp>
      <p:graphicFrame>
        <p:nvGraphicFramePr>
          <p:cNvPr id="22" name="表 21">
            <a:extLst>
              <a:ext uri="{FF2B5EF4-FFF2-40B4-BE49-F238E27FC236}">
                <a16:creationId xmlns:a16="http://schemas.microsoft.com/office/drawing/2014/main" id="{7E17A3F8-E9B1-4222-A77B-C98482CB8961}"/>
              </a:ext>
            </a:extLst>
          </p:cNvPr>
          <p:cNvGraphicFramePr>
            <a:graphicFrameLocks noGrp="1"/>
          </p:cNvGraphicFramePr>
          <p:nvPr>
            <p:extLst>
              <p:ext uri="{D42A27DB-BD31-4B8C-83A1-F6EECF244321}">
                <p14:modId xmlns:p14="http://schemas.microsoft.com/office/powerpoint/2010/main" val="2435725875"/>
              </p:ext>
            </p:extLst>
          </p:nvPr>
        </p:nvGraphicFramePr>
        <p:xfrm>
          <a:off x="5997616" y="1671460"/>
          <a:ext cx="5225968" cy="3884874"/>
        </p:xfrm>
        <a:graphic>
          <a:graphicData uri="http://schemas.openxmlformats.org/drawingml/2006/table">
            <a:tbl>
              <a:tblPr firstRow="1" bandRow="1">
                <a:tableStyleId>{5C22544A-7EE6-4342-B048-85BDC9FD1C3A}</a:tableStyleId>
              </a:tblPr>
              <a:tblGrid>
                <a:gridCol w="1517250">
                  <a:extLst>
                    <a:ext uri="{9D8B030D-6E8A-4147-A177-3AD203B41FA5}">
                      <a16:colId xmlns:a16="http://schemas.microsoft.com/office/drawing/2014/main" val="3394673471"/>
                    </a:ext>
                  </a:extLst>
                </a:gridCol>
                <a:gridCol w="3708718">
                  <a:extLst>
                    <a:ext uri="{9D8B030D-6E8A-4147-A177-3AD203B41FA5}">
                      <a16:colId xmlns:a16="http://schemas.microsoft.com/office/drawing/2014/main" val="2262260087"/>
                    </a:ext>
                  </a:extLst>
                </a:gridCol>
              </a:tblGrid>
              <a:tr h="554982">
                <a:tc>
                  <a:txBody>
                    <a:bodyPr/>
                    <a:lstStyle/>
                    <a:p>
                      <a:r>
                        <a:rPr kumimoji="1" lang="ja-JP" altLang="en-US" sz="2400" dirty="0"/>
                        <a:t>物理現象</a:t>
                      </a:r>
                    </a:p>
                  </a:txBody>
                  <a:tcPr/>
                </a:tc>
                <a:tc>
                  <a:txBody>
                    <a:bodyPr/>
                    <a:lstStyle/>
                    <a:p>
                      <a:r>
                        <a:rPr kumimoji="1" lang="en-US" altLang="ja-JP" sz="2400" dirty="0"/>
                        <a:t>MSL</a:t>
                      </a:r>
                      <a:endParaRPr kumimoji="1" lang="ja-JP" altLang="en-US" sz="2400" baseline="30000" dirty="0"/>
                    </a:p>
                  </a:txBody>
                  <a:tcPr/>
                </a:tc>
                <a:extLst>
                  <a:ext uri="{0D108BD9-81ED-4DB2-BD59-A6C34878D82A}">
                    <a16:rowId xmlns:a16="http://schemas.microsoft.com/office/drawing/2014/main" val="3019091978"/>
                  </a:ext>
                </a:extLst>
              </a:tr>
              <a:tr h="554982">
                <a:tc>
                  <a:txBody>
                    <a:bodyPr/>
                    <a:lstStyle/>
                    <a:p>
                      <a:r>
                        <a:rPr kumimoji="1" lang="ja-JP" altLang="en-US" sz="2400" dirty="0"/>
                        <a:t>電気</a:t>
                      </a:r>
                    </a:p>
                  </a:txBody>
                  <a:tcPr/>
                </a:tc>
                <a:tc>
                  <a:txBody>
                    <a:bodyPr/>
                    <a:lstStyle/>
                    <a:p>
                      <a:r>
                        <a:rPr kumimoji="1" lang="en-US" altLang="ja-JP" sz="2400" dirty="0"/>
                        <a:t>Electrical</a:t>
                      </a:r>
                      <a:endParaRPr kumimoji="1" lang="ja-JP" altLang="en-US" sz="2400" dirty="0"/>
                    </a:p>
                  </a:txBody>
                  <a:tcPr/>
                </a:tc>
                <a:extLst>
                  <a:ext uri="{0D108BD9-81ED-4DB2-BD59-A6C34878D82A}">
                    <a16:rowId xmlns:a16="http://schemas.microsoft.com/office/drawing/2014/main" val="4090347416"/>
                  </a:ext>
                </a:extLst>
              </a:tr>
              <a:tr h="554982">
                <a:tc>
                  <a:txBody>
                    <a:bodyPr/>
                    <a:lstStyle/>
                    <a:p>
                      <a:r>
                        <a:rPr kumimoji="1" lang="ja-JP" altLang="en-US" sz="2400" dirty="0"/>
                        <a:t>熱</a:t>
                      </a:r>
                    </a:p>
                  </a:txBody>
                  <a:tcPr/>
                </a:tc>
                <a:tc>
                  <a:txBody>
                    <a:bodyPr/>
                    <a:lstStyle/>
                    <a:p>
                      <a:r>
                        <a:rPr kumimoji="1" lang="en-US" altLang="ja-JP" sz="2400" dirty="0" err="1"/>
                        <a:t>Thermal.HeatTransfer</a:t>
                      </a:r>
                      <a:endParaRPr kumimoji="1" lang="ja-JP" altLang="en-US" sz="2400" dirty="0"/>
                    </a:p>
                  </a:txBody>
                  <a:tcPr/>
                </a:tc>
                <a:extLst>
                  <a:ext uri="{0D108BD9-81ED-4DB2-BD59-A6C34878D82A}">
                    <a16:rowId xmlns:a16="http://schemas.microsoft.com/office/drawing/2014/main" val="1994560438"/>
                  </a:ext>
                </a:extLst>
              </a:tr>
              <a:tr h="554982">
                <a:tc>
                  <a:txBody>
                    <a:bodyPr/>
                    <a:lstStyle/>
                    <a:p>
                      <a:r>
                        <a:rPr kumimoji="1" lang="ja-JP" altLang="en-US" sz="2400" dirty="0"/>
                        <a:t>流体</a:t>
                      </a:r>
                    </a:p>
                  </a:txBody>
                  <a:tcPr/>
                </a:tc>
                <a:tc>
                  <a:txBody>
                    <a:bodyPr/>
                    <a:lstStyle/>
                    <a:p>
                      <a:r>
                        <a:rPr kumimoji="1" lang="en-US" altLang="ja-JP" sz="2400" dirty="0" err="1"/>
                        <a:t>Thermal.FluidHeatFlow</a:t>
                      </a:r>
                      <a:endParaRPr kumimoji="1" lang="ja-JP" altLang="en-US" sz="2400" dirty="0"/>
                    </a:p>
                  </a:txBody>
                  <a:tcPr/>
                </a:tc>
                <a:extLst>
                  <a:ext uri="{0D108BD9-81ED-4DB2-BD59-A6C34878D82A}">
                    <a16:rowId xmlns:a16="http://schemas.microsoft.com/office/drawing/2014/main" val="526622853"/>
                  </a:ext>
                </a:extLst>
              </a:tr>
              <a:tr h="554982">
                <a:tc>
                  <a:txBody>
                    <a:bodyPr/>
                    <a:lstStyle/>
                    <a:p>
                      <a:r>
                        <a:rPr kumimoji="1" lang="ja-JP" altLang="en-US" sz="2400" dirty="0"/>
                        <a:t>磁場</a:t>
                      </a:r>
                    </a:p>
                  </a:txBody>
                  <a:tcPr/>
                </a:tc>
                <a:tc>
                  <a:txBody>
                    <a:bodyPr/>
                    <a:lstStyle/>
                    <a:p>
                      <a:r>
                        <a:rPr kumimoji="1" lang="en-US" altLang="ja-JP" sz="2400" dirty="0" err="1"/>
                        <a:t>Magnetic.FluxTubes</a:t>
                      </a:r>
                      <a:endParaRPr kumimoji="1" lang="ja-JP" altLang="en-US" sz="2400" dirty="0"/>
                    </a:p>
                  </a:txBody>
                  <a:tcPr/>
                </a:tc>
                <a:extLst>
                  <a:ext uri="{0D108BD9-81ED-4DB2-BD59-A6C34878D82A}">
                    <a16:rowId xmlns:a16="http://schemas.microsoft.com/office/drawing/2014/main" val="601096105"/>
                  </a:ext>
                </a:extLst>
              </a:tr>
              <a:tr h="554982">
                <a:tc>
                  <a:txBody>
                    <a:bodyPr/>
                    <a:lstStyle/>
                    <a:p>
                      <a:r>
                        <a:rPr kumimoji="1" lang="ja-JP" altLang="en-US" sz="2400" dirty="0"/>
                        <a:t>並進運動</a:t>
                      </a:r>
                    </a:p>
                  </a:txBody>
                  <a:tcPr/>
                </a:tc>
                <a:tc>
                  <a:txBody>
                    <a:bodyPr/>
                    <a:lstStyle/>
                    <a:p>
                      <a:r>
                        <a:rPr kumimoji="1" lang="en-US" altLang="ja-JP" sz="2400" dirty="0" err="1"/>
                        <a:t>Mechanics.Translational</a:t>
                      </a:r>
                      <a:endParaRPr kumimoji="1" lang="ja-JP" altLang="en-US" sz="2400" dirty="0"/>
                    </a:p>
                  </a:txBody>
                  <a:tcPr/>
                </a:tc>
                <a:extLst>
                  <a:ext uri="{0D108BD9-81ED-4DB2-BD59-A6C34878D82A}">
                    <a16:rowId xmlns:a16="http://schemas.microsoft.com/office/drawing/2014/main" val="3243361607"/>
                  </a:ext>
                </a:extLst>
              </a:tr>
              <a:tr h="554982">
                <a:tc>
                  <a:txBody>
                    <a:bodyPr/>
                    <a:lstStyle/>
                    <a:p>
                      <a:r>
                        <a:rPr kumimoji="1" lang="ja-JP" altLang="en-US" sz="2400" dirty="0"/>
                        <a:t>回転運動</a:t>
                      </a:r>
                    </a:p>
                  </a:txBody>
                  <a:tcPr/>
                </a:tc>
                <a:tc>
                  <a:txBody>
                    <a:bodyPr/>
                    <a:lstStyle/>
                    <a:p>
                      <a:r>
                        <a:rPr kumimoji="1" lang="en-US" altLang="ja-JP" sz="2400" dirty="0" err="1"/>
                        <a:t>Mechanics.Rotational</a:t>
                      </a:r>
                      <a:endParaRPr kumimoji="1" lang="ja-JP" altLang="en-US" sz="2400" dirty="0"/>
                    </a:p>
                  </a:txBody>
                  <a:tcPr/>
                </a:tc>
                <a:extLst>
                  <a:ext uri="{0D108BD9-81ED-4DB2-BD59-A6C34878D82A}">
                    <a16:rowId xmlns:a16="http://schemas.microsoft.com/office/drawing/2014/main" val="3238135866"/>
                  </a:ext>
                </a:extLst>
              </a:tr>
            </a:tbl>
          </a:graphicData>
        </a:graphic>
      </p:graphicFrame>
      <p:sp>
        <p:nvSpPr>
          <p:cNvPr id="7" name="楕円 6">
            <a:extLst>
              <a:ext uri="{FF2B5EF4-FFF2-40B4-BE49-F238E27FC236}">
                <a16:creationId xmlns:a16="http://schemas.microsoft.com/office/drawing/2014/main" id="{186365BE-98FF-451D-A9A1-5B1623E3128C}"/>
              </a:ext>
            </a:extLst>
          </p:cNvPr>
          <p:cNvSpPr/>
          <p:nvPr/>
        </p:nvSpPr>
        <p:spPr>
          <a:xfrm>
            <a:off x="1940104" y="2753897"/>
            <a:ext cx="2248929" cy="81725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回転モデル</a:t>
            </a:r>
          </a:p>
        </p:txBody>
      </p:sp>
      <p:sp>
        <p:nvSpPr>
          <p:cNvPr id="38" name="楕円 37">
            <a:extLst>
              <a:ext uri="{FF2B5EF4-FFF2-40B4-BE49-F238E27FC236}">
                <a16:creationId xmlns:a16="http://schemas.microsoft.com/office/drawing/2014/main" id="{CB1B36DD-5D5F-4AC4-98E3-E420F961D517}"/>
              </a:ext>
            </a:extLst>
          </p:cNvPr>
          <p:cNvSpPr/>
          <p:nvPr/>
        </p:nvSpPr>
        <p:spPr>
          <a:xfrm>
            <a:off x="519968" y="3829054"/>
            <a:ext cx="2248929" cy="81725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熱モデル</a:t>
            </a:r>
          </a:p>
        </p:txBody>
      </p:sp>
      <p:sp>
        <p:nvSpPr>
          <p:cNvPr id="39" name="楕円 38">
            <a:extLst>
              <a:ext uri="{FF2B5EF4-FFF2-40B4-BE49-F238E27FC236}">
                <a16:creationId xmlns:a16="http://schemas.microsoft.com/office/drawing/2014/main" id="{4D2330EE-0322-4A31-9ADE-703225AE16F9}"/>
              </a:ext>
            </a:extLst>
          </p:cNvPr>
          <p:cNvSpPr/>
          <p:nvPr/>
        </p:nvSpPr>
        <p:spPr>
          <a:xfrm>
            <a:off x="3194764" y="3829054"/>
            <a:ext cx="2088245" cy="817259"/>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電気モデル</a:t>
            </a:r>
          </a:p>
        </p:txBody>
      </p:sp>
      <p:sp>
        <p:nvSpPr>
          <p:cNvPr id="9" name="正方形/長方形 8">
            <a:extLst>
              <a:ext uri="{FF2B5EF4-FFF2-40B4-BE49-F238E27FC236}">
                <a16:creationId xmlns:a16="http://schemas.microsoft.com/office/drawing/2014/main" id="{FB43F17C-A74A-41CF-9B44-9E11F29B934F}"/>
              </a:ext>
            </a:extLst>
          </p:cNvPr>
          <p:cNvSpPr/>
          <p:nvPr/>
        </p:nvSpPr>
        <p:spPr>
          <a:xfrm>
            <a:off x="439158" y="2100649"/>
            <a:ext cx="4992130" cy="30150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0D744F0-EE7A-410F-BF22-E4CF341DB622}"/>
              </a:ext>
            </a:extLst>
          </p:cNvPr>
          <p:cNvSpPr txBox="1"/>
          <p:nvPr/>
        </p:nvSpPr>
        <p:spPr>
          <a:xfrm>
            <a:off x="1765672" y="2100649"/>
            <a:ext cx="2339102" cy="461665"/>
          </a:xfrm>
          <a:prstGeom prst="rect">
            <a:avLst/>
          </a:prstGeom>
          <a:noFill/>
        </p:spPr>
        <p:txBody>
          <a:bodyPr wrap="none" rtlCol="0">
            <a:spAutoFit/>
          </a:bodyPr>
          <a:lstStyle/>
          <a:p>
            <a:pPr algn="l"/>
            <a:r>
              <a:rPr kumimoji="1" lang="ja-JP" altLang="en-US" sz="2400" dirty="0">
                <a:solidFill>
                  <a:srgbClr val="FF0000"/>
                </a:solidFill>
              </a:rPr>
              <a:t>プラントモデル</a:t>
            </a:r>
          </a:p>
        </p:txBody>
      </p:sp>
      <p:cxnSp>
        <p:nvCxnSpPr>
          <p:cNvPr id="13" name="直線コネクタ 12">
            <a:extLst>
              <a:ext uri="{FF2B5EF4-FFF2-40B4-BE49-F238E27FC236}">
                <a16:creationId xmlns:a16="http://schemas.microsoft.com/office/drawing/2014/main" id="{0906E569-0675-4333-871F-85D38E4B5786}"/>
              </a:ext>
            </a:extLst>
          </p:cNvPr>
          <p:cNvCxnSpPr>
            <a:cxnSpLocks/>
            <a:stCxn id="7" idx="4"/>
            <a:endCxn id="38" idx="0"/>
          </p:cNvCxnSpPr>
          <p:nvPr/>
        </p:nvCxnSpPr>
        <p:spPr>
          <a:xfrm flipH="1">
            <a:off x="1644433" y="3571156"/>
            <a:ext cx="1420136" cy="257898"/>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785D02A-B158-4B89-9090-A4407F923C44}"/>
              </a:ext>
            </a:extLst>
          </p:cNvPr>
          <p:cNvCxnSpPr>
            <a:cxnSpLocks/>
            <a:stCxn id="7" idx="4"/>
            <a:endCxn id="39" idx="0"/>
          </p:cNvCxnSpPr>
          <p:nvPr/>
        </p:nvCxnSpPr>
        <p:spPr>
          <a:xfrm>
            <a:off x="3064569" y="3571156"/>
            <a:ext cx="1174318" cy="257898"/>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A4D1CF1-77D8-4500-AC7E-3E246E5CB8D6}"/>
              </a:ext>
            </a:extLst>
          </p:cNvPr>
          <p:cNvCxnSpPr>
            <a:cxnSpLocks/>
            <a:stCxn id="38" idx="6"/>
            <a:endCxn id="39" idx="2"/>
          </p:cNvCxnSpPr>
          <p:nvPr/>
        </p:nvCxnSpPr>
        <p:spPr>
          <a:xfrm>
            <a:off x="2768897" y="4237684"/>
            <a:ext cx="42586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四角形: 角を丸くする 41">
            <a:extLst>
              <a:ext uri="{FF2B5EF4-FFF2-40B4-BE49-F238E27FC236}">
                <a16:creationId xmlns:a16="http://schemas.microsoft.com/office/drawing/2014/main" id="{FB18FDDC-7577-40DC-BDB7-B9AB787CA4F0}"/>
              </a:ext>
            </a:extLst>
          </p:cNvPr>
          <p:cNvSpPr/>
          <p:nvPr/>
        </p:nvSpPr>
        <p:spPr>
          <a:xfrm>
            <a:off x="1346886" y="5914079"/>
            <a:ext cx="9242855" cy="8000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既存ライブラリを上手く活用することで効率的なモデリングを</a:t>
            </a:r>
            <a:endParaRPr kumimoji="1" lang="en-US" altLang="ja-JP" sz="2400" dirty="0">
              <a:solidFill>
                <a:schemeClr val="tx1"/>
              </a:solidFill>
            </a:endParaRPr>
          </a:p>
          <a:p>
            <a:pPr algn="ctr"/>
            <a:r>
              <a:rPr kumimoji="1" lang="ja-JP" altLang="en-US" sz="2400" dirty="0">
                <a:solidFill>
                  <a:schemeClr val="tx1"/>
                </a:solidFill>
              </a:rPr>
              <a:t>可能です</a:t>
            </a:r>
          </a:p>
        </p:txBody>
      </p:sp>
    </p:spTree>
    <p:extLst>
      <p:ext uri="{BB962C8B-B14F-4D97-AF65-F5344CB8AC3E}">
        <p14:creationId xmlns:p14="http://schemas.microsoft.com/office/powerpoint/2010/main" val="1119664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D5482E7-0C9F-4C19-B1BB-CC707B938643}"/>
              </a:ext>
            </a:extLst>
          </p:cNvPr>
          <p:cNvSpPr>
            <a:spLocks noGrp="1"/>
          </p:cNvSpPr>
          <p:nvPr>
            <p:ph type="sldNum" sz="quarter" idx="12"/>
          </p:nvPr>
        </p:nvSpPr>
        <p:spPr/>
        <p:txBody>
          <a:bodyPr/>
          <a:lstStyle/>
          <a:p>
            <a:fld id="{D836F367-8F14-4921-8441-15DE2D973248}" type="slidenum">
              <a:rPr kumimoji="1" lang="ja-JP" altLang="en-US" smtClean="0"/>
              <a:t>60</a:t>
            </a:fld>
            <a:endParaRPr kumimoji="1" lang="ja-JP" altLang="en-US"/>
          </a:p>
        </p:txBody>
      </p:sp>
      <p:sp>
        <p:nvSpPr>
          <p:cNvPr id="3" name="正方形/長方形 2">
            <a:extLst>
              <a:ext uri="{FF2B5EF4-FFF2-40B4-BE49-F238E27FC236}">
                <a16:creationId xmlns:a16="http://schemas.microsoft.com/office/drawing/2014/main" id="{C8423BF5-95EC-4ECE-B1D3-7C2A32FEB414}"/>
              </a:ext>
            </a:extLst>
          </p:cNvPr>
          <p:cNvSpPr/>
          <p:nvPr/>
        </p:nvSpPr>
        <p:spPr>
          <a:xfrm>
            <a:off x="1370507" y="1362011"/>
            <a:ext cx="4596130" cy="369332"/>
          </a:xfrm>
          <a:prstGeom prst="rect">
            <a:avLst/>
          </a:prstGeom>
        </p:spPr>
        <p:txBody>
          <a:bodyPr wrap="none">
            <a:spAutoFit/>
          </a:bodyPr>
          <a:lstStyle/>
          <a:p>
            <a:r>
              <a:rPr lang="en-US" altLang="ja-JP" dirty="0" err="1">
                <a:solidFill>
                  <a:srgbClr val="000000"/>
                </a:solidFill>
                <a:latin typeface="Courier New" panose="02070309020205020404" pitchFamily="49" charset="0"/>
              </a:rPr>
              <a:t>port_a.h_outflow</a:t>
            </a:r>
            <a:r>
              <a:rPr lang="en-US" altLang="ja-JP" dirty="0">
                <a:solidFill>
                  <a:srgbClr val="000000"/>
                </a:solidFill>
                <a:latin typeface="Courier New" panose="02070309020205020404" pitchFamily="49" charset="0"/>
              </a:rPr>
              <a:t> = mediums[</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].h;</a:t>
            </a:r>
            <a:endParaRPr lang="ja-JP" altLang="en-US" dirty="0"/>
          </a:p>
        </p:txBody>
      </p:sp>
      <p:sp>
        <p:nvSpPr>
          <p:cNvPr id="4" name="Shape 130">
            <a:extLst>
              <a:ext uri="{FF2B5EF4-FFF2-40B4-BE49-F238E27FC236}">
                <a16:creationId xmlns:a16="http://schemas.microsoft.com/office/drawing/2014/main" id="{75378B58-84FD-4900-B792-028B8AF0A620}"/>
              </a:ext>
            </a:extLst>
          </p:cNvPr>
          <p:cNvSpPr/>
          <p:nvPr/>
        </p:nvSpPr>
        <p:spPr>
          <a:xfrm>
            <a:off x="179666" y="87415"/>
            <a:ext cx="571297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DynamicPipe</a:t>
            </a:r>
            <a:r>
              <a:rPr lang="ja-JP" altLang="en-US" dirty="0"/>
              <a:t>の</a:t>
            </a:r>
            <a:r>
              <a:rPr lang="en-US" altLang="ja-JP" dirty="0"/>
              <a:t>stream</a:t>
            </a:r>
            <a:r>
              <a:rPr lang="ja-JP" altLang="en-US" dirty="0"/>
              <a:t>変数の計算</a:t>
            </a:r>
            <a:endParaRPr lang="en-US" altLang="ja-JP" dirty="0"/>
          </a:p>
        </p:txBody>
      </p:sp>
      <p:sp>
        <p:nvSpPr>
          <p:cNvPr id="5" name="正方形/長方形 4">
            <a:extLst>
              <a:ext uri="{FF2B5EF4-FFF2-40B4-BE49-F238E27FC236}">
                <a16:creationId xmlns:a16="http://schemas.microsoft.com/office/drawing/2014/main" id="{91A60DE5-B59F-49AE-BDF9-881FF4D7C973}"/>
              </a:ext>
            </a:extLst>
          </p:cNvPr>
          <p:cNvSpPr/>
          <p:nvPr/>
        </p:nvSpPr>
        <p:spPr>
          <a:xfrm>
            <a:off x="925975" y="3673788"/>
            <a:ext cx="10336191" cy="923330"/>
          </a:xfrm>
          <a:prstGeom prst="rect">
            <a:avLst/>
          </a:prstGeom>
        </p:spPr>
        <p:txBody>
          <a:bodyPr wrap="square">
            <a:spAutoFit/>
          </a:bodyPr>
          <a:lstStyle/>
          <a:p>
            <a:r>
              <a:rPr lang="en-US" altLang="ja-JP" dirty="0" err="1">
                <a:solidFill>
                  <a:srgbClr val="000000"/>
                </a:solidFill>
                <a:latin typeface="Courier New" panose="02070309020205020404" pitchFamily="49" charset="0"/>
              </a:rPr>
              <a:t>pipe.mediums</a:t>
            </a:r>
            <a:r>
              <a:rPr lang="en-US" altLang="ja-JP" dirty="0">
                <a:solidFill>
                  <a:srgbClr val="000000"/>
                </a:solidFill>
                <a:latin typeface="Courier New" panose="02070309020205020404" pitchFamily="49" charset="0"/>
              </a:rPr>
              <a:t>[</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].h = Modelica.Fluid.Pipes.DynamicPipe$pipe.Medium.</a:t>
            </a:r>
            <a:r>
              <a:rPr lang="en-US" altLang="ja-JP" dirty="0">
                <a:solidFill>
                  <a:srgbClr val="0000FF"/>
                </a:solidFill>
                <a:latin typeface="Courier New" panose="02070309020205020404" pitchFamily="49" charset="0"/>
              </a:rPr>
              <a:t>specificEnthalpy_pT</a:t>
            </a:r>
            <a:r>
              <a:rPr lang="en-US" altLang="ja-JP" dirty="0">
                <a:solidFill>
                  <a:srgbClr val="000000"/>
                </a:solidFill>
                <a:latin typeface="Courier New" panose="02070309020205020404" pitchFamily="49" charset="0"/>
              </a:rPr>
              <a:t>(</a:t>
            </a:r>
            <a:r>
              <a:rPr lang="en-US" altLang="ja-JP" dirty="0" err="1">
                <a:solidFill>
                  <a:srgbClr val="000000"/>
                </a:solidFill>
                <a:latin typeface="Courier New" panose="02070309020205020404" pitchFamily="49" charset="0"/>
              </a:rPr>
              <a:t>pipe.mediums</a:t>
            </a:r>
            <a:r>
              <a:rPr lang="en-US" altLang="ja-JP" dirty="0">
                <a:solidFill>
                  <a:srgbClr val="000000"/>
                </a:solidFill>
                <a:latin typeface="Courier New" panose="02070309020205020404" pitchFamily="49" charset="0"/>
              </a:rPr>
              <a:t>[</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].p, </a:t>
            </a:r>
            <a:r>
              <a:rPr lang="en-US" altLang="ja-JP" dirty="0" err="1">
                <a:solidFill>
                  <a:srgbClr val="000000"/>
                </a:solidFill>
                <a:latin typeface="Courier New" panose="02070309020205020404" pitchFamily="49" charset="0"/>
              </a:rPr>
              <a:t>pipe.mediums</a:t>
            </a:r>
            <a:r>
              <a:rPr lang="en-US" altLang="ja-JP" dirty="0">
                <a:solidFill>
                  <a:srgbClr val="000000"/>
                </a:solidFill>
                <a:latin typeface="Courier New" panose="02070309020205020404" pitchFamily="49" charset="0"/>
              </a:rPr>
              <a:t>[</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].T, </a:t>
            </a:r>
            <a:r>
              <a:rPr lang="en-US" altLang="ja-JP" dirty="0">
                <a:solidFill>
                  <a:srgbClr val="8B008B"/>
                </a:solidFill>
                <a:latin typeface="Courier New" panose="02070309020205020404" pitchFamily="49" charset="0"/>
              </a:rPr>
              <a:t>0</a:t>
            </a:r>
            <a:r>
              <a:rPr lang="en-US" altLang="ja-JP" dirty="0">
                <a:solidFill>
                  <a:srgbClr val="000000"/>
                </a:solidFill>
                <a:latin typeface="Courier New" panose="02070309020205020404" pitchFamily="49" charset="0"/>
              </a:rPr>
              <a:t>, </a:t>
            </a:r>
            <a:r>
              <a:rPr lang="en-US" altLang="ja-JP" dirty="0">
                <a:solidFill>
                  <a:srgbClr val="8B008B"/>
                </a:solidFill>
                <a:latin typeface="Courier New" panose="02070309020205020404" pitchFamily="49" charset="0"/>
              </a:rPr>
              <a:t>0</a:t>
            </a:r>
            <a:r>
              <a:rPr lang="en-US" altLang="ja-JP" dirty="0">
                <a:solidFill>
                  <a:srgbClr val="000000"/>
                </a:solidFill>
                <a:latin typeface="Courier New" panose="02070309020205020404" pitchFamily="49" charset="0"/>
              </a:rPr>
              <a:t>);</a:t>
            </a:r>
            <a:endParaRPr lang="ja-JP" altLang="en-US" dirty="0"/>
          </a:p>
        </p:txBody>
      </p:sp>
    </p:spTree>
    <p:extLst>
      <p:ext uri="{BB962C8B-B14F-4D97-AF65-F5344CB8AC3E}">
        <p14:creationId xmlns:p14="http://schemas.microsoft.com/office/powerpoint/2010/main" val="42178972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514F2C0-C499-4F59-87F8-8062350C43D9}"/>
              </a:ext>
            </a:extLst>
          </p:cNvPr>
          <p:cNvSpPr>
            <a:spLocks noGrp="1"/>
          </p:cNvSpPr>
          <p:nvPr>
            <p:ph type="sldNum" sz="quarter" idx="12"/>
          </p:nvPr>
        </p:nvSpPr>
        <p:spPr/>
        <p:txBody>
          <a:bodyPr/>
          <a:lstStyle/>
          <a:p>
            <a:fld id="{D836F367-8F14-4921-8441-15DE2D973248}" type="slidenum">
              <a:rPr kumimoji="1" lang="ja-JP" altLang="en-US" smtClean="0"/>
              <a:t>61</a:t>
            </a:fld>
            <a:endParaRPr kumimoji="1" lang="ja-JP" altLang="en-US"/>
          </a:p>
        </p:txBody>
      </p:sp>
      <p:pic>
        <p:nvPicPr>
          <p:cNvPr id="3" name="図 2">
            <a:extLst>
              <a:ext uri="{FF2B5EF4-FFF2-40B4-BE49-F238E27FC236}">
                <a16:creationId xmlns:a16="http://schemas.microsoft.com/office/drawing/2014/main" id="{BC334802-2164-498B-93B3-19434B79E427}"/>
              </a:ext>
            </a:extLst>
          </p:cNvPr>
          <p:cNvPicPr>
            <a:picLocks noChangeAspect="1"/>
          </p:cNvPicPr>
          <p:nvPr/>
        </p:nvPicPr>
        <p:blipFill>
          <a:blip r:embed="rId2"/>
          <a:stretch>
            <a:fillRect/>
          </a:stretch>
        </p:blipFill>
        <p:spPr>
          <a:xfrm>
            <a:off x="174747" y="3074639"/>
            <a:ext cx="11842506" cy="708721"/>
          </a:xfrm>
          <a:prstGeom prst="rect">
            <a:avLst/>
          </a:prstGeom>
        </p:spPr>
      </p:pic>
      <p:pic>
        <p:nvPicPr>
          <p:cNvPr id="4" name="図 3">
            <a:extLst>
              <a:ext uri="{FF2B5EF4-FFF2-40B4-BE49-F238E27FC236}">
                <a16:creationId xmlns:a16="http://schemas.microsoft.com/office/drawing/2014/main" id="{EC39BBB4-07DD-4B04-A1D0-9535CCE4D235}"/>
              </a:ext>
            </a:extLst>
          </p:cNvPr>
          <p:cNvPicPr>
            <a:picLocks noChangeAspect="1"/>
          </p:cNvPicPr>
          <p:nvPr/>
        </p:nvPicPr>
        <p:blipFill>
          <a:blip r:embed="rId3"/>
          <a:stretch>
            <a:fillRect/>
          </a:stretch>
        </p:blipFill>
        <p:spPr>
          <a:xfrm>
            <a:off x="280110" y="2040778"/>
            <a:ext cx="10840945" cy="579645"/>
          </a:xfrm>
          <a:prstGeom prst="rect">
            <a:avLst/>
          </a:prstGeom>
        </p:spPr>
      </p:pic>
      <p:pic>
        <p:nvPicPr>
          <p:cNvPr id="5" name="図 4">
            <a:extLst>
              <a:ext uri="{FF2B5EF4-FFF2-40B4-BE49-F238E27FC236}">
                <a16:creationId xmlns:a16="http://schemas.microsoft.com/office/drawing/2014/main" id="{8AB92331-7CB1-40C9-A2BC-891B46B9BCDF}"/>
              </a:ext>
            </a:extLst>
          </p:cNvPr>
          <p:cNvPicPr>
            <a:picLocks noChangeAspect="1"/>
          </p:cNvPicPr>
          <p:nvPr/>
        </p:nvPicPr>
        <p:blipFill>
          <a:blip r:embed="rId4"/>
          <a:stretch>
            <a:fillRect/>
          </a:stretch>
        </p:blipFill>
        <p:spPr>
          <a:xfrm>
            <a:off x="546075" y="881120"/>
            <a:ext cx="10784893" cy="705442"/>
          </a:xfrm>
          <a:prstGeom prst="rect">
            <a:avLst/>
          </a:prstGeom>
        </p:spPr>
      </p:pic>
      <p:sp>
        <p:nvSpPr>
          <p:cNvPr id="6" name="Shape 130">
            <a:extLst>
              <a:ext uri="{FF2B5EF4-FFF2-40B4-BE49-F238E27FC236}">
                <a16:creationId xmlns:a16="http://schemas.microsoft.com/office/drawing/2014/main" id="{FECE6AA3-5F60-45DB-AD34-5D8E81B138B6}"/>
              </a:ext>
            </a:extLst>
          </p:cNvPr>
          <p:cNvSpPr/>
          <p:nvPr/>
        </p:nvSpPr>
        <p:spPr>
          <a:xfrm>
            <a:off x="179666" y="87415"/>
            <a:ext cx="581684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actualStream</a:t>
            </a:r>
            <a:r>
              <a:rPr lang="ja-JP" altLang="en-US" dirty="0"/>
              <a:t>オペレータの使い方</a:t>
            </a:r>
            <a:endParaRPr lang="en-US" altLang="ja-JP" dirty="0"/>
          </a:p>
        </p:txBody>
      </p:sp>
    </p:spTree>
    <p:extLst>
      <p:ext uri="{BB962C8B-B14F-4D97-AF65-F5344CB8AC3E}">
        <p14:creationId xmlns:p14="http://schemas.microsoft.com/office/powerpoint/2010/main" val="2111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3886B48-8ED8-4DF0-8C34-4E10EEBEBBE7}"/>
              </a:ext>
            </a:extLst>
          </p:cNvPr>
          <p:cNvSpPr>
            <a:spLocks noGrp="1"/>
          </p:cNvSpPr>
          <p:nvPr>
            <p:ph type="sldNum" sz="quarter" idx="12"/>
          </p:nvPr>
        </p:nvSpPr>
        <p:spPr/>
        <p:txBody>
          <a:bodyPr/>
          <a:lstStyle/>
          <a:p>
            <a:fld id="{D836F367-8F14-4921-8441-15DE2D973248}" type="slidenum">
              <a:rPr kumimoji="1" lang="ja-JP" altLang="en-US" smtClean="0"/>
              <a:t>62</a:t>
            </a:fld>
            <a:endParaRPr kumimoji="1" lang="ja-JP" altLang="en-US"/>
          </a:p>
        </p:txBody>
      </p:sp>
    </p:spTree>
    <p:extLst>
      <p:ext uri="{BB962C8B-B14F-4D97-AF65-F5344CB8AC3E}">
        <p14:creationId xmlns:p14="http://schemas.microsoft.com/office/powerpoint/2010/main" val="27940916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0196DFC-1982-404C-8613-F72928F31D98}"/>
              </a:ext>
            </a:extLst>
          </p:cNvPr>
          <p:cNvSpPr>
            <a:spLocks noGrp="1"/>
          </p:cNvSpPr>
          <p:nvPr>
            <p:ph type="sldNum" sz="quarter" idx="12"/>
          </p:nvPr>
        </p:nvSpPr>
        <p:spPr/>
        <p:txBody>
          <a:bodyPr/>
          <a:lstStyle/>
          <a:p>
            <a:fld id="{D836F367-8F14-4921-8441-15DE2D973248}" type="slidenum">
              <a:rPr kumimoji="1" lang="ja-JP" altLang="en-US" smtClean="0"/>
              <a:t>63</a:t>
            </a:fld>
            <a:endParaRPr kumimoji="1" lang="ja-JP" altLang="en-US"/>
          </a:p>
        </p:txBody>
      </p:sp>
      <p:sp>
        <p:nvSpPr>
          <p:cNvPr id="3" name="テキスト ボックス 2">
            <a:extLst>
              <a:ext uri="{FF2B5EF4-FFF2-40B4-BE49-F238E27FC236}">
                <a16:creationId xmlns:a16="http://schemas.microsoft.com/office/drawing/2014/main" id="{F488C95A-9470-4E50-A34E-51BE1894EBD5}"/>
              </a:ext>
            </a:extLst>
          </p:cNvPr>
          <p:cNvSpPr txBox="1"/>
          <p:nvPr/>
        </p:nvSpPr>
        <p:spPr>
          <a:xfrm>
            <a:off x="5114925" y="2967335"/>
            <a:ext cx="2236510" cy="707886"/>
          </a:xfrm>
          <a:prstGeom prst="rect">
            <a:avLst/>
          </a:prstGeom>
          <a:noFill/>
        </p:spPr>
        <p:txBody>
          <a:bodyPr wrap="none" rtlCol="0">
            <a:spAutoFit/>
          </a:bodyPr>
          <a:lstStyle/>
          <a:p>
            <a:pPr algn="l"/>
            <a:r>
              <a:rPr kumimoji="1" lang="ja-JP" altLang="en-US" sz="4000" dirty="0"/>
              <a:t>参考資料</a:t>
            </a:r>
          </a:p>
        </p:txBody>
      </p:sp>
    </p:spTree>
    <p:extLst>
      <p:ext uri="{BB962C8B-B14F-4D97-AF65-F5344CB8AC3E}">
        <p14:creationId xmlns:p14="http://schemas.microsoft.com/office/powerpoint/2010/main" val="12509644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1143220-E13A-410D-9DEB-46929B1995A3}"/>
              </a:ext>
            </a:extLst>
          </p:cNvPr>
          <p:cNvSpPr>
            <a:spLocks noGrp="1"/>
          </p:cNvSpPr>
          <p:nvPr>
            <p:ph type="sldNum" sz="quarter" idx="12"/>
          </p:nvPr>
        </p:nvSpPr>
        <p:spPr/>
        <p:txBody>
          <a:bodyPr/>
          <a:lstStyle/>
          <a:p>
            <a:fld id="{D836F367-8F14-4921-8441-15DE2D973248}" type="slidenum">
              <a:rPr kumimoji="1" lang="ja-JP" altLang="en-US" smtClean="0"/>
              <a:t>64</a:t>
            </a:fld>
            <a:endParaRPr kumimoji="1" lang="ja-JP" altLang="en-US"/>
          </a:p>
        </p:txBody>
      </p:sp>
      <p:pic>
        <p:nvPicPr>
          <p:cNvPr id="3" name="図 2">
            <a:extLst>
              <a:ext uri="{FF2B5EF4-FFF2-40B4-BE49-F238E27FC236}">
                <a16:creationId xmlns:a16="http://schemas.microsoft.com/office/drawing/2014/main" id="{199E40EF-8B6F-47F0-9CD1-8B72845BE9FB}"/>
              </a:ext>
            </a:extLst>
          </p:cNvPr>
          <p:cNvPicPr>
            <a:picLocks noChangeAspect="1"/>
          </p:cNvPicPr>
          <p:nvPr/>
        </p:nvPicPr>
        <p:blipFill>
          <a:blip r:embed="rId2"/>
          <a:stretch>
            <a:fillRect/>
          </a:stretch>
        </p:blipFill>
        <p:spPr>
          <a:xfrm>
            <a:off x="344585" y="532369"/>
            <a:ext cx="10257511" cy="5664325"/>
          </a:xfrm>
          <a:prstGeom prst="rect">
            <a:avLst/>
          </a:prstGeom>
        </p:spPr>
      </p:pic>
    </p:spTree>
    <p:extLst>
      <p:ext uri="{BB962C8B-B14F-4D97-AF65-F5344CB8AC3E}">
        <p14:creationId xmlns:p14="http://schemas.microsoft.com/office/powerpoint/2010/main" val="1200268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6C7A23F-C5DD-45A3-9F8C-CD23BB858FAF}"/>
              </a:ext>
            </a:extLst>
          </p:cNvPr>
          <p:cNvSpPr>
            <a:spLocks noGrp="1"/>
          </p:cNvSpPr>
          <p:nvPr>
            <p:ph type="sldNum" sz="quarter" idx="12"/>
          </p:nvPr>
        </p:nvSpPr>
        <p:spPr/>
        <p:txBody>
          <a:bodyPr/>
          <a:lstStyle/>
          <a:p>
            <a:fld id="{D836F367-8F14-4921-8441-15DE2D973248}" type="slidenum">
              <a:rPr kumimoji="1" lang="ja-JP" altLang="en-US" smtClean="0"/>
              <a:t>65</a:t>
            </a:fld>
            <a:endParaRPr kumimoji="1" lang="ja-JP" altLang="en-US"/>
          </a:p>
        </p:txBody>
      </p:sp>
      <p:pic>
        <p:nvPicPr>
          <p:cNvPr id="3" name="図 2">
            <a:extLst>
              <a:ext uri="{FF2B5EF4-FFF2-40B4-BE49-F238E27FC236}">
                <a16:creationId xmlns:a16="http://schemas.microsoft.com/office/drawing/2014/main" id="{89963821-76FA-47B6-BB6E-A4194D7423FF}"/>
              </a:ext>
            </a:extLst>
          </p:cNvPr>
          <p:cNvPicPr>
            <a:picLocks noChangeAspect="1"/>
          </p:cNvPicPr>
          <p:nvPr/>
        </p:nvPicPr>
        <p:blipFill>
          <a:blip r:embed="rId2"/>
          <a:stretch>
            <a:fillRect/>
          </a:stretch>
        </p:blipFill>
        <p:spPr>
          <a:xfrm>
            <a:off x="1271785" y="136525"/>
            <a:ext cx="8710415" cy="5776461"/>
          </a:xfrm>
          <a:prstGeom prst="rect">
            <a:avLst/>
          </a:prstGeom>
        </p:spPr>
      </p:pic>
    </p:spTree>
    <p:extLst>
      <p:ext uri="{BB962C8B-B14F-4D97-AF65-F5344CB8AC3E}">
        <p14:creationId xmlns:p14="http://schemas.microsoft.com/office/powerpoint/2010/main" val="29493041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F147F6B-4F73-482A-90B3-72211CEB2B78}"/>
              </a:ext>
            </a:extLst>
          </p:cNvPr>
          <p:cNvSpPr>
            <a:spLocks noGrp="1"/>
          </p:cNvSpPr>
          <p:nvPr>
            <p:ph type="sldNum" sz="quarter" idx="12"/>
          </p:nvPr>
        </p:nvSpPr>
        <p:spPr/>
        <p:txBody>
          <a:bodyPr/>
          <a:lstStyle/>
          <a:p>
            <a:fld id="{D836F367-8F14-4921-8441-15DE2D973248}" type="slidenum">
              <a:rPr kumimoji="1" lang="ja-JP" altLang="en-US" smtClean="0"/>
              <a:t>66</a:t>
            </a:fld>
            <a:endParaRPr kumimoji="1" lang="ja-JP" altLang="en-US"/>
          </a:p>
        </p:txBody>
      </p:sp>
      <p:pic>
        <p:nvPicPr>
          <p:cNvPr id="3" name="図 2">
            <a:extLst>
              <a:ext uri="{FF2B5EF4-FFF2-40B4-BE49-F238E27FC236}">
                <a16:creationId xmlns:a16="http://schemas.microsoft.com/office/drawing/2014/main" id="{D71EEC44-4970-434A-9DF2-ECC7FC03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90" y="595683"/>
            <a:ext cx="5927521" cy="100266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164">
            <a:extLst>
              <a:ext uri="{FF2B5EF4-FFF2-40B4-BE49-F238E27FC236}">
                <a16:creationId xmlns:a16="http://schemas.microsoft.com/office/drawing/2014/main" id="{C6F0B573-A303-4705-8D2B-5663816362D8}"/>
              </a:ext>
            </a:extLst>
          </p:cNvPr>
          <p:cNvSpPr txBox="1">
            <a:spLocks noChangeArrowheads="1"/>
          </p:cNvSpPr>
          <p:nvPr/>
        </p:nvSpPr>
        <p:spPr bwMode="auto">
          <a:xfrm>
            <a:off x="1444584" y="1598348"/>
            <a:ext cx="27446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600">
                <a:latin typeface="Times New Roman" panose="02020603050405020304" pitchFamily="18" charset="0"/>
              </a:rPr>
              <a:t>(mixing value for m_flow</a:t>
            </a:r>
            <a:r>
              <a:rPr lang="en-US" altLang="ja-JP" sz="1600" baseline="-25000">
                <a:latin typeface="Times New Roman" panose="02020603050405020304" pitchFamily="18" charset="0"/>
              </a:rPr>
              <a:t>i</a:t>
            </a:r>
            <a:r>
              <a:rPr lang="en-US" altLang="ja-JP" sz="1600">
                <a:latin typeface="Times New Roman" panose="02020603050405020304" pitchFamily="18" charset="0"/>
              </a:rPr>
              <a:t> &gt; 0)</a:t>
            </a:r>
          </a:p>
        </p:txBody>
      </p:sp>
      <p:sp>
        <p:nvSpPr>
          <p:cNvPr id="5" name="テキスト ボックス 4">
            <a:extLst>
              <a:ext uri="{FF2B5EF4-FFF2-40B4-BE49-F238E27FC236}">
                <a16:creationId xmlns:a16="http://schemas.microsoft.com/office/drawing/2014/main" id="{3B665079-4173-4881-8B47-71FA14A6DFE7}"/>
              </a:ext>
            </a:extLst>
          </p:cNvPr>
          <p:cNvSpPr txBox="1"/>
          <p:nvPr/>
        </p:nvSpPr>
        <p:spPr>
          <a:xfrm>
            <a:off x="1198605" y="5778761"/>
            <a:ext cx="2077813" cy="461665"/>
          </a:xfrm>
          <a:prstGeom prst="rect">
            <a:avLst/>
          </a:prstGeom>
          <a:noFill/>
        </p:spPr>
        <p:txBody>
          <a:bodyPr wrap="none" rtlCol="0">
            <a:spAutoFit/>
          </a:bodyPr>
          <a:lstStyle/>
          <a:p>
            <a:pPr algn="l"/>
            <a:r>
              <a:rPr kumimoji="1" lang="en-US" altLang="ja-JP" sz="2400" dirty="0" err="1"/>
              <a:t>actualStream</a:t>
            </a:r>
            <a:endParaRPr kumimoji="1" lang="ja-JP" altLang="en-US" sz="2400" dirty="0"/>
          </a:p>
        </p:txBody>
      </p:sp>
      <p:sp>
        <p:nvSpPr>
          <p:cNvPr id="6" name="テキスト ボックス 5">
            <a:extLst>
              <a:ext uri="{FF2B5EF4-FFF2-40B4-BE49-F238E27FC236}">
                <a16:creationId xmlns:a16="http://schemas.microsoft.com/office/drawing/2014/main" id="{6757620C-260A-4F07-A8D1-9005CB8505AE}"/>
              </a:ext>
            </a:extLst>
          </p:cNvPr>
          <p:cNvSpPr txBox="1"/>
          <p:nvPr/>
        </p:nvSpPr>
        <p:spPr>
          <a:xfrm>
            <a:off x="1198604" y="4889075"/>
            <a:ext cx="1465466" cy="461665"/>
          </a:xfrm>
          <a:prstGeom prst="rect">
            <a:avLst/>
          </a:prstGeom>
          <a:noFill/>
        </p:spPr>
        <p:txBody>
          <a:bodyPr wrap="none" rtlCol="0">
            <a:spAutoFit/>
          </a:bodyPr>
          <a:lstStyle/>
          <a:p>
            <a:pPr algn="l"/>
            <a:r>
              <a:rPr kumimoji="1" lang="en-US" altLang="ja-JP" sz="2400" dirty="0" err="1"/>
              <a:t>inStream</a:t>
            </a:r>
            <a:endParaRPr kumimoji="1" lang="ja-JP" altLang="en-US" sz="2400" dirty="0"/>
          </a:p>
        </p:txBody>
      </p:sp>
      <p:sp>
        <p:nvSpPr>
          <p:cNvPr id="7" name="テキスト ボックス 6">
            <a:extLst>
              <a:ext uri="{FF2B5EF4-FFF2-40B4-BE49-F238E27FC236}">
                <a16:creationId xmlns:a16="http://schemas.microsoft.com/office/drawing/2014/main" id="{03CD0C26-527B-4776-871C-28A398BF7CE0}"/>
              </a:ext>
            </a:extLst>
          </p:cNvPr>
          <p:cNvSpPr txBox="1"/>
          <p:nvPr/>
        </p:nvSpPr>
        <p:spPr>
          <a:xfrm>
            <a:off x="3758608" y="4217864"/>
            <a:ext cx="1685077" cy="461665"/>
          </a:xfrm>
          <a:prstGeom prst="rect">
            <a:avLst/>
          </a:prstGeom>
          <a:noFill/>
        </p:spPr>
        <p:txBody>
          <a:bodyPr wrap="none" rtlCol="0">
            <a:spAutoFit/>
          </a:bodyPr>
          <a:lstStyle/>
          <a:p>
            <a:pPr algn="l"/>
            <a:r>
              <a:rPr lang="en-US" altLang="ja-JP" sz="2400" dirty="0" err="1"/>
              <a:t>m_flow</a:t>
            </a:r>
            <a:r>
              <a:rPr lang="en-US" altLang="ja-JP" sz="2400" baseline="-25000" dirty="0" err="1"/>
              <a:t>j</a:t>
            </a:r>
            <a:r>
              <a:rPr lang="en-US" altLang="ja-JP" sz="2400" dirty="0"/>
              <a:t>&gt;0</a:t>
            </a:r>
            <a:endParaRPr kumimoji="1" lang="ja-JP" altLang="en-US" sz="2400" dirty="0"/>
          </a:p>
        </p:txBody>
      </p:sp>
      <p:sp>
        <p:nvSpPr>
          <p:cNvPr id="8" name="テキスト ボックス 7">
            <a:extLst>
              <a:ext uri="{FF2B5EF4-FFF2-40B4-BE49-F238E27FC236}">
                <a16:creationId xmlns:a16="http://schemas.microsoft.com/office/drawing/2014/main" id="{D765953E-8A87-49B5-B577-7B4B80DDE934}"/>
              </a:ext>
            </a:extLst>
          </p:cNvPr>
          <p:cNvSpPr txBox="1"/>
          <p:nvPr/>
        </p:nvSpPr>
        <p:spPr>
          <a:xfrm>
            <a:off x="6366958" y="4217863"/>
            <a:ext cx="1685077" cy="461665"/>
          </a:xfrm>
          <a:prstGeom prst="rect">
            <a:avLst/>
          </a:prstGeom>
          <a:noFill/>
        </p:spPr>
        <p:txBody>
          <a:bodyPr wrap="none" rtlCol="0">
            <a:spAutoFit/>
          </a:bodyPr>
          <a:lstStyle/>
          <a:p>
            <a:pPr algn="l"/>
            <a:r>
              <a:rPr lang="en-US" altLang="ja-JP" sz="2400" dirty="0" err="1"/>
              <a:t>m_flow</a:t>
            </a:r>
            <a:r>
              <a:rPr lang="en-US" altLang="ja-JP" sz="2400" baseline="-25000" dirty="0" err="1"/>
              <a:t>j</a:t>
            </a:r>
            <a:r>
              <a:rPr lang="en-US" altLang="ja-JP" sz="2400" dirty="0"/>
              <a:t>&lt;0</a:t>
            </a:r>
            <a:endParaRPr kumimoji="1" lang="ja-JP" altLang="en-US" sz="2400" dirty="0"/>
          </a:p>
        </p:txBody>
      </p:sp>
      <p:sp>
        <p:nvSpPr>
          <p:cNvPr id="9" name="正方形/長方形 8">
            <a:extLst>
              <a:ext uri="{FF2B5EF4-FFF2-40B4-BE49-F238E27FC236}">
                <a16:creationId xmlns:a16="http://schemas.microsoft.com/office/drawing/2014/main" id="{F0D09F51-6F78-43DD-851A-FF993B21302A}"/>
              </a:ext>
            </a:extLst>
          </p:cNvPr>
          <p:cNvSpPr/>
          <p:nvPr/>
        </p:nvSpPr>
        <p:spPr>
          <a:xfrm>
            <a:off x="2813016" y="2533135"/>
            <a:ext cx="2088292" cy="89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Inlet</a:t>
            </a:r>
            <a:endParaRPr kumimoji="1" lang="ja-JP" altLang="en-US" dirty="0"/>
          </a:p>
        </p:txBody>
      </p:sp>
      <p:sp>
        <p:nvSpPr>
          <p:cNvPr id="10" name="正方形/長方形 9">
            <a:extLst>
              <a:ext uri="{FF2B5EF4-FFF2-40B4-BE49-F238E27FC236}">
                <a16:creationId xmlns:a16="http://schemas.microsoft.com/office/drawing/2014/main" id="{2588526F-5E38-42E1-A06E-4474425FC3A1}"/>
              </a:ext>
            </a:extLst>
          </p:cNvPr>
          <p:cNvSpPr/>
          <p:nvPr/>
        </p:nvSpPr>
        <p:spPr>
          <a:xfrm>
            <a:off x="6096000" y="2533134"/>
            <a:ext cx="2088292" cy="89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Accept</a:t>
            </a:r>
            <a:endParaRPr kumimoji="1" lang="ja-JP" altLang="en-US" dirty="0"/>
          </a:p>
        </p:txBody>
      </p:sp>
      <p:cxnSp>
        <p:nvCxnSpPr>
          <p:cNvPr id="12" name="直線矢印コネクタ 11">
            <a:extLst>
              <a:ext uri="{FF2B5EF4-FFF2-40B4-BE49-F238E27FC236}">
                <a16:creationId xmlns:a16="http://schemas.microsoft.com/office/drawing/2014/main" id="{989744F1-BAF5-4B1A-B359-4283C780CE9E}"/>
              </a:ext>
            </a:extLst>
          </p:cNvPr>
          <p:cNvCxnSpPr>
            <a:stCxn id="9" idx="3"/>
            <a:endCxn id="10" idx="1"/>
          </p:cNvCxnSpPr>
          <p:nvPr/>
        </p:nvCxnSpPr>
        <p:spPr>
          <a:xfrm flipV="1">
            <a:off x="4901308" y="2981067"/>
            <a:ext cx="1194692" cy="1"/>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70729CBB-678A-4334-9D60-C34A783B86C3}"/>
              </a:ext>
            </a:extLst>
          </p:cNvPr>
          <p:cNvSpPr txBox="1"/>
          <p:nvPr/>
        </p:nvSpPr>
        <p:spPr>
          <a:xfrm>
            <a:off x="4556262" y="4889075"/>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sp>
        <p:nvSpPr>
          <p:cNvPr id="14" name="テキスト ボックス 13">
            <a:extLst>
              <a:ext uri="{FF2B5EF4-FFF2-40B4-BE49-F238E27FC236}">
                <a16:creationId xmlns:a16="http://schemas.microsoft.com/office/drawing/2014/main" id="{BAAB1F6F-0D77-47E0-93E6-0E0C81227648}"/>
              </a:ext>
            </a:extLst>
          </p:cNvPr>
          <p:cNvSpPr txBox="1"/>
          <p:nvPr/>
        </p:nvSpPr>
        <p:spPr>
          <a:xfrm>
            <a:off x="4895097" y="2323589"/>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sp>
        <p:nvSpPr>
          <p:cNvPr id="15" name="テキスト ボックス 14">
            <a:extLst>
              <a:ext uri="{FF2B5EF4-FFF2-40B4-BE49-F238E27FC236}">
                <a16:creationId xmlns:a16="http://schemas.microsoft.com/office/drawing/2014/main" id="{CA04B775-F35A-4E91-AE01-2D7100C778CD}"/>
              </a:ext>
            </a:extLst>
          </p:cNvPr>
          <p:cNvSpPr txBox="1"/>
          <p:nvPr/>
        </p:nvSpPr>
        <p:spPr>
          <a:xfrm>
            <a:off x="5702409" y="2323589"/>
            <a:ext cx="417102" cy="461665"/>
          </a:xfrm>
          <a:prstGeom prst="rect">
            <a:avLst/>
          </a:prstGeom>
          <a:noFill/>
        </p:spPr>
        <p:txBody>
          <a:bodyPr wrap="none" rtlCol="0">
            <a:spAutoFit/>
          </a:bodyPr>
          <a:lstStyle/>
          <a:p>
            <a:pPr algn="l"/>
            <a:r>
              <a:rPr kumimoji="1" lang="en-US" altLang="ja-JP" sz="2400" dirty="0"/>
              <a:t>h</a:t>
            </a:r>
            <a:r>
              <a:rPr kumimoji="1" lang="en-US" altLang="ja-JP" sz="2400" baseline="-25000" dirty="0"/>
              <a:t>i</a:t>
            </a:r>
            <a:endParaRPr kumimoji="1" lang="ja-JP" altLang="en-US" sz="2400" baseline="-25000" dirty="0"/>
          </a:p>
        </p:txBody>
      </p:sp>
      <p:sp>
        <p:nvSpPr>
          <p:cNvPr id="16" name="テキスト ボックス 15">
            <a:extLst>
              <a:ext uri="{FF2B5EF4-FFF2-40B4-BE49-F238E27FC236}">
                <a16:creationId xmlns:a16="http://schemas.microsoft.com/office/drawing/2014/main" id="{BBE3B0E9-2171-47A2-908E-D97A0BB2CAA1}"/>
              </a:ext>
            </a:extLst>
          </p:cNvPr>
          <p:cNvSpPr txBox="1"/>
          <p:nvPr/>
        </p:nvSpPr>
        <p:spPr>
          <a:xfrm>
            <a:off x="6928389" y="4889074"/>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pic>
        <p:nvPicPr>
          <p:cNvPr id="17" name="図 16">
            <a:extLst>
              <a:ext uri="{FF2B5EF4-FFF2-40B4-BE49-F238E27FC236}">
                <a16:creationId xmlns:a16="http://schemas.microsoft.com/office/drawing/2014/main" id="{74A509E7-1ADA-47A5-82C6-3587DAE3CC93}"/>
              </a:ext>
            </a:extLst>
          </p:cNvPr>
          <p:cNvPicPr>
            <a:picLocks noChangeAspect="1"/>
          </p:cNvPicPr>
          <p:nvPr/>
        </p:nvPicPr>
        <p:blipFill>
          <a:blip r:embed="rId3"/>
          <a:stretch>
            <a:fillRect/>
          </a:stretch>
        </p:blipFill>
        <p:spPr>
          <a:xfrm>
            <a:off x="9023613" y="1425445"/>
            <a:ext cx="5111746" cy="365125"/>
          </a:xfrm>
          <a:prstGeom prst="rect">
            <a:avLst/>
          </a:prstGeom>
        </p:spPr>
      </p:pic>
      <p:sp>
        <p:nvSpPr>
          <p:cNvPr id="18" name="テキスト ボックス 17">
            <a:extLst>
              <a:ext uri="{FF2B5EF4-FFF2-40B4-BE49-F238E27FC236}">
                <a16:creationId xmlns:a16="http://schemas.microsoft.com/office/drawing/2014/main" id="{5CC0E285-DFCE-466B-8FA8-108D1F69D3F6}"/>
              </a:ext>
            </a:extLst>
          </p:cNvPr>
          <p:cNvSpPr txBox="1"/>
          <p:nvPr/>
        </p:nvSpPr>
        <p:spPr>
          <a:xfrm>
            <a:off x="6491500" y="1379145"/>
            <a:ext cx="2573140" cy="461665"/>
          </a:xfrm>
          <a:prstGeom prst="rect">
            <a:avLst/>
          </a:prstGeom>
          <a:noFill/>
        </p:spPr>
        <p:txBody>
          <a:bodyPr wrap="none" rtlCol="0">
            <a:spAutoFit/>
          </a:bodyPr>
          <a:lstStyle/>
          <a:p>
            <a:pPr algn="l"/>
            <a:r>
              <a:rPr kumimoji="1" lang="en-US" altLang="ja-JP" sz="2400" dirty="0" err="1"/>
              <a:t>actualStream</a:t>
            </a:r>
            <a:r>
              <a:rPr kumimoji="1" lang="en-US" altLang="ja-JP" sz="2400" dirty="0"/>
              <a:t>(hi)</a:t>
            </a:r>
            <a:endParaRPr kumimoji="1" lang="ja-JP" altLang="en-US" sz="2400" dirty="0"/>
          </a:p>
        </p:txBody>
      </p:sp>
      <p:sp>
        <p:nvSpPr>
          <p:cNvPr id="19" name="テキスト ボックス 18">
            <a:extLst>
              <a:ext uri="{FF2B5EF4-FFF2-40B4-BE49-F238E27FC236}">
                <a16:creationId xmlns:a16="http://schemas.microsoft.com/office/drawing/2014/main" id="{90C04F02-3766-4E66-863C-56849C7DF44D}"/>
              </a:ext>
            </a:extLst>
          </p:cNvPr>
          <p:cNvSpPr txBox="1"/>
          <p:nvPr/>
        </p:nvSpPr>
        <p:spPr>
          <a:xfrm>
            <a:off x="6453611" y="5803582"/>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sp>
        <p:nvSpPr>
          <p:cNvPr id="20" name="テキスト ボックス 19">
            <a:extLst>
              <a:ext uri="{FF2B5EF4-FFF2-40B4-BE49-F238E27FC236}">
                <a16:creationId xmlns:a16="http://schemas.microsoft.com/office/drawing/2014/main" id="{AFECEDF2-4C4B-4D9E-A9CA-8CF0AFC38BE3}"/>
              </a:ext>
            </a:extLst>
          </p:cNvPr>
          <p:cNvSpPr txBox="1"/>
          <p:nvPr/>
        </p:nvSpPr>
        <p:spPr>
          <a:xfrm>
            <a:off x="4064675" y="5848209"/>
            <a:ext cx="2031325" cy="461665"/>
          </a:xfrm>
          <a:prstGeom prst="rect">
            <a:avLst/>
          </a:prstGeom>
          <a:noFill/>
        </p:spPr>
        <p:txBody>
          <a:bodyPr wrap="none" rtlCol="0">
            <a:spAutoFit/>
          </a:bodyPr>
          <a:lstStyle/>
          <a:p>
            <a:pPr algn="l"/>
            <a:r>
              <a:rPr kumimoji="1" lang="ja-JP" altLang="en-US" sz="2400" dirty="0"/>
              <a:t>初期値エラー</a:t>
            </a:r>
            <a:endParaRPr kumimoji="1" lang="ja-JP" altLang="en-US" sz="2400" baseline="-25000" dirty="0"/>
          </a:p>
        </p:txBody>
      </p:sp>
      <p:sp>
        <p:nvSpPr>
          <p:cNvPr id="21" name="テキスト ボックス 20">
            <a:extLst>
              <a:ext uri="{FF2B5EF4-FFF2-40B4-BE49-F238E27FC236}">
                <a16:creationId xmlns:a16="http://schemas.microsoft.com/office/drawing/2014/main" id="{DE42C9F7-37F8-48D3-A256-1C82A5052A66}"/>
              </a:ext>
            </a:extLst>
          </p:cNvPr>
          <p:cNvSpPr txBox="1"/>
          <p:nvPr/>
        </p:nvSpPr>
        <p:spPr>
          <a:xfrm>
            <a:off x="4406790" y="1973563"/>
            <a:ext cx="1290738" cy="461665"/>
          </a:xfrm>
          <a:prstGeom prst="rect">
            <a:avLst/>
          </a:prstGeom>
          <a:noFill/>
        </p:spPr>
        <p:txBody>
          <a:bodyPr wrap="none" rtlCol="0">
            <a:spAutoFit/>
          </a:bodyPr>
          <a:lstStyle/>
          <a:p>
            <a:pPr algn="l"/>
            <a:r>
              <a:rPr lang="en-US" altLang="ja-JP" sz="2400" dirty="0" err="1"/>
              <a:t>m_flow</a:t>
            </a:r>
            <a:r>
              <a:rPr lang="en-US" altLang="ja-JP" sz="2400" baseline="-25000" dirty="0" err="1"/>
              <a:t>j</a:t>
            </a:r>
            <a:endParaRPr kumimoji="1" lang="ja-JP" altLang="en-US" sz="2400" baseline="-25000" dirty="0"/>
          </a:p>
        </p:txBody>
      </p:sp>
      <p:sp>
        <p:nvSpPr>
          <p:cNvPr id="22" name="テキスト ボックス 21">
            <a:extLst>
              <a:ext uri="{FF2B5EF4-FFF2-40B4-BE49-F238E27FC236}">
                <a16:creationId xmlns:a16="http://schemas.microsoft.com/office/drawing/2014/main" id="{708C6F6B-ED27-4F86-B21B-211DEF660261}"/>
              </a:ext>
            </a:extLst>
          </p:cNvPr>
          <p:cNvSpPr txBox="1"/>
          <p:nvPr/>
        </p:nvSpPr>
        <p:spPr>
          <a:xfrm>
            <a:off x="5220182" y="595683"/>
            <a:ext cx="4001416" cy="461665"/>
          </a:xfrm>
          <a:prstGeom prst="rect">
            <a:avLst/>
          </a:prstGeom>
          <a:noFill/>
        </p:spPr>
        <p:txBody>
          <a:bodyPr wrap="none" rtlCol="0">
            <a:spAutoFit/>
          </a:bodyPr>
          <a:lstStyle/>
          <a:p>
            <a:pPr algn="l"/>
            <a:r>
              <a:rPr kumimoji="1" lang="en-US" altLang="ja-JP" sz="2400" dirty="0"/>
              <a:t>J</a:t>
            </a:r>
            <a:r>
              <a:rPr kumimoji="1" lang="ja-JP" altLang="en-US" sz="2400" dirty="0"/>
              <a:t>に流入するときに成り立つ</a:t>
            </a:r>
          </a:p>
        </p:txBody>
      </p:sp>
    </p:spTree>
    <p:extLst>
      <p:ext uri="{BB962C8B-B14F-4D97-AF65-F5344CB8AC3E}">
        <p14:creationId xmlns:p14="http://schemas.microsoft.com/office/powerpoint/2010/main" val="35062486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3E6E6A8-A14F-4E8C-A96B-4A94D3E613D6}"/>
              </a:ext>
            </a:extLst>
          </p:cNvPr>
          <p:cNvSpPr>
            <a:spLocks noGrp="1"/>
          </p:cNvSpPr>
          <p:nvPr>
            <p:ph type="sldNum" sz="quarter" idx="12"/>
          </p:nvPr>
        </p:nvSpPr>
        <p:spPr/>
        <p:txBody>
          <a:bodyPr/>
          <a:lstStyle/>
          <a:p>
            <a:fld id="{D836F367-8F14-4921-8441-15DE2D973248}" type="slidenum">
              <a:rPr kumimoji="1" lang="ja-JP" altLang="en-US" smtClean="0"/>
              <a:t>67</a:t>
            </a:fld>
            <a:endParaRPr kumimoji="1" lang="ja-JP" altLang="en-US"/>
          </a:p>
        </p:txBody>
      </p:sp>
      <p:sp>
        <p:nvSpPr>
          <p:cNvPr id="3" name="正方形/長方形 2">
            <a:extLst>
              <a:ext uri="{FF2B5EF4-FFF2-40B4-BE49-F238E27FC236}">
                <a16:creationId xmlns:a16="http://schemas.microsoft.com/office/drawing/2014/main" id="{B26A97D1-3B83-46B9-8EFD-E8AAF7466DE4}"/>
              </a:ext>
            </a:extLst>
          </p:cNvPr>
          <p:cNvSpPr/>
          <p:nvPr/>
        </p:nvSpPr>
        <p:spPr>
          <a:xfrm>
            <a:off x="825661" y="1173259"/>
            <a:ext cx="10436506" cy="646331"/>
          </a:xfrm>
          <a:prstGeom prst="rect">
            <a:avLst/>
          </a:prstGeom>
        </p:spPr>
        <p:txBody>
          <a:bodyPr wrap="square">
            <a:spAutoFit/>
          </a:bodyPr>
          <a:lstStyle/>
          <a:p>
            <a:r>
              <a:rPr lang="ja-JP" altLang="en-US" dirty="0"/>
              <a:t>(assign) acceptActual1.streamPort1.h := smooth(0, if (-inlet1.m) &gt; 0.0 then inlet1.h else 0.0) / (1.0 - (if (-inlet1.m) &gt; 0.0 then 0.0 else 1.0))</a:t>
            </a:r>
          </a:p>
        </p:txBody>
      </p:sp>
      <p:sp>
        <p:nvSpPr>
          <p:cNvPr id="5" name="テキスト ボックス 4">
            <a:extLst>
              <a:ext uri="{FF2B5EF4-FFF2-40B4-BE49-F238E27FC236}">
                <a16:creationId xmlns:a16="http://schemas.microsoft.com/office/drawing/2014/main" id="{8EB72940-1CCF-43EE-ABDD-AF87D04B1A3A}"/>
              </a:ext>
            </a:extLst>
          </p:cNvPr>
          <p:cNvSpPr txBox="1"/>
          <p:nvPr/>
        </p:nvSpPr>
        <p:spPr>
          <a:xfrm>
            <a:off x="7037408" y="711594"/>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6" name="テキスト ボックス 5">
            <a:extLst>
              <a:ext uri="{FF2B5EF4-FFF2-40B4-BE49-F238E27FC236}">
                <a16:creationId xmlns:a16="http://schemas.microsoft.com/office/drawing/2014/main" id="{2B373E02-9CFA-46A9-966B-FE8D9233E694}"/>
              </a:ext>
            </a:extLst>
          </p:cNvPr>
          <p:cNvSpPr txBox="1"/>
          <p:nvPr/>
        </p:nvSpPr>
        <p:spPr>
          <a:xfrm>
            <a:off x="8971693" y="711594"/>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7" name="テキスト ボックス 6">
            <a:extLst>
              <a:ext uri="{FF2B5EF4-FFF2-40B4-BE49-F238E27FC236}">
                <a16:creationId xmlns:a16="http://schemas.microsoft.com/office/drawing/2014/main" id="{A7BC8FCA-3CCA-4DD7-A57C-2BAD52A2E73E}"/>
              </a:ext>
            </a:extLst>
          </p:cNvPr>
          <p:cNvSpPr txBox="1"/>
          <p:nvPr/>
        </p:nvSpPr>
        <p:spPr>
          <a:xfrm>
            <a:off x="2177354" y="1819590"/>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9" name="正方形/長方形 8">
            <a:extLst>
              <a:ext uri="{FF2B5EF4-FFF2-40B4-BE49-F238E27FC236}">
                <a16:creationId xmlns:a16="http://schemas.microsoft.com/office/drawing/2014/main" id="{FDF4C488-FCE3-4493-B9B4-9980716E5A9A}"/>
              </a:ext>
            </a:extLst>
          </p:cNvPr>
          <p:cNvSpPr/>
          <p:nvPr/>
        </p:nvSpPr>
        <p:spPr>
          <a:xfrm>
            <a:off x="825660" y="2967335"/>
            <a:ext cx="10436505" cy="646331"/>
          </a:xfrm>
          <a:prstGeom prst="rect">
            <a:avLst/>
          </a:prstGeom>
        </p:spPr>
        <p:txBody>
          <a:bodyPr wrap="square">
            <a:spAutoFit/>
          </a:bodyPr>
          <a:lstStyle/>
          <a:p>
            <a:r>
              <a:rPr lang="ja-JP" altLang="en-US" dirty="0"/>
              <a:t>(assign) acceptActual1.streamPort1.h := (99.0 - smooth(0, if (-inlet1.m) &gt; 0.0 then inlet1.h else 0.0)) / (if (-inlet1.m) &gt; 0.0 then 0.0 else 1.0)</a:t>
            </a:r>
          </a:p>
        </p:txBody>
      </p:sp>
    </p:spTree>
    <p:extLst>
      <p:ext uri="{BB962C8B-B14F-4D97-AF65-F5344CB8AC3E}">
        <p14:creationId xmlns:p14="http://schemas.microsoft.com/office/powerpoint/2010/main" val="17418352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BF4F8E6-0B3A-46C1-B9B9-DB9DDFE7450C}"/>
              </a:ext>
            </a:extLst>
          </p:cNvPr>
          <p:cNvSpPr>
            <a:spLocks noGrp="1"/>
          </p:cNvSpPr>
          <p:nvPr>
            <p:ph type="sldNum" sz="quarter" idx="12"/>
          </p:nvPr>
        </p:nvSpPr>
        <p:spPr/>
        <p:txBody>
          <a:bodyPr/>
          <a:lstStyle/>
          <a:p>
            <a:fld id="{D836F367-8F14-4921-8441-15DE2D973248}" type="slidenum">
              <a:rPr kumimoji="1" lang="ja-JP" altLang="en-US" smtClean="0"/>
              <a:t>68</a:t>
            </a:fld>
            <a:endParaRPr kumimoji="1" lang="ja-JP" altLang="en-US"/>
          </a:p>
        </p:txBody>
      </p:sp>
      <p:pic>
        <p:nvPicPr>
          <p:cNvPr id="3" name="図 2">
            <a:extLst>
              <a:ext uri="{FF2B5EF4-FFF2-40B4-BE49-F238E27FC236}">
                <a16:creationId xmlns:a16="http://schemas.microsoft.com/office/drawing/2014/main" id="{7346F29D-1354-4F7E-83C6-5B20EA082F26}"/>
              </a:ext>
            </a:extLst>
          </p:cNvPr>
          <p:cNvPicPr>
            <a:picLocks noChangeAspect="1"/>
          </p:cNvPicPr>
          <p:nvPr/>
        </p:nvPicPr>
        <p:blipFill>
          <a:blip r:embed="rId2"/>
          <a:stretch>
            <a:fillRect/>
          </a:stretch>
        </p:blipFill>
        <p:spPr>
          <a:xfrm>
            <a:off x="676310" y="1630818"/>
            <a:ext cx="9485599" cy="2916468"/>
          </a:xfrm>
          <a:prstGeom prst="rect">
            <a:avLst/>
          </a:prstGeom>
        </p:spPr>
      </p:pic>
      <p:sp>
        <p:nvSpPr>
          <p:cNvPr id="4" name="テキスト ボックス 3">
            <a:extLst>
              <a:ext uri="{FF2B5EF4-FFF2-40B4-BE49-F238E27FC236}">
                <a16:creationId xmlns:a16="http://schemas.microsoft.com/office/drawing/2014/main" id="{A5D4B34B-9521-40DC-9EAD-80D8D004D5ED}"/>
              </a:ext>
            </a:extLst>
          </p:cNvPr>
          <p:cNvSpPr txBox="1"/>
          <p:nvPr/>
        </p:nvSpPr>
        <p:spPr>
          <a:xfrm>
            <a:off x="7475838" y="2879124"/>
            <a:ext cx="3877985" cy="461665"/>
          </a:xfrm>
          <a:prstGeom prst="rect">
            <a:avLst/>
          </a:prstGeom>
          <a:noFill/>
        </p:spPr>
        <p:txBody>
          <a:bodyPr wrap="none" rtlCol="0">
            <a:spAutoFit/>
          </a:bodyPr>
          <a:lstStyle/>
          <a:p>
            <a:pPr algn="l"/>
            <a:r>
              <a:rPr kumimoji="1" lang="ja-JP" altLang="en-US" sz="2400" dirty="0"/>
              <a:t>エンタルピーフローレート</a:t>
            </a:r>
          </a:p>
        </p:txBody>
      </p:sp>
      <p:sp>
        <p:nvSpPr>
          <p:cNvPr id="5" name="テキスト ボックス 4">
            <a:extLst>
              <a:ext uri="{FF2B5EF4-FFF2-40B4-BE49-F238E27FC236}">
                <a16:creationId xmlns:a16="http://schemas.microsoft.com/office/drawing/2014/main" id="{0C02E488-5C0C-4EDD-ACC5-A0B4D30E8A71}"/>
              </a:ext>
            </a:extLst>
          </p:cNvPr>
          <p:cNvSpPr txBox="1"/>
          <p:nvPr/>
        </p:nvSpPr>
        <p:spPr>
          <a:xfrm>
            <a:off x="8043207" y="3934769"/>
            <a:ext cx="2339102" cy="461665"/>
          </a:xfrm>
          <a:prstGeom prst="rect">
            <a:avLst/>
          </a:prstGeom>
          <a:noFill/>
        </p:spPr>
        <p:txBody>
          <a:bodyPr wrap="none" rtlCol="0">
            <a:spAutoFit/>
          </a:bodyPr>
          <a:lstStyle/>
          <a:p>
            <a:pPr algn="l"/>
            <a:r>
              <a:rPr kumimoji="1" lang="ja-JP" altLang="en-US" sz="2400" dirty="0"/>
              <a:t>比エンタルピー</a:t>
            </a:r>
          </a:p>
        </p:txBody>
      </p:sp>
      <p:sp>
        <p:nvSpPr>
          <p:cNvPr id="6" name="正方形/長方形 5">
            <a:extLst>
              <a:ext uri="{FF2B5EF4-FFF2-40B4-BE49-F238E27FC236}">
                <a16:creationId xmlns:a16="http://schemas.microsoft.com/office/drawing/2014/main" id="{7ADF4AAC-4526-4754-92E7-DEA9F365FCB8}"/>
              </a:ext>
            </a:extLst>
          </p:cNvPr>
          <p:cNvSpPr/>
          <p:nvPr/>
        </p:nvSpPr>
        <p:spPr>
          <a:xfrm>
            <a:off x="2758633" y="4880912"/>
            <a:ext cx="6096000" cy="923330"/>
          </a:xfrm>
          <a:prstGeom prst="rect">
            <a:avLst/>
          </a:prstGeom>
        </p:spPr>
        <p:txBody>
          <a:bodyPr>
            <a:spAutoFit/>
          </a:bodyPr>
          <a:lstStyle/>
          <a:p>
            <a:r>
              <a:rPr lang="ja-JP" altLang="en-US" dirty="0">
                <a:hlinkClick r:id="rId3"/>
              </a:rPr>
              <a:t>https://build.openmodelica.org/Documentation/ModelicaReference.'stream'.html</a:t>
            </a:r>
            <a:endParaRPr lang="en-US" altLang="ja-JP" dirty="0"/>
          </a:p>
          <a:p>
            <a:endParaRPr lang="ja-JP" altLang="en-US" dirty="0"/>
          </a:p>
        </p:txBody>
      </p:sp>
    </p:spTree>
    <p:extLst>
      <p:ext uri="{BB962C8B-B14F-4D97-AF65-F5344CB8AC3E}">
        <p14:creationId xmlns:p14="http://schemas.microsoft.com/office/powerpoint/2010/main" val="12909842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D90A569-3D81-46E2-BD3C-6DD6CDB8FB2B}"/>
              </a:ext>
            </a:extLst>
          </p:cNvPr>
          <p:cNvPicPr>
            <a:picLocks noChangeAspect="1"/>
          </p:cNvPicPr>
          <p:nvPr/>
        </p:nvPicPr>
        <p:blipFill>
          <a:blip r:embed="rId2"/>
          <a:stretch>
            <a:fillRect/>
          </a:stretch>
        </p:blipFill>
        <p:spPr>
          <a:xfrm>
            <a:off x="1173053" y="1365799"/>
            <a:ext cx="4922947" cy="3162574"/>
          </a:xfrm>
          <a:prstGeom prst="rect">
            <a:avLst/>
          </a:prstGeom>
        </p:spPr>
      </p:pic>
      <p:pic>
        <p:nvPicPr>
          <p:cNvPr id="5" name="図 4">
            <a:extLst>
              <a:ext uri="{FF2B5EF4-FFF2-40B4-BE49-F238E27FC236}">
                <a16:creationId xmlns:a16="http://schemas.microsoft.com/office/drawing/2014/main" id="{84EEC440-6794-4D04-A6DD-07C3C19A9B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612" y="5492201"/>
            <a:ext cx="4786312" cy="8096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64">
            <a:extLst>
              <a:ext uri="{FF2B5EF4-FFF2-40B4-BE49-F238E27FC236}">
                <a16:creationId xmlns:a16="http://schemas.microsoft.com/office/drawing/2014/main" id="{A1633530-119A-48B4-903E-F93EA426D184}"/>
              </a:ext>
            </a:extLst>
          </p:cNvPr>
          <p:cNvSpPr txBox="1">
            <a:spLocks noChangeArrowheads="1"/>
          </p:cNvSpPr>
          <p:nvPr/>
        </p:nvSpPr>
        <p:spPr bwMode="auto">
          <a:xfrm>
            <a:off x="3081874" y="6241501"/>
            <a:ext cx="224313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300">
                <a:latin typeface="Times New Roman" panose="02020603050405020304" pitchFamily="18" charset="0"/>
              </a:rPr>
              <a:t>(mixing value for m_flow</a:t>
            </a:r>
            <a:r>
              <a:rPr lang="en-US" altLang="ja-JP" sz="1300" baseline="-25000">
                <a:latin typeface="Times New Roman" panose="02020603050405020304" pitchFamily="18" charset="0"/>
              </a:rPr>
              <a:t>i</a:t>
            </a:r>
            <a:r>
              <a:rPr lang="en-US" altLang="ja-JP" sz="1300">
                <a:latin typeface="Times New Roman" panose="02020603050405020304" pitchFamily="18" charset="0"/>
              </a:rPr>
              <a:t> &gt; 0)</a:t>
            </a:r>
          </a:p>
        </p:txBody>
      </p:sp>
    </p:spTree>
    <p:extLst>
      <p:ext uri="{BB962C8B-B14F-4D97-AF65-F5344CB8AC3E}">
        <p14:creationId xmlns:p14="http://schemas.microsoft.com/office/powerpoint/2010/main" val="1647008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830997"/>
          </a:xfrm>
          <a:prstGeom prst="rect">
            <a:avLst/>
          </a:prstGeom>
          <a:noFill/>
        </p:spPr>
        <p:txBody>
          <a:bodyPr wrap="square" rtlCol="0">
            <a:spAutoFit/>
          </a:bodyPr>
          <a:lstStyle/>
          <a:p>
            <a:pPr algn="l"/>
            <a:r>
              <a:rPr lang="ja-JP" altLang="en-US" sz="2400" dirty="0"/>
              <a:t>効率よく直感的なプラントモデルを作成するために</a:t>
            </a:r>
            <a:r>
              <a:rPr lang="en-US" altLang="ja-JP" sz="2400" dirty="0"/>
              <a:t>Modelica</a:t>
            </a:r>
            <a:r>
              <a:rPr lang="ja-JP" altLang="en-US" sz="2400" dirty="0"/>
              <a:t>は非常に便利です。</a:t>
            </a:r>
            <a:endParaRPr lang="en-US" altLang="ja-JP" sz="2400" dirty="0"/>
          </a:p>
          <a:p>
            <a:pPr algn="l"/>
            <a:r>
              <a:rPr kumimoji="1" lang="ja-JP" altLang="en-US" sz="2400" dirty="0"/>
              <a:t>具体的には以下のようなメリットがあります</a:t>
            </a:r>
          </a:p>
        </p:txBody>
      </p:sp>
      <p:sp>
        <p:nvSpPr>
          <p:cNvPr id="2" name="テキスト ボックス 1">
            <a:extLst>
              <a:ext uri="{FF2B5EF4-FFF2-40B4-BE49-F238E27FC236}">
                <a16:creationId xmlns:a16="http://schemas.microsoft.com/office/drawing/2014/main" id="{424409C4-E9DA-4FAE-863B-F6E45740C829}"/>
              </a:ext>
            </a:extLst>
          </p:cNvPr>
          <p:cNvSpPr txBox="1"/>
          <p:nvPr/>
        </p:nvSpPr>
        <p:spPr>
          <a:xfrm>
            <a:off x="1215079" y="1572605"/>
            <a:ext cx="1723549" cy="461665"/>
          </a:xfrm>
          <a:prstGeom prst="rect">
            <a:avLst/>
          </a:prstGeom>
          <a:noFill/>
        </p:spPr>
        <p:txBody>
          <a:bodyPr wrap="none" rtlCol="0">
            <a:spAutoFit/>
          </a:bodyPr>
          <a:lstStyle/>
          <a:p>
            <a:pPr algn="l"/>
            <a:r>
              <a:rPr kumimoji="1" lang="ja-JP" altLang="en-US" sz="2400" u="sng" dirty="0"/>
              <a:t>メリット①</a:t>
            </a:r>
          </a:p>
        </p:txBody>
      </p:sp>
      <p:sp>
        <p:nvSpPr>
          <p:cNvPr id="6" name="テキスト ボックス 5">
            <a:extLst>
              <a:ext uri="{FF2B5EF4-FFF2-40B4-BE49-F238E27FC236}">
                <a16:creationId xmlns:a16="http://schemas.microsoft.com/office/drawing/2014/main" id="{1069AC0F-6581-4989-B2EE-C056FB071DB0}"/>
              </a:ext>
            </a:extLst>
          </p:cNvPr>
          <p:cNvSpPr txBox="1"/>
          <p:nvPr/>
        </p:nvSpPr>
        <p:spPr>
          <a:xfrm>
            <a:off x="1781918" y="2129778"/>
            <a:ext cx="5109091" cy="461665"/>
          </a:xfrm>
          <a:prstGeom prst="rect">
            <a:avLst/>
          </a:prstGeom>
          <a:noFill/>
        </p:spPr>
        <p:txBody>
          <a:bodyPr wrap="none" rtlCol="0">
            <a:spAutoFit/>
          </a:bodyPr>
          <a:lstStyle/>
          <a:p>
            <a:pPr algn="l"/>
            <a:r>
              <a:rPr kumimoji="1" lang="ja-JP" altLang="en-US" sz="2400" dirty="0"/>
              <a:t>モデルをグラフィカルに操作できる</a:t>
            </a:r>
          </a:p>
        </p:txBody>
      </p:sp>
      <p:sp>
        <p:nvSpPr>
          <p:cNvPr id="18" name="テキスト ボックス 17">
            <a:extLst>
              <a:ext uri="{FF2B5EF4-FFF2-40B4-BE49-F238E27FC236}">
                <a16:creationId xmlns:a16="http://schemas.microsoft.com/office/drawing/2014/main" id="{698D3D21-ABFB-4ECB-8A20-A6D825CFDF74}"/>
              </a:ext>
            </a:extLst>
          </p:cNvPr>
          <p:cNvSpPr txBox="1"/>
          <p:nvPr/>
        </p:nvSpPr>
        <p:spPr>
          <a:xfrm>
            <a:off x="1215079" y="2707420"/>
            <a:ext cx="1723549" cy="461665"/>
          </a:xfrm>
          <a:prstGeom prst="rect">
            <a:avLst/>
          </a:prstGeom>
          <a:noFill/>
        </p:spPr>
        <p:txBody>
          <a:bodyPr wrap="none" rtlCol="0">
            <a:spAutoFit/>
          </a:bodyPr>
          <a:lstStyle/>
          <a:p>
            <a:pPr algn="l"/>
            <a:r>
              <a:rPr kumimoji="1" lang="ja-JP" altLang="en-US" sz="2400" u="sng" dirty="0"/>
              <a:t>メリット②</a:t>
            </a:r>
          </a:p>
        </p:txBody>
      </p:sp>
      <p:sp>
        <p:nvSpPr>
          <p:cNvPr id="19" name="テキスト ボックス 18">
            <a:extLst>
              <a:ext uri="{FF2B5EF4-FFF2-40B4-BE49-F238E27FC236}">
                <a16:creationId xmlns:a16="http://schemas.microsoft.com/office/drawing/2014/main" id="{CEFB8E55-6978-439E-B6F0-366ACB9F51BE}"/>
              </a:ext>
            </a:extLst>
          </p:cNvPr>
          <p:cNvSpPr txBox="1"/>
          <p:nvPr/>
        </p:nvSpPr>
        <p:spPr>
          <a:xfrm>
            <a:off x="1781918" y="3214951"/>
            <a:ext cx="4956632" cy="830997"/>
          </a:xfrm>
          <a:prstGeom prst="rect">
            <a:avLst/>
          </a:prstGeom>
          <a:noFill/>
        </p:spPr>
        <p:txBody>
          <a:bodyPr wrap="square" rtlCol="0">
            <a:spAutoFit/>
          </a:bodyPr>
          <a:lstStyle/>
          <a:p>
            <a:pPr algn="l"/>
            <a:r>
              <a:rPr kumimoji="1" lang="ja-JP" altLang="en-US" sz="2400" dirty="0"/>
              <a:t>計算の順序や境界条件を与える物理量に依存しない</a:t>
            </a:r>
          </a:p>
        </p:txBody>
      </p:sp>
      <p:sp>
        <p:nvSpPr>
          <p:cNvPr id="8" name="矢印: 右 7">
            <a:extLst>
              <a:ext uri="{FF2B5EF4-FFF2-40B4-BE49-F238E27FC236}">
                <a16:creationId xmlns:a16="http://schemas.microsoft.com/office/drawing/2014/main" id="{B253637C-8CCB-403F-A489-765F3ECCB367}"/>
              </a:ext>
            </a:extLst>
          </p:cNvPr>
          <p:cNvSpPr/>
          <p:nvPr/>
        </p:nvSpPr>
        <p:spPr>
          <a:xfrm>
            <a:off x="7005529" y="2129778"/>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564A6C8-E36E-4170-951E-2EA39870495D}"/>
              </a:ext>
            </a:extLst>
          </p:cNvPr>
          <p:cNvSpPr txBox="1"/>
          <p:nvPr/>
        </p:nvSpPr>
        <p:spPr>
          <a:xfrm>
            <a:off x="7645155" y="2129778"/>
            <a:ext cx="2339102" cy="461665"/>
          </a:xfrm>
          <a:prstGeom prst="rect">
            <a:avLst/>
          </a:prstGeom>
          <a:noFill/>
        </p:spPr>
        <p:txBody>
          <a:bodyPr wrap="none" rtlCol="0">
            <a:spAutoFit/>
          </a:bodyPr>
          <a:lstStyle/>
          <a:p>
            <a:pPr algn="l"/>
            <a:r>
              <a:rPr kumimoji="1" lang="ja-JP" altLang="en-US" sz="2400" dirty="0"/>
              <a:t>モデリング言語</a:t>
            </a:r>
          </a:p>
        </p:txBody>
      </p:sp>
      <p:sp>
        <p:nvSpPr>
          <p:cNvPr id="23" name="矢印: 右 22">
            <a:extLst>
              <a:ext uri="{FF2B5EF4-FFF2-40B4-BE49-F238E27FC236}">
                <a16:creationId xmlns:a16="http://schemas.microsoft.com/office/drawing/2014/main" id="{59E9FA4A-A590-4EFA-A539-E1FF024A750F}"/>
              </a:ext>
            </a:extLst>
          </p:cNvPr>
          <p:cNvSpPr/>
          <p:nvPr/>
        </p:nvSpPr>
        <p:spPr>
          <a:xfrm>
            <a:off x="7005529" y="3399617"/>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E26261CF-190B-45B5-9559-096A61927C10}"/>
              </a:ext>
            </a:extLst>
          </p:cNvPr>
          <p:cNvSpPr txBox="1"/>
          <p:nvPr/>
        </p:nvSpPr>
        <p:spPr>
          <a:xfrm>
            <a:off x="7645155" y="3399617"/>
            <a:ext cx="2031325" cy="461665"/>
          </a:xfrm>
          <a:prstGeom prst="rect">
            <a:avLst/>
          </a:prstGeom>
          <a:noFill/>
        </p:spPr>
        <p:txBody>
          <a:bodyPr wrap="none" rtlCol="0">
            <a:spAutoFit/>
          </a:bodyPr>
          <a:lstStyle/>
          <a:p>
            <a:pPr algn="l"/>
            <a:r>
              <a:rPr kumimoji="1" lang="ja-JP" altLang="en-US" sz="2400" dirty="0"/>
              <a:t>非因果モデル</a:t>
            </a:r>
          </a:p>
        </p:txBody>
      </p:sp>
      <p:sp>
        <p:nvSpPr>
          <p:cNvPr id="25" name="テキスト ボックス 24">
            <a:extLst>
              <a:ext uri="{FF2B5EF4-FFF2-40B4-BE49-F238E27FC236}">
                <a16:creationId xmlns:a16="http://schemas.microsoft.com/office/drawing/2014/main" id="{A16A91CD-3DC6-42F2-89F8-E7E5AF6FAB25}"/>
              </a:ext>
            </a:extLst>
          </p:cNvPr>
          <p:cNvSpPr txBox="1"/>
          <p:nvPr/>
        </p:nvSpPr>
        <p:spPr>
          <a:xfrm>
            <a:off x="1215079" y="4132569"/>
            <a:ext cx="1723549" cy="461665"/>
          </a:xfrm>
          <a:prstGeom prst="rect">
            <a:avLst/>
          </a:prstGeom>
          <a:noFill/>
        </p:spPr>
        <p:txBody>
          <a:bodyPr wrap="none" rtlCol="0">
            <a:spAutoFit/>
          </a:bodyPr>
          <a:lstStyle/>
          <a:p>
            <a:pPr algn="l"/>
            <a:r>
              <a:rPr kumimoji="1" lang="ja-JP" altLang="en-US" sz="2400" u="sng" dirty="0"/>
              <a:t>メリット③</a:t>
            </a:r>
          </a:p>
        </p:txBody>
      </p:sp>
      <p:sp>
        <p:nvSpPr>
          <p:cNvPr id="26" name="テキスト ボックス 25">
            <a:extLst>
              <a:ext uri="{FF2B5EF4-FFF2-40B4-BE49-F238E27FC236}">
                <a16:creationId xmlns:a16="http://schemas.microsoft.com/office/drawing/2014/main" id="{D84BA2B8-4D36-49B7-A5AB-D80A6236DCA6}"/>
              </a:ext>
            </a:extLst>
          </p:cNvPr>
          <p:cNvSpPr txBox="1"/>
          <p:nvPr/>
        </p:nvSpPr>
        <p:spPr>
          <a:xfrm>
            <a:off x="1781918" y="4640100"/>
            <a:ext cx="4956632" cy="830997"/>
          </a:xfrm>
          <a:prstGeom prst="rect">
            <a:avLst/>
          </a:prstGeom>
          <a:noFill/>
        </p:spPr>
        <p:txBody>
          <a:bodyPr wrap="square" rtlCol="0">
            <a:spAutoFit/>
          </a:bodyPr>
          <a:lstStyle/>
          <a:p>
            <a:pPr algn="l"/>
            <a:r>
              <a:rPr kumimoji="1" lang="ja-JP" altLang="en-US" sz="2400" dirty="0"/>
              <a:t>物理現象を表すための変数、オペレータが数多く存在する</a:t>
            </a:r>
          </a:p>
        </p:txBody>
      </p:sp>
      <p:sp>
        <p:nvSpPr>
          <p:cNvPr id="27" name="矢印: 右 26">
            <a:extLst>
              <a:ext uri="{FF2B5EF4-FFF2-40B4-BE49-F238E27FC236}">
                <a16:creationId xmlns:a16="http://schemas.microsoft.com/office/drawing/2014/main" id="{4BD9E869-66D8-4A64-889E-0DC09391BD30}"/>
              </a:ext>
            </a:extLst>
          </p:cNvPr>
          <p:cNvSpPr/>
          <p:nvPr/>
        </p:nvSpPr>
        <p:spPr>
          <a:xfrm>
            <a:off x="7005529" y="482476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8A23FA36-FB5B-4424-A943-CEEDC2E8C2DE}"/>
              </a:ext>
            </a:extLst>
          </p:cNvPr>
          <p:cNvSpPr txBox="1"/>
          <p:nvPr/>
        </p:nvSpPr>
        <p:spPr>
          <a:xfrm>
            <a:off x="7645155" y="4701655"/>
            <a:ext cx="4546845" cy="707886"/>
          </a:xfrm>
          <a:prstGeom prst="rect">
            <a:avLst/>
          </a:prstGeom>
          <a:noFill/>
        </p:spPr>
        <p:txBody>
          <a:bodyPr wrap="square" rtlCol="0">
            <a:spAutoFit/>
          </a:bodyPr>
          <a:lstStyle/>
          <a:p>
            <a:pPr algn="l"/>
            <a:r>
              <a:rPr kumimoji="1" lang="ja-JP" altLang="en-US" sz="2000" dirty="0"/>
              <a:t>アクロス変数、フロー変数、ストリーム変数、時間微分オペレータ</a:t>
            </a:r>
            <a:r>
              <a:rPr kumimoji="1" lang="en-US" altLang="ja-JP" sz="2000" dirty="0"/>
              <a:t>der</a:t>
            </a:r>
            <a:endParaRPr kumimoji="1" lang="ja-JP" altLang="en-US" sz="2000" dirty="0"/>
          </a:p>
        </p:txBody>
      </p:sp>
      <p:sp>
        <p:nvSpPr>
          <p:cNvPr id="29" name="テキスト ボックス 28">
            <a:extLst>
              <a:ext uri="{FF2B5EF4-FFF2-40B4-BE49-F238E27FC236}">
                <a16:creationId xmlns:a16="http://schemas.microsoft.com/office/drawing/2014/main" id="{A62722F1-3CE9-494A-BE43-3E46336CF5E5}"/>
              </a:ext>
            </a:extLst>
          </p:cNvPr>
          <p:cNvSpPr txBox="1"/>
          <p:nvPr/>
        </p:nvSpPr>
        <p:spPr>
          <a:xfrm>
            <a:off x="1215079" y="5510995"/>
            <a:ext cx="1723549" cy="461665"/>
          </a:xfrm>
          <a:prstGeom prst="rect">
            <a:avLst/>
          </a:prstGeom>
          <a:noFill/>
        </p:spPr>
        <p:txBody>
          <a:bodyPr wrap="none" rtlCol="0">
            <a:spAutoFit/>
          </a:bodyPr>
          <a:lstStyle/>
          <a:p>
            <a:pPr algn="l"/>
            <a:r>
              <a:rPr kumimoji="1" lang="ja-JP" altLang="en-US" sz="2400" u="sng" dirty="0"/>
              <a:t>メリット④</a:t>
            </a:r>
          </a:p>
        </p:txBody>
      </p:sp>
      <p:sp>
        <p:nvSpPr>
          <p:cNvPr id="30" name="テキスト ボックス 29">
            <a:extLst>
              <a:ext uri="{FF2B5EF4-FFF2-40B4-BE49-F238E27FC236}">
                <a16:creationId xmlns:a16="http://schemas.microsoft.com/office/drawing/2014/main" id="{9C470083-4C01-444A-A6E0-D8E89BDD957E}"/>
              </a:ext>
            </a:extLst>
          </p:cNvPr>
          <p:cNvSpPr txBox="1"/>
          <p:nvPr/>
        </p:nvSpPr>
        <p:spPr>
          <a:xfrm>
            <a:off x="1781918" y="6018526"/>
            <a:ext cx="4956632" cy="461665"/>
          </a:xfrm>
          <a:prstGeom prst="rect">
            <a:avLst/>
          </a:prstGeom>
          <a:noFill/>
        </p:spPr>
        <p:txBody>
          <a:bodyPr wrap="square" rtlCol="0">
            <a:spAutoFit/>
          </a:bodyPr>
          <a:lstStyle/>
          <a:p>
            <a:pPr algn="l"/>
            <a:r>
              <a:rPr kumimoji="1" lang="ja-JP" altLang="en-US" sz="2400" dirty="0"/>
              <a:t>豊富な物理ライブラリが存在する</a:t>
            </a:r>
          </a:p>
        </p:txBody>
      </p:sp>
      <p:sp>
        <p:nvSpPr>
          <p:cNvPr id="31" name="矢印: 右 30">
            <a:extLst>
              <a:ext uri="{FF2B5EF4-FFF2-40B4-BE49-F238E27FC236}">
                <a16:creationId xmlns:a16="http://schemas.microsoft.com/office/drawing/2014/main" id="{0A8CAD71-621A-4411-8265-1EA1045B95E3}"/>
              </a:ext>
            </a:extLst>
          </p:cNvPr>
          <p:cNvSpPr/>
          <p:nvPr/>
        </p:nvSpPr>
        <p:spPr>
          <a:xfrm>
            <a:off x="7005529" y="601852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9CC0F3F7-278C-4B05-953B-738063F2353F}"/>
              </a:ext>
            </a:extLst>
          </p:cNvPr>
          <p:cNvSpPr txBox="1"/>
          <p:nvPr/>
        </p:nvSpPr>
        <p:spPr>
          <a:xfrm>
            <a:off x="7645155" y="6018526"/>
            <a:ext cx="4546845" cy="461665"/>
          </a:xfrm>
          <a:prstGeom prst="rect">
            <a:avLst/>
          </a:prstGeom>
          <a:noFill/>
        </p:spPr>
        <p:txBody>
          <a:bodyPr wrap="square" rtlCol="0">
            <a:spAutoFit/>
          </a:bodyPr>
          <a:lstStyle/>
          <a:p>
            <a:pPr algn="l"/>
            <a:r>
              <a:rPr kumimoji="1" lang="en-US" altLang="ja-JP" sz="2400" dirty="0"/>
              <a:t>MSL, </a:t>
            </a:r>
            <a:r>
              <a:rPr kumimoji="1" lang="ja-JP" altLang="en-US" sz="2400" dirty="0"/>
              <a:t>数々の商用ライブラリ</a:t>
            </a:r>
          </a:p>
        </p:txBody>
      </p:sp>
    </p:spTree>
    <p:extLst>
      <p:ext uri="{BB962C8B-B14F-4D97-AF65-F5344CB8AC3E}">
        <p14:creationId xmlns:p14="http://schemas.microsoft.com/office/powerpoint/2010/main" val="22895288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1">
            <a:extLst>
              <a:ext uri="{FF2B5EF4-FFF2-40B4-BE49-F238E27FC236}">
                <a16:creationId xmlns:a16="http://schemas.microsoft.com/office/drawing/2014/main" id="{4E4EAB3C-E7E0-4512-8AE7-C96B4E610017}"/>
              </a:ext>
            </a:extLst>
          </p:cNvPr>
          <p:cNvGrpSpPr>
            <a:grpSpLocks/>
          </p:cNvGrpSpPr>
          <p:nvPr/>
        </p:nvGrpSpPr>
        <p:grpSpPr bwMode="auto">
          <a:xfrm>
            <a:off x="2220398" y="1338884"/>
            <a:ext cx="3673477" cy="3735389"/>
            <a:chOff x="1450" y="1592"/>
            <a:chExt cx="2314" cy="2353"/>
          </a:xfrm>
        </p:grpSpPr>
        <p:sp>
          <p:nvSpPr>
            <p:cNvPr id="3" name="Rectangle 136">
              <a:extLst>
                <a:ext uri="{FF2B5EF4-FFF2-40B4-BE49-F238E27FC236}">
                  <a16:creationId xmlns:a16="http://schemas.microsoft.com/office/drawing/2014/main" id="{39506B08-B89A-4582-B3F5-27D7235E0A2E}"/>
                </a:ext>
              </a:extLst>
            </p:cNvPr>
            <p:cNvSpPr>
              <a:spLocks noChangeArrowheads="1"/>
            </p:cNvSpPr>
            <p:nvPr/>
          </p:nvSpPr>
          <p:spPr bwMode="auto">
            <a:xfrm rot="3600000">
              <a:off x="1231" y="1811"/>
              <a:ext cx="1111" cy="6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it-IT" altLang="ja-JP"/>
            </a:p>
          </p:txBody>
        </p:sp>
        <p:sp>
          <p:nvSpPr>
            <p:cNvPr id="4" name="Rectangle 137">
              <a:extLst>
                <a:ext uri="{FF2B5EF4-FFF2-40B4-BE49-F238E27FC236}">
                  <a16:creationId xmlns:a16="http://schemas.microsoft.com/office/drawing/2014/main" id="{978D99FE-833A-4571-9F72-4F3B5D2AFC25}"/>
                </a:ext>
              </a:extLst>
            </p:cNvPr>
            <p:cNvSpPr>
              <a:spLocks noChangeArrowheads="1"/>
            </p:cNvSpPr>
            <p:nvPr/>
          </p:nvSpPr>
          <p:spPr bwMode="auto">
            <a:xfrm>
              <a:off x="2357" y="2461"/>
              <a:ext cx="1407" cy="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it-IT" altLang="ja-JP"/>
            </a:p>
          </p:txBody>
        </p:sp>
        <p:sp>
          <p:nvSpPr>
            <p:cNvPr id="5" name="Rectangle 138">
              <a:extLst>
                <a:ext uri="{FF2B5EF4-FFF2-40B4-BE49-F238E27FC236}">
                  <a16:creationId xmlns:a16="http://schemas.microsoft.com/office/drawing/2014/main" id="{A1058FF3-413E-4574-9DA6-05371A2037A5}"/>
                </a:ext>
              </a:extLst>
            </p:cNvPr>
            <p:cNvSpPr>
              <a:spLocks noChangeArrowheads="1"/>
            </p:cNvSpPr>
            <p:nvPr/>
          </p:nvSpPr>
          <p:spPr bwMode="auto">
            <a:xfrm rot="-3600000">
              <a:off x="1276" y="3085"/>
              <a:ext cx="1054" cy="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it-IT" altLang="ja-JP"/>
            </a:p>
          </p:txBody>
        </p:sp>
        <p:sp>
          <p:nvSpPr>
            <p:cNvPr id="6" name="Line 140">
              <a:extLst>
                <a:ext uri="{FF2B5EF4-FFF2-40B4-BE49-F238E27FC236}">
                  <a16:creationId xmlns:a16="http://schemas.microsoft.com/office/drawing/2014/main" id="{AD2A28A9-C2A5-41FB-ACE1-547EE0CB6ECD}"/>
                </a:ext>
              </a:extLst>
            </p:cNvPr>
            <p:cNvSpPr>
              <a:spLocks noChangeShapeType="1"/>
            </p:cNvSpPr>
            <p:nvPr/>
          </p:nvSpPr>
          <p:spPr bwMode="auto">
            <a:xfrm rot="-3600000">
              <a:off x="1716" y="2992"/>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7" name="Line 141">
              <a:extLst>
                <a:ext uri="{FF2B5EF4-FFF2-40B4-BE49-F238E27FC236}">
                  <a16:creationId xmlns:a16="http://schemas.microsoft.com/office/drawing/2014/main" id="{A251BB3C-6D9B-49D0-89D6-274AEAEDFD07}"/>
                </a:ext>
              </a:extLst>
            </p:cNvPr>
            <p:cNvSpPr>
              <a:spLocks noChangeShapeType="1"/>
            </p:cNvSpPr>
            <p:nvPr/>
          </p:nvSpPr>
          <p:spPr bwMode="auto">
            <a:xfrm rot="3600000">
              <a:off x="1982" y="2438"/>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8" name="Line 142">
              <a:extLst>
                <a:ext uri="{FF2B5EF4-FFF2-40B4-BE49-F238E27FC236}">
                  <a16:creationId xmlns:a16="http://schemas.microsoft.com/office/drawing/2014/main" id="{0E49E6C4-C1C8-4F30-BF31-AFB4B4EF2522}"/>
                </a:ext>
              </a:extLst>
            </p:cNvPr>
            <p:cNvSpPr>
              <a:spLocks noChangeShapeType="1"/>
            </p:cNvSpPr>
            <p:nvPr/>
          </p:nvSpPr>
          <p:spPr bwMode="auto">
            <a:xfrm rot="10800000">
              <a:off x="2357" y="2635"/>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9" name="Line 144">
              <a:extLst>
                <a:ext uri="{FF2B5EF4-FFF2-40B4-BE49-F238E27FC236}">
                  <a16:creationId xmlns:a16="http://schemas.microsoft.com/office/drawing/2014/main" id="{A97CB0E2-B064-454D-A83E-D67FFEACF995}"/>
                </a:ext>
              </a:extLst>
            </p:cNvPr>
            <p:cNvSpPr>
              <a:spLocks noChangeShapeType="1"/>
            </p:cNvSpPr>
            <p:nvPr/>
          </p:nvSpPr>
          <p:spPr bwMode="auto">
            <a:xfrm>
              <a:off x="2357" y="2974"/>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0" name="Line 145">
              <a:extLst>
                <a:ext uri="{FF2B5EF4-FFF2-40B4-BE49-F238E27FC236}">
                  <a16:creationId xmlns:a16="http://schemas.microsoft.com/office/drawing/2014/main" id="{1D0290E6-3E2D-432B-BF6C-1DD45BBB66EF}"/>
                </a:ext>
              </a:extLst>
            </p:cNvPr>
            <p:cNvSpPr>
              <a:spLocks noChangeShapeType="1"/>
            </p:cNvSpPr>
            <p:nvPr/>
          </p:nvSpPr>
          <p:spPr bwMode="auto">
            <a:xfrm rot="-7200000">
              <a:off x="1720" y="2587"/>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1" name="Line 146">
              <a:extLst>
                <a:ext uri="{FF2B5EF4-FFF2-40B4-BE49-F238E27FC236}">
                  <a16:creationId xmlns:a16="http://schemas.microsoft.com/office/drawing/2014/main" id="{06D0F75D-2FA2-429A-919F-4ADDB6DA79C3}"/>
                </a:ext>
              </a:extLst>
            </p:cNvPr>
            <p:cNvSpPr>
              <a:spLocks noChangeShapeType="1"/>
            </p:cNvSpPr>
            <p:nvPr/>
          </p:nvSpPr>
          <p:spPr bwMode="auto">
            <a:xfrm rot="7200000">
              <a:off x="1999" y="3154"/>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2" name="Line 148">
              <a:extLst>
                <a:ext uri="{FF2B5EF4-FFF2-40B4-BE49-F238E27FC236}">
                  <a16:creationId xmlns:a16="http://schemas.microsoft.com/office/drawing/2014/main" id="{B3A62213-577A-4230-A983-56EDEF99342C}"/>
                </a:ext>
              </a:extLst>
            </p:cNvPr>
            <p:cNvSpPr>
              <a:spLocks noChangeShapeType="1"/>
            </p:cNvSpPr>
            <p:nvPr/>
          </p:nvSpPr>
          <p:spPr bwMode="auto">
            <a:xfrm>
              <a:off x="2191" y="2552"/>
              <a:ext cx="166" cy="83"/>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3" name="Line 150">
              <a:extLst>
                <a:ext uri="{FF2B5EF4-FFF2-40B4-BE49-F238E27FC236}">
                  <a16:creationId xmlns:a16="http://schemas.microsoft.com/office/drawing/2014/main" id="{120E0AEA-8D43-441B-BD97-01D18F4EBE31}"/>
                </a:ext>
              </a:extLst>
            </p:cNvPr>
            <p:cNvSpPr>
              <a:spLocks noChangeShapeType="1"/>
            </p:cNvSpPr>
            <p:nvPr/>
          </p:nvSpPr>
          <p:spPr bwMode="auto">
            <a:xfrm flipH="1">
              <a:off x="2201" y="2592"/>
              <a:ext cx="74" cy="443"/>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4" name="Line 151">
              <a:extLst>
                <a:ext uri="{FF2B5EF4-FFF2-40B4-BE49-F238E27FC236}">
                  <a16:creationId xmlns:a16="http://schemas.microsoft.com/office/drawing/2014/main" id="{9E392393-6517-4035-88A9-0B0920733C7D}"/>
                </a:ext>
              </a:extLst>
            </p:cNvPr>
            <p:cNvSpPr>
              <a:spLocks noChangeShapeType="1"/>
            </p:cNvSpPr>
            <p:nvPr/>
          </p:nvSpPr>
          <p:spPr bwMode="auto">
            <a:xfrm flipH="1">
              <a:off x="1913" y="2548"/>
              <a:ext cx="278" cy="331"/>
            </a:xfrm>
            <a:prstGeom prst="line">
              <a:avLst/>
            </a:prstGeom>
            <a:noFill/>
            <a:ln w="19050">
              <a:solidFill>
                <a:srgbClr val="008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5" name="Line 152">
              <a:extLst>
                <a:ext uri="{FF2B5EF4-FFF2-40B4-BE49-F238E27FC236}">
                  <a16:creationId xmlns:a16="http://schemas.microsoft.com/office/drawing/2014/main" id="{BB94E3B4-51A6-4F4F-9BD1-E15AEC0ACD8A}"/>
                </a:ext>
              </a:extLst>
            </p:cNvPr>
            <p:cNvSpPr>
              <a:spLocks noChangeShapeType="1"/>
            </p:cNvSpPr>
            <p:nvPr/>
          </p:nvSpPr>
          <p:spPr bwMode="auto">
            <a:xfrm flipH="1" flipV="1">
              <a:off x="2087" y="2659"/>
              <a:ext cx="266" cy="313"/>
            </a:xfrm>
            <a:prstGeom prst="line">
              <a:avLst/>
            </a:prstGeom>
            <a:noFill/>
            <a:ln w="19050">
              <a:solidFill>
                <a:srgbClr val="008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6" name="Line 153">
              <a:extLst>
                <a:ext uri="{FF2B5EF4-FFF2-40B4-BE49-F238E27FC236}">
                  <a16:creationId xmlns:a16="http://schemas.microsoft.com/office/drawing/2014/main" id="{D6C1DD45-1B08-4C77-ACCA-F0D06DBBA7B4}"/>
                </a:ext>
              </a:extLst>
            </p:cNvPr>
            <p:cNvSpPr>
              <a:spLocks noChangeShapeType="1"/>
            </p:cNvSpPr>
            <p:nvPr/>
          </p:nvSpPr>
          <p:spPr bwMode="auto">
            <a:xfrm flipH="1">
              <a:off x="1917" y="2636"/>
              <a:ext cx="430" cy="235"/>
            </a:xfrm>
            <a:prstGeom prst="line">
              <a:avLst/>
            </a:prstGeom>
            <a:noFill/>
            <a:ln w="19050">
              <a:solidFill>
                <a:schemeClr val="accent2"/>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7" name="Line 154">
              <a:extLst>
                <a:ext uri="{FF2B5EF4-FFF2-40B4-BE49-F238E27FC236}">
                  <a16:creationId xmlns:a16="http://schemas.microsoft.com/office/drawing/2014/main" id="{47565887-B0DA-48DA-8D0B-7E4ACAA9188B}"/>
                </a:ext>
              </a:extLst>
            </p:cNvPr>
            <p:cNvSpPr>
              <a:spLocks noChangeShapeType="1"/>
            </p:cNvSpPr>
            <p:nvPr/>
          </p:nvSpPr>
          <p:spPr bwMode="auto">
            <a:xfrm flipH="1" flipV="1">
              <a:off x="1927" y="2703"/>
              <a:ext cx="198" cy="57"/>
            </a:xfrm>
            <a:prstGeom prst="line">
              <a:avLst/>
            </a:prstGeom>
            <a:noFill/>
            <a:ln w="19050">
              <a:solidFill>
                <a:schemeClr val="accent2"/>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8" name="Text Box 155">
              <a:extLst>
                <a:ext uri="{FF2B5EF4-FFF2-40B4-BE49-F238E27FC236}">
                  <a16:creationId xmlns:a16="http://schemas.microsoft.com/office/drawing/2014/main" id="{65DA0921-3CD4-4268-AE87-C188CD964289}"/>
                </a:ext>
              </a:extLst>
            </p:cNvPr>
            <p:cNvSpPr txBox="1">
              <a:spLocks noChangeArrowheads="1"/>
            </p:cNvSpPr>
            <p:nvPr/>
          </p:nvSpPr>
          <p:spPr bwMode="auto">
            <a:xfrm>
              <a:off x="2616" y="2527"/>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a:t>h</a:t>
              </a:r>
              <a:r>
                <a:rPr lang="en-US" altLang="ja-JP" sz="1400" baseline="-25000"/>
                <a:t>3</a:t>
              </a:r>
            </a:p>
          </p:txBody>
        </p:sp>
        <p:sp>
          <p:nvSpPr>
            <p:cNvPr id="19" name="Text Box 156">
              <a:extLst>
                <a:ext uri="{FF2B5EF4-FFF2-40B4-BE49-F238E27FC236}">
                  <a16:creationId xmlns:a16="http://schemas.microsoft.com/office/drawing/2014/main" id="{DBBB1C12-30FB-460F-AB9A-0AA90AC56C2A}"/>
                </a:ext>
              </a:extLst>
            </p:cNvPr>
            <p:cNvSpPr txBox="1">
              <a:spLocks noChangeArrowheads="1"/>
            </p:cNvSpPr>
            <p:nvPr/>
          </p:nvSpPr>
          <p:spPr bwMode="auto">
            <a:xfrm>
              <a:off x="2636" y="2867"/>
              <a:ext cx="7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b="1"/>
                <a:t>inStream</a:t>
              </a:r>
              <a:r>
                <a:rPr lang="en-US" altLang="ja-JP" sz="1400"/>
                <a:t>(h</a:t>
              </a:r>
              <a:r>
                <a:rPr lang="en-US" altLang="ja-JP" sz="1400" baseline="-25000"/>
                <a:t>3</a:t>
              </a:r>
              <a:r>
                <a:rPr lang="en-US" altLang="ja-JP" sz="1400"/>
                <a:t>)</a:t>
              </a:r>
            </a:p>
          </p:txBody>
        </p:sp>
        <p:sp>
          <p:nvSpPr>
            <p:cNvPr id="20" name="Text Box 157">
              <a:extLst>
                <a:ext uri="{FF2B5EF4-FFF2-40B4-BE49-F238E27FC236}">
                  <a16:creationId xmlns:a16="http://schemas.microsoft.com/office/drawing/2014/main" id="{7B3EDFF5-17FD-4685-8FAA-A4EBB3048197}"/>
                </a:ext>
              </a:extLst>
            </p:cNvPr>
            <p:cNvSpPr txBox="1">
              <a:spLocks noChangeArrowheads="1"/>
            </p:cNvSpPr>
            <p:nvPr/>
          </p:nvSpPr>
          <p:spPr bwMode="auto">
            <a:xfrm rot="3600000">
              <a:off x="1920" y="2107"/>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a:t>h</a:t>
              </a:r>
              <a:r>
                <a:rPr lang="en-US" altLang="ja-JP" sz="1400" baseline="-25000"/>
                <a:t>2</a:t>
              </a:r>
            </a:p>
          </p:txBody>
        </p:sp>
        <p:sp>
          <p:nvSpPr>
            <p:cNvPr id="21" name="Text Box 158">
              <a:extLst>
                <a:ext uri="{FF2B5EF4-FFF2-40B4-BE49-F238E27FC236}">
                  <a16:creationId xmlns:a16="http://schemas.microsoft.com/office/drawing/2014/main" id="{F244AC77-0F6C-49B8-B987-702B83510333}"/>
                </a:ext>
              </a:extLst>
            </p:cNvPr>
            <p:cNvSpPr txBox="1">
              <a:spLocks noChangeArrowheads="1"/>
            </p:cNvSpPr>
            <p:nvPr/>
          </p:nvSpPr>
          <p:spPr bwMode="auto">
            <a:xfrm rot="3600000">
              <a:off x="1236" y="2069"/>
              <a:ext cx="7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b="1"/>
                <a:t>inStream</a:t>
              </a:r>
              <a:r>
                <a:rPr lang="en-US" altLang="ja-JP" sz="1400"/>
                <a:t>(h</a:t>
              </a:r>
              <a:r>
                <a:rPr lang="en-US" altLang="ja-JP" sz="1400" baseline="-25000"/>
                <a:t>2</a:t>
              </a:r>
              <a:r>
                <a:rPr lang="en-US" altLang="ja-JP" sz="1400"/>
                <a:t>)</a:t>
              </a:r>
            </a:p>
          </p:txBody>
        </p:sp>
        <p:sp>
          <p:nvSpPr>
            <p:cNvPr id="22" name="Text Box 159">
              <a:extLst>
                <a:ext uri="{FF2B5EF4-FFF2-40B4-BE49-F238E27FC236}">
                  <a16:creationId xmlns:a16="http://schemas.microsoft.com/office/drawing/2014/main" id="{143BE29A-A1CE-4CAC-BD3D-BFB10816F988}"/>
                </a:ext>
              </a:extLst>
            </p:cNvPr>
            <p:cNvSpPr txBox="1">
              <a:spLocks noChangeArrowheads="1"/>
            </p:cNvSpPr>
            <p:nvPr/>
          </p:nvSpPr>
          <p:spPr bwMode="auto">
            <a:xfrm rot="-3600000">
              <a:off x="1604" y="3083"/>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a:t>h</a:t>
              </a:r>
              <a:r>
                <a:rPr lang="en-US" altLang="ja-JP" sz="1400" baseline="-25000"/>
                <a:t>1</a:t>
              </a:r>
            </a:p>
          </p:txBody>
        </p:sp>
        <p:sp>
          <p:nvSpPr>
            <p:cNvPr id="23" name="Text Box 160">
              <a:extLst>
                <a:ext uri="{FF2B5EF4-FFF2-40B4-BE49-F238E27FC236}">
                  <a16:creationId xmlns:a16="http://schemas.microsoft.com/office/drawing/2014/main" id="{5C26E86B-A812-4B36-9501-2BCF160C4749}"/>
                </a:ext>
              </a:extLst>
            </p:cNvPr>
            <p:cNvSpPr txBox="1">
              <a:spLocks noChangeArrowheads="1"/>
            </p:cNvSpPr>
            <p:nvPr/>
          </p:nvSpPr>
          <p:spPr bwMode="auto">
            <a:xfrm rot="-3600000">
              <a:off x="1496" y="3457"/>
              <a:ext cx="7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b="1"/>
                <a:t>inStream</a:t>
              </a:r>
              <a:r>
                <a:rPr lang="en-US" altLang="ja-JP" sz="1400"/>
                <a:t>(h</a:t>
              </a:r>
              <a:r>
                <a:rPr lang="en-US" altLang="ja-JP" sz="1400" baseline="-25000"/>
                <a:t>1</a:t>
              </a:r>
              <a:r>
                <a:rPr lang="en-US" altLang="ja-JP" sz="1400"/>
                <a:t>)</a:t>
              </a:r>
            </a:p>
          </p:txBody>
        </p:sp>
      </p:grpSp>
      <p:pic>
        <p:nvPicPr>
          <p:cNvPr id="24" name="図 23">
            <a:extLst>
              <a:ext uri="{FF2B5EF4-FFF2-40B4-BE49-F238E27FC236}">
                <a16:creationId xmlns:a16="http://schemas.microsoft.com/office/drawing/2014/main" id="{FD1A5D4B-A945-46BE-99C8-7E08BA9D1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686" y="1532238"/>
            <a:ext cx="5927521" cy="1002665"/>
          </a:xfrm>
          <a:prstGeom prst="rect">
            <a:avLst/>
          </a:prstGeom>
          <a:noFill/>
          <a:extLst>
            <a:ext uri="{909E8E84-426E-40DD-AFC4-6F175D3DCCD1}">
              <a14:hiddenFill xmlns:a14="http://schemas.microsoft.com/office/drawing/2010/main">
                <a:solidFill>
                  <a:srgbClr val="FFFFFF"/>
                </a:solidFill>
              </a14:hiddenFill>
            </a:ext>
          </a:extLst>
        </p:spPr>
      </p:pic>
      <p:sp>
        <p:nvSpPr>
          <p:cNvPr id="25" name="Text Box 164">
            <a:extLst>
              <a:ext uri="{FF2B5EF4-FFF2-40B4-BE49-F238E27FC236}">
                <a16:creationId xmlns:a16="http://schemas.microsoft.com/office/drawing/2014/main" id="{4432C7E6-E829-49BF-B943-E303E47A7A28}"/>
              </a:ext>
            </a:extLst>
          </p:cNvPr>
          <p:cNvSpPr txBox="1">
            <a:spLocks noChangeArrowheads="1"/>
          </p:cNvSpPr>
          <p:nvPr/>
        </p:nvSpPr>
        <p:spPr bwMode="auto">
          <a:xfrm>
            <a:off x="7307950" y="2474577"/>
            <a:ext cx="27446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600">
                <a:latin typeface="Times New Roman" panose="02020603050405020304" pitchFamily="18" charset="0"/>
              </a:rPr>
              <a:t>(mixing value for m_flow</a:t>
            </a:r>
            <a:r>
              <a:rPr lang="en-US" altLang="ja-JP" sz="1600" baseline="-25000">
                <a:latin typeface="Times New Roman" panose="02020603050405020304" pitchFamily="18" charset="0"/>
              </a:rPr>
              <a:t>i</a:t>
            </a:r>
            <a:r>
              <a:rPr lang="en-US" altLang="ja-JP" sz="1600">
                <a:latin typeface="Times New Roman" panose="02020603050405020304" pitchFamily="18" charset="0"/>
              </a:rPr>
              <a:t> &gt; 0)</a:t>
            </a:r>
          </a:p>
        </p:txBody>
      </p:sp>
    </p:spTree>
    <p:extLst>
      <p:ext uri="{BB962C8B-B14F-4D97-AF65-F5344CB8AC3E}">
        <p14:creationId xmlns:p14="http://schemas.microsoft.com/office/powerpoint/2010/main" val="24048969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C848D269-2E44-4DE1-BDB6-2B971A1C96C1}"/>
              </a:ext>
            </a:extLst>
          </p:cNvPr>
          <p:cNvPicPr>
            <a:picLocks noChangeAspect="1"/>
          </p:cNvPicPr>
          <p:nvPr/>
        </p:nvPicPr>
        <p:blipFill>
          <a:blip r:embed="rId2"/>
          <a:stretch>
            <a:fillRect/>
          </a:stretch>
        </p:blipFill>
        <p:spPr>
          <a:xfrm>
            <a:off x="2281859" y="2426883"/>
            <a:ext cx="7628281" cy="2004234"/>
          </a:xfrm>
          <a:prstGeom prst="rect">
            <a:avLst/>
          </a:prstGeom>
        </p:spPr>
      </p:pic>
      <p:sp>
        <p:nvSpPr>
          <p:cNvPr id="3" name="テキスト ボックス 2">
            <a:extLst>
              <a:ext uri="{FF2B5EF4-FFF2-40B4-BE49-F238E27FC236}">
                <a16:creationId xmlns:a16="http://schemas.microsoft.com/office/drawing/2014/main" id="{E4986099-D78B-4252-A341-DFF9FAE83D8F}"/>
              </a:ext>
            </a:extLst>
          </p:cNvPr>
          <p:cNvSpPr txBox="1"/>
          <p:nvPr/>
        </p:nvSpPr>
        <p:spPr>
          <a:xfrm>
            <a:off x="3385751" y="4757351"/>
            <a:ext cx="2985113" cy="369332"/>
          </a:xfrm>
          <a:prstGeom prst="rect">
            <a:avLst/>
          </a:prstGeom>
          <a:noFill/>
        </p:spPr>
        <p:txBody>
          <a:bodyPr wrap="none" rtlCol="0">
            <a:spAutoFit/>
          </a:bodyPr>
          <a:lstStyle/>
          <a:p>
            <a:r>
              <a:rPr kumimoji="1" lang="en-US" altLang="ja-JP" dirty="0"/>
              <a:t>Modelica Specification 3.3</a:t>
            </a:r>
            <a:endParaRPr kumimoji="1" lang="ja-JP" altLang="en-US" dirty="0"/>
          </a:p>
        </p:txBody>
      </p:sp>
    </p:spTree>
    <p:extLst>
      <p:ext uri="{BB962C8B-B14F-4D97-AF65-F5344CB8AC3E}">
        <p14:creationId xmlns:p14="http://schemas.microsoft.com/office/powerpoint/2010/main" val="8130676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D1A75A5-D26F-4DB9-ACBE-C0861E050A53}"/>
              </a:ext>
            </a:extLst>
          </p:cNvPr>
          <p:cNvSpPr>
            <a:spLocks noGrp="1"/>
          </p:cNvSpPr>
          <p:nvPr>
            <p:ph type="sldNum" sz="quarter" idx="12"/>
          </p:nvPr>
        </p:nvSpPr>
        <p:spPr/>
        <p:txBody>
          <a:bodyPr/>
          <a:lstStyle/>
          <a:p>
            <a:fld id="{D836F367-8F14-4921-8441-15DE2D973248}" type="slidenum">
              <a:rPr kumimoji="1" lang="ja-JP" altLang="en-US" smtClean="0"/>
              <a:t>72</a:t>
            </a:fld>
            <a:endParaRPr kumimoji="1" lang="ja-JP" altLang="en-US"/>
          </a:p>
        </p:txBody>
      </p:sp>
      <p:pic>
        <p:nvPicPr>
          <p:cNvPr id="3" name="図 2">
            <a:extLst>
              <a:ext uri="{FF2B5EF4-FFF2-40B4-BE49-F238E27FC236}">
                <a16:creationId xmlns:a16="http://schemas.microsoft.com/office/drawing/2014/main" id="{5712748A-CE3D-45C6-91F7-5905F0FFDC5B}"/>
              </a:ext>
            </a:extLst>
          </p:cNvPr>
          <p:cNvPicPr>
            <a:picLocks noChangeAspect="1"/>
          </p:cNvPicPr>
          <p:nvPr/>
        </p:nvPicPr>
        <p:blipFill>
          <a:blip r:embed="rId2"/>
          <a:stretch>
            <a:fillRect/>
          </a:stretch>
        </p:blipFill>
        <p:spPr>
          <a:xfrm>
            <a:off x="970292" y="752420"/>
            <a:ext cx="9011908" cy="781159"/>
          </a:xfrm>
          <a:prstGeom prst="rect">
            <a:avLst/>
          </a:prstGeom>
        </p:spPr>
      </p:pic>
      <p:pic>
        <p:nvPicPr>
          <p:cNvPr id="4" name="図 3">
            <a:extLst>
              <a:ext uri="{FF2B5EF4-FFF2-40B4-BE49-F238E27FC236}">
                <a16:creationId xmlns:a16="http://schemas.microsoft.com/office/drawing/2014/main" id="{56CAC471-D8CC-4801-B433-ECDB74EC5340}"/>
              </a:ext>
            </a:extLst>
          </p:cNvPr>
          <p:cNvPicPr>
            <a:picLocks noChangeAspect="1"/>
          </p:cNvPicPr>
          <p:nvPr/>
        </p:nvPicPr>
        <p:blipFill>
          <a:blip r:embed="rId3"/>
          <a:stretch>
            <a:fillRect/>
          </a:stretch>
        </p:blipFill>
        <p:spPr>
          <a:xfrm>
            <a:off x="838200" y="3758787"/>
            <a:ext cx="9354856" cy="2962688"/>
          </a:xfrm>
          <a:prstGeom prst="rect">
            <a:avLst/>
          </a:prstGeom>
        </p:spPr>
      </p:pic>
    </p:spTree>
    <p:extLst>
      <p:ext uri="{BB962C8B-B14F-4D97-AF65-F5344CB8AC3E}">
        <p14:creationId xmlns:p14="http://schemas.microsoft.com/office/powerpoint/2010/main" val="30552693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6138BC8-FDD6-4E80-9A31-2E9108FF04E7}"/>
              </a:ext>
            </a:extLst>
          </p:cNvPr>
          <p:cNvSpPr>
            <a:spLocks noGrp="1"/>
          </p:cNvSpPr>
          <p:nvPr>
            <p:ph type="sldNum" sz="quarter" idx="12"/>
          </p:nvPr>
        </p:nvSpPr>
        <p:spPr/>
        <p:txBody>
          <a:bodyPr/>
          <a:lstStyle/>
          <a:p>
            <a:fld id="{D836F367-8F14-4921-8441-15DE2D973248}" type="slidenum">
              <a:rPr kumimoji="1" lang="ja-JP" altLang="en-US" smtClean="0"/>
              <a:t>73</a:t>
            </a:fld>
            <a:endParaRPr kumimoji="1" lang="ja-JP" altLang="en-US"/>
          </a:p>
        </p:txBody>
      </p:sp>
      <p:pic>
        <p:nvPicPr>
          <p:cNvPr id="4" name="図 3">
            <a:extLst>
              <a:ext uri="{FF2B5EF4-FFF2-40B4-BE49-F238E27FC236}">
                <a16:creationId xmlns:a16="http://schemas.microsoft.com/office/drawing/2014/main" id="{5DDA5706-74C8-4516-B220-98351EE7B389}"/>
              </a:ext>
            </a:extLst>
          </p:cNvPr>
          <p:cNvPicPr>
            <a:picLocks noChangeAspect="1"/>
          </p:cNvPicPr>
          <p:nvPr/>
        </p:nvPicPr>
        <p:blipFill>
          <a:blip r:embed="rId2"/>
          <a:stretch>
            <a:fillRect/>
          </a:stretch>
        </p:blipFill>
        <p:spPr>
          <a:xfrm>
            <a:off x="1733172" y="373115"/>
            <a:ext cx="8725656" cy="6111770"/>
          </a:xfrm>
          <a:prstGeom prst="rect">
            <a:avLst/>
          </a:prstGeom>
        </p:spPr>
      </p:pic>
      <p:sp>
        <p:nvSpPr>
          <p:cNvPr id="5" name="正方形/長方形 4">
            <a:extLst>
              <a:ext uri="{FF2B5EF4-FFF2-40B4-BE49-F238E27FC236}">
                <a16:creationId xmlns:a16="http://schemas.microsoft.com/office/drawing/2014/main" id="{4E295841-0612-492F-B32F-F9C93FD41FF6}"/>
              </a:ext>
            </a:extLst>
          </p:cNvPr>
          <p:cNvSpPr/>
          <p:nvPr/>
        </p:nvSpPr>
        <p:spPr>
          <a:xfrm>
            <a:off x="168876" y="3429000"/>
            <a:ext cx="6096000" cy="923330"/>
          </a:xfrm>
          <a:prstGeom prst="rect">
            <a:avLst/>
          </a:prstGeom>
        </p:spPr>
        <p:txBody>
          <a:bodyPr>
            <a:spAutoFit/>
          </a:bodyPr>
          <a:lstStyle/>
          <a:p>
            <a:r>
              <a:rPr lang="ja-JP" altLang="en-US" dirty="0"/>
              <a:t>https://www.slideserve.com/ifeoma-young/overview-and-rationale-for-modelica-stream-connectors-january-27-2009</a:t>
            </a:r>
          </a:p>
        </p:txBody>
      </p:sp>
    </p:spTree>
    <p:extLst>
      <p:ext uri="{BB962C8B-B14F-4D97-AF65-F5344CB8AC3E}">
        <p14:creationId xmlns:p14="http://schemas.microsoft.com/office/powerpoint/2010/main" val="42610136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B37A6B2-0DD1-4B9E-A806-F650B0E087B1}"/>
              </a:ext>
            </a:extLst>
          </p:cNvPr>
          <p:cNvSpPr>
            <a:spLocks noGrp="1"/>
          </p:cNvSpPr>
          <p:nvPr>
            <p:ph type="sldNum" sz="quarter" idx="12"/>
          </p:nvPr>
        </p:nvSpPr>
        <p:spPr/>
        <p:txBody>
          <a:bodyPr/>
          <a:lstStyle/>
          <a:p>
            <a:fld id="{D836F367-8F14-4921-8441-15DE2D973248}" type="slidenum">
              <a:rPr kumimoji="1" lang="ja-JP" altLang="en-US" smtClean="0"/>
              <a:t>74</a:t>
            </a:fld>
            <a:endParaRPr kumimoji="1" lang="ja-JP" altLang="en-US"/>
          </a:p>
        </p:txBody>
      </p:sp>
      <p:pic>
        <p:nvPicPr>
          <p:cNvPr id="3" name="図 2">
            <a:extLst>
              <a:ext uri="{FF2B5EF4-FFF2-40B4-BE49-F238E27FC236}">
                <a16:creationId xmlns:a16="http://schemas.microsoft.com/office/drawing/2014/main" id="{8B2E2526-AB37-42CF-AB51-684D0E3D3E7D}"/>
              </a:ext>
            </a:extLst>
          </p:cNvPr>
          <p:cNvPicPr>
            <a:picLocks noChangeAspect="1"/>
          </p:cNvPicPr>
          <p:nvPr/>
        </p:nvPicPr>
        <p:blipFill>
          <a:blip r:embed="rId2"/>
          <a:stretch>
            <a:fillRect/>
          </a:stretch>
        </p:blipFill>
        <p:spPr>
          <a:xfrm>
            <a:off x="1021870" y="1257112"/>
            <a:ext cx="5502117" cy="2171888"/>
          </a:xfrm>
          <a:prstGeom prst="rect">
            <a:avLst/>
          </a:prstGeom>
        </p:spPr>
      </p:pic>
      <p:pic>
        <p:nvPicPr>
          <p:cNvPr id="4" name="図 3">
            <a:extLst>
              <a:ext uri="{FF2B5EF4-FFF2-40B4-BE49-F238E27FC236}">
                <a16:creationId xmlns:a16="http://schemas.microsoft.com/office/drawing/2014/main" id="{F1DFFF9C-EFA0-4781-AF58-B64C14116248}"/>
              </a:ext>
            </a:extLst>
          </p:cNvPr>
          <p:cNvPicPr>
            <a:picLocks noChangeAspect="1"/>
          </p:cNvPicPr>
          <p:nvPr/>
        </p:nvPicPr>
        <p:blipFill>
          <a:blip r:embed="rId3"/>
          <a:stretch>
            <a:fillRect/>
          </a:stretch>
        </p:blipFill>
        <p:spPr>
          <a:xfrm>
            <a:off x="1021870" y="3990744"/>
            <a:ext cx="6340389" cy="1767993"/>
          </a:xfrm>
          <a:prstGeom prst="rect">
            <a:avLst/>
          </a:prstGeom>
        </p:spPr>
      </p:pic>
      <p:sp>
        <p:nvSpPr>
          <p:cNvPr id="5" name="正方形/長方形 4">
            <a:extLst>
              <a:ext uri="{FF2B5EF4-FFF2-40B4-BE49-F238E27FC236}">
                <a16:creationId xmlns:a16="http://schemas.microsoft.com/office/drawing/2014/main" id="{54B8C75F-31DF-421D-91C1-45C0CE1E070E}"/>
              </a:ext>
            </a:extLst>
          </p:cNvPr>
          <p:cNvSpPr/>
          <p:nvPr/>
        </p:nvSpPr>
        <p:spPr>
          <a:xfrm>
            <a:off x="1021870" y="5934670"/>
            <a:ext cx="6096000" cy="923330"/>
          </a:xfrm>
          <a:prstGeom prst="rect">
            <a:avLst/>
          </a:prstGeom>
        </p:spPr>
        <p:txBody>
          <a:bodyPr>
            <a:spAutoFit/>
          </a:bodyPr>
          <a:lstStyle/>
          <a:p>
            <a:r>
              <a:rPr lang="ja-JP" altLang="en-US" dirty="0">
                <a:hlinkClick r:id="rId4"/>
              </a:rPr>
              <a:t>https://www.claytex.com/tech-blog/fluid-connectors-modelica-standard-library/</a:t>
            </a:r>
            <a:endParaRPr lang="en-US" altLang="ja-JP" dirty="0"/>
          </a:p>
          <a:p>
            <a:endParaRPr lang="ja-JP" altLang="en-US" dirty="0"/>
          </a:p>
        </p:txBody>
      </p:sp>
    </p:spTree>
    <p:extLst>
      <p:ext uri="{BB962C8B-B14F-4D97-AF65-F5344CB8AC3E}">
        <p14:creationId xmlns:p14="http://schemas.microsoft.com/office/powerpoint/2010/main" val="20254674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EDDA9F6-2376-464A-A377-80438CE6FA19}"/>
              </a:ext>
            </a:extLst>
          </p:cNvPr>
          <p:cNvSpPr>
            <a:spLocks noGrp="1"/>
          </p:cNvSpPr>
          <p:nvPr>
            <p:ph type="sldNum" sz="quarter" idx="12"/>
          </p:nvPr>
        </p:nvSpPr>
        <p:spPr/>
        <p:txBody>
          <a:bodyPr/>
          <a:lstStyle/>
          <a:p>
            <a:fld id="{D836F367-8F14-4921-8441-15DE2D973248}" type="slidenum">
              <a:rPr kumimoji="1" lang="ja-JP" altLang="en-US" smtClean="0"/>
              <a:t>75</a:t>
            </a:fld>
            <a:endParaRPr kumimoji="1" lang="ja-JP" altLang="en-US"/>
          </a:p>
        </p:txBody>
      </p:sp>
      <p:pic>
        <p:nvPicPr>
          <p:cNvPr id="3" name="図 2">
            <a:extLst>
              <a:ext uri="{FF2B5EF4-FFF2-40B4-BE49-F238E27FC236}">
                <a16:creationId xmlns:a16="http://schemas.microsoft.com/office/drawing/2014/main" id="{A56077AF-8934-4DBA-897B-06BD8DD95F09}"/>
              </a:ext>
            </a:extLst>
          </p:cNvPr>
          <p:cNvPicPr>
            <a:picLocks noChangeAspect="1"/>
          </p:cNvPicPr>
          <p:nvPr/>
        </p:nvPicPr>
        <p:blipFill>
          <a:blip r:embed="rId2"/>
          <a:stretch>
            <a:fillRect/>
          </a:stretch>
        </p:blipFill>
        <p:spPr>
          <a:xfrm>
            <a:off x="807044" y="642265"/>
            <a:ext cx="9747934" cy="5264265"/>
          </a:xfrm>
          <a:prstGeom prst="rect">
            <a:avLst/>
          </a:prstGeom>
        </p:spPr>
      </p:pic>
    </p:spTree>
    <p:extLst>
      <p:ext uri="{BB962C8B-B14F-4D97-AF65-F5344CB8AC3E}">
        <p14:creationId xmlns:p14="http://schemas.microsoft.com/office/powerpoint/2010/main" val="41891526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E7CEF41-23B9-440C-B9DC-644826BE22C1}"/>
              </a:ext>
            </a:extLst>
          </p:cNvPr>
          <p:cNvSpPr>
            <a:spLocks noGrp="1"/>
          </p:cNvSpPr>
          <p:nvPr>
            <p:ph type="sldNum" sz="quarter" idx="12"/>
          </p:nvPr>
        </p:nvSpPr>
        <p:spPr/>
        <p:txBody>
          <a:bodyPr/>
          <a:lstStyle/>
          <a:p>
            <a:fld id="{D836F367-8F14-4921-8441-15DE2D973248}" type="slidenum">
              <a:rPr kumimoji="1" lang="ja-JP" altLang="en-US" smtClean="0"/>
              <a:t>76</a:t>
            </a:fld>
            <a:endParaRPr kumimoji="1" lang="ja-JP" altLang="en-US"/>
          </a:p>
        </p:txBody>
      </p:sp>
      <p:pic>
        <p:nvPicPr>
          <p:cNvPr id="3" name="図 2">
            <a:extLst>
              <a:ext uri="{FF2B5EF4-FFF2-40B4-BE49-F238E27FC236}">
                <a16:creationId xmlns:a16="http://schemas.microsoft.com/office/drawing/2014/main" id="{7CC4AEBB-C306-41E6-977F-F58712AD8D5A}"/>
              </a:ext>
            </a:extLst>
          </p:cNvPr>
          <p:cNvPicPr>
            <a:picLocks noChangeAspect="1"/>
          </p:cNvPicPr>
          <p:nvPr/>
        </p:nvPicPr>
        <p:blipFill>
          <a:blip r:embed="rId2"/>
          <a:stretch>
            <a:fillRect/>
          </a:stretch>
        </p:blipFill>
        <p:spPr>
          <a:xfrm>
            <a:off x="981904" y="302690"/>
            <a:ext cx="8176969" cy="3558848"/>
          </a:xfrm>
          <a:prstGeom prst="rect">
            <a:avLst/>
          </a:prstGeom>
        </p:spPr>
      </p:pic>
      <p:pic>
        <p:nvPicPr>
          <p:cNvPr id="4" name="図 3">
            <a:extLst>
              <a:ext uri="{FF2B5EF4-FFF2-40B4-BE49-F238E27FC236}">
                <a16:creationId xmlns:a16="http://schemas.microsoft.com/office/drawing/2014/main" id="{BCDA28CD-17C4-449B-BF45-6DF872EC8D8F}"/>
              </a:ext>
            </a:extLst>
          </p:cNvPr>
          <p:cNvPicPr>
            <a:picLocks noChangeAspect="1"/>
          </p:cNvPicPr>
          <p:nvPr/>
        </p:nvPicPr>
        <p:blipFill>
          <a:blip r:embed="rId3"/>
          <a:stretch>
            <a:fillRect/>
          </a:stretch>
        </p:blipFill>
        <p:spPr>
          <a:xfrm>
            <a:off x="1156496" y="4184066"/>
            <a:ext cx="9335309" cy="3185436"/>
          </a:xfrm>
          <a:prstGeom prst="rect">
            <a:avLst/>
          </a:prstGeom>
        </p:spPr>
      </p:pic>
    </p:spTree>
    <p:extLst>
      <p:ext uri="{BB962C8B-B14F-4D97-AF65-F5344CB8AC3E}">
        <p14:creationId xmlns:p14="http://schemas.microsoft.com/office/powerpoint/2010/main" val="21916938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77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物理量の表し方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2308324"/>
          </a:xfrm>
          <a:prstGeom prst="rect">
            <a:avLst/>
          </a:prstGeom>
          <a:noFill/>
        </p:spPr>
        <p:txBody>
          <a:bodyPr wrap="square" rtlCol="0">
            <a:spAutoFit/>
          </a:bodyPr>
          <a:lstStyle/>
          <a:p>
            <a:r>
              <a:rPr lang="ja-JP" altLang="en-US" sz="2400" dirty="0"/>
              <a:t>移動現象論という学問分野では、基本的</a:t>
            </a:r>
            <a:r>
              <a:rPr kumimoji="1" lang="ja-JP" altLang="en-US" sz="2400" dirty="0"/>
              <a:t>な物理現象は、ポテンシャルとそのポテンシャルの勾配に応じて発生する移動量によって表すことが出来ると考えます。</a:t>
            </a:r>
            <a:endParaRPr kumimoji="1" lang="en-US" altLang="ja-JP" sz="2400" dirty="0"/>
          </a:p>
          <a:p>
            <a:r>
              <a:rPr kumimoji="1" lang="en-US" altLang="ja-JP" sz="2400" dirty="0"/>
              <a:t>(</a:t>
            </a:r>
            <a:r>
              <a:rPr kumimoji="1" lang="ja-JP" altLang="en-US" sz="2400" dirty="0"/>
              <a:t>移動現象論：</a:t>
            </a:r>
            <a:r>
              <a:rPr kumimoji="1" lang="en-US" altLang="ja-JP" sz="2400" dirty="0"/>
              <a:t>Transport phenomena)</a:t>
            </a:r>
          </a:p>
          <a:p>
            <a:r>
              <a:rPr kumimoji="1" lang="ja-JP" altLang="en-US" sz="2400" dirty="0"/>
              <a:t>例えば、球体が位置の高い方から低い方へ転がるという現象は、高さ</a:t>
            </a:r>
            <a:r>
              <a:rPr kumimoji="1" lang="en-US" altLang="ja-JP" sz="2400" dirty="0"/>
              <a:t>(</a:t>
            </a:r>
            <a:r>
              <a:rPr kumimoji="1" lang="ja-JP" altLang="en-US" sz="2400" dirty="0"/>
              <a:t>ポテンシャル</a:t>
            </a:r>
            <a:r>
              <a:rPr kumimoji="1" lang="en-US" altLang="ja-JP" sz="2400" dirty="0"/>
              <a:t>)</a:t>
            </a:r>
            <a:r>
              <a:rPr kumimoji="1" lang="ja-JP" altLang="en-US" sz="2400" dirty="0"/>
              <a:t>の高低差とその間の距離</a:t>
            </a:r>
            <a:r>
              <a:rPr lang="en-US" altLang="ja-JP" sz="2400" dirty="0"/>
              <a:t>(</a:t>
            </a:r>
            <a:r>
              <a:rPr lang="ja-JP" altLang="en-US" sz="2400" dirty="0"/>
              <a:t>勾配</a:t>
            </a:r>
            <a:r>
              <a:rPr lang="en-US" altLang="ja-JP" sz="2400" dirty="0"/>
              <a:t>)</a:t>
            </a:r>
            <a:r>
              <a:rPr lang="ja-JP" altLang="en-US" sz="2400" dirty="0"/>
              <a:t>に比例して流動量</a:t>
            </a:r>
            <a:r>
              <a:rPr lang="en-US" altLang="ja-JP" sz="2400" dirty="0"/>
              <a:t>(</a:t>
            </a:r>
            <a:r>
              <a:rPr lang="ja-JP" altLang="en-US" sz="2400" dirty="0"/>
              <a:t>物体の速度</a:t>
            </a:r>
            <a:r>
              <a:rPr lang="en-US" altLang="ja-JP" sz="2400" dirty="0"/>
              <a:t>)</a:t>
            </a:r>
            <a:r>
              <a:rPr lang="ja-JP" altLang="en-US" sz="2400" dirty="0"/>
              <a:t>が大きくなると考えます</a:t>
            </a:r>
            <a:endParaRPr kumimoji="1" lang="ja-JP" altLang="en-US" sz="2400" dirty="0"/>
          </a:p>
        </p:txBody>
      </p:sp>
      <p:sp>
        <p:nvSpPr>
          <p:cNvPr id="11" name="正方形/長方形 10">
            <a:extLst>
              <a:ext uri="{FF2B5EF4-FFF2-40B4-BE49-F238E27FC236}">
                <a16:creationId xmlns:a16="http://schemas.microsoft.com/office/drawing/2014/main" id="{D141F3B6-40AF-42F3-BB03-4CACE83A9D9B}"/>
              </a:ext>
            </a:extLst>
          </p:cNvPr>
          <p:cNvSpPr/>
          <p:nvPr/>
        </p:nvSpPr>
        <p:spPr>
          <a:xfrm>
            <a:off x="3550920" y="4652103"/>
            <a:ext cx="228601" cy="1245768"/>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sz="2800" dirty="0">
              <a:solidFill>
                <a:schemeClr val="tx1"/>
              </a:solidFill>
            </a:endParaRPr>
          </a:p>
        </p:txBody>
      </p:sp>
      <p:sp>
        <p:nvSpPr>
          <p:cNvPr id="12" name="正方形/長方形 11">
            <a:extLst>
              <a:ext uri="{FF2B5EF4-FFF2-40B4-BE49-F238E27FC236}">
                <a16:creationId xmlns:a16="http://schemas.microsoft.com/office/drawing/2014/main" id="{D899E6B3-6020-4C27-B882-B1EDAC8B6C30}"/>
              </a:ext>
            </a:extLst>
          </p:cNvPr>
          <p:cNvSpPr/>
          <p:nvPr/>
        </p:nvSpPr>
        <p:spPr>
          <a:xfrm>
            <a:off x="8610600" y="5159370"/>
            <a:ext cx="228600" cy="7384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cxnSp>
        <p:nvCxnSpPr>
          <p:cNvPr id="14" name="直線コネクタ 13">
            <a:extLst>
              <a:ext uri="{FF2B5EF4-FFF2-40B4-BE49-F238E27FC236}">
                <a16:creationId xmlns:a16="http://schemas.microsoft.com/office/drawing/2014/main" id="{6A13B045-2851-48B5-B887-DEF6927368C4}"/>
              </a:ext>
            </a:extLst>
          </p:cNvPr>
          <p:cNvCxnSpPr/>
          <p:nvPr/>
        </p:nvCxnSpPr>
        <p:spPr>
          <a:xfrm>
            <a:off x="1780109" y="5896214"/>
            <a:ext cx="87659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2E951F8A-F2FF-4B04-B5DE-D004C3188B98}"/>
              </a:ext>
            </a:extLst>
          </p:cNvPr>
          <p:cNvSpPr/>
          <p:nvPr/>
        </p:nvSpPr>
        <p:spPr>
          <a:xfrm rot="335276">
            <a:off x="3333150" y="4691166"/>
            <a:ext cx="5696539" cy="1913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C0917F3-7CFE-4BB9-A909-053EAD9C0566}"/>
              </a:ext>
            </a:extLst>
          </p:cNvPr>
          <p:cNvSpPr/>
          <p:nvPr/>
        </p:nvSpPr>
        <p:spPr>
          <a:xfrm>
            <a:off x="4617720" y="3977640"/>
            <a:ext cx="563880" cy="5638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2919CDDB-891C-4200-A6C6-5DD72107B466}"/>
              </a:ext>
            </a:extLst>
          </p:cNvPr>
          <p:cNvSpPr/>
          <p:nvPr/>
        </p:nvSpPr>
        <p:spPr>
          <a:xfrm rot="600000">
            <a:off x="5217355" y="4158454"/>
            <a:ext cx="655510" cy="36259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442718A5-E044-4BC4-8773-B1F1CB0DE20C}"/>
              </a:ext>
            </a:extLst>
          </p:cNvPr>
          <p:cNvGrpSpPr/>
          <p:nvPr/>
        </p:nvGrpSpPr>
        <p:grpSpPr>
          <a:xfrm>
            <a:off x="2651760" y="4652103"/>
            <a:ext cx="899160" cy="1244111"/>
            <a:chOff x="2651760" y="4103463"/>
            <a:chExt cx="899160" cy="1244111"/>
          </a:xfrm>
        </p:grpSpPr>
        <p:cxnSp>
          <p:nvCxnSpPr>
            <p:cNvPr id="19" name="直線コネクタ 18">
              <a:extLst>
                <a:ext uri="{FF2B5EF4-FFF2-40B4-BE49-F238E27FC236}">
                  <a16:creationId xmlns:a16="http://schemas.microsoft.com/office/drawing/2014/main" id="{F3A404A9-091C-4D34-ACBE-6F47F932B36F}"/>
                </a:ext>
              </a:extLst>
            </p:cNvPr>
            <p:cNvCxnSpPr/>
            <p:nvPr/>
          </p:nvCxnSpPr>
          <p:spPr>
            <a:xfrm flipH="1">
              <a:off x="2651760" y="4110152"/>
              <a:ext cx="89916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9911CA23-08A9-4D50-88EF-5404746E345F}"/>
                </a:ext>
              </a:extLst>
            </p:cNvPr>
            <p:cNvCxnSpPr/>
            <p:nvPr/>
          </p:nvCxnSpPr>
          <p:spPr>
            <a:xfrm>
              <a:off x="2755392" y="4103463"/>
              <a:ext cx="0" cy="1244111"/>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2" name="テキスト ボックス 21">
            <a:extLst>
              <a:ext uri="{FF2B5EF4-FFF2-40B4-BE49-F238E27FC236}">
                <a16:creationId xmlns:a16="http://schemas.microsoft.com/office/drawing/2014/main" id="{BA5C40B1-A7E6-464F-95AD-50C435345114}"/>
              </a:ext>
            </a:extLst>
          </p:cNvPr>
          <p:cNvSpPr txBox="1"/>
          <p:nvPr/>
        </p:nvSpPr>
        <p:spPr>
          <a:xfrm>
            <a:off x="1688592" y="4997274"/>
            <a:ext cx="1091966" cy="461665"/>
          </a:xfrm>
          <a:prstGeom prst="rect">
            <a:avLst/>
          </a:prstGeom>
          <a:noFill/>
        </p:spPr>
        <p:txBody>
          <a:bodyPr wrap="none" rtlCol="0">
            <a:spAutoFit/>
          </a:bodyPr>
          <a:lstStyle/>
          <a:p>
            <a:pPr algn="l"/>
            <a:r>
              <a:rPr kumimoji="1" lang="ja-JP" altLang="en-US" sz="2400" dirty="0"/>
              <a:t>高さ</a:t>
            </a:r>
            <a:r>
              <a:rPr kumimoji="1" lang="en-US" altLang="ja-JP" sz="2400" dirty="0"/>
              <a:t>h</a:t>
            </a:r>
            <a:r>
              <a:rPr kumimoji="1" lang="en-US" altLang="ja-JP" sz="2400" baseline="-25000" dirty="0"/>
              <a:t>1</a:t>
            </a:r>
            <a:endParaRPr kumimoji="1" lang="ja-JP" altLang="en-US" sz="2400" baseline="-25000" dirty="0"/>
          </a:p>
        </p:txBody>
      </p:sp>
      <p:sp>
        <p:nvSpPr>
          <p:cNvPr id="23" name="テキスト ボックス 22">
            <a:extLst>
              <a:ext uri="{FF2B5EF4-FFF2-40B4-BE49-F238E27FC236}">
                <a16:creationId xmlns:a16="http://schemas.microsoft.com/office/drawing/2014/main" id="{77BFC523-50A7-40C2-8F34-8D69E6C9738B}"/>
              </a:ext>
            </a:extLst>
          </p:cNvPr>
          <p:cNvSpPr txBox="1"/>
          <p:nvPr/>
        </p:nvSpPr>
        <p:spPr>
          <a:xfrm>
            <a:off x="9334500" y="5319688"/>
            <a:ext cx="1091966" cy="461665"/>
          </a:xfrm>
          <a:prstGeom prst="rect">
            <a:avLst/>
          </a:prstGeom>
          <a:noFill/>
        </p:spPr>
        <p:txBody>
          <a:bodyPr wrap="none" rtlCol="0">
            <a:spAutoFit/>
          </a:bodyPr>
          <a:lstStyle/>
          <a:p>
            <a:pPr algn="l"/>
            <a:r>
              <a:rPr kumimoji="1" lang="ja-JP" altLang="en-US" sz="2400" dirty="0"/>
              <a:t>高さ</a:t>
            </a:r>
            <a:r>
              <a:rPr kumimoji="1" lang="en-US" altLang="ja-JP" sz="2400" dirty="0"/>
              <a:t>h</a:t>
            </a:r>
            <a:r>
              <a:rPr kumimoji="1" lang="en-US" altLang="ja-JP" sz="2400" baseline="-25000" dirty="0"/>
              <a:t>2</a:t>
            </a:r>
            <a:endParaRPr kumimoji="1" lang="ja-JP" altLang="en-US" sz="2400" baseline="-25000" dirty="0"/>
          </a:p>
        </p:txBody>
      </p:sp>
      <p:cxnSp>
        <p:nvCxnSpPr>
          <p:cNvPr id="27" name="直線コネクタ 26">
            <a:extLst>
              <a:ext uri="{FF2B5EF4-FFF2-40B4-BE49-F238E27FC236}">
                <a16:creationId xmlns:a16="http://schemas.microsoft.com/office/drawing/2014/main" id="{BD495E5A-8F25-4729-9525-A70D446632B3}"/>
              </a:ext>
            </a:extLst>
          </p:cNvPr>
          <p:cNvCxnSpPr>
            <a:cxnSpLocks/>
          </p:cNvCxnSpPr>
          <p:nvPr/>
        </p:nvCxnSpPr>
        <p:spPr>
          <a:xfrm flipH="1">
            <a:off x="8862060" y="5148713"/>
            <a:ext cx="60198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2C04FC0-E97F-44A6-BA35-24591D6C5602}"/>
              </a:ext>
            </a:extLst>
          </p:cNvPr>
          <p:cNvCxnSpPr/>
          <p:nvPr/>
        </p:nvCxnSpPr>
        <p:spPr>
          <a:xfrm>
            <a:off x="9293352" y="5161026"/>
            <a:ext cx="0" cy="735188"/>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612FE9DF-915F-4C8B-8701-591FCE2997B6}"/>
              </a:ext>
            </a:extLst>
          </p:cNvPr>
          <p:cNvCxnSpPr>
            <a:cxnSpLocks/>
          </p:cNvCxnSpPr>
          <p:nvPr/>
        </p:nvCxnSpPr>
        <p:spPr>
          <a:xfrm flipV="1">
            <a:off x="3779521" y="5923162"/>
            <a:ext cx="0" cy="62093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9B336D32-C4ED-44D5-A661-D6F146E83AC8}"/>
              </a:ext>
            </a:extLst>
          </p:cNvPr>
          <p:cNvCxnSpPr>
            <a:cxnSpLocks/>
          </p:cNvCxnSpPr>
          <p:nvPr/>
        </p:nvCxnSpPr>
        <p:spPr>
          <a:xfrm flipH="1">
            <a:off x="3779521" y="6435181"/>
            <a:ext cx="4831079"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46690A8-99DB-4E53-9AC7-491B0C3CDF53}"/>
              </a:ext>
            </a:extLst>
          </p:cNvPr>
          <p:cNvCxnSpPr>
            <a:cxnSpLocks/>
          </p:cNvCxnSpPr>
          <p:nvPr/>
        </p:nvCxnSpPr>
        <p:spPr>
          <a:xfrm flipV="1">
            <a:off x="8610600" y="5896214"/>
            <a:ext cx="0" cy="62093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CC66BC6-89DD-4541-BC10-9C9572D2EB1E}"/>
              </a:ext>
            </a:extLst>
          </p:cNvPr>
          <p:cNvSpPr txBox="1"/>
          <p:nvPr/>
        </p:nvSpPr>
        <p:spPr>
          <a:xfrm>
            <a:off x="5577840" y="6020271"/>
            <a:ext cx="950901" cy="461665"/>
          </a:xfrm>
          <a:prstGeom prst="rect">
            <a:avLst/>
          </a:prstGeom>
          <a:noFill/>
        </p:spPr>
        <p:txBody>
          <a:bodyPr wrap="none" rtlCol="0">
            <a:spAutoFit/>
          </a:bodyPr>
          <a:lstStyle/>
          <a:p>
            <a:pPr algn="l"/>
            <a:r>
              <a:rPr kumimoji="1" lang="ja-JP" altLang="en-US" sz="2400" dirty="0"/>
              <a:t>距離</a:t>
            </a:r>
            <a:r>
              <a:rPr kumimoji="1" lang="en-US" altLang="ja-JP" sz="2400" dirty="0"/>
              <a:t>x</a:t>
            </a:r>
            <a:endParaRPr kumimoji="1" lang="ja-JP" altLang="en-US" sz="2400" dirty="0"/>
          </a:p>
        </p:txBody>
      </p:sp>
      <p:sp>
        <p:nvSpPr>
          <p:cNvPr id="38" name="テキスト ボックス 37">
            <a:extLst>
              <a:ext uri="{FF2B5EF4-FFF2-40B4-BE49-F238E27FC236}">
                <a16:creationId xmlns:a16="http://schemas.microsoft.com/office/drawing/2014/main" id="{34082D71-AD20-40BE-8947-D9AA055D8E9D}"/>
              </a:ext>
            </a:extLst>
          </p:cNvPr>
          <p:cNvSpPr txBox="1"/>
          <p:nvPr/>
        </p:nvSpPr>
        <p:spPr>
          <a:xfrm>
            <a:off x="5216799" y="3659750"/>
            <a:ext cx="950901" cy="461665"/>
          </a:xfrm>
          <a:prstGeom prst="rect">
            <a:avLst/>
          </a:prstGeom>
          <a:noFill/>
        </p:spPr>
        <p:txBody>
          <a:bodyPr wrap="none" rtlCol="0">
            <a:spAutoFit/>
          </a:bodyPr>
          <a:lstStyle/>
          <a:p>
            <a:pPr algn="l"/>
            <a:r>
              <a:rPr kumimoji="1" lang="ja-JP" altLang="en-US" sz="2400" dirty="0"/>
              <a:t>速度</a:t>
            </a:r>
            <a:r>
              <a:rPr kumimoji="1" lang="en-US" altLang="ja-JP" sz="2400" dirty="0"/>
              <a:t>v</a:t>
            </a:r>
            <a:endParaRPr kumimoji="1" lang="ja-JP" altLang="en-US" sz="2400" dirty="0"/>
          </a:p>
        </p:txBody>
      </p:sp>
    </p:spTree>
    <p:extLst>
      <p:ext uri="{BB962C8B-B14F-4D97-AF65-F5344CB8AC3E}">
        <p14:creationId xmlns:p14="http://schemas.microsoft.com/office/powerpoint/2010/main" val="33744110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78</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87312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ポテンシャルと移動量の例</a:t>
            </a:r>
            <a:endParaRPr lang="en-US" altLang="ja-JP" dirty="0"/>
          </a:p>
        </p:txBody>
      </p:sp>
      <p:graphicFrame>
        <p:nvGraphicFramePr>
          <p:cNvPr id="3" name="表 2">
            <a:extLst>
              <a:ext uri="{FF2B5EF4-FFF2-40B4-BE49-F238E27FC236}">
                <a16:creationId xmlns:a16="http://schemas.microsoft.com/office/drawing/2014/main" id="{763BF4B9-8A28-48F8-ACDE-C49C7DE647EB}"/>
              </a:ext>
            </a:extLst>
          </p:cNvPr>
          <p:cNvGraphicFramePr>
            <a:graphicFrameLocks noGrp="1"/>
          </p:cNvGraphicFramePr>
          <p:nvPr>
            <p:extLst>
              <p:ext uri="{D42A27DB-BD31-4B8C-83A1-F6EECF244321}">
                <p14:modId xmlns:p14="http://schemas.microsoft.com/office/powerpoint/2010/main" val="254608101"/>
              </p:ext>
            </p:extLst>
          </p:nvPr>
        </p:nvGraphicFramePr>
        <p:xfrm>
          <a:off x="179666" y="1227675"/>
          <a:ext cx="8729556" cy="4140168"/>
        </p:xfrm>
        <a:graphic>
          <a:graphicData uri="http://schemas.openxmlformats.org/drawingml/2006/table">
            <a:tbl>
              <a:tblPr firstRow="1" bandRow="1">
                <a:tableStyleId>{5C22544A-7EE6-4342-B048-85BDC9FD1C3A}</a:tableStyleId>
              </a:tblPr>
              <a:tblGrid>
                <a:gridCol w="1075337">
                  <a:extLst>
                    <a:ext uri="{9D8B030D-6E8A-4147-A177-3AD203B41FA5}">
                      <a16:colId xmlns:a16="http://schemas.microsoft.com/office/drawing/2014/main" val="3394673471"/>
                    </a:ext>
                  </a:extLst>
                </a:gridCol>
                <a:gridCol w="2748482">
                  <a:extLst>
                    <a:ext uri="{9D8B030D-6E8A-4147-A177-3AD203B41FA5}">
                      <a16:colId xmlns:a16="http://schemas.microsoft.com/office/drawing/2014/main" val="2262260087"/>
                    </a:ext>
                  </a:extLst>
                </a:gridCol>
                <a:gridCol w="1555537">
                  <a:extLst>
                    <a:ext uri="{9D8B030D-6E8A-4147-A177-3AD203B41FA5}">
                      <a16:colId xmlns:a16="http://schemas.microsoft.com/office/drawing/2014/main" val="2888631639"/>
                    </a:ext>
                  </a:extLst>
                </a:gridCol>
                <a:gridCol w="1297887">
                  <a:extLst>
                    <a:ext uri="{9D8B030D-6E8A-4147-A177-3AD203B41FA5}">
                      <a16:colId xmlns:a16="http://schemas.microsoft.com/office/drawing/2014/main" val="2643629885"/>
                    </a:ext>
                  </a:extLst>
                </a:gridCol>
                <a:gridCol w="2052313">
                  <a:extLst>
                    <a:ext uri="{9D8B030D-6E8A-4147-A177-3AD203B41FA5}">
                      <a16:colId xmlns:a16="http://schemas.microsoft.com/office/drawing/2014/main" val="2468099448"/>
                    </a:ext>
                  </a:extLst>
                </a:gridCol>
              </a:tblGrid>
              <a:tr h="554982">
                <a:tc>
                  <a:txBody>
                    <a:bodyPr/>
                    <a:lstStyle/>
                    <a:p>
                      <a:r>
                        <a:rPr kumimoji="1" lang="ja-JP" altLang="en-US" sz="1800" dirty="0"/>
                        <a:t>物理現象</a:t>
                      </a:r>
                    </a:p>
                  </a:txBody>
                  <a:tcPr/>
                </a:tc>
                <a:tc>
                  <a:txBody>
                    <a:bodyPr/>
                    <a:lstStyle/>
                    <a:p>
                      <a:r>
                        <a:rPr kumimoji="1" lang="en-US" altLang="ja-JP" sz="1800" dirty="0"/>
                        <a:t>MSL</a:t>
                      </a:r>
                      <a:endParaRPr kumimoji="1" lang="ja-JP" altLang="en-US" sz="1800" dirty="0"/>
                    </a:p>
                  </a:txBody>
                  <a:tcPr/>
                </a:tc>
                <a:tc>
                  <a:txBody>
                    <a:bodyPr/>
                    <a:lstStyle/>
                    <a:p>
                      <a:r>
                        <a:rPr kumimoji="1" lang="ja-JP" altLang="en-US" sz="1800" dirty="0"/>
                        <a:t>ポテンシャル</a:t>
                      </a:r>
                    </a:p>
                  </a:txBody>
                  <a:tcPr/>
                </a:tc>
                <a:tc>
                  <a:txBody>
                    <a:bodyPr/>
                    <a:lstStyle/>
                    <a:p>
                      <a:r>
                        <a:rPr kumimoji="1" lang="ja-JP" altLang="en-US" sz="1800" dirty="0"/>
                        <a:t>移動量</a:t>
                      </a:r>
                    </a:p>
                  </a:txBody>
                  <a:tcPr/>
                </a:tc>
                <a:tc>
                  <a:txBody>
                    <a:bodyPr/>
                    <a:lstStyle/>
                    <a:p>
                      <a:r>
                        <a:rPr kumimoji="1" lang="ja-JP" altLang="en-US" sz="1800" dirty="0"/>
                        <a:t>関係式の例</a:t>
                      </a:r>
                      <a:r>
                        <a:rPr kumimoji="1" lang="en-US" altLang="ja-JP" sz="1800" baseline="30000" dirty="0"/>
                        <a:t>*</a:t>
                      </a:r>
                      <a:endParaRPr kumimoji="1" lang="ja-JP" altLang="en-US" sz="1800" baseline="30000" dirty="0"/>
                    </a:p>
                  </a:txBody>
                  <a:tcPr/>
                </a:tc>
                <a:extLst>
                  <a:ext uri="{0D108BD9-81ED-4DB2-BD59-A6C34878D82A}">
                    <a16:rowId xmlns:a16="http://schemas.microsoft.com/office/drawing/2014/main" val="3019091978"/>
                  </a:ext>
                </a:extLst>
              </a:tr>
              <a:tr h="554982">
                <a:tc>
                  <a:txBody>
                    <a:bodyPr/>
                    <a:lstStyle/>
                    <a:p>
                      <a:r>
                        <a:rPr kumimoji="1" lang="ja-JP" altLang="en-US" sz="1800" dirty="0"/>
                        <a:t>電気</a:t>
                      </a:r>
                    </a:p>
                  </a:txBody>
                  <a:tcPr/>
                </a:tc>
                <a:tc>
                  <a:txBody>
                    <a:bodyPr/>
                    <a:lstStyle/>
                    <a:p>
                      <a:r>
                        <a:rPr kumimoji="1" lang="en-US" altLang="ja-JP" sz="1800" dirty="0"/>
                        <a:t>Electrical</a:t>
                      </a:r>
                      <a:endParaRPr kumimoji="1" lang="ja-JP" altLang="en-US" sz="1800" dirty="0"/>
                    </a:p>
                  </a:txBody>
                  <a:tcPr/>
                </a:tc>
                <a:tc>
                  <a:txBody>
                    <a:bodyPr/>
                    <a:lstStyle/>
                    <a:p>
                      <a:r>
                        <a:rPr kumimoji="1" lang="ja-JP" altLang="en-US" sz="1800" dirty="0"/>
                        <a:t>電圧</a:t>
                      </a:r>
                      <a:r>
                        <a:rPr kumimoji="1" lang="en-US" altLang="ja-JP" sz="1800" dirty="0"/>
                        <a:t>V</a:t>
                      </a:r>
                      <a:endParaRPr kumimoji="1" lang="ja-JP" altLang="en-US" sz="1800" dirty="0"/>
                    </a:p>
                  </a:txBody>
                  <a:tcPr/>
                </a:tc>
                <a:tc>
                  <a:txBody>
                    <a:bodyPr/>
                    <a:lstStyle/>
                    <a:p>
                      <a:r>
                        <a:rPr kumimoji="1" lang="ja-JP" altLang="en-US" sz="1800" dirty="0"/>
                        <a:t>電流</a:t>
                      </a:r>
                      <a:r>
                        <a:rPr kumimoji="1" lang="en-US" altLang="ja-JP" sz="1800" dirty="0"/>
                        <a:t>I</a:t>
                      </a:r>
                      <a:endParaRPr kumimoji="1" lang="ja-JP" altLang="en-US" sz="1800" dirty="0"/>
                    </a:p>
                  </a:txBody>
                  <a:tcPr/>
                </a:tc>
                <a:tc>
                  <a:txBody>
                    <a:bodyPr/>
                    <a:lstStyle/>
                    <a:p>
                      <a:r>
                        <a:rPr kumimoji="1" lang="en-US" altLang="ja-JP" sz="1800" dirty="0"/>
                        <a:t>V = R×I</a:t>
                      </a:r>
                      <a:endParaRPr kumimoji="1" lang="ja-JP" altLang="en-US" sz="1800" dirty="0"/>
                    </a:p>
                  </a:txBody>
                  <a:tcPr/>
                </a:tc>
                <a:extLst>
                  <a:ext uri="{0D108BD9-81ED-4DB2-BD59-A6C34878D82A}">
                    <a16:rowId xmlns:a16="http://schemas.microsoft.com/office/drawing/2014/main" val="4090347416"/>
                  </a:ext>
                </a:extLst>
              </a:tr>
              <a:tr h="554982">
                <a:tc>
                  <a:txBody>
                    <a:bodyPr/>
                    <a:lstStyle/>
                    <a:p>
                      <a:r>
                        <a:rPr kumimoji="1" lang="ja-JP" altLang="en-US" sz="1800" dirty="0"/>
                        <a:t>熱</a:t>
                      </a:r>
                    </a:p>
                  </a:txBody>
                  <a:tcPr/>
                </a:tc>
                <a:tc>
                  <a:txBody>
                    <a:bodyPr/>
                    <a:lstStyle/>
                    <a:p>
                      <a:r>
                        <a:rPr kumimoji="1" lang="en-US" altLang="ja-JP" sz="1800" dirty="0" err="1"/>
                        <a:t>Thermal.HeatTransfer</a:t>
                      </a:r>
                      <a:endParaRPr kumimoji="1" lang="ja-JP" altLang="en-US" sz="1800" dirty="0"/>
                    </a:p>
                  </a:txBody>
                  <a:tcPr/>
                </a:tc>
                <a:tc>
                  <a:txBody>
                    <a:bodyPr/>
                    <a:lstStyle/>
                    <a:p>
                      <a:r>
                        <a:rPr kumimoji="1" lang="ja-JP" altLang="en-US" sz="1800" dirty="0"/>
                        <a:t>温度</a:t>
                      </a:r>
                      <a:r>
                        <a:rPr kumimoji="1" lang="en-US" altLang="ja-JP" sz="1800" dirty="0"/>
                        <a:t>T</a:t>
                      </a:r>
                      <a:endParaRPr kumimoji="1" lang="ja-JP" altLang="en-US" sz="1800" dirty="0"/>
                    </a:p>
                  </a:txBody>
                  <a:tcPr/>
                </a:tc>
                <a:tc>
                  <a:txBody>
                    <a:bodyPr/>
                    <a:lstStyle/>
                    <a:p>
                      <a:r>
                        <a:rPr kumimoji="1" lang="ja-JP" altLang="en-US" sz="1800" dirty="0"/>
                        <a:t>熱流量</a:t>
                      </a:r>
                      <a:r>
                        <a:rPr kumimoji="1" lang="en-US" altLang="ja-JP" sz="1800" dirty="0"/>
                        <a:t>Q</a:t>
                      </a:r>
                      <a:endParaRPr kumimoji="1" lang="ja-JP" altLang="en-US" sz="1800" dirty="0"/>
                    </a:p>
                  </a:txBody>
                  <a:tcPr/>
                </a:tc>
                <a:tc>
                  <a:txBody>
                    <a:bodyPr/>
                    <a:lstStyle/>
                    <a:p>
                      <a:r>
                        <a:rPr kumimoji="1" lang="en-US" altLang="ja-JP" sz="1600" dirty="0"/>
                        <a:t>Q=G×(T</a:t>
                      </a:r>
                      <a:r>
                        <a:rPr kumimoji="1" lang="en-US" altLang="ja-JP" sz="1600" baseline="-25000" dirty="0"/>
                        <a:t>a</a:t>
                      </a:r>
                      <a:r>
                        <a:rPr kumimoji="1" lang="en-US" altLang="ja-JP" sz="1600" dirty="0"/>
                        <a:t>-T</a:t>
                      </a:r>
                      <a:r>
                        <a:rPr kumimoji="1" lang="en-US" altLang="ja-JP" sz="1600" baseline="-25000" dirty="0"/>
                        <a:t>b</a:t>
                      </a:r>
                      <a:r>
                        <a:rPr kumimoji="1" lang="en-US" altLang="ja-JP" sz="1600" dirty="0"/>
                        <a:t>)/L</a:t>
                      </a:r>
                      <a:endParaRPr kumimoji="1" lang="ja-JP" altLang="en-US" sz="1600" dirty="0"/>
                    </a:p>
                  </a:txBody>
                  <a:tcPr/>
                </a:tc>
                <a:extLst>
                  <a:ext uri="{0D108BD9-81ED-4DB2-BD59-A6C34878D82A}">
                    <a16:rowId xmlns:a16="http://schemas.microsoft.com/office/drawing/2014/main" val="1994560438"/>
                  </a:ext>
                </a:extLst>
              </a:tr>
              <a:tr h="554982">
                <a:tc>
                  <a:txBody>
                    <a:bodyPr/>
                    <a:lstStyle/>
                    <a:p>
                      <a:r>
                        <a:rPr kumimoji="1" lang="ja-JP" altLang="en-US" sz="1800" dirty="0"/>
                        <a:t>流体</a:t>
                      </a:r>
                    </a:p>
                  </a:txBody>
                  <a:tcPr/>
                </a:tc>
                <a:tc>
                  <a:txBody>
                    <a:bodyPr/>
                    <a:lstStyle/>
                    <a:p>
                      <a:r>
                        <a:rPr kumimoji="1" lang="en-US" altLang="ja-JP" sz="1800" dirty="0" err="1"/>
                        <a:t>Thermal.FluidHeatFlow</a:t>
                      </a:r>
                      <a:endParaRPr kumimoji="1" lang="ja-JP" altLang="en-US" sz="1800" dirty="0"/>
                    </a:p>
                  </a:txBody>
                  <a:tcPr/>
                </a:tc>
                <a:tc>
                  <a:txBody>
                    <a:bodyPr/>
                    <a:lstStyle/>
                    <a:p>
                      <a:r>
                        <a:rPr kumimoji="1" lang="ja-JP" altLang="en-US" sz="1800" dirty="0"/>
                        <a:t>圧力</a:t>
                      </a:r>
                      <a:r>
                        <a:rPr kumimoji="1" lang="en-US" altLang="ja-JP" sz="1800" dirty="0"/>
                        <a:t>p</a:t>
                      </a:r>
                      <a:endParaRPr kumimoji="1" lang="ja-JP" altLang="en-US" sz="1800" dirty="0"/>
                    </a:p>
                  </a:txBody>
                  <a:tcPr/>
                </a:tc>
                <a:tc>
                  <a:txBody>
                    <a:bodyPr/>
                    <a:lstStyle/>
                    <a:p>
                      <a:r>
                        <a:rPr kumimoji="1" lang="ja-JP" altLang="en-US" sz="1800" dirty="0"/>
                        <a:t>質量流量</a:t>
                      </a:r>
                      <a:r>
                        <a:rPr kumimoji="1" lang="en-US" altLang="ja-JP" sz="1800" dirty="0"/>
                        <a:t>m</a:t>
                      </a:r>
                      <a:endParaRPr kumimoji="1" lang="ja-JP" altLang="en-US" sz="1800" dirty="0"/>
                    </a:p>
                  </a:txBody>
                  <a:tcPr/>
                </a:tc>
                <a:tc>
                  <a:txBody>
                    <a:bodyPr/>
                    <a:lstStyle/>
                    <a:p>
                      <a:r>
                        <a:rPr kumimoji="1" lang="en-US" altLang="ja-JP" sz="1800" dirty="0" err="1"/>
                        <a:t>Δp</a:t>
                      </a:r>
                      <a:r>
                        <a:rPr kumimoji="1" lang="en-US" altLang="ja-JP" sz="1800" dirty="0"/>
                        <a:t>=</a:t>
                      </a:r>
                      <a:r>
                        <a:rPr kumimoji="1" lang="en-US" altLang="ja-JP" sz="1800" dirty="0" err="1"/>
                        <a:t>k×m</a:t>
                      </a:r>
                      <a:r>
                        <a:rPr kumimoji="1" lang="en-US" altLang="ja-JP" sz="1800" dirty="0"/>
                        <a:t>/ρ</a:t>
                      </a:r>
                      <a:endParaRPr kumimoji="1" lang="ja-JP" altLang="en-US" sz="1800" dirty="0"/>
                    </a:p>
                  </a:txBody>
                  <a:tcPr/>
                </a:tc>
                <a:extLst>
                  <a:ext uri="{0D108BD9-81ED-4DB2-BD59-A6C34878D82A}">
                    <a16:rowId xmlns:a16="http://schemas.microsoft.com/office/drawing/2014/main" val="526622853"/>
                  </a:ext>
                </a:extLst>
              </a:tr>
              <a:tr h="554982">
                <a:tc>
                  <a:txBody>
                    <a:bodyPr/>
                    <a:lstStyle/>
                    <a:p>
                      <a:r>
                        <a:rPr kumimoji="1" lang="ja-JP" altLang="en-US" sz="1800" dirty="0"/>
                        <a:t>磁場</a:t>
                      </a:r>
                    </a:p>
                  </a:txBody>
                  <a:tcPr/>
                </a:tc>
                <a:tc>
                  <a:txBody>
                    <a:bodyPr/>
                    <a:lstStyle/>
                    <a:p>
                      <a:r>
                        <a:rPr kumimoji="1" lang="en-US" altLang="ja-JP" sz="1800" dirty="0" err="1"/>
                        <a:t>Magnetic.FluxTubes</a:t>
                      </a:r>
                      <a:endParaRPr kumimoji="1" lang="ja-JP" altLang="en-US" sz="1800" dirty="0"/>
                    </a:p>
                  </a:txBody>
                  <a:tcPr/>
                </a:tc>
                <a:tc>
                  <a:txBody>
                    <a:bodyPr/>
                    <a:lstStyle/>
                    <a:p>
                      <a:r>
                        <a:rPr kumimoji="1" lang="ja-JP" altLang="en-US" sz="1800" dirty="0"/>
                        <a:t>磁位</a:t>
                      </a:r>
                      <a:r>
                        <a:rPr kumimoji="1" lang="en-US" altLang="ja-JP" sz="1800" dirty="0" err="1"/>
                        <a:t>V</a:t>
                      </a:r>
                      <a:r>
                        <a:rPr kumimoji="1" lang="en-US" altLang="ja-JP" sz="1800" baseline="-25000" dirty="0" err="1"/>
                        <a:t>m</a:t>
                      </a:r>
                      <a:endParaRPr kumimoji="1" lang="ja-JP" altLang="en-US" sz="1800" baseline="-25000" dirty="0"/>
                    </a:p>
                  </a:txBody>
                  <a:tcPr/>
                </a:tc>
                <a:tc>
                  <a:txBody>
                    <a:bodyPr/>
                    <a:lstStyle/>
                    <a:p>
                      <a:r>
                        <a:rPr kumimoji="1" lang="ja-JP" altLang="en-US" sz="1800" dirty="0"/>
                        <a:t>磁束</a:t>
                      </a:r>
                      <a:r>
                        <a:rPr kumimoji="1" lang="en-US" altLang="ja-JP" sz="1800" dirty="0"/>
                        <a:t>φ</a:t>
                      </a:r>
                      <a:endParaRPr kumimoji="1" lang="ja-JP" altLang="en-US" sz="1800" dirty="0"/>
                    </a:p>
                  </a:txBody>
                  <a:tcPr/>
                </a:tc>
                <a:tc>
                  <a:txBody>
                    <a:bodyPr/>
                    <a:lstStyle/>
                    <a:p>
                      <a:r>
                        <a:rPr kumimoji="1" lang="en-US" altLang="ja-JP" sz="1800" dirty="0" err="1"/>
                        <a:t>V</a:t>
                      </a:r>
                      <a:r>
                        <a:rPr kumimoji="1" lang="en-US" altLang="ja-JP" sz="1800" baseline="-25000" dirty="0" err="1"/>
                        <a:t>m</a:t>
                      </a:r>
                      <a:r>
                        <a:rPr kumimoji="1" lang="en-US" altLang="ja-JP" sz="1800" baseline="-25000" dirty="0"/>
                        <a:t> </a:t>
                      </a:r>
                      <a:r>
                        <a:rPr kumimoji="1" lang="en-US" altLang="ja-JP" sz="1800" dirty="0"/>
                        <a:t>= </a:t>
                      </a:r>
                      <a:r>
                        <a:rPr kumimoji="1" lang="en-US" altLang="ja-JP" sz="1800" dirty="0" err="1"/>
                        <a:t>R</a:t>
                      </a:r>
                      <a:r>
                        <a:rPr kumimoji="1" lang="en-US" altLang="ja-JP" sz="1800" baseline="-25000" dirty="0" err="1"/>
                        <a:t>m</a:t>
                      </a:r>
                      <a:r>
                        <a:rPr kumimoji="1" lang="en-US" altLang="ja-JP" sz="1800" dirty="0" err="1"/>
                        <a:t>×φ</a:t>
                      </a:r>
                      <a:endParaRPr kumimoji="1" lang="ja-JP" altLang="en-US" sz="1800" dirty="0"/>
                    </a:p>
                  </a:txBody>
                  <a:tcPr/>
                </a:tc>
                <a:extLst>
                  <a:ext uri="{0D108BD9-81ED-4DB2-BD59-A6C34878D82A}">
                    <a16:rowId xmlns:a16="http://schemas.microsoft.com/office/drawing/2014/main" val="601096105"/>
                  </a:ext>
                </a:extLst>
              </a:tr>
              <a:tr h="554982">
                <a:tc>
                  <a:txBody>
                    <a:bodyPr/>
                    <a:lstStyle/>
                    <a:p>
                      <a:r>
                        <a:rPr kumimoji="1" lang="ja-JP" altLang="en-US" sz="1800" dirty="0"/>
                        <a:t>並進運動</a:t>
                      </a:r>
                    </a:p>
                  </a:txBody>
                  <a:tcPr/>
                </a:tc>
                <a:tc>
                  <a:txBody>
                    <a:bodyPr/>
                    <a:lstStyle/>
                    <a:p>
                      <a:r>
                        <a:rPr kumimoji="1" lang="en-US" altLang="ja-JP" sz="1800" dirty="0" err="1"/>
                        <a:t>Mechanics.Translational</a:t>
                      </a:r>
                      <a:endParaRPr kumimoji="1" lang="ja-JP" altLang="en-US" sz="1800" dirty="0"/>
                    </a:p>
                  </a:txBody>
                  <a:tcPr/>
                </a:tc>
                <a:tc>
                  <a:txBody>
                    <a:bodyPr/>
                    <a:lstStyle/>
                    <a:p>
                      <a:r>
                        <a:rPr kumimoji="1" lang="ja-JP" altLang="en-US" sz="1800" dirty="0"/>
                        <a:t>位置</a:t>
                      </a:r>
                      <a:r>
                        <a:rPr kumimoji="1" lang="en-US" altLang="ja-JP" sz="1800" dirty="0"/>
                        <a:t>s</a:t>
                      </a:r>
                      <a:endParaRPr kumimoji="1" lang="ja-JP" altLang="en-US" sz="1800" dirty="0"/>
                    </a:p>
                  </a:txBody>
                  <a:tcPr/>
                </a:tc>
                <a:tc>
                  <a:txBody>
                    <a:bodyPr/>
                    <a:lstStyle/>
                    <a:p>
                      <a:r>
                        <a:rPr kumimoji="1" lang="ja-JP" altLang="en-US" sz="1800" dirty="0"/>
                        <a:t>力</a:t>
                      </a:r>
                      <a:r>
                        <a:rPr kumimoji="1" lang="en-US" altLang="ja-JP" sz="1800" dirty="0"/>
                        <a:t>F</a:t>
                      </a:r>
                      <a:endParaRPr kumimoji="1" lang="ja-JP" altLang="en-US" sz="1800" dirty="0"/>
                    </a:p>
                  </a:txBody>
                  <a:tcPr/>
                </a:tc>
                <a:tc>
                  <a:txBody>
                    <a:bodyPr/>
                    <a:lstStyle/>
                    <a:p>
                      <a:r>
                        <a:rPr kumimoji="1" lang="en-US" altLang="ja-JP" sz="1600" dirty="0"/>
                        <a:t>F = c×(</a:t>
                      </a:r>
                      <a:r>
                        <a:rPr kumimoji="1" lang="en-US" altLang="ja-JP" sz="1600" dirty="0" err="1"/>
                        <a:t>s</a:t>
                      </a:r>
                      <a:r>
                        <a:rPr kumimoji="1" lang="en-US" altLang="ja-JP" sz="1600" baseline="-25000" dirty="0" err="1"/>
                        <a:t>a</a:t>
                      </a:r>
                      <a:r>
                        <a:rPr kumimoji="1" lang="en-US" altLang="ja-JP" sz="1600" dirty="0"/>
                        <a:t>-s</a:t>
                      </a:r>
                      <a:r>
                        <a:rPr kumimoji="1" lang="en-US" altLang="ja-JP" sz="1600" baseline="-25000" dirty="0"/>
                        <a:t>b</a:t>
                      </a:r>
                      <a:r>
                        <a:rPr kumimoji="1" lang="en-US" altLang="ja-JP" sz="1600" dirty="0"/>
                        <a:t>)</a:t>
                      </a:r>
                      <a:endParaRPr kumimoji="1" lang="ja-JP" altLang="en-US" sz="1800" dirty="0"/>
                    </a:p>
                  </a:txBody>
                  <a:tcPr/>
                </a:tc>
                <a:extLst>
                  <a:ext uri="{0D108BD9-81ED-4DB2-BD59-A6C34878D82A}">
                    <a16:rowId xmlns:a16="http://schemas.microsoft.com/office/drawing/2014/main" val="3243361607"/>
                  </a:ext>
                </a:extLst>
              </a:tr>
              <a:tr h="554982">
                <a:tc>
                  <a:txBody>
                    <a:bodyPr/>
                    <a:lstStyle/>
                    <a:p>
                      <a:r>
                        <a:rPr kumimoji="1" lang="ja-JP" altLang="en-US" sz="1800" dirty="0"/>
                        <a:t>回転運動</a:t>
                      </a:r>
                    </a:p>
                  </a:txBody>
                  <a:tcPr/>
                </a:tc>
                <a:tc>
                  <a:txBody>
                    <a:bodyPr/>
                    <a:lstStyle/>
                    <a:p>
                      <a:r>
                        <a:rPr kumimoji="1" lang="en-US" altLang="ja-JP" sz="1800" dirty="0" err="1"/>
                        <a:t>Mechanics.Rotational</a:t>
                      </a:r>
                      <a:endParaRPr kumimoji="1" lang="ja-JP" altLang="en-US" sz="1800" dirty="0"/>
                    </a:p>
                  </a:txBody>
                  <a:tcPr/>
                </a:tc>
                <a:tc>
                  <a:txBody>
                    <a:bodyPr/>
                    <a:lstStyle/>
                    <a:p>
                      <a:r>
                        <a:rPr kumimoji="1" lang="ja-JP" altLang="en-US" sz="1800" dirty="0"/>
                        <a:t>回転角度</a:t>
                      </a:r>
                      <a:r>
                        <a:rPr kumimoji="1" lang="en-US" altLang="ja-JP" sz="1800" dirty="0"/>
                        <a:t>φ</a:t>
                      </a:r>
                      <a:endParaRPr kumimoji="1" lang="ja-JP" altLang="en-US" sz="1800" dirty="0"/>
                    </a:p>
                  </a:txBody>
                  <a:tcPr/>
                </a:tc>
                <a:tc>
                  <a:txBody>
                    <a:bodyPr/>
                    <a:lstStyle/>
                    <a:p>
                      <a:r>
                        <a:rPr kumimoji="1" lang="ja-JP" altLang="en-US" sz="1800" dirty="0"/>
                        <a:t>トルク</a:t>
                      </a:r>
                      <a:r>
                        <a:rPr kumimoji="1" lang="en-US" altLang="ja-JP" sz="1800" dirty="0"/>
                        <a:t>τ</a:t>
                      </a:r>
                      <a:endParaRPr kumimoji="1" lang="ja-JP" altLang="en-US" sz="1800" dirty="0"/>
                    </a:p>
                  </a:txBody>
                  <a:tcPr/>
                </a:tc>
                <a:tc>
                  <a:txBody>
                    <a:bodyPr/>
                    <a:lstStyle/>
                    <a:p>
                      <a:r>
                        <a:rPr kumimoji="1" lang="en-US" altLang="ja-JP" sz="1800" dirty="0" err="1"/>
                        <a:t>J×a</a:t>
                      </a:r>
                      <a:r>
                        <a:rPr kumimoji="1" lang="en-US" altLang="ja-JP" sz="1800" dirty="0"/>
                        <a:t>=</a:t>
                      </a:r>
                      <a:r>
                        <a:rPr kumimoji="1" lang="en-US" altLang="ja-JP" sz="1800" dirty="0" err="1"/>
                        <a:t>τ</a:t>
                      </a:r>
                      <a:r>
                        <a:rPr kumimoji="1" lang="en-US" altLang="ja-JP" sz="1800" baseline="-25000" dirty="0" err="1"/>
                        <a:t>a</a:t>
                      </a:r>
                      <a:r>
                        <a:rPr kumimoji="1" lang="en-US" altLang="ja-JP" sz="1800" dirty="0" err="1"/>
                        <a:t>-τ</a:t>
                      </a:r>
                      <a:r>
                        <a:rPr kumimoji="1" lang="en-US" altLang="ja-JP" sz="1800" baseline="-25000" dirty="0" err="1"/>
                        <a:t>b</a:t>
                      </a:r>
                      <a:endParaRPr kumimoji="1" lang="ja-JP" altLang="en-US" sz="1800" dirty="0"/>
                    </a:p>
                  </a:txBody>
                  <a:tcPr/>
                </a:tc>
                <a:extLst>
                  <a:ext uri="{0D108BD9-81ED-4DB2-BD59-A6C34878D82A}">
                    <a16:rowId xmlns:a16="http://schemas.microsoft.com/office/drawing/2014/main" val="3238135866"/>
                  </a:ext>
                </a:extLst>
              </a:tr>
            </a:tbl>
          </a:graphicData>
        </a:graphic>
      </p:graphicFrame>
      <p:sp>
        <p:nvSpPr>
          <p:cNvPr id="12" name="テキスト ボックス 11">
            <a:extLst>
              <a:ext uri="{FF2B5EF4-FFF2-40B4-BE49-F238E27FC236}">
                <a16:creationId xmlns:a16="http://schemas.microsoft.com/office/drawing/2014/main" id="{97F8B9EC-7D02-49F4-8095-2ADCE457E3CE}"/>
              </a:ext>
            </a:extLst>
          </p:cNvPr>
          <p:cNvSpPr txBox="1"/>
          <p:nvPr/>
        </p:nvSpPr>
        <p:spPr>
          <a:xfrm>
            <a:off x="9144000" y="968449"/>
            <a:ext cx="2868334" cy="4524315"/>
          </a:xfrm>
          <a:prstGeom prst="rect">
            <a:avLst/>
          </a:prstGeom>
          <a:solidFill>
            <a:schemeClr val="accent5">
              <a:lumMod val="20000"/>
              <a:lumOff val="80000"/>
            </a:schemeClr>
          </a:solidFill>
        </p:spPr>
        <p:txBody>
          <a:bodyPr wrap="square" rtlCol="0">
            <a:spAutoFit/>
          </a:bodyPr>
          <a:lstStyle/>
          <a:p>
            <a:pPr algn="l"/>
            <a:r>
              <a:rPr kumimoji="1" lang="en-US" altLang="ja-JP" sz="2400" dirty="0"/>
              <a:t>R : </a:t>
            </a:r>
            <a:r>
              <a:rPr kumimoji="1" lang="ja-JP" altLang="en-US" sz="2400" dirty="0"/>
              <a:t>電気抵抗</a:t>
            </a:r>
            <a:endParaRPr kumimoji="1" lang="en-US" altLang="ja-JP" sz="2400" dirty="0"/>
          </a:p>
          <a:p>
            <a:r>
              <a:rPr lang="en-US" altLang="ja-JP" sz="2400" dirty="0"/>
              <a:t>R</a:t>
            </a:r>
            <a:r>
              <a:rPr lang="en-US" altLang="ja-JP" sz="2400" baseline="-25000" dirty="0"/>
              <a:t>m</a:t>
            </a:r>
            <a:r>
              <a:rPr lang="en-US" altLang="ja-JP" sz="2400" dirty="0"/>
              <a:t> : </a:t>
            </a:r>
            <a:r>
              <a:rPr lang="ja-JP" altLang="en-US" sz="2400" dirty="0"/>
              <a:t>磁気抵抗</a:t>
            </a:r>
            <a:endParaRPr lang="en-US" altLang="ja-JP" sz="2400" dirty="0"/>
          </a:p>
          <a:p>
            <a:r>
              <a:rPr kumimoji="1" lang="en-US" altLang="ja-JP" sz="2400" dirty="0"/>
              <a:t>G : </a:t>
            </a:r>
            <a:r>
              <a:rPr kumimoji="1" lang="ja-JP" altLang="en-US" sz="2400" dirty="0"/>
              <a:t>コンダクタンス</a:t>
            </a:r>
            <a:endParaRPr kumimoji="1" lang="en-US" altLang="ja-JP" sz="2400" dirty="0"/>
          </a:p>
          <a:p>
            <a:r>
              <a:rPr lang="en-US" altLang="ja-JP" sz="2400" dirty="0"/>
              <a:t>L : </a:t>
            </a:r>
            <a:r>
              <a:rPr lang="ja-JP" altLang="en-US" sz="2400" dirty="0"/>
              <a:t>距離</a:t>
            </a:r>
            <a:endParaRPr lang="en-US" altLang="ja-JP" sz="2400" dirty="0"/>
          </a:p>
          <a:p>
            <a:r>
              <a:rPr kumimoji="1" lang="en-US" altLang="ja-JP" sz="2400" dirty="0"/>
              <a:t>k : </a:t>
            </a:r>
            <a:r>
              <a:rPr kumimoji="1" lang="ja-JP" altLang="en-US" sz="2400" dirty="0"/>
              <a:t>損失係数</a:t>
            </a:r>
            <a:endParaRPr kumimoji="1" lang="en-US" altLang="ja-JP" sz="2400" dirty="0"/>
          </a:p>
          <a:p>
            <a:r>
              <a:rPr lang="en-US" altLang="ja-JP" sz="2400" dirty="0"/>
              <a:t>ρ : </a:t>
            </a:r>
            <a:r>
              <a:rPr lang="ja-JP" altLang="en-US" sz="2400" dirty="0"/>
              <a:t>密度</a:t>
            </a:r>
            <a:endParaRPr lang="en-US" altLang="ja-JP" sz="2400" dirty="0"/>
          </a:p>
          <a:p>
            <a:r>
              <a:rPr kumimoji="1" lang="en-US" altLang="ja-JP" sz="2400" dirty="0" err="1"/>
              <a:t>Δp</a:t>
            </a:r>
            <a:r>
              <a:rPr kumimoji="1" lang="en-US" altLang="ja-JP" sz="2400" dirty="0"/>
              <a:t> : </a:t>
            </a:r>
            <a:r>
              <a:rPr kumimoji="1" lang="ja-JP" altLang="en-US" sz="2400" dirty="0"/>
              <a:t>圧力降下</a:t>
            </a:r>
            <a:endParaRPr kumimoji="1" lang="en-US" altLang="ja-JP" sz="2400" dirty="0"/>
          </a:p>
          <a:p>
            <a:r>
              <a:rPr kumimoji="1" lang="en-US" altLang="ja-JP" sz="2400" dirty="0"/>
              <a:t>c : </a:t>
            </a:r>
            <a:r>
              <a:rPr kumimoji="1" lang="ja-JP" altLang="en-US" sz="2400" dirty="0"/>
              <a:t>バネ定数</a:t>
            </a:r>
            <a:endParaRPr kumimoji="1" lang="en-US" altLang="ja-JP" sz="2400" dirty="0"/>
          </a:p>
          <a:p>
            <a:r>
              <a:rPr kumimoji="1" lang="en-US" altLang="ja-JP" sz="2400" dirty="0"/>
              <a:t>J : </a:t>
            </a:r>
            <a:r>
              <a:rPr kumimoji="1" lang="ja-JP" altLang="en-US" sz="2400" dirty="0"/>
              <a:t>イナーシャ</a:t>
            </a:r>
            <a:endParaRPr kumimoji="1" lang="en-US" altLang="ja-JP" sz="2400" dirty="0"/>
          </a:p>
          <a:p>
            <a:r>
              <a:rPr kumimoji="1" lang="ja-JP" altLang="en-US" sz="2400" dirty="0"/>
              <a:t>下付き添え字</a:t>
            </a:r>
            <a:r>
              <a:rPr kumimoji="1" lang="en-US" altLang="ja-JP" sz="2400" dirty="0" err="1"/>
              <a:t>a,b</a:t>
            </a:r>
            <a:r>
              <a:rPr kumimoji="1" lang="en-US" altLang="ja-JP" sz="2400" dirty="0"/>
              <a:t> : </a:t>
            </a:r>
            <a:r>
              <a:rPr kumimoji="1" lang="ja-JP" altLang="en-US" sz="2400" dirty="0"/>
              <a:t>ポート</a:t>
            </a:r>
            <a:r>
              <a:rPr kumimoji="1" lang="en-US" altLang="ja-JP" sz="2400" dirty="0" err="1"/>
              <a:t>a,b</a:t>
            </a:r>
            <a:r>
              <a:rPr kumimoji="1" lang="ja-JP" altLang="en-US" sz="2400" dirty="0"/>
              <a:t>での値</a:t>
            </a:r>
            <a:endParaRPr kumimoji="1" lang="en-US" altLang="ja-JP" sz="2400" dirty="0"/>
          </a:p>
          <a:p>
            <a:r>
              <a:rPr kumimoji="1" lang="en-US" altLang="ja-JP" sz="2400" dirty="0"/>
              <a:t>a : </a:t>
            </a:r>
            <a:r>
              <a:rPr kumimoji="1" lang="ja-JP" altLang="en-US" sz="2400" dirty="0"/>
              <a:t>角加速度</a:t>
            </a:r>
          </a:p>
        </p:txBody>
      </p:sp>
    </p:spTree>
    <p:extLst>
      <p:ext uri="{BB962C8B-B14F-4D97-AF65-F5344CB8AC3E}">
        <p14:creationId xmlns:p14="http://schemas.microsoft.com/office/powerpoint/2010/main" val="31364055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79</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863056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 ー ポテンシャルとフラックス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643371" y="858071"/>
            <a:ext cx="11380573" cy="461665"/>
          </a:xfrm>
          <a:prstGeom prst="rect">
            <a:avLst/>
          </a:prstGeom>
          <a:noFill/>
        </p:spPr>
        <p:txBody>
          <a:bodyPr wrap="square" rtlCol="0">
            <a:spAutoFit/>
          </a:bodyPr>
          <a:lstStyle/>
          <a:p>
            <a:r>
              <a:rPr kumimoji="1" lang="ja-JP" altLang="en-US" sz="2400" dirty="0"/>
              <a:t>系が分岐する際はポテンシャルとフラックスは以下のように取り扱います。</a:t>
            </a:r>
          </a:p>
        </p:txBody>
      </p:sp>
      <p:cxnSp>
        <p:nvCxnSpPr>
          <p:cNvPr id="3" name="コネクタ: 曲線 2">
            <a:extLst>
              <a:ext uri="{FF2B5EF4-FFF2-40B4-BE49-F238E27FC236}">
                <a16:creationId xmlns:a16="http://schemas.microsoft.com/office/drawing/2014/main" id="{DCE82C70-F8C9-4E59-A726-477BCDCB08CE}"/>
              </a:ext>
            </a:extLst>
          </p:cNvPr>
          <p:cNvCxnSpPr/>
          <p:nvPr/>
        </p:nvCxnSpPr>
        <p:spPr>
          <a:xfrm>
            <a:off x="899160" y="4495800"/>
            <a:ext cx="914400" cy="914400"/>
          </a:xfrm>
          <a:prstGeom prst="curved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フリーフォーム: 図形 4">
            <a:extLst>
              <a:ext uri="{FF2B5EF4-FFF2-40B4-BE49-F238E27FC236}">
                <a16:creationId xmlns:a16="http://schemas.microsoft.com/office/drawing/2014/main" id="{5AAC00A6-E4B2-4EE7-9418-ECE59406CDB7}"/>
              </a:ext>
            </a:extLst>
          </p:cNvPr>
          <p:cNvSpPr/>
          <p:nvPr/>
        </p:nvSpPr>
        <p:spPr>
          <a:xfrm>
            <a:off x="2651760" y="3962397"/>
            <a:ext cx="1524000" cy="1439896"/>
          </a:xfrm>
          <a:custGeom>
            <a:avLst/>
            <a:gdLst>
              <a:gd name="connsiteX0" fmla="*/ 0 w 1524000"/>
              <a:gd name="connsiteY0" fmla="*/ 701043 h 1439896"/>
              <a:gd name="connsiteX1" fmla="*/ 213360 w 1524000"/>
              <a:gd name="connsiteY1" fmla="*/ 91443 h 1439896"/>
              <a:gd name="connsiteX2" fmla="*/ 350520 w 1524000"/>
              <a:gd name="connsiteY2" fmla="*/ 1417323 h 1439896"/>
              <a:gd name="connsiteX3" fmla="*/ 624840 w 1524000"/>
              <a:gd name="connsiteY3" fmla="*/ 15243 h 1439896"/>
              <a:gd name="connsiteX4" fmla="*/ 868680 w 1524000"/>
              <a:gd name="connsiteY4" fmla="*/ 1417323 h 1439896"/>
              <a:gd name="connsiteX5" fmla="*/ 1066800 w 1524000"/>
              <a:gd name="connsiteY5" fmla="*/ 3 h 1439896"/>
              <a:gd name="connsiteX6" fmla="*/ 1280160 w 1524000"/>
              <a:gd name="connsiteY6" fmla="*/ 1432563 h 1439896"/>
              <a:gd name="connsiteX7" fmla="*/ 1508760 w 1524000"/>
              <a:gd name="connsiteY7" fmla="*/ 594363 h 1439896"/>
              <a:gd name="connsiteX8" fmla="*/ 1508760 w 1524000"/>
              <a:gd name="connsiteY8" fmla="*/ 594363 h 1439896"/>
              <a:gd name="connsiteX9" fmla="*/ 1524000 w 1524000"/>
              <a:gd name="connsiteY9" fmla="*/ 563883 h 143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0" h="1439896">
                <a:moveTo>
                  <a:pt x="0" y="701043"/>
                </a:moveTo>
                <a:cubicBezTo>
                  <a:pt x="77470" y="336553"/>
                  <a:pt x="154940" y="-27937"/>
                  <a:pt x="213360" y="91443"/>
                </a:cubicBezTo>
                <a:cubicBezTo>
                  <a:pt x="271780" y="210823"/>
                  <a:pt x="281940" y="1430023"/>
                  <a:pt x="350520" y="1417323"/>
                </a:cubicBezTo>
                <a:cubicBezTo>
                  <a:pt x="419100" y="1404623"/>
                  <a:pt x="538480" y="15243"/>
                  <a:pt x="624840" y="15243"/>
                </a:cubicBezTo>
                <a:cubicBezTo>
                  <a:pt x="711200" y="15243"/>
                  <a:pt x="795020" y="1419863"/>
                  <a:pt x="868680" y="1417323"/>
                </a:cubicBezTo>
                <a:cubicBezTo>
                  <a:pt x="942340" y="1414783"/>
                  <a:pt x="998220" y="-2537"/>
                  <a:pt x="1066800" y="3"/>
                </a:cubicBezTo>
                <a:cubicBezTo>
                  <a:pt x="1135380" y="2543"/>
                  <a:pt x="1206500" y="1333503"/>
                  <a:pt x="1280160" y="1432563"/>
                </a:cubicBezTo>
                <a:cubicBezTo>
                  <a:pt x="1353820" y="1531623"/>
                  <a:pt x="1508760" y="594363"/>
                  <a:pt x="1508760" y="594363"/>
                </a:cubicBezTo>
                <a:lnTo>
                  <a:pt x="1508760" y="594363"/>
                </a:lnTo>
                <a:lnTo>
                  <a:pt x="1524000" y="56388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738FF8BB-06C9-4631-89A8-8727CF518711}"/>
              </a:ext>
            </a:extLst>
          </p:cNvPr>
          <p:cNvCxnSpPr>
            <a:cxnSpLocks/>
          </p:cNvCxnSpPr>
          <p:nvPr/>
        </p:nvCxnSpPr>
        <p:spPr>
          <a:xfrm>
            <a:off x="5669280" y="4518657"/>
            <a:ext cx="26365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114A6502-0550-4DB7-9CCA-222E5B163649}"/>
              </a:ext>
            </a:extLst>
          </p:cNvPr>
          <p:cNvCxnSpPr>
            <a:cxnSpLocks/>
          </p:cNvCxnSpPr>
          <p:nvPr/>
        </p:nvCxnSpPr>
        <p:spPr>
          <a:xfrm>
            <a:off x="5669280" y="3947157"/>
            <a:ext cx="266700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156586E-F958-49A2-99D6-C8E69C86F08D}"/>
              </a:ext>
            </a:extLst>
          </p:cNvPr>
          <p:cNvCxnSpPr>
            <a:cxnSpLocks/>
          </p:cNvCxnSpPr>
          <p:nvPr/>
        </p:nvCxnSpPr>
        <p:spPr>
          <a:xfrm>
            <a:off x="5669280" y="5090157"/>
            <a:ext cx="274320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0C54F31-7040-4CCF-98C6-F74EB33ECC03}"/>
              </a:ext>
            </a:extLst>
          </p:cNvPr>
          <p:cNvCxnSpPr>
            <a:cxnSpLocks/>
          </p:cNvCxnSpPr>
          <p:nvPr/>
        </p:nvCxnSpPr>
        <p:spPr>
          <a:xfrm>
            <a:off x="566928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DD7A734-56A8-4E86-AC37-5FCE5037FF33}"/>
              </a:ext>
            </a:extLst>
          </p:cNvPr>
          <p:cNvCxnSpPr>
            <a:cxnSpLocks/>
          </p:cNvCxnSpPr>
          <p:nvPr/>
        </p:nvCxnSpPr>
        <p:spPr>
          <a:xfrm>
            <a:off x="739902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0DC2401D-187F-43FE-AF25-8B9C1691940F}"/>
              </a:ext>
            </a:extLst>
          </p:cNvPr>
          <p:cNvCxnSpPr>
            <a:cxnSpLocks/>
          </p:cNvCxnSpPr>
          <p:nvPr/>
        </p:nvCxnSpPr>
        <p:spPr>
          <a:xfrm>
            <a:off x="624586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B720FD86-708D-45F4-B1BC-DD727819D936}"/>
              </a:ext>
            </a:extLst>
          </p:cNvPr>
          <p:cNvCxnSpPr>
            <a:cxnSpLocks/>
          </p:cNvCxnSpPr>
          <p:nvPr/>
        </p:nvCxnSpPr>
        <p:spPr>
          <a:xfrm>
            <a:off x="682244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A57C327-9A35-4E3B-803B-A1E541CA76ED}"/>
              </a:ext>
            </a:extLst>
          </p:cNvPr>
          <p:cNvCxnSpPr>
            <a:cxnSpLocks/>
          </p:cNvCxnSpPr>
          <p:nvPr/>
        </p:nvCxnSpPr>
        <p:spPr>
          <a:xfrm>
            <a:off x="595757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6EFE18D-51F8-479D-903B-956317CF6833}"/>
              </a:ext>
            </a:extLst>
          </p:cNvPr>
          <p:cNvCxnSpPr>
            <a:cxnSpLocks/>
          </p:cNvCxnSpPr>
          <p:nvPr/>
        </p:nvCxnSpPr>
        <p:spPr>
          <a:xfrm>
            <a:off x="653415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CB257ED-13BA-41CC-BC24-F23C27E8F40C}"/>
              </a:ext>
            </a:extLst>
          </p:cNvPr>
          <p:cNvCxnSpPr>
            <a:cxnSpLocks/>
          </p:cNvCxnSpPr>
          <p:nvPr/>
        </p:nvCxnSpPr>
        <p:spPr>
          <a:xfrm>
            <a:off x="711073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E373C56-31C2-4F2C-81E7-C372C4CDABDB}"/>
              </a:ext>
            </a:extLst>
          </p:cNvPr>
          <p:cNvCxnSpPr>
            <a:cxnSpLocks/>
          </p:cNvCxnSpPr>
          <p:nvPr/>
        </p:nvCxnSpPr>
        <p:spPr>
          <a:xfrm>
            <a:off x="768731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718E2B9-CC67-455F-ACE3-F993C26208ED}"/>
              </a:ext>
            </a:extLst>
          </p:cNvPr>
          <p:cNvCxnSpPr>
            <a:cxnSpLocks/>
          </p:cNvCxnSpPr>
          <p:nvPr/>
        </p:nvCxnSpPr>
        <p:spPr>
          <a:xfrm>
            <a:off x="797560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4316D9F8-D1EE-4038-A8D7-52FF470E69D9}"/>
              </a:ext>
            </a:extLst>
          </p:cNvPr>
          <p:cNvGrpSpPr/>
          <p:nvPr/>
        </p:nvGrpSpPr>
        <p:grpSpPr>
          <a:xfrm>
            <a:off x="9906000" y="4495800"/>
            <a:ext cx="1386831" cy="609600"/>
            <a:chOff x="8707032" y="3924300"/>
            <a:chExt cx="2646768" cy="1181100"/>
          </a:xfrm>
        </p:grpSpPr>
        <p:sp>
          <p:nvSpPr>
            <p:cNvPr id="41" name="フリーフォーム: 図形 40">
              <a:extLst>
                <a:ext uri="{FF2B5EF4-FFF2-40B4-BE49-F238E27FC236}">
                  <a16:creationId xmlns:a16="http://schemas.microsoft.com/office/drawing/2014/main" id="{03A5723B-9444-4E46-8DBB-5C4AA8FBED8F}"/>
                </a:ext>
              </a:extLst>
            </p:cNvPr>
            <p:cNvSpPr/>
            <p:nvPr/>
          </p:nvSpPr>
          <p:spPr>
            <a:xfrm>
              <a:off x="8854440" y="3931912"/>
              <a:ext cx="2316480" cy="1173488"/>
            </a:xfrm>
            <a:custGeom>
              <a:avLst/>
              <a:gdLst>
                <a:gd name="connsiteX0" fmla="*/ 0 w 2316480"/>
                <a:gd name="connsiteY0" fmla="*/ 1143008 h 1173488"/>
                <a:gd name="connsiteX1" fmla="*/ 289560 w 2316480"/>
                <a:gd name="connsiteY1" fmla="*/ 8 h 1173488"/>
                <a:gd name="connsiteX2" fmla="*/ 579120 w 2316480"/>
                <a:gd name="connsiteY2" fmla="*/ 1158248 h 1173488"/>
                <a:gd name="connsiteX3" fmla="*/ 883920 w 2316480"/>
                <a:gd name="connsiteY3" fmla="*/ 15248 h 1173488"/>
                <a:gd name="connsiteX4" fmla="*/ 1173480 w 2316480"/>
                <a:gd name="connsiteY4" fmla="*/ 1143008 h 1173488"/>
                <a:gd name="connsiteX5" fmla="*/ 1478280 w 2316480"/>
                <a:gd name="connsiteY5" fmla="*/ 15248 h 1173488"/>
                <a:gd name="connsiteX6" fmla="*/ 1752600 w 2316480"/>
                <a:gd name="connsiteY6" fmla="*/ 1158248 h 1173488"/>
                <a:gd name="connsiteX7" fmla="*/ 2026920 w 2316480"/>
                <a:gd name="connsiteY7" fmla="*/ 15248 h 1173488"/>
                <a:gd name="connsiteX8" fmla="*/ 2316480 w 2316480"/>
                <a:gd name="connsiteY8" fmla="*/ 1173488 h 117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6480" h="1173488">
                  <a:moveTo>
                    <a:pt x="0" y="1143008"/>
                  </a:moveTo>
                  <a:cubicBezTo>
                    <a:pt x="96520" y="570238"/>
                    <a:pt x="193040" y="-2532"/>
                    <a:pt x="289560" y="8"/>
                  </a:cubicBezTo>
                  <a:cubicBezTo>
                    <a:pt x="386080" y="2548"/>
                    <a:pt x="480060" y="1155708"/>
                    <a:pt x="579120" y="1158248"/>
                  </a:cubicBezTo>
                  <a:cubicBezTo>
                    <a:pt x="678180" y="1160788"/>
                    <a:pt x="784860" y="17788"/>
                    <a:pt x="883920" y="15248"/>
                  </a:cubicBezTo>
                  <a:cubicBezTo>
                    <a:pt x="982980" y="12708"/>
                    <a:pt x="1074420" y="1143008"/>
                    <a:pt x="1173480" y="1143008"/>
                  </a:cubicBezTo>
                  <a:cubicBezTo>
                    <a:pt x="1272540" y="1143008"/>
                    <a:pt x="1381760" y="12708"/>
                    <a:pt x="1478280" y="15248"/>
                  </a:cubicBezTo>
                  <a:cubicBezTo>
                    <a:pt x="1574800" y="17788"/>
                    <a:pt x="1661160" y="1158248"/>
                    <a:pt x="1752600" y="1158248"/>
                  </a:cubicBezTo>
                  <a:cubicBezTo>
                    <a:pt x="1844040" y="1158248"/>
                    <a:pt x="1932940" y="12708"/>
                    <a:pt x="2026920" y="15248"/>
                  </a:cubicBezTo>
                  <a:cubicBezTo>
                    <a:pt x="2120900" y="17788"/>
                    <a:pt x="2218690" y="595638"/>
                    <a:pt x="2316480" y="11734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a:extLst>
                <a:ext uri="{FF2B5EF4-FFF2-40B4-BE49-F238E27FC236}">
                  <a16:creationId xmlns:a16="http://schemas.microsoft.com/office/drawing/2014/main" id="{BD6AC84F-99BB-481D-B8B6-D3EA360C8D8F}"/>
                </a:ext>
              </a:extLst>
            </p:cNvPr>
            <p:cNvCxnSpPr/>
            <p:nvPr/>
          </p:nvCxnSpPr>
          <p:spPr>
            <a:xfrm>
              <a:off x="11186160" y="3947157"/>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27BFC20-1FBA-495F-8FE0-7825598F61B9}"/>
                </a:ext>
              </a:extLst>
            </p:cNvPr>
            <p:cNvCxnSpPr/>
            <p:nvPr/>
          </p:nvCxnSpPr>
          <p:spPr>
            <a:xfrm>
              <a:off x="8854440" y="3924300"/>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199F393-D6DE-4D1A-82EF-71C4798ECC03}"/>
                </a:ext>
              </a:extLst>
            </p:cNvPr>
            <p:cNvCxnSpPr/>
            <p:nvPr/>
          </p:nvCxnSpPr>
          <p:spPr>
            <a:xfrm>
              <a:off x="8707032" y="4495800"/>
              <a:ext cx="2646768" cy="0"/>
            </a:xfrm>
            <a:prstGeom prst="line">
              <a:avLst/>
            </a:prstGeom>
            <a:ln w="9525">
              <a:solidFill>
                <a:schemeClr val="tx1"/>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 name="グループ化 25">
            <a:extLst>
              <a:ext uri="{FF2B5EF4-FFF2-40B4-BE49-F238E27FC236}">
                <a16:creationId xmlns:a16="http://schemas.microsoft.com/office/drawing/2014/main" id="{5064E964-9A9F-43E2-BE86-5EEDD2097123}"/>
              </a:ext>
            </a:extLst>
          </p:cNvPr>
          <p:cNvGrpSpPr/>
          <p:nvPr/>
        </p:nvGrpSpPr>
        <p:grpSpPr>
          <a:xfrm>
            <a:off x="8929307" y="2607114"/>
            <a:ext cx="3094637" cy="1708134"/>
            <a:chOff x="1207065" y="3599488"/>
            <a:chExt cx="3902713" cy="2154164"/>
          </a:xfrm>
        </p:grpSpPr>
        <p:grpSp>
          <p:nvGrpSpPr>
            <p:cNvPr id="30" name="グループ化 29">
              <a:extLst>
                <a:ext uri="{FF2B5EF4-FFF2-40B4-BE49-F238E27FC236}">
                  <a16:creationId xmlns:a16="http://schemas.microsoft.com/office/drawing/2014/main" id="{2408614B-E249-4672-8952-A13C37C7916D}"/>
                </a:ext>
              </a:extLst>
            </p:cNvPr>
            <p:cNvGrpSpPr/>
            <p:nvPr/>
          </p:nvGrpSpPr>
          <p:grpSpPr>
            <a:xfrm>
              <a:off x="3221796" y="3625840"/>
              <a:ext cx="1386831" cy="609600"/>
              <a:chOff x="8707032" y="3924300"/>
              <a:chExt cx="2646768" cy="1181100"/>
            </a:xfrm>
          </p:grpSpPr>
          <p:sp>
            <p:nvSpPr>
              <p:cNvPr id="58" name="フリーフォーム: 図形 57">
                <a:extLst>
                  <a:ext uri="{FF2B5EF4-FFF2-40B4-BE49-F238E27FC236}">
                    <a16:creationId xmlns:a16="http://schemas.microsoft.com/office/drawing/2014/main" id="{97505885-1333-4681-8291-4F3366CE2E80}"/>
                  </a:ext>
                </a:extLst>
              </p:cNvPr>
              <p:cNvSpPr/>
              <p:nvPr/>
            </p:nvSpPr>
            <p:spPr>
              <a:xfrm>
                <a:off x="8854440" y="3931912"/>
                <a:ext cx="2316480" cy="1173488"/>
              </a:xfrm>
              <a:custGeom>
                <a:avLst/>
                <a:gdLst>
                  <a:gd name="connsiteX0" fmla="*/ 0 w 2316480"/>
                  <a:gd name="connsiteY0" fmla="*/ 1143008 h 1173488"/>
                  <a:gd name="connsiteX1" fmla="*/ 289560 w 2316480"/>
                  <a:gd name="connsiteY1" fmla="*/ 8 h 1173488"/>
                  <a:gd name="connsiteX2" fmla="*/ 579120 w 2316480"/>
                  <a:gd name="connsiteY2" fmla="*/ 1158248 h 1173488"/>
                  <a:gd name="connsiteX3" fmla="*/ 883920 w 2316480"/>
                  <a:gd name="connsiteY3" fmla="*/ 15248 h 1173488"/>
                  <a:gd name="connsiteX4" fmla="*/ 1173480 w 2316480"/>
                  <a:gd name="connsiteY4" fmla="*/ 1143008 h 1173488"/>
                  <a:gd name="connsiteX5" fmla="*/ 1478280 w 2316480"/>
                  <a:gd name="connsiteY5" fmla="*/ 15248 h 1173488"/>
                  <a:gd name="connsiteX6" fmla="*/ 1752600 w 2316480"/>
                  <a:gd name="connsiteY6" fmla="*/ 1158248 h 1173488"/>
                  <a:gd name="connsiteX7" fmla="*/ 2026920 w 2316480"/>
                  <a:gd name="connsiteY7" fmla="*/ 15248 h 1173488"/>
                  <a:gd name="connsiteX8" fmla="*/ 2316480 w 2316480"/>
                  <a:gd name="connsiteY8" fmla="*/ 1173488 h 117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6480" h="1173488">
                    <a:moveTo>
                      <a:pt x="0" y="1143008"/>
                    </a:moveTo>
                    <a:cubicBezTo>
                      <a:pt x="96520" y="570238"/>
                      <a:pt x="193040" y="-2532"/>
                      <a:pt x="289560" y="8"/>
                    </a:cubicBezTo>
                    <a:cubicBezTo>
                      <a:pt x="386080" y="2548"/>
                      <a:pt x="480060" y="1155708"/>
                      <a:pt x="579120" y="1158248"/>
                    </a:cubicBezTo>
                    <a:cubicBezTo>
                      <a:pt x="678180" y="1160788"/>
                      <a:pt x="784860" y="17788"/>
                      <a:pt x="883920" y="15248"/>
                    </a:cubicBezTo>
                    <a:cubicBezTo>
                      <a:pt x="982980" y="12708"/>
                      <a:pt x="1074420" y="1143008"/>
                      <a:pt x="1173480" y="1143008"/>
                    </a:cubicBezTo>
                    <a:cubicBezTo>
                      <a:pt x="1272540" y="1143008"/>
                      <a:pt x="1381760" y="12708"/>
                      <a:pt x="1478280" y="15248"/>
                    </a:cubicBezTo>
                    <a:cubicBezTo>
                      <a:pt x="1574800" y="17788"/>
                      <a:pt x="1661160" y="1158248"/>
                      <a:pt x="1752600" y="1158248"/>
                    </a:cubicBezTo>
                    <a:cubicBezTo>
                      <a:pt x="1844040" y="1158248"/>
                      <a:pt x="1932940" y="12708"/>
                      <a:pt x="2026920" y="15248"/>
                    </a:cubicBezTo>
                    <a:cubicBezTo>
                      <a:pt x="2120900" y="17788"/>
                      <a:pt x="2218690" y="595638"/>
                      <a:pt x="2316480" y="11734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57C04022-3EE3-4400-A147-2C5FFE34B3ED}"/>
                  </a:ext>
                </a:extLst>
              </p:cNvPr>
              <p:cNvCxnSpPr/>
              <p:nvPr/>
            </p:nvCxnSpPr>
            <p:spPr>
              <a:xfrm>
                <a:off x="11186160" y="3947157"/>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1CF94C1-AD5C-45AA-AA47-6D7FB5104557}"/>
                  </a:ext>
                </a:extLst>
              </p:cNvPr>
              <p:cNvCxnSpPr/>
              <p:nvPr/>
            </p:nvCxnSpPr>
            <p:spPr>
              <a:xfrm>
                <a:off x="8854440" y="3924300"/>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2D8AA7D-95C1-40AD-9593-8B1EF42D9824}"/>
                  </a:ext>
                </a:extLst>
              </p:cNvPr>
              <p:cNvCxnSpPr/>
              <p:nvPr/>
            </p:nvCxnSpPr>
            <p:spPr>
              <a:xfrm>
                <a:off x="8707032" y="4495800"/>
                <a:ext cx="2646768" cy="0"/>
              </a:xfrm>
              <a:prstGeom prst="line">
                <a:avLst/>
              </a:prstGeom>
              <a:ln w="9525">
                <a:solidFill>
                  <a:schemeClr val="tx1"/>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701CF69E-BADE-498D-8B2A-D2E40BF25C12}"/>
                </a:ext>
              </a:extLst>
            </p:cNvPr>
            <p:cNvGrpSpPr/>
            <p:nvPr/>
          </p:nvGrpSpPr>
          <p:grpSpPr>
            <a:xfrm>
              <a:off x="3212503" y="5144052"/>
              <a:ext cx="1386831" cy="609600"/>
              <a:chOff x="8707032" y="3924300"/>
              <a:chExt cx="2646768" cy="1181100"/>
            </a:xfrm>
          </p:grpSpPr>
          <p:sp>
            <p:nvSpPr>
              <p:cNvPr id="54" name="フリーフォーム: 図形 53">
                <a:extLst>
                  <a:ext uri="{FF2B5EF4-FFF2-40B4-BE49-F238E27FC236}">
                    <a16:creationId xmlns:a16="http://schemas.microsoft.com/office/drawing/2014/main" id="{EB3B1794-8C12-4418-825D-1775C3754D47}"/>
                  </a:ext>
                </a:extLst>
              </p:cNvPr>
              <p:cNvSpPr/>
              <p:nvPr/>
            </p:nvSpPr>
            <p:spPr>
              <a:xfrm>
                <a:off x="8854440" y="3931912"/>
                <a:ext cx="2316480" cy="1173488"/>
              </a:xfrm>
              <a:custGeom>
                <a:avLst/>
                <a:gdLst>
                  <a:gd name="connsiteX0" fmla="*/ 0 w 2316480"/>
                  <a:gd name="connsiteY0" fmla="*/ 1143008 h 1173488"/>
                  <a:gd name="connsiteX1" fmla="*/ 289560 w 2316480"/>
                  <a:gd name="connsiteY1" fmla="*/ 8 h 1173488"/>
                  <a:gd name="connsiteX2" fmla="*/ 579120 w 2316480"/>
                  <a:gd name="connsiteY2" fmla="*/ 1158248 h 1173488"/>
                  <a:gd name="connsiteX3" fmla="*/ 883920 w 2316480"/>
                  <a:gd name="connsiteY3" fmla="*/ 15248 h 1173488"/>
                  <a:gd name="connsiteX4" fmla="*/ 1173480 w 2316480"/>
                  <a:gd name="connsiteY4" fmla="*/ 1143008 h 1173488"/>
                  <a:gd name="connsiteX5" fmla="*/ 1478280 w 2316480"/>
                  <a:gd name="connsiteY5" fmla="*/ 15248 h 1173488"/>
                  <a:gd name="connsiteX6" fmla="*/ 1752600 w 2316480"/>
                  <a:gd name="connsiteY6" fmla="*/ 1158248 h 1173488"/>
                  <a:gd name="connsiteX7" fmla="*/ 2026920 w 2316480"/>
                  <a:gd name="connsiteY7" fmla="*/ 15248 h 1173488"/>
                  <a:gd name="connsiteX8" fmla="*/ 2316480 w 2316480"/>
                  <a:gd name="connsiteY8" fmla="*/ 1173488 h 117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6480" h="1173488">
                    <a:moveTo>
                      <a:pt x="0" y="1143008"/>
                    </a:moveTo>
                    <a:cubicBezTo>
                      <a:pt x="96520" y="570238"/>
                      <a:pt x="193040" y="-2532"/>
                      <a:pt x="289560" y="8"/>
                    </a:cubicBezTo>
                    <a:cubicBezTo>
                      <a:pt x="386080" y="2548"/>
                      <a:pt x="480060" y="1155708"/>
                      <a:pt x="579120" y="1158248"/>
                    </a:cubicBezTo>
                    <a:cubicBezTo>
                      <a:pt x="678180" y="1160788"/>
                      <a:pt x="784860" y="17788"/>
                      <a:pt x="883920" y="15248"/>
                    </a:cubicBezTo>
                    <a:cubicBezTo>
                      <a:pt x="982980" y="12708"/>
                      <a:pt x="1074420" y="1143008"/>
                      <a:pt x="1173480" y="1143008"/>
                    </a:cubicBezTo>
                    <a:cubicBezTo>
                      <a:pt x="1272540" y="1143008"/>
                      <a:pt x="1381760" y="12708"/>
                      <a:pt x="1478280" y="15248"/>
                    </a:cubicBezTo>
                    <a:cubicBezTo>
                      <a:pt x="1574800" y="17788"/>
                      <a:pt x="1661160" y="1158248"/>
                      <a:pt x="1752600" y="1158248"/>
                    </a:cubicBezTo>
                    <a:cubicBezTo>
                      <a:pt x="1844040" y="1158248"/>
                      <a:pt x="1932940" y="12708"/>
                      <a:pt x="2026920" y="15248"/>
                    </a:cubicBezTo>
                    <a:cubicBezTo>
                      <a:pt x="2120900" y="17788"/>
                      <a:pt x="2218690" y="595638"/>
                      <a:pt x="2316480" y="11734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B5A9A03F-8112-4169-8A43-045E1DDE48D9}"/>
                  </a:ext>
                </a:extLst>
              </p:cNvPr>
              <p:cNvCxnSpPr/>
              <p:nvPr/>
            </p:nvCxnSpPr>
            <p:spPr>
              <a:xfrm>
                <a:off x="11186160" y="3947157"/>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B93418E-8C0B-483A-A751-59A630E0CDE4}"/>
                  </a:ext>
                </a:extLst>
              </p:cNvPr>
              <p:cNvCxnSpPr/>
              <p:nvPr/>
            </p:nvCxnSpPr>
            <p:spPr>
              <a:xfrm>
                <a:off x="8854440" y="3924300"/>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58EEC27D-8C06-46FB-9515-916997F68CA1}"/>
                  </a:ext>
                </a:extLst>
              </p:cNvPr>
              <p:cNvCxnSpPr/>
              <p:nvPr/>
            </p:nvCxnSpPr>
            <p:spPr>
              <a:xfrm>
                <a:off x="8707032" y="4495800"/>
                <a:ext cx="2646768" cy="0"/>
              </a:xfrm>
              <a:prstGeom prst="line">
                <a:avLst/>
              </a:prstGeom>
              <a:ln w="9525">
                <a:solidFill>
                  <a:schemeClr val="tx1"/>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D77E2643-7319-4DC9-834D-1CC3E7777DBC}"/>
                </a:ext>
              </a:extLst>
            </p:cNvPr>
            <p:cNvGrpSpPr/>
            <p:nvPr/>
          </p:nvGrpSpPr>
          <p:grpSpPr>
            <a:xfrm>
              <a:off x="1443505" y="4349232"/>
              <a:ext cx="1386831" cy="609600"/>
              <a:chOff x="8707032" y="3924300"/>
              <a:chExt cx="2646768" cy="1181100"/>
            </a:xfrm>
          </p:grpSpPr>
          <p:sp>
            <p:nvSpPr>
              <p:cNvPr id="50" name="フリーフォーム: 図形 49">
                <a:extLst>
                  <a:ext uri="{FF2B5EF4-FFF2-40B4-BE49-F238E27FC236}">
                    <a16:creationId xmlns:a16="http://schemas.microsoft.com/office/drawing/2014/main" id="{7FBE6ABC-27BD-40EE-988B-C4048A8552FA}"/>
                  </a:ext>
                </a:extLst>
              </p:cNvPr>
              <p:cNvSpPr/>
              <p:nvPr/>
            </p:nvSpPr>
            <p:spPr>
              <a:xfrm>
                <a:off x="8854440" y="3931912"/>
                <a:ext cx="2316480" cy="1173488"/>
              </a:xfrm>
              <a:custGeom>
                <a:avLst/>
                <a:gdLst>
                  <a:gd name="connsiteX0" fmla="*/ 0 w 2316480"/>
                  <a:gd name="connsiteY0" fmla="*/ 1143008 h 1173488"/>
                  <a:gd name="connsiteX1" fmla="*/ 289560 w 2316480"/>
                  <a:gd name="connsiteY1" fmla="*/ 8 h 1173488"/>
                  <a:gd name="connsiteX2" fmla="*/ 579120 w 2316480"/>
                  <a:gd name="connsiteY2" fmla="*/ 1158248 h 1173488"/>
                  <a:gd name="connsiteX3" fmla="*/ 883920 w 2316480"/>
                  <a:gd name="connsiteY3" fmla="*/ 15248 h 1173488"/>
                  <a:gd name="connsiteX4" fmla="*/ 1173480 w 2316480"/>
                  <a:gd name="connsiteY4" fmla="*/ 1143008 h 1173488"/>
                  <a:gd name="connsiteX5" fmla="*/ 1478280 w 2316480"/>
                  <a:gd name="connsiteY5" fmla="*/ 15248 h 1173488"/>
                  <a:gd name="connsiteX6" fmla="*/ 1752600 w 2316480"/>
                  <a:gd name="connsiteY6" fmla="*/ 1158248 h 1173488"/>
                  <a:gd name="connsiteX7" fmla="*/ 2026920 w 2316480"/>
                  <a:gd name="connsiteY7" fmla="*/ 15248 h 1173488"/>
                  <a:gd name="connsiteX8" fmla="*/ 2316480 w 2316480"/>
                  <a:gd name="connsiteY8" fmla="*/ 1173488 h 117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6480" h="1173488">
                    <a:moveTo>
                      <a:pt x="0" y="1143008"/>
                    </a:moveTo>
                    <a:cubicBezTo>
                      <a:pt x="96520" y="570238"/>
                      <a:pt x="193040" y="-2532"/>
                      <a:pt x="289560" y="8"/>
                    </a:cubicBezTo>
                    <a:cubicBezTo>
                      <a:pt x="386080" y="2548"/>
                      <a:pt x="480060" y="1155708"/>
                      <a:pt x="579120" y="1158248"/>
                    </a:cubicBezTo>
                    <a:cubicBezTo>
                      <a:pt x="678180" y="1160788"/>
                      <a:pt x="784860" y="17788"/>
                      <a:pt x="883920" y="15248"/>
                    </a:cubicBezTo>
                    <a:cubicBezTo>
                      <a:pt x="982980" y="12708"/>
                      <a:pt x="1074420" y="1143008"/>
                      <a:pt x="1173480" y="1143008"/>
                    </a:cubicBezTo>
                    <a:cubicBezTo>
                      <a:pt x="1272540" y="1143008"/>
                      <a:pt x="1381760" y="12708"/>
                      <a:pt x="1478280" y="15248"/>
                    </a:cubicBezTo>
                    <a:cubicBezTo>
                      <a:pt x="1574800" y="17788"/>
                      <a:pt x="1661160" y="1158248"/>
                      <a:pt x="1752600" y="1158248"/>
                    </a:cubicBezTo>
                    <a:cubicBezTo>
                      <a:pt x="1844040" y="1158248"/>
                      <a:pt x="1932940" y="12708"/>
                      <a:pt x="2026920" y="15248"/>
                    </a:cubicBezTo>
                    <a:cubicBezTo>
                      <a:pt x="2120900" y="17788"/>
                      <a:pt x="2218690" y="595638"/>
                      <a:pt x="2316480" y="11734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AB70B40C-1F22-4D23-B68F-E44AF9A350D4}"/>
                  </a:ext>
                </a:extLst>
              </p:cNvPr>
              <p:cNvCxnSpPr/>
              <p:nvPr/>
            </p:nvCxnSpPr>
            <p:spPr>
              <a:xfrm>
                <a:off x="11186160" y="3947157"/>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4ECCB57-7228-4DEC-8551-D3659F3FB0EA}"/>
                  </a:ext>
                </a:extLst>
              </p:cNvPr>
              <p:cNvCxnSpPr/>
              <p:nvPr/>
            </p:nvCxnSpPr>
            <p:spPr>
              <a:xfrm>
                <a:off x="8854440" y="3924300"/>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C6E93AFB-9F2E-4D3D-AAE4-B08D450F59B6}"/>
                  </a:ext>
                </a:extLst>
              </p:cNvPr>
              <p:cNvCxnSpPr/>
              <p:nvPr/>
            </p:nvCxnSpPr>
            <p:spPr>
              <a:xfrm>
                <a:off x="8707032" y="4495800"/>
                <a:ext cx="2646768" cy="0"/>
              </a:xfrm>
              <a:prstGeom prst="line">
                <a:avLst/>
              </a:prstGeom>
              <a:ln w="9525">
                <a:solidFill>
                  <a:schemeClr val="tx1"/>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5" name="直線コネクタ 34">
              <a:extLst>
                <a:ext uri="{FF2B5EF4-FFF2-40B4-BE49-F238E27FC236}">
                  <a16:creationId xmlns:a16="http://schemas.microsoft.com/office/drawing/2014/main" id="{128925DE-A35A-45AD-8EB0-FE3DFF9568EE}"/>
                </a:ext>
              </a:extLst>
            </p:cNvPr>
            <p:cNvCxnSpPr/>
            <p:nvPr/>
          </p:nvCxnSpPr>
          <p:spPr>
            <a:xfrm>
              <a:off x="3032567" y="3920808"/>
              <a:ext cx="0" cy="1518212"/>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25AFD76-939E-4275-A608-89285E353A95}"/>
                </a:ext>
              </a:extLst>
            </p:cNvPr>
            <p:cNvCxnSpPr/>
            <p:nvPr/>
          </p:nvCxnSpPr>
          <p:spPr>
            <a:xfrm>
              <a:off x="2742497" y="4644200"/>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FAC701C3-935E-4103-B69E-45444F157051}"/>
                </a:ext>
              </a:extLst>
            </p:cNvPr>
            <p:cNvCxnSpPr/>
            <p:nvPr/>
          </p:nvCxnSpPr>
          <p:spPr>
            <a:xfrm>
              <a:off x="3032567" y="3920808"/>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7D9FE56-73E9-45B2-8FDC-09C6D83C64AC}"/>
                </a:ext>
              </a:extLst>
            </p:cNvPr>
            <p:cNvCxnSpPr/>
            <p:nvPr/>
          </p:nvCxnSpPr>
          <p:spPr>
            <a:xfrm>
              <a:off x="3032567" y="5439020"/>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FB85AAC-F6CE-4167-949F-52FE8F83233E}"/>
                </a:ext>
              </a:extLst>
            </p:cNvPr>
            <p:cNvCxnSpPr/>
            <p:nvPr/>
          </p:nvCxnSpPr>
          <p:spPr>
            <a:xfrm>
              <a:off x="1207065" y="4655775"/>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6889301-9DC8-430A-951D-A8E09FBDADAD}"/>
                </a:ext>
              </a:extLst>
            </p:cNvPr>
            <p:cNvCxnSpPr/>
            <p:nvPr/>
          </p:nvCxnSpPr>
          <p:spPr>
            <a:xfrm>
              <a:off x="4511495" y="3918493"/>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5D149533-19D3-4615-8557-9B477CCAA518}"/>
                </a:ext>
              </a:extLst>
            </p:cNvPr>
            <p:cNvCxnSpPr/>
            <p:nvPr/>
          </p:nvCxnSpPr>
          <p:spPr>
            <a:xfrm>
              <a:off x="4511495" y="5436705"/>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9CFFCD5-00D9-4FF9-B1D7-AF019ECC7839}"/>
                </a:ext>
              </a:extLst>
            </p:cNvPr>
            <p:cNvCxnSpPr>
              <a:cxnSpLocks/>
            </p:cNvCxnSpPr>
            <p:nvPr/>
          </p:nvCxnSpPr>
          <p:spPr>
            <a:xfrm>
              <a:off x="4801565" y="3613253"/>
              <a:ext cx="0" cy="213253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900A2200-7CB4-4C20-95EB-C4A384C002F7}"/>
                </a:ext>
              </a:extLst>
            </p:cNvPr>
            <p:cNvSpPr/>
            <p:nvPr/>
          </p:nvSpPr>
          <p:spPr>
            <a:xfrm>
              <a:off x="4825835" y="3599488"/>
              <a:ext cx="283943" cy="21541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75795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0565027"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
        <p:nvSpPr>
          <p:cNvPr id="2" name="テキスト ボックス 1">
            <a:extLst>
              <a:ext uri="{FF2B5EF4-FFF2-40B4-BE49-F238E27FC236}">
                <a16:creationId xmlns:a16="http://schemas.microsoft.com/office/drawing/2014/main" id="{424409C4-E9DA-4FAE-863B-F6E45740C829}"/>
              </a:ext>
            </a:extLst>
          </p:cNvPr>
          <p:cNvSpPr txBox="1"/>
          <p:nvPr/>
        </p:nvSpPr>
        <p:spPr>
          <a:xfrm>
            <a:off x="708452" y="892983"/>
            <a:ext cx="1723549" cy="461665"/>
          </a:xfrm>
          <a:prstGeom prst="rect">
            <a:avLst/>
          </a:prstGeom>
          <a:noFill/>
        </p:spPr>
        <p:txBody>
          <a:bodyPr wrap="none" rtlCol="0">
            <a:spAutoFit/>
          </a:bodyPr>
          <a:lstStyle/>
          <a:p>
            <a:pPr algn="l"/>
            <a:r>
              <a:rPr kumimoji="1" lang="ja-JP" altLang="en-US" sz="2400" u="sng" dirty="0"/>
              <a:t>メリット①</a:t>
            </a:r>
          </a:p>
        </p:txBody>
      </p:sp>
      <p:sp>
        <p:nvSpPr>
          <p:cNvPr id="6" name="テキスト ボックス 5">
            <a:extLst>
              <a:ext uri="{FF2B5EF4-FFF2-40B4-BE49-F238E27FC236}">
                <a16:creationId xmlns:a16="http://schemas.microsoft.com/office/drawing/2014/main" id="{1069AC0F-6581-4989-B2EE-C056FB071DB0}"/>
              </a:ext>
            </a:extLst>
          </p:cNvPr>
          <p:cNvSpPr txBox="1"/>
          <p:nvPr/>
        </p:nvSpPr>
        <p:spPr>
          <a:xfrm>
            <a:off x="1275291" y="1450156"/>
            <a:ext cx="5109091" cy="461665"/>
          </a:xfrm>
          <a:prstGeom prst="rect">
            <a:avLst/>
          </a:prstGeom>
          <a:noFill/>
        </p:spPr>
        <p:txBody>
          <a:bodyPr wrap="none" rtlCol="0">
            <a:spAutoFit/>
          </a:bodyPr>
          <a:lstStyle/>
          <a:p>
            <a:pPr algn="l"/>
            <a:r>
              <a:rPr kumimoji="1" lang="ja-JP" altLang="en-US" sz="2400" dirty="0"/>
              <a:t>モデルをグラフィカルに操作できる</a:t>
            </a:r>
          </a:p>
        </p:txBody>
      </p:sp>
      <p:sp>
        <p:nvSpPr>
          <p:cNvPr id="8" name="矢印: 右 7">
            <a:extLst>
              <a:ext uri="{FF2B5EF4-FFF2-40B4-BE49-F238E27FC236}">
                <a16:creationId xmlns:a16="http://schemas.microsoft.com/office/drawing/2014/main" id="{B253637C-8CCB-403F-A489-765F3ECCB367}"/>
              </a:ext>
            </a:extLst>
          </p:cNvPr>
          <p:cNvSpPr/>
          <p:nvPr/>
        </p:nvSpPr>
        <p:spPr>
          <a:xfrm>
            <a:off x="6498902" y="145015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564A6C8-E36E-4170-951E-2EA39870495D}"/>
              </a:ext>
            </a:extLst>
          </p:cNvPr>
          <p:cNvSpPr txBox="1"/>
          <p:nvPr/>
        </p:nvSpPr>
        <p:spPr>
          <a:xfrm>
            <a:off x="7138528" y="1450156"/>
            <a:ext cx="2339102" cy="461665"/>
          </a:xfrm>
          <a:prstGeom prst="rect">
            <a:avLst/>
          </a:prstGeom>
          <a:noFill/>
        </p:spPr>
        <p:txBody>
          <a:bodyPr wrap="none" rtlCol="0">
            <a:spAutoFit/>
          </a:bodyPr>
          <a:lstStyle/>
          <a:p>
            <a:pPr algn="l"/>
            <a:r>
              <a:rPr kumimoji="1" lang="ja-JP" altLang="en-US" sz="2400" dirty="0"/>
              <a:t>モデリング言語</a:t>
            </a:r>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323070"/>
            <a:ext cx="11327029" cy="830997"/>
          </a:xfrm>
          <a:prstGeom prst="rect">
            <a:avLst/>
          </a:prstGeom>
          <a:noFill/>
        </p:spPr>
        <p:txBody>
          <a:bodyPr wrap="square" rtlCol="0">
            <a:spAutoFit/>
          </a:bodyPr>
          <a:lstStyle/>
          <a:p>
            <a:pPr algn="l"/>
            <a:r>
              <a:rPr kumimoji="1" lang="ja-JP" altLang="en-US" sz="2400" dirty="0"/>
              <a:t>これまで学習してきたとおり、</a:t>
            </a:r>
            <a:r>
              <a:rPr kumimoji="1" lang="en-US" altLang="ja-JP" sz="2400" dirty="0"/>
              <a:t>GUI</a:t>
            </a:r>
            <a:r>
              <a:rPr kumimoji="1" lang="ja-JP" altLang="en-US" sz="2400" dirty="0"/>
              <a:t>からドラッグ＆ドロップで計算プログラムを作成することが出来ます</a:t>
            </a:r>
          </a:p>
        </p:txBody>
      </p:sp>
      <p:pic>
        <p:nvPicPr>
          <p:cNvPr id="33" name="図 32">
            <a:extLst>
              <a:ext uri="{FF2B5EF4-FFF2-40B4-BE49-F238E27FC236}">
                <a16:creationId xmlns:a16="http://schemas.microsoft.com/office/drawing/2014/main" id="{F7E3FC75-5FCF-436E-9B58-7FE202DCA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382" y="4041970"/>
            <a:ext cx="5381413" cy="1503918"/>
          </a:xfrm>
          <a:prstGeom prst="rect">
            <a:avLst/>
          </a:prstGeom>
        </p:spPr>
      </p:pic>
      <p:grpSp>
        <p:nvGrpSpPr>
          <p:cNvPr id="34" name="グループ化 33">
            <a:extLst>
              <a:ext uri="{FF2B5EF4-FFF2-40B4-BE49-F238E27FC236}">
                <a16:creationId xmlns:a16="http://schemas.microsoft.com/office/drawing/2014/main" id="{FB79DC30-FC65-446E-B622-349C5D2A0989}"/>
              </a:ext>
            </a:extLst>
          </p:cNvPr>
          <p:cNvGrpSpPr/>
          <p:nvPr/>
        </p:nvGrpSpPr>
        <p:grpSpPr>
          <a:xfrm>
            <a:off x="819167" y="3841923"/>
            <a:ext cx="3862507" cy="1461494"/>
            <a:chOff x="450850" y="274751"/>
            <a:chExt cx="7131049" cy="2698243"/>
          </a:xfrm>
        </p:grpSpPr>
        <p:grpSp>
          <p:nvGrpSpPr>
            <p:cNvPr id="35" name="グループ化 34">
              <a:extLst>
                <a:ext uri="{FF2B5EF4-FFF2-40B4-BE49-F238E27FC236}">
                  <a16:creationId xmlns:a16="http://schemas.microsoft.com/office/drawing/2014/main" id="{9031CF32-6E32-4E3F-917E-B735D74A27B6}"/>
                </a:ext>
              </a:extLst>
            </p:cNvPr>
            <p:cNvGrpSpPr/>
            <p:nvPr/>
          </p:nvGrpSpPr>
          <p:grpSpPr>
            <a:xfrm>
              <a:off x="450850" y="914173"/>
              <a:ext cx="7131049" cy="1999689"/>
              <a:chOff x="1079500" y="1085850"/>
              <a:chExt cx="10280649" cy="2882900"/>
            </a:xfrm>
          </p:grpSpPr>
          <p:cxnSp>
            <p:nvCxnSpPr>
              <p:cNvPr id="38" name="直線コネクタ 37">
                <a:extLst>
                  <a:ext uri="{FF2B5EF4-FFF2-40B4-BE49-F238E27FC236}">
                    <a16:creationId xmlns:a16="http://schemas.microsoft.com/office/drawing/2014/main" id="{989E548F-AD5C-48EA-8FB0-75DD94DA8FAF}"/>
                  </a:ext>
                </a:extLst>
              </p:cNvPr>
              <p:cNvCxnSpPr/>
              <p:nvPr/>
            </p:nvCxnSpPr>
            <p:spPr>
              <a:xfrm>
                <a:off x="2565400" y="1085850"/>
                <a:ext cx="0" cy="288290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4F5A8A05-1ACE-4F75-B2CF-61CC79C57D21}"/>
                  </a:ext>
                </a:extLst>
              </p:cNvPr>
              <p:cNvSpPr/>
              <p:nvPr/>
            </p:nvSpPr>
            <p:spPr>
              <a:xfrm>
                <a:off x="1079500" y="1085850"/>
                <a:ext cx="1460500" cy="2882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ECC8EB42-3862-4674-A286-DCD1A1F59869}"/>
                  </a:ext>
                </a:extLst>
              </p:cNvPr>
              <p:cNvCxnSpPr>
                <a:stCxn id="39" idx="3"/>
              </p:cNvCxnSpPr>
              <p:nvPr/>
            </p:nvCxnSpPr>
            <p:spPr>
              <a:xfrm>
                <a:off x="2540000" y="2527300"/>
                <a:ext cx="1149350" cy="190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EE4639D6-7DD8-472A-B380-A6DC7FA3C52B}"/>
                  </a:ext>
                </a:extLst>
              </p:cNvPr>
              <p:cNvSpPr/>
              <p:nvPr/>
            </p:nvSpPr>
            <p:spPr>
              <a:xfrm>
                <a:off x="3676650" y="1416050"/>
                <a:ext cx="5759450" cy="2222500"/>
              </a:xfrm>
              <a:custGeom>
                <a:avLst/>
                <a:gdLst>
                  <a:gd name="connsiteX0" fmla="*/ 0 w 5759450"/>
                  <a:gd name="connsiteY0" fmla="*/ 1111250 h 2222500"/>
                  <a:gd name="connsiteX1" fmla="*/ 857250 w 5759450"/>
                  <a:gd name="connsiteY1" fmla="*/ 6350 h 2222500"/>
                  <a:gd name="connsiteX2" fmla="*/ 1866900 w 5759450"/>
                  <a:gd name="connsiteY2" fmla="*/ 2222500 h 2222500"/>
                  <a:gd name="connsiteX3" fmla="*/ 3048000 w 5759450"/>
                  <a:gd name="connsiteY3" fmla="*/ 0 h 2222500"/>
                  <a:gd name="connsiteX4" fmla="*/ 4152900 w 5759450"/>
                  <a:gd name="connsiteY4" fmla="*/ 2089150 h 2222500"/>
                  <a:gd name="connsiteX5" fmla="*/ 4610100 w 5759450"/>
                  <a:gd name="connsiteY5" fmla="*/ 1066800 h 2222500"/>
                  <a:gd name="connsiteX6" fmla="*/ 5759450 w 5759450"/>
                  <a:gd name="connsiteY6" fmla="*/ 1047750 h 222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9450" h="2222500">
                    <a:moveTo>
                      <a:pt x="0" y="1111250"/>
                    </a:moveTo>
                    <a:lnTo>
                      <a:pt x="857250" y="6350"/>
                    </a:lnTo>
                    <a:lnTo>
                      <a:pt x="1866900" y="2222500"/>
                    </a:lnTo>
                    <a:lnTo>
                      <a:pt x="3048000" y="0"/>
                    </a:lnTo>
                    <a:lnTo>
                      <a:pt x="4152900" y="2089150"/>
                    </a:lnTo>
                    <a:lnTo>
                      <a:pt x="4610100" y="1066800"/>
                    </a:lnTo>
                    <a:lnTo>
                      <a:pt x="5759450" y="104775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E4E55B0-CFC3-4C53-A73C-AA13DC454553}"/>
                  </a:ext>
                </a:extLst>
              </p:cNvPr>
              <p:cNvSpPr/>
              <p:nvPr/>
            </p:nvSpPr>
            <p:spPr>
              <a:xfrm>
                <a:off x="9436099" y="1565274"/>
                <a:ext cx="1924050" cy="1924050"/>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 name="テキスト ボックス 35">
              <a:extLst>
                <a:ext uri="{FF2B5EF4-FFF2-40B4-BE49-F238E27FC236}">
                  <a16:creationId xmlns:a16="http://schemas.microsoft.com/office/drawing/2014/main" id="{5BB8E9E9-F2A9-40DC-A45C-5B9DD1457945}"/>
                </a:ext>
              </a:extLst>
            </p:cNvPr>
            <p:cNvSpPr txBox="1"/>
            <p:nvPr/>
          </p:nvSpPr>
          <p:spPr>
            <a:xfrm>
              <a:off x="5649114" y="2603663"/>
              <a:ext cx="1338827" cy="369331"/>
            </a:xfrm>
            <a:prstGeom prst="rect">
              <a:avLst/>
            </a:prstGeom>
            <a:noFill/>
          </p:spPr>
          <p:txBody>
            <a:bodyPr wrap="none" rtlCol="0">
              <a:spAutoFit/>
            </a:bodyPr>
            <a:lstStyle/>
            <a:p>
              <a:r>
                <a:rPr kumimoji="1" lang="ja-JP" altLang="en-US" dirty="0"/>
                <a:t>質量 </a:t>
              </a:r>
              <a:r>
                <a:rPr lang="en-US" altLang="ja-JP" dirty="0"/>
                <a:t>m[kg]</a:t>
              </a:r>
              <a:endParaRPr kumimoji="1" lang="ja-JP" altLang="en-US" dirty="0"/>
            </a:p>
          </p:txBody>
        </p:sp>
        <p:sp>
          <p:nvSpPr>
            <p:cNvPr id="37" name="テキスト ボックス 36">
              <a:extLst>
                <a:ext uri="{FF2B5EF4-FFF2-40B4-BE49-F238E27FC236}">
                  <a16:creationId xmlns:a16="http://schemas.microsoft.com/office/drawing/2014/main" id="{C419AFF8-C0C8-4865-B1F7-67DA67C58C42}"/>
                </a:ext>
              </a:extLst>
            </p:cNvPr>
            <p:cNvSpPr txBox="1"/>
            <p:nvPr/>
          </p:nvSpPr>
          <p:spPr>
            <a:xfrm>
              <a:off x="2448904" y="274751"/>
              <a:ext cx="1959191" cy="369331"/>
            </a:xfrm>
            <a:prstGeom prst="rect">
              <a:avLst/>
            </a:prstGeom>
            <a:noFill/>
          </p:spPr>
          <p:txBody>
            <a:bodyPr wrap="none" rtlCol="0">
              <a:spAutoFit/>
            </a:bodyPr>
            <a:lstStyle/>
            <a:p>
              <a:r>
                <a:rPr kumimoji="1" lang="ja-JP" altLang="en-US" dirty="0"/>
                <a:t>バネ定数 </a:t>
              </a:r>
              <a:r>
                <a:rPr kumimoji="1" lang="en-US" altLang="ja-JP" dirty="0"/>
                <a:t>k</a:t>
              </a:r>
              <a:r>
                <a:rPr lang="en-US" altLang="ja-JP" dirty="0"/>
                <a:t>[N/m]</a:t>
              </a:r>
              <a:endParaRPr kumimoji="1" lang="ja-JP" altLang="en-US" dirty="0"/>
            </a:p>
          </p:txBody>
        </p:sp>
      </p:grpSp>
      <p:sp>
        <p:nvSpPr>
          <p:cNvPr id="9" name="矢印: 右 8">
            <a:extLst>
              <a:ext uri="{FF2B5EF4-FFF2-40B4-BE49-F238E27FC236}">
                <a16:creationId xmlns:a16="http://schemas.microsoft.com/office/drawing/2014/main" id="{3A36876D-8E0B-44F1-8328-6AF23940C73D}"/>
              </a:ext>
            </a:extLst>
          </p:cNvPr>
          <p:cNvSpPr/>
          <p:nvPr/>
        </p:nvSpPr>
        <p:spPr>
          <a:xfrm>
            <a:off x="5362744" y="4312322"/>
            <a:ext cx="888391" cy="83099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419D159-6B4D-42CE-ADC3-A6FA12206640}"/>
              </a:ext>
            </a:extLst>
          </p:cNvPr>
          <p:cNvSpPr txBox="1"/>
          <p:nvPr/>
        </p:nvSpPr>
        <p:spPr>
          <a:xfrm>
            <a:off x="1603463" y="5843920"/>
            <a:ext cx="2031325" cy="461665"/>
          </a:xfrm>
          <a:prstGeom prst="rect">
            <a:avLst/>
          </a:prstGeom>
          <a:noFill/>
        </p:spPr>
        <p:txBody>
          <a:bodyPr wrap="none" rtlCol="0">
            <a:spAutoFit/>
          </a:bodyPr>
          <a:lstStyle/>
          <a:p>
            <a:pPr algn="l"/>
            <a:r>
              <a:rPr kumimoji="1" lang="ja-JP" altLang="en-US" sz="2400" u="sng" dirty="0"/>
              <a:t>解析対象の系</a:t>
            </a:r>
          </a:p>
        </p:txBody>
      </p:sp>
      <p:sp>
        <p:nvSpPr>
          <p:cNvPr id="43" name="テキスト ボックス 42">
            <a:extLst>
              <a:ext uri="{FF2B5EF4-FFF2-40B4-BE49-F238E27FC236}">
                <a16:creationId xmlns:a16="http://schemas.microsoft.com/office/drawing/2014/main" id="{44A9FE94-1301-4C38-9A2E-CE1E70EFDC10}"/>
              </a:ext>
            </a:extLst>
          </p:cNvPr>
          <p:cNvSpPr txBox="1"/>
          <p:nvPr/>
        </p:nvSpPr>
        <p:spPr>
          <a:xfrm>
            <a:off x="7950875" y="5801561"/>
            <a:ext cx="2403222" cy="461665"/>
          </a:xfrm>
          <a:prstGeom prst="rect">
            <a:avLst/>
          </a:prstGeom>
          <a:noFill/>
        </p:spPr>
        <p:txBody>
          <a:bodyPr wrap="none" rtlCol="0">
            <a:spAutoFit/>
          </a:bodyPr>
          <a:lstStyle/>
          <a:p>
            <a:pPr algn="l"/>
            <a:r>
              <a:rPr kumimoji="1" lang="en-US" altLang="ja-JP" sz="2400" u="sng" dirty="0"/>
              <a:t>Modelica</a:t>
            </a:r>
            <a:r>
              <a:rPr kumimoji="1" lang="ja-JP" altLang="en-US" sz="2400" u="sng" dirty="0"/>
              <a:t>モデル</a:t>
            </a:r>
          </a:p>
        </p:txBody>
      </p:sp>
    </p:spTree>
    <p:extLst>
      <p:ext uri="{BB962C8B-B14F-4D97-AF65-F5344CB8AC3E}">
        <p14:creationId xmlns:p14="http://schemas.microsoft.com/office/powerpoint/2010/main" val="23926216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E2C9BE3-D0C6-4D7D-9E63-4E8652B87CB7}"/>
              </a:ext>
            </a:extLst>
          </p:cNvPr>
          <p:cNvSpPr>
            <a:spLocks noGrp="1"/>
          </p:cNvSpPr>
          <p:nvPr>
            <p:ph type="sldNum" sz="quarter" idx="12"/>
          </p:nvPr>
        </p:nvSpPr>
        <p:spPr/>
        <p:txBody>
          <a:bodyPr/>
          <a:lstStyle/>
          <a:p>
            <a:fld id="{D836F367-8F14-4921-8441-15DE2D973248}" type="slidenum">
              <a:rPr kumimoji="1" lang="ja-JP" altLang="en-US" smtClean="0"/>
              <a:t>80</a:t>
            </a:fld>
            <a:endParaRPr kumimoji="1" lang="ja-JP" altLang="en-US"/>
          </a:p>
        </p:txBody>
      </p:sp>
      <p:pic>
        <p:nvPicPr>
          <p:cNvPr id="3" name="図 2">
            <a:extLst>
              <a:ext uri="{FF2B5EF4-FFF2-40B4-BE49-F238E27FC236}">
                <a16:creationId xmlns:a16="http://schemas.microsoft.com/office/drawing/2014/main" id="{B3AA63E8-4D5E-4B31-95FE-56D6158C5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950" y="1075743"/>
            <a:ext cx="8190852" cy="138551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B400FB5-89DA-4D29-815F-DDDEAF1DF63A}"/>
                  </a:ext>
                </a:extLst>
              </p:cNvPr>
              <p:cNvSpPr txBox="1"/>
              <p:nvPr/>
            </p:nvSpPr>
            <p:spPr>
              <a:xfrm>
                <a:off x="3058565" y="4396741"/>
                <a:ext cx="3777444" cy="799899"/>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h</m:t>
                      </m:r>
                      <m:r>
                        <a:rPr kumimoji="1" lang="en-US" altLang="ja-JP" sz="240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1∗2+2∗5</m:t>
                          </m:r>
                        </m:num>
                        <m:den>
                          <m:r>
                            <a:rPr kumimoji="1" lang="en-US" altLang="ja-JP" sz="2400" b="0" i="1" smtClean="0">
                              <a:latin typeface="Cambria Math" panose="02040503050406030204" pitchFamily="18" charset="0"/>
                            </a:rPr>
                            <m:t>1+2</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12</m:t>
                          </m:r>
                        </m:num>
                        <m:den>
                          <m:r>
                            <a:rPr kumimoji="1" lang="en-US" altLang="ja-JP" sz="2400" b="0" i="1" smtClean="0">
                              <a:latin typeface="Cambria Math" panose="02040503050406030204" pitchFamily="18" charset="0"/>
                            </a:rPr>
                            <m:t>3</m:t>
                          </m:r>
                        </m:den>
                      </m:f>
                      <m:r>
                        <a:rPr kumimoji="1" lang="en-US" altLang="ja-JP" sz="2400" b="0" i="1" smtClean="0">
                          <a:latin typeface="Cambria Math" panose="02040503050406030204" pitchFamily="18" charset="0"/>
                        </a:rPr>
                        <m:t>=4</m:t>
                      </m:r>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5B400FB5-89DA-4D29-815F-DDDEAF1DF63A}"/>
                  </a:ext>
                </a:extLst>
              </p:cNvPr>
              <p:cNvSpPr txBox="1">
                <a:spLocks noRot="1" noChangeAspect="1" noMove="1" noResize="1" noEditPoints="1" noAdjustHandles="1" noChangeArrowheads="1" noChangeShapeType="1" noTextEdit="1"/>
              </p:cNvSpPr>
              <p:nvPr/>
            </p:nvSpPr>
            <p:spPr>
              <a:xfrm>
                <a:off x="3058565" y="4396741"/>
                <a:ext cx="3777444" cy="799899"/>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36480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07E9930E-E69B-4C14-8612-A61AF539D5B9}"/>
              </a:ext>
            </a:extLst>
          </p:cNvPr>
          <p:cNvPicPr>
            <a:picLocks noChangeAspect="1"/>
          </p:cNvPicPr>
          <p:nvPr/>
        </p:nvPicPr>
        <p:blipFill>
          <a:blip r:embed="rId2"/>
          <a:stretch>
            <a:fillRect/>
          </a:stretch>
        </p:blipFill>
        <p:spPr>
          <a:xfrm>
            <a:off x="2652606" y="2942134"/>
            <a:ext cx="4956633" cy="3596778"/>
          </a:xfrm>
          <a:prstGeom prst="rect">
            <a:avLst/>
          </a:prstGeom>
        </p:spPr>
      </p:pic>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0565027"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187143"/>
            <a:ext cx="10387916" cy="830997"/>
          </a:xfrm>
          <a:prstGeom prst="rect">
            <a:avLst/>
          </a:prstGeom>
          <a:noFill/>
        </p:spPr>
        <p:txBody>
          <a:bodyPr wrap="square" rtlCol="0">
            <a:spAutoFit/>
          </a:bodyPr>
          <a:lstStyle/>
          <a:p>
            <a:pPr algn="l"/>
            <a:r>
              <a:rPr kumimoji="1" lang="ja-JP" altLang="en-US" sz="2400" dirty="0"/>
              <a:t>非因果モデル</a:t>
            </a:r>
            <a:r>
              <a:rPr kumimoji="1" lang="en-US" altLang="ja-JP" sz="2400" dirty="0"/>
              <a:t>*</a:t>
            </a:r>
            <a:r>
              <a:rPr kumimoji="1" lang="ja-JP" altLang="en-US" sz="2400" dirty="0"/>
              <a:t>で計算可能なため、境界条件を変更しても同じモデルで計算が可能です</a:t>
            </a:r>
          </a:p>
        </p:txBody>
      </p:sp>
      <p:sp>
        <p:nvSpPr>
          <p:cNvPr id="23" name="テキスト ボックス 22">
            <a:extLst>
              <a:ext uri="{FF2B5EF4-FFF2-40B4-BE49-F238E27FC236}">
                <a16:creationId xmlns:a16="http://schemas.microsoft.com/office/drawing/2014/main" id="{C4D0D637-2A1B-4E0C-A9BC-1489AD12CD27}"/>
              </a:ext>
            </a:extLst>
          </p:cNvPr>
          <p:cNvSpPr txBox="1"/>
          <p:nvPr/>
        </p:nvSpPr>
        <p:spPr>
          <a:xfrm>
            <a:off x="1215079" y="742693"/>
            <a:ext cx="1723549" cy="461665"/>
          </a:xfrm>
          <a:prstGeom prst="rect">
            <a:avLst/>
          </a:prstGeom>
          <a:noFill/>
        </p:spPr>
        <p:txBody>
          <a:bodyPr wrap="none" rtlCol="0">
            <a:spAutoFit/>
          </a:bodyPr>
          <a:lstStyle/>
          <a:p>
            <a:pPr algn="l"/>
            <a:r>
              <a:rPr kumimoji="1" lang="ja-JP" altLang="en-US" sz="2400" u="sng" dirty="0"/>
              <a:t>メリット②</a:t>
            </a:r>
          </a:p>
        </p:txBody>
      </p:sp>
      <p:sp>
        <p:nvSpPr>
          <p:cNvPr id="24" name="テキスト ボックス 23">
            <a:extLst>
              <a:ext uri="{FF2B5EF4-FFF2-40B4-BE49-F238E27FC236}">
                <a16:creationId xmlns:a16="http://schemas.microsoft.com/office/drawing/2014/main" id="{98CADFA4-DD5C-4E3D-93CA-30A2B0ABA9B9}"/>
              </a:ext>
            </a:extLst>
          </p:cNvPr>
          <p:cNvSpPr txBox="1"/>
          <p:nvPr/>
        </p:nvSpPr>
        <p:spPr>
          <a:xfrm>
            <a:off x="1781918" y="1250224"/>
            <a:ext cx="4956632" cy="830997"/>
          </a:xfrm>
          <a:prstGeom prst="rect">
            <a:avLst/>
          </a:prstGeom>
          <a:noFill/>
        </p:spPr>
        <p:txBody>
          <a:bodyPr wrap="square" rtlCol="0">
            <a:spAutoFit/>
          </a:bodyPr>
          <a:lstStyle/>
          <a:p>
            <a:pPr algn="l"/>
            <a:r>
              <a:rPr kumimoji="1" lang="ja-JP" altLang="en-US" sz="2400" dirty="0"/>
              <a:t>計算の順序や境界条件を与える物理量に依存しない</a:t>
            </a:r>
          </a:p>
        </p:txBody>
      </p:sp>
      <p:sp>
        <p:nvSpPr>
          <p:cNvPr id="25" name="矢印: 右 24">
            <a:extLst>
              <a:ext uri="{FF2B5EF4-FFF2-40B4-BE49-F238E27FC236}">
                <a16:creationId xmlns:a16="http://schemas.microsoft.com/office/drawing/2014/main" id="{270929B9-52FD-4799-88C8-7219D8261445}"/>
              </a:ext>
            </a:extLst>
          </p:cNvPr>
          <p:cNvSpPr/>
          <p:nvPr/>
        </p:nvSpPr>
        <p:spPr>
          <a:xfrm>
            <a:off x="6844889" y="1422533"/>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3C90A146-DE25-41D9-9BFE-41AF8D354E90}"/>
              </a:ext>
            </a:extLst>
          </p:cNvPr>
          <p:cNvSpPr txBox="1"/>
          <p:nvPr/>
        </p:nvSpPr>
        <p:spPr>
          <a:xfrm>
            <a:off x="7484515" y="1422533"/>
            <a:ext cx="2031325" cy="461665"/>
          </a:xfrm>
          <a:prstGeom prst="rect">
            <a:avLst/>
          </a:prstGeom>
          <a:noFill/>
        </p:spPr>
        <p:txBody>
          <a:bodyPr wrap="none" rtlCol="0">
            <a:spAutoFit/>
          </a:bodyPr>
          <a:lstStyle/>
          <a:p>
            <a:pPr algn="l"/>
            <a:r>
              <a:rPr kumimoji="1" lang="ja-JP" altLang="en-US" sz="2400" dirty="0"/>
              <a:t>非因果モデル</a:t>
            </a:r>
          </a:p>
        </p:txBody>
      </p:sp>
      <p:sp>
        <p:nvSpPr>
          <p:cNvPr id="13" name="四角形: 角を丸くする 12">
            <a:extLst>
              <a:ext uri="{FF2B5EF4-FFF2-40B4-BE49-F238E27FC236}">
                <a16:creationId xmlns:a16="http://schemas.microsoft.com/office/drawing/2014/main" id="{D15A3240-9F21-49C0-87F6-36B7BCA2B554}"/>
              </a:ext>
            </a:extLst>
          </p:cNvPr>
          <p:cNvSpPr/>
          <p:nvPr/>
        </p:nvSpPr>
        <p:spPr>
          <a:xfrm>
            <a:off x="2493785" y="2967297"/>
            <a:ext cx="3994080" cy="17925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849C1B99-FB93-4AA8-8058-5DBEEF5AB21E}"/>
              </a:ext>
            </a:extLst>
          </p:cNvPr>
          <p:cNvSpPr/>
          <p:nvPr/>
        </p:nvSpPr>
        <p:spPr>
          <a:xfrm>
            <a:off x="2493785" y="4928897"/>
            <a:ext cx="3994080" cy="17925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2FE5EA8A-DF1A-4977-BF0C-571E7ABEB81E}"/>
              </a:ext>
            </a:extLst>
          </p:cNvPr>
          <p:cNvCxnSpPr>
            <a:endCxn id="13" idx="1"/>
          </p:cNvCxnSpPr>
          <p:nvPr/>
        </p:nvCxnSpPr>
        <p:spPr>
          <a:xfrm flipV="1">
            <a:off x="1544595" y="3863586"/>
            <a:ext cx="949190" cy="89628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9176A55D-9BE2-4FF4-9528-1C5E54B91C67}"/>
              </a:ext>
            </a:extLst>
          </p:cNvPr>
          <p:cNvCxnSpPr>
            <a:cxnSpLocks/>
            <a:endCxn id="29" idx="1"/>
          </p:cNvCxnSpPr>
          <p:nvPr/>
        </p:nvCxnSpPr>
        <p:spPr>
          <a:xfrm>
            <a:off x="1544595" y="4759875"/>
            <a:ext cx="949190" cy="1065311"/>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E5CB578-556F-4DB3-AC5F-917C220FF591}"/>
              </a:ext>
            </a:extLst>
          </p:cNvPr>
          <p:cNvSpPr txBox="1"/>
          <p:nvPr/>
        </p:nvSpPr>
        <p:spPr>
          <a:xfrm>
            <a:off x="874933" y="3976560"/>
            <a:ext cx="553998" cy="1631216"/>
          </a:xfrm>
          <a:prstGeom prst="rect">
            <a:avLst/>
          </a:prstGeom>
          <a:noFill/>
        </p:spPr>
        <p:txBody>
          <a:bodyPr vert="eaVert" wrap="none" rtlCol="0">
            <a:spAutoFit/>
          </a:bodyPr>
          <a:lstStyle/>
          <a:p>
            <a:pPr algn="l"/>
            <a:r>
              <a:rPr kumimoji="1" lang="ja-JP" altLang="en-US" sz="2400" dirty="0"/>
              <a:t>同じモデル</a:t>
            </a:r>
          </a:p>
        </p:txBody>
      </p:sp>
      <p:cxnSp>
        <p:nvCxnSpPr>
          <p:cNvPr id="21" name="直線矢印コネクタ 20">
            <a:extLst>
              <a:ext uri="{FF2B5EF4-FFF2-40B4-BE49-F238E27FC236}">
                <a16:creationId xmlns:a16="http://schemas.microsoft.com/office/drawing/2014/main" id="{189D36E7-1DC2-4DE5-B990-FEE318C70D09}"/>
              </a:ext>
            </a:extLst>
          </p:cNvPr>
          <p:cNvCxnSpPr>
            <a:cxnSpLocks/>
            <a:stCxn id="50" idx="1"/>
          </p:cNvCxnSpPr>
          <p:nvPr/>
        </p:nvCxnSpPr>
        <p:spPr>
          <a:xfrm flipH="1" flipV="1">
            <a:off x="7437057" y="4073266"/>
            <a:ext cx="1191942" cy="518346"/>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1AD6182F-E733-49FF-9800-7024DFC2BC34}"/>
              </a:ext>
            </a:extLst>
          </p:cNvPr>
          <p:cNvCxnSpPr>
            <a:cxnSpLocks/>
            <a:stCxn id="50" idx="1"/>
          </p:cNvCxnSpPr>
          <p:nvPr/>
        </p:nvCxnSpPr>
        <p:spPr>
          <a:xfrm flipH="1">
            <a:off x="7566195" y="4591612"/>
            <a:ext cx="1062804" cy="149002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CDD9EE5-7950-47F9-A3BA-44514EC67E36}"/>
              </a:ext>
            </a:extLst>
          </p:cNvPr>
          <p:cNvSpPr txBox="1"/>
          <p:nvPr/>
        </p:nvSpPr>
        <p:spPr>
          <a:xfrm>
            <a:off x="6622289" y="3239286"/>
            <a:ext cx="1107996" cy="369332"/>
          </a:xfrm>
          <a:prstGeom prst="rect">
            <a:avLst/>
          </a:prstGeom>
          <a:noFill/>
        </p:spPr>
        <p:txBody>
          <a:bodyPr wrap="none" rtlCol="0">
            <a:spAutoFit/>
          </a:bodyPr>
          <a:lstStyle/>
          <a:p>
            <a:pPr algn="l"/>
            <a:r>
              <a:rPr kumimoji="1" lang="ja-JP" altLang="en-US" dirty="0">
                <a:solidFill>
                  <a:srgbClr val="FF0000"/>
                </a:solidFill>
              </a:rPr>
              <a:t>温度定義</a:t>
            </a:r>
          </a:p>
        </p:txBody>
      </p:sp>
      <p:sp>
        <p:nvSpPr>
          <p:cNvPr id="46" name="テキスト ボックス 45">
            <a:extLst>
              <a:ext uri="{FF2B5EF4-FFF2-40B4-BE49-F238E27FC236}">
                <a16:creationId xmlns:a16="http://schemas.microsoft.com/office/drawing/2014/main" id="{BC69A9D8-9EF8-4F60-A2D8-320335FCEDEE}"/>
              </a:ext>
            </a:extLst>
          </p:cNvPr>
          <p:cNvSpPr txBox="1"/>
          <p:nvPr/>
        </p:nvSpPr>
        <p:spPr>
          <a:xfrm>
            <a:off x="6571148" y="5361647"/>
            <a:ext cx="1338828" cy="369332"/>
          </a:xfrm>
          <a:prstGeom prst="rect">
            <a:avLst/>
          </a:prstGeom>
          <a:noFill/>
        </p:spPr>
        <p:txBody>
          <a:bodyPr wrap="none" rtlCol="0">
            <a:spAutoFit/>
          </a:bodyPr>
          <a:lstStyle/>
          <a:p>
            <a:pPr algn="l"/>
            <a:r>
              <a:rPr kumimoji="1" lang="ja-JP" altLang="en-US" dirty="0">
                <a:solidFill>
                  <a:srgbClr val="FF0000"/>
                </a:solidFill>
              </a:rPr>
              <a:t>熱流量定義</a:t>
            </a:r>
          </a:p>
        </p:txBody>
      </p:sp>
      <p:sp>
        <p:nvSpPr>
          <p:cNvPr id="50" name="テキスト ボックス 49">
            <a:extLst>
              <a:ext uri="{FF2B5EF4-FFF2-40B4-BE49-F238E27FC236}">
                <a16:creationId xmlns:a16="http://schemas.microsoft.com/office/drawing/2014/main" id="{9D75B427-96ED-4D23-84CE-7B5311CD0467}"/>
              </a:ext>
            </a:extLst>
          </p:cNvPr>
          <p:cNvSpPr txBox="1"/>
          <p:nvPr/>
        </p:nvSpPr>
        <p:spPr>
          <a:xfrm>
            <a:off x="8628999" y="4176113"/>
            <a:ext cx="3258201" cy="830997"/>
          </a:xfrm>
          <a:prstGeom prst="rect">
            <a:avLst/>
          </a:prstGeom>
          <a:noFill/>
        </p:spPr>
        <p:txBody>
          <a:bodyPr wrap="square" rtlCol="0">
            <a:spAutoFit/>
          </a:bodyPr>
          <a:lstStyle/>
          <a:p>
            <a:pPr algn="l"/>
            <a:r>
              <a:rPr kumimoji="1" lang="ja-JP" altLang="en-US" sz="2400" dirty="0">
                <a:solidFill>
                  <a:srgbClr val="FF0000"/>
                </a:solidFill>
              </a:rPr>
              <a:t>同じモデルに対して異なる物理量を定義可能</a:t>
            </a:r>
          </a:p>
        </p:txBody>
      </p:sp>
      <p:sp>
        <p:nvSpPr>
          <p:cNvPr id="53" name="テキスト ボックス 52">
            <a:extLst>
              <a:ext uri="{FF2B5EF4-FFF2-40B4-BE49-F238E27FC236}">
                <a16:creationId xmlns:a16="http://schemas.microsoft.com/office/drawing/2014/main" id="{DB9315BB-C4CA-45AA-9F26-DC3357029B52}"/>
              </a:ext>
            </a:extLst>
          </p:cNvPr>
          <p:cNvSpPr txBox="1"/>
          <p:nvPr/>
        </p:nvSpPr>
        <p:spPr>
          <a:xfrm>
            <a:off x="8074494" y="2708491"/>
            <a:ext cx="3592650" cy="369332"/>
          </a:xfrm>
          <a:prstGeom prst="rect">
            <a:avLst/>
          </a:prstGeom>
          <a:noFill/>
        </p:spPr>
        <p:txBody>
          <a:bodyPr wrap="none" rtlCol="0">
            <a:spAutoFit/>
          </a:bodyPr>
          <a:lstStyle/>
          <a:p>
            <a:pPr algn="l"/>
            <a:r>
              <a:rPr kumimoji="1" lang="en-US" altLang="ja-JP" dirty="0"/>
              <a:t>* </a:t>
            </a:r>
            <a:r>
              <a:rPr kumimoji="1" lang="ja-JP" altLang="en-US" dirty="0"/>
              <a:t>計算順序の依存性が無いモデル</a:t>
            </a:r>
          </a:p>
        </p:txBody>
      </p:sp>
    </p:spTree>
    <p:extLst>
      <p:ext uri="{BB962C8B-B14F-4D97-AF65-F5344CB8AC3E}">
        <p14:creationId xmlns:p14="http://schemas.microsoft.com/office/powerpoint/2010/main" val="149701890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18159</TotalTime>
  <Words>4560</Words>
  <Application>Microsoft Office PowerPoint</Application>
  <PresentationFormat>ワイド画面</PresentationFormat>
  <Paragraphs>842</Paragraphs>
  <Slides>80</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80</vt:i4>
      </vt:variant>
    </vt:vector>
  </HeadingPairs>
  <TitlesOfParts>
    <vt:vector size="90" baseType="lpstr">
      <vt:lpstr>MS UI Gothic</vt:lpstr>
      <vt:lpstr>YuMincho Medium</vt:lpstr>
      <vt:lpstr>游ゴシック</vt:lpstr>
      <vt:lpstr>游ゴシック Light</vt:lpstr>
      <vt:lpstr>Arial</vt:lpstr>
      <vt:lpstr>Cambria Math</vt:lpstr>
      <vt:lpstr>Courier New</vt:lpstr>
      <vt:lpstr>Times New Roman</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1158</cp:revision>
  <dcterms:created xsi:type="dcterms:W3CDTF">2017-07-29T00:52:37Z</dcterms:created>
  <dcterms:modified xsi:type="dcterms:W3CDTF">2019-08-24T07:49:41Z</dcterms:modified>
</cp:coreProperties>
</file>