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93" r:id="rId3"/>
    <p:sldId id="283" r:id="rId4"/>
    <p:sldId id="301" r:id="rId5"/>
    <p:sldId id="324" r:id="rId6"/>
    <p:sldId id="325" r:id="rId7"/>
    <p:sldId id="327"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CCCC"/>
    <a:srgbClr val="00CC00"/>
    <a:srgbClr val="CCFFFF"/>
    <a:srgbClr val="99CCFF"/>
    <a:srgbClr val="CCFF33"/>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62" d="100"/>
          <a:sy n="62" d="100"/>
        </p:scale>
        <p:origin x="643"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670700-DA66-4BAD-8F9F-A4A758D36ABA}" type="datetimeFigureOut">
              <a:rPr kumimoji="1" lang="ja-JP" altLang="en-US" smtClean="0"/>
              <a:t>2019/2/21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297E9-C6BE-4C79-AE8A-01C8A877B6AC}" type="slidenum">
              <a:rPr kumimoji="1" lang="ja-JP" altLang="en-US" smtClean="0"/>
              <a:t>‹#›</a:t>
            </a:fld>
            <a:endParaRPr kumimoji="1" lang="ja-JP" altLang="en-US"/>
          </a:p>
        </p:txBody>
      </p:sp>
    </p:spTree>
    <p:extLst>
      <p:ext uri="{BB962C8B-B14F-4D97-AF65-F5344CB8AC3E}">
        <p14:creationId xmlns:p14="http://schemas.microsoft.com/office/powerpoint/2010/main" val="2291373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40A934-6052-47D7-9600-E017EFD518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3567CB88-D2AC-4759-A0FB-979F04B4A7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F327D2F-D218-4DB3-A496-FC51084D5390}"/>
              </a:ext>
            </a:extLst>
          </p:cNvPr>
          <p:cNvSpPr>
            <a:spLocks noGrp="1"/>
          </p:cNvSpPr>
          <p:nvPr>
            <p:ph type="dt" sz="half" idx="10"/>
          </p:nvPr>
        </p:nvSpPr>
        <p:spPr/>
        <p:txBody>
          <a:bodyPr/>
          <a:lstStyle/>
          <a:p>
            <a:fld id="{CA2F2FF0-B0E3-4081-A194-5315B26D72C4}" type="datetime1">
              <a:rPr kumimoji="1" lang="ja-JP" altLang="en-US" smtClean="0"/>
              <a:t>2019/2/21</a:t>
            </a:fld>
            <a:endParaRPr kumimoji="1" lang="ja-JP" altLang="en-US"/>
          </a:p>
        </p:txBody>
      </p:sp>
      <p:sp>
        <p:nvSpPr>
          <p:cNvPr id="5" name="フッター プレースホルダー 4">
            <a:extLst>
              <a:ext uri="{FF2B5EF4-FFF2-40B4-BE49-F238E27FC236}">
                <a16:creationId xmlns:a16="http://schemas.microsoft.com/office/drawing/2014/main" id="{D5CE8AFA-1A69-423A-AE33-53D4B86E36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31D19D-2B03-4CD1-904A-35788E90CF5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69820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F8C32-40DD-4764-AA14-CA340E8840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25EDB7-B389-43DE-88B0-2E43F12A705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4750E22-4C4B-417A-8C48-347CB348ECFB}"/>
              </a:ext>
            </a:extLst>
          </p:cNvPr>
          <p:cNvSpPr>
            <a:spLocks noGrp="1"/>
          </p:cNvSpPr>
          <p:nvPr>
            <p:ph type="dt" sz="half" idx="10"/>
          </p:nvPr>
        </p:nvSpPr>
        <p:spPr/>
        <p:txBody>
          <a:bodyPr/>
          <a:lstStyle/>
          <a:p>
            <a:fld id="{AA0CF445-3D47-45EB-B7B9-640298F78945}" type="datetime1">
              <a:rPr kumimoji="1" lang="ja-JP" altLang="en-US" smtClean="0"/>
              <a:t>2019/2/21</a:t>
            </a:fld>
            <a:endParaRPr kumimoji="1" lang="ja-JP" altLang="en-US"/>
          </a:p>
        </p:txBody>
      </p:sp>
      <p:sp>
        <p:nvSpPr>
          <p:cNvPr id="5" name="フッター プレースホルダー 4">
            <a:extLst>
              <a:ext uri="{FF2B5EF4-FFF2-40B4-BE49-F238E27FC236}">
                <a16:creationId xmlns:a16="http://schemas.microsoft.com/office/drawing/2014/main" id="{2C19161E-7AEC-4345-BBC9-3BC233DE10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EA905A-EBB0-4E40-9913-3C0464FD474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291043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A876662-0CE9-49E9-AC02-EE7ACC657BC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FE2065-03F0-48E5-82DF-EC7EEE0207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B9FF21-774F-48FE-A04C-9E8A7F644356}"/>
              </a:ext>
            </a:extLst>
          </p:cNvPr>
          <p:cNvSpPr>
            <a:spLocks noGrp="1"/>
          </p:cNvSpPr>
          <p:nvPr>
            <p:ph type="dt" sz="half" idx="10"/>
          </p:nvPr>
        </p:nvSpPr>
        <p:spPr/>
        <p:txBody>
          <a:bodyPr/>
          <a:lstStyle/>
          <a:p>
            <a:fld id="{33274D65-32BF-448B-ADBF-66DCA4E8B106}" type="datetime1">
              <a:rPr kumimoji="1" lang="ja-JP" altLang="en-US" smtClean="0"/>
              <a:t>2019/2/21</a:t>
            </a:fld>
            <a:endParaRPr kumimoji="1" lang="ja-JP" altLang="en-US"/>
          </a:p>
        </p:txBody>
      </p:sp>
      <p:sp>
        <p:nvSpPr>
          <p:cNvPr id="5" name="フッター プレースホルダー 4">
            <a:extLst>
              <a:ext uri="{FF2B5EF4-FFF2-40B4-BE49-F238E27FC236}">
                <a16:creationId xmlns:a16="http://schemas.microsoft.com/office/drawing/2014/main" id="{9D32535A-4B89-476F-B51B-EC1413A240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260F05-0529-4B2A-B354-E1AB043C95D1}"/>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35654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14AC56-2C6E-4FD6-AC2A-C0C7474C80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4E7051-D2C1-4B63-BA62-A08EA433436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25CE84-A884-4ACE-B6EE-7E97B7475653}"/>
              </a:ext>
            </a:extLst>
          </p:cNvPr>
          <p:cNvSpPr>
            <a:spLocks noGrp="1"/>
          </p:cNvSpPr>
          <p:nvPr>
            <p:ph type="dt" sz="half" idx="10"/>
          </p:nvPr>
        </p:nvSpPr>
        <p:spPr/>
        <p:txBody>
          <a:bodyPr/>
          <a:lstStyle/>
          <a:p>
            <a:fld id="{852A9B57-A7E8-419F-90A8-90F2DA777A28}" type="datetime1">
              <a:rPr kumimoji="1" lang="ja-JP" altLang="en-US" smtClean="0"/>
              <a:t>2019/2/21</a:t>
            </a:fld>
            <a:endParaRPr kumimoji="1" lang="ja-JP" altLang="en-US"/>
          </a:p>
        </p:txBody>
      </p:sp>
      <p:sp>
        <p:nvSpPr>
          <p:cNvPr id="5" name="フッター プレースホルダー 4">
            <a:extLst>
              <a:ext uri="{FF2B5EF4-FFF2-40B4-BE49-F238E27FC236}">
                <a16:creationId xmlns:a16="http://schemas.microsoft.com/office/drawing/2014/main" id="{EBCBC0D2-F1DA-4C16-85D1-974CF48BC8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D1951C-19F9-4BB8-96D6-46797F90203F}"/>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86393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00A678-F443-4FEA-93D6-3926EB7E42D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DD3B79-A0F7-4C8D-918D-88BDE69250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E71825-7DD8-4B80-96D1-977008B856B9}"/>
              </a:ext>
            </a:extLst>
          </p:cNvPr>
          <p:cNvSpPr>
            <a:spLocks noGrp="1"/>
          </p:cNvSpPr>
          <p:nvPr>
            <p:ph type="dt" sz="half" idx="10"/>
          </p:nvPr>
        </p:nvSpPr>
        <p:spPr/>
        <p:txBody>
          <a:bodyPr/>
          <a:lstStyle/>
          <a:p>
            <a:fld id="{C90A889C-334E-44BD-8F41-5AC3386FFD37}" type="datetime1">
              <a:rPr kumimoji="1" lang="ja-JP" altLang="en-US" smtClean="0"/>
              <a:t>2019/2/21</a:t>
            </a:fld>
            <a:endParaRPr kumimoji="1" lang="ja-JP" altLang="en-US"/>
          </a:p>
        </p:txBody>
      </p:sp>
      <p:sp>
        <p:nvSpPr>
          <p:cNvPr id="5" name="フッター プレースホルダー 4">
            <a:extLst>
              <a:ext uri="{FF2B5EF4-FFF2-40B4-BE49-F238E27FC236}">
                <a16:creationId xmlns:a16="http://schemas.microsoft.com/office/drawing/2014/main" id="{5CED311E-FAA6-4C7D-9FC2-BC675C723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4D0E2E-8245-4907-96CA-10999815D43E}"/>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321063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D23ED-03EA-4F07-87E3-28D2640C74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F3938E-99C2-4825-ABC3-D707D0C368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B3DC81-B6AF-47A5-9EE9-0C3D54421CD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C78BECE-026B-4F33-8924-AD8452F95547}"/>
              </a:ext>
            </a:extLst>
          </p:cNvPr>
          <p:cNvSpPr>
            <a:spLocks noGrp="1"/>
          </p:cNvSpPr>
          <p:nvPr>
            <p:ph type="dt" sz="half" idx="10"/>
          </p:nvPr>
        </p:nvSpPr>
        <p:spPr/>
        <p:txBody>
          <a:bodyPr/>
          <a:lstStyle/>
          <a:p>
            <a:fld id="{58879D4E-6DF1-4713-B068-9512627C39B0}" type="datetime1">
              <a:rPr kumimoji="1" lang="ja-JP" altLang="en-US" smtClean="0"/>
              <a:t>2019/2/21</a:t>
            </a:fld>
            <a:endParaRPr kumimoji="1" lang="ja-JP" altLang="en-US"/>
          </a:p>
        </p:txBody>
      </p:sp>
      <p:sp>
        <p:nvSpPr>
          <p:cNvPr id="6" name="フッター プレースホルダー 5">
            <a:extLst>
              <a:ext uri="{FF2B5EF4-FFF2-40B4-BE49-F238E27FC236}">
                <a16:creationId xmlns:a16="http://schemas.microsoft.com/office/drawing/2014/main" id="{49783764-5DB0-4331-BA1F-9C2D17E597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7F6C2E-6C8F-41C1-B48C-2292951331AD}"/>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40398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9687-F0F8-411B-B519-E0AE83C5CE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86F68B-292D-4F65-9707-BC2217D31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4F2048-6469-4F18-8B58-31750801BC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6D5D63-E489-48AC-A362-55DB02899B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48F1C4A-5767-4EC0-85C8-571505755E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9ACD47-787F-4BE6-B29B-B3CFFDE55A9C}"/>
              </a:ext>
            </a:extLst>
          </p:cNvPr>
          <p:cNvSpPr>
            <a:spLocks noGrp="1"/>
          </p:cNvSpPr>
          <p:nvPr>
            <p:ph type="dt" sz="half" idx="10"/>
          </p:nvPr>
        </p:nvSpPr>
        <p:spPr/>
        <p:txBody>
          <a:bodyPr/>
          <a:lstStyle/>
          <a:p>
            <a:fld id="{5DD38707-5E34-46C7-88C2-928145620E78}" type="datetime1">
              <a:rPr kumimoji="1" lang="ja-JP" altLang="en-US" smtClean="0"/>
              <a:t>2019/2/21</a:t>
            </a:fld>
            <a:endParaRPr kumimoji="1" lang="ja-JP" altLang="en-US"/>
          </a:p>
        </p:txBody>
      </p:sp>
      <p:sp>
        <p:nvSpPr>
          <p:cNvPr id="8" name="フッター プレースホルダー 7">
            <a:extLst>
              <a:ext uri="{FF2B5EF4-FFF2-40B4-BE49-F238E27FC236}">
                <a16:creationId xmlns:a16="http://schemas.microsoft.com/office/drawing/2014/main" id="{BD4D869A-6245-47EA-826A-11903CEDCD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8A9AF0-6356-40A0-8941-4F93A45D9286}"/>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2605739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760D9-6747-4690-8F9A-C5AE1864B4E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2837AA8-1B7A-4F48-99C3-675552A1621E}"/>
              </a:ext>
            </a:extLst>
          </p:cNvPr>
          <p:cNvSpPr>
            <a:spLocks noGrp="1"/>
          </p:cNvSpPr>
          <p:nvPr>
            <p:ph type="dt" sz="half" idx="10"/>
          </p:nvPr>
        </p:nvSpPr>
        <p:spPr/>
        <p:txBody>
          <a:bodyPr/>
          <a:lstStyle/>
          <a:p>
            <a:fld id="{C7D5EE7D-C0B7-4B25-8104-5FCD7D2EAEA8}" type="datetime1">
              <a:rPr kumimoji="1" lang="ja-JP" altLang="en-US" smtClean="0"/>
              <a:t>2019/2/21</a:t>
            </a:fld>
            <a:endParaRPr kumimoji="1" lang="ja-JP" altLang="en-US"/>
          </a:p>
        </p:txBody>
      </p:sp>
      <p:sp>
        <p:nvSpPr>
          <p:cNvPr id="4" name="フッター プレースホルダー 3">
            <a:extLst>
              <a:ext uri="{FF2B5EF4-FFF2-40B4-BE49-F238E27FC236}">
                <a16:creationId xmlns:a16="http://schemas.microsoft.com/office/drawing/2014/main" id="{8AEAC055-ADBD-47BF-A7E2-EE031ABE577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88EF311-DAB4-4685-91A4-BDE1EF3D5E0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59933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C283A7-F09B-44DA-AE34-70823E7FCA2A}"/>
              </a:ext>
            </a:extLst>
          </p:cNvPr>
          <p:cNvSpPr>
            <a:spLocks noGrp="1"/>
          </p:cNvSpPr>
          <p:nvPr>
            <p:ph type="dt" sz="half" idx="10"/>
          </p:nvPr>
        </p:nvSpPr>
        <p:spPr/>
        <p:txBody>
          <a:bodyPr/>
          <a:lstStyle/>
          <a:p>
            <a:fld id="{AA028A9A-8812-42D8-A8AC-F30CD1F57465}" type="datetime1">
              <a:rPr kumimoji="1" lang="ja-JP" altLang="en-US" smtClean="0"/>
              <a:t>2019/2/21</a:t>
            </a:fld>
            <a:endParaRPr kumimoji="1" lang="ja-JP" altLang="en-US"/>
          </a:p>
        </p:txBody>
      </p:sp>
      <p:sp>
        <p:nvSpPr>
          <p:cNvPr id="3" name="フッター プレースホルダー 2">
            <a:extLst>
              <a:ext uri="{FF2B5EF4-FFF2-40B4-BE49-F238E27FC236}">
                <a16:creationId xmlns:a16="http://schemas.microsoft.com/office/drawing/2014/main" id="{BD19F830-754F-4C18-8FE4-2F04D270AA7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0F06F-B6C9-459E-9D53-161CC5800883}"/>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7759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039C46-50B8-4DD5-BF93-3CBBC0EBAB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AC67650-298A-4F61-B23F-88F3E8456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AF77E6-1E08-4613-B05D-57C5EDE23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6E41A3-42D9-4D44-A093-4D97E3D0DEDF}"/>
              </a:ext>
            </a:extLst>
          </p:cNvPr>
          <p:cNvSpPr>
            <a:spLocks noGrp="1"/>
          </p:cNvSpPr>
          <p:nvPr>
            <p:ph type="dt" sz="half" idx="10"/>
          </p:nvPr>
        </p:nvSpPr>
        <p:spPr/>
        <p:txBody>
          <a:bodyPr/>
          <a:lstStyle/>
          <a:p>
            <a:fld id="{3638306A-7D11-4239-9371-3BFB25B5C686}" type="datetime1">
              <a:rPr kumimoji="1" lang="ja-JP" altLang="en-US" smtClean="0"/>
              <a:t>2019/2/21</a:t>
            </a:fld>
            <a:endParaRPr kumimoji="1" lang="ja-JP" altLang="en-US"/>
          </a:p>
        </p:txBody>
      </p:sp>
      <p:sp>
        <p:nvSpPr>
          <p:cNvPr id="6" name="フッター プレースホルダー 5">
            <a:extLst>
              <a:ext uri="{FF2B5EF4-FFF2-40B4-BE49-F238E27FC236}">
                <a16:creationId xmlns:a16="http://schemas.microsoft.com/office/drawing/2014/main" id="{35791E1E-DDBA-44B3-9ED6-75CDC9639C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FA0BBAC-041B-4530-8DE5-67BB03F942B4}"/>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296990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961A6-5FD9-4DD1-9399-79025E702D7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E8218E-30F7-4056-BD7E-9E862E2C6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A51302-49EB-4A71-8C42-03C06785F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867D7-B298-4F34-BF60-7897C1D26B0C}"/>
              </a:ext>
            </a:extLst>
          </p:cNvPr>
          <p:cNvSpPr>
            <a:spLocks noGrp="1"/>
          </p:cNvSpPr>
          <p:nvPr>
            <p:ph type="dt" sz="half" idx="10"/>
          </p:nvPr>
        </p:nvSpPr>
        <p:spPr/>
        <p:txBody>
          <a:bodyPr/>
          <a:lstStyle/>
          <a:p>
            <a:fld id="{25F8348D-66EA-4186-BB0B-99FB286568FF}" type="datetime1">
              <a:rPr kumimoji="1" lang="ja-JP" altLang="en-US" smtClean="0"/>
              <a:t>2019/2/21</a:t>
            </a:fld>
            <a:endParaRPr kumimoji="1" lang="ja-JP" altLang="en-US"/>
          </a:p>
        </p:txBody>
      </p:sp>
      <p:sp>
        <p:nvSpPr>
          <p:cNvPr id="6" name="フッター プレースホルダー 5">
            <a:extLst>
              <a:ext uri="{FF2B5EF4-FFF2-40B4-BE49-F238E27FC236}">
                <a16:creationId xmlns:a16="http://schemas.microsoft.com/office/drawing/2014/main" id="{42E40EFE-69CF-4922-A072-21BEA5904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3CBFBD-4D74-4C68-B5BD-F1D021B97C39}"/>
              </a:ext>
            </a:extLst>
          </p:cNvPr>
          <p:cNvSpPr>
            <a:spLocks noGrp="1"/>
          </p:cNvSpPr>
          <p:nvPr>
            <p:ph type="sldNum" sz="quarter" idx="12"/>
          </p:nvPr>
        </p:nvSpPr>
        <p:spPr/>
        <p:txBody>
          <a:body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34052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3DF858-0510-483E-A45F-3B5502184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E53387-6A73-4453-AABC-8B3D4C314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A47AD39-5B31-4CF5-81B8-8F59795EC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BD3EC-C0C8-40A6-81F1-9BBFA037EF8B}" type="datetime1">
              <a:rPr kumimoji="1" lang="ja-JP" altLang="en-US" smtClean="0"/>
              <a:t>2019/2/21</a:t>
            </a:fld>
            <a:endParaRPr kumimoji="1" lang="ja-JP" altLang="en-US"/>
          </a:p>
        </p:txBody>
      </p:sp>
      <p:sp>
        <p:nvSpPr>
          <p:cNvPr id="5" name="フッター プレースホルダー 4">
            <a:extLst>
              <a:ext uri="{FF2B5EF4-FFF2-40B4-BE49-F238E27FC236}">
                <a16:creationId xmlns:a16="http://schemas.microsoft.com/office/drawing/2014/main" id="{1BF83D56-A9B3-4EDF-BFEA-EBC848414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CF5551-4BBA-4B6C-8390-6BC3D9EA8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6F367-8F14-4921-8441-15DE2D973248}" type="slidenum">
              <a:rPr kumimoji="1" lang="ja-JP" altLang="en-US" smtClean="0"/>
              <a:t>‹#›</a:t>
            </a:fld>
            <a:endParaRPr kumimoji="1" lang="ja-JP" altLang="en-US"/>
          </a:p>
        </p:txBody>
      </p:sp>
    </p:spTree>
    <p:extLst>
      <p:ext uri="{BB962C8B-B14F-4D97-AF65-F5344CB8AC3E}">
        <p14:creationId xmlns:p14="http://schemas.microsoft.com/office/powerpoint/2010/main" val="113173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pensource.org/licenses/mit-license.php"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1F0A6FEE-5F30-47CD-92B6-24311CE0EC92}"/>
              </a:ext>
            </a:extLst>
          </p:cNvPr>
          <p:cNvSpPr txBox="1"/>
          <p:nvPr/>
        </p:nvSpPr>
        <p:spPr>
          <a:xfrm>
            <a:off x="905809" y="1748268"/>
            <a:ext cx="10676321" cy="830997"/>
          </a:xfrm>
          <a:prstGeom prst="rect">
            <a:avLst/>
          </a:prstGeom>
          <a:noFill/>
        </p:spPr>
        <p:txBody>
          <a:bodyPr wrap="none" rtlCol="0">
            <a:spAutoFit/>
          </a:bodyPr>
          <a:lstStyle/>
          <a:p>
            <a:r>
              <a:rPr kumimoji="1" lang="en-US" altLang="ja-JP" sz="4800" b="1" u="sng" dirty="0" err="1"/>
              <a:t>OpenModelica</a:t>
            </a:r>
            <a:r>
              <a:rPr kumimoji="1" lang="ja-JP" altLang="en-US" sz="4800" b="1" u="sng" dirty="0"/>
              <a:t>超初級チュートリアル</a:t>
            </a:r>
          </a:p>
        </p:txBody>
      </p:sp>
      <p:sp>
        <p:nvSpPr>
          <p:cNvPr id="2" name="正方形/長方形 1">
            <a:extLst>
              <a:ext uri="{FF2B5EF4-FFF2-40B4-BE49-F238E27FC236}">
                <a16:creationId xmlns:a16="http://schemas.microsoft.com/office/drawing/2014/main" id="{A3839584-586E-4BF7-B7D0-CF7E5BDF7807}"/>
              </a:ext>
            </a:extLst>
          </p:cNvPr>
          <p:cNvSpPr/>
          <p:nvPr/>
        </p:nvSpPr>
        <p:spPr>
          <a:xfrm>
            <a:off x="4596230" y="3013501"/>
            <a:ext cx="2999539" cy="830997"/>
          </a:xfrm>
          <a:prstGeom prst="rect">
            <a:avLst/>
          </a:prstGeom>
        </p:spPr>
        <p:txBody>
          <a:bodyPr wrap="none">
            <a:spAutoFit/>
          </a:bodyPr>
          <a:lstStyle/>
          <a:p>
            <a:r>
              <a:rPr lang="en-US" altLang="ja-JP" sz="4800" b="1" dirty="0">
                <a:solidFill>
                  <a:srgbClr val="FF0000"/>
                </a:solidFill>
              </a:rPr>
              <a:t>6</a:t>
            </a:r>
            <a:r>
              <a:rPr lang="ja-JP" altLang="en-US" sz="4800" b="1" dirty="0" err="1">
                <a:solidFill>
                  <a:srgbClr val="FF0000"/>
                </a:solidFill>
              </a:rPr>
              <a:t>．</a:t>
            </a:r>
            <a:r>
              <a:rPr lang="ja-JP" altLang="en-US" sz="4800" b="1" dirty="0">
                <a:solidFill>
                  <a:srgbClr val="FF0000"/>
                </a:solidFill>
              </a:rPr>
              <a:t>便利技</a:t>
            </a:r>
            <a:endParaRPr lang="en-US" altLang="ja-JP" sz="4800" b="1" dirty="0">
              <a:solidFill>
                <a:srgbClr val="FF0000"/>
              </a:solidFill>
            </a:endParaRPr>
          </a:p>
        </p:txBody>
      </p:sp>
      <p:sp>
        <p:nvSpPr>
          <p:cNvPr id="5" name="スライド番号プレースホルダー 4">
            <a:extLst>
              <a:ext uri="{FF2B5EF4-FFF2-40B4-BE49-F238E27FC236}">
                <a16:creationId xmlns:a16="http://schemas.microsoft.com/office/drawing/2014/main" id="{C270AC0B-4708-4A2D-90BF-07CDBA702A3C}"/>
              </a:ext>
            </a:extLst>
          </p:cNvPr>
          <p:cNvSpPr>
            <a:spLocks noGrp="1"/>
          </p:cNvSpPr>
          <p:nvPr>
            <p:ph type="sldNum" sz="quarter" idx="12"/>
          </p:nvPr>
        </p:nvSpPr>
        <p:spPr/>
        <p:txBody>
          <a:bodyPr/>
          <a:lstStyle/>
          <a:p>
            <a:fld id="{D836F367-8F14-4921-8441-15DE2D973248}" type="slidenum">
              <a:rPr kumimoji="1" lang="ja-JP" altLang="en-US" smtClean="0"/>
              <a:t>1</a:t>
            </a:fld>
            <a:endParaRPr kumimoji="1" lang="ja-JP" altLang="en-US"/>
          </a:p>
        </p:txBody>
      </p:sp>
      <p:sp>
        <p:nvSpPr>
          <p:cNvPr id="7" name="正方形/長方形 6">
            <a:extLst>
              <a:ext uri="{FF2B5EF4-FFF2-40B4-BE49-F238E27FC236}">
                <a16:creationId xmlns:a16="http://schemas.microsoft.com/office/drawing/2014/main" id="{7AA58E1A-71F5-4213-BA60-B3FBF0C5484F}"/>
              </a:ext>
            </a:extLst>
          </p:cNvPr>
          <p:cNvSpPr/>
          <p:nvPr/>
        </p:nvSpPr>
        <p:spPr>
          <a:xfrm>
            <a:off x="3230707" y="5796050"/>
            <a:ext cx="6096000" cy="1200329"/>
          </a:xfrm>
          <a:prstGeom prst="rect">
            <a:avLst/>
          </a:prstGeom>
        </p:spPr>
        <p:txBody>
          <a:bodyPr>
            <a:spAutoFit/>
          </a:bodyPr>
          <a:lstStyle/>
          <a:p>
            <a:pPr algn="ctr"/>
            <a:r>
              <a:rPr lang="en-US" altLang="ja-JP" dirty="0"/>
              <a:t>Copyright (C) 2019 Shigenori Ueda</a:t>
            </a:r>
          </a:p>
          <a:p>
            <a:pPr algn="ctr"/>
            <a:r>
              <a:rPr lang="en-US" altLang="ja-JP" dirty="0"/>
              <a:t>Released under the MIT license</a:t>
            </a:r>
          </a:p>
          <a:p>
            <a:pPr algn="ctr"/>
            <a:r>
              <a:rPr lang="en-US" altLang="ja-JP" dirty="0">
                <a:hlinkClick r:id="rId2"/>
              </a:rPr>
              <a:t>https://opensource.org/licenses/mit-license.php</a:t>
            </a:r>
            <a:endParaRPr lang="en-US" altLang="ja-JP" dirty="0"/>
          </a:p>
          <a:p>
            <a:pPr algn="ctr"/>
            <a:endParaRPr lang="en-US" altLang="ja-JP" dirty="0"/>
          </a:p>
        </p:txBody>
      </p:sp>
    </p:spTree>
    <p:extLst>
      <p:ext uri="{BB962C8B-B14F-4D97-AF65-F5344CB8AC3E}">
        <p14:creationId xmlns:p14="http://schemas.microsoft.com/office/powerpoint/2010/main" val="1654236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FED29EE-AF3E-4341-969E-62CE8E0A3F31}"/>
              </a:ext>
            </a:extLst>
          </p:cNvPr>
          <p:cNvSpPr txBox="1"/>
          <p:nvPr/>
        </p:nvSpPr>
        <p:spPr>
          <a:xfrm>
            <a:off x="4505512" y="325643"/>
            <a:ext cx="1826141" cy="584775"/>
          </a:xfrm>
          <a:prstGeom prst="rect">
            <a:avLst/>
          </a:prstGeom>
          <a:noFill/>
        </p:spPr>
        <p:txBody>
          <a:bodyPr wrap="none" rtlCol="0">
            <a:spAutoFit/>
          </a:bodyPr>
          <a:lstStyle/>
          <a:p>
            <a:r>
              <a:rPr kumimoji="1" lang="ja-JP" altLang="en-US" sz="3200" u="sng" dirty="0"/>
              <a:t>注意事項</a:t>
            </a:r>
          </a:p>
        </p:txBody>
      </p:sp>
      <p:sp>
        <p:nvSpPr>
          <p:cNvPr id="5" name="テキスト ボックス 4">
            <a:extLst>
              <a:ext uri="{FF2B5EF4-FFF2-40B4-BE49-F238E27FC236}">
                <a16:creationId xmlns:a16="http://schemas.microsoft.com/office/drawing/2014/main" id="{EBDCDFD7-929B-4DBF-BA2E-980EE71F8427}"/>
              </a:ext>
            </a:extLst>
          </p:cNvPr>
          <p:cNvSpPr txBox="1"/>
          <p:nvPr/>
        </p:nvSpPr>
        <p:spPr>
          <a:xfrm>
            <a:off x="794946" y="1539389"/>
            <a:ext cx="10179390" cy="1569660"/>
          </a:xfrm>
          <a:prstGeom prst="rect">
            <a:avLst/>
          </a:prstGeom>
          <a:noFill/>
        </p:spPr>
        <p:txBody>
          <a:bodyPr wrap="none" rtlCol="0">
            <a:spAutoFit/>
          </a:bodyPr>
          <a:lstStyle/>
          <a:p>
            <a:r>
              <a:rPr kumimoji="1" lang="ja-JP" altLang="en-US" sz="2400" dirty="0"/>
              <a:t>・　本チュートリアルは以下</a:t>
            </a:r>
            <a:r>
              <a:rPr lang="ja-JP" altLang="en-US" sz="2400" dirty="0"/>
              <a:t>の内容が理解できていることを前提と</a:t>
            </a:r>
            <a:endParaRPr lang="en-US" altLang="ja-JP" sz="2400" dirty="0"/>
          </a:p>
          <a:p>
            <a:r>
              <a:rPr lang="ja-JP" altLang="en-US" sz="2400" dirty="0"/>
              <a:t>　　しております</a:t>
            </a:r>
            <a:endParaRPr kumimoji="1" lang="en-US" altLang="ja-JP" sz="2400" dirty="0"/>
          </a:p>
          <a:p>
            <a:r>
              <a:rPr lang="ja-JP" altLang="en-US" sz="2400" dirty="0"/>
              <a:t>　　</a:t>
            </a:r>
            <a:r>
              <a:rPr kumimoji="1" lang="ja-JP" altLang="en-US" sz="2400" dirty="0"/>
              <a:t>「</a:t>
            </a:r>
            <a:r>
              <a:rPr kumimoji="1" lang="en-US" altLang="ja-JP" sz="2400" dirty="0" err="1"/>
              <a:t>OpenModelica</a:t>
            </a:r>
            <a:r>
              <a:rPr kumimoji="1" lang="ja-JP" altLang="en-US" sz="2400" dirty="0"/>
              <a:t>超初級チュートリアル</a:t>
            </a:r>
            <a:r>
              <a:rPr kumimoji="1" lang="en-US" altLang="ja-JP" sz="2400" dirty="0"/>
              <a:t>1.</a:t>
            </a:r>
            <a:r>
              <a:rPr kumimoji="1" lang="ja-JP" altLang="en-US" sz="2400" dirty="0"/>
              <a:t>解析モデルの作成と実行</a:t>
            </a:r>
            <a:r>
              <a:rPr lang="ja-JP" altLang="en-US" sz="2400" dirty="0"/>
              <a:t>」</a:t>
            </a:r>
            <a:endParaRPr lang="en-US" altLang="ja-JP" sz="2400" dirty="0"/>
          </a:p>
          <a:p>
            <a:r>
              <a:rPr lang="ja-JP" altLang="en-US" sz="2400" dirty="0"/>
              <a:t>       「</a:t>
            </a:r>
            <a:r>
              <a:rPr lang="en-US" altLang="ja-JP" sz="2400" dirty="0" err="1"/>
              <a:t>OpenModelica</a:t>
            </a:r>
            <a:r>
              <a:rPr lang="ja-JP" altLang="en-US" sz="2400" dirty="0"/>
              <a:t>超初級チュートリアル</a:t>
            </a:r>
            <a:r>
              <a:rPr lang="en-US" altLang="ja-JP" sz="2400" dirty="0"/>
              <a:t>2.</a:t>
            </a:r>
            <a:r>
              <a:rPr lang="ja-JP" altLang="en-US" sz="2400" dirty="0"/>
              <a:t>コーディング」</a:t>
            </a:r>
            <a:endParaRPr lang="en-US" altLang="ja-JP" sz="2400" dirty="0"/>
          </a:p>
        </p:txBody>
      </p:sp>
      <p:sp>
        <p:nvSpPr>
          <p:cNvPr id="9" name="テキスト ボックス 8">
            <a:extLst>
              <a:ext uri="{FF2B5EF4-FFF2-40B4-BE49-F238E27FC236}">
                <a16:creationId xmlns:a16="http://schemas.microsoft.com/office/drawing/2014/main" id="{14E72353-C904-4A0B-BA69-50B235C2EE8F}"/>
              </a:ext>
            </a:extLst>
          </p:cNvPr>
          <p:cNvSpPr txBox="1"/>
          <p:nvPr/>
        </p:nvSpPr>
        <p:spPr>
          <a:xfrm>
            <a:off x="794946" y="4296858"/>
            <a:ext cx="8151590" cy="830997"/>
          </a:xfrm>
          <a:prstGeom prst="rect">
            <a:avLst/>
          </a:prstGeom>
          <a:noFill/>
        </p:spPr>
        <p:txBody>
          <a:bodyPr wrap="none" rtlCol="0">
            <a:spAutoFit/>
          </a:bodyPr>
          <a:lstStyle/>
          <a:p>
            <a:r>
              <a:rPr kumimoji="1" lang="ja-JP" altLang="en-US" sz="2400" dirty="0"/>
              <a:t>・　</a:t>
            </a:r>
            <a:r>
              <a:rPr kumimoji="1" lang="en-US" altLang="ja-JP" sz="2400" dirty="0"/>
              <a:t>OpenModelica1.13.2 (64bit – windows</a:t>
            </a:r>
            <a:r>
              <a:rPr kumimoji="1" lang="ja-JP" altLang="en-US" sz="2400" dirty="0"/>
              <a:t>版</a:t>
            </a:r>
            <a:r>
              <a:rPr kumimoji="1" lang="en-US" altLang="ja-JP" sz="2400" dirty="0"/>
              <a:t>)</a:t>
            </a:r>
            <a:r>
              <a:rPr kumimoji="1" lang="ja-JP" altLang="en-US" sz="2400" dirty="0"/>
              <a:t>を利用して</a:t>
            </a:r>
            <a:endParaRPr kumimoji="1" lang="en-US" altLang="ja-JP" sz="2400" dirty="0"/>
          </a:p>
          <a:p>
            <a:r>
              <a:rPr lang="ja-JP" altLang="en-US" sz="2400" dirty="0"/>
              <a:t>　　本</a:t>
            </a:r>
            <a:r>
              <a:rPr kumimoji="1" lang="ja-JP" altLang="en-US" sz="2400" dirty="0"/>
              <a:t>チュートリアルは作成されています</a:t>
            </a:r>
          </a:p>
        </p:txBody>
      </p:sp>
      <p:sp>
        <p:nvSpPr>
          <p:cNvPr id="2" name="スライド番号プレースホルダー 1">
            <a:extLst>
              <a:ext uri="{FF2B5EF4-FFF2-40B4-BE49-F238E27FC236}">
                <a16:creationId xmlns:a16="http://schemas.microsoft.com/office/drawing/2014/main" id="{1820F812-8A46-4AF8-9209-114EE33E8EA9}"/>
              </a:ext>
            </a:extLst>
          </p:cNvPr>
          <p:cNvSpPr>
            <a:spLocks noGrp="1"/>
          </p:cNvSpPr>
          <p:nvPr>
            <p:ph type="sldNum" sz="quarter" idx="12"/>
          </p:nvPr>
        </p:nvSpPr>
        <p:spPr/>
        <p:txBody>
          <a:bodyPr/>
          <a:lstStyle/>
          <a:p>
            <a:fld id="{D836F367-8F14-4921-8441-15DE2D973248}" type="slidenum">
              <a:rPr kumimoji="1" lang="ja-JP" altLang="en-US" smtClean="0"/>
              <a:t>2</a:t>
            </a:fld>
            <a:endParaRPr kumimoji="1" lang="ja-JP" altLang="en-US"/>
          </a:p>
        </p:txBody>
      </p:sp>
    </p:spTree>
    <p:extLst>
      <p:ext uri="{BB962C8B-B14F-4D97-AF65-F5344CB8AC3E}">
        <p14:creationId xmlns:p14="http://schemas.microsoft.com/office/powerpoint/2010/main" val="276881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30">
            <a:extLst>
              <a:ext uri="{FF2B5EF4-FFF2-40B4-BE49-F238E27FC236}">
                <a16:creationId xmlns:a16="http://schemas.microsoft.com/office/drawing/2014/main" id="{925B04DB-30E4-42E2-80C9-D742CED3A8D8}"/>
              </a:ext>
            </a:extLst>
          </p:cNvPr>
          <p:cNvSpPr/>
          <p:nvPr/>
        </p:nvSpPr>
        <p:spPr>
          <a:xfrm>
            <a:off x="179666" y="87415"/>
            <a:ext cx="1295226"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便利技</a:t>
            </a:r>
            <a:endParaRPr lang="en-US" altLang="ja-JP" dirty="0"/>
          </a:p>
        </p:txBody>
      </p:sp>
      <p:sp>
        <p:nvSpPr>
          <p:cNvPr id="2" name="テキスト ボックス 1">
            <a:extLst>
              <a:ext uri="{FF2B5EF4-FFF2-40B4-BE49-F238E27FC236}">
                <a16:creationId xmlns:a16="http://schemas.microsoft.com/office/drawing/2014/main" id="{64A833D5-5AB2-488D-A54D-E9CDA5738841}"/>
              </a:ext>
            </a:extLst>
          </p:cNvPr>
          <p:cNvSpPr txBox="1"/>
          <p:nvPr/>
        </p:nvSpPr>
        <p:spPr>
          <a:xfrm>
            <a:off x="417623" y="988732"/>
            <a:ext cx="11774377" cy="830997"/>
          </a:xfrm>
          <a:prstGeom prst="rect">
            <a:avLst/>
          </a:prstGeom>
          <a:noFill/>
        </p:spPr>
        <p:txBody>
          <a:bodyPr wrap="none" rtlCol="0">
            <a:spAutoFit/>
          </a:bodyPr>
          <a:lstStyle/>
          <a:p>
            <a:r>
              <a:rPr kumimoji="1" lang="en-US" altLang="ja-JP" sz="2400" dirty="0" err="1"/>
              <a:t>OpenModelica</a:t>
            </a:r>
            <a:r>
              <a:rPr kumimoji="1" lang="ja-JP" altLang="en-US" sz="2400" dirty="0" err="1"/>
              <a:t>には</a:t>
            </a:r>
            <a:r>
              <a:rPr kumimoji="1" lang="ja-JP" altLang="en-US" sz="2400" dirty="0"/>
              <a:t>モデルを作成し計算を実行するために様々な便利機能があります</a:t>
            </a:r>
            <a:endParaRPr kumimoji="1" lang="en-US" altLang="ja-JP" sz="2400" dirty="0"/>
          </a:p>
          <a:p>
            <a:r>
              <a:rPr kumimoji="1" lang="ja-JP" altLang="en-US" sz="2400" dirty="0"/>
              <a:t>今回は以下の便利技を紹介します</a:t>
            </a:r>
            <a:endParaRPr kumimoji="1" lang="en-US" altLang="ja-JP" sz="2400" dirty="0"/>
          </a:p>
        </p:txBody>
      </p:sp>
      <p:sp>
        <p:nvSpPr>
          <p:cNvPr id="3" name="スライド番号プレースホルダー 2">
            <a:extLst>
              <a:ext uri="{FF2B5EF4-FFF2-40B4-BE49-F238E27FC236}">
                <a16:creationId xmlns:a16="http://schemas.microsoft.com/office/drawing/2014/main" id="{C03CFA8D-F255-47FE-9956-D3EE57D24708}"/>
              </a:ext>
            </a:extLst>
          </p:cNvPr>
          <p:cNvSpPr>
            <a:spLocks noGrp="1"/>
          </p:cNvSpPr>
          <p:nvPr>
            <p:ph type="sldNum" sz="quarter" idx="12"/>
          </p:nvPr>
        </p:nvSpPr>
        <p:spPr/>
        <p:txBody>
          <a:bodyPr/>
          <a:lstStyle/>
          <a:p>
            <a:fld id="{D836F367-8F14-4921-8441-15DE2D973248}" type="slidenum">
              <a:rPr kumimoji="1" lang="ja-JP" altLang="en-US" smtClean="0"/>
              <a:t>3</a:t>
            </a:fld>
            <a:endParaRPr kumimoji="1" lang="ja-JP" altLang="en-US"/>
          </a:p>
        </p:txBody>
      </p:sp>
      <p:sp>
        <p:nvSpPr>
          <p:cNvPr id="5" name="テキスト ボックス 4">
            <a:extLst>
              <a:ext uri="{FF2B5EF4-FFF2-40B4-BE49-F238E27FC236}">
                <a16:creationId xmlns:a16="http://schemas.microsoft.com/office/drawing/2014/main" id="{54A61E12-318F-49C8-9C58-0E4662E352DF}"/>
              </a:ext>
            </a:extLst>
          </p:cNvPr>
          <p:cNvSpPr txBox="1"/>
          <p:nvPr/>
        </p:nvSpPr>
        <p:spPr>
          <a:xfrm>
            <a:off x="2043808" y="2680811"/>
            <a:ext cx="7938392" cy="2677656"/>
          </a:xfrm>
          <a:prstGeom prst="rect">
            <a:avLst/>
          </a:prstGeom>
          <a:noFill/>
        </p:spPr>
        <p:txBody>
          <a:bodyPr wrap="none" rtlCol="0">
            <a:spAutoFit/>
          </a:bodyPr>
          <a:lstStyle/>
          <a:p>
            <a:pPr marL="342900" indent="-342900" algn="l">
              <a:buFont typeface="Arial" panose="020B0604020202020204" pitchFamily="34" charset="0"/>
              <a:buChar char="•"/>
            </a:pPr>
            <a:r>
              <a:rPr kumimoji="1" lang="ja-JP" altLang="en-US" sz="2400" dirty="0">
                <a:ea typeface="Meiryo UI" panose="020B0604030504040204" pitchFamily="50" charset="-128"/>
              </a:rPr>
              <a:t>作ったモデルを一つのファイルにまとめる</a:t>
            </a:r>
            <a:endParaRPr kumimoji="1" lang="en-US" altLang="ja-JP" sz="2400" dirty="0">
              <a:ea typeface="Meiryo UI" panose="020B0604030504040204" pitchFamily="50" charset="-128"/>
            </a:endParaRPr>
          </a:p>
          <a:p>
            <a:pPr marL="342900" indent="-342900" algn="l">
              <a:buFont typeface="Arial" panose="020B0604020202020204" pitchFamily="34" charset="0"/>
              <a:buChar char="•"/>
            </a:pPr>
            <a:endParaRPr lang="en-US" altLang="ja-JP" sz="2400" dirty="0">
              <a:ea typeface="Meiryo UI" panose="020B0604030504040204" pitchFamily="50" charset="-128"/>
            </a:endParaRPr>
          </a:p>
          <a:p>
            <a:pPr marL="342900" indent="-342900" algn="l">
              <a:buFont typeface="Arial" panose="020B0604020202020204" pitchFamily="34" charset="0"/>
              <a:buChar char="•"/>
            </a:pPr>
            <a:r>
              <a:rPr kumimoji="1" lang="ja-JP" altLang="en-US" sz="2400" dirty="0">
                <a:ea typeface="Meiryo UI" panose="020B0604030504040204" pitchFamily="50" charset="-128"/>
              </a:rPr>
              <a:t>パラメータを変更して素早く計算を実行する</a:t>
            </a:r>
            <a:endParaRPr kumimoji="1" lang="en-US" altLang="ja-JP" sz="2400" dirty="0">
              <a:ea typeface="Meiryo UI" panose="020B0604030504040204" pitchFamily="50" charset="-128"/>
            </a:endParaRPr>
          </a:p>
          <a:p>
            <a:pPr marL="342900" indent="-342900" algn="l">
              <a:buFont typeface="Arial" panose="020B0604020202020204" pitchFamily="34" charset="0"/>
              <a:buChar char="•"/>
            </a:pPr>
            <a:endParaRPr lang="en-US" altLang="ja-JP" sz="2400" dirty="0">
              <a:ea typeface="Meiryo UI" panose="020B0604030504040204" pitchFamily="50" charset="-128"/>
            </a:endParaRPr>
          </a:p>
          <a:p>
            <a:pPr marL="342900" indent="-342900" algn="l">
              <a:buFont typeface="Arial" panose="020B0604020202020204" pitchFamily="34" charset="0"/>
              <a:buChar char="•"/>
            </a:pPr>
            <a:r>
              <a:rPr kumimoji="1" lang="ja-JP" altLang="en-US" sz="2400" dirty="0">
                <a:ea typeface="Meiryo UI" panose="020B0604030504040204" pitchFamily="50" charset="-128"/>
              </a:rPr>
              <a:t>一つのパラメータを変更すると他のパラメータも変わるようにする</a:t>
            </a:r>
            <a:endParaRPr kumimoji="1" lang="en-US" altLang="ja-JP" sz="2400" dirty="0">
              <a:ea typeface="Meiryo UI" panose="020B0604030504040204" pitchFamily="50" charset="-128"/>
            </a:endParaRPr>
          </a:p>
          <a:p>
            <a:pPr marL="342900" indent="-342900" algn="l">
              <a:buFont typeface="Arial" panose="020B0604020202020204" pitchFamily="34" charset="0"/>
              <a:buChar char="•"/>
            </a:pPr>
            <a:endParaRPr lang="en-US" altLang="ja-JP" sz="2400" dirty="0">
              <a:ea typeface="Meiryo UI" panose="020B0604030504040204" pitchFamily="50" charset="-128"/>
            </a:endParaRPr>
          </a:p>
          <a:p>
            <a:pPr marL="342900" indent="-342900" algn="l">
              <a:buFont typeface="Arial" panose="020B0604020202020204" pitchFamily="34" charset="0"/>
              <a:buChar char="•"/>
            </a:pPr>
            <a:r>
              <a:rPr lang="ja-JP" altLang="en-US" sz="2400" dirty="0">
                <a:ea typeface="Meiryo UI" panose="020B0604030504040204" pitchFamily="50" charset="-128"/>
              </a:rPr>
              <a:t>モデルの計算式を確認する</a:t>
            </a:r>
            <a:endParaRPr kumimoji="1" lang="ja-JP" altLang="en-US" sz="2400" dirty="0">
              <a:ea typeface="Meiryo UI" panose="020B0604030504040204" pitchFamily="50" charset="-128"/>
            </a:endParaRPr>
          </a:p>
        </p:txBody>
      </p:sp>
    </p:spTree>
    <p:extLst>
      <p:ext uri="{BB962C8B-B14F-4D97-AF65-F5344CB8AC3E}">
        <p14:creationId xmlns:p14="http://schemas.microsoft.com/office/powerpoint/2010/main" val="160120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30">
            <a:extLst>
              <a:ext uri="{FF2B5EF4-FFF2-40B4-BE49-F238E27FC236}">
                <a16:creationId xmlns:a16="http://schemas.microsoft.com/office/drawing/2014/main" id="{B784A75F-E61D-4809-8B6B-EB47E17388D3}"/>
              </a:ext>
            </a:extLst>
          </p:cNvPr>
          <p:cNvSpPr/>
          <p:nvPr/>
        </p:nvSpPr>
        <p:spPr>
          <a:xfrm>
            <a:off x="179666" y="87415"/>
            <a:ext cx="765594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作ったモデルを一つのファイルにまとめる</a:t>
            </a:r>
            <a:endParaRPr lang="en-US" altLang="ja-JP" dirty="0"/>
          </a:p>
        </p:txBody>
      </p:sp>
      <p:sp>
        <p:nvSpPr>
          <p:cNvPr id="3" name="スライド番号プレースホルダー 2">
            <a:extLst>
              <a:ext uri="{FF2B5EF4-FFF2-40B4-BE49-F238E27FC236}">
                <a16:creationId xmlns:a16="http://schemas.microsoft.com/office/drawing/2014/main" id="{B17CA329-AC7D-4459-A924-55E96642BCCF}"/>
              </a:ext>
            </a:extLst>
          </p:cNvPr>
          <p:cNvSpPr>
            <a:spLocks noGrp="1"/>
          </p:cNvSpPr>
          <p:nvPr>
            <p:ph type="sldNum" sz="quarter" idx="12"/>
          </p:nvPr>
        </p:nvSpPr>
        <p:spPr/>
        <p:txBody>
          <a:bodyPr/>
          <a:lstStyle/>
          <a:p>
            <a:fld id="{D836F367-8F14-4921-8441-15DE2D973248}" type="slidenum">
              <a:rPr kumimoji="1" lang="ja-JP" altLang="en-US" smtClean="0"/>
              <a:t>4</a:t>
            </a:fld>
            <a:endParaRPr kumimoji="1" lang="ja-JP" altLang="en-US"/>
          </a:p>
        </p:txBody>
      </p:sp>
      <p:pic>
        <p:nvPicPr>
          <p:cNvPr id="2" name="図 1">
            <a:extLst>
              <a:ext uri="{FF2B5EF4-FFF2-40B4-BE49-F238E27FC236}">
                <a16:creationId xmlns:a16="http://schemas.microsoft.com/office/drawing/2014/main" id="{64FAD701-7CFA-4A11-911C-B8BD9ADEDD8D}"/>
              </a:ext>
            </a:extLst>
          </p:cNvPr>
          <p:cNvPicPr>
            <a:picLocks noChangeAspect="1"/>
          </p:cNvPicPr>
          <p:nvPr/>
        </p:nvPicPr>
        <p:blipFill>
          <a:blip r:embed="rId2"/>
          <a:stretch>
            <a:fillRect/>
          </a:stretch>
        </p:blipFill>
        <p:spPr>
          <a:xfrm>
            <a:off x="2426954" y="5201305"/>
            <a:ext cx="1031982" cy="1558505"/>
          </a:xfrm>
          <a:prstGeom prst="rect">
            <a:avLst/>
          </a:prstGeom>
        </p:spPr>
      </p:pic>
      <p:sp>
        <p:nvSpPr>
          <p:cNvPr id="21" name="テキスト ボックス 20">
            <a:extLst>
              <a:ext uri="{FF2B5EF4-FFF2-40B4-BE49-F238E27FC236}">
                <a16:creationId xmlns:a16="http://schemas.microsoft.com/office/drawing/2014/main" id="{58B50630-3E5E-4A73-8EFA-0B45C0264832}"/>
              </a:ext>
            </a:extLst>
          </p:cNvPr>
          <p:cNvSpPr txBox="1"/>
          <p:nvPr/>
        </p:nvSpPr>
        <p:spPr>
          <a:xfrm>
            <a:off x="623943" y="808590"/>
            <a:ext cx="10570522" cy="830997"/>
          </a:xfrm>
          <a:prstGeom prst="rect">
            <a:avLst/>
          </a:prstGeom>
          <a:noFill/>
        </p:spPr>
        <p:txBody>
          <a:bodyPr wrap="none" rtlCol="0">
            <a:spAutoFit/>
          </a:bodyPr>
          <a:lstStyle/>
          <a:p>
            <a:r>
              <a:rPr kumimoji="1" lang="ja-JP" altLang="en-US" sz="2400" dirty="0">
                <a:ea typeface="Meiryo UI" panose="020B0604030504040204" pitchFamily="50" charset="-128"/>
              </a:rPr>
              <a:t>これまで様々なモデルを作ってまいりました。</a:t>
            </a:r>
            <a:endParaRPr kumimoji="1" lang="en-US" altLang="ja-JP" sz="2400" dirty="0">
              <a:ea typeface="Meiryo UI" panose="020B0604030504040204" pitchFamily="50" charset="-128"/>
            </a:endParaRPr>
          </a:p>
          <a:p>
            <a:r>
              <a:rPr lang="ja-JP" altLang="en-US" sz="2400" dirty="0">
                <a:ea typeface="Meiryo UI" panose="020B0604030504040204" pitchFamily="50" charset="-128"/>
              </a:rPr>
              <a:t>それらのモデルを一つにまとめて整理したり階層化して取り扱いやすくすることができます。</a:t>
            </a:r>
            <a:endParaRPr kumimoji="1" lang="ja-JP" altLang="en-US" sz="2400" dirty="0">
              <a:ea typeface="Meiryo UI" panose="020B0604030504040204" pitchFamily="50" charset="-128"/>
            </a:endParaRPr>
          </a:p>
        </p:txBody>
      </p:sp>
      <p:pic>
        <p:nvPicPr>
          <p:cNvPr id="12" name="図 11">
            <a:extLst>
              <a:ext uri="{FF2B5EF4-FFF2-40B4-BE49-F238E27FC236}">
                <a16:creationId xmlns:a16="http://schemas.microsoft.com/office/drawing/2014/main" id="{26A96BE6-427E-477E-BD14-F45DE705BF4D}"/>
              </a:ext>
            </a:extLst>
          </p:cNvPr>
          <p:cNvPicPr>
            <a:picLocks noChangeAspect="1"/>
          </p:cNvPicPr>
          <p:nvPr/>
        </p:nvPicPr>
        <p:blipFill rotWithShape="1">
          <a:blip r:embed="rId3"/>
          <a:srcRect l="5366"/>
          <a:stretch/>
        </p:blipFill>
        <p:spPr>
          <a:xfrm>
            <a:off x="6880859" y="4931370"/>
            <a:ext cx="1424941" cy="1850430"/>
          </a:xfrm>
          <a:prstGeom prst="rect">
            <a:avLst/>
          </a:prstGeom>
        </p:spPr>
      </p:pic>
      <p:pic>
        <p:nvPicPr>
          <p:cNvPr id="22" name="図 21">
            <a:extLst>
              <a:ext uri="{FF2B5EF4-FFF2-40B4-BE49-F238E27FC236}">
                <a16:creationId xmlns:a16="http://schemas.microsoft.com/office/drawing/2014/main" id="{5C8177DB-5FDD-413C-9AFF-CB9BEA4515C5}"/>
              </a:ext>
            </a:extLst>
          </p:cNvPr>
          <p:cNvPicPr>
            <a:picLocks noChangeAspect="1"/>
          </p:cNvPicPr>
          <p:nvPr/>
        </p:nvPicPr>
        <p:blipFill>
          <a:blip r:embed="rId4"/>
          <a:stretch>
            <a:fillRect/>
          </a:stretch>
        </p:blipFill>
        <p:spPr>
          <a:xfrm>
            <a:off x="2063106" y="2435542"/>
            <a:ext cx="2023127" cy="1898243"/>
          </a:xfrm>
          <a:prstGeom prst="rect">
            <a:avLst/>
          </a:prstGeom>
        </p:spPr>
      </p:pic>
      <p:pic>
        <p:nvPicPr>
          <p:cNvPr id="23" name="図 22">
            <a:extLst>
              <a:ext uri="{FF2B5EF4-FFF2-40B4-BE49-F238E27FC236}">
                <a16:creationId xmlns:a16="http://schemas.microsoft.com/office/drawing/2014/main" id="{B8C3AD6C-6E55-4592-8A6B-2A4D6F6BDE4A}"/>
              </a:ext>
            </a:extLst>
          </p:cNvPr>
          <p:cNvPicPr>
            <a:picLocks noChangeAspect="1"/>
          </p:cNvPicPr>
          <p:nvPr/>
        </p:nvPicPr>
        <p:blipFill>
          <a:blip r:embed="rId5"/>
          <a:stretch>
            <a:fillRect/>
          </a:stretch>
        </p:blipFill>
        <p:spPr>
          <a:xfrm>
            <a:off x="6261617" y="2930268"/>
            <a:ext cx="3357399" cy="1303462"/>
          </a:xfrm>
          <a:prstGeom prst="rect">
            <a:avLst/>
          </a:prstGeom>
        </p:spPr>
      </p:pic>
      <p:sp>
        <p:nvSpPr>
          <p:cNvPr id="24" name="矢印: 右 23">
            <a:extLst>
              <a:ext uri="{FF2B5EF4-FFF2-40B4-BE49-F238E27FC236}">
                <a16:creationId xmlns:a16="http://schemas.microsoft.com/office/drawing/2014/main" id="{53E5260E-ACD9-41A9-8CF2-D6D766DDB0FD}"/>
              </a:ext>
            </a:extLst>
          </p:cNvPr>
          <p:cNvSpPr/>
          <p:nvPr/>
        </p:nvSpPr>
        <p:spPr>
          <a:xfrm>
            <a:off x="4226666" y="2847453"/>
            <a:ext cx="2034951" cy="10744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23BEE6B3-36F2-4101-B39F-C2AEAF736900}"/>
              </a:ext>
            </a:extLst>
          </p:cNvPr>
          <p:cNvSpPr txBox="1"/>
          <p:nvPr/>
        </p:nvSpPr>
        <p:spPr>
          <a:xfrm>
            <a:off x="623943" y="1781116"/>
            <a:ext cx="3708066" cy="461665"/>
          </a:xfrm>
          <a:prstGeom prst="rect">
            <a:avLst/>
          </a:prstGeom>
          <a:noFill/>
        </p:spPr>
        <p:txBody>
          <a:bodyPr wrap="none" rtlCol="0">
            <a:spAutoFit/>
          </a:bodyPr>
          <a:lstStyle/>
          <a:p>
            <a:pPr algn="l"/>
            <a:r>
              <a:rPr kumimoji="1" lang="ja-JP" altLang="en-US" sz="2400" b="1" u="sng" dirty="0">
                <a:ea typeface="Meiryo UI" panose="020B0604030504040204" pitchFamily="50" charset="-128"/>
              </a:rPr>
              <a:t>エクスプローラー上での表示</a:t>
            </a:r>
          </a:p>
        </p:txBody>
      </p:sp>
      <p:sp>
        <p:nvSpPr>
          <p:cNvPr id="26" name="テキスト ボックス 25">
            <a:extLst>
              <a:ext uri="{FF2B5EF4-FFF2-40B4-BE49-F238E27FC236}">
                <a16:creationId xmlns:a16="http://schemas.microsoft.com/office/drawing/2014/main" id="{7B0B2335-3F01-4EA4-9864-EAE95C8775C6}"/>
              </a:ext>
            </a:extLst>
          </p:cNvPr>
          <p:cNvSpPr txBox="1"/>
          <p:nvPr/>
        </p:nvSpPr>
        <p:spPr>
          <a:xfrm>
            <a:off x="4059722" y="2468603"/>
            <a:ext cx="2400016" cy="461665"/>
          </a:xfrm>
          <a:prstGeom prst="rect">
            <a:avLst/>
          </a:prstGeom>
          <a:noFill/>
        </p:spPr>
        <p:txBody>
          <a:bodyPr wrap="none" rtlCol="0">
            <a:spAutoFit/>
          </a:bodyPr>
          <a:lstStyle/>
          <a:p>
            <a:pPr algn="l"/>
            <a:r>
              <a:rPr kumimoji="1" lang="ja-JP" altLang="en-US" sz="2400" dirty="0">
                <a:solidFill>
                  <a:srgbClr val="FF0000"/>
                </a:solidFill>
                <a:ea typeface="Meiryo UI" panose="020B0604030504040204" pitchFamily="50" charset="-128"/>
              </a:rPr>
              <a:t>一つのファイルに！</a:t>
            </a:r>
          </a:p>
        </p:txBody>
      </p:sp>
      <p:sp>
        <p:nvSpPr>
          <p:cNvPr id="27" name="テキスト ボックス 26">
            <a:extLst>
              <a:ext uri="{FF2B5EF4-FFF2-40B4-BE49-F238E27FC236}">
                <a16:creationId xmlns:a16="http://schemas.microsoft.com/office/drawing/2014/main" id="{8ABD6488-642A-4EBE-A1E9-861B541D6E9A}"/>
              </a:ext>
            </a:extLst>
          </p:cNvPr>
          <p:cNvSpPr txBox="1"/>
          <p:nvPr/>
        </p:nvSpPr>
        <p:spPr>
          <a:xfrm>
            <a:off x="623943" y="4468087"/>
            <a:ext cx="2783134" cy="461665"/>
          </a:xfrm>
          <a:prstGeom prst="rect">
            <a:avLst/>
          </a:prstGeom>
          <a:noFill/>
        </p:spPr>
        <p:txBody>
          <a:bodyPr wrap="none" rtlCol="0">
            <a:spAutoFit/>
          </a:bodyPr>
          <a:lstStyle/>
          <a:p>
            <a:pPr algn="l"/>
            <a:r>
              <a:rPr kumimoji="1" lang="en-US" altLang="ja-JP" sz="2400" b="1" u="sng" dirty="0" err="1">
                <a:ea typeface="Meiryo UI" panose="020B0604030504040204" pitchFamily="50" charset="-128"/>
              </a:rPr>
              <a:t>OMEdit</a:t>
            </a:r>
            <a:r>
              <a:rPr kumimoji="1" lang="ja-JP" altLang="en-US" sz="2400" b="1" u="sng" dirty="0">
                <a:ea typeface="Meiryo UI" panose="020B0604030504040204" pitchFamily="50" charset="-128"/>
              </a:rPr>
              <a:t>上での表示</a:t>
            </a:r>
          </a:p>
        </p:txBody>
      </p:sp>
      <p:sp>
        <p:nvSpPr>
          <p:cNvPr id="28" name="矢印: 右 27">
            <a:extLst>
              <a:ext uri="{FF2B5EF4-FFF2-40B4-BE49-F238E27FC236}">
                <a16:creationId xmlns:a16="http://schemas.microsoft.com/office/drawing/2014/main" id="{A14D0F34-C738-41DF-9F94-D51BE56B8639}"/>
              </a:ext>
            </a:extLst>
          </p:cNvPr>
          <p:cNvSpPr/>
          <p:nvPr/>
        </p:nvSpPr>
        <p:spPr>
          <a:xfrm>
            <a:off x="4226666" y="5464492"/>
            <a:ext cx="1869333" cy="10744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EF61504A-D84C-4327-93E3-DFAD0B8E5186}"/>
              </a:ext>
            </a:extLst>
          </p:cNvPr>
          <p:cNvSpPr txBox="1"/>
          <p:nvPr/>
        </p:nvSpPr>
        <p:spPr>
          <a:xfrm>
            <a:off x="3687147" y="4908399"/>
            <a:ext cx="2759089" cy="461665"/>
          </a:xfrm>
          <a:prstGeom prst="rect">
            <a:avLst/>
          </a:prstGeom>
          <a:noFill/>
        </p:spPr>
        <p:txBody>
          <a:bodyPr wrap="none" rtlCol="0">
            <a:spAutoFit/>
          </a:bodyPr>
          <a:lstStyle/>
          <a:p>
            <a:pPr algn="l"/>
            <a:r>
              <a:rPr kumimoji="1" lang="ja-JP" altLang="en-US" sz="2400" dirty="0">
                <a:solidFill>
                  <a:srgbClr val="FF0000"/>
                </a:solidFill>
                <a:ea typeface="Meiryo UI" panose="020B0604030504040204" pitchFamily="50" charset="-128"/>
              </a:rPr>
              <a:t>階層化されて表示！</a:t>
            </a:r>
          </a:p>
        </p:txBody>
      </p:sp>
    </p:spTree>
    <p:extLst>
      <p:ext uri="{BB962C8B-B14F-4D97-AF65-F5344CB8AC3E}">
        <p14:creationId xmlns:p14="http://schemas.microsoft.com/office/powerpoint/2010/main" val="4271929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1344B80-AA03-4FCC-8B03-BFC2D6B9FBA0}"/>
              </a:ext>
            </a:extLst>
          </p:cNvPr>
          <p:cNvSpPr>
            <a:spLocks noGrp="1"/>
          </p:cNvSpPr>
          <p:nvPr>
            <p:ph type="sldNum" sz="quarter" idx="12"/>
          </p:nvPr>
        </p:nvSpPr>
        <p:spPr/>
        <p:txBody>
          <a:bodyPr/>
          <a:lstStyle/>
          <a:p>
            <a:fld id="{D836F367-8F14-4921-8441-15DE2D973248}" type="slidenum">
              <a:rPr kumimoji="1" lang="ja-JP" altLang="en-US" smtClean="0"/>
              <a:t>5</a:t>
            </a:fld>
            <a:endParaRPr kumimoji="1" lang="ja-JP" altLang="en-US"/>
          </a:p>
        </p:txBody>
      </p:sp>
      <p:pic>
        <p:nvPicPr>
          <p:cNvPr id="5" name="図 4">
            <a:extLst>
              <a:ext uri="{FF2B5EF4-FFF2-40B4-BE49-F238E27FC236}">
                <a16:creationId xmlns:a16="http://schemas.microsoft.com/office/drawing/2014/main" id="{6E75C9EC-3A85-4805-8C1B-AA6DABF8E42C}"/>
              </a:ext>
            </a:extLst>
          </p:cNvPr>
          <p:cNvPicPr>
            <a:picLocks noChangeAspect="1"/>
          </p:cNvPicPr>
          <p:nvPr/>
        </p:nvPicPr>
        <p:blipFill>
          <a:blip r:embed="rId2"/>
          <a:stretch>
            <a:fillRect/>
          </a:stretch>
        </p:blipFill>
        <p:spPr>
          <a:xfrm>
            <a:off x="1125870" y="2403385"/>
            <a:ext cx="5511763" cy="3899209"/>
          </a:xfrm>
          <a:prstGeom prst="rect">
            <a:avLst/>
          </a:prstGeom>
        </p:spPr>
      </p:pic>
      <p:sp>
        <p:nvSpPr>
          <p:cNvPr id="6" name="Shape 130">
            <a:extLst>
              <a:ext uri="{FF2B5EF4-FFF2-40B4-BE49-F238E27FC236}">
                <a16:creationId xmlns:a16="http://schemas.microsoft.com/office/drawing/2014/main" id="{238C57EF-2887-435F-90B0-40DD1146CA72}"/>
              </a:ext>
            </a:extLst>
          </p:cNvPr>
          <p:cNvSpPr/>
          <p:nvPr/>
        </p:nvSpPr>
        <p:spPr>
          <a:xfrm>
            <a:off x="179666" y="87415"/>
            <a:ext cx="765594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作ったモデルを一つのファイルにまとめる</a:t>
            </a:r>
            <a:endParaRPr lang="en-US" altLang="ja-JP" dirty="0"/>
          </a:p>
        </p:txBody>
      </p:sp>
      <p:sp>
        <p:nvSpPr>
          <p:cNvPr id="8" name="テキスト ボックス 7">
            <a:extLst>
              <a:ext uri="{FF2B5EF4-FFF2-40B4-BE49-F238E27FC236}">
                <a16:creationId xmlns:a16="http://schemas.microsoft.com/office/drawing/2014/main" id="{86FA8C39-1DD4-459F-947B-B3DDAB64689C}"/>
              </a:ext>
            </a:extLst>
          </p:cNvPr>
          <p:cNvSpPr txBox="1"/>
          <p:nvPr/>
        </p:nvSpPr>
        <p:spPr>
          <a:xfrm>
            <a:off x="634726" y="842580"/>
            <a:ext cx="11445762" cy="1200329"/>
          </a:xfrm>
          <a:prstGeom prst="rect">
            <a:avLst/>
          </a:prstGeom>
          <a:noFill/>
        </p:spPr>
        <p:txBody>
          <a:bodyPr wrap="none" rtlCol="0">
            <a:spAutoFit/>
          </a:bodyPr>
          <a:lstStyle/>
          <a:p>
            <a:pPr algn="l"/>
            <a:r>
              <a:rPr kumimoji="1" lang="ja-JP" altLang="en-US" sz="2400" dirty="0">
                <a:ea typeface="Meiryo UI" panose="020B0604030504040204" pitchFamily="50" charset="-128"/>
              </a:rPr>
              <a:t>まずは「新規</a:t>
            </a:r>
            <a:r>
              <a:rPr kumimoji="1" lang="en-US" altLang="ja-JP" sz="2400" dirty="0">
                <a:ea typeface="Meiryo UI" panose="020B0604030504040204" pitchFamily="50" charset="-128"/>
              </a:rPr>
              <a:t>Modelica</a:t>
            </a:r>
            <a:r>
              <a:rPr kumimoji="1" lang="ja-JP" altLang="en-US" sz="2400" dirty="0">
                <a:ea typeface="Meiryo UI" panose="020B0604030504040204" pitchFamily="50" charset="-128"/>
              </a:rPr>
              <a:t>クラス作成」から「クラス・タイプ」を</a:t>
            </a:r>
            <a:r>
              <a:rPr kumimoji="1" lang="ja-JP" altLang="en-US" sz="2400" b="1" dirty="0">
                <a:solidFill>
                  <a:srgbClr val="FF0000"/>
                </a:solidFill>
                <a:ea typeface="Meiryo UI" panose="020B0604030504040204" pitchFamily="50" charset="-128"/>
              </a:rPr>
              <a:t>「</a:t>
            </a:r>
            <a:r>
              <a:rPr kumimoji="1" lang="en-US" altLang="ja-JP" sz="2400" b="1" dirty="0">
                <a:solidFill>
                  <a:srgbClr val="FF0000"/>
                </a:solidFill>
                <a:ea typeface="Meiryo UI" panose="020B0604030504040204" pitchFamily="50" charset="-128"/>
              </a:rPr>
              <a:t>Package</a:t>
            </a:r>
            <a:r>
              <a:rPr kumimoji="1" lang="ja-JP" altLang="en-US" sz="2400" b="1" dirty="0">
                <a:solidFill>
                  <a:srgbClr val="FF0000"/>
                </a:solidFill>
                <a:ea typeface="Meiryo UI" panose="020B0604030504040204" pitchFamily="50" charset="-128"/>
              </a:rPr>
              <a:t>」</a:t>
            </a:r>
            <a:r>
              <a:rPr kumimoji="1" lang="ja-JP" altLang="en-US" sz="2400" dirty="0">
                <a:ea typeface="Meiryo UI" panose="020B0604030504040204" pitchFamily="50" charset="-128"/>
              </a:rPr>
              <a:t>にしてクラスを作成します</a:t>
            </a:r>
            <a:endParaRPr kumimoji="1" lang="en-US" altLang="ja-JP" sz="2400" dirty="0">
              <a:ea typeface="Meiryo UI" panose="020B0604030504040204" pitchFamily="50" charset="-128"/>
            </a:endParaRPr>
          </a:p>
          <a:p>
            <a:pPr algn="l"/>
            <a:r>
              <a:rPr lang="en-US" altLang="ja-JP" sz="2400" dirty="0">
                <a:ea typeface="Meiryo UI" panose="020B0604030504040204" pitchFamily="50" charset="-128"/>
              </a:rPr>
              <a:t>Package</a:t>
            </a:r>
            <a:r>
              <a:rPr lang="ja-JP" altLang="en-US" sz="2400" dirty="0">
                <a:ea typeface="Meiryo UI" panose="020B0604030504040204" pitchFamily="50" charset="-128"/>
              </a:rPr>
              <a:t>クラスは様々なモデルを一つのファイルにまとめるためのクラスです</a:t>
            </a:r>
            <a:endParaRPr lang="en-US" altLang="ja-JP" sz="2400" dirty="0">
              <a:ea typeface="Meiryo UI" panose="020B0604030504040204" pitchFamily="50" charset="-128"/>
            </a:endParaRPr>
          </a:p>
          <a:p>
            <a:pPr algn="l"/>
            <a:r>
              <a:rPr kumimoji="1" lang="ja-JP" altLang="en-US" sz="2400" dirty="0">
                <a:ea typeface="Meiryo UI" panose="020B0604030504040204" pitchFamily="50" charset="-128"/>
              </a:rPr>
              <a:t>ここではパッケージ名は「</a:t>
            </a:r>
            <a:r>
              <a:rPr kumimoji="1" lang="en-US" altLang="ja-JP" sz="2400" dirty="0">
                <a:ea typeface="Meiryo UI" panose="020B0604030504040204" pitchFamily="50" charset="-128"/>
              </a:rPr>
              <a:t>Pac</a:t>
            </a:r>
            <a:r>
              <a:rPr kumimoji="1" lang="ja-JP" altLang="en-US" sz="2400" dirty="0">
                <a:ea typeface="Meiryo UI" panose="020B0604030504040204" pitchFamily="50" charset="-128"/>
              </a:rPr>
              <a:t>」とします</a:t>
            </a:r>
          </a:p>
        </p:txBody>
      </p:sp>
      <p:sp>
        <p:nvSpPr>
          <p:cNvPr id="9" name="四角形: 角を丸くする 8">
            <a:extLst>
              <a:ext uri="{FF2B5EF4-FFF2-40B4-BE49-F238E27FC236}">
                <a16:creationId xmlns:a16="http://schemas.microsoft.com/office/drawing/2014/main" id="{53967646-98B5-4484-8715-C74DB6FF6D70}"/>
              </a:ext>
            </a:extLst>
          </p:cNvPr>
          <p:cNvSpPr/>
          <p:nvPr/>
        </p:nvSpPr>
        <p:spPr>
          <a:xfrm>
            <a:off x="3427002" y="3321138"/>
            <a:ext cx="3210631" cy="4668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pic>
        <p:nvPicPr>
          <p:cNvPr id="10" name="図 9">
            <a:extLst>
              <a:ext uri="{FF2B5EF4-FFF2-40B4-BE49-F238E27FC236}">
                <a16:creationId xmlns:a16="http://schemas.microsoft.com/office/drawing/2014/main" id="{4B3FCFD2-E194-41DE-9380-FEF7A7702CD1}"/>
              </a:ext>
            </a:extLst>
          </p:cNvPr>
          <p:cNvPicPr>
            <a:picLocks noChangeAspect="1"/>
          </p:cNvPicPr>
          <p:nvPr/>
        </p:nvPicPr>
        <p:blipFill>
          <a:blip r:embed="rId3"/>
          <a:stretch>
            <a:fillRect/>
          </a:stretch>
        </p:blipFill>
        <p:spPr>
          <a:xfrm>
            <a:off x="8610600" y="3939584"/>
            <a:ext cx="2211897" cy="1177301"/>
          </a:xfrm>
          <a:prstGeom prst="rect">
            <a:avLst/>
          </a:prstGeom>
        </p:spPr>
      </p:pic>
      <p:sp>
        <p:nvSpPr>
          <p:cNvPr id="11" name="テキスト ボックス 10">
            <a:extLst>
              <a:ext uri="{FF2B5EF4-FFF2-40B4-BE49-F238E27FC236}">
                <a16:creationId xmlns:a16="http://schemas.microsoft.com/office/drawing/2014/main" id="{006BD54C-51CD-4C09-BB12-523583FA4FA5}"/>
              </a:ext>
            </a:extLst>
          </p:cNvPr>
          <p:cNvSpPr txBox="1"/>
          <p:nvPr/>
        </p:nvSpPr>
        <p:spPr>
          <a:xfrm>
            <a:off x="7835608" y="2310906"/>
            <a:ext cx="3718560" cy="1200329"/>
          </a:xfrm>
          <a:prstGeom prst="rect">
            <a:avLst/>
          </a:prstGeom>
          <a:noFill/>
        </p:spPr>
        <p:txBody>
          <a:bodyPr wrap="square" rtlCol="0">
            <a:spAutoFit/>
          </a:bodyPr>
          <a:lstStyle/>
          <a:p>
            <a:pPr algn="l"/>
            <a:r>
              <a:rPr kumimoji="1" lang="ja-JP" altLang="en-US" sz="2400" dirty="0">
                <a:ea typeface="Meiryo UI" panose="020B0604030504040204" pitchFamily="50" charset="-128"/>
              </a:rPr>
              <a:t>ライブラリブラウザに</a:t>
            </a:r>
            <a:r>
              <a:rPr kumimoji="1" lang="en-US" altLang="ja-JP" sz="2400" dirty="0">
                <a:ea typeface="Meiryo UI" panose="020B0604030504040204" pitchFamily="50" charset="-128"/>
              </a:rPr>
              <a:t>P</a:t>
            </a:r>
            <a:r>
              <a:rPr kumimoji="1" lang="ja-JP" altLang="en-US" sz="2400" dirty="0">
                <a:ea typeface="Meiryo UI" panose="020B0604030504040204" pitchFamily="50" charset="-128"/>
              </a:rPr>
              <a:t>のアイコンがついたモデルが作成されていることを確認してください</a:t>
            </a:r>
          </a:p>
        </p:txBody>
      </p:sp>
      <p:sp>
        <p:nvSpPr>
          <p:cNvPr id="12" name="矢印: 右 11">
            <a:extLst>
              <a:ext uri="{FF2B5EF4-FFF2-40B4-BE49-F238E27FC236}">
                <a16:creationId xmlns:a16="http://schemas.microsoft.com/office/drawing/2014/main" id="{B86FCE9C-0389-483A-910D-61F252EC564A}"/>
              </a:ext>
            </a:extLst>
          </p:cNvPr>
          <p:cNvSpPr/>
          <p:nvPr/>
        </p:nvSpPr>
        <p:spPr>
          <a:xfrm>
            <a:off x="7024731" y="3981549"/>
            <a:ext cx="1146158" cy="83099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7470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E715477-8660-4EEB-B0F5-2281AADC7B6B}"/>
              </a:ext>
            </a:extLst>
          </p:cNvPr>
          <p:cNvSpPr>
            <a:spLocks noGrp="1"/>
          </p:cNvSpPr>
          <p:nvPr>
            <p:ph type="sldNum" sz="quarter" idx="12"/>
          </p:nvPr>
        </p:nvSpPr>
        <p:spPr/>
        <p:txBody>
          <a:bodyPr/>
          <a:lstStyle/>
          <a:p>
            <a:fld id="{D836F367-8F14-4921-8441-15DE2D973248}" type="slidenum">
              <a:rPr kumimoji="1" lang="ja-JP" altLang="en-US" smtClean="0"/>
              <a:t>6</a:t>
            </a:fld>
            <a:endParaRPr kumimoji="1" lang="ja-JP" altLang="en-US"/>
          </a:p>
        </p:txBody>
      </p:sp>
      <p:pic>
        <p:nvPicPr>
          <p:cNvPr id="4" name="図 3">
            <a:extLst>
              <a:ext uri="{FF2B5EF4-FFF2-40B4-BE49-F238E27FC236}">
                <a16:creationId xmlns:a16="http://schemas.microsoft.com/office/drawing/2014/main" id="{58D8FBBE-14E4-4F0C-B9BF-56DB16D90DCA}"/>
              </a:ext>
            </a:extLst>
          </p:cNvPr>
          <p:cNvPicPr>
            <a:picLocks noChangeAspect="1"/>
          </p:cNvPicPr>
          <p:nvPr/>
        </p:nvPicPr>
        <p:blipFill rotWithShape="1">
          <a:blip r:embed="rId2"/>
          <a:srcRect t="16757" r="70625" b="42162"/>
          <a:stretch/>
        </p:blipFill>
        <p:spPr>
          <a:xfrm>
            <a:off x="556054" y="2155052"/>
            <a:ext cx="5340686" cy="4201298"/>
          </a:xfrm>
          <a:prstGeom prst="rect">
            <a:avLst/>
          </a:prstGeom>
        </p:spPr>
      </p:pic>
      <p:sp>
        <p:nvSpPr>
          <p:cNvPr id="5" name="Shape 130">
            <a:extLst>
              <a:ext uri="{FF2B5EF4-FFF2-40B4-BE49-F238E27FC236}">
                <a16:creationId xmlns:a16="http://schemas.microsoft.com/office/drawing/2014/main" id="{ED1B16BB-D9B1-4932-B249-1EA721E813BC}"/>
              </a:ext>
            </a:extLst>
          </p:cNvPr>
          <p:cNvSpPr/>
          <p:nvPr/>
        </p:nvSpPr>
        <p:spPr>
          <a:xfrm>
            <a:off x="179666" y="87415"/>
            <a:ext cx="765594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作ったモデルを一つのファイルにまとめる</a:t>
            </a:r>
            <a:endParaRPr lang="en-US" altLang="ja-JP" dirty="0"/>
          </a:p>
        </p:txBody>
      </p:sp>
      <p:sp>
        <p:nvSpPr>
          <p:cNvPr id="6" name="テキスト ボックス 5">
            <a:extLst>
              <a:ext uri="{FF2B5EF4-FFF2-40B4-BE49-F238E27FC236}">
                <a16:creationId xmlns:a16="http://schemas.microsoft.com/office/drawing/2014/main" id="{644885D0-7B6C-41E4-B819-F9298E565B8B}"/>
              </a:ext>
            </a:extLst>
          </p:cNvPr>
          <p:cNvSpPr txBox="1"/>
          <p:nvPr/>
        </p:nvSpPr>
        <p:spPr>
          <a:xfrm>
            <a:off x="327747" y="853851"/>
            <a:ext cx="11081880" cy="830997"/>
          </a:xfrm>
          <a:prstGeom prst="rect">
            <a:avLst/>
          </a:prstGeom>
          <a:noFill/>
        </p:spPr>
        <p:txBody>
          <a:bodyPr wrap="none" rtlCol="0">
            <a:spAutoFit/>
          </a:bodyPr>
          <a:lstStyle/>
          <a:p>
            <a:pPr algn="l"/>
            <a:r>
              <a:rPr kumimoji="1" lang="ja-JP" altLang="en-US" sz="2400" dirty="0">
                <a:ea typeface="Meiryo UI" panose="020B0604030504040204" pitchFamily="50" charset="-128"/>
              </a:rPr>
              <a:t>パッケージ「</a:t>
            </a:r>
            <a:r>
              <a:rPr kumimoji="1" lang="en-US" altLang="ja-JP" sz="2400" dirty="0">
                <a:ea typeface="Meiryo UI" panose="020B0604030504040204" pitchFamily="50" charset="-128"/>
              </a:rPr>
              <a:t>Pac</a:t>
            </a:r>
            <a:r>
              <a:rPr kumimoji="1" lang="ja-JP" altLang="en-US" sz="2400" dirty="0">
                <a:ea typeface="Meiryo UI" panose="020B0604030504040204" pitchFamily="50" charset="-128"/>
              </a:rPr>
              <a:t>」上で右クリックをして「新規</a:t>
            </a:r>
            <a:r>
              <a:rPr kumimoji="1" lang="en-US" altLang="ja-JP" sz="2400" dirty="0">
                <a:ea typeface="Meiryo UI" panose="020B0604030504040204" pitchFamily="50" charset="-128"/>
              </a:rPr>
              <a:t>Modelica</a:t>
            </a:r>
            <a:r>
              <a:rPr kumimoji="1" lang="ja-JP" altLang="en-US" sz="2400" dirty="0">
                <a:ea typeface="Meiryo UI" panose="020B0604030504040204" pitchFamily="50" charset="-128"/>
              </a:rPr>
              <a:t>クラス作成」をクリック</a:t>
            </a:r>
            <a:r>
              <a:rPr kumimoji="1" lang="ja-JP" altLang="en-US" sz="2400" dirty="0" err="1">
                <a:ea typeface="Meiryo UI" panose="020B0604030504040204" pitchFamily="50" charset="-128"/>
              </a:rPr>
              <a:t>しします</a:t>
            </a:r>
            <a:endParaRPr kumimoji="1" lang="en-US" altLang="ja-JP" sz="2400" dirty="0">
              <a:ea typeface="Meiryo UI" panose="020B0604030504040204" pitchFamily="50" charset="-128"/>
            </a:endParaRPr>
          </a:p>
          <a:p>
            <a:pPr algn="l"/>
            <a:r>
              <a:rPr kumimoji="1" lang="ja-JP" altLang="en-US" sz="2400" dirty="0">
                <a:ea typeface="Meiryo UI" panose="020B0604030504040204" pitchFamily="50" charset="-128"/>
              </a:rPr>
              <a:t>「挿入するクラス</a:t>
            </a:r>
            <a:r>
              <a:rPr kumimoji="1" lang="en-US" altLang="ja-JP" sz="2400" dirty="0">
                <a:ea typeface="Meiryo UI" panose="020B0604030504040204" pitchFamily="50" charset="-128"/>
              </a:rPr>
              <a:t>(</a:t>
            </a:r>
            <a:r>
              <a:rPr kumimoji="1" lang="ja-JP" altLang="en-US" sz="2400" dirty="0">
                <a:ea typeface="Meiryo UI" panose="020B0604030504040204" pitchFamily="50" charset="-128"/>
              </a:rPr>
              <a:t>オプション</a:t>
            </a:r>
            <a:r>
              <a:rPr kumimoji="1" lang="en-US" altLang="ja-JP" sz="2400" dirty="0">
                <a:ea typeface="Meiryo UI" panose="020B0604030504040204" pitchFamily="50" charset="-128"/>
              </a:rPr>
              <a:t>)</a:t>
            </a:r>
            <a:r>
              <a:rPr kumimoji="1" lang="ja-JP" altLang="en-US" sz="2400" dirty="0">
                <a:ea typeface="Meiryo UI" panose="020B0604030504040204" pitchFamily="50" charset="-128"/>
              </a:rPr>
              <a:t>」に「</a:t>
            </a:r>
            <a:r>
              <a:rPr kumimoji="1" lang="en-US" altLang="ja-JP" sz="2400" dirty="0">
                <a:ea typeface="Meiryo UI" panose="020B0604030504040204" pitchFamily="50" charset="-128"/>
              </a:rPr>
              <a:t>Pac</a:t>
            </a:r>
            <a:r>
              <a:rPr kumimoji="1" lang="ja-JP" altLang="en-US" sz="2400" dirty="0">
                <a:ea typeface="Meiryo UI" panose="020B0604030504040204" pitchFamily="50" charset="-128"/>
              </a:rPr>
              <a:t>」があることを確認して新しいモデル「</a:t>
            </a:r>
            <a:r>
              <a:rPr kumimoji="1" lang="en-US" altLang="ja-JP" sz="2400" dirty="0">
                <a:ea typeface="Meiryo UI" panose="020B0604030504040204" pitchFamily="50" charset="-128"/>
              </a:rPr>
              <a:t>A</a:t>
            </a:r>
            <a:r>
              <a:rPr kumimoji="1" lang="ja-JP" altLang="en-US" sz="2400" dirty="0">
                <a:ea typeface="Meiryo UI" panose="020B0604030504040204" pitchFamily="50" charset="-128"/>
              </a:rPr>
              <a:t>」を作成しましょう</a:t>
            </a:r>
          </a:p>
        </p:txBody>
      </p:sp>
      <p:pic>
        <p:nvPicPr>
          <p:cNvPr id="7" name="図 6">
            <a:extLst>
              <a:ext uri="{FF2B5EF4-FFF2-40B4-BE49-F238E27FC236}">
                <a16:creationId xmlns:a16="http://schemas.microsoft.com/office/drawing/2014/main" id="{5C8D954A-574E-459F-B647-61316ED6ED2D}"/>
              </a:ext>
            </a:extLst>
          </p:cNvPr>
          <p:cNvPicPr>
            <a:picLocks noChangeAspect="1"/>
          </p:cNvPicPr>
          <p:nvPr/>
        </p:nvPicPr>
        <p:blipFill>
          <a:blip r:embed="rId3"/>
          <a:stretch>
            <a:fillRect/>
          </a:stretch>
        </p:blipFill>
        <p:spPr>
          <a:xfrm>
            <a:off x="7228703" y="2507302"/>
            <a:ext cx="4595407" cy="3250947"/>
          </a:xfrm>
          <a:prstGeom prst="rect">
            <a:avLst/>
          </a:prstGeom>
        </p:spPr>
      </p:pic>
      <p:sp>
        <p:nvSpPr>
          <p:cNvPr id="8" name="矢印: 右 7">
            <a:extLst>
              <a:ext uri="{FF2B5EF4-FFF2-40B4-BE49-F238E27FC236}">
                <a16:creationId xmlns:a16="http://schemas.microsoft.com/office/drawing/2014/main" id="{19CED68D-C2CF-466C-9910-788AA1F8ED16}"/>
              </a:ext>
            </a:extLst>
          </p:cNvPr>
          <p:cNvSpPr/>
          <p:nvPr/>
        </p:nvSpPr>
        <p:spPr>
          <a:xfrm>
            <a:off x="5989642" y="3717276"/>
            <a:ext cx="1146158" cy="83099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229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CF9F7A9-8C7B-41CD-A6AE-A6E1B70C067E}"/>
              </a:ext>
            </a:extLst>
          </p:cNvPr>
          <p:cNvSpPr>
            <a:spLocks noGrp="1"/>
          </p:cNvSpPr>
          <p:nvPr>
            <p:ph type="sldNum" sz="quarter" idx="12"/>
          </p:nvPr>
        </p:nvSpPr>
        <p:spPr/>
        <p:txBody>
          <a:bodyPr/>
          <a:lstStyle/>
          <a:p>
            <a:fld id="{D836F367-8F14-4921-8441-15DE2D973248}" type="slidenum">
              <a:rPr kumimoji="1" lang="ja-JP" altLang="en-US" smtClean="0"/>
              <a:t>7</a:t>
            </a:fld>
            <a:endParaRPr kumimoji="1" lang="ja-JP" altLang="en-US"/>
          </a:p>
        </p:txBody>
      </p:sp>
      <p:pic>
        <p:nvPicPr>
          <p:cNvPr id="3" name="図 2">
            <a:extLst>
              <a:ext uri="{FF2B5EF4-FFF2-40B4-BE49-F238E27FC236}">
                <a16:creationId xmlns:a16="http://schemas.microsoft.com/office/drawing/2014/main" id="{D888E64D-224E-46EF-88E1-F81AF0D55035}"/>
              </a:ext>
            </a:extLst>
          </p:cNvPr>
          <p:cNvPicPr>
            <a:picLocks noChangeAspect="1"/>
          </p:cNvPicPr>
          <p:nvPr/>
        </p:nvPicPr>
        <p:blipFill>
          <a:blip r:embed="rId2"/>
          <a:stretch>
            <a:fillRect/>
          </a:stretch>
        </p:blipFill>
        <p:spPr>
          <a:xfrm>
            <a:off x="2423440" y="1502306"/>
            <a:ext cx="2636829" cy="1458011"/>
          </a:xfrm>
          <a:prstGeom prst="rect">
            <a:avLst/>
          </a:prstGeom>
        </p:spPr>
      </p:pic>
      <p:sp>
        <p:nvSpPr>
          <p:cNvPr id="4" name="Shape 130">
            <a:extLst>
              <a:ext uri="{FF2B5EF4-FFF2-40B4-BE49-F238E27FC236}">
                <a16:creationId xmlns:a16="http://schemas.microsoft.com/office/drawing/2014/main" id="{E65BEC54-6AE6-4713-A13A-F854098AC8AE}"/>
              </a:ext>
            </a:extLst>
          </p:cNvPr>
          <p:cNvSpPr/>
          <p:nvPr/>
        </p:nvSpPr>
        <p:spPr>
          <a:xfrm>
            <a:off x="179666" y="87415"/>
            <a:ext cx="7655942" cy="5796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100" u="sng">
                <a:latin typeface="YuMincho Medium"/>
                <a:ea typeface="YuMincho Medium"/>
                <a:cs typeface="YuMincho Medium"/>
                <a:sym typeface="YuMincho Medium"/>
              </a:defRPr>
            </a:pPr>
            <a:r>
              <a:rPr lang="ja-JP" altLang="en-US" dirty="0"/>
              <a:t>作ったモデルを一つのファイルにまとめる</a:t>
            </a:r>
            <a:endParaRPr lang="en-US" altLang="ja-JP" dirty="0"/>
          </a:p>
        </p:txBody>
      </p:sp>
      <p:sp>
        <p:nvSpPr>
          <p:cNvPr id="5" name="テキスト ボックス 4">
            <a:extLst>
              <a:ext uri="{FF2B5EF4-FFF2-40B4-BE49-F238E27FC236}">
                <a16:creationId xmlns:a16="http://schemas.microsoft.com/office/drawing/2014/main" id="{FC2AF41F-74F6-40D6-B211-CC6CCA9AABAC}"/>
              </a:ext>
            </a:extLst>
          </p:cNvPr>
          <p:cNvSpPr txBox="1"/>
          <p:nvPr/>
        </p:nvSpPr>
        <p:spPr>
          <a:xfrm>
            <a:off x="327747" y="853851"/>
            <a:ext cx="9728945" cy="461665"/>
          </a:xfrm>
          <a:prstGeom prst="rect">
            <a:avLst/>
          </a:prstGeom>
          <a:noFill/>
        </p:spPr>
        <p:txBody>
          <a:bodyPr wrap="none" rtlCol="0">
            <a:spAutoFit/>
          </a:bodyPr>
          <a:lstStyle/>
          <a:p>
            <a:pPr algn="l"/>
            <a:r>
              <a:rPr kumimoji="1" lang="ja-JP" altLang="en-US" sz="2400" dirty="0">
                <a:ea typeface="Meiryo UI" panose="020B0604030504040204" pitchFamily="50" charset="-128"/>
              </a:rPr>
              <a:t>ライブラリブラウザの「</a:t>
            </a:r>
            <a:r>
              <a:rPr kumimoji="1" lang="en-US" altLang="ja-JP" sz="2400" dirty="0">
                <a:ea typeface="Meiryo UI" panose="020B0604030504040204" pitchFamily="50" charset="-128"/>
              </a:rPr>
              <a:t>Pac</a:t>
            </a:r>
            <a:r>
              <a:rPr kumimoji="1" lang="ja-JP" altLang="en-US" sz="2400" dirty="0">
                <a:ea typeface="Meiryo UI" panose="020B0604030504040204" pitchFamily="50" charset="-128"/>
              </a:rPr>
              <a:t>」内にモデル「</a:t>
            </a:r>
            <a:r>
              <a:rPr kumimoji="1" lang="en-US" altLang="ja-JP" sz="2400" dirty="0">
                <a:ea typeface="Meiryo UI" panose="020B0604030504040204" pitchFamily="50" charset="-128"/>
              </a:rPr>
              <a:t>A</a:t>
            </a:r>
            <a:r>
              <a:rPr kumimoji="1" lang="ja-JP" altLang="en-US" sz="2400" dirty="0">
                <a:ea typeface="Meiryo UI" panose="020B0604030504040204" pitchFamily="50" charset="-128"/>
              </a:rPr>
              <a:t>」が作成されていることを確認してください</a:t>
            </a:r>
            <a:endParaRPr kumimoji="1" lang="en-US" altLang="ja-JP" sz="2400" dirty="0">
              <a:ea typeface="Meiryo UI" panose="020B0604030504040204" pitchFamily="50" charset="-128"/>
            </a:endParaRPr>
          </a:p>
        </p:txBody>
      </p:sp>
      <p:sp>
        <p:nvSpPr>
          <p:cNvPr id="6" name="正方形/長方形 5">
            <a:extLst>
              <a:ext uri="{FF2B5EF4-FFF2-40B4-BE49-F238E27FC236}">
                <a16:creationId xmlns:a16="http://schemas.microsoft.com/office/drawing/2014/main" id="{0B3EBE21-05C5-4F23-9628-30B8E71BC588}"/>
              </a:ext>
            </a:extLst>
          </p:cNvPr>
          <p:cNvSpPr/>
          <p:nvPr/>
        </p:nvSpPr>
        <p:spPr>
          <a:xfrm>
            <a:off x="327746" y="3429000"/>
            <a:ext cx="11026053" cy="1200329"/>
          </a:xfrm>
          <a:prstGeom prst="rect">
            <a:avLst/>
          </a:prstGeom>
        </p:spPr>
        <p:txBody>
          <a:bodyPr wrap="square">
            <a:spAutoFit/>
          </a:bodyPr>
          <a:lstStyle/>
          <a:p>
            <a:r>
              <a:rPr lang="ja-JP" altLang="en-US" sz="2400" dirty="0">
                <a:ea typeface="Meiryo UI" panose="020B0604030504040204" pitchFamily="50" charset="-128"/>
              </a:rPr>
              <a:t>同様の方法で多くのモデルを一つのファイルにまとめることが出来ます</a:t>
            </a:r>
            <a:endParaRPr lang="en-US" altLang="ja-JP" sz="2400" dirty="0">
              <a:ea typeface="Meiryo UI" panose="020B0604030504040204" pitchFamily="50" charset="-128"/>
            </a:endParaRPr>
          </a:p>
          <a:p>
            <a:r>
              <a:rPr lang="ja-JP" altLang="en-US" sz="2400" dirty="0">
                <a:ea typeface="Meiryo UI" panose="020B0604030504040204" pitchFamily="50" charset="-128"/>
              </a:rPr>
              <a:t>パッケージ内にもパッケージを作ることが出来るので多階層構造も簡単に作れます</a:t>
            </a:r>
            <a:endParaRPr lang="en-US" altLang="ja-JP" sz="2400" dirty="0">
              <a:ea typeface="Meiryo UI" panose="020B0604030504040204" pitchFamily="50" charset="-128"/>
            </a:endParaRPr>
          </a:p>
          <a:p>
            <a:r>
              <a:rPr lang="ja-JP" altLang="en-US" sz="2400" dirty="0">
                <a:ea typeface="Meiryo UI" panose="020B0604030504040204" pitchFamily="50" charset="-128"/>
              </a:rPr>
              <a:t>また、既存のモデルは右クリックして「複製」を選択することで任意のパッケージに複製できます</a:t>
            </a:r>
            <a:endParaRPr lang="en-US" altLang="ja-JP" sz="2400" dirty="0">
              <a:ea typeface="Meiryo UI" panose="020B0604030504040204" pitchFamily="50" charset="-128"/>
            </a:endParaRPr>
          </a:p>
        </p:txBody>
      </p:sp>
    </p:spTree>
    <p:extLst>
      <p:ext uri="{BB962C8B-B14F-4D97-AF65-F5344CB8AC3E}">
        <p14:creationId xmlns:p14="http://schemas.microsoft.com/office/powerpoint/2010/main" val="26427433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FF0000"/>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kumimoji="1" sz="2400" dirty="0" smtClean="0">
            <a:ea typeface="Meiryo UI"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8736</TotalTime>
  <Words>374</Words>
  <Application>Microsoft Office PowerPoint</Application>
  <PresentationFormat>ワイド画面</PresentationFormat>
  <Paragraphs>49</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YuMincho Medium</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植田惠法</dc:creator>
  <cp:lastModifiedBy>植田 惠法</cp:lastModifiedBy>
  <cp:revision>471</cp:revision>
  <dcterms:created xsi:type="dcterms:W3CDTF">2017-07-29T00:52:37Z</dcterms:created>
  <dcterms:modified xsi:type="dcterms:W3CDTF">2019-02-21T11:44:39Z</dcterms:modified>
</cp:coreProperties>
</file>