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3" r:id="rId3"/>
    <p:sldId id="283" r:id="rId4"/>
    <p:sldId id="325" r:id="rId5"/>
    <p:sldId id="324" r:id="rId6"/>
    <p:sldId id="328" r:id="rId7"/>
    <p:sldId id="327" r:id="rId8"/>
    <p:sldId id="329" r:id="rId9"/>
    <p:sldId id="330" r:id="rId10"/>
    <p:sldId id="334" r:id="rId11"/>
    <p:sldId id="332" r:id="rId12"/>
    <p:sldId id="333" r:id="rId13"/>
    <p:sldId id="335" r:id="rId14"/>
    <p:sldId id="353" r:id="rId15"/>
    <p:sldId id="356" r:id="rId16"/>
    <p:sldId id="354" r:id="rId17"/>
    <p:sldId id="358" r:id="rId18"/>
    <p:sldId id="360" r:id="rId19"/>
    <p:sldId id="339" r:id="rId20"/>
    <p:sldId id="363" r:id="rId21"/>
    <p:sldId id="359" r:id="rId22"/>
    <p:sldId id="337" r:id="rId23"/>
    <p:sldId id="349" r:id="rId24"/>
    <p:sldId id="350" r:id="rId25"/>
    <p:sldId id="336" r:id="rId26"/>
    <p:sldId id="361" r:id="rId27"/>
    <p:sldId id="362" r:id="rId28"/>
    <p:sldId id="344" r:id="rId29"/>
    <p:sldId id="345" r:id="rId30"/>
    <p:sldId id="346" r:id="rId31"/>
    <p:sldId id="348" r:id="rId32"/>
    <p:sldId id="347" r:id="rId33"/>
    <p:sldId id="352" r:id="rId34"/>
    <p:sldId id="257" r:id="rId35"/>
    <p:sldId id="258" r:id="rId36"/>
    <p:sldId id="355" r:id="rId37"/>
    <p:sldId id="341" r:id="rId38"/>
    <p:sldId id="342" r:id="rId39"/>
    <p:sldId id="343" r:id="rId40"/>
    <p:sldId id="340"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2019/2/21</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2019/2/21</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2019/2/21</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2019/2/21</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2019/2/21</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2019/2/21</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build.openmodelica.org/Documentation/ModelicaReference.'stream'.html" TargetMode="Externa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hyperlink" Target="https://www.claytex.com/tech-blog/fluid-connectors-modelica-standard-library/"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2458317" y="2932798"/>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2017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7312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フロー変数の実用上の注意</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667061"/>
            <a:ext cx="10341293" cy="3416320"/>
          </a:xfrm>
          <a:prstGeom prst="rect">
            <a:avLst/>
          </a:prstGeom>
          <a:noFill/>
        </p:spPr>
        <p:txBody>
          <a:bodyPr wrap="none" rtlCol="0">
            <a:spAutoFit/>
          </a:bodyPr>
          <a:lstStyle/>
          <a:p>
            <a:pPr algn="l"/>
            <a:r>
              <a:rPr kumimoji="1" lang="ja-JP" altLang="en-US" sz="2400" dirty="0"/>
              <a:t>一般的にフロー変数では</a:t>
            </a:r>
            <a:endParaRPr kumimoji="1" lang="en-US" altLang="ja-JP" sz="2400" dirty="0"/>
          </a:p>
          <a:p>
            <a:pPr lvl="1"/>
            <a:r>
              <a:rPr kumimoji="1" lang="ja-JP" altLang="en-US" sz="2400" dirty="0"/>
              <a:t>モデルに入る場合を正</a:t>
            </a:r>
            <a:endParaRPr kumimoji="1" lang="en-US" altLang="ja-JP" sz="2400" dirty="0"/>
          </a:p>
          <a:p>
            <a:pPr lvl="1"/>
            <a:r>
              <a:rPr kumimoji="1" lang="ja-JP" altLang="en-US" sz="2400" dirty="0"/>
              <a:t>モデルから出て行く場合を負</a:t>
            </a:r>
            <a:endParaRPr kumimoji="1" lang="en-US" altLang="ja-JP" sz="2400" dirty="0"/>
          </a:p>
          <a:p>
            <a:pPr algn="l"/>
            <a:r>
              <a:rPr kumimoji="1" lang="ja-JP" altLang="en-US" sz="2400" dirty="0"/>
              <a:t>とします</a:t>
            </a:r>
            <a:endParaRPr kumimoji="1" lang="en-US" altLang="ja-JP" sz="2400" dirty="0"/>
          </a:p>
          <a:p>
            <a:pPr algn="l"/>
            <a:endParaRPr lang="en-US" altLang="ja-JP" sz="2400" dirty="0"/>
          </a:p>
          <a:p>
            <a:pPr algn="l"/>
            <a:r>
              <a:rPr kumimoji="1" lang="ja-JP" altLang="en-US" sz="2400" dirty="0"/>
              <a:t>しかし、それでは質量流量が</a:t>
            </a:r>
            <a:r>
              <a:rPr kumimoji="1" lang="en-US" altLang="ja-JP" sz="2400" dirty="0"/>
              <a:t>1kg/s</a:t>
            </a:r>
            <a:r>
              <a:rPr kumimoji="1" lang="ja-JP" altLang="en-US" sz="2400" dirty="0"/>
              <a:t>出て行く場合</a:t>
            </a:r>
            <a:endParaRPr kumimoji="1" lang="en-US" altLang="ja-JP" sz="2400" dirty="0"/>
          </a:p>
          <a:p>
            <a:pPr algn="l"/>
            <a:r>
              <a:rPr kumimoji="1" lang="ja-JP" altLang="en-US" sz="2400" dirty="0"/>
              <a:t>モデルの質量流量に「</a:t>
            </a:r>
            <a:r>
              <a:rPr kumimoji="1" lang="en-US" altLang="ja-JP" sz="2400" dirty="0"/>
              <a:t>-1</a:t>
            </a:r>
            <a:r>
              <a:rPr kumimoji="1" lang="ja-JP" altLang="en-US" sz="2400" dirty="0"/>
              <a:t>」とユーザーは入力しないといけません</a:t>
            </a:r>
            <a:endParaRPr kumimoji="1" lang="en-US" altLang="ja-JP" sz="2400" dirty="0"/>
          </a:p>
          <a:p>
            <a:pPr algn="l"/>
            <a:r>
              <a:rPr kumimoji="1" lang="ja-JP" altLang="en-US" sz="2400" dirty="0"/>
              <a:t>直感的ではないためほとんどのライブラリではユーザーの入力は正として</a:t>
            </a:r>
            <a:endParaRPr kumimoji="1" lang="en-US" altLang="ja-JP" sz="2400" dirty="0"/>
          </a:p>
          <a:p>
            <a:pPr algn="l"/>
            <a:r>
              <a:rPr kumimoji="1" lang="ja-JP" altLang="en-US" sz="2400" dirty="0"/>
              <a:t>流出する際にマイナスをかけて負としています。</a:t>
            </a:r>
            <a:endParaRPr kumimoji="1" lang="en-US" altLang="ja-JP" sz="2400" dirty="0"/>
          </a:p>
        </p:txBody>
      </p:sp>
      <p:pic>
        <p:nvPicPr>
          <p:cNvPr id="2" name="図 1">
            <a:extLst>
              <a:ext uri="{FF2B5EF4-FFF2-40B4-BE49-F238E27FC236}">
                <a16:creationId xmlns:a16="http://schemas.microsoft.com/office/drawing/2014/main" id="{EAEC7641-3C28-4494-8C44-4291BFDE8451}"/>
              </a:ext>
            </a:extLst>
          </p:cNvPr>
          <p:cNvPicPr>
            <a:picLocks noChangeAspect="1"/>
          </p:cNvPicPr>
          <p:nvPr/>
        </p:nvPicPr>
        <p:blipFill>
          <a:blip r:embed="rId2"/>
          <a:stretch>
            <a:fillRect/>
          </a:stretch>
        </p:blipFill>
        <p:spPr>
          <a:xfrm>
            <a:off x="1168729" y="4339065"/>
            <a:ext cx="7956736" cy="1521846"/>
          </a:xfrm>
          <a:prstGeom prst="rect">
            <a:avLst/>
          </a:prstGeom>
        </p:spPr>
      </p:pic>
      <p:pic>
        <p:nvPicPr>
          <p:cNvPr id="5" name="図 4">
            <a:extLst>
              <a:ext uri="{FF2B5EF4-FFF2-40B4-BE49-F238E27FC236}">
                <a16:creationId xmlns:a16="http://schemas.microsoft.com/office/drawing/2014/main" id="{8989AA71-9DE3-47F2-9575-F63246E81F34}"/>
              </a:ext>
            </a:extLst>
          </p:cNvPr>
          <p:cNvPicPr>
            <a:picLocks noChangeAspect="1"/>
          </p:cNvPicPr>
          <p:nvPr/>
        </p:nvPicPr>
        <p:blipFill>
          <a:blip r:embed="rId3"/>
          <a:stretch>
            <a:fillRect/>
          </a:stretch>
        </p:blipFill>
        <p:spPr>
          <a:xfrm>
            <a:off x="2584211" y="5886874"/>
            <a:ext cx="3579751" cy="628027"/>
          </a:xfrm>
          <a:prstGeom prst="rect">
            <a:avLst/>
          </a:prstGeom>
        </p:spPr>
      </p:pic>
      <p:cxnSp>
        <p:nvCxnSpPr>
          <p:cNvPr id="9" name="直線矢印コネクタ 8">
            <a:extLst>
              <a:ext uri="{FF2B5EF4-FFF2-40B4-BE49-F238E27FC236}">
                <a16:creationId xmlns:a16="http://schemas.microsoft.com/office/drawing/2014/main" id="{39C442F1-C90B-4C27-A897-BC20BB8A0DDA}"/>
              </a:ext>
            </a:extLst>
          </p:cNvPr>
          <p:cNvCxnSpPr/>
          <p:nvPr/>
        </p:nvCxnSpPr>
        <p:spPr>
          <a:xfrm flipV="1">
            <a:off x="3420762" y="5416067"/>
            <a:ext cx="397475" cy="4448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906B6E7-A967-49B8-8082-8F256EF02D0E}"/>
              </a:ext>
            </a:extLst>
          </p:cNvPr>
          <p:cNvSpPr txBox="1"/>
          <p:nvPr/>
        </p:nvSpPr>
        <p:spPr>
          <a:xfrm>
            <a:off x="4533547" y="4109344"/>
            <a:ext cx="3876382" cy="461665"/>
          </a:xfrm>
          <a:prstGeom prst="rect">
            <a:avLst/>
          </a:prstGeom>
          <a:noFill/>
        </p:spPr>
        <p:txBody>
          <a:bodyPr wrap="none" rtlCol="0">
            <a:spAutoFit/>
          </a:bodyPr>
          <a:lstStyle/>
          <a:p>
            <a:pPr algn="l"/>
            <a:r>
              <a:rPr kumimoji="1" lang="ja-JP" altLang="en-US" sz="2400" dirty="0"/>
              <a:t>ポートの体積流量は「</a:t>
            </a:r>
            <a:r>
              <a:rPr kumimoji="1" lang="en-US" altLang="ja-JP" sz="2400" dirty="0"/>
              <a:t>-1</a:t>
            </a:r>
            <a:r>
              <a:rPr kumimoji="1" lang="ja-JP" altLang="en-US" sz="2400" dirty="0"/>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p:cNvCxnSpPr>
          <p:nvPr/>
        </p:nvCxnSpPr>
        <p:spPr>
          <a:xfrm flipH="1">
            <a:off x="4757350" y="4571009"/>
            <a:ext cx="506628" cy="38046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6499653" y="6100666"/>
            <a:ext cx="3126177" cy="461665"/>
          </a:xfrm>
          <a:prstGeom prst="rect">
            <a:avLst/>
          </a:prstGeom>
          <a:noFill/>
        </p:spPr>
        <p:txBody>
          <a:bodyPr wrap="none" rtlCol="0">
            <a:spAutoFit/>
          </a:bodyPr>
          <a:lstStyle/>
          <a:p>
            <a:pPr algn="l"/>
            <a:r>
              <a:rPr kumimoji="1" lang="ja-JP" altLang="en-US" sz="2400" dirty="0"/>
              <a:t>パラメータ上は「</a:t>
            </a:r>
            <a:r>
              <a:rPr kumimoji="1" lang="en-US" altLang="ja-JP" sz="2400" dirty="0"/>
              <a:t>1</a:t>
            </a:r>
            <a:r>
              <a:rPr kumimoji="1" lang="ja-JP" altLang="en-US" sz="2400" dirty="0"/>
              <a:t>」</a:t>
            </a:r>
          </a:p>
        </p:txBody>
      </p:sp>
    </p:spTree>
    <p:extLst>
      <p:ext uri="{BB962C8B-B14F-4D97-AF65-F5344CB8AC3E}">
        <p14:creationId xmlns:p14="http://schemas.microsoft.com/office/powerpoint/2010/main" val="328295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アクロス変数とフロー変数の関係</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603422" y="1005733"/>
            <a:ext cx="10540313" cy="1569660"/>
          </a:xfrm>
          <a:prstGeom prst="rect">
            <a:avLst/>
          </a:prstGeom>
          <a:noFill/>
        </p:spPr>
        <p:txBody>
          <a:bodyPr wrap="square" rtlCol="0">
            <a:spAutoFit/>
          </a:bodyPr>
          <a:lstStyle/>
          <a:p>
            <a:pPr algn="l"/>
            <a:r>
              <a:rPr kumimoji="1" lang="ja-JP" altLang="en-US" sz="2400" dirty="0"/>
              <a:t>アクロス変数の値によってフロー変数の値が決まるのが物理的な挙動に多く見られます</a:t>
            </a:r>
            <a:endParaRPr kumimoji="1" lang="en-US" altLang="ja-JP" sz="2400" dirty="0"/>
          </a:p>
          <a:p>
            <a:pPr algn="l"/>
            <a:endParaRPr lang="en-US" altLang="ja-JP" sz="2400" dirty="0"/>
          </a:p>
          <a:p>
            <a:pPr algn="l"/>
            <a:r>
              <a:rPr kumimoji="1" lang="ja-JP" altLang="en-US" sz="2400" dirty="0"/>
              <a:t>圧力に応じて流量が定義されるモデルを作ってみましょう</a:t>
            </a:r>
          </a:p>
        </p:txBody>
      </p:sp>
    </p:spTree>
    <p:extLst>
      <p:ext uri="{BB962C8B-B14F-4D97-AF65-F5344CB8AC3E}">
        <p14:creationId xmlns:p14="http://schemas.microsoft.com/office/powerpoint/2010/main" val="414728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a:t>
            </a:r>
            <a:endParaRPr lang="en-US" altLang="ja-JP" dirty="0"/>
          </a:p>
        </p:txBody>
      </p:sp>
      <p:sp>
        <p:nvSpPr>
          <p:cNvPr id="2" name="テキスト ボックス 1">
            <a:extLst>
              <a:ext uri="{FF2B5EF4-FFF2-40B4-BE49-F238E27FC236}">
                <a16:creationId xmlns:a16="http://schemas.microsoft.com/office/drawing/2014/main" id="{08958516-7A53-464E-89F1-45BFF0405A0A}"/>
              </a:ext>
            </a:extLst>
          </p:cNvPr>
          <p:cNvSpPr txBox="1"/>
          <p:nvPr/>
        </p:nvSpPr>
        <p:spPr>
          <a:xfrm>
            <a:off x="179666" y="936856"/>
            <a:ext cx="10341293" cy="830997"/>
          </a:xfrm>
          <a:prstGeom prst="rect">
            <a:avLst/>
          </a:prstGeom>
          <a:noFill/>
        </p:spPr>
        <p:txBody>
          <a:bodyPr wrap="none" rtlCol="0">
            <a:spAutoFit/>
          </a:bodyPr>
          <a:lstStyle/>
          <a:p>
            <a:pPr algn="l"/>
            <a:r>
              <a:rPr kumimoji="1" lang="ja-JP" altLang="en-US" sz="2400" dirty="0"/>
              <a:t>ストリーム変数は流動量に応じて輸送される物理量を表すための変数です</a:t>
            </a:r>
            <a:endParaRPr kumimoji="1" lang="en-US" altLang="ja-JP" sz="2400" dirty="0"/>
          </a:p>
          <a:p>
            <a:pPr algn="l"/>
            <a:r>
              <a:rPr kumimoji="1" lang="ja-JP" altLang="en-US" sz="2400" dirty="0"/>
              <a:t>そのため以下のようなルールがあります</a:t>
            </a:r>
          </a:p>
        </p:txBody>
      </p:sp>
      <p:pic>
        <p:nvPicPr>
          <p:cNvPr id="3" name="図 2">
            <a:extLst>
              <a:ext uri="{FF2B5EF4-FFF2-40B4-BE49-F238E27FC236}">
                <a16:creationId xmlns:a16="http://schemas.microsoft.com/office/drawing/2014/main" id="{76960C70-9286-4887-88D5-8BA9FD7014B7}"/>
              </a:ext>
            </a:extLst>
          </p:cNvPr>
          <p:cNvPicPr>
            <a:picLocks noChangeAspect="1"/>
          </p:cNvPicPr>
          <p:nvPr/>
        </p:nvPicPr>
        <p:blipFill>
          <a:blip r:embed="rId2"/>
          <a:stretch>
            <a:fillRect/>
          </a:stretch>
        </p:blipFill>
        <p:spPr>
          <a:xfrm>
            <a:off x="408192" y="2190444"/>
            <a:ext cx="10945608" cy="3480612"/>
          </a:xfrm>
          <a:prstGeom prst="rect">
            <a:avLst/>
          </a:prstGeom>
        </p:spPr>
      </p:pic>
    </p:spTree>
    <p:extLst>
      <p:ext uri="{BB962C8B-B14F-4D97-AF65-F5344CB8AC3E}">
        <p14:creationId xmlns:p14="http://schemas.microsoft.com/office/powerpoint/2010/main" val="66568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793236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オペレータと</a:t>
            </a:r>
            <a:r>
              <a:rPr lang="en-US" altLang="ja-JP" dirty="0" err="1"/>
              <a:t>actualSream</a:t>
            </a:r>
            <a:r>
              <a:rPr lang="ja-JP" altLang="en-US" dirty="0"/>
              <a:t>オペレータ</a:t>
            </a:r>
            <a:endParaRPr lang="en-US" altLang="ja-JP" dirty="0"/>
          </a:p>
        </p:txBody>
      </p:sp>
      <p:sp>
        <p:nvSpPr>
          <p:cNvPr id="5" name="テキスト ボックス 4">
            <a:extLst>
              <a:ext uri="{FF2B5EF4-FFF2-40B4-BE49-F238E27FC236}">
                <a16:creationId xmlns:a16="http://schemas.microsoft.com/office/drawing/2014/main" id="{9C59D396-A73F-4136-9DBD-FB4A18C5511B}"/>
              </a:ext>
            </a:extLst>
          </p:cNvPr>
          <p:cNvSpPr txBox="1"/>
          <p:nvPr/>
        </p:nvSpPr>
        <p:spPr>
          <a:xfrm>
            <a:off x="373174" y="1239725"/>
            <a:ext cx="11605466" cy="1200329"/>
          </a:xfrm>
          <a:prstGeom prst="rect">
            <a:avLst/>
          </a:prstGeom>
          <a:noFill/>
        </p:spPr>
        <p:txBody>
          <a:bodyPr wrap="square" rtlCol="0">
            <a:spAutoFit/>
          </a:bodyPr>
          <a:lstStyle/>
          <a:p>
            <a:pPr algn="l"/>
            <a:r>
              <a:rPr kumimoji="1" lang="en-US" altLang="ja-JP" sz="2400" dirty="0" err="1"/>
              <a:t>inStream</a:t>
            </a:r>
            <a:r>
              <a:rPr kumimoji="1" lang="ja-JP" altLang="en-US" sz="2400" dirty="0"/>
              <a:t>オペレータ</a:t>
            </a:r>
            <a:endParaRPr kumimoji="1" lang="en-US" altLang="ja-JP" sz="2400" dirty="0"/>
          </a:p>
          <a:p>
            <a:pPr algn="l"/>
            <a:r>
              <a:rPr kumimoji="1" lang="ja-JP" altLang="en-US" sz="2400" dirty="0"/>
              <a:t>　コンポーネント内に流動量が流入する場合に適切な結果を返します</a:t>
            </a:r>
            <a:endParaRPr kumimoji="1" lang="en-US" altLang="ja-JP" sz="2400" dirty="0"/>
          </a:p>
          <a:p>
            <a:pPr algn="l"/>
            <a:r>
              <a:rPr kumimoji="1" lang="ja-JP" altLang="en-US" sz="2400" dirty="0"/>
              <a:t>　流出する場合は、流出先の値を参照して結果を返します</a:t>
            </a:r>
            <a:endParaRPr kumimoji="1" lang="en-US" altLang="ja-JP" sz="2400" dirty="0"/>
          </a:p>
        </p:txBody>
      </p:sp>
      <p:sp>
        <p:nvSpPr>
          <p:cNvPr id="7" name="正方形/長方形 6">
            <a:extLst>
              <a:ext uri="{FF2B5EF4-FFF2-40B4-BE49-F238E27FC236}">
                <a16:creationId xmlns:a16="http://schemas.microsoft.com/office/drawing/2014/main" id="{7AB4FBD4-06CC-4437-9F4F-DFF34BFC41A3}"/>
              </a:ext>
            </a:extLst>
          </p:cNvPr>
          <p:cNvSpPr/>
          <p:nvPr/>
        </p:nvSpPr>
        <p:spPr>
          <a:xfrm>
            <a:off x="373174" y="4277827"/>
            <a:ext cx="10246929" cy="830997"/>
          </a:xfrm>
          <a:prstGeom prst="rect">
            <a:avLst/>
          </a:prstGeom>
        </p:spPr>
        <p:txBody>
          <a:bodyPr wrap="square">
            <a:spAutoFit/>
          </a:bodyPr>
          <a:lstStyle/>
          <a:p>
            <a:r>
              <a:rPr lang="en-US" altLang="ja-JP" sz="2400" dirty="0" err="1"/>
              <a:t>actualStream</a:t>
            </a:r>
            <a:r>
              <a:rPr lang="ja-JP" altLang="en-US" sz="2400" dirty="0"/>
              <a:t>オペレータ</a:t>
            </a:r>
            <a:endParaRPr lang="en-US" altLang="ja-JP" sz="2400" dirty="0"/>
          </a:p>
          <a:p>
            <a:r>
              <a:rPr lang="ja-JP" altLang="en-US" sz="2400" dirty="0"/>
              <a:t>　コンポーネント内の流入出を考慮して計算式を切り替えます</a:t>
            </a:r>
            <a:endParaRPr lang="en-US" altLang="ja-JP" sz="2400" dirty="0"/>
          </a:p>
        </p:txBody>
      </p:sp>
      <p:pic>
        <p:nvPicPr>
          <p:cNvPr id="6" name="図 5">
            <a:extLst>
              <a:ext uri="{FF2B5EF4-FFF2-40B4-BE49-F238E27FC236}">
                <a16:creationId xmlns:a16="http://schemas.microsoft.com/office/drawing/2014/main" id="{93BF3133-203A-47CB-AA45-033B6CA89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590" y="2691183"/>
            <a:ext cx="8190852" cy="1385517"/>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56893A5-0C69-456D-9F85-ADA3B8E95257}"/>
              </a:ext>
            </a:extLst>
          </p:cNvPr>
          <p:cNvPicPr>
            <a:picLocks noChangeAspect="1"/>
          </p:cNvPicPr>
          <p:nvPr/>
        </p:nvPicPr>
        <p:blipFill>
          <a:blip r:embed="rId3"/>
          <a:stretch>
            <a:fillRect/>
          </a:stretch>
        </p:blipFill>
        <p:spPr>
          <a:xfrm>
            <a:off x="3943613" y="5618275"/>
            <a:ext cx="5111746" cy="365125"/>
          </a:xfrm>
          <a:prstGeom prst="rect">
            <a:avLst/>
          </a:prstGeom>
        </p:spPr>
      </p:pic>
      <p:sp>
        <p:nvSpPr>
          <p:cNvPr id="9" name="テキスト ボックス 8">
            <a:extLst>
              <a:ext uri="{FF2B5EF4-FFF2-40B4-BE49-F238E27FC236}">
                <a16:creationId xmlns:a16="http://schemas.microsoft.com/office/drawing/2014/main" id="{33018BDE-8659-4BE1-B70A-7C48CED1D10E}"/>
              </a:ext>
            </a:extLst>
          </p:cNvPr>
          <p:cNvSpPr txBox="1"/>
          <p:nvPr/>
        </p:nvSpPr>
        <p:spPr>
          <a:xfrm>
            <a:off x="1411500" y="557197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Tree>
    <p:extLst>
      <p:ext uri="{BB962C8B-B14F-4D97-AF65-F5344CB8AC3E}">
        <p14:creationId xmlns:p14="http://schemas.microsoft.com/office/powerpoint/2010/main" val="197415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2"/>
          <a:stretch>
            <a:fillRect/>
          </a:stretch>
        </p:blipFill>
        <p:spPr>
          <a:xfrm>
            <a:off x="939076" y="1761754"/>
            <a:ext cx="4483824" cy="4841052"/>
          </a:xfrm>
          <a:prstGeom prst="rect">
            <a:avLst/>
          </a:prstGeom>
        </p:spPr>
      </p:pic>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3"/>
          <a:stretch>
            <a:fillRect/>
          </a:stretch>
        </p:blipFill>
        <p:spPr>
          <a:xfrm>
            <a:off x="5847884" y="4660135"/>
            <a:ext cx="3172268" cy="1019317"/>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4"/>
          <a:stretch>
            <a:fillRect/>
          </a:stretch>
        </p:blipFill>
        <p:spPr>
          <a:xfrm>
            <a:off x="5813715" y="2436358"/>
            <a:ext cx="3191320" cy="2076740"/>
          </a:xfrm>
          <a:prstGeom prst="rect">
            <a:avLst/>
          </a:prstGeom>
        </p:spPr>
      </p:pic>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テキスト ボックス 7">
            <a:extLst>
              <a:ext uri="{FF2B5EF4-FFF2-40B4-BE49-F238E27FC236}">
                <a16:creationId xmlns:a16="http://schemas.microsoft.com/office/drawing/2014/main" id="{3DF159A2-853A-4E8A-991E-AF14FD20EC73}"/>
              </a:ext>
            </a:extLst>
          </p:cNvPr>
          <p:cNvSpPr txBox="1"/>
          <p:nvPr/>
        </p:nvSpPr>
        <p:spPr>
          <a:xfrm>
            <a:off x="733698" y="747039"/>
            <a:ext cx="10620102" cy="1200329"/>
          </a:xfrm>
          <a:prstGeom prst="rect">
            <a:avLst/>
          </a:prstGeom>
          <a:noFill/>
        </p:spPr>
        <p:txBody>
          <a:bodyPr wrap="square" rtlCol="0">
            <a:spAutoFit/>
          </a:bodyPr>
          <a:lstStyle/>
          <a:p>
            <a:r>
              <a:rPr lang="ja-JP" altLang="en-US" sz="2400" dirty="0"/>
              <a:t>典型的なストリーム変数として扱える物理量に</a:t>
            </a:r>
            <a:r>
              <a:rPr kumimoji="1" lang="ja-JP" altLang="en-US" sz="2400" dirty="0"/>
              <a:t>比エンタルピー</a:t>
            </a:r>
            <a:r>
              <a:rPr kumimoji="1" lang="en-US" altLang="ja-JP" sz="2400" dirty="0"/>
              <a:t>h</a:t>
            </a:r>
            <a:r>
              <a:rPr kumimoji="1" lang="ja-JP" altLang="en-US" sz="2400" dirty="0"/>
              <a:t>があります</a:t>
            </a:r>
            <a:endParaRPr kumimoji="1" lang="en-US" altLang="ja-JP" sz="2400" dirty="0"/>
          </a:p>
          <a:p>
            <a:pPr algn="l"/>
            <a:r>
              <a:rPr kumimoji="1" lang="ja-JP" altLang="en-US" sz="2400" dirty="0"/>
              <a:t>流体の熱量を考慮したエネルギー保存式を表すためのエンタルピーフローレート</a:t>
            </a:r>
            <a:r>
              <a:rPr kumimoji="1" lang="en-US" altLang="ja-JP" sz="2400" dirty="0"/>
              <a:t>H</a:t>
            </a:r>
            <a:r>
              <a:rPr kumimoji="1" lang="ja-JP" altLang="en-US" sz="2400" dirty="0"/>
              <a:t>は次式で表されます。</a:t>
            </a:r>
          </a:p>
        </p:txBody>
      </p:sp>
      <p:sp>
        <p:nvSpPr>
          <p:cNvPr id="10" name="テキスト ボックス 9">
            <a:extLst>
              <a:ext uri="{FF2B5EF4-FFF2-40B4-BE49-F238E27FC236}">
                <a16:creationId xmlns:a16="http://schemas.microsoft.com/office/drawing/2014/main" id="{697CE762-F77C-4462-B47F-6ED8F9BB3FDC}"/>
              </a:ext>
            </a:extLst>
          </p:cNvPr>
          <p:cNvSpPr txBox="1"/>
          <p:nvPr/>
        </p:nvSpPr>
        <p:spPr>
          <a:xfrm>
            <a:off x="179666" y="3492500"/>
            <a:ext cx="1901483" cy="830997"/>
          </a:xfrm>
          <a:prstGeom prst="rect">
            <a:avLst/>
          </a:prstGeom>
          <a:noFill/>
        </p:spPr>
        <p:txBody>
          <a:bodyPr wrap="none" rtlCol="0">
            <a:spAutoFit/>
          </a:bodyPr>
          <a:lstStyle/>
          <a:p>
            <a:pPr algn="l"/>
            <a:r>
              <a:rPr lang="en-US" altLang="ja-JP" sz="2400" dirty="0"/>
              <a:t>h</a:t>
            </a:r>
            <a:r>
              <a:rPr kumimoji="1" lang="ja-JP" altLang="en-US" sz="2400" dirty="0"/>
              <a:t>が混ざった</a:t>
            </a:r>
            <a:endParaRPr kumimoji="1" lang="en-US" altLang="ja-JP" sz="2400" dirty="0"/>
          </a:p>
          <a:p>
            <a:pPr algn="l"/>
            <a:r>
              <a:rPr kumimoji="1" lang="ja-JP" altLang="en-US" sz="2400" dirty="0"/>
              <a:t>値は</a:t>
            </a:r>
            <a:r>
              <a:rPr kumimoji="1" lang="en-US" altLang="ja-JP" sz="2400" dirty="0" err="1"/>
              <a:t>h</a:t>
            </a:r>
            <a:r>
              <a:rPr kumimoji="1" lang="en-US" altLang="ja-JP" sz="2400" baseline="-25000" dirty="0" err="1"/>
              <a:t>mix</a:t>
            </a:r>
            <a:endParaRPr kumimoji="1" lang="ja-JP" altLang="en-US" sz="2400" baseline="-25000" dirty="0"/>
          </a:p>
        </p:txBody>
      </p:sp>
    </p:spTree>
    <p:extLst>
      <p:ext uri="{BB962C8B-B14F-4D97-AF65-F5344CB8AC3E}">
        <p14:creationId xmlns:p14="http://schemas.microsoft.com/office/powerpoint/2010/main" val="356971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0719C1A-6133-45DD-B5EC-E6B863ADACEC}"/>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pic>
        <p:nvPicPr>
          <p:cNvPr id="3" name="図 2">
            <a:extLst>
              <a:ext uri="{FF2B5EF4-FFF2-40B4-BE49-F238E27FC236}">
                <a16:creationId xmlns:a16="http://schemas.microsoft.com/office/drawing/2014/main" id="{5A1EF3C0-12D7-4546-9E2F-9C19C17F4F70}"/>
              </a:ext>
            </a:extLst>
          </p:cNvPr>
          <p:cNvPicPr>
            <a:picLocks noChangeAspect="1"/>
          </p:cNvPicPr>
          <p:nvPr/>
        </p:nvPicPr>
        <p:blipFill>
          <a:blip r:embed="rId2"/>
          <a:stretch>
            <a:fillRect/>
          </a:stretch>
        </p:blipFill>
        <p:spPr>
          <a:xfrm>
            <a:off x="6145014" y="5337197"/>
            <a:ext cx="3784383" cy="1216003"/>
          </a:xfrm>
          <a:prstGeom prst="rect">
            <a:avLst/>
          </a:prstGeom>
        </p:spPr>
      </p:pic>
      <p:pic>
        <p:nvPicPr>
          <p:cNvPr id="4" name="図 3">
            <a:extLst>
              <a:ext uri="{FF2B5EF4-FFF2-40B4-BE49-F238E27FC236}">
                <a16:creationId xmlns:a16="http://schemas.microsoft.com/office/drawing/2014/main" id="{C27A635E-6D31-4385-B701-5472AFAA5944}"/>
              </a:ext>
            </a:extLst>
          </p:cNvPr>
          <p:cNvPicPr>
            <a:picLocks noChangeAspect="1"/>
          </p:cNvPicPr>
          <p:nvPr/>
        </p:nvPicPr>
        <p:blipFill>
          <a:blip r:embed="rId3"/>
          <a:stretch>
            <a:fillRect/>
          </a:stretch>
        </p:blipFill>
        <p:spPr>
          <a:xfrm>
            <a:off x="6096000" y="2595984"/>
            <a:ext cx="3807111" cy="2477464"/>
          </a:xfrm>
          <a:prstGeom prst="rect">
            <a:avLst/>
          </a:prstGeom>
        </p:spPr>
      </p:pic>
      <p:sp>
        <p:nvSpPr>
          <p:cNvPr id="6" name="正方形/長方形 5">
            <a:extLst>
              <a:ext uri="{FF2B5EF4-FFF2-40B4-BE49-F238E27FC236}">
                <a16:creationId xmlns:a16="http://schemas.microsoft.com/office/drawing/2014/main" id="{16CF24B0-5182-4D32-A611-04DEA892255B}"/>
              </a:ext>
            </a:extLst>
          </p:cNvPr>
          <p:cNvSpPr/>
          <p:nvPr/>
        </p:nvSpPr>
        <p:spPr>
          <a:xfrm>
            <a:off x="889000" y="926084"/>
            <a:ext cx="10115145" cy="1754326"/>
          </a:xfrm>
          <a:prstGeom prst="rect">
            <a:avLst/>
          </a:prstGeom>
        </p:spPr>
        <p:txBody>
          <a:bodyPr wrap="square">
            <a:spAutoFit/>
          </a:bodyPr>
          <a:lstStyle/>
          <a:p>
            <a:r>
              <a:rPr lang="ja-JP" altLang="en-US" dirty="0"/>
              <a:t>以下のような問題があります。それらを解決するために</a:t>
            </a:r>
            <a:r>
              <a:rPr lang="en-US" altLang="ja-JP" dirty="0"/>
              <a:t>stream</a:t>
            </a:r>
            <a:r>
              <a:rPr lang="ja-JP" altLang="en-US" dirty="0"/>
              <a:t>変数を使用します。</a:t>
            </a:r>
            <a:endParaRPr lang="en-US" altLang="ja-JP" dirty="0"/>
          </a:p>
          <a:p>
            <a:r>
              <a:rPr lang="ja-JP" altLang="en-US" dirty="0"/>
              <a:t>While these equations are suitable for device-oriented modeling, the straightforward usage of this definition leads to models with </a:t>
            </a:r>
            <a:r>
              <a:rPr lang="ja-JP" altLang="en-US" b="1" dirty="0">
                <a:solidFill>
                  <a:srgbClr val="FF0000"/>
                </a:solidFill>
              </a:rPr>
              <a:t>discontinuous residual equations, </a:t>
            </a:r>
            <a:r>
              <a:rPr lang="ja-JP" altLang="en-US" dirty="0"/>
              <a:t>which violates the prerequisites of several solvers for nonlinear equation systems. This is the reason why the actual mixing enthalpy is not modelled directly in the model equations. The stream connectors provide a suitable alternative.</a:t>
            </a:r>
          </a:p>
        </p:txBody>
      </p:sp>
      <p:sp>
        <p:nvSpPr>
          <p:cNvPr id="7" name="Shape 130">
            <a:extLst>
              <a:ext uri="{FF2B5EF4-FFF2-40B4-BE49-F238E27FC236}">
                <a16:creationId xmlns:a16="http://schemas.microsoft.com/office/drawing/2014/main" id="{7780FFFE-C7F3-4AF4-BEBA-F66B19BE6AE0}"/>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pic>
        <p:nvPicPr>
          <p:cNvPr id="9" name="図 8">
            <a:extLst>
              <a:ext uri="{FF2B5EF4-FFF2-40B4-BE49-F238E27FC236}">
                <a16:creationId xmlns:a16="http://schemas.microsoft.com/office/drawing/2014/main" id="{B9699468-A39B-44B7-BC9B-995ECAD569B4}"/>
              </a:ext>
            </a:extLst>
          </p:cNvPr>
          <p:cNvPicPr>
            <a:picLocks noChangeAspect="1"/>
          </p:cNvPicPr>
          <p:nvPr/>
        </p:nvPicPr>
        <p:blipFill>
          <a:blip r:embed="rId4"/>
          <a:stretch>
            <a:fillRect/>
          </a:stretch>
        </p:blipFill>
        <p:spPr>
          <a:xfrm>
            <a:off x="1205623" y="2648784"/>
            <a:ext cx="3616304" cy="3904416"/>
          </a:xfrm>
          <a:prstGeom prst="rect">
            <a:avLst/>
          </a:prstGeom>
        </p:spPr>
      </p:pic>
    </p:spTree>
    <p:extLst>
      <p:ext uri="{BB962C8B-B14F-4D97-AF65-F5344CB8AC3E}">
        <p14:creationId xmlns:p14="http://schemas.microsoft.com/office/powerpoint/2010/main" val="210816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5A4AE22B-BEEB-49D8-BB20-628881F5CEFD}"/>
              </a:ext>
            </a:extLst>
          </p:cNvPr>
          <p:cNvPicPr>
            <a:picLocks noChangeAspect="1"/>
          </p:cNvPicPr>
          <p:nvPr/>
        </p:nvPicPr>
        <p:blipFill>
          <a:blip r:embed="rId2"/>
          <a:stretch>
            <a:fillRect/>
          </a:stretch>
        </p:blipFill>
        <p:spPr>
          <a:xfrm>
            <a:off x="1233800" y="4178300"/>
            <a:ext cx="2229156" cy="2406754"/>
          </a:xfrm>
          <a:prstGeom prst="rect">
            <a:avLst/>
          </a:prstGeom>
        </p:spPr>
      </p:pic>
      <p:pic>
        <p:nvPicPr>
          <p:cNvPr id="5" name="図 4">
            <a:extLst>
              <a:ext uri="{FF2B5EF4-FFF2-40B4-BE49-F238E27FC236}">
                <a16:creationId xmlns:a16="http://schemas.microsoft.com/office/drawing/2014/main" id="{1F7DFBB5-EB1A-4289-80A5-7B569A2D55B3}"/>
              </a:ext>
            </a:extLst>
          </p:cNvPr>
          <p:cNvPicPr>
            <a:picLocks noChangeAspect="1"/>
          </p:cNvPicPr>
          <p:nvPr/>
        </p:nvPicPr>
        <p:blipFill rotWithShape="1">
          <a:blip r:embed="rId3"/>
          <a:srcRect t="35605" r="63175" b="35095"/>
          <a:stretch/>
        </p:blipFill>
        <p:spPr>
          <a:xfrm>
            <a:off x="5483281" y="2555656"/>
            <a:ext cx="5509036" cy="1898239"/>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03135" y="3102179"/>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B76D74-6E78-431E-9FE2-77D70C1B95B3}"/>
              </a:ext>
            </a:extLst>
          </p:cNvPr>
          <p:cNvSpPr txBox="1"/>
          <p:nvPr/>
        </p:nvSpPr>
        <p:spPr>
          <a:xfrm>
            <a:off x="546100" y="927100"/>
            <a:ext cx="10909300" cy="1200329"/>
          </a:xfrm>
          <a:prstGeom prst="rect">
            <a:avLst/>
          </a:prstGeom>
          <a:noFill/>
        </p:spPr>
        <p:txBody>
          <a:bodyPr wrap="square" rtlCol="0">
            <a:spAutoFit/>
          </a:bodyPr>
          <a:lstStyle/>
          <a:p>
            <a:pPr algn="l"/>
            <a:r>
              <a:rPr kumimoji="1" lang="ja-JP" altLang="en-US" sz="2400" dirty="0"/>
              <a:t>エネルギー保存式を解析できるように書き換えます</a:t>
            </a:r>
            <a:endParaRPr kumimoji="1" lang="en-US" altLang="ja-JP" sz="2400" dirty="0"/>
          </a:p>
          <a:p>
            <a:pPr algn="l"/>
            <a:r>
              <a:rPr kumimoji="1" lang="ja-JP" altLang="en-US" sz="2400" dirty="0"/>
              <a:t>ただ式が複雑なため、まずは簡単な質量保存式を書き換えて式の流れを確認してみましょう</a:t>
            </a:r>
          </a:p>
        </p:txBody>
      </p:sp>
      <p:pic>
        <p:nvPicPr>
          <p:cNvPr id="14" name="図 13">
            <a:extLst>
              <a:ext uri="{FF2B5EF4-FFF2-40B4-BE49-F238E27FC236}">
                <a16:creationId xmlns:a16="http://schemas.microsoft.com/office/drawing/2014/main" id="{2924BEE3-5E1F-4F7E-AA9C-4D2BA1EED11C}"/>
              </a:ext>
            </a:extLst>
          </p:cNvPr>
          <p:cNvPicPr>
            <a:picLocks noChangeAspect="1"/>
          </p:cNvPicPr>
          <p:nvPr/>
        </p:nvPicPr>
        <p:blipFill rotWithShape="1">
          <a:blip r:embed="rId4"/>
          <a:srcRect t="86605" r="42343" b="-670"/>
          <a:stretch/>
        </p:blipFill>
        <p:spPr>
          <a:xfrm>
            <a:off x="546100" y="2931848"/>
            <a:ext cx="3408103" cy="769349"/>
          </a:xfrm>
          <a:prstGeom prst="rect">
            <a:avLst/>
          </a:prstGeom>
        </p:spPr>
      </p:pic>
    </p:spTree>
    <p:extLst>
      <p:ext uri="{BB962C8B-B14F-4D97-AF65-F5344CB8AC3E}">
        <p14:creationId xmlns:p14="http://schemas.microsoft.com/office/powerpoint/2010/main" val="371285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674745-8E7C-4E17-8A3F-F0F0362491A1}"/>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pic>
        <p:nvPicPr>
          <p:cNvPr id="3" name="図 2">
            <a:extLst>
              <a:ext uri="{FF2B5EF4-FFF2-40B4-BE49-F238E27FC236}">
                <a16:creationId xmlns:a16="http://schemas.microsoft.com/office/drawing/2014/main" id="{49FE0A14-131D-4BE5-9E26-B56CC3F26A71}"/>
              </a:ext>
            </a:extLst>
          </p:cNvPr>
          <p:cNvPicPr>
            <a:picLocks noChangeAspect="1"/>
          </p:cNvPicPr>
          <p:nvPr/>
        </p:nvPicPr>
        <p:blipFill rotWithShape="1">
          <a:blip r:embed="rId2"/>
          <a:srcRect b="12136"/>
          <a:stretch/>
        </p:blipFill>
        <p:spPr>
          <a:xfrm>
            <a:off x="450431" y="929526"/>
            <a:ext cx="3547036" cy="2883857"/>
          </a:xfrm>
          <a:prstGeom prst="rect">
            <a:avLst/>
          </a:prstGeom>
        </p:spPr>
      </p:pic>
      <p:pic>
        <p:nvPicPr>
          <p:cNvPr id="6" name="図 5">
            <a:extLst>
              <a:ext uri="{FF2B5EF4-FFF2-40B4-BE49-F238E27FC236}">
                <a16:creationId xmlns:a16="http://schemas.microsoft.com/office/drawing/2014/main" id="{98B7B588-5E00-4F70-81D8-09AD1A5F1F12}"/>
              </a:ext>
            </a:extLst>
          </p:cNvPr>
          <p:cNvPicPr>
            <a:picLocks noChangeAspect="1"/>
          </p:cNvPicPr>
          <p:nvPr/>
        </p:nvPicPr>
        <p:blipFill>
          <a:blip r:embed="rId3"/>
          <a:stretch>
            <a:fillRect/>
          </a:stretch>
        </p:blipFill>
        <p:spPr>
          <a:xfrm>
            <a:off x="5138696" y="4628824"/>
            <a:ext cx="5592804" cy="2154461"/>
          </a:xfrm>
          <a:prstGeom prst="rect">
            <a:avLst/>
          </a:prstGeom>
        </p:spPr>
      </p:pic>
      <p:sp>
        <p:nvSpPr>
          <p:cNvPr id="7" name="Shape 130">
            <a:extLst>
              <a:ext uri="{FF2B5EF4-FFF2-40B4-BE49-F238E27FC236}">
                <a16:creationId xmlns:a16="http://schemas.microsoft.com/office/drawing/2014/main" id="{28807E19-8348-41A2-8E4B-7C714B2868CC}"/>
              </a:ext>
            </a:extLst>
          </p:cNvPr>
          <p:cNvSpPr/>
          <p:nvPr/>
        </p:nvSpPr>
        <p:spPr>
          <a:xfrm>
            <a:off x="179666" y="87415"/>
            <a:ext cx="566821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ストリーム変数と物理量の関係</a:t>
            </a:r>
            <a:endParaRPr lang="en-US" altLang="ja-JP" dirty="0"/>
          </a:p>
        </p:txBody>
      </p:sp>
      <p:sp>
        <p:nvSpPr>
          <p:cNvPr id="8" name="矢印: 右 7">
            <a:extLst>
              <a:ext uri="{FF2B5EF4-FFF2-40B4-BE49-F238E27FC236}">
                <a16:creationId xmlns:a16="http://schemas.microsoft.com/office/drawing/2014/main" id="{8002DCD6-775C-4F59-993A-101C655FF4FB}"/>
              </a:ext>
            </a:extLst>
          </p:cNvPr>
          <p:cNvSpPr/>
          <p:nvPr/>
        </p:nvSpPr>
        <p:spPr>
          <a:xfrm>
            <a:off x="4222175" y="1816065"/>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A039B719-4479-4DEE-A90D-09205529A4A8}"/>
              </a:ext>
            </a:extLst>
          </p:cNvPr>
          <p:cNvPicPr>
            <a:picLocks noChangeAspect="1"/>
          </p:cNvPicPr>
          <p:nvPr/>
        </p:nvPicPr>
        <p:blipFill rotWithShape="1">
          <a:blip r:embed="rId4"/>
          <a:srcRect r="48532" b="66343"/>
          <a:stretch/>
        </p:blipFill>
        <p:spPr>
          <a:xfrm>
            <a:off x="4963149" y="1182774"/>
            <a:ext cx="5549885" cy="1571702"/>
          </a:xfrm>
          <a:prstGeom prst="rect">
            <a:avLst/>
          </a:prstGeom>
        </p:spPr>
      </p:pic>
      <p:pic>
        <p:nvPicPr>
          <p:cNvPr id="11" name="図 10">
            <a:extLst>
              <a:ext uri="{FF2B5EF4-FFF2-40B4-BE49-F238E27FC236}">
                <a16:creationId xmlns:a16="http://schemas.microsoft.com/office/drawing/2014/main" id="{E44DCA32-55B7-4B02-9527-13CC4983704D}"/>
              </a:ext>
            </a:extLst>
          </p:cNvPr>
          <p:cNvPicPr>
            <a:picLocks noChangeAspect="1"/>
          </p:cNvPicPr>
          <p:nvPr/>
        </p:nvPicPr>
        <p:blipFill rotWithShape="1">
          <a:blip r:embed="rId4"/>
          <a:srcRect t="79845" r="15975" b="1614"/>
          <a:stretch/>
        </p:blipFill>
        <p:spPr>
          <a:xfrm>
            <a:off x="5138696" y="3649848"/>
            <a:ext cx="7053304" cy="674015"/>
          </a:xfrm>
          <a:prstGeom prst="rect">
            <a:avLst/>
          </a:prstGeom>
        </p:spPr>
      </p:pic>
      <p:sp>
        <p:nvSpPr>
          <p:cNvPr id="12" name="矢印: 右 11">
            <a:extLst>
              <a:ext uri="{FF2B5EF4-FFF2-40B4-BE49-F238E27FC236}">
                <a16:creationId xmlns:a16="http://schemas.microsoft.com/office/drawing/2014/main" id="{D4789AC1-5430-4EB0-B423-85E8BF0D6F69}"/>
              </a:ext>
            </a:extLst>
          </p:cNvPr>
          <p:cNvSpPr/>
          <p:nvPr/>
        </p:nvSpPr>
        <p:spPr>
          <a:xfrm>
            <a:off x="4203135" y="3667028"/>
            <a:ext cx="618443" cy="579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0F24E4-8FD9-4C49-BA2E-FECC8FCBF0D4}"/>
              </a:ext>
            </a:extLst>
          </p:cNvPr>
          <p:cNvSpPr txBox="1"/>
          <p:nvPr/>
        </p:nvSpPr>
        <p:spPr>
          <a:xfrm>
            <a:off x="1237016" y="4921224"/>
            <a:ext cx="3726133" cy="1200329"/>
          </a:xfrm>
          <a:prstGeom prst="rect">
            <a:avLst/>
          </a:prstGeom>
          <a:noFill/>
        </p:spPr>
        <p:txBody>
          <a:bodyPr wrap="square" rtlCol="0">
            <a:spAutoFit/>
          </a:bodyPr>
          <a:lstStyle/>
          <a:p>
            <a:pPr algn="l"/>
            <a:r>
              <a:rPr kumimoji="1" lang="ja-JP" altLang="en-US" sz="2400" dirty="0"/>
              <a:t>各ポートの</a:t>
            </a:r>
            <a:r>
              <a:rPr kumimoji="1" lang="en-US" altLang="ja-JP" sz="2400" dirty="0"/>
              <a:t>h</a:t>
            </a:r>
            <a:r>
              <a:rPr kumimoji="1" lang="ja-JP" altLang="en-US" sz="2400" dirty="0"/>
              <a:t>毎に整理し</a:t>
            </a:r>
            <a:endParaRPr kumimoji="1" lang="en-US" altLang="ja-JP" sz="2400" dirty="0"/>
          </a:p>
          <a:p>
            <a:pPr algn="l"/>
            <a:r>
              <a:rPr kumimoji="1" lang="ja-JP" altLang="en-US" sz="2400" dirty="0"/>
              <a:t>それらを</a:t>
            </a:r>
            <a:r>
              <a:rPr kumimoji="1" lang="en-US" altLang="ja-JP" sz="2400" dirty="0" err="1"/>
              <a:t>inStream</a:t>
            </a:r>
            <a:r>
              <a:rPr kumimoji="1" lang="ja-JP" altLang="en-US" sz="2400" dirty="0"/>
              <a:t>という関数で表す</a:t>
            </a:r>
            <a:endParaRPr kumimoji="1" lang="en-US" altLang="ja-JP" sz="2400" dirty="0"/>
          </a:p>
        </p:txBody>
      </p:sp>
    </p:spTree>
    <p:extLst>
      <p:ext uri="{BB962C8B-B14F-4D97-AF65-F5344CB8AC3E}">
        <p14:creationId xmlns:p14="http://schemas.microsoft.com/office/powerpoint/2010/main" val="2928722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4" name="図 3">
            <a:extLst>
              <a:ext uri="{FF2B5EF4-FFF2-40B4-BE49-F238E27FC236}">
                <a16:creationId xmlns:a16="http://schemas.microsoft.com/office/drawing/2014/main" id="{1E58EAD5-01E7-4751-B494-1B73119A232E}"/>
              </a:ext>
            </a:extLst>
          </p:cNvPr>
          <p:cNvPicPr>
            <a:picLocks noChangeAspect="1"/>
          </p:cNvPicPr>
          <p:nvPr/>
        </p:nvPicPr>
        <p:blipFill>
          <a:blip r:embed="rId2"/>
          <a:stretch>
            <a:fillRect/>
          </a:stretch>
        </p:blipFill>
        <p:spPr>
          <a:xfrm>
            <a:off x="8734624" y="1532598"/>
            <a:ext cx="2876387" cy="1482789"/>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56058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12334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4693275" y="941787"/>
            <a:ext cx="1415772" cy="461665"/>
          </a:xfrm>
          <a:prstGeom prst="rect">
            <a:avLst/>
          </a:prstGeom>
          <a:noFill/>
        </p:spPr>
        <p:txBody>
          <a:bodyPr wrap="none" rtlCol="0">
            <a:spAutoFit/>
          </a:bodyPr>
          <a:lstStyle/>
          <a:p>
            <a:pPr algn="l"/>
            <a:r>
              <a:rPr kumimoji="1" lang="ja-JP" altLang="en-US" sz="2400" dirty="0"/>
              <a:t>流れ方向</a:t>
            </a:r>
          </a:p>
        </p:txBody>
      </p:sp>
      <p:pic>
        <p:nvPicPr>
          <p:cNvPr id="17" name="図 16">
            <a:extLst>
              <a:ext uri="{FF2B5EF4-FFF2-40B4-BE49-F238E27FC236}">
                <a16:creationId xmlns:a16="http://schemas.microsoft.com/office/drawing/2014/main" id="{F1174395-FEBD-44BE-845A-47ACE2F664AA}"/>
              </a:ext>
            </a:extLst>
          </p:cNvPr>
          <p:cNvPicPr>
            <a:picLocks noChangeAspect="1"/>
          </p:cNvPicPr>
          <p:nvPr/>
        </p:nvPicPr>
        <p:blipFill>
          <a:blip r:embed="rId4"/>
          <a:stretch>
            <a:fillRect/>
          </a:stretch>
        </p:blipFill>
        <p:spPr>
          <a:xfrm>
            <a:off x="6103739" y="4011390"/>
            <a:ext cx="5842371" cy="1703471"/>
          </a:xfrm>
          <a:prstGeom prst="rect">
            <a:avLst/>
          </a:prstGeom>
        </p:spPr>
      </p:pic>
      <p:pic>
        <p:nvPicPr>
          <p:cNvPr id="18" name="図 17">
            <a:extLst>
              <a:ext uri="{FF2B5EF4-FFF2-40B4-BE49-F238E27FC236}">
                <a16:creationId xmlns:a16="http://schemas.microsoft.com/office/drawing/2014/main" id="{31546B92-F251-4108-AE6D-7EE1ECE553D2}"/>
              </a:ext>
            </a:extLst>
          </p:cNvPr>
          <p:cNvPicPr>
            <a:picLocks noChangeAspect="1"/>
          </p:cNvPicPr>
          <p:nvPr/>
        </p:nvPicPr>
        <p:blipFill>
          <a:blip r:embed="rId5"/>
          <a:stretch>
            <a:fillRect/>
          </a:stretch>
        </p:blipFill>
        <p:spPr>
          <a:xfrm>
            <a:off x="6423705" y="4927069"/>
            <a:ext cx="5768296" cy="236405"/>
          </a:xfrm>
          <a:prstGeom prst="rect">
            <a:avLst/>
          </a:prstGeom>
        </p:spPr>
      </p:pic>
      <p:sp>
        <p:nvSpPr>
          <p:cNvPr id="19" name="テキスト ボックス 18">
            <a:extLst>
              <a:ext uri="{FF2B5EF4-FFF2-40B4-BE49-F238E27FC236}">
                <a16:creationId xmlns:a16="http://schemas.microsoft.com/office/drawing/2014/main" id="{4DAB49B2-E17C-4687-B395-68718ABF0271}"/>
              </a:ext>
            </a:extLst>
          </p:cNvPr>
          <p:cNvSpPr txBox="1"/>
          <p:nvPr/>
        </p:nvSpPr>
        <p:spPr>
          <a:xfrm>
            <a:off x="2586992" y="4863126"/>
            <a:ext cx="319318" cy="461665"/>
          </a:xfrm>
          <a:prstGeom prst="rect">
            <a:avLst/>
          </a:prstGeom>
          <a:noFill/>
        </p:spPr>
        <p:txBody>
          <a:bodyPr wrap="none" rtlCol="0">
            <a:spAutoFit/>
          </a:bodyPr>
          <a:lstStyle/>
          <a:p>
            <a:pPr algn="l"/>
            <a:r>
              <a:rPr kumimoji="1" lang="en-US" altLang="ja-JP" sz="2400" dirty="0"/>
              <a:t>-</a:t>
            </a:r>
            <a:endParaRPr kumimoji="1" lang="ja-JP" altLang="en-US" sz="2400" dirty="0"/>
          </a:p>
        </p:txBody>
      </p:sp>
      <p:pic>
        <p:nvPicPr>
          <p:cNvPr id="20" name="図 19">
            <a:extLst>
              <a:ext uri="{FF2B5EF4-FFF2-40B4-BE49-F238E27FC236}">
                <a16:creationId xmlns:a16="http://schemas.microsoft.com/office/drawing/2014/main" id="{B70F5362-CD53-489B-B00D-FCAC4157EF68}"/>
              </a:ext>
            </a:extLst>
          </p:cNvPr>
          <p:cNvPicPr>
            <a:picLocks noChangeAspect="1"/>
          </p:cNvPicPr>
          <p:nvPr/>
        </p:nvPicPr>
        <p:blipFill>
          <a:blip r:embed="rId6"/>
          <a:stretch>
            <a:fillRect/>
          </a:stretch>
        </p:blipFill>
        <p:spPr>
          <a:xfrm>
            <a:off x="1233415" y="4011390"/>
            <a:ext cx="3271609" cy="2444720"/>
          </a:xfrm>
          <a:prstGeom prst="rect">
            <a:avLst/>
          </a:prstGeom>
        </p:spPr>
      </p:pic>
    </p:spTree>
    <p:extLst>
      <p:ext uri="{BB962C8B-B14F-4D97-AF65-F5344CB8AC3E}">
        <p14:creationId xmlns:p14="http://schemas.microsoft.com/office/powerpoint/2010/main" val="208012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2" name="テキスト ボックス 11">
            <a:extLst>
              <a:ext uri="{FF2B5EF4-FFF2-40B4-BE49-F238E27FC236}">
                <a16:creationId xmlns:a16="http://schemas.microsoft.com/office/drawing/2014/main" id="{AC22A47F-5414-4ECD-984F-BB721672666F}"/>
              </a:ext>
            </a:extLst>
          </p:cNvPr>
          <p:cNvSpPr txBox="1"/>
          <p:nvPr/>
        </p:nvSpPr>
        <p:spPr>
          <a:xfrm>
            <a:off x="1768498" y="1933320"/>
            <a:ext cx="978153"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3" name="テキスト ボックス 12">
            <a:extLst>
              <a:ext uri="{FF2B5EF4-FFF2-40B4-BE49-F238E27FC236}">
                <a16:creationId xmlns:a16="http://schemas.microsoft.com/office/drawing/2014/main" id="{372DDE5D-9B34-448D-A8FF-8D723EF9089D}"/>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4" name="テキスト ボックス 13">
            <a:extLst>
              <a:ext uri="{FF2B5EF4-FFF2-40B4-BE49-F238E27FC236}">
                <a16:creationId xmlns:a16="http://schemas.microsoft.com/office/drawing/2014/main" id="{EF3C9905-A358-4A3A-A697-527606C5F899}"/>
              </a:ext>
            </a:extLst>
          </p:cNvPr>
          <p:cNvSpPr txBox="1"/>
          <p:nvPr/>
        </p:nvSpPr>
        <p:spPr>
          <a:xfrm>
            <a:off x="8712487" y="1503506"/>
            <a:ext cx="800219" cy="461665"/>
          </a:xfrm>
          <a:prstGeom prst="rect">
            <a:avLst/>
          </a:prstGeom>
          <a:noFill/>
        </p:spPr>
        <p:txBody>
          <a:bodyPr wrap="none" rtlCol="0">
            <a:spAutoFit/>
          </a:bodyPr>
          <a:lstStyle/>
          <a:p>
            <a:pPr algn="l"/>
            <a:r>
              <a:rPr kumimoji="1" lang="ja-JP" altLang="en-US" sz="2400" dirty="0"/>
              <a:t>結果</a:t>
            </a:r>
          </a:p>
        </p:txBody>
      </p:sp>
      <p:sp>
        <p:nvSpPr>
          <p:cNvPr id="15" name="テキスト ボックス 14">
            <a:extLst>
              <a:ext uri="{FF2B5EF4-FFF2-40B4-BE49-F238E27FC236}">
                <a16:creationId xmlns:a16="http://schemas.microsoft.com/office/drawing/2014/main" id="{C085089D-2007-45AC-BBFC-F1DDF762BEF3}"/>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Tree>
    <p:extLst>
      <p:ext uri="{BB962C8B-B14F-4D97-AF65-F5344CB8AC3E}">
        <p14:creationId xmlns:p14="http://schemas.microsoft.com/office/powerpoint/2010/main" val="56725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2"/>
          <a:stretch>
            <a:fillRect/>
          </a:stretch>
        </p:blipFill>
        <p:spPr>
          <a:xfrm>
            <a:off x="2922534" y="1322873"/>
            <a:ext cx="5743969" cy="2421224"/>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85296" y="1408361"/>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55225" y="941787"/>
            <a:ext cx="1415772" cy="461665"/>
          </a:xfrm>
          <a:prstGeom prst="rect">
            <a:avLst/>
          </a:prstGeom>
          <a:noFill/>
        </p:spPr>
        <p:txBody>
          <a:bodyPr wrap="none" rtlCol="0">
            <a:spAutoFit/>
          </a:bodyPr>
          <a:lstStyle/>
          <a:p>
            <a:pPr algn="l"/>
            <a:r>
              <a:rPr kumimoji="1" lang="ja-JP" altLang="en-US" sz="2400" dirty="0"/>
              <a:t>流れ方向</a:t>
            </a:r>
          </a:p>
        </p:txBody>
      </p:sp>
      <p:sp>
        <p:nvSpPr>
          <p:cNvPr id="15" name="テキスト ボックス 14">
            <a:extLst>
              <a:ext uri="{FF2B5EF4-FFF2-40B4-BE49-F238E27FC236}">
                <a16:creationId xmlns:a16="http://schemas.microsoft.com/office/drawing/2014/main" id="{E04EAB15-1949-4EDF-A137-BE4B3790CB28}"/>
              </a:ext>
            </a:extLst>
          </p:cNvPr>
          <p:cNvSpPr txBox="1"/>
          <p:nvPr/>
        </p:nvSpPr>
        <p:spPr>
          <a:xfrm>
            <a:off x="8933935" y="1471655"/>
            <a:ext cx="800219" cy="461665"/>
          </a:xfrm>
          <a:prstGeom prst="rect">
            <a:avLst/>
          </a:prstGeom>
          <a:noFill/>
        </p:spPr>
        <p:txBody>
          <a:bodyPr wrap="none" rtlCol="0">
            <a:spAutoFit/>
          </a:bodyPr>
          <a:lstStyle/>
          <a:p>
            <a:pPr algn="l"/>
            <a:r>
              <a:rPr kumimoji="1" lang="ja-JP" altLang="en-US" sz="2400" dirty="0"/>
              <a:t>結果</a:t>
            </a:r>
          </a:p>
        </p:txBody>
      </p:sp>
      <p:sp>
        <p:nvSpPr>
          <p:cNvPr id="17" name="テキスト ボックス 16">
            <a:extLst>
              <a:ext uri="{FF2B5EF4-FFF2-40B4-BE49-F238E27FC236}">
                <a16:creationId xmlns:a16="http://schemas.microsoft.com/office/drawing/2014/main" id="{A80F7C58-444D-4964-89D2-BA6ADCB870CA}"/>
              </a:ext>
            </a:extLst>
          </p:cNvPr>
          <p:cNvSpPr txBox="1"/>
          <p:nvPr/>
        </p:nvSpPr>
        <p:spPr>
          <a:xfrm>
            <a:off x="1768498" y="1933320"/>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
        <p:nvSpPr>
          <p:cNvPr id="18" name="テキスト ボックス 17">
            <a:extLst>
              <a:ext uri="{FF2B5EF4-FFF2-40B4-BE49-F238E27FC236}">
                <a16:creationId xmlns:a16="http://schemas.microsoft.com/office/drawing/2014/main" id="{49F04B80-C6AF-4DB8-80B9-C573E6E3D9E9}"/>
              </a:ext>
            </a:extLst>
          </p:cNvPr>
          <p:cNvSpPr txBox="1"/>
          <p:nvPr/>
        </p:nvSpPr>
        <p:spPr>
          <a:xfrm>
            <a:off x="1505173" y="1526342"/>
            <a:ext cx="1107996" cy="461665"/>
          </a:xfrm>
          <a:prstGeom prst="rect">
            <a:avLst/>
          </a:prstGeom>
          <a:noFill/>
        </p:spPr>
        <p:txBody>
          <a:bodyPr wrap="none" rtlCol="0">
            <a:spAutoFit/>
          </a:bodyPr>
          <a:lstStyle/>
          <a:p>
            <a:pPr algn="l"/>
            <a:r>
              <a:rPr kumimoji="1" lang="ja-JP" altLang="en-US" sz="2400" dirty="0"/>
              <a:t>入力値</a:t>
            </a:r>
          </a:p>
        </p:txBody>
      </p:sp>
      <p:sp>
        <p:nvSpPr>
          <p:cNvPr id="19" name="テキスト ボックス 18">
            <a:extLst>
              <a:ext uri="{FF2B5EF4-FFF2-40B4-BE49-F238E27FC236}">
                <a16:creationId xmlns:a16="http://schemas.microsoft.com/office/drawing/2014/main" id="{3AB32FB5-4162-4A8B-B557-3C472439C6D3}"/>
              </a:ext>
            </a:extLst>
          </p:cNvPr>
          <p:cNvSpPr txBox="1"/>
          <p:nvPr/>
        </p:nvSpPr>
        <p:spPr>
          <a:xfrm>
            <a:off x="8842386" y="1933319"/>
            <a:ext cx="843501" cy="1200329"/>
          </a:xfrm>
          <a:prstGeom prst="rect">
            <a:avLst/>
          </a:prstGeom>
          <a:noFill/>
        </p:spPr>
        <p:txBody>
          <a:bodyPr wrap="none" rtlCol="0">
            <a:spAutoFit/>
          </a:bodyPr>
          <a:lstStyle/>
          <a:p>
            <a:pPr algn="l"/>
            <a:r>
              <a:rPr kumimoji="1" lang="en-US" altLang="ja-JP" sz="2400" dirty="0"/>
              <a:t>p=1</a:t>
            </a:r>
          </a:p>
          <a:p>
            <a:pPr algn="l"/>
            <a:r>
              <a:rPr lang="en-US" altLang="ja-JP" sz="2400" dirty="0"/>
              <a:t>m=1</a:t>
            </a:r>
          </a:p>
          <a:p>
            <a:pPr algn="l"/>
            <a:r>
              <a:rPr kumimoji="1" lang="en-US" altLang="ja-JP" sz="2400" dirty="0"/>
              <a:t>h=1</a:t>
            </a:r>
            <a:endParaRPr kumimoji="1" lang="ja-JP" altLang="en-US" sz="2400" dirty="0"/>
          </a:p>
        </p:txBody>
      </p:sp>
    </p:spTree>
    <p:extLst>
      <p:ext uri="{BB962C8B-B14F-4D97-AF65-F5344CB8AC3E}">
        <p14:creationId xmlns:p14="http://schemas.microsoft.com/office/powerpoint/2010/main" val="29572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513397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inStream</a:t>
            </a:r>
            <a:r>
              <a:rPr lang="ja-JP" altLang="en-US" dirty="0"/>
              <a:t>オペレータの使い方</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86849" y="1307270"/>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11" name="矢印: 右 10">
            <a:extLst>
              <a:ext uri="{FF2B5EF4-FFF2-40B4-BE49-F238E27FC236}">
                <a16:creationId xmlns:a16="http://schemas.microsoft.com/office/drawing/2014/main" id="{C8BA1BE4-2243-4F8B-AC30-B9BEE51FBAE8}"/>
              </a:ext>
            </a:extLst>
          </p:cNvPr>
          <p:cNvSpPr/>
          <p:nvPr/>
        </p:nvSpPr>
        <p:spPr>
          <a:xfrm flipH="1">
            <a:off x="5449611" y="1392758"/>
            <a:ext cx="618443" cy="57964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2EE5785-2BF9-4EC3-A37A-1A440E3B0068}"/>
              </a:ext>
            </a:extLst>
          </p:cNvPr>
          <p:cNvSpPr txBox="1"/>
          <p:nvPr/>
        </p:nvSpPr>
        <p:spPr>
          <a:xfrm>
            <a:off x="5019540" y="926184"/>
            <a:ext cx="1415772" cy="461665"/>
          </a:xfrm>
          <a:prstGeom prst="rect">
            <a:avLst/>
          </a:prstGeom>
          <a:noFill/>
        </p:spPr>
        <p:txBody>
          <a:bodyPr wrap="none" rtlCol="0">
            <a:spAutoFit/>
          </a:bodyPr>
          <a:lstStyle/>
          <a:p>
            <a:pPr algn="l"/>
            <a:r>
              <a:rPr kumimoji="1" lang="ja-JP" altLang="en-US" sz="2400" dirty="0"/>
              <a:t>流れ方向</a:t>
            </a:r>
          </a:p>
        </p:txBody>
      </p:sp>
      <p:pic>
        <p:nvPicPr>
          <p:cNvPr id="12" name="図 11">
            <a:extLst>
              <a:ext uri="{FF2B5EF4-FFF2-40B4-BE49-F238E27FC236}">
                <a16:creationId xmlns:a16="http://schemas.microsoft.com/office/drawing/2014/main" id="{D00E8AC4-E52C-4DDF-8791-6A1BE0C7E3F0}"/>
              </a:ext>
            </a:extLst>
          </p:cNvPr>
          <p:cNvPicPr>
            <a:picLocks noChangeAspect="1"/>
          </p:cNvPicPr>
          <p:nvPr/>
        </p:nvPicPr>
        <p:blipFill>
          <a:blip r:embed="rId5"/>
          <a:stretch>
            <a:fillRect/>
          </a:stretch>
        </p:blipFill>
        <p:spPr>
          <a:xfrm>
            <a:off x="413430" y="5290121"/>
            <a:ext cx="5253945" cy="215325"/>
          </a:xfrm>
          <a:prstGeom prst="rect">
            <a:avLst/>
          </a:prstGeom>
        </p:spPr>
      </p:pic>
      <p:pic>
        <p:nvPicPr>
          <p:cNvPr id="13" name="図 12">
            <a:extLst>
              <a:ext uri="{FF2B5EF4-FFF2-40B4-BE49-F238E27FC236}">
                <a16:creationId xmlns:a16="http://schemas.microsoft.com/office/drawing/2014/main" id="{8E57ECF3-D7D6-4176-AAC1-8D9702F47459}"/>
              </a:ext>
            </a:extLst>
          </p:cNvPr>
          <p:cNvPicPr>
            <a:picLocks noChangeAspect="1"/>
          </p:cNvPicPr>
          <p:nvPr/>
        </p:nvPicPr>
        <p:blipFill>
          <a:blip r:embed="rId6"/>
          <a:stretch>
            <a:fillRect/>
          </a:stretch>
        </p:blipFill>
        <p:spPr>
          <a:xfrm>
            <a:off x="6435312" y="4863126"/>
            <a:ext cx="3178245" cy="305334"/>
          </a:xfrm>
          <a:prstGeom prst="rect">
            <a:avLst/>
          </a:prstGeom>
        </p:spPr>
      </p:pic>
    </p:spTree>
    <p:extLst>
      <p:ext uri="{BB962C8B-B14F-4D97-AF65-F5344CB8AC3E}">
        <p14:creationId xmlns:p14="http://schemas.microsoft.com/office/powerpoint/2010/main" val="193229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0459C5-D355-4730-992C-52E34B0270E2}"/>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3" name="Shape 130">
            <a:extLst>
              <a:ext uri="{FF2B5EF4-FFF2-40B4-BE49-F238E27FC236}">
                <a16:creationId xmlns:a16="http://schemas.microsoft.com/office/drawing/2014/main" id="{5C7468AC-444F-447C-9BE2-3BB34D7182B1}"/>
              </a:ext>
            </a:extLst>
          </p:cNvPr>
          <p:cNvSpPr/>
          <p:nvPr/>
        </p:nvSpPr>
        <p:spPr>
          <a:xfrm>
            <a:off x="179666" y="87415"/>
            <a:ext cx="805348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オペレータを使用しないで計算すると・・・</a:t>
            </a:r>
            <a:endParaRPr lang="en-US" altLang="ja-JP" dirty="0"/>
          </a:p>
        </p:txBody>
      </p:sp>
      <p:pic>
        <p:nvPicPr>
          <p:cNvPr id="6" name="図 5">
            <a:extLst>
              <a:ext uri="{FF2B5EF4-FFF2-40B4-BE49-F238E27FC236}">
                <a16:creationId xmlns:a16="http://schemas.microsoft.com/office/drawing/2014/main" id="{438AE949-FBC4-41D2-95E8-83C20882E317}"/>
              </a:ext>
            </a:extLst>
          </p:cNvPr>
          <p:cNvPicPr>
            <a:picLocks noChangeAspect="1"/>
          </p:cNvPicPr>
          <p:nvPr/>
        </p:nvPicPr>
        <p:blipFill>
          <a:blip r:embed="rId2"/>
          <a:stretch>
            <a:fillRect/>
          </a:stretch>
        </p:blipFill>
        <p:spPr>
          <a:xfrm>
            <a:off x="179666" y="3888599"/>
            <a:ext cx="5579168" cy="1949055"/>
          </a:xfrm>
          <a:prstGeom prst="rect">
            <a:avLst/>
          </a:prstGeom>
        </p:spPr>
      </p:pic>
      <p:pic>
        <p:nvPicPr>
          <p:cNvPr id="7" name="図 6">
            <a:extLst>
              <a:ext uri="{FF2B5EF4-FFF2-40B4-BE49-F238E27FC236}">
                <a16:creationId xmlns:a16="http://schemas.microsoft.com/office/drawing/2014/main" id="{359E923F-27D6-4AC5-9806-6EF63ACE5F34}"/>
              </a:ext>
            </a:extLst>
          </p:cNvPr>
          <p:cNvPicPr>
            <a:picLocks noChangeAspect="1"/>
          </p:cNvPicPr>
          <p:nvPr/>
        </p:nvPicPr>
        <p:blipFill>
          <a:blip r:embed="rId3"/>
          <a:stretch>
            <a:fillRect/>
          </a:stretch>
        </p:blipFill>
        <p:spPr>
          <a:xfrm>
            <a:off x="2866631" y="1226347"/>
            <a:ext cx="5743969" cy="2421224"/>
          </a:xfrm>
          <a:prstGeom prst="rect">
            <a:avLst/>
          </a:prstGeom>
        </p:spPr>
      </p:pic>
      <p:pic>
        <p:nvPicPr>
          <p:cNvPr id="8" name="図 7">
            <a:extLst>
              <a:ext uri="{FF2B5EF4-FFF2-40B4-BE49-F238E27FC236}">
                <a16:creationId xmlns:a16="http://schemas.microsoft.com/office/drawing/2014/main" id="{A50E1597-A79C-450C-A87C-125585CA7B3D}"/>
              </a:ext>
            </a:extLst>
          </p:cNvPr>
          <p:cNvPicPr>
            <a:picLocks noChangeAspect="1"/>
          </p:cNvPicPr>
          <p:nvPr/>
        </p:nvPicPr>
        <p:blipFill>
          <a:blip r:embed="rId4"/>
          <a:stretch>
            <a:fillRect/>
          </a:stretch>
        </p:blipFill>
        <p:spPr>
          <a:xfrm>
            <a:off x="6096000" y="4012670"/>
            <a:ext cx="5842371" cy="1703471"/>
          </a:xfrm>
          <a:prstGeom prst="rect">
            <a:avLst/>
          </a:prstGeom>
        </p:spPr>
      </p:pic>
      <p:sp>
        <p:nvSpPr>
          <p:cNvPr id="9" name="テキスト ボックス 8">
            <a:extLst>
              <a:ext uri="{FF2B5EF4-FFF2-40B4-BE49-F238E27FC236}">
                <a16:creationId xmlns:a16="http://schemas.microsoft.com/office/drawing/2014/main" id="{27A745DC-2E6A-4037-BC13-F3C35D5DF423}"/>
              </a:ext>
            </a:extLst>
          </p:cNvPr>
          <p:cNvSpPr txBox="1"/>
          <p:nvPr/>
        </p:nvSpPr>
        <p:spPr>
          <a:xfrm>
            <a:off x="1119583" y="6198197"/>
            <a:ext cx="9278502" cy="461665"/>
          </a:xfrm>
          <a:prstGeom prst="rect">
            <a:avLst/>
          </a:prstGeom>
          <a:noFill/>
        </p:spPr>
        <p:txBody>
          <a:bodyPr wrap="none" rtlCol="0">
            <a:spAutoFit/>
          </a:bodyPr>
          <a:lstStyle/>
          <a:p>
            <a:pPr algn="l"/>
            <a:r>
              <a:rPr kumimoji="1" lang="ja-JP" altLang="en-US" sz="2400" dirty="0"/>
              <a:t>なんと</a:t>
            </a:r>
            <a:r>
              <a:rPr kumimoji="1" lang="en-US" altLang="ja-JP" sz="2400" dirty="0" err="1"/>
              <a:t>AllAccept</a:t>
            </a:r>
            <a:r>
              <a:rPr kumimoji="1" lang="ja-JP" altLang="en-US" sz="2400" dirty="0"/>
              <a:t>モデルの</a:t>
            </a:r>
            <a:r>
              <a:rPr kumimoji="1" lang="en-US" altLang="ja-JP" sz="2400" dirty="0"/>
              <a:t>stream</a:t>
            </a:r>
            <a:r>
              <a:rPr kumimoji="1" lang="ja-JP" altLang="en-US" sz="2400" dirty="0"/>
              <a:t>変数にはどんな値も入ってしまう</a:t>
            </a:r>
            <a:endParaRPr kumimoji="1" lang="en-US" altLang="ja-JP" sz="2400" dirty="0"/>
          </a:p>
        </p:txBody>
      </p:sp>
    </p:spTree>
    <p:extLst>
      <p:ext uri="{BB962C8B-B14F-4D97-AF65-F5344CB8AC3E}">
        <p14:creationId xmlns:p14="http://schemas.microsoft.com/office/powerpoint/2010/main" val="2886064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22797EC-93D7-42CB-9545-F85A34834901}"/>
              </a:ext>
            </a:extLst>
          </p:cNvPr>
          <p:cNvPicPr>
            <a:picLocks noChangeAspect="1"/>
          </p:cNvPicPr>
          <p:nvPr/>
        </p:nvPicPr>
        <p:blipFill>
          <a:blip r:embed="rId2"/>
          <a:stretch>
            <a:fillRect/>
          </a:stretch>
        </p:blipFill>
        <p:spPr>
          <a:xfrm>
            <a:off x="3460460" y="1597808"/>
            <a:ext cx="3137368" cy="3033824"/>
          </a:xfrm>
          <a:prstGeom prst="rect">
            <a:avLst/>
          </a:prstGeom>
        </p:spPr>
      </p:pic>
      <p:sp>
        <p:nvSpPr>
          <p:cNvPr id="2" name="スライド番号プレースホルダー 1">
            <a:extLst>
              <a:ext uri="{FF2B5EF4-FFF2-40B4-BE49-F238E27FC236}">
                <a16:creationId xmlns:a16="http://schemas.microsoft.com/office/drawing/2014/main" id="{8C0A134B-143C-47A6-8990-96AB96AC9BD7}"/>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3" name="Shape 130">
            <a:extLst>
              <a:ext uri="{FF2B5EF4-FFF2-40B4-BE49-F238E27FC236}">
                <a16:creationId xmlns:a16="http://schemas.microsoft.com/office/drawing/2014/main" id="{AF2C7A6B-1CD8-4602-94F7-AEAE449DD84B}"/>
              </a:ext>
            </a:extLst>
          </p:cNvPr>
          <p:cNvSpPr/>
          <p:nvPr/>
        </p:nvSpPr>
        <p:spPr>
          <a:xfrm>
            <a:off x="179666" y="87415"/>
            <a:ext cx="520264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StaticPipe</a:t>
            </a:r>
            <a:r>
              <a:rPr lang="ja-JP" altLang="en-US" dirty="0"/>
              <a:t>の</a:t>
            </a:r>
            <a:r>
              <a:rPr lang="en-US" altLang="ja-JP" dirty="0"/>
              <a:t>stream</a:t>
            </a:r>
            <a:r>
              <a:rPr lang="ja-JP" altLang="en-US" dirty="0"/>
              <a:t>変数の計算</a:t>
            </a:r>
            <a:endParaRPr lang="en-US" altLang="ja-JP" dirty="0"/>
          </a:p>
        </p:txBody>
      </p:sp>
      <p:pic>
        <p:nvPicPr>
          <p:cNvPr id="4" name="図 3">
            <a:extLst>
              <a:ext uri="{FF2B5EF4-FFF2-40B4-BE49-F238E27FC236}">
                <a16:creationId xmlns:a16="http://schemas.microsoft.com/office/drawing/2014/main" id="{B645530D-27BF-4B9F-8022-39885627DE38}"/>
              </a:ext>
            </a:extLst>
          </p:cNvPr>
          <p:cNvPicPr>
            <a:picLocks noChangeAspect="1"/>
          </p:cNvPicPr>
          <p:nvPr/>
        </p:nvPicPr>
        <p:blipFill>
          <a:blip r:embed="rId3"/>
          <a:stretch>
            <a:fillRect/>
          </a:stretch>
        </p:blipFill>
        <p:spPr>
          <a:xfrm>
            <a:off x="919875" y="4810442"/>
            <a:ext cx="10051309" cy="579646"/>
          </a:xfrm>
          <a:prstGeom prst="rect">
            <a:avLst/>
          </a:prstGeom>
        </p:spPr>
      </p:pic>
      <p:sp>
        <p:nvSpPr>
          <p:cNvPr id="6" name="楕円 5">
            <a:extLst>
              <a:ext uri="{FF2B5EF4-FFF2-40B4-BE49-F238E27FC236}">
                <a16:creationId xmlns:a16="http://schemas.microsoft.com/office/drawing/2014/main" id="{B309D817-D9D3-4DB3-BFDF-F26E6FCDFE54}"/>
              </a:ext>
            </a:extLst>
          </p:cNvPr>
          <p:cNvSpPr/>
          <p:nvPr/>
        </p:nvSpPr>
        <p:spPr>
          <a:xfrm>
            <a:off x="6320036" y="2812648"/>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52B15C1-54AB-49EA-A8D6-7F26B413DF04}"/>
              </a:ext>
            </a:extLst>
          </p:cNvPr>
          <p:cNvSpPr txBox="1"/>
          <p:nvPr/>
        </p:nvSpPr>
        <p:spPr>
          <a:xfrm>
            <a:off x="6782765" y="2812648"/>
            <a:ext cx="4381328" cy="461665"/>
          </a:xfrm>
          <a:prstGeom prst="rect">
            <a:avLst/>
          </a:prstGeom>
          <a:noFill/>
        </p:spPr>
        <p:txBody>
          <a:bodyPr wrap="none" rtlCol="0">
            <a:spAutoFit/>
          </a:bodyPr>
          <a:lstStyle/>
          <a:p>
            <a:pPr algn="l"/>
            <a:r>
              <a:rPr lang="en-US" altLang="ja-JP" sz="2400" dirty="0" err="1"/>
              <a:t>port_b.h_outflow</a:t>
            </a:r>
            <a:r>
              <a:rPr lang="ja-JP" altLang="en-US" sz="2400" dirty="0"/>
              <a:t>は</a:t>
            </a:r>
            <a:r>
              <a:rPr lang="en-US" altLang="ja-JP" sz="2400" dirty="0" err="1"/>
              <a:t>port_a</a:t>
            </a:r>
            <a:r>
              <a:rPr lang="ja-JP" altLang="en-US" sz="2400" dirty="0"/>
              <a:t>の値</a:t>
            </a:r>
            <a:endParaRPr lang="en-US" altLang="ja-JP" sz="2400" dirty="0"/>
          </a:p>
        </p:txBody>
      </p:sp>
      <p:sp>
        <p:nvSpPr>
          <p:cNvPr id="10" name="楕円 9">
            <a:extLst>
              <a:ext uri="{FF2B5EF4-FFF2-40B4-BE49-F238E27FC236}">
                <a16:creationId xmlns:a16="http://schemas.microsoft.com/office/drawing/2014/main" id="{E920F3C5-F4B2-4C00-BB3F-6C8E4E4AE926}"/>
              </a:ext>
            </a:extLst>
          </p:cNvPr>
          <p:cNvSpPr/>
          <p:nvPr/>
        </p:nvSpPr>
        <p:spPr>
          <a:xfrm>
            <a:off x="5300739" y="2794021"/>
            <a:ext cx="320699" cy="3206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16DA395-C0EE-4A87-B108-7ED9752EB82F}"/>
              </a:ext>
            </a:extLst>
          </p:cNvPr>
          <p:cNvSpPr txBox="1"/>
          <p:nvPr/>
        </p:nvSpPr>
        <p:spPr>
          <a:xfrm>
            <a:off x="5751343" y="1737274"/>
            <a:ext cx="4381328" cy="461665"/>
          </a:xfrm>
          <a:prstGeom prst="rect">
            <a:avLst/>
          </a:prstGeom>
          <a:noFill/>
        </p:spPr>
        <p:txBody>
          <a:bodyPr wrap="none" rtlCol="0">
            <a:spAutoFit/>
          </a:bodyPr>
          <a:lstStyle/>
          <a:p>
            <a:pPr algn="l"/>
            <a:r>
              <a:rPr lang="en-US" altLang="ja-JP" sz="2400" dirty="0" err="1"/>
              <a:t>port_a.h_outflow</a:t>
            </a:r>
            <a:r>
              <a:rPr lang="ja-JP" altLang="en-US" sz="2400" dirty="0"/>
              <a:t>は</a:t>
            </a:r>
            <a:r>
              <a:rPr lang="en-US" altLang="ja-JP" sz="2400" dirty="0" err="1"/>
              <a:t>port_b</a:t>
            </a:r>
            <a:r>
              <a:rPr lang="ja-JP" altLang="en-US" sz="2400" dirty="0"/>
              <a:t>の値</a:t>
            </a:r>
            <a:endParaRPr lang="en-US" altLang="ja-JP" sz="2400" dirty="0"/>
          </a:p>
        </p:txBody>
      </p:sp>
      <p:cxnSp>
        <p:nvCxnSpPr>
          <p:cNvPr id="13" name="直線矢印コネクタ 12">
            <a:extLst>
              <a:ext uri="{FF2B5EF4-FFF2-40B4-BE49-F238E27FC236}">
                <a16:creationId xmlns:a16="http://schemas.microsoft.com/office/drawing/2014/main" id="{79C0B2A9-7CCB-4566-9EAF-1B9C9F85C886}"/>
              </a:ext>
            </a:extLst>
          </p:cNvPr>
          <p:cNvCxnSpPr>
            <a:stCxn id="11" idx="1"/>
            <a:endCxn id="10" idx="0"/>
          </p:cNvCxnSpPr>
          <p:nvPr/>
        </p:nvCxnSpPr>
        <p:spPr>
          <a:xfrm flipH="1">
            <a:off x="5461089" y="1968107"/>
            <a:ext cx="290254" cy="82591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C3B2A43-2863-43CC-BE65-E19268A21484}"/>
              </a:ext>
            </a:extLst>
          </p:cNvPr>
          <p:cNvSpPr txBox="1"/>
          <p:nvPr/>
        </p:nvSpPr>
        <p:spPr>
          <a:xfrm>
            <a:off x="1006997" y="879676"/>
            <a:ext cx="6880410" cy="461665"/>
          </a:xfrm>
          <a:prstGeom prst="rect">
            <a:avLst/>
          </a:prstGeom>
          <a:noFill/>
        </p:spPr>
        <p:txBody>
          <a:bodyPr wrap="none" rtlCol="0">
            <a:spAutoFit/>
          </a:bodyPr>
          <a:lstStyle/>
          <a:p>
            <a:pPr algn="l"/>
            <a:r>
              <a:rPr lang="en-US" altLang="ja-JP" sz="2400" dirty="0" err="1"/>
              <a:t>port_a,b</a:t>
            </a:r>
            <a:r>
              <a:rPr lang="ja-JP" altLang="en-US" sz="2400" dirty="0"/>
              <a:t>の値が入れ替わるように定義されている</a:t>
            </a:r>
            <a:endParaRPr kumimoji="1" lang="ja-JP" altLang="en-US" sz="2400" dirty="0"/>
          </a:p>
        </p:txBody>
      </p:sp>
    </p:spTree>
    <p:extLst>
      <p:ext uri="{BB962C8B-B14F-4D97-AF65-F5344CB8AC3E}">
        <p14:creationId xmlns:p14="http://schemas.microsoft.com/office/powerpoint/2010/main" val="84336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D5482E7-0C9F-4C19-B1BB-CC707B938643}"/>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3" name="正方形/長方形 2">
            <a:extLst>
              <a:ext uri="{FF2B5EF4-FFF2-40B4-BE49-F238E27FC236}">
                <a16:creationId xmlns:a16="http://schemas.microsoft.com/office/drawing/2014/main" id="{C8423BF5-95EC-4ECE-B1D3-7C2A32FEB414}"/>
              </a:ext>
            </a:extLst>
          </p:cNvPr>
          <p:cNvSpPr/>
          <p:nvPr/>
        </p:nvSpPr>
        <p:spPr>
          <a:xfrm>
            <a:off x="1370507" y="1362011"/>
            <a:ext cx="4596130" cy="369332"/>
          </a:xfrm>
          <a:prstGeom prst="rect">
            <a:avLst/>
          </a:prstGeom>
        </p:spPr>
        <p:txBody>
          <a:bodyPr wrap="none">
            <a:spAutoFit/>
          </a:bodyPr>
          <a:lstStyle/>
          <a:p>
            <a:r>
              <a:rPr lang="en-US" altLang="ja-JP" dirty="0" err="1">
                <a:solidFill>
                  <a:srgbClr val="000000"/>
                </a:solidFill>
                <a:latin typeface="Courier New" panose="02070309020205020404" pitchFamily="49" charset="0"/>
              </a:rPr>
              <a:t>port_a.h_outflow</a:t>
            </a:r>
            <a:r>
              <a:rPr lang="en-US" altLang="ja-JP" dirty="0">
                <a:solidFill>
                  <a:srgbClr val="000000"/>
                </a:solidFill>
                <a:latin typeface="Courier New" panose="02070309020205020404" pitchFamily="49" charset="0"/>
              </a:rPr>
              <a:t> = mediums[</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a:t>
            </a:r>
            <a:endParaRPr lang="ja-JP" altLang="en-US" dirty="0"/>
          </a:p>
        </p:txBody>
      </p:sp>
      <p:sp>
        <p:nvSpPr>
          <p:cNvPr id="4" name="Shape 130">
            <a:extLst>
              <a:ext uri="{FF2B5EF4-FFF2-40B4-BE49-F238E27FC236}">
                <a16:creationId xmlns:a16="http://schemas.microsoft.com/office/drawing/2014/main" id="{75378B58-84FD-4900-B792-028B8AF0A620}"/>
              </a:ext>
            </a:extLst>
          </p:cNvPr>
          <p:cNvSpPr/>
          <p:nvPr/>
        </p:nvSpPr>
        <p:spPr>
          <a:xfrm>
            <a:off x="179666" y="87415"/>
            <a:ext cx="57129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DynamicPipe</a:t>
            </a:r>
            <a:r>
              <a:rPr lang="ja-JP" altLang="en-US" dirty="0"/>
              <a:t>の</a:t>
            </a:r>
            <a:r>
              <a:rPr lang="en-US" altLang="ja-JP" dirty="0"/>
              <a:t>stream</a:t>
            </a:r>
            <a:r>
              <a:rPr lang="ja-JP" altLang="en-US" dirty="0"/>
              <a:t>変数の計算</a:t>
            </a:r>
            <a:endParaRPr lang="en-US" altLang="ja-JP" dirty="0"/>
          </a:p>
        </p:txBody>
      </p:sp>
      <p:sp>
        <p:nvSpPr>
          <p:cNvPr id="5" name="正方形/長方形 4">
            <a:extLst>
              <a:ext uri="{FF2B5EF4-FFF2-40B4-BE49-F238E27FC236}">
                <a16:creationId xmlns:a16="http://schemas.microsoft.com/office/drawing/2014/main" id="{91A60DE5-B59F-49AE-BDF9-881FF4D7C973}"/>
              </a:ext>
            </a:extLst>
          </p:cNvPr>
          <p:cNvSpPr/>
          <p:nvPr/>
        </p:nvSpPr>
        <p:spPr>
          <a:xfrm>
            <a:off x="925975" y="3673788"/>
            <a:ext cx="10336191" cy="923330"/>
          </a:xfrm>
          <a:prstGeom prst="rect">
            <a:avLst/>
          </a:prstGeom>
        </p:spPr>
        <p:txBody>
          <a:bodyPr wrap="square">
            <a:spAutoFit/>
          </a:bodyPr>
          <a:lstStyle/>
          <a:p>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].h = Modelica.Fluid.Pipes.DynamicPipe$pipe.Medium.</a:t>
            </a:r>
            <a:r>
              <a:rPr lang="en-US" altLang="ja-JP" dirty="0">
                <a:solidFill>
                  <a:srgbClr val="0000FF"/>
                </a:solidFill>
                <a:latin typeface="Courier New" panose="02070309020205020404" pitchFamily="49" charset="0"/>
              </a:rPr>
              <a:t>specificEnthalpy_pT</a:t>
            </a:r>
            <a:r>
              <a:rPr lang="en-US" altLang="ja-JP" dirty="0">
                <a:solidFill>
                  <a:srgbClr val="000000"/>
                </a:solidFill>
                <a:latin typeface="Courier New" panose="02070309020205020404" pitchFamily="49" charset="0"/>
              </a:rPr>
              <a:t>(</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].p, </a:t>
            </a:r>
            <a:r>
              <a:rPr lang="en-US" altLang="ja-JP" dirty="0" err="1">
                <a:solidFill>
                  <a:srgbClr val="000000"/>
                </a:solidFill>
                <a:latin typeface="Courier New" panose="02070309020205020404" pitchFamily="49" charset="0"/>
              </a:rPr>
              <a:t>pipe.mediums</a:t>
            </a:r>
            <a:r>
              <a:rPr lang="en-US" altLang="ja-JP" dirty="0">
                <a:solidFill>
                  <a:srgbClr val="000000"/>
                </a:solidFill>
                <a:latin typeface="Courier New" panose="02070309020205020404" pitchFamily="49" charset="0"/>
              </a:rPr>
              <a:t>[</a:t>
            </a:r>
            <a:r>
              <a:rPr lang="en-US" altLang="ja-JP" dirty="0">
                <a:solidFill>
                  <a:srgbClr val="8B008B"/>
                </a:solidFill>
                <a:latin typeface="Courier New" panose="02070309020205020404" pitchFamily="49" charset="0"/>
              </a:rPr>
              <a:t>1</a:t>
            </a:r>
            <a:r>
              <a:rPr lang="en-US" altLang="ja-JP" dirty="0">
                <a:solidFill>
                  <a:srgbClr val="000000"/>
                </a:solidFill>
                <a:latin typeface="Courier New" panose="02070309020205020404" pitchFamily="49" charset="0"/>
              </a:rPr>
              <a:t>].T,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 </a:t>
            </a:r>
            <a:r>
              <a:rPr lang="en-US" altLang="ja-JP" dirty="0">
                <a:solidFill>
                  <a:srgbClr val="8B008B"/>
                </a:solidFill>
                <a:latin typeface="Courier New" panose="02070309020205020404" pitchFamily="49" charset="0"/>
              </a:rPr>
              <a:t>0</a:t>
            </a:r>
            <a:r>
              <a:rPr lang="en-US" altLang="ja-JP" dirty="0">
                <a:solidFill>
                  <a:srgbClr val="000000"/>
                </a:solidFill>
                <a:latin typeface="Courier New" panose="02070309020205020404" pitchFamily="49" charset="0"/>
              </a:rPr>
              <a:t>);</a:t>
            </a:r>
            <a:endParaRPr lang="ja-JP" altLang="en-US" dirty="0"/>
          </a:p>
        </p:txBody>
      </p:sp>
    </p:spTree>
    <p:extLst>
      <p:ext uri="{BB962C8B-B14F-4D97-AF65-F5344CB8AC3E}">
        <p14:creationId xmlns:p14="http://schemas.microsoft.com/office/powerpoint/2010/main" val="4217897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514F2C0-C499-4F59-87F8-8062350C43D9}"/>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pic>
        <p:nvPicPr>
          <p:cNvPr id="3" name="図 2">
            <a:extLst>
              <a:ext uri="{FF2B5EF4-FFF2-40B4-BE49-F238E27FC236}">
                <a16:creationId xmlns:a16="http://schemas.microsoft.com/office/drawing/2014/main" id="{BC334802-2164-498B-93B3-19434B79E427}"/>
              </a:ext>
            </a:extLst>
          </p:cNvPr>
          <p:cNvPicPr>
            <a:picLocks noChangeAspect="1"/>
          </p:cNvPicPr>
          <p:nvPr/>
        </p:nvPicPr>
        <p:blipFill>
          <a:blip r:embed="rId2"/>
          <a:stretch>
            <a:fillRect/>
          </a:stretch>
        </p:blipFill>
        <p:spPr>
          <a:xfrm>
            <a:off x="174747" y="3074639"/>
            <a:ext cx="11842506" cy="708721"/>
          </a:xfrm>
          <a:prstGeom prst="rect">
            <a:avLst/>
          </a:prstGeom>
        </p:spPr>
      </p:pic>
      <p:pic>
        <p:nvPicPr>
          <p:cNvPr id="4" name="図 3">
            <a:extLst>
              <a:ext uri="{FF2B5EF4-FFF2-40B4-BE49-F238E27FC236}">
                <a16:creationId xmlns:a16="http://schemas.microsoft.com/office/drawing/2014/main" id="{EC39BBB4-07DD-4B04-A1D0-9535CCE4D235}"/>
              </a:ext>
            </a:extLst>
          </p:cNvPr>
          <p:cNvPicPr>
            <a:picLocks noChangeAspect="1"/>
          </p:cNvPicPr>
          <p:nvPr/>
        </p:nvPicPr>
        <p:blipFill>
          <a:blip r:embed="rId3"/>
          <a:stretch>
            <a:fillRect/>
          </a:stretch>
        </p:blipFill>
        <p:spPr>
          <a:xfrm>
            <a:off x="280110" y="2040778"/>
            <a:ext cx="10840945" cy="579645"/>
          </a:xfrm>
          <a:prstGeom prst="rect">
            <a:avLst/>
          </a:prstGeom>
        </p:spPr>
      </p:pic>
      <p:pic>
        <p:nvPicPr>
          <p:cNvPr id="5" name="図 4">
            <a:extLst>
              <a:ext uri="{FF2B5EF4-FFF2-40B4-BE49-F238E27FC236}">
                <a16:creationId xmlns:a16="http://schemas.microsoft.com/office/drawing/2014/main" id="{8AB92331-7CB1-40C9-A2BC-891B46B9BCDF}"/>
              </a:ext>
            </a:extLst>
          </p:cNvPr>
          <p:cNvPicPr>
            <a:picLocks noChangeAspect="1"/>
          </p:cNvPicPr>
          <p:nvPr/>
        </p:nvPicPr>
        <p:blipFill>
          <a:blip r:embed="rId4"/>
          <a:stretch>
            <a:fillRect/>
          </a:stretch>
        </p:blipFill>
        <p:spPr>
          <a:xfrm>
            <a:off x="546075" y="881120"/>
            <a:ext cx="10784893" cy="705442"/>
          </a:xfrm>
          <a:prstGeom prst="rect">
            <a:avLst/>
          </a:prstGeom>
        </p:spPr>
      </p:pic>
      <p:sp>
        <p:nvSpPr>
          <p:cNvPr id="6" name="Shape 130">
            <a:extLst>
              <a:ext uri="{FF2B5EF4-FFF2-40B4-BE49-F238E27FC236}">
                <a16:creationId xmlns:a16="http://schemas.microsoft.com/office/drawing/2014/main" id="{FECE6AA3-5F60-45DB-AD34-5D8E81B138B6}"/>
              </a:ext>
            </a:extLst>
          </p:cNvPr>
          <p:cNvSpPr/>
          <p:nvPr/>
        </p:nvSpPr>
        <p:spPr>
          <a:xfrm>
            <a:off x="179666" y="87415"/>
            <a:ext cx="581684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err="1"/>
              <a:t>actualStream</a:t>
            </a:r>
            <a:r>
              <a:rPr lang="ja-JP" altLang="en-US" dirty="0"/>
              <a:t>オペレータの使い方</a:t>
            </a:r>
            <a:endParaRPr lang="en-US" altLang="ja-JP" dirty="0"/>
          </a:p>
        </p:txBody>
      </p:sp>
    </p:spTree>
    <p:extLst>
      <p:ext uri="{BB962C8B-B14F-4D97-AF65-F5344CB8AC3E}">
        <p14:creationId xmlns:p14="http://schemas.microsoft.com/office/powerpoint/2010/main" val="211172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886B48-8ED8-4DF0-8C34-4E10EEBEBBE7}"/>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Tree>
    <p:extLst>
      <p:ext uri="{BB962C8B-B14F-4D97-AF65-F5344CB8AC3E}">
        <p14:creationId xmlns:p14="http://schemas.microsoft.com/office/powerpoint/2010/main" val="279409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196DFC-1982-404C-8613-F72928F31D98}"/>
              </a:ext>
            </a:extLst>
          </p:cNvPr>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
        <p:nvSpPr>
          <p:cNvPr id="3" name="テキスト ボックス 2">
            <a:extLst>
              <a:ext uri="{FF2B5EF4-FFF2-40B4-BE49-F238E27FC236}">
                <a16:creationId xmlns:a16="http://schemas.microsoft.com/office/drawing/2014/main" id="{F488C95A-9470-4E50-A34E-51BE1894EBD5}"/>
              </a:ext>
            </a:extLst>
          </p:cNvPr>
          <p:cNvSpPr txBox="1"/>
          <p:nvPr/>
        </p:nvSpPr>
        <p:spPr>
          <a:xfrm>
            <a:off x="5114925" y="2967335"/>
            <a:ext cx="2236510" cy="707886"/>
          </a:xfrm>
          <a:prstGeom prst="rect">
            <a:avLst/>
          </a:prstGeom>
          <a:noFill/>
        </p:spPr>
        <p:txBody>
          <a:bodyPr wrap="none" rtlCol="0">
            <a:spAutoFit/>
          </a:bodyPr>
          <a:lstStyle/>
          <a:p>
            <a:pPr algn="l"/>
            <a:r>
              <a:rPr kumimoji="1" lang="ja-JP" altLang="en-US" sz="4000" dirty="0"/>
              <a:t>参考資料</a:t>
            </a:r>
          </a:p>
        </p:txBody>
      </p:sp>
    </p:spTree>
    <p:extLst>
      <p:ext uri="{BB962C8B-B14F-4D97-AF65-F5344CB8AC3E}">
        <p14:creationId xmlns:p14="http://schemas.microsoft.com/office/powerpoint/2010/main" val="125096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1143220-E13A-410D-9DEB-46929B1995A3}"/>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pic>
        <p:nvPicPr>
          <p:cNvPr id="3" name="図 2">
            <a:extLst>
              <a:ext uri="{FF2B5EF4-FFF2-40B4-BE49-F238E27FC236}">
                <a16:creationId xmlns:a16="http://schemas.microsoft.com/office/drawing/2014/main" id="{199E40EF-8B6F-47F0-9CD1-8B72845BE9FB}"/>
              </a:ext>
            </a:extLst>
          </p:cNvPr>
          <p:cNvPicPr>
            <a:picLocks noChangeAspect="1"/>
          </p:cNvPicPr>
          <p:nvPr/>
        </p:nvPicPr>
        <p:blipFill>
          <a:blip r:embed="rId2"/>
          <a:stretch>
            <a:fillRect/>
          </a:stretch>
        </p:blipFill>
        <p:spPr>
          <a:xfrm>
            <a:off x="344585" y="532369"/>
            <a:ext cx="10257511" cy="5664325"/>
          </a:xfrm>
          <a:prstGeom prst="rect">
            <a:avLst/>
          </a:prstGeom>
        </p:spPr>
      </p:pic>
    </p:spTree>
    <p:extLst>
      <p:ext uri="{BB962C8B-B14F-4D97-AF65-F5344CB8AC3E}">
        <p14:creationId xmlns:p14="http://schemas.microsoft.com/office/powerpoint/2010/main" val="1200268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7A23F-C5DD-45A3-9F8C-CD23BB858FAF}"/>
              </a:ext>
            </a:extLst>
          </p:cNvPr>
          <p:cNvSpPr>
            <a:spLocks noGrp="1"/>
          </p:cNvSpPr>
          <p:nvPr>
            <p:ph type="sldNum" sz="quarter" idx="12"/>
          </p:nvPr>
        </p:nvSpPr>
        <p:spPr/>
        <p:txBody>
          <a:bodyPr/>
          <a:lstStyle/>
          <a:p>
            <a:fld id="{D836F367-8F14-4921-8441-15DE2D973248}" type="slidenum">
              <a:rPr kumimoji="1" lang="ja-JP" altLang="en-US" smtClean="0"/>
              <a:t>29</a:t>
            </a:fld>
            <a:endParaRPr kumimoji="1" lang="ja-JP" altLang="en-US"/>
          </a:p>
        </p:txBody>
      </p:sp>
      <p:pic>
        <p:nvPicPr>
          <p:cNvPr id="3" name="図 2">
            <a:extLst>
              <a:ext uri="{FF2B5EF4-FFF2-40B4-BE49-F238E27FC236}">
                <a16:creationId xmlns:a16="http://schemas.microsoft.com/office/drawing/2014/main" id="{89963821-76FA-47B6-BB6E-A4194D7423FF}"/>
              </a:ext>
            </a:extLst>
          </p:cNvPr>
          <p:cNvPicPr>
            <a:picLocks noChangeAspect="1"/>
          </p:cNvPicPr>
          <p:nvPr/>
        </p:nvPicPr>
        <p:blipFill>
          <a:blip r:embed="rId2"/>
          <a:stretch>
            <a:fillRect/>
          </a:stretch>
        </p:blipFill>
        <p:spPr>
          <a:xfrm>
            <a:off x="1271785" y="136525"/>
            <a:ext cx="8710415" cy="5776461"/>
          </a:xfrm>
          <a:prstGeom prst="rect">
            <a:avLst/>
          </a:prstGeom>
        </p:spPr>
      </p:pic>
    </p:spTree>
    <p:extLst>
      <p:ext uri="{BB962C8B-B14F-4D97-AF65-F5344CB8AC3E}">
        <p14:creationId xmlns:p14="http://schemas.microsoft.com/office/powerpoint/2010/main" val="294930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407803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プラントモデルの作成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3" y="933449"/>
            <a:ext cx="10558867" cy="2677656"/>
          </a:xfrm>
          <a:prstGeom prst="rect">
            <a:avLst/>
          </a:prstGeom>
          <a:noFill/>
        </p:spPr>
        <p:txBody>
          <a:bodyPr wrap="square" rtlCol="0">
            <a:spAutoFit/>
          </a:bodyPr>
          <a:lstStyle/>
          <a:p>
            <a:r>
              <a:rPr lang="ja-JP" altLang="en-US" sz="2400" dirty="0"/>
              <a:t>プラントモデルとは「機械の動きや流体の流れなど物理法則に従う挙動」を取り扱ったモデルのことです</a:t>
            </a:r>
            <a:endParaRPr lang="en-US" altLang="ja-JP" sz="2400" dirty="0"/>
          </a:p>
          <a:p>
            <a:endParaRPr kumimoji="1" lang="en-US" altLang="ja-JP" sz="2400" dirty="0"/>
          </a:p>
          <a:p>
            <a:r>
              <a:rPr lang="en-US" altLang="ja-JP" sz="2400" dirty="0"/>
              <a:t>Modelica</a:t>
            </a:r>
            <a:r>
              <a:rPr lang="ja-JP" altLang="en-US" sz="2400" dirty="0"/>
              <a:t>では様々な物理ドメインに対応するために物理量を定義するための言語規約があります</a:t>
            </a:r>
            <a:endParaRPr lang="en-US" altLang="ja-JP" sz="2400" dirty="0"/>
          </a:p>
          <a:p>
            <a:endParaRPr kumimoji="1" lang="en-US" altLang="ja-JP" sz="2400" dirty="0"/>
          </a:p>
          <a:p>
            <a:r>
              <a:rPr kumimoji="1" lang="ja-JP" altLang="en-US" sz="2400" dirty="0"/>
              <a:t>今回はその中でも重要な変数の定義について学んでいきます</a:t>
            </a:r>
          </a:p>
        </p:txBody>
      </p:sp>
    </p:spTree>
    <p:extLst>
      <p:ext uri="{BB962C8B-B14F-4D97-AF65-F5344CB8AC3E}">
        <p14:creationId xmlns:p14="http://schemas.microsoft.com/office/powerpoint/2010/main" val="1601206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147F6B-4F73-482A-90B3-72211CEB2B78}"/>
              </a:ext>
            </a:extLst>
          </p:cNvPr>
          <p:cNvSpPr>
            <a:spLocks noGrp="1"/>
          </p:cNvSpPr>
          <p:nvPr>
            <p:ph type="sldNum" sz="quarter" idx="12"/>
          </p:nvPr>
        </p:nvSpPr>
        <p:spPr/>
        <p:txBody>
          <a:bodyPr/>
          <a:lstStyle/>
          <a:p>
            <a:fld id="{D836F367-8F14-4921-8441-15DE2D973248}" type="slidenum">
              <a:rPr kumimoji="1" lang="ja-JP" altLang="en-US" smtClean="0"/>
              <a:t>30</a:t>
            </a:fld>
            <a:endParaRPr kumimoji="1" lang="ja-JP" altLang="en-US"/>
          </a:p>
        </p:txBody>
      </p:sp>
      <p:pic>
        <p:nvPicPr>
          <p:cNvPr id="3" name="図 2">
            <a:extLst>
              <a:ext uri="{FF2B5EF4-FFF2-40B4-BE49-F238E27FC236}">
                <a16:creationId xmlns:a16="http://schemas.microsoft.com/office/drawing/2014/main" id="{D71EEC44-4970-434A-9DF2-ECC7FC036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0" y="595683"/>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4">
            <a:extLst>
              <a:ext uri="{FF2B5EF4-FFF2-40B4-BE49-F238E27FC236}">
                <a16:creationId xmlns:a16="http://schemas.microsoft.com/office/drawing/2014/main" id="{C6F0B573-A303-4705-8D2B-5663816362D8}"/>
              </a:ext>
            </a:extLst>
          </p:cNvPr>
          <p:cNvSpPr txBox="1">
            <a:spLocks noChangeArrowheads="1"/>
          </p:cNvSpPr>
          <p:nvPr/>
        </p:nvSpPr>
        <p:spPr bwMode="auto">
          <a:xfrm>
            <a:off x="1444584" y="1598348"/>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
        <p:nvSpPr>
          <p:cNvPr id="5" name="テキスト ボックス 4">
            <a:extLst>
              <a:ext uri="{FF2B5EF4-FFF2-40B4-BE49-F238E27FC236}">
                <a16:creationId xmlns:a16="http://schemas.microsoft.com/office/drawing/2014/main" id="{3B665079-4173-4881-8B47-71FA14A6DFE7}"/>
              </a:ext>
            </a:extLst>
          </p:cNvPr>
          <p:cNvSpPr txBox="1"/>
          <p:nvPr/>
        </p:nvSpPr>
        <p:spPr>
          <a:xfrm>
            <a:off x="1198605" y="5778761"/>
            <a:ext cx="2077813" cy="461665"/>
          </a:xfrm>
          <a:prstGeom prst="rect">
            <a:avLst/>
          </a:prstGeom>
          <a:noFill/>
        </p:spPr>
        <p:txBody>
          <a:bodyPr wrap="none" rtlCol="0">
            <a:spAutoFit/>
          </a:bodyPr>
          <a:lstStyle/>
          <a:p>
            <a:pPr algn="l"/>
            <a:r>
              <a:rPr kumimoji="1" lang="en-US" altLang="ja-JP" sz="2400" dirty="0" err="1"/>
              <a:t>actualStream</a:t>
            </a:r>
            <a:endParaRPr kumimoji="1" lang="ja-JP" altLang="en-US" sz="2400" dirty="0"/>
          </a:p>
        </p:txBody>
      </p:sp>
      <p:sp>
        <p:nvSpPr>
          <p:cNvPr id="6" name="テキスト ボックス 5">
            <a:extLst>
              <a:ext uri="{FF2B5EF4-FFF2-40B4-BE49-F238E27FC236}">
                <a16:creationId xmlns:a16="http://schemas.microsoft.com/office/drawing/2014/main" id="{6757620C-260A-4F07-A8D1-9005CB8505AE}"/>
              </a:ext>
            </a:extLst>
          </p:cNvPr>
          <p:cNvSpPr txBox="1"/>
          <p:nvPr/>
        </p:nvSpPr>
        <p:spPr>
          <a:xfrm>
            <a:off x="1198604" y="4889075"/>
            <a:ext cx="1465466" cy="461665"/>
          </a:xfrm>
          <a:prstGeom prst="rect">
            <a:avLst/>
          </a:prstGeom>
          <a:noFill/>
        </p:spPr>
        <p:txBody>
          <a:bodyPr wrap="none" rtlCol="0">
            <a:spAutoFit/>
          </a:bodyPr>
          <a:lstStyle/>
          <a:p>
            <a:pPr algn="l"/>
            <a:r>
              <a:rPr kumimoji="1" lang="en-US" altLang="ja-JP" sz="2400" dirty="0" err="1"/>
              <a:t>inStream</a:t>
            </a:r>
            <a:endParaRPr kumimoji="1" lang="ja-JP" altLang="en-US" sz="2400" dirty="0"/>
          </a:p>
        </p:txBody>
      </p:sp>
      <p:sp>
        <p:nvSpPr>
          <p:cNvPr id="7" name="テキスト ボックス 6">
            <a:extLst>
              <a:ext uri="{FF2B5EF4-FFF2-40B4-BE49-F238E27FC236}">
                <a16:creationId xmlns:a16="http://schemas.microsoft.com/office/drawing/2014/main" id="{03CD0C26-527B-4776-871C-28A398BF7CE0}"/>
              </a:ext>
            </a:extLst>
          </p:cNvPr>
          <p:cNvSpPr txBox="1"/>
          <p:nvPr/>
        </p:nvSpPr>
        <p:spPr>
          <a:xfrm>
            <a:off x="3758608" y="4217864"/>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&gt;0</a:t>
            </a:r>
            <a:endParaRPr kumimoji="1" lang="ja-JP" altLang="en-US" sz="2400" dirty="0"/>
          </a:p>
        </p:txBody>
      </p:sp>
      <p:sp>
        <p:nvSpPr>
          <p:cNvPr id="8" name="テキスト ボックス 7">
            <a:extLst>
              <a:ext uri="{FF2B5EF4-FFF2-40B4-BE49-F238E27FC236}">
                <a16:creationId xmlns:a16="http://schemas.microsoft.com/office/drawing/2014/main" id="{D765953E-8A87-49B5-B577-7B4B80DDE934}"/>
              </a:ext>
            </a:extLst>
          </p:cNvPr>
          <p:cNvSpPr txBox="1"/>
          <p:nvPr/>
        </p:nvSpPr>
        <p:spPr>
          <a:xfrm>
            <a:off x="6366958" y="4217863"/>
            <a:ext cx="1685077" cy="461665"/>
          </a:xfrm>
          <a:prstGeom prst="rect">
            <a:avLst/>
          </a:prstGeom>
          <a:noFill/>
        </p:spPr>
        <p:txBody>
          <a:bodyPr wrap="none" rtlCol="0">
            <a:spAutoFit/>
          </a:bodyPr>
          <a:lstStyle/>
          <a:p>
            <a:pPr algn="l"/>
            <a:r>
              <a:rPr lang="en-US" altLang="ja-JP" sz="2400" dirty="0" err="1"/>
              <a:t>m_flow</a:t>
            </a:r>
            <a:r>
              <a:rPr lang="en-US" altLang="ja-JP" sz="2400" baseline="-25000" dirty="0" err="1"/>
              <a:t>j</a:t>
            </a:r>
            <a:r>
              <a:rPr lang="en-US" altLang="ja-JP" sz="2400" dirty="0"/>
              <a:t>&lt;0</a:t>
            </a:r>
            <a:endParaRPr kumimoji="1" lang="ja-JP" altLang="en-US" sz="2400" dirty="0"/>
          </a:p>
        </p:txBody>
      </p:sp>
      <p:sp>
        <p:nvSpPr>
          <p:cNvPr id="9" name="正方形/長方形 8">
            <a:extLst>
              <a:ext uri="{FF2B5EF4-FFF2-40B4-BE49-F238E27FC236}">
                <a16:creationId xmlns:a16="http://schemas.microsoft.com/office/drawing/2014/main" id="{F0D09F51-6F78-43DD-851A-FF993B21302A}"/>
              </a:ext>
            </a:extLst>
          </p:cNvPr>
          <p:cNvSpPr/>
          <p:nvPr/>
        </p:nvSpPr>
        <p:spPr>
          <a:xfrm>
            <a:off x="2813016" y="2533135"/>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Inlet</a:t>
            </a:r>
            <a:endParaRPr kumimoji="1" lang="ja-JP" altLang="en-US" dirty="0"/>
          </a:p>
        </p:txBody>
      </p:sp>
      <p:sp>
        <p:nvSpPr>
          <p:cNvPr id="10" name="正方形/長方形 9">
            <a:extLst>
              <a:ext uri="{FF2B5EF4-FFF2-40B4-BE49-F238E27FC236}">
                <a16:creationId xmlns:a16="http://schemas.microsoft.com/office/drawing/2014/main" id="{2588526F-5E38-42E1-A06E-4474425FC3A1}"/>
              </a:ext>
            </a:extLst>
          </p:cNvPr>
          <p:cNvSpPr/>
          <p:nvPr/>
        </p:nvSpPr>
        <p:spPr>
          <a:xfrm>
            <a:off x="6096000" y="2533134"/>
            <a:ext cx="2088292" cy="895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Accept</a:t>
            </a:r>
            <a:endParaRPr kumimoji="1" lang="ja-JP" altLang="en-US" dirty="0"/>
          </a:p>
        </p:txBody>
      </p:sp>
      <p:cxnSp>
        <p:nvCxnSpPr>
          <p:cNvPr id="12" name="直線矢印コネクタ 11">
            <a:extLst>
              <a:ext uri="{FF2B5EF4-FFF2-40B4-BE49-F238E27FC236}">
                <a16:creationId xmlns:a16="http://schemas.microsoft.com/office/drawing/2014/main" id="{989744F1-BAF5-4B1A-B359-4283C780CE9E}"/>
              </a:ext>
            </a:extLst>
          </p:cNvPr>
          <p:cNvCxnSpPr>
            <a:stCxn id="9" idx="3"/>
            <a:endCxn id="10" idx="1"/>
          </p:cNvCxnSpPr>
          <p:nvPr/>
        </p:nvCxnSpPr>
        <p:spPr>
          <a:xfrm flipV="1">
            <a:off x="4901308" y="2981067"/>
            <a:ext cx="1194692" cy="1"/>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0729CBB-678A-4334-9D60-C34A783B86C3}"/>
              </a:ext>
            </a:extLst>
          </p:cNvPr>
          <p:cNvSpPr txBox="1"/>
          <p:nvPr/>
        </p:nvSpPr>
        <p:spPr>
          <a:xfrm>
            <a:off x="4556262" y="4889075"/>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4" name="テキスト ボックス 13">
            <a:extLst>
              <a:ext uri="{FF2B5EF4-FFF2-40B4-BE49-F238E27FC236}">
                <a16:creationId xmlns:a16="http://schemas.microsoft.com/office/drawing/2014/main" id="{BAAB1F6F-0D77-47E0-93E6-0E0C81227648}"/>
              </a:ext>
            </a:extLst>
          </p:cNvPr>
          <p:cNvSpPr txBox="1"/>
          <p:nvPr/>
        </p:nvSpPr>
        <p:spPr>
          <a:xfrm>
            <a:off x="4895097" y="2323589"/>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15" name="テキスト ボックス 14">
            <a:extLst>
              <a:ext uri="{FF2B5EF4-FFF2-40B4-BE49-F238E27FC236}">
                <a16:creationId xmlns:a16="http://schemas.microsoft.com/office/drawing/2014/main" id="{CA04B775-F35A-4E91-AE01-2D7100C778CD}"/>
              </a:ext>
            </a:extLst>
          </p:cNvPr>
          <p:cNvSpPr txBox="1"/>
          <p:nvPr/>
        </p:nvSpPr>
        <p:spPr>
          <a:xfrm>
            <a:off x="5702409" y="2323589"/>
            <a:ext cx="417102" cy="461665"/>
          </a:xfrm>
          <a:prstGeom prst="rect">
            <a:avLst/>
          </a:prstGeom>
          <a:noFill/>
        </p:spPr>
        <p:txBody>
          <a:bodyPr wrap="none" rtlCol="0">
            <a:spAutoFit/>
          </a:bodyPr>
          <a:lstStyle/>
          <a:p>
            <a:pPr algn="l"/>
            <a:r>
              <a:rPr kumimoji="1" lang="en-US" altLang="ja-JP" sz="2400" dirty="0"/>
              <a:t>h</a:t>
            </a:r>
            <a:r>
              <a:rPr kumimoji="1" lang="en-US" altLang="ja-JP" sz="2400" baseline="-25000" dirty="0"/>
              <a:t>i</a:t>
            </a:r>
            <a:endParaRPr kumimoji="1" lang="ja-JP" altLang="en-US" sz="2400" baseline="-25000" dirty="0"/>
          </a:p>
        </p:txBody>
      </p:sp>
      <p:sp>
        <p:nvSpPr>
          <p:cNvPr id="16" name="テキスト ボックス 15">
            <a:extLst>
              <a:ext uri="{FF2B5EF4-FFF2-40B4-BE49-F238E27FC236}">
                <a16:creationId xmlns:a16="http://schemas.microsoft.com/office/drawing/2014/main" id="{BBE3B0E9-2171-47A2-908E-D97A0BB2CAA1}"/>
              </a:ext>
            </a:extLst>
          </p:cNvPr>
          <p:cNvSpPr txBox="1"/>
          <p:nvPr/>
        </p:nvSpPr>
        <p:spPr>
          <a:xfrm>
            <a:off x="6928389" y="4889074"/>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pic>
        <p:nvPicPr>
          <p:cNvPr id="17" name="図 16">
            <a:extLst>
              <a:ext uri="{FF2B5EF4-FFF2-40B4-BE49-F238E27FC236}">
                <a16:creationId xmlns:a16="http://schemas.microsoft.com/office/drawing/2014/main" id="{74A509E7-1ADA-47A5-82C6-3587DAE3CC93}"/>
              </a:ext>
            </a:extLst>
          </p:cNvPr>
          <p:cNvPicPr>
            <a:picLocks noChangeAspect="1"/>
          </p:cNvPicPr>
          <p:nvPr/>
        </p:nvPicPr>
        <p:blipFill>
          <a:blip r:embed="rId3"/>
          <a:stretch>
            <a:fillRect/>
          </a:stretch>
        </p:blipFill>
        <p:spPr>
          <a:xfrm>
            <a:off x="9023613" y="1425445"/>
            <a:ext cx="5111746" cy="365125"/>
          </a:xfrm>
          <a:prstGeom prst="rect">
            <a:avLst/>
          </a:prstGeom>
        </p:spPr>
      </p:pic>
      <p:sp>
        <p:nvSpPr>
          <p:cNvPr id="18" name="テキスト ボックス 17">
            <a:extLst>
              <a:ext uri="{FF2B5EF4-FFF2-40B4-BE49-F238E27FC236}">
                <a16:creationId xmlns:a16="http://schemas.microsoft.com/office/drawing/2014/main" id="{5CC0E285-DFCE-466B-8FA8-108D1F69D3F6}"/>
              </a:ext>
            </a:extLst>
          </p:cNvPr>
          <p:cNvSpPr txBox="1"/>
          <p:nvPr/>
        </p:nvSpPr>
        <p:spPr>
          <a:xfrm>
            <a:off x="6491500" y="1379145"/>
            <a:ext cx="2573140" cy="461665"/>
          </a:xfrm>
          <a:prstGeom prst="rect">
            <a:avLst/>
          </a:prstGeom>
          <a:noFill/>
        </p:spPr>
        <p:txBody>
          <a:bodyPr wrap="none" rtlCol="0">
            <a:spAutoFit/>
          </a:bodyPr>
          <a:lstStyle/>
          <a:p>
            <a:pPr algn="l"/>
            <a:r>
              <a:rPr kumimoji="1" lang="en-US" altLang="ja-JP" sz="2400" dirty="0" err="1"/>
              <a:t>actualStream</a:t>
            </a:r>
            <a:r>
              <a:rPr kumimoji="1" lang="en-US" altLang="ja-JP" sz="2400" dirty="0"/>
              <a:t>(hi)</a:t>
            </a:r>
            <a:endParaRPr kumimoji="1" lang="ja-JP" altLang="en-US" sz="2400" dirty="0"/>
          </a:p>
        </p:txBody>
      </p:sp>
      <p:sp>
        <p:nvSpPr>
          <p:cNvPr id="19" name="テキスト ボックス 18">
            <a:extLst>
              <a:ext uri="{FF2B5EF4-FFF2-40B4-BE49-F238E27FC236}">
                <a16:creationId xmlns:a16="http://schemas.microsoft.com/office/drawing/2014/main" id="{90C04F02-3766-4E66-863C-56849C7DF44D}"/>
              </a:ext>
            </a:extLst>
          </p:cNvPr>
          <p:cNvSpPr txBox="1"/>
          <p:nvPr/>
        </p:nvSpPr>
        <p:spPr>
          <a:xfrm>
            <a:off x="6453611" y="5803582"/>
            <a:ext cx="423514" cy="461665"/>
          </a:xfrm>
          <a:prstGeom prst="rect">
            <a:avLst/>
          </a:prstGeom>
          <a:noFill/>
        </p:spPr>
        <p:txBody>
          <a:bodyPr wrap="none" rtlCol="0">
            <a:spAutoFit/>
          </a:bodyPr>
          <a:lstStyle/>
          <a:p>
            <a:pPr algn="l"/>
            <a:r>
              <a:rPr kumimoji="1" lang="en-US" altLang="ja-JP" sz="2400" dirty="0" err="1"/>
              <a:t>h</a:t>
            </a:r>
            <a:r>
              <a:rPr kumimoji="1" lang="en-US" altLang="ja-JP" sz="2400" baseline="-25000" dirty="0" err="1"/>
              <a:t>j</a:t>
            </a:r>
            <a:endParaRPr kumimoji="1" lang="ja-JP" altLang="en-US" sz="2400" baseline="-25000" dirty="0"/>
          </a:p>
        </p:txBody>
      </p:sp>
      <p:sp>
        <p:nvSpPr>
          <p:cNvPr id="20" name="テキスト ボックス 19">
            <a:extLst>
              <a:ext uri="{FF2B5EF4-FFF2-40B4-BE49-F238E27FC236}">
                <a16:creationId xmlns:a16="http://schemas.microsoft.com/office/drawing/2014/main" id="{AFECEDF2-4C4B-4D9E-A9CA-8CF0AFC38BE3}"/>
              </a:ext>
            </a:extLst>
          </p:cNvPr>
          <p:cNvSpPr txBox="1"/>
          <p:nvPr/>
        </p:nvSpPr>
        <p:spPr>
          <a:xfrm>
            <a:off x="4064675" y="5848209"/>
            <a:ext cx="2031325" cy="461665"/>
          </a:xfrm>
          <a:prstGeom prst="rect">
            <a:avLst/>
          </a:prstGeom>
          <a:noFill/>
        </p:spPr>
        <p:txBody>
          <a:bodyPr wrap="none" rtlCol="0">
            <a:spAutoFit/>
          </a:bodyPr>
          <a:lstStyle/>
          <a:p>
            <a:pPr algn="l"/>
            <a:r>
              <a:rPr kumimoji="1" lang="ja-JP" altLang="en-US" sz="2400" dirty="0"/>
              <a:t>初期値エラー</a:t>
            </a:r>
            <a:endParaRPr kumimoji="1" lang="ja-JP" altLang="en-US" sz="2400" baseline="-25000" dirty="0"/>
          </a:p>
        </p:txBody>
      </p:sp>
      <p:sp>
        <p:nvSpPr>
          <p:cNvPr id="21" name="テキスト ボックス 20">
            <a:extLst>
              <a:ext uri="{FF2B5EF4-FFF2-40B4-BE49-F238E27FC236}">
                <a16:creationId xmlns:a16="http://schemas.microsoft.com/office/drawing/2014/main" id="{DE42C9F7-37F8-48D3-A256-1C82A5052A66}"/>
              </a:ext>
            </a:extLst>
          </p:cNvPr>
          <p:cNvSpPr txBox="1"/>
          <p:nvPr/>
        </p:nvSpPr>
        <p:spPr>
          <a:xfrm>
            <a:off x="4406790" y="1973563"/>
            <a:ext cx="1290738" cy="461665"/>
          </a:xfrm>
          <a:prstGeom prst="rect">
            <a:avLst/>
          </a:prstGeom>
          <a:noFill/>
        </p:spPr>
        <p:txBody>
          <a:bodyPr wrap="none" rtlCol="0">
            <a:spAutoFit/>
          </a:bodyPr>
          <a:lstStyle/>
          <a:p>
            <a:pPr algn="l"/>
            <a:r>
              <a:rPr lang="en-US" altLang="ja-JP" sz="2400" dirty="0" err="1"/>
              <a:t>m_flow</a:t>
            </a:r>
            <a:r>
              <a:rPr lang="en-US" altLang="ja-JP" sz="2400" baseline="-25000" dirty="0" err="1"/>
              <a:t>j</a:t>
            </a:r>
            <a:endParaRPr kumimoji="1" lang="ja-JP" altLang="en-US" sz="2400" baseline="-25000" dirty="0"/>
          </a:p>
        </p:txBody>
      </p:sp>
      <p:sp>
        <p:nvSpPr>
          <p:cNvPr id="22" name="テキスト ボックス 21">
            <a:extLst>
              <a:ext uri="{FF2B5EF4-FFF2-40B4-BE49-F238E27FC236}">
                <a16:creationId xmlns:a16="http://schemas.microsoft.com/office/drawing/2014/main" id="{708C6F6B-ED27-4F86-B21B-211DEF660261}"/>
              </a:ext>
            </a:extLst>
          </p:cNvPr>
          <p:cNvSpPr txBox="1"/>
          <p:nvPr/>
        </p:nvSpPr>
        <p:spPr>
          <a:xfrm>
            <a:off x="5220182" y="595683"/>
            <a:ext cx="4001416" cy="461665"/>
          </a:xfrm>
          <a:prstGeom prst="rect">
            <a:avLst/>
          </a:prstGeom>
          <a:noFill/>
        </p:spPr>
        <p:txBody>
          <a:bodyPr wrap="none" rtlCol="0">
            <a:spAutoFit/>
          </a:bodyPr>
          <a:lstStyle/>
          <a:p>
            <a:pPr algn="l"/>
            <a:r>
              <a:rPr kumimoji="1" lang="en-US" altLang="ja-JP" sz="2400" dirty="0"/>
              <a:t>J</a:t>
            </a:r>
            <a:r>
              <a:rPr kumimoji="1" lang="ja-JP" altLang="en-US" sz="2400" dirty="0"/>
              <a:t>に流入するときに成り立つ</a:t>
            </a:r>
          </a:p>
        </p:txBody>
      </p:sp>
    </p:spTree>
    <p:extLst>
      <p:ext uri="{BB962C8B-B14F-4D97-AF65-F5344CB8AC3E}">
        <p14:creationId xmlns:p14="http://schemas.microsoft.com/office/powerpoint/2010/main" val="3506248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3E6E6A8-A14F-4E8C-A96B-4A94D3E613D6}"/>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3" name="正方形/長方形 2">
            <a:extLst>
              <a:ext uri="{FF2B5EF4-FFF2-40B4-BE49-F238E27FC236}">
                <a16:creationId xmlns:a16="http://schemas.microsoft.com/office/drawing/2014/main" id="{B26A97D1-3B83-46B9-8EFD-E8AAF7466DE4}"/>
              </a:ext>
            </a:extLst>
          </p:cNvPr>
          <p:cNvSpPr/>
          <p:nvPr/>
        </p:nvSpPr>
        <p:spPr>
          <a:xfrm>
            <a:off x="825661" y="1173259"/>
            <a:ext cx="10436506" cy="646331"/>
          </a:xfrm>
          <a:prstGeom prst="rect">
            <a:avLst/>
          </a:prstGeom>
        </p:spPr>
        <p:txBody>
          <a:bodyPr wrap="square">
            <a:spAutoFit/>
          </a:bodyPr>
          <a:lstStyle/>
          <a:p>
            <a:r>
              <a:rPr lang="ja-JP" altLang="en-US" dirty="0"/>
              <a:t>(assign) acceptActual1.streamPort1.h := smooth(0, if (-inlet1.m) &gt; 0.0 then inlet1.h else 0.0) / (1.0 - (if (-inlet1.m) &gt; 0.0 then 0.0 else 1.0))</a:t>
            </a:r>
          </a:p>
        </p:txBody>
      </p:sp>
      <p:sp>
        <p:nvSpPr>
          <p:cNvPr id="5" name="テキスト ボックス 4">
            <a:extLst>
              <a:ext uri="{FF2B5EF4-FFF2-40B4-BE49-F238E27FC236}">
                <a16:creationId xmlns:a16="http://schemas.microsoft.com/office/drawing/2014/main" id="{8EB72940-1CCF-43EE-ABDD-AF87D04B1A3A}"/>
              </a:ext>
            </a:extLst>
          </p:cNvPr>
          <p:cNvSpPr txBox="1"/>
          <p:nvPr/>
        </p:nvSpPr>
        <p:spPr>
          <a:xfrm>
            <a:off x="7037408"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6" name="テキスト ボックス 5">
            <a:extLst>
              <a:ext uri="{FF2B5EF4-FFF2-40B4-BE49-F238E27FC236}">
                <a16:creationId xmlns:a16="http://schemas.microsoft.com/office/drawing/2014/main" id="{2B373E02-9CFA-46A9-966B-FE8D9233E694}"/>
              </a:ext>
            </a:extLst>
          </p:cNvPr>
          <p:cNvSpPr txBox="1"/>
          <p:nvPr/>
        </p:nvSpPr>
        <p:spPr>
          <a:xfrm>
            <a:off x="8971693" y="711594"/>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7" name="テキスト ボックス 6">
            <a:extLst>
              <a:ext uri="{FF2B5EF4-FFF2-40B4-BE49-F238E27FC236}">
                <a16:creationId xmlns:a16="http://schemas.microsoft.com/office/drawing/2014/main" id="{A7BC8FCA-3CCA-4DD7-A57C-2BAD52A2E73E}"/>
              </a:ext>
            </a:extLst>
          </p:cNvPr>
          <p:cNvSpPr txBox="1"/>
          <p:nvPr/>
        </p:nvSpPr>
        <p:spPr>
          <a:xfrm>
            <a:off x="2177354" y="1819590"/>
            <a:ext cx="356188" cy="461665"/>
          </a:xfrm>
          <a:prstGeom prst="rect">
            <a:avLst/>
          </a:prstGeom>
          <a:noFill/>
        </p:spPr>
        <p:txBody>
          <a:bodyPr wrap="none" rtlCol="0">
            <a:spAutoFit/>
          </a:bodyPr>
          <a:lstStyle/>
          <a:p>
            <a:pPr algn="l"/>
            <a:r>
              <a:rPr kumimoji="1" lang="en-US" altLang="ja-JP" sz="2400" dirty="0"/>
              <a:t>1</a:t>
            </a:r>
            <a:endParaRPr kumimoji="1" lang="ja-JP" altLang="en-US" sz="2400" dirty="0"/>
          </a:p>
        </p:txBody>
      </p:sp>
      <p:sp>
        <p:nvSpPr>
          <p:cNvPr id="9" name="正方形/長方形 8">
            <a:extLst>
              <a:ext uri="{FF2B5EF4-FFF2-40B4-BE49-F238E27FC236}">
                <a16:creationId xmlns:a16="http://schemas.microsoft.com/office/drawing/2014/main" id="{FDF4C488-FCE3-4493-B9B4-9980716E5A9A}"/>
              </a:ext>
            </a:extLst>
          </p:cNvPr>
          <p:cNvSpPr/>
          <p:nvPr/>
        </p:nvSpPr>
        <p:spPr>
          <a:xfrm>
            <a:off x="825660" y="2967335"/>
            <a:ext cx="10436505" cy="646331"/>
          </a:xfrm>
          <a:prstGeom prst="rect">
            <a:avLst/>
          </a:prstGeom>
        </p:spPr>
        <p:txBody>
          <a:bodyPr wrap="square">
            <a:spAutoFit/>
          </a:bodyPr>
          <a:lstStyle/>
          <a:p>
            <a:r>
              <a:rPr lang="ja-JP" altLang="en-US" dirty="0"/>
              <a:t>(assign) acceptActual1.streamPort1.h := (99.0 - smooth(0, if (-inlet1.m) &gt; 0.0 then inlet1.h else 0.0)) / (if (-inlet1.m) &gt; 0.0 then 0.0 else 1.0)</a:t>
            </a:r>
          </a:p>
        </p:txBody>
      </p:sp>
    </p:spTree>
    <p:extLst>
      <p:ext uri="{BB962C8B-B14F-4D97-AF65-F5344CB8AC3E}">
        <p14:creationId xmlns:p14="http://schemas.microsoft.com/office/powerpoint/2010/main" val="174183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F4F8E6-0B3A-46C1-B9B9-DB9DDFE7450C}"/>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7346F29D-1354-4F7E-83C6-5B20EA082F26}"/>
              </a:ext>
            </a:extLst>
          </p:cNvPr>
          <p:cNvPicPr>
            <a:picLocks noChangeAspect="1"/>
          </p:cNvPicPr>
          <p:nvPr/>
        </p:nvPicPr>
        <p:blipFill>
          <a:blip r:embed="rId2"/>
          <a:stretch>
            <a:fillRect/>
          </a:stretch>
        </p:blipFill>
        <p:spPr>
          <a:xfrm>
            <a:off x="676310" y="1630818"/>
            <a:ext cx="9485599" cy="2916468"/>
          </a:xfrm>
          <a:prstGeom prst="rect">
            <a:avLst/>
          </a:prstGeom>
        </p:spPr>
      </p:pic>
      <p:sp>
        <p:nvSpPr>
          <p:cNvPr id="4" name="テキスト ボックス 3">
            <a:extLst>
              <a:ext uri="{FF2B5EF4-FFF2-40B4-BE49-F238E27FC236}">
                <a16:creationId xmlns:a16="http://schemas.microsoft.com/office/drawing/2014/main" id="{A5D4B34B-9521-40DC-9EAD-80D8D004D5ED}"/>
              </a:ext>
            </a:extLst>
          </p:cNvPr>
          <p:cNvSpPr txBox="1"/>
          <p:nvPr/>
        </p:nvSpPr>
        <p:spPr>
          <a:xfrm>
            <a:off x="7475838" y="2879124"/>
            <a:ext cx="3877985" cy="461665"/>
          </a:xfrm>
          <a:prstGeom prst="rect">
            <a:avLst/>
          </a:prstGeom>
          <a:noFill/>
        </p:spPr>
        <p:txBody>
          <a:bodyPr wrap="none" rtlCol="0">
            <a:spAutoFit/>
          </a:bodyPr>
          <a:lstStyle/>
          <a:p>
            <a:pPr algn="l"/>
            <a:r>
              <a:rPr kumimoji="1" lang="ja-JP" altLang="en-US" sz="2400" dirty="0"/>
              <a:t>エンタルピーフローレート</a:t>
            </a:r>
          </a:p>
        </p:txBody>
      </p:sp>
      <p:sp>
        <p:nvSpPr>
          <p:cNvPr id="5" name="テキスト ボックス 4">
            <a:extLst>
              <a:ext uri="{FF2B5EF4-FFF2-40B4-BE49-F238E27FC236}">
                <a16:creationId xmlns:a16="http://schemas.microsoft.com/office/drawing/2014/main" id="{0C02E488-5C0C-4EDD-ACC5-A0B4D30E8A71}"/>
              </a:ext>
            </a:extLst>
          </p:cNvPr>
          <p:cNvSpPr txBox="1"/>
          <p:nvPr/>
        </p:nvSpPr>
        <p:spPr>
          <a:xfrm>
            <a:off x="8043207" y="3934769"/>
            <a:ext cx="2339102" cy="461665"/>
          </a:xfrm>
          <a:prstGeom prst="rect">
            <a:avLst/>
          </a:prstGeom>
          <a:noFill/>
        </p:spPr>
        <p:txBody>
          <a:bodyPr wrap="none" rtlCol="0">
            <a:spAutoFit/>
          </a:bodyPr>
          <a:lstStyle/>
          <a:p>
            <a:pPr algn="l"/>
            <a:r>
              <a:rPr kumimoji="1" lang="ja-JP" altLang="en-US" sz="2400" dirty="0"/>
              <a:t>比エンタルピー</a:t>
            </a:r>
          </a:p>
        </p:txBody>
      </p:sp>
      <p:sp>
        <p:nvSpPr>
          <p:cNvPr id="6" name="正方形/長方形 5">
            <a:extLst>
              <a:ext uri="{FF2B5EF4-FFF2-40B4-BE49-F238E27FC236}">
                <a16:creationId xmlns:a16="http://schemas.microsoft.com/office/drawing/2014/main" id="{7ADF4AAC-4526-4754-92E7-DEA9F365FCB8}"/>
              </a:ext>
            </a:extLst>
          </p:cNvPr>
          <p:cNvSpPr/>
          <p:nvPr/>
        </p:nvSpPr>
        <p:spPr>
          <a:xfrm>
            <a:off x="2758633" y="4880912"/>
            <a:ext cx="6096000" cy="923330"/>
          </a:xfrm>
          <a:prstGeom prst="rect">
            <a:avLst/>
          </a:prstGeom>
        </p:spPr>
        <p:txBody>
          <a:bodyPr>
            <a:spAutoFit/>
          </a:bodyPr>
          <a:lstStyle/>
          <a:p>
            <a:r>
              <a:rPr lang="ja-JP" altLang="en-US" dirty="0">
                <a:hlinkClick r:id="rId3"/>
              </a:rPr>
              <a:t>https://build.openmodelica.org/Documentation/ModelicaReference.'stream'.html</a:t>
            </a:r>
            <a:endParaRPr lang="en-US" altLang="ja-JP" dirty="0"/>
          </a:p>
          <a:p>
            <a:endParaRPr lang="ja-JP" altLang="en-US" dirty="0"/>
          </a:p>
        </p:txBody>
      </p:sp>
    </p:spTree>
    <p:extLst>
      <p:ext uri="{BB962C8B-B14F-4D97-AF65-F5344CB8AC3E}">
        <p14:creationId xmlns:p14="http://schemas.microsoft.com/office/powerpoint/2010/main" val="1290984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D90A569-3D81-46E2-BD3C-6DD6CDB8FB2B}"/>
              </a:ext>
            </a:extLst>
          </p:cNvPr>
          <p:cNvPicPr>
            <a:picLocks noChangeAspect="1"/>
          </p:cNvPicPr>
          <p:nvPr/>
        </p:nvPicPr>
        <p:blipFill>
          <a:blip r:embed="rId2"/>
          <a:stretch>
            <a:fillRect/>
          </a:stretch>
        </p:blipFill>
        <p:spPr>
          <a:xfrm>
            <a:off x="1173053" y="1365799"/>
            <a:ext cx="4922947" cy="3162574"/>
          </a:xfrm>
          <a:prstGeom prst="rect">
            <a:avLst/>
          </a:prstGeom>
        </p:spPr>
      </p:pic>
      <p:pic>
        <p:nvPicPr>
          <p:cNvPr id="5" name="図 4">
            <a:extLst>
              <a:ext uri="{FF2B5EF4-FFF2-40B4-BE49-F238E27FC236}">
                <a16:creationId xmlns:a16="http://schemas.microsoft.com/office/drawing/2014/main" id="{84EEC440-6794-4D04-A6DD-07C3C19A9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612" y="5492201"/>
            <a:ext cx="4786312" cy="809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64">
            <a:extLst>
              <a:ext uri="{FF2B5EF4-FFF2-40B4-BE49-F238E27FC236}">
                <a16:creationId xmlns:a16="http://schemas.microsoft.com/office/drawing/2014/main" id="{A1633530-119A-48B4-903E-F93EA426D184}"/>
              </a:ext>
            </a:extLst>
          </p:cNvPr>
          <p:cNvSpPr txBox="1">
            <a:spLocks noChangeArrowheads="1"/>
          </p:cNvSpPr>
          <p:nvPr/>
        </p:nvSpPr>
        <p:spPr bwMode="auto">
          <a:xfrm>
            <a:off x="3081874" y="6241501"/>
            <a:ext cx="22431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300">
                <a:latin typeface="Times New Roman" panose="02020603050405020304" pitchFamily="18" charset="0"/>
              </a:rPr>
              <a:t>(mixing value for m_flow</a:t>
            </a:r>
            <a:r>
              <a:rPr lang="en-US" altLang="ja-JP" sz="1300" baseline="-25000">
                <a:latin typeface="Times New Roman" panose="02020603050405020304" pitchFamily="18" charset="0"/>
              </a:rPr>
              <a:t>i</a:t>
            </a:r>
            <a:r>
              <a:rPr lang="en-US" altLang="ja-JP" sz="1300">
                <a:latin typeface="Times New Roman" panose="02020603050405020304" pitchFamily="18" charset="0"/>
              </a:rPr>
              <a:t> &gt; 0)</a:t>
            </a:r>
          </a:p>
        </p:txBody>
      </p:sp>
    </p:spTree>
    <p:extLst>
      <p:ext uri="{BB962C8B-B14F-4D97-AF65-F5344CB8AC3E}">
        <p14:creationId xmlns:p14="http://schemas.microsoft.com/office/powerpoint/2010/main" val="1647008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a:extLst>
              <a:ext uri="{FF2B5EF4-FFF2-40B4-BE49-F238E27FC236}">
                <a16:creationId xmlns:a16="http://schemas.microsoft.com/office/drawing/2014/main" id="{4E4EAB3C-E7E0-4512-8AE7-C96B4E610017}"/>
              </a:ext>
            </a:extLst>
          </p:cNvPr>
          <p:cNvGrpSpPr>
            <a:grpSpLocks/>
          </p:cNvGrpSpPr>
          <p:nvPr/>
        </p:nvGrpSpPr>
        <p:grpSpPr bwMode="auto">
          <a:xfrm>
            <a:off x="2220398" y="1338884"/>
            <a:ext cx="3673477" cy="3735389"/>
            <a:chOff x="1450" y="1592"/>
            <a:chExt cx="2314" cy="2353"/>
          </a:xfrm>
        </p:grpSpPr>
        <p:sp>
          <p:nvSpPr>
            <p:cNvPr id="3" name="Rectangle 136">
              <a:extLst>
                <a:ext uri="{FF2B5EF4-FFF2-40B4-BE49-F238E27FC236}">
                  <a16:creationId xmlns:a16="http://schemas.microsoft.com/office/drawing/2014/main" id="{39506B08-B89A-4582-B3F5-27D7235E0A2E}"/>
                </a:ext>
              </a:extLst>
            </p:cNvPr>
            <p:cNvSpPr>
              <a:spLocks noChangeArrowheads="1"/>
            </p:cNvSpPr>
            <p:nvPr/>
          </p:nvSpPr>
          <p:spPr bwMode="auto">
            <a:xfrm rot="3600000">
              <a:off x="1231" y="1811"/>
              <a:ext cx="1111" cy="6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4" name="Rectangle 137">
              <a:extLst>
                <a:ext uri="{FF2B5EF4-FFF2-40B4-BE49-F238E27FC236}">
                  <a16:creationId xmlns:a16="http://schemas.microsoft.com/office/drawing/2014/main" id="{978D99FE-833A-4571-9F72-4F3B5D2AFC25}"/>
                </a:ext>
              </a:extLst>
            </p:cNvPr>
            <p:cNvSpPr>
              <a:spLocks noChangeArrowheads="1"/>
            </p:cNvSpPr>
            <p:nvPr/>
          </p:nvSpPr>
          <p:spPr bwMode="auto">
            <a:xfrm>
              <a:off x="2357" y="2461"/>
              <a:ext cx="1407"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5" name="Rectangle 138">
              <a:extLst>
                <a:ext uri="{FF2B5EF4-FFF2-40B4-BE49-F238E27FC236}">
                  <a16:creationId xmlns:a16="http://schemas.microsoft.com/office/drawing/2014/main" id="{A1058FF3-413E-4574-9DA6-05371A2037A5}"/>
                </a:ext>
              </a:extLst>
            </p:cNvPr>
            <p:cNvSpPr>
              <a:spLocks noChangeArrowheads="1"/>
            </p:cNvSpPr>
            <p:nvPr/>
          </p:nvSpPr>
          <p:spPr bwMode="auto">
            <a:xfrm rot="-3600000">
              <a:off x="1276" y="3085"/>
              <a:ext cx="1054" cy="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it-IT" altLang="ja-JP"/>
            </a:p>
          </p:txBody>
        </p:sp>
        <p:sp>
          <p:nvSpPr>
            <p:cNvPr id="6" name="Line 140">
              <a:extLst>
                <a:ext uri="{FF2B5EF4-FFF2-40B4-BE49-F238E27FC236}">
                  <a16:creationId xmlns:a16="http://schemas.microsoft.com/office/drawing/2014/main" id="{AD2A28A9-C2A5-41FB-ACE1-547EE0CB6ECD}"/>
                </a:ext>
              </a:extLst>
            </p:cNvPr>
            <p:cNvSpPr>
              <a:spLocks noChangeShapeType="1"/>
            </p:cNvSpPr>
            <p:nvPr/>
          </p:nvSpPr>
          <p:spPr bwMode="auto">
            <a:xfrm rot="-3600000">
              <a:off x="1716" y="2992"/>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7" name="Line 141">
              <a:extLst>
                <a:ext uri="{FF2B5EF4-FFF2-40B4-BE49-F238E27FC236}">
                  <a16:creationId xmlns:a16="http://schemas.microsoft.com/office/drawing/2014/main" id="{A251BB3C-6D9B-49D0-89D6-274AEAEDFD07}"/>
                </a:ext>
              </a:extLst>
            </p:cNvPr>
            <p:cNvSpPr>
              <a:spLocks noChangeShapeType="1"/>
            </p:cNvSpPr>
            <p:nvPr/>
          </p:nvSpPr>
          <p:spPr bwMode="auto">
            <a:xfrm rot="3600000">
              <a:off x="1982" y="2438"/>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8" name="Line 142">
              <a:extLst>
                <a:ext uri="{FF2B5EF4-FFF2-40B4-BE49-F238E27FC236}">
                  <a16:creationId xmlns:a16="http://schemas.microsoft.com/office/drawing/2014/main" id="{0E49E6C4-C1C8-4F30-BF31-AFB4B4EF2522}"/>
                </a:ext>
              </a:extLst>
            </p:cNvPr>
            <p:cNvSpPr>
              <a:spLocks noChangeShapeType="1"/>
            </p:cNvSpPr>
            <p:nvPr/>
          </p:nvSpPr>
          <p:spPr bwMode="auto">
            <a:xfrm rot="10800000">
              <a:off x="2357" y="2635"/>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9" name="Line 144">
              <a:extLst>
                <a:ext uri="{FF2B5EF4-FFF2-40B4-BE49-F238E27FC236}">
                  <a16:creationId xmlns:a16="http://schemas.microsoft.com/office/drawing/2014/main" id="{A97CB0E2-B064-454D-A83E-D67FFEACF995}"/>
                </a:ext>
              </a:extLst>
            </p:cNvPr>
            <p:cNvSpPr>
              <a:spLocks noChangeShapeType="1"/>
            </p:cNvSpPr>
            <p:nvPr/>
          </p:nvSpPr>
          <p:spPr bwMode="auto">
            <a:xfrm>
              <a:off x="2357" y="297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0" name="Line 145">
              <a:extLst>
                <a:ext uri="{FF2B5EF4-FFF2-40B4-BE49-F238E27FC236}">
                  <a16:creationId xmlns:a16="http://schemas.microsoft.com/office/drawing/2014/main" id="{1D0290E6-3E2D-432B-BF6C-1DD45BBB66EF}"/>
                </a:ext>
              </a:extLst>
            </p:cNvPr>
            <p:cNvSpPr>
              <a:spLocks noChangeShapeType="1"/>
            </p:cNvSpPr>
            <p:nvPr/>
          </p:nvSpPr>
          <p:spPr bwMode="auto">
            <a:xfrm rot="-7200000">
              <a:off x="1720" y="2587"/>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1" name="Line 146">
              <a:extLst>
                <a:ext uri="{FF2B5EF4-FFF2-40B4-BE49-F238E27FC236}">
                  <a16:creationId xmlns:a16="http://schemas.microsoft.com/office/drawing/2014/main" id="{06D0F75D-2FA2-429A-919F-4ADDB6DA79C3}"/>
                </a:ext>
              </a:extLst>
            </p:cNvPr>
            <p:cNvSpPr>
              <a:spLocks noChangeShapeType="1"/>
            </p:cNvSpPr>
            <p:nvPr/>
          </p:nvSpPr>
          <p:spPr bwMode="auto">
            <a:xfrm rot="7200000">
              <a:off x="1999" y="3154"/>
              <a:ext cx="27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2" name="Line 148">
              <a:extLst>
                <a:ext uri="{FF2B5EF4-FFF2-40B4-BE49-F238E27FC236}">
                  <a16:creationId xmlns:a16="http://schemas.microsoft.com/office/drawing/2014/main" id="{B3A62213-577A-4230-A983-56EDEF99342C}"/>
                </a:ext>
              </a:extLst>
            </p:cNvPr>
            <p:cNvSpPr>
              <a:spLocks noChangeShapeType="1"/>
            </p:cNvSpPr>
            <p:nvPr/>
          </p:nvSpPr>
          <p:spPr bwMode="auto">
            <a:xfrm>
              <a:off x="2191" y="2552"/>
              <a:ext cx="166" cy="8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3" name="Line 150">
              <a:extLst>
                <a:ext uri="{FF2B5EF4-FFF2-40B4-BE49-F238E27FC236}">
                  <a16:creationId xmlns:a16="http://schemas.microsoft.com/office/drawing/2014/main" id="{120E0AEA-8D43-441B-BD97-01D18F4EBE31}"/>
                </a:ext>
              </a:extLst>
            </p:cNvPr>
            <p:cNvSpPr>
              <a:spLocks noChangeShapeType="1"/>
            </p:cNvSpPr>
            <p:nvPr/>
          </p:nvSpPr>
          <p:spPr bwMode="auto">
            <a:xfrm flipH="1">
              <a:off x="2201" y="2592"/>
              <a:ext cx="74" cy="443"/>
            </a:xfrm>
            <a:prstGeom prst="line">
              <a:avLst/>
            </a:prstGeom>
            <a:noFill/>
            <a:ln w="19050">
              <a:solidFill>
                <a:srgbClr val="FF0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4" name="Line 151">
              <a:extLst>
                <a:ext uri="{FF2B5EF4-FFF2-40B4-BE49-F238E27FC236}">
                  <a16:creationId xmlns:a16="http://schemas.microsoft.com/office/drawing/2014/main" id="{9E392393-6517-4035-88A9-0B0920733C7D}"/>
                </a:ext>
              </a:extLst>
            </p:cNvPr>
            <p:cNvSpPr>
              <a:spLocks noChangeShapeType="1"/>
            </p:cNvSpPr>
            <p:nvPr/>
          </p:nvSpPr>
          <p:spPr bwMode="auto">
            <a:xfrm flipH="1">
              <a:off x="1913" y="2548"/>
              <a:ext cx="278" cy="331"/>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5" name="Line 152">
              <a:extLst>
                <a:ext uri="{FF2B5EF4-FFF2-40B4-BE49-F238E27FC236}">
                  <a16:creationId xmlns:a16="http://schemas.microsoft.com/office/drawing/2014/main" id="{BB94E3B4-51A6-4F4F-9BD1-E15AEC0ACD8A}"/>
                </a:ext>
              </a:extLst>
            </p:cNvPr>
            <p:cNvSpPr>
              <a:spLocks noChangeShapeType="1"/>
            </p:cNvSpPr>
            <p:nvPr/>
          </p:nvSpPr>
          <p:spPr bwMode="auto">
            <a:xfrm flipH="1" flipV="1">
              <a:off x="2087" y="2659"/>
              <a:ext cx="266" cy="313"/>
            </a:xfrm>
            <a:prstGeom prst="line">
              <a:avLst/>
            </a:prstGeom>
            <a:noFill/>
            <a:ln w="19050">
              <a:solidFill>
                <a:srgbClr val="008000"/>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6" name="Line 153">
              <a:extLst>
                <a:ext uri="{FF2B5EF4-FFF2-40B4-BE49-F238E27FC236}">
                  <a16:creationId xmlns:a16="http://schemas.microsoft.com/office/drawing/2014/main" id="{D6C1DD45-1B08-4C77-ACCA-F0D06DBBA7B4}"/>
                </a:ext>
              </a:extLst>
            </p:cNvPr>
            <p:cNvSpPr>
              <a:spLocks noChangeShapeType="1"/>
            </p:cNvSpPr>
            <p:nvPr/>
          </p:nvSpPr>
          <p:spPr bwMode="auto">
            <a:xfrm flipH="1">
              <a:off x="1917" y="2636"/>
              <a:ext cx="430" cy="235"/>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7" name="Line 154">
              <a:extLst>
                <a:ext uri="{FF2B5EF4-FFF2-40B4-BE49-F238E27FC236}">
                  <a16:creationId xmlns:a16="http://schemas.microsoft.com/office/drawing/2014/main" id="{47565887-B0DA-48DA-8D0B-7E4ACAA9188B}"/>
                </a:ext>
              </a:extLst>
            </p:cNvPr>
            <p:cNvSpPr>
              <a:spLocks noChangeShapeType="1"/>
            </p:cNvSpPr>
            <p:nvPr/>
          </p:nvSpPr>
          <p:spPr bwMode="auto">
            <a:xfrm flipH="1" flipV="1">
              <a:off x="1927" y="2703"/>
              <a:ext cx="198" cy="57"/>
            </a:xfrm>
            <a:prstGeom prst="line">
              <a:avLst/>
            </a:prstGeom>
            <a:noFill/>
            <a:ln w="19050">
              <a:solidFill>
                <a:schemeClr val="accent2"/>
              </a:solidFill>
              <a:prstDash val="sysDot"/>
              <a:round/>
              <a:headEnd/>
              <a:tailEnd/>
            </a:ln>
            <a:extLst>
              <a:ext uri="{909E8E84-426E-40DD-AFC4-6F175D3DCCD1}">
                <a14:hiddenFill xmlns:a14="http://schemas.microsoft.com/office/drawing/2010/main">
                  <a:noFill/>
                </a14:hiddenFill>
              </a:ext>
            </a:extLst>
          </p:spPr>
          <p:txBody>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ja-JP" altLang="en-US"/>
            </a:p>
          </p:txBody>
        </p:sp>
        <p:sp>
          <p:nvSpPr>
            <p:cNvPr id="18" name="Text Box 155">
              <a:extLst>
                <a:ext uri="{FF2B5EF4-FFF2-40B4-BE49-F238E27FC236}">
                  <a16:creationId xmlns:a16="http://schemas.microsoft.com/office/drawing/2014/main" id="{65DA0921-3CD4-4268-AE87-C188CD964289}"/>
                </a:ext>
              </a:extLst>
            </p:cNvPr>
            <p:cNvSpPr txBox="1">
              <a:spLocks noChangeArrowheads="1"/>
            </p:cNvSpPr>
            <p:nvPr/>
          </p:nvSpPr>
          <p:spPr bwMode="auto">
            <a:xfrm>
              <a:off x="2616" y="252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3</a:t>
              </a:r>
            </a:p>
          </p:txBody>
        </p:sp>
        <p:sp>
          <p:nvSpPr>
            <p:cNvPr id="19" name="Text Box 156">
              <a:extLst>
                <a:ext uri="{FF2B5EF4-FFF2-40B4-BE49-F238E27FC236}">
                  <a16:creationId xmlns:a16="http://schemas.microsoft.com/office/drawing/2014/main" id="{DBBB1C12-30FB-460F-AB9A-0AA90AC56C2A}"/>
                </a:ext>
              </a:extLst>
            </p:cNvPr>
            <p:cNvSpPr txBox="1">
              <a:spLocks noChangeArrowheads="1"/>
            </p:cNvSpPr>
            <p:nvPr/>
          </p:nvSpPr>
          <p:spPr bwMode="auto">
            <a:xfrm>
              <a:off x="2636" y="286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3</a:t>
              </a:r>
              <a:r>
                <a:rPr lang="en-US" altLang="ja-JP" sz="1400"/>
                <a:t>)</a:t>
              </a:r>
            </a:p>
          </p:txBody>
        </p:sp>
        <p:sp>
          <p:nvSpPr>
            <p:cNvPr id="20" name="Text Box 157">
              <a:extLst>
                <a:ext uri="{FF2B5EF4-FFF2-40B4-BE49-F238E27FC236}">
                  <a16:creationId xmlns:a16="http://schemas.microsoft.com/office/drawing/2014/main" id="{7B3EDFF5-17FD-4685-8FAA-A4EBB3048197}"/>
                </a:ext>
              </a:extLst>
            </p:cNvPr>
            <p:cNvSpPr txBox="1">
              <a:spLocks noChangeArrowheads="1"/>
            </p:cNvSpPr>
            <p:nvPr/>
          </p:nvSpPr>
          <p:spPr bwMode="auto">
            <a:xfrm rot="3600000">
              <a:off x="1920" y="2107"/>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2</a:t>
              </a:r>
            </a:p>
          </p:txBody>
        </p:sp>
        <p:sp>
          <p:nvSpPr>
            <p:cNvPr id="21" name="Text Box 158">
              <a:extLst>
                <a:ext uri="{FF2B5EF4-FFF2-40B4-BE49-F238E27FC236}">
                  <a16:creationId xmlns:a16="http://schemas.microsoft.com/office/drawing/2014/main" id="{F244AC77-0F6C-49B8-B987-702B83510333}"/>
                </a:ext>
              </a:extLst>
            </p:cNvPr>
            <p:cNvSpPr txBox="1">
              <a:spLocks noChangeArrowheads="1"/>
            </p:cNvSpPr>
            <p:nvPr/>
          </p:nvSpPr>
          <p:spPr bwMode="auto">
            <a:xfrm rot="3600000">
              <a:off x="1236" y="2069"/>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2</a:t>
              </a:r>
              <a:r>
                <a:rPr lang="en-US" altLang="ja-JP" sz="1400"/>
                <a:t>)</a:t>
              </a:r>
            </a:p>
          </p:txBody>
        </p:sp>
        <p:sp>
          <p:nvSpPr>
            <p:cNvPr id="22" name="Text Box 159">
              <a:extLst>
                <a:ext uri="{FF2B5EF4-FFF2-40B4-BE49-F238E27FC236}">
                  <a16:creationId xmlns:a16="http://schemas.microsoft.com/office/drawing/2014/main" id="{143BE29A-A1CE-4CAC-BD3D-BFB10816F988}"/>
                </a:ext>
              </a:extLst>
            </p:cNvPr>
            <p:cNvSpPr txBox="1">
              <a:spLocks noChangeArrowheads="1"/>
            </p:cNvSpPr>
            <p:nvPr/>
          </p:nvSpPr>
          <p:spPr bwMode="auto">
            <a:xfrm rot="-3600000">
              <a:off x="1604" y="3083"/>
              <a:ext cx="2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a:t>h</a:t>
              </a:r>
              <a:r>
                <a:rPr lang="en-US" altLang="ja-JP" sz="1400" baseline="-25000"/>
                <a:t>1</a:t>
              </a:r>
            </a:p>
          </p:txBody>
        </p:sp>
        <p:sp>
          <p:nvSpPr>
            <p:cNvPr id="23" name="Text Box 160">
              <a:extLst>
                <a:ext uri="{FF2B5EF4-FFF2-40B4-BE49-F238E27FC236}">
                  <a16:creationId xmlns:a16="http://schemas.microsoft.com/office/drawing/2014/main" id="{5C26E86B-A812-4B36-9501-2BCF160C4749}"/>
                </a:ext>
              </a:extLst>
            </p:cNvPr>
            <p:cNvSpPr txBox="1">
              <a:spLocks noChangeArrowheads="1"/>
            </p:cNvSpPr>
            <p:nvPr/>
          </p:nvSpPr>
          <p:spPr bwMode="auto">
            <a:xfrm rot="-3600000">
              <a:off x="1496" y="3457"/>
              <a:ext cx="7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400" b="1"/>
                <a:t>inStream</a:t>
              </a:r>
              <a:r>
                <a:rPr lang="en-US" altLang="ja-JP" sz="1400"/>
                <a:t>(h</a:t>
              </a:r>
              <a:r>
                <a:rPr lang="en-US" altLang="ja-JP" sz="1400" baseline="-25000"/>
                <a:t>1</a:t>
              </a:r>
              <a:r>
                <a:rPr lang="en-US" altLang="ja-JP" sz="1400"/>
                <a:t>)</a:t>
              </a:r>
            </a:p>
          </p:txBody>
        </p:sp>
      </p:grpSp>
      <p:pic>
        <p:nvPicPr>
          <p:cNvPr id="24" name="図 23">
            <a:extLst>
              <a:ext uri="{FF2B5EF4-FFF2-40B4-BE49-F238E27FC236}">
                <a16:creationId xmlns:a16="http://schemas.microsoft.com/office/drawing/2014/main" id="{FD1A5D4B-A945-46BE-99C8-7E08BA9D1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686" y="1532238"/>
            <a:ext cx="5927521" cy="100266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164">
            <a:extLst>
              <a:ext uri="{FF2B5EF4-FFF2-40B4-BE49-F238E27FC236}">
                <a16:creationId xmlns:a16="http://schemas.microsoft.com/office/drawing/2014/main" id="{4432C7E6-E829-49BF-B943-E303E47A7A28}"/>
              </a:ext>
            </a:extLst>
          </p:cNvPr>
          <p:cNvSpPr txBox="1">
            <a:spLocks noChangeArrowheads="1"/>
          </p:cNvSpPr>
          <p:nvPr/>
        </p:nvSpPr>
        <p:spPr bwMode="auto">
          <a:xfrm>
            <a:off x="7307950" y="2474577"/>
            <a:ext cx="2744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r>
              <a:rPr lang="en-US" altLang="ja-JP" sz="1600">
                <a:latin typeface="Times New Roman" panose="02020603050405020304" pitchFamily="18" charset="0"/>
              </a:rPr>
              <a:t>(mixing value for m_flow</a:t>
            </a:r>
            <a:r>
              <a:rPr lang="en-US" altLang="ja-JP" sz="1600" baseline="-25000">
                <a:latin typeface="Times New Roman" panose="02020603050405020304" pitchFamily="18" charset="0"/>
              </a:rPr>
              <a:t>i</a:t>
            </a:r>
            <a:r>
              <a:rPr lang="en-US" altLang="ja-JP" sz="1600">
                <a:latin typeface="Times New Roman" panose="02020603050405020304" pitchFamily="18" charset="0"/>
              </a:rPr>
              <a:t> &gt; 0)</a:t>
            </a:r>
          </a:p>
        </p:txBody>
      </p:sp>
    </p:spTree>
    <p:extLst>
      <p:ext uri="{BB962C8B-B14F-4D97-AF65-F5344CB8AC3E}">
        <p14:creationId xmlns:p14="http://schemas.microsoft.com/office/powerpoint/2010/main" val="2404896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848D269-2E44-4DE1-BDB6-2B971A1C96C1}"/>
              </a:ext>
            </a:extLst>
          </p:cNvPr>
          <p:cNvPicPr>
            <a:picLocks noChangeAspect="1"/>
          </p:cNvPicPr>
          <p:nvPr/>
        </p:nvPicPr>
        <p:blipFill>
          <a:blip r:embed="rId2"/>
          <a:stretch>
            <a:fillRect/>
          </a:stretch>
        </p:blipFill>
        <p:spPr>
          <a:xfrm>
            <a:off x="2281859" y="2426883"/>
            <a:ext cx="7628281" cy="2004234"/>
          </a:xfrm>
          <a:prstGeom prst="rect">
            <a:avLst/>
          </a:prstGeom>
        </p:spPr>
      </p:pic>
      <p:sp>
        <p:nvSpPr>
          <p:cNvPr id="3" name="テキスト ボックス 2">
            <a:extLst>
              <a:ext uri="{FF2B5EF4-FFF2-40B4-BE49-F238E27FC236}">
                <a16:creationId xmlns:a16="http://schemas.microsoft.com/office/drawing/2014/main" id="{E4986099-D78B-4252-A341-DFF9FAE83D8F}"/>
              </a:ext>
            </a:extLst>
          </p:cNvPr>
          <p:cNvSpPr txBox="1"/>
          <p:nvPr/>
        </p:nvSpPr>
        <p:spPr>
          <a:xfrm>
            <a:off x="3385751" y="4757351"/>
            <a:ext cx="2985113" cy="369332"/>
          </a:xfrm>
          <a:prstGeom prst="rect">
            <a:avLst/>
          </a:prstGeom>
          <a:noFill/>
        </p:spPr>
        <p:txBody>
          <a:bodyPr wrap="none" rtlCol="0">
            <a:spAutoFit/>
          </a:bodyPr>
          <a:lstStyle/>
          <a:p>
            <a:r>
              <a:rPr kumimoji="1" lang="en-US" altLang="ja-JP" dirty="0"/>
              <a:t>Modelica Specification 3.3</a:t>
            </a:r>
            <a:endParaRPr kumimoji="1" lang="ja-JP" altLang="en-US" dirty="0"/>
          </a:p>
        </p:txBody>
      </p:sp>
    </p:spTree>
    <p:extLst>
      <p:ext uri="{BB962C8B-B14F-4D97-AF65-F5344CB8AC3E}">
        <p14:creationId xmlns:p14="http://schemas.microsoft.com/office/powerpoint/2010/main" val="813067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D1A75A5-D26F-4DB9-ACBE-C0861E050A53}"/>
              </a:ext>
            </a:extLst>
          </p:cNvPr>
          <p:cNvSpPr>
            <a:spLocks noGrp="1"/>
          </p:cNvSpPr>
          <p:nvPr>
            <p:ph type="sldNum" sz="quarter" idx="12"/>
          </p:nvPr>
        </p:nvSpPr>
        <p:spPr/>
        <p:txBody>
          <a:bodyPr/>
          <a:lstStyle/>
          <a:p>
            <a:fld id="{D836F367-8F14-4921-8441-15DE2D973248}" type="slidenum">
              <a:rPr kumimoji="1" lang="ja-JP" altLang="en-US" smtClean="0"/>
              <a:t>36</a:t>
            </a:fld>
            <a:endParaRPr kumimoji="1" lang="ja-JP" altLang="en-US"/>
          </a:p>
        </p:txBody>
      </p:sp>
      <p:pic>
        <p:nvPicPr>
          <p:cNvPr id="3" name="図 2">
            <a:extLst>
              <a:ext uri="{FF2B5EF4-FFF2-40B4-BE49-F238E27FC236}">
                <a16:creationId xmlns:a16="http://schemas.microsoft.com/office/drawing/2014/main" id="{5712748A-CE3D-45C6-91F7-5905F0FFDC5B}"/>
              </a:ext>
            </a:extLst>
          </p:cNvPr>
          <p:cNvPicPr>
            <a:picLocks noChangeAspect="1"/>
          </p:cNvPicPr>
          <p:nvPr/>
        </p:nvPicPr>
        <p:blipFill>
          <a:blip r:embed="rId2"/>
          <a:stretch>
            <a:fillRect/>
          </a:stretch>
        </p:blipFill>
        <p:spPr>
          <a:xfrm>
            <a:off x="970292" y="752420"/>
            <a:ext cx="9011908" cy="781159"/>
          </a:xfrm>
          <a:prstGeom prst="rect">
            <a:avLst/>
          </a:prstGeom>
        </p:spPr>
      </p:pic>
      <p:pic>
        <p:nvPicPr>
          <p:cNvPr id="4" name="図 3">
            <a:extLst>
              <a:ext uri="{FF2B5EF4-FFF2-40B4-BE49-F238E27FC236}">
                <a16:creationId xmlns:a16="http://schemas.microsoft.com/office/drawing/2014/main" id="{56CAC471-D8CC-4801-B433-ECDB74EC5340}"/>
              </a:ext>
            </a:extLst>
          </p:cNvPr>
          <p:cNvPicPr>
            <a:picLocks noChangeAspect="1"/>
          </p:cNvPicPr>
          <p:nvPr/>
        </p:nvPicPr>
        <p:blipFill>
          <a:blip r:embed="rId3"/>
          <a:stretch>
            <a:fillRect/>
          </a:stretch>
        </p:blipFill>
        <p:spPr>
          <a:xfrm>
            <a:off x="838200" y="3758787"/>
            <a:ext cx="9354856" cy="2962688"/>
          </a:xfrm>
          <a:prstGeom prst="rect">
            <a:avLst/>
          </a:prstGeom>
        </p:spPr>
      </p:pic>
    </p:spTree>
    <p:extLst>
      <p:ext uri="{BB962C8B-B14F-4D97-AF65-F5344CB8AC3E}">
        <p14:creationId xmlns:p14="http://schemas.microsoft.com/office/powerpoint/2010/main" val="305526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6138BC8-FDD6-4E80-9A31-2E9108FF04E7}"/>
              </a:ext>
            </a:extLst>
          </p:cNvPr>
          <p:cNvSpPr>
            <a:spLocks noGrp="1"/>
          </p:cNvSpPr>
          <p:nvPr>
            <p:ph type="sldNum" sz="quarter" idx="12"/>
          </p:nvPr>
        </p:nvSpPr>
        <p:spPr/>
        <p:txBody>
          <a:bodyPr/>
          <a:lstStyle/>
          <a:p>
            <a:fld id="{D836F367-8F14-4921-8441-15DE2D973248}" type="slidenum">
              <a:rPr kumimoji="1" lang="ja-JP" altLang="en-US" smtClean="0"/>
              <a:t>37</a:t>
            </a:fld>
            <a:endParaRPr kumimoji="1" lang="ja-JP" altLang="en-US"/>
          </a:p>
        </p:txBody>
      </p:sp>
      <p:pic>
        <p:nvPicPr>
          <p:cNvPr id="4" name="図 3">
            <a:extLst>
              <a:ext uri="{FF2B5EF4-FFF2-40B4-BE49-F238E27FC236}">
                <a16:creationId xmlns:a16="http://schemas.microsoft.com/office/drawing/2014/main" id="{5DDA5706-74C8-4516-B220-98351EE7B389}"/>
              </a:ext>
            </a:extLst>
          </p:cNvPr>
          <p:cNvPicPr>
            <a:picLocks noChangeAspect="1"/>
          </p:cNvPicPr>
          <p:nvPr/>
        </p:nvPicPr>
        <p:blipFill>
          <a:blip r:embed="rId2"/>
          <a:stretch>
            <a:fillRect/>
          </a:stretch>
        </p:blipFill>
        <p:spPr>
          <a:xfrm>
            <a:off x="1733172" y="373115"/>
            <a:ext cx="8725656" cy="6111770"/>
          </a:xfrm>
          <a:prstGeom prst="rect">
            <a:avLst/>
          </a:prstGeom>
        </p:spPr>
      </p:pic>
      <p:sp>
        <p:nvSpPr>
          <p:cNvPr id="5" name="正方形/長方形 4">
            <a:extLst>
              <a:ext uri="{FF2B5EF4-FFF2-40B4-BE49-F238E27FC236}">
                <a16:creationId xmlns:a16="http://schemas.microsoft.com/office/drawing/2014/main" id="{4E295841-0612-492F-B32F-F9C93FD41FF6}"/>
              </a:ext>
            </a:extLst>
          </p:cNvPr>
          <p:cNvSpPr/>
          <p:nvPr/>
        </p:nvSpPr>
        <p:spPr>
          <a:xfrm>
            <a:off x="168876" y="3429000"/>
            <a:ext cx="6096000" cy="923330"/>
          </a:xfrm>
          <a:prstGeom prst="rect">
            <a:avLst/>
          </a:prstGeom>
        </p:spPr>
        <p:txBody>
          <a:bodyPr>
            <a:spAutoFit/>
          </a:bodyPr>
          <a:lstStyle/>
          <a:p>
            <a:r>
              <a:rPr lang="ja-JP" altLang="en-US" dirty="0"/>
              <a:t>https://www.slideserve.com/ifeoma-young/overview-and-rationale-for-modelica-stream-connectors-january-27-2009</a:t>
            </a:r>
          </a:p>
        </p:txBody>
      </p:sp>
    </p:spTree>
    <p:extLst>
      <p:ext uri="{BB962C8B-B14F-4D97-AF65-F5344CB8AC3E}">
        <p14:creationId xmlns:p14="http://schemas.microsoft.com/office/powerpoint/2010/main" val="4261013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B37A6B2-0DD1-4B9E-A806-F650B0E087B1}"/>
              </a:ext>
            </a:extLst>
          </p:cNvPr>
          <p:cNvSpPr>
            <a:spLocks noGrp="1"/>
          </p:cNvSpPr>
          <p:nvPr>
            <p:ph type="sldNum" sz="quarter" idx="12"/>
          </p:nvPr>
        </p:nvSpPr>
        <p:spPr/>
        <p:txBody>
          <a:bodyPr/>
          <a:lstStyle/>
          <a:p>
            <a:fld id="{D836F367-8F14-4921-8441-15DE2D973248}" type="slidenum">
              <a:rPr kumimoji="1" lang="ja-JP" altLang="en-US" smtClean="0"/>
              <a:t>38</a:t>
            </a:fld>
            <a:endParaRPr kumimoji="1" lang="ja-JP" altLang="en-US"/>
          </a:p>
        </p:txBody>
      </p:sp>
      <p:pic>
        <p:nvPicPr>
          <p:cNvPr id="3" name="図 2">
            <a:extLst>
              <a:ext uri="{FF2B5EF4-FFF2-40B4-BE49-F238E27FC236}">
                <a16:creationId xmlns:a16="http://schemas.microsoft.com/office/drawing/2014/main" id="{8B2E2526-AB37-42CF-AB51-684D0E3D3E7D}"/>
              </a:ext>
            </a:extLst>
          </p:cNvPr>
          <p:cNvPicPr>
            <a:picLocks noChangeAspect="1"/>
          </p:cNvPicPr>
          <p:nvPr/>
        </p:nvPicPr>
        <p:blipFill>
          <a:blip r:embed="rId2"/>
          <a:stretch>
            <a:fillRect/>
          </a:stretch>
        </p:blipFill>
        <p:spPr>
          <a:xfrm>
            <a:off x="1021870" y="1257112"/>
            <a:ext cx="5502117" cy="2171888"/>
          </a:xfrm>
          <a:prstGeom prst="rect">
            <a:avLst/>
          </a:prstGeom>
        </p:spPr>
      </p:pic>
      <p:pic>
        <p:nvPicPr>
          <p:cNvPr id="4" name="図 3">
            <a:extLst>
              <a:ext uri="{FF2B5EF4-FFF2-40B4-BE49-F238E27FC236}">
                <a16:creationId xmlns:a16="http://schemas.microsoft.com/office/drawing/2014/main" id="{F1DFFF9C-EFA0-4781-AF58-B64C14116248}"/>
              </a:ext>
            </a:extLst>
          </p:cNvPr>
          <p:cNvPicPr>
            <a:picLocks noChangeAspect="1"/>
          </p:cNvPicPr>
          <p:nvPr/>
        </p:nvPicPr>
        <p:blipFill>
          <a:blip r:embed="rId3"/>
          <a:stretch>
            <a:fillRect/>
          </a:stretch>
        </p:blipFill>
        <p:spPr>
          <a:xfrm>
            <a:off x="1021870" y="3990744"/>
            <a:ext cx="6340389" cy="1767993"/>
          </a:xfrm>
          <a:prstGeom prst="rect">
            <a:avLst/>
          </a:prstGeom>
        </p:spPr>
      </p:pic>
      <p:sp>
        <p:nvSpPr>
          <p:cNvPr id="5" name="正方形/長方形 4">
            <a:extLst>
              <a:ext uri="{FF2B5EF4-FFF2-40B4-BE49-F238E27FC236}">
                <a16:creationId xmlns:a16="http://schemas.microsoft.com/office/drawing/2014/main" id="{54B8C75F-31DF-421D-91C1-45C0CE1E070E}"/>
              </a:ext>
            </a:extLst>
          </p:cNvPr>
          <p:cNvSpPr/>
          <p:nvPr/>
        </p:nvSpPr>
        <p:spPr>
          <a:xfrm>
            <a:off x="1021870" y="5934670"/>
            <a:ext cx="6096000" cy="923330"/>
          </a:xfrm>
          <a:prstGeom prst="rect">
            <a:avLst/>
          </a:prstGeom>
        </p:spPr>
        <p:txBody>
          <a:bodyPr>
            <a:spAutoFit/>
          </a:bodyPr>
          <a:lstStyle/>
          <a:p>
            <a:r>
              <a:rPr lang="ja-JP" altLang="en-US" dirty="0">
                <a:hlinkClick r:id="rId4"/>
              </a:rPr>
              <a:t>https://www.claytex.com/tech-blog/fluid-connectors-modelica-standard-library/</a:t>
            </a:r>
            <a:endParaRPr lang="en-US" altLang="ja-JP" dirty="0"/>
          </a:p>
          <a:p>
            <a:endParaRPr lang="ja-JP" altLang="en-US" dirty="0"/>
          </a:p>
        </p:txBody>
      </p:sp>
    </p:spTree>
    <p:extLst>
      <p:ext uri="{BB962C8B-B14F-4D97-AF65-F5344CB8AC3E}">
        <p14:creationId xmlns:p14="http://schemas.microsoft.com/office/powerpoint/2010/main" val="2025467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DDA9F6-2376-464A-A377-80438CE6FA19}"/>
              </a:ext>
            </a:extLst>
          </p:cNvPr>
          <p:cNvSpPr>
            <a:spLocks noGrp="1"/>
          </p:cNvSpPr>
          <p:nvPr>
            <p:ph type="sldNum" sz="quarter" idx="12"/>
          </p:nvPr>
        </p:nvSpPr>
        <p:spPr/>
        <p:txBody>
          <a:bodyPr/>
          <a:lstStyle/>
          <a:p>
            <a:fld id="{D836F367-8F14-4921-8441-15DE2D973248}" type="slidenum">
              <a:rPr kumimoji="1" lang="ja-JP" altLang="en-US" smtClean="0"/>
              <a:t>39</a:t>
            </a:fld>
            <a:endParaRPr kumimoji="1" lang="ja-JP" altLang="en-US"/>
          </a:p>
        </p:txBody>
      </p:sp>
      <p:pic>
        <p:nvPicPr>
          <p:cNvPr id="3" name="図 2">
            <a:extLst>
              <a:ext uri="{FF2B5EF4-FFF2-40B4-BE49-F238E27FC236}">
                <a16:creationId xmlns:a16="http://schemas.microsoft.com/office/drawing/2014/main" id="{A56077AF-8934-4DBA-897B-06BD8DD95F09}"/>
              </a:ext>
            </a:extLst>
          </p:cNvPr>
          <p:cNvPicPr>
            <a:picLocks noChangeAspect="1"/>
          </p:cNvPicPr>
          <p:nvPr/>
        </p:nvPicPr>
        <p:blipFill>
          <a:blip r:embed="rId2"/>
          <a:stretch>
            <a:fillRect/>
          </a:stretch>
        </p:blipFill>
        <p:spPr>
          <a:xfrm>
            <a:off x="807044" y="642265"/>
            <a:ext cx="9747934" cy="5264265"/>
          </a:xfrm>
          <a:prstGeom prst="rect">
            <a:avLst/>
          </a:prstGeom>
        </p:spPr>
      </p:pic>
    </p:spTree>
    <p:extLst>
      <p:ext uri="{BB962C8B-B14F-4D97-AF65-F5344CB8AC3E}">
        <p14:creationId xmlns:p14="http://schemas.microsoft.com/office/powerpoint/2010/main" val="418915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pic>
        <p:nvPicPr>
          <p:cNvPr id="5" name="図 4">
            <a:extLst>
              <a:ext uri="{FF2B5EF4-FFF2-40B4-BE49-F238E27FC236}">
                <a16:creationId xmlns:a16="http://schemas.microsoft.com/office/drawing/2014/main" id="{25E30C3C-69A1-4779-8D08-39C44D46FCCF}"/>
              </a:ext>
            </a:extLst>
          </p:cNvPr>
          <p:cNvPicPr>
            <a:picLocks noChangeAspect="1"/>
          </p:cNvPicPr>
          <p:nvPr/>
        </p:nvPicPr>
        <p:blipFill>
          <a:blip r:embed="rId2"/>
          <a:stretch>
            <a:fillRect/>
          </a:stretch>
        </p:blipFill>
        <p:spPr>
          <a:xfrm>
            <a:off x="2143987" y="2124332"/>
            <a:ext cx="7072093" cy="4140545"/>
          </a:xfrm>
          <a:prstGeom prst="rect">
            <a:avLst/>
          </a:prstGeom>
        </p:spPr>
      </p:pic>
      <p:sp>
        <p:nvSpPr>
          <p:cNvPr id="6" name="正方形/長方形 5">
            <a:extLst>
              <a:ext uri="{FF2B5EF4-FFF2-40B4-BE49-F238E27FC236}">
                <a16:creationId xmlns:a16="http://schemas.microsoft.com/office/drawing/2014/main" id="{6C9FA675-C9A9-46B2-9C39-27D588B5B321}"/>
              </a:ext>
            </a:extLst>
          </p:cNvPr>
          <p:cNvSpPr/>
          <p:nvPr/>
        </p:nvSpPr>
        <p:spPr>
          <a:xfrm>
            <a:off x="2143987" y="6274467"/>
            <a:ext cx="8087408" cy="369332"/>
          </a:xfrm>
          <a:prstGeom prst="rect">
            <a:avLst/>
          </a:prstGeom>
        </p:spPr>
        <p:txBody>
          <a:bodyPr wrap="square">
            <a:spAutoFit/>
          </a:bodyPr>
          <a:lstStyle/>
          <a:p>
            <a:r>
              <a:rPr lang="ja-JP" altLang="en-US" dirty="0"/>
              <a:t>引用：自動車開発における プラントモデル </a:t>
            </a:r>
            <a:r>
              <a:rPr lang="en-US" altLang="ja-JP" dirty="0"/>
              <a:t>I/F </a:t>
            </a:r>
            <a:r>
              <a:rPr lang="ja-JP" altLang="en-US" dirty="0"/>
              <a:t>ガイドライン </a:t>
            </a:r>
            <a:r>
              <a:rPr lang="en-US" altLang="ja-JP" dirty="0"/>
              <a:t>(ver.1.0)</a:t>
            </a:r>
            <a:endParaRPr lang="ja-JP" altLang="en-US" dirty="0"/>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物理量の定義</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ja-JP" altLang="en-US" sz="2400" dirty="0"/>
              <a:t>基本的な物理現象の移動は、ポテンシャルとそのポテンシャルの勾配に応じて発生する流動量によって表すことが出来ると考えます。</a:t>
            </a:r>
            <a:endParaRPr kumimoji="1" lang="en-US" altLang="ja-JP" sz="2400" dirty="0"/>
          </a:p>
          <a:p>
            <a:r>
              <a:rPr kumimoji="1" lang="en-US" altLang="ja-JP" sz="2400" dirty="0"/>
              <a:t>(</a:t>
            </a:r>
            <a:r>
              <a:rPr kumimoji="1" lang="ja-JP" altLang="en-US" sz="2400" dirty="0"/>
              <a:t>移動現象論：</a:t>
            </a:r>
            <a:r>
              <a:rPr kumimoji="1" lang="en-US" altLang="ja-JP" sz="2400" dirty="0"/>
              <a:t>Transport phenomena)</a:t>
            </a:r>
            <a:endParaRPr kumimoji="1" lang="ja-JP" altLang="en-US" sz="2400" dirty="0"/>
          </a:p>
        </p:txBody>
      </p:sp>
      <p:sp>
        <p:nvSpPr>
          <p:cNvPr id="2" name="矢印: 左右 1">
            <a:extLst>
              <a:ext uri="{FF2B5EF4-FFF2-40B4-BE49-F238E27FC236}">
                <a16:creationId xmlns:a16="http://schemas.microsoft.com/office/drawing/2014/main" id="{E9AB9B87-2BE2-42C3-88E0-BE4BE59211E2}"/>
              </a:ext>
            </a:extLst>
          </p:cNvPr>
          <p:cNvSpPr/>
          <p:nvPr/>
        </p:nvSpPr>
        <p:spPr>
          <a:xfrm>
            <a:off x="5745893" y="5572899"/>
            <a:ext cx="951470" cy="54232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反対</a:t>
            </a:r>
            <a:endParaRPr kumimoji="1" lang="ja-JP" altLang="en-US" sz="1400" dirty="0">
              <a:solidFill>
                <a:schemeClr val="tx1"/>
              </a:solidFill>
            </a:endParaRPr>
          </a:p>
        </p:txBody>
      </p:sp>
      <p:sp>
        <p:nvSpPr>
          <p:cNvPr id="8" name="矢印: 左右 7">
            <a:extLst>
              <a:ext uri="{FF2B5EF4-FFF2-40B4-BE49-F238E27FC236}">
                <a16:creationId xmlns:a16="http://schemas.microsoft.com/office/drawing/2014/main" id="{FA3C38E6-1C05-4D33-AAD7-ED8C37462173}"/>
              </a:ext>
            </a:extLst>
          </p:cNvPr>
          <p:cNvSpPr/>
          <p:nvPr/>
        </p:nvSpPr>
        <p:spPr>
          <a:xfrm>
            <a:off x="5745893" y="3799182"/>
            <a:ext cx="951470" cy="54232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反対</a:t>
            </a:r>
            <a:endParaRPr kumimoji="1" lang="ja-JP" altLang="en-US" sz="1400" dirty="0">
              <a:solidFill>
                <a:schemeClr val="tx1"/>
              </a:solidFill>
            </a:endParaRPr>
          </a:p>
        </p:txBody>
      </p:sp>
      <p:sp>
        <p:nvSpPr>
          <p:cNvPr id="10" name="矢印: 左右 9">
            <a:extLst>
              <a:ext uri="{FF2B5EF4-FFF2-40B4-BE49-F238E27FC236}">
                <a16:creationId xmlns:a16="http://schemas.microsoft.com/office/drawing/2014/main" id="{BC99C473-8A0F-461E-84B9-C482239D63A8}"/>
              </a:ext>
            </a:extLst>
          </p:cNvPr>
          <p:cNvSpPr/>
          <p:nvPr/>
        </p:nvSpPr>
        <p:spPr>
          <a:xfrm>
            <a:off x="5745893" y="4449965"/>
            <a:ext cx="951470" cy="542326"/>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反対</a:t>
            </a:r>
            <a:endParaRPr kumimoji="1" lang="ja-JP" altLang="en-US" sz="1400" dirty="0">
              <a:solidFill>
                <a:schemeClr val="tx1"/>
              </a:solidFill>
            </a:endParaRPr>
          </a:p>
        </p:txBody>
      </p:sp>
    </p:spTree>
    <p:extLst>
      <p:ext uri="{BB962C8B-B14F-4D97-AF65-F5344CB8AC3E}">
        <p14:creationId xmlns:p14="http://schemas.microsoft.com/office/powerpoint/2010/main" val="763333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7CEF41-23B9-440C-B9DC-644826BE22C1}"/>
              </a:ext>
            </a:extLst>
          </p:cNvPr>
          <p:cNvSpPr>
            <a:spLocks noGrp="1"/>
          </p:cNvSpPr>
          <p:nvPr>
            <p:ph type="sldNum" sz="quarter" idx="12"/>
          </p:nvPr>
        </p:nvSpPr>
        <p:spPr/>
        <p:txBody>
          <a:bodyPr/>
          <a:lstStyle/>
          <a:p>
            <a:fld id="{D836F367-8F14-4921-8441-15DE2D973248}" type="slidenum">
              <a:rPr kumimoji="1" lang="ja-JP" altLang="en-US" smtClean="0"/>
              <a:t>40</a:t>
            </a:fld>
            <a:endParaRPr kumimoji="1" lang="ja-JP" altLang="en-US"/>
          </a:p>
        </p:txBody>
      </p:sp>
      <p:pic>
        <p:nvPicPr>
          <p:cNvPr id="3" name="図 2">
            <a:extLst>
              <a:ext uri="{FF2B5EF4-FFF2-40B4-BE49-F238E27FC236}">
                <a16:creationId xmlns:a16="http://schemas.microsoft.com/office/drawing/2014/main" id="{7CC4AEBB-C306-41E6-977F-F58712AD8D5A}"/>
              </a:ext>
            </a:extLst>
          </p:cNvPr>
          <p:cNvPicPr>
            <a:picLocks noChangeAspect="1"/>
          </p:cNvPicPr>
          <p:nvPr/>
        </p:nvPicPr>
        <p:blipFill>
          <a:blip r:embed="rId2"/>
          <a:stretch>
            <a:fillRect/>
          </a:stretch>
        </p:blipFill>
        <p:spPr>
          <a:xfrm>
            <a:off x="981904" y="302690"/>
            <a:ext cx="8176969" cy="3558848"/>
          </a:xfrm>
          <a:prstGeom prst="rect">
            <a:avLst/>
          </a:prstGeom>
        </p:spPr>
      </p:pic>
      <p:pic>
        <p:nvPicPr>
          <p:cNvPr id="4" name="図 3">
            <a:extLst>
              <a:ext uri="{FF2B5EF4-FFF2-40B4-BE49-F238E27FC236}">
                <a16:creationId xmlns:a16="http://schemas.microsoft.com/office/drawing/2014/main" id="{BCDA28CD-17C4-449B-BF45-6DF872EC8D8F}"/>
              </a:ext>
            </a:extLst>
          </p:cNvPr>
          <p:cNvPicPr>
            <a:picLocks noChangeAspect="1"/>
          </p:cNvPicPr>
          <p:nvPr/>
        </p:nvPicPr>
        <p:blipFill>
          <a:blip r:embed="rId3"/>
          <a:stretch>
            <a:fillRect/>
          </a:stretch>
        </p:blipFill>
        <p:spPr>
          <a:xfrm>
            <a:off x="1156496" y="4184066"/>
            <a:ext cx="9335309" cy="3185436"/>
          </a:xfrm>
          <a:prstGeom prst="rect">
            <a:avLst/>
          </a:prstGeom>
        </p:spPr>
      </p:pic>
    </p:spTree>
    <p:extLst>
      <p:ext uri="{BB962C8B-B14F-4D97-AF65-F5344CB8AC3E}">
        <p14:creationId xmlns:p14="http://schemas.microsoft.com/office/powerpoint/2010/main" val="219169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596951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における物理量の表し方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200329"/>
          </a:xfrm>
          <a:prstGeom prst="rect">
            <a:avLst/>
          </a:prstGeom>
          <a:noFill/>
        </p:spPr>
        <p:txBody>
          <a:bodyPr wrap="square" rtlCol="0">
            <a:spAutoFit/>
          </a:bodyPr>
          <a:lstStyle/>
          <a:p>
            <a:r>
              <a:rPr kumimoji="1" lang="en-US" altLang="ja-JP" sz="2400" dirty="0"/>
              <a:t>Modelica</a:t>
            </a:r>
            <a:r>
              <a:rPr kumimoji="1" lang="ja-JP" altLang="en-US" sz="2400" dirty="0"/>
              <a:t>では以下の</a:t>
            </a:r>
            <a:r>
              <a:rPr kumimoji="1" lang="en-US" altLang="ja-JP" sz="2400" dirty="0"/>
              <a:t>3</a:t>
            </a:r>
            <a:r>
              <a:rPr kumimoji="1" lang="ja-JP" altLang="en-US" sz="2400" dirty="0" err="1"/>
              <a:t>つの</a:t>
            </a:r>
            <a:r>
              <a:rPr kumimoji="1" lang="ja-JP" altLang="en-US" sz="2400" dirty="0"/>
              <a:t>変数によって物理量の移動を表します。</a:t>
            </a:r>
            <a:endParaRPr kumimoji="1" lang="en-US" altLang="ja-JP" sz="2400" dirty="0"/>
          </a:p>
          <a:p>
            <a:r>
              <a:rPr kumimoji="1" lang="ja-JP" altLang="en-US" sz="2400" dirty="0"/>
              <a:t>流体の場合、圧力がポテンシャル、質量流量が流動量に対応します。</a:t>
            </a:r>
            <a:endParaRPr kumimoji="1" lang="en-US" altLang="ja-JP" sz="2400" dirty="0"/>
          </a:p>
          <a:p>
            <a:r>
              <a:rPr kumimoji="1" lang="ja-JP" altLang="en-US" sz="2400" dirty="0"/>
              <a:t>また、</a:t>
            </a:r>
            <a:r>
              <a:rPr lang="ja-JP" altLang="en-US" sz="2400" dirty="0"/>
              <a:t>エンタルピーなどの</a:t>
            </a:r>
            <a:r>
              <a:rPr kumimoji="1" lang="ja-JP" altLang="en-US" sz="2400" dirty="0"/>
              <a:t>流動量に応じて輸送される物理量も存在します。</a:t>
            </a:r>
            <a:endParaRPr kumimoji="1" lang="en-US" altLang="ja-JP" sz="2400" dirty="0"/>
          </a:p>
        </p:txBody>
      </p:sp>
      <p:pic>
        <p:nvPicPr>
          <p:cNvPr id="10" name="図 9">
            <a:extLst>
              <a:ext uri="{FF2B5EF4-FFF2-40B4-BE49-F238E27FC236}">
                <a16:creationId xmlns:a16="http://schemas.microsoft.com/office/drawing/2014/main" id="{F3102AAE-84A1-4882-BB85-9C6D48BA0265}"/>
              </a:ext>
            </a:extLst>
          </p:cNvPr>
          <p:cNvPicPr>
            <a:picLocks noChangeAspect="1"/>
          </p:cNvPicPr>
          <p:nvPr/>
        </p:nvPicPr>
        <p:blipFill rotWithShape="1">
          <a:blip r:embed="rId2"/>
          <a:srcRect r="57112" b="83840"/>
          <a:stretch/>
        </p:blipFill>
        <p:spPr>
          <a:xfrm>
            <a:off x="4612250" y="3071887"/>
            <a:ext cx="1550028" cy="331610"/>
          </a:xfrm>
          <a:prstGeom prst="rect">
            <a:avLst/>
          </a:prstGeom>
        </p:spPr>
      </p:pic>
      <p:pic>
        <p:nvPicPr>
          <p:cNvPr id="13" name="図 12">
            <a:extLst>
              <a:ext uri="{FF2B5EF4-FFF2-40B4-BE49-F238E27FC236}">
                <a16:creationId xmlns:a16="http://schemas.microsoft.com/office/drawing/2014/main" id="{9D8CF8A6-6E1E-4695-83ED-6AE3A7EFAAF5}"/>
              </a:ext>
            </a:extLst>
          </p:cNvPr>
          <p:cNvPicPr>
            <a:picLocks noChangeAspect="1"/>
          </p:cNvPicPr>
          <p:nvPr/>
        </p:nvPicPr>
        <p:blipFill rotWithShape="1">
          <a:blip r:embed="rId2"/>
          <a:srcRect t="26504" b="50012"/>
          <a:stretch/>
        </p:blipFill>
        <p:spPr>
          <a:xfrm>
            <a:off x="4612250" y="4218635"/>
            <a:ext cx="3614173" cy="481914"/>
          </a:xfrm>
          <a:prstGeom prst="rect">
            <a:avLst/>
          </a:prstGeom>
        </p:spPr>
      </p:pic>
      <p:pic>
        <p:nvPicPr>
          <p:cNvPr id="14" name="図 13">
            <a:extLst>
              <a:ext uri="{FF2B5EF4-FFF2-40B4-BE49-F238E27FC236}">
                <a16:creationId xmlns:a16="http://schemas.microsoft.com/office/drawing/2014/main" id="{DCFCB978-8CDB-4236-8227-EC827319269E}"/>
              </a:ext>
            </a:extLst>
          </p:cNvPr>
          <p:cNvPicPr>
            <a:picLocks noChangeAspect="1"/>
          </p:cNvPicPr>
          <p:nvPr/>
        </p:nvPicPr>
        <p:blipFill rotWithShape="1">
          <a:blip r:embed="rId2"/>
          <a:srcRect t="79816"/>
          <a:stretch/>
        </p:blipFill>
        <p:spPr>
          <a:xfrm>
            <a:off x="4612249" y="5738715"/>
            <a:ext cx="3614173" cy="414193"/>
          </a:xfrm>
          <a:prstGeom prst="rect">
            <a:avLst/>
          </a:prstGeom>
        </p:spPr>
      </p:pic>
      <p:sp>
        <p:nvSpPr>
          <p:cNvPr id="16" name="正方形/長方形 15">
            <a:extLst>
              <a:ext uri="{FF2B5EF4-FFF2-40B4-BE49-F238E27FC236}">
                <a16:creationId xmlns:a16="http://schemas.microsoft.com/office/drawing/2014/main" id="{C31C9F46-F831-4E46-B41F-4D0BC5888008}"/>
              </a:ext>
            </a:extLst>
          </p:cNvPr>
          <p:cNvSpPr/>
          <p:nvPr/>
        </p:nvSpPr>
        <p:spPr>
          <a:xfrm>
            <a:off x="2007193" y="3623279"/>
            <a:ext cx="5654112" cy="461665"/>
          </a:xfrm>
          <a:prstGeom prst="rect">
            <a:avLst/>
          </a:prstGeom>
        </p:spPr>
        <p:txBody>
          <a:bodyPr wrap="none">
            <a:spAutoFit/>
          </a:bodyPr>
          <a:lstStyle/>
          <a:p>
            <a:r>
              <a:rPr lang="ja-JP" altLang="en-US" sz="2400" dirty="0"/>
              <a:t>流動量</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7" name="正方形/長方形 16">
            <a:extLst>
              <a:ext uri="{FF2B5EF4-FFF2-40B4-BE49-F238E27FC236}">
                <a16:creationId xmlns:a16="http://schemas.microsoft.com/office/drawing/2014/main" id="{40F7A27A-98FB-4FD6-B719-C514161B3DDA}"/>
              </a:ext>
            </a:extLst>
          </p:cNvPr>
          <p:cNvSpPr/>
          <p:nvPr/>
        </p:nvSpPr>
        <p:spPr>
          <a:xfrm>
            <a:off x="2007193" y="2330080"/>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8" name="テキスト ボックス 17">
            <a:extLst>
              <a:ext uri="{FF2B5EF4-FFF2-40B4-BE49-F238E27FC236}">
                <a16:creationId xmlns:a16="http://schemas.microsoft.com/office/drawing/2014/main" id="{F611071D-7394-431F-BB6E-4D2766D9BDE6}"/>
              </a:ext>
            </a:extLst>
          </p:cNvPr>
          <p:cNvSpPr txBox="1"/>
          <p:nvPr/>
        </p:nvSpPr>
        <p:spPr>
          <a:xfrm>
            <a:off x="3406868" y="2971648"/>
            <a:ext cx="800219" cy="461665"/>
          </a:xfrm>
          <a:prstGeom prst="rect">
            <a:avLst/>
          </a:prstGeom>
          <a:noFill/>
        </p:spPr>
        <p:txBody>
          <a:bodyPr wrap="none" rtlCol="0">
            <a:spAutoFit/>
          </a:bodyPr>
          <a:lstStyle/>
          <a:p>
            <a:pPr algn="l"/>
            <a:r>
              <a:rPr kumimoji="1" lang="ja-JP" altLang="en-US" sz="2400" dirty="0"/>
              <a:t>圧力</a:t>
            </a:r>
          </a:p>
        </p:txBody>
      </p:sp>
      <p:sp>
        <p:nvSpPr>
          <p:cNvPr id="19" name="テキスト ボックス 18">
            <a:extLst>
              <a:ext uri="{FF2B5EF4-FFF2-40B4-BE49-F238E27FC236}">
                <a16:creationId xmlns:a16="http://schemas.microsoft.com/office/drawing/2014/main" id="{A76C5E10-4F43-46CF-BB45-52ED86A50234}"/>
              </a:ext>
            </a:extLst>
          </p:cNvPr>
          <p:cNvSpPr txBox="1"/>
          <p:nvPr/>
        </p:nvSpPr>
        <p:spPr>
          <a:xfrm>
            <a:off x="2841837" y="4317091"/>
            <a:ext cx="1415772" cy="461665"/>
          </a:xfrm>
          <a:prstGeom prst="rect">
            <a:avLst/>
          </a:prstGeom>
          <a:noFill/>
        </p:spPr>
        <p:txBody>
          <a:bodyPr wrap="none" rtlCol="0">
            <a:spAutoFit/>
          </a:bodyPr>
          <a:lstStyle/>
          <a:p>
            <a:pPr algn="l"/>
            <a:r>
              <a:rPr kumimoji="1" lang="ja-JP" altLang="en-US" sz="2400" dirty="0"/>
              <a:t>質量流量</a:t>
            </a:r>
          </a:p>
        </p:txBody>
      </p:sp>
      <p:sp>
        <p:nvSpPr>
          <p:cNvPr id="20" name="正方形/長方形 19">
            <a:extLst>
              <a:ext uri="{FF2B5EF4-FFF2-40B4-BE49-F238E27FC236}">
                <a16:creationId xmlns:a16="http://schemas.microsoft.com/office/drawing/2014/main" id="{0A879BDC-1C6D-4033-B951-A3B95AEA992E}"/>
              </a:ext>
            </a:extLst>
          </p:cNvPr>
          <p:cNvSpPr/>
          <p:nvPr/>
        </p:nvSpPr>
        <p:spPr>
          <a:xfrm>
            <a:off x="2007193" y="5010903"/>
            <a:ext cx="9991218" cy="461665"/>
          </a:xfrm>
          <a:prstGeom prst="rect">
            <a:avLst/>
          </a:prstGeom>
        </p:spPr>
        <p:txBody>
          <a:bodyPr wrap="square">
            <a:spAutoFit/>
          </a:bodyPr>
          <a:lstStyle/>
          <a:p>
            <a:r>
              <a:rPr lang="ja-JP" altLang="en-US" sz="2400" dirty="0"/>
              <a:t>流動量に応じて輸送される物理量</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ストリーム変数</a:t>
            </a:r>
          </a:p>
        </p:txBody>
      </p:sp>
      <p:sp>
        <p:nvSpPr>
          <p:cNvPr id="21" name="テキスト ボックス 20">
            <a:extLst>
              <a:ext uri="{FF2B5EF4-FFF2-40B4-BE49-F238E27FC236}">
                <a16:creationId xmlns:a16="http://schemas.microsoft.com/office/drawing/2014/main" id="{122F595C-8D97-4E9B-B962-84901D90D720}"/>
              </a:ext>
            </a:extLst>
          </p:cNvPr>
          <p:cNvSpPr txBox="1"/>
          <p:nvPr/>
        </p:nvSpPr>
        <p:spPr>
          <a:xfrm>
            <a:off x="2226284" y="5738715"/>
            <a:ext cx="2339102" cy="461665"/>
          </a:xfrm>
          <a:prstGeom prst="rect">
            <a:avLst/>
          </a:prstGeom>
          <a:noFill/>
        </p:spPr>
        <p:txBody>
          <a:bodyPr wrap="none" rtlCol="0">
            <a:spAutoFit/>
          </a:bodyPr>
          <a:lstStyle/>
          <a:p>
            <a:pPr algn="l"/>
            <a:r>
              <a:rPr kumimoji="1" lang="ja-JP" altLang="en-US" sz="2400" dirty="0"/>
              <a:t>比エンタルピー</a:t>
            </a:r>
          </a:p>
        </p:txBody>
      </p:sp>
    </p:spTree>
    <p:extLst>
      <p:ext uri="{BB962C8B-B14F-4D97-AF65-F5344CB8AC3E}">
        <p14:creationId xmlns:p14="http://schemas.microsoft.com/office/powerpoint/2010/main" val="156427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a:t>
            </a:r>
            <a:endParaRPr lang="en-US" altLang="ja-JP" dirty="0"/>
          </a:p>
        </p:txBody>
      </p:sp>
      <p:sp>
        <p:nvSpPr>
          <p:cNvPr id="2" name="テキスト ボックス 1">
            <a:extLst>
              <a:ext uri="{FF2B5EF4-FFF2-40B4-BE49-F238E27FC236}">
                <a16:creationId xmlns:a16="http://schemas.microsoft.com/office/drawing/2014/main" id="{4F5D8180-2AC6-4BC3-87B7-9149B89911B5}"/>
              </a:ext>
            </a:extLst>
          </p:cNvPr>
          <p:cNvSpPr txBox="1"/>
          <p:nvPr/>
        </p:nvSpPr>
        <p:spPr>
          <a:xfrm>
            <a:off x="2589536" y="1692875"/>
            <a:ext cx="6340197" cy="461665"/>
          </a:xfrm>
          <a:prstGeom prst="rect">
            <a:avLst/>
          </a:prstGeom>
          <a:noFill/>
        </p:spPr>
        <p:txBody>
          <a:bodyPr wrap="none" rtlCol="0">
            <a:spAutoFit/>
          </a:bodyPr>
          <a:lstStyle/>
          <a:p>
            <a:pPr algn="l"/>
            <a:r>
              <a:rPr kumimoji="1" lang="ja-JP" altLang="en-US" sz="2400" dirty="0"/>
              <a:t>アクロス変数は値を変更せずに受け渡します</a:t>
            </a:r>
          </a:p>
        </p:txBody>
      </p:sp>
      <p:sp>
        <p:nvSpPr>
          <p:cNvPr id="3" name="正方形/長方形 2">
            <a:extLst>
              <a:ext uri="{FF2B5EF4-FFF2-40B4-BE49-F238E27FC236}">
                <a16:creationId xmlns:a16="http://schemas.microsoft.com/office/drawing/2014/main" id="{0F182318-5CFB-4169-97A5-DB7F13D1D3D9}"/>
              </a:ext>
            </a:extLst>
          </p:cNvPr>
          <p:cNvSpPr/>
          <p:nvPr/>
        </p:nvSpPr>
        <p:spPr>
          <a:xfrm>
            <a:off x="1516479" y="275521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179360" y="2755210"/>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6" name="直線矢印コネクタ 5">
            <a:extLst>
              <a:ext uri="{FF2B5EF4-FFF2-40B4-BE49-F238E27FC236}">
                <a16:creationId xmlns:a16="http://schemas.microsoft.com/office/drawing/2014/main" id="{ED12639E-EBA6-4B4C-B526-99D7693EA58F}"/>
              </a:ext>
            </a:extLst>
          </p:cNvPr>
          <p:cNvCxnSpPr>
            <a:cxnSpLocks/>
            <a:stCxn id="3" idx="3"/>
            <a:endCxn id="23" idx="1"/>
          </p:cNvCxnSpPr>
          <p:nvPr/>
        </p:nvCxnSpPr>
        <p:spPr>
          <a:xfrm>
            <a:off x="2842054" y="3366870"/>
            <a:ext cx="1337306"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DE65161-817C-4F2D-A8D4-0D9CDCEB7815}"/>
              </a:ext>
            </a:extLst>
          </p:cNvPr>
          <p:cNvSpPr txBox="1"/>
          <p:nvPr/>
        </p:nvSpPr>
        <p:spPr>
          <a:xfrm>
            <a:off x="1516479" y="5055779"/>
            <a:ext cx="4336444" cy="830997"/>
          </a:xfrm>
          <a:prstGeom prst="rect">
            <a:avLst/>
          </a:prstGeom>
          <a:noFill/>
        </p:spPr>
        <p:txBody>
          <a:bodyPr wrap="none" rtlCol="0">
            <a:spAutoFit/>
          </a:bodyPr>
          <a:lstStyle/>
          <a:p>
            <a:pPr algn="l"/>
            <a:r>
              <a:rPr kumimoji="1" lang="ja-JP" altLang="en-US" sz="2400" dirty="0"/>
              <a:t>モデル</a:t>
            </a:r>
            <a:r>
              <a:rPr kumimoji="1" lang="en-US" altLang="ja-JP" sz="2400" dirty="0"/>
              <a:t>A</a:t>
            </a:r>
            <a:r>
              <a:rPr kumimoji="1" lang="ja-JP" altLang="en-US" sz="2400" dirty="0"/>
              <a:t>で圧力</a:t>
            </a:r>
            <a:r>
              <a:rPr kumimoji="1" lang="en-US" altLang="ja-JP" sz="2400" dirty="0" err="1"/>
              <a:t>p</a:t>
            </a:r>
            <a:r>
              <a:rPr kumimoji="1" lang="en-US" altLang="ja-JP" sz="2400" baseline="-25000" dirty="0" err="1"/>
              <a:t>A</a:t>
            </a:r>
            <a:r>
              <a:rPr kumimoji="1" lang="en-US" altLang="ja-JP" sz="2400" dirty="0"/>
              <a:t>=1</a:t>
            </a:r>
            <a:r>
              <a:rPr kumimoji="1" lang="ja-JP" altLang="en-US" sz="2400" dirty="0"/>
              <a:t>のとき</a:t>
            </a:r>
            <a:endParaRPr kumimoji="1" lang="en-US" altLang="ja-JP" sz="2400" dirty="0"/>
          </a:p>
          <a:p>
            <a:r>
              <a:rPr kumimoji="1" lang="ja-JP" altLang="en-US" sz="2400" dirty="0"/>
              <a:t>モデル</a:t>
            </a:r>
            <a:r>
              <a:rPr kumimoji="1" lang="en-US" altLang="ja-JP" sz="2400" dirty="0"/>
              <a:t>B</a:t>
            </a:r>
            <a:r>
              <a:rPr kumimoji="1" lang="ja-JP" altLang="en-US" sz="2400" dirty="0"/>
              <a:t>が受け取る</a:t>
            </a:r>
            <a:r>
              <a:rPr lang="ja-JP" altLang="en-US" sz="2400" dirty="0"/>
              <a:t>圧力</a:t>
            </a:r>
            <a:r>
              <a:rPr lang="en-US" altLang="ja-JP" sz="2400" dirty="0" err="1"/>
              <a:t>p</a:t>
            </a:r>
            <a:r>
              <a:rPr lang="en-US" altLang="ja-JP" sz="2400" baseline="-25000" dirty="0" err="1"/>
              <a:t>B</a:t>
            </a:r>
            <a:r>
              <a:rPr kumimoji="1" lang="ja-JP" altLang="en-US" sz="2400" dirty="0"/>
              <a:t>は</a:t>
            </a:r>
            <a:r>
              <a:rPr kumimoji="1" lang="en-US" altLang="ja-JP" sz="2400" dirty="0"/>
              <a:t>1</a:t>
            </a:r>
            <a:endParaRPr kumimoji="1" lang="ja-JP" altLang="en-US" sz="2400" dirty="0"/>
          </a:p>
        </p:txBody>
      </p:sp>
      <p:sp>
        <p:nvSpPr>
          <p:cNvPr id="11" name="テキスト ボックス 10">
            <a:extLst>
              <a:ext uri="{FF2B5EF4-FFF2-40B4-BE49-F238E27FC236}">
                <a16:creationId xmlns:a16="http://schemas.microsoft.com/office/drawing/2014/main" id="{5B3E47F1-E19E-4C8F-B364-9985D6B0B6C5}"/>
              </a:ext>
            </a:extLst>
          </p:cNvPr>
          <p:cNvSpPr txBox="1"/>
          <p:nvPr/>
        </p:nvSpPr>
        <p:spPr>
          <a:xfrm>
            <a:off x="1660534" y="4098234"/>
            <a:ext cx="889987"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A</a:t>
            </a:r>
            <a:r>
              <a:rPr kumimoji="1" lang="en-US" altLang="ja-JP" sz="2400" dirty="0"/>
              <a:t>=1</a:t>
            </a:r>
            <a:endParaRPr kumimoji="1" lang="ja-JP" altLang="en-US" sz="2400" dirty="0"/>
          </a:p>
        </p:txBody>
      </p:sp>
      <p:sp>
        <p:nvSpPr>
          <p:cNvPr id="25" name="テキスト ボックス 24">
            <a:extLst>
              <a:ext uri="{FF2B5EF4-FFF2-40B4-BE49-F238E27FC236}">
                <a16:creationId xmlns:a16="http://schemas.microsoft.com/office/drawing/2014/main" id="{EB893DAA-89ED-4DB6-A942-20021ABD2C99}"/>
              </a:ext>
            </a:extLst>
          </p:cNvPr>
          <p:cNvSpPr txBox="1"/>
          <p:nvPr/>
        </p:nvSpPr>
        <p:spPr>
          <a:xfrm>
            <a:off x="4179360" y="4053525"/>
            <a:ext cx="1755609" cy="461665"/>
          </a:xfrm>
          <a:prstGeom prst="rect">
            <a:avLst/>
          </a:prstGeom>
          <a:noFill/>
        </p:spPr>
        <p:txBody>
          <a:bodyPr wrap="none" rtlCol="0">
            <a:spAutoFit/>
          </a:bodyPr>
          <a:lstStyle/>
          <a:p>
            <a:r>
              <a:rPr kumimoji="1" lang="en-US" altLang="ja-JP" sz="2400" dirty="0" err="1"/>
              <a:t>p</a:t>
            </a:r>
            <a:r>
              <a:rPr kumimoji="1" lang="en-US" altLang="ja-JP" sz="2400" baseline="-25000" dirty="0" err="1"/>
              <a:t>B</a:t>
            </a:r>
            <a:r>
              <a:rPr kumimoji="1" lang="en-US" altLang="ja-JP" sz="2400" dirty="0"/>
              <a:t>=</a:t>
            </a:r>
            <a:r>
              <a:rPr lang="en-US" altLang="ja-JP" sz="2400" dirty="0"/>
              <a:t> </a:t>
            </a:r>
            <a:r>
              <a:rPr lang="en-US" altLang="ja-JP" sz="2400" dirty="0" err="1"/>
              <a:t>p</a:t>
            </a:r>
            <a:r>
              <a:rPr lang="en-US" altLang="ja-JP" sz="2400" baseline="-25000" dirty="0" err="1"/>
              <a:t>A</a:t>
            </a:r>
            <a:r>
              <a:rPr lang="en-US" altLang="ja-JP" sz="2400" dirty="0"/>
              <a:t>(=1)</a:t>
            </a:r>
            <a:endParaRPr kumimoji="1" lang="ja-JP" altLang="en-US" sz="2400" dirty="0"/>
          </a:p>
        </p:txBody>
      </p:sp>
      <p:sp>
        <p:nvSpPr>
          <p:cNvPr id="5" name="テキスト ボックス 4">
            <a:extLst>
              <a:ext uri="{FF2B5EF4-FFF2-40B4-BE49-F238E27FC236}">
                <a16:creationId xmlns:a16="http://schemas.microsoft.com/office/drawing/2014/main" id="{870B749D-D179-4228-B932-A4FD00CDAE66}"/>
              </a:ext>
            </a:extLst>
          </p:cNvPr>
          <p:cNvSpPr txBox="1"/>
          <p:nvPr/>
        </p:nvSpPr>
        <p:spPr>
          <a:xfrm>
            <a:off x="152362" y="2905204"/>
            <a:ext cx="1242648" cy="461665"/>
          </a:xfrm>
          <a:prstGeom prst="rect">
            <a:avLst/>
          </a:prstGeom>
          <a:noFill/>
        </p:spPr>
        <p:txBody>
          <a:bodyPr wrap="none" rtlCol="0">
            <a:spAutoFit/>
          </a:bodyPr>
          <a:lstStyle/>
          <a:p>
            <a:pPr algn="l"/>
            <a:r>
              <a:rPr kumimoji="1" lang="en-US" altLang="ja-JP" sz="2400" dirty="0"/>
              <a:t>p : </a:t>
            </a:r>
            <a:r>
              <a:rPr kumimoji="1" lang="ja-JP" altLang="en-US" sz="2400" dirty="0"/>
              <a:t>圧力</a:t>
            </a:r>
          </a:p>
        </p:txBody>
      </p:sp>
      <p:sp>
        <p:nvSpPr>
          <p:cNvPr id="13" name="テキスト ボックス 12">
            <a:extLst>
              <a:ext uri="{FF2B5EF4-FFF2-40B4-BE49-F238E27FC236}">
                <a16:creationId xmlns:a16="http://schemas.microsoft.com/office/drawing/2014/main" id="{707A6A97-1E13-4740-87BA-8D1F34C4708F}"/>
              </a:ext>
            </a:extLst>
          </p:cNvPr>
          <p:cNvSpPr txBox="1"/>
          <p:nvPr/>
        </p:nvSpPr>
        <p:spPr>
          <a:xfrm>
            <a:off x="914401" y="815546"/>
            <a:ext cx="7696200" cy="461665"/>
          </a:xfrm>
          <a:prstGeom prst="rect">
            <a:avLst/>
          </a:prstGeom>
          <a:noFill/>
        </p:spPr>
        <p:txBody>
          <a:bodyPr wrap="square" rtlCol="0">
            <a:spAutoFit/>
          </a:bodyPr>
          <a:lstStyle/>
          <a:p>
            <a:r>
              <a:rPr kumimoji="1" lang="ja-JP" altLang="en-US" sz="2400" dirty="0"/>
              <a:t>まずは基本となるアクロス変数の使い方を説明します</a:t>
            </a:r>
            <a:endParaRPr kumimoji="1" lang="en-US" altLang="ja-JP" sz="2400" dirty="0"/>
          </a:p>
        </p:txBody>
      </p:sp>
      <p:sp>
        <p:nvSpPr>
          <p:cNvPr id="14" name="テキスト ボックス 13">
            <a:extLst>
              <a:ext uri="{FF2B5EF4-FFF2-40B4-BE49-F238E27FC236}">
                <a16:creationId xmlns:a16="http://schemas.microsoft.com/office/drawing/2014/main" id="{94C3F59E-F763-45A7-99C6-AC7C47B5664D}"/>
              </a:ext>
            </a:extLst>
          </p:cNvPr>
          <p:cNvSpPr txBox="1"/>
          <p:nvPr/>
        </p:nvSpPr>
        <p:spPr>
          <a:xfrm>
            <a:off x="7898197" y="3166928"/>
            <a:ext cx="3698448" cy="584775"/>
          </a:xfrm>
          <a:prstGeom prst="rect">
            <a:avLst/>
          </a:prstGeom>
          <a:no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a:t>
            </a:r>
            <a:r>
              <a:rPr lang="en-US" altLang="ja-JP" sz="3200" dirty="0"/>
              <a:t>…=</a:t>
            </a:r>
            <a:r>
              <a:rPr kumimoji="1" lang="en-US" altLang="ja-JP" sz="3200" dirty="0" err="1"/>
              <a:t>p</a:t>
            </a:r>
            <a:r>
              <a:rPr kumimoji="1" lang="en-US" altLang="ja-JP" sz="3200" baseline="-25000" dirty="0" err="1"/>
              <a:t>n</a:t>
            </a:r>
            <a:r>
              <a:rPr kumimoji="1" lang="en-US" altLang="ja-JP" sz="3200" dirty="0"/>
              <a:t>=</a:t>
            </a:r>
            <a:r>
              <a:rPr kumimoji="1" lang="en-US" altLang="ja-JP" sz="3200" dirty="0" err="1"/>
              <a:t>p</a:t>
            </a:r>
            <a:r>
              <a:rPr kumimoji="1" lang="en-US" altLang="ja-JP" sz="3200" baseline="-25000" dirty="0" err="1"/>
              <a:t>B</a:t>
            </a:r>
            <a:endParaRPr kumimoji="1" lang="ja-JP" altLang="en-US" sz="3200" baseline="-25000" dirty="0"/>
          </a:p>
        </p:txBody>
      </p:sp>
      <p:sp>
        <p:nvSpPr>
          <p:cNvPr id="16" name="テキスト ボックス 15">
            <a:extLst>
              <a:ext uri="{FF2B5EF4-FFF2-40B4-BE49-F238E27FC236}">
                <a16:creationId xmlns:a16="http://schemas.microsoft.com/office/drawing/2014/main" id="{BC36AFE3-DBF2-47D5-B79C-045E750BCAB8}"/>
              </a:ext>
            </a:extLst>
          </p:cNvPr>
          <p:cNvSpPr txBox="1"/>
          <p:nvPr/>
        </p:nvSpPr>
        <p:spPr>
          <a:xfrm>
            <a:off x="7648833" y="2516849"/>
            <a:ext cx="3570208" cy="461665"/>
          </a:xfrm>
          <a:prstGeom prst="rect">
            <a:avLst/>
          </a:prstGeom>
          <a:noFill/>
        </p:spPr>
        <p:txBody>
          <a:bodyPr wrap="none" rtlCol="0">
            <a:spAutoFit/>
          </a:bodyPr>
          <a:lstStyle/>
          <a:p>
            <a:pPr algn="l"/>
            <a:r>
              <a:rPr kumimoji="1" lang="ja-JP" altLang="en-US" sz="2400" dirty="0"/>
              <a:t>アクロス変数の接続の式</a:t>
            </a:r>
          </a:p>
        </p:txBody>
      </p:sp>
    </p:spTree>
    <p:extLst>
      <p:ext uri="{BB962C8B-B14F-4D97-AF65-F5344CB8AC3E}">
        <p14:creationId xmlns:p14="http://schemas.microsoft.com/office/powerpoint/2010/main" val="194372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487861"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A1</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5618313"/>
            <a:ext cx="3720890" cy="830997"/>
          </a:xfrm>
          <a:prstGeom prst="rect">
            <a:avLst/>
          </a:prstGeom>
          <a:noFill/>
        </p:spPr>
        <p:txBody>
          <a:bodyPr wrap="none" rtlCol="0">
            <a:spAutoFit/>
          </a:bodyPr>
          <a:lstStyle/>
          <a:p>
            <a:pPr algn="l"/>
            <a:r>
              <a:rPr kumimoji="1" lang="ja-JP" altLang="en-US" sz="2400" dirty="0"/>
              <a:t>モデル</a:t>
            </a:r>
            <a:r>
              <a:rPr kumimoji="1" lang="en-US" altLang="ja-JP" sz="2400" dirty="0"/>
              <a:t>A1</a:t>
            </a:r>
            <a:r>
              <a:rPr kumimoji="1" lang="ja-JP" altLang="en-US" sz="2400" dirty="0"/>
              <a:t>で圧力</a:t>
            </a:r>
            <a:r>
              <a:rPr kumimoji="1" lang="en-US" altLang="ja-JP" sz="2400" dirty="0"/>
              <a:t>=1</a:t>
            </a:r>
            <a:r>
              <a:rPr kumimoji="1" lang="ja-JP" altLang="en-US" sz="2400" dirty="0"/>
              <a:t>のとき</a:t>
            </a:r>
            <a:endParaRPr kumimoji="1" lang="en-US" altLang="ja-JP" sz="2400" dirty="0"/>
          </a:p>
          <a:p>
            <a:pPr algn="l"/>
            <a:r>
              <a:rPr kumimoji="1" lang="ja-JP" altLang="en-US" sz="2400" dirty="0"/>
              <a:t>モデル</a:t>
            </a:r>
            <a:r>
              <a:rPr kumimoji="1" lang="en-US" altLang="ja-JP" sz="2400" dirty="0"/>
              <a:t>B</a:t>
            </a:r>
            <a:r>
              <a:rPr kumimoji="1" lang="ja-JP" altLang="en-US" sz="2400" dirty="0"/>
              <a:t>が受け取る値は</a:t>
            </a:r>
            <a:r>
              <a:rPr kumimoji="1" lang="en-US" altLang="ja-JP" sz="2400" dirty="0"/>
              <a:t>1</a:t>
            </a:r>
            <a:endParaRPr kumimoji="1" lang="ja-JP" altLang="en-US" sz="24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A2</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00957" y="2562942"/>
            <a:ext cx="1003801" cy="461665"/>
          </a:xfrm>
          <a:prstGeom prst="rect">
            <a:avLst/>
          </a:prstGeom>
          <a:noFill/>
        </p:spPr>
        <p:txBody>
          <a:bodyPr wrap="none" rtlCol="0">
            <a:spAutoFit/>
          </a:bodyPr>
          <a:lstStyle/>
          <a:p>
            <a:pPr algn="l"/>
            <a:r>
              <a:rPr kumimoji="1" lang="en-US" altLang="ja-JP" sz="2400" dirty="0"/>
              <a:t>p</a:t>
            </a:r>
            <a:r>
              <a:rPr kumimoji="1" lang="en-US" altLang="ja-JP" sz="2400" baseline="-25000" dirty="0"/>
              <a:t>A1</a:t>
            </a:r>
            <a:r>
              <a:rPr kumimoji="1" lang="en-US" altLang="ja-JP" sz="2400" dirty="0"/>
              <a:t>=1</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550322" y="3993761"/>
            <a:ext cx="1781257" cy="461665"/>
          </a:xfrm>
          <a:prstGeom prst="rect">
            <a:avLst/>
          </a:prstGeom>
          <a:noFill/>
        </p:spPr>
        <p:txBody>
          <a:bodyPr wrap="none" rtlCol="0">
            <a:spAutoFit/>
          </a:bodyPr>
          <a:lstStyle/>
          <a:p>
            <a:pPr algn="l"/>
            <a:r>
              <a:rPr kumimoji="1" lang="en-US" altLang="ja-JP" sz="2400" dirty="0" err="1"/>
              <a:t>p</a:t>
            </a:r>
            <a:r>
              <a:rPr kumimoji="1" lang="en-US" altLang="ja-JP" sz="2400" baseline="-25000" dirty="0" err="1"/>
              <a:t>B</a:t>
            </a:r>
            <a:r>
              <a:rPr kumimoji="1" lang="en-US" altLang="ja-JP" sz="2400" dirty="0"/>
              <a:t>=p</a:t>
            </a:r>
            <a:r>
              <a:rPr kumimoji="1" lang="en-US" altLang="ja-JP" sz="2400" baseline="-25000" dirty="0"/>
              <a:t>A1</a:t>
            </a:r>
            <a:r>
              <a:rPr kumimoji="1" lang="en-US" altLang="ja-JP" sz="2400" dirty="0"/>
              <a:t>(=</a:t>
            </a:r>
            <a:r>
              <a:rPr lang="en-US" altLang="ja-JP" sz="2400" dirty="0"/>
              <a:t>1</a:t>
            </a:r>
            <a:r>
              <a:rPr kumimoji="1" lang="en-US" altLang="ja-JP" sz="2400" dirty="0"/>
              <a:t>)</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673546" y="1133170"/>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7922911" y="1683274"/>
            <a:ext cx="3698448" cy="584775"/>
          </a:xfrm>
          <a:prstGeom prst="rect">
            <a:avLst/>
          </a:prstGeom>
          <a:noFill/>
        </p:spPr>
        <p:txBody>
          <a:bodyPr wrap="none" rtlCol="0">
            <a:spAutoFit/>
          </a:bodyPr>
          <a:lstStyle/>
          <a:p>
            <a:r>
              <a:rPr kumimoji="1" lang="en-US" altLang="ja-JP" sz="3200" dirty="0"/>
              <a:t>p</a:t>
            </a:r>
            <a:r>
              <a:rPr kumimoji="1" lang="en-US" altLang="ja-JP" sz="3200" baseline="-25000" dirty="0"/>
              <a:t>1</a:t>
            </a:r>
            <a:r>
              <a:rPr kumimoji="1" lang="en-US" altLang="ja-JP" sz="3200" dirty="0"/>
              <a:t> = p</a:t>
            </a:r>
            <a:r>
              <a:rPr kumimoji="1" lang="en-US" altLang="ja-JP" sz="3200" baseline="-25000" dirty="0"/>
              <a:t>2 </a:t>
            </a:r>
            <a:r>
              <a:rPr kumimoji="1" lang="en-US" altLang="ja-JP" sz="3200" dirty="0"/>
              <a:t>=</a:t>
            </a:r>
            <a:r>
              <a:rPr lang="en-US" altLang="ja-JP" sz="3200" dirty="0"/>
              <a:t>…=</a:t>
            </a:r>
            <a:r>
              <a:rPr kumimoji="1" lang="en-US" altLang="ja-JP" sz="3200" dirty="0" err="1"/>
              <a:t>p</a:t>
            </a:r>
            <a:r>
              <a:rPr kumimoji="1" lang="en-US" altLang="ja-JP" sz="3200" baseline="-25000" dirty="0" err="1"/>
              <a:t>n</a:t>
            </a:r>
            <a:r>
              <a:rPr kumimoji="1" lang="en-US" altLang="ja-JP" sz="3200" dirty="0"/>
              <a:t>=</a:t>
            </a:r>
            <a:r>
              <a:rPr kumimoji="1" lang="en-US" altLang="ja-JP" sz="3200" dirty="0" err="1"/>
              <a:t>p</a:t>
            </a:r>
            <a:r>
              <a:rPr kumimoji="1" lang="en-US" altLang="ja-JP" sz="3200" baseline="-25000" dirty="0" err="1"/>
              <a:t>B</a:t>
            </a:r>
            <a:endParaRPr kumimoji="1" lang="ja-JP" altLang="en-US" sz="3200" baseline="-250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776898" y="4836254"/>
            <a:ext cx="1888659" cy="461665"/>
          </a:xfrm>
          <a:prstGeom prst="rect">
            <a:avLst/>
          </a:prstGeom>
          <a:noFill/>
        </p:spPr>
        <p:txBody>
          <a:bodyPr wrap="none" rtlCol="0">
            <a:spAutoFit/>
          </a:bodyPr>
          <a:lstStyle/>
          <a:p>
            <a:pPr algn="l"/>
            <a:r>
              <a:rPr kumimoji="1" lang="en-US" altLang="ja-JP" sz="2400" dirty="0"/>
              <a:t>p</a:t>
            </a:r>
            <a:r>
              <a:rPr kumimoji="1" lang="en-US" altLang="ja-JP" sz="2400" baseline="-25000" dirty="0"/>
              <a:t>A1</a:t>
            </a:r>
            <a:r>
              <a:rPr kumimoji="1" lang="en-US" altLang="ja-JP" sz="2400" dirty="0"/>
              <a:t>=p</a:t>
            </a:r>
            <a:r>
              <a:rPr kumimoji="1" lang="en-US" altLang="ja-JP" sz="2400" baseline="-25000" dirty="0"/>
              <a:t>A1</a:t>
            </a:r>
            <a:r>
              <a:rPr kumimoji="1" lang="en-US" altLang="ja-JP" sz="2400" dirty="0"/>
              <a:t>(=</a:t>
            </a:r>
            <a:r>
              <a:rPr lang="en-US" altLang="ja-JP" sz="2400" dirty="0"/>
              <a:t>1</a:t>
            </a:r>
            <a:r>
              <a:rPr kumimoji="1" lang="en-US" altLang="ja-JP" sz="2400" dirty="0"/>
              <a:t>)</a:t>
            </a:r>
            <a:endParaRPr kumimoji="1" lang="ja-JP" altLang="en-US" sz="2400" dirty="0"/>
          </a:p>
        </p:txBody>
      </p:sp>
    </p:spTree>
    <p:extLst>
      <p:ext uri="{BB962C8B-B14F-4D97-AF65-F5344CB8AC3E}">
        <p14:creationId xmlns:p14="http://schemas.microsoft.com/office/powerpoint/2010/main" val="68819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09031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1272670" y="1669156"/>
            <a:ext cx="8973932" cy="461665"/>
          </a:xfrm>
          <a:prstGeom prst="rect">
            <a:avLst/>
          </a:prstGeom>
          <a:noFill/>
        </p:spPr>
        <p:txBody>
          <a:bodyPr wrap="none" rtlCol="0">
            <a:spAutoFit/>
          </a:bodyPr>
          <a:lstStyle/>
          <a:p>
            <a:pPr algn="l"/>
            <a:r>
              <a:rPr kumimoji="1" lang="ja-JP" altLang="en-US" sz="2400" dirty="0"/>
              <a:t>アクロス変数はポート間の合計値が</a:t>
            </a:r>
            <a:r>
              <a:rPr kumimoji="1" lang="en-US" altLang="ja-JP" sz="2400" dirty="0"/>
              <a:t>0</a:t>
            </a:r>
            <a:r>
              <a:rPr kumimoji="1" lang="ja-JP" altLang="en-US" sz="2400" dirty="0"/>
              <a:t>となるように受け渡します</a:t>
            </a:r>
          </a:p>
        </p:txBody>
      </p:sp>
      <p:sp>
        <p:nvSpPr>
          <p:cNvPr id="20" name="正方形/長方形 19">
            <a:extLst>
              <a:ext uri="{FF2B5EF4-FFF2-40B4-BE49-F238E27FC236}">
                <a16:creationId xmlns:a16="http://schemas.microsoft.com/office/drawing/2014/main" id="{3D021193-D2C7-448C-B17A-6C6B66F69F15}"/>
              </a:ext>
            </a:extLst>
          </p:cNvPr>
          <p:cNvSpPr/>
          <p:nvPr/>
        </p:nvSpPr>
        <p:spPr>
          <a:xfrm>
            <a:off x="3765408" y="260727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6428289" y="260727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5090983" y="3218935"/>
            <a:ext cx="1337306"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3515271" y="5051059"/>
            <a:ext cx="4488729" cy="830997"/>
          </a:xfrm>
          <a:prstGeom prst="rect">
            <a:avLst/>
          </a:prstGeom>
          <a:noFill/>
        </p:spPr>
        <p:txBody>
          <a:bodyPr wrap="none" rtlCol="0">
            <a:spAutoFit/>
          </a:bodyPr>
          <a:lstStyle/>
          <a:p>
            <a:pPr algn="l"/>
            <a:r>
              <a:rPr kumimoji="1" lang="ja-JP" altLang="en-US" sz="2400" dirty="0"/>
              <a:t>モデル</a:t>
            </a:r>
            <a:r>
              <a:rPr kumimoji="1" lang="en-US" altLang="ja-JP" sz="2400" dirty="0"/>
              <a:t>A</a:t>
            </a:r>
            <a:r>
              <a:rPr kumimoji="1" lang="ja-JP" altLang="en-US" sz="2400" dirty="0"/>
              <a:t>で流量</a:t>
            </a:r>
            <a:r>
              <a:rPr kumimoji="1" lang="en-US" altLang="ja-JP" sz="2400" dirty="0" err="1"/>
              <a:t>mp</a:t>
            </a:r>
            <a:r>
              <a:rPr kumimoji="1" lang="en-US" altLang="ja-JP" sz="2400" baseline="-25000" dirty="0" err="1"/>
              <a:t>A</a:t>
            </a:r>
            <a:r>
              <a:rPr kumimoji="1" lang="en-US" altLang="ja-JP" sz="2400" dirty="0"/>
              <a:t>=1</a:t>
            </a:r>
            <a:r>
              <a:rPr kumimoji="1" lang="ja-JP" altLang="en-US" sz="2400" dirty="0"/>
              <a:t>のとき</a:t>
            </a:r>
            <a:endParaRPr kumimoji="1" lang="en-US" altLang="ja-JP" sz="2400" dirty="0"/>
          </a:p>
          <a:p>
            <a:r>
              <a:rPr kumimoji="1" lang="ja-JP" altLang="en-US" sz="2400" dirty="0"/>
              <a:t>モデル</a:t>
            </a:r>
            <a:r>
              <a:rPr kumimoji="1" lang="en-US" altLang="ja-JP" sz="2400" dirty="0"/>
              <a:t>B</a:t>
            </a:r>
            <a:r>
              <a:rPr kumimoji="1" lang="ja-JP" altLang="en-US" sz="2400" dirty="0"/>
              <a:t>が受け取る流量</a:t>
            </a:r>
            <a:r>
              <a:rPr kumimoji="1" lang="en-US" altLang="ja-JP" sz="2400" dirty="0" err="1"/>
              <a:t>m</a:t>
            </a:r>
            <a:r>
              <a:rPr lang="en-US" altLang="ja-JP" sz="2400" baseline="-25000" dirty="0" err="1"/>
              <a:t>B</a:t>
            </a:r>
            <a:r>
              <a:rPr kumimoji="1" lang="ja-JP" altLang="en-US" sz="2400" dirty="0"/>
              <a:t>は</a:t>
            </a:r>
            <a:r>
              <a:rPr kumimoji="1" lang="en-US" altLang="ja-JP" sz="2400" dirty="0"/>
              <a:t>-1</a:t>
            </a:r>
            <a:endParaRPr kumimoji="1" lang="ja-JP" altLang="en-US" sz="2400" dirty="0"/>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3909463" y="3950299"/>
            <a:ext cx="976549" cy="461665"/>
          </a:xfrm>
          <a:prstGeom prst="rect">
            <a:avLst/>
          </a:prstGeom>
          <a:noFill/>
        </p:spPr>
        <p:txBody>
          <a:bodyPr wrap="none" rtlCol="0">
            <a:spAutoFit/>
          </a:bodyPr>
          <a:lstStyle/>
          <a:p>
            <a:pPr algn="l"/>
            <a:r>
              <a:rPr kumimoji="1" lang="en-US" altLang="ja-JP" sz="2400" dirty="0"/>
              <a:t>m</a:t>
            </a:r>
            <a:r>
              <a:rPr kumimoji="1" lang="en-US" altLang="ja-JP" sz="2400" baseline="-25000" dirty="0"/>
              <a:t>A</a:t>
            </a:r>
            <a:r>
              <a:rPr kumimoji="1" lang="en-US" altLang="ja-JP" sz="2400" dirty="0"/>
              <a:t>=1</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6289414" y="3945836"/>
            <a:ext cx="1603324" cy="461665"/>
          </a:xfrm>
          <a:prstGeom prst="rect">
            <a:avLst/>
          </a:prstGeom>
          <a:noFill/>
        </p:spPr>
        <p:txBody>
          <a:bodyPr wrap="none" rtlCol="0">
            <a:spAutoFit/>
          </a:bodyPr>
          <a:lstStyle/>
          <a:p>
            <a:r>
              <a:rPr kumimoji="1" lang="en-US" altLang="ja-JP" sz="2400" dirty="0" err="1"/>
              <a:t>m</a:t>
            </a:r>
            <a:r>
              <a:rPr kumimoji="1" lang="en-US" altLang="ja-JP" sz="2400" baseline="-25000" dirty="0" err="1"/>
              <a:t>B</a:t>
            </a:r>
            <a:r>
              <a:rPr kumimoji="1" lang="en-US" altLang="ja-JP" sz="2400" dirty="0" err="1"/>
              <a:t>+m</a:t>
            </a:r>
            <a:r>
              <a:rPr kumimoji="1" lang="en-US" altLang="ja-JP" sz="2400" baseline="-25000" dirty="0" err="1"/>
              <a:t>A</a:t>
            </a:r>
            <a:r>
              <a:rPr kumimoji="1" lang="en-US" altLang="ja-JP" sz="2400" dirty="0"/>
              <a:t>=0</a:t>
            </a:r>
            <a:endParaRPr kumimoji="1" lang="ja-JP" altLang="en-US" sz="2400" dirty="0"/>
          </a:p>
        </p:txBody>
      </p:sp>
      <p:sp>
        <p:nvSpPr>
          <p:cNvPr id="28" name="テキスト ボックス 27">
            <a:extLst>
              <a:ext uri="{FF2B5EF4-FFF2-40B4-BE49-F238E27FC236}">
                <a16:creationId xmlns:a16="http://schemas.microsoft.com/office/drawing/2014/main" id="{7DFEB1E3-6C6F-4000-BC40-71F188BFB2E2}"/>
              </a:ext>
            </a:extLst>
          </p:cNvPr>
          <p:cNvSpPr txBox="1"/>
          <p:nvPr/>
        </p:nvSpPr>
        <p:spPr>
          <a:xfrm>
            <a:off x="9316995" y="3218935"/>
            <a:ext cx="1944763" cy="461665"/>
          </a:xfrm>
          <a:prstGeom prst="rect">
            <a:avLst/>
          </a:prstGeom>
          <a:noFill/>
        </p:spPr>
        <p:txBody>
          <a:bodyPr wrap="none" rtlCol="0">
            <a:spAutoFit/>
          </a:bodyPr>
          <a:lstStyle/>
          <a:p>
            <a:pPr algn="l"/>
            <a:r>
              <a:rPr kumimoji="1" lang="en-US" altLang="ja-JP" sz="2400" dirty="0"/>
              <a:t>m : </a:t>
            </a:r>
            <a:r>
              <a:rPr kumimoji="1" lang="ja-JP" altLang="en-US" sz="2400" dirty="0"/>
              <a:t>質量流量</a:t>
            </a:r>
          </a:p>
        </p:txBody>
      </p:sp>
    </p:spTree>
    <p:extLst>
      <p:ext uri="{BB962C8B-B14F-4D97-AF65-F5344CB8AC3E}">
        <p14:creationId xmlns:p14="http://schemas.microsoft.com/office/powerpoint/2010/main" val="295251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209031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a:t>
            </a:r>
            <a:endParaRPr lang="en-US" altLang="ja-JP" dirty="0"/>
          </a:p>
        </p:txBody>
      </p:sp>
      <p:sp>
        <p:nvSpPr>
          <p:cNvPr id="3" name="正方形/長方形 2">
            <a:extLst>
              <a:ext uri="{FF2B5EF4-FFF2-40B4-BE49-F238E27FC236}">
                <a16:creationId xmlns:a16="http://schemas.microsoft.com/office/drawing/2014/main" id="{0F182318-5CFB-4169-97A5-DB7F13D1D3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A1</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5618313"/>
            <a:ext cx="6854762" cy="830997"/>
          </a:xfrm>
          <a:prstGeom prst="rect">
            <a:avLst/>
          </a:prstGeom>
          <a:noFill/>
        </p:spPr>
        <p:txBody>
          <a:bodyPr wrap="none" rtlCol="0">
            <a:spAutoFit/>
          </a:bodyPr>
          <a:lstStyle/>
          <a:p>
            <a:pPr algn="l"/>
            <a:r>
              <a:rPr kumimoji="1" lang="ja-JP" altLang="en-US" sz="2400" dirty="0"/>
              <a:t>モデル</a:t>
            </a:r>
            <a:r>
              <a:rPr kumimoji="1" lang="en-US" altLang="ja-JP" sz="2400" dirty="0"/>
              <a:t>A1,A2</a:t>
            </a:r>
            <a:r>
              <a:rPr kumimoji="1" lang="ja-JP" altLang="en-US" sz="2400" dirty="0"/>
              <a:t>でアクロス変数</a:t>
            </a:r>
            <a:r>
              <a:rPr kumimoji="1" lang="en-US" altLang="ja-JP" sz="2400" dirty="0"/>
              <a:t>=1,2</a:t>
            </a:r>
            <a:r>
              <a:rPr kumimoji="1" lang="ja-JP" altLang="en-US" sz="2400" dirty="0"/>
              <a:t>のとき</a:t>
            </a:r>
            <a:endParaRPr kumimoji="1" lang="en-US" altLang="ja-JP" sz="2400" dirty="0"/>
          </a:p>
          <a:p>
            <a:pPr algn="l"/>
            <a:r>
              <a:rPr kumimoji="1" lang="ja-JP" altLang="en-US" sz="2400" dirty="0"/>
              <a:t>モデル</a:t>
            </a:r>
            <a:r>
              <a:rPr kumimoji="1" lang="en-US" altLang="ja-JP" sz="2400" dirty="0"/>
              <a:t>B</a:t>
            </a:r>
            <a:r>
              <a:rPr kumimoji="1" lang="ja-JP" altLang="en-US" sz="2400" dirty="0"/>
              <a:t>が受け取るアクロス変数は合計されて</a:t>
            </a:r>
            <a:r>
              <a:rPr kumimoji="1" lang="en-US" altLang="ja-JP" sz="2400" dirty="0"/>
              <a:t>-3</a:t>
            </a:r>
            <a:endParaRPr kumimoji="1" lang="ja-JP" altLang="en-US" sz="24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A2</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00957" y="2562942"/>
            <a:ext cx="1090363" cy="461665"/>
          </a:xfrm>
          <a:prstGeom prst="rect">
            <a:avLst/>
          </a:prstGeom>
          <a:noFill/>
        </p:spPr>
        <p:txBody>
          <a:bodyPr wrap="none" rtlCol="0">
            <a:spAutoFit/>
          </a:bodyPr>
          <a:lstStyle/>
          <a:p>
            <a:pPr algn="l"/>
            <a:r>
              <a:rPr kumimoji="1" lang="en-US" altLang="ja-JP" sz="2400" dirty="0"/>
              <a:t>m</a:t>
            </a:r>
            <a:r>
              <a:rPr kumimoji="1" lang="en-US" altLang="ja-JP" sz="2400" baseline="-25000" dirty="0"/>
              <a:t>A1</a:t>
            </a:r>
            <a:r>
              <a:rPr kumimoji="1" lang="en-US" altLang="ja-JP" sz="2400" dirty="0"/>
              <a:t>=1</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303187" y="3993761"/>
            <a:ext cx="2451312" cy="461665"/>
          </a:xfrm>
          <a:prstGeom prst="rect">
            <a:avLst/>
          </a:prstGeom>
          <a:noFill/>
        </p:spPr>
        <p:txBody>
          <a:bodyPr wrap="none" rtlCol="0">
            <a:spAutoFit/>
          </a:bodyPr>
          <a:lstStyle/>
          <a:p>
            <a:pPr algn="l"/>
            <a:r>
              <a:rPr kumimoji="1" lang="en-US" altLang="ja-JP" sz="2400" dirty="0"/>
              <a:t>m</a:t>
            </a:r>
            <a:r>
              <a:rPr kumimoji="1" lang="en-US" altLang="ja-JP" sz="2400" baseline="-25000" dirty="0"/>
              <a:t>B</a:t>
            </a:r>
            <a:r>
              <a:rPr kumimoji="1" lang="en-US" altLang="ja-JP" sz="2400" dirty="0"/>
              <a:t>+m</a:t>
            </a:r>
            <a:r>
              <a:rPr kumimoji="1" lang="en-US" altLang="ja-JP" sz="2400" baseline="-25000" dirty="0"/>
              <a:t>A1</a:t>
            </a:r>
            <a:r>
              <a:rPr kumimoji="1" lang="en-US" altLang="ja-JP" sz="2400" dirty="0"/>
              <a:t>+m</a:t>
            </a:r>
            <a:r>
              <a:rPr kumimoji="1" lang="en-US" altLang="ja-JP" sz="2400" baseline="-25000" dirty="0"/>
              <a:t>A2</a:t>
            </a:r>
            <a:r>
              <a:rPr kumimoji="1" lang="en-US" altLang="ja-JP" sz="2400" dirty="0"/>
              <a:t>=0</a:t>
            </a:r>
            <a:endParaRPr kumimoji="1" lang="ja-JP" altLang="en-US" sz="2400" dirty="0"/>
          </a:p>
        </p:txBody>
      </p:sp>
      <p:sp>
        <p:nvSpPr>
          <p:cNvPr id="19" name="テキスト ボックス 18">
            <a:extLst>
              <a:ext uri="{FF2B5EF4-FFF2-40B4-BE49-F238E27FC236}">
                <a16:creationId xmlns:a16="http://schemas.microsoft.com/office/drawing/2014/main" id="{F6799F90-84D2-4909-8A06-046D2D84C477}"/>
              </a:ext>
            </a:extLst>
          </p:cNvPr>
          <p:cNvSpPr txBox="1"/>
          <p:nvPr/>
        </p:nvSpPr>
        <p:spPr>
          <a:xfrm>
            <a:off x="1915196" y="4810493"/>
            <a:ext cx="1090363" cy="461665"/>
          </a:xfrm>
          <a:prstGeom prst="rect">
            <a:avLst/>
          </a:prstGeom>
          <a:noFill/>
        </p:spPr>
        <p:txBody>
          <a:bodyPr wrap="none" rtlCol="0">
            <a:spAutoFit/>
          </a:bodyPr>
          <a:lstStyle/>
          <a:p>
            <a:pPr algn="l"/>
            <a:r>
              <a:rPr kumimoji="1" lang="en-US" altLang="ja-JP" sz="2400" dirty="0"/>
              <a:t>m</a:t>
            </a:r>
            <a:r>
              <a:rPr kumimoji="1" lang="en-US" altLang="ja-JP" sz="2400" baseline="-25000" dirty="0"/>
              <a:t>A2</a:t>
            </a:r>
            <a:r>
              <a:rPr kumimoji="1" lang="en-US" altLang="ja-JP" sz="2400" dirty="0"/>
              <a:t>=2</a:t>
            </a:r>
            <a:endParaRPr kumimoji="1" lang="ja-JP" altLang="en-US" sz="2400"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673546" y="1133170"/>
            <a:ext cx="3262432" cy="461665"/>
          </a:xfrm>
          <a:prstGeom prst="rect">
            <a:avLst/>
          </a:prstGeom>
          <a:noFill/>
        </p:spPr>
        <p:txBody>
          <a:bodyPr wrap="none" rtlCol="0">
            <a:spAutoFit/>
          </a:bodyPr>
          <a:lstStyle/>
          <a:p>
            <a:pPr algn="l"/>
            <a:r>
              <a:rPr kumimoji="1" lang="ja-JP" altLang="en-US" sz="2400" dirty="0"/>
              <a:t>フロー変数の接続の式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7895969" y="2208999"/>
            <a:ext cx="3764172" cy="584775"/>
          </a:xfrm>
          <a:prstGeom prst="rect">
            <a:avLst/>
          </a:prstGeom>
          <a:noFill/>
        </p:spPr>
        <p:txBody>
          <a:bodyPr wrap="none" rtlCol="0">
            <a:spAutoFit/>
          </a:bodyPr>
          <a:lstStyle/>
          <a:p>
            <a:pPr algn="l"/>
            <a:r>
              <a:rPr kumimoji="1" lang="en-US" altLang="ja-JP" sz="3200" dirty="0"/>
              <a:t>m</a:t>
            </a:r>
            <a:r>
              <a:rPr kumimoji="1" lang="en-US" altLang="ja-JP" sz="3200" baseline="-25000" dirty="0"/>
              <a:t>1</a:t>
            </a:r>
            <a:r>
              <a:rPr kumimoji="1" lang="en-US" altLang="ja-JP" sz="3200" dirty="0"/>
              <a:t> + m</a:t>
            </a:r>
            <a:r>
              <a:rPr kumimoji="1" lang="en-US" altLang="ja-JP" sz="3200" baseline="-25000" dirty="0"/>
              <a:t>2</a:t>
            </a:r>
            <a:r>
              <a:rPr kumimoji="1" lang="en-US" altLang="ja-JP" sz="3200" dirty="0"/>
              <a:t>+…+</a:t>
            </a:r>
            <a:r>
              <a:rPr kumimoji="1" lang="en-US" altLang="ja-JP" sz="3200" dirty="0" err="1"/>
              <a:t>m</a:t>
            </a:r>
            <a:r>
              <a:rPr kumimoji="1" lang="en-US" altLang="ja-JP" sz="3200" baseline="-25000" dirty="0" err="1"/>
              <a:t>n</a:t>
            </a:r>
            <a:r>
              <a:rPr kumimoji="1" lang="en-US" altLang="ja-JP" sz="3200" dirty="0"/>
              <a:t>=0</a:t>
            </a:r>
            <a:endParaRPr kumimoji="1" lang="ja-JP" altLang="en-US" sz="3200" baseline="-25000" dirty="0"/>
          </a:p>
        </p:txBody>
      </p:sp>
    </p:spTree>
    <p:extLst>
      <p:ext uri="{BB962C8B-B14F-4D97-AF65-F5344CB8AC3E}">
        <p14:creationId xmlns:p14="http://schemas.microsoft.com/office/powerpoint/2010/main" val="41019593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11078</TotalTime>
  <Words>1319</Words>
  <Application>Microsoft Office PowerPoint</Application>
  <PresentationFormat>ワイド画面</PresentationFormat>
  <Paragraphs>229</Paragraphs>
  <Slides>40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40</vt:i4>
      </vt:variant>
    </vt:vector>
  </HeadingPairs>
  <TitlesOfParts>
    <vt:vector size="47" baseType="lpstr">
      <vt:lpstr>YuMincho Medium</vt:lpstr>
      <vt:lpstr>游ゴシック</vt:lpstr>
      <vt:lpstr>游ゴシック Light</vt:lpstr>
      <vt:lpstr>Arial</vt:lpstr>
      <vt:lpstr>Courier New</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626</cp:revision>
  <dcterms:created xsi:type="dcterms:W3CDTF">2017-07-29T00:52:37Z</dcterms:created>
  <dcterms:modified xsi:type="dcterms:W3CDTF">2019-02-23T04:16:17Z</dcterms:modified>
</cp:coreProperties>
</file>