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3" r:id="rId2"/>
    <p:sldId id="284" r:id="rId3"/>
    <p:sldId id="286" r:id="rId4"/>
    <p:sldId id="285" r:id="rId5"/>
    <p:sldId id="287" r:id="rId6"/>
    <p:sldId id="288" r:id="rId7"/>
    <p:sldId id="28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CCCC"/>
    <a:srgbClr val="00CC00"/>
    <a:srgbClr val="CCFFFF"/>
    <a:srgbClr val="99CCFF"/>
    <a:srgbClr val="CCFF33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62" d="100"/>
          <a:sy n="62" d="100"/>
        </p:scale>
        <p:origin x="64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70700-DA66-4BAD-8F9F-A4A758D36ABA}" type="datetimeFigureOut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297E9-C6BE-4C79-AE8A-01C8A877B6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373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40A934-6052-47D7-9600-E017EFD51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3567CB88-D2AC-4759-A0FB-979F04B4A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327D2F-D218-4DB3-A496-FC51084D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2FF0-B0E3-4081-A194-5315B26D72C4}" type="datetime1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CE8AFA-1A69-423A-AE33-53D4B86E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31D19D-2B03-4CD1-904A-35788E90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20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9F8C32-40DD-4764-AA14-CA340E88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25EDB7-B389-43DE-88B0-2E43F12A7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750E22-4C4B-417A-8C48-347CB348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F445-3D47-45EB-B7B9-640298F78945}" type="datetime1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19161E-7AEC-4345-BBC9-3BC233DE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EA905A-EBB0-4E40-9913-3C0464FD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04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876662-0CE9-49E9-AC02-EE7ACC657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FE2065-03F0-48E5-82DF-EC7EEE020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9FF21-774F-48FE-A04C-9E8A7F64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4D65-32BF-448B-ADBF-66DCA4E8B106}" type="datetime1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32535A-4B89-476F-B51B-EC1413A2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260F05-0529-4B2A-B354-E1AB043C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54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14AC56-2C6E-4FD6-AC2A-C0C7474C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4E7051-D2C1-4B63-BA62-A08EA433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25CE84-A884-4ACE-B6EE-7E97B747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9B57-A7E8-419F-90A8-90F2DA777A28}" type="datetime1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CBC0D2-F1DA-4C16-85D1-974CF48B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1951C-19F9-4BB8-96D6-46797F90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93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0A678-F443-4FEA-93D6-3926EB7E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DD3B79-A0F7-4C8D-918D-88BDE6925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E71825-7DD8-4B80-96D1-977008B8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889C-334E-44BD-8F41-5AC3386FFD37}" type="datetime1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ED311E-FAA6-4C7D-9FC2-BC675C72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4D0E2E-8245-4907-96CA-10999815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06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5D23ED-03EA-4F07-87E3-28D2640C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F3938E-99C2-4825-ABC3-D707D0C36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B3DC81-B6AF-47A5-9EE9-0C3D54421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78BECE-026B-4F33-8924-AD8452F9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9D4E-6DF1-4713-B068-9512627C39B0}" type="datetime1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783764-5DB0-4331-BA1F-9C2D17E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7F6C2E-6C8F-41C1-B48C-22929513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39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19687-F0F8-411B-B519-E0AE83C5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86F68B-292D-4F65-9707-BC2217D31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4F2048-6469-4F18-8B58-31750801B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6D5D63-E489-48AC-A362-55DB02899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48F1C4A-5767-4EC0-85C8-571505755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C9ACD47-787F-4BE6-B29B-B3CFFDE5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8707-5E34-46C7-88C2-928145620E78}" type="datetime1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D4D869A-6245-47EA-826A-11903CED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B8A9AF0-6356-40A0-8941-4F93A45D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73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760D9-6747-4690-8F9A-C5AE1864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2837AA8-1B7A-4F48-99C3-675552A1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EE7D-C0B7-4B25-8104-5FCD7D2EAEA8}" type="datetime1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EAC055-ADBD-47BF-A7E2-EE031ABE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8EF311-DAB4-4685-91A4-BDE1EF3D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33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2C283A7-F09B-44DA-AE34-70823E7F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8A9A-8812-42D8-A8AC-F30CD1F57465}" type="datetime1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D19F830-754F-4C18-8FE4-2F04D270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30F06F-B6C9-459E-9D53-161CC580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90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039C46-50B8-4DD5-BF93-3CBBC0EB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C67650-298A-4F61-B23F-88F3E8456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AF77E6-1E08-4613-B05D-57C5EDE23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6E41A3-42D9-4D44-A093-4D97E3D0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306A-7D11-4239-9371-3BFB25B5C686}" type="datetime1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791E1E-DDBA-44B3-9ED6-75CDC963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A0BBAC-041B-4530-8DE5-67BB03F9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99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2961A6-5FD9-4DD1-9399-79025E702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8E8218E-30F7-4056-BD7E-9E862E2C6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A51302-49EB-4A71-8C42-03C06785F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2867D7-B298-4F34-BF60-7897C1D2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348D-66EA-4186-BB0B-99FB286568FF}" type="datetime1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E40EFE-69CF-4922-A072-21BEA590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3CBFBD-4D74-4C68-B5BD-F1D021B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25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D3DF858-0510-483E-A45F-3B5502184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E53387-6A73-4453-AABC-8B3D4C314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47AD39-5B31-4CF5-81B8-8F59795EC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D3EC-C0C8-40A6-81F1-9BBFA037EF8B}" type="datetime1">
              <a:rPr kumimoji="1" lang="ja-JP" altLang="en-US" smtClean="0"/>
              <a:t>2019/2/25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83D56-A9B3-4EDF-BFEA-EBC848414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CF5551-4BBA-4B6C-8390-6BC3D9EA8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73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0">
            <a:extLst>
              <a:ext uri="{FF2B5EF4-FFF2-40B4-BE49-F238E27FC236}">
                <a16:creationId xmlns:a16="http://schemas.microsoft.com/office/drawing/2014/main" id="{925B04DB-30E4-42E2-80C9-D742CED3A8D8}"/>
              </a:ext>
            </a:extLst>
          </p:cNvPr>
          <p:cNvSpPr/>
          <p:nvPr/>
        </p:nvSpPr>
        <p:spPr>
          <a:xfrm>
            <a:off x="179666" y="87415"/>
            <a:ext cx="3736023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Table</a:t>
            </a:r>
            <a:r>
              <a:rPr lang="ja-JP" altLang="en-US" dirty="0"/>
              <a:t>モデルの使い方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A833D5-5AB2-488D-A54D-E9CDA5738841}"/>
              </a:ext>
            </a:extLst>
          </p:cNvPr>
          <p:cNvSpPr txBox="1"/>
          <p:nvPr/>
        </p:nvSpPr>
        <p:spPr>
          <a:xfrm>
            <a:off x="417623" y="827896"/>
            <a:ext cx="10581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txt</a:t>
            </a:r>
            <a:r>
              <a:rPr kumimoji="1" lang="ja-JP" altLang="en-US" sz="2400" dirty="0"/>
              <a:t>ファイルのデータ列をモデル内で扱うためには</a:t>
            </a:r>
            <a:r>
              <a:rPr kumimoji="1" lang="en-US" altLang="ja-JP" sz="2400" dirty="0"/>
              <a:t>Table</a:t>
            </a:r>
            <a:r>
              <a:rPr kumimoji="1" lang="ja-JP" altLang="en-US" sz="2400" dirty="0"/>
              <a:t>モデルを使用します</a:t>
            </a:r>
          </a:p>
          <a:p>
            <a:r>
              <a:rPr kumimoji="1" lang="ja-JP" altLang="en-US" sz="2400" dirty="0"/>
              <a:t>以下のように様々な</a:t>
            </a:r>
            <a:r>
              <a:rPr kumimoji="1" lang="en-US" altLang="ja-JP" sz="2400" dirty="0"/>
              <a:t>Table</a:t>
            </a:r>
            <a:r>
              <a:rPr kumimoji="1" lang="ja-JP" altLang="en-US" sz="2400" dirty="0"/>
              <a:t>モデルが</a:t>
            </a:r>
            <a:r>
              <a:rPr kumimoji="1" lang="en-US" altLang="ja-JP" sz="2400" dirty="0"/>
              <a:t>MSL</a:t>
            </a:r>
            <a:r>
              <a:rPr kumimoji="1" lang="ja-JP" altLang="en-US" sz="2400" dirty="0"/>
              <a:t>内にあります</a:t>
            </a:r>
            <a:endParaRPr kumimoji="1" lang="en-US" altLang="ja-JP" sz="24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03CFA8D-F255-47FE-9956-D3EE57D2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B33407B-ED99-493E-B68D-B1BC70BBB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613" y="1819728"/>
            <a:ext cx="2853089" cy="464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06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AA993C0-8FEC-4005-819E-2A08A80CD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095" y="2364307"/>
            <a:ext cx="4418730" cy="4122989"/>
          </a:xfrm>
          <a:prstGeom prst="rect">
            <a:avLst/>
          </a:prstGeom>
        </p:spPr>
      </p:pic>
      <p:sp>
        <p:nvSpPr>
          <p:cNvPr id="6" name="Shape 130">
            <a:extLst>
              <a:ext uri="{FF2B5EF4-FFF2-40B4-BE49-F238E27FC236}">
                <a16:creationId xmlns:a16="http://schemas.microsoft.com/office/drawing/2014/main" id="{7EFCAA6C-9BB0-4E20-A5C7-B92C95E5E9DE}"/>
              </a:ext>
            </a:extLst>
          </p:cNvPr>
          <p:cNvSpPr/>
          <p:nvPr/>
        </p:nvSpPr>
        <p:spPr>
          <a:xfrm>
            <a:off x="179666" y="79721"/>
            <a:ext cx="8258671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altLang="ja-JP" sz="3200" b="1" u="sng" dirty="0" err="1"/>
              <a:t>Blocks.Sources.combiTimeTable</a:t>
            </a:r>
            <a:r>
              <a:rPr lang="ja-JP" altLang="en-US" sz="3200" b="1" u="sng" dirty="0"/>
              <a:t>の使い方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40D4DA5-7A7B-4FE1-B050-8E01558D6E1A}"/>
              </a:ext>
            </a:extLst>
          </p:cNvPr>
          <p:cNvSpPr txBox="1"/>
          <p:nvPr/>
        </p:nvSpPr>
        <p:spPr>
          <a:xfrm>
            <a:off x="383061" y="759072"/>
            <a:ext cx="10824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 err="1">
                <a:latin typeface="游ゴシック 本文"/>
                <a:ea typeface="Meiryo UI" panose="020B0604030504040204" pitchFamily="50" charset="-128"/>
              </a:rPr>
              <a:t>combiTimeTable</a:t>
            </a:r>
            <a:r>
              <a:rPr kumimoji="1" lang="ja-JP" altLang="en-US" sz="2400" dirty="0">
                <a:latin typeface="游ゴシック 本文"/>
                <a:ea typeface="Meiryo UI" panose="020B0604030504040204" pitchFamily="50" charset="-128"/>
              </a:rPr>
              <a:t>は時系列データから所定の時刻に対応する値を配列</a:t>
            </a:r>
            <a:r>
              <a:rPr kumimoji="1" lang="en-US" altLang="ja-JP" sz="2400" dirty="0">
                <a:latin typeface="游ゴシック 本文"/>
                <a:ea typeface="Meiryo UI" panose="020B0604030504040204" pitchFamily="50" charset="-128"/>
              </a:rPr>
              <a:t>y</a:t>
            </a:r>
            <a:r>
              <a:rPr kumimoji="1" lang="ja-JP" altLang="en-US" sz="2400" dirty="0">
                <a:latin typeface="游ゴシック 本文"/>
                <a:ea typeface="Meiryo UI" panose="020B0604030504040204" pitchFamily="50" charset="-128"/>
              </a:rPr>
              <a:t>として出力するモデルです</a:t>
            </a:r>
            <a:endParaRPr kumimoji="1" lang="en-US" altLang="ja-JP" sz="2400" dirty="0">
              <a:latin typeface="游ゴシック 本文"/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>
                <a:latin typeface="游ゴシック 本文"/>
                <a:ea typeface="Meiryo UI" panose="020B0604030504040204" pitchFamily="50" charset="-128"/>
              </a:rPr>
              <a:t>ここでは外部テキストデータを参照して結果を出力する方法を示します</a:t>
            </a:r>
            <a:endParaRPr kumimoji="1" lang="ja-JP" altLang="en-US" sz="2400" dirty="0">
              <a:latin typeface="游ゴシック 本文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65BB2D-9B47-4AAE-B9A1-4408FA9A2341}"/>
              </a:ext>
            </a:extLst>
          </p:cNvPr>
          <p:cNvSpPr txBox="1"/>
          <p:nvPr/>
        </p:nvSpPr>
        <p:spPr>
          <a:xfrm>
            <a:off x="8118389" y="4164227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ea typeface="Meiryo UI" panose="020B0604030504040204" pitchFamily="50" charset="-128"/>
              </a:rPr>
              <a:t>配列</a:t>
            </a:r>
            <a:r>
              <a:rPr kumimoji="1" lang="en-US" altLang="ja-JP" sz="2400" dirty="0">
                <a:ea typeface="Meiryo UI" panose="020B0604030504040204" pitchFamily="50" charset="-128"/>
              </a:rPr>
              <a:t>y[:]</a:t>
            </a:r>
            <a:endParaRPr kumimoji="1" lang="ja-JP" altLang="en-US" sz="2400" dirty="0"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166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68450DEB-CA81-43FB-AE9F-4378103EFC6E}"/>
              </a:ext>
            </a:extLst>
          </p:cNvPr>
          <p:cNvSpPr/>
          <p:nvPr/>
        </p:nvSpPr>
        <p:spPr>
          <a:xfrm>
            <a:off x="2150076" y="4524968"/>
            <a:ext cx="9774194" cy="22612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0D46A7-8A45-421D-A280-F2C334D4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Shape 130">
            <a:extLst>
              <a:ext uri="{FF2B5EF4-FFF2-40B4-BE49-F238E27FC236}">
                <a16:creationId xmlns:a16="http://schemas.microsoft.com/office/drawing/2014/main" id="{89382865-0DA1-4353-AFB9-D7744F5FE65B}"/>
              </a:ext>
            </a:extLst>
          </p:cNvPr>
          <p:cNvSpPr/>
          <p:nvPr/>
        </p:nvSpPr>
        <p:spPr>
          <a:xfrm>
            <a:off x="179666" y="79721"/>
            <a:ext cx="448680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ja-JP" altLang="en-US" sz="3200" b="1" u="sng" dirty="0">
                <a:latin typeface="游ゴシック 本文"/>
                <a:ea typeface="Meiryo UI" panose="020B0604030504040204" pitchFamily="50" charset="-128"/>
              </a:rPr>
              <a:t>外部テキストデータの参照</a:t>
            </a:r>
            <a:endParaRPr lang="ja-JP" altLang="en-US" sz="3200" b="1" u="sng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2D5E960-4816-49FE-A5D5-9EB93E25A6C9}"/>
              </a:ext>
            </a:extLst>
          </p:cNvPr>
          <p:cNvSpPr txBox="1"/>
          <p:nvPr/>
        </p:nvSpPr>
        <p:spPr>
          <a:xfrm>
            <a:off x="753762" y="889686"/>
            <a:ext cx="5782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ea typeface="Meiryo UI" panose="020B0604030504040204" pitchFamily="50" charset="-128"/>
              </a:rPr>
              <a:t>テキストデータ</a:t>
            </a:r>
            <a:r>
              <a:rPr lang="ja-JP" altLang="en-US" sz="2400" dirty="0">
                <a:ea typeface="Meiryo UI" panose="020B0604030504040204" pitchFamily="50" charset="-128"/>
              </a:rPr>
              <a:t>は以下の書式で記述してください</a:t>
            </a:r>
            <a:endParaRPr kumimoji="1" lang="ja-JP" altLang="en-US" sz="2400" dirty="0">
              <a:ea typeface="Meiryo UI" panose="020B0604030504040204" pitchFamily="50" charset="-128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58BE48B-7F77-476B-882B-4FFE7CE40842}"/>
              </a:ext>
            </a:extLst>
          </p:cNvPr>
          <p:cNvGrpSpPr/>
          <p:nvPr/>
        </p:nvGrpSpPr>
        <p:grpSpPr>
          <a:xfrm>
            <a:off x="1293428" y="2087679"/>
            <a:ext cx="11182327" cy="2322132"/>
            <a:chOff x="983904" y="2181582"/>
            <a:chExt cx="9547515" cy="1982645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6673BDE6-5BA8-4386-A1EC-9AED9784D1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5684"/>
            <a:stretch/>
          </p:blipFill>
          <p:spPr>
            <a:xfrm>
              <a:off x="983904" y="2233534"/>
              <a:ext cx="4729593" cy="1930693"/>
            </a:xfrm>
            <a:prstGeom prst="rect">
              <a:avLst/>
            </a:prstGeom>
          </p:spPr>
        </p:pic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3DACFFF9-90AA-43C2-99A6-37B52CB3FB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7481" y="2706130"/>
              <a:ext cx="53601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2693606-E364-4B86-92FC-387682250BD6}"/>
                </a:ext>
              </a:extLst>
            </p:cNvPr>
            <p:cNvSpPr txBox="1"/>
            <p:nvPr/>
          </p:nvSpPr>
          <p:spPr>
            <a:xfrm>
              <a:off x="5713497" y="2580381"/>
              <a:ext cx="4817922" cy="394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ea typeface="Meiryo UI" panose="020B0604030504040204" pitchFamily="50" charset="-128"/>
                </a:rPr>
                <a:t>データ型　テーブル名</a:t>
              </a:r>
              <a:r>
                <a:rPr kumimoji="1" lang="en-US" altLang="ja-JP" sz="2400" dirty="0">
                  <a:ea typeface="Meiryo UI" panose="020B0604030504040204" pitchFamily="50" charset="-128"/>
                </a:rPr>
                <a:t>(</a:t>
              </a:r>
              <a:r>
                <a:rPr lang="ja-JP" altLang="en-US" sz="2400" dirty="0">
                  <a:ea typeface="Meiryo UI" panose="020B0604030504040204" pitchFamily="50" charset="-128"/>
                </a:rPr>
                <a:t>最大</a:t>
              </a:r>
              <a:r>
                <a:rPr kumimoji="1" lang="ja-JP" altLang="en-US" sz="2400" dirty="0">
                  <a:ea typeface="Meiryo UI" panose="020B0604030504040204" pitchFamily="50" charset="-128"/>
                </a:rPr>
                <a:t>行数</a:t>
              </a:r>
              <a:r>
                <a:rPr kumimoji="1" lang="en-US" altLang="ja-JP" sz="2400" dirty="0">
                  <a:ea typeface="Meiryo UI" panose="020B0604030504040204" pitchFamily="50" charset="-128"/>
                </a:rPr>
                <a:t>, </a:t>
              </a:r>
              <a:r>
                <a:rPr kumimoji="1" lang="ja-JP" altLang="en-US" sz="2400" dirty="0">
                  <a:ea typeface="Meiryo UI" panose="020B0604030504040204" pitchFamily="50" charset="-128"/>
                </a:rPr>
                <a:t>最大列数</a:t>
              </a:r>
              <a:r>
                <a:rPr kumimoji="1" lang="en-US" altLang="ja-JP" sz="2400" dirty="0">
                  <a:ea typeface="Meiryo UI" panose="020B0604030504040204" pitchFamily="50" charset="-128"/>
                </a:rPr>
                <a:t>)</a:t>
              </a:r>
              <a:endParaRPr kumimoji="1" lang="ja-JP" altLang="en-US" sz="2400" dirty="0">
                <a:ea typeface="Meiryo UI" panose="020B0604030504040204" pitchFamily="50" charset="-128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FAE5ADC3-2EDE-4080-BE43-F41DF0A647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1601" y="2397212"/>
              <a:ext cx="434189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138A538C-10EA-485E-9F0C-B0A790EBB9BC}"/>
                </a:ext>
              </a:extLst>
            </p:cNvPr>
            <p:cNvSpPr txBox="1"/>
            <p:nvPr/>
          </p:nvSpPr>
          <p:spPr>
            <a:xfrm>
              <a:off x="5713496" y="2181582"/>
              <a:ext cx="935062" cy="394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ea typeface="Meiryo UI" panose="020B0604030504040204" pitchFamily="50" charset="-128"/>
                </a:rPr>
                <a:t>コメント</a:t>
              </a:r>
            </a:p>
          </p:txBody>
        </p:sp>
      </p:grp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F76AA379-A17B-4B8E-9C33-0878B4728465}"/>
              </a:ext>
            </a:extLst>
          </p:cNvPr>
          <p:cNvSpPr/>
          <p:nvPr/>
        </p:nvSpPr>
        <p:spPr>
          <a:xfrm>
            <a:off x="1178767" y="2792765"/>
            <a:ext cx="568743" cy="138673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E7FB617-9447-44A7-89C2-9DBF23975A49}"/>
              </a:ext>
            </a:extLst>
          </p:cNvPr>
          <p:cNvSpPr txBox="1"/>
          <p:nvPr/>
        </p:nvSpPr>
        <p:spPr>
          <a:xfrm>
            <a:off x="1042843" y="429413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ea typeface="Meiryo UI" panose="020B0604030504040204" pitchFamily="50" charset="-128"/>
              </a:rPr>
              <a:t>時刻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477AE3A-A1A5-4B25-A8FE-417E392546FE}"/>
              </a:ext>
            </a:extLst>
          </p:cNvPr>
          <p:cNvSpPr txBox="1"/>
          <p:nvPr/>
        </p:nvSpPr>
        <p:spPr>
          <a:xfrm>
            <a:off x="753762" y="1579385"/>
            <a:ext cx="352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ea typeface="Meiryo UI" panose="020B0604030504040204" pitchFamily="50" charset="-128"/>
              </a:rPr>
              <a:t>例</a:t>
            </a:r>
            <a:r>
              <a:rPr lang="en-US" altLang="ja-JP" sz="2400" dirty="0">
                <a:ea typeface="Meiryo UI" panose="020B0604030504040204" pitchFamily="50" charset="-128"/>
              </a:rPr>
              <a:t>.</a:t>
            </a:r>
            <a:r>
              <a:rPr kumimoji="1" lang="ja-JP" altLang="en-US" sz="2400" dirty="0">
                <a:ea typeface="Meiryo UI" panose="020B0604030504040204" pitchFamily="50" charset="-128"/>
              </a:rPr>
              <a:t> </a:t>
            </a:r>
            <a:r>
              <a:rPr kumimoji="1" lang="en-US" altLang="ja-JP" sz="2400" dirty="0">
                <a:ea typeface="Meiryo UI" panose="020B0604030504040204" pitchFamily="50" charset="-128"/>
              </a:rPr>
              <a:t>CombiTimeTable.txt</a:t>
            </a:r>
            <a:endParaRPr kumimoji="1" lang="ja-JP" altLang="en-US" sz="2400" dirty="0"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3BB9E4-9B30-45AA-B67D-E74657081CA3}"/>
              </a:ext>
            </a:extLst>
          </p:cNvPr>
          <p:cNvSpPr txBox="1"/>
          <p:nvPr/>
        </p:nvSpPr>
        <p:spPr>
          <a:xfrm>
            <a:off x="2433462" y="4686621"/>
            <a:ext cx="9360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Windows</a:t>
            </a:r>
            <a:r>
              <a:rPr kumimoji="1" lang="ja-JP" altLang="en-US" dirty="0"/>
              <a:t>の場合、ワードパッドから</a:t>
            </a:r>
            <a:r>
              <a:rPr kumimoji="1" lang="en-US" altLang="ja-JP" dirty="0"/>
              <a:t>MS-DOS</a:t>
            </a:r>
            <a:r>
              <a:rPr kumimoji="1" lang="ja-JP" altLang="en-US" dirty="0"/>
              <a:t>形式で保存しないと文字化けを起こす可能性があります</a:t>
            </a:r>
            <a:endParaRPr kumimoji="1" lang="en-US" altLang="ja-JP" dirty="0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F164E492-7F71-4A85-9500-41E9A9A84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774"/>
          <a:stretch/>
        </p:blipFill>
        <p:spPr>
          <a:xfrm>
            <a:off x="4274278" y="5284933"/>
            <a:ext cx="5848393" cy="143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6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0D46A7-8A45-421D-A280-F2C334D4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Shape 130">
            <a:extLst>
              <a:ext uri="{FF2B5EF4-FFF2-40B4-BE49-F238E27FC236}">
                <a16:creationId xmlns:a16="http://schemas.microsoft.com/office/drawing/2014/main" id="{89382865-0DA1-4353-AFB9-D7744F5FE65B}"/>
              </a:ext>
            </a:extLst>
          </p:cNvPr>
          <p:cNvSpPr/>
          <p:nvPr/>
        </p:nvSpPr>
        <p:spPr>
          <a:xfrm>
            <a:off x="179666" y="79721"/>
            <a:ext cx="448680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ja-JP" altLang="en-US" sz="3200" b="1" u="sng" dirty="0">
                <a:latin typeface="游ゴシック 本文"/>
                <a:ea typeface="Meiryo UI" panose="020B0604030504040204" pitchFamily="50" charset="-128"/>
              </a:rPr>
              <a:t>外部テキストデータの参照</a:t>
            </a:r>
            <a:endParaRPr lang="ja-JP" altLang="en-US" sz="3200" b="1" u="sng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4D9C95F-BC63-45EA-8629-E99F9068A8CC}"/>
              </a:ext>
            </a:extLst>
          </p:cNvPr>
          <p:cNvSpPr txBox="1"/>
          <p:nvPr/>
        </p:nvSpPr>
        <p:spPr>
          <a:xfrm>
            <a:off x="400894" y="1066886"/>
            <a:ext cx="786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>
                <a:latin typeface="游ゴシック 本文"/>
                <a:ea typeface="Meiryo UI" panose="020B0604030504040204" pitchFamily="50" charset="-128"/>
              </a:rPr>
              <a:t>combiTimeTable</a:t>
            </a:r>
            <a:r>
              <a:rPr lang="ja-JP" altLang="en-US" sz="2400" dirty="0">
                <a:latin typeface="游ゴシック 本文"/>
                <a:ea typeface="Meiryo UI" panose="020B0604030504040204" pitchFamily="50" charset="-128"/>
              </a:rPr>
              <a:t>モデルのパラメータ設定の必須項目は以下です</a:t>
            </a:r>
            <a:endParaRPr kumimoji="1" lang="ja-JP" altLang="en-US" sz="2400" dirty="0">
              <a:ea typeface="Meiryo UI" panose="020B0604030504040204" pitchFamily="50" charset="-128"/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28553285-B06B-4ED9-9E08-6FD321627485}"/>
              </a:ext>
            </a:extLst>
          </p:cNvPr>
          <p:cNvGrpSpPr/>
          <p:nvPr/>
        </p:nvGrpSpPr>
        <p:grpSpPr>
          <a:xfrm>
            <a:off x="1388718" y="1855746"/>
            <a:ext cx="9414563" cy="3146508"/>
            <a:chOff x="357694" y="1351351"/>
            <a:chExt cx="7214239" cy="2411122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B49BB2CF-82DD-4392-9526-2729E408A0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5276" b="66352"/>
            <a:stretch/>
          </p:blipFill>
          <p:spPr>
            <a:xfrm>
              <a:off x="409979" y="1351351"/>
              <a:ext cx="4949387" cy="2411122"/>
            </a:xfrm>
            <a:prstGeom prst="rect">
              <a:avLst/>
            </a:prstGeom>
          </p:spPr>
        </p:pic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0383373B-E06B-42DE-A4BD-DD86876F3C0C}"/>
                </a:ext>
              </a:extLst>
            </p:cNvPr>
            <p:cNvSpPr/>
            <p:nvPr/>
          </p:nvSpPr>
          <p:spPr>
            <a:xfrm>
              <a:off x="409979" y="1785861"/>
              <a:ext cx="2590359" cy="388169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D507019E-A05C-4720-BA44-24EB03DE4F8B}"/>
                </a:ext>
              </a:extLst>
            </p:cNvPr>
            <p:cNvSpPr/>
            <p:nvPr/>
          </p:nvSpPr>
          <p:spPr>
            <a:xfrm>
              <a:off x="357694" y="2482431"/>
              <a:ext cx="2590359" cy="388169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4065CE41-6DBB-4B4E-966A-F31FA3122C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3520" y="2695665"/>
              <a:ext cx="294008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9B477EA2-D404-44E7-B0DD-91F7DD1B6011}"/>
                </a:ext>
              </a:extLst>
            </p:cNvPr>
            <p:cNvSpPr txBox="1"/>
            <p:nvPr/>
          </p:nvSpPr>
          <p:spPr>
            <a:xfrm>
              <a:off x="5999067" y="2464832"/>
              <a:ext cx="1471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ea typeface="Meiryo UI" panose="020B0604030504040204" pitchFamily="50" charset="-128"/>
                </a:rPr>
                <a:t>テーブル名</a:t>
              </a:r>
            </a:p>
          </p:txBody>
        </p:sp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07A0C9AA-9A64-4E1D-B6C2-C97EAC0EA4D6}"/>
                </a:ext>
              </a:extLst>
            </p:cNvPr>
            <p:cNvSpPr/>
            <p:nvPr/>
          </p:nvSpPr>
          <p:spPr>
            <a:xfrm>
              <a:off x="357694" y="2859264"/>
              <a:ext cx="4949387" cy="445840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4E425A63-E3EA-4B47-84BF-D970F43F86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7081" y="3103438"/>
              <a:ext cx="63651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933EE9D8-4344-48DF-9911-ABA884639E20}"/>
                </a:ext>
              </a:extLst>
            </p:cNvPr>
            <p:cNvSpPr txBox="1"/>
            <p:nvPr/>
          </p:nvSpPr>
          <p:spPr>
            <a:xfrm>
              <a:off x="5999067" y="2872605"/>
              <a:ext cx="1572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ea typeface="Meiryo UI" panose="020B0604030504040204" pitchFamily="50" charset="-128"/>
                </a:rPr>
                <a:t>ファイルパス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195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5F5F82F-AE28-449D-AABC-CF380803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1EFCE420-A1E2-480C-84C8-2A4A5B6ED325}"/>
              </a:ext>
            </a:extLst>
          </p:cNvPr>
          <p:cNvSpPr/>
          <p:nvPr/>
        </p:nvSpPr>
        <p:spPr>
          <a:xfrm>
            <a:off x="179666" y="79721"/>
            <a:ext cx="448680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ja-JP" altLang="en-US" sz="3200" b="1" u="sng" dirty="0">
                <a:latin typeface="游ゴシック 本文"/>
                <a:ea typeface="Meiryo UI" panose="020B0604030504040204" pitchFamily="50" charset="-128"/>
              </a:rPr>
              <a:t>外部テキストデータの参照</a:t>
            </a:r>
            <a:endParaRPr lang="ja-JP" altLang="en-US" sz="3200" b="1" u="sng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42E5B3E-0BB2-4909-9E83-F08D5DF50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99" r="21455" b="11470"/>
          <a:stretch/>
        </p:blipFill>
        <p:spPr>
          <a:xfrm>
            <a:off x="400894" y="1726786"/>
            <a:ext cx="11460135" cy="291061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FD595F-EEE9-452D-A30E-3D4625219079}"/>
              </a:ext>
            </a:extLst>
          </p:cNvPr>
          <p:cNvSpPr txBox="1"/>
          <p:nvPr/>
        </p:nvSpPr>
        <p:spPr>
          <a:xfrm>
            <a:off x="400894" y="1066886"/>
            <a:ext cx="786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>
                <a:latin typeface="游ゴシック 本文"/>
                <a:ea typeface="Meiryo UI" panose="020B0604030504040204" pitchFamily="50" charset="-128"/>
              </a:rPr>
              <a:t>combiTimeTable</a:t>
            </a:r>
            <a:r>
              <a:rPr lang="ja-JP" altLang="en-US" sz="2400" dirty="0">
                <a:latin typeface="游ゴシック 本文"/>
                <a:ea typeface="Meiryo UI" panose="020B0604030504040204" pitchFamily="50" charset="-128"/>
              </a:rPr>
              <a:t>モデルのパラメータ設定の必須項目は以下です</a:t>
            </a:r>
            <a:endParaRPr kumimoji="1" lang="ja-JP" altLang="en-US" sz="2400" dirty="0">
              <a:ea typeface="Meiryo UI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7C4A0CE-D063-4844-AB20-5E47FD44712B}"/>
              </a:ext>
            </a:extLst>
          </p:cNvPr>
          <p:cNvSpPr/>
          <p:nvPr/>
        </p:nvSpPr>
        <p:spPr>
          <a:xfrm>
            <a:off x="330971" y="2134745"/>
            <a:ext cx="2202164" cy="27482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677764C-7DCF-44B6-B913-EFB761F2A44B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1432053" y="2409568"/>
            <a:ext cx="1842488" cy="264434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8922BAA-58D3-433F-8374-A880FE32654F}"/>
              </a:ext>
            </a:extLst>
          </p:cNvPr>
          <p:cNvSpPr txBox="1"/>
          <p:nvPr/>
        </p:nvSpPr>
        <p:spPr>
          <a:xfrm>
            <a:off x="1544595" y="5243596"/>
            <a:ext cx="5793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ea typeface="Meiryo UI" panose="020B0604030504040204" pitchFamily="50" charset="-128"/>
              </a:rPr>
              <a:t>出力列の範囲を指定します</a:t>
            </a:r>
            <a:endParaRPr kumimoji="1" lang="en-US" altLang="ja-JP" sz="2400" dirty="0">
              <a:ea typeface="Meiryo UI" panose="020B0604030504040204" pitchFamily="50" charset="-128"/>
            </a:endParaRPr>
          </a:p>
          <a:p>
            <a:pPr algn="l"/>
            <a:r>
              <a:rPr lang="en-US" altLang="ja-JP" sz="2400" dirty="0">
                <a:ea typeface="Meiryo UI" panose="020B0604030504040204" pitchFamily="50" charset="-128"/>
              </a:rPr>
              <a:t>1</a:t>
            </a:r>
            <a:r>
              <a:rPr lang="ja-JP" altLang="en-US" sz="2400" dirty="0">
                <a:ea typeface="Meiryo UI" panose="020B0604030504040204" pitchFamily="50" charset="-128"/>
              </a:rPr>
              <a:t>～</a:t>
            </a:r>
            <a:r>
              <a:rPr lang="en-US" altLang="ja-JP" sz="2400" dirty="0">
                <a:ea typeface="Meiryo UI" panose="020B0604030504040204" pitchFamily="50" charset="-128"/>
              </a:rPr>
              <a:t>3</a:t>
            </a:r>
            <a:r>
              <a:rPr lang="ja-JP" altLang="en-US" sz="2400" dirty="0">
                <a:ea typeface="Meiryo UI" panose="020B0604030504040204" pitchFamily="50" charset="-128"/>
              </a:rPr>
              <a:t>列目を出力したい場合、</a:t>
            </a:r>
            <a:r>
              <a:rPr lang="en-US" altLang="ja-JP" sz="2400" dirty="0">
                <a:ea typeface="Meiryo UI" panose="020B0604030504040204" pitchFamily="50" charset="-128"/>
              </a:rPr>
              <a:t>1:3</a:t>
            </a:r>
            <a:r>
              <a:rPr lang="ja-JP" altLang="en-US" sz="2400" dirty="0">
                <a:ea typeface="Meiryo UI" panose="020B0604030504040204" pitchFamily="50" charset="-128"/>
              </a:rPr>
              <a:t>と記述します</a:t>
            </a:r>
            <a:endParaRPr kumimoji="1" lang="ja-JP" altLang="en-US" sz="2400" dirty="0"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041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5AF9C2A-7167-4D49-A5A7-71B274FF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65933A4D-47C1-4FB2-8A19-7181E94A4393}"/>
              </a:ext>
            </a:extLst>
          </p:cNvPr>
          <p:cNvSpPr/>
          <p:nvPr/>
        </p:nvSpPr>
        <p:spPr>
          <a:xfrm>
            <a:off x="179666" y="79721"/>
            <a:ext cx="448680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ja-JP" altLang="en-US" sz="3200" b="1" u="sng" dirty="0">
                <a:latin typeface="游ゴシック 本文"/>
                <a:ea typeface="Meiryo UI" panose="020B0604030504040204" pitchFamily="50" charset="-128"/>
              </a:rPr>
              <a:t>外部テキストデータの参照</a:t>
            </a:r>
            <a:endParaRPr lang="ja-JP" altLang="en-US" sz="3200" b="1" u="sng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8C8B772-27B5-4BAE-BE60-2B8DA2232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54" y="1474356"/>
            <a:ext cx="7247263" cy="530392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9E87529-4308-4EA9-84D2-49D3F6E2A1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274" b="4637"/>
          <a:stretch/>
        </p:blipFill>
        <p:spPr>
          <a:xfrm>
            <a:off x="7851174" y="1793539"/>
            <a:ext cx="3357265" cy="161134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DA58E9-5CD9-43B1-974F-61E2237935FC}"/>
              </a:ext>
            </a:extLst>
          </p:cNvPr>
          <p:cNvSpPr txBox="1"/>
          <p:nvPr/>
        </p:nvSpPr>
        <p:spPr>
          <a:xfrm>
            <a:off x="494854" y="843723"/>
            <a:ext cx="4243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游ゴシック 本文"/>
                <a:ea typeface="Meiryo UI" panose="020B0604030504040204" pitchFamily="50" charset="-128"/>
              </a:rPr>
              <a:t>結果は以下のように出力されます</a:t>
            </a:r>
            <a:endParaRPr kumimoji="1" lang="ja-JP" altLang="en-US" sz="2400" dirty="0"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302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5AF9C2A-7167-4D49-A5A7-71B274FF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65933A4D-47C1-4FB2-8A19-7181E94A4393}"/>
              </a:ext>
            </a:extLst>
          </p:cNvPr>
          <p:cNvSpPr/>
          <p:nvPr/>
        </p:nvSpPr>
        <p:spPr>
          <a:xfrm>
            <a:off x="179666" y="79721"/>
            <a:ext cx="448680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ja-JP" altLang="en-US" sz="3200" b="1" u="sng" dirty="0">
                <a:latin typeface="游ゴシック 本文"/>
                <a:ea typeface="Meiryo UI" panose="020B0604030504040204" pitchFamily="50" charset="-128"/>
              </a:rPr>
              <a:t>外部テキストデータの参照</a:t>
            </a:r>
            <a:endParaRPr lang="ja-JP" altLang="en-US" sz="3200" b="1" u="sng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263BE8B-AE5B-40C4-A433-F44D2EC14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32" y="2146291"/>
            <a:ext cx="11581736" cy="36512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AE39A4-EC7E-4CA8-B2EA-3DEBE78F7E5F}"/>
              </a:ext>
            </a:extLst>
          </p:cNvPr>
          <p:cNvSpPr txBox="1"/>
          <p:nvPr/>
        </p:nvSpPr>
        <p:spPr>
          <a:xfrm>
            <a:off x="442784" y="913158"/>
            <a:ext cx="10911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ea typeface="Meiryo UI" panose="020B0604030504040204" pitchFamily="50" charset="-128"/>
              </a:rPr>
              <a:t>結果の補間方法は「</a:t>
            </a:r>
            <a:r>
              <a:rPr kumimoji="1" lang="en-US" altLang="ja-JP" sz="2400" dirty="0">
                <a:ea typeface="Meiryo UI" panose="020B0604030504040204" pitchFamily="50" charset="-128"/>
              </a:rPr>
              <a:t>smoothness</a:t>
            </a:r>
            <a:r>
              <a:rPr kumimoji="1" lang="ja-JP" altLang="en-US" sz="2400" dirty="0">
                <a:ea typeface="Meiryo UI" panose="020B0604030504040204" pitchFamily="50" charset="-128"/>
              </a:rPr>
              <a:t>」を変更してください</a:t>
            </a:r>
            <a:endParaRPr kumimoji="1" lang="en-US" altLang="ja-JP" sz="2400" dirty="0">
              <a:ea typeface="Meiryo UI" panose="020B0604030504040204" pitchFamily="50" charset="-128"/>
            </a:endParaRPr>
          </a:p>
          <a:p>
            <a:pPr algn="l"/>
            <a:r>
              <a:rPr lang="ja-JP" altLang="en-US" sz="2400" dirty="0">
                <a:ea typeface="Meiryo UI" panose="020B0604030504040204" pitchFamily="50" charset="-128"/>
              </a:rPr>
              <a:t>特に滑らかにしたい場合、</a:t>
            </a:r>
            <a:r>
              <a:rPr kumimoji="1" lang="ja-JP" altLang="en-US" sz="2400" dirty="0">
                <a:ea typeface="Meiryo UI" panose="020B0604030504040204" pitchFamily="50" charset="-128"/>
              </a:rPr>
              <a:t>「</a:t>
            </a:r>
            <a:r>
              <a:rPr lang="en-US" altLang="ja-JP" sz="2400" dirty="0" err="1">
                <a:ea typeface="Meiryo UI" panose="020B0604030504040204" pitchFamily="50" charset="-128"/>
              </a:rPr>
              <a:t>Modelica.Blocks.Smoothness.ContinuousDerivative</a:t>
            </a:r>
            <a:r>
              <a:rPr kumimoji="1" lang="ja-JP" altLang="en-US" sz="2400" dirty="0">
                <a:ea typeface="Meiryo UI" panose="020B0604030504040204" pitchFamily="50" charset="-128"/>
              </a:rPr>
              <a:t>」を選択してください。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829BE18-E258-4E14-A164-8FB0F7007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001" y="3074638"/>
            <a:ext cx="5151566" cy="3703641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84CA9C2-D7DD-4C81-98D2-C0ABEDE789C5}"/>
              </a:ext>
            </a:extLst>
          </p:cNvPr>
          <p:cNvSpPr txBox="1"/>
          <p:nvPr/>
        </p:nvSpPr>
        <p:spPr>
          <a:xfrm>
            <a:off x="6908572" y="3422822"/>
            <a:ext cx="3780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ea typeface="Meiryo UI" panose="020B0604030504040204" pitchFamily="50" charset="-128"/>
              </a:rPr>
              <a:t>左図のように</a:t>
            </a:r>
            <a:r>
              <a:rPr kumimoji="1" lang="ja-JP" altLang="en-US" sz="2400">
                <a:ea typeface="Meiryo UI" panose="020B0604030504040204" pitchFamily="50" charset="-128"/>
              </a:rPr>
              <a:t>滑らかになります</a:t>
            </a:r>
            <a:endParaRPr kumimoji="1" lang="ja-JP" altLang="en-US" sz="2400" dirty="0"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461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FF000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z="2400" dirty="0" smtClean="0"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8831</TotalTime>
  <Words>232</Words>
  <Application>Microsoft Office PowerPoint</Application>
  <PresentationFormat>ワイド画面</PresentationFormat>
  <Paragraphs>34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YuMincho Medium</vt:lpstr>
      <vt:lpstr>游ゴシック</vt:lpstr>
      <vt:lpstr>游ゴシック Light</vt:lpstr>
      <vt:lpstr>游ゴシック 本文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植田惠法</dc:creator>
  <cp:lastModifiedBy>植田 惠法</cp:lastModifiedBy>
  <cp:revision>544</cp:revision>
  <dcterms:created xsi:type="dcterms:W3CDTF">2017-07-29T00:52:37Z</dcterms:created>
  <dcterms:modified xsi:type="dcterms:W3CDTF">2019-02-24T16:51:39Z</dcterms:modified>
</cp:coreProperties>
</file>