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93" r:id="rId3"/>
    <p:sldId id="283" r:id="rId4"/>
    <p:sldId id="325" r:id="rId5"/>
    <p:sldId id="324" r:id="rId6"/>
    <p:sldId id="328" r:id="rId7"/>
    <p:sldId id="327" r:id="rId8"/>
    <p:sldId id="329" r:id="rId9"/>
    <p:sldId id="330" r:id="rId10"/>
    <p:sldId id="334" r:id="rId11"/>
    <p:sldId id="332" r:id="rId12"/>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FFCC"/>
    <a:srgbClr val="FFCCCC"/>
    <a:srgbClr val="00CC00"/>
    <a:srgbClr val="CCFFFF"/>
    <a:srgbClr val="99CCFF"/>
    <a:srgbClr val="CCFF33"/>
    <a:srgbClr val="A5002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7" autoAdjust="0"/>
    <p:restoredTop sz="94660"/>
  </p:normalViewPr>
  <p:slideViewPr>
    <p:cSldViewPr snapToGrid="0">
      <p:cViewPr varScale="1">
        <p:scale>
          <a:sx n="62" d="100"/>
          <a:sy n="62" d="100"/>
        </p:scale>
        <p:origin x="643" y="53"/>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670700-DA66-4BAD-8F9F-A4A758D36ABA}" type="datetimeFigureOut">
              <a:rPr kumimoji="1" lang="ja-JP" altLang="en-US" smtClean="0"/>
              <a:t>2019/2/25</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B297E9-C6BE-4C79-AE8A-01C8A877B6AC}" type="slidenum">
              <a:rPr kumimoji="1" lang="ja-JP" altLang="en-US" smtClean="0"/>
              <a:t>‹#›</a:t>
            </a:fld>
            <a:endParaRPr kumimoji="1" lang="ja-JP" altLang="en-US"/>
          </a:p>
        </p:txBody>
      </p:sp>
    </p:spTree>
    <p:extLst>
      <p:ext uri="{BB962C8B-B14F-4D97-AF65-F5344CB8AC3E}">
        <p14:creationId xmlns:p14="http://schemas.microsoft.com/office/powerpoint/2010/main" val="229137339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640A934-6052-47D7-9600-E017EFD518DE}"/>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サブタイトル 2">
            <a:extLst>
              <a:ext uri="{FF2B5EF4-FFF2-40B4-BE49-F238E27FC236}">
                <a16:creationId xmlns:a16="http://schemas.microsoft.com/office/drawing/2014/main" id="{3567CB88-D2AC-4759-A0FB-979F04B4A72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8F327D2F-D218-4DB3-A496-FC51084D5390}"/>
              </a:ext>
            </a:extLst>
          </p:cNvPr>
          <p:cNvSpPr>
            <a:spLocks noGrp="1"/>
          </p:cNvSpPr>
          <p:nvPr>
            <p:ph type="dt" sz="half" idx="10"/>
          </p:nvPr>
        </p:nvSpPr>
        <p:spPr/>
        <p:txBody>
          <a:bodyPr/>
          <a:lstStyle/>
          <a:p>
            <a:fld id="{CA2F2FF0-B0E3-4081-A194-5315B26D72C4}" type="datetime1">
              <a:rPr kumimoji="1" lang="ja-JP" altLang="en-US" smtClean="0"/>
              <a:t>2019/2/25</a:t>
            </a:fld>
            <a:endParaRPr kumimoji="1" lang="ja-JP" altLang="en-US"/>
          </a:p>
        </p:txBody>
      </p:sp>
      <p:sp>
        <p:nvSpPr>
          <p:cNvPr id="5" name="フッター プレースホルダー 4">
            <a:extLst>
              <a:ext uri="{FF2B5EF4-FFF2-40B4-BE49-F238E27FC236}">
                <a16:creationId xmlns:a16="http://schemas.microsoft.com/office/drawing/2014/main" id="{D5CE8AFA-1A69-423A-AE33-53D4B86E36E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631D19D-2B03-4CD1-904A-35788E90CF51}"/>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16982088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E9F8C32-40DD-4764-AA14-CA340E88402B}"/>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BB25EDB7-B389-43DE-88B0-2E43F12A7051}"/>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4750E22-4C4B-417A-8C48-347CB348ECFB}"/>
              </a:ext>
            </a:extLst>
          </p:cNvPr>
          <p:cNvSpPr>
            <a:spLocks noGrp="1"/>
          </p:cNvSpPr>
          <p:nvPr>
            <p:ph type="dt" sz="half" idx="10"/>
          </p:nvPr>
        </p:nvSpPr>
        <p:spPr/>
        <p:txBody>
          <a:bodyPr/>
          <a:lstStyle/>
          <a:p>
            <a:fld id="{AA0CF445-3D47-45EB-B7B9-640298F78945}" type="datetime1">
              <a:rPr kumimoji="1" lang="ja-JP" altLang="en-US" smtClean="0"/>
              <a:t>2019/2/25</a:t>
            </a:fld>
            <a:endParaRPr kumimoji="1" lang="ja-JP" altLang="en-US"/>
          </a:p>
        </p:txBody>
      </p:sp>
      <p:sp>
        <p:nvSpPr>
          <p:cNvPr id="5" name="フッター プレースホルダー 4">
            <a:extLst>
              <a:ext uri="{FF2B5EF4-FFF2-40B4-BE49-F238E27FC236}">
                <a16:creationId xmlns:a16="http://schemas.microsoft.com/office/drawing/2014/main" id="{2C19161E-7AEC-4345-BBC9-3BC233DE100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6EA905A-EBB0-4E40-9913-3C0464FD4749}"/>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22910436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8A876662-0CE9-49E9-AC02-EE7ACC657BCD}"/>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B6FE2065-03F0-48E5-82DF-EC7EEE0207D8}"/>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1B9FF21-774F-48FE-A04C-9E8A7F644356}"/>
              </a:ext>
            </a:extLst>
          </p:cNvPr>
          <p:cNvSpPr>
            <a:spLocks noGrp="1"/>
          </p:cNvSpPr>
          <p:nvPr>
            <p:ph type="dt" sz="half" idx="10"/>
          </p:nvPr>
        </p:nvSpPr>
        <p:spPr/>
        <p:txBody>
          <a:bodyPr/>
          <a:lstStyle/>
          <a:p>
            <a:fld id="{33274D65-32BF-448B-ADBF-66DCA4E8B106}" type="datetime1">
              <a:rPr kumimoji="1" lang="ja-JP" altLang="en-US" smtClean="0"/>
              <a:t>2019/2/25</a:t>
            </a:fld>
            <a:endParaRPr kumimoji="1" lang="ja-JP" altLang="en-US"/>
          </a:p>
        </p:txBody>
      </p:sp>
      <p:sp>
        <p:nvSpPr>
          <p:cNvPr id="5" name="フッター プレースホルダー 4">
            <a:extLst>
              <a:ext uri="{FF2B5EF4-FFF2-40B4-BE49-F238E27FC236}">
                <a16:creationId xmlns:a16="http://schemas.microsoft.com/office/drawing/2014/main" id="{9D32535A-4B89-476F-B51B-EC1413A240C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5260F05-0529-4B2A-B354-E1AB043C95D1}"/>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13565418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414AC56-2C6E-4FD6-AC2A-C0C7474C804A}"/>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04E7051-D2C1-4B63-BA62-A08EA433436C}"/>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E25CE84-A884-4ACE-B6EE-7E97B7475653}"/>
              </a:ext>
            </a:extLst>
          </p:cNvPr>
          <p:cNvSpPr>
            <a:spLocks noGrp="1"/>
          </p:cNvSpPr>
          <p:nvPr>
            <p:ph type="dt" sz="half" idx="10"/>
          </p:nvPr>
        </p:nvSpPr>
        <p:spPr/>
        <p:txBody>
          <a:bodyPr/>
          <a:lstStyle/>
          <a:p>
            <a:fld id="{852A9B57-A7E8-419F-90A8-90F2DA777A28}" type="datetime1">
              <a:rPr kumimoji="1" lang="ja-JP" altLang="en-US" smtClean="0"/>
              <a:t>2019/2/25</a:t>
            </a:fld>
            <a:endParaRPr kumimoji="1" lang="ja-JP" altLang="en-US"/>
          </a:p>
        </p:txBody>
      </p:sp>
      <p:sp>
        <p:nvSpPr>
          <p:cNvPr id="5" name="フッター プレースホルダー 4">
            <a:extLst>
              <a:ext uri="{FF2B5EF4-FFF2-40B4-BE49-F238E27FC236}">
                <a16:creationId xmlns:a16="http://schemas.microsoft.com/office/drawing/2014/main" id="{EBCBC0D2-F1DA-4C16-85D1-974CF48BC80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BD1951C-19F9-4BB8-96D6-46797F90203F}"/>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8639399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D00A678-F443-4FEA-93D6-3926EB7E42DA}"/>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6BDD3B79-A0F7-4C8D-918D-88BDE69250B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93E71825-7DD8-4B80-96D1-977008B856B9}"/>
              </a:ext>
            </a:extLst>
          </p:cNvPr>
          <p:cNvSpPr>
            <a:spLocks noGrp="1"/>
          </p:cNvSpPr>
          <p:nvPr>
            <p:ph type="dt" sz="half" idx="10"/>
          </p:nvPr>
        </p:nvSpPr>
        <p:spPr/>
        <p:txBody>
          <a:bodyPr/>
          <a:lstStyle/>
          <a:p>
            <a:fld id="{C90A889C-334E-44BD-8F41-5AC3386FFD37}" type="datetime1">
              <a:rPr kumimoji="1" lang="ja-JP" altLang="en-US" smtClean="0"/>
              <a:t>2019/2/25</a:t>
            </a:fld>
            <a:endParaRPr kumimoji="1" lang="ja-JP" altLang="en-US"/>
          </a:p>
        </p:txBody>
      </p:sp>
      <p:sp>
        <p:nvSpPr>
          <p:cNvPr id="5" name="フッター プレースホルダー 4">
            <a:extLst>
              <a:ext uri="{FF2B5EF4-FFF2-40B4-BE49-F238E27FC236}">
                <a16:creationId xmlns:a16="http://schemas.microsoft.com/office/drawing/2014/main" id="{5CED311E-FAA6-4C7D-9FC2-BC675C72336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C4D0E2E-8245-4907-96CA-10999815D43E}"/>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23210632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A5D23ED-03EA-4F07-87E3-28D2640C7457}"/>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DF3938E-99C2-4825-ABC3-D707D0C368D9}"/>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A2B3DC81-B6AF-47A5-9EE9-0C3D54421CD9}"/>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4C78BECE-026B-4F33-8924-AD8452F95547}"/>
              </a:ext>
            </a:extLst>
          </p:cNvPr>
          <p:cNvSpPr>
            <a:spLocks noGrp="1"/>
          </p:cNvSpPr>
          <p:nvPr>
            <p:ph type="dt" sz="half" idx="10"/>
          </p:nvPr>
        </p:nvSpPr>
        <p:spPr/>
        <p:txBody>
          <a:bodyPr/>
          <a:lstStyle/>
          <a:p>
            <a:fld id="{58879D4E-6DF1-4713-B068-9512627C39B0}" type="datetime1">
              <a:rPr kumimoji="1" lang="ja-JP" altLang="en-US" smtClean="0"/>
              <a:t>2019/2/25</a:t>
            </a:fld>
            <a:endParaRPr kumimoji="1" lang="ja-JP" altLang="en-US"/>
          </a:p>
        </p:txBody>
      </p:sp>
      <p:sp>
        <p:nvSpPr>
          <p:cNvPr id="6" name="フッター プレースホルダー 5">
            <a:extLst>
              <a:ext uri="{FF2B5EF4-FFF2-40B4-BE49-F238E27FC236}">
                <a16:creationId xmlns:a16="http://schemas.microsoft.com/office/drawing/2014/main" id="{49783764-5DB0-4331-BA1F-9C2D17E59721}"/>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127F6C2E-6C8F-41C1-B48C-2292951331AD}"/>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7403989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6019687-F0F8-411B-B519-E0AE83C5CEA6}"/>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486F68B-292D-4F65-9707-BC2217D3143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374F2048-6469-4F18-8B58-31750801BC0C}"/>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2E6D5D63-E489-48AC-A362-55DB02899B5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148F1C4A-5767-4EC0-85C8-571505755EB0}"/>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BC9ACD47-787F-4BE6-B29B-B3CFFDE55A9C}"/>
              </a:ext>
            </a:extLst>
          </p:cNvPr>
          <p:cNvSpPr>
            <a:spLocks noGrp="1"/>
          </p:cNvSpPr>
          <p:nvPr>
            <p:ph type="dt" sz="half" idx="10"/>
          </p:nvPr>
        </p:nvSpPr>
        <p:spPr/>
        <p:txBody>
          <a:bodyPr/>
          <a:lstStyle/>
          <a:p>
            <a:fld id="{5DD38707-5E34-46C7-88C2-928145620E78}" type="datetime1">
              <a:rPr kumimoji="1" lang="ja-JP" altLang="en-US" smtClean="0"/>
              <a:t>2019/2/25</a:t>
            </a:fld>
            <a:endParaRPr kumimoji="1" lang="ja-JP" altLang="en-US"/>
          </a:p>
        </p:txBody>
      </p:sp>
      <p:sp>
        <p:nvSpPr>
          <p:cNvPr id="8" name="フッター プレースホルダー 7">
            <a:extLst>
              <a:ext uri="{FF2B5EF4-FFF2-40B4-BE49-F238E27FC236}">
                <a16:creationId xmlns:a16="http://schemas.microsoft.com/office/drawing/2014/main" id="{BD4D869A-6245-47EA-826A-11903CEDCDF5}"/>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EB8A9AF0-6356-40A0-8941-4F93A45D9286}"/>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26057390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50760D9-6747-4690-8F9A-C5AE1864B4E3}"/>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F2837AA8-1B7A-4F48-99C3-675552A1621E}"/>
              </a:ext>
            </a:extLst>
          </p:cNvPr>
          <p:cNvSpPr>
            <a:spLocks noGrp="1"/>
          </p:cNvSpPr>
          <p:nvPr>
            <p:ph type="dt" sz="half" idx="10"/>
          </p:nvPr>
        </p:nvSpPr>
        <p:spPr/>
        <p:txBody>
          <a:bodyPr/>
          <a:lstStyle/>
          <a:p>
            <a:fld id="{C7D5EE7D-C0B7-4B25-8104-5FCD7D2EAEA8}" type="datetime1">
              <a:rPr kumimoji="1" lang="ja-JP" altLang="en-US" smtClean="0"/>
              <a:t>2019/2/25</a:t>
            </a:fld>
            <a:endParaRPr kumimoji="1" lang="ja-JP" altLang="en-US"/>
          </a:p>
        </p:txBody>
      </p:sp>
      <p:sp>
        <p:nvSpPr>
          <p:cNvPr id="4" name="フッター プレースホルダー 3">
            <a:extLst>
              <a:ext uri="{FF2B5EF4-FFF2-40B4-BE49-F238E27FC236}">
                <a16:creationId xmlns:a16="http://schemas.microsoft.com/office/drawing/2014/main" id="{8AEAC055-ADBD-47BF-A7E2-EE031ABE5779}"/>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088EF311-DAB4-4685-91A4-BDE1EF3D5E04}"/>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35993313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12C283A7-F09B-44DA-AE34-70823E7FCA2A}"/>
              </a:ext>
            </a:extLst>
          </p:cNvPr>
          <p:cNvSpPr>
            <a:spLocks noGrp="1"/>
          </p:cNvSpPr>
          <p:nvPr>
            <p:ph type="dt" sz="half" idx="10"/>
          </p:nvPr>
        </p:nvSpPr>
        <p:spPr/>
        <p:txBody>
          <a:bodyPr/>
          <a:lstStyle/>
          <a:p>
            <a:fld id="{AA028A9A-8812-42D8-A8AC-F30CD1F57465}" type="datetime1">
              <a:rPr kumimoji="1" lang="ja-JP" altLang="en-US" smtClean="0"/>
              <a:t>2019/2/25</a:t>
            </a:fld>
            <a:endParaRPr kumimoji="1" lang="ja-JP" altLang="en-US"/>
          </a:p>
        </p:txBody>
      </p:sp>
      <p:sp>
        <p:nvSpPr>
          <p:cNvPr id="3" name="フッター プレースホルダー 2">
            <a:extLst>
              <a:ext uri="{FF2B5EF4-FFF2-40B4-BE49-F238E27FC236}">
                <a16:creationId xmlns:a16="http://schemas.microsoft.com/office/drawing/2014/main" id="{BD19F830-754F-4C18-8FE4-2F04D270AA7D}"/>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AF30F06F-B6C9-459E-9D53-161CC5800883}"/>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7759055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4039C46-50B8-4DD5-BF93-3CBBC0EBABDC}"/>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FAC67650-298A-4F61-B23F-88F3E8456AC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ABAF77E6-1E08-4613-B05D-57C5EDE232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CD6E41A3-42D9-4D44-A093-4D97E3D0DEDF}"/>
              </a:ext>
            </a:extLst>
          </p:cNvPr>
          <p:cNvSpPr>
            <a:spLocks noGrp="1"/>
          </p:cNvSpPr>
          <p:nvPr>
            <p:ph type="dt" sz="half" idx="10"/>
          </p:nvPr>
        </p:nvSpPr>
        <p:spPr/>
        <p:txBody>
          <a:bodyPr/>
          <a:lstStyle/>
          <a:p>
            <a:fld id="{3638306A-7D11-4239-9371-3BFB25B5C686}" type="datetime1">
              <a:rPr kumimoji="1" lang="ja-JP" altLang="en-US" smtClean="0"/>
              <a:t>2019/2/25</a:t>
            </a:fld>
            <a:endParaRPr kumimoji="1" lang="ja-JP" altLang="en-US"/>
          </a:p>
        </p:txBody>
      </p:sp>
      <p:sp>
        <p:nvSpPr>
          <p:cNvPr id="6" name="フッター プレースホルダー 5">
            <a:extLst>
              <a:ext uri="{FF2B5EF4-FFF2-40B4-BE49-F238E27FC236}">
                <a16:creationId xmlns:a16="http://schemas.microsoft.com/office/drawing/2014/main" id="{35791E1E-DDBA-44B3-9ED6-75CDC9639CFF}"/>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1FA0BBAC-041B-4530-8DE5-67BB03F942B4}"/>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32969909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32961A6-5FD9-4DD1-9399-79025E702D77}"/>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D8E8218E-30F7-4056-BD7E-9E862E2C6EC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76A51302-49EB-4A71-8C42-03C06785F9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122867D7-B298-4F34-BF60-7897C1D26B0C}"/>
              </a:ext>
            </a:extLst>
          </p:cNvPr>
          <p:cNvSpPr>
            <a:spLocks noGrp="1"/>
          </p:cNvSpPr>
          <p:nvPr>
            <p:ph type="dt" sz="half" idx="10"/>
          </p:nvPr>
        </p:nvSpPr>
        <p:spPr/>
        <p:txBody>
          <a:bodyPr/>
          <a:lstStyle/>
          <a:p>
            <a:fld id="{25F8348D-66EA-4186-BB0B-99FB286568FF}" type="datetime1">
              <a:rPr kumimoji="1" lang="ja-JP" altLang="en-US" smtClean="0"/>
              <a:t>2019/2/25</a:t>
            </a:fld>
            <a:endParaRPr kumimoji="1" lang="ja-JP" altLang="en-US"/>
          </a:p>
        </p:txBody>
      </p:sp>
      <p:sp>
        <p:nvSpPr>
          <p:cNvPr id="6" name="フッター プレースホルダー 5">
            <a:extLst>
              <a:ext uri="{FF2B5EF4-FFF2-40B4-BE49-F238E27FC236}">
                <a16:creationId xmlns:a16="http://schemas.microsoft.com/office/drawing/2014/main" id="{42E40EFE-69CF-4922-A072-21BEA5904E07}"/>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A23CBFBD-4D74-4C68-B5BD-F1D021B97C39}"/>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34052594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ED3DF858-0510-483E-A45F-3B55021841E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1E53387-6A73-4453-AABC-8B3D4C31451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A47AD39-5B31-4CF5-81B8-8F59795ECFD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9BD3EC-C0C8-40A6-81F1-9BBFA037EF8B}" type="datetime1">
              <a:rPr kumimoji="1" lang="ja-JP" altLang="en-US" smtClean="0"/>
              <a:t>2019/2/25</a:t>
            </a:fld>
            <a:endParaRPr kumimoji="1" lang="ja-JP" altLang="en-US"/>
          </a:p>
        </p:txBody>
      </p:sp>
      <p:sp>
        <p:nvSpPr>
          <p:cNvPr id="5" name="フッター プレースホルダー 4">
            <a:extLst>
              <a:ext uri="{FF2B5EF4-FFF2-40B4-BE49-F238E27FC236}">
                <a16:creationId xmlns:a16="http://schemas.microsoft.com/office/drawing/2014/main" id="{1BF83D56-A9B3-4EDF-BFEA-EBC848414D0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BDCF5551-4BBA-4B6C-8390-6BC3D9EA83C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11317317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opensource.org/licenses/mit-license.php"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1F0A6FEE-5F30-47CD-92B6-24311CE0EC92}"/>
              </a:ext>
            </a:extLst>
          </p:cNvPr>
          <p:cNvSpPr txBox="1"/>
          <p:nvPr/>
        </p:nvSpPr>
        <p:spPr>
          <a:xfrm>
            <a:off x="905809" y="1748268"/>
            <a:ext cx="10676321" cy="830997"/>
          </a:xfrm>
          <a:prstGeom prst="rect">
            <a:avLst/>
          </a:prstGeom>
          <a:noFill/>
        </p:spPr>
        <p:txBody>
          <a:bodyPr wrap="none" rtlCol="0">
            <a:spAutoFit/>
          </a:bodyPr>
          <a:lstStyle/>
          <a:p>
            <a:r>
              <a:rPr kumimoji="1" lang="en-US" altLang="ja-JP" sz="4800" b="1" u="sng" dirty="0" err="1"/>
              <a:t>OpenModelica</a:t>
            </a:r>
            <a:r>
              <a:rPr kumimoji="1" lang="ja-JP" altLang="en-US" sz="4800" b="1" u="sng" dirty="0"/>
              <a:t>超初級チュートリアル</a:t>
            </a:r>
          </a:p>
        </p:txBody>
      </p:sp>
      <p:sp>
        <p:nvSpPr>
          <p:cNvPr id="2" name="正方形/長方形 1">
            <a:extLst>
              <a:ext uri="{FF2B5EF4-FFF2-40B4-BE49-F238E27FC236}">
                <a16:creationId xmlns:a16="http://schemas.microsoft.com/office/drawing/2014/main" id="{A3839584-586E-4BF7-B7D0-CF7E5BDF7807}"/>
              </a:ext>
            </a:extLst>
          </p:cNvPr>
          <p:cNvSpPr/>
          <p:nvPr/>
        </p:nvSpPr>
        <p:spPr>
          <a:xfrm>
            <a:off x="3365124" y="2941162"/>
            <a:ext cx="5461752" cy="830997"/>
          </a:xfrm>
          <a:prstGeom prst="rect">
            <a:avLst/>
          </a:prstGeom>
        </p:spPr>
        <p:txBody>
          <a:bodyPr wrap="none">
            <a:spAutoFit/>
          </a:bodyPr>
          <a:lstStyle/>
          <a:p>
            <a:r>
              <a:rPr lang="en-US" altLang="ja-JP" sz="4800" b="1" dirty="0">
                <a:solidFill>
                  <a:srgbClr val="FF0000"/>
                </a:solidFill>
              </a:rPr>
              <a:t>7</a:t>
            </a:r>
            <a:r>
              <a:rPr lang="ja-JP" altLang="en-US" sz="4800" b="1" dirty="0" err="1">
                <a:solidFill>
                  <a:srgbClr val="FF0000"/>
                </a:solidFill>
              </a:rPr>
              <a:t>．</a:t>
            </a:r>
            <a:r>
              <a:rPr lang="ja-JP" altLang="en-US" sz="4800" b="1" dirty="0">
                <a:solidFill>
                  <a:srgbClr val="FF0000"/>
                </a:solidFill>
              </a:rPr>
              <a:t>プラントモデル</a:t>
            </a:r>
            <a:endParaRPr lang="en-US" altLang="ja-JP" sz="4800" b="1" dirty="0">
              <a:solidFill>
                <a:srgbClr val="FF0000"/>
              </a:solidFill>
            </a:endParaRPr>
          </a:p>
        </p:txBody>
      </p:sp>
      <p:sp>
        <p:nvSpPr>
          <p:cNvPr id="5" name="スライド番号プレースホルダー 4">
            <a:extLst>
              <a:ext uri="{FF2B5EF4-FFF2-40B4-BE49-F238E27FC236}">
                <a16:creationId xmlns:a16="http://schemas.microsoft.com/office/drawing/2014/main" id="{C270AC0B-4708-4A2D-90BF-07CDBA702A3C}"/>
              </a:ext>
            </a:extLst>
          </p:cNvPr>
          <p:cNvSpPr>
            <a:spLocks noGrp="1"/>
          </p:cNvSpPr>
          <p:nvPr>
            <p:ph type="sldNum" sz="quarter" idx="12"/>
          </p:nvPr>
        </p:nvSpPr>
        <p:spPr/>
        <p:txBody>
          <a:bodyPr/>
          <a:lstStyle/>
          <a:p>
            <a:fld id="{D836F367-8F14-4921-8441-15DE2D973248}" type="slidenum">
              <a:rPr kumimoji="1" lang="ja-JP" altLang="en-US" smtClean="0"/>
              <a:t>1</a:t>
            </a:fld>
            <a:endParaRPr kumimoji="1" lang="ja-JP" altLang="en-US"/>
          </a:p>
        </p:txBody>
      </p:sp>
      <p:sp>
        <p:nvSpPr>
          <p:cNvPr id="7" name="正方形/長方形 6">
            <a:extLst>
              <a:ext uri="{FF2B5EF4-FFF2-40B4-BE49-F238E27FC236}">
                <a16:creationId xmlns:a16="http://schemas.microsoft.com/office/drawing/2014/main" id="{7AA58E1A-71F5-4213-BA60-B3FBF0C5484F}"/>
              </a:ext>
            </a:extLst>
          </p:cNvPr>
          <p:cNvSpPr/>
          <p:nvPr/>
        </p:nvSpPr>
        <p:spPr>
          <a:xfrm>
            <a:off x="3230707" y="5796050"/>
            <a:ext cx="6096000" cy="1200329"/>
          </a:xfrm>
          <a:prstGeom prst="rect">
            <a:avLst/>
          </a:prstGeom>
        </p:spPr>
        <p:txBody>
          <a:bodyPr>
            <a:spAutoFit/>
          </a:bodyPr>
          <a:lstStyle/>
          <a:p>
            <a:pPr algn="ctr"/>
            <a:r>
              <a:rPr lang="en-US" altLang="ja-JP" dirty="0"/>
              <a:t>Copyright (C) 2019 Shigenori Ueda</a:t>
            </a:r>
          </a:p>
          <a:p>
            <a:pPr algn="ctr"/>
            <a:r>
              <a:rPr lang="en-US" altLang="ja-JP" dirty="0"/>
              <a:t>Released under the MIT license</a:t>
            </a:r>
          </a:p>
          <a:p>
            <a:pPr algn="ctr"/>
            <a:r>
              <a:rPr lang="en-US" altLang="ja-JP" dirty="0">
                <a:hlinkClick r:id="rId2"/>
              </a:rPr>
              <a:t>https://opensource.org/licenses/mit-license.php</a:t>
            </a:r>
            <a:endParaRPr lang="en-US" altLang="ja-JP" dirty="0"/>
          </a:p>
          <a:p>
            <a:pPr algn="ctr"/>
            <a:endParaRPr lang="en-US" altLang="ja-JP" dirty="0"/>
          </a:p>
        </p:txBody>
      </p:sp>
    </p:spTree>
    <p:extLst>
      <p:ext uri="{BB962C8B-B14F-4D97-AF65-F5344CB8AC3E}">
        <p14:creationId xmlns:p14="http://schemas.microsoft.com/office/powerpoint/2010/main" val="16542364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62C8405B-E1A8-4250-83B4-B3DC73FA8844}"/>
              </a:ext>
            </a:extLst>
          </p:cNvPr>
          <p:cNvSpPr>
            <a:spLocks noGrp="1"/>
          </p:cNvSpPr>
          <p:nvPr>
            <p:ph type="sldNum" sz="quarter" idx="12"/>
          </p:nvPr>
        </p:nvSpPr>
        <p:spPr/>
        <p:txBody>
          <a:bodyPr/>
          <a:lstStyle/>
          <a:p>
            <a:fld id="{D836F367-8F14-4921-8441-15DE2D973248}" type="slidenum">
              <a:rPr kumimoji="1" lang="ja-JP" altLang="en-US" smtClean="0"/>
              <a:t>10</a:t>
            </a:fld>
            <a:endParaRPr kumimoji="1" lang="ja-JP" altLang="en-US"/>
          </a:p>
        </p:txBody>
      </p:sp>
      <p:sp>
        <p:nvSpPr>
          <p:cNvPr id="7" name="Shape 130">
            <a:extLst>
              <a:ext uri="{FF2B5EF4-FFF2-40B4-BE49-F238E27FC236}">
                <a16:creationId xmlns:a16="http://schemas.microsoft.com/office/drawing/2014/main" id="{62311BE2-8146-4C5F-883C-23F48775675B}"/>
              </a:ext>
            </a:extLst>
          </p:cNvPr>
          <p:cNvSpPr/>
          <p:nvPr/>
        </p:nvSpPr>
        <p:spPr>
          <a:xfrm>
            <a:off x="179666" y="87415"/>
            <a:ext cx="4873129"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フロー変数の実用上の注意</a:t>
            </a:r>
            <a:endParaRPr lang="en-US" altLang="ja-JP" dirty="0"/>
          </a:p>
        </p:txBody>
      </p:sp>
      <p:sp>
        <p:nvSpPr>
          <p:cNvPr id="8" name="テキスト ボックス 7">
            <a:extLst>
              <a:ext uri="{FF2B5EF4-FFF2-40B4-BE49-F238E27FC236}">
                <a16:creationId xmlns:a16="http://schemas.microsoft.com/office/drawing/2014/main" id="{FDE65161-817C-4F2D-A8D4-0D9CDCEB7815}"/>
              </a:ext>
            </a:extLst>
          </p:cNvPr>
          <p:cNvSpPr txBox="1"/>
          <p:nvPr/>
        </p:nvSpPr>
        <p:spPr>
          <a:xfrm>
            <a:off x="838200" y="667061"/>
            <a:ext cx="10341293" cy="3416320"/>
          </a:xfrm>
          <a:prstGeom prst="rect">
            <a:avLst/>
          </a:prstGeom>
          <a:noFill/>
        </p:spPr>
        <p:txBody>
          <a:bodyPr wrap="none" rtlCol="0">
            <a:spAutoFit/>
          </a:bodyPr>
          <a:lstStyle/>
          <a:p>
            <a:pPr algn="l"/>
            <a:r>
              <a:rPr kumimoji="1" lang="ja-JP" altLang="en-US" sz="2400" dirty="0"/>
              <a:t>一般的にフロー変数では</a:t>
            </a:r>
            <a:endParaRPr kumimoji="1" lang="en-US" altLang="ja-JP" sz="2400" dirty="0"/>
          </a:p>
          <a:p>
            <a:pPr lvl="1"/>
            <a:r>
              <a:rPr kumimoji="1" lang="ja-JP" altLang="en-US" sz="2400" dirty="0"/>
              <a:t>モデルに入る場合を正</a:t>
            </a:r>
            <a:endParaRPr kumimoji="1" lang="en-US" altLang="ja-JP" sz="2400" dirty="0"/>
          </a:p>
          <a:p>
            <a:pPr lvl="1"/>
            <a:r>
              <a:rPr kumimoji="1" lang="ja-JP" altLang="en-US" sz="2400" dirty="0"/>
              <a:t>モデルから出て行く場合を負</a:t>
            </a:r>
            <a:endParaRPr kumimoji="1" lang="en-US" altLang="ja-JP" sz="2400" dirty="0"/>
          </a:p>
          <a:p>
            <a:pPr algn="l"/>
            <a:r>
              <a:rPr kumimoji="1" lang="ja-JP" altLang="en-US" sz="2400" dirty="0"/>
              <a:t>とします</a:t>
            </a:r>
            <a:endParaRPr kumimoji="1" lang="en-US" altLang="ja-JP" sz="2400" dirty="0"/>
          </a:p>
          <a:p>
            <a:pPr algn="l"/>
            <a:endParaRPr lang="en-US" altLang="ja-JP" sz="2400" dirty="0"/>
          </a:p>
          <a:p>
            <a:pPr algn="l"/>
            <a:r>
              <a:rPr kumimoji="1" lang="ja-JP" altLang="en-US" sz="2400" dirty="0"/>
              <a:t>しかし、それでは質量流量が</a:t>
            </a:r>
            <a:r>
              <a:rPr kumimoji="1" lang="en-US" altLang="ja-JP" sz="2400" dirty="0"/>
              <a:t>1kg/s</a:t>
            </a:r>
            <a:r>
              <a:rPr kumimoji="1" lang="ja-JP" altLang="en-US" sz="2400" dirty="0"/>
              <a:t>出て行く場合</a:t>
            </a:r>
            <a:endParaRPr kumimoji="1" lang="en-US" altLang="ja-JP" sz="2400" dirty="0"/>
          </a:p>
          <a:p>
            <a:pPr algn="l"/>
            <a:r>
              <a:rPr kumimoji="1" lang="ja-JP" altLang="en-US" sz="2400" dirty="0"/>
              <a:t>モデルの質量流量に「</a:t>
            </a:r>
            <a:r>
              <a:rPr kumimoji="1" lang="en-US" altLang="ja-JP" sz="2400" dirty="0"/>
              <a:t>-1</a:t>
            </a:r>
            <a:r>
              <a:rPr kumimoji="1" lang="ja-JP" altLang="en-US" sz="2400" dirty="0"/>
              <a:t>」とユーザーは入力しないといけません</a:t>
            </a:r>
            <a:endParaRPr kumimoji="1" lang="en-US" altLang="ja-JP" sz="2400" dirty="0"/>
          </a:p>
          <a:p>
            <a:pPr algn="l"/>
            <a:r>
              <a:rPr kumimoji="1" lang="ja-JP" altLang="en-US" sz="2400" dirty="0"/>
              <a:t>直感的ではないためほとんどのライブラリではユーザーの入力は正として</a:t>
            </a:r>
            <a:endParaRPr kumimoji="1" lang="en-US" altLang="ja-JP" sz="2400" dirty="0"/>
          </a:p>
          <a:p>
            <a:pPr algn="l"/>
            <a:r>
              <a:rPr kumimoji="1" lang="ja-JP" altLang="en-US" sz="2400" dirty="0"/>
              <a:t>流出する際にマイナスをかけて負としています。</a:t>
            </a:r>
            <a:endParaRPr kumimoji="1" lang="en-US" altLang="ja-JP" sz="2400" dirty="0"/>
          </a:p>
        </p:txBody>
      </p:sp>
      <p:pic>
        <p:nvPicPr>
          <p:cNvPr id="2" name="図 1">
            <a:extLst>
              <a:ext uri="{FF2B5EF4-FFF2-40B4-BE49-F238E27FC236}">
                <a16:creationId xmlns:a16="http://schemas.microsoft.com/office/drawing/2014/main" id="{EAEC7641-3C28-4494-8C44-4291BFDE8451}"/>
              </a:ext>
            </a:extLst>
          </p:cNvPr>
          <p:cNvPicPr>
            <a:picLocks noChangeAspect="1"/>
          </p:cNvPicPr>
          <p:nvPr/>
        </p:nvPicPr>
        <p:blipFill>
          <a:blip r:embed="rId2"/>
          <a:stretch>
            <a:fillRect/>
          </a:stretch>
        </p:blipFill>
        <p:spPr>
          <a:xfrm>
            <a:off x="1168729" y="4339065"/>
            <a:ext cx="7956736" cy="1521846"/>
          </a:xfrm>
          <a:prstGeom prst="rect">
            <a:avLst/>
          </a:prstGeom>
        </p:spPr>
      </p:pic>
      <p:pic>
        <p:nvPicPr>
          <p:cNvPr id="5" name="図 4">
            <a:extLst>
              <a:ext uri="{FF2B5EF4-FFF2-40B4-BE49-F238E27FC236}">
                <a16:creationId xmlns:a16="http://schemas.microsoft.com/office/drawing/2014/main" id="{8989AA71-9DE3-47F2-9575-F63246E81F34}"/>
              </a:ext>
            </a:extLst>
          </p:cNvPr>
          <p:cNvPicPr>
            <a:picLocks noChangeAspect="1"/>
          </p:cNvPicPr>
          <p:nvPr/>
        </p:nvPicPr>
        <p:blipFill>
          <a:blip r:embed="rId3"/>
          <a:stretch>
            <a:fillRect/>
          </a:stretch>
        </p:blipFill>
        <p:spPr>
          <a:xfrm>
            <a:off x="2584211" y="5886874"/>
            <a:ext cx="3579751" cy="628027"/>
          </a:xfrm>
          <a:prstGeom prst="rect">
            <a:avLst/>
          </a:prstGeom>
        </p:spPr>
      </p:pic>
      <p:cxnSp>
        <p:nvCxnSpPr>
          <p:cNvPr id="9" name="直線矢印コネクタ 8">
            <a:extLst>
              <a:ext uri="{FF2B5EF4-FFF2-40B4-BE49-F238E27FC236}">
                <a16:creationId xmlns:a16="http://schemas.microsoft.com/office/drawing/2014/main" id="{39C442F1-C90B-4C27-A897-BC20BB8A0DDA}"/>
              </a:ext>
            </a:extLst>
          </p:cNvPr>
          <p:cNvCxnSpPr/>
          <p:nvPr/>
        </p:nvCxnSpPr>
        <p:spPr>
          <a:xfrm flipV="1">
            <a:off x="3420762" y="5416067"/>
            <a:ext cx="397475" cy="444844"/>
          </a:xfrm>
          <a:prstGeom prst="straightConnector1">
            <a:avLst/>
          </a:prstGeom>
          <a:ln w="28575">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0" name="テキスト ボックス 9">
            <a:extLst>
              <a:ext uri="{FF2B5EF4-FFF2-40B4-BE49-F238E27FC236}">
                <a16:creationId xmlns:a16="http://schemas.microsoft.com/office/drawing/2014/main" id="{C906B6E7-A967-49B8-8082-8F256EF02D0E}"/>
              </a:ext>
            </a:extLst>
          </p:cNvPr>
          <p:cNvSpPr txBox="1"/>
          <p:nvPr/>
        </p:nvSpPr>
        <p:spPr>
          <a:xfrm>
            <a:off x="4533547" y="4109344"/>
            <a:ext cx="3876382" cy="461665"/>
          </a:xfrm>
          <a:prstGeom prst="rect">
            <a:avLst/>
          </a:prstGeom>
          <a:noFill/>
        </p:spPr>
        <p:txBody>
          <a:bodyPr wrap="none" rtlCol="0">
            <a:spAutoFit/>
          </a:bodyPr>
          <a:lstStyle/>
          <a:p>
            <a:pPr algn="l"/>
            <a:r>
              <a:rPr kumimoji="1" lang="ja-JP" altLang="en-US" sz="2400" dirty="0"/>
              <a:t>ポートの体積流量は「</a:t>
            </a:r>
            <a:r>
              <a:rPr kumimoji="1" lang="en-US" altLang="ja-JP" sz="2400" dirty="0"/>
              <a:t>-1</a:t>
            </a:r>
            <a:r>
              <a:rPr kumimoji="1" lang="ja-JP" altLang="en-US" sz="2400" dirty="0"/>
              <a:t>」</a:t>
            </a:r>
          </a:p>
        </p:txBody>
      </p:sp>
      <p:cxnSp>
        <p:nvCxnSpPr>
          <p:cNvPr id="15" name="直線矢印コネクタ 14">
            <a:extLst>
              <a:ext uri="{FF2B5EF4-FFF2-40B4-BE49-F238E27FC236}">
                <a16:creationId xmlns:a16="http://schemas.microsoft.com/office/drawing/2014/main" id="{748D72D5-FF4E-481F-BDDB-E7BE30E89069}"/>
              </a:ext>
            </a:extLst>
          </p:cNvPr>
          <p:cNvCxnSpPr>
            <a:cxnSpLocks/>
          </p:cNvCxnSpPr>
          <p:nvPr/>
        </p:nvCxnSpPr>
        <p:spPr>
          <a:xfrm flipH="1">
            <a:off x="4757350" y="4571009"/>
            <a:ext cx="506628" cy="380461"/>
          </a:xfrm>
          <a:prstGeom prst="straightConnector1">
            <a:avLst/>
          </a:prstGeom>
          <a:ln w="28575">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2" name="テキスト ボックス 21">
            <a:extLst>
              <a:ext uri="{FF2B5EF4-FFF2-40B4-BE49-F238E27FC236}">
                <a16:creationId xmlns:a16="http://schemas.microsoft.com/office/drawing/2014/main" id="{A90F333F-F59A-42F7-9C07-9D54F1C32B89}"/>
              </a:ext>
            </a:extLst>
          </p:cNvPr>
          <p:cNvSpPr txBox="1"/>
          <p:nvPr/>
        </p:nvSpPr>
        <p:spPr>
          <a:xfrm>
            <a:off x="6499653" y="6100666"/>
            <a:ext cx="3126177" cy="461665"/>
          </a:xfrm>
          <a:prstGeom prst="rect">
            <a:avLst/>
          </a:prstGeom>
          <a:noFill/>
        </p:spPr>
        <p:txBody>
          <a:bodyPr wrap="none" rtlCol="0">
            <a:spAutoFit/>
          </a:bodyPr>
          <a:lstStyle/>
          <a:p>
            <a:pPr algn="l"/>
            <a:r>
              <a:rPr kumimoji="1" lang="ja-JP" altLang="en-US" sz="2400" dirty="0"/>
              <a:t>パラメータ上は「</a:t>
            </a:r>
            <a:r>
              <a:rPr kumimoji="1" lang="en-US" altLang="ja-JP" sz="2400" dirty="0"/>
              <a:t>1</a:t>
            </a:r>
            <a:r>
              <a:rPr kumimoji="1" lang="ja-JP" altLang="en-US" sz="2400" dirty="0"/>
              <a:t>」</a:t>
            </a:r>
          </a:p>
        </p:txBody>
      </p:sp>
    </p:spTree>
    <p:extLst>
      <p:ext uri="{BB962C8B-B14F-4D97-AF65-F5344CB8AC3E}">
        <p14:creationId xmlns:p14="http://schemas.microsoft.com/office/powerpoint/2010/main" val="32829566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62C8405B-E1A8-4250-83B4-B3DC73FA8844}"/>
              </a:ext>
            </a:extLst>
          </p:cNvPr>
          <p:cNvSpPr>
            <a:spLocks noGrp="1"/>
          </p:cNvSpPr>
          <p:nvPr>
            <p:ph type="sldNum" sz="quarter" idx="12"/>
          </p:nvPr>
        </p:nvSpPr>
        <p:spPr/>
        <p:txBody>
          <a:bodyPr/>
          <a:lstStyle/>
          <a:p>
            <a:fld id="{D836F367-8F14-4921-8441-15DE2D973248}" type="slidenum">
              <a:rPr kumimoji="1" lang="ja-JP" altLang="en-US" smtClean="0"/>
              <a:t>11</a:t>
            </a:fld>
            <a:endParaRPr kumimoji="1" lang="ja-JP" altLang="en-US"/>
          </a:p>
        </p:txBody>
      </p:sp>
      <p:sp>
        <p:nvSpPr>
          <p:cNvPr id="7" name="Shape 130">
            <a:extLst>
              <a:ext uri="{FF2B5EF4-FFF2-40B4-BE49-F238E27FC236}">
                <a16:creationId xmlns:a16="http://schemas.microsoft.com/office/drawing/2014/main" id="{62311BE2-8146-4C5F-883C-23F48775675B}"/>
              </a:ext>
            </a:extLst>
          </p:cNvPr>
          <p:cNvSpPr/>
          <p:nvPr/>
        </p:nvSpPr>
        <p:spPr>
          <a:xfrm>
            <a:off x="179666" y="87415"/>
            <a:ext cx="6065763"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アクロス変数とフロー変数の関係</a:t>
            </a:r>
            <a:endParaRPr lang="en-US" altLang="ja-JP" dirty="0"/>
          </a:p>
        </p:txBody>
      </p:sp>
      <p:sp>
        <p:nvSpPr>
          <p:cNvPr id="8" name="テキスト ボックス 7">
            <a:extLst>
              <a:ext uri="{FF2B5EF4-FFF2-40B4-BE49-F238E27FC236}">
                <a16:creationId xmlns:a16="http://schemas.microsoft.com/office/drawing/2014/main" id="{FDE65161-817C-4F2D-A8D4-0D9CDCEB7815}"/>
              </a:ext>
            </a:extLst>
          </p:cNvPr>
          <p:cNvSpPr txBox="1"/>
          <p:nvPr/>
        </p:nvSpPr>
        <p:spPr>
          <a:xfrm>
            <a:off x="603422" y="1005733"/>
            <a:ext cx="10540313" cy="1569660"/>
          </a:xfrm>
          <a:prstGeom prst="rect">
            <a:avLst/>
          </a:prstGeom>
          <a:noFill/>
        </p:spPr>
        <p:txBody>
          <a:bodyPr wrap="square" rtlCol="0">
            <a:spAutoFit/>
          </a:bodyPr>
          <a:lstStyle/>
          <a:p>
            <a:pPr algn="l"/>
            <a:r>
              <a:rPr kumimoji="1" lang="ja-JP" altLang="en-US" sz="2400" dirty="0"/>
              <a:t>アクロス変数の値によってフロー変数の値が決まるのが物理的な挙動に多く見られます</a:t>
            </a:r>
            <a:endParaRPr kumimoji="1" lang="en-US" altLang="ja-JP" sz="2400" dirty="0"/>
          </a:p>
          <a:p>
            <a:pPr algn="l"/>
            <a:endParaRPr lang="en-US" altLang="ja-JP" sz="2400" dirty="0"/>
          </a:p>
          <a:p>
            <a:pPr algn="l"/>
            <a:r>
              <a:rPr kumimoji="1" lang="ja-JP" altLang="en-US" sz="2400" dirty="0"/>
              <a:t>圧力に応じて流量が定義されるモデルを作ってみましょう</a:t>
            </a:r>
          </a:p>
        </p:txBody>
      </p:sp>
    </p:spTree>
    <p:extLst>
      <p:ext uri="{BB962C8B-B14F-4D97-AF65-F5344CB8AC3E}">
        <p14:creationId xmlns:p14="http://schemas.microsoft.com/office/powerpoint/2010/main" val="41472892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CFED29EE-AF3E-4341-969E-62CE8E0A3F31}"/>
              </a:ext>
            </a:extLst>
          </p:cNvPr>
          <p:cNvSpPr txBox="1"/>
          <p:nvPr/>
        </p:nvSpPr>
        <p:spPr>
          <a:xfrm>
            <a:off x="4505512" y="325643"/>
            <a:ext cx="1826141" cy="584775"/>
          </a:xfrm>
          <a:prstGeom prst="rect">
            <a:avLst/>
          </a:prstGeom>
          <a:noFill/>
        </p:spPr>
        <p:txBody>
          <a:bodyPr wrap="none" rtlCol="0">
            <a:spAutoFit/>
          </a:bodyPr>
          <a:lstStyle/>
          <a:p>
            <a:r>
              <a:rPr kumimoji="1" lang="ja-JP" altLang="en-US" sz="3200" u="sng" dirty="0"/>
              <a:t>注意事項</a:t>
            </a:r>
          </a:p>
        </p:txBody>
      </p:sp>
      <p:sp>
        <p:nvSpPr>
          <p:cNvPr id="5" name="テキスト ボックス 4">
            <a:extLst>
              <a:ext uri="{FF2B5EF4-FFF2-40B4-BE49-F238E27FC236}">
                <a16:creationId xmlns:a16="http://schemas.microsoft.com/office/drawing/2014/main" id="{EBDCDFD7-929B-4DBF-BA2E-980EE71F8427}"/>
              </a:ext>
            </a:extLst>
          </p:cNvPr>
          <p:cNvSpPr txBox="1"/>
          <p:nvPr/>
        </p:nvSpPr>
        <p:spPr>
          <a:xfrm>
            <a:off x="794946" y="1539389"/>
            <a:ext cx="10350911" cy="2677656"/>
          </a:xfrm>
          <a:prstGeom prst="rect">
            <a:avLst/>
          </a:prstGeom>
          <a:noFill/>
        </p:spPr>
        <p:txBody>
          <a:bodyPr wrap="none" rtlCol="0">
            <a:spAutoFit/>
          </a:bodyPr>
          <a:lstStyle/>
          <a:p>
            <a:r>
              <a:rPr kumimoji="1" lang="ja-JP" altLang="en-US" sz="2400" dirty="0"/>
              <a:t>・　本チュートリアルは以下</a:t>
            </a:r>
            <a:r>
              <a:rPr lang="ja-JP" altLang="en-US" sz="2400" dirty="0"/>
              <a:t>の内容が理解できていることを前提と</a:t>
            </a:r>
            <a:endParaRPr lang="en-US" altLang="ja-JP" sz="2400" dirty="0"/>
          </a:p>
          <a:p>
            <a:r>
              <a:rPr lang="ja-JP" altLang="en-US" sz="2400" dirty="0"/>
              <a:t>　　しております</a:t>
            </a:r>
            <a:endParaRPr kumimoji="1" lang="en-US" altLang="ja-JP" sz="2400" dirty="0"/>
          </a:p>
          <a:p>
            <a:r>
              <a:rPr lang="ja-JP" altLang="en-US" sz="2400" dirty="0"/>
              <a:t>　　</a:t>
            </a:r>
            <a:r>
              <a:rPr kumimoji="1" lang="ja-JP" altLang="en-US" sz="2400" dirty="0"/>
              <a:t>「</a:t>
            </a:r>
            <a:r>
              <a:rPr kumimoji="1" lang="en-US" altLang="ja-JP" sz="2400" dirty="0" err="1"/>
              <a:t>OpenModelica</a:t>
            </a:r>
            <a:r>
              <a:rPr kumimoji="1" lang="ja-JP" altLang="en-US" sz="2400" dirty="0"/>
              <a:t>超初級チュートリアル</a:t>
            </a:r>
            <a:r>
              <a:rPr kumimoji="1" lang="en-US" altLang="ja-JP" sz="2400" dirty="0"/>
              <a:t>1.</a:t>
            </a:r>
            <a:r>
              <a:rPr kumimoji="1" lang="ja-JP" altLang="en-US" sz="2400" dirty="0"/>
              <a:t>解析モデルの作成と実行</a:t>
            </a:r>
            <a:r>
              <a:rPr lang="ja-JP" altLang="en-US" sz="2400" dirty="0"/>
              <a:t>」</a:t>
            </a:r>
            <a:endParaRPr lang="en-US" altLang="ja-JP" sz="2400" dirty="0"/>
          </a:p>
          <a:p>
            <a:r>
              <a:rPr lang="ja-JP" altLang="en-US" sz="2400" dirty="0"/>
              <a:t>       「</a:t>
            </a:r>
            <a:r>
              <a:rPr lang="en-US" altLang="ja-JP" sz="2400" dirty="0" err="1"/>
              <a:t>OpenModelica</a:t>
            </a:r>
            <a:r>
              <a:rPr lang="ja-JP" altLang="en-US" sz="2400" dirty="0"/>
              <a:t>超初級チュートリアル</a:t>
            </a:r>
            <a:r>
              <a:rPr lang="en-US" altLang="ja-JP" sz="2400" dirty="0"/>
              <a:t>2.</a:t>
            </a:r>
            <a:r>
              <a:rPr lang="ja-JP" altLang="en-US" sz="2400" dirty="0"/>
              <a:t>コーディング」</a:t>
            </a:r>
            <a:endParaRPr lang="en-US" altLang="ja-JP" sz="2400" dirty="0"/>
          </a:p>
          <a:p>
            <a:r>
              <a:rPr lang="ja-JP" altLang="en-US" sz="2400" dirty="0"/>
              <a:t>       「</a:t>
            </a:r>
            <a:r>
              <a:rPr lang="en-US" altLang="ja-JP" sz="2400" dirty="0" err="1"/>
              <a:t>OpenModelica</a:t>
            </a:r>
            <a:r>
              <a:rPr lang="ja-JP" altLang="en-US" sz="2400" dirty="0"/>
              <a:t>超初級チュートリアル</a:t>
            </a:r>
            <a:r>
              <a:rPr lang="en-US" altLang="ja-JP" sz="2400" dirty="0"/>
              <a:t>3.</a:t>
            </a:r>
            <a:r>
              <a:rPr lang="ja-JP" altLang="en-US" sz="2400" dirty="0"/>
              <a:t>モデルのカスタマイズ</a:t>
            </a:r>
            <a:r>
              <a:rPr lang="en-US" altLang="ja-JP" sz="2400" dirty="0"/>
              <a:t>1</a:t>
            </a:r>
            <a:r>
              <a:rPr lang="ja-JP" altLang="en-US" sz="2400" dirty="0"/>
              <a:t>」</a:t>
            </a:r>
            <a:endParaRPr lang="en-US" altLang="ja-JP" sz="2400" dirty="0"/>
          </a:p>
          <a:p>
            <a:r>
              <a:rPr lang="ja-JP" altLang="en-US" sz="2400" dirty="0"/>
              <a:t>       「</a:t>
            </a:r>
            <a:r>
              <a:rPr lang="en-US" altLang="ja-JP" sz="2400" dirty="0" err="1"/>
              <a:t>OpenModelica</a:t>
            </a:r>
            <a:r>
              <a:rPr lang="ja-JP" altLang="en-US" sz="2400" dirty="0"/>
              <a:t>超初級チュートリアル</a:t>
            </a:r>
            <a:r>
              <a:rPr lang="en-US" altLang="ja-JP" sz="2400" dirty="0"/>
              <a:t>4.</a:t>
            </a:r>
            <a:r>
              <a:rPr lang="ja-JP" altLang="en-US" sz="2400" dirty="0"/>
              <a:t>モデルのカスタマイズ</a:t>
            </a:r>
            <a:r>
              <a:rPr lang="en-US" altLang="ja-JP" sz="2400" dirty="0"/>
              <a:t>2</a:t>
            </a:r>
            <a:r>
              <a:rPr lang="ja-JP" altLang="en-US" sz="2400" dirty="0"/>
              <a:t>」</a:t>
            </a:r>
            <a:endParaRPr lang="en-US" altLang="ja-JP" sz="2400" dirty="0"/>
          </a:p>
          <a:p>
            <a:r>
              <a:rPr lang="ja-JP" altLang="en-US" sz="2400" dirty="0"/>
              <a:t>       「</a:t>
            </a:r>
            <a:r>
              <a:rPr lang="en-US" altLang="ja-JP" sz="2400" dirty="0" err="1"/>
              <a:t>OpenModelica</a:t>
            </a:r>
            <a:r>
              <a:rPr lang="ja-JP" altLang="en-US" sz="2400" dirty="0"/>
              <a:t>超初級チュートリアル</a:t>
            </a:r>
            <a:r>
              <a:rPr lang="en-US" altLang="ja-JP" sz="2400" dirty="0"/>
              <a:t>5.</a:t>
            </a:r>
            <a:r>
              <a:rPr lang="ja-JP" altLang="en-US" sz="2400" dirty="0"/>
              <a:t>モデルのカスタマイズ</a:t>
            </a:r>
            <a:r>
              <a:rPr lang="en-US" altLang="ja-JP" sz="2400" dirty="0"/>
              <a:t>3</a:t>
            </a:r>
            <a:r>
              <a:rPr lang="ja-JP" altLang="en-US" sz="2400" dirty="0"/>
              <a:t>」</a:t>
            </a:r>
            <a:endParaRPr kumimoji="1" lang="ja-JP" altLang="en-US" sz="2400" dirty="0"/>
          </a:p>
        </p:txBody>
      </p:sp>
      <p:sp>
        <p:nvSpPr>
          <p:cNvPr id="9" name="テキスト ボックス 8">
            <a:extLst>
              <a:ext uri="{FF2B5EF4-FFF2-40B4-BE49-F238E27FC236}">
                <a16:creationId xmlns:a16="http://schemas.microsoft.com/office/drawing/2014/main" id="{14E72353-C904-4A0B-BA69-50B235C2EE8F}"/>
              </a:ext>
            </a:extLst>
          </p:cNvPr>
          <p:cNvSpPr txBox="1"/>
          <p:nvPr/>
        </p:nvSpPr>
        <p:spPr>
          <a:xfrm>
            <a:off x="794946" y="4296858"/>
            <a:ext cx="8151590" cy="830997"/>
          </a:xfrm>
          <a:prstGeom prst="rect">
            <a:avLst/>
          </a:prstGeom>
          <a:noFill/>
        </p:spPr>
        <p:txBody>
          <a:bodyPr wrap="none" rtlCol="0">
            <a:spAutoFit/>
          </a:bodyPr>
          <a:lstStyle/>
          <a:p>
            <a:r>
              <a:rPr kumimoji="1" lang="ja-JP" altLang="en-US" sz="2400" dirty="0"/>
              <a:t>・　</a:t>
            </a:r>
            <a:r>
              <a:rPr kumimoji="1" lang="en-US" altLang="ja-JP" sz="2400" dirty="0"/>
              <a:t>OpenModelica1.13.2 (64bit – windows</a:t>
            </a:r>
            <a:r>
              <a:rPr kumimoji="1" lang="ja-JP" altLang="en-US" sz="2400" dirty="0"/>
              <a:t>版</a:t>
            </a:r>
            <a:r>
              <a:rPr kumimoji="1" lang="en-US" altLang="ja-JP" sz="2400" dirty="0"/>
              <a:t>)</a:t>
            </a:r>
            <a:r>
              <a:rPr kumimoji="1" lang="ja-JP" altLang="en-US" sz="2400" dirty="0"/>
              <a:t>を利用して</a:t>
            </a:r>
            <a:endParaRPr kumimoji="1" lang="en-US" altLang="ja-JP" sz="2400" dirty="0"/>
          </a:p>
          <a:p>
            <a:r>
              <a:rPr lang="ja-JP" altLang="en-US" sz="2400" dirty="0"/>
              <a:t>　　本</a:t>
            </a:r>
            <a:r>
              <a:rPr kumimoji="1" lang="ja-JP" altLang="en-US" sz="2400" dirty="0"/>
              <a:t>チュートリアルは作成されています</a:t>
            </a:r>
          </a:p>
        </p:txBody>
      </p:sp>
      <p:sp>
        <p:nvSpPr>
          <p:cNvPr id="2" name="スライド番号プレースホルダー 1">
            <a:extLst>
              <a:ext uri="{FF2B5EF4-FFF2-40B4-BE49-F238E27FC236}">
                <a16:creationId xmlns:a16="http://schemas.microsoft.com/office/drawing/2014/main" id="{1820F812-8A46-4AF8-9209-114EE33E8EA9}"/>
              </a:ext>
            </a:extLst>
          </p:cNvPr>
          <p:cNvSpPr>
            <a:spLocks noGrp="1"/>
          </p:cNvSpPr>
          <p:nvPr>
            <p:ph type="sldNum" sz="quarter" idx="12"/>
          </p:nvPr>
        </p:nvSpPr>
        <p:spPr/>
        <p:txBody>
          <a:bodyPr/>
          <a:lstStyle/>
          <a:p>
            <a:fld id="{D836F367-8F14-4921-8441-15DE2D973248}" type="slidenum">
              <a:rPr kumimoji="1" lang="ja-JP" altLang="en-US" smtClean="0"/>
              <a:t>2</a:t>
            </a:fld>
            <a:endParaRPr kumimoji="1" lang="ja-JP" altLang="en-US"/>
          </a:p>
        </p:txBody>
      </p:sp>
    </p:spTree>
    <p:extLst>
      <p:ext uri="{BB962C8B-B14F-4D97-AF65-F5344CB8AC3E}">
        <p14:creationId xmlns:p14="http://schemas.microsoft.com/office/powerpoint/2010/main" val="27688126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130">
            <a:extLst>
              <a:ext uri="{FF2B5EF4-FFF2-40B4-BE49-F238E27FC236}">
                <a16:creationId xmlns:a16="http://schemas.microsoft.com/office/drawing/2014/main" id="{925B04DB-30E4-42E2-80C9-D742CED3A8D8}"/>
              </a:ext>
            </a:extLst>
          </p:cNvPr>
          <p:cNvSpPr/>
          <p:nvPr/>
        </p:nvSpPr>
        <p:spPr>
          <a:xfrm>
            <a:off x="179666" y="87415"/>
            <a:ext cx="4078039"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プラントモデルの作成</a:t>
            </a:r>
            <a:endParaRPr lang="en-US" altLang="ja-JP" dirty="0"/>
          </a:p>
        </p:txBody>
      </p:sp>
      <p:sp>
        <p:nvSpPr>
          <p:cNvPr id="3" name="スライド番号プレースホルダー 2">
            <a:extLst>
              <a:ext uri="{FF2B5EF4-FFF2-40B4-BE49-F238E27FC236}">
                <a16:creationId xmlns:a16="http://schemas.microsoft.com/office/drawing/2014/main" id="{C03CFA8D-F255-47FE-9956-D3EE57D24708}"/>
              </a:ext>
            </a:extLst>
          </p:cNvPr>
          <p:cNvSpPr>
            <a:spLocks noGrp="1"/>
          </p:cNvSpPr>
          <p:nvPr>
            <p:ph type="sldNum" sz="quarter" idx="12"/>
          </p:nvPr>
        </p:nvSpPr>
        <p:spPr/>
        <p:txBody>
          <a:bodyPr/>
          <a:lstStyle/>
          <a:p>
            <a:fld id="{D836F367-8F14-4921-8441-15DE2D973248}" type="slidenum">
              <a:rPr kumimoji="1" lang="ja-JP" altLang="en-US" smtClean="0"/>
              <a:t>3</a:t>
            </a:fld>
            <a:endParaRPr kumimoji="1" lang="ja-JP" altLang="en-US"/>
          </a:p>
        </p:txBody>
      </p:sp>
      <p:sp>
        <p:nvSpPr>
          <p:cNvPr id="8" name="テキスト ボックス 7">
            <a:extLst>
              <a:ext uri="{FF2B5EF4-FFF2-40B4-BE49-F238E27FC236}">
                <a16:creationId xmlns:a16="http://schemas.microsoft.com/office/drawing/2014/main" id="{A4DFF5D2-0928-44A9-9DCD-D4E857D846A0}"/>
              </a:ext>
            </a:extLst>
          </p:cNvPr>
          <p:cNvSpPr txBox="1"/>
          <p:nvPr/>
        </p:nvSpPr>
        <p:spPr>
          <a:xfrm>
            <a:off x="794933" y="933449"/>
            <a:ext cx="10558867" cy="2677656"/>
          </a:xfrm>
          <a:prstGeom prst="rect">
            <a:avLst/>
          </a:prstGeom>
          <a:noFill/>
        </p:spPr>
        <p:txBody>
          <a:bodyPr wrap="square" rtlCol="0">
            <a:spAutoFit/>
          </a:bodyPr>
          <a:lstStyle/>
          <a:p>
            <a:r>
              <a:rPr lang="ja-JP" altLang="en-US" sz="2400" dirty="0"/>
              <a:t>プラントモデルとは「機械の動きや流体の流れなど物理法則に従う挙動」を取り扱ったモデルのことです</a:t>
            </a:r>
            <a:endParaRPr lang="en-US" altLang="ja-JP" sz="2400" dirty="0"/>
          </a:p>
          <a:p>
            <a:endParaRPr kumimoji="1" lang="en-US" altLang="ja-JP" sz="2400" dirty="0"/>
          </a:p>
          <a:p>
            <a:r>
              <a:rPr lang="en-US" altLang="ja-JP" sz="2400" dirty="0"/>
              <a:t>Modelica</a:t>
            </a:r>
            <a:r>
              <a:rPr lang="ja-JP" altLang="en-US" sz="2400" dirty="0"/>
              <a:t>では様々な物理ドメインに対応するために物理量を定義するための言語規約があります</a:t>
            </a:r>
            <a:endParaRPr lang="en-US" altLang="ja-JP" sz="2400" dirty="0"/>
          </a:p>
          <a:p>
            <a:endParaRPr kumimoji="1" lang="en-US" altLang="ja-JP" sz="2400" dirty="0"/>
          </a:p>
          <a:p>
            <a:r>
              <a:rPr kumimoji="1" lang="ja-JP" altLang="en-US" sz="2400" dirty="0"/>
              <a:t>今回はその中でも重要な変数の定義について学んでゆきます</a:t>
            </a:r>
          </a:p>
        </p:txBody>
      </p:sp>
    </p:spTree>
    <p:extLst>
      <p:ext uri="{BB962C8B-B14F-4D97-AF65-F5344CB8AC3E}">
        <p14:creationId xmlns:p14="http://schemas.microsoft.com/office/powerpoint/2010/main" val="16012067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62C8405B-E1A8-4250-83B4-B3DC73FA8844}"/>
              </a:ext>
            </a:extLst>
          </p:cNvPr>
          <p:cNvSpPr>
            <a:spLocks noGrp="1"/>
          </p:cNvSpPr>
          <p:nvPr>
            <p:ph type="sldNum" sz="quarter" idx="12"/>
          </p:nvPr>
        </p:nvSpPr>
        <p:spPr/>
        <p:txBody>
          <a:bodyPr/>
          <a:lstStyle/>
          <a:p>
            <a:fld id="{D836F367-8F14-4921-8441-15DE2D973248}" type="slidenum">
              <a:rPr kumimoji="1" lang="ja-JP" altLang="en-US" smtClean="0"/>
              <a:t>4</a:t>
            </a:fld>
            <a:endParaRPr kumimoji="1" lang="ja-JP" altLang="en-US"/>
          </a:p>
        </p:txBody>
      </p:sp>
      <p:pic>
        <p:nvPicPr>
          <p:cNvPr id="5" name="図 4">
            <a:extLst>
              <a:ext uri="{FF2B5EF4-FFF2-40B4-BE49-F238E27FC236}">
                <a16:creationId xmlns:a16="http://schemas.microsoft.com/office/drawing/2014/main" id="{25E30C3C-69A1-4779-8D08-39C44D46FCCF}"/>
              </a:ext>
            </a:extLst>
          </p:cNvPr>
          <p:cNvPicPr>
            <a:picLocks noChangeAspect="1"/>
          </p:cNvPicPr>
          <p:nvPr/>
        </p:nvPicPr>
        <p:blipFill>
          <a:blip r:embed="rId2"/>
          <a:stretch>
            <a:fillRect/>
          </a:stretch>
        </p:blipFill>
        <p:spPr>
          <a:xfrm>
            <a:off x="2143987" y="2124332"/>
            <a:ext cx="7072093" cy="4140545"/>
          </a:xfrm>
          <a:prstGeom prst="rect">
            <a:avLst/>
          </a:prstGeom>
        </p:spPr>
      </p:pic>
      <p:sp>
        <p:nvSpPr>
          <p:cNvPr id="6" name="正方形/長方形 5">
            <a:extLst>
              <a:ext uri="{FF2B5EF4-FFF2-40B4-BE49-F238E27FC236}">
                <a16:creationId xmlns:a16="http://schemas.microsoft.com/office/drawing/2014/main" id="{6C9FA675-C9A9-46B2-9C39-27D588B5B321}"/>
              </a:ext>
            </a:extLst>
          </p:cNvPr>
          <p:cNvSpPr/>
          <p:nvPr/>
        </p:nvSpPr>
        <p:spPr>
          <a:xfrm>
            <a:off x="2143987" y="6274467"/>
            <a:ext cx="8087408" cy="369332"/>
          </a:xfrm>
          <a:prstGeom prst="rect">
            <a:avLst/>
          </a:prstGeom>
        </p:spPr>
        <p:txBody>
          <a:bodyPr wrap="square">
            <a:spAutoFit/>
          </a:bodyPr>
          <a:lstStyle/>
          <a:p>
            <a:r>
              <a:rPr lang="ja-JP" altLang="en-US" dirty="0"/>
              <a:t>引用：自動車開発における プラントモデル </a:t>
            </a:r>
            <a:r>
              <a:rPr lang="en-US" altLang="ja-JP" dirty="0"/>
              <a:t>I/F </a:t>
            </a:r>
            <a:r>
              <a:rPr lang="ja-JP" altLang="en-US" dirty="0"/>
              <a:t>ガイドライン </a:t>
            </a:r>
            <a:r>
              <a:rPr lang="en-US" altLang="ja-JP" dirty="0"/>
              <a:t>(ver.1.0)</a:t>
            </a:r>
            <a:endParaRPr lang="ja-JP" altLang="en-US" dirty="0"/>
          </a:p>
        </p:txBody>
      </p:sp>
      <p:sp>
        <p:nvSpPr>
          <p:cNvPr id="7" name="Shape 130">
            <a:extLst>
              <a:ext uri="{FF2B5EF4-FFF2-40B4-BE49-F238E27FC236}">
                <a16:creationId xmlns:a16="http://schemas.microsoft.com/office/drawing/2014/main" id="{62311BE2-8146-4C5F-883C-23F48775675B}"/>
              </a:ext>
            </a:extLst>
          </p:cNvPr>
          <p:cNvSpPr/>
          <p:nvPr/>
        </p:nvSpPr>
        <p:spPr>
          <a:xfrm>
            <a:off x="179666" y="87415"/>
            <a:ext cx="2487861"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物理量の定義</a:t>
            </a:r>
            <a:endParaRPr lang="en-US" altLang="ja-JP" dirty="0"/>
          </a:p>
        </p:txBody>
      </p:sp>
      <p:sp>
        <p:nvSpPr>
          <p:cNvPr id="9" name="テキスト ボックス 8">
            <a:extLst>
              <a:ext uri="{FF2B5EF4-FFF2-40B4-BE49-F238E27FC236}">
                <a16:creationId xmlns:a16="http://schemas.microsoft.com/office/drawing/2014/main" id="{C5EDB6F2-AC12-4C28-9C6F-CABB2C317D21}"/>
              </a:ext>
            </a:extLst>
          </p:cNvPr>
          <p:cNvSpPr txBox="1"/>
          <p:nvPr/>
        </p:nvSpPr>
        <p:spPr>
          <a:xfrm>
            <a:off x="914400" y="815546"/>
            <a:ext cx="11380573" cy="1200329"/>
          </a:xfrm>
          <a:prstGeom prst="rect">
            <a:avLst/>
          </a:prstGeom>
          <a:noFill/>
        </p:spPr>
        <p:txBody>
          <a:bodyPr wrap="square" rtlCol="0">
            <a:spAutoFit/>
          </a:bodyPr>
          <a:lstStyle/>
          <a:p>
            <a:r>
              <a:rPr kumimoji="1" lang="ja-JP" altLang="en-US" sz="2400" dirty="0"/>
              <a:t>基本的な物理現象の移動は、ポテンシャルとそのポテンシャルの勾配に応じて発生する流動量によって表すことが出来ると考えます。</a:t>
            </a:r>
            <a:endParaRPr kumimoji="1" lang="en-US" altLang="ja-JP" sz="2400" dirty="0"/>
          </a:p>
          <a:p>
            <a:r>
              <a:rPr kumimoji="1" lang="en-US" altLang="ja-JP" sz="2400" dirty="0"/>
              <a:t>(</a:t>
            </a:r>
            <a:r>
              <a:rPr kumimoji="1" lang="ja-JP" altLang="en-US" sz="2400" dirty="0"/>
              <a:t>移動現象論：</a:t>
            </a:r>
            <a:r>
              <a:rPr kumimoji="1" lang="en-US" altLang="ja-JP" sz="2400" dirty="0"/>
              <a:t>Transport phenomena)</a:t>
            </a:r>
            <a:endParaRPr kumimoji="1" lang="ja-JP" altLang="en-US" sz="2400" dirty="0"/>
          </a:p>
        </p:txBody>
      </p:sp>
      <p:sp>
        <p:nvSpPr>
          <p:cNvPr id="2" name="矢印: 左右 1">
            <a:extLst>
              <a:ext uri="{FF2B5EF4-FFF2-40B4-BE49-F238E27FC236}">
                <a16:creationId xmlns:a16="http://schemas.microsoft.com/office/drawing/2014/main" id="{E9AB9B87-2BE2-42C3-88E0-BE4BE59211E2}"/>
              </a:ext>
            </a:extLst>
          </p:cNvPr>
          <p:cNvSpPr/>
          <p:nvPr/>
        </p:nvSpPr>
        <p:spPr>
          <a:xfrm>
            <a:off x="5745893" y="5572899"/>
            <a:ext cx="951470" cy="542326"/>
          </a:xfrm>
          <a:prstGeom prst="lef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a:solidFill>
                  <a:schemeClr val="tx1"/>
                </a:solidFill>
              </a:rPr>
              <a:t>反対</a:t>
            </a:r>
            <a:endParaRPr kumimoji="1" lang="ja-JP" altLang="en-US" sz="1400" dirty="0">
              <a:solidFill>
                <a:schemeClr val="tx1"/>
              </a:solidFill>
            </a:endParaRPr>
          </a:p>
        </p:txBody>
      </p:sp>
      <p:sp>
        <p:nvSpPr>
          <p:cNvPr id="8" name="矢印: 左右 7">
            <a:extLst>
              <a:ext uri="{FF2B5EF4-FFF2-40B4-BE49-F238E27FC236}">
                <a16:creationId xmlns:a16="http://schemas.microsoft.com/office/drawing/2014/main" id="{FA3C38E6-1C05-4D33-AAD7-ED8C37462173}"/>
              </a:ext>
            </a:extLst>
          </p:cNvPr>
          <p:cNvSpPr/>
          <p:nvPr/>
        </p:nvSpPr>
        <p:spPr>
          <a:xfrm>
            <a:off x="5745893" y="3799182"/>
            <a:ext cx="951470" cy="542326"/>
          </a:xfrm>
          <a:prstGeom prst="lef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a:solidFill>
                  <a:schemeClr val="tx1"/>
                </a:solidFill>
              </a:rPr>
              <a:t>反対</a:t>
            </a:r>
            <a:endParaRPr kumimoji="1" lang="ja-JP" altLang="en-US" sz="1400" dirty="0">
              <a:solidFill>
                <a:schemeClr val="tx1"/>
              </a:solidFill>
            </a:endParaRPr>
          </a:p>
        </p:txBody>
      </p:sp>
      <p:sp>
        <p:nvSpPr>
          <p:cNvPr id="10" name="矢印: 左右 9">
            <a:extLst>
              <a:ext uri="{FF2B5EF4-FFF2-40B4-BE49-F238E27FC236}">
                <a16:creationId xmlns:a16="http://schemas.microsoft.com/office/drawing/2014/main" id="{BC99C473-8A0F-461E-84B9-C482239D63A8}"/>
              </a:ext>
            </a:extLst>
          </p:cNvPr>
          <p:cNvSpPr/>
          <p:nvPr/>
        </p:nvSpPr>
        <p:spPr>
          <a:xfrm>
            <a:off x="5745893" y="4449965"/>
            <a:ext cx="951470" cy="542326"/>
          </a:xfrm>
          <a:prstGeom prst="lef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a:solidFill>
                  <a:schemeClr val="tx1"/>
                </a:solidFill>
              </a:rPr>
              <a:t>反対</a:t>
            </a:r>
            <a:endParaRPr kumimoji="1" lang="ja-JP" altLang="en-US" sz="1400" dirty="0">
              <a:solidFill>
                <a:schemeClr val="tx1"/>
              </a:solidFill>
            </a:endParaRPr>
          </a:p>
        </p:txBody>
      </p:sp>
    </p:spTree>
    <p:extLst>
      <p:ext uri="{BB962C8B-B14F-4D97-AF65-F5344CB8AC3E}">
        <p14:creationId xmlns:p14="http://schemas.microsoft.com/office/powerpoint/2010/main" val="7633334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62C8405B-E1A8-4250-83B4-B3DC73FA8844}"/>
              </a:ext>
            </a:extLst>
          </p:cNvPr>
          <p:cNvSpPr>
            <a:spLocks noGrp="1"/>
          </p:cNvSpPr>
          <p:nvPr>
            <p:ph type="sldNum" sz="quarter" idx="12"/>
          </p:nvPr>
        </p:nvSpPr>
        <p:spPr/>
        <p:txBody>
          <a:bodyPr/>
          <a:lstStyle/>
          <a:p>
            <a:fld id="{D836F367-8F14-4921-8441-15DE2D973248}" type="slidenum">
              <a:rPr kumimoji="1" lang="ja-JP" altLang="en-US" smtClean="0"/>
              <a:t>5</a:t>
            </a:fld>
            <a:endParaRPr kumimoji="1" lang="ja-JP" altLang="en-US"/>
          </a:p>
        </p:txBody>
      </p:sp>
      <p:sp>
        <p:nvSpPr>
          <p:cNvPr id="7" name="Shape 130">
            <a:extLst>
              <a:ext uri="{FF2B5EF4-FFF2-40B4-BE49-F238E27FC236}">
                <a16:creationId xmlns:a16="http://schemas.microsoft.com/office/drawing/2014/main" id="{62311BE2-8146-4C5F-883C-23F48775675B}"/>
              </a:ext>
            </a:extLst>
          </p:cNvPr>
          <p:cNvSpPr/>
          <p:nvPr/>
        </p:nvSpPr>
        <p:spPr>
          <a:xfrm>
            <a:off x="179666" y="87415"/>
            <a:ext cx="5969519"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en-US" altLang="ja-JP" dirty="0"/>
              <a:t>Modelica</a:t>
            </a:r>
            <a:r>
              <a:rPr lang="ja-JP" altLang="en-US" dirty="0"/>
              <a:t>における物理量の表し方</a:t>
            </a:r>
            <a:endParaRPr lang="en-US" altLang="ja-JP" dirty="0"/>
          </a:p>
        </p:txBody>
      </p:sp>
      <p:sp>
        <p:nvSpPr>
          <p:cNvPr id="9" name="テキスト ボックス 8">
            <a:extLst>
              <a:ext uri="{FF2B5EF4-FFF2-40B4-BE49-F238E27FC236}">
                <a16:creationId xmlns:a16="http://schemas.microsoft.com/office/drawing/2014/main" id="{C5EDB6F2-AC12-4C28-9C6F-CABB2C317D21}"/>
              </a:ext>
            </a:extLst>
          </p:cNvPr>
          <p:cNvSpPr txBox="1"/>
          <p:nvPr/>
        </p:nvSpPr>
        <p:spPr>
          <a:xfrm>
            <a:off x="914400" y="815546"/>
            <a:ext cx="11380573" cy="1200329"/>
          </a:xfrm>
          <a:prstGeom prst="rect">
            <a:avLst/>
          </a:prstGeom>
          <a:noFill/>
        </p:spPr>
        <p:txBody>
          <a:bodyPr wrap="square" rtlCol="0">
            <a:spAutoFit/>
          </a:bodyPr>
          <a:lstStyle/>
          <a:p>
            <a:r>
              <a:rPr kumimoji="1" lang="en-US" altLang="ja-JP" sz="2400" dirty="0"/>
              <a:t>Modelica</a:t>
            </a:r>
            <a:r>
              <a:rPr kumimoji="1" lang="ja-JP" altLang="en-US" sz="2400" dirty="0"/>
              <a:t>では以下の</a:t>
            </a:r>
            <a:r>
              <a:rPr kumimoji="1" lang="en-US" altLang="ja-JP" sz="2400" dirty="0"/>
              <a:t>3</a:t>
            </a:r>
            <a:r>
              <a:rPr kumimoji="1" lang="ja-JP" altLang="en-US" sz="2400" dirty="0" err="1"/>
              <a:t>つの</a:t>
            </a:r>
            <a:r>
              <a:rPr kumimoji="1" lang="ja-JP" altLang="en-US" sz="2400" dirty="0"/>
              <a:t>変数によって物理量の移動を表します。</a:t>
            </a:r>
            <a:endParaRPr kumimoji="1" lang="en-US" altLang="ja-JP" sz="2400" dirty="0"/>
          </a:p>
          <a:p>
            <a:r>
              <a:rPr kumimoji="1" lang="ja-JP" altLang="en-US" sz="2400" dirty="0"/>
              <a:t>流体の場合、圧力がポテンシャル、質量流量が流動量に対応します。</a:t>
            </a:r>
            <a:endParaRPr kumimoji="1" lang="en-US" altLang="ja-JP" sz="2400" dirty="0"/>
          </a:p>
          <a:p>
            <a:r>
              <a:rPr kumimoji="1" lang="ja-JP" altLang="en-US" sz="2400" dirty="0"/>
              <a:t>また、</a:t>
            </a:r>
            <a:r>
              <a:rPr lang="ja-JP" altLang="en-US" sz="2400" dirty="0"/>
              <a:t>エンタルピーなどの</a:t>
            </a:r>
            <a:r>
              <a:rPr kumimoji="1" lang="ja-JP" altLang="en-US" sz="2400" dirty="0"/>
              <a:t>流動量に応じて輸送される物理量も存在します。</a:t>
            </a:r>
            <a:endParaRPr kumimoji="1" lang="en-US" altLang="ja-JP" sz="2400" dirty="0"/>
          </a:p>
        </p:txBody>
      </p:sp>
      <p:pic>
        <p:nvPicPr>
          <p:cNvPr id="10" name="図 9">
            <a:extLst>
              <a:ext uri="{FF2B5EF4-FFF2-40B4-BE49-F238E27FC236}">
                <a16:creationId xmlns:a16="http://schemas.microsoft.com/office/drawing/2014/main" id="{F3102AAE-84A1-4882-BB85-9C6D48BA0265}"/>
              </a:ext>
            </a:extLst>
          </p:cNvPr>
          <p:cNvPicPr>
            <a:picLocks noChangeAspect="1"/>
          </p:cNvPicPr>
          <p:nvPr/>
        </p:nvPicPr>
        <p:blipFill rotWithShape="1">
          <a:blip r:embed="rId2"/>
          <a:srcRect r="57112" b="83840"/>
          <a:stretch/>
        </p:blipFill>
        <p:spPr>
          <a:xfrm>
            <a:off x="4612250" y="3071887"/>
            <a:ext cx="1550028" cy="331610"/>
          </a:xfrm>
          <a:prstGeom prst="rect">
            <a:avLst/>
          </a:prstGeom>
        </p:spPr>
      </p:pic>
      <p:pic>
        <p:nvPicPr>
          <p:cNvPr id="13" name="図 12">
            <a:extLst>
              <a:ext uri="{FF2B5EF4-FFF2-40B4-BE49-F238E27FC236}">
                <a16:creationId xmlns:a16="http://schemas.microsoft.com/office/drawing/2014/main" id="{9D8CF8A6-6E1E-4695-83ED-6AE3A7EFAAF5}"/>
              </a:ext>
            </a:extLst>
          </p:cNvPr>
          <p:cNvPicPr>
            <a:picLocks noChangeAspect="1"/>
          </p:cNvPicPr>
          <p:nvPr/>
        </p:nvPicPr>
        <p:blipFill rotWithShape="1">
          <a:blip r:embed="rId2"/>
          <a:srcRect t="26504" b="50012"/>
          <a:stretch/>
        </p:blipFill>
        <p:spPr>
          <a:xfrm>
            <a:off x="4612250" y="4218635"/>
            <a:ext cx="3614173" cy="481914"/>
          </a:xfrm>
          <a:prstGeom prst="rect">
            <a:avLst/>
          </a:prstGeom>
        </p:spPr>
      </p:pic>
      <p:pic>
        <p:nvPicPr>
          <p:cNvPr id="14" name="図 13">
            <a:extLst>
              <a:ext uri="{FF2B5EF4-FFF2-40B4-BE49-F238E27FC236}">
                <a16:creationId xmlns:a16="http://schemas.microsoft.com/office/drawing/2014/main" id="{DCFCB978-8CDB-4236-8227-EC827319269E}"/>
              </a:ext>
            </a:extLst>
          </p:cNvPr>
          <p:cNvPicPr>
            <a:picLocks noChangeAspect="1"/>
          </p:cNvPicPr>
          <p:nvPr/>
        </p:nvPicPr>
        <p:blipFill rotWithShape="1">
          <a:blip r:embed="rId2"/>
          <a:srcRect t="79816"/>
          <a:stretch/>
        </p:blipFill>
        <p:spPr>
          <a:xfrm>
            <a:off x="4612249" y="5738715"/>
            <a:ext cx="3614173" cy="414193"/>
          </a:xfrm>
          <a:prstGeom prst="rect">
            <a:avLst/>
          </a:prstGeom>
        </p:spPr>
      </p:pic>
      <p:sp>
        <p:nvSpPr>
          <p:cNvPr id="16" name="正方形/長方形 15">
            <a:extLst>
              <a:ext uri="{FF2B5EF4-FFF2-40B4-BE49-F238E27FC236}">
                <a16:creationId xmlns:a16="http://schemas.microsoft.com/office/drawing/2014/main" id="{C31C9F46-F831-4E46-B41F-4D0BC5888008}"/>
              </a:ext>
            </a:extLst>
          </p:cNvPr>
          <p:cNvSpPr/>
          <p:nvPr/>
        </p:nvSpPr>
        <p:spPr>
          <a:xfrm>
            <a:off x="2007193" y="3623279"/>
            <a:ext cx="5654112" cy="461665"/>
          </a:xfrm>
          <a:prstGeom prst="rect">
            <a:avLst/>
          </a:prstGeom>
        </p:spPr>
        <p:txBody>
          <a:bodyPr wrap="none">
            <a:spAutoFit/>
          </a:bodyPr>
          <a:lstStyle/>
          <a:p>
            <a:r>
              <a:rPr lang="ja-JP" altLang="en-US" sz="2400" dirty="0"/>
              <a:t>流動量</a:t>
            </a:r>
            <a:r>
              <a:rPr lang="en-US" altLang="ja-JP" sz="2400" dirty="0"/>
              <a:t>(</a:t>
            </a:r>
            <a:r>
              <a:rPr lang="ja-JP" altLang="en-US" sz="2400" dirty="0"/>
              <a:t>ベクトル</a:t>
            </a:r>
            <a:r>
              <a:rPr lang="en-US" altLang="ja-JP" sz="2400" dirty="0"/>
              <a:t>)</a:t>
            </a:r>
            <a:r>
              <a:rPr lang="ja-JP" altLang="en-US" sz="2400" dirty="0"/>
              <a:t>に対応する</a:t>
            </a:r>
            <a:r>
              <a:rPr lang="ja-JP" altLang="en-US" sz="2400" dirty="0">
                <a:solidFill>
                  <a:srgbClr val="FF0000"/>
                </a:solidFill>
              </a:rPr>
              <a:t>フロー変数</a:t>
            </a:r>
          </a:p>
        </p:txBody>
      </p:sp>
      <p:sp>
        <p:nvSpPr>
          <p:cNvPr id="17" name="正方形/長方形 16">
            <a:extLst>
              <a:ext uri="{FF2B5EF4-FFF2-40B4-BE49-F238E27FC236}">
                <a16:creationId xmlns:a16="http://schemas.microsoft.com/office/drawing/2014/main" id="{40F7A27A-98FB-4FD6-B719-C514161B3DDA}"/>
              </a:ext>
            </a:extLst>
          </p:cNvPr>
          <p:cNvSpPr/>
          <p:nvPr/>
        </p:nvSpPr>
        <p:spPr>
          <a:xfrm>
            <a:off x="2007193" y="2330080"/>
            <a:ext cx="6885218" cy="461665"/>
          </a:xfrm>
          <a:prstGeom prst="rect">
            <a:avLst/>
          </a:prstGeom>
        </p:spPr>
        <p:txBody>
          <a:bodyPr wrap="none">
            <a:spAutoFit/>
          </a:bodyPr>
          <a:lstStyle/>
          <a:p>
            <a:r>
              <a:rPr lang="ja-JP" altLang="en-US" sz="2400" dirty="0"/>
              <a:t>ポテンシャル</a:t>
            </a:r>
            <a:r>
              <a:rPr lang="en-US" altLang="ja-JP" sz="2400" dirty="0"/>
              <a:t>(</a:t>
            </a:r>
            <a:r>
              <a:rPr lang="ja-JP" altLang="en-US" sz="2400" dirty="0"/>
              <a:t>スカラー</a:t>
            </a:r>
            <a:r>
              <a:rPr lang="en-US" altLang="ja-JP" sz="2400" dirty="0"/>
              <a:t>)</a:t>
            </a:r>
            <a:r>
              <a:rPr lang="ja-JP" altLang="en-US" sz="2400" dirty="0"/>
              <a:t>に対応する</a:t>
            </a:r>
            <a:r>
              <a:rPr lang="ja-JP" altLang="en-US" sz="2400" dirty="0">
                <a:solidFill>
                  <a:srgbClr val="FF0000"/>
                </a:solidFill>
              </a:rPr>
              <a:t>アクロス変数</a:t>
            </a:r>
          </a:p>
        </p:txBody>
      </p:sp>
      <p:sp>
        <p:nvSpPr>
          <p:cNvPr id="18" name="テキスト ボックス 17">
            <a:extLst>
              <a:ext uri="{FF2B5EF4-FFF2-40B4-BE49-F238E27FC236}">
                <a16:creationId xmlns:a16="http://schemas.microsoft.com/office/drawing/2014/main" id="{F611071D-7394-431F-BB6E-4D2766D9BDE6}"/>
              </a:ext>
            </a:extLst>
          </p:cNvPr>
          <p:cNvSpPr txBox="1"/>
          <p:nvPr/>
        </p:nvSpPr>
        <p:spPr>
          <a:xfrm>
            <a:off x="3406868" y="2971648"/>
            <a:ext cx="800219" cy="461665"/>
          </a:xfrm>
          <a:prstGeom prst="rect">
            <a:avLst/>
          </a:prstGeom>
          <a:noFill/>
        </p:spPr>
        <p:txBody>
          <a:bodyPr wrap="none" rtlCol="0">
            <a:spAutoFit/>
          </a:bodyPr>
          <a:lstStyle/>
          <a:p>
            <a:pPr algn="l"/>
            <a:r>
              <a:rPr kumimoji="1" lang="ja-JP" altLang="en-US" sz="2400" dirty="0"/>
              <a:t>圧力</a:t>
            </a:r>
          </a:p>
        </p:txBody>
      </p:sp>
      <p:sp>
        <p:nvSpPr>
          <p:cNvPr id="19" name="テキスト ボックス 18">
            <a:extLst>
              <a:ext uri="{FF2B5EF4-FFF2-40B4-BE49-F238E27FC236}">
                <a16:creationId xmlns:a16="http://schemas.microsoft.com/office/drawing/2014/main" id="{A76C5E10-4F43-46CF-BB45-52ED86A50234}"/>
              </a:ext>
            </a:extLst>
          </p:cNvPr>
          <p:cNvSpPr txBox="1"/>
          <p:nvPr/>
        </p:nvSpPr>
        <p:spPr>
          <a:xfrm>
            <a:off x="2841837" y="4317091"/>
            <a:ext cx="1415772" cy="461665"/>
          </a:xfrm>
          <a:prstGeom prst="rect">
            <a:avLst/>
          </a:prstGeom>
          <a:noFill/>
        </p:spPr>
        <p:txBody>
          <a:bodyPr wrap="none" rtlCol="0">
            <a:spAutoFit/>
          </a:bodyPr>
          <a:lstStyle/>
          <a:p>
            <a:pPr algn="l"/>
            <a:r>
              <a:rPr kumimoji="1" lang="ja-JP" altLang="en-US" sz="2400" dirty="0"/>
              <a:t>質量流量</a:t>
            </a:r>
          </a:p>
        </p:txBody>
      </p:sp>
      <p:sp>
        <p:nvSpPr>
          <p:cNvPr id="20" name="正方形/長方形 19">
            <a:extLst>
              <a:ext uri="{FF2B5EF4-FFF2-40B4-BE49-F238E27FC236}">
                <a16:creationId xmlns:a16="http://schemas.microsoft.com/office/drawing/2014/main" id="{0A879BDC-1C6D-4033-B951-A3B95AEA992E}"/>
              </a:ext>
            </a:extLst>
          </p:cNvPr>
          <p:cNvSpPr/>
          <p:nvPr/>
        </p:nvSpPr>
        <p:spPr>
          <a:xfrm>
            <a:off x="2007193" y="5010903"/>
            <a:ext cx="9991218" cy="461665"/>
          </a:xfrm>
          <a:prstGeom prst="rect">
            <a:avLst/>
          </a:prstGeom>
        </p:spPr>
        <p:txBody>
          <a:bodyPr wrap="square">
            <a:spAutoFit/>
          </a:bodyPr>
          <a:lstStyle/>
          <a:p>
            <a:r>
              <a:rPr lang="ja-JP" altLang="en-US" sz="2400" dirty="0"/>
              <a:t>流動量に応じて輸送される物理量</a:t>
            </a:r>
            <a:r>
              <a:rPr lang="en-US" altLang="ja-JP" sz="2400" dirty="0"/>
              <a:t>(</a:t>
            </a:r>
            <a:r>
              <a:rPr lang="ja-JP" altLang="en-US" sz="2400" dirty="0"/>
              <a:t>スカラー</a:t>
            </a:r>
            <a:r>
              <a:rPr lang="en-US" altLang="ja-JP" sz="2400" dirty="0"/>
              <a:t>)</a:t>
            </a:r>
            <a:r>
              <a:rPr lang="ja-JP" altLang="en-US" sz="2400" dirty="0"/>
              <a:t>に対応する</a:t>
            </a:r>
            <a:r>
              <a:rPr lang="ja-JP" altLang="en-US" sz="2400" dirty="0">
                <a:solidFill>
                  <a:srgbClr val="FF0000"/>
                </a:solidFill>
              </a:rPr>
              <a:t>ストリーム変数</a:t>
            </a:r>
          </a:p>
        </p:txBody>
      </p:sp>
      <p:sp>
        <p:nvSpPr>
          <p:cNvPr id="21" name="テキスト ボックス 20">
            <a:extLst>
              <a:ext uri="{FF2B5EF4-FFF2-40B4-BE49-F238E27FC236}">
                <a16:creationId xmlns:a16="http://schemas.microsoft.com/office/drawing/2014/main" id="{122F595C-8D97-4E9B-B962-84901D90D720}"/>
              </a:ext>
            </a:extLst>
          </p:cNvPr>
          <p:cNvSpPr txBox="1"/>
          <p:nvPr/>
        </p:nvSpPr>
        <p:spPr>
          <a:xfrm>
            <a:off x="2226284" y="5738715"/>
            <a:ext cx="2339102" cy="461665"/>
          </a:xfrm>
          <a:prstGeom prst="rect">
            <a:avLst/>
          </a:prstGeom>
          <a:noFill/>
        </p:spPr>
        <p:txBody>
          <a:bodyPr wrap="none" rtlCol="0">
            <a:spAutoFit/>
          </a:bodyPr>
          <a:lstStyle/>
          <a:p>
            <a:pPr algn="l"/>
            <a:r>
              <a:rPr kumimoji="1" lang="ja-JP" altLang="en-US" sz="2400" dirty="0"/>
              <a:t>比エンタルピー</a:t>
            </a:r>
          </a:p>
        </p:txBody>
      </p:sp>
    </p:spTree>
    <p:extLst>
      <p:ext uri="{BB962C8B-B14F-4D97-AF65-F5344CB8AC3E}">
        <p14:creationId xmlns:p14="http://schemas.microsoft.com/office/powerpoint/2010/main" val="15642781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62C8405B-E1A8-4250-83B4-B3DC73FA8844}"/>
              </a:ext>
            </a:extLst>
          </p:cNvPr>
          <p:cNvSpPr>
            <a:spLocks noGrp="1"/>
          </p:cNvSpPr>
          <p:nvPr>
            <p:ph type="sldNum" sz="quarter" idx="12"/>
          </p:nvPr>
        </p:nvSpPr>
        <p:spPr/>
        <p:txBody>
          <a:bodyPr/>
          <a:lstStyle/>
          <a:p>
            <a:fld id="{D836F367-8F14-4921-8441-15DE2D973248}" type="slidenum">
              <a:rPr kumimoji="1" lang="ja-JP" altLang="en-US" smtClean="0"/>
              <a:t>6</a:t>
            </a:fld>
            <a:endParaRPr kumimoji="1" lang="ja-JP" altLang="en-US"/>
          </a:p>
        </p:txBody>
      </p:sp>
      <p:sp>
        <p:nvSpPr>
          <p:cNvPr id="7" name="Shape 130">
            <a:extLst>
              <a:ext uri="{FF2B5EF4-FFF2-40B4-BE49-F238E27FC236}">
                <a16:creationId xmlns:a16="http://schemas.microsoft.com/office/drawing/2014/main" id="{62311BE2-8146-4C5F-883C-23F48775675B}"/>
              </a:ext>
            </a:extLst>
          </p:cNvPr>
          <p:cNvSpPr/>
          <p:nvPr/>
        </p:nvSpPr>
        <p:spPr>
          <a:xfrm>
            <a:off x="179666" y="87415"/>
            <a:ext cx="2487861"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アクロス変数</a:t>
            </a:r>
            <a:endParaRPr lang="en-US" altLang="ja-JP" dirty="0"/>
          </a:p>
        </p:txBody>
      </p:sp>
      <p:sp>
        <p:nvSpPr>
          <p:cNvPr id="2" name="テキスト ボックス 1">
            <a:extLst>
              <a:ext uri="{FF2B5EF4-FFF2-40B4-BE49-F238E27FC236}">
                <a16:creationId xmlns:a16="http://schemas.microsoft.com/office/drawing/2014/main" id="{4F5D8180-2AC6-4BC3-87B7-9149B89911B5}"/>
              </a:ext>
            </a:extLst>
          </p:cNvPr>
          <p:cNvSpPr txBox="1"/>
          <p:nvPr/>
        </p:nvSpPr>
        <p:spPr>
          <a:xfrm>
            <a:off x="2589536" y="1692875"/>
            <a:ext cx="6340197" cy="461665"/>
          </a:xfrm>
          <a:prstGeom prst="rect">
            <a:avLst/>
          </a:prstGeom>
          <a:noFill/>
        </p:spPr>
        <p:txBody>
          <a:bodyPr wrap="none" rtlCol="0">
            <a:spAutoFit/>
          </a:bodyPr>
          <a:lstStyle/>
          <a:p>
            <a:pPr algn="l"/>
            <a:r>
              <a:rPr kumimoji="1" lang="ja-JP" altLang="en-US" sz="2400" dirty="0"/>
              <a:t>アクロス変数は値を変更せずに受け渡します</a:t>
            </a:r>
          </a:p>
        </p:txBody>
      </p:sp>
      <p:sp>
        <p:nvSpPr>
          <p:cNvPr id="3" name="正方形/長方形 2">
            <a:extLst>
              <a:ext uri="{FF2B5EF4-FFF2-40B4-BE49-F238E27FC236}">
                <a16:creationId xmlns:a16="http://schemas.microsoft.com/office/drawing/2014/main" id="{0F182318-5CFB-4169-97A5-DB7F13D1D3D9}"/>
              </a:ext>
            </a:extLst>
          </p:cNvPr>
          <p:cNvSpPr/>
          <p:nvPr/>
        </p:nvSpPr>
        <p:spPr>
          <a:xfrm>
            <a:off x="1516479" y="2755210"/>
            <a:ext cx="1325575" cy="12233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4000" dirty="0"/>
              <a:t>A</a:t>
            </a:r>
            <a:endParaRPr kumimoji="1" lang="ja-JP" altLang="en-US" sz="4000" dirty="0"/>
          </a:p>
        </p:txBody>
      </p:sp>
      <p:sp>
        <p:nvSpPr>
          <p:cNvPr id="23" name="正方形/長方形 22">
            <a:extLst>
              <a:ext uri="{FF2B5EF4-FFF2-40B4-BE49-F238E27FC236}">
                <a16:creationId xmlns:a16="http://schemas.microsoft.com/office/drawing/2014/main" id="{3B349979-3ADD-43F6-859E-FC925A3BFE4F}"/>
              </a:ext>
            </a:extLst>
          </p:cNvPr>
          <p:cNvSpPr/>
          <p:nvPr/>
        </p:nvSpPr>
        <p:spPr>
          <a:xfrm>
            <a:off x="4179360" y="2755210"/>
            <a:ext cx="1325575" cy="12233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4000" dirty="0"/>
              <a:t>B</a:t>
            </a:r>
            <a:endParaRPr kumimoji="1" lang="ja-JP" altLang="en-US" sz="4000" dirty="0"/>
          </a:p>
        </p:txBody>
      </p:sp>
      <p:cxnSp>
        <p:nvCxnSpPr>
          <p:cNvPr id="6" name="直線矢印コネクタ 5">
            <a:extLst>
              <a:ext uri="{FF2B5EF4-FFF2-40B4-BE49-F238E27FC236}">
                <a16:creationId xmlns:a16="http://schemas.microsoft.com/office/drawing/2014/main" id="{ED12639E-EBA6-4B4C-B526-99D7693EA58F}"/>
              </a:ext>
            </a:extLst>
          </p:cNvPr>
          <p:cNvCxnSpPr>
            <a:cxnSpLocks/>
            <a:stCxn id="3" idx="3"/>
            <a:endCxn id="23" idx="1"/>
          </p:cNvCxnSpPr>
          <p:nvPr/>
        </p:nvCxnSpPr>
        <p:spPr>
          <a:xfrm>
            <a:off x="2842054" y="3366870"/>
            <a:ext cx="1337306" cy="0"/>
          </a:xfrm>
          <a:prstGeom prst="straightConnector1">
            <a:avLst/>
          </a:prstGeom>
          <a:ln w="28575">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8" name="テキスト ボックス 7">
            <a:extLst>
              <a:ext uri="{FF2B5EF4-FFF2-40B4-BE49-F238E27FC236}">
                <a16:creationId xmlns:a16="http://schemas.microsoft.com/office/drawing/2014/main" id="{FDE65161-817C-4F2D-A8D4-0D9CDCEB7815}"/>
              </a:ext>
            </a:extLst>
          </p:cNvPr>
          <p:cNvSpPr txBox="1"/>
          <p:nvPr/>
        </p:nvSpPr>
        <p:spPr>
          <a:xfrm>
            <a:off x="1516479" y="5055779"/>
            <a:ext cx="4336444" cy="830997"/>
          </a:xfrm>
          <a:prstGeom prst="rect">
            <a:avLst/>
          </a:prstGeom>
          <a:noFill/>
        </p:spPr>
        <p:txBody>
          <a:bodyPr wrap="none" rtlCol="0">
            <a:spAutoFit/>
          </a:bodyPr>
          <a:lstStyle/>
          <a:p>
            <a:pPr algn="l"/>
            <a:r>
              <a:rPr kumimoji="1" lang="ja-JP" altLang="en-US" sz="2400" dirty="0"/>
              <a:t>モデル</a:t>
            </a:r>
            <a:r>
              <a:rPr kumimoji="1" lang="en-US" altLang="ja-JP" sz="2400" dirty="0"/>
              <a:t>A</a:t>
            </a:r>
            <a:r>
              <a:rPr kumimoji="1" lang="ja-JP" altLang="en-US" sz="2400" dirty="0"/>
              <a:t>で圧力</a:t>
            </a:r>
            <a:r>
              <a:rPr kumimoji="1" lang="en-US" altLang="ja-JP" sz="2400" dirty="0" err="1"/>
              <a:t>p</a:t>
            </a:r>
            <a:r>
              <a:rPr kumimoji="1" lang="en-US" altLang="ja-JP" sz="2400" baseline="-25000" dirty="0" err="1"/>
              <a:t>A</a:t>
            </a:r>
            <a:r>
              <a:rPr kumimoji="1" lang="en-US" altLang="ja-JP" sz="2400" dirty="0"/>
              <a:t>=1</a:t>
            </a:r>
            <a:r>
              <a:rPr kumimoji="1" lang="ja-JP" altLang="en-US" sz="2400" dirty="0"/>
              <a:t>のとき</a:t>
            </a:r>
            <a:endParaRPr kumimoji="1" lang="en-US" altLang="ja-JP" sz="2400" dirty="0"/>
          </a:p>
          <a:p>
            <a:r>
              <a:rPr kumimoji="1" lang="ja-JP" altLang="en-US" sz="2400" dirty="0"/>
              <a:t>モデル</a:t>
            </a:r>
            <a:r>
              <a:rPr kumimoji="1" lang="en-US" altLang="ja-JP" sz="2400" dirty="0"/>
              <a:t>B</a:t>
            </a:r>
            <a:r>
              <a:rPr kumimoji="1" lang="ja-JP" altLang="en-US" sz="2400" dirty="0"/>
              <a:t>が受け取る</a:t>
            </a:r>
            <a:r>
              <a:rPr lang="ja-JP" altLang="en-US" sz="2400" dirty="0"/>
              <a:t>圧力</a:t>
            </a:r>
            <a:r>
              <a:rPr lang="en-US" altLang="ja-JP" sz="2400" dirty="0" err="1"/>
              <a:t>p</a:t>
            </a:r>
            <a:r>
              <a:rPr lang="en-US" altLang="ja-JP" sz="2400" baseline="-25000" dirty="0" err="1"/>
              <a:t>B</a:t>
            </a:r>
            <a:r>
              <a:rPr kumimoji="1" lang="ja-JP" altLang="en-US" sz="2400" dirty="0"/>
              <a:t>は</a:t>
            </a:r>
            <a:r>
              <a:rPr kumimoji="1" lang="en-US" altLang="ja-JP" sz="2400" dirty="0"/>
              <a:t>1</a:t>
            </a:r>
            <a:endParaRPr kumimoji="1" lang="ja-JP" altLang="en-US" sz="2400" dirty="0"/>
          </a:p>
        </p:txBody>
      </p:sp>
      <p:sp>
        <p:nvSpPr>
          <p:cNvPr id="11" name="テキスト ボックス 10">
            <a:extLst>
              <a:ext uri="{FF2B5EF4-FFF2-40B4-BE49-F238E27FC236}">
                <a16:creationId xmlns:a16="http://schemas.microsoft.com/office/drawing/2014/main" id="{5B3E47F1-E19E-4C8F-B364-9985D6B0B6C5}"/>
              </a:ext>
            </a:extLst>
          </p:cNvPr>
          <p:cNvSpPr txBox="1"/>
          <p:nvPr/>
        </p:nvSpPr>
        <p:spPr>
          <a:xfrm>
            <a:off x="1660534" y="4098234"/>
            <a:ext cx="889987" cy="461665"/>
          </a:xfrm>
          <a:prstGeom prst="rect">
            <a:avLst/>
          </a:prstGeom>
          <a:noFill/>
        </p:spPr>
        <p:txBody>
          <a:bodyPr wrap="none" rtlCol="0">
            <a:spAutoFit/>
          </a:bodyPr>
          <a:lstStyle/>
          <a:p>
            <a:pPr algn="l"/>
            <a:r>
              <a:rPr kumimoji="1" lang="en-US" altLang="ja-JP" sz="2400" dirty="0" err="1"/>
              <a:t>p</a:t>
            </a:r>
            <a:r>
              <a:rPr kumimoji="1" lang="en-US" altLang="ja-JP" sz="2400" baseline="-25000" dirty="0" err="1"/>
              <a:t>A</a:t>
            </a:r>
            <a:r>
              <a:rPr kumimoji="1" lang="en-US" altLang="ja-JP" sz="2400" dirty="0"/>
              <a:t>=1</a:t>
            </a:r>
            <a:endParaRPr kumimoji="1" lang="ja-JP" altLang="en-US" sz="2400" dirty="0"/>
          </a:p>
        </p:txBody>
      </p:sp>
      <p:sp>
        <p:nvSpPr>
          <p:cNvPr id="25" name="テキスト ボックス 24">
            <a:extLst>
              <a:ext uri="{FF2B5EF4-FFF2-40B4-BE49-F238E27FC236}">
                <a16:creationId xmlns:a16="http://schemas.microsoft.com/office/drawing/2014/main" id="{EB893DAA-89ED-4DB6-A942-20021ABD2C99}"/>
              </a:ext>
            </a:extLst>
          </p:cNvPr>
          <p:cNvSpPr txBox="1"/>
          <p:nvPr/>
        </p:nvSpPr>
        <p:spPr>
          <a:xfrm>
            <a:off x="4179360" y="4053525"/>
            <a:ext cx="1755609" cy="461665"/>
          </a:xfrm>
          <a:prstGeom prst="rect">
            <a:avLst/>
          </a:prstGeom>
          <a:noFill/>
        </p:spPr>
        <p:txBody>
          <a:bodyPr wrap="none" rtlCol="0">
            <a:spAutoFit/>
          </a:bodyPr>
          <a:lstStyle/>
          <a:p>
            <a:r>
              <a:rPr kumimoji="1" lang="en-US" altLang="ja-JP" sz="2400" dirty="0" err="1"/>
              <a:t>p</a:t>
            </a:r>
            <a:r>
              <a:rPr kumimoji="1" lang="en-US" altLang="ja-JP" sz="2400" baseline="-25000" dirty="0" err="1"/>
              <a:t>B</a:t>
            </a:r>
            <a:r>
              <a:rPr kumimoji="1" lang="en-US" altLang="ja-JP" sz="2400" dirty="0"/>
              <a:t>=</a:t>
            </a:r>
            <a:r>
              <a:rPr lang="en-US" altLang="ja-JP" sz="2400" dirty="0"/>
              <a:t> </a:t>
            </a:r>
            <a:r>
              <a:rPr lang="en-US" altLang="ja-JP" sz="2400" dirty="0" err="1"/>
              <a:t>p</a:t>
            </a:r>
            <a:r>
              <a:rPr lang="en-US" altLang="ja-JP" sz="2400" baseline="-25000" dirty="0" err="1"/>
              <a:t>A</a:t>
            </a:r>
            <a:r>
              <a:rPr lang="en-US" altLang="ja-JP" sz="2400" dirty="0"/>
              <a:t>(=1)</a:t>
            </a:r>
            <a:endParaRPr kumimoji="1" lang="ja-JP" altLang="en-US" sz="2400" dirty="0"/>
          </a:p>
        </p:txBody>
      </p:sp>
      <p:sp>
        <p:nvSpPr>
          <p:cNvPr id="5" name="テキスト ボックス 4">
            <a:extLst>
              <a:ext uri="{FF2B5EF4-FFF2-40B4-BE49-F238E27FC236}">
                <a16:creationId xmlns:a16="http://schemas.microsoft.com/office/drawing/2014/main" id="{870B749D-D179-4228-B932-A4FD00CDAE66}"/>
              </a:ext>
            </a:extLst>
          </p:cNvPr>
          <p:cNvSpPr txBox="1"/>
          <p:nvPr/>
        </p:nvSpPr>
        <p:spPr>
          <a:xfrm>
            <a:off x="152362" y="2905204"/>
            <a:ext cx="1242648" cy="461665"/>
          </a:xfrm>
          <a:prstGeom prst="rect">
            <a:avLst/>
          </a:prstGeom>
          <a:noFill/>
        </p:spPr>
        <p:txBody>
          <a:bodyPr wrap="none" rtlCol="0">
            <a:spAutoFit/>
          </a:bodyPr>
          <a:lstStyle/>
          <a:p>
            <a:pPr algn="l"/>
            <a:r>
              <a:rPr kumimoji="1" lang="en-US" altLang="ja-JP" sz="2400" dirty="0"/>
              <a:t>p : </a:t>
            </a:r>
            <a:r>
              <a:rPr kumimoji="1" lang="ja-JP" altLang="en-US" sz="2400" dirty="0"/>
              <a:t>圧力</a:t>
            </a:r>
          </a:p>
        </p:txBody>
      </p:sp>
      <p:sp>
        <p:nvSpPr>
          <p:cNvPr id="13" name="テキスト ボックス 12">
            <a:extLst>
              <a:ext uri="{FF2B5EF4-FFF2-40B4-BE49-F238E27FC236}">
                <a16:creationId xmlns:a16="http://schemas.microsoft.com/office/drawing/2014/main" id="{707A6A97-1E13-4740-87BA-8D1F34C4708F}"/>
              </a:ext>
            </a:extLst>
          </p:cNvPr>
          <p:cNvSpPr txBox="1"/>
          <p:nvPr/>
        </p:nvSpPr>
        <p:spPr>
          <a:xfrm>
            <a:off x="914401" y="815546"/>
            <a:ext cx="7696200" cy="461665"/>
          </a:xfrm>
          <a:prstGeom prst="rect">
            <a:avLst/>
          </a:prstGeom>
          <a:noFill/>
        </p:spPr>
        <p:txBody>
          <a:bodyPr wrap="square" rtlCol="0">
            <a:spAutoFit/>
          </a:bodyPr>
          <a:lstStyle/>
          <a:p>
            <a:r>
              <a:rPr kumimoji="1" lang="ja-JP" altLang="en-US" sz="2400" dirty="0"/>
              <a:t>まずは基本となるアクロス変数の使い方を説明します</a:t>
            </a:r>
            <a:endParaRPr kumimoji="1" lang="en-US" altLang="ja-JP" sz="2400" dirty="0"/>
          </a:p>
        </p:txBody>
      </p:sp>
      <p:sp>
        <p:nvSpPr>
          <p:cNvPr id="14" name="テキスト ボックス 13">
            <a:extLst>
              <a:ext uri="{FF2B5EF4-FFF2-40B4-BE49-F238E27FC236}">
                <a16:creationId xmlns:a16="http://schemas.microsoft.com/office/drawing/2014/main" id="{94C3F59E-F763-45A7-99C6-AC7C47B5664D}"/>
              </a:ext>
            </a:extLst>
          </p:cNvPr>
          <p:cNvSpPr txBox="1"/>
          <p:nvPr/>
        </p:nvSpPr>
        <p:spPr>
          <a:xfrm>
            <a:off x="7898197" y="3166928"/>
            <a:ext cx="3698448" cy="584775"/>
          </a:xfrm>
          <a:prstGeom prst="rect">
            <a:avLst/>
          </a:prstGeom>
          <a:noFill/>
        </p:spPr>
        <p:txBody>
          <a:bodyPr wrap="none" rtlCol="0">
            <a:spAutoFit/>
          </a:bodyPr>
          <a:lstStyle/>
          <a:p>
            <a:r>
              <a:rPr kumimoji="1" lang="en-US" altLang="ja-JP" sz="3200" dirty="0"/>
              <a:t>p</a:t>
            </a:r>
            <a:r>
              <a:rPr kumimoji="1" lang="en-US" altLang="ja-JP" sz="3200" baseline="-25000" dirty="0"/>
              <a:t>1</a:t>
            </a:r>
            <a:r>
              <a:rPr kumimoji="1" lang="en-US" altLang="ja-JP" sz="3200" dirty="0"/>
              <a:t> = p</a:t>
            </a:r>
            <a:r>
              <a:rPr kumimoji="1" lang="en-US" altLang="ja-JP" sz="3200" baseline="-25000" dirty="0"/>
              <a:t>2 </a:t>
            </a:r>
            <a:r>
              <a:rPr kumimoji="1" lang="en-US" altLang="ja-JP" sz="3200" dirty="0"/>
              <a:t>=</a:t>
            </a:r>
            <a:r>
              <a:rPr lang="en-US" altLang="ja-JP" sz="3200" dirty="0"/>
              <a:t>…=</a:t>
            </a:r>
            <a:r>
              <a:rPr kumimoji="1" lang="en-US" altLang="ja-JP" sz="3200" dirty="0" err="1"/>
              <a:t>p</a:t>
            </a:r>
            <a:r>
              <a:rPr kumimoji="1" lang="en-US" altLang="ja-JP" sz="3200" baseline="-25000" dirty="0" err="1"/>
              <a:t>n</a:t>
            </a:r>
            <a:r>
              <a:rPr kumimoji="1" lang="en-US" altLang="ja-JP" sz="3200" dirty="0"/>
              <a:t>=</a:t>
            </a:r>
            <a:r>
              <a:rPr kumimoji="1" lang="en-US" altLang="ja-JP" sz="3200" dirty="0" err="1"/>
              <a:t>p</a:t>
            </a:r>
            <a:r>
              <a:rPr kumimoji="1" lang="en-US" altLang="ja-JP" sz="3200" baseline="-25000" dirty="0" err="1"/>
              <a:t>B</a:t>
            </a:r>
            <a:endParaRPr kumimoji="1" lang="ja-JP" altLang="en-US" sz="3200" baseline="-25000" dirty="0"/>
          </a:p>
        </p:txBody>
      </p:sp>
      <p:sp>
        <p:nvSpPr>
          <p:cNvPr id="16" name="テキスト ボックス 15">
            <a:extLst>
              <a:ext uri="{FF2B5EF4-FFF2-40B4-BE49-F238E27FC236}">
                <a16:creationId xmlns:a16="http://schemas.microsoft.com/office/drawing/2014/main" id="{BC36AFE3-DBF2-47D5-B79C-045E750BCAB8}"/>
              </a:ext>
            </a:extLst>
          </p:cNvPr>
          <p:cNvSpPr txBox="1"/>
          <p:nvPr/>
        </p:nvSpPr>
        <p:spPr>
          <a:xfrm>
            <a:off x="7648833" y="2516849"/>
            <a:ext cx="3570208" cy="461665"/>
          </a:xfrm>
          <a:prstGeom prst="rect">
            <a:avLst/>
          </a:prstGeom>
          <a:noFill/>
        </p:spPr>
        <p:txBody>
          <a:bodyPr wrap="none" rtlCol="0">
            <a:spAutoFit/>
          </a:bodyPr>
          <a:lstStyle/>
          <a:p>
            <a:pPr algn="l"/>
            <a:r>
              <a:rPr kumimoji="1" lang="ja-JP" altLang="en-US" sz="2400" dirty="0"/>
              <a:t>アクロス変数の接続の式</a:t>
            </a:r>
          </a:p>
        </p:txBody>
      </p:sp>
    </p:spTree>
    <p:extLst>
      <p:ext uri="{BB962C8B-B14F-4D97-AF65-F5344CB8AC3E}">
        <p14:creationId xmlns:p14="http://schemas.microsoft.com/office/powerpoint/2010/main" val="19437295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62C8405B-E1A8-4250-83B4-B3DC73FA8844}"/>
              </a:ext>
            </a:extLst>
          </p:cNvPr>
          <p:cNvSpPr>
            <a:spLocks noGrp="1"/>
          </p:cNvSpPr>
          <p:nvPr>
            <p:ph type="sldNum" sz="quarter" idx="12"/>
          </p:nvPr>
        </p:nvSpPr>
        <p:spPr/>
        <p:txBody>
          <a:bodyPr/>
          <a:lstStyle/>
          <a:p>
            <a:fld id="{D836F367-8F14-4921-8441-15DE2D973248}" type="slidenum">
              <a:rPr kumimoji="1" lang="ja-JP" altLang="en-US" smtClean="0"/>
              <a:t>7</a:t>
            </a:fld>
            <a:endParaRPr kumimoji="1" lang="ja-JP" altLang="en-US"/>
          </a:p>
        </p:txBody>
      </p:sp>
      <p:sp>
        <p:nvSpPr>
          <p:cNvPr id="7" name="Shape 130">
            <a:extLst>
              <a:ext uri="{FF2B5EF4-FFF2-40B4-BE49-F238E27FC236}">
                <a16:creationId xmlns:a16="http://schemas.microsoft.com/office/drawing/2014/main" id="{62311BE2-8146-4C5F-883C-23F48775675B}"/>
              </a:ext>
            </a:extLst>
          </p:cNvPr>
          <p:cNvSpPr/>
          <p:nvPr/>
        </p:nvSpPr>
        <p:spPr>
          <a:xfrm>
            <a:off x="179666" y="87415"/>
            <a:ext cx="2487861"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アクロス変数</a:t>
            </a:r>
            <a:endParaRPr lang="en-US" altLang="ja-JP" dirty="0"/>
          </a:p>
        </p:txBody>
      </p:sp>
      <p:sp>
        <p:nvSpPr>
          <p:cNvPr id="3" name="正方形/長方形 2">
            <a:extLst>
              <a:ext uri="{FF2B5EF4-FFF2-40B4-BE49-F238E27FC236}">
                <a16:creationId xmlns:a16="http://schemas.microsoft.com/office/drawing/2014/main" id="{0F182318-5CFB-4169-97A5-DB7F13D1D3D9}"/>
              </a:ext>
            </a:extLst>
          </p:cNvPr>
          <p:cNvSpPr/>
          <p:nvPr/>
        </p:nvSpPr>
        <p:spPr>
          <a:xfrm>
            <a:off x="1899173" y="1364003"/>
            <a:ext cx="1325575" cy="12233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4000" dirty="0"/>
              <a:t>A1</a:t>
            </a:r>
            <a:endParaRPr kumimoji="1" lang="ja-JP" altLang="en-US" sz="4000" dirty="0"/>
          </a:p>
        </p:txBody>
      </p:sp>
      <p:sp>
        <p:nvSpPr>
          <p:cNvPr id="23" name="正方形/長方形 22">
            <a:extLst>
              <a:ext uri="{FF2B5EF4-FFF2-40B4-BE49-F238E27FC236}">
                <a16:creationId xmlns:a16="http://schemas.microsoft.com/office/drawing/2014/main" id="{3B349979-3ADD-43F6-859E-FC925A3BFE4F}"/>
              </a:ext>
            </a:extLst>
          </p:cNvPr>
          <p:cNvSpPr/>
          <p:nvPr/>
        </p:nvSpPr>
        <p:spPr>
          <a:xfrm>
            <a:off x="4695564" y="2663918"/>
            <a:ext cx="1325575" cy="12233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4000" dirty="0"/>
              <a:t>B</a:t>
            </a:r>
            <a:endParaRPr kumimoji="1" lang="ja-JP" altLang="en-US" sz="4000" dirty="0"/>
          </a:p>
        </p:txBody>
      </p:sp>
      <p:sp>
        <p:nvSpPr>
          <p:cNvPr id="8" name="テキスト ボックス 7">
            <a:extLst>
              <a:ext uri="{FF2B5EF4-FFF2-40B4-BE49-F238E27FC236}">
                <a16:creationId xmlns:a16="http://schemas.microsoft.com/office/drawing/2014/main" id="{FDE65161-817C-4F2D-A8D4-0D9CDCEB7815}"/>
              </a:ext>
            </a:extLst>
          </p:cNvPr>
          <p:cNvSpPr txBox="1"/>
          <p:nvPr/>
        </p:nvSpPr>
        <p:spPr>
          <a:xfrm>
            <a:off x="838200" y="5618313"/>
            <a:ext cx="3720890" cy="830997"/>
          </a:xfrm>
          <a:prstGeom prst="rect">
            <a:avLst/>
          </a:prstGeom>
          <a:noFill/>
        </p:spPr>
        <p:txBody>
          <a:bodyPr wrap="none" rtlCol="0">
            <a:spAutoFit/>
          </a:bodyPr>
          <a:lstStyle/>
          <a:p>
            <a:pPr algn="l"/>
            <a:r>
              <a:rPr kumimoji="1" lang="ja-JP" altLang="en-US" sz="2400" dirty="0"/>
              <a:t>モデル</a:t>
            </a:r>
            <a:r>
              <a:rPr kumimoji="1" lang="en-US" altLang="ja-JP" sz="2400" dirty="0"/>
              <a:t>A1</a:t>
            </a:r>
            <a:r>
              <a:rPr kumimoji="1" lang="ja-JP" altLang="en-US" sz="2400" dirty="0"/>
              <a:t>で圧力</a:t>
            </a:r>
            <a:r>
              <a:rPr kumimoji="1" lang="en-US" altLang="ja-JP" sz="2400" dirty="0"/>
              <a:t>=1</a:t>
            </a:r>
            <a:r>
              <a:rPr kumimoji="1" lang="ja-JP" altLang="en-US" sz="2400" dirty="0"/>
              <a:t>のとき</a:t>
            </a:r>
            <a:endParaRPr kumimoji="1" lang="en-US" altLang="ja-JP" sz="2400" dirty="0"/>
          </a:p>
          <a:p>
            <a:pPr algn="l"/>
            <a:r>
              <a:rPr kumimoji="1" lang="ja-JP" altLang="en-US" sz="2400" dirty="0"/>
              <a:t>モデル</a:t>
            </a:r>
            <a:r>
              <a:rPr kumimoji="1" lang="en-US" altLang="ja-JP" sz="2400" dirty="0"/>
              <a:t>B</a:t>
            </a:r>
            <a:r>
              <a:rPr kumimoji="1" lang="ja-JP" altLang="en-US" sz="2400" dirty="0"/>
              <a:t>が受け取る値は</a:t>
            </a:r>
            <a:r>
              <a:rPr kumimoji="1" lang="en-US" altLang="ja-JP" sz="2400" dirty="0"/>
              <a:t>1</a:t>
            </a:r>
            <a:endParaRPr kumimoji="1" lang="ja-JP" altLang="en-US" sz="2400" dirty="0"/>
          </a:p>
        </p:txBody>
      </p:sp>
      <p:sp>
        <p:nvSpPr>
          <p:cNvPr id="11" name="正方形/長方形 10">
            <a:extLst>
              <a:ext uri="{FF2B5EF4-FFF2-40B4-BE49-F238E27FC236}">
                <a16:creationId xmlns:a16="http://schemas.microsoft.com/office/drawing/2014/main" id="{AAF3576D-3AF5-431E-9CF2-7334FF2EA0F2}"/>
              </a:ext>
            </a:extLst>
          </p:cNvPr>
          <p:cNvSpPr/>
          <p:nvPr/>
        </p:nvSpPr>
        <p:spPr>
          <a:xfrm>
            <a:off x="1899172" y="3612935"/>
            <a:ext cx="1325575" cy="12233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4000" dirty="0"/>
              <a:t>A2</a:t>
            </a:r>
            <a:endParaRPr kumimoji="1" lang="ja-JP" altLang="en-US" sz="4000" dirty="0"/>
          </a:p>
        </p:txBody>
      </p:sp>
      <p:cxnSp>
        <p:nvCxnSpPr>
          <p:cNvPr id="12" name="コネクタ: カギ線 11">
            <a:extLst>
              <a:ext uri="{FF2B5EF4-FFF2-40B4-BE49-F238E27FC236}">
                <a16:creationId xmlns:a16="http://schemas.microsoft.com/office/drawing/2014/main" id="{9BA7D927-1B59-4307-B81C-29A9FE75F6E9}"/>
              </a:ext>
            </a:extLst>
          </p:cNvPr>
          <p:cNvCxnSpPr>
            <a:stCxn id="3" idx="3"/>
            <a:endCxn id="23" idx="1"/>
          </p:cNvCxnSpPr>
          <p:nvPr/>
        </p:nvCxnSpPr>
        <p:spPr>
          <a:xfrm>
            <a:off x="3224748" y="1975663"/>
            <a:ext cx="1470816" cy="1299915"/>
          </a:xfrm>
          <a:prstGeom prst="bentConnector3">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 name="コネクタ: カギ線 13">
            <a:extLst>
              <a:ext uri="{FF2B5EF4-FFF2-40B4-BE49-F238E27FC236}">
                <a16:creationId xmlns:a16="http://schemas.microsoft.com/office/drawing/2014/main" id="{12964B0F-587C-4A76-818C-62638290D50E}"/>
              </a:ext>
            </a:extLst>
          </p:cNvPr>
          <p:cNvCxnSpPr>
            <a:cxnSpLocks/>
            <a:stCxn id="11" idx="3"/>
            <a:endCxn id="23" idx="1"/>
          </p:cNvCxnSpPr>
          <p:nvPr/>
        </p:nvCxnSpPr>
        <p:spPr>
          <a:xfrm flipV="1">
            <a:off x="3224747" y="3275578"/>
            <a:ext cx="1470817" cy="949017"/>
          </a:xfrm>
          <a:prstGeom prst="bentConnector3">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テキスト ボックス 16">
            <a:extLst>
              <a:ext uri="{FF2B5EF4-FFF2-40B4-BE49-F238E27FC236}">
                <a16:creationId xmlns:a16="http://schemas.microsoft.com/office/drawing/2014/main" id="{86D16996-8B6D-4FEC-B14F-9CA04D01D858}"/>
              </a:ext>
            </a:extLst>
          </p:cNvPr>
          <p:cNvSpPr txBox="1"/>
          <p:nvPr/>
        </p:nvSpPr>
        <p:spPr>
          <a:xfrm>
            <a:off x="2000957" y="2562942"/>
            <a:ext cx="1003801" cy="461665"/>
          </a:xfrm>
          <a:prstGeom prst="rect">
            <a:avLst/>
          </a:prstGeom>
          <a:noFill/>
        </p:spPr>
        <p:txBody>
          <a:bodyPr wrap="none" rtlCol="0">
            <a:spAutoFit/>
          </a:bodyPr>
          <a:lstStyle/>
          <a:p>
            <a:pPr algn="l"/>
            <a:r>
              <a:rPr kumimoji="1" lang="en-US" altLang="ja-JP" sz="2400" dirty="0"/>
              <a:t>p</a:t>
            </a:r>
            <a:r>
              <a:rPr kumimoji="1" lang="en-US" altLang="ja-JP" sz="2400" baseline="-25000" dirty="0"/>
              <a:t>A1</a:t>
            </a:r>
            <a:r>
              <a:rPr kumimoji="1" lang="en-US" altLang="ja-JP" sz="2400" dirty="0"/>
              <a:t>=1</a:t>
            </a:r>
            <a:endParaRPr kumimoji="1" lang="ja-JP" altLang="en-US" sz="2400" dirty="0"/>
          </a:p>
        </p:txBody>
      </p:sp>
      <p:sp>
        <p:nvSpPr>
          <p:cNvPr id="18" name="テキスト ボックス 17">
            <a:extLst>
              <a:ext uri="{FF2B5EF4-FFF2-40B4-BE49-F238E27FC236}">
                <a16:creationId xmlns:a16="http://schemas.microsoft.com/office/drawing/2014/main" id="{6CEAE760-A803-4A3A-988C-A06928880BD3}"/>
              </a:ext>
            </a:extLst>
          </p:cNvPr>
          <p:cNvSpPr txBox="1"/>
          <p:nvPr/>
        </p:nvSpPr>
        <p:spPr>
          <a:xfrm>
            <a:off x="4550322" y="3993761"/>
            <a:ext cx="1781257" cy="461665"/>
          </a:xfrm>
          <a:prstGeom prst="rect">
            <a:avLst/>
          </a:prstGeom>
          <a:noFill/>
        </p:spPr>
        <p:txBody>
          <a:bodyPr wrap="none" rtlCol="0">
            <a:spAutoFit/>
          </a:bodyPr>
          <a:lstStyle/>
          <a:p>
            <a:pPr algn="l"/>
            <a:r>
              <a:rPr kumimoji="1" lang="en-US" altLang="ja-JP" sz="2400" dirty="0" err="1"/>
              <a:t>p</a:t>
            </a:r>
            <a:r>
              <a:rPr kumimoji="1" lang="en-US" altLang="ja-JP" sz="2400" baseline="-25000" dirty="0" err="1"/>
              <a:t>B</a:t>
            </a:r>
            <a:r>
              <a:rPr kumimoji="1" lang="en-US" altLang="ja-JP" sz="2400" dirty="0"/>
              <a:t>=p</a:t>
            </a:r>
            <a:r>
              <a:rPr kumimoji="1" lang="en-US" altLang="ja-JP" sz="2400" baseline="-25000" dirty="0"/>
              <a:t>A1</a:t>
            </a:r>
            <a:r>
              <a:rPr kumimoji="1" lang="en-US" altLang="ja-JP" sz="2400" dirty="0"/>
              <a:t>(=</a:t>
            </a:r>
            <a:r>
              <a:rPr lang="en-US" altLang="ja-JP" sz="2400" dirty="0"/>
              <a:t>1</a:t>
            </a:r>
            <a:r>
              <a:rPr kumimoji="1" lang="en-US" altLang="ja-JP" sz="2400" dirty="0"/>
              <a:t>)</a:t>
            </a:r>
            <a:endParaRPr kumimoji="1" lang="ja-JP" altLang="en-US" sz="2400" dirty="0"/>
          </a:p>
        </p:txBody>
      </p:sp>
      <p:sp>
        <p:nvSpPr>
          <p:cNvPr id="16" name="テキスト ボックス 15">
            <a:extLst>
              <a:ext uri="{FF2B5EF4-FFF2-40B4-BE49-F238E27FC236}">
                <a16:creationId xmlns:a16="http://schemas.microsoft.com/office/drawing/2014/main" id="{62255169-DED4-488D-85D1-F298523CB31C}"/>
              </a:ext>
            </a:extLst>
          </p:cNvPr>
          <p:cNvSpPr txBox="1"/>
          <p:nvPr/>
        </p:nvSpPr>
        <p:spPr>
          <a:xfrm>
            <a:off x="7673546" y="1133170"/>
            <a:ext cx="3570208" cy="461665"/>
          </a:xfrm>
          <a:prstGeom prst="rect">
            <a:avLst/>
          </a:prstGeom>
          <a:noFill/>
        </p:spPr>
        <p:txBody>
          <a:bodyPr wrap="none" rtlCol="0">
            <a:spAutoFit/>
          </a:bodyPr>
          <a:lstStyle/>
          <a:p>
            <a:pPr algn="l"/>
            <a:r>
              <a:rPr kumimoji="1" lang="ja-JP" altLang="en-US" sz="2400" dirty="0"/>
              <a:t>アクロス変数の接続の式</a:t>
            </a:r>
          </a:p>
        </p:txBody>
      </p:sp>
      <p:sp>
        <p:nvSpPr>
          <p:cNvPr id="21" name="テキスト ボックス 20">
            <a:extLst>
              <a:ext uri="{FF2B5EF4-FFF2-40B4-BE49-F238E27FC236}">
                <a16:creationId xmlns:a16="http://schemas.microsoft.com/office/drawing/2014/main" id="{0D4A5A11-8AAB-4E34-A79A-8CE04FD35FCA}"/>
              </a:ext>
            </a:extLst>
          </p:cNvPr>
          <p:cNvSpPr txBox="1"/>
          <p:nvPr/>
        </p:nvSpPr>
        <p:spPr>
          <a:xfrm>
            <a:off x="7922911" y="1683274"/>
            <a:ext cx="3698448" cy="584775"/>
          </a:xfrm>
          <a:prstGeom prst="rect">
            <a:avLst/>
          </a:prstGeom>
          <a:noFill/>
        </p:spPr>
        <p:txBody>
          <a:bodyPr wrap="none" rtlCol="0">
            <a:spAutoFit/>
          </a:bodyPr>
          <a:lstStyle/>
          <a:p>
            <a:r>
              <a:rPr kumimoji="1" lang="en-US" altLang="ja-JP" sz="3200" dirty="0"/>
              <a:t>p</a:t>
            </a:r>
            <a:r>
              <a:rPr kumimoji="1" lang="en-US" altLang="ja-JP" sz="3200" baseline="-25000" dirty="0"/>
              <a:t>1</a:t>
            </a:r>
            <a:r>
              <a:rPr kumimoji="1" lang="en-US" altLang="ja-JP" sz="3200" dirty="0"/>
              <a:t> = p</a:t>
            </a:r>
            <a:r>
              <a:rPr kumimoji="1" lang="en-US" altLang="ja-JP" sz="3200" baseline="-25000" dirty="0"/>
              <a:t>2 </a:t>
            </a:r>
            <a:r>
              <a:rPr kumimoji="1" lang="en-US" altLang="ja-JP" sz="3200" dirty="0"/>
              <a:t>=</a:t>
            </a:r>
            <a:r>
              <a:rPr lang="en-US" altLang="ja-JP" sz="3200" dirty="0"/>
              <a:t>…=</a:t>
            </a:r>
            <a:r>
              <a:rPr kumimoji="1" lang="en-US" altLang="ja-JP" sz="3200" dirty="0" err="1"/>
              <a:t>p</a:t>
            </a:r>
            <a:r>
              <a:rPr kumimoji="1" lang="en-US" altLang="ja-JP" sz="3200" baseline="-25000" dirty="0" err="1"/>
              <a:t>n</a:t>
            </a:r>
            <a:r>
              <a:rPr kumimoji="1" lang="en-US" altLang="ja-JP" sz="3200" dirty="0"/>
              <a:t>=</a:t>
            </a:r>
            <a:r>
              <a:rPr kumimoji="1" lang="en-US" altLang="ja-JP" sz="3200" dirty="0" err="1"/>
              <a:t>p</a:t>
            </a:r>
            <a:r>
              <a:rPr kumimoji="1" lang="en-US" altLang="ja-JP" sz="3200" baseline="-25000" dirty="0" err="1"/>
              <a:t>B</a:t>
            </a:r>
            <a:endParaRPr kumimoji="1" lang="ja-JP" altLang="en-US" sz="3200" baseline="-25000" dirty="0"/>
          </a:p>
        </p:txBody>
      </p:sp>
      <p:sp>
        <p:nvSpPr>
          <p:cNvPr id="22" name="テキスト ボックス 21">
            <a:extLst>
              <a:ext uri="{FF2B5EF4-FFF2-40B4-BE49-F238E27FC236}">
                <a16:creationId xmlns:a16="http://schemas.microsoft.com/office/drawing/2014/main" id="{E5BAC304-3837-47A3-80F6-335FFEE91BE8}"/>
              </a:ext>
            </a:extLst>
          </p:cNvPr>
          <p:cNvSpPr txBox="1"/>
          <p:nvPr/>
        </p:nvSpPr>
        <p:spPr>
          <a:xfrm>
            <a:off x="1776898" y="4836254"/>
            <a:ext cx="1888659" cy="461665"/>
          </a:xfrm>
          <a:prstGeom prst="rect">
            <a:avLst/>
          </a:prstGeom>
          <a:noFill/>
        </p:spPr>
        <p:txBody>
          <a:bodyPr wrap="none" rtlCol="0">
            <a:spAutoFit/>
          </a:bodyPr>
          <a:lstStyle/>
          <a:p>
            <a:pPr algn="l"/>
            <a:r>
              <a:rPr kumimoji="1" lang="en-US" altLang="ja-JP" sz="2400" dirty="0"/>
              <a:t>p</a:t>
            </a:r>
            <a:r>
              <a:rPr kumimoji="1" lang="en-US" altLang="ja-JP" sz="2400" baseline="-25000" dirty="0"/>
              <a:t>A1</a:t>
            </a:r>
            <a:r>
              <a:rPr kumimoji="1" lang="en-US" altLang="ja-JP" sz="2400" dirty="0"/>
              <a:t>=p</a:t>
            </a:r>
            <a:r>
              <a:rPr kumimoji="1" lang="en-US" altLang="ja-JP" sz="2400" baseline="-25000" dirty="0"/>
              <a:t>A1</a:t>
            </a:r>
            <a:r>
              <a:rPr kumimoji="1" lang="en-US" altLang="ja-JP" sz="2400" dirty="0"/>
              <a:t>(=</a:t>
            </a:r>
            <a:r>
              <a:rPr lang="en-US" altLang="ja-JP" sz="2400" dirty="0"/>
              <a:t>1</a:t>
            </a:r>
            <a:r>
              <a:rPr kumimoji="1" lang="en-US" altLang="ja-JP" sz="2400" dirty="0"/>
              <a:t>)</a:t>
            </a:r>
            <a:endParaRPr kumimoji="1" lang="ja-JP" altLang="en-US" sz="2400" dirty="0"/>
          </a:p>
        </p:txBody>
      </p:sp>
    </p:spTree>
    <p:extLst>
      <p:ext uri="{BB962C8B-B14F-4D97-AF65-F5344CB8AC3E}">
        <p14:creationId xmlns:p14="http://schemas.microsoft.com/office/powerpoint/2010/main" val="6881993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62C8405B-E1A8-4250-83B4-B3DC73FA8844}"/>
              </a:ext>
            </a:extLst>
          </p:cNvPr>
          <p:cNvSpPr>
            <a:spLocks noGrp="1"/>
          </p:cNvSpPr>
          <p:nvPr>
            <p:ph type="sldNum" sz="quarter" idx="12"/>
          </p:nvPr>
        </p:nvSpPr>
        <p:spPr/>
        <p:txBody>
          <a:bodyPr/>
          <a:lstStyle/>
          <a:p>
            <a:fld id="{D836F367-8F14-4921-8441-15DE2D973248}" type="slidenum">
              <a:rPr kumimoji="1" lang="ja-JP" altLang="en-US" smtClean="0"/>
              <a:t>8</a:t>
            </a:fld>
            <a:endParaRPr kumimoji="1" lang="ja-JP" altLang="en-US"/>
          </a:p>
        </p:txBody>
      </p:sp>
      <p:sp>
        <p:nvSpPr>
          <p:cNvPr id="7" name="Shape 130">
            <a:extLst>
              <a:ext uri="{FF2B5EF4-FFF2-40B4-BE49-F238E27FC236}">
                <a16:creationId xmlns:a16="http://schemas.microsoft.com/office/drawing/2014/main" id="{62311BE2-8146-4C5F-883C-23F48775675B}"/>
              </a:ext>
            </a:extLst>
          </p:cNvPr>
          <p:cNvSpPr/>
          <p:nvPr/>
        </p:nvSpPr>
        <p:spPr>
          <a:xfrm>
            <a:off x="179666" y="87415"/>
            <a:ext cx="2090316"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フロー変数</a:t>
            </a:r>
            <a:endParaRPr lang="en-US" altLang="ja-JP" dirty="0"/>
          </a:p>
        </p:txBody>
      </p:sp>
      <p:sp>
        <p:nvSpPr>
          <p:cNvPr id="15" name="テキスト ボックス 14">
            <a:extLst>
              <a:ext uri="{FF2B5EF4-FFF2-40B4-BE49-F238E27FC236}">
                <a16:creationId xmlns:a16="http://schemas.microsoft.com/office/drawing/2014/main" id="{1705E387-FFC3-4730-98F1-2AF0BAE8990F}"/>
              </a:ext>
            </a:extLst>
          </p:cNvPr>
          <p:cNvSpPr txBox="1"/>
          <p:nvPr/>
        </p:nvSpPr>
        <p:spPr>
          <a:xfrm>
            <a:off x="1272670" y="1669156"/>
            <a:ext cx="8973932" cy="461665"/>
          </a:xfrm>
          <a:prstGeom prst="rect">
            <a:avLst/>
          </a:prstGeom>
          <a:noFill/>
        </p:spPr>
        <p:txBody>
          <a:bodyPr wrap="none" rtlCol="0">
            <a:spAutoFit/>
          </a:bodyPr>
          <a:lstStyle/>
          <a:p>
            <a:pPr algn="l"/>
            <a:r>
              <a:rPr kumimoji="1" lang="ja-JP" altLang="en-US" sz="2400" dirty="0"/>
              <a:t>アクロス変数はポート間の合計値が</a:t>
            </a:r>
            <a:r>
              <a:rPr kumimoji="1" lang="en-US" altLang="ja-JP" sz="2400" dirty="0"/>
              <a:t>0</a:t>
            </a:r>
            <a:r>
              <a:rPr kumimoji="1" lang="ja-JP" altLang="en-US" sz="2400" dirty="0"/>
              <a:t>となるように受け渡します</a:t>
            </a:r>
          </a:p>
        </p:txBody>
      </p:sp>
      <p:sp>
        <p:nvSpPr>
          <p:cNvPr id="20" name="正方形/長方形 19">
            <a:extLst>
              <a:ext uri="{FF2B5EF4-FFF2-40B4-BE49-F238E27FC236}">
                <a16:creationId xmlns:a16="http://schemas.microsoft.com/office/drawing/2014/main" id="{3D021193-D2C7-448C-B17A-6C6B66F69F15}"/>
              </a:ext>
            </a:extLst>
          </p:cNvPr>
          <p:cNvSpPr/>
          <p:nvPr/>
        </p:nvSpPr>
        <p:spPr>
          <a:xfrm>
            <a:off x="3765408" y="2607275"/>
            <a:ext cx="1325575" cy="12233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4000" dirty="0"/>
              <a:t>A</a:t>
            </a:r>
            <a:endParaRPr kumimoji="1" lang="ja-JP" altLang="en-US" sz="4000" dirty="0"/>
          </a:p>
        </p:txBody>
      </p:sp>
      <p:sp>
        <p:nvSpPr>
          <p:cNvPr id="22" name="正方形/長方形 21">
            <a:extLst>
              <a:ext uri="{FF2B5EF4-FFF2-40B4-BE49-F238E27FC236}">
                <a16:creationId xmlns:a16="http://schemas.microsoft.com/office/drawing/2014/main" id="{C6DDD114-F871-4579-B19E-246FE0EE1974}"/>
              </a:ext>
            </a:extLst>
          </p:cNvPr>
          <p:cNvSpPr/>
          <p:nvPr/>
        </p:nvSpPr>
        <p:spPr>
          <a:xfrm>
            <a:off x="6428289" y="2607275"/>
            <a:ext cx="1325575" cy="12233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4000" dirty="0"/>
              <a:t>B</a:t>
            </a:r>
            <a:endParaRPr kumimoji="1" lang="ja-JP" altLang="en-US" sz="4000" dirty="0"/>
          </a:p>
        </p:txBody>
      </p:sp>
      <p:cxnSp>
        <p:nvCxnSpPr>
          <p:cNvPr id="24" name="直線矢印コネクタ 23">
            <a:extLst>
              <a:ext uri="{FF2B5EF4-FFF2-40B4-BE49-F238E27FC236}">
                <a16:creationId xmlns:a16="http://schemas.microsoft.com/office/drawing/2014/main" id="{13796A95-89FB-46BE-B547-18A39D7E0504}"/>
              </a:ext>
            </a:extLst>
          </p:cNvPr>
          <p:cNvCxnSpPr>
            <a:stCxn id="20" idx="3"/>
            <a:endCxn id="22" idx="1"/>
          </p:cNvCxnSpPr>
          <p:nvPr/>
        </p:nvCxnSpPr>
        <p:spPr>
          <a:xfrm>
            <a:off x="5090983" y="3218935"/>
            <a:ext cx="1337306" cy="0"/>
          </a:xfrm>
          <a:prstGeom prst="straightConnector1">
            <a:avLst/>
          </a:prstGeom>
          <a:ln w="28575">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5" name="テキスト ボックス 24">
            <a:extLst>
              <a:ext uri="{FF2B5EF4-FFF2-40B4-BE49-F238E27FC236}">
                <a16:creationId xmlns:a16="http://schemas.microsoft.com/office/drawing/2014/main" id="{28A8E3AF-3760-4E6C-9F09-2C20F9EB92DC}"/>
              </a:ext>
            </a:extLst>
          </p:cNvPr>
          <p:cNvSpPr txBox="1"/>
          <p:nvPr/>
        </p:nvSpPr>
        <p:spPr>
          <a:xfrm>
            <a:off x="3515271" y="5051059"/>
            <a:ext cx="4488729" cy="830997"/>
          </a:xfrm>
          <a:prstGeom prst="rect">
            <a:avLst/>
          </a:prstGeom>
          <a:noFill/>
        </p:spPr>
        <p:txBody>
          <a:bodyPr wrap="none" rtlCol="0">
            <a:spAutoFit/>
          </a:bodyPr>
          <a:lstStyle/>
          <a:p>
            <a:pPr algn="l"/>
            <a:r>
              <a:rPr kumimoji="1" lang="ja-JP" altLang="en-US" sz="2400" dirty="0"/>
              <a:t>モデル</a:t>
            </a:r>
            <a:r>
              <a:rPr kumimoji="1" lang="en-US" altLang="ja-JP" sz="2400" dirty="0"/>
              <a:t>A</a:t>
            </a:r>
            <a:r>
              <a:rPr kumimoji="1" lang="ja-JP" altLang="en-US" sz="2400" dirty="0"/>
              <a:t>で流量</a:t>
            </a:r>
            <a:r>
              <a:rPr kumimoji="1" lang="en-US" altLang="ja-JP" sz="2400" dirty="0" err="1"/>
              <a:t>mp</a:t>
            </a:r>
            <a:r>
              <a:rPr kumimoji="1" lang="en-US" altLang="ja-JP" sz="2400" baseline="-25000" dirty="0" err="1"/>
              <a:t>A</a:t>
            </a:r>
            <a:r>
              <a:rPr kumimoji="1" lang="en-US" altLang="ja-JP" sz="2400" dirty="0"/>
              <a:t>=1</a:t>
            </a:r>
            <a:r>
              <a:rPr kumimoji="1" lang="ja-JP" altLang="en-US" sz="2400" dirty="0"/>
              <a:t>のとき</a:t>
            </a:r>
            <a:endParaRPr kumimoji="1" lang="en-US" altLang="ja-JP" sz="2400" dirty="0"/>
          </a:p>
          <a:p>
            <a:r>
              <a:rPr kumimoji="1" lang="ja-JP" altLang="en-US" sz="2400" dirty="0"/>
              <a:t>モデル</a:t>
            </a:r>
            <a:r>
              <a:rPr kumimoji="1" lang="en-US" altLang="ja-JP" sz="2400" dirty="0"/>
              <a:t>B</a:t>
            </a:r>
            <a:r>
              <a:rPr kumimoji="1" lang="ja-JP" altLang="en-US" sz="2400" dirty="0"/>
              <a:t>が受け取る流量</a:t>
            </a:r>
            <a:r>
              <a:rPr kumimoji="1" lang="en-US" altLang="ja-JP" sz="2400" dirty="0" err="1"/>
              <a:t>m</a:t>
            </a:r>
            <a:r>
              <a:rPr lang="en-US" altLang="ja-JP" sz="2400" baseline="-25000" dirty="0" err="1"/>
              <a:t>B</a:t>
            </a:r>
            <a:r>
              <a:rPr kumimoji="1" lang="ja-JP" altLang="en-US" sz="2400" dirty="0"/>
              <a:t>は</a:t>
            </a:r>
            <a:r>
              <a:rPr kumimoji="1" lang="en-US" altLang="ja-JP" sz="2400" dirty="0"/>
              <a:t>-1</a:t>
            </a:r>
            <a:endParaRPr kumimoji="1" lang="ja-JP" altLang="en-US" sz="2400" dirty="0"/>
          </a:p>
        </p:txBody>
      </p:sp>
      <p:sp>
        <p:nvSpPr>
          <p:cNvPr id="26" name="テキスト ボックス 25">
            <a:extLst>
              <a:ext uri="{FF2B5EF4-FFF2-40B4-BE49-F238E27FC236}">
                <a16:creationId xmlns:a16="http://schemas.microsoft.com/office/drawing/2014/main" id="{AC7FCBB6-BCF9-4BE1-A9BE-5FD4BB096A22}"/>
              </a:ext>
            </a:extLst>
          </p:cNvPr>
          <p:cNvSpPr txBox="1"/>
          <p:nvPr/>
        </p:nvSpPr>
        <p:spPr>
          <a:xfrm>
            <a:off x="3909463" y="3950299"/>
            <a:ext cx="976549" cy="461665"/>
          </a:xfrm>
          <a:prstGeom prst="rect">
            <a:avLst/>
          </a:prstGeom>
          <a:noFill/>
        </p:spPr>
        <p:txBody>
          <a:bodyPr wrap="none" rtlCol="0">
            <a:spAutoFit/>
          </a:bodyPr>
          <a:lstStyle/>
          <a:p>
            <a:pPr algn="l"/>
            <a:r>
              <a:rPr kumimoji="1" lang="en-US" altLang="ja-JP" sz="2400" dirty="0"/>
              <a:t>m</a:t>
            </a:r>
            <a:r>
              <a:rPr kumimoji="1" lang="en-US" altLang="ja-JP" sz="2400" baseline="-25000" dirty="0"/>
              <a:t>A</a:t>
            </a:r>
            <a:r>
              <a:rPr kumimoji="1" lang="en-US" altLang="ja-JP" sz="2400" dirty="0"/>
              <a:t>=1</a:t>
            </a:r>
            <a:endParaRPr kumimoji="1" lang="ja-JP" altLang="en-US" sz="2400" dirty="0"/>
          </a:p>
        </p:txBody>
      </p:sp>
      <p:sp>
        <p:nvSpPr>
          <p:cNvPr id="27" name="テキスト ボックス 26">
            <a:extLst>
              <a:ext uri="{FF2B5EF4-FFF2-40B4-BE49-F238E27FC236}">
                <a16:creationId xmlns:a16="http://schemas.microsoft.com/office/drawing/2014/main" id="{BFF43113-654C-4BEF-8DCC-3FB6C2E813DA}"/>
              </a:ext>
            </a:extLst>
          </p:cNvPr>
          <p:cNvSpPr txBox="1"/>
          <p:nvPr/>
        </p:nvSpPr>
        <p:spPr>
          <a:xfrm>
            <a:off x="6289414" y="3945836"/>
            <a:ext cx="1603324" cy="461665"/>
          </a:xfrm>
          <a:prstGeom prst="rect">
            <a:avLst/>
          </a:prstGeom>
          <a:noFill/>
        </p:spPr>
        <p:txBody>
          <a:bodyPr wrap="none" rtlCol="0">
            <a:spAutoFit/>
          </a:bodyPr>
          <a:lstStyle/>
          <a:p>
            <a:r>
              <a:rPr kumimoji="1" lang="en-US" altLang="ja-JP" sz="2400" dirty="0" err="1"/>
              <a:t>m</a:t>
            </a:r>
            <a:r>
              <a:rPr kumimoji="1" lang="en-US" altLang="ja-JP" sz="2400" baseline="-25000" dirty="0" err="1"/>
              <a:t>B</a:t>
            </a:r>
            <a:r>
              <a:rPr kumimoji="1" lang="en-US" altLang="ja-JP" sz="2400" dirty="0" err="1"/>
              <a:t>+m</a:t>
            </a:r>
            <a:r>
              <a:rPr kumimoji="1" lang="en-US" altLang="ja-JP" sz="2400" baseline="-25000" dirty="0" err="1"/>
              <a:t>A</a:t>
            </a:r>
            <a:r>
              <a:rPr kumimoji="1" lang="en-US" altLang="ja-JP" sz="2400" dirty="0"/>
              <a:t>=0</a:t>
            </a:r>
            <a:endParaRPr kumimoji="1" lang="ja-JP" altLang="en-US" sz="2400" dirty="0"/>
          </a:p>
        </p:txBody>
      </p:sp>
      <p:sp>
        <p:nvSpPr>
          <p:cNvPr id="28" name="テキスト ボックス 27">
            <a:extLst>
              <a:ext uri="{FF2B5EF4-FFF2-40B4-BE49-F238E27FC236}">
                <a16:creationId xmlns:a16="http://schemas.microsoft.com/office/drawing/2014/main" id="{7DFEB1E3-6C6F-4000-BC40-71F188BFB2E2}"/>
              </a:ext>
            </a:extLst>
          </p:cNvPr>
          <p:cNvSpPr txBox="1"/>
          <p:nvPr/>
        </p:nvSpPr>
        <p:spPr>
          <a:xfrm>
            <a:off x="9316995" y="3218935"/>
            <a:ext cx="1944763" cy="461665"/>
          </a:xfrm>
          <a:prstGeom prst="rect">
            <a:avLst/>
          </a:prstGeom>
          <a:noFill/>
        </p:spPr>
        <p:txBody>
          <a:bodyPr wrap="none" rtlCol="0">
            <a:spAutoFit/>
          </a:bodyPr>
          <a:lstStyle/>
          <a:p>
            <a:pPr algn="l"/>
            <a:r>
              <a:rPr kumimoji="1" lang="en-US" altLang="ja-JP" sz="2400" dirty="0"/>
              <a:t>m : </a:t>
            </a:r>
            <a:r>
              <a:rPr kumimoji="1" lang="ja-JP" altLang="en-US" sz="2400" dirty="0"/>
              <a:t>質量流量</a:t>
            </a:r>
          </a:p>
        </p:txBody>
      </p:sp>
    </p:spTree>
    <p:extLst>
      <p:ext uri="{BB962C8B-B14F-4D97-AF65-F5344CB8AC3E}">
        <p14:creationId xmlns:p14="http://schemas.microsoft.com/office/powerpoint/2010/main" val="29525128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62C8405B-E1A8-4250-83B4-B3DC73FA8844}"/>
              </a:ext>
            </a:extLst>
          </p:cNvPr>
          <p:cNvSpPr>
            <a:spLocks noGrp="1"/>
          </p:cNvSpPr>
          <p:nvPr>
            <p:ph type="sldNum" sz="quarter" idx="12"/>
          </p:nvPr>
        </p:nvSpPr>
        <p:spPr/>
        <p:txBody>
          <a:bodyPr/>
          <a:lstStyle/>
          <a:p>
            <a:fld id="{D836F367-8F14-4921-8441-15DE2D973248}" type="slidenum">
              <a:rPr kumimoji="1" lang="ja-JP" altLang="en-US" smtClean="0"/>
              <a:t>9</a:t>
            </a:fld>
            <a:endParaRPr kumimoji="1" lang="ja-JP" altLang="en-US"/>
          </a:p>
        </p:txBody>
      </p:sp>
      <p:sp>
        <p:nvSpPr>
          <p:cNvPr id="7" name="Shape 130">
            <a:extLst>
              <a:ext uri="{FF2B5EF4-FFF2-40B4-BE49-F238E27FC236}">
                <a16:creationId xmlns:a16="http://schemas.microsoft.com/office/drawing/2014/main" id="{62311BE2-8146-4C5F-883C-23F48775675B}"/>
              </a:ext>
            </a:extLst>
          </p:cNvPr>
          <p:cNvSpPr/>
          <p:nvPr/>
        </p:nvSpPr>
        <p:spPr>
          <a:xfrm>
            <a:off x="179666" y="87415"/>
            <a:ext cx="2090316"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フロー変数</a:t>
            </a:r>
            <a:endParaRPr lang="en-US" altLang="ja-JP" dirty="0"/>
          </a:p>
        </p:txBody>
      </p:sp>
      <p:sp>
        <p:nvSpPr>
          <p:cNvPr id="3" name="正方形/長方形 2">
            <a:extLst>
              <a:ext uri="{FF2B5EF4-FFF2-40B4-BE49-F238E27FC236}">
                <a16:creationId xmlns:a16="http://schemas.microsoft.com/office/drawing/2014/main" id="{0F182318-5CFB-4169-97A5-DB7F13D1D3D9}"/>
              </a:ext>
            </a:extLst>
          </p:cNvPr>
          <p:cNvSpPr/>
          <p:nvPr/>
        </p:nvSpPr>
        <p:spPr>
          <a:xfrm>
            <a:off x="1899173" y="1364003"/>
            <a:ext cx="1325575" cy="12233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4000" dirty="0"/>
              <a:t>A1</a:t>
            </a:r>
            <a:endParaRPr kumimoji="1" lang="ja-JP" altLang="en-US" sz="4000" dirty="0"/>
          </a:p>
        </p:txBody>
      </p:sp>
      <p:sp>
        <p:nvSpPr>
          <p:cNvPr id="23" name="正方形/長方形 22">
            <a:extLst>
              <a:ext uri="{FF2B5EF4-FFF2-40B4-BE49-F238E27FC236}">
                <a16:creationId xmlns:a16="http://schemas.microsoft.com/office/drawing/2014/main" id="{3B349979-3ADD-43F6-859E-FC925A3BFE4F}"/>
              </a:ext>
            </a:extLst>
          </p:cNvPr>
          <p:cNvSpPr/>
          <p:nvPr/>
        </p:nvSpPr>
        <p:spPr>
          <a:xfrm>
            <a:off x="4695564" y="2663918"/>
            <a:ext cx="1325575" cy="12233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4000" dirty="0"/>
              <a:t>B</a:t>
            </a:r>
            <a:endParaRPr kumimoji="1" lang="ja-JP" altLang="en-US" sz="4000" dirty="0"/>
          </a:p>
        </p:txBody>
      </p:sp>
      <p:sp>
        <p:nvSpPr>
          <p:cNvPr id="8" name="テキスト ボックス 7">
            <a:extLst>
              <a:ext uri="{FF2B5EF4-FFF2-40B4-BE49-F238E27FC236}">
                <a16:creationId xmlns:a16="http://schemas.microsoft.com/office/drawing/2014/main" id="{FDE65161-817C-4F2D-A8D4-0D9CDCEB7815}"/>
              </a:ext>
            </a:extLst>
          </p:cNvPr>
          <p:cNvSpPr txBox="1"/>
          <p:nvPr/>
        </p:nvSpPr>
        <p:spPr>
          <a:xfrm>
            <a:off x="838200" y="5618313"/>
            <a:ext cx="6854762" cy="830997"/>
          </a:xfrm>
          <a:prstGeom prst="rect">
            <a:avLst/>
          </a:prstGeom>
          <a:noFill/>
        </p:spPr>
        <p:txBody>
          <a:bodyPr wrap="none" rtlCol="0">
            <a:spAutoFit/>
          </a:bodyPr>
          <a:lstStyle/>
          <a:p>
            <a:pPr algn="l"/>
            <a:r>
              <a:rPr kumimoji="1" lang="ja-JP" altLang="en-US" sz="2400" dirty="0"/>
              <a:t>モデル</a:t>
            </a:r>
            <a:r>
              <a:rPr kumimoji="1" lang="en-US" altLang="ja-JP" sz="2400" dirty="0"/>
              <a:t>A1,A2</a:t>
            </a:r>
            <a:r>
              <a:rPr kumimoji="1" lang="ja-JP" altLang="en-US" sz="2400" dirty="0"/>
              <a:t>でアクロス変数</a:t>
            </a:r>
            <a:r>
              <a:rPr kumimoji="1" lang="en-US" altLang="ja-JP" sz="2400" dirty="0"/>
              <a:t>=1,2</a:t>
            </a:r>
            <a:r>
              <a:rPr kumimoji="1" lang="ja-JP" altLang="en-US" sz="2400" dirty="0"/>
              <a:t>のとき</a:t>
            </a:r>
            <a:endParaRPr kumimoji="1" lang="en-US" altLang="ja-JP" sz="2400" dirty="0"/>
          </a:p>
          <a:p>
            <a:pPr algn="l"/>
            <a:r>
              <a:rPr kumimoji="1" lang="ja-JP" altLang="en-US" sz="2400" dirty="0"/>
              <a:t>モデル</a:t>
            </a:r>
            <a:r>
              <a:rPr kumimoji="1" lang="en-US" altLang="ja-JP" sz="2400" dirty="0"/>
              <a:t>B</a:t>
            </a:r>
            <a:r>
              <a:rPr kumimoji="1" lang="ja-JP" altLang="en-US" sz="2400" dirty="0"/>
              <a:t>が受け取るアクロス変数は合計されて</a:t>
            </a:r>
            <a:r>
              <a:rPr kumimoji="1" lang="en-US" altLang="ja-JP" sz="2400" dirty="0"/>
              <a:t>-3</a:t>
            </a:r>
            <a:endParaRPr kumimoji="1" lang="ja-JP" altLang="en-US" sz="2400" dirty="0"/>
          </a:p>
        </p:txBody>
      </p:sp>
      <p:sp>
        <p:nvSpPr>
          <p:cNvPr id="11" name="正方形/長方形 10">
            <a:extLst>
              <a:ext uri="{FF2B5EF4-FFF2-40B4-BE49-F238E27FC236}">
                <a16:creationId xmlns:a16="http://schemas.microsoft.com/office/drawing/2014/main" id="{AAF3576D-3AF5-431E-9CF2-7334FF2EA0F2}"/>
              </a:ext>
            </a:extLst>
          </p:cNvPr>
          <p:cNvSpPr/>
          <p:nvPr/>
        </p:nvSpPr>
        <p:spPr>
          <a:xfrm>
            <a:off x="1899172" y="3612935"/>
            <a:ext cx="1325575" cy="12233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4000" dirty="0"/>
              <a:t>A2</a:t>
            </a:r>
            <a:endParaRPr kumimoji="1" lang="ja-JP" altLang="en-US" sz="4000" dirty="0"/>
          </a:p>
        </p:txBody>
      </p:sp>
      <p:cxnSp>
        <p:nvCxnSpPr>
          <p:cNvPr id="12" name="コネクタ: カギ線 11">
            <a:extLst>
              <a:ext uri="{FF2B5EF4-FFF2-40B4-BE49-F238E27FC236}">
                <a16:creationId xmlns:a16="http://schemas.microsoft.com/office/drawing/2014/main" id="{9BA7D927-1B59-4307-B81C-29A9FE75F6E9}"/>
              </a:ext>
            </a:extLst>
          </p:cNvPr>
          <p:cNvCxnSpPr>
            <a:stCxn id="3" idx="3"/>
            <a:endCxn id="23" idx="1"/>
          </p:cNvCxnSpPr>
          <p:nvPr/>
        </p:nvCxnSpPr>
        <p:spPr>
          <a:xfrm>
            <a:off x="3224748" y="1975663"/>
            <a:ext cx="1470816" cy="1299915"/>
          </a:xfrm>
          <a:prstGeom prst="bentConnector3">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 name="コネクタ: カギ線 13">
            <a:extLst>
              <a:ext uri="{FF2B5EF4-FFF2-40B4-BE49-F238E27FC236}">
                <a16:creationId xmlns:a16="http://schemas.microsoft.com/office/drawing/2014/main" id="{12964B0F-587C-4A76-818C-62638290D50E}"/>
              </a:ext>
            </a:extLst>
          </p:cNvPr>
          <p:cNvCxnSpPr>
            <a:cxnSpLocks/>
            <a:stCxn id="11" idx="3"/>
            <a:endCxn id="23" idx="1"/>
          </p:cNvCxnSpPr>
          <p:nvPr/>
        </p:nvCxnSpPr>
        <p:spPr>
          <a:xfrm flipV="1">
            <a:off x="3224747" y="3275578"/>
            <a:ext cx="1470817" cy="949017"/>
          </a:xfrm>
          <a:prstGeom prst="bentConnector3">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テキスト ボックス 16">
            <a:extLst>
              <a:ext uri="{FF2B5EF4-FFF2-40B4-BE49-F238E27FC236}">
                <a16:creationId xmlns:a16="http://schemas.microsoft.com/office/drawing/2014/main" id="{86D16996-8B6D-4FEC-B14F-9CA04D01D858}"/>
              </a:ext>
            </a:extLst>
          </p:cNvPr>
          <p:cNvSpPr txBox="1"/>
          <p:nvPr/>
        </p:nvSpPr>
        <p:spPr>
          <a:xfrm>
            <a:off x="2000957" y="2562942"/>
            <a:ext cx="1090363" cy="461665"/>
          </a:xfrm>
          <a:prstGeom prst="rect">
            <a:avLst/>
          </a:prstGeom>
          <a:noFill/>
        </p:spPr>
        <p:txBody>
          <a:bodyPr wrap="none" rtlCol="0">
            <a:spAutoFit/>
          </a:bodyPr>
          <a:lstStyle/>
          <a:p>
            <a:pPr algn="l"/>
            <a:r>
              <a:rPr kumimoji="1" lang="en-US" altLang="ja-JP" sz="2400" dirty="0"/>
              <a:t>m</a:t>
            </a:r>
            <a:r>
              <a:rPr kumimoji="1" lang="en-US" altLang="ja-JP" sz="2400" baseline="-25000" dirty="0"/>
              <a:t>A1</a:t>
            </a:r>
            <a:r>
              <a:rPr kumimoji="1" lang="en-US" altLang="ja-JP" sz="2400" dirty="0"/>
              <a:t>=1</a:t>
            </a:r>
            <a:endParaRPr kumimoji="1" lang="ja-JP" altLang="en-US" sz="2400" dirty="0"/>
          </a:p>
        </p:txBody>
      </p:sp>
      <p:sp>
        <p:nvSpPr>
          <p:cNvPr id="18" name="テキスト ボックス 17">
            <a:extLst>
              <a:ext uri="{FF2B5EF4-FFF2-40B4-BE49-F238E27FC236}">
                <a16:creationId xmlns:a16="http://schemas.microsoft.com/office/drawing/2014/main" id="{6CEAE760-A803-4A3A-988C-A06928880BD3}"/>
              </a:ext>
            </a:extLst>
          </p:cNvPr>
          <p:cNvSpPr txBox="1"/>
          <p:nvPr/>
        </p:nvSpPr>
        <p:spPr>
          <a:xfrm>
            <a:off x="4303187" y="3993761"/>
            <a:ext cx="2451312" cy="461665"/>
          </a:xfrm>
          <a:prstGeom prst="rect">
            <a:avLst/>
          </a:prstGeom>
          <a:noFill/>
        </p:spPr>
        <p:txBody>
          <a:bodyPr wrap="none" rtlCol="0">
            <a:spAutoFit/>
          </a:bodyPr>
          <a:lstStyle/>
          <a:p>
            <a:pPr algn="l"/>
            <a:r>
              <a:rPr kumimoji="1" lang="en-US" altLang="ja-JP" sz="2400" dirty="0"/>
              <a:t>m</a:t>
            </a:r>
            <a:r>
              <a:rPr kumimoji="1" lang="en-US" altLang="ja-JP" sz="2400" baseline="-25000" dirty="0"/>
              <a:t>B</a:t>
            </a:r>
            <a:r>
              <a:rPr kumimoji="1" lang="en-US" altLang="ja-JP" sz="2400" dirty="0"/>
              <a:t>+m</a:t>
            </a:r>
            <a:r>
              <a:rPr kumimoji="1" lang="en-US" altLang="ja-JP" sz="2400" baseline="-25000" dirty="0"/>
              <a:t>A1</a:t>
            </a:r>
            <a:r>
              <a:rPr kumimoji="1" lang="en-US" altLang="ja-JP" sz="2400" dirty="0"/>
              <a:t>+m</a:t>
            </a:r>
            <a:r>
              <a:rPr kumimoji="1" lang="en-US" altLang="ja-JP" sz="2400" baseline="-25000" dirty="0"/>
              <a:t>A2</a:t>
            </a:r>
            <a:r>
              <a:rPr kumimoji="1" lang="en-US" altLang="ja-JP" sz="2400" dirty="0"/>
              <a:t>=0</a:t>
            </a:r>
            <a:endParaRPr kumimoji="1" lang="ja-JP" altLang="en-US" sz="2400" dirty="0"/>
          </a:p>
        </p:txBody>
      </p:sp>
      <p:sp>
        <p:nvSpPr>
          <p:cNvPr id="19" name="テキスト ボックス 18">
            <a:extLst>
              <a:ext uri="{FF2B5EF4-FFF2-40B4-BE49-F238E27FC236}">
                <a16:creationId xmlns:a16="http://schemas.microsoft.com/office/drawing/2014/main" id="{F6799F90-84D2-4909-8A06-046D2D84C477}"/>
              </a:ext>
            </a:extLst>
          </p:cNvPr>
          <p:cNvSpPr txBox="1"/>
          <p:nvPr/>
        </p:nvSpPr>
        <p:spPr>
          <a:xfrm>
            <a:off x="1915196" y="4810493"/>
            <a:ext cx="1090363" cy="461665"/>
          </a:xfrm>
          <a:prstGeom prst="rect">
            <a:avLst/>
          </a:prstGeom>
          <a:noFill/>
        </p:spPr>
        <p:txBody>
          <a:bodyPr wrap="none" rtlCol="0">
            <a:spAutoFit/>
          </a:bodyPr>
          <a:lstStyle/>
          <a:p>
            <a:pPr algn="l"/>
            <a:r>
              <a:rPr kumimoji="1" lang="en-US" altLang="ja-JP" sz="2400" dirty="0"/>
              <a:t>m</a:t>
            </a:r>
            <a:r>
              <a:rPr kumimoji="1" lang="en-US" altLang="ja-JP" sz="2400" baseline="-25000" dirty="0"/>
              <a:t>A2</a:t>
            </a:r>
            <a:r>
              <a:rPr kumimoji="1" lang="en-US" altLang="ja-JP" sz="2400" dirty="0"/>
              <a:t>=2</a:t>
            </a:r>
            <a:endParaRPr kumimoji="1" lang="ja-JP" altLang="en-US" sz="2400" dirty="0"/>
          </a:p>
        </p:txBody>
      </p:sp>
      <p:sp>
        <p:nvSpPr>
          <p:cNvPr id="16" name="テキスト ボックス 15">
            <a:extLst>
              <a:ext uri="{FF2B5EF4-FFF2-40B4-BE49-F238E27FC236}">
                <a16:creationId xmlns:a16="http://schemas.microsoft.com/office/drawing/2014/main" id="{62255169-DED4-488D-85D1-F298523CB31C}"/>
              </a:ext>
            </a:extLst>
          </p:cNvPr>
          <p:cNvSpPr txBox="1"/>
          <p:nvPr/>
        </p:nvSpPr>
        <p:spPr>
          <a:xfrm>
            <a:off x="7673546" y="1133170"/>
            <a:ext cx="3262432" cy="461665"/>
          </a:xfrm>
          <a:prstGeom prst="rect">
            <a:avLst/>
          </a:prstGeom>
          <a:noFill/>
        </p:spPr>
        <p:txBody>
          <a:bodyPr wrap="none" rtlCol="0">
            <a:spAutoFit/>
          </a:bodyPr>
          <a:lstStyle/>
          <a:p>
            <a:pPr algn="l"/>
            <a:r>
              <a:rPr kumimoji="1" lang="ja-JP" altLang="en-US" sz="2400" dirty="0"/>
              <a:t>フロー変数の接続の式</a:t>
            </a:r>
          </a:p>
        </p:txBody>
      </p:sp>
      <p:sp>
        <p:nvSpPr>
          <p:cNvPr id="21" name="テキスト ボックス 20">
            <a:extLst>
              <a:ext uri="{FF2B5EF4-FFF2-40B4-BE49-F238E27FC236}">
                <a16:creationId xmlns:a16="http://schemas.microsoft.com/office/drawing/2014/main" id="{0D4A5A11-8AAB-4E34-A79A-8CE04FD35FCA}"/>
              </a:ext>
            </a:extLst>
          </p:cNvPr>
          <p:cNvSpPr txBox="1"/>
          <p:nvPr/>
        </p:nvSpPr>
        <p:spPr>
          <a:xfrm>
            <a:off x="7895969" y="2208999"/>
            <a:ext cx="3764172" cy="584775"/>
          </a:xfrm>
          <a:prstGeom prst="rect">
            <a:avLst/>
          </a:prstGeom>
          <a:noFill/>
        </p:spPr>
        <p:txBody>
          <a:bodyPr wrap="none" rtlCol="0">
            <a:spAutoFit/>
          </a:bodyPr>
          <a:lstStyle/>
          <a:p>
            <a:pPr algn="l"/>
            <a:r>
              <a:rPr kumimoji="1" lang="en-US" altLang="ja-JP" sz="3200" dirty="0"/>
              <a:t>m</a:t>
            </a:r>
            <a:r>
              <a:rPr kumimoji="1" lang="en-US" altLang="ja-JP" sz="3200" baseline="-25000" dirty="0"/>
              <a:t>1</a:t>
            </a:r>
            <a:r>
              <a:rPr kumimoji="1" lang="en-US" altLang="ja-JP" sz="3200" dirty="0"/>
              <a:t> + m</a:t>
            </a:r>
            <a:r>
              <a:rPr kumimoji="1" lang="en-US" altLang="ja-JP" sz="3200" baseline="-25000" dirty="0"/>
              <a:t>2</a:t>
            </a:r>
            <a:r>
              <a:rPr kumimoji="1" lang="en-US" altLang="ja-JP" sz="3200" dirty="0"/>
              <a:t>+…+</a:t>
            </a:r>
            <a:r>
              <a:rPr kumimoji="1" lang="en-US" altLang="ja-JP" sz="3200" dirty="0" err="1"/>
              <a:t>m</a:t>
            </a:r>
            <a:r>
              <a:rPr kumimoji="1" lang="en-US" altLang="ja-JP" sz="3200" baseline="-25000" dirty="0" err="1"/>
              <a:t>n</a:t>
            </a:r>
            <a:r>
              <a:rPr kumimoji="1" lang="en-US" altLang="ja-JP" sz="3200" dirty="0"/>
              <a:t>=0</a:t>
            </a:r>
            <a:endParaRPr kumimoji="1" lang="ja-JP" altLang="en-US" sz="3200" baseline="-25000" dirty="0"/>
          </a:p>
        </p:txBody>
      </p:sp>
    </p:spTree>
    <p:extLst>
      <p:ext uri="{BB962C8B-B14F-4D97-AF65-F5344CB8AC3E}">
        <p14:creationId xmlns:p14="http://schemas.microsoft.com/office/powerpoint/2010/main" val="4101959391"/>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w="28575">
          <a:solidFill>
            <a:srgbClr val="FF0000"/>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gn="l">
          <a:defRPr kumimoji="1" sz="2400" dirty="0"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11079</TotalTime>
  <Words>599</Words>
  <Application>Microsoft Office PowerPoint</Application>
  <PresentationFormat>ワイド画面</PresentationFormat>
  <Paragraphs>108</Paragraphs>
  <Slides>11</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11</vt:i4>
      </vt:variant>
    </vt:vector>
  </HeadingPairs>
  <TitlesOfParts>
    <vt:vector size="16" baseType="lpstr">
      <vt:lpstr>YuMincho Medium</vt:lpstr>
      <vt:lpstr>游ゴシック</vt:lpstr>
      <vt:lpstr>游ゴシック Light</vt:lpstr>
      <vt:lpstr>Arial</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植田惠法</dc:creator>
  <cp:lastModifiedBy>植田 惠法</cp:lastModifiedBy>
  <cp:revision>630</cp:revision>
  <dcterms:created xsi:type="dcterms:W3CDTF">2017-07-29T00:52:37Z</dcterms:created>
  <dcterms:modified xsi:type="dcterms:W3CDTF">2019-02-25T13:58:38Z</dcterms:modified>
</cp:coreProperties>
</file>