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ke/Desktop/COVID19/Swab%20leeching%2024%20h%20032520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ke/Desktop/COVID19/Swab%20leeching%20autoclave%20033120%20%23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ke/Desktop/COVID19/Swab%20leeching%20autoclave%20033120%20%23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UTM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No swab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'Swab leeching 24 h 032520'!$O$24:$O$25</c:f>
                <c:numCache>
                  <c:formatCode>General</c:formatCode>
                  <c:ptCount val="2"/>
                  <c:pt idx="0">
                    <c:v>1.0131756429447258</c:v>
                  </c:pt>
                  <c:pt idx="1">
                    <c:v>0.47813826341726029</c:v>
                  </c:pt>
                </c:numCache>
              </c:numRef>
            </c:plus>
            <c:minus>
              <c:numRef>
                <c:f>'Swab leeching 24 h 032520'!$O$24:$O$25</c:f>
                <c:numCache>
                  <c:formatCode>General</c:formatCode>
                  <c:ptCount val="2"/>
                  <c:pt idx="0">
                    <c:v>1.0131756429447258</c:v>
                  </c:pt>
                  <c:pt idx="1">
                    <c:v>0.47813826341726029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'Swab leeching 24 h 032520'!$I$46:$I$47</c:f>
              <c:strCache>
                <c:ptCount val="2"/>
                <c:pt idx="0">
                  <c:v>SH-G</c:v>
                </c:pt>
                <c:pt idx="1">
                  <c:v>N</c:v>
                </c:pt>
              </c:strCache>
            </c:strRef>
          </c:cat>
          <c:val>
            <c:numRef>
              <c:f>'Swab leeching 24 h 032520'!$S$44:$T$44</c:f>
              <c:numCache>
                <c:formatCode>General</c:formatCode>
                <c:ptCount val="2"/>
                <c:pt idx="0">
                  <c:v>30.674917780895001</c:v>
                </c:pt>
                <c:pt idx="1">
                  <c:v>28.025082816597564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4-1E4D-A66D-C23833CA91D1}"/>
            </c:ext>
          </c:extLst>
        </c:ser>
        <c:ser>
          <c:idx val="1"/>
          <c:order val="1"/>
          <c:tx>
            <c:v>Swab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'Swab leeching 24 h 032520'!$V$24:$V$25</c:f>
                <c:numCache>
                  <c:formatCode>General</c:formatCode>
                  <c:ptCount val="2"/>
                  <c:pt idx="0">
                    <c:v>2.6990606526158936E-2</c:v>
                  </c:pt>
                  <c:pt idx="1">
                    <c:v>0.11228563439199472</c:v>
                  </c:pt>
                </c:numCache>
              </c:numRef>
            </c:plus>
            <c:minus>
              <c:numRef>
                <c:f>'Swab leeching 24 h 032520'!$V$24:$V$25</c:f>
                <c:numCache>
                  <c:formatCode>General</c:formatCode>
                  <c:ptCount val="2"/>
                  <c:pt idx="0">
                    <c:v>2.6990606526158936E-2</c:v>
                  </c:pt>
                  <c:pt idx="1">
                    <c:v>0.11228563439199472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'Swab leeching 24 h 032520'!$I$46:$I$47</c:f>
              <c:strCache>
                <c:ptCount val="2"/>
                <c:pt idx="0">
                  <c:v>SH-G</c:v>
                </c:pt>
                <c:pt idx="1">
                  <c:v>N</c:v>
                </c:pt>
              </c:strCache>
            </c:strRef>
          </c:cat>
          <c:val>
            <c:numRef>
              <c:f>'Swab leeching 24 h 032520'!$S$45:$T$45</c:f>
              <c:numCache>
                <c:formatCode>General</c:formatCode>
                <c:ptCount val="2"/>
                <c:pt idx="0">
                  <c:v>30.216466163968835</c:v>
                </c:pt>
                <c:pt idx="1">
                  <c:v>26.772053307356398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74-1E4D-A66D-C23833CA91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5392144"/>
        <c:axId val="1004875520"/>
      </c:barChart>
      <c:catAx>
        <c:axId val="1005392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875520"/>
        <c:crosses val="autoZero"/>
        <c:auto val="1"/>
        <c:lblAlgn val="ctr"/>
        <c:lblOffset val="100"/>
        <c:noMultiLvlLbl val="0"/>
      </c:catAx>
      <c:valAx>
        <c:axId val="100487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5392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genome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No swab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'Swab leeching autoclave 033120 '!$J$60:$J$62</c:f>
              <c:strCache>
                <c:ptCount val="3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</c:strCache>
            </c:strRef>
          </c:cat>
          <c:val>
            <c:numRef>
              <c:f>'Swab leeching autoclave 033120 '!$L$47:$L$49</c:f>
              <c:numCache>
                <c:formatCode>General</c:formatCode>
                <c:ptCount val="3"/>
                <c:pt idx="0">
                  <c:v>27.392680654504549</c:v>
                </c:pt>
                <c:pt idx="1">
                  <c:v>27.56095665186125</c:v>
                </c:pt>
                <c:pt idx="2">
                  <c:v>26.483418727081201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3C-604A-A8F7-D12701C07BD2}"/>
            </c:ext>
          </c:extLst>
        </c:ser>
        <c:ser>
          <c:idx val="1"/>
          <c:order val="1"/>
          <c:tx>
            <c:v>EtOH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'Swab leeching autoclave 033120 '!$M$51:$M$53</c:f>
                <c:numCache>
                  <c:formatCode>General</c:formatCode>
                  <c:ptCount val="3"/>
                  <c:pt idx="0">
                    <c:v>0.2393397939849658</c:v>
                  </c:pt>
                  <c:pt idx="1">
                    <c:v>0.5480317599030714</c:v>
                  </c:pt>
                  <c:pt idx="2">
                    <c:v>0.18575871801190821</c:v>
                  </c:pt>
                </c:numCache>
              </c:numRef>
            </c:plus>
            <c:minus>
              <c:numRef>
                <c:f>'Swab leeching autoclave 033120 '!$M$51:$M$53</c:f>
                <c:numCache>
                  <c:formatCode>General</c:formatCode>
                  <c:ptCount val="3"/>
                  <c:pt idx="0">
                    <c:v>0.2393397939849658</c:v>
                  </c:pt>
                  <c:pt idx="1">
                    <c:v>0.5480317599030714</c:v>
                  </c:pt>
                  <c:pt idx="2">
                    <c:v>0.18575871801190821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'Swab leeching autoclave 033120 '!$L$51:$L$53</c:f>
              <c:numCache>
                <c:formatCode>General</c:formatCode>
                <c:ptCount val="3"/>
                <c:pt idx="0">
                  <c:v>27.097720517041136</c:v>
                </c:pt>
                <c:pt idx="1">
                  <c:v>27.190174832986184</c:v>
                </c:pt>
                <c:pt idx="2">
                  <c:v>26.960286572797198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33C-604A-A8F7-D12701C07BD2}"/>
            </c:ext>
          </c:extLst>
        </c:ser>
        <c:ser>
          <c:idx val="2"/>
          <c:order val="2"/>
          <c:tx>
            <c:v>Autoclave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'Swab leeching autoclave 033120 '!$M$55:$M$57</c:f>
                <c:numCache>
                  <c:formatCode>General</c:formatCode>
                  <c:ptCount val="3"/>
                  <c:pt idx="0">
                    <c:v>6.6664405626597437E-2</c:v>
                  </c:pt>
                  <c:pt idx="1">
                    <c:v>0.13036126174997562</c:v>
                  </c:pt>
                  <c:pt idx="2">
                    <c:v>0.4766598182676971</c:v>
                  </c:pt>
                </c:numCache>
              </c:numRef>
            </c:plus>
            <c:minus>
              <c:numRef>
                <c:f>'Swab leeching autoclave 033120 '!$M$55:$M$57</c:f>
                <c:numCache>
                  <c:formatCode>General</c:formatCode>
                  <c:ptCount val="3"/>
                  <c:pt idx="0">
                    <c:v>6.6664405626597437E-2</c:v>
                  </c:pt>
                  <c:pt idx="1">
                    <c:v>0.13036126174997562</c:v>
                  </c:pt>
                  <c:pt idx="2">
                    <c:v>0.4766598182676971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'Swab leeching autoclave 033120 '!$L$55:$L$57</c:f>
              <c:numCache>
                <c:formatCode>General</c:formatCode>
                <c:ptCount val="3"/>
                <c:pt idx="0">
                  <c:v>27.171254701851904</c:v>
                </c:pt>
                <c:pt idx="1">
                  <c:v>27.378874350817153</c:v>
                </c:pt>
                <c:pt idx="2">
                  <c:v>26.86648317234793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33C-604A-A8F7-D12701C07B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338448"/>
        <c:axId val="47340080"/>
      </c:lineChart>
      <c:catAx>
        <c:axId val="4733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40080"/>
        <c:crosses val="autoZero"/>
        <c:auto val="1"/>
        <c:lblAlgn val="ctr"/>
        <c:lblOffset val="100"/>
        <c:noMultiLvlLbl val="0"/>
      </c:catAx>
      <c:valAx>
        <c:axId val="47340080"/>
        <c:scaling>
          <c:orientation val="minMax"/>
          <c:max val="30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C(t)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38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No swab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'Swab leeching autoclave 033120 '!$J$60:$J$62</c:f>
              <c:strCache>
                <c:ptCount val="3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</c:strCache>
            </c:strRef>
          </c:cat>
          <c:val>
            <c:numRef>
              <c:f>'Swab leeching autoclave 033120 '!$Q$47:$Q$49</c:f>
              <c:numCache>
                <c:formatCode>General</c:formatCode>
                <c:ptCount val="3"/>
                <c:pt idx="0">
                  <c:v>24.78805346820165</c:v>
                </c:pt>
                <c:pt idx="1">
                  <c:v>25.4079076131355</c:v>
                </c:pt>
                <c:pt idx="2">
                  <c:v>24.593708169479349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B0-9648-A524-9E19A7C0B6B7}"/>
            </c:ext>
          </c:extLst>
        </c:ser>
        <c:ser>
          <c:idx val="1"/>
          <c:order val="1"/>
          <c:tx>
            <c:v>EtOH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'Swab leeching autoclave 033120 '!$R$51:$R$53</c:f>
                <c:numCache>
                  <c:formatCode>General</c:formatCode>
                  <c:ptCount val="3"/>
                  <c:pt idx="0">
                    <c:v>0.56853009338154403</c:v>
                  </c:pt>
                  <c:pt idx="1">
                    <c:v>0.45840379172047296</c:v>
                  </c:pt>
                  <c:pt idx="2">
                    <c:v>0.11100784388507222</c:v>
                  </c:pt>
                </c:numCache>
              </c:numRef>
            </c:plus>
            <c:minus>
              <c:numRef>
                <c:f>'Swab leeching autoclave 033120 '!$R$51:$R$53</c:f>
                <c:numCache>
                  <c:formatCode>General</c:formatCode>
                  <c:ptCount val="3"/>
                  <c:pt idx="0">
                    <c:v>0.56853009338154403</c:v>
                  </c:pt>
                  <c:pt idx="1">
                    <c:v>0.45840379172047296</c:v>
                  </c:pt>
                  <c:pt idx="2">
                    <c:v>0.11100784388507222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'Swab leeching autoclave 033120 '!$Q$51:$Q$53</c:f>
              <c:numCache>
                <c:formatCode>General</c:formatCode>
                <c:ptCount val="3"/>
                <c:pt idx="0">
                  <c:v>24.799819283363686</c:v>
                </c:pt>
                <c:pt idx="1">
                  <c:v>25.310176002446468</c:v>
                </c:pt>
                <c:pt idx="2">
                  <c:v>25.402277607462718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B0-9648-A524-9E19A7C0B6B7}"/>
            </c:ext>
          </c:extLst>
        </c:ser>
        <c:ser>
          <c:idx val="2"/>
          <c:order val="2"/>
          <c:tx>
            <c:v>Autoclave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'Swab leeching autoclave 033120 '!$R$55:$R$57</c:f>
                <c:numCache>
                  <c:formatCode>General</c:formatCode>
                  <c:ptCount val="3"/>
                  <c:pt idx="0">
                    <c:v>0.32048546541660577</c:v>
                  </c:pt>
                  <c:pt idx="1">
                    <c:v>0.20713091376783371</c:v>
                  </c:pt>
                  <c:pt idx="2">
                    <c:v>0.5752092430833956</c:v>
                  </c:pt>
                </c:numCache>
              </c:numRef>
            </c:plus>
            <c:minus>
              <c:numRef>
                <c:f>'Swab leeching autoclave 033120 '!$R$55:$R$57</c:f>
                <c:numCache>
                  <c:formatCode>General</c:formatCode>
                  <c:ptCount val="3"/>
                  <c:pt idx="0">
                    <c:v>0.32048546541660577</c:v>
                  </c:pt>
                  <c:pt idx="1">
                    <c:v>0.20713091376783371</c:v>
                  </c:pt>
                  <c:pt idx="2">
                    <c:v>0.5752092430833956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'Swab leeching autoclave 033120 '!$Q$55:$Q$57</c:f>
              <c:numCache>
                <c:formatCode>General</c:formatCode>
                <c:ptCount val="3"/>
                <c:pt idx="0">
                  <c:v>24.798643722650933</c:v>
                </c:pt>
                <c:pt idx="1">
                  <c:v>25.422681109265184</c:v>
                </c:pt>
                <c:pt idx="2">
                  <c:v>24.957918581687466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9B0-9648-A524-9E19A7C0B6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338448"/>
        <c:axId val="47340080"/>
      </c:lineChart>
      <c:catAx>
        <c:axId val="4733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40080"/>
        <c:crosses val="autoZero"/>
        <c:auto val="1"/>
        <c:lblAlgn val="ctr"/>
        <c:lblOffset val="100"/>
        <c:noMultiLvlLbl val="0"/>
      </c:catAx>
      <c:valAx>
        <c:axId val="47340080"/>
        <c:scaling>
          <c:orientation val="minMax"/>
          <c:max val="30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C(t)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38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05BE-9207-A044-BBF9-5920DF184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B6B6D-B8A5-794C-91DA-71B89FCDC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CAE9D-072A-3D47-B74B-8D039B0A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109F-2B79-A940-AB5B-7B3711763988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C8691-4723-0049-808D-6D03FC9B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41E1A-3E5B-794C-A20C-77B02F4B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79A1-07A0-6E40-84F9-A552BC9C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2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3989E-BCF4-7B45-B35C-7263C40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A138B-BFBD-F146-8583-EC753F0AD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7FE7B-4DA8-5248-BB8C-161CC475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109F-2B79-A940-AB5B-7B3711763988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9630A-B170-2042-AC0E-604520B7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FF61C-ED49-8548-ADBD-CF75ACDE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79A1-07A0-6E40-84F9-A552BC9C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0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233042-2B29-4640-A3AE-9F4E8F7F6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23546-6E95-0643-8AE8-EBDF297E0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62C63-5A4F-9949-BEDF-D5ECF188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109F-2B79-A940-AB5B-7B3711763988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DD78B-33F3-1A47-AAF6-D0D75C44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5B8CD-0A60-BF46-98A4-7F1D428F5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79A1-07A0-6E40-84F9-A552BC9C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C6E9-6B47-1E48-928B-DA933484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C06CC-9903-DA41-B78A-B6C2628E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759E5-E7E0-6B43-86C6-55F85157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109F-2B79-A940-AB5B-7B3711763988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6EA93-9C69-C443-B1C8-83528986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A69B1-D5D4-CE4B-BE22-3354C5FC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79A1-07A0-6E40-84F9-A552BC9C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1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F324-C376-6244-B3E6-71CBFAE98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20BA2-0898-2749-BADD-E39913527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107C4-C212-9944-B440-8BEB3E4C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109F-2B79-A940-AB5B-7B3711763988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F865C-9BE3-5247-9148-4C69BE78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1A00E-6918-5D4A-A65B-4B74712C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79A1-07A0-6E40-84F9-A552BC9C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6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6522-923A-E444-AE29-413C8FD0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D1AE7-48CD-E54B-A9B5-B18B94CF2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7D61F-76C6-CD4E-8482-0A213482B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963D4-07A7-D644-B93A-63E8DD0C3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109F-2B79-A940-AB5B-7B3711763988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44F01-67EB-CF4B-804E-8B0D22E8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802FC-CBB1-EE48-BB24-CC59346A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79A1-07A0-6E40-84F9-A552BC9C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6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89D9-DE01-F64C-9F22-E23D8E721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79205-F92A-AC4C-9429-80B278661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F0CCC-643D-9641-BE49-FA217A33D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CCADB-4DD5-104E-9AA9-9F48E0488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8A9AC-35A5-7342-A99F-511B63EA0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2EBF3F-77CE-EA45-B3E8-BB7804FF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109F-2B79-A940-AB5B-7B3711763988}" type="datetimeFigureOut">
              <a:rPr lang="en-US" smtClean="0"/>
              <a:t>3/31/20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0FC026-2B80-AE4D-B8F2-6A99A02D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066133-D38D-E44D-8F90-3E4BF13C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79A1-07A0-6E40-84F9-A552BC9C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2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8E6D-E946-2E4E-913C-BE9FD44E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A6ED8-8E42-DB43-BF18-9301C1374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109F-2B79-A940-AB5B-7B3711763988}" type="datetimeFigureOut">
              <a:rPr lang="en-US" smtClean="0"/>
              <a:t>3/31/20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7B854-5BDB-0640-ACBF-FC37E13F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3723E-BC3E-AF43-A6DA-230F1309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79A1-07A0-6E40-84F9-A552BC9C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5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FA8FF-5AD9-EE4D-BC1C-C1230194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109F-2B79-A940-AB5B-7B3711763988}" type="datetimeFigureOut">
              <a:rPr lang="en-US" smtClean="0"/>
              <a:t>3/31/20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ECD67-A2F6-924B-8E86-D18E37C9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DB594-ADE4-2D46-ADEF-42F51483F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79A1-07A0-6E40-84F9-A552BC9C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1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DF51-F7BC-5E44-84F8-05B74F47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83496-58F0-004E-8F38-B40A65BB5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610C6-043F-B847-A3B3-C1E6AC6D1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8FE8C-5100-934D-859D-7E896BA2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109F-2B79-A940-AB5B-7B3711763988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E349A-233B-9F48-93B4-F4B88363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7BEB2-9FB4-AE49-A6F0-7D902FEB2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79A1-07A0-6E40-84F9-A552BC9C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2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5F05-0E96-C547-8DCC-1B8713ACF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DF9653-1A55-C045-8351-CD6B359CA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06DD8-7430-034C-89EF-D629C8EC7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C4CB9-6E9D-2A45-9F3F-1B00EB5F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109F-2B79-A940-AB5B-7B3711763988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32383-7BDA-C24F-849A-43BEC1F65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23430-79AA-F448-8329-CD98BA87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79A1-07A0-6E40-84F9-A552BC9C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5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FF7FF-77A8-CA46-A184-8419BA67F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731DF-2D01-CF49-B6B1-6D4C78575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ADBD7-D283-D54E-812C-56C73722F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5109F-2B79-A940-AB5B-7B3711763988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098EA-8E23-FB43-A029-F51051047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68330-51BF-C742-86B7-8192814E5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579A1-07A0-6E40-84F9-A552BC9C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3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5341-9ADE-A646-ACB1-69BF7DF8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Swab leeching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BDEC8D1-53E2-8440-BFB5-A49AC3E33251}"/>
              </a:ext>
            </a:extLst>
          </p:cNvPr>
          <p:cNvGraphicFramePr>
            <a:graphicFrameLocks/>
          </p:cNvGraphicFramePr>
          <p:nvPr/>
        </p:nvGraphicFramePr>
        <p:xfrm>
          <a:off x="1304549" y="189676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57A0C1-3631-8B43-A090-C589EB118762}"/>
              </a:ext>
            </a:extLst>
          </p:cNvPr>
          <p:cNvSpPr txBox="1"/>
          <p:nvPr/>
        </p:nvSpPr>
        <p:spPr>
          <a:xfrm rot="16200000">
            <a:off x="835189" y="327526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C(t)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A8D05-84A0-F845-8FAD-6FC89374B87F}"/>
              </a:ext>
            </a:extLst>
          </p:cNvPr>
          <p:cNvSpPr txBox="1"/>
          <p:nvPr/>
        </p:nvSpPr>
        <p:spPr>
          <a:xfrm>
            <a:off x="6096000" y="1289641"/>
            <a:ext cx="53943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ml of BD UTM was spiked or not with 10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PFU of RSV and aliquoted to 2 1.8 ml cryotubes.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sterile swab tip was cut off into one tube.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Cryotubes were incubated at 4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C, 24 hr.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140 </a:t>
            </a:r>
            <a:r>
              <a:rPr lang="en-US" dirty="0">
                <a:latin typeface="Symbol" pitchFamily="2" charset="2"/>
                <a:cs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 UTM from each tube was subjected to RNA isolation with Qiagen viral RNA mini kit, elution in 50 </a:t>
            </a:r>
            <a:r>
              <a:rPr lang="en-US" dirty="0">
                <a:latin typeface="Symbol" pitchFamily="2" charset="2"/>
                <a:cs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l.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 ul of RNA was used to make cDNA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BioRad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in a 20 </a:t>
            </a:r>
            <a:r>
              <a:rPr lang="en-US" dirty="0">
                <a:latin typeface="Symbol" pitchFamily="2" charset="2"/>
                <a:cs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 final volume.</a:t>
            </a:r>
          </a:p>
          <a:p>
            <a:pPr marL="342900" indent="-342900"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-PCR was performed with 2 sets of RSV primers for the N gene and the SH-G intergenic region. 2 </a:t>
            </a:r>
            <a:r>
              <a:rPr lang="en-US" dirty="0">
                <a:latin typeface="Symbol" pitchFamily="2" charset="2"/>
                <a:cs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 of cDNA per well, triplicate wells. 20 </a:t>
            </a:r>
            <a:r>
              <a:rPr lang="en-US" dirty="0">
                <a:latin typeface="Symbol" pitchFamily="2" charset="2"/>
                <a:cs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-PCR using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SensiFAST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SYBRgreen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kit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Bioline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Shown are cycle thresholds (C(t)), where RSV RNA was detected.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81E881-B3B8-2D48-AA12-70BD800078AF}"/>
              </a:ext>
            </a:extLst>
          </p:cNvPr>
          <p:cNvSpPr txBox="1"/>
          <p:nvPr/>
        </p:nvSpPr>
        <p:spPr>
          <a:xfrm>
            <a:off x="2916195" y="4661370"/>
            <a:ext cx="26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works better with swab?</a:t>
            </a:r>
          </a:p>
        </p:txBody>
      </p:sp>
    </p:spTree>
    <p:extLst>
      <p:ext uri="{BB962C8B-B14F-4D97-AF65-F5344CB8AC3E}">
        <p14:creationId xmlns:p14="http://schemas.microsoft.com/office/powerpoint/2010/main" val="101175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4517794-3D80-3840-9F3B-67C6171CEF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289047"/>
              </p:ext>
            </p:extLst>
          </p:nvPr>
        </p:nvGraphicFramePr>
        <p:xfrm>
          <a:off x="6713838" y="685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AAAD309-5108-3E47-83D3-C2F94593BF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8261890"/>
              </p:ext>
            </p:extLst>
          </p:nvPr>
        </p:nvGraphicFramePr>
        <p:xfrm>
          <a:off x="6713838" y="35242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94481CD5-B6E0-4A47-B7AD-111009BBF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Swab leeching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1AD0A-9CB1-7A48-892A-D1520EA7978C}"/>
              </a:ext>
            </a:extLst>
          </p:cNvPr>
          <p:cNvSpPr txBox="1"/>
          <p:nvPr/>
        </p:nvSpPr>
        <p:spPr>
          <a:xfrm>
            <a:off x="838200" y="1637972"/>
            <a:ext cx="56452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Same experimental protocol as before, except using WHO VTM made in-house.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Testing 70% EtOH rinse versus autoclaving as sterilization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Triplicate swabs incubated in WHO VTM at 4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 for 1, 2, and 3 days.</a:t>
            </a:r>
          </a:p>
        </p:txBody>
      </p:sp>
    </p:spTree>
    <p:extLst>
      <p:ext uri="{BB962C8B-B14F-4D97-AF65-F5344CB8AC3E}">
        <p14:creationId xmlns:p14="http://schemas.microsoft.com/office/powerpoint/2010/main" val="3224535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206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Office Theme</vt:lpstr>
      <vt:lpstr>Swab leeching</vt:lpstr>
      <vt:lpstr>Swab leeching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Swab leeching</dc:title>
  <dc:creator>Teng, Michael N.</dc:creator>
  <cp:lastModifiedBy>Teng, Michael N.</cp:lastModifiedBy>
  <cp:revision>2</cp:revision>
  <dcterms:created xsi:type="dcterms:W3CDTF">2020-03-25T16:00:26Z</dcterms:created>
  <dcterms:modified xsi:type="dcterms:W3CDTF">2020-03-31T20:23:38Z</dcterms:modified>
</cp:coreProperties>
</file>