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8" r:id="rId6"/>
    <p:sldId id="264" r:id="rId7"/>
    <p:sldId id="272" r:id="rId8"/>
    <p:sldId id="274" r:id="rId9"/>
    <p:sldId id="267" r:id="rId10"/>
    <p:sldId id="269" r:id="rId11"/>
    <p:sldId id="270" r:id="rId12"/>
    <p:sldId id="271" r:id="rId13"/>
    <p:sldId id="273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97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83E9-DC36-47A4-866D-7F9B7074B007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7041-D081-416A-A405-DFFCB57AF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4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83E9-DC36-47A4-866D-7F9B7074B007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7041-D081-416A-A405-DFFCB57AF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38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83E9-DC36-47A4-866D-7F9B7074B007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7041-D081-416A-A405-DFFCB57AF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21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83E9-DC36-47A4-866D-7F9B7074B007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7041-D081-416A-A405-DFFCB57AF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327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83E9-DC36-47A4-866D-7F9B7074B007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7041-D081-416A-A405-DFFCB57AF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084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83E9-DC36-47A4-866D-7F9B7074B007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7041-D081-416A-A405-DFFCB57AF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99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83E9-DC36-47A4-866D-7F9B7074B007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7041-D081-416A-A405-DFFCB57AF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5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83E9-DC36-47A4-866D-7F9B7074B007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7041-D081-416A-A405-DFFCB57AF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37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83E9-DC36-47A4-866D-7F9B7074B007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7041-D081-416A-A405-DFFCB57AF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32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83E9-DC36-47A4-866D-7F9B7074B007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7041-D081-416A-A405-DFFCB57AF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38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83E9-DC36-47A4-866D-7F9B7074B007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7041-D081-416A-A405-DFFCB57AF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70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83E9-DC36-47A4-866D-7F9B7074B007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7041-D081-416A-A405-DFFCB57AF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61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83E9-DC36-47A4-866D-7F9B7074B007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7041-D081-416A-A405-DFFCB57AF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68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D3F83E9-DC36-47A4-866D-7F9B7074B007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F777041-D081-416A-A405-DFFCB57AF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10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D3F83E9-DC36-47A4-866D-7F9B7074B007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F777041-D081-416A-A405-DFFCB57AF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505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../../&#25968;&#25454;&#25163;&#20876;/CH32FV2x_V3xRM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../../&#25968;&#25454;&#25163;&#20876;/CH32FV2x_V3xRM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CA5CF-6AAD-4F6B-9F31-399FD033CE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SPI</a:t>
            </a:r>
            <a:endParaRPr lang="zh-CN" altLang="en-US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7C729DF1-3364-4925-B660-3BA5FFD63B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形 5" descr="链接">
            <a:hlinkClick r:id="rId2" action="ppaction://hlinkfile"/>
            <a:extLst>
              <a:ext uri="{FF2B5EF4-FFF2-40B4-BE49-F238E27FC236}">
                <a16:creationId xmlns:a16="http://schemas.microsoft.com/office/drawing/2014/main" id="{B3EF0EAD-2999-4E91-8AB8-76DD183D2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6146" y="35057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39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31D78-FA85-4022-A38D-EDD09DAE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51" y="92416"/>
            <a:ext cx="10571998" cy="970450"/>
          </a:xfrm>
        </p:spPr>
        <p:txBody>
          <a:bodyPr/>
          <a:lstStyle/>
          <a:p>
            <a:r>
              <a:rPr lang="zh-CN" altLang="en-US"/>
              <a:t>常用</a:t>
            </a:r>
            <a:r>
              <a:rPr lang="en-US" altLang="zh-CN"/>
              <a:t>I2C</a:t>
            </a:r>
            <a:r>
              <a:rPr lang="zh-CN" altLang="en-US"/>
              <a:t>库函数手册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E9126-9CB4-4E62-AEF2-E135137E0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9" y="2127183"/>
            <a:ext cx="11925700" cy="47308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kern="0">
              <a:solidFill>
                <a:srgbClr val="333333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3683FB6-F48F-4BE0-9D3A-F0FB05432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464793"/>
              </p:ext>
            </p:extLst>
          </p:nvPr>
        </p:nvGraphicFramePr>
        <p:xfrm>
          <a:off x="125129" y="1103696"/>
          <a:ext cx="11925699" cy="5754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847">
                  <a:extLst>
                    <a:ext uri="{9D8B030D-6E8A-4147-A177-3AD203B41FA5}">
                      <a16:colId xmlns:a16="http://schemas.microsoft.com/office/drawing/2014/main" val="3071170769"/>
                    </a:ext>
                  </a:extLst>
                </a:gridCol>
                <a:gridCol w="9680852">
                  <a:extLst>
                    <a:ext uri="{9D8B030D-6E8A-4147-A177-3AD203B41FA5}">
                      <a16:colId xmlns:a16="http://schemas.microsoft.com/office/drawing/2014/main" val="58313236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rgbClr val="8B3A62"/>
                          </a:solidFill>
                          <a:latin typeface="Courier New" panose="02070309020205020404" pitchFamily="49" charset="0"/>
                        </a:rPr>
                        <a:t>void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I2C_Init</a:t>
                      </a:r>
                      <a:r>
                        <a:rPr lang="en-US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(I2C_TypeDef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en-US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I2Cx</a:t>
                      </a:r>
                      <a:r>
                        <a:rPr lang="en-US" altLang="zh-CN" sz="1800" b="1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I2C_InitTypeDef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en-US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I2C_InitStruct</a:t>
                      </a:r>
                      <a:r>
                        <a:rPr lang="en-US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569471"/>
                  </a:ext>
                </a:extLst>
              </a:tr>
              <a:tr h="393032">
                <a:tc>
                  <a:txBody>
                    <a:bodyPr/>
                    <a:lstStyle/>
                    <a:p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根据指定参数初始化</a:t>
                      </a:r>
                      <a:r>
                        <a:rPr lang="en-US" altLang="zh-CN"/>
                        <a:t>I2Cx</a:t>
                      </a:r>
                      <a:r>
                        <a:rPr lang="zh-CN" altLang="en-US"/>
                        <a:t>外围设备。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823099"/>
                  </a:ext>
                </a:extLst>
              </a:tr>
              <a:tr h="393032">
                <a:tc>
                  <a:txBody>
                    <a:bodyPr/>
                    <a:lstStyle/>
                    <a:p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C8198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I2Cx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I2C</a:t>
                      </a:r>
                      <a:r>
                        <a:rPr lang="zh-CN" altLang="en-US"/>
                        <a:t>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084011"/>
                  </a:ext>
                </a:extLst>
              </a:tr>
              <a:tr h="761410">
                <a:tc>
                  <a:txBody>
                    <a:bodyPr/>
                    <a:lstStyle/>
                    <a:p>
                      <a:r>
                        <a:rPr lang="da-DK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I2C_InitStruct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宋体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原型：</a:t>
                      </a:r>
                      <a:endParaRPr lang="en-US" altLang="zh-CN" sz="2000" kern="100">
                        <a:effectLst/>
                        <a:latin typeface="宋体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2000" b="1">
                          <a:solidFill>
                            <a:srgbClr val="8B3A62"/>
                          </a:solidFill>
                          <a:latin typeface="Courier New" panose="02070309020205020404" pitchFamily="49" charset="0"/>
                        </a:rPr>
                        <a:t>typedef</a:t>
                      </a:r>
                      <a:r>
                        <a:rPr lang="en-US" altLang="zh-CN" sz="20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2000" b="1">
                          <a:solidFill>
                            <a:srgbClr val="8B3A62"/>
                          </a:solidFill>
                          <a:latin typeface="Courier New" panose="02070309020205020404" pitchFamily="49" charset="0"/>
                        </a:rPr>
                        <a:t>struct</a:t>
                      </a:r>
                    </a:p>
                    <a:p>
                      <a:pPr algn="l"/>
                      <a:r>
                        <a:rPr lang="en-US" altLang="zh-CN" sz="2000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US" altLang="zh-CN" sz="2000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uint32_t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20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</a:rPr>
                        <a:t>I2C_ClockSpeed</a:t>
                      </a:r>
                      <a:r>
                        <a:rPr lang="en-US" altLang="zh-CN" sz="2000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;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     </a:t>
                      </a:r>
                      <a:endParaRPr lang="zh-CN" altLang="en-US" sz="2000"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fr-FR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fr-FR" altLang="zh-CN" sz="2000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uint16_t</a:t>
                      </a:r>
                      <a:r>
                        <a:rPr lang="fr-FR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fr-FR" altLang="zh-CN" sz="20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</a:rPr>
                        <a:t>I2C_Mode</a:t>
                      </a:r>
                      <a:r>
                        <a:rPr lang="fr-FR" altLang="zh-CN" sz="2000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;</a:t>
                      </a:r>
                      <a:r>
                        <a:rPr lang="fr-FR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     </a:t>
                      </a:r>
                      <a:endParaRPr lang="zh-CN" altLang="en-US" sz="2000"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US" altLang="zh-CN" sz="2000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uint16_t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20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</a:rPr>
                        <a:t>I2C_DutyCycle</a:t>
                      </a:r>
                      <a:r>
                        <a:rPr lang="en-US" altLang="zh-CN" sz="2000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;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      </a:t>
                      </a:r>
                      <a:endParaRPr lang="zh-CN" altLang="en-US" sz="2000"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US" altLang="zh-CN" sz="2000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uint16_t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20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</a:rPr>
                        <a:t>I2C_OwnAddress1</a:t>
                      </a:r>
                      <a:r>
                        <a:rPr lang="en-US" altLang="zh-CN" sz="2000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;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   </a:t>
                      </a:r>
                      <a:endParaRPr lang="zh-CN" altLang="en-US" sz="2000"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US" altLang="zh-CN" sz="2000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uint16_t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20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</a:rPr>
                        <a:t>I2C_Ack</a:t>
                      </a:r>
                      <a:r>
                        <a:rPr lang="en-US" altLang="zh-CN" sz="2000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;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             </a:t>
                      </a:r>
                      <a:endParaRPr lang="zh-CN" altLang="en-US" sz="2000"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US" altLang="zh-CN" sz="2000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uint16_t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20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</a:rPr>
                        <a:t>I2C_AcknowledgedAddress</a:t>
                      </a:r>
                      <a:r>
                        <a:rPr lang="en-US" altLang="zh-CN" sz="2000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zh-CN" sz="2000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}I2C_InitTypeDef</a:t>
                      </a:r>
                      <a:r>
                        <a:rPr lang="en-US" altLang="zh-CN" sz="2000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zh-CN" sz="18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</a:rPr>
                        <a:t>I2C_ClockSpeed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时钟频率，必须低于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400kHz</a:t>
                      </a:r>
                    </a:p>
                    <a:p>
                      <a:pPr algn="l"/>
                      <a:r>
                        <a:rPr lang="fr-FR" altLang="zh-CN" sz="18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</a:rPr>
                        <a:t>I2C_Mode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模式，可选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zh-CN" sz="18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I2C_Mode_I2C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//I2C</a:t>
                      </a:r>
                      <a:r>
                        <a:rPr lang="zh-CN" altLang="en-US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模式</a:t>
                      </a:r>
                      <a:endParaRPr lang="en-US" altLang="zh-CN" sz="2000" kern="1200">
                        <a:solidFill>
                          <a:srgbClr val="458B74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zh-CN" sz="18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I2C_Mode_SMBusDevice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//SMBus</a:t>
                      </a:r>
                      <a:r>
                        <a:rPr lang="zh-CN" altLang="en-US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从设备</a:t>
                      </a:r>
                      <a:endParaRPr lang="en-US" altLang="zh-CN" sz="2000" kern="1200">
                        <a:solidFill>
                          <a:srgbClr val="458B74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zh-CN" sz="18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I2C_Mode_SMBusHost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//SMBus</a:t>
                      </a:r>
                      <a:r>
                        <a:rPr lang="zh-CN" altLang="en-US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主设备</a:t>
                      </a:r>
                      <a:endParaRPr lang="en-US" altLang="zh-CN" sz="2000" kern="1200">
                        <a:solidFill>
                          <a:srgbClr val="458B74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10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720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771C-D50E-4F60-86A0-24C03869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</a:t>
            </a:r>
            <a:r>
              <a:rPr lang="en-US" altLang="zh-CN"/>
              <a:t>I2C</a:t>
            </a:r>
            <a:r>
              <a:rPr lang="zh-CN" altLang="en-US"/>
              <a:t>库函数手册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21CAC66-8946-4DDB-B6F4-863891E5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C13B47F-E083-4686-97A2-7DD57E832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42927"/>
              </p:ext>
            </p:extLst>
          </p:nvPr>
        </p:nvGraphicFramePr>
        <p:xfrm>
          <a:off x="133149" y="1995638"/>
          <a:ext cx="119257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157">
                  <a:extLst>
                    <a:ext uri="{9D8B030D-6E8A-4147-A177-3AD203B41FA5}">
                      <a16:colId xmlns:a16="http://schemas.microsoft.com/office/drawing/2014/main" val="3071170769"/>
                    </a:ext>
                  </a:extLst>
                </a:gridCol>
                <a:gridCol w="9679543">
                  <a:extLst>
                    <a:ext uri="{9D8B030D-6E8A-4147-A177-3AD203B41FA5}">
                      <a16:colId xmlns:a16="http://schemas.microsoft.com/office/drawing/2014/main" val="300677811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rgbClr val="8B3A62"/>
                          </a:solidFill>
                          <a:latin typeface="Courier New" panose="02070309020205020404" pitchFamily="49" charset="0"/>
                        </a:rPr>
                        <a:t>void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I2C_Init</a:t>
                      </a:r>
                      <a:r>
                        <a:rPr lang="en-US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(I2C_TypeDef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en-US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I2Cx</a:t>
                      </a:r>
                      <a:r>
                        <a:rPr lang="en-US" altLang="zh-CN" sz="1800" b="1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I2C_InitTypeDef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en-US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I2C_InitStruct</a:t>
                      </a:r>
                      <a:r>
                        <a:rPr lang="en-US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zh-CN" b="1">
                        <a:solidFill>
                          <a:srgbClr val="000066"/>
                        </a:solidFill>
                        <a:latin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569471"/>
                  </a:ext>
                </a:extLst>
              </a:tr>
              <a:tr h="953831">
                <a:tc>
                  <a:txBody>
                    <a:bodyPr/>
                    <a:lstStyle/>
                    <a:p>
                      <a:r>
                        <a:rPr lang="da-DK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I2C_InitStruct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</a:rPr>
                        <a:t>I2C_DutyCycle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：指定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快速模式占空比，可选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I2C_DutyCycle_16_9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//I2C</a:t>
                      </a:r>
                      <a:r>
                        <a:rPr lang="zh-CN" altLang="en-US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快速模式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tL/tH=16/9</a:t>
                      </a: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I2C_DutyCycle_2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//I2C</a:t>
                      </a:r>
                      <a:r>
                        <a:rPr lang="zh-CN" altLang="en-US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快速模式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tL/tH=2</a:t>
                      </a: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</a:rPr>
                        <a:t>I2C_OwnAddress1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：本机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地址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</a:rPr>
                        <a:t>I2C_Ack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：启用或禁用应答位，可选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I2C_Ack_Enable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启用应答位</a:t>
                      </a:r>
                      <a:endParaRPr lang="en-US" altLang="zh-CN" sz="2000" kern="1200">
                        <a:solidFill>
                          <a:srgbClr val="458B74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I2C_Ack_Disable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禁用应答位</a:t>
                      </a:r>
                      <a:endParaRPr lang="en-US" altLang="zh-CN" sz="2000" kern="1200">
                        <a:solidFill>
                          <a:srgbClr val="458B74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</a:rPr>
                        <a:t>I2C_AcknowledgedAddress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：寻址模式，可选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I2C_AcknowledgedAddress_7bit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//7</a:t>
                      </a:r>
                      <a:r>
                        <a:rPr lang="zh-CN" altLang="en-US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位地址模式</a:t>
                      </a:r>
                      <a:endParaRPr lang="en-US" altLang="zh-CN" sz="2000" kern="1200">
                        <a:solidFill>
                          <a:srgbClr val="458B74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I2C_AcknowledgedAddress_10bit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//10</a:t>
                      </a:r>
                      <a:r>
                        <a:rPr lang="zh-CN" altLang="en-US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位地址模式</a:t>
                      </a:r>
                      <a:endParaRPr lang="en-US" altLang="zh-CN" sz="2000" kern="1200">
                        <a:solidFill>
                          <a:srgbClr val="458B74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10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839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771C-D50E-4F60-86A0-24C03869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</a:t>
            </a:r>
            <a:r>
              <a:rPr lang="en-US" altLang="zh-CN"/>
              <a:t>I2C</a:t>
            </a:r>
            <a:r>
              <a:rPr lang="zh-CN" altLang="en-US"/>
              <a:t>库函数手册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21CAC66-8946-4DDB-B6F4-863891E5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C13B47F-E083-4686-97A2-7DD57E832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721522"/>
              </p:ext>
            </p:extLst>
          </p:nvPr>
        </p:nvGraphicFramePr>
        <p:xfrm>
          <a:off x="133149" y="1417638"/>
          <a:ext cx="11925700" cy="547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157">
                  <a:extLst>
                    <a:ext uri="{9D8B030D-6E8A-4147-A177-3AD203B41FA5}">
                      <a16:colId xmlns:a16="http://schemas.microsoft.com/office/drawing/2014/main" val="3071170769"/>
                    </a:ext>
                  </a:extLst>
                </a:gridCol>
                <a:gridCol w="9679543">
                  <a:extLst>
                    <a:ext uri="{9D8B030D-6E8A-4147-A177-3AD203B41FA5}">
                      <a16:colId xmlns:a16="http://schemas.microsoft.com/office/drawing/2014/main" val="300677811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rgbClr val="8B3A62"/>
                          </a:solidFill>
                          <a:latin typeface="Courier New" panose="02070309020205020404" pitchFamily="49" charset="0"/>
                        </a:rPr>
                        <a:t>void 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I2C_AcknowledgeConfig</a:t>
                      </a:r>
                      <a:r>
                        <a:rPr lang="en-US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(I2C_TypeDef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en-US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I2Cx</a:t>
                      </a:r>
                      <a:r>
                        <a:rPr lang="en-US" altLang="zh-CN" sz="1800" b="1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FunctionalState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NewState</a:t>
                      </a:r>
                      <a:r>
                        <a:rPr lang="en-US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  <a:endParaRPr lang="nn-NO" altLang="zh-CN" sz="1800" b="1">
                        <a:solidFill>
                          <a:srgbClr val="8B3A62"/>
                        </a:solidFill>
                        <a:latin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zh-CN" b="1">
                        <a:solidFill>
                          <a:srgbClr val="000066"/>
                        </a:solidFill>
                        <a:latin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569471"/>
                  </a:ext>
                </a:extLst>
              </a:tr>
              <a:tr h="412413">
                <a:tc>
                  <a:txBody>
                    <a:bodyPr/>
                    <a:lstStyle/>
                    <a:p>
                      <a:r>
                        <a:rPr lang="zh-CN" altLang="en-US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描述</a:t>
                      </a:r>
                      <a:endParaRPr lang="zh-CN" alt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启用或禁用指定的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应答功能。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10135"/>
                  </a:ext>
                </a:extLst>
              </a:tr>
              <a:tr h="334301">
                <a:tc gridSpan="2">
                  <a:txBody>
                    <a:bodyPr/>
                    <a:lstStyle/>
                    <a:p>
                      <a:r>
                        <a:rPr lang="nn-NO" altLang="zh-CN" sz="1800" b="1">
                          <a:solidFill>
                            <a:srgbClr val="8B3A62"/>
                          </a:solidFill>
                          <a:latin typeface="Courier New" panose="02070309020205020404" pitchFamily="49" charset="0"/>
                        </a:rPr>
                        <a:t>void</a:t>
                      </a:r>
                      <a:r>
                        <a:rPr lang="nn-NO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I2C_GenerateSTART</a:t>
                      </a:r>
                      <a:r>
                        <a:rPr lang="nn-NO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(I2C_TypeDef</a:t>
                      </a:r>
                      <a:r>
                        <a:rPr lang="nn-NO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nn-NO" altLang="zh-CN" sz="1800" b="1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nn-NO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I2Cx</a:t>
                      </a:r>
                      <a:r>
                        <a:rPr lang="nn-NO" altLang="zh-CN" sz="1800" b="1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nn-NO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nn-NO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FunctionalState</a:t>
                      </a:r>
                      <a:r>
                        <a:rPr lang="nn-NO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nn-NO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NewState</a:t>
                      </a:r>
                      <a:r>
                        <a:rPr lang="nn-NO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生成起始信号</a:t>
                      </a:r>
                      <a:endParaRPr lang="nn-NO" altLang="zh-CN" sz="2000" kern="1200">
                        <a:solidFill>
                          <a:srgbClr val="458B74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>
                          <a:solidFill>
                            <a:srgbClr val="8B3A62"/>
                          </a:solidFill>
                          <a:latin typeface="Courier New" panose="02070309020205020404" pitchFamily="49" charset="0"/>
                        </a:rPr>
                        <a:t>void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I2C_GenerateSTOP</a:t>
                      </a:r>
                      <a:r>
                        <a:rPr lang="en-US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(I2C_TypeDef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en-US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I2Cx</a:t>
                      </a:r>
                      <a:r>
                        <a:rPr lang="en-US" altLang="zh-CN" sz="1800" b="1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FunctionalState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NewState</a:t>
                      </a:r>
                      <a:r>
                        <a:rPr lang="en-US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生成终止信号</a:t>
                      </a:r>
                      <a:endParaRPr lang="en-US" altLang="zh-CN" sz="2000" kern="1200">
                        <a:solidFill>
                          <a:srgbClr val="458B74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732785"/>
                  </a:ext>
                </a:extLst>
              </a:tr>
              <a:tr h="334301">
                <a:tc gridSpan="2"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rgbClr val="8B3A62"/>
                          </a:solidFill>
                          <a:latin typeface="Courier New" panose="02070309020205020404" pitchFamily="49" charset="0"/>
                        </a:rPr>
                        <a:t>void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I2C_Send7bitAddress</a:t>
                      </a:r>
                      <a:r>
                        <a:rPr lang="en-US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(I2C_TypeDef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en-US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I2Cx</a:t>
                      </a:r>
                      <a:r>
                        <a:rPr lang="en-US" altLang="zh-CN" sz="1800" b="1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uint8_t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Address</a:t>
                      </a:r>
                      <a:r>
                        <a:rPr lang="en-US" altLang="zh-CN" sz="1800" b="1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uint8_t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I2C_Direction</a:t>
                      </a:r>
                      <a:r>
                        <a:rPr lang="en-US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2748"/>
                  </a:ext>
                </a:extLst>
              </a:tr>
              <a:tr h="334301">
                <a:tc>
                  <a:txBody>
                    <a:bodyPr/>
                    <a:lstStyle/>
                    <a:p>
                      <a:r>
                        <a:rPr lang="zh-CN" altLang="en-US" u="none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发送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位地址来寻找从机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86524"/>
                  </a:ext>
                </a:extLst>
              </a:tr>
              <a:tr h="334301">
                <a:tc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I2C_Direction</a:t>
                      </a:r>
                      <a:endParaRPr lang="zh-CN" alt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方向，可选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I2C_Direction_Transmitter</a:t>
                      </a: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I2C_Direction_Receiver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74595"/>
                  </a:ext>
                </a:extLst>
              </a:tr>
              <a:tr h="334301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FlagStatus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I2C_GetFlagStatus</a:t>
                      </a:r>
                      <a:r>
                        <a:rPr lang="en-US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(I2C_TypeDef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en-US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I2Cx</a:t>
                      </a:r>
                      <a:r>
                        <a:rPr lang="en-US" altLang="zh-CN" sz="1800" b="1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uint32_t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I2C_FLAG</a:t>
                      </a:r>
                      <a:r>
                        <a:rPr lang="en-US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  <a:endParaRPr lang="nn-NO" altLang="zh-CN" sz="1800" b="1">
                        <a:solidFill>
                          <a:srgbClr val="000066"/>
                        </a:solidFill>
                        <a:latin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endParaRPr lang="en-US" altLang="zh-CN" sz="1800" kern="1200">
                        <a:solidFill>
                          <a:srgbClr val="2A00FF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19336"/>
                  </a:ext>
                </a:extLst>
              </a:tr>
              <a:tr h="334301">
                <a:tc>
                  <a:txBody>
                    <a:bodyPr/>
                    <a:lstStyle/>
                    <a:p>
                      <a:r>
                        <a:rPr lang="zh-CN" altLang="en-US" u="none"/>
                        <a:t>返回值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标志位是否置位（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SET/RESET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37678"/>
                  </a:ext>
                </a:extLst>
              </a:tr>
              <a:tr h="334301">
                <a:tc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I2C_FLAG</a:t>
                      </a:r>
                      <a:endParaRPr lang="zh-CN" alt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I2C_FLAG_BUSY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总线忙标志位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I2C_FLAG_AF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应答失败标志位</a:t>
                      </a:r>
                      <a:endParaRPr lang="en-US" altLang="zh-CN" sz="2000" kern="1200">
                        <a:solidFill>
                          <a:srgbClr val="458B74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I2C_FLAG_BERR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总线错误标志位</a:t>
                      </a:r>
                      <a:endParaRPr lang="en-US" altLang="zh-CN" sz="2000" kern="1200">
                        <a:solidFill>
                          <a:srgbClr val="458B74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I2C_FLAG_TXE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发送数据寄存器空标志位</a:t>
                      </a:r>
                      <a:endParaRPr lang="en-US" altLang="zh-CN" sz="2000" kern="1200">
                        <a:solidFill>
                          <a:srgbClr val="458B74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I2C_FLAG_RXNE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接收寄存器非空标志位</a:t>
                      </a:r>
                      <a:endParaRPr lang="en-US" altLang="zh-CN" sz="2000" kern="1200">
                        <a:solidFill>
                          <a:srgbClr val="458B74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483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58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771C-D50E-4F60-86A0-24C03869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</a:t>
            </a:r>
            <a:r>
              <a:rPr lang="en-US" altLang="zh-CN"/>
              <a:t>I2C</a:t>
            </a:r>
            <a:r>
              <a:rPr lang="zh-CN" altLang="en-US"/>
              <a:t>库函数手册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21CAC66-8946-4DDB-B6F4-863891E5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C13B47F-E083-4686-97A2-7DD57E832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491228"/>
              </p:ext>
            </p:extLst>
          </p:nvPr>
        </p:nvGraphicFramePr>
        <p:xfrm>
          <a:off x="133149" y="2132978"/>
          <a:ext cx="119257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157">
                  <a:extLst>
                    <a:ext uri="{9D8B030D-6E8A-4147-A177-3AD203B41FA5}">
                      <a16:colId xmlns:a16="http://schemas.microsoft.com/office/drawing/2014/main" val="3071170769"/>
                    </a:ext>
                  </a:extLst>
                </a:gridCol>
                <a:gridCol w="9679543">
                  <a:extLst>
                    <a:ext uri="{9D8B030D-6E8A-4147-A177-3AD203B41FA5}">
                      <a16:colId xmlns:a16="http://schemas.microsoft.com/office/drawing/2014/main" val="3006778117"/>
                    </a:ext>
                  </a:extLst>
                </a:gridCol>
              </a:tblGrid>
              <a:tr h="334301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FlagStatus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I2C_GetFlagStatus</a:t>
                      </a:r>
                      <a:r>
                        <a:rPr lang="en-US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(I2C_TypeDef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en-US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I2Cx</a:t>
                      </a:r>
                      <a:r>
                        <a:rPr lang="en-US" altLang="zh-CN" sz="1800" b="1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uint32_t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I2C_FLAG</a:t>
                      </a:r>
                      <a:r>
                        <a:rPr lang="en-US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  <a:endParaRPr lang="nn-NO" altLang="zh-CN" sz="1800" b="1">
                        <a:solidFill>
                          <a:srgbClr val="000066"/>
                        </a:solidFill>
                        <a:latin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endParaRPr lang="en-US" altLang="zh-CN" sz="1800" kern="1200">
                        <a:solidFill>
                          <a:srgbClr val="2A00FF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19336"/>
                  </a:ext>
                </a:extLst>
              </a:tr>
              <a:tr h="334301">
                <a:tc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I2C_FLAG</a:t>
                      </a:r>
                      <a:endParaRPr lang="zh-CN" alt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I2C_FLAG_BTF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字节发送完成标志位</a:t>
                      </a:r>
                      <a:endParaRPr lang="en-US" altLang="zh-CN" sz="2000" kern="1200">
                        <a:solidFill>
                          <a:srgbClr val="458B74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I2C_FLAG_SB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起始位标志位（主模式）</a:t>
                      </a:r>
                      <a:endParaRPr lang="en-US" altLang="zh-CN" sz="2000" kern="1200">
                        <a:solidFill>
                          <a:srgbClr val="458B74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483181"/>
                  </a:ext>
                </a:extLst>
              </a:tr>
              <a:tr h="334301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ErrorStatus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I2C_CheckEvent</a:t>
                      </a:r>
                      <a:r>
                        <a:rPr lang="en-US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(I2C_TypeDef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en-US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I2Cx</a:t>
                      </a:r>
                      <a:r>
                        <a:rPr lang="en-US" altLang="zh-CN" sz="1800" b="1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uint32_t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I2C_EVENT</a:t>
                      </a:r>
                      <a:r>
                        <a:rPr lang="en-US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kern="1200">
                        <a:solidFill>
                          <a:srgbClr val="2A00FF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357370"/>
                  </a:ext>
                </a:extLst>
              </a:tr>
              <a:tr h="334301">
                <a:tc>
                  <a:txBody>
                    <a:bodyPr/>
                    <a:lstStyle/>
                    <a:p>
                      <a:r>
                        <a:rPr lang="zh-CN" altLang="en-US" u="none"/>
                        <a:t>返回值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错误状态（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ERROR/SUCCESS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75873"/>
                  </a:ext>
                </a:extLst>
              </a:tr>
              <a:tr h="334301">
                <a:tc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I2C_EVENT</a:t>
                      </a:r>
                      <a:endParaRPr lang="zh-CN" alt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I2C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事件，可选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I2C_EVENT_MASTER_MODE_SELECT 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- EV5.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I2C_EVENT_MASTER_TRANSMITTER_MODE_SELECTED 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- EV6.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I2C_EVENT_MASTER_RECEIVER_MODE_SELECTED 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- EV6.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I2C_EVENT_MASTER_BYTE_RECEIVED 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- EV7.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I2C_EVENT_MASTER_BYTE_TRANSMITTING 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- EV8.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I2C_EVENT_MASTER_BYTE_TRANSMITTED 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- EV8_2.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I2C_EVENT_MASTER_MODE_ADDRESS10 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- EV9.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623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646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43B9A-87E1-4EA6-96F2-290FF22C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59" y="148608"/>
            <a:ext cx="10571998" cy="970450"/>
          </a:xfrm>
        </p:spPr>
        <p:txBody>
          <a:bodyPr/>
          <a:lstStyle/>
          <a:p>
            <a:r>
              <a:rPr lang="en-US" altLang="zh-CN"/>
              <a:t>I2C</a:t>
            </a:r>
            <a:r>
              <a:rPr lang="zh-CN" altLang="en-US"/>
              <a:t>初始化代码（</a:t>
            </a:r>
            <a:r>
              <a:rPr lang="en-US" altLang="zh-CN"/>
              <a:t>I2C2</a:t>
            </a:r>
            <a:r>
              <a:rPr lang="zh-CN" altLang="en-US"/>
              <a:t>为例）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99DDA8-475A-4C4A-816A-CAA2E83EA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32" y="2173744"/>
            <a:ext cx="8357145" cy="463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6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31D78-FA85-4022-A38D-EDD09DAE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</a:t>
            </a:r>
            <a:r>
              <a:rPr lang="en-US" altLang="zh-CN"/>
              <a:t>SPI</a:t>
            </a:r>
            <a:r>
              <a:rPr lang="zh-CN" altLang="en-US"/>
              <a:t>库函数手册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E9126-9CB4-4E62-AEF2-E135137E0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49" y="1790299"/>
            <a:ext cx="11925700" cy="5221705"/>
          </a:xfrm>
        </p:spPr>
        <p:txBody>
          <a:bodyPr>
            <a:normAutofit/>
          </a:bodyPr>
          <a:lstStyle/>
          <a:p>
            <a:r>
              <a:rPr lang="da-DK" altLang="zh-CN" sz="1600" b="1">
                <a:solidFill>
                  <a:srgbClr val="8B3A62"/>
                </a:solidFill>
                <a:latin typeface="Courier New" panose="02070309020205020404" pitchFamily="49" charset="0"/>
              </a:rPr>
              <a:t>void</a:t>
            </a:r>
            <a:r>
              <a:rPr lang="da-DK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SPI_Init</a:t>
            </a:r>
            <a:r>
              <a:rPr lang="da-DK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(SPI_TypeDef</a:t>
            </a:r>
            <a:r>
              <a:rPr lang="da-DK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altLang="zh-CN" sz="1600" b="1">
                <a:solidFill>
                  <a:srgbClr val="333333"/>
                </a:solidFill>
                <a:latin typeface="Courier New" panose="02070309020205020404" pitchFamily="49" charset="0"/>
              </a:rPr>
              <a:t>*</a:t>
            </a:r>
            <a:r>
              <a:rPr lang="da-DK" altLang="zh-CN" sz="1600" b="1">
                <a:solidFill>
                  <a:srgbClr val="5C8198"/>
                </a:solidFill>
                <a:latin typeface="Courier New" panose="02070309020205020404" pitchFamily="49" charset="0"/>
              </a:rPr>
              <a:t>SPIx</a:t>
            </a:r>
            <a:r>
              <a:rPr lang="da-DK" altLang="zh-CN" sz="1600" b="1">
                <a:solidFill>
                  <a:srgbClr val="333333"/>
                </a:solidFill>
                <a:latin typeface="Courier New" panose="02070309020205020404" pitchFamily="49" charset="0"/>
              </a:rPr>
              <a:t>,</a:t>
            </a:r>
            <a:r>
              <a:rPr lang="da-DK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SPI_InitTypeDef</a:t>
            </a:r>
            <a:r>
              <a:rPr lang="da-DK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altLang="zh-CN" sz="1600" b="1">
                <a:solidFill>
                  <a:srgbClr val="333333"/>
                </a:solidFill>
                <a:latin typeface="Courier New" panose="02070309020205020404" pitchFamily="49" charset="0"/>
              </a:rPr>
              <a:t>*</a:t>
            </a:r>
            <a:r>
              <a:rPr lang="da-DK" altLang="zh-CN" sz="1600" b="1">
                <a:solidFill>
                  <a:srgbClr val="5C8198"/>
                </a:solidFill>
                <a:latin typeface="Courier New" panose="02070309020205020404" pitchFamily="49" charset="0"/>
              </a:rPr>
              <a:t>SPI_InitStruct</a:t>
            </a:r>
            <a:r>
              <a:rPr lang="da-DK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600" b="1">
                <a:solidFill>
                  <a:srgbClr val="8B3A62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SPI_Cmd</a:t>
            </a:r>
            <a:r>
              <a:rPr lang="en-US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(SPI_TypeDef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333333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1600" b="1">
                <a:solidFill>
                  <a:srgbClr val="5C8198"/>
                </a:solidFill>
                <a:latin typeface="Courier New" panose="02070309020205020404" pitchFamily="49" charset="0"/>
              </a:rPr>
              <a:t>SPIx</a:t>
            </a:r>
            <a:r>
              <a:rPr lang="en-US" altLang="zh-CN" sz="1600" b="1">
                <a:solidFill>
                  <a:srgbClr val="333333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FunctionalState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5C8198"/>
                </a:solidFill>
                <a:latin typeface="Courier New" panose="02070309020205020404" pitchFamily="49" charset="0"/>
              </a:rPr>
              <a:t>NewState</a:t>
            </a:r>
            <a:r>
              <a:rPr lang="en-US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600" b="1">
                <a:solidFill>
                  <a:srgbClr val="8B3A62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SPI_I2S_SendData</a:t>
            </a:r>
            <a:r>
              <a:rPr lang="en-US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(SPI_TypeDef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333333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1600" b="1">
                <a:solidFill>
                  <a:srgbClr val="5C8198"/>
                </a:solidFill>
                <a:latin typeface="Courier New" panose="02070309020205020404" pitchFamily="49" charset="0"/>
              </a:rPr>
              <a:t>SPIx</a:t>
            </a:r>
            <a:r>
              <a:rPr lang="en-US" altLang="zh-CN" sz="1600" b="1">
                <a:solidFill>
                  <a:srgbClr val="333333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uint16_t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5C8198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600">
                <a:solidFill>
                  <a:srgbClr val="000066"/>
                </a:solidFill>
                <a:latin typeface="Courier New" panose="02070309020205020404" pitchFamily="49" charset="0"/>
              </a:rPr>
              <a:t>uint16_t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SPI_I2S_ReceiveData</a:t>
            </a:r>
            <a:r>
              <a:rPr lang="en-US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(SPI_TypeDef</a:t>
            </a:r>
            <a:r>
              <a:rPr lang="en-US" altLang="zh-CN" sz="1600" b="1">
                <a:solidFill>
                  <a:srgbClr val="333333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5C8198"/>
                </a:solidFill>
                <a:latin typeface="Courier New" panose="02070309020205020404" pitchFamily="49" charset="0"/>
              </a:rPr>
              <a:t>SPIx</a:t>
            </a:r>
            <a:r>
              <a:rPr lang="en-US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600" b="1">
                <a:solidFill>
                  <a:srgbClr val="333333"/>
                </a:solidFill>
                <a:latin typeface="Courier New" panose="02070309020205020404" pitchFamily="49" charset="0"/>
              </a:rPr>
              <a:t>;</a:t>
            </a:r>
            <a:endParaRPr lang="en-US" altLang="zh-CN" sz="1600" b="1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r>
              <a:rPr lang="en-US" altLang="zh-CN" sz="1600">
                <a:solidFill>
                  <a:srgbClr val="000066"/>
                </a:solidFill>
                <a:latin typeface="Courier New" panose="02070309020205020404" pitchFamily="49" charset="0"/>
              </a:rPr>
              <a:t>FlagStatus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SPI_I2S_GetFlagStatus</a:t>
            </a:r>
            <a:r>
              <a:rPr lang="en-US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(SPI_TypeDef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333333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1600" b="1">
                <a:solidFill>
                  <a:srgbClr val="5C8198"/>
                </a:solidFill>
                <a:latin typeface="Courier New" panose="02070309020205020404" pitchFamily="49" charset="0"/>
              </a:rPr>
              <a:t>SPIx</a:t>
            </a:r>
            <a:r>
              <a:rPr lang="en-US" altLang="zh-CN" sz="1600" b="1">
                <a:solidFill>
                  <a:srgbClr val="333333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uint16_t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5C8198"/>
                </a:solidFill>
                <a:latin typeface="Courier New" panose="02070309020205020404" pitchFamily="49" charset="0"/>
              </a:rPr>
              <a:t>SPI_I2S_FLAG</a:t>
            </a:r>
            <a:r>
              <a:rPr lang="en-US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8580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31D78-FA85-4022-A38D-EDD09DAE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51" y="92416"/>
            <a:ext cx="10571998" cy="970450"/>
          </a:xfrm>
        </p:spPr>
        <p:txBody>
          <a:bodyPr/>
          <a:lstStyle/>
          <a:p>
            <a:r>
              <a:rPr lang="zh-CN" altLang="en-US"/>
              <a:t>常用</a:t>
            </a:r>
            <a:r>
              <a:rPr lang="en-US" altLang="zh-CN"/>
              <a:t>SPI</a:t>
            </a:r>
            <a:r>
              <a:rPr lang="zh-CN" altLang="en-US"/>
              <a:t>库函数手册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E9126-9CB4-4E62-AEF2-E135137E0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9" y="2127183"/>
            <a:ext cx="11925700" cy="47308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kern="0">
              <a:solidFill>
                <a:srgbClr val="333333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3683FB6-F48F-4BE0-9D3A-F0FB05432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182001"/>
              </p:ext>
            </p:extLst>
          </p:nvPr>
        </p:nvGraphicFramePr>
        <p:xfrm>
          <a:off x="125129" y="1652336"/>
          <a:ext cx="11925699" cy="5205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847">
                  <a:extLst>
                    <a:ext uri="{9D8B030D-6E8A-4147-A177-3AD203B41FA5}">
                      <a16:colId xmlns:a16="http://schemas.microsoft.com/office/drawing/2014/main" val="3071170769"/>
                    </a:ext>
                  </a:extLst>
                </a:gridCol>
                <a:gridCol w="9680852">
                  <a:extLst>
                    <a:ext uri="{9D8B030D-6E8A-4147-A177-3AD203B41FA5}">
                      <a16:colId xmlns:a16="http://schemas.microsoft.com/office/drawing/2014/main" val="58313236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a-DK" altLang="zh-CN" sz="1800" b="1">
                          <a:solidFill>
                            <a:srgbClr val="8B3A62"/>
                          </a:solidFill>
                          <a:latin typeface="Courier New" panose="02070309020205020404" pitchFamily="49" charset="0"/>
                        </a:rPr>
                        <a:t>void</a:t>
                      </a:r>
                      <a:r>
                        <a:rPr lang="da-DK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SPI_Init</a:t>
                      </a:r>
                      <a:r>
                        <a:rPr lang="da-DK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(SPI_TypeDef</a:t>
                      </a:r>
                      <a:r>
                        <a:rPr lang="da-DK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da-DK" altLang="zh-CN" sz="1800" b="1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da-DK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SPIx</a:t>
                      </a:r>
                      <a:r>
                        <a:rPr lang="da-DK" altLang="zh-CN" sz="1800" b="1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da-DK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da-DK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SPI_InitTypeDef</a:t>
                      </a:r>
                      <a:r>
                        <a:rPr lang="da-DK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da-DK" altLang="zh-CN" sz="1800" b="1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da-DK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SPI_InitStruct</a:t>
                      </a:r>
                      <a:r>
                        <a:rPr lang="da-DK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569471"/>
                  </a:ext>
                </a:extLst>
              </a:tr>
              <a:tr h="393032">
                <a:tc>
                  <a:txBody>
                    <a:bodyPr/>
                    <a:lstStyle/>
                    <a:p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根据指定参数初始化</a:t>
                      </a:r>
                      <a:r>
                        <a:rPr lang="en-US" altLang="zh-CN"/>
                        <a:t>SPIx</a:t>
                      </a:r>
                      <a:r>
                        <a:rPr lang="zh-CN" altLang="en-US"/>
                        <a:t>外围设备。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823099"/>
                  </a:ext>
                </a:extLst>
              </a:tr>
              <a:tr h="393032">
                <a:tc>
                  <a:txBody>
                    <a:bodyPr/>
                    <a:lstStyle/>
                    <a:p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C8198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SPIx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SPI</a:t>
                      </a:r>
                      <a:r>
                        <a:rPr lang="zh-CN" altLang="en-US"/>
                        <a:t>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084011"/>
                  </a:ext>
                </a:extLst>
              </a:tr>
              <a:tr h="761410">
                <a:tc>
                  <a:txBody>
                    <a:bodyPr/>
                    <a:lstStyle/>
                    <a:p>
                      <a:r>
                        <a:rPr lang="da-DK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SPI_InitStruct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宋体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原型：</a:t>
                      </a:r>
                      <a:endParaRPr lang="en-US" altLang="zh-CN" sz="2000" kern="100">
                        <a:effectLst/>
                        <a:latin typeface="宋体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2000" b="1">
                          <a:solidFill>
                            <a:srgbClr val="8B3A62"/>
                          </a:solidFill>
                          <a:latin typeface="Courier New" panose="02070309020205020404" pitchFamily="49" charset="0"/>
                        </a:rPr>
                        <a:t>typedef</a:t>
                      </a:r>
                      <a:r>
                        <a:rPr lang="en-US" altLang="zh-CN" sz="20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2000" b="1">
                          <a:solidFill>
                            <a:srgbClr val="8B3A62"/>
                          </a:solidFill>
                          <a:latin typeface="Courier New" panose="02070309020205020404" pitchFamily="49" charset="0"/>
                        </a:rPr>
                        <a:t>struct</a:t>
                      </a:r>
                    </a:p>
                    <a:p>
                      <a:pPr algn="l"/>
                      <a:r>
                        <a:rPr lang="en-US" altLang="zh-CN" sz="2000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US" altLang="zh-CN" sz="2000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uint16_t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20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</a:rPr>
                        <a:t>SPI_Direction</a:t>
                      </a:r>
                      <a:r>
                        <a:rPr lang="en-US" altLang="zh-CN" sz="2000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;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    </a:t>
                      </a:r>
                      <a:endParaRPr lang="zh-CN" altLang="en-US" sz="2000"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US" altLang="zh-CN" sz="2000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uint16_t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20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</a:rPr>
                        <a:t>SPI_Mode</a:t>
                      </a:r>
                      <a:r>
                        <a:rPr lang="en-US" altLang="zh-CN" sz="2000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;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      </a:t>
                      </a:r>
                      <a:endParaRPr lang="zh-CN" altLang="en-US" sz="2000"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US" altLang="zh-CN" sz="2000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uint16_t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20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</a:rPr>
                        <a:t>SPI_DataSize</a:t>
                      </a:r>
                      <a:r>
                        <a:rPr lang="en-US" altLang="zh-CN" sz="2000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;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      </a:t>
                      </a:r>
                      <a:endParaRPr lang="zh-CN" altLang="en-US" sz="2000"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US" altLang="zh-CN" sz="2000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uint16_t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20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</a:rPr>
                        <a:t>SPI_CPOL</a:t>
                      </a:r>
                      <a:r>
                        <a:rPr lang="en-US" altLang="zh-CN" sz="2000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;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            </a:t>
                      </a:r>
                      <a:endParaRPr lang="zh-CN" altLang="en-US" sz="2000"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US" altLang="zh-CN" sz="2000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uint16_t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20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</a:rPr>
                        <a:t>SPI_CPHA</a:t>
                      </a:r>
                      <a:r>
                        <a:rPr lang="en-US" altLang="zh-CN" sz="2000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;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            </a:t>
                      </a:r>
                      <a:endParaRPr lang="zh-CN" altLang="en-US" sz="2000"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US" altLang="zh-CN" sz="2000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uint16_t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20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</a:rPr>
                        <a:t>SPI_NSS</a:t>
                      </a:r>
                      <a:r>
                        <a:rPr lang="en-US" altLang="zh-CN" sz="2000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;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US" altLang="zh-CN" sz="2000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uint16_t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20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</a:rPr>
                        <a:t>SPI_BaudRatePrescaler</a:t>
                      </a:r>
                      <a:r>
                        <a:rPr lang="en-US" altLang="zh-CN" sz="2000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;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</a:t>
                      </a:r>
                      <a:endParaRPr lang="zh-CN" altLang="en-US" sz="2000"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US" altLang="zh-CN" sz="2000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uint16_t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20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</a:rPr>
                        <a:t>SPI_FirstBit</a:t>
                      </a:r>
                      <a:r>
                        <a:rPr lang="en-US" altLang="zh-CN" sz="2000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;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        </a:t>
                      </a:r>
                      <a:endParaRPr lang="zh-CN" altLang="en-US" sz="2000"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US" altLang="zh-CN" sz="2000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uint16_t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20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</a:rPr>
                        <a:t>SPI_CRCPolynomial</a:t>
                      </a:r>
                      <a:r>
                        <a:rPr lang="en-US" altLang="zh-CN" sz="2000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zh-CN" sz="2000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}SPI_InitTypeDef</a:t>
                      </a:r>
                      <a:r>
                        <a:rPr lang="en-US" altLang="zh-CN" sz="2000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;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10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5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771C-D50E-4F60-86A0-24C03869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</a:t>
            </a:r>
            <a:r>
              <a:rPr lang="en-US" altLang="zh-CN"/>
              <a:t>SPI</a:t>
            </a:r>
            <a:r>
              <a:rPr lang="zh-CN" altLang="en-US"/>
              <a:t>库函数手册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21CAC66-8946-4DDB-B6F4-863891E5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C13B47F-E083-4686-97A2-7DD57E832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376126"/>
              </p:ext>
            </p:extLst>
          </p:nvPr>
        </p:nvGraphicFramePr>
        <p:xfrm>
          <a:off x="133149" y="1995638"/>
          <a:ext cx="119257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157">
                  <a:extLst>
                    <a:ext uri="{9D8B030D-6E8A-4147-A177-3AD203B41FA5}">
                      <a16:colId xmlns:a16="http://schemas.microsoft.com/office/drawing/2014/main" val="3071170769"/>
                    </a:ext>
                  </a:extLst>
                </a:gridCol>
                <a:gridCol w="9679543">
                  <a:extLst>
                    <a:ext uri="{9D8B030D-6E8A-4147-A177-3AD203B41FA5}">
                      <a16:colId xmlns:a16="http://schemas.microsoft.com/office/drawing/2014/main" val="300677811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a-DK" altLang="zh-CN" sz="1800" b="1">
                          <a:solidFill>
                            <a:srgbClr val="8B3A62"/>
                          </a:solidFill>
                          <a:latin typeface="Courier New" panose="02070309020205020404" pitchFamily="49" charset="0"/>
                        </a:rPr>
                        <a:t>void</a:t>
                      </a:r>
                      <a:r>
                        <a:rPr lang="da-DK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SPI_Init</a:t>
                      </a:r>
                      <a:r>
                        <a:rPr lang="da-DK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(SPI_TypeDef</a:t>
                      </a:r>
                      <a:r>
                        <a:rPr lang="da-DK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da-DK" altLang="zh-CN" sz="1800" b="1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da-DK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SPIx</a:t>
                      </a:r>
                      <a:r>
                        <a:rPr lang="da-DK" altLang="zh-CN" sz="1800" b="1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da-DK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da-DK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SPI_InitTypeDef</a:t>
                      </a:r>
                      <a:r>
                        <a:rPr lang="da-DK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da-DK" altLang="zh-CN" sz="1800" b="1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da-DK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SPI_InitStruct</a:t>
                      </a:r>
                      <a:r>
                        <a:rPr lang="da-DK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zh-CN" b="1">
                        <a:solidFill>
                          <a:srgbClr val="000066"/>
                        </a:solidFill>
                        <a:latin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569471"/>
                  </a:ext>
                </a:extLst>
              </a:tr>
              <a:tr h="953831">
                <a:tc>
                  <a:txBody>
                    <a:bodyPr/>
                    <a:lstStyle/>
                    <a:p>
                      <a:r>
                        <a:rPr lang="da-DK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SPI_InitStruct</a:t>
                      </a:r>
                      <a:endParaRPr lang="zh-CN" alt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</a:rPr>
                        <a:t>SPI_Direction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：指定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单向或双向数据模式，可选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SPI_Direction_2Lines_FullDuplex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//2</a:t>
                      </a:r>
                      <a:r>
                        <a:rPr lang="zh-CN" altLang="en-US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线全双工</a:t>
                      </a:r>
                      <a:endParaRPr lang="en-US" altLang="zh-CN" sz="2000" kern="1200">
                        <a:solidFill>
                          <a:srgbClr val="458B74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SPI_Direction_2Lines_RxOnly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//2</a:t>
                      </a:r>
                      <a:r>
                        <a:rPr lang="zh-CN" altLang="en-US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线只接收</a:t>
                      </a:r>
                      <a:endParaRPr lang="en-US" altLang="zh-CN" sz="2000" kern="1200">
                        <a:solidFill>
                          <a:srgbClr val="458B74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SPI_Direction_1Line_Rx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//1</a:t>
                      </a:r>
                      <a:r>
                        <a:rPr lang="zh-CN" altLang="en-US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线接收</a:t>
                      </a:r>
                      <a:endParaRPr lang="en-US" altLang="zh-CN" sz="2000" kern="1200">
                        <a:solidFill>
                          <a:srgbClr val="458B74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SPI_Direction_1Line_Tx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//1</a:t>
                      </a:r>
                      <a:r>
                        <a:rPr lang="zh-CN" altLang="en-US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线发送</a:t>
                      </a:r>
                      <a:endParaRPr lang="en-US" altLang="zh-CN" sz="2000" kern="1200">
                        <a:solidFill>
                          <a:srgbClr val="458B74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</a:rPr>
                        <a:t>SPI_Mode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：指定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模式，可选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SPI_Mode_Master</a:t>
                      </a:r>
                      <a:endParaRPr lang="en-US" altLang="zh-CN" sz="2000" kern="1200">
                        <a:solidFill>
                          <a:srgbClr val="458B74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SPI_Mode_Slave</a:t>
                      </a:r>
                      <a:endParaRPr lang="en-US" altLang="zh-CN" sz="2000" kern="1200">
                        <a:solidFill>
                          <a:srgbClr val="458B74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</a:rPr>
                        <a:t>SPI_DataSize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：指定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数据帧长度，可选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SPI_DataSize_16b</a:t>
                      </a: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SPI_DataSize_8b</a:t>
                      </a: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</a:rPr>
                        <a:t>SPI_CPOL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：可选</a:t>
                      </a:r>
                      <a:r>
                        <a:rPr lang="en-US" altLang="zh-CN" sz="20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SPI_CPOL_Low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CN" sz="20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SPI_CPOL_High</a:t>
                      </a: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</a:rPr>
                        <a:t>SPI_CPHA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：可选</a:t>
                      </a:r>
                      <a:r>
                        <a:rPr lang="en-US" altLang="zh-CN" sz="20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SPI_CPHA_1Edge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CN" sz="20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SPI_CPHA_2Edge</a:t>
                      </a: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</a:rPr>
                        <a:t>SPI_NSS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：指定硬件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NSS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还是软件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NSS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，可选</a:t>
                      </a:r>
                      <a:r>
                        <a:rPr lang="en-US" altLang="zh-CN" sz="20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SPI_NSS_Soft</a:t>
                      </a:r>
                      <a:r>
                        <a:rPr lang="zh-CN" altLang="en-US" sz="1800" u="sng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CN" sz="20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SPI_NSS_Hard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10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16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771C-D50E-4F60-86A0-24C03869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</a:t>
            </a:r>
            <a:r>
              <a:rPr lang="en-US" altLang="zh-CN"/>
              <a:t>SPI</a:t>
            </a:r>
            <a:r>
              <a:rPr lang="zh-CN" altLang="en-US"/>
              <a:t>库函数手册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21CAC66-8946-4DDB-B6F4-863891E5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C13B47F-E083-4686-97A2-7DD57E832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676855"/>
              </p:ext>
            </p:extLst>
          </p:nvPr>
        </p:nvGraphicFramePr>
        <p:xfrm>
          <a:off x="133149" y="1554480"/>
          <a:ext cx="119257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157">
                  <a:extLst>
                    <a:ext uri="{9D8B030D-6E8A-4147-A177-3AD203B41FA5}">
                      <a16:colId xmlns:a16="http://schemas.microsoft.com/office/drawing/2014/main" val="3071170769"/>
                    </a:ext>
                  </a:extLst>
                </a:gridCol>
                <a:gridCol w="9679543">
                  <a:extLst>
                    <a:ext uri="{9D8B030D-6E8A-4147-A177-3AD203B41FA5}">
                      <a16:colId xmlns:a16="http://schemas.microsoft.com/office/drawing/2014/main" val="300677811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a-DK" altLang="zh-CN" sz="1800" b="1">
                          <a:solidFill>
                            <a:srgbClr val="8B3A62"/>
                          </a:solidFill>
                          <a:latin typeface="Courier New" panose="02070309020205020404" pitchFamily="49" charset="0"/>
                        </a:rPr>
                        <a:t>void</a:t>
                      </a:r>
                      <a:r>
                        <a:rPr lang="da-DK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SPI_Init</a:t>
                      </a:r>
                      <a:r>
                        <a:rPr lang="da-DK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(SPI_TypeDef</a:t>
                      </a:r>
                      <a:r>
                        <a:rPr lang="da-DK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da-DK" altLang="zh-CN" sz="1800" b="1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da-DK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SPIx</a:t>
                      </a:r>
                      <a:r>
                        <a:rPr lang="da-DK" altLang="zh-CN" sz="1800" b="1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da-DK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da-DK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SPI_InitTypeDef</a:t>
                      </a:r>
                      <a:r>
                        <a:rPr lang="da-DK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da-DK" altLang="zh-CN" sz="1800" b="1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da-DK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SPI_InitStruct</a:t>
                      </a:r>
                      <a:r>
                        <a:rPr lang="da-DK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zh-CN" b="1">
                        <a:solidFill>
                          <a:srgbClr val="000066"/>
                        </a:solidFill>
                        <a:latin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569471"/>
                  </a:ext>
                </a:extLst>
              </a:tr>
              <a:tr h="953831">
                <a:tc>
                  <a:txBody>
                    <a:bodyPr/>
                    <a:lstStyle/>
                    <a:p>
                      <a:r>
                        <a:rPr lang="da-DK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SPI_InitStruct</a:t>
                      </a:r>
                      <a:endParaRPr lang="zh-CN" alt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</a:rPr>
                        <a:t>SPI_BaudRatePrescaler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：时钟预分频器值，时钟来自于主时钟，可选   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20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SPI_BaudRatePrescaler_x</a:t>
                      </a:r>
                      <a:r>
                        <a:rPr lang="zh-CN" altLang="en-US" sz="20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其中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x(2,4,8,16,32,64,128,256)</a:t>
                      </a: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</a:rPr>
                        <a:t>SPI_FirstBit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：指定数据传输是从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MSB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位还是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LSB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位开始，可选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SPI_FirstBit_MSB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高位在前</a:t>
                      </a:r>
                      <a:endParaRPr lang="en-US" altLang="zh-CN" sz="2000" kern="1200">
                        <a:solidFill>
                          <a:srgbClr val="458B74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SPI_FirstBit_LSB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低位在前</a:t>
                      </a:r>
                      <a:endParaRPr lang="en-US" altLang="zh-CN" sz="2000" kern="1200">
                        <a:solidFill>
                          <a:srgbClr val="458B74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</a:rPr>
                        <a:t>SPI_CRCPolynomial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：指定用于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CRC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计算的多项式。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10135"/>
                  </a:ext>
                </a:extLst>
              </a:tr>
              <a:tr h="334301">
                <a:tc gridSpan="2"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FlagStatus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SPI_I2S_GetFlagStatus</a:t>
                      </a:r>
                      <a:r>
                        <a:rPr lang="en-US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(SPI_TypeDef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en-US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SPIx</a:t>
                      </a:r>
                      <a:r>
                        <a:rPr lang="en-US" altLang="zh-CN" sz="1800" b="1">
                          <a:solidFill>
                            <a:srgbClr val="333333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uint16_t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SPI_I2S_FLAG</a:t>
                      </a:r>
                      <a:r>
                        <a:rPr lang="en-US" altLang="zh-CN" sz="1800" b="1">
                          <a:solidFill>
                            <a:srgbClr val="000066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732785"/>
                  </a:ext>
                </a:extLst>
              </a:tr>
              <a:tr h="334301">
                <a:tc>
                  <a:txBody>
                    <a:bodyPr/>
                    <a:lstStyle/>
                    <a:p>
                      <a:r>
                        <a:rPr lang="zh-CN" altLang="en-US" u="none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检查是否设置了指定的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SPI/I2S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标志位。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2748"/>
                  </a:ext>
                </a:extLst>
              </a:tr>
              <a:tr h="334301">
                <a:tc>
                  <a:txBody>
                    <a:bodyPr/>
                    <a:lstStyle/>
                    <a:p>
                      <a:r>
                        <a:rPr lang="zh-CN" altLang="en-US" u="none"/>
                        <a:t>返回值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标志位是否置位（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SET/RESET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86524"/>
                  </a:ext>
                </a:extLst>
              </a:tr>
              <a:tr h="334301">
                <a:tc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rgbClr val="5C8198"/>
                          </a:solidFill>
                          <a:latin typeface="Courier New" panose="02070309020205020404" pitchFamily="49" charset="0"/>
                        </a:rPr>
                        <a:t>SPI_I2S_FLAG</a:t>
                      </a:r>
                      <a:endParaRPr lang="zh-CN" alt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SPI_I2S_FLAG_TXE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//SPI/I2S</a:t>
                      </a:r>
                      <a:r>
                        <a:rPr lang="zh-CN" altLang="en-US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发送缓存为空标志位</a:t>
                      </a:r>
                      <a:endParaRPr lang="en-US" altLang="zh-CN" sz="2000" kern="1200">
                        <a:solidFill>
                          <a:srgbClr val="458B74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SPI_I2S_FLAG_RXNE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//SPI/I2S</a:t>
                      </a:r>
                      <a:r>
                        <a:rPr lang="zh-CN" altLang="en-US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发送缓存非空标志位</a:t>
                      </a:r>
                      <a:endParaRPr lang="en-US" altLang="zh-CN" sz="2000" kern="1200">
                        <a:solidFill>
                          <a:srgbClr val="458B74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pl-PL" altLang="zh-CN" sz="20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SPI_I2S_FLAG_BSY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//SPI/I2S</a:t>
                      </a:r>
                      <a:r>
                        <a:rPr lang="zh-CN" altLang="en-US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忙碌标志位</a:t>
                      </a:r>
                      <a:r>
                        <a:rPr lang="pl-PL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endParaRPr lang="en-US" altLang="zh-CN" sz="2000" kern="1200">
                        <a:solidFill>
                          <a:srgbClr val="458B74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SPI_I2S_FLAG_OVR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//SPI/I2S</a:t>
                      </a:r>
                      <a:r>
                        <a:rPr lang="zh-CN" altLang="en-US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溢出标志位</a:t>
                      </a:r>
                      <a:endParaRPr lang="en-US" altLang="zh-CN" sz="2000" kern="1200">
                        <a:solidFill>
                          <a:srgbClr val="458B74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SPI_FLAG_MODF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//SPI</a:t>
                      </a:r>
                      <a:r>
                        <a:rPr lang="zh-CN" altLang="en-US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模式错误标志位</a:t>
                      </a:r>
                      <a:endParaRPr lang="en-US" altLang="zh-CN" sz="2000" kern="1200">
                        <a:solidFill>
                          <a:srgbClr val="458B74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2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SPI_FLAG_CRCERR</a:t>
                      </a:r>
                      <a:r>
                        <a:rPr lang="en-US" altLang="zh-CN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//SPI CRC</a:t>
                      </a:r>
                      <a:r>
                        <a:rPr lang="zh-CN" altLang="en-US" sz="2000" kern="1200">
                          <a:solidFill>
                            <a:srgbClr val="458B74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错误标志位</a:t>
                      </a:r>
                      <a:endParaRPr lang="en-US" altLang="zh-CN" sz="2000" kern="1200">
                        <a:solidFill>
                          <a:srgbClr val="458B74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74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51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43B9A-87E1-4EA6-96F2-290FF22C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59" y="148608"/>
            <a:ext cx="10571998" cy="970450"/>
          </a:xfrm>
        </p:spPr>
        <p:txBody>
          <a:bodyPr/>
          <a:lstStyle/>
          <a:p>
            <a:r>
              <a:rPr lang="en-US" altLang="zh-CN"/>
              <a:t>SPI</a:t>
            </a:r>
            <a:r>
              <a:rPr lang="zh-CN" altLang="en-US"/>
              <a:t>初始化代码（</a:t>
            </a:r>
            <a:r>
              <a:rPr lang="en-US" altLang="zh-CN"/>
              <a:t>SPI3</a:t>
            </a:r>
            <a:r>
              <a:rPr lang="zh-CN" altLang="en-US"/>
              <a:t>为例）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FC2071-31AC-4380-9CF5-A7D2A991F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05" y="2462668"/>
            <a:ext cx="9728012" cy="3898595"/>
          </a:xfrm>
          <a:prstGeom prst="rect">
            <a:avLst/>
          </a:prstGeom>
        </p:spPr>
      </p:pic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502C54DA-13F5-4C1C-98F7-B742AD0BF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56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43B9A-87E1-4EA6-96F2-290FF22C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59" y="148608"/>
            <a:ext cx="10571998" cy="970450"/>
          </a:xfrm>
        </p:spPr>
        <p:txBody>
          <a:bodyPr/>
          <a:lstStyle/>
          <a:p>
            <a:r>
              <a:rPr lang="en-US" altLang="zh-CN"/>
              <a:t>SPI</a:t>
            </a:r>
            <a:r>
              <a:rPr lang="zh-CN" altLang="en-US"/>
              <a:t>初始化代码（</a:t>
            </a:r>
            <a:r>
              <a:rPr lang="en-US" altLang="zh-CN"/>
              <a:t>SPI3</a:t>
            </a:r>
            <a:r>
              <a:rPr lang="zh-CN" altLang="en-US"/>
              <a:t>为例）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5B8B38A-3B51-4592-87DC-DBCF3BC22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759" y="2365850"/>
            <a:ext cx="10097298" cy="354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2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CA5CF-6AAD-4F6B-9F31-399FD033CE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I2C</a:t>
            </a:r>
            <a:endParaRPr lang="zh-CN" altLang="en-US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7C729DF1-3364-4925-B660-3BA5FFD63B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形 5" descr="链接">
            <a:hlinkClick r:id="rId2" action="ppaction://hlinkfile"/>
            <a:extLst>
              <a:ext uri="{FF2B5EF4-FFF2-40B4-BE49-F238E27FC236}">
                <a16:creationId xmlns:a16="http://schemas.microsoft.com/office/drawing/2014/main" id="{B3EF0EAD-2999-4E91-8AB8-76DD183D2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6146" y="35057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8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31D78-FA85-4022-A38D-EDD09DAE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</a:t>
            </a:r>
            <a:r>
              <a:rPr lang="en-US" altLang="zh-CN"/>
              <a:t>I2C</a:t>
            </a:r>
            <a:r>
              <a:rPr lang="zh-CN" altLang="en-US"/>
              <a:t>库函数手册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E9126-9CB4-4E62-AEF2-E135137E0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49" y="1790299"/>
            <a:ext cx="11925700" cy="4825105"/>
          </a:xfrm>
        </p:spPr>
        <p:txBody>
          <a:bodyPr>
            <a:normAutofit/>
          </a:bodyPr>
          <a:lstStyle/>
          <a:p>
            <a:r>
              <a:rPr lang="en-US" altLang="zh-CN" sz="1600" b="1">
                <a:solidFill>
                  <a:srgbClr val="8B3A62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I2C_Init</a:t>
            </a:r>
            <a:r>
              <a:rPr lang="en-US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(I2C_TypeDef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333333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1600" b="1">
                <a:solidFill>
                  <a:srgbClr val="5C8198"/>
                </a:solidFill>
                <a:latin typeface="Courier New" panose="02070309020205020404" pitchFamily="49" charset="0"/>
              </a:rPr>
              <a:t>I2Cx</a:t>
            </a:r>
            <a:r>
              <a:rPr lang="en-US" altLang="zh-CN" sz="1600" b="1">
                <a:solidFill>
                  <a:srgbClr val="333333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I2C_InitTypeDef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333333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1600" b="1">
                <a:solidFill>
                  <a:srgbClr val="5C8198"/>
                </a:solidFill>
                <a:latin typeface="Courier New" panose="02070309020205020404" pitchFamily="49" charset="0"/>
              </a:rPr>
              <a:t>I2C_InitStruct</a:t>
            </a:r>
            <a:r>
              <a:rPr lang="en-US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nn-NO" altLang="zh-CN" sz="1600" b="1">
                <a:solidFill>
                  <a:srgbClr val="8B3A62"/>
                </a:solidFill>
                <a:latin typeface="Courier New" panose="02070309020205020404" pitchFamily="49" charset="0"/>
              </a:rPr>
              <a:t>void</a:t>
            </a:r>
            <a:r>
              <a:rPr lang="nn-NO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I2C_Cmd</a:t>
            </a:r>
            <a:r>
              <a:rPr lang="nn-NO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(I2C_TypeDef</a:t>
            </a:r>
            <a:r>
              <a:rPr lang="nn-NO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sz="1600" b="1">
                <a:solidFill>
                  <a:srgbClr val="333333"/>
                </a:solidFill>
                <a:latin typeface="Courier New" panose="02070309020205020404" pitchFamily="49" charset="0"/>
              </a:rPr>
              <a:t>*</a:t>
            </a:r>
            <a:r>
              <a:rPr lang="nn-NO" altLang="zh-CN" sz="1600" b="1">
                <a:solidFill>
                  <a:srgbClr val="5C8198"/>
                </a:solidFill>
                <a:latin typeface="Courier New" panose="02070309020205020404" pitchFamily="49" charset="0"/>
              </a:rPr>
              <a:t>I2Cx</a:t>
            </a:r>
            <a:r>
              <a:rPr lang="nn-NO" altLang="zh-CN" sz="1600" b="1">
                <a:solidFill>
                  <a:srgbClr val="333333"/>
                </a:solidFill>
                <a:latin typeface="Courier New" panose="02070309020205020404" pitchFamily="49" charset="0"/>
              </a:rPr>
              <a:t>,</a:t>
            </a:r>
            <a:r>
              <a:rPr lang="nn-NO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FunctionalState</a:t>
            </a:r>
            <a:r>
              <a:rPr lang="nn-NO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sz="1600" b="1">
                <a:solidFill>
                  <a:srgbClr val="5C8198"/>
                </a:solidFill>
                <a:latin typeface="Courier New" panose="02070309020205020404" pitchFamily="49" charset="0"/>
              </a:rPr>
              <a:t>NewState</a:t>
            </a:r>
            <a:r>
              <a:rPr lang="nn-NO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600" b="1">
                <a:solidFill>
                  <a:srgbClr val="8B3A62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I2C_AcknowledgeConfig</a:t>
            </a:r>
            <a:r>
              <a:rPr lang="en-US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(I2C_TypeDef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333333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1600" b="1">
                <a:solidFill>
                  <a:srgbClr val="5C8198"/>
                </a:solidFill>
                <a:latin typeface="Courier New" panose="02070309020205020404" pitchFamily="49" charset="0"/>
              </a:rPr>
              <a:t>I2Cx</a:t>
            </a:r>
            <a:r>
              <a:rPr lang="en-US" altLang="zh-CN" sz="1600" b="1">
                <a:solidFill>
                  <a:srgbClr val="333333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FunctionalState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5C8198"/>
                </a:solidFill>
                <a:latin typeface="Courier New" panose="02070309020205020404" pitchFamily="49" charset="0"/>
              </a:rPr>
              <a:t>NewState</a:t>
            </a:r>
            <a:r>
              <a:rPr lang="en-US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);</a:t>
            </a:r>
            <a:endParaRPr lang="nn-NO" altLang="zh-CN" sz="1600" b="1">
              <a:solidFill>
                <a:srgbClr val="8B3A62"/>
              </a:solidFill>
              <a:latin typeface="Courier New" panose="02070309020205020404" pitchFamily="49" charset="0"/>
            </a:endParaRPr>
          </a:p>
          <a:p>
            <a:r>
              <a:rPr lang="nn-NO" altLang="zh-CN" sz="1600" b="1">
                <a:solidFill>
                  <a:srgbClr val="8B3A62"/>
                </a:solidFill>
                <a:latin typeface="Courier New" panose="02070309020205020404" pitchFamily="49" charset="0"/>
              </a:rPr>
              <a:t>void</a:t>
            </a:r>
            <a:r>
              <a:rPr lang="nn-NO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I2C_GenerateSTART</a:t>
            </a:r>
            <a:r>
              <a:rPr lang="nn-NO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(I2C_TypeDef</a:t>
            </a:r>
            <a:r>
              <a:rPr lang="nn-NO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sz="1600" b="1">
                <a:solidFill>
                  <a:srgbClr val="333333"/>
                </a:solidFill>
                <a:latin typeface="Courier New" panose="02070309020205020404" pitchFamily="49" charset="0"/>
              </a:rPr>
              <a:t>*</a:t>
            </a:r>
            <a:r>
              <a:rPr lang="nn-NO" altLang="zh-CN" sz="1600" b="1">
                <a:solidFill>
                  <a:srgbClr val="5C8198"/>
                </a:solidFill>
                <a:latin typeface="Courier New" panose="02070309020205020404" pitchFamily="49" charset="0"/>
              </a:rPr>
              <a:t>I2Cx</a:t>
            </a:r>
            <a:r>
              <a:rPr lang="nn-NO" altLang="zh-CN" sz="1600" b="1">
                <a:solidFill>
                  <a:srgbClr val="333333"/>
                </a:solidFill>
                <a:latin typeface="Courier New" panose="02070309020205020404" pitchFamily="49" charset="0"/>
              </a:rPr>
              <a:t>,</a:t>
            </a:r>
            <a:r>
              <a:rPr lang="nn-NO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FunctionalState</a:t>
            </a:r>
            <a:r>
              <a:rPr lang="nn-NO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sz="1600" b="1">
                <a:solidFill>
                  <a:srgbClr val="5C8198"/>
                </a:solidFill>
                <a:latin typeface="Courier New" panose="02070309020205020404" pitchFamily="49" charset="0"/>
              </a:rPr>
              <a:t>NewState</a:t>
            </a:r>
            <a:r>
              <a:rPr lang="nn-NO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600" b="1">
                <a:solidFill>
                  <a:srgbClr val="8B3A62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I2C_GenerateSTOP</a:t>
            </a:r>
            <a:r>
              <a:rPr lang="en-US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(I2C_TypeDef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333333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1600" b="1">
                <a:solidFill>
                  <a:srgbClr val="5C8198"/>
                </a:solidFill>
                <a:latin typeface="Courier New" panose="02070309020205020404" pitchFamily="49" charset="0"/>
              </a:rPr>
              <a:t>I2Cx</a:t>
            </a:r>
            <a:r>
              <a:rPr lang="en-US" altLang="zh-CN" sz="1600" b="1">
                <a:solidFill>
                  <a:srgbClr val="333333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FunctionalState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5C8198"/>
                </a:solidFill>
                <a:latin typeface="Courier New" panose="02070309020205020404" pitchFamily="49" charset="0"/>
              </a:rPr>
              <a:t>NewState</a:t>
            </a:r>
            <a:r>
              <a:rPr lang="en-US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600" b="1">
                <a:solidFill>
                  <a:srgbClr val="8B3A62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I2C_Send7bitAddress</a:t>
            </a:r>
            <a:r>
              <a:rPr lang="en-US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(I2C_TypeDef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333333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1600" b="1">
                <a:solidFill>
                  <a:srgbClr val="5C8198"/>
                </a:solidFill>
                <a:latin typeface="Courier New" panose="02070309020205020404" pitchFamily="49" charset="0"/>
              </a:rPr>
              <a:t>I2Cx</a:t>
            </a:r>
            <a:r>
              <a:rPr lang="en-US" altLang="zh-CN" sz="1600" b="1">
                <a:solidFill>
                  <a:srgbClr val="333333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uint8_t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5C8198"/>
                </a:solidFill>
                <a:latin typeface="Courier New" panose="02070309020205020404" pitchFamily="49" charset="0"/>
              </a:rPr>
              <a:t>Address</a:t>
            </a:r>
            <a:r>
              <a:rPr lang="en-US" altLang="zh-CN" sz="1600" b="1">
                <a:solidFill>
                  <a:srgbClr val="333333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uint8_t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5C8198"/>
                </a:solidFill>
                <a:latin typeface="Courier New" panose="02070309020205020404" pitchFamily="49" charset="0"/>
              </a:rPr>
              <a:t>I2C_Direction</a:t>
            </a:r>
            <a:r>
              <a:rPr lang="en-US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nn-NO" altLang="zh-CN" sz="1600" b="1">
                <a:solidFill>
                  <a:srgbClr val="8B3A62"/>
                </a:solidFill>
                <a:latin typeface="Courier New" panose="02070309020205020404" pitchFamily="49" charset="0"/>
              </a:rPr>
              <a:t>void</a:t>
            </a:r>
            <a:r>
              <a:rPr lang="nn-NO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I2C_SendData</a:t>
            </a:r>
            <a:r>
              <a:rPr lang="nn-NO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(I2C_TypeDef</a:t>
            </a:r>
            <a:r>
              <a:rPr lang="nn-NO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sz="1600" b="1">
                <a:solidFill>
                  <a:srgbClr val="333333"/>
                </a:solidFill>
                <a:latin typeface="Courier New" panose="02070309020205020404" pitchFamily="49" charset="0"/>
              </a:rPr>
              <a:t>*</a:t>
            </a:r>
            <a:r>
              <a:rPr lang="nn-NO" altLang="zh-CN" sz="1600" b="1">
                <a:solidFill>
                  <a:srgbClr val="5C8198"/>
                </a:solidFill>
                <a:latin typeface="Courier New" panose="02070309020205020404" pitchFamily="49" charset="0"/>
              </a:rPr>
              <a:t>I2Cx</a:t>
            </a:r>
            <a:r>
              <a:rPr lang="nn-NO" altLang="zh-CN" sz="1600" b="1">
                <a:solidFill>
                  <a:srgbClr val="333333"/>
                </a:solidFill>
                <a:latin typeface="Courier New" panose="02070309020205020404" pitchFamily="49" charset="0"/>
              </a:rPr>
              <a:t>,</a:t>
            </a:r>
            <a:r>
              <a:rPr lang="nn-NO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uint8_t</a:t>
            </a:r>
            <a:r>
              <a:rPr lang="nn-NO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sz="1600" b="1">
                <a:solidFill>
                  <a:srgbClr val="5C8198"/>
                </a:solidFill>
                <a:latin typeface="Courier New" panose="02070309020205020404" pitchFamily="49" charset="0"/>
              </a:rPr>
              <a:t>Data</a:t>
            </a:r>
            <a:r>
              <a:rPr lang="nn-NO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600">
                <a:solidFill>
                  <a:srgbClr val="000066"/>
                </a:solidFill>
                <a:latin typeface="Courier New" panose="02070309020205020404" pitchFamily="49" charset="0"/>
              </a:rPr>
              <a:t>uint8_t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I2C_ReceiveData</a:t>
            </a:r>
            <a:r>
              <a:rPr lang="en-US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(I2C_TypeDef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333333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1600" b="1">
                <a:solidFill>
                  <a:srgbClr val="5C8198"/>
                </a:solidFill>
                <a:latin typeface="Courier New" panose="02070309020205020404" pitchFamily="49" charset="0"/>
              </a:rPr>
              <a:t>I2Cx</a:t>
            </a:r>
            <a:r>
              <a:rPr lang="en-US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);</a:t>
            </a:r>
            <a:endParaRPr lang="nn-NO" altLang="zh-CN" sz="1600" b="1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r>
              <a:rPr lang="en-US" altLang="zh-CN" sz="1600">
                <a:solidFill>
                  <a:srgbClr val="000066"/>
                </a:solidFill>
                <a:latin typeface="Courier New" panose="02070309020205020404" pitchFamily="49" charset="0"/>
              </a:rPr>
              <a:t>FlagStatus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I2C_GetFlagStatus</a:t>
            </a:r>
            <a:r>
              <a:rPr lang="en-US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(I2C_TypeDef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333333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1600" b="1">
                <a:solidFill>
                  <a:srgbClr val="5C8198"/>
                </a:solidFill>
                <a:latin typeface="Courier New" panose="02070309020205020404" pitchFamily="49" charset="0"/>
              </a:rPr>
              <a:t>I2Cx</a:t>
            </a:r>
            <a:r>
              <a:rPr lang="en-US" altLang="zh-CN" sz="1600" b="1">
                <a:solidFill>
                  <a:srgbClr val="333333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uint32_t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5C8198"/>
                </a:solidFill>
                <a:latin typeface="Courier New" panose="02070309020205020404" pitchFamily="49" charset="0"/>
              </a:rPr>
              <a:t>I2C_FLAG</a:t>
            </a:r>
            <a:r>
              <a:rPr lang="en-US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);</a:t>
            </a:r>
            <a:endParaRPr lang="nn-NO" altLang="zh-CN" sz="1600" b="1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r>
              <a:rPr lang="en-US" altLang="zh-CN" sz="1600">
                <a:solidFill>
                  <a:srgbClr val="000066"/>
                </a:solidFill>
                <a:latin typeface="Courier New" panose="02070309020205020404" pitchFamily="49" charset="0"/>
              </a:rPr>
              <a:t>ErrorStatus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I2C_CheckEvent</a:t>
            </a:r>
            <a:r>
              <a:rPr lang="en-US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(I2C_TypeDef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333333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1600" b="1">
                <a:solidFill>
                  <a:srgbClr val="5C8198"/>
                </a:solidFill>
                <a:latin typeface="Courier New" panose="02070309020205020404" pitchFamily="49" charset="0"/>
              </a:rPr>
              <a:t>I2Cx</a:t>
            </a:r>
            <a:r>
              <a:rPr lang="en-US" altLang="zh-CN" sz="1600" b="1">
                <a:solidFill>
                  <a:srgbClr val="333333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uint32_t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5C8198"/>
                </a:solidFill>
                <a:latin typeface="Courier New" panose="02070309020205020404" pitchFamily="49" charset="0"/>
              </a:rPr>
              <a:t>I2C_EVENT</a:t>
            </a:r>
            <a:r>
              <a:rPr lang="en-US" altLang="zh-CN" sz="1600" b="1">
                <a:solidFill>
                  <a:srgbClr val="000066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43287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引用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901</TotalTime>
  <Words>1490</Words>
  <Application>Microsoft Office PowerPoint</Application>
  <PresentationFormat>宽屏</PresentationFormat>
  <Paragraphs>154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Century Gothic</vt:lpstr>
      <vt:lpstr>Courier New</vt:lpstr>
      <vt:lpstr>Times New Roman</vt:lpstr>
      <vt:lpstr>Wingdings 2</vt:lpstr>
      <vt:lpstr>引用</vt:lpstr>
      <vt:lpstr>SPI</vt:lpstr>
      <vt:lpstr>常用SPI库函数手册</vt:lpstr>
      <vt:lpstr>常用SPI库函数手册</vt:lpstr>
      <vt:lpstr>常用SPI库函数手册</vt:lpstr>
      <vt:lpstr>常用SPI库函数手册</vt:lpstr>
      <vt:lpstr>SPI初始化代码（SPI3为例）</vt:lpstr>
      <vt:lpstr>SPI初始化代码（SPI3为例）</vt:lpstr>
      <vt:lpstr>I2C</vt:lpstr>
      <vt:lpstr>常用I2C库函数手册</vt:lpstr>
      <vt:lpstr>常用I2C库函数手册</vt:lpstr>
      <vt:lpstr>常用I2C库函数手册</vt:lpstr>
      <vt:lpstr>常用I2C库函数手册</vt:lpstr>
      <vt:lpstr>常用I2C库函数手册</vt:lpstr>
      <vt:lpstr>I2C初始化代码（I2C2为例）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1.CH32V307VCT6 GPIO操作</dc:title>
  <dc:creator>JIE Rain</dc:creator>
  <cp:lastModifiedBy>JIE Rain</cp:lastModifiedBy>
  <cp:revision>207</cp:revision>
  <dcterms:created xsi:type="dcterms:W3CDTF">2023-01-08T02:22:18Z</dcterms:created>
  <dcterms:modified xsi:type="dcterms:W3CDTF">2023-01-21T14:07:03Z</dcterms:modified>
</cp:coreProperties>
</file>