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58" r:id="rId2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07674A3-AEDC-4E17-AF3B-00254FD9E292}">
          <p14:sldIdLst>
            <p14:sldId id="256"/>
            <p14:sldId id="257"/>
            <p14:sldId id="268"/>
            <p14:sldId id="259"/>
            <p14:sldId id="260"/>
            <p14:sldId id="261"/>
            <p14:sldId id="262"/>
            <p14:sldId id="263"/>
            <p14:sldId id="266"/>
            <p14:sldId id="267"/>
            <p14:sldId id="264"/>
            <p14:sldId id="265"/>
            <p14:sldId id="269"/>
            <p14:sldId id="270"/>
            <p14:sldId id="271"/>
            <p14:sldId id="272"/>
            <p14:sldId id="274"/>
            <p14:sldId id="273"/>
            <p14:sldId id="275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1" autoAdjust="0"/>
    <p:restoredTop sz="94660"/>
  </p:normalViewPr>
  <p:slideViewPr>
    <p:cSldViewPr snapToGrid="0">
      <p:cViewPr varScale="1">
        <p:scale>
          <a:sx n="83" d="100"/>
          <a:sy n="83" d="100"/>
        </p:scale>
        <p:origin x="51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42652-903C-4CB0-9D08-CCDEA06D1E92}" type="datetimeFigureOut">
              <a:rPr lang="pl-PL" smtClean="0"/>
              <a:t>09.06.2016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6D28E-18AE-4FC9-969D-697E214CE8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6009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Byte</a:t>
            </a:r>
            <a:r>
              <a:rPr lang="pl-PL" dirty="0"/>
              <a:t> – uint8</a:t>
            </a:r>
          </a:p>
          <a:p>
            <a:r>
              <a:rPr lang="pl-PL" dirty="0" err="1"/>
              <a:t>Rune</a:t>
            </a:r>
            <a:r>
              <a:rPr lang="pl-PL" baseline="0" dirty="0"/>
              <a:t> – int32</a:t>
            </a:r>
          </a:p>
          <a:p>
            <a:r>
              <a:rPr lang="pl-PL" baseline="0" dirty="0" err="1"/>
              <a:t>Slice</a:t>
            </a:r>
            <a:r>
              <a:rPr lang="pl-PL" baseline="0" dirty="0"/>
              <a:t> – tablica dynamiczna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6D28E-18AE-4FC9-969D-697E214CE8A6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4158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6D28E-18AE-4FC9-969D-697E214CE8A6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6022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teraz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pl-PL" dirty="0" err="1"/>
              <a:t>żdy</a:t>
            </a:r>
            <a:r>
              <a:rPr lang="pl-PL" dirty="0"/>
              <a:t> próbuje </a:t>
            </a:r>
            <a:r>
              <a:rPr lang="pl-PL" dirty="0" err="1"/>
              <a:t>fmt.Println</a:t>
            </a:r>
            <a:r>
              <a:rPr lang="pl-PL" dirty="0"/>
              <a:t> </a:t>
            </a:r>
            <a:r>
              <a:rPr lang="pl-PL" dirty="0" err="1"/>
              <a:t>przeżucić</a:t>
            </a:r>
            <a:r>
              <a:rPr lang="pl-PL" dirty="0"/>
              <a:t> do oddzielnej funkcji którą wywoła</a:t>
            </a:r>
            <a:r>
              <a:rPr lang="pl-PL" baseline="0" dirty="0"/>
              <a:t> w </a:t>
            </a:r>
            <a:r>
              <a:rPr lang="pl-PL" baseline="0" dirty="0" err="1"/>
              <a:t>mainie</a:t>
            </a:r>
            <a:r>
              <a:rPr lang="pl-PL" baseline="0" dirty="0"/>
              <a:t>.</a:t>
            </a:r>
          </a:p>
          <a:p>
            <a:r>
              <a:rPr lang="pl-PL" baseline="0" dirty="0"/>
              <a:t>Czas: 3 minuty.</a:t>
            </a:r>
          </a:p>
          <a:p>
            <a:r>
              <a:rPr lang="pl-PL" baseline="0" dirty="0"/>
              <a:t>Potem wspólnie na tablicy.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6D28E-18AE-4FC9-969D-697E214CE8A6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4250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Zadanie</a:t>
            </a:r>
            <a:r>
              <a:rPr lang="pl-PL" dirty="0"/>
              <a:t>:</a:t>
            </a:r>
            <a:r>
              <a:rPr lang="en-US" dirty="0"/>
              <a:t> </a:t>
            </a:r>
            <a:r>
              <a:rPr lang="pl-PL" dirty="0"/>
              <a:t>tak</a:t>
            </a:r>
            <a:r>
              <a:rPr lang="pl-PL" baseline="0" dirty="0"/>
              <a:t> samo, tylko podbija jakąś liczbę o dwa.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6D28E-18AE-4FC9-969D-697E214CE8A6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8810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Może jakiś inny </a:t>
            </a:r>
            <a:r>
              <a:rPr lang="pl-PL" dirty="0" err="1"/>
              <a:t>server</a:t>
            </a:r>
            <a:r>
              <a:rPr lang="pl-PL" dirty="0"/>
              <a:t>, dodawanie?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6D28E-18AE-4FC9-969D-697E214CE8A6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2699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A754-9540-4D5E-98E9-B4D8B46BB8A6}" type="datetimeFigureOut">
              <a:rPr lang="pl-PL" smtClean="0"/>
              <a:t>09.06.2016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DB7-824E-4284-BEC5-DD041C4DDE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9264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A754-9540-4D5E-98E9-B4D8B46BB8A6}" type="datetimeFigureOut">
              <a:rPr lang="pl-PL" smtClean="0"/>
              <a:t>09.06.2016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DB7-824E-4284-BEC5-DD041C4DDE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976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A754-9540-4D5E-98E9-B4D8B46BB8A6}" type="datetimeFigureOut">
              <a:rPr lang="pl-PL" smtClean="0"/>
              <a:t>09.06.2016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DB7-824E-4284-BEC5-DD041C4DDE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861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A754-9540-4D5E-98E9-B4D8B46BB8A6}" type="datetimeFigureOut">
              <a:rPr lang="pl-PL" smtClean="0"/>
              <a:t>09.06.2016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DB7-824E-4284-BEC5-DD041C4DDE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28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A754-9540-4D5E-98E9-B4D8B46BB8A6}" type="datetimeFigureOut">
              <a:rPr lang="pl-PL" smtClean="0"/>
              <a:t>09.06.2016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DB7-824E-4284-BEC5-DD041C4DDE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537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A754-9540-4D5E-98E9-B4D8B46BB8A6}" type="datetimeFigureOut">
              <a:rPr lang="pl-PL" smtClean="0"/>
              <a:t>09.06.2016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DB7-824E-4284-BEC5-DD041C4DDE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164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A754-9540-4D5E-98E9-B4D8B46BB8A6}" type="datetimeFigureOut">
              <a:rPr lang="pl-PL" smtClean="0"/>
              <a:t>09.06.2016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DB7-824E-4284-BEC5-DD041C4DDE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198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A754-9540-4D5E-98E9-B4D8B46BB8A6}" type="datetimeFigureOut">
              <a:rPr lang="pl-PL" smtClean="0"/>
              <a:t>09.06.2016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DB7-824E-4284-BEC5-DD041C4DDE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309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A754-9540-4D5E-98E9-B4D8B46BB8A6}" type="datetimeFigureOut">
              <a:rPr lang="pl-PL" smtClean="0"/>
              <a:t>09.06.2016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DB7-824E-4284-BEC5-DD041C4DDE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532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A754-9540-4D5E-98E9-B4D8B46BB8A6}" type="datetimeFigureOut">
              <a:rPr lang="pl-PL" smtClean="0"/>
              <a:t>09.06.2016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DB7-824E-4284-BEC5-DD041C4DDE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346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A754-9540-4D5E-98E9-B4D8B46BB8A6}" type="datetimeFigureOut">
              <a:rPr lang="pl-PL" smtClean="0"/>
              <a:t>09.06.2016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EDB7-824E-4284-BEC5-DD041C4DDE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839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0A754-9540-4D5E-98E9-B4D8B46BB8A6}" type="datetimeFigureOut">
              <a:rPr lang="pl-PL" smtClean="0"/>
              <a:t>09.06.2016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EEDB7-824E-4284-BEC5-DD041C4DDE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41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ocker.com/sites/default/files/legal/small_v.png" TargetMode="External"/><Relationship Id="rId13" Type="http://schemas.openxmlformats.org/officeDocument/2006/relationships/hyperlink" Target="http://www.thevideoink.com/wp-content/uploads/2013/09/Twitch.jpg" TargetMode="External"/><Relationship Id="rId3" Type="http://schemas.openxmlformats.org/officeDocument/2006/relationships/hyperlink" Target="https://talks.golang.org/2012/waza.slide" TargetMode="External"/><Relationship Id="rId7" Type="http://schemas.openxmlformats.org/officeDocument/2006/relationships/hyperlink" Target="https://www.facebookbrand.com/img/fb-art.jpg" TargetMode="External"/><Relationship Id="rId12" Type="http://schemas.openxmlformats.org/officeDocument/2006/relationships/hyperlink" Target="https://g.twimg.com/Twitter_logo_blue.png" TargetMode="External"/><Relationship Id="rId2" Type="http://schemas.openxmlformats.org/officeDocument/2006/relationships/hyperlink" Target="https://github.com/mholt/golang-graphics/blob/master/official/gopherbw.png" TargetMode="External"/><Relationship Id="rId16" Type="http://schemas.openxmlformats.org/officeDocument/2006/relationships/hyperlink" Target="https://assets-cdn.github.com/images/modules/logos_page/GitHub-Mark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dn3.vox-cdn.com/thumbor/jBlJea_ktX_sENPJGBsN2UrK47Q=/0x34:800x567/1280x854/cdn0.vox-cdn.com/uploads/chorus_image/image/48711819/IMG_0713.0.0.jpg" TargetMode="External"/><Relationship Id="rId11" Type="http://schemas.openxmlformats.org/officeDocument/2006/relationships/hyperlink" Target="http://pradostudio.com/wp-content/uploads/2014/02/BRANDING_LOGOS_1024X680_SPACEX.png" TargetMode="External"/><Relationship Id="rId5" Type="http://schemas.openxmlformats.org/officeDocument/2006/relationships/hyperlink" Target="https://upload.wikimedia.org/wikipedia/commons/thumb/7/74/Dropbox_logo_(2013).svg/2000px-Dropbox_logo_(2013).svg.png" TargetMode="External"/><Relationship Id="rId15" Type="http://schemas.openxmlformats.org/officeDocument/2006/relationships/hyperlink" Target="https://upload.wikimedia.org/wikipedia/commons/thumb/5/51/IBM_logo.svg/1000px-IBM_logo.svg.png" TargetMode="External"/><Relationship Id="rId10" Type="http://schemas.openxmlformats.org/officeDocument/2006/relationships/hyperlink" Target="https://lh3.googleusercontent.com/-tY6pi48_GYg/AAAAAAAAAAI/AAAAAAAAE4M/dbh-yvtTd6s/s0-c-k-no-ns/photo.jpg" TargetMode="External"/><Relationship Id="rId4" Type="http://schemas.openxmlformats.org/officeDocument/2006/relationships/hyperlink" Target="https://www.google.com/images/branding/googlelogo/2x/googlelogo_color_272x92dp.png" TargetMode="External"/><Relationship Id="rId9" Type="http://schemas.openxmlformats.org/officeDocument/2006/relationships/hyperlink" Target="https://sendgrid.com/wp-content/themes/sgdotcom/pages/logo-brand/img/2015_SG_Logo_RGB.png" TargetMode="External"/><Relationship Id="rId14" Type="http://schemas.openxmlformats.org/officeDocument/2006/relationships/hyperlink" Target="https://www.hashicorp.com/images/hashicorp-black-large-34b357b5.png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microsoft.com/office/2007/relationships/hdphoto" Target="../media/hdphoto3.wdp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pl-PL" dirty="0"/>
              <a:t>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Prosty, szybki i przyjemny</a:t>
            </a:r>
          </a:p>
        </p:txBody>
      </p:sp>
    </p:spTree>
    <p:extLst>
      <p:ext uri="{BB962C8B-B14F-4D97-AF65-F5344CB8AC3E}">
        <p14:creationId xmlns:p14="http://schemas.microsoft.com/office/powerpoint/2010/main" val="2790280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pl-PL" dirty="0"/>
              <a:t>życie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mapa :=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[string]string)</a:t>
            </a:r>
            <a:endParaRPr lang="en-US" altLang="pl-PL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mapa[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l-PL" altLang="pl-PL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(mapa[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altLang="pl-PL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(mapa, 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pl-PL" altLang="pl-PL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35318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Teraz trochę wielowątkowości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 </a:t>
            </a:r>
            <a:r>
              <a:rPr 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pl-PL" dirty="0"/>
              <a:t>I już </a:t>
            </a:r>
            <a:r>
              <a:rPr lang="pl-PL" i="1" dirty="0" err="1"/>
              <a:t>myFunction</a:t>
            </a:r>
            <a:r>
              <a:rPr lang="pl-PL" dirty="0"/>
              <a:t> działa w drugim wątku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myChannel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pl-PL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 </a:t>
            </a:r>
            <a:r>
              <a:rPr lang="en-US" dirty="0" err="1"/>
              <a:t>mamy</a:t>
            </a:r>
            <a:r>
              <a:rPr lang="en-US" dirty="0"/>
              <a:t> kana</a:t>
            </a:r>
            <a:r>
              <a:rPr lang="pl-PL" dirty="0"/>
              <a:t>ł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myChannel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Odczyt</a:t>
            </a:r>
            <a:b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:= &lt;-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myChannel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Zapis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02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Prosty</a:t>
            </a:r>
            <a:r>
              <a:rPr lang="en-US" dirty="0"/>
              <a:t> ping-pong </a:t>
            </a:r>
            <a:r>
              <a:rPr lang="pl-PL" dirty="0" err="1"/>
              <a:t>międzywątkowy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8194" name="Picture 2" descr="https://talks.golang.org/2012/waza/gophercomplex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53" y="1640732"/>
            <a:ext cx="11712668" cy="481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408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</a:t>
            </a:r>
            <a:r>
              <a:rPr lang="pl-PL" dirty="0" err="1"/>
              <a:t>ługa</a:t>
            </a:r>
            <a:r>
              <a:rPr lang="pl-PL" dirty="0"/>
              <a:t> plików</a:t>
            </a:r>
            <a:r>
              <a:rPr lang="en-US" dirty="0"/>
              <a:t>... </a:t>
            </a:r>
            <a:r>
              <a:rPr lang="pl-PL" dirty="0"/>
              <a:t>i błędów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91122"/>
            <a:ext cx="10899843" cy="47502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altLang="pl-PL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file, </a:t>
            </a:r>
            <a:r>
              <a:rPr lang="pl-PL" altLang="pl-PL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pl-PL" altLang="pl-PL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pl-PL" altLang="pl-PL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os.Create</a:t>
            </a:r>
            <a:r>
              <a:rPr lang="pl-PL" altLang="pl-PL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lang="pl-PL" altLang="pl-PL" sz="15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pl-PL" altLang="pl-PL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/plik.txt"</a:t>
            </a:r>
            <a:r>
              <a:rPr lang="pl-PL" altLang="pl-PL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l-PL" altLang="pl-PL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sz="15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l-PL" altLang="pl-PL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pl-PL" altLang="pl-PL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nil {</a:t>
            </a:r>
            <a:br>
              <a:rPr lang="pl-PL" altLang="pl-PL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l-PL" altLang="pl-PL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pl-PL" altLang="pl-PL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pl-PL" altLang="pl-PL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l-PL" altLang="pl-PL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l-PL" altLang="pl-PL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lang="pl-PL" altLang="pl-PL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pl-PL" altLang="pl-PL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fmt.Fprintln</a:t>
            </a:r>
            <a:r>
              <a:rPr lang="pl-PL" altLang="pl-PL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(file, </a:t>
            </a:r>
            <a:r>
              <a:rPr lang="pl-PL" altLang="pl-PL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</a:t>
            </a:r>
            <a:r>
              <a:rPr lang="pl-PL" altLang="pl-PL" sz="15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pl-PL" altLang="pl-PL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I </a:t>
            </a:r>
            <a:r>
              <a:rPr lang="pl-PL" altLang="pl-PL" sz="15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pl-PL" altLang="pl-PL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sz="15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pl-PL" altLang="pl-PL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sz="15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pl-PL" altLang="pl-PL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lang="pl-PL" altLang="pl-PL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l-PL" altLang="pl-PL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file.Close</a:t>
            </a:r>
            <a:r>
              <a:rPr lang="pl-PL" altLang="pl-PL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pl-PL" altLang="pl-PL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newFile</a:t>
            </a:r>
            <a:r>
              <a:rPr lang="pl-PL" altLang="pl-PL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altLang="pl-PL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pl-PL" altLang="pl-PL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pl-PL" altLang="pl-PL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os.Open</a:t>
            </a:r>
            <a:r>
              <a:rPr lang="pl-PL" altLang="pl-PL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lang="pl-PL" altLang="pl-PL" sz="15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pl-PL" altLang="pl-PL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/plik.txt"</a:t>
            </a:r>
            <a:r>
              <a:rPr lang="pl-PL" altLang="pl-PL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l-PL" altLang="pl-PL" sz="15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//Otwieramy ten sam plik który właśnie stworzyliśmy.</a:t>
            </a:r>
            <a:br>
              <a:rPr lang="pl-PL" altLang="pl-PL" sz="15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sz="15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l-PL" altLang="pl-PL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pl-PL" altLang="pl-PL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nil {</a:t>
            </a:r>
            <a:br>
              <a:rPr lang="pl-PL" altLang="pl-PL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l-PL" altLang="pl-PL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pl-PL" altLang="pl-PL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pl-PL" altLang="pl-PL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l-PL" altLang="pl-PL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l-PL" altLang="pl-PL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lang="pl-PL" altLang="pl-PL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pl-PL" altLang="pl-PL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data, </a:t>
            </a:r>
            <a:r>
              <a:rPr lang="pl-PL" altLang="pl-PL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pl-PL" altLang="pl-PL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pl-PL" altLang="pl-PL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ioutil.ReadAll</a:t>
            </a:r>
            <a:r>
              <a:rPr lang="pl-PL" altLang="pl-PL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newFile</a:t>
            </a:r>
            <a:r>
              <a:rPr lang="pl-PL" altLang="pl-PL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l-PL" altLang="pl-PL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sz="15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l-PL" altLang="pl-PL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pl-PL" altLang="pl-PL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nil {</a:t>
            </a:r>
            <a:br>
              <a:rPr lang="pl-PL" altLang="pl-PL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l-PL" altLang="pl-PL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pl-PL" altLang="pl-PL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pl-PL" altLang="pl-PL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l-PL" altLang="pl-PL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l-PL" altLang="pl-PL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lang="pl-PL" altLang="pl-PL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pl-PL" altLang="pl-PL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pl-PL" altLang="pl-PL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(string(data))</a:t>
            </a:r>
            <a:br>
              <a:rPr lang="pl-PL" altLang="pl-PL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newFile.Close</a:t>
            </a:r>
            <a:r>
              <a:rPr lang="pl-PL" altLang="pl-PL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pl-PL" altLang="pl-PL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352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Serwer HTTP – po prostu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17706" y="1890742"/>
            <a:ext cx="11075468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pl-PL" altLang="pl-PL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b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pl-PL" altLang="pl-PL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"net/http"</a:t>
            </a:r>
            <a:br>
              <a:rPr kumimoji="0" lang="pl-PL" altLang="pl-PL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"</a:t>
            </a:r>
            <a:r>
              <a:rPr kumimoji="0" lang="pl-PL" altLang="pl-PL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kumimoji="0" lang="pl-PL" altLang="pl-PL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pl-PL" altLang="pl-PL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pl-PL" altLang="pl-PL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http.HandleFunc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"/hello"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http.ResponseWriter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 *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http.Request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fmt.Fprintln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(w, </a:t>
            </a:r>
            <a:r>
              <a:rPr kumimoji="0" lang="pl-PL" altLang="pl-PL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</a:t>
            </a:r>
            <a:r>
              <a:rPr kumimoji="0" lang="pl-PL" altLang="pl-PL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kumimoji="0" lang="pl-PL" altLang="pl-PL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})</a:t>
            </a:r>
            <a:b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http.ListenAndServe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":80"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nil)</a:t>
            </a:r>
            <a:b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792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Serwer HTTP - Parametry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11221" y="1760903"/>
            <a:ext cx="11075468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pl-PL" altLang="pl-PL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b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pl-PL" altLang="pl-PL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"net/http"</a:t>
            </a:r>
            <a:br>
              <a:rPr kumimoji="0" lang="pl-PL" altLang="pl-PL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"net/</a:t>
            </a:r>
            <a:r>
              <a:rPr kumimoji="0" lang="pl-PL" altLang="pl-PL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pl-PL" altLang="pl-PL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pl-PL" altLang="pl-PL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"</a:t>
            </a:r>
            <a:r>
              <a:rPr kumimoji="0" lang="pl-PL" altLang="pl-PL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kumimoji="0" lang="pl-PL" altLang="pl-PL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pl-PL" altLang="pl-PL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pl-PL" altLang="pl-PL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http.HandleFunc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"/hello"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http.ResponseWriter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 *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http.Request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_ :=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url.ParseQuery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r.URL.RawQuery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fmt.Fprintln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(w, </a:t>
            </a:r>
            <a:r>
              <a:rPr kumimoji="0" lang="pl-PL" altLang="pl-PL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"Hello, "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pl-PL" altLang="pl-PL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l-PL" altLang="pl-PL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pl-PL" altLang="pl-PL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})</a:t>
            </a:r>
            <a:b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http.ListenAndServe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":80"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nil)</a:t>
            </a:r>
            <a:b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987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 następnej lekcji? Obrazki!</a:t>
            </a:r>
          </a:p>
        </p:txBody>
      </p:sp>
      <p:pic>
        <p:nvPicPr>
          <p:cNvPr id="13314" name="Picture 2" descr="https://blog.golang.org/gophergala/fancygopher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389" y="1825625"/>
            <a:ext cx="381722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919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Struktura</a:t>
            </a:r>
            <a:endParaRPr lang="pl-PL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10006" y="2531836"/>
            <a:ext cx="11798423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l-PL" altLang="pl-PL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lang="pl-PL" altLang="pl-PL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l-PL" altLang="pl-PL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pl-PL" altLang="pl-PL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l-PL" altLang="pl-PL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pl-PL" altLang="pl-PL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br>
              <a:rPr lang="pl-PL" altLang="pl-PL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pl-PL" altLang="pl-PL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pl-PL" altLang="pl-PL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 car) </a:t>
            </a:r>
            <a:r>
              <a:rPr lang="en-US" altLang="pl-PL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printW</a:t>
            </a:r>
            <a:r>
              <a:rPr lang="pl-PL" altLang="pl-PL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heelCount</a:t>
            </a:r>
            <a:r>
              <a:rPr lang="pl-PL" altLang="pl-PL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pl-PL" altLang="pl-PL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l-PL" altLang="pl-PL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pl-PL" altLang="pl-PL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 </a:t>
            </a:r>
            <a:r>
              <a:rPr lang="pl-PL" altLang="pl-PL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lang="pl-PL" altLang="pl-PL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 </a:t>
            </a:r>
            <a:r>
              <a:rPr lang="pl-PL" altLang="pl-PL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wheels</a:t>
            </a:r>
            <a:r>
              <a:rPr lang="pl-PL" altLang="pl-PL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my </a:t>
            </a:r>
            <a:r>
              <a:rPr lang="pl-PL" altLang="pl-PL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pl-PL" altLang="pl-PL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pl-PL" altLang="pl-PL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pl-PL" altLang="pl-PL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altLang="pl-PL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c.color</a:t>
            </a:r>
            <a:r>
              <a:rPr lang="pl-PL" altLang="pl-PL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l-PL" altLang="pl-PL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l-PL" altLang="pl-PL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919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  <a:endParaRPr lang="pl-PL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3031798"/>
            <a:ext cx="7571303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4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pl-PL" altLang="pl-PL" sz="4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wheeler</a:t>
            </a:r>
            <a:r>
              <a:rPr kumimoji="0" lang="pl-PL" altLang="pl-PL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4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pl-PL" altLang="pl-PL" sz="4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l-PL" altLang="pl-PL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pl-PL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printW</a:t>
            </a:r>
            <a:r>
              <a:rPr kumimoji="0" lang="pl-PL" altLang="pl-PL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heelCount</a:t>
            </a:r>
            <a:r>
              <a:rPr kumimoji="0" lang="pl-PL" altLang="pl-PL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l-PL" altLang="pl-PL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l-PL" altLang="pl-P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369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err="1"/>
              <a:t>Kod</a:t>
            </a:r>
            <a:r>
              <a:rPr lang="en-US" sz="7200" dirty="0"/>
              <a:t>!!!</a:t>
            </a:r>
            <a:endParaRPr lang="pl-PL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5409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852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gopherb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44017" y="1425048"/>
            <a:ext cx="4007904" cy="400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5062511" cy="1499616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Czemu?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5081232" cy="3931920"/>
          </a:xfrm>
        </p:spPr>
        <p:txBody>
          <a:bodyPr>
            <a:normAutofit fontScale="92500" lnSpcReduction="10000"/>
          </a:bodyPr>
          <a:lstStyle/>
          <a:p>
            <a:r>
              <a:rPr lang="pl-PL" sz="3200" dirty="0">
                <a:solidFill>
                  <a:srgbClr val="FFFFFF"/>
                </a:solidFill>
              </a:rPr>
              <a:t>Bardzo szybki (Bliski C++)</a:t>
            </a:r>
            <a:endParaRPr lang="en-US" sz="3200" dirty="0">
              <a:solidFill>
                <a:srgbClr val="FFFFFF"/>
              </a:solidFill>
            </a:endParaRPr>
          </a:p>
          <a:p>
            <a:r>
              <a:rPr lang="en-US" sz="3200" dirty="0" err="1">
                <a:solidFill>
                  <a:srgbClr val="FFFFFF"/>
                </a:solidFill>
              </a:rPr>
              <a:t>Prosty</a:t>
            </a:r>
            <a:r>
              <a:rPr lang="en-US" sz="3200" dirty="0">
                <a:solidFill>
                  <a:srgbClr val="FFFFFF"/>
                </a:solidFill>
              </a:rPr>
              <a:t> do </a:t>
            </a:r>
            <a:r>
              <a:rPr lang="en-US" sz="3200" dirty="0" err="1">
                <a:solidFill>
                  <a:srgbClr val="FFFFFF"/>
                </a:solidFill>
              </a:rPr>
              <a:t>nauczenia</a:t>
            </a:r>
            <a:endParaRPr lang="en-US" sz="3200" dirty="0">
              <a:solidFill>
                <a:srgbClr val="FFFFFF"/>
              </a:solidFill>
            </a:endParaRPr>
          </a:p>
          <a:p>
            <a:r>
              <a:rPr lang="en-US" sz="3200" dirty="0" err="1">
                <a:solidFill>
                  <a:srgbClr val="FFFFFF"/>
                </a:solidFill>
              </a:rPr>
              <a:t>Nie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przekomplikowany</a:t>
            </a:r>
            <a:endParaRPr lang="en-US" sz="3200" dirty="0">
              <a:solidFill>
                <a:srgbClr val="FFFFFF"/>
              </a:solidFill>
            </a:endParaRPr>
          </a:p>
          <a:p>
            <a:r>
              <a:rPr lang="en-US" sz="3200" dirty="0" err="1">
                <a:solidFill>
                  <a:srgbClr val="FFFFFF"/>
                </a:solidFill>
              </a:rPr>
              <a:t>Statycznie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typowany</a:t>
            </a:r>
            <a:endParaRPr lang="en-US" sz="3200" dirty="0">
              <a:solidFill>
                <a:srgbClr val="FFFFFF"/>
              </a:solidFill>
            </a:endParaRPr>
          </a:p>
          <a:p>
            <a:r>
              <a:rPr lang="en-US" sz="3200" dirty="0" err="1">
                <a:solidFill>
                  <a:srgbClr val="FFFFFF"/>
                </a:solidFill>
              </a:rPr>
              <a:t>Pisz</a:t>
            </a:r>
            <a:r>
              <a:rPr lang="pl-PL" sz="3200" dirty="0">
                <a:solidFill>
                  <a:srgbClr val="FFFFFF"/>
                </a:solidFill>
              </a:rPr>
              <a:t>e się lekko, jak dynamicznym językiem</a:t>
            </a:r>
            <a:endParaRPr lang="en-US" sz="3200" dirty="0">
              <a:solidFill>
                <a:srgbClr val="FFFFFF"/>
              </a:solidFill>
            </a:endParaRPr>
          </a:p>
          <a:p>
            <a:r>
              <a:rPr lang="pl-PL" sz="3200" dirty="0">
                <a:solidFill>
                  <a:srgbClr val="FFFFFF"/>
                </a:solidFill>
              </a:rPr>
              <a:t>Prosta wielowątkowość</a:t>
            </a:r>
          </a:p>
          <a:p>
            <a:r>
              <a:rPr lang="pl-PL" sz="3200" dirty="0">
                <a:solidFill>
                  <a:srgbClr val="FFFFFF"/>
                </a:solidFill>
              </a:rPr>
              <a:t>Słodka maskotka</a:t>
            </a:r>
            <a:endParaRPr lang="en-US" sz="3200" dirty="0">
              <a:solidFill>
                <a:srgbClr val="FFFFFF"/>
              </a:solidFill>
            </a:endParaRPr>
          </a:p>
          <a:p>
            <a:endParaRPr lang="pl-PL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53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Bibliografia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l-PL" dirty="0">
                <a:hlinkClick r:id="rId2"/>
              </a:rPr>
              <a:t>https://github.com/mholt/golang-graphics/blob/master/official/gopherbw.png</a:t>
            </a:r>
            <a:endParaRPr lang="en-US" dirty="0"/>
          </a:p>
          <a:p>
            <a:r>
              <a:rPr lang="pl-PL" dirty="0">
                <a:hlinkClick r:id="rId3"/>
              </a:rPr>
              <a:t>https://talks.golang.org/2012/waza.slide</a:t>
            </a:r>
            <a:endParaRPr lang="pl-PL" dirty="0"/>
          </a:p>
          <a:p>
            <a:r>
              <a:rPr lang="pl-PL" dirty="0">
                <a:hlinkClick r:id="rId4"/>
              </a:rPr>
              <a:t>https://www.google.com/images/branding/googlelogo/2x/googlelogo_color_272x92dp.png</a:t>
            </a:r>
            <a:endParaRPr lang="pl-PL" dirty="0"/>
          </a:p>
          <a:p>
            <a:r>
              <a:rPr lang="pl-PL" dirty="0">
                <a:hlinkClick r:id="rId5"/>
              </a:rPr>
              <a:t>https://upload.wikimedia.org/wikipedia/commons/thumb/7/74/Dropbox_logo_(2013).svg/2000px-Dropbox_logo_(2013).svg.png</a:t>
            </a:r>
            <a:endParaRPr lang="pl-PL" dirty="0"/>
          </a:p>
          <a:p>
            <a:r>
              <a:rPr lang="pl-PL" dirty="0">
                <a:hlinkClick r:id="rId6"/>
              </a:rPr>
              <a:t>https://cdn3.vox-cdn.com/thumbor/jBlJea_ktX_sENPJGBsN2UrK47Q=/0x34:800x567/1280x854/cdn0.vox-cdn.com/uploads/chorus_image/image/48711819/IMG_0713.0.0.jpg</a:t>
            </a:r>
            <a:endParaRPr lang="pl-PL" dirty="0"/>
          </a:p>
          <a:p>
            <a:r>
              <a:rPr lang="pl-PL" dirty="0">
                <a:hlinkClick r:id="rId7"/>
              </a:rPr>
              <a:t>https://www.facebookbrand.com/img/fb-art.jpg</a:t>
            </a:r>
            <a:endParaRPr lang="pl-PL" dirty="0"/>
          </a:p>
          <a:p>
            <a:r>
              <a:rPr lang="pl-PL" dirty="0">
                <a:hlinkClick r:id="rId8"/>
              </a:rPr>
              <a:t>https://www.docker.com/sites/default/files/legal/small_v.png</a:t>
            </a:r>
            <a:endParaRPr lang="en-US" dirty="0"/>
          </a:p>
          <a:p>
            <a:r>
              <a:rPr lang="pl-PL" dirty="0">
                <a:hlinkClick r:id="rId9"/>
              </a:rPr>
              <a:t>https://sendgrid.com/wp-content/themes/sgdotcom/pages/logo-brand/img/2015_SG_Logo_RGB.png</a:t>
            </a:r>
            <a:endParaRPr lang="en-US" dirty="0"/>
          </a:p>
          <a:p>
            <a:r>
              <a:rPr lang="pl-PL" dirty="0">
                <a:hlinkClick r:id="rId10"/>
              </a:rPr>
              <a:t>https://lh3.googleusercontent.com/-tY6pi48_GYg/AAAAAAAAAAI/AAAAAAAAE4M/dbh-yvtTd6s/s0-c-k-no-ns/photo.jpg</a:t>
            </a:r>
            <a:endParaRPr lang="en-US" dirty="0"/>
          </a:p>
          <a:p>
            <a:r>
              <a:rPr lang="pl-PL" dirty="0">
                <a:hlinkClick r:id="rId11"/>
              </a:rPr>
              <a:t>http://pradostudio.com/wp-content/uploads/2014/02/BRANDING_LOGOS_1024X680_SPACEX.png</a:t>
            </a:r>
            <a:r>
              <a:rPr lang="en-US" dirty="0"/>
              <a:t> </a:t>
            </a:r>
            <a:endParaRPr lang="pl-PL" dirty="0"/>
          </a:p>
          <a:p>
            <a:r>
              <a:rPr lang="pl-PL" dirty="0">
                <a:hlinkClick r:id="rId12"/>
              </a:rPr>
              <a:t>https://g.twimg.com/Twitter_logo_blue.png</a:t>
            </a:r>
            <a:r>
              <a:rPr lang="en-US" dirty="0"/>
              <a:t> </a:t>
            </a:r>
            <a:endParaRPr lang="pl-PL" dirty="0"/>
          </a:p>
          <a:p>
            <a:r>
              <a:rPr lang="pl-PL" dirty="0">
                <a:hlinkClick r:id="rId13"/>
              </a:rPr>
              <a:t>http://www.thevideoink.com/wp-content/uploads/2013/09/Twitch.jpg</a:t>
            </a:r>
            <a:r>
              <a:rPr lang="en-US" dirty="0"/>
              <a:t> </a:t>
            </a:r>
            <a:endParaRPr lang="pl-PL" dirty="0"/>
          </a:p>
          <a:p>
            <a:r>
              <a:rPr lang="pl-PL" dirty="0">
                <a:hlinkClick r:id="rId14"/>
              </a:rPr>
              <a:t>https://www.hashicorp.com/images/hashicorp-black-large-34b357b5.png</a:t>
            </a:r>
            <a:r>
              <a:rPr lang="en-US" dirty="0"/>
              <a:t> </a:t>
            </a:r>
            <a:endParaRPr lang="pl-PL" dirty="0"/>
          </a:p>
          <a:p>
            <a:r>
              <a:rPr lang="pl-PL" dirty="0">
                <a:hlinkClick r:id="rId15"/>
              </a:rPr>
              <a:t>https://upload.wikimedia.org/wikipedia/commons/thumb/5/51/IBM_logo.svg/1000px-IBM_logo.svg.png</a:t>
            </a:r>
            <a:r>
              <a:rPr lang="en-US" dirty="0"/>
              <a:t> </a:t>
            </a:r>
            <a:endParaRPr lang="pl-PL" dirty="0"/>
          </a:p>
          <a:p>
            <a:r>
              <a:rPr lang="pl-PL" dirty="0">
                <a:hlinkClick r:id="rId16"/>
              </a:rPr>
              <a:t>https://assets-cdn.github.com/images/modules/logos_page/GitHub-Mark.png</a:t>
            </a:r>
            <a:endParaRPr lang="en-US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9609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Kto go używa?</a:t>
            </a:r>
          </a:p>
        </p:txBody>
      </p:sp>
      <p:pic>
        <p:nvPicPr>
          <p:cNvPr id="9218" name="Picture 2" descr="https://www.google.com/images/branding/googlelogo/2x/googlelogo_color_272x92d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28" y="1537535"/>
            <a:ext cx="3958095" cy="133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s://cdn3.vox-cdn.com/thumbor/jBlJea_ktX_sENPJGBsN2UrK47Q=/0x34:800x567/1280x854/cdn0.vox-cdn.com/uploads/chorus_image/image/48711819/IMG_0713.0.0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381" y="543642"/>
            <a:ext cx="2943959" cy="1964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https://upload.wikimedia.org/wikipedia/commons/thumb/7/74/Dropbox_logo_(2013).svg/2000px-Dropbox_logo_(2013)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49" y="2876303"/>
            <a:ext cx="4142810" cy="112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https://www.facebookbrand.com/img/fb-ar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273927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 descr="https://www.docker.com/sites/default/files/legal/small_v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936" y="233591"/>
            <a:ext cx="2348429" cy="209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4" name="Picture 18" descr="https://sendgrid.com/wp-content/themes/sgdotcom/pages/logo-brand/img/2015_SG_Logo_RGB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206" y="5583677"/>
            <a:ext cx="4116158" cy="88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6" name="Picture 20" descr="https://lh3.googleusercontent.com/-tY6pi48_GYg/AAAAAAAAAAI/AAAAAAAAE4M/dbh-yvtTd6s/s0-c-k-no-ns/photo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6646" y="2330712"/>
            <a:ext cx="2012342" cy="201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8" name="Picture 22" descr="http://pradostudio.com/wp-content/uploads/2014/02/BRANDING_LOGOS_1024X680_SPACEX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680" y="356741"/>
            <a:ext cx="2730275" cy="181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0" name="Picture 24" descr="https://g.twimg.com/Twitter_logo_blue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940" y="2825479"/>
            <a:ext cx="2044560" cy="166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2" name="Picture 26" descr="http://www.thevideoink.com/wp-content/uploads/2013/09/Twitch.jpg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646" y="3725173"/>
            <a:ext cx="4572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4" name="Picture 28" descr="https://www.hashicorp.com/images/hashicorp-black-large-34b357b5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950" y="4875736"/>
            <a:ext cx="1538780" cy="159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52" name="Picture 36" descr="https://upload.wikimedia.org/wikipedia/commons/thumb/5/51/IBM_logo.svg/1000px-IBM_logo.svg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545" y="4174324"/>
            <a:ext cx="2730297" cy="109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58" name="Picture 42" descr="https://assets-cdn.github.com/images/modules/logos_page/GitHub-Mark.png"/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23" y="4174324"/>
            <a:ext cx="1958011" cy="195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07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Typy zmiennych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224514" cy="4945564"/>
          </a:xfrm>
        </p:spPr>
        <p:txBody>
          <a:bodyPr>
            <a:normAutofit/>
          </a:bodyPr>
          <a:lstStyle/>
          <a:p>
            <a:r>
              <a:rPr lang="pl-PL" dirty="0"/>
              <a:t>uint8 (16,32,64)</a:t>
            </a:r>
          </a:p>
          <a:p>
            <a:r>
              <a:rPr lang="pl-PL" dirty="0"/>
              <a:t>int8 (16,32,64)</a:t>
            </a:r>
          </a:p>
          <a:p>
            <a:r>
              <a:rPr lang="pl-PL" dirty="0"/>
              <a:t>float32 (64)</a:t>
            </a:r>
          </a:p>
          <a:p>
            <a:r>
              <a:rPr lang="pl-PL" dirty="0"/>
              <a:t>complex64 (128)</a:t>
            </a:r>
          </a:p>
          <a:p>
            <a:r>
              <a:rPr lang="pl-PL" dirty="0" err="1"/>
              <a:t>byte</a:t>
            </a:r>
            <a:endParaRPr lang="pl-PL" dirty="0"/>
          </a:p>
          <a:p>
            <a:r>
              <a:rPr lang="pl-PL" dirty="0" err="1"/>
              <a:t>rune</a:t>
            </a:r>
            <a:endParaRPr lang="pl-PL" dirty="0"/>
          </a:p>
          <a:p>
            <a:r>
              <a:rPr lang="pl-PL" dirty="0" err="1"/>
              <a:t>uint</a:t>
            </a:r>
            <a:endParaRPr lang="pl-PL" dirty="0"/>
          </a:p>
          <a:p>
            <a:r>
              <a:rPr lang="pl-PL" dirty="0" err="1"/>
              <a:t>int</a:t>
            </a:r>
            <a:endParaRPr lang="pl-P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99613" y="1825624"/>
            <a:ext cx="4194858" cy="4945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string</a:t>
            </a:r>
          </a:p>
          <a:p>
            <a:r>
              <a:rPr lang="pl-PL" dirty="0"/>
              <a:t>Tablica czegokolwiek</a:t>
            </a:r>
          </a:p>
          <a:p>
            <a:r>
              <a:rPr lang="pl-PL" dirty="0" err="1"/>
              <a:t>Slice</a:t>
            </a:r>
            <a:endParaRPr lang="pl-PL" dirty="0"/>
          </a:p>
          <a:p>
            <a:r>
              <a:rPr lang="pl-PL" dirty="0"/>
              <a:t>Struktury</a:t>
            </a:r>
          </a:p>
          <a:p>
            <a:r>
              <a:rPr lang="pl-PL" dirty="0"/>
              <a:t>Wskaźniki</a:t>
            </a:r>
          </a:p>
          <a:p>
            <a:r>
              <a:rPr lang="pl-PL" dirty="0"/>
              <a:t>Funkcje (!!!)</a:t>
            </a:r>
          </a:p>
          <a:p>
            <a:r>
              <a:rPr lang="pl-PL" dirty="0"/>
              <a:t>Interfejsy</a:t>
            </a:r>
          </a:p>
          <a:p>
            <a:r>
              <a:rPr lang="pl-PL" dirty="0"/>
              <a:t>Mapy</a:t>
            </a:r>
          </a:p>
          <a:p>
            <a:r>
              <a:rPr lang="pl-PL" dirty="0"/>
              <a:t>Kanały</a:t>
            </a:r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8209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Deklarowanie zmiennych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108468"/>
            <a:ext cx="880241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4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pl-PL" altLang="pl-PL" sz="4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pl-PL" altLang="pl-PL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br>
              <a:rPr kumimoji="0" lang="pl-PL" altLang="pl-PL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kumimoji="0" lang="pl-PL" altLang="pl-PL" sz="4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pl-PL" altLang="pl-PL" sz="4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:= </a:t>
            </a:r>
            <a:r>
              <a:rPr kumimoji="0" lang="pl-PL" altLang="pl-PL" sz="4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pl-PL" altLang="pl-PL" sz="4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4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pl-PL" altLang="pl-PL" sz="4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kumimoji="0" lang="pl-PL" altLang="pl-PL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kumimoji="0" lang="pl-PL" altLang="pl-PL" sz="4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pl-PL" altLang="pl-PL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pl-PL" altLang="pl-PL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br>
              <a:rPr kumimoji="0" lang="pl-PL" altLang="pl-PL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mapa := </a:t>
            </a:r>
            <a:r>
              <a:rPr kumimoji="0" lang="pl-PL" altLang="pl-PL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kumimoji="0" lang="pl-PL" altLang="pl-PL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4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pl-PL" altLang="pl-PL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pl-PL" altLang="pl-PL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l-PL" altLang="pl-PL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]string)</a:t>
            </a:r>
            <a:br>
              <a:rPr kumimoji="0" lang="pl-PL" altLang="pl-PL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slice</a:t>
            </a:r>
            <a:r>
              <a:rPr kumimoji="0" lang="pl-PL" altLang="pl-PL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kumimoji="0" lang="pl-PL" altLang="pl-PL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kumimoji="0" lang="pl-PL" altLang="pl-PL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([]</a:t>
            </a:r>
            <a:r>
              <a:rPr kumimoji="0" lang="pl-PL" altLang="pl-PL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l-PL" altLang="pl-PL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4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pl-PL" altLang="pl-PL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4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pl-PL" altLang="pl-PL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pl-PL" altLang="pl-P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12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Deklaracja</a:t>
            </a:r>
            <a:r>
              <a:rPr lang="en-US" dirty="0"/>
              <a:t> </a:t>
            </a:r>
            <a:r>
              <a:rPr lang="en-US" dirty="0" err="1"/>
              <a:t>funkcji</a:t>
            </a:r>
            <a:endParaRPr lang="pl-PL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108468"/>
            <a:ext cx="5346335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HeHeHe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l-PL" altLang="pl-PL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HaHaHa</a:t>
            </a:r>
            <a:r>
              <a:rPr kumimoji="0" lang="pl-PL" altLang="pl-PL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l-PL" altLang="pl-P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054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pl-PL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231579"/>
            <a:ext cx="6628738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b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l-PL" altLang="pl-PL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hello := 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b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(hello)</a:t>
            </a:r>
            <a:b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l-PL" alt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61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Włączamy program!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Otwieramy lokalizację w </a:t>
            </a:r>
            <a:r>
              <a:rPr lang="pl-PL" dirty="0" err="1"/>
              <a:t>command</a:t>
            </a:r>
            <a:r>
              <a:rPr lang="pl-PL" dirty="0"/>
              <a:t> </a:t>
            </a:r>
            <a:r>
              <a:rPr lang="pl-PL" dirty="0" err="1"/>
              <a:t>lin’ie</a:t>
            </a:r>
            <a:endParaRPr lang="pl-PL" dirty="0"/>
          </a:p>
          <a:p>
            <a:r>
              <a:rPr lang="pl-PL" dirty="0"/>
              <a:t>go run </a:t>
            </a:r>
            <a:r>
              <a:rPr lang="pl-PL" dirty="0" err="1"/>
              <a:t>plik.go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50116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pl-PL" dirty="0"/>
              <a:t>życie tablic – </a:t>
            </a:r>
            <a:r>
              <a:rPr lang="pl-PL" dirty="0" err="1"/>
              <a:t>slice’ów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([]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pl-PL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:=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i++ {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i*</a:t>
            </a:r>
            <a:r>
              <a:rPr lang="pl-PL" altLang="pl-PL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pl-PL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index,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pl-PL" altLang="pl-PL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pl-PL" altLang="pl-PL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l-PL" altLang="pl-PL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pl-PL" altLang="pl-PL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 "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index)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l-PL" altLang="pl-PL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0645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312</Words>
  <Application>Microsoft Office PowerPoint</Application>
  <PresentationFormat>Widescreen</PresentationFormat>
  <Paragraphs>97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Go</vt:lpstr>
      <vt:lpstr>Czemu?</vt:lpstr>
      <vt:lpstr>Kto go używa?</vt:lpstr>
      <vt:lpstr>Typy zmiennych</vt:lpstr>
      <vt:lpstr>Deklarowanie zmiennych</vt:lpstr>
      <vt:lpstr>Deklaracja funkcji</vt:lpstr>
      <vt:lpstr>Hello World</vt:lpstr>
      <vt:lpstr>Włączamy program!</vt:lpstr>
      <vt:lpstr>Użycie tablic – slice’ów</vt:lpstr>
      <vt:lpstr>Użycie map</vt:lpstr>
      <vt:lpstr>Teraz trochę wielowątkowości</vt:lpstr>
      <vt:lpstr>Prosty ping-pong międzywątkowy</vt:lpstr>
      <vt:lpstr>Obsługa plików... i błędów</vt:lpstr>
      <vt:lpstr>Serwer HTTP – po prostu</vt:lpstr>
      <vt:lpstr>Serwer HTTP - Parametry</vt:lpstr>
      <vt:lpstr>Na następnej lekcji? Obrazki!</vt:lpstr>
      <vt:lpstr>Struktura</vt:lpstr>
      <vt:lpstr>Interface</vt:lpstr>
      <vt:lpstr>Kod!!!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</dc:title>
  <dc:creator>Jakub Martin</dc:creator>
  <cp:lastModifiedBy>Jakub Martin</cp:lastModifiedBy>
  <cp:revision>24</cp:revision>
  <dcterms:created xsi:type="dcterms:W3CDTF">2016-06-03T13:01:20Z</dcterms:created>
  <dcterms:modified xsi:type="dcterms:W3CDTF">2016-06-09T06:53:49Z</dcterms:modified>
</cp:coreProperties>
</file>