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2" r:id="rId15"/>
    <p:sldId id="269" r:id="rId16"/>
    <p:sldId id="311" r:id="rId17"/>
    <p:sldId id="317" r:id="rId18"/>
    <p:sldId id="318" r:id="rId19"/>
    <p:sldId id="314" r:id="rId20"/>
    <p:sldId id="319" r:id="rId21"/>
    <p:sldId id="320" r:id="rId22"/>
    <p:sldId id="321" r:id="rId23"/>
    <p:sldId id="322" r:id="rId24"/>
    <p:sldId id="323" r:id="rId25"/>
    <p:sldId id="324" r:id="rId26"/>
    <p:sldId id="297" r:id="rId27"/>
    <p:sldId id="276" r:id="rId28"/>
    <p:sldId id="298" r:id="rId29"/>
    <p:sldId id="299" r:id="rId30"/>
    <p:sldId id="300" r:id="rId31"/>
    <p:sldId id="301" r:id="rId32"/>
    <p:sldId id="302" r:id="rId33"/>
    <p:sldId id="315" r:id="rId34"/>
    <p:sldId id="316" r:id="rId35"/>
    <p:sldId id="303" r:id="rId36"/>
    <p:sldId id="304" r:id="rId37"/>
    <p:sldId id="284" r:id="rId38"/>
    <p:sldId id="285" r:id="rId39"/>
    <p:sldId id="28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06-01-2022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06-01-2022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06-01-2022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06-01-2022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9702" y="229240"/>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ctrTitle"/>
          </p:nvPr>
        </p:nvSpPr>
        <p:spPr>
          <a:xfrm>
            <a:off x="1039718" y="1395712"/>
            <a:ext cx="10258567" cy="2387600"/>
          </a:xfrm>
        </p:spPr>
        <p:txBody>
          <a:bodyPr>
            <a:normAutofit/>
          </a:bodyPr>
          <a:lstStyle/>
          <a:p>
            <a:pPr>
              <a:lnSpc>
                <a:spcPct val="150000"/>
              </a:lnSpc>
            </a:pPr>
            <a:r>
              <a:rPr lang="en-IN" sz="2400" b="1" dirty="0">
                <a:latin typeface="Times New Roman" panose="02020603050405020304" pitchFamily="18" charset="0"/>
                <a:cs typeface="Times New Roman" panose="02020603050405020304" pitchFamily="18" charset="0"/>
              </a:rPr>
              <a:t>Early Detection of Alzheimer’s Disease with Blood Plasma Proteins Using Support Vector Machines</a:t>
            </a:r>
          </a:p>
        </p:txBody>
      </p:sp>
    </p:spTree>
    <p:extLst>
      <p:ext uri="{BB962C8B-B14F-4D97-AF65-F5344CB8AC3E}">
        <p14:creationId xmlns:p14="http://schemas.microsoft.com/office/powerpoint/2010/main" val="115004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3" name="Group 2"/>
          <p:cNvGrpSpPr/>
          <p:nvPr/>
        </p:nvGrpSpPr>
        <p:grpSpPr>
          <a:xfrm>
            <a:off x="1983346" y="1147784"/>
            <a:ext cx="7777024" cy="4576720"/>
            <a:chOff x="1983346" y="1147784"/>
            <a:chExt cx="7777024" cy="4576720"/>
          </a:xfrm>
        </p:grpSpPr>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3346" y="1451293"/>
              <a:ext cx="738722" cy="715760"/>
            </a:xfrm>
            <a:prstGeom prst="rect">
              <a:avLst/>
            </a:prstGeom>
          </p:spPr>
        </p:pic>
        <p:sp>
          <p:nvSpPr>
            <p:cNvPr id="45" name="TextBox 44"/>
            <p:cNvSpPr txBox="1"/>
            <p:nvPr/>
          </p:nvSpPr>
          <p:spPr>
            <a:xfrm>
              <a:off x="1983346" y="2167053"/>
              <a:ext cx="1133843" cy="276999"/>
            </a:xfrm>
            <a:prstGeom prst="rect">
              <a:avLst/>
            </a:prstGeom>
            <a:noFill/>
          </p:spPr>
          <p:txBody>
            <a:bodyPr wrap="square" rtlCol="0">
              <a:spAutoFit/>
            </a:bodyPr>
            <a:lstStyle/>
            <a:p>
              <a:r>
                <a:rPr lang="en-US" sz="1200" b="1" i="1" dirty="0" smtClean="0">
                  <a:latin typeface="Times New Roman" panose="02020603050405020304" pitchFamily="18" charset="0"/>
                  <a:cs typeface="Times New Roman" panose="02020603050405020304" pitchFamily="18" charset="0"/>
                </a:rPr>
                <a:t>Dataset </a:t>
              </a:r>
              <a:endParaRPr lang="en-IN" sz="1200" b="1" i="1" dirty="0">
                <a:latin typeface="Times New Roman" panose="02020603050405020304" pitchFamily="18" charset="0"/>
                <a:cs typeface="Times New Roman" panose="02020603050405020304" pitchFamily="18" charset="0"/>
              </a:endParaRPr>
            </a:p>
          </p:txBody>
        </p:sp>
        <p:cxnSp>
          <p:nvCxnSpPr>
            <p:cNvPr id="46" name="Straight Arrow Connector 45"/>
            <p:cNvCxnSpPr>
              <a:stCxn id="44" idx="3"/>
            </p:cNvCxnSpPr>
            <p:nvPr/>
          </p:nvCxnSpPr>
          <p:spPr>
            <a:xfrm>
              <a:off x="2722068" y="1809173"/>
              <a:ext cx="478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261993" y="1565030"/>
              <a:ext cx="1353670" cy="5058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Input data</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6931577" y="1147784"/>
              <a:ext cx="1943731" cy="160194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49" name="Rectangle 48"/>
            <p:cNvSpPr/>
            <p:nvPr/>
          </p:nvSpPr>
          <p:spPr>
            <a:xfrm>
              <a:off x="5114716" y="1583218"/>
              <a:ext cx="1353670" cy="5058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Preprocessing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a:off x="4615663" y="1809173"/>
              <a:ext cx="478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002149" y="1236109"/>
              <a:ext cx="1802587" cy="4087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Handling missing values</a:t>
              </a:r>
              <a:endParaRPr lang="en-IN" sz="1200" i="1" dirty="0">
                <a:solidFill>
                  <a:schemeClr val="tx1"/>
                </a:solidFill>
                <a:latin typeface="Times New Roman" panose="02020603050405020304" pitchFamily="18" charset="0"/>
                <a:cs typeface="Times New Roman" panose="02020603050405020304" pitchFamily="18" charset="0"/>
              </a:endParaRPr>
            </a:p>
          </p:txBody>
        </p:sp>
        <p:sp>
          <p:nvSpPr>
            <p:cNvPr id="52" name="Rectangle 51"/>
            <p:cNvSpPr/>
            <p:nvPr/>
          </p:nvSpPr>
          <p:spPr>
            <a:xfrm>
              <a:off x="7002149" y="1744392"/>
              <a:ext cx="1802587" cy="4087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Label Encoding</a:t>
              </a:r>
              <a:endParaRPr lang="en-IN" sz="1200" i="1" dirty="0">
                <a:solidFill>
                  <a:schemeClr val="tx1"/>
                </a:solidFill>
                <a:latin typeface="Times New Roman" panose="02020603050405020304" pitchFamily="18" charset="0"/>
                <a:cs typeface="Times New Roman" panose="02020603050405020304" pitchFamily="18" charset="0"/>
              </a:endParaRPr>
            </a:p>
          </p:txBody>
        </p:sp>
        <p:sp>
          <p:nvSpPr>
            <p:cNvPr id="53" name="Rectangle 52"/>
            <p:cNvSpPr/>
            <p:nvPr/>
          </p:nvSpPr>
          <p:spPr>
            <a:xfrm>
              <a:off x="7002149" y="2228677"/>
              <a:ext cx="1802587" cy="4087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Drop unwanted columns</a:t>
              </a:r>
              <a:endParaRPr lang="en-IN" sz="1200" i="1" dirty="0">
                <a:solidFill>
                  <a:schemeClr val="tx1"/>
                </a:solidFill>
                <a:latin typeface="Times New Roman" panose="02020603050405020304" pitchFamily="18" charset="0"/>
                <a:cs typeface="Times New Roman" panose="02020603050405020304" pitchFamily="18" charset="0"/>
              </a:endParaRPr>
            </a:p>
          </p:txBody>
        </p:sp>
        <p:cxnSp>
          <p:nvCxnSpPr>
            <p:cNvPr id="54" name="Straight Arrow Connector 53"/>
            <p:cNvCxnSpPr/>
            <p:nvPr/>
          </p:nvCxnSpPr>
          <p:spPr>
            <a:xfrm>
              <a:off x="6468386" y="1836118"/>
              <a:ext cx="478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2"/>
            </p:cNvCxnSpPr>
            <p:nvPr/>
          </p:nvCxnSpPr>
          <p:spPr>
            <a:xfrm>
              <a:off x="5791551" y="2089019"/>
              <a:ext cx="0" cy="381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093701" y="2470421"/>
              <a:ext cx="1353670" cy="5058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Data Splitting</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57" name="Straight Arrow Connector 56"/>
            <p:cNvCxnSpPr>
              <a:stCxn id="56" idx="1"/>
            </p:cNvCxnSpPr>
            <p:nvPr/>
          </p:nvCxnSpPr>
          <p:spPr>
            <a:xfrm flipH="1">
              <a:off x="4715754" y="2723322"/>
              <a:ext cx="3779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760697" y="2976223"/>
              <a:ext cx="0" cy="381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114716" y="3384568"/>
              <a:ext cx="1353670" cy="5058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Times New Roman" panose="02020603050405020304" pitchFamily="18" charset="0"/>
                  <a:cs typeface="Times New Roman" panose="02020603050405020304" pitchFamily="18" charset="0"/>
                </a:rPr>
                <a:t>Classification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60" name="Straight Arrow Connector 59"/>
            <p:cNvCxnSpPr/>
            <p:nvPr/>
          </p:nvCxnSpPr>
          <p:spPr>
            <a:xfrm>
              <a:off x="6468386" y="3634679"/>
              <a:ext cx="666997" cy="2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135383" y="3384568"/>
              <a:ext cx="1453761" cy="932216"/>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62" name="Rectangle 61"/>
            <p:cNvSpPr/>
            <p:nvPr/>
          </p:nvSpPr>
          <p:spPr>
            <a:xfrm>
              <a:off x="7243564" y="3476268"/>
              <a:ext cx="1156983" cy="3362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SVM</a:t>
              </a:r>
              <a:endParaRPr lang="en-IN" sz="1200" b="1" i="1" dirty="0">
                <a:solidFill>
                  <a:schemeClr val="tx1"/>
                </a:solidFill>
                <a:latin typeface="Times New Roman" panose="02020603050405020304" pitchFamily="18" charset="0"/>
                <a:cs typeface="Times New Roman" panose="02020603050405020304" pitchFamily="18" charset="0"/>
              </a:endParaRPr>
            </a:p>
          </p:txBody>
        </p:sp>
        <p:cxnSp>
          <p:nvCxnSpPr>
            <p:cNvPr id="63" name="Straight Arrow Connector 62"/>
            <p:cNvCxnSpPr/>
            <p:nvPr/>
          </p:nvCxnSpPr>
          <p:spPr>
            <a:xfrm>
              <a:off x="5760697" y="3890370"/>
              <a:ext cx="0" cy="381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114716" y="4295014"/>
              <a:ext cx="1353670" cy="5058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latin typeface="Times New Roman" panose="02020603050405020304" pitchFamily="18" charset="0"/>
                <a:cs typeface="Times New Roman" panose="02020603050405020304" pitchFamily="18" charset="0"/>
              </a:endParaRPr>
            </a:p>
            <a:p>
              <a:pPr algn="ctr"/>
              <a:r>
                <a:rPr lang="en-US" sz="1200" dirty="0" smtClean="0">
                  <a:solidFill>
                    <a:schemeClr val="tx1"/>
                  </a:solidFill>
                  <a:latin typeface="Times New Roman" panose="02020603050405020304" pitchFamily="18" charset="0"/>
                  <a:cs typeface="Times New Roman" panose="02020603050405020304" pitchFamily="18" charset="0"/>
                </a:rPr>
                <a:t>Performance </a:t>
              </a:r>
              <a:r>
                <a:rPr lang="en-US" sz="1200" dirty="0">
                  <a:solidFill>
                    <a:schemeClr val="tx1"/>
                  </a:solidFill>
                  <a:latin typeface="Times New Roman" panose="02020603050405020304" pitchFamily="18" charset="0"/>
                  <a:cs typeface="Times New Roman" panose="02020603050405020304" pitchFamily="18" charset="0"/>
                </a:rPr>
                <a:t>metrics </a:t>
              </a:r>
              <a:endParaRPr lang="en-IN" sz="1200" dirty="0">
                <a:solidFill>
                  <a:schemeClr val="tx1"/>
                </a:solidFill>
                <a:latin typeface="Times New Roman" panose="02020603050405020304" pitchFamily="18" charset="0"/>
                <a:cs typeface="Times New Roman" panose="02020603050405020304" pitchFamily="18" charset="0"/>
              </a:endParaRPr>
            </a:p>
            <a:p>
              <a:pPr algn="ct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65" name="Straight Arrow Connector 64"/>
            <p:cNvCxnSpPr/>
            <p:nvPr/>
          </p:nvCxnSpPr>
          <p:spPr>
            <a:xfrm flipH="1">
              <a:off x="4694632" y="4547915"/>
              <a:ext cx="3779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114716" y="5159527"/>
              <a:ext cx="1353670" cy="5058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Prediction</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67" name="Straight Arrow Connector 66"/>
            <p:cNvCxnSpPr/>
            <p:nvPr/>
          </p:nvCxnSpPr>
          <p:spPr>
            <a:xfrm>
              <a:off x="5760697" y="4773014"/>
              <a:ext cx="0" cy="381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957494" y="5154416"/>
              <a:ext cx="1453761" cy="534514"/>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cxnSp>
          <p:nvCxnSpPr>
            <p:cNvPr id="69" name="Straight Arrow Connector 68"/>
            <p:cNvCxnSpPr/>
            <p:nvPr/>
          </p:nvCxnSpPr>
          <p:spPr>
            <a:xfrm>
              <a:off x="6447370" y="5433238"/>
              <a:ext cx="520431" cy="2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037984" y="5223561"/>
              <a:ext cx="1156983" cy="3875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Disease prediction</a:t>
              </a:r>
              <a:endParaRPr lang="en-IN" sz="1200" i="1" dirty="0">
                <a:solidFill>
                  <a:schemeClr val="tx1"/>
                </a:solidFill>
                <a:latin typeface="Times New Roman" panose="02020603050405020304" pitchFamily="18" charset="0"/>
                <a:cs typeface="Times New Roman" panose="02020603050405020304" pitchFamily="18" charset="0"/>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0362" y="5100351"/>
              <a:ext cx="860008" cy="624153"/>
            </a:xfrm>
            <a:prstGeom prst="rect">
              <a:avLst/>
            </a:prstGeom>
          </p:spPr>
        </p:pic>
        <p:cxnSp>
          <p:nvCxnSpPr>
            <p:cNvPr id="72" name="Straight Arrow Connector 71"/>
            <p:cNvCxnSpPr>
              <a:stCxn id="68" idx="3"/>
            </p:cNvCxnSpPr>
            <p:nvPr/>
          </p:nvCxnSpPr>
          <p:spPr>
            <a:xfrm>
              <a:off x="8411254" y="5421673"/>
              <a:ext cx="464054" cy="11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3226706" y="2318737"/>
              <a:ext cx="1453761" cy="1042549"/>
              <a:chOff x="7685501" y="3507504"/>
              <a:chExt cx="1714855" cy="1269242"/>
            </a:xfrm>
          </p:grpSpPr>
          <p:sp>
            <p:nvSpPr>
              <p:cNvPr id="76" name="Rectangle 75"/>
              <p:cNvSpPr/>
              <p:nvPr/>
            </p:nvSpPr>
            <p:spPr>
              <a:xfrm>
                <a:off x="7685501" y="3507504"/>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77" name="Rectangle 76"/>
              <p:cNvSpPr/>
              <p:nvPr/>
            </p:nvSpPr>
            <p:spPr>
              <a:xfrm>
                <a:off x="7837901" y="3632920"/>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Test</a:t>
                </a:r>
                <a:endParaRPr lang="en-IN" sz="1200" i="1" dirty="0">
                  <a:solidFill>
                    <a:schemeClr val="tx1"/>
                  </a:solidFill>
                  <a:latin typeface="Times New Roman" panose="02020603050405020304" pitchFamily="18" charset="0"/>
                  <a:cs typeface="Times New Roman" panose="02020603050405020304" pitchFamily="18" charset="0"/>
                </a:endParaRPr>
              </a:p>
            </p:txBody>
          </p:sp>
          <p:sp>
            <p:nvSpPr>
              <p:cNvPr id="78" name="Rectangle 77"/>
              <p:cNvSpPr/>
              <p:nvPr/>
            </p:nvSpPr>
            <p:spPr>
              <a:xfrm>
                <a:off x="7837901" y="4204833"/>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Train</a:t>
                </a:r>
                <a:endParaRPr lang="en-IN" sz="1200" i="1" dirty="0">
                  <a:solidFill>
                    <a:schemeClr val="tx1"/>
                  </a:solidFill>
                  <a:latin typeface="Times New Roman" panose="02020603050405020304" pitchFamily="18" charset="0"/>
                  <a:cs typeface="Times New Roman" panose="02020603050405020304" pitchFamily="18" charset="0"/>
                </a:endParaRPr>
              </a:p>
            </p:txBody>
          </p:sp>
        </p:grpSp>
        <p:sp>
          <p:nvSpPr>
            <p:cNvPr id="74" name="Rectangle 73"/>
            <p:cNvSpPr/>
            <p:nvPr/>
          </p:nvSpPr>
          <p:spPr>
            <a:xfrm>
              <a:off x="3240871" y="4026641"/>
              <a:ext cx="1453761" cy="1042549"/>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75" name="Rectangle 74"/>
            <p:cNvSpPr/>
            <p:nvPr/>
          </p:nvSpPr>
          <p:spPr>
            <a:xfrm>
              <a:off x="3375095" y="4126867"/>
              <a:ext cx="1156983" cy="8486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Accuracy, precision, recall</a:t>
              </a:r>
              <a:endParaRPr lang="en-IN" sz="1200" i="1" dirty="0">
                <a:solidFill>
                  <a:schemeClr val="tx1"/>
                </a:solidFill>
                <a:latin typeface="Times New Roman" panose="02020603050405020304" pitchFamily="18" charset="0"/>
                <a:cs typeface="Times New Roman" panose="02020603050405020304" pitchFamily="18" charset="0"/>
              </a:endParaRPr>
            </a:p>
          </p:txBody>
        </p:sp>
        <p:sp>
          <p:nvSpPr>
            <p:cNvPr id="79" name="Rectangle 78"/>
            <p:cNvSpPr/>
            <p:nvPr/>
          </p:nvSpPr>
          <p:spPr>
            <a:xfrm>
              <a:off x="7254272" y="3891501"/>
              <a:ext cx="1156983" cy="3362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latin typeface="Times New Roman" panose="02020603050405020304" pitchFamily="18" charset="0"/>
                  <a:cs typeface="Times New Roman" panose="02020603050405020304" pitchFamily="18" charset="0"/>
                </a:rPr>
                <a:t>LR</a:t>
              </a:r>
              <a:endParaRPr lang="en-IN" sz="1200" b="1" i="1"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6360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splitting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p>
          <a:p>
            <a:pPr lvl="0" algn="just">
              <a:lnSpc>
                <a:spcPct val="150000"/>
              </a:lnSpc>
            </a:pPr>
            <a:r>
              <a:rPr lang="en-US" sz="2000" dirty="0" smtClean="0">
                <a:latin typeface="Times New Roman" panose="02020603050405020304" pitchFamily="18" charset="0"/>
                <a:cs typeface="Times New Roman" panose="02020603050405020304" pitchFamily="18" charset="0"/>
              </a:rPr>
              <a:t>Prediction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Performance analysis</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3953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7726" y="1745759"/>
            <a:ext cx="11082337" cy="4351338"/>
          </a:xfrm>
        </p:spPr>
        <p:txBody>
          <a:bodyPr>
            <a:normAutofit fontScale="92500" lnSpcReduction="20000"/>
          </a:bodyPr>
          <a:lstStyle/>
          <a:p>
            <a:pPr lvl="0" algn="just">
              <a:lnSpc>
                <a:spcPct val="150000"/>
              </a:lnSpc>
            </a:pPr>
            <a:r>
              <a:rPr lang="en-US" sz="2000" dirty="0">
                <a:latin typeface="Times New Roman" panose="02020603050405020304" pitchFamily="18" charset="0"/>
                <a:cs typeface="Times New Roman" panose="02020603050405020304" pitchFamily="18" charset="0"/>
              </a:rPr>
              <a:t>In our process, the </a:t>
            </a:r>
            <a:r>
              <a:rPr lang="en-US" sz="2000" b="1" i="1" dirty="0">
                <a:latin typeface="Times New Roman" panose="02020603050405020304" pitchFamily="18" charset="0"/>
                <a:cs typeface="Times New Roman" panose="02020603050405020304" pitchFamily="18" charset="0"/>
              </a:rPr>
              <a:t>Alzheimer’s disease dataset </a:t>
            </a:r>
            <a:r>
              <a:rPr lang="en-US" sz="2000" dirty="0">
                <a:latin typeface="Times New Roman" panose="02020603050405020304" pitchFamily="18" charset="0"/>
                <a:cs typeface="Times New Roman" panose="02020603050405020304" pitchFamily="18" charset="0"/>
              </a:rPr>
              <a:t>is used.</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This set consists of a longitudinal collection of 150 subjects aged 60 to 96.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Each subject was scanned on two or more visits, separated by at least one year for a total of 373 imaging sessions. For each subject, 3 or 4 individual T1-weighted MRI scans obtained in single scan sessions are included.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subjects are all right-handed and include both men and women.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72 of the subjects were characterized as non-demented throughout the study.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Another 14 subjects were characterized as non-demented at the time of their initial visit and were subsequently characterized as demented at a later visit.</a:t>
            </a: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131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 SELECTION</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230245" y="2007870"/>
            <a:ext cx="5731510" cy="2842260"/>
          </a:xfrm>
          <a:prstGeom prst="rect">
            <a:avLst/>
          </a:prstGeom>
        </p:spPr>
      </p:pic>
    </p:spTree>
    <p:extLst>
      <p:ext uri="{BB962C8B-B14F-4D97-AF65-F5344CB8AC3E}">
        <p14:creationId xmlns:p14="http://schemas.microsoft.com/office/powerpoint/2010/main" val="34016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Missing data removal: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Encoding Categorical data: That categorical data is defined as variables with a finite set of label values.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1008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PREPROCESSING</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2"/>
          <a:stretch>
            <a:fillRect/>
          </a:stretch>
        </p:blipFill>
        <p:spPr>
          <a:xfrm>
            <a:off x="3633787" y="1847850"/>
            <a:ext cx="4924425" cy="3162300"/>
          </a:xfrm>
          <a:prstGeom prst="rect">
            <a:avLst/>
          </a:prstGeom>
        </p:spPr>
      </p:pic>
      <p:sp>
        <p:nvSpPr>
          <p:cNvPr id="3" name="TextBox 2"/>
          <p:cNvSpPr txBox="1"/>
          <p:nvPr/>
        </p:nvSpPr>
        <p:spPr>
          <a:xfrm>
            <a:off x="3633787" y="5228823"/>
            <a:ext cx="468596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Checking missing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31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PREPROCESSING</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3633787" y="5228823"/>
            <a:ext cx="468596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After Checking missing values</a:t>
            </a:r>
            <a:endParaRPr lang="en-IN"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905250" y="1647825"/>
            <a:ext cx="4381500" cy="3562350"/>
          </a:xfrm>
          <a:prstGeom prst="rect">
            <a:avLst/>
          </a:prstGeom>
        </p:spPr>
      </p:pic>
    </p:spTree>
    <p:extLst>
      <p:ext uri="{BB962C8B-B14F-4D97-AF65-F5344CB8AC3E}">
        <p14:creationId xmlns:p14="http://schemas.microsoft.com/office/powerpoint/2010/main" val="150246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PREPROCESSING</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3633787" y="5228823"/>
            <a:ext cx="468596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After Checking missing values</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3581400" y="2043112"/>
            <a:ext cx="5029200" cy="2771775"/>
          </a:xfrm>
          <a:prstGeom prst="rect">
            <a:avLst/>
          </a:prstGeom>
        </p:spPr>
      </p:pic>
    </p:spTree>
    <p:extLst>
      <p:ext uri="{BB962C8B-B14F-4D97-AF65-F5344CB8AC3E}">
        <p14:creationId xmlns:p14="http://schemas.microsoft.com/office/powerpoint/2010/main" val="147905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PREPROCESSING</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838200" y="1812925"/>
            <a:ext cx="4733925" cy="2590800"/>
          </a:xfrm>
          <a:prstGeom prst="rect">
            <a:avLst/>
          </a:prstGeom>
        </p:spPr>
      </p:pic>
      <p:sp>
        <p:nvSpPr>
          <p:cNvPr id="6" name="TextBox 5"/>
          <p:cNvSpPr txBox="1"/>
          <p:nvPr/>
        </p:nvSpPr>
        <p:spPr>
          <a:xfrm>
            <a:off x="4051009" y="4762294"/>
            <a:ext cx="468596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Label Encoding</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6540187" y="1812925"/>
            <a:ext cx="5010150" cy="2638425"/>
          </a:xfrm>
          <a:prstGeom prst="rect">
            <a:avLst/>
          </a:prstGeom>
        </p:spPr>
      </p:pic>
    </p:spTree>
    <p:extLst>
      <p:ext uri="{BB962C8B-B14F-4D97-AF65-F5344CB8AC3E}">
        <p14:creationId xmlns:p14="http://schemas.microsoft.com/office/powerpoint/2010/main" val="4138470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5791" y="1295068"/>
            <a:ext cx="11089944" cy="560558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Alzheimer's is a type of dementia that causes problems with memory, thinking and behavior. </a:t>
            </a:r>
          </a:p>
          <a:p>
            <a:pPr algn="just">
              <a:lnSpc>
                <a:spcPct val="150000"/>
              </a:lnSpc>
            </a:pPr>
            <a:r>
              <a:rPr lang="en-IN" sz="2000" dirty="0">
                <a:latin typeface="Times New Roman" panose="02020603050405020304" pitchFamily="18" charset="0"/>
                <a:cs typeface="Times New Roman" panose="02020603050405020304" pitchFamily="18" charset="0"/>
              </a:rPr>
              <a:t>Symptoms usually develop slowly and get worse over time, becoming severe enough to interfere with daily tasks.</a:t>
            </a:r>
          </a:p>
          <a:p>
            <a:pPr algn="just">
              <a:lnSpc>
                <a:spcPct val="150000"/>
              </a:lnSpc>
            </a:pPr>
            <a:r>
              <a:rPr lang="en-IN" sz="2000" dirty="0">
                <a:latin typeface="Times New Roman" panose="02020603050405020304" pitchFamily="18" charset="0"/>
                <a:cs typeface="Times New Roman" panose="02020603050405020304" pitchFamily="18" charset="0"/>
              </a:rPr>
              <a:t>Dementia is a general term for loss of memory and other mental abilities severe enough to interfere with daily life. It is caused by physical changes in the brain.</a:t>
            </a:r>
          </a:p>
          <a:p>
            <a:pPr algn="just">
              <a:lnSpc>
                <a:spcPct val="150000"/>
              </a:lnSpc>
            </a:pPr>
            <a:r>
              <a:rPr lang="en-IN" sz="2000" dirty="0">
                <a:latin typeface="Times New Roman" panose="02020603050405020304" pitchFamily="18" charset="0"/>
                <a:cs typeface="Times New Roman" panose="02020603050405020304" pitchFamily="18" charset="0"/>
              </a:rPr>
              <a:t> Alzheimer's is the most common type of dementia, but there are many kinds.</a:t>
            </a:r>
          </a:p>
          <a:p>
            <a:pPr algn="just">
              <a:lnSpc>
                <a:spcPct val="150000"/>
              </a:lnSpc>
            </a:pPr>
            <a:r>
              <a:rPr lang="en-US" sz="2000" dirty="0">
                <a:latin typeface="Times New Roman" panose="02020603050405020304" pitchFamily="18" charset="0"/>
                <a:cs typeface="Times New Roman" panose="02020603050405020304" pitchFamily="18" charset="0"/>
              </a:rPr>
              <a:t>The system is developed the </a:t>
            </a:r>
            <a:r>
              <a:rPr lang="en-US" sz="2000" dirty="0" smtClean="0">
                <a:latin typeface="Times New Roman" panose="02020603050405020304" pitchFamily="18" charset="0"/>
                <a:cs typeface="Times New Roman" panose="02020603050405020304" pitchFamily="18" charset="0"/>
              </a:rPr>
              <a:t>two different machine </a:t>
            </a:r>
            <a:r>
              <a:rPr lang="en-US" sz="2000" dirty="0">
                <a:latin typeface="Times New Roman" panose="02020603050405020304" pitchFamily="18" charset="0"/>
                <a:cs typeface="Times New Roman" panose="02020603050405020304" pitchFamily="18" charset="0"/>
              </a:rPr>
              <a:t>learning </a:t>
            </a:r>
            <a:r>
              <a:rPr lang="en-US" sz="2000" dirty="0" smtClean="0">
                <a:latin typeface="Times New Roman" panose="02020603050405020304" pitchFamily="18" charset="0"/>
                <a:cs typeface="Times New Roman" panose="02020603050405020304" pitchFamily="18" charset="0"/>
              </a:rPr>
              <a:t>algorithms for predicting the alzhimers disease.</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results shows that the performances metrics such as accuracy, sensitivity and </a:t>
            </a:r>
            <a:r>
              <a:rPr lang="en-US" sz="2000" dirty="0" smtClean="0">
                <a:latin typeface="Times New Roman" panose="02020603050405020304" pitchFamily="18" charset="0"/>
                <a:cs typeface="Times New Roman" panose="02020603050405020304" pitchFamily="18" charset="0"/>
              </a:rPr>
              <a:t>specificity.</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SPLITTING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842938" cy="4351338"/>
          </a:xfrm>
        </p:spPr>
        <p:txBody>
          <a:bodyPr>
            <a:normAutofit fontScale="92500"/>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 of the Alzheimer’s disease dataset to be the training data and the remaining 30%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213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842938" cy="4351338"/>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In machine learning, classification refers to a predictive modelling problem where a class label is predicted for a given example of input data.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Classification is the task of predicting a discrete class label. Regression is the task of predicting a continuous quantity.</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After data splitting, we have to implement the classification algorithm.</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In our process, we have to use, support vector machine (SVM</a:t>
            </a:r>
            <a:r>
              <a:rPr lang="en-US" sz="2000" dirty="0" smtClean="0">
                <a:latin typeface="Times New Roman" panose="02020603050405020304" pitchFamily="18" charset="0"/>
                <a:cs typeface="Times New Roman" panose="02020603050405020304" pitchFamily="18" charset="0"/>
              </a:rPr>
              <a:t>) and Logistic regression (LR)</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SVM   It is basically a representation of different classes in a hyper plane in multidimensional space. </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32342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838200" y="2395471"/>
            <a:ext cx="4375933" cy="2807594"/>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491520" y="2395471"/>
            <a:ext cx="4161155" cy="2807595"/>
          </a:xfrm>
          <a:prstGeom prst="rect">
            <a:avLst/>
          </a:prstGeom>
        </p:spPr>
      </p:pic>
    </p:spTree>
    <p:extLst>
      <p:ext uri="{BB962C8B-B14F-4D97-AF65-F5344CB8AC3E}">
        <p14:creationId xmlns:p14="http://schemas.microsoft.com/office/powerpoint/2010/main" val="3465142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842938" cy="4351338"/>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this step, we have to predict the dementia or non dementia patient by using the classification algorithms.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4007006" y="2722562"/>
            <a:ext cx="4505325" cy="2800350"/>
          </a:xfrm>
          <a:prstGeom prst="rect">
            <a:avLst/>
          </a:prstGeom>
        </p:spPr>
      </p:pic>
    </p:spTree>
    <p:extLst>
      <p:ext uri="{BB962C8B-B14F-4D97-AF65-F5344CB8AC3E}">
        <p14:creationId xmlns:p14="http://schemas.microsoft.com/office/powerpoint/2010/main" val="308367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RESULT GENERATION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842938" cy="4351338"/>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lvl="0" algn="just">
              <a:lnSpc>
                <a:spcPct val="150000"/>
              </a:lnSpc>
            </a:pPr>
            <a:r>
              <a:rPr lang="en-IN" sz="2000" dirty="0">
                <a:latin typeface="Times New Roman" panose="02020603050405020304" pitchFamily="18" charset="0"/>
                <a:cs typeface="Times New Roman" panose="02020603050405020304" pitchFamily="18" charset="0"/>
              </a:rPr>
              <a:t>Accuracy</a:t>
            </a:r>
          </a:p>
          <a:p>
            <a:pPr lvl="0" algn="just">
              <a:lnSpc>
                <a:spcPct val="150000"/>
              </a:lnSpc>
            </a:pPr>
            <a:r>
              <a:rPr lang="en-US" sz="2000" dirty="0">
                <a:latin typeface="Times New Roman" panose="02020603050405020304" pitchFamily="18" charset="0"/>
                <a:cs typeface="Times New Roman" panose="02020603050405020304" pitchFamily="18" charset="0"/>
              </a:rPr>
              <a:t>Precision</a:t>
            </a:r>
          </a:p>
          <a:p>
            <a:pPr lvl="0" algn="just">
              <a:lnSpc>
                <a:spcPct val="150000"/>
              </a:lnSpc>
            </a:pPr>
            <a:r>
              <a:rPr lang="en-US" sz="2000" dirty="0">
                <a:latin typeface="Times New Roman" panose="02020603050405020304" pitchFamily="18" charset="0"/>
                <a:cs typeface="Times New Roman" panose="02020603050405020304" pitchFamily="18" charset="0"/>
              </a:rPr>
              <a:t>Recall/specificity</a:t>
            </a:r>
          </a:p>
          <a:p>
            <a:pPr lvl="0" algn="just">
              <a:lnSpc>
                <a:spcPct val="150000"/>
              </a:lnSpc>
            </a:pPr>
            <a:r>
              <a:rPr lang="en-US" sz="2000" dirty="0">
                <a:latin typeface="Times New Roman" panose="02020603050405020304" pitchFamily="18" charset="0"/>
                <a:cs typeface="Times New Roman" panose="02020603050405020304" pitchFamily="18" charset="0"/>
              </a:rPr>
              <a:t>Sensitivity</a:t>
            </a:r>
          </a:p>
          <a:p>
            <a:pPr lvl="0" algn="just">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48042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2"/>
          <a:stretch>
            <a:fillRect/>
          </a:stretch>
        </p:blipFill>
        <p:spPr>
          <a:xfrm>
            <a:off x="4392702" y="1909628"/>
            <a:ext cx="4333875" cy="3476625"/>
          </a:xfrm>
          <a:prstGeom prst="rect">
            <a:avLst/>
          </a:prstGeom>
        </p:spPr>
      </p:pic>
    </p:spTree>
    <p:extLst>
      <p:ext uri="{BB962C8B-B14F-4D97-AF65-F5344CB8AC3E}">
        <p14:creationId xmlns:p14="http://schemas.microsoft.com/office/powerpoint/2010/main" val="573750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709411" y="1325563"/>
            <a:ext cx="10515600" cy="5371450"/>
          </a:xfrm>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Anaconda Navigator – </a:t>
            </a:r>
            <a:r>
              <a:rPr lang="en-US" sz="2000" dirty="0" err="1" smtClean="0">
                <a:latin typeface="Times New Roman" panose="02020603050405020304" pitchFamily="18" charset="0"/>
                <a:cs typeface="Times New Roman" panose="02020603050405020304" pitchFamily="18" charset="0"/>
              </a:rPr>
              <a:t>Spyder</a:t>
            </a:r>
            <a:endParaRPr lang="en-US" sz="2000" dirty="0" smtClean="0">
              <a:latin typeface="Times New Roman" panose="02020603050405020304" pitchFamily="18" charset="0"/>
              <a:cs typeface="Times New Roman" panose="02020603050405020304" pitchFamily="18" charset="0"/>
            </a:endParaRPr>
          </a:p>
          <a:p>
            <a:pPr lvl="0" algn="just"/>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Mouse	:   </a:t>
            </a:r>
            <a:r>
              <a:rPr lang="en-US" sz="2000" dirty="0">
                <a:latin typeface="Times New Roman" panose="02020603050405020304" pitchFamily="18" charset="0"/>
                <a:cs typeface="Times New Roman" panose="02020603050405020304" pitchFamily="18" charset="0"/>
              </a:rPr>
              <a:t>Logitech.</a:t>
            </a:r>
            <a:endParaRPr lang="en-IN" sz="2000" dirty="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Keyboard	:   </a:t>
            </a:r>
            <a:r>
              <a:rPr lang="en-US" sz="2000" dirty="0">
                <a:latin typeface="Times New Roman" panose="02020603050405020304" pitchFamily="18" charset="0"/>
                <a:cs typeface="Times New Roman" panose="02020603050405020304" pitchFamily="18" charset="0"/>
              </a:rPr>
              <a:t>110 keys enhanced</a:t>
            </a:r>
            <a:endParaRPr lang="en-IN" sz="2000" dirty="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46760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54876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20798975"/>
              </p:ext>
            </p:extLst>
          </p:nvPr>
        </p:nvGraphicFramePr>
        <p:xfrm>
          <a:off x="1121536" y="1029732"/>
          <a:ext cx="10046270" cy="497514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just"/>
                      <a:r>
                        <a:rPr lang="en-US" sz="1600" b="1" dirty="0" smtClean="0">
                          <a:latin typeface="Times New Roman" panose="02020603050405020304" pitchFamily="18" charset="0"/>
                          <a:cs typeface="Times New Roman" panose="02020603050405020304" pitchFamily="18" charset="0"/>
                        </a:rPr>
                        <a:t>Title</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Year</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Author</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err="1" smtClean="0">
                          <a:latin typeface="Times New Roman" panose="02020603050405020304" pitchFamily="18" charset="0"/>
                          <a:cs typeface="Times New Roman" panose="02020603050405020304" pitchFamily="18" charset="0"/>
                        </a:rPr>
                        <a:t>Methology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Merits/demerits</a:t>
                      </a:r>
                      <a:endParaRPr lang="en-IN" sz="1600" b="1"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Predicting Prodromal Dementia Using Linguistic Patterns and Deficits</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2020</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ahmed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h.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alkenani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1, 2,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yuefeng</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li 1,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yue</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xu</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1 and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qing</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zhang2</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Data was derived from the cookie theft picture corpus of Dementia Bank, from which all language samples of the identified aetiologies were used, with a random subsampling technique that handles the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skewness</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of the classes.</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Our models resulted in benchmarks for differentiating all the identified classes with accuracies ranging between 95 to 98% </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The advantage of n-grams features as being easily computed without requiring manual annotation, which suggests that our models could be extended to other clinically recommended pictures for the same purpose. </a:t>
                      </a:r>
                    </a:p>
                    <a:p>
                      <a:pPr algn="just"/>
                      <a:endParaRPr lang="en-IN" sz="16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6977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90246972"/>
              </p:ext>
            </p:extLst>
          </p:nvPr>
        </p:nvGraphicFramePr>
        <p:xfrm>
          <a:off x="838200" y="1151332"/>
          <a:ext cx="10046270" cy="442650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DEMNET: A Deep Learning Model for Early Diagnosis of Alzheimer Diseases and Dementia from MR Images</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dirty="0" smtClean="0">
                          <a:latin typeface="Times New Roman" panose="02020603050405020304" pitchFamily="18" charset="0"/>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Suriya</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murugan</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1,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chandran</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venkatesan</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2 , m. g.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sumithra</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2 , (senior member,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ieee</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xiao-zhi</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gao</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3 , b.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elakkiya</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4 , m.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akila</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 5 , and s. </a:t>
                      </a:r>
                      <a:r>
                        <a:rPr lang="en-IN" sz="1400" b="0" kern="1200" dirty="0" err="1" smtClean="0">
                          <a:solidFill>
                            <a:schemeClr val="dk1"/>
                          </a:solidFill>
                          <a:effectLst/>
                          <a:latin typeface="Times New Roman" panose="02020603050405020304" pitchFamily="18" charset="0"/>
                          <a:ea typeface="+mn-ea"/>
                          <a:cs typeface="Times New Roman" panose="02020603050405020304" pitchFamily="18" charset="0"/>
                        </a:rPr>
                        <a:t>manoharan</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Convolutional Neural Network (CNN) is utilized to create a framework that can be used to detect specific Alzheimer’s disease characteristics from MRI images. the proposed model generates high-resolution disease probability maps from the local brain structure to a multilayer perceptron and provides accurate, intuitive visualizations of individual Alzheimer’s disease risk. </a:t>
                      </a:r>
                      <a:endParaRPr lang="en-IN" sz="1400" b="0" dirty="0">
                        <a:latin typeface="Times New Roman" panose="02020603050405020304" pitchFamily="18" charset="0"/>
                        <a:cs typeface="Times New Roman" panose="02020603050405020304" pitchFamily="18" charset="0"/>
                      </a:endParaRPr>
                    </a:p>
                  </a:txBody>
                  <a:tcPr/>
                </a:tc>
                <a:tc>
                  <a:txBody>
                    <a:bodyPr/>
                    <a:lstStyle/>
                    <a:p>
                      <a:pPr lvl="0" algn="just"/>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The high model parameter and class imbalance in the multiclass AD classification is still an issue.</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6740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lvl="0" algn="just">
              <a:lnSpc>
                <a:spcPct val="150000"/>
              </a:lnSpc>
            </a:pPr>
            <a:r>
              <a:rPr lang="en-US" sz="2000" dirty="0">
                <a:latin typeface="Times New Roman" panose="02020603050405020304" pitchFamily="18" charset="0"/>
                <a:cs typeface="Times New Roman" panose="02020603050405020304" pitchFamily="18" charset="0"/>
              </a:rPr>
              <a:t>To predict or detect the Alzheimer’s dementia disease.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the machine learning </a:t>
            </a:r>
            <a:r>
              <a:rPr lang="en-US" sz="2000" dirty="0" smtClean="0">
                <a:latin typeface="Times New Roman" panose="02020603050405020304" pitchFamily="18" charset="0"/>
                <a:cs typeface="Times New Roman" panose="02020603050405020304" pitchFamily="18" charset="0"/>
              </a:rPr>
              <a:t>algorithms.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enhance the overall performance for classification algorithms.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classify or predict the </a:t>
            </a:r>
            <a:r>
              <a:rPr lang="en-US" sz="2000" dirty="0" smtClean="0">
                <a:latin typeface="Times New Roman" panose="02020603050405020304" pitchFamily="18" charset="0"/>
                <a:cs typeface="Times New Roman" panose="02020603050405020304" pitchFamily="18" charset="0"/>
              </a:rPr>
              <a:t>disease effectively</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01404784"/>
              </p:ext>
            </p:extLst>
          </p:nvPr>
        </p:nvGraphicFramePr>
        <p:xfrm>
          <a:off x="1116347" y="735634"/>
          <a:ext cx="10046270" cy="546282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Alzheimer’s Diseases Detection by Using Deep Learning Algorithms: A Mini-Review</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2020</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suhad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al-</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shoukry</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1,2,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taha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h.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rassem</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1 , (senior member,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ieee</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and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nasrin</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m.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makbo</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we briefly review some of the important literature on AD and explore how DL can help researchers diagnose the disease at its early stages. From a computational perspective, this recent advancement has spawned the development of tools that incorporate several patient-specific observations into predictions and improve the clinical outcomes of patients suffering from such disorders.</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lgn="just"/>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No expertise was required, as no image segmentation was involved in preprocessing the data. This feature generally serves as the advantage of this approach over the other methods.</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070471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51377712"/>
              </p:ext>
            </p:extLst>
          </p:nvPr>
        </p:nvGraphicFramePr>
        <p:xfrm>
          <a:off x="1046570" y="1499141"/>
          <a:ext cx="10046270" cy="399978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Artificial Intelligence for Caregivers of Persons with Alzheimer’s disease and Related Dementias: Systematic Literature Review</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2020</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Bo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xie,Cui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Tao,JuanLi,Robin</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C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Hilsabeck</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we searched predetermined keywords in PubMed, Cumulative Index to Nursing and Allied Health Literature Plus with Full Text,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PsycINFO</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IEEE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Xplore</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Digital Library, and the ACM Digital Library.</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To identify and examine literature on AI that provides information to facilitate ADRD management by caregivers of individuals diagnosed with ADRD and identify gaps in the literature that suggest future directions for research.</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48503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83151281"/>
              </p:ext>
            </p:extLst>
          </p:nvPr>
        </p:nvGraphicFramePr>
        <p:xfrm>
          <a:off x="1005625" y="1471748"/>
          <a:ext cx="10046270" cy="399978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Detecting Alzheimer's Dementia Degree</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2020</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Edmond Q. Wu, Xian-Yong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Peng</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Sheng-Di Chen, Xiao-Yan Zhao and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Zhi-Ri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Tang</a:t>
                      </a:r>
                    </a:p>
                    <a:p>
                      <a:pPr algn="just"/>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A warped infinite Gaussian mixture model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WiGMM</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is proposed to learn the latent variables of these indicators to detect the degree of dementia. The experimental results show that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HMSbased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indicators are able to reflect the cognitive function of AD patients. </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lgn="just"/>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The warped infinite Gaussian mixture model can easily capture local information and provide higher resolution.</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The power of θ wave in AD group is higher in the frontal lobe than that in control group.</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12915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65809114"/>
              </p:ext>
            </p:extLst>
          </p:nvPr>
        </p:nvGraphicFramePr>
        <p:xfrm>
          <a:off x="1082899" y="1134397"/>
          <a:ext cx="10046270" cy="473130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600" b="0" dirty="0" smtClean="0">
                          <a:latin typeface="Times New Roman" panose="02020603050405020304" pitchFamily="18" charset="0"/>
                          <a:cs typeface="Times New Roman" panose="02020603050405020304" pitchFamily="18" charset="0"/>
                        </a:rPr>
                        <a:t>Title</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Year</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Author</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err="1" smtClean="0">
                          <a:latin typeface="Times New Roman" panose="02020603050405020304" pitchFamily="18" charset="0"/>
                          <a:cs typeface="Times New Roman" panose="02020603050405020304" pitchFamily="18" charset="0"/>
                        </a:rPr>
                        <a:t>Methology</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dirty="0" smtClean="0">
                          <a:latin typeface="Times New Roman" panose="02020603050405020304" pitchFamily="18" charset="0"/>
                          <a:cs typeface="Times New Roman" panose="02020603050405020304" pitchFamily="18" charset="0"/>
                        </a:rPr>
                        <a:t>Merits/demerits</a:t>
                      </a:r>
                      <a:endParaRPr lang="en-IN" sz="1600" b="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Depression as a Risk Factor for Dementia and Alzheimer’s disease</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2020</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Vanesa </a:t>
                      </a:r>
                      <a:r>
                        <a:rPr lang="en-IN" sz="1600" b="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Cantón-Habas</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Manuel Rich-Ruiz</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Manuel Romero-</a:t>
                      </a:r>
                      <a:r>
                        <a:rPr lang="en-IN" sz="1600" b="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Saldaña</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Preventing the onset of dementia and Alzheimer’s disease (AD), improving the diagnosis, and slowing the progression of these diseases remain a challenge. The aim of this study was to elucidate the association between depression and dementia/AD and to identify possible relationships between these diseases . </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The difficulty in identifying all articles that are related to this study: This problem is identified and was considered to be a key problem of SLR.</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56269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30497928"/>
              </p:ext>
            </p:extLst>
          </p:nvPr>
        </p:nvGraphicFramePr>
        <p:xfrm>
          <a:off x="1096547" y="704711"/>
          <a:ext cx="10046270" cy="5462828"/>
        </p:xfrm>
        <a:graphic>
          <a:graphicData uri="http://schemas.openxmlformats.org/drawingml/2006/table">
            <a:tbl>
              <a:tblPr firstRow="1" bandRow="1">
                <a:tableStyleId>{F5AB1C69-6EDB-4FF4-983F-18BD219EF322}</a:tableStyleId>
              </a:tblPr>
              <a:tblGrid>
                <a:gridCol w="2009254"/>
                <a:gridCol w="2009254"/>
                <a:gridCol w="2009254"/>
                <a:gridCol w="2009254"/>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Automatic detection of linguistic indicators as a means of early detection of Alzheimer's disease and of related dementias: A computational linguistics analysis</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2017</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Eva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Danasi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Dimitra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Arfani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Katerina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Fragkopoulou</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Spyridoula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Varlokosta</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Degenerative conditions, such as Alzheimer’s disease (henceforth AD) are commonly associated with deficits across a range of subcomponents of linguistic competence. Although both AD and other types of dementia are associated with changes in spoken and written language, these changes have not been extensively examined or compared</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A related index is Brunet’s W, lower values of which imply a higher number of distinct word types, and thus a richer vocabulary.</a:t>
                      </a:r>
                    </a:p>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The high accuracies achieved in both comparisons imply that the classifiers’ performance was high in all the 10 fold classifications tasks.</a:t>
                      </a:r>
                    </a:p>
                    <a:p>
                      <a:pPr lvl="0" algn="just"/>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16396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results suggest that it may be feasible to detect early AD using a profile of non-amyloid proteins that identify the metabolic processes that accompany or precede the disease. </a:t>
            </a:r>
          </a:p>
          <a:p>
            <a:pPr algn="just">
              <a:lnSpc>
                <a:spcPct val="150000"/>
              </a:lnSpc>
            </a:pPr>
            <a:r>
              <a:rPr lang="en-IN" sz="2000" dirty="0">
                <a:latin typeface="Times New Roman" panose="02020603050405020304" pitchFamily="18" charset="0"/>
                <a:cs typeface="Times New Roman" panose="02020603050405020304" pitchFamily="18" charset="0"/>
              </a:rPr>
              <a:t>It may be therefore possible to detect the disease. </a:t>
            </a:r>
          </a:p>
          <a:p>
            <a:pPr algn="just">
              <a:lnSpc>
                <a:spcPct val="150000"/>
              </a:lnSpc>
            </a:pPr>
            <a:r>
              <a:rPr lang="en-IN" sz="2000" dirty="0">
                <a:latin typeface="Times New Roman" panose="02020603050405020304" pitchFamily="18" charset="0"/>
                <a:cs typeface="Times New Roman" panose="02020603050405020304" pitchFamily="18" charset="0"/>
              </a:rPr>
              <a:t>This system was proposed for efficient disease detection in IoT networks using machine learning algorithms such as </a:t>
            </a:r>
            <a:r>
              <a:rPr lang="en-IN" sz="2000" dirty="0" smtClean="0">
                <a:latin typeface="Times New Roman" panose="02020603050405020304" pitchFamily="18" charset="0"/>
                <a:cs typeface="Times New Roman" panose="02020603050405020304" pitchFamily="18" charset="0"/>
              </a:rPr>
              <a:t>SVM and logistic regression.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Experimental results analysis showed that our proposed method is efficient and can achieve better performance results on average when compared with existing. </a:t>
            </a:r>
          </a:p>
          <a:p>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63951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As a future work, a growing understanding of how the disease disrupts the brain has led to potential Alzheimer's treatments that short-circuit basic disease processes. </a:t>
            </a:r>
          </a:p>
          <a:p>
            <a:pPr algn="just">
              <a:lnSpc>
                <a:spcPct val="150000"/>
              </a:lnSpc>
            </a:pPr>
            <a:r>
              <a:rPr lang="en-IN" sz="2000" dirty="0">
                <a:latin typeface="Times New Roman" panose="02020603050405020304" pitchFamily="18" charset="0"/>
                <a:cs typeface="Times New Roman" panose="02020603050405020304" pitchFamily="18" charset="0"/>
              </a:rPr>
              <a:t>Future Alzheimer's treatments may include a combination of medications, similar to how treatments for many cancers or HIV/AIDS include more than a single drug.</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31588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6532"/>
            <a:ext cx="10515600" cy="4652448"/>
          </a:xfrm>
        </p:spPr>
        <p:txBody>
          <a:bodyPr>
            <a:no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Association, “2018 Alzheimer’s disease facts and figures,” Alzheimer’s Dementia, vol. 14, no. 3, pp. 367–429, 2018.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 M. Prince, A. Comas-Herrera, M. Knapp, M. </a:t>
            </a:r>
            <a:r>
              <a:rPr lang="en-US" sz="2000" dirty="0" err="1">
                <a:latin typeface="Times New Roman" panose="02020603050405020304" pitchFamily="18" charset="0"/>
                <a:cs typeface="Times New Roman" panose="02020603050405020304" pitchFamily="18" charset="0"/>
              </a:rPr>
              <a:t>Guerchet</a:t>
            </a:r>
            <a:r>
              <a:rPr lang="en-US" sz="2000" dirty="0">
                <a:latin typeface="Times New Roman" panose="02020603050405020304" pitchFamily="18" charset="0"/>
                <a:cs typeface="Times New Roman" panose="02020603050405020304" pitchFamily="18" charset="0"/>
              </a:rPr>
              <a:t>, and M. </a:t>
            </a:r>
            <a:r>
              <a:rPr lang="en-US" sz="2000" dirty="0" err="1">
                <a:latin typeface="Times New Roman" panose="02020603050405020304" pitchFamily="18" charset="0"/>
                <a:cs typeface="Times New Roman" panose="02020603050405020304" pitchFamily="18" charset="0"/>
              </a:rPr>
              <a:t>Karagiannidou</a:t>
            </a:r>
            <a:r>
              <a:rPr lang="en-US" sz="2000" dirty="0">
                <a:latin typeface="Times New Roman" panose="02020603050405020304" pitchFamily="18" charset="0"/>
                <a:cs typeface="Times New Roman" panose="02020603050405020304" pitchFamily="18" charset="0"/>
              </a:rPr>
              <a:t>, World Alzheimer Report 2016: Improving Healthcare for People Living with Dementia: Coverage, Quality and Costs now and in the Future, London, U.K.: Alzheimer’s disease International, 2016.</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 B. Dubois et al., “Preclinical Alzheimer’s disease: Definition, natural history, and diagnostic criteria,” Alzheimer’s Dementia, vol. 12, no. 3, pp. 292–323, 2016.</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838200" y="1394473"/>
            <a:ext cx="10515600" cy="4954812"/>
          </a:xfrm>
        </p:spPr>
        <p:txBody>
          <a:bodyPr>
            <a:no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M. S. Albert et al., “The diagnosis of mild cognitive impairment due to Alzheimer’s disease: Recommendations from the National Institute on Aging-Alzheimer’s Association workgroups on diagnostic guidelines for Alzheimer’s disease,” Alzheimer’s Dementia, vol. 7, no. 3, pp. 270–279, 2011.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G. M. </a:t>
            </a:r>
            <a:r>
              <a:rPr lang="en-US" sz="2000" dirty="0" err="1">
                <a:latin typeface="Times New Roman" panose="02020603050405020304" pitchFamily="18" charset="0"/>
                <a:cs typeface="Times New Roman" panose="02020603050405020304" pitchFamily="18" charset="0"/>
              </a:rPr>
              <a:t>McKhann</a:t>
            </a:r>
            <a:r>
              <a:rPr lang="en-US" sz="2000" dirty="0">
                <a:latin typeface="Times New Roman" panose="02020603050405020304" pitchFamily="18" charset="0"/>
                <a:cs typeface="Times New Roman" panose="02020603050405020304" pitchFamily="18" charset="0"/>
              </a:rPr>
              <a:t> et al., “The diagnosis of dementia due to Alzheimer’s disease: Recommendations from the National Institute on Aging-Alzheimer’s Association workgroups on diagnostic guidelines for Alzheimer’s disease,” Alzheimer’s Dementia, vol. 7, no. 3, pp. 263–269, 2011.</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ALZHEIMER’s disease (AD) is the leading cause of dementia and poses a significant social and economic challenge. </a:t>
            </a:r>
          </a:p>
          <a:p>
            <a:pPr algn="just">
              <a:lnSpc>
                <a:spcPct val="150000"/>
              </a:lnSpc>
            </a:pPr>
            <a:r>
              <a:rPr lang="en-IN" sz="2000" dirty="0">
                <a:latin typeface="Times New Roman" panose="02020603050405020304" pitchFamily="18" charset="0"/>
                <a:cs typeface="Times New Roman" panose="02020603050405020304" pitchFamily="18" charset="0"/>
              </a:rPr>
              <a:t>It is responsible for more than half of all cases of dementia.</a:t>
            </a:r>
          </a:p>
          <a:p>
            <a:pPr algn="just">
              <a:lnSpc>
                <a:spcPct val="150000"/>
              </a:lnSpc>
            </a:pPr>
            <a:r>
              <a:rPr lang="en-IN" sz="2000" dirty="0">
                <a:latin typeface="Times New Roman" panose="02020603050405020304" pitchFamily="18" charset="0"/>
                <a:cs typeface="Times New Roman" panose="02020603050405020304" pitchFamily="18" charset="0"/>
              </a:rPr>
              <a:t>Alzheimer’s disease and related dementias (ADRD) have become a major public health concern in the United States.</a:t>
            </a:r>
          </a:p>
          <a:p>
            <a:pPr algn="just">
              <a:lnSpc>
                <a:spcPct val="150000"/>
              </a:lnSpc>
            </a:pPr>
            <a:r>
              <a:rPr lang="en-IN" sz="2000" dirty="0">
                <a:latin typeface="Times New Roman" panose="02020603050405020304" pitchFamily="18" charset="0"/>
                <a:cs typeface="Times New Roman" panose="02020603050405020304" pitchFamily="18" charset="0"/>
              </a:rPr>
              <a:t>Alzheimer’s disease research studies may suggest that early intervention and diagnosis could be crucial to the effectiveness of treatment.</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586" y="1582205"/>
            <a:ext cx="11062648" cy="5275795"/>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Our method is mainly based on machine learning (ML) techniques (support vector machines in particular) because of their ability to create multivariable models by learning patterns from complex data. </a:t>
            </a:r>
          </a:p>
          <a:p>
            <a:pPr algn="just">
              <a:lnSpc>
                <a:spcPct val="150000"/>
              </a:lnSpc>
            </a:pPr>
            <a:r>
              <a:rPr lang="en-IN" sz="2000" dirty="0">
                <a:latin typeface="Times New Roman" panose="02020603050405020304" pitchFamily="18" charset="0"/>
                <a:cs typeface="Times New Roman" panose="02020603050405020304" pitchFamily="18" charset="0"/>
              </a:rPr>
              <a:t>Using novel feature selection and evaluation modalities, we identified 5 novel panels of non-amyloid proteins with the potential to serve as biomarkers of early AD.</a:t>
            </a:r>
          </a:p>
          <a:p>
            <a:pPr algn="just">
              <a:lnSpc>
                <a:spcPct val="150000"/>
              </a:lnSpc>
            </a:pPr>
            <a:r>
              <a:rPr lang="en-IN" sz="2000" dirty="0">
                <a:latin typeface="Times New Roman" panose="02020603050405020304" pitchFamily="18" charset="0"/>
                <a:cs typeface="Times New Roman" panose="02020603050405020304" pitchFamily="18" charset="0"/>
              </a:rPr>
              <a:t>Disease detection models based on the identified panels achieved sensitivity (SN) &gt; 80%, specificity (SP) &gt; 70%, and area under receiver operating curve (AUC) of at least 0.80 at prodromal stage (with higher performance at later stages) of the disease.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US" sz="2000" dirty="0">
                <a:latin typeface="Times New Roman" panose="02020603050405020304" pitchFamily="18" charset="0"/>
                <a:cs typeface="Times New Roman" panose="02020603050405020304" pitchFamily="18" charset="0"/>
              </a:rPr>
              <a:t>The results is low when compared with proposed</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It doesn’t efficient for large volume of data’s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Theoretical limits.</a:t>
            </a: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888"/>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468" y="1268521"/>
            <a:ext cx="11376338" cy="5235309"/>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this system, the </a:t>
            </a:r>
            <a:r>
              <a:rPr lang="en-US" sz="2000" b="1" i="1" dirty="0">
                <a:latin typeface="Times New Roman" panose="02020603050405020304" pitchFamily="18" charset="0"/>
                <a:cs typeface="Times New Roman" panose="02020603050405020304" pitchFamily="18" charset="0"/>
              </a:rPr>
              <a:t>Alzheimer’s dataset </a:t>
            </a:r>
            <a:r>
              <a:rPr lang="en-US" sz="2000" dirty="0">
                <a:latin typeface="Times New Roman" panose="02020603050405020304" pitchFamily="18" charset="0"/>
                <a:cs typeface="Times New Roman" panose="02020603050405020304" pitchFamily="18" charset="0"/>
              </a:rPr>
              <a:t>was taken as input. The input data was taken from the dataset repository. </a:t>
            </a:r>
          </a:p>
          <a:p>
            <a:pPr algn="just">
              <a:lnSpc>
                <a:spcPct val="150000"/>
              </a:lnSpc>
            </a:pPr>
            <a:r>
              <a:rPr lang="en-US" sz="2000" dirty="0">
                <a:latin typeface="Times New Roman" panose="02020603050405020304" pitchFamily="18" charset="0"/>
                <a:cs typeface="Times New Roman" panose="02020603050405020304" pitchFamily="18" charset="0"/>
              </a:rPr>
              <a:t>Then, we have to implement the </a:t>
            </a:r>
            <a:r>
              <a:rPr lang="en-US" sz="2000" b="1" i="1" dirty="0">
                <a:latin typeface="Times New Roman" panose="02020603050405020304" pitchFamily="18" charset="0"/>
                <a:cs typeface="Times New Roman" panose="02020603050405020304" pitchFamily="18" charset="0"/>
              </a:rPr>
              <a:t>data preprocessing </a:t>
            </a:r>
            <a:r>
              <a:rPr lang="en-US" sz="2000" dirty="0">
                <a:latin typeface="Times New Roman" panose="02020603050405020304" pitchFamily="18" charset="0"/>
                <a:cs typeface="Times New Roman" panose="02020603050405020304" pitchFamily="18" charset="0"/>
              </a:rPr>
              <a:t>step.in this step, we have to handle the missing values for avoid wrong prediction. Then, we have to use label encoding. </a:t>
            </a:r>
          </a:p>
          <a:p>
            <a:pPr algn="just">
              <a:lnSpc>
                <a:spcPct val="150000"/>
              </a:lnSpc>
            </a:pPr>
            <a:r>
              <a:rPr lang="en-US" sz="2000" dirty="0">
                <a:latin typeface="Times New Roman" panose="02020603050405020304" pitchFamily="18" charset="0"/>
                <a:cs typeface="Times New Roman" panose="02020603050405020304" pitchFamily="18" charset="0"/>
              </a:rPr>
              <a:t>Next, we have to implement the </a:t>
            </a:r>
            <a:r>
              <a:rPr lang="en-US" sz="2000" b="1" i="1" dirty="0">
                <a:latin typeface="Times New Roman" panose="02020603050405020304" pitchFamily="18" charset="0"/>
                <a:cs typeface="Times New Roman" panose="02020603050405020304" pitchFamily="18" charset="0"/>
              </a:rPr>
              <a:t>data splitting</a:t>
            </a:r>
            <a:r>
              <a:rPr lang="en-US" sz="2000" dirty="0">
                <a:latin typeface="Times New Roman" panose="02020603050405020304" pitchFamily="18" charset="0"/>
                <a:cs typeface="Times New Roman" panose="02020603050405020304" pitchFamily="18" charset="0"/>
              </a:rPr>
              <a:t>. In this step, we have to split the data into test and train. </a:t>
            </a:r>
          </a:p>
          <a:p>
            <a:pPr algn="just">
              <a:lnSpc>
                <a:spcPct val="150000"/>
              </a:lnSpc>
            </a:pPr>
            <a:r>
              <a:rPr lang="en-US" sz="2000" dirty="0">
                <a:latin typeface="Times New Roman" panose="02020603050405020304" pitchFamily="18" charset="0"/>
                <a:cs typeface="Times New Roman" panose="02020603050405020304" pitchFamily="18" charset="0"/>
              </a:rPr>
              <a:t>Then, we have to implement the machine learning algorithms such as </a:t>
            </a:r>
            <a:r>
              <a:rPr lang="en-US" sz="2000" b="1" i="1" dirty="0">
                <a:latin typeface="Times New Roman" panose="02020603050405020304" pitchFamily="18" charset="0"/>
                <a:cs typeface="Times New Roman" panose="02020603050405020304" pitchFamily="18" charset="0"/>
              </a:rPr>
              <a:t>Support Vector Machine (SVM</a:t>
            </a:r>
            <a:r>
              <a:rPr lang="en-US" sz="2000" b="1" i="1" dirty="0" smtClean="0">
                <a:latin typeface="Times New Roman" panose="02020603050405020304" pitchFamily="18" charset="0"/>
                <a:cs typeface="Times New Roman" panose="02020603050405020304" pitchFamily="18" charset="0"/>
              </a:rPr>
              <a:t>) and Logistic </a:t>
            </a:r>
            <a:r>
              <a:rPr lang="en-US" sz="2000" b="1" i="1" dirty="0">
                <a:latin typeface="Times New Roman" panose="02020603050405020304" pitchFamily="18" charset="0"/>
                <a:cs typeface="Times New Roman" panose="02020603050405020304" pitchFamily="18" charset="0"/>
              </a:rPr>
              <a:t>R</a:t>
            </a:r>
            <a:r>
              <a:rPr lang="en-US" sz="2000" b="1" i="1" dirty="0" smtClean="0">
                <a:latin typeface="Times New Roman" panose="02020603050405020304" pitchFamily="18" charset="0"/>
                <a:cs typeface="Times New Roman" panose="02020603050405020304" pitchFamily="18" charset="0"/>
              </a:rPr>
              <a:t>egression (LR).</a:t>
            </a:r>
          </a:p>
          <a:p>
            <a:pPr algn="just">
              <a:lnSpc>
                <a:spcPct val="150000"/>
              </a:lnSpc>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experimental results shows that the performance metrics such as accuracy, precision, recall, sensitivity and confusion matrix</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b="1" i="1" dirty="0" smtClean="0">
                <a:latin typeface="Times New Roman" panose="02020603050405020304" pitchFamily="18" charset="0"/>
                <a:cs typeface="Times New Roman" panose="02020603050405020304" pitchFamily="18" charset="0"/>
              </a:rPr>
              <a:t>Finally, to classify or to predict the alzhimers disease or not.</a:t>
            </a:r>
            <a:endParaRPr lang="en-IN" sz="2000" b="1" i="1"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US" sz="2000" dirty="0">
                <a:latin typeface="Times New Roman" panose="02020603050405020304" pitchFamily="18" charset="0"/>
                <a:cs typeface="Times New Roman" panose="02020603050405020304" pitchFamily="18" charset="0"/>
              </a:rPr>
              <a:t>It is efficient for large number of datasets.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experimental result is high when compared with existing system.</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increase the performance metrics results.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Time </a:t>
            </a:r>
            <a:r>
              <a:rPr lang="en-US" sz="2000" dirty="0">
                <a:latin typeface="Times New Roman" panose="02020603050405020304" pitchFamily="18" charset="0"/>
                <a:cs typeface="Times New Roman" panose="02020603050405020304" pitchFamily="18" charset="0"/>
              </a:rPr>
              <a:t>consumption is low.</a:t>
            </a:r>
            <a:endParaRPr lang="en-IN" sz="2000" dirty="0">
              <a:latin typeface="Times New Roman" panose="02020603050405020304" pitchFamily="18" charset="0"/>
              <a:cs typeface="Times New Roman" panose="02020603050405020304" pitchFamily="18" charset="0"/>
            </a:endParaRPr>
          </a:p>
          <a:p>
            <a:pPr lvl="0">
              <a:lnSpc>
                <a:spcPct val="150000"/>
              </a:lnSpc>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239032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2439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2181</Words>
  <Application>Microsoft Office PowerPoint</Application>
  <PresentationFormat>Widescreen</PresentationFormat>
  <Paragraphs>215</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Office Theme</vt:lpstr>
      <vt:lpstr>Early Detection of Alzheimer’s Disease with Blood Plasma Proteins Using Support Vector Machines</vt:lpstr>
      <vt:lpstr>ABSTRACT</vt:lpstr>
      <vt:lpstr>OBJECTIVES</vt:lpstr>
      <vt:lpstr>INTRODUCTION</vt:lpstr>
      <vt:lpstr>EXISTING SYSTEM</vt:lpstr>
      <vt:lpstr>DISADVANTAGES</vt:lpstr>
      <vt:lpstr>PROPOSED SYSTEM</vt:lpstr>
      <vt:lpstr>ADVANTAGES</vt:lpstr>
      <vt:lpstr>FLOW DIAGRAM</vt:lpstr>
      <vt:lpstr>PowerPoint Presentation</vt:lpstr>
      <vt:lpstr>MODULES</vt:lpstr>
      <vt:lpstr>MODULES DESCRIPTION</vt:lpstr>
      <vt:lpstr>DATA SELECTION</vt:lpstr>
      <vt:lpstr>DATA SELECTION</vt:lpstr>
      <vt:lpstr>DATA PREPROCESSING</vt:lpstr>
      <vt:lpstr>PREPROCESSING</vt:lpstr>
      <vt:lpstr>PREPROCESSING</vt:lpstr>
      <vt:lpstr>PREPROCESSING</vt:lpstr>
      <vt:lpstr>PREPROCESSING</vt:lpstr>
      <vt:lpstr>DATA SPLITTING</vt:lpstr>
      <vt:lpstr>CLASSIFICATION</vt:lpstr>
      <vt:lpstr>CLASSIFICATION</vt:lpstr>
      <vt:lpstr>PREDICTION</vt:lpstr>
      <vt:lpstr>RESULT GENERATION</vt:lpstr>
      <vt:lpstr>RESULT</vt:lpstr>
      <vt:lpstr>SYSTEM REQUIREMENTS</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EGC</cp:lastModifiedBy>
  <cp:revision>79</cp:revision>
  <dcterms:created xsi:type="dcterms:W3CDTF">2021-12-17T07:36:29Z</dcterms:created>
  <dcterms:modified xsi:type="dcterms:W3CDTF">2022-01-06T09:33:48Z</dcterms:modified>
</cp:coreProperties>
</file>