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9" r:id="rId5"/>
    <p:sldId id="259" r:id="rId6"/>
    <p:sldId id="262" r:id="rId7"/>
    <p:sldId id="263" r:id="rId8"/>
    <p:sldId id="264" r:id="rId9"/>
    <p:sldId id="270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29" autoAdjust="0"/>
  </p:normalViewPr>
  <p:slideViewPr>
    <p:cSldViewPr>
      <p:cViewPr varScale="1">
        <p:scale>
          <a:sx n="132" d="100"/>
          <a:sy n="132" d="100"/>
        </p:scale>
        <p:origin x="101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F38E5-0B20-4F1C-938E-621F67937C58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CACF8-0B57-4309-A89D-3207156BD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6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Здравствуйте,</a:t>
            </a:r>
            <a:r>
              <a:rPr lang="ru-RU" baseline="0"/>
              <a:t> меня зовут Лапутин Станислав, и я представляю свой проект – игру под названем </a:t>
            </a:r>
            <a:r>
              <a:rPr lang="en-US" baseline="0"/>
              <a:t>Trance Journey.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982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итоге я могу с уверенностью сказать, что я смог достигнуть своей цели.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679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 а в будущем, если всё сложится хорошо, я добавлю игру в </a:t>
            </a:r>
            <a:r>
              <a:rPr lang="en-US" dirty="0"/>
              <a:t>Google Play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27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72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 последнее время магазины приложений типа </a:t>
            </a:r>
            <a:r>
              <a:rPr lang="en-US"/>
              <a:t>Google Play </a:t>
            </a:r>
            <a:r>
              <a:rPr lang="ru-RU"/>
              <a:t>забиты играми, которые основаны на идеях других</a:t>
            </a:r>
            <a:r>
              <a:rPr lang="ru-RU" baseline="0"/>
              <a:t> – то есть много плагиата. Причём не то что плагиат – но и игры из которых взяли идею – имеют неприятную особенность, а именно чрезмерное количество рекламы и покупок для каких-либо игровых бонусов, которые впоследствии себя не оправдают. По собственному опыту, те игры, которые я нашёл действительно затягивающими, хорошими и интересными – так это те, что просто не показывали рекламу. И даже если такая игра предлагает какие-то покупки, то покупка типа «купи мне чашку кофе» никак не понижает качество игры.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67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Поступив на этот курс, я почувствовал</a:t>
            </a:r>
            <a:r>
              <a:rPr lang="ru-RU" baseline="0"/>
              <a:t>, что можеть быть, смогу и сам сделать такую игру, которую даже мне было бы приятно играть, и поставил себе такую цель.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58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Первоначальная идея нарисовалась</a:t>
            </a:r>
            <a:r>
              <a:rPr lang="ru-RU" baseline="0"/>
              <a:t> весьма быстро – игрок должен водить по экрану пальцем, управляя треугольником, и уводя его от падающих на него препятствий. Впоследствии эта идея дорабатывалась, совершенствовалась, и на данный момент игра выглядит примерно так – то есть идея мало как изменилась.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988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По рекомендации моего преподавателя для воплощения этой игры в реальность я использовал совокупность библиотек для </a:t>
            </a:r>
            <a:r>
              <a:rPr lang="en-US"/>
              <a:t>Java</a:t>
            </a:r>
            <a:r>
              <a:rPr lang="ru-RU"/>
              <a:t>,</a:t>
            </a:r>
            <a:r>
              <a:rPr lang="ru-RU" baseline="0"/>
              <a:t> которая называется </a:t>
            </a:r>
            <a:r>
              <a:rPr lang="en-US" baseline="0"/>
              <a:t>LibGDX.</a:t>
            </a:r>
            <a:r>
              <a:rPr lang="ru-RU" baseline="0"/>
              <a:t> В ней есть библиотеки и для разработки </a:t>
            </a:r>
            <a:r>
              <a:rPr lang="en-US" baseline="0"/>
              <a:t>3D-</a:t>
            </a:r>
            <a:r>
              <a:rPr lang="ru-RU" baseline="0"/>
              <a:t>игр, и </a:t>
            </a:r>
            <a:r>
              <a:rPr lang="en-US" baseline="0"/>
              <a:t>2D-</a:t>
            </a:r>
            <a:r>
              <a:rPr lang="ru-RU" baseline="0"/>
              <a:t>платформеров, шутеров, аркад и интерфейса к ним, и много для чего ещё. Лично я нашёл её сравнительно простой в освоении, и примерно за полтора месяца слепил с её помощью игру. Для непосредственно ввода кода я использовал программу </a:t>
            </a:r>
            <a:r>
              <a:rPr lang="en-US" baseline="0"/>
              <a:t>Android Studio</a:t>
            </a:r>
            <a:r>
              <a:rPr lang="ru-RU" baseline="0"/>
              <a:t>, так как она находится в активной разработке, удобна в использовании, и предоставляет функционал эмулятора смартфона. И для рисования текстур, таких как названий экранов и кнопок я использовал </a:t>
            </a:r>
            <a:r>
              <a:rPr lang="en-US" baseline="0"/>
              <a:t>paint.net,</a:t>
            </a:r>
            <a:r>
              <a:rPr lang="ru-RU" baseline="0"/>
              <a:t> так как по функционалу она сходна с фотошопом, но в отличие от него, бесплатна.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148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 а вот таким образом устроен интерфейс. В классе-фундаменте </a:t>
            </a:r>
            <a:r>
              <a:rPr lang="en-US" dirty="0"/>
              <a:t>Foundation </a:t>
            </a:r>
            <a:r>
              <a:rPr lang="ru-RU" dirty="0"/>
              <a:t>изначально </a:t>
            </a:r>
            <a:r>
              <a:rPr lang="ru-RU" dirty="0" err="1"/>
              <a:t>прогружаются</a:t>
            </a:r>
            <a:r>
              <a:rPr lang="ru-RU" dirty="0"/>
              <a:t> через класс </a:t>
            </a:r>
            <a:r>
              <a:rPr lang="en-US" dirty="0"/>
              <a:t>Assets </a:t>
            </a:r>
            <a:r>
              <a:rPr lang="ru-RU" dirty="0"/>
              <a:t>музыка, звуки и текстуры.</a:t>
            </a:r>
            <a:r>
              <a:rPr lang="ru-RU" baseline="0" dirty="0"/>
              <a:t> В самом же классе создаются шрифты для интерфейса и позже используются буквально на каждом экране. После того, как всё это прогрузилось, происходит переход на титульный экран игры, </a:t>
            </a:r>
            <a:r>
              <a:rPr lang="en-US" baseline="0" dirty="0" err="1"/>
              <a:t>MainScreen</a:t>
            </a:r>
            <a:r>
              <a:rPr lang="en-US" baseline="0" dirty="0"/>
              <a:t>. </a:t>
            </a:r>
            <a:r>
              <a:rPr lang="ru-RU" baseline="0" dirty="0"/>
              <a:t>С этого экрана можно перейти к экранам настроек, статистики, доски лидеров, титрам, выбора сложности, и непосредственно к экрану игры. Причём при первом запуске игра попросит вас ввести никнейм, а сама на фоне загружает все имеющиеся никнеймы на доске лидеров чтобы проверить, совпадает ли ваш с каким-нибудь на доске. После того как вы подобрали себе никнейм, вас перекинет на экран обучения, на котором объясняется, как играть и что нужно делать. После того как вы сыграете один раунд, эти экраны больше не появятся. На экране </a:t>
            </a:r>
            <a:r>
              <a:rPr lang="en-US" baseline="0" dirty="0" err="1"/>
              <a:t>GameScreen</a:t>
            </a:r>
            <a:r>
              <a:rPr lang="en-US" baseline="0" dirty="0"/>
              <a:t> </a:t>
            </a:r>
            <a:r>
              <a:rPr lang="ru-RU" baseline="0" dirty="0"/>
              <a:t>проходит сам игровой процесс – постоянно обновляется время, позиция треугольника и препятствий, где и происходит их отрисовка. Класс этого экрана использует соответственные классы треугольника и препятствий. При столкновении треугольника с препятствием появляется экран окончания игры, на котором на фоне отправляется ваш рекорд, если это действительно рекорд. С него можно обратно перейти на экран игры или вернуться на титульный. В большинстве экранов используется класс </a:t>
            </a:r>
            <a:r>
              <a:rPr lang="en-US" baseline="0" dirty="0"/>
              <a:t>Settings, </a:t>
            </a:r>
            <a:r>
              <a:rPr lang="ru-RU" baseline="0" dirty="0"/>
              <a:t>который отвечает за обновление, хранение и возвращение различных настроек и параметров необходимых для нормального функционирования игры.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801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Ну</a:t>
            </a:r>
            <a:r>
              <a:rPr lang="ru-RU" baseline="0"/>
              <a:t> и вот как выглядят эти экраны.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361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34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3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94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7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30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96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36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25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69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83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2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92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54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E7724-7823-4826-8C76-C9FB60324DDB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81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203598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ru-RU" sz="3200" dirty="0"/>
              <a:t>Индивидуальный проект</a:t>
            </a:r>
            <a:br>
              <a:rPr lang="ru-RU" sz="3200" dirty="0"/>
            </a:br>
            <a:r>
              <a:rPr lang="en-US" sz="2800" dirty="0">
                <a:solidFill>
                  <a:srgbClr val="66FFFF"/>
                </a:solidFill>
                <a:latin typeface="Bahnschrift SemiBold" panose="020B0502040204020203" pitchFamily="34" charset="0"/>
              </a:rPr>
              <a:t>Trance Journey</a:t>
            </a:r>
            <a:endParaRPr lang="ru-RU" sz="2800" dirty="0">
              <a:solidFill>
                <a:srgbClr val="66FFFF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336" y="2537569"/>
            <a:ext cx="7560840" cy="1314450"/>
          </a:xfrm>
        </p:spPr>
        <p:txBody>
          <a:bodyPr>
            <a:normAutofit/>
          </a:bodyPr>
          <a:lstStyle/>
          <a:p>
            <a:pPr algn="l"/>
            <a:r>
              <a:rPr lang="ru-RU" sz="2000"/>
              <a:t>Учащийся: Лапутин Станислав</a:t>
            </a:r>
          </a:p>
          <a:p>
            <a:pPr algn="l"/>
            <a:r>
              <a:rPr lang="ru-RU" sz="2000"/>
              <a:t>Преподаватель: Евгений Коновалов </a:t>
            </a:r>
          </a:p>
          <a:p>
            <a:pPr algn="l"/>
            <a:r>
              <a:rPr lang="ru-RU" sz="2000"/>
              <a:t>г. Москва, РУДН Орджоникидзе, 2021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71" y="3806834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36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Итог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600" cy="2958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rgbClr val="00FF00"/>
                </a:solidFill>
              </a:rPr>
              <a:t>+   Затягивающая игра-таймкиллер</a:t>
            </a:r>
          </a:p>
          <a:p>
            <a:pPr marL="0" indent="0">
              <a:buNone/>
            </a:pPr>
            <a:r>
              <a:rPr lang="ru-RU" sz="2000">
                <a:solidFill>
                  <a:srgbClr val="00FF00"/>
                </a:solidFill>
              </a:rPr>
              <a:t>+   Без рекламы и покупок</a:t>
            </a:r>
          </a:p>
          <a:p>
            <a:pPr marL="0" indent="0">
              <a:buNone/>
            </a:pPr>
            <a:r>
              <a:rPr lang="ru-RU" sz="2000">
                <a:solidFill>
                  <a:srgbClr val="00FF00"/>
                </a:solidFill>
              </a:rPr>
              <a:t>+   Есть онлайн-функционал</a:t>
            </a:r>
          </a:p>
          <a:p>
            <a:pPr marL="0" indent="0">
              <a:buNone/>
            </a:pPr>
            <a:endParaRPr lang="ru-RU" sz="2000">
              <a:solidFill>
                <a:srgbClr val="00FF00"/>
              </a:solidFill>
            </a:endParaRPr>
          </a:p>
          <a:p>
            <a:pPr>
              <a:buFontTx/>
              <a:buChar char="-"/>
            </a:pPr>
            <a:r>
              <a:rPr lang="ru-RU" sz="2000">
                <a:solidFill>
                  <a:srgbClr val="FF0000"/>
                </a:solidFill>
              </a:rPr>
              <a:t>Большой вес</a:t>
            </a:r>
            <a:r>
              <a:rPr lang="en-US" sz="2000">
                <a:solidFill>
                  <a:srgbClr val="FF0000"/>
                </a:solidFill>
              </a:rPr>
              <a:t> (40 </a:t>
            </a:r>
            <a:r>
              <a:rPr lang="ru-RU" sz="2000">
                <a:solidFill>
                  <a:srgbClr val="FF0000"/>
                </a:solidFill>
              </a:rPr>
              <a:t>МБ)</a:t>
            </a:r>
          </a:p>
          <a:p>
            <a:pPr>
              <a:buFontTx/>
              <a:buChar char="-"/>
            </a:pPr>
            <a:r>
              <a:rPr lang="ru-RU" sz="2000">
                <a:solidFill>
                  <a:srgbClr val="FF0000"/>
                </a:solidFill>
              </a:rPr>
              <a:t>Плохая поддержка узких экранов</a:t>
            </a:r>
          </a:p>
          <a:p>
            <a:pPr marL="0" indent="0">
              <a:buNone/>
            </a:pPr>
            <a:endParaRPr lang="ru-RU" sz="20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00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02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Планы на будущее</a:t>
            </a:r>
          </a:p>
        </p:txBody>
      </p:sp>
      <p:pic>
        <p:nvPicPr>
          <p:cNvPr id="8194" name="Picture 2" descr="After all.. why not? Blank Template - Imgfli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35646"/>
            <a:ext cx="2929186" cy="224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02560" y="3557090"/>
            <a:ext cx="2699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Why shouldn’t I publish it to       ?</a:t>
            </a:r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3588599"/>
            <a:ext cx="225139" cy="24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02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6FFFF"/>
                </a:solidFill>
              </a:rPr>
              <a:t>batch.end();</a:t>
            </a:r>
            <a:endParaRPr lang="ru-RU" sz="3200">
              <a:solidFill>
                <a:srgbClr val="66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9792" y="2283718"/>
            <a:ext cx="3768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/>
              <a:t>Спасибо за внимание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77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Зачем?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92" y="1869224"/>
            <a:ext cx="283526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91" y="2479056"/>
            <a:ext cx="2835258" cy="87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 descr="Applause Emoji PNG Clipart | PNG Al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5" y="1371092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794" y="2764720"/>
            <a:ext cx="915308" cy="81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88808" y="2297849"/>
            <a:ext cx="801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VS</a:t>
            </a:r>
            <a:endParaRPr lang="ru-RU" sz="4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076754"/>
            <a:ext cx="1761234" cy="292966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artDeco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35415" y="4183090"/>
            <a:ext cx="3682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Average “buy me a cup of coffee” enjoyer</a:t>
            </a:r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5141" y="4185455"/>
            <a:ext cx="321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Average ads+iap fan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Coffee PNG Transparent Images | PNG All">
            <a:extLst>
              <a:ext uri="{FF2B5EF4-FFF2-40B4-BE49-F238E27FC236}">
                <a16:creationId xmlns:a16="http://schemas.microsoft.com/office/drawing/2014/main" id="{6DD72C23-E1B7-49F6-9B5D-57B5ED60B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207" y="3442769"/>
            <a:ext cx="974645" cy="71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55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Цели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535041"/>
          </a:xfrm>
        </p:spPr>
        <p:txBody>
          <a:bodyPr>
            <a:normAutofit/>
          </a:bodyPr>
          <a:lstStyle/>
          <a:p>
            <a:r>
              <a:rPr lang="ru-RU" sz="2000"/>
              <a:t>Создать затягивающую убивалку времени</a:t>
            </a:r>
          </a:p>
          <a:p>
            <a:r>
              <a:rPr lang="ru-RU" sz="2000"/>
              <a:t>Без рекламы и покупок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93324"/>
            <a:ext cx="2556284" cy="236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4283968" y="2304509"/>
            <a:ext cx="2376264" cy="1008112"/>
          </a:xfrm>
          <a:prstGeom prst="wedgeEllipseCallout">
            <a:avLst>
              <a:gd name="adj1" fmla="val -48611"/>
              <a:gd name="adj2" fmla="val 56453"/>
            </a:avLst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bg1"/>
                </a:solidFill>
              </a:rPr>
              <a:t>Топ игра</a:t>
            </a:r>
          </a:p>
          <a:p>
            <a:pPr algn="ctr"/>
            <a:r>
              <a:rPr lang="ru-RU">
                <a:solidFill>
                  <a:schemeClr val="bg1"/>
                </a:solidFill>
              </a:rPr>
              <a:t>всем советую</a:t>
            </a:r>
          </a:p>
        </p:txBody>
      </p:sp>
    </p:spTree>
    <p:extLst>
      <p:ext uri="{BB962C8B-B14F-4D97-AF65-F5344CB8AC3E}">
        <p14:creationId xmlns:p14="http://schemas.microsoft.com/office/powerpoint/2010/main" val="161137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sosceles Triangle 24"/>
          <p:cNvSpPr/>
          <p:nvPr/>
        </p:nvSpPr>
        <p:spPr>
          <a:xfrm flipH="1">
            <a:off x="3130337" y="4164688"/>
            <a:ext cx="259802" cy="223967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Isosceles Triangle 25"/>
          <p:cNvSpPr/>
          <p:nvPr/>
        </p:nvSpPr>
        <p:spPr>
          <a:xfrm flipH="1">
            <a:off x="3320907" y="4164688"/>
            <a:ext cx="259802" cy="223967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Isosceles Triangle 26"/>
          <p:cNvSpPr/>
          <p:nvPr/>
        </p:nvSpPr>
        <p:spPr>
          <a:xfrm flipH="1">
            <a:off x="3518608" y="4164688"/>
            <a:ext cx="259802" cy="223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 flipH="1">
            <a:off x="3878336" y="1766917"/>
            <a:ext cx="366737" cy="141467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 flipH="1">
            <a:off x="2270175" y="1766917"/>
            <a:ext cx="366737" cy="141467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 flipH="1">
            <a:off x="3059368" y="1766917"/>
            <a:ext cx="366737" cy="141467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 flipH="1">
            <a:off x="2270176" y="1910933"/>
            <a:ext cx="366737" cy="141467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 flipH="1">
            <a:off x="3878336" y="1910933"/>
            <a:ext cx="366737" cy="141467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 flipH="1">
            <a:off x="3060956" y="1910933"/>
            <a:ext cx="366737" cy="141467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Игровой процесс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Isosceles Triangle 7"/>
          <p:cNvSpPr/>
          <p:nvPr/>
        </p:nvSpPr>
        <p:spPr>
          <a:xfrm flipH="1">
            <a:off x="3130337" y="4115041"/>
            <a:ext cx="259802" cy="223967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 flipH="1">
            <a:off x="3060958" y="2054949"/>
            <a:ext cx="366737" cy="14146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 flipH="1">
            <a:off x="2270177" y="2054949"/>
            <a:ext cx="366737" cy="14146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 flipH="1">
            <a:off x="3878336" y="2054949"/>
            <a:ext cx="366737" cy="14146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Isosceles Triangle 11"/>
          <p:cNvSpPr/>
          <p:nvPr/>
        </p:nvSpPr>
        <p:spPr>
          <a:xfrm flipH="1">
            <a:off x="3320907" y="4115041"/>
            <a:ext cx="259802" cy="223967"/>
          </a:xfrm>
          <a:prstGeom prst="triangl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Isosceles Triangle 12"/>
          <p:cNvSpPr/>
          <p:nvPr/>
        </p:nvSpPr>
        <p:spPr>
          <a:xfrm flipH="1">
            <a:off x="3518608" y="4115041"/>
            <a:ext cx="259802" cy="22396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22802">
            <a:off x="3521309" y="4258303"/>
            <a:ext cx="574873" cy="574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70175" y="92925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42.69</a:t>
            </a:r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2267163" y="1136764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Best: </a:t>
            </a:r>
            <a:r>
              <a:rPr lang="ru-RU" sz="900"/>
              <a:t>76.41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6943" y="2931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4644008" y="3945811"/>
            <a:ext cx="258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/>
              <a:t>Тень треугольника меняется</a:t>
            </a:r>
          </a:p>
          <a:p>
            <a:r>
              <a:rPr lang="ru-RU" sz="1400"/>
              <a:t>в зависимости от сложности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44008" y="2930514"/>
            <a:ext cx="2013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/>
              <a:t>Нужно уворачиваться от препятствий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4007" y="1945678"/>
            <a:ext cx="2088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/>
              <a:t>Скорость препятствий зависит от сложности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44008" y="1067276"/>
            <a:ext cx="2088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/>
              <a:t>Рекорды измеряются временем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70174" y="915566"/>
            <a:ext cx="1974899" cy="4011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24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На чём сделана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27892"/>
            <a:ext cx="5112568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Lib</a:t>
            </a:r>
            <a:r>
              <a:rPr lang="en-US" sz="1800">
                <a:solidFill>
                  <a:schemeClr val="accent2"/>
                </a:solidFill>
              </a:rPr>
              <a:t>GDX</a:t>
            </a:r>
          </a:p>
          <a:p>
            <a:r>
              <a:rPr lang="ru-RU" sz="1400"/>
              <a:t>Много библиотек для создания игр</a:t>
            </a:r>
          </a:p>
          <a:p>
            <a:r>
              <a:rPr lang="ru-RU" sz="1400"/>
              <a:t>Поддержка </a:t>
            </a:r>
            <a:r>
              <a:rPr lang="en-US" sz="1400"/>
              <a:t>Android, Web, iOS, PC, macOS, Linux</a:t>
            </a:r>
            <a:endParaRPr lang="ru-RU" sz="1400"/>
          </a:p>
          <a:p>
            <a:r>
              <a:rPr lang="ru-RU" sz="1400"/>
              <a:t>Документация, </a:t>
            </a:r>
            <a:r>
              <a:rPr lang="en-US" sz="1400"/>
              <a:t>Discord</a:t>
            </a:r>
            <a:endParaRPr lang="ru-RU" sz="1400"/>
          </a:p>
          <a:p>
            <a:r>
              <a:rPr lang="ru-RU" sz="1400"/>
              <a:t>Доступность, бесплатность</a:t>
            </a:r>
            <a:endParaRPr lang="en-US" sz="1400"/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</a:rPr>
              <a:t>Android </a:t>
            </a:r>
            <a:r>
              <a:rPr lang="en-US" sz="1800">
                <a:solidFill>
                  <a:schemeClr val="tx1">
                    <a:lumMod val="65000"/>
                  </a:schemeClr>
                </a:solidFill>
              </a:rPr>
              <a:t>Studio</a:t>
            </a:r>
          </a:p>
          <a:p>
            <a:r>
              <a:rPr lang="ru-RU" sz="1400"/>
              <a:t>Удобная среда</a:t>
            </a:r>
            <a:r>
              <a:rPr lang="en-US" sz="1400"/>
              <a:t> </a:t>
            </a:r>
            <a:r>
              <a:rPr lang="ru-RU" sz="1400"/>
              <a:t>программирования</a:t>
            </a:r>
            <a:endParaRPr lang="en-US" sz="1400"/>
          </a:p>
          <a:p>
            <a:pPr marL="0" indent="0">
              <a:buNone/>
            </a:pPr>
            <a:r>
              <a:rPr lang="en-US" sz="1800">
                <a:solidFill>
                  <a:schemeClr val="accent1"/>
                </a:solidFill>
              </a:rPr>
              <a:t>paint.net</a:t>
            </a:r>
          </a:p>
          <a:p>
            <a:r>
              <a:rPr lang="ru-RU" sz="1400"/>
              <a:t>Зарисовка текстур</a:t>
            </a:r>
            <a:endParaRPr lang="ru-RU" sz="12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Brand Guidelines - libGD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76040"/>
            <a:ext cx="3408006" cy="56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84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Как сделана</a:t>
            </a:r>
          </a:p>
        </p:txBody>
      </p:sp>
      <p:sp>
        <p:nvSpPr>
          <p:cNvPr id="4" name="Rectangle 3"/>
          <p:cNvSpPr/>
          <p:nvPr/>
        </p:nvSpPr>
        <p:spPr>
          <a:xfrm>
            <a:off x="630962" y="2287330"/>
            <a:ext cx="1289138" cy="368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Foundation</a:t>
            </a:r>
            <a:endParaRPr lang="ru-RU" sz="1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7186" y="2287331"/>
            <a:ext cx="1289138" cy="368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MainScreen</a:t>
            </a:r>
            <a:endParaRPr lang="ru-RU" sz="16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410" y="1699817"/>
            <a:ext cx="1289138" cy="368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OptsScreen</a:t>
            </a:r>
            <a:endParaRPr lang="ru-RU" sz="16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10" y="2887803"/>
            <a:ext cx="1289138" cy="368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StatScreen</a:t>
            </a:r>
            <a:endParaRPr lang="ru-RU" sz="16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7186" y="3511055"/>
            <a:ext cx="1289138" cy="368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TutrScreen</a:t>
            </a:r>
            <a:endParaRPr lang="ru-RU" sz="16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58082" y="3511818"/>
            <a:ext cx="1298222" cy="368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GameScreen</a:t>
            </a:r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7430" y="3511055"/>
            <a:ext cx="1298222" cy="368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EndScreen</a:t>
            </a:r>
            <a:endParaRPr lang="ru-RU" sz="160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63410" y="2287331"/>
            <a:ext cx="1289138" cy="368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DiffScreen</a:t>
            </a:r>
            <a:endParaRPr lang="ru-RU" sz="160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4" idx="3"/>
            <a:endCxn id="5" idx="1"/>
          </p:cNvCxnSpPr>
          <p:nvPr/>
        </p:nvCxnSpPr>
        <p:spPr>
          <a:xfrm>
            <a:off x="1920100" y="2471493"/>
            <a:ext cx="727086" cy="1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6" idx="1"/>
          </p:cNvCxnSpPr>
          <p:nvPr/>
        </p:nvCxnSpPr>
        <p:spPr>
          <a:xfrm flipV="1">
            <a:off x="3936324" y="1883980"/>
            <a:ext cx="727086" cy="5875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7" idx="1"/>
          </p:cNvCxnSpPr>
          <p:nvPr/>
        </p:nvCxnSpPr>
        <p:spPr>
          <a:xfrm>
            <a:off x="3936324" y="2471494"/>
            <a:ext cx="727086" cy="6004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11" idx="1"/>
          </p:cNvCxnSpPr>
          <p:nvPr/>
        </p:nvCxnSpPr>
        <p:spPr>
          <a:xfrm>
            <a:off x="3936324" y="2471494"/>
            <a:ext cx="72708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10" idx="1"/>
          </p:cNvCxnSpPr>
          <p:nvPr/>
        </p:nvCxnSpPr>
        <p:spPr>
          <a:xfrm flipV="1">
            <a:off x="5956304" y="3695218"/>
            <a:ext cx="751126" cy="7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93" idx="0"/>
          </p:cNvCxnSpPr>
          <p:nvPr/>
        </p:nvCxnSpPr>
        <p:spPr>
          <a:xfrm>
            <a:off x="3291755" y="2655656"/>
            <a:ext cx="0" cy="2321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3"/>
            <a:endCxn id="9" idx="1"/>
          </p:cNvCxnSpPr>
          <p:nvPr/>
        </p:nvCxnSpPr>
        <p:spPr>
          <a:xfrm>
            <a:off x="3936324" y="3695218"/>
            <a:ext cx="721758" cy="7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1"/>
            <a:endCxn id="5" idx="3"/>
          </p:cNvCxnSpPr>
          <p:nvPr/>
        </p:nvCxnSpPr>
        <p:spPr>
          <a:xfrm flipH="1">
            <a:off x="3936324" y="2471494"/>
            <a:ext cx="72708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0" idx="3"/>
          </p:cNvCxnSpPr>
          <p:nvPr/>
        </p:nvCxnSpPr>
        <p:spPr>
          <a:xfrm>
            <a:off x="8005652" y="3695218"/>
            <a:ext cx="4741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96" idx="2"/>
          </p:cNvCxnSpPr>
          <p:nvPr/>
        </p:nvCxnSpPr>
        <p:spPr>
          <a:xfrm flipV="1">
            <a:off x="8467096" y="968754"/>
            <a:ext cx="1" cy="2731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289686" y="995189"/>
            <a:ext cx="5190149" cy="4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" idx="0"/>
          </p:cNvCxnSpPr>
          <p:nvPr/>
        </p:nvCxnSpPr>
        <p:spPr>
          <a:xfrm>
            <a:off x="3291755" y="1005021"/>
            <a:ext cx="0" cy="12823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1"/>
            <a:endCxn id="9" idx="3"/>
          </p:cNvCxnSpPr>
          <p:nvPr/>
        </p:nvCxnSpPr>
        <p:spPr>
          <a:xfrm flipH="1">
            <a:off x="5956304" y="3695218"/>
            <a:ext cx="751126" cy="7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169251" y="4415706"/>
            <a:ext cx="958170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Player</a:t>
            </a:r>
            <a:endParaRPr lang="ru-RU" sz="110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547662" y="4415706"/>
            <a:ext cx="958170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PatternN</a:t>
            </a:r>
            <a:endParaRPr lang="ru-RU" sz="1100">
              <a:solidFill>
                <a:schemeClr val="bg1"/>
              </a:solidFill>
            </a:endParaRPr>
          </a:p>
        </p:txBody>
      </p:sp>
      <p:cxnSp>
        <p:nvCxnSpPr>
          <p:cNvPr id="74" name="Elbow Connector 73"/>
          <p:cNvCxnSpPr>
            <a:stCxn id="69" idx="0"/>
            <a:endCxn id="9" idx="2"/>
          </p:cNvCxnSpPr>
          <p:nvPr/>
        </p:nvCxnSpPr>
        <p:spPr>
          <a:xfrm rot="5400000" flipH="1" flipV="1">
            <a:off x="4709983" y="3818497"/>
            <a:ext cx="535563" cy="658857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2" idx="0"/>
            <a:endCxn id="9" idx="2"/>
          </p:cNvCxnSpPr>
          <p:nvPr/>
        </p:nvCxnSpPr>
        <p:spPr>
          <a:xfrm rot="16200000" flipV="1">
            <a:off x="5399189" y="3788148"/>
            <a:ext cx="535563" cy="719554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866063" y="2327224"/>
            <a:ext cx="958170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Settings</a:t>
            </a:r>
            <a:endParaRPr lang="ru-RU" sz="1100">
              <a:solidFill>
                <a:schemeClr val="bg1"/>
              </a:solidFill>
            </a:endParaRPr>
          </a:p>
        </p:txBody>
      </p:sp>
      <p:cxnSp>
        <p:nvCxnSpPr>
          <p:cNvPr id="92" name="Straight Arrow Connector 91"/>
          <p:cNvCxnSpPr>
            <a:stCxn id="91" idx="1"/>
            <a:endCxn id="11" idx="3"/>
          </p:cNvCxnSpPr>
          <p:nvPr/>
        </p:nvCxnSpPr>
        <p:spPr>
          <a:xfrm flipH="1">
            <a:off x="5952548" y="2463148"/>
            <a:ext cx="913515" cy="83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8" name="Elbow Connector 97"/>
          <p:cNvCxnSpPr>
            <a:stCxn id="91" idx="1"/>
            <a:endCxn id="6" idx="3"/>
          </p:cNvCxnSpPr>
          <p:nvPr/>
        </p:nvCxnSpPr>
        <p:spPr>
          <a:xfrm rot="10800000">
            <a:off x="5952549" y="1883980"/>
            <a:ext cx="913515" cy="5791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1" idx="1"/>
            <a:endCxn id="7" idx="3"/>
          </p:cNvCxnSpPr>
          <p:nvPr/>
        </p:nvCxnSpPr>
        <p:spPr>
          <a:xfrm rot="10800000" flipV="1">
            <a:off x="5952549" y="2463148"/>
            <a:ext cx="913515" cy="6088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796446" y="3555884"/>
            <a:ext cx="958170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Assets</a:t>
            </a:r>
            <a:endParaRPr lang="ru-RU" sz="110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/>
          <p:cNvCxnSpPr>
            <a:stCxn id="109" idx="0"/>
            <a:endCxn id="4" idx="2"/>
          </p:cNvCxnSpPr>
          <p:nvPr/>
        </p:nvCxnSpPr>
        <p:spPr>
          <a:xfrm flipV="1">
            <a:off x="1275531" y="2655655"/>
            <a:ext cx="0" cy="9002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658082" y="1127169"/>
            <a:ext cx="1289138" cy="368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ScoreScreen</a:t>
            </a:r>
            <a:endParaRPr lang="ru-RU" sz="1400">
              <a:solidFill>
                <a:schemeClr val="bg1"/>
              </a:solidFill>
            </a:endParaRPr>
          </a:p>
        </p:txBody>
      </p:sp>
      <p:cxnSp>
        <p:nvCxnSpPr>
          <p:cNvPr id="89" name="Elbow Connector 88"/>
          <p:cNvCxnSpPr>
            <a:stCxn id="5" idx="3"/>
            <a:endCxn id="38" idx="1"/>
          </p:cNvCxnSpPr>
          <p:nvPr/>
        </p:nvCxnSpPr>
        <p:spPr>
          <a:xfrm flipV="1">
            <a:off x="3936324" y="1311332"/>
            <a:ext cx="721758" cy="11601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647186" y="2887803"/>
            <a:ext cx="1289138" cy="368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NameScreen</a:t>
            </a:r>
            <a:endParaRPr lang="ru-RU" sz="1400">
              <a:solidFill>
                <a:schemeClr val="bg1"/>
              </a:solidFill>
            </a:endParaRPr>
          </a:p>
        </p:txBody>
      </p:sp>
      <p:cxnSp>
        <p:nvCxnSpPr>
          <p:cNvPr id="95" name="Straight Arrow Connector 94"/>
          <p:cNvCxnSpPr>
            <a:stCxn id="93" idx="2"/>
            <a:endCxn id="8" idx="0"/>
          </p:cNvCxnSpPr>
          <p:nvPr/>
        </p:nvCxnSpPr>
        <p:spPr>
          <a:xfrm>
            <a:off x="3291755" y="3256128"/>
            <a:ext cx="0" cy="2549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1" idx="1"/>
            <a:endCxn id="38" idx="3"/>
          </p:cNvCxnSpPr>
          <p:nvPr/>
        </p:nvCxnSpPr>
        <p:spPr>
          <a:xfrm rot="10800000">
            <a:off x="5947221" y="1311332"/>
            <a:ext cx="918843" cy="115181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1" idx="2"/>
            <a:endCxn id="9" idx="0"/>
          </p:cNvCxnSpPr>
          <p:nvPr/>
        </p:nvCxnSpPr>
        <p:spPr>
          <a:xfrm rot="5400000">
            <a:off x="5869798" y="2036468"/>
            <a:ext cx="912746" cy="2037955"/>
          </a:xfrm>
          <a:prstGeom prst="bentConnector3">
            <a:avLst>
              <a:gd name="adj1" fmla="val 8130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877456" y="1175407"/>
            <a:ext cx="958170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HttpRequest</a:t>
            </a:r>
            <a:endParaRPr lang="ru-RU" sz="1100">
              <a:solidFill>
                <a:schemeClr val="bg1"/>
              </a:solidFill>
            </a:endParaRPr>
          </a:p>
        </p:txBody>
      </p:sp>
      <p:cxnSp>
        <p:nvCxnSpPr>
          <p:cNvPr id="132" name="Elbow Connector 131"/>
          <p:cNvCxnSpPr>
            <a:endCxn id="117" idx="3"/>
          </p:cNvCxnSpPr>
          <p:nvPr/>
        </p:nvCxnSpPr>
        <p:spPr>
          <a:xfrm rot="16200000" flipV="1">
            <a:off x="6848947" y="2298011"/>
            <a:ext cx="2380477" cy="40711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38" idx="3"/>
            <a:endCxn id="117" idx="1"/>
          </p:cNvCxnSpPr>
          <p:nvPr/>
        </p:nvCxnSpPr>
        <p:spPr>
          <a:xfrm flipV="1">
            <a:off x="5947220" y="1311331"/>
            <a:ext cx="930236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6700579" y="1699816"/>
            <a:ext cx="1289138" cy="368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CreditsScreen</a:t>
            </a:r>
            <a:endParaRPr lang="ru-RU" sz="1200">
              <a:solidFill>
                <a:schemeClr val="bg1"/>
              </a:solidFill>
            </a:endParaRPr>
          </a:p>
        </p:txBody>
      </p:sp>
      <p:cxnSp>
        <p:nvCxnSpPr>
          <p:cNvPr id="155" name="Straight Arrow Connector 154"/>
          <p:cNvCxnSpPr>
            <a:stCxn id="6" idx="3"/>
            <a:endCxn id="154" idx="1"/>
          </p:cNvCxnSpPr>
          <p:nvPr/>
        </p:nvCxnSpPr>
        <p:spPr>
          <a:xfrm flipV="1">
            <a:off x="5952548" y="1883979"/>
            <a:ext cx="748031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52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Как выглядит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6517" y="430878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Главное меню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8770" y="4308028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Настройки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7479" y="4308781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Экран выбора</a:t>
            </a:r>
          </a:p>
          <a:p>
            <a:pPr algn="ctr"/>
            <a:r>
              <a:rPr lang="ru-RU"/>
              <a:t>сложности</a:t>
            </a:r>
          </a:p>
        </p:txBody>
      </p:sp>
      <p:pic>
        <p:nvPicPr>
          <p:cNvPr id="2050" name="Picture 2" descr="C:\Users\username\Desktop\trance-scr\Screenshot_2021-05-10-20-13-17-213_com.cubecrusher.trancej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75606"/>
            <a:ext cx="1304512" cy="28264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2051" name="Picture 3" descr="C:\Users\username\Desktop\trance-scr\Screenshot_2021-05-10-20-13-21-570_com.cubecrusher.trancej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74852"/>
            <a:ext cx="1304513" cy="28264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2052" name="Picture 4" descr="C:\Users\username\Desktop\trance-scr\Screenshot_2021-05-10-20-13-51-606_com.cubecrusher.trancej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83" y="1298228"/>
            <a:ext cx="1294071" cy="28038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7354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Как выглядит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11140" y="4294901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Экран ввода</a:t>
            </a:r>
          </a:p>
          <a:p>
            <a:pPr algn="ctr"/>
            <a:r>
              <a:rPr lang="ru-RU"/>
              <a:t>имени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93816" y="4312264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Одноразовый</a:t>
            </a:r>
          </a:p>
          <a:p>
            <a:pPr algn="ctr"/>
            <a:r>
              <a:rPr lang="ru-RU"/>
              <a:t>гайд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4072" y="430050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/>
              <a:t>Сама игра</a:t>
            </a:r>
          </a:p>
        </p:txBody>
      </p:sp>
      <p:pic>
        <p:nvPicPr>
          <p:cNvPr id="3074" name="Picture 2" descr="C:\Users\username\Desktop\trance-scr\Screenshot_2021-05-07-21-44-14-949_com.cubecrusher.trancej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81" y="1264783"/>
            <a:ext cx="1304512" cy="28264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3075" name="Picture 3" descr="C:\Users\username\Desktop\trance-scr\Screenshot_2021-04-21-19-56-22-421_com.cubecrusher.trancej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051" y="1264783"/>
            <a:ext cx="1304513" cy="28264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3076" name="Picture 4" descr="C:\Users\username\Desktop\trance-scr\Screenshot_2021-05-10-20-14-08-109_com.cubecrusher.trancej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264783"/>
            <a:ext cx="1304512" cy="28264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69563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Как выглядит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3856" y="431509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Проигрыш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4650" y="431509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Статистика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7829" y="431509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/>
              <a:t>Доска лидеров</a:t>
            </a:r>
          </a:p>
        </p:txBody>
      </p:sp>
      <p:pic>
        <p:nvPicPr>
          <p:cNvPr id="4098" name="Picture 2" descr="C:\Users\username\Desktop\trance-scr\Screenshot_2021-05-10-20-13-30-002_com.cubecrusher.trancej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64783"/>
            <a:ext cx="1304513" cy="28264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099" name="Picture 3" descr="C:\Users\username\Desktop\trance-scr\Screenshot_2021-05-10-20-14-13-143_com.cubecrusher.trancej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4783"/>
            <a:ext cx="1306149" cy="28299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100" name="Picture 4" descr="C:\Users\username\Desktop\trance-scr\Screenshot_2021-05-10-20-13-42-269_com.cubecrusher.trancej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264783"/>
            <a:ext cx="1304512" cy="28264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78376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834</Words>
  <Application>Microsoft Office PowerPoint</Application>
  <PresentationFormat>Экран (16:9)</PresentationFormat>
  <Paragraphs>96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Bahnschrift SemiBold</vt:lpstr>
      <vt:lpstr>Calibri</vt:lpstr>
      <vt:lpstr>Times New Roman</vt:lpstr>
      <vt:lpstr>Office Theme</vt:lpstr>
      <vt:lpstr>Индивидуальный проект Trance Journey</vt:lpstr>
      <vt:lpstr>Зачем?</vt:lpstr>
      <vt:lpstr>Цели</vt:lpstr>
      <vt:lpstr>Игровой процесс</vt:lpstr>
      <vt:lpstr>На чём сделана</vt:lpstr>
      <vt:lpstr>Как сделана</vt:lpstr>
      <vt:lpstr>Как выглядит</vt:lpstr>
      <vt:lpstr>Как выглядит</vt:lpstr>
      <vt:lpstr>Как выглядит</vt:lpstr>
      <vt:lpstr>Итог</vt:lpstr>
      <vt:lpstr>Планы на будущее</vt:lpstr>
      <vt:lpstr>batch.end();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Trance Journey</dc:title>
  <dc:creator>Super Lagger</dc:creator>
  <cp:lastModifiedBy>Пользователь</cp:lastModifiedBy>
  <cp:revision>47</cp:revision>
  <dcterms:created xsi:type="dcterms:W3CDTF">2021-04-20T21:28:49Z</dcterms:created>
  <dcterms:modified xsi:type="dcterms:W3CDTF">2021-05-17T16:01:32Z</dcterms:modified>
</cp:coreProperties>
</file>