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5"/>
    <p:restoredTop sz="94598"/>
  </p:normalViewPr>
  <p:slideViewPr>
    <p:cSldViewPr snapToGrid="0">
      <p:cViewPr>
        <p:scale>
          <a:sx n="96" d="100"/>
          <a:sy n="96" d="100"/>
        </p:scale>
        <p:origin x="80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07/03/2023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07/03/2023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07/03/2023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07/03/2023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07/03/2023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07/03/2023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07/03/2023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07/03/2023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07/03/2023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07/03/2023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07/03/2023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07/03/2023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07/03/2023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endParaRPr lang="en-US" sz="2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a:t>
            </a:r>
            <a:r>
              <a:rPr lang="en-US" dirty="0">
                <a:latin typeface="Helvetica Neue Thin" panose="020B0403020202020204" pitchFamily="34" charset="0"/>
                <a:ea typeface="Helvetica Neue Thin" panose="020B0403020202020204" pitchFamily="34" charset="0"/>
              </a:rPr>
              <a:t>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a:t>
            </a:r>
            <a:r>
              <a:rPr lang="en-FR" dirty="0">
                <a:solidFill>
                  <a:srgbClr val="0432FF"/>
                </a:solidFill>
                <a:latin typeface="Helvetica Neue Thin" panose="020B0403020202020204" pitchFamily="34" charset="0"/>
                <a:ea typeface="Helvetica Neue Thin" panose="020B0403020202020204" pitchFamily="34" charset="0"/>
              </a:rPr>
              <a:t>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a:t>
            </a:r>
            <a:r>
              <a:rPr lang="en-US" dirty="0">
                <a:latin typeface="Helvetica Neue Thin" panose="020B0403020202020204" pitchFamily="34" charset="0"/>
                <a:ea typeface="Helvetica Neue Thin" panose="020B0403020202020204" pitchFamily="34" charset="0"/>
              </a:rPr>
              <a:t>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a:t>
            </a:r>
            <a:r>
              <a:rPr lang="en-US" dirty="0">
                <a:latin typeface="Helvetica Neue Thin" panose="020B0403020202020204" pitchFamily="34" charset="0"/>
                <a:ea typeface="Helvetica Neue Thin" panose="020B0403020202020204" pitchFamily="34" charset="0"/>
              </a:rPr>
              <a:t> for the running example [cascading if] with a correct </a:t>
            </a:r>
            <a:r>
              <a:rPr lang="en-US" dirty="0">
                <a:latin typeface="Helvetica Neue Thin" panose="020B0403020202020204" pitchFamily="34" charset="0"/>
                <a:ea typeface="Helvetica Neue Thin" panose="020B0403020202020204" pitchFamily="34" charset="0"/>
              </a:rPr>
              <a:t>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a:t>
            </a:r>
            <a:r>
              <a:rPr lang="en-GB" dirty="0">
                <a:latin typeface="Helvetica Neue Thin" panose="020B0403020202020204" pitchFamily="34" charset="0"/>
                <a:ea typeface="Helvetica Neue Thin" panose="020B0403020202020204" pitchFamily="34" charset="0"/>
              </a:rPr>
              <a:t>-&gt;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a:t>
            </a:r>
            <a:r>
              <a:rPr lang="en-GB" dirty="0">
                <a:latin typeface="Helvetica Neue Thin" panose="020B0403020202020204" pitchFamily="34" charset="0"/>
                <a:ea typeface="Helvetica Neue Thin" panose="020B0403020202020204" pitchFamily="34" charset="0"/>
              </a:rPr>
              <a:t> if: </a:t>
            </a:r>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a:t>
            </a:r>
            <a:r>
              <a:rPr lang="en-US" sz="1400" dirty="0">
                <a:latin typeface="Helvetica Neue Thin" panose="020B0403020202020204" pitchFamily="34" charset="0"/>
                <a:ea typeface="Helvetica Neue Thin" panose="020B0403020202020204" pitchFamily="34" charset="0"/>
              </a:rPr>
              <a:t>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a:t>
            </a:r>
            <a:r>
              <a:rPr lang="en-US" dirty="0">
                <a:latin typeface="Helvetica Neue Thin" panose="020B0403020202020204" pitchFamily="34" charset="0"/>
                <a:ea typeface="Helvetica Neue Thin" panose="020B0403020202020204" pitchFamily="34" charset="0"/>
              </a:rPr>
              <a:t>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a:t>
            </a:r>
            <a:r>
              <a:rPr lang="en-US" dirty="0">
                <a:latin typeface="Helvetica Neue Thin" panose="020B0403020202020204" pitchFamily="34" charset="0"/>
                <a:ea typeface="Helvetica Neue Thin" panose="020B0403020202020204" pitchFamily="34" charset="0"/>
              </a:rPr>
              <a:t>When the system </a:t>
            </a:r>
            <a:r>
              <a:rPr lang="en-US" dirty="0">
                <a:latin typeface="Helvetica Neue Thin" panose="020B0403020202020204" pitchFamily="34" charset="0"/>
                <a:ea typeface="Helvetica Neue Thin" panose="020B0403020202020204" pitchFamily="34" charset="0"/>
              </a:rPr>
              <a:t>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a:t>
            </a:r>
            <a:r>
              <a:rPr lang="en-US" dirty="0">
                <a:latin typeface="Helvetica Neue Thin" panose="020B0403020202020204" pitchFamily="34" charset="0"/>
                <a:ea typeface="Helvetica Neue Thin" panose="020B0403020202020204" pitchFamily="34" charset="0"/>
              </a:rPr>
              <a:t>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a:t>
            </a:r>
            <a:r>
              <a:rPr lang="en-GB" dirty="0">
                <a:latin typeface="Helvetica Neue Thin" panose="020B0403020202020204" pitchFamily="34" charset="0"/>
                <a:ea typeface="Helvetica Neue Thin" panose="020B0403020202020204" pitchFamily="34" charset="0"/>
              </a:rPr>
              <a:t>e t 10% of the time, t1 40% of the time,…”</a:t>
            </a:r>
          </a:p>
          <a:p>
            <a:r>
              <a:rPr lang="en-GB" dirty="0">
                <a:latin typeface="Helvetica Neue Thin" panose="020B0403020202020204" pitchFamily="34" charset="0"/>
                <a:ea typeface="Helvetica Neue Thin" panose="020B0403020202020204" pitchFamily="34" charset="0"/>
              </a:rPr>
              <a:t>Running</a:t>
            </a:r>
            <a:r>
              <a:rPr lang="en-GB" dirty="0">
                <a:latin typeface="Helvetica Neue Thin" panose="020B0403020202020204" pitchFamily="34" charset="0"/>
                <a:ea typeface="Helvetica Neue Thin" panose="020B0403020202020204" pitchFamily="34" charset="0"/>
              </a:rPr>
              <a:t>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a:t>
            </a:r>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a:t>
            </a:r>
            <a:r>
              <a:rPr lang="en-FR" dirty="0">
                <a:latin typeface="Helvetica Neue Thin" panose="020B0403020202020204" pitchFamily="34" charset="0"/>
                <a:ea typeface="Helvetica Neue Thin" panose="020B0403020202020204" pitchFamily="34" charset="0"/>
              </a:rPr>
              <a:t>,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endParaRPr lang="en-FR"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a:t>
            </a:r>
            <a:r>
              <a:rPr lang="en-FR" dirty="0">
                <a:latin typeface="Helvetica Neue Thin" panose="020B0403020202020204" pitchFamily="34" charset="0"/>
                <a:ea typeface="Helvetica Neue Thin" panose="020B0403020202020204" pitchFamily="34" charset="0"/>
              </a:rPr>
              <a:t>states, where transitioning </a:t>
            </a:r>
            <a:r>
              <a:rPr lang="en-FR" dirty="0">
                <a:latin typeface="Helvetica Neue Thin" panose="020B0403020202020204" pitchFamily="34" charset="0"/>
                <a:ea typeface="Helvetica Neue Thin" panose="020B0403020202020204" pitchFamily="34" charset="0"/>
              </a:rPr>
              <a:t>to the next state depends only on the current state.</a:t>
            </a:r>
            <a:endParaRPr lang="en-FR" dirty="0">
              <a:latin typeface="Helvetica Neue Thin" panose="020B0403020202020204" pitchFamily="34" charset="0"/>
              <a:ea typeface="Helvetica Neue Thin" panose="020B0403020202020204" pitchFamily="34" charset="0"/>
            </a:endParaRP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a:t>
            </a:r>
            <a:r>
              <a:rPr lang="en-FR" dirty="0">
                <a:latin typeface="Helvetica Neue Thin" panose="020B0403020202020204" pitchFamily="34" charset="0"/>
                <a:ea typeface="Helvetica Neue Thin" panose="020B0403020202020204" pitchFamily="34" charset="0"/>
              </a:rPr>
              <a:t>, since you could expect this to be true </a:t>
            </a:r>
            <a:r>
              <a:rPr lang="en-FR" dirty="0">
                <a:latin typeface="Helvetica Neue Thin" panose="020B0403020202020204" pitchFamily="34" charset="0"/>
                <a:ea typeface="Helvetica Neue Thin" panose="020B0403020202020204" pitchFamily="34" charset="0"/>
              </a:rPr>
              <a:t>[could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r>
              <a:rPr lang="en-FR" dirty="0">
                <a:latin typeface="Helvetica Neue Thin" panose="020B0403020202020204" pitchFamily="34" charset="0"/>
                <a:ea typeface="Helvetica Neue Thin" panose="020B0403020202020204" pitchFamily="34" charset="0"/>
              </a:rPr>
              <a:t>:</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a:t>
            </a:r>
            <a:r>
              <a:rPr lang="en-GB" dirty="0">
                <a:latin typeface="Helvetica Neue Thin" panose="020B0403020202020204" pitchFamily="34" charset="0"/>
                <a:ea typeface="Helvetica Neue Thin" panose="020B0403020202020204" pitchFamily="34" charset="0"/>
              </a:rPr>
              <a:t>,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endPar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endPar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endParaRPr lang="en-FR"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a:t>
            </a:r>
            <a:r>
              <a:rPr lang="en-FR" dirty="0">
                <a:latin typeface="Helvetica Neue Thin" panose="020B0403020202020204" pitchFamily="34" charset="0"/>
                <a:ea typeface="Helvetica Neue Thin" panose="020B0403020202020204" pitchFamily="34" charset="0"/>
              </a:rPr>
              <a:t>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a:t>
            </a:r>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a:t>
            </a:r>
            <a:r>
              <a:rPr lang="en-FR" dirty="0">
                <a:latin typeface="Helvetica Neue Thin" panose="020B0403020202020204" pitchFamily="34" charset="0"/>
                <a:ea typeface="Helvetica Neue Thin" panose="020B0403020202020204" pitchFamily="34" charset="0"/>
              </a:rPr>
              <a:t>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smtClean="0">
                                <a:solidFill>
                                  <a:srgbClr val="0070C0"/>
                                </a:solidFill>
                                <a:latin typeface="Cambria Math" panose="02040503050406030204" pitchFamily="18" charset="0"/>
                              </a:rPr>
                            </m:ctrlPr>
                          </m:funcPr>
                          <m:fNa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endParaRPr lang="en-FR"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a:t>
            </a:r>
            <a:r>
              <a:rPr lang="en-US" sz="2400" dirty="0">
                <a:latin typeface="Helvetica Neue Thin" panose="020B0403020202020204" pitchFamily="34" charset="0"/>
                <a:ea typeface="Helvetica Neue Thin" panose="020B0403020202020204" pitchFamily="34" charset="0"/>
              </a:rPr>
              <a:t>entropy] [grouped </a:t>
            </a:r>
            <a:r>
              <a:rPr lang="en-US" sz="2400" dirty="0">
                <a:latin typeface="Helvetica Neue Thin" panose="020B0403020202020204" pitchFamily="34" charset="0"/>
                <a:ea typeface="Helvetica Neue Thin" panose="020B0403020202020204" pitchFamily="34" charset="0"/>
              </a:rPr>
              <a:t>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endParaRPr lang="en-GB"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a:t>
            </a:r>
            <a:r>
              <a:rPr lang="en-US" sz="2400" dirty="0">
                <a:latin typeface="Helvetica Neue Thin" panose="020B0403020202020204" pitchFamily="34" charset="0"/>
                <a:ea typeface="Helvetica Neue Thin" panose="020B0403020202020204" pitchFamily="34" charset="0"/>
              </a:rPr>
              <a:t>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5: </a:t>
            </a:r>
            <a:r>
              <a:rPr lang="en-US" dirty="0">
                <a:latin typeface="Helvetica Neue Thin" panose="020B0403020202020204" pitchFamily="34" charset="0"/>
                <a:ea typeface="Helvetica Neue Thin" panose="020B0403020202020204" pitchFamily="34" charset="0"/>
              </a:rPr>
              <a:t>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a:t>
            </a:r>
            <a:r>
              <a:rPr lang="en-US" dirty="0">
                <a:latin typeface="Helvetica Neue Thin" panose="020B0403020202020204" pitchFamily="34" charset="0"/>
                <a:ea typeface="Helvetica Neue Thin" panose="020B0403020202020204" pitchFamily="34" charset="0"/>
              </a:rPr>
              <a:t>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a:t>
            </a:r>
            <a:r>
              <a:rPr lang="en-US" dirty="0">
                <a:latin typeface="Helvetica Neue Thin" panose="020B0403020202020204" pitchFamily="34" charset="0"/>
                <a:ea typeface="Helvetica Neue Thin" panose="020B0403020202020204" pitchFamily="34" charset="0"/>
              </a:rPr>
              <a:t>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a:t>
            </a:r>
            <a:r>
              <a:rPr lang="en-US" dirty="0">
                <a:latin typeface="Helvetica Neue Thin" panose="020B0403020202020204" pitchFamily="34" charset="0"/>
                <a:ea typeface="Helvetica Neue Thin" panose="020B0403020202020204" pitchFamily="34" charset="0"/>
              </a:rPr>
              <a:t>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a:t>
            </a:r>
            <a:r>
              <a:rPr lang="en-US" dirty="0">
                <a:latin typeface="Helvetica Neue Thin" panose="020B0403020202020204" pitchFamily="34" charset="0"/>
                <a:ea typeface="Helvetica Neue Thin" panose="020B0403020202020204" pitchFamily="34" charset="0"/>
              </a:rPr>
              <a:t>o </a:t>
            </a:r>
            <a:r>
              <a:rPr lang="en-US" dirty="0">
                <a:latin typeface="Helvetica Neue Thin" panose="020B0403020202020204" pitchFamily="34" charset="0"/>
                <a:ea typeface="Helvetica Neue Thin" panose="020B0403020202020204" pitchFamily="34" charset="0"/>
              </a:rPr>
              <a:t>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a:t>
            </a:r>
            <a:r>
              <a:rPr lang="en-US" dirty="0">
                <a:latin typeface="Helvetica Neue Thin" panose="020B0403020202020204" pitchFamily="34" charset="0"/>
                <a:ea typeface="Helvetica Neue Thin" panose="020B0403020202020204" pitchFamily="34" charset="0"/>
              </a:rPr>
              <a:t>%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a:t>
            </a:r>
            <a:r>
              <a:rPr lang="en-FR" sz="2000" dirty="0">
                <a:latin typeface="Helvetica Neue Thin" panose="020B0403020202020204" pitchFamily="34" charset="0"/>
                <a:ea typeface="Helvetica Neue Thin" panose="020B0403020202020204" pitchFamily="34" charset="0"/>
              </a:rPr>
              <a:t>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a:t>
            </a:r>
            <a:r>
              <a:rPr lang="en-FR" sz="2000" dirty="0">
                <a:latin typeface="Helvetica Neue Thin" panose="020B0403020202020204" pitchFamily="34" charset="0"/>
                <a:ea typeface="Helvetica Neue Thin" panose="020B0403020202020204" pitchFamily="34" charset="0"/>
              </a:rPr>
              <a:t>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endParaRPr lang="en-FR" dirty="0">
              <a:solidFill>
                <a:srgbClr val="00B050"/>
              </a:solidFill>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13773</TotalTime>
  <Words>4473</Words>
  <Application>Microsoft Macintosh PowerPoint</Application>
  <PresentationFormat>Widescreen</PresentationFormat>
  <Paragraphs>488</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88</cp:revision>
  <dcterms:created xsi:type="dcterms:W3CDTF">2023-03-06T08:56:36Z</dcterms:created>
  <dcterms:modified xsi:type="dcterms:W3CDTF">2023-03-16T16:59:28Z</dcterms:modified>
</cp:coreProperties>
</file>