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5" r:id="rId8"/>
    <p:sldId id="268" r:id="rId9"/>
    <p:sldId id="264" r:id="rId10"/>
    <p:sldId id="262" r:id="rId11"/>
    <p:sldId id="266" r:id="rId12"/>
    <p:sldId id="267" r:id="rId1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683"/>
  </p:normalViewPr>
  <p:slideViewPr>
    <p:cSldViewPr snapToGrid="0">
      <p:cViewPr>
        <p:scale>
          <a:sx n="74" d="100"/>
          <a:sy n="74" d="100"/>
        </p:scale>
        <p:origin x="61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477328"/>
          </a:xfrm>
          <a:prstGeom prst="rect">
            <a:avLst/>
          </a:prstGeom>
          <a:noFill/>
        </p:spPr>
        <p:txBody>
          <a:bodyPr wrap="square" rtlCol="0">
            <a:spAutoFit/>
          </a:bodyPr>
          <a:lstStyle/>
          <a:p>
            <a:r>
              <a:rPr lang="en-FR" dirty="0"/>
              <a:t>Problem: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Run Cubicle [forward] in a way that best explores the paths and possible states so as to not over-privilege one transition over another [for example if a behavior that leads to a transition is rare then a simple random generation might not go that way enough times] </a:t>
            </a:r>
            <a:endParaRPr lang="en-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t>In this example,</a:t>
            </a:r>
            <a:r>
              <a:rPr lang="en-FR" dirty="0">
                <a:solidFill>
                  <a:srgbClr val="00B050"/>
                </a:solidFill>
              </a:rPr>
              <a:t> </a:t>
            </a:r>
            <a:r>
              <a:rPr lang="en-FR" dirty="0">
                <a:solidFill>
                  <a:srgbClr val="00B050"/>
                </a:solidFill>
                <a:latin typeface="Cambria Math" panose="02040503050406030204" pitchFamily="18" charset="0"/>
                <a:ea typeface="Cambria Math" panose="02040503050406030204" pitchFamily="18" charset="0"/>
              </a:rPr>
              <a:t>t</a:t>
            </a:r>
            <a:r>
              <a:rPr lang="en-FR" dirty="0">
                <a:solidFill>
                  <a:srgbClr val="00B050"/>
                </a:solidFill>
              </a:rPr>
              <a:t> </a:t>
            </a:r>
            <a:r>
              <a:rPr lang="en-FR" dirty="0"/>
              <a:t>has a harder to reach </a:t>
            </a:r>
            <a:r>
              <a:rPr lang="en-FR" dirty="0">
                <a:latin typeface="Cambria Math" panose="02040503050406030204" pitchFamily="18" charset="0"/>
                <a:ea typeface="Cambria Math" panose="02040503050406030204" pitchFamily="18" charset="0"/>
              </a:rPr>
              <a:t>require</a:t>
            </a:r>
            <a:r>
              <a:rPr lang="en-FR" dirty="0"/>
              <a:t> than </a:t>
            </a:r>
            <a:r>
              <a:rPr lang="en-FR" dirty="0">
                <a:latin typeface="Cambria Math" panose="02040503050406030204" pitchFamily="18" charset="0"/>
                <a:ea typeface="Cambria Math" panose="02040503050406030204" pitchFamily="18" charset="0"/>
              </a:rPr>
              <a:t>t4</a:t>
            </a:r>
            <a:r>
              <a:rPr lang="en-FR" dirty="0"/>
              <a:t> and is therefore proposed and taken less often</a:t>
            </a:r>
          </a:p>
          <a:p>
            <a:r>
              <a:rPr lang="en-FR" dirty="0"/>
              <a:t>[Final count: </a:t>
            </a:r>
            <a:r>
              <a:rPr lang="en-FR" dirty="0">
                <a:latin typeface="Cambria Math" panose="02040503050406030204" pitchFamily="18" charset="0"/>
                <a:ea typeface="Cambria Math" panose="02040503050406030204" pitchFamily="18" charset="0"/>
              </a:rPr>
              <a:t>t </a:t>
            </a:r>
            <a:r>
              <a:rPr lang="en-FR" dirty="0"/>
              <a:t>is taken ~2% of the time, vs. </a:t>
            </a:r>
            <a:r>
              <a:rPr lang="en-FR" dirty="0">
                <a:latin typeface="Cambria Math" panose="02040503050406030204" pitchFamily="18" charset="0"/>
                <a:ea typeface="Cambria Math" panose="02040503050406030204" pitchFamily="18" charset="0"/>
              </a:rPr>
              <a:t>t4</a:t>
            </a:r>
            <a:r>
              <a:rPr lang="en-FR" dirty="0"/>
              <a:t>, taken ~28% of the time</a:t>
            </a:r>
          </a:p>
          <a:p>
            <a:endParaRPr lang="en-FR" dirty="0"/>
          </a:p>
          <a:p>
            <a:r>
              <a:rPr lang="en-FR" dirty="0"/>
              <a:t>The goal is to get the system to run in a way where t and t4 appear an equal amount of time </a:t>
            </a:r>
          </a:p>
          <a:p>
            <a:r>
              <a:rPr lang="en-FR" dirty="0"/>
              <a:t>In this case the solution will be : </a:t>
            </a:r>
            <a:r>
              <a:rPr lang="en-FR" dirty="0">
                <a:latin typeface="Cambria Math" panose="02040503050406030204" pitchFamily="18" charset="0"/>
                <a:ea typeface="Cambria Math" panose="02040503050406030204" pitchFamily="18" charset="0"/>
              </a:rPr>
              <a:t>t1</a:t>
            </a:r>
            <a:r>
              <a:rPr lang="en-FR" dirty="0"/>
              <a:t> is taken 40% of the time, </a:t>
            </a:r>
            <a:r>
              <a:rPr lang="en-FR" dirty="0">
                <a:latin typeface="Cambria Math" panose="02040503050406030204" pitchFamily="18" charset="0"/>
                <a:ea typeface="Cambria Math" panose="02040503050406030204" pitchFamily="18" charset="0"/>
              </a:rPr>
              <a:t>t2</a:t>
            </a:r>
            <a:r>
              <a:rPr lang="en-FR" dirty="0"/>
              <a:t>: 40%, </a:t>
            </a:r>
            <a:r>
              <a:rPr lang="en-FR" dirty="0">
                <a:latin typeface="Cambria Math" panose="02040503050406030204" pitchFamily="18" charset="0"/>
                <a:ea typeface="Cambria Math" panose="02040503050406030204" pitchFamily="18" charset="0"/>
              </a:rPr>
              <a:t>t</a:t>
            </a:r>
            <a:r>
              <a:rPr lang="en-FR" dirty="0"/>
              <a:t>: 10%, </a:t>
            </a:r>
            <a:r>
              <a:rPr lang="en-FR" dirty="0">
                <a:latin typeface="Cambria Math" panose="02040503050406030204" pitchFamily="18" charset="0"/>
                <a:ea typeface="Cambria Math" panose="02040503050406030204" pitchFamily="18" charset="0"/>
              </a:rPr>
              <a:t>t4</a:t>
            </a:r>
            <a:r>
              <a:rPr lang="en-FR" dirty="0"/>
              <a:t>: 10%.</a:t>
            </a:r>
          </a:p>
          <a:p>
            <a:r>
              <a:rPr lang="en-FR" dirty="0"/>
              <a:t>This result comes from using the method and is not just a random guess </a:t>
            </a:r>
            <a:r>
              <a:rPr lang="en-FR" dirty="0">
                <a:sym typeface="Wingdings" pitchFamily="2" charset="2"/>
              </a:rPr>
              <a:t>:) </a:t>
            </a:r>
            <a:endParaRPr lang="en-FR" dirty="0"/>
          </a:p>
        </p:txBody>
      </p:sp>
    </p:spTree>
    <p:extLst>
      <p:ext uri="{BB962C8B-B14F-4D97-AF65-F5344CB8AC3E}">
        <p14:creationId xmlns:p14="http://schemas.microsoft.com/office/powerpoint/2010/main" val="161125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309543"/>
              </a:xfrm>
              <a:prstGeom prst="rect">
                <a:avLst/>
              </a:prstGeom>
              <a:noFill/>
            </p:spPr>
            <p:txBody>
              <a:bodyPr wrap="square" rtlCol="0">
                <a:spAutoFit/>
              </a:bodyPr>
              <a:lstStyle/>
              <a:p>
                <a:r>
                  <a:rPr lang="en-FR" dirty="0"/>
                  <a:t>Entropy is defined as the randomness or uncertainty of a state. High entropy = high uncertainty. </a:t>
                </a:r>
              </a:p>
              <a:p>
                <a:endParaRPr lang="en-FR" dirty="0"/>
              </a:p>
              <a:p>
                <a:r>
                  <a:rPr lang="en-FR" dirty="0">
                    <a:solidFill>
                      <a:srgbClr val="0070C0"/>
                    </a:solidFill>
                  </a:rPr>
                  <a:t>Entropy in our method will be directly linked to the possible number of transitions in a state:</a:t>
                </a:r>
              </a:p>
              <a:p>
                <a:r>
                  <a:rPr lang="en-GB" dirty="0">
                    <a:solidFill>
                      <a:srgbClr val="0070C0"/>
                    </a:solidFill>
                  </a:rPr>
                  <a:t>the higher the number of transitions, the higher the entropy, since you’re less sure of what will happen next.</a:t>
                </a:r>
              </a:p>
              <a:p>
                <a:r>
                  <a:rPr lang="en-GB" dirty="0">
                    <a:solidFill>
                      <a:srgbClr val="0070C0"/>
                    </a:solidFill>
                  </a:rPr>
                  <a:t>Entropy can also be modified if you modify the probability of the transitions: uniform distribution = highest entropy</a:t>
                </a:r>
              </a:p>
              <a:p>
                <a:endParaRPr lang="en-GB" dirty="0">
                  <a:solidFill>
                    <a:srgbClr val="0070C0"/>
                  </a:solidFill>
                </a:endParaRPr>
              </a:p>
              <a:p>
                <a:r>
                  <a:rPr lang="en-GB" dirty="0">
                    <a:solidFill>
                      <a:srgbClr val="0070C0"/>
                    </a:solidFill>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panose="02040503050406030204" pitchFamily="18" charset="0"/>
                          </a:rPr>
                          <m:t>𝑖</m:t>
                        </m:r>
                        <m:r>
                          <a:rPr lang="en-GB" i="1" smtClean="0">
                            <a:solidFill>
                              <a:srgbClr val="0070C0"/>
                            </a:solidFill>
                            <a:latin typeface="Cambria Math" panose="02040503050406030204" pitchFamily="18" charset="0"/>
                          </a:rPr>
                          <m:t>=0</m:t>
                        </m:r>
                      </m:sub>
                      <m:sup>
                        <m:r>
                          <a:rPr lang="en-GB" i="1" smtClean="0">
                            <a:solidFill>
                              <a:srgbClr val="0070C0"/>
                            </a:solidFill>
                            <a:latin typeface="Cambria Math" panose="02040503050406030204" pitchFamily="18" charset="0"/>
                          </a:rPr>
                          <m:t>𝑛</m:t>
                        </m:r>
                      </m:sup>
                      <m:e>
                        <m:sSub>
                          <m:sSubPr>
                            <m:ctrlPr>
                              <a:rPr lang="en-GB"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𝑃</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 ∗ </m:t>
                        </m:r>
                        <m:func>
                          <m:funcPr>
                            <m:ctrlPr>
                              <a:rPr lang="en-US" b="0" i="1" smtClean="0">
                                <a:solidFill>
                                  <a:srgbClr val="0070C0"/>
                                </a:solidFill>
                                <a:latin typeface="Cambria Math" panose="02040503050406030204" pitchFamily="18" charset="0"/>
                              </a:rPr>
                            </m:ctrlPr>
                          </m:funcPr>
                          <m:fName>
                            <m:sSub>
                              <m:sSubPr>
                                <m:ctrlPr>
                                  <a:rPr lang="en-US" b="0"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1" smtClean="0">
                                    <a:solidFill>
                                      <a:srgbClr val="0070C0"/>
                                    </a:solidFill>
                                    <a:latin typeface="Cambria Math" panose="02040503050406030204" pitchFamily="18" charset="0"/>
                                  </a:rPr>
                                  <m:t>2</m:t>
                                </m:r>
                              </m:sub>
                            </m:sSub>
                          </m:fName>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𝑃</m:t>
                                </m:r>
                              </m:e>
                              <m:sub>
                                <m:r>
                                  <a:rPr lang="en-US" b="0" i="1" smtClean="0">
                                    <a:solidFill>
                                      <a:srgbClr val="0070C0"/>
                                    </a:solidFill>
                                    <a:latin typeface="Cambria Math" panose="02040503050406030204" pitchFamily="18" charset="0"/>
                                  </a:rPr>
                                  <m:t>𝑖</m:t>
                                </m:r>
                              </m:sub>
                            </m:sSub>
                          </m:e>
                        </m:func>
                      </m:e>
                    </m:nary>
                  </m:oMath>
                </a14:m>
                <a:endParaRPr lang="en-FR" dirty="0">
                  <a:solidFill>
                    <a:srgbClr val="0070C0"/>
                  </a:solidFill>
                </a:endParaRPr>
              </a:p>
              <a:p>
                <a:r>
                  <a:rPr lang="en-FR" dirty="0">
                    <a:solidFill>
                      <a:srgbClr val="0070C0"/>
                    </a:solidFill>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88890" y="876951"/>
                <a:ext cx="11638349" cy="2309543"/>
              </a:xfrm>
              <a:prstGeom prst="rect">
                <a:avLst/>
              </a:prstGeom>
              <a:blipFill>
                <a:blip r:embed="rId2"/>
                <a:stretch>
                  <a:fillRect l="-327" t="-1639" b="-14208"/>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Probability distribution </a:t>
            </a:r>
            <a:endParaRPr lang="en-FR" sz="2000" dirty="0"/>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41595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91405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99951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91405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22020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71830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80376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421434"/>
                <a:ext cx="3165791" cy="932499"/>
              </a:xfrm>
              <a:prstGeom prst="rect">
                <a:avLst/>
              </a:prstGeom>
              <a:noFill/>
            </p:spPr>
            <p:txBody>
              <a:bodyPr wrap="square" rtlCol="0">
                <a:spAutoFit/>
              </a:bodyPr>
              <a:lstStyle/>
              <a:p>
                <a:r>
                  <a:rPr lang="en-FR" sz="1400" dirty="0"/>
                  <a:t>There are 3 transitions, each has the same chance of being picked, </a:t>
                </a:r>
                <a:r>
                  <a:rPr lang="en-GB" sz="1400" dirty="0"/>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 ∗3</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3</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𝟓𝟖𝟒𝟗𝟔</m:t>
                      </m:r>
                    </m:oMath>
                  </m:oMathPara>
                </a14:m>
                <a:endParaRPr lang="en-FR" sz="1400" b="1" dirty="0"/>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42143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255187"/>
                <a:ext cx="3165791" cy="932499"/>
              </a:xfrm>
              <a:prstGeom prst="rect">
                <a:avLst/>
              </a:prstGeom>
              <a:noFill/>
            </p:spPr>
            <p:txBody>
              <a:bodyPr wrap="square" rtlCol="0">
                <a:spAutoFit/>
              </a:bodyPr>
              <a:lstStyle/>
              <a:p>
                <a:r>
                  <a:rPr lang="en-FR" sz="1400" dirty="0"/>
                  <a:t>There are 2 transitions, each has the same chance of being picked, </a:t>
                </a:r>
                <a:r>
                  <a:rPr lang="en-GB" sz="1400" dirty="0"/>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 ∗2</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2</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𝟎</m:t>
                      </m:r>
                    </m:oMath>
                  </m:oMathPara>
                </a14:m>
                <a:endParaRPr lang="en-FR" sz="1400" b="1" dirty="0"/>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255187"/>
                <a:ext cx="3165791" cy="932499"/>
              </a:xfrm>
              <a:prstGeom prst="rect">
                <a:avLst/>
              </a:prstGeom>
              <a:blipFill>
                <a:blip r:embed="rId4"/>
                <a:stretch>
                  <a:fillRect l="-800" t="-1333" b="-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26803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33567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83377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91923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508243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58053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66599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260972"/>
                <a:ext cx="3165791" cy="932499"/>
              </a:xfrm>
              <a:prstGeom prst="rect">
                <a:avLst/>
              </a:prstGeom>
              <a:noFill/>
            </p:spPr>
            <p:txBody>
              <a:bodyPr wrap="square" rtlCol="0">
                <a:spAutoFit/>
              </a:bodyPr>
              <a:lstStyle/>
              <a:p>
                <a:r>
                  <a:rPr lang="en-GB" sz="1400" dirty="0"/>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 ∗2</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2</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𝟎</m:t>
                      </m:r>
                    </m:oMath>
                  </m:oMathPara>
                </a14:m>
                <a:endParaRPr lang="en-FR" sz="1400" b="1" dirty="0"/>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260972"/>
                <a:ext cx="3165791" cy="932499"/>
              </a:xfrm>
              <a:prstGeom prst="rect">
                <a:avLst/>
              </a:prstGeom>
              <a:blipFill>
                <a:blip r:embed="rId5"/>
                <a:stretch>
                  <a:fillRect l="-800" t="-1333" b="-1333"/>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5061379"/>
                <a:ext cx="4363341" cy="523220"/>
              </a:xfrm>
              <a:prstGeom prst="rect">
                <a:avLst/>
              </a:prstGeom>
              <a:noFill/>
            </p:spPr>
            <p:txBody>
              <a:bodyPr wrap="square" rtlCol="0">
                <a:spAutoFit/>
              </a:bodyPr>
              <a:lstStyle/>
              <a:p>
                <a:r>
                  <a:rPr lang="en-GB" sz="1400" dirty="0"/>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0.55∗</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0.55+0.45 ∗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0.45</m:t>
                                      </m:r>
                                    </m:e>
                                  </m:func>
                                </m:e>
                              </m:func>
                            </m:e>
                          </m:d>
                          <m:r>
                            <a:rPr lang="en-US" sz="1400" b="0" i="1" smtClean="0">
                              <a:latin typeface="Cambria Math" panose="02040503050406030204" pitchFamily="18" charset="0"/>
                            </a:rPr>
                            <m:t>= </m:t>
                          </m:r>
                        </m:e>
                      </m:func>
                      <m:r>
                        <a:rPr lang="en-US" sz="1400" b="1" i="0" smtClean="0">
                          <a:latin typeface="Cambria Math" panose="02040503050406030204" pitchFamily="18" charset="0"/>
                        </a:rPr>
                        <m:t>𝟎</m:t>
                      </m:r>
                      <m:r>
                        <a:rPr lang="en-US" sz="1400" b="1" i="0" smtClean="0">
                          <a:latin typeface="Cambria Math" panose="02040503050406030204" pitchFamily="18" charset="0"/>
                        </a:rPr>
                        <m:t>.</m:t>
                      </m:r>
                      <m:r>
                        <a:rPr lang="en-US" sz="1400" b="1" i="0" smtClean="0">
                          <a:latin typeface="Cambria Math" panose="02040503050406030204" pitchFamily="18" charset="0"/>
                        </a:rPr>
                        <m:t>𝟗𝟗𝟐𝟕𝟕</m:t>
                      </m:r>
                    </m:oMath>
                  </m:oMathPara>
                </a14:m>
                <a:endParaRPr lang="en-FR" sz="1400" b="1" dirty="0"/>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5061379"/>
                <a:ext cx="4363341" cy="523220"/>
              </a:xfrm>
              <a:prstGeom prst="rect">
                <a:avLst/>
              </a:prstGeom>
              <a:blipFill>
                <a:blip r:embed="rId6"/>
                <a:stretch>
                  <a:fillRect l="-290" t="-2381" r="-290" b="-7143"/>
                </a:stretch>
              </a:blipFill>
            </p:spPr>
            <p:txBody>
              <a:bodyPr/>
              <a:lstStyle/>
              <a:p>
                <a:r>
                  <a:rPr lang="en-FR">
                    <a:noFill/>
                  </a:rPr>
                  <a:t> </a:t>
                </a:r>
              </a:p>
            </p:txBody>
          </p:sp>
        </mc:Fallback>
      </mc:AlternateContent>
    </p:spTree>
    <p:extLst>
      <p:ext uri="{BB962C8B-B14F-4D97-AF65-F5344CB8AC3E}">
        <p14:creationId xmlns:p14="http://schemas.microsoft.com/office/powerpoint/2010/main" val="193352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err="1"/>
              <a:t>Dekker.cub</a:t>
            </a:r>
            <a:r>
              <a:rPr lang="en-US" sz="2400" dirty="0"/>
              <a:t> [maximizing entropy] [grouped transitions]</a:t>
            </a:r>
            <a:endParaRPr lang="en-FR" sz="2000" dirty="0"/>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3970318"/>
          </a:xfrm>
          <a:prstGeom prst="rect">
            <a:avLst/>
          </a:prstGeom>
          <a:noFill/>
        </p:spPr>
        <p:txBody>
          <a:bodyPr wrap="square" rtlCol="0">
            <a:spAutoFit/>
          </a:bodyPr>
          <a:lstStyle/>
          <a:p>
            <a:r>
              <a:rPr lang="en-FR" dirty="0"/>
              <a:t>Data log file: </a:t>
            </a:r>
            <a:r>
              <a:rPr lang="en-GB" dirty="0"/>
              <a:t>dekker.cub1678120844.data</a:t>
            </a:r>
          </a:p>
          <a:p>
            <a:endParaRPr lang="en-FR" dirty="0"/>
          </a:p>
          <a:p>
            <a:r>
              <a:rPr lang="en-FR" dirty="0"/>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t>Steady states: [0.33332976, 0.33332916, 0.33334108] -&gt; every transition is hit more or less the same amount of times</a:t>
            </a:r>
          </a:p>
        </p:txBody>
      </p:sp>
      <p:sp>
        <p:nvSpPr>
          <p:cNvPr id="6" name="TextBox 5">
            <a:extLst>
              <a:ext uri="{FF2B5EF4-FFF2-40B4-BE49-F238E27FC236}">
                <a16:creationId xmlns:a16="http://schemas.microsoft.com/office/drawing/2014/main" id="{8FA419B3-7055-0B65-8D3F-D64BC0C8E450}"/>
              </a:ext>
            </a:extLst>
          </p:cNvPr>
          <p:cNvSpPr txBox="1"/>
          <p:nvPr/>
        </p:nvSpPr>
        <p:spPr>
          <a:xfrm>
            <a:off x="5546361" y="1836322"/>
            <a:ext cx="5921114" cy="1477328"/>
          </a:xfrm>
          <a:prstGeom prst="rect">
            <a:avLst/>
          </a:prstGeom>
          <a:noFill/>
        </p:spPr>
        <p:txBody>
          <a:bodyPr wrap="square" rtlCol="0">
            <a:spAutoFit/>
          </a:bodyPr>
          <a:lstStyle/>
          <a:p>
            <a:r>
              <a:rPr lang="en-FR" dirty="0"/>
              <a:t>The matrix describes expected behaviors, for example you can’t have two enters following each other.</a:t>
            </a:r>
          </a:p>
          <a:p>
            <a:r>
              <a:rPr lang="en-FR" dirty="0"/>
              <a:t>Sometimes grouped transitions aren’t clear enough about the behavior, so a more detailed transition matrix can be built [see next slide]</a:t>
            </a:r>
          </a:p>
        </p:txBody>
      </p:sp>
    </p:spTree>
    <p:extLst>
      <p:ext uri="{BB962C8B-B14F-4D97-AF65-F5344CB8AC3E}">
        <p14:creationId xmlns:p14="http://schemas.microsoft.com/office/powerpoint/2010/main" val="63985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err="1"/>
              <a:t>Dekker.cub</a:t>
            </a:r>
            <a:r>
              <a:rPr lang="en-US" sz="2400" dirty="0"/>
              <a:t> [maximizing entropy] [</a:t>
            </a:r>
            <a:r>
              <a:rPr lang="en-US" sz="2400"/>
              <a:t>grouped transitions]</a:t>
            </a:r>
            <a:endParaRPr lang="en-FR" sz="2000" dirty="0"/>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5170646"/>
          </a:xfrm>
          <a:prstGeom prst="rect">
            <a:avLst/>
          </a:prstGeom>
          <a:noFill/>
        </p:spPr>
        <p:txBody>
          <a:bodyPr wrap="square" rtlCol="0">
            <a:spAutoFit/>
          </a:bodyPr>
          <a:lstStyle/>
          <a:p>
            <a:r>
              <a:rPr lang="en-FR" dirty="0"/>
              <a:t>Data log file:</a:t>
            </a:r>
            <a:r>
              <a:rPr lang="en-GB" dirty="0"/>
              <a:t> dekker.cub1678123227.data</a:t>
            </a:r>
          </a:p>
          <a:p>
            <a:endParaRPr lang="en-FR" dirty="0"/>
          </a:p>
          <a:p>
            <a:r>
              <a:rPr lang="en-FR" sz="1400" dirty="0"/>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t>Stable state: [0.12020888, 0.10717856, 0.10594082, 0.12020984, 0.10717859, 0.10593995, 0.12021135, 0.10718605, 0.10594596]</a:t>
            </a:r>
          </a:p>
        </p:txBody>
      </p:sp>
    </p:spTree>
    <p:extLst>
      <p:ext uri="{BB962C8B-B14F-4D97-AF65-F5344CB8AC3E}">
        <p14:creationId xmlns:p14="http://schemas.microsoft.com/office/powerpoint/2010/main" val="425749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dirty="0"/>
              <a:t>General idea: </a:t>
            </a:r>
          </a:p>
          <a:p>
            <a:r>
              <a:rPr lang="en-US" dirty="0"/>
              <a:t>If you know that you want to privilege a specific transition [in our case </a:t>
            </a:r>
            <a:r>
              <a:rPr lang="en-US" dirty="0">
                <a:solidFill>
                  <a:srgbClr val="00B050"/>
                </a:solidFill>
              </a:rPr>
              <a:t> </a:t>
            </a:r>
            <a:r>
              <a:rPr lang="en-US" dirty="0">
                <a:solidFill>
                  <a:srgbClr val="00B050"/>
                </a:solidFill>
                <a:latin typeface="Cambria Math" panose="02040503050406030204" pitchFamily="18" charset="0"/>
                <a:ea typeface="Cambria Math" panose="02040503050406030204" pitchFamily="18" charset="0"/>
              </a:rPr>
              <a:t>t</a:t>
            </a:r>
            <a:r>
              <a:rPr lang="en-US" dirty="0">
                <a:solidFill>
                  <a:srgbClr val="00B050"/>
                </a:solidFill>
              </a:rPr>
              <a:t> </a:t>
            </a:r>
            <a:r>
              <a:rPr lang="en-US" dirty="0"/>
              <a:t>], you can force the system to always pick steps that bring you closer to t </a:t>
            </a:r>
          </a:p>
          <a:p>
            <a:r>
              <a:rPr lang="en-US" dirty="0"/>
              <a:t>However, you don’t always want to get closer to t, because you still want the system </a:t>
            </a:r>
          </a:p>
          <a:p>
            <a:r>
              <a:rPr lang="en-US" dirty="0"/>
              <a:t>to have a certain degree of freedom to move. You only want to get closer to t </a:t>
            </a:r>
          </a:p>
          <a:p>
            <a:r>
              <a:rPr lang="en-US" dirty="0"/>
              <a:t>a specific % of the time</a:t>
            </a:r>
          </a:p>
          <a:p>
            <a:r>
              <a:rPr lang="en-US" dirty="0">
                <a:solidFill>
                  <a:srgbClr val="FF0000"/>
                </a:solidFill>
              </a:rPr>
              <a:t>Being brought closer to t means being brought closer to a state that satisfies t’s guard</a:t>
            </a:r>
            <a:endParaRPr lang="en-US" dirty="0"/>
          </a:p>
          <a:p>
            <a:endParaRPr lang="en-US" dirty="0">
              <a:solidFill>
                <a:srgbClr val="00B050"/>
              </a:solidFill>
            </a:endParaRPr>
          </a:p>
          <a:p>
            <a:r>
              <a:rPr lang="en-US" dirty="0"/>
              <a:t>Algorithm[vaguely]</a:t>
            </a:r>
          </a:p>
          <a:p>
            <a:r>
              <a:rPr lang="en-US" dirty="0"/>
              <a:t>	Choose the transition t you wish to target</a:t>
            </a:r>
          </a:p>
          <a:p>
            <a:r>
              <a:rPr lang="en-US" dirty="0"/>
              <a:t>	Pick p: the % of time you want t to be targeted [e.g. 60% of the time target t, the other 40% do whatever]</a:t>
            </a:r>
          </a:p>
          <a:p>
            <a:r>
              <a:rPr lang="en-US" dirty="0"/>
              <a:t>	Run the execution loop:</a:t>
            </a:r>
          </a:p>
          <a:p>
            <a:r>
              <a:rPr lang="en-US" dirty="0"/>
              <a:t>		With a probability of p: pick a transition according to weight</a:t>
            </a:r>
          </a:p>
          <a:p>
            <a:r>
              <a:rPr lang="en-US" dirty="0"/>
              <a:t>		With a probability of 1-p: pick randomly</a:t>
            </a:r>
          </a:p>
          <a:p>
            <a:endParaRPr lang="en-US" dirty="0"/>
          </a:p>
          <a:p>
            <a:r>
              <a:rPr lang="en-US" dirty="0"/>
              <a:t>In other words, if I pick transition t and p = 65%, then 65% of the time the system will weigh the potential states and pick the one which brings it closer to t, and 35% of the time the system will do whatever it wants. </a:t>
            </a:r>
          </a:p>
          <a:p>
            <a:endParaRPr lang="en-US" dirty="0"/>
          </a:p>
          <a:p>
            <a:r>
              <a:rPr lang="en-US" dirty="0"/>
              <a:t>Subtleties: you have to (1) target a specific transition (2) play around with the % to find the optimal result</a:t>
            </a:r>
          </a:p>
          <a:p>
            <a:endParaRPr lang="en-US" dirty="0"/>
          </a:p>
          <a:p>
            <a:r>
              <a:rPr lang="en-US" b="1" dirty="0"/>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b="1" dirty="0"/>
              <a:t> 71% of the time equalizes  </a:t>
            </a:r>
            <a:r>
              <a:rPr lang="en-US" b="1" dirty="0">
                <a:solidFill>
                  <a:srgbClr val="00B050"/>
                </a:solidFill>
              </a:rPr>
              <a:t>t </a:t>
            </a:r>
            <a:r>
              <a:rPr lang="en-US" b="1" dirty="0"/>
              <a:t>and t4	</a:t>
            </a:r>
          </a:p>
          <a:p>
            <a:r>
              <a:rPr lang="en-US" dirty="0"/>
              <a:t>		</a:t>
            </a:r>
          </a:p>
        </p:txBody>
      </p:sp>
      <p:sp>
        <p:nvSpPr>
          <p:cNvPr id="3" name="TextBox 2">
            <a:extLst>
              <a:ext uri="{FF2B5EF4-FFF2-40B4-BE49-F238E27FC236}">
                <a16:creationId xmlns:a16="http://schemas.microsoft.com/office/drawing/2014/main" id="{730E3264-38B9-A768-F815-916707DC6DD2}"/>
              </a:ext>
            </a:extLst>
          </p:cNvPr>
          <p:cNvSpPr txBox="1"/>
          <p:nvPr/>
        </p:nvSpPr>
        <p:spPr>
          <a:xfrm>
            <a:off x="8425670" y="1336315"/>
            <a:ext cx="3577439" cy="1815882"/>
          </a:xfrm>
          <a:prstGeom prst="rect">
            <a:avLst/>
          </a:prstGeom>
          <a:noFill/>
        </p:spPr>
        <p:txBody>
          <a:bodyPr wrap="square" rtlCol="0">
            <a:spAutoFit/>
          </a:bodyPr>
          <a:lstStyle/>
          <a:p>
            <a:r>
              <a:rPr lang="en-US" sz="1400" dirty="0"/>
              <a:t>For example: if we have two states </a:t>
            </a:r>
            <a:r>
              <a:rPr lang="en-US" sz="1400" dirty="0">
                <a:latin typeface="Cambria Math" panose="02040503050406030204" pitchFamily="18" charset="0"/>
                <a:ea typeface="Cambria Math" panose="02040503050406030204" pitchFamily="18" charset="0"/>
              </a:rPr>
              <a:t>s1</a:t>
            </a:r>
            <a:r>
              <a:rPr lang="en-US" sz="1400" dirty="0"/>
              <a:t> and </a:t>
            </a:r>
            <a:r>
              <a:rPr lang="en-US" sz="1400" dirty="0">
                <a:latin typeface="Cambria Math" panose="02040503050406030204" pitchFamily="18" charset="0"/>
                <a:ea typeface="Cambria Math" panose="02040503050406030204" pitchFamily="18" charset="0"/>
              </a:rPr>
              <a:t>s2</a:t>
            </a:r>
            <a:r>
              <a:rPr lang="en-US" sz="1400" dirty="0"/>
              <a:t>, where:</a:t>
            </a:r>
          </a:p>
          <a:p>
            <a:r>
              <a:rPr lang="en-US" sz="1400" dirty="0">
                <a:latin typeface="Cambria Math" panose="02040503050406030204" pitchFamily="18" charset="0"/>
                <a:ea typeface="Cambria Math" panose="02040503050406030204" pitchFamily="18" charset="0"/>
              </a:rPr>
              <a:t>s1 :  X = False &amp;&amp; P[#1] = B</a:t>
            </a:r>
            <a:r>
              <a:rPr lang="en-US" sz="1400" dirty="0"/>
              <a:t>  and </a:t>
            </a:r>
            <a:r>
              <a:rPr lang="en-US" sz="1400" dirty="0">
                <a:latin typeface="Cambria Math" panose="02040503050406030204" pitchFamily="18" charset="0"/>
                <a:ea typeface="Cambria Math" panose="02040503050406030204" pitchFamily="18" charset="0"/>
              </a:rPr>
              <a:t>s2: X = True &amp;&amp; P[#1] = C</a:t>
            </a:r>
          </a:p>
          <a:p>
            <a:r>
              <a:rPr lang="en-US" sz="1400" dirty="0"/>
              <a:t>and the guard of t is</a:t>
            </a:r>
          </a:p>
          <a:p>
            <a:r>
              <a:rPr lang="en-US" sz="1400" dirty="0">
                <a:latin typeface="Cambria Math" panose="02040503050406030204" pitchFamily="18" charset="0"/>
                <a:ea typeface="Cambria Math" panose="02040503050406030204" pitchFamily="18" charset="0"/>
              </a:rPr>
              <a:t>G: X= True &amp;&amp; P[</a:t>
            </a:r>
            <a:r>
              <a:rPr lang="en-US" sz="1400" dirty="0" err="1">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 A</a:t>
            </a:r>
          </a:p>
          <a:p>
            <a:r>
              <a:rPr lang="en-US" sz="1400" dirty="0"/>
              <a:t>then </a:t>
            </a:r>
            <a:r>
              <a:rPr lang="en-US" sz="1400" dirty="0">
                <a:latin typeface="Cambria Math" panose="02040503050406030204" pitchFamily="18" charset="0"/>
                <a:ea typeface="Cambria Math" panose="02040503050406030204" pitchFamily="18" charset="0"/>
              </a:rPr>
              <a:t>s2</a:t>
            </a:r>
            <a:r>
              <a:rPr lang="en-US" sz="1400" dirty="0"/>
              <a:t> is closer to t than </a:t>
            </a:r>
            <a:r>
              <a:rPr lang="en-US" sz="1400" dirty="0">
                <a:latin typeface="Cambria Math" panose="02040503050406030204" pitchFamily="18" charset="0"/>
                <a:ea typeface="Cambria Math" panose="02040503050406030204" pitchFamily="18" charset="0"/>
              </a:rPr>
              <a:t>s1</a:t>
            </a:r>
            <a:r>
              <a:rPr lang="en-US" sz="1400" dirty="0"/>
              <a:t>, since it is closer to fulfilling the requirements for the guard.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7405353" cy="769441"/>
          </a:xfrm>
          <a:prstGeom prst="rect">
            <a:avLst/>
          </a:prstGeom>
          <a:noFill/>
        </p:spPr>
        <p:txBody>
          <a:bodyPr wrap="square" rtlCol="0">
            <a:spAutoFit/>
          </a:bodyPr>
          <a:lstStyle/>
          <a:p>
            <a:r>
              <a:rPr lang="en-US" sz="2400" dirty="0"/>
              <a:t>Proposition 1: Target the desired transition specifically </a:t>
            </a:r>
          </a:p>
          <a:p>
            <a:endParaRPr lang="en-FR" sz="2000" dirty="0"/>
          </a:p>
        </p:txBody>
      </p:sp>
    </p:spTree>
    <p:extLst>
      <p:ext uri="{BB962C8B-B14F-4D97-AF65-F5344CB8AC3E}">
        <p14:creationId xmlns:p14="http://schemas.microsoft.com/office/powerpoint/2010/main" val="57590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t>Proposition 1: visual version</a:t>
            </a:r>
          </a:p>
          <a:p>
            <a:endParaRPr lang="en-FR" sz="2000" dirty="0"/>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ps3</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ps4</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p>
        </p:txBody>
      </p:sp>
      <p:sp>
        <p:nvSpPr>
          <p:cNvPr id="74" name="TextBox 73">
            <a:extLst>
              <a:ext uri="{FF2B5EF4-FFF2-40B4-BE49-F238E27FC236}">
                <a16:creationId xmlns:a16="http://schemas.microsoft.com/office/drawing/2014/main" id="{92B71B37-4D90-DEC9-BAED-B2DA73B6A05B}"/>
              </a:ext>
            </a:extLst>
          </p:cNvPr>
          <p:cNvSpPr txBox="1"/>
          <p:nvPr/>
        </p:nvSpPr>
        <p:spPr>
          <a:xfrm>
            <a:off x="6918308" y="1831498"/>
            <a:ext cx="5273692" cy="1631216"/>
          </a:xfrm>
          <a:prstGeom prst="rect">
            <a:avLst/>
          </a:prstGeom>
          <a:noFill/>
        </p:spPr>
        <p:txBody>
          <a:bodyPr wrap="square" rtlCol="0">
            <a:spAutoFit/>
          </a:bodyPr>
          <a:lstStyle/>
          <a:p>
            <a:r>
              <a:rPr lang="en-FR" sz="2000" dirty="0"/>
              <a:t>The system weighs each state resulting from a possible transition. It picks the transition leading to the state with the biggest weight</a:t>
            </a:r>
          </a:p>
          <a:p>
            <a:r>
              <a:rPr lang="en-FR" sz="2000" dirty="0"/>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015663"/>
          </a:xfrm>
          <a:prstGeom prst="rect">
            <a:avLst/>
          </a:prstGeom>
          <a:noFill/>
        </p:spPr>
        <p:txBody>
          <a:bodyPr wrap="square" rtlCol="0">
            <a:spAutoFit/>
          </a:bodyPr>
          <a:lstStyle/>
          <a:p>
            <a:r>
              <a:rPr lang="en-FR" sz="2000" dirty="0"/>
              <a:t>The system randomly picks from all of the possible transitions without considering what happens after taking that transition</a:t>
            </a:r>
          </a:p>
        </p:txBody>
      </p:sp>
    </p:spTree>
    <p:extLst>
      <p:ext uri="{BB962C8B-B14F-4D97-AF65-F5344CB8AC3E}">
        <p14:creationId xmlns:p14="http://schemas.microsoft.com/office/powerpoint/2010/main" val="100293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t>Proposition 1: weights &amp; probabilities </a:t>
            </a:r>
            <a:endParaRPr lang="en-FR" sz="2000" dirty="0"/>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t>Weights are calculated according to the targeted state and the current state. </a:t>
            </a:r>
          </a:p>
          <a:p>
            <a:r>
              <a:rPr lang="en-FR" dirty="0"/>
              <a:t>Approching the state: +1</a:t>
            </a:r>
          </a:p>
          <a:p>
            <a:r>
              <a:rPr lang="en-FR" dirty="0"/>
              <a:t>Distancing from the state: -1</a:t>
            </a:r>
          </a:p>
          <a:p>
            <a:r>
              <a:rPr lang="en-FR" dirty="0"/>
              <a:t>Neither : 0 </a:t>
            </a:r>
          </a:p>
          <a:p>
            <a:r>
              <a:rPr lang="en-FR" dirty="0"/>
              <a:t>This means that weights can be negative, if your current state matches one of the litterals of the target state, and your potential state changes that value (meaning takes you farther away)</a:t>
            </a:r>
          </a:p>
          <a:p>
            <a:r>
              <a:rPr lang="en-FR" dirty="0"/>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t>Current: X = A &amp;&amp; Y = B </a:t>
            </a:r>
          </a:p>
          <a:p>
            <a:r>
              <a:rPr lang="en-FR" dirty="0"/>
              <a:t>Target: X =  A &amp;&amp; Y = C</a:t>
            </a:r>
          </a:p>
          <a:p>
            <a:r>
              <a:rPr lang="en-FR" dirty="0"/>
              <a:t>Potenial: X = B &amp;&amp; Y = B</a:t>
            </a:r>
          </a:p>
          <a:p>
            <a:r>
              <a:rPr lang="en-FR" dirty="0"/>
              <a:t>Weight: -1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t>Current: X = A &amp;&amp; Y = B</a:t>
            </a:r>
          </a:p>
          <a:p>
            <a:r>
              <a:rPr lang="en-FR" dirty="0"/>
              <a:t>Target: X = A &amp;&amp; Y = C</a:t>
            </a:r>
          </a:p>
          <a:p>
            <a:r>
              <a:rPr lang="en-FR" dirty="0"/>
              <a:t>Potenial: X = A&amp;&amp; Y= C</a:t>
            </a:r>
          </a:p>
          <a:p>
            <a:r>
              <a:rPr lang="en-FR" dirty="0"/>
              <a:t>Weight: 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t>Current: X = A &amp;&amp; Y = B</a:t>
            </a:r>
          </a:p>
          <a:p>
            <a:r>
              <a:rPr lang="en-FR" dirty="0"/>
              <a:t>Target: X = C &amp;&amp; Y = D</a:t>
            </a:r>
          </a:p>
          <a:p>
            <a:r>
              <a:rPr lang="en-FR" dirty="0"/>
              <a:t>Potenial: X = B &amp;&amp; Y = A</a:t>
            </a:r>
          </a:p>
          <a:p>
            <a:r>
              <a:rPr lang="en-FR" dirty="0"/>
              <a:t>Weight: 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646331"/>
          </a:xfrm>
          <a:prstGeom prst="rect">
            <a:avLst/>
          </a:prstGeom>
          <a:noFill/>
        </p:spPr>
        <p:txBody>
          <a:bodyPr wrap="square" rtlCol="0">
            <a:spAutoFit/>
          </a:bodyPr>
          <a:lstStyle/>
          <a:p>
            <a:r>
              <a:rPr lang="en-FR" dirty="0"/>
              <a:t>The (potential?) problem with weighing states in this way is that the weight can’t be calculated without the current state, the potential state, and the target state. It’s harder to generalize if you decide that </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9" y="5558399"/>
            <a:ext cx="11638349" cy="646331"/>
          </a:xfrm>
          <a:prstGeom prst="rect">
            <a:avLst/>
          </a:prstGeom>
          <a:noFill/>
        </p:spPr>
        <p:txBody>
          <a:bodyPr wrap="square" rtlCol="0">
            <a:spAutoFit/>
          </a:bodyPr>
          <a:lstStyle/>
          <a:p>
            <a:r>
              <a:rPr lang="en-FR" dirty="0"/>
              <a:t>The probability is a guess- you have to try various probabilities and see what happens. I personally can’t justify 71% other than it was a lucky, somewhat educated, guess. </a:t>
            </a:r>
          </a:p>
        </p:txBody>
      </p:sp>
    </p:spTree>
    <p:extLst>
      <p:ext uri="{BB962C8B-B14F-4D97-AF65-F5344CB8AC3E}">
        <p14:creationId xmlns:p14="http://schemas.microsoft.com/office/powerpoint/2010/main" val="349271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t>The idea of Proposition 1 is to target a state and force the system to go to that state with a certain probability.</a:t>
            </a:r>
          </a:p>
          <a:p>
            <a:endParaRPr lang="en-FR" dirty="0"/>
          </a:p>
          <a:p>
            <a:r>
              <a:rPr lang="en-FR" dirty="0"/>
              <a:t>A generalization of that idea is to be able to target the entire system run instead of focusing on one transition.</a:t>
            </a:r>
          </a:p>
          <a:p>
            <a:endParaRPr lang="en-FR" dirty="0"/>
          </a:p>
          <a:p>
            <a:r>
              <a:rPr lang="en-FR" dirty="0"/>
              <a:t>The weights also need to be replaced by something more neutral which can be calculated even if you’re not targeting a specific state but are generally trying to influence the system.   </a:t>
            </a:r>
          </a:p>
          <a:p>
            <a:endParaRPr lang="en-FR" dirty="0"/>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Generalizing Proposition 1 [passing to main method]</a:t>
            </a:r>
            <a:endParaRPr lang="en-FR" sz="2000" dirty="0"/>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t>Proposition 1</a:t>
            </a:r>
          </a:p>
          <a:p>
            <a:pPr algn="ctr"/>
            <a:endParaRPr lang="en-FR" dirty="0"/>
          </a:p>
          <a:p>
            <a:pPr algn="ctr"/>
            <a:r>
              <a:rPr lang="en-FR" dirty="0"/>
              <a:t>Target one transition</a:t>
            </a:r>
          </a:p>
          <a:p>
            <a:pPr algn="ctr"/>
            <a:endParaRPr lang="en-FR" dirty="0"/>
          </a:p>
          <a:p>
            <a:pPr algn="ctr"/>
            <a:r>
              <a:rPr lang="en-FR" dirty="0"/>
              <a:t>Calculate weight</a:t>
            </a:r>
          </a:p>
          <a:p>
            <a:pPr algn="ctr"/>
            <a:endParaRPr lang="en-FR" dirty="0"/>
          </a:p>
          <a:p>
            <a:pPr algn="ctr"/>
            <a:r>
              <a:rPr lang="en-FR" dirty="0"/>
              <a:t>Weight depends on target</a:t>
            </a:r>
          </a:p>
          <a:p>
            <a:pPr algn="ctr"/>
            <a:endParaRPr lang="en-FR" dirty="0"/>
          </a:p>
          <a:p>
            <a:pPr algn="ctr"/>
            <a:r>
              <a:rPr lang="en-FR" dirty="0"/>
              <a:t>One probability for the transition</a:t>
            </a:r>
          </a:p>
          <a:p>
            <a:pPr algn="ctr"/>
            <a:endParaRPr lang="en-FR" dirty="0"/>
          </a:p>
          <a:p>
            <a:pPr algn="ctr"/>
            <a:r>
              <a:rPr lang="en-FR" dirty="0"/>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t>New Method</a:t>
            </a:r>
          </a:p>
          <a:p>
            <a:pPr algn="ctr"/>
            <a:endParaRPr lang="en-FR" dirty="0"/>
          </a:p>
          <a:p>
            <a:pPr algn="ctr"/>
            <a:r>
              <a:rPr lang="en-FR" dirty="0"/>
              <a:t>Target the whole system</a:t>
            </a:r>
          </a:p>
          <a:p>
            <a:pPr algn="ctr"/>
            <a:endParaRPr lang="en-FR" dirty="0"/>
          </a:p>
          <a:p>
            <a:pPr algn="ctr"/>
            <a:r>
              <a:rPr lang="en-FR" dirty="0"/>
              <a:t>Calculate entropy </a:t>
            </a:r>
          </a:p>
          <a:p>
            <a:pPr algn="ctr"/>
            <a:endParaRPr lang="en-FR" dirty="0"/>
          </a:p>
          <a:p>
            <a:pPr algn="ctr"/>
            <a:r>
              <a:rPr lang="en-FR" dirty="0"/>
              <a:t>Entropy does not depend on target</a:t>
            </a:r>
          </a:p>
          <a:p>
            <a:pPr algn="ctr"/>
            <a:endParaRPr lang="en-FR" dirty="0"/>
          </a:p>
          <a:p>
            <a:pPr algn="ctr"/>
            <a:r>
              <a:rPr lang="en-FR" dirty="0"/>
              <a:t>Probability distributions for the whole system</a:t>
            </a:r>
          </a:p>
          <a:p>
            <a:pPr algn="ctr"/>
            <a:endParaRPr lang="en-FR" dirty="0"/>
          </a:p>
          <a:p>
            <a:pPr algn="ctr"/>
            <a:r>
              <a:rPr lang="en-FR" dirty="0"/>
              <a:t>Builds transition matrix*</a:t>
            </a:r>
          </a:p>
          <a:p>
            <a:pPr algn="ctr"/>
            <a:endParaRPr lang="en-FR" dirty="0"/>
          </a:p>
          <a:p>
            <a:pPr algn="ctr"/>
            <a:r>
              <a:rPr lang="en-FR" dirty="0"/>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t>* This is not exclusive to the new method and could be implemented for proposition 1</a:t>
            </a:r>
          </a:p>
        </p:txBody>
      </p:sp>
    </p:spTree>
    <p:extLst>
      <p:ext uri="{BB962C8B-B14F-4D97-AF65-F5344CB8AC3E}">
        <p14:creationId xmlns:p14="http://schemas.microsoft.com/office/powerpoint/2010/main" val="283569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t>This method treats a Cubicle model as a finite ensemble of states, represented by the transition guards.</a:t>
            </a:r>
          </a:p>
          <a:p>
            <a:r>
              <a:rPr lang="en-FR" dirty="0"/>
              <a:t>During a run, Cubicle will always cycle through the same N states - the transition guards. At any point in time, Cubicle is in a state that satisfies at least 1 transition guard, otherwise Cubicle is deadlocked.</a:t>
            </a:r>
          </a:p>
          <a:p>
            <a:r>
              <a:rPr lang="en-FR" dirty="0"/>
              <a:t>This means that the number of states in any Cubicle model is known and can be represented as </a:t>
            </a:r>
          </a:p>
          <a:p>
            <a:pPr marL="342900" indent="-342900">
              <a:buAutoNum type="arabicParenBoth"/>
            </a:pPr>
            <a:r>
              <a:rPr lang="en-FR" dirty="0"/>
              <a:t>an automaton [pre and post run] and (2) a transition matrix [post run]</a:t>
            </a:r>
          </a:p>
          <a:p>
            <a:r>
              <a:rPr lang="en-FR" dirty="0"/>
              <a:t> For example the running example would, </a:t>
            </a:r>
          </a:p>
          <a:p>
            <a:r>
              <a:rPr lang="en-FR" dirty="0"/>
              <a:t>theoretically, look like this: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Transition guards as states </a:t>
            </a:r>
            <a:endParaRPr lang="en-FR" sz="2000" dirty="0"/>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4686677" y="3285165"/>
            <a:ext cx="2958307" cy="2695884"/>
            <a:chOff x="804806" y="2857809"/>
            <a:chExt cx="2958307" cy="2695884"/>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B17A52EA-4CA5-84AE-0DA7-33426FDB7080}"/>
              </a:ext>
            </a:extLst>
          </p:cNvPr>
          <p:cNvSpPr txBox="1"/>
          <p:nvPr/>
        </p:nvSpPr>
        <p:spPr>
          <a:xfrm>
            <a:off x="8189953" y="3285165"/>
            <a:ext cx="2885061" cy="923330"/>
          </a:xfrm>
          <a:prstGeom prst="rect">
            <a:avLst/>
          </a:prstGeom>
          <a:noFill/>
        </p:spPr>
        <p:txBody>
          <a:bodyPr wrap="square" rtlCol="0">
            <a:spAutoFit/>
          </a:bodyPr>
          <a:lstStyle/>
          <a:p>
            <a:r>
              <a:rPr lang="en-FR" dirty="0"/>
              <a:t>Where Gt1, Gt2, Gt, Gt4 are states satisfying the guards of t1, t2, t, t4 respectively.</a:t>
            </a:r>
          </a:p>
        </p:txBody>
      </p:sp>
    </p:spTree>
    <p:extLst>
      <p:ext uri="{BB962C8B-B14F-4D97-AF65-F5344CB8AC3E}">
        <p14:creationId xmlns:p14="http://schemas.microsoft.com/office/powerpoint/2010/main" val="372245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646331"/>
          </a:xfrm>
          <a:prstGeom prst="rect">
            <a:avLst/>
          </a:prstGeom>
          <a:noFill/>
        </p:spPr>
        <p:txBody>
          <a:bodyPr wrap="square" rtlCol="0">
            <a:spAutoFit/>
          </a:bodyPr>
          <a:lstStyle/>
          <a:p>
            <a:r>
              <a:rPr lang="en-FR" dirty="0"/>
              <a:t>So instead of the transition matrix considering state -&gt; state, it considers transition -&gt; transition </a:t>
            </a:r>
          </a:p>
          <a:p>
            <a:r>
              <a:rPr lang="en-FR" dirty="0"/>
              <a:t>Read as: taking transition t1 led me to a state where I can take t2</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Transition guards as states </a:t>
            </a:r>
            <a:endParaRPr lang="en-FR" sz="2000" dirty="0"/>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2038631"/>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991782"/>
            <a:ext cx="1181590" cy="923330"/>
          </a:xfrm>
          <a:prstGeom prst="rect">
            <a:avLst/>
          </a:prstGeom>
          <a:noFill/>
        </p:spPr>
        <p:txBody>
          <a:bodyPr wrap="square" rtlCol="0">
            <a:spAutoFit/>
          </a:bodyPr>
          <a:lstStyle/>
          <a:p>
            <a:pPr algn="ctr"/>
            <a:r>
              <a:rPr lang="en-GB" dirty="0"/>
              <a:t>is replaced by</a:t>
            </a:r>
            <a:endParaRPr lang="en-FR" dirty="0"/>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2020579"/>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522085"/>
            <a:ext cx="9496762" cy="3293209"/>
          </a:xfrm>
          <a:prstGeom prst="rect">
            <a:avLst/>
          </a:prstGeom>
          <a:noFill/>
        </p:spPr>
        <p:txBody>
          <a:bodyPr wrap="square" rtlCol="0">
            <a:spAutoFit/>
          </a:bodyPr>
          <a:lstStyle/>
          <a:p>
            <a:r>
              <a:rPr lang="en-FR" dirty="0"/>
              <a:t>The transition matrix in the running example, after a testrun (1 000 000 steps)</a:t>
            </a:r>
          </a:p>
          <a:p>
            <a:r>
              <a:rPr lang="en-FR" dirty="0"/>
              <a:t> looks like this:</a:t>
            </a:r>
          </a:p>
          <a:p>
            <a:endParaRPr lang="en-FR" dirty="0"/>
          </a:p>
          <a:p>
            <a:r>
              <a:rPr lang="en-GB" sz="1400" dirty="0"/>
              <a:t>+----------------+-------------------+-----------------+---------------+-----------------+</a:t>
            </a:r>
          </a:p>
          <a:p>
            <a:r>
              <a:rPr lang="en-GB" sz="1400" dirty="0"/>
              <a:t>|                      |                      t  |                 </a:t>
            </a:r>
            <a:r>
              <a:rPr lang="en-GB" sz="1400" dirty="0">
                <a:solidFill>
                  <a:srgbClr val="FF0000"/>
                </a:solidFill>
              </a:rPr>
              <a:t>t1 </a:t>
            </a:r>
            <a:r>
              <a:rPr lang="en-GB" sz="1400" dirty="0"/>
              <a:t> |                t2  |                 t4  |</a:t>
            </a:r>
          </a:p>
          <a:p>
            <a:r>
              <a:rPr lang="en-GB" sz="1400" dirty="0"/>
              <a:t>+==========+===========+==========+==========+==========+</a:t>
            </a:r>
          </a:p>
          <a:p>
            <a:r>
              <a:rPr lang="en-GB" sz="1400" dirty="0"/>
              <a:t>| </a:t>
            </a:r>
            <a:r>
              <a:rPr lang="en-GB" sz="1400" dirty="0">
                <a:solidFill>
                  <a:srgbClr val="FF0000"/>
                </a:solidFill>
              </a:rPr>
              <a:t>t</a:t>
            </a:r>
            <a:r>
              <a:rPr lang="en-GB" sz="1400" dirty="0"/>
              <a:t>                    | 0                      | </a:t>
            </a:r>
            <a:r>
              <a:rPr lang="en-GB" sz="1400" dirty="0">
                <a:solidFill>
                  <a:srgbClr val="FF0000"/>
                </a:solidFill>
              </a:rPr>
              <a:t>1 </a:t>
            </a:r>
            <a:r>
              <a:rPr lang="en-GB" sz="1400" dirty="0"/>
              <a:t>                   | 0                  | 0                   |</a:t>
            </a:r>
          </a:p>
          <a:p>
            <a:r>
              <a:rPr lang="en-GB" sz="1400" dirty="0"/>
              <a:t>+----------- -----+------------------+-----------------+----------------+----------------+</a:t>
            </a:r>
          </a:p>
          <a:p>
            <a:r>
              <a:rPr lang="en-GB" sz="1400" dirty="0"/>
              <a:t>| t1                  | 0                      | 0.254844     | 0.552085.  | 0.193072.   |</a:t>
            </a:r>
          </a:p>
          <a:p>
            <a:r>
              <a:rPr lang="en-GB" sz="1400" dirty="0"/>
              <a:t>+----------- -----+------------------+-----------------+----------------+----------------+</a:t>
            </a:r>
          </a:p>
          <a:p>
            <a:r>
              <a:rPr lang="en-GB" sz="1400" dirty="0"/>
              <a:t>| t2                  | 0.0744302.    | 0.236885     | 0.207116   | 0.481569    |</a:t>
            </a:r>
          </a:p>
          <a:p>
            <a:r>
              <a:rPr lang="en-GB" sz="1400" dirty="0"/>
              <a:t>+------------ ----+------------------+-----------------+----------------+----------------+</a:t>
            </a:r>
          </a:p>
          <a:p>
            <a:r>
              <a:rPr lang="en-GB" sz="1400" dirty="0"/>
              <a:t>| t4                  | 0                      | 0.558558     | 0.310034   | 0.131408.   |</a:t>
            </a:r>
          </a:p>
          <a:p>
            <a:r>
              <a:rPr lang="en-GB" sz="1400" dirty="0"/>
              <a:t>+------------ ----+------------------+-----------------+----------------+----------------+</a:t>
            </a:r>
            <a:endParaRPr lang="en-FR" sz="1400" dirty="0"/>
          </a:p>
        </p:txBody>
      </p:sp>
      <p:sp>
        <p:nvSpPr>
          <p:cNvPr id="77" name="TextBox 76">
            <a:extLst>
              <a:ext uri="{FF2B5EF4-FFF2-40B4-BE49-F238E27FC236}">
                <a16:creationId xmlns:a16="http://schemas.microsoft.com/office/drawing/2014/main" id="{D728D36F-F8AB-2165-EF14-3F84D397E6C1}"/>
              </a:ext>
            </a:extLst>
          </p:cNvPr>
          <p:cNvSpPr txBox="1"/>
          <p:nvPr/>
        </p:nvSpPr>
        <p:spPr>
          <a:xfrm>
            <a:off x="5591584" y="4268029"/>
            <a:ext cx="4630088" cy="1754326"/>
          </a:xfrm>
          <a:prstGeom prst="rect">
            <a:avLst/>
          </a:prstGeom>
          <a:noFill/>
        </p:spPr>
        <p:txBody>
          <a:bodyPr wrap="square" rtlCol="0">
            <a:spAutoFit/>
          </a:bodyPr>
          <a:lstStyle/>
          <a:p>
            <a:r>
              <a:rPr lang="en-GB" dirty="0"/>
              <a:t>T</a:t>
            </a:r>
            <a:r>
              <a:rPr lang="en-FR" dirty="0"/>
              <a:t>he rows are the source and the colums are the destination. </a:t>
            </a:r>
          </a:p>
          <a:p>
            <a:r>
              <a:rPr lang="en-FR" dirty="0"/>
              <a:t>So for example you can see that when you are in a state after executing t, your only possible next step it t1 (highlighted in red) – the probability of a sequence t -&gt; t1 is 1. </a:t>
            </a:r>
          </a:p>
        </p:txBody>
      </p:sp>
    </p:spTree>
    <p:extLst>
      <p:ext uri="{BB962C8B-B14F-4D97-AF65-F5344CB8AC3E}">
        <p14:creationId xmlns:p14="http://schemas.microsoft.com/office/powerpoint/2010/main" val="8367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487202" y="942024"/>
            <a:ext cx="11217593" cy="1477328"/>
          </a:xfrm>
          <a:prstGeom prst="rect">
            <a:avLst/>
          </a:prstGeom>
          <a:noFill/>
        </p:spPr>
        <p:txBody>
          <a:bodyPr wrap="square">
            <a:spAutoFit/>
          </a:bodyPr>
          <a:lstStyle/>
          <a:p>
            <a:r>
              <a:rPr lang="en-FR" dirty="0"/>
              <a:t>cascading1.cub1678124754.data</a:t>
            </a:r>
          </a:p>
          <a:p>
            <a:endParaRPr lang="en-FR" dirty="0"/>
          </a:p>
          <a:p>
            <a:r>
              <a:rPr lang="en-FR" dirty="0"/>
              <a:t>Stable state: [0.00859558, 0.00897918, 0.0086511 , 0.11710284, 0.11691609,</a:t>
            </a:r>
          </a:p>
          <a:p>
            <a:r>
              <a:rPr lang="en-FR" dirty="0"/>
              <a:t>       0.1168    , 0.11710284, 0.11691609, 0.1168    , 0.04522902,</a:t>
            </a:r>
          </a:p>
          <a:p>
            <a:r>
              <a:rPr lang="en-FR" dirty="0"/>
              <a:t>       0.0456429 , 0.04549653, 0.04519369, 0.04520883, 0.0453653 ]</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2959406"/>
            <a:ext cx="11983339" cy="3763516"/>
          </a:xfrm>
          <a:prstGeom prst="rect">
            <a:avLst/>
          </a:prstGeom>
        </p:spPr>
      </p:pic>
    </p:spTree>
    <p:extLst>
      <p:ext uri="{BB962C8B-B14F-4D97-AF65-F5344CB8AC3E}">
        <p14:creationId xmlns:p14="http://schemas.microsoft.com/office/powerpoint/2010/main" val="2500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309543"/>
              </a:xfrm>
              <a:prstGeom prst="rect">
                <a:avLst/>
              </a:prstGeom>
              <a:noFill/>
            </p:spPr>
            <p:txBody>
              <a:bodyPr wrap="square" rtlCol="0">
                <a:spAutoFit/>
              </a:bodyPr>
              <a:lstStyle/>
              <a:p>
                <a:r>
                  <a:rPr lang="en-FR" dirty="0"/>
                  <a:t>Entropy is defined as the randomness or uncertainty of a state. High entropy = high uncertainty. </a:t>
                </a:r>
              </a:p>
              <a:p>
                <a:endParaRPr lang="en-FR" dirty="0"/>
              </a:p>
              <a:p>
                <a:r>
                  <a:rPr lang="en-FR" dirty="0">
                    <a:solidFill>
                      <a:srgbClr val="0070C0"/>
                    </a:solidFill>
                  </a:rPr>
                  <a:t>Entropy in our method will be directly linked to the possible number of transitions in a state:</a:t>
                </a:r>
              </a:p>
              <a:p>
                <a:r>
                  <a:rPr lang="en-GB" dirty="0">
                    <a:solidFill>
                      <a:srgbClr val="0070C0"/>
                    </a:solidFill>
                  </a:rPr>
                  <a:t>the higher the number of transitions, the higher the entropy, since you’re less sure of what will happen next.</a:t>
                </a:r>
              </a:p>
              <a:p>
                <a:r>
                  <a:rPr lang="en-GB" dirty="0">
                    <a:solidFill>
                      <a:srgbClr val="0070C0"/>
                    </a:solidFill>
                  </a:rPr>
                  <a:t>Entropy can also be modified if you modify the probability of the transitions: uniform distribution = highest entropy</a:t>
                </a:r>
              </a:p>
              <a:p>
                <a:endParaRPr lang="en-GB" dirty="0">
                  <a:solidFill>
                    <a:srgbClr val="0070C0"/>
                  </a:solidFill>
                </a:endParaRPr>
              </a:p>
              <a:p>
                <a:r>
                  <a:rPr lang="en-GB" dirty="0">
                    <a:solidFill>
                      <a:srgbClr val="0070C0"/>
                    </a:solidFill>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panose="02040503050406030204" pitchFamily="18" charset="0"/>
                          </a:rPr>
                          <m:t>𝑖</m:t>
                        </m:r>
                        <m:r>
                          <a:rPr lang="en-GB" i="1" smtClean="0">
                            <a:solidFill>
                              <a:srgbClr val="0070C0"/>
                            </a:solidFill>
                            <a:latin typeface="Cambria Math" panose="02040503050406030204" pitchFamily="18" charset="0"/>
                          </a:rPr>
                          <m:t>=0</m:t>
                        </m:r>
                      </m:sub>
                      <m:sup>
                        <m:r>
                          <a:rPr lang="en-GB" i="1" smtClean="0">
                            <a:solidFill>
                              <a:srgbClr val="0070C0"/>
                            </a:solidFill>
                            <a:latin typeface="Cambria Math" panose="02040503050406030204" pitchFamily="18" charset="0"/>
                          </a:rPr>
                          <m:t>𝑛</m:t>
                        </m:r>
                      </m:sup>
                      <m:e>
                        <m:sSub>
                          <m:sSubPr>
                            <m:ctrlPr>
                              <a:rPr lang="en-GB"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𝑃</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 ∗ </m:t>
                        </m:r>
                        <m:func>
                          <m:funcPr>
                            <m:ctrlPr>
                              <a:rPr lang="en-US" b="0" i="1" smtClean="0">
                                <a:solidFill>
                                  <a:srgbClr val="0070C0"/>
                                </a:solidFill>
                                <a:latin typeface="Cambria Math" panose="02040503050406030204" pitchFamily="18" charset="0"/>
                              </a:rPr>
                            </m:ctrlPr>
                          </m:funcPr>
                          <m:fName>
                            <m:sSub>
                              <m:sSubPr>
                                <m:ctrlPr>
                                  <a:rPr lang="en-US" b="0"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1" smtClean="0">
                                    <a:solidFill>
                                      <a:srgbClr val="0070C0"/>
                                    </a:solidFill>
                                    <a:latin typeface="Cambria Math" panose="02040503050406030204" pitchFamily="18" charset="0"/>
                                  </a:rPr>
                                  <m:t>2</m:t>
                                </m:r>
                              </m:sub>
                            </m:sSub>
                          </m:fName>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𝑃</m:t>
                                </m:r>
                              </m:e>
                              <m:sub>
                                <m:r>
                                  <a:rPr lang="en-US" b="0" i="1" smtClean="0">
                                    <a:solidFill>
                                      <a:srgbClr val="0070C0"/>
                                    </a:solidFill>
                                    <a:latin typeface="Cambria Math" panose="02040503050406030204" pitchFamily="18" charset="0"/>
                                  </a:rPr>
                                  <m:t>𝑖</m:t>
                                </m:r>
                              </m:sub>
                            </m:sSub>
                          </m:e>
                        </m:func>
                      </m:e>
                    </m:nary>
                  </m:oMath>
                </a14:m>
                <a:endParaRPr lang="en-FR" dirty="0">
                  <a:solidFill>
                    <a:srgbClr val="0070C0"/>
                  </a:solidFill>
                </a:endParaRPr>
              </a:p>
              <a:p>
                <a:r>
                  <a:rPr lang="en-FR" dirty="0">
                    <a:solidFill>
                      <a:srgbClr val="0070C0"/>
                    </a:solidFill>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88890" y="876951"/>
                <a:ext cx="11638349" cy="2309543"/>
              </a:xfrm>
              <a:prstGeom prst="rect">
                <a:avLst/>
              </a:prstGeom>
              <a:blipFill>
                <a:blip r:embed="rId2"/>
                <a:stretch>
                  <a:fillRect l="-327" t="-1639" b="-14208"/>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Entropy</a:t>
            </a:r>
            <a:endParaRPr lang="en-FR" sz="2000" dirty="0"/>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41595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91405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99951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91405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22020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71830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80376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421434"/>
                <a:ext cx="3165791" cy="932499"/>
              </a:xfrm>
              <a:prstGeom prst="rect">
                <a:avLst/>
              </a:prstGeom>
              <a:noFill/>
            </p:spPr>
            <p:txBody>
              <a:bodyPr wrap="square" rtlCol="0">
                <a:spAutoFit/>
              </a:bodyPr>
              <a:lstStyle/>
              <a:p>
                <a:r>
                  <a:rPr lang="en-FR" sz="1400" dirty="0"/>
                  <a:t>There are 3 transitions, each has the same chance of being picked, </a:t>
                </a:r>
                <a:r>
                  <a:rPr lang="en-GB" sz="1400" dirty="0"/>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 ∗3</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3</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𝟓𝟖𝟒𝟗𝟔</m:t>
                      </m:r>
                    </m:oMath>
                  </m:oMathPara>
                </a14:m>
                <a:endParaRPr lang="en-FR" sz="1400" b="1" dirty="0"/>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42143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255187"/>
                <a:ext cx="3165791" cy="932499"/>
              </a:xfrm>
              <a:prstGeom prst="rect">
                <a:avLst/>
              </a:prstGeom>
              <a:noFill/>
            </p:spPr>
            <p:txBody>
              <a:bodyPr wrap="square" rtlCol="0">
                <a:spAutoFit/>
              </a:bodyPr>
              <a:lstStyle/>
              <a:p>
                <a:r>
                  <a:rPr lang="en-FR" sz="1400" dirty="0"/>
                  <a:t>There are 2 transitions, each has the same chance of being picked, </a:t>
                </a:r>
                <a:r>
                  <a:rPr lang="en-GB" sz="1400" dirty="0"/>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 ∗2</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2</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𝟎</m:t>
                      </m:r>
                    </m:oMath>
                  </m:oMathPara>
                </a14:m>
                <a:endParaRPr lang="en-FR" sz="1400" b="1" dirty="0"/>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255187"/>
                <a:ext cx="3165791" cy="932499"/>
              </a:xfrm>
              <a:prstGeom prst="rect">
                <a:avLst/>
              </a:prstGeom>
              <a:blipFill>
                <a:blip r:embed="rId4"/>
                <a:stretch>
                  <a:fillRect l="-800" t="-1333" b="-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26803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33567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83377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91923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508243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58053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66599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260972"/>
                <a:ext cx="3165791" cy="932499"/>
              </a:xfrm>
              <a:prstGeom prst="rect">
                <a:avLst/>
              </a:prstGeom>
              <a:noFill/>
            </p:spPr>
            <p:txBody>
              <a:bodyPr wrap="square" rtlCol="0">
                <a:spAutoFit/>
              </a:bodyPr>
              <a:lstStyle/>
              <a:p>
                <a:r>
                  <a:rPr lang="en-GB" sz="1400" dirty="0"/>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 ∗2</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2</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𝟎</m:t>
                      </m:r>
                    </m:oMath>
                  </m:oMathPara>
                </a14:m>
                <a:endParaRPr lang="en-FR" sz="1400" b="1" dirty="0"/>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260972"/>
                <a:ext cx="3165791" cy="932499"/>
              </a:xfrm>
              <a:prstGeom prst="rect">
                <a:avLst/>
              </a:prstGeom>
              <a:blipFill>
                <a:blip r:embed="rId5"/>
                <a:stretch>
                  <a:fillRect l="-800" t="-1333" b="-1333"/>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5061379"/>
                <a:ext cx="4363341" cy="523220"/>
              </a:xfrm>
              <a:prstGeom prst="rect">
                <a:avLst/>
              </a:prstGeom>
              <a:noFill/>
            </p:spPr>
            <p:txBody>
              <a:bodyPr wrap="square" rtlCol="0">
                <a:spAutoFit/>
              </a:bodyPr>
              <a:lstStyle/>
              <a:p>
                <a:r>
                  <a:rPr lang="en-GB" sz="1400" dirty="0"/>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0.55∗</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0.55+0.45 ∗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0.45</m:t>
                                      </m:r>
                                    </m:e>
                                  </m:func>
                                </m:e>
                              </m:func>
                            </m:e>
                          </m:d>
                          <m:r>
                            <a:rPr lang="en-US" sz="1400" b="0" i="1" smtClean="0">
                              <a:latin typeface="Cambria Math" panose="02040503050406030204" pitchFamily="18" charset="0"/>
                            </a:rPr>
                            <m:t>= </m:t>
                          </m:r>
                        </m:e>
                      </m:func>
                      <m:r>
                        <a:rPr lang="en-US" sz="1400" b="1" i="0" smtClean="0">
                          <a:latin typeface="Cambria Math" panose="02040503050406030204" pitchFamily="18" charset="0"/>
                        </a:rPr>
                        <m:t>𝟎</m:t>
                      </m:r>
                      <m:r>
                        <a:rPr lang="en-US" sz="1400" b="1" i="0" smtClean="0">
                          <a:latin typeface="Cambria Math" panose="02040503050406030204" pitchFamily="18" charset="0"/>
                        </a:rPr>
                        <m:t>.</m:t>
                      </m:r>
                      <m:r>
                        <a:rPr lang="en-US" sz="1400" b="1" i="0" smtClean="0">
                          <a:latin typeface="Cambria Math" panose="02040503050406030204" pitchFamily="18" charset="0"/>
                        </a:rPr>
                        <m:t>𝟗𝟗𝟐𝟕𝟕</m:t>
                      </m:r>
                    </m:oMath>
                  </m:oMathPara>
                </a14:m>
                <a:endParaRPr lang="en-FR" sz="1400" b="1" dirty="0"/>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5061379"/>
                <a:ext cx="4363341" cy="523220"/>
              </a:xfrm>
              <a:prstGeom prst="rect">
                <a:avLst/>
              </a:prstGeom>
              <a:blipFill>
                <a:blip r:embed="rId6"/>
                <a:stretch>
                  <a:fillRect l="-290" t="-2381" r="-290" b="-7143"/>
                </a:stretch>
              </a:blipFill>
            </p:spPr>
            <p:txBody>
              <a:bodyPr/>
              <a:lstStyle/>
              <a:p>
                <a:r>
                  <a:rPr lang="en-FR">
                    <a:noFill/>
                  </a:rPr>
                  <a:t> </a:t>
                </a:r>
              </a:p>
            </p:txBody>
          </p:sp>
        </mc:Fallback>
      </mc:AlternateContent>
    </p:spTree>
    <p:extLst>
      <p:ext uri="{BB962C8B-B14F-4D97-AF65-F5344CB8AC3E}">
        <p14:creationId xmlns:p14="http://schemas.microsoft.com/office/powerpoint/2010/main" val="1923418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2292</Words>
  <Application>Microsoft Macintosh PowerPoint</Application>
  <PresentationFormat>Widescreen</PresentationFormat>
  <Paragraphs>241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26</cp:revision>
  <dcterms:created xsi:type="dcterms:W3CDTF">2023-03-06T08:56:36Z</dcterms:created>
  <dcterms:modified xsi:type="dcterms:W3CDTF">2023-03-06T17:57:28Z</dcterms:modified>
</cp:coreProperties>
</file>